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2" r:id="rId3"/>
    <p:sldId id="339" r:id="rId4"/>
    <p:sldId id="341" r:id="rId5"/>
    <p:sldId id="342" r:id="rId6"/>
    <p:sldId id="343" r:id="rId7"/>
    <p:sldId id="340" r:id="rId8"/>
    <p:sldId id="345" r:id="rId9"/>
    <p:sldId id="348" r:id="rId10"/>
    <p:sldId id="351" r:id="rId11"/>
    <p:sldId id="352" r:id="rId12"/>
    <p:sldId id="349" r:id="rId13"/>
    <p:sldId id="353" r:id="rId14"/>
    <p:sldId id="350" r:id="rId15"/>
    <p:sldId id="354" r:id="rId16"/>
    <p:sldId id="335" r:id="rId17"/>
    <p:sldId id="356" r:id="rId18"/>
    <p:sldId id="358" r:id="rId19"/>
    <p:sldId id="357" r:id="rId20"/>
    <p:sldId id="359" r:id="rId21"/>
    <p:sldId id="360" r:id="rId22"/>
    <p:sldId id="361" r:id="rId23"/>
    <p:sldId id="362" r:id="rId24"/>
    <p:sldId id="363" r:id="rId25"/>
    <p:sldId id="364" r:id="rId26"/>
    <p:sldId id="368" r:id="rId27"/>
    <p:sldId id="365" r:id="rId28"/>
    <p:sldId id="366" r:id="rId29"/>
    <p:sldId id="369" r:id="rId30"/>
    <p:sldId id="370" r:id="rId31"/>
    <p:sldId id="371" r:id="rId32"/>
    <p:sldId id="372" r:id="rId33"/>
    <p:sldId id="373" r:id="rId34"/>
    <p:sldId id="367" r:id="rId35"/>
    <p:sldId id="374" r:id="rId36"/>
    <p:sldId id="375" r:id="rId37"/>
    <p:sldId id="376" r:id="rId38"/>
    <p:sldId id="347" r:id="rId39"/>
    <p:sldId id="355" r:id="rId4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n Rodriguez Ortega" initials="NRO" lastIdx="4" clrIdx="0">
    <p:extLst>
      <p:ext uri="{19B8F6BF-5375-455C-9EA6-DF929625EA0E}">
        <p15:presenceInfo xmlns:p15="http://schemas.microsoft.com/office/powerpoint/2012/main" userId="S-1-5-21-1729689340-1663247860-3356130868-846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67" autoAdjust="0"/>
    <p:restoredTop sz="86357" autoAdjust="0"/>
  </p:normalViewPr>
  <p:slideViewPr>
    <p:cSldViewPr>
      <p:cViewPr varScale="1">
        <p:scale>
          <a:sx n="79" d="100"/>
          <a:sy n="79" d="100"/>
        </p:scale>
        <p:origin x="82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313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1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CL" dirty="0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CL" dirty="0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8B02C18-5ED4-484A-8F62-3D9DFC655F61}" type="datetimeFigureOut">
              <a:rPr lang="es-CL" smtClean="0"/>
              <a:pPr/>
              <a:t>25-05-2020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60F6C510-04DD-4E11-8C1E-D9F5F87648F9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1214422"/>
            <a:ext cx="8011616" cy="2071702"/>
          </a:xfrm>
        </p:spPr>
        <p:txBody>
          <a:bodyPr>
            <a:normAutofit/>
          </a:bodyPr>
          <a:lstStyle/>
          <a:p>
            <a:r>
              <a:rPr lang="es-CL" dirty="0" smtClean="0"/>
              <a:t>     Análisis Financiero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Unidad temática Cuatro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Motivaciones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 general el analista busca dar respuesta a numerosas interrogantes, que son analizadas desde diferentes puntos de vista, a saber:</a:t>
            </a:r>
          </a:p>
          <a:p>
            <a:pPr marL="0" indent="0">
              <a:buNone/>
            </a:pPr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a.-¿Es el  nivel de activos el adecuado para el actual volumen de operaciones de la empresa?</a:t>
            </a: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b.-¿Se cuenta con el capital de trabajo suficiente para sustentar las operaciones de la empresa?</a:t>
            </a: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c.-¿Posee la empresa una capacidad instalada excesiva , subutilizada, en relación con el nivel de actividad  actual, o bien requerirá la empresa nuevas inversiones?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Motivaciones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 general el analista busca dar respuesta a numerosas interrogantes, que son analizadas desde diferentes puntos de vista, a saber:</a:t>
            </a:r>
          </a:p>
          <a:p>
            <a:pPr marL="0" indent="0">
              <a:buNone/>
            </a:pPr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 De que forma ha sido financiado el activo de la empresa, es adecuada la estructura de capital?</a:t>
            </a: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.-¿Podrá la empresa pagar sus pasivos corrientes?</a:t>
            </a: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.-¿Podrá la empresa hacer frente a sus obligaciones de largo plazo?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963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Motivaciones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 general el analista busca dar respuesta a numerosas interrogantes, que son analizados desde diferentes puntos de vista, a saber:</a:t>
            </a:r>
          </a:p>
          <a:p>
            <a:pPr marL="0" indent="0">
              <a:buNone/>
            </a:pPr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g.-¿Son adecuados y proporcionales los aportes de los socios?</a:t>
            </a: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h.-¿Cuál ha sido la política de dividendos?</a:t>
            </a: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i.-¿Ha crecido su patrimonio en forma proporcional con el incremento de las operaciones dela empresa?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470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Motivaciones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 general el analista busca dar respuesta a numerosas interrogantes, que son analizados desde diferentes puntos de vista, a saber:</a:t>
            </a:r>
          </a:p>
          <a:p>
            <a:pPr marL="0" indent="0">
              <a:buNone/>
            </a:pPr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.-¿Hasta que </a:t>
            </a:r>
            <a:r>
              <a:rPr lang="es-CL" sz="2000" b="1" smtClean="0">
                <a:latin typeface="Arial" panose="020B0604020202020204" pitchFamily="34" charset="0"/>
                <a:cs typeface="Arial" panose="020B0604020202020204" pitchFamily="34" charset="0"/>
              </a:rPr>
              <a:t>punto se 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ha visto afectado el negocio por factores externos sean esto políticos, económicos y sociales?</a:t>
            </a: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.-¿Cuál es la posición de la competencia?</a:t>
            </a: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.-¿Cuál es la tendencia del sector o ámbito de negocio?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6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Motivaciones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s-CL" sz="20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En general el analista busca dar respuesta a numerosas interrogantes, que son analizados desde diferentes puntos de vista, a saber:</a:t>
            </a:r>
          </a:p>
          <a:p>
            <a:pPr marL="0" indent="0">
              <a:buNone/>
            </a:pPr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m.-¿En que medida afectan a la empresa las disposiciones legales,  fiscales tributarias o del gobierno?</a:t>
            </a: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76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dirty="0" smtClean="0"/>
              <a:t>En </a:t>
            </a:r>
            <a:r>
              <a:rPr lang="es-CL" sz="2000" dirty="0"/>
              <a:t>principio existen varias personas y entidades a </a:t>
            </a:r>
            <a:r>
              <a:rPr lang="es-CL" sz="2000" dirty="0" smtClean="0"/>
              <a:t>quienes interesa </a:t>
            </a:r>
            <a:r>
              <a:rPr lang="es-CL" sz="2000" dirty="0"/>
              <a:t>y conviene el análisis financiero, cada una </a:t>
            </a:r>
            <a:r>
              <a:rPr lang="es-CL" sz="2000" dirty="0" smtClean="0"/>
              <a:t>enfocará </a:t>
            </a:r>
            <a:r>
              <a:rPr lang="es-CL" sz="2000" dirty="0"/>
              <a:t>desde el punto de vista de sus propios intereses </a:t>
            </a:r>
            <a:r>
              <a:rPr lang="es-CL" sz="2000" dirty="0" smtClean="0"/>
              <a:t>y dará </a:t>
            </a:r>
            <a:r>
              <a:rPr lang="es-CL" sz="2000" dirty="0"/>
              <a:t>énfasis a ciertos aspectos que considere de </a:t>
            </a:r>
            <a:r>
              <a:rPr lang="es-CL" sz="2000" dirty="0" smtClean="0"/>
              <a:t>mayor interés.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000" b="1" u="sng" dirty="0"/>
              <a:t>A. LA ADMINISTRACIÓN DE LA EMPRESA.</a:t>
            </a:r>
          </a:p>
          <a:p>
            <a:r>
              <a:rPr lang="es-CL" sz="2000" dirty="0"/>
              <a:t>Debe ser en principio, la más interesada en los resultados </a:t>
            </a:r>
            <a:r>
              <a:rPr lang="es-CL" sz="2000" dirty="0" smtClean="0"/>
              <a:t>del análisis </a:t>
            </a:r>
            <a:r>
              <a:rPr lang="es-CL" sz="2000" dirty="0"/>
              <a:t>financiero, las personas que están dirigiendo </a:t>
            </a:r>
            <a:r>
              <a:rPr lang="es-CL" sz="2000" dirty="0" smtClean="0"/>
              <a:t>el negocio </a:t>
            </a:r>
            <a:r>
              <a:rPr lang="es-CL" sz="2000" dirty="0"/>
              <a:t>son directamente responsables de las finanzas y </a:t>
            </a:r>
            <a:r>
              <a:rPr lang="es-CL" sz="2000" dirty="0" smtClean="0"/>
              <a:t>las operaciones</a:t>
            </a:r>
            <a:r>
              <a:rPr lang="es-CL" sz="2000" dirty="0"/>
              <a:t>. El análisis financiero provee a </a:t>
            </a:r>
            <a:r>
              <a:rPr lang="es-CL" sz="2000" dirty="0" smtClean="0"/>
              <a:t>los administradores </a:t>
            </a:r>
            <a:r>
              <a:rPr lang="es-CL" sz="2000" dirty="0"/>
              <a:t>de herramientas para determinar la </a:t>
            </a:r>
            <a:r>
              <a:rPr lang="es-CL" sz="2000" dirty="0" smtClean="0"/>
              <a:t>fortaleza o </a:t>
            </a:r>
            <a:r>
              <a:rPr lang="es-CL" sz="2000" dirty="0"/>
              <a:t>debilidad de las finanzas y las operaciones, por tal razón </a:t>
            </a:r>
            <a:r>
              <a:rPr lang="es-CL" sz="2000" dirty="0" smtClean="0"/>
              <a:t>el administrador </a:t>
            </a:r>
            <a:r>
              <a:rPr lang="es-CL" sz="2000" dirty="0"/>
              <a:t>financiero estará especialmente interesado </a:t>
            </a:r>
            <a:r>
              <a:rPr lang="es-CL" sz="2000" dirty="0" smtClean="0"/>
              <a:t>en conocer </a:t>
            </a:r>
            <a:r>
              <a:rPr lang="es-CL" sz="2000" dirty="0"/>
              <a:t>acerca de su empresa: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55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 smtClean="0"/>
              <a:t>A</a:t>
            </a:r>
            <a:r>
              <a:rPr lang="es-CL" sz="2000" b="1" u="sng" dirty="0"/>
              <a:t>. LA ADMINISTRACIÓN DE LA EMPRESA</a:t>
            </a:r>
            <a:r>
              <a:rPr lang="es-CL" sz="2000" b="1" u="sng" dirty="0" smtClean="0"/>
              <a:t>.</a:t>
            </a:r>
            <a:endParaRPr lang="es-CL" sz="2000" b="1" u="sng" dirty="0"/>
          </a:p>
          <a:p>
            <a:r>
              <a:rPr lang="es-CL" sz="2000" dirty="0"/>
              <a:t>Su capacidad para pagar compromisos de corto y </a:t>
            </a:r>
            <a:r>
              <a:rPr lang="es-CL" sz="2000" dirty="0" smtClean="0"/>
              <a:t>largo plazo</a:t>
            </a:r>
            <a:r>
              <a:rPr lang="es-CL" sz="2000" dirty="0"/>
              <a:t>.</a:t>
            </a:r>
          </a:p>
          <a:p>
            <a:r>
              <a:rPr lang="es-CL" sz="2000" dirty="0"/>
              <a:t>La rentabilidad de sus operaciones.</a:t>
            </a:r>
          </a:p>
          <a:p>
            <a:r>
              <a:rPr lang="es-CL" sz="2000" dirty="0"/>
              <a:t>El valor real de sus activos.</a:t>
            </a:r>
          </a:p>
          <a:p>
            <a:r>
              <a:rPr lang="es-CL" sz="2000" dirty="0"/>
              <a:t>La naturaleza y características de sus obligaciones.</a:t>
            </a:r>
          </a:p>
          <a:p>
            <a:r>
              <a:rPr lang="es-CL" sz="2000" dirty="0"/>
              <a:t>La habilidad para obtener sus inversiones.</a:t>
            </a:r>
          </a:p>
          <a:p>
            <a:r>
              <a:rPr lang="es-CL" sz="2000" dirty="0"/>
              <a:t>Su potencial para conseguir nuevos recursos.</a:t>
            </a:r>
          </a:p>
          <a:p>
            <a:r>
              <a:rPr lang="es-CL" sz="2000" dirty="0"/>
              <a:t>La capacidad para soportar cualquier traspié </a:t>
            </a:r>
            <a:r>
              <a:rPr lang="es-CL" sz="2000" dirty="0" smtClean="0"/>
              <a:t>de naturaleza </a:t>
            </a:r>
            <a:r>
              <a:rPr lang="es-CL" sz="2000" dirty="0"/>
              <a:t>interna o externa.</a:t>
            </a: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1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 smtClean="0"/>
              <a:t>A</a:t>
            </a:r>
            <a:r>
              <a:rPr lang="es-CL" sz="2000" b="1" u="sng" dirty="0"/>
              <a:t>. LA ADMINISTRACIÓN DE LA EMPRESA</a:t>
            </a:r>
            <a:r>
              <a:rPr lang="es-CL" sz="2000" b="1" u="sng" dirty="0" smtClean="0"/>
              <a:t>.</a:t>
            </a:r>
          </a:p>
          <a:p>
            <a:endParaRPr lang="es-CL" sz="2000" b="1" u="sng" dirty="0"/>
          </a:p>
          <a:p>
            <a:r>
              <a:rPr lang="es-CL" sz="2000" dirty="0"/>
              <a:t>Los resultados del análisis en respuesta a estos </a:t>
            </a:r>
            <a:r>
              <a:rPr lang="es-CL" sz="2000" dirty="0" smtClean="0"/>
              <a:t>interrogantes constituyen </a:t>
            </a:r>
            <a:r>
              <a:rPr lang="es-CL" sz="2000" dirty="0"/>
              <a:t>una invaluable herramienta para que </a:t>
            </a:r>
            <a:r>
              <a:rPr lang="es-CL" sz="2000" dirty="0" smtClean="0"/>
              <a:t>la administración </a:t>
            </a:r>
            <a:r>
              <a:rPr lang="es-CL" sz="2000" dirty="0"/>
              <a:t>pueda tomar medidas en cuanto a</a:t>
            </a:r>
            <a:r>
              <a:rPr lang="es-CL" sz="2000" dirty="0" smtClean="0"/>
              <a:t>:</a:t>
            </a:r>
            <a:endParaRPr lang="es-CL" sz="2000" dirty="0"/>
          </a:p>
          <a:p>
            <a:r>
              <a:rPr lang="es-CL" sz="2000" dirty="0"/>
              <a:t>Medición de costos.</a:t>
            </a:r>
          </a:p>
          <a:p>
            <a:r>
              <a:rPr lang="es-CL" sz="2000" dirty="0"/>
              <a:t>Determinación de la eficiencia relativa de las </a:t>
            </a:r>
            <a:r>
              <a:rPr lang="es-CL" sz="2000" dirty="0" smtClean="0"/>
              <a:t>divisiones, departamentos</a:t>
            </a:r>
            <a:r>
              <a:rPr lang="es-CL" sz="2000" dirty="0"/>
              <a:t>, procesos y productos.</a:t>
            </a:r>
          </a:p>
          <a:p>
            <a:r>
              <a:rPr lang="es-CL" sz="2000" dirty="0" smtClean="0"/>
              <a:t>Evaluación </a:t>
            </a:r>
            <a:r>
              <a:rPr lang="es-CL" sz="2000" dirty="0"/>
              <a:t>de los funcionarios del área financiera, </a:t>
            </a:r>
            <a:r>
              <a:rPr lang="es-CL" sz="2000" dirty="0" smtClean="0"/>
              <a:t> en quienes </a:t>
            </a:r>
            <a:r>
              <a:rPr lang="es-CL" sz="2000" dirty="0"/>
              <a:t>se han delegado responsabilidades</a:t>
            </a:r>
            <a:r>
              <a:rPr lang="es-CL" sz="2000" dirty="0" smtClean="0"/>
              <a:t>.</a:t>
            </a: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8735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 smtClean="0"/>
              <a:t>A</a:t>
            </a:r>
            <a:r>
              <a:rPr lang="es-CL" sz="2000" b="1" u="sng" dirty="0"/>
              <a:t>. LA ADMINISTRACIÓN DE LA EMPRESA</a:t>
            </a:r>
            <a:r>
              <a:rPr lang="es-CL" sz="2000" b="1" u="sng" dirty="0" smtClean="0"/>
              <a:t>.</a:t>
            </a:r>
          </a:p>
          <a:p>
            <a:endParaRPr lang="es-CL" sz="2000" b="1" u="sng" dirty="0"/>
          </a:p>
          <a:p>
            <a:r>
              <a:rPr lang="es-CL" sz="2000" dirty="0" smtClean="0"/>
              <a:t>Determinación </a:t>
            </a:r>
            <a:r>
              <a:rPr lang="es-CL" sz="2000" dirty="0"/>
              <a:t>de nuevas normas de dirección </a:t>
            </a:r>
            <a:r>
              <a:rPr lang="es-CL" sz="2000" dirty="0" smtClean="0"/>
              <a:t>y procedimientos.</a:t>
            </a:r>
          </a:p>
          <a:p>
            <a:endParaRPr lang="es-CL" sz="2000" dirty="0"/>
          </a:p>
          <a:p>
            <a:r>
              <a:rPr lang="es-CL" sz="2000" dirty="0" smtClean="0"/>
              <a:t> Evaluación </a:t>
            </a:r>
            <a:r>
              <a:rPr lang="es-CL" sz="2000" dirty="0"/>
              <a:t>de los sistemas de control interno</a:t>
            </a:r>
            <a:r>
              <a:rPr lang="es-CL" sz="2000" dirty="0" smtClean="0"/>
              <a:t>.</a:t>
            </a:r>
          </a:p>
          <a:p>
            <a:endParaRPr lang="es-CL" sz="2000" dirty="0"/>
          </a:p>
          <a:p>
            <a:r>
              <a:rPr lang="es-CL" sz="2000" dirty="0" smtClean="0"/>
              <a:t> </a:t>
            </a:r>
            <a:r>
              <a:rPr lang="es-CL" sz="2000" dirty="0"/>
              <a:t>Establecimientos de futuros planes y procedimientos</a:t>
            </a:r>
            <a:r>
              <a:rPr lang="es-CL" sz="2000" dirty="0" smtClean="0"/>
              <a:t>.</a:t>
            </a:r>
          </a:p>
          <a:p>
            <a:endParaRPr lang="es-CL" sz="2000" dirty="0"/>
          </a:p>
          <a:p>
            <a:r>
              <a:rPr lang="es-CL" sz="2000" dirty="0" smtClean="0"/>
              <a:t> </a:t>
            </a:r>
            <a:r>
              <a:rPr lang="es-CL" sz="2000" dirty="0"/>
              <a:t>Justificación de su actuación, ante los </a:t>
            </a:r>
            <a:r>
              <a:rPr lang="es-CL" sz="2000" dirty="0" smtClean="0"/>
              <a:t>inversionistas.</a:t>
            </a:r>
            <a:endParaRPr lang="es-CL" sz="2000" b="1" u="sng" dirty="0" smtClean="0"/>
          </a:p>
          <a:p>
            <a:endParaRPr lang="es-CL" sz="2000" b="1" u="sng" dirty="0"/>
          </a:p>
        </p:txBody>
      </p:sp>
    </p:spTree>
    <p:extLst>
      <p:ext uri="{BB962C8B-B14F-4D97-AF65-F5344CB8AC3E}">
        <p14:creationId xmlns:p14="http://schemas.microsoft.com/office/powerpoint/2010/main" val="395152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dirty="0"/>
              <a:t>B. LOS INVERSIONISTAS</a:t>
            </a:r>
            <a:r>
              <a:rPr lang="es-CL" sz="2000" b="1" dirty="0" smtClean="0"/>
              <a:t>.</a:t>
            </a:r>
          </a:p>
          <a:p>
            <a:endParaRPr lang="es-CL" sz="2000" b="1" dirty="0"/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Los dueños del patrimonio estarán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especialmente interesados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en la rentabilidad a largo plazo y la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eficacia administrativa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 la empresa, de tal manera que esto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se traduzca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en un incremento del valor de la empresa.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También se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preocuparán por la estructura de capital,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evaluándolas siempre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dentro de los parámetros de rentabilidad y riesgo.</a:t>
            </a:r>
            <a:endParaRPr lang="es-CL" sz="20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35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/>
              <a:t>C. LOS BANCOS Y ACREEDORES EN GENERAL</a:t>
            </a:r>
            <a:r>
              <a:rPr lang="es-CL" sz="2000" b="1" u="sng" dirty="0" smtClean="0"/>
              <a:t>.</a:t>
            </a:r>
          </a:p>
          <a:p>
            <a:endParaRPr lang="es-CL" sz="2000" b="1" dirty="0"/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Para los bancos, proveedores y acreedores en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 poseen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una vital importancia los resultados del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análisis financiero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y darán un énfasis particular 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determinados aspectos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dependiendo del tipo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obligación, especialmente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en cuanto a plazo.</a:t>
            </a:r>
            <a:endParaRPr lang="es-CL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00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/>
              <a:t>D. LA CÁMARA DE COMERCIO.</a:t>
            </a: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Toda persona o empresa que ejerza el comercio, en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el concepto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más amplio de la palabra, debe estar inscrita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 una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Cámara de Comercio, estas instrucciones por lo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general mantienen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actualizada la información financiera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afiliados y calculan algunos indicadores con el fin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llevar ciertos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registros y poder suministrarlos a los afiliados.</a:t>
            </a:r>
            <a:endParaRPr lang="es-CL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23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/>
              <a:t>E. LA BOLSA DE VALORES.</a:t>
            </a: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Las sociedades inscritas en la Bolsa de Valores tiene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obligación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enviar, al final de cada periodo sus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estados financieros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a la bolsa respectiva. Esta evalúa la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situación financiera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la sociedad y suministra información 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quienes estén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interesados en el mercado de tales valores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44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¿A quién interesa el Análisis </a:t>
            </a:r>
            <a:r>
              <a:rPr lang="es-CL" sz="2400" dirty="0">
                <a:latin typeface="Arial" pitchFamily="34" charset="0"/>
                <a:cs typeface="Arial" pitchFamily="34" charset="0"/>
              </a:rPr>
              <a:t>F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inanciero?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CL" sz="2000" b="1" u="sng" dirty="0" smtClean="0"/>
              <a:t>F</a:t>
            </a:r>
            <a:r>
              <a:rPr lang="es-CL" sz="2000" b="1" u="sng" dirty="0"/>
              <a:t>. </a:t>
            </a:r>
            <a:r>
              <a:rPr lang="es-CL" sz="2000" b="1" u="sng" dirty="0" smtClean="0"/>
              <a:t>EL SERVICO DE IMPUESTOS INTERNOS.</a:t>
            </a:r>
            <a:endParaRPr lang="es-CL" sz="2000" b="1" u="sng" dirty="0"/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Toda empresa está obligada a presentar anualmente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su declaración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renta, la cual incluye estados financieros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muy detallados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 Esta evaluará y examinará dicha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información financiera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siempre desde su propio punto de vista,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tratando de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establecer si cada compañía esta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cumpliendo debidamente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con su deber de contribuyente.</a:t>
            </a:r>
            <a:endParaRPr lang="es-CL" sz="2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170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FINANCIERO.</a:t>
            </a:r>
          </a:p>
          <a:p>
            <a:r>
              <a:rPr lang="es-CL" sz="2000" dirty="0"/>
              <a:t>Cuando hablamos de herramientas del análisis nos </a:t>
            </a:r>
            <a:r>
              <a:rPr lang="es-CL" sz="2000" dirty="0" smtClean="0"/>
              <a:t>referimos a </a:t>
            </a:r>
            <a:r>
              <a:rPr lang="es-CL" sz="2000" dirty="0"/>
              <a:t>la información que sirve de punto de partida para </a:t>
            </a:r>
            <a:r>
              <a:rPr lang="es-CL" sz="2000" dirty="0" smtClean="0"/>
              <a:t>el estudio</a:t>
            </a:r>
            <a:r>
              <a:rPr lang="es-CL" sz="2000" dirty="0"/>
              <a:t>, o sea la materia prima del análisis financiero. </a:t>
            </a:r>
            <a:r>
              <a:rPr lang="es-CL" sz="2000" dirty="0" smtClean="0"/>
              <a:t>En ningún </a:t>
            </a:r>
            <a:r>
              <a:rPr lang="es-CL" sz="2000" dirty="0"/>
              <a:t>caso sé esta hablando de las técnicas de análisis, </a:t>
            </a:r>
            <a:r>
              <a:rPr lang="es-CL" sz="2000" dirty="0" smtClean="0"/>
              <a:t>las cuales </a:t>
            </a:r>
            <a:r>
              <a:rPr lang="es-CL" sz="2000" dirty="0"/>
              <a:t>estudiaremos más </a:t>
            </a:r>
            <a:r>
              <a:rPr lang="es-CL" sz="2000" dirty="0" smtClean="0"/>
              <a:t>adelante. El </a:t>
            </a:r>
            <a:r>
              <a:rPr lang="es-CL" sz="2000" dirty="0"/>
              <a:t>analista, dependiendo de su ubicación dentro o fuera de </a:t>
            </a:r>
            <a:r>
              <a:rPr lang="es-CL" sz="2000" dirty="0" smtClean="0"/>
              <a:t>la empresa </a:t>
            </a:r>
            <a:r>
              <a:rPr lang="es-CL" sz="2000" dirty="0"/>
              <a:t>cuenta con una serie de herramientas para </a:t>
            </a:r>
            <a:r>
              <a:rPr lang="es-CL" sz="2000" dirty="0" smtClean="0"/>
              <a:t>el desarrollo </a:t>
            </a:r>
            <a:r>
              <a:rPr lang="es-CL" sz="2000" dirty="0"/>
              <a:t>de su análisis entre las cuales las más </a:t>
            </a:r>
            <a:r>
              <a:rPr lang="es-CL" sz="2000" dirty="0" smtClean="0"/>
              <a:t>importantes son </a:t>
            </a:r>
            <a:r>
              <a:rPr lang="es-CL" sz="2000" dirty="0"/>
              <a:t>las </a:t>
            </a:r>
            <a:r>
              <a:rPr lang="es-CL" sz="2000" dirty="0" smtClean="0"/>
              <a:t>siguientes: Los </a:t>
            </a:r>
            <a:r>
              <a:rPr lang="es-CL" sz="2000" dirty="0"/>
              <a:t>estados financieros básicos suministrados o </a:t>
            </a:r>
            <a:r>
              <a:rPr lang="es-CL" sz="2000" dirty="0" smtClean="0"/>
              <a:t>publicados por </a:t>
            </a:r>
            <a:r>
              <a:rPr lang="es-CL" sz="2000" dirty="0"/>
              <a:t>la empresa. Se debe tomar por lo menos </a:t>
            </a:r>
            <a:r>
              <a:rPr lang="es-CL" sz="2000" dirty="0" smtClean="0"/>
              <a:t>los correspondientes </a:t>
            </a:r>
            <a:r>
              <a:rPr lang="es-CL" sz="2000" dirty="0"/>
              <a:t>a los tres últimos años.</a:t>
            </a: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4589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</a:t>
            </a:r>
            <a:r>
              <a:rPr lang="es-CL" sz="2000" b="1" dirty="0" smtClean="0"/>
              <a:t>.</a:t>
            </a:r>
          </a:p>
          <a:p>
            <a:endParaRPr lang="es-CL" sz="2000" dirty="0"/>
          </a:p>
          <a:p>
            <a:r>
              <a:rPr lang="es-CL" sz="2000" dirty="0"/>
              <a:t>La información complementaria sobre sistemas </a:t>
            </a:r>
            <a:r>
              <a:rPr lang="es-CL" sz="2000" dirty="0" smtClean="0"/>
              <a:t>contables y </a:t>
            </a:r>
            <a:r>
              <a:rPr lang="es-CL" sz="2000" dirty="0"/>
              <a:t>políticas financieras, especialmente lo referente </a:t>
            </a:r>
            <a:r>
              <a:rPr lang="es-CL" sz="2000" dirty="0" smtClean="0"/>
              <a:t>a: </a:t>
            </a:r>
          </a:p>
          <a:p>
            <a:r>
              <a:rPr lang="es-CL" sz="2000" dirty="0" smtClean="0"/>
              <a:t>Estructura </a:t>
            </a:r>
            <a:r>
              <a:rPr lang="es-CL" sz="2000" dirty="0"/>
              <a:t>de </a:t>
            </a:r>
            <a:r>
              <a:rPr lang="es-CL" sz="2000" dirty="0" smtClean="0"/>
              <a:t>costos.</a:t>
            </a:r>
          </a:p>
          <a:p>
            <a:endParaRPr lang="es-CL" sz="2000" dirty="0" smtClean="0"/>
          </a:p>
          <a:p>
            <a:r>
              <a:rPr lang="es-CL" sz="2000" dirty="0" smtClean="0"/>
              <a:t> Discriminación </a:t>
            </a:r>
            <a:r>
              <a:rPr lang="es-CL" sz="2000" dirty="0"/>
              <a:t>de costos fijos y </a:t>
            </a:r>
            <a:r>
              <a:rPr lang="es-CL" sz="2000" dirty="0" smtClean="0"/>
              <a:t>variables.</a:t>
            </a:r>
          </a:p>
          <a:p>
            <a:endParaRPr lang="es-CL" sz="2000" dirty="0" smtClean="0"/>
          </a:p>
          <a:p>
            <a:endParaRPr lang="es-CL" sz="2000" dirty="0" smtClean="0"/>
          </a:p>
          <a:p>
            <a:r>
              <a:rPr lang="es-CL" sz="2000" dirty="0" smtClean="0"/>
              <a:t> Sistemas </a:t>
            </a:r>
            <a:r>
              <a:rPr lang="es-CL" sz="2000" dirty="0"/>
              <a:t>de valuación de </a:t>
            </a:r>
            <a:r>
              <a:rPr lang="es-CL" sz="2000" dirty="0" smtClean="0"/>
              <a:t>inventarios. </a:t>
            </a: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71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</a:t>
            </a:r>
            <a:r>
              <a:rPr lang="es-CL" sz="2000" b="1" dirty="0" smtClean="0"/>
              <a:t>.</a:t>
            </a:r>
          </a:p>
          <a:p>
            <a:endParaRPr lang="es-CL" sz="2000" dirty="0"/>
          </a:p>
          <a:p>
            <a:r>
              <a:rPr lang="es-CL" sz="2000" dirty="0"/>
              <a:t>La información complementaria sobre sistemas </a:t>
            </a:r>
            <a:r>
              <a:rPr lang="es-CL" sz="2000" dirty="0" smtClean="0"/>
              <a:t>contables y </a:t>
            </a:r>
            <a:r>
              <a:rPr lang="es-CL" sz="2000" dirty="0"/>
              <a:t>políticas financieras, especialmente lo referente </a:t>
            </a:r>
            <a:r>
              <a:rPr lang="es-CL" sz="2000" dirty="0" smtClean="0"/>
              <a:t>a: </a:t>
            </a:r>
          </a:p>
          <a:p>
            <a:r>
              <a:rPr lang="es-CL" sz="2000" dirty="0" smtClean="0"/>
              <a:t>Formas </a:t>
            </a:r>
            <a:r>
              <a:rPr lang="es-CL" sz="2000" dirty="0"/>
              <a:t>de amortización de </a:t>
            </a:r>
            <a:r>
              <a:rPr lang="es-CL" sz="2000" dirty="0" smtClean="0"/>
              <a:t>diferidos. </a:t>
            </a:r>
          </a:p>
          <a:p>
            <a:r>
              <a:rPr lang="es-CL" sz="2000" dirty="0" smtClean="0"/>
              <a:t>Costos </a:t>
            </a:r>
            <a:r>
              <a:rPr lang="es-CL" sz="2000" dirty="0"/>
              <a:t>y forma de pago de cada uno de los </a:t>
            </a:r>
            <a:r>
              <a:rPr lang="es-CL" sz="2000" dirty="0" smtClean="0"/>
              <a:t>pasivos.</a:t>
            </a:r>
          </a:p>
          <a:p>
            <a:r>
              <a:rPr lang="es-CL" sz="2000" dirty="0" smtClean="0"/>
              <a:t> Métodos </a:t>
            </a:r>
            <a:r>
              <a:rPr lang="es-CL" sz="2000" dirty="0"/>
              <a:t>utilizados en la </a:t>
            </a:r>
            <a:r>
              <a:rPr lang="es-CL" sz="2000" dirty="0" smtClean="0"/>
              <a:t>depreciación. </a:t>
            </a:r>
          </a:p>
          <a:p>
            <a:r>
              <a:rPr lang="es-CL" sz="2000" dirty="0" smtClean="0"/>
              <a:t>Algunas </a:t>
            </a:r>
            <a:r>
              <a:rPr lang="es-CL" sz="2000" dirty="0"/>
              <a:t>de estas informaciones se encuentran, por </a:t>
            </a:r>
            <a:r>
              <a:rPr lang="es-CL" sz="2000" dirty="0" smtClean="0"/>
              <a:t>lo general</a:t>
            </a:r>
            <a:r>
              <a:rPr lang="es-CL" sz="2000" dirty="0"/>
              <a:t>, en las notas o comentarios a los estados financieros</a:t>
            </a:r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16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</a:t>
            </a:r>
            <a:r>
              <a:rPr lang="es-CL" sz="2000" b="1" dirty="0" smtClean="0"/>
              <a:t>.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La información adicional que suministre la empresa sobre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diferentes fases del mercado, la producción y la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organización.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Las herramientas de la administración financiera tales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como: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Evaluación de proyectos.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Análisis del costo de capital.</a:t>
            </a: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595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</a:t>
            </a:r>
            <a:r>
              <a:rPr lang="es-CL" sz="2000" b="1" dirty="0" smtClean="0"/>
              <a:t>.</a:t>
            </a:r>
          </a:p>
          <a:p>
            <a:endParaRPr lang="es-CL" sz="2000" b="1" dirty="0" smtClean="0"/>
          </a:p>
          <a:p>
            <a:r>
              <a:rPr lang="es-CL" sz="2000" dirty="0" smtClean="0"/>
              <a:t>Análisis </a:t>
            </a:r>
            <a:r>
              <a:rPr lang="es-CL" sz="2000" dirty="0"/>
              <a:t>del capital de trabajo.</a:t>
            </a:r>
          </a:p>
          <a:p>
            <a:r>
              <a:rPr lang="es-CL" sz="2000" dirty="0"/>
              <a:t>Las matemáticas financieras como disciplina básica </a:t>
            </a:r>
            <a:r>
              <a:rPr lang="es-CL" sz="2000" dirty="0" smtClean="0"/>
              <a:t>en toda </a:t>
            </a:r>
            <a:r>
              <a:rPr lang="es-CL" sz="2000" dirty="0"/>
              <a:t>decisión de tipo financiero o crediticio.</a:t>
            </a:r>
          </a:p>
          <a:p>
            <a:r>
              <a:rPr lang="es-CL" sz="2000" dirty="0"/>
              <a:t>La información de tipo sectorial que se tenga por </a:t>
            </a:r>
            <a:r>
              <a:rPr lang="es-CL" sz="2000" dirty="0" smtClean="0"/>
              <a:t>estudios especializados </a:t>
            </a:r>
            <a:r>
              <a:rPr lang="es-CL" sz="2000" dirty="0"/>
              <a:t>o por el análisis de otras empresas similares.</a:t>
            </a:r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014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/>
              <a:t>LAS HERRAMIENTAS DEL ANÁLISIS FINANCIERO</a:t>
            </a:r>
            <a:r>
              <a:rPr lang="es-CL" sz="2000" b="1" dirty="0" smtClean="0"/>
              <a:t>.</a:t>
            </a:r>
          </a:p>
          <a:p>
            <a:r>
              <a:rPr lang="es-CL" sz="2000" dirty="0"/>
              <a:t>El análisis macroeconómico sobre aspectos </a:t>
            </a:r>
            <a:r>
              <a:rPr lang="es-CL" sz="2000" dirty="0" smtClean="0"/>
              <a:t>como producción </a:t>
            </a:r>
            <a:r>
              <a:rPr lang="es-CL" sz="2000" dirty="0"/>
              <a:t>nacional, política monetaria, sector </a:t>
            </a:r>
            <a:r>
              <a:rPr lang="es-CL" sz="2000" dirty="0" smtClean="0"/>
              <a:t>externo, sector </a:t>
            </a:r>
            <a:r>
              <a:rPr lang="es-CL" sz="2000" dirty="0"/>
              <a:t>público etc.</a:t>
            </a:r>
            <a:endParaRPr lang="es-CL" sz="2000" b="1" dirty="0" smtClean="0"/>
          </a:p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70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. ANÁLISIS INTERNO Y EXTERNO</a:t>
            </a:r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acuerdo con la ubicación del analista dentro o fuera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empresa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y, más aún, de acuerdo con su facilidad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acceso 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la información detallada y minuciosa de la compañía,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 dice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que el análisis financiero se clasifica en INTERNO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 EXTERNO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733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/>
          </a:p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EL ANÁLISIS INTERNO</a:t>
            </a: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Tiene lugar cuando el analista tiene acceso a los libros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y registros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detallados de la compañía y puede comprobar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por sí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mismo toda la información relativa al negocio, en sus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partes financieras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y no financieras. Por lo general, este análisis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puede ser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requerido por la administración de la empresa y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por organismos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del gobierno con capacidad legal para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exigir detalles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y explicaciones sobre la información.</a:t>
            </a:r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51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ANÁLISIS EXTERNO</a:t>
            </a: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Es aquel en el cual no se tiene acceso a la totalidad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información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la empresa y por consiguiente el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analista tiene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que depender de la poca información que le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sea suministrada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o encuentre publicada, sobre la cual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debe hacer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la evaluación y obtener sus conclusiones.</a:t>
            </a:r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63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EL ÁMBITO DEL ANÁLISIS FINANCIERO.</a:t>
            </a:r>
          </a:p>
          <a:p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Toda empresa está enmarcada en un conjunto de hechos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y situaciones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que forman su medio ambiente, de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igual manera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, internamente no se puede desligar la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gestión administrativa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 la situación financiera, por estas razones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 ámbito </a:t>
            </a:r>
            <a:r>
              <a:rPr lang="es-CL" sz="2000" dirty="0">
                <a:latin typeface="Arial" panose="020B0604020202020204" pitchFamily="34" charset="0"/>
                <a:cs typeface="Arial" panose="020B0604020202020204" pitchFamily="34" charset="0"/>
              </a:rPr>
              <a:t>del análisis financiero se puede clasificar en </a:t>
            </a:r>
            <a:r>
              <a:rPr lang="es-C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dos grupos:</a:t>
            </a:r>
          </a:p>
          <a:p>
            <a:endParaRPr lang="es-CL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 smtClean="0"/>
              <a:t> </a:t>
            </a:r>
            <a:r>
              <a:rPr lang="es-CL" sz="2400" b="1" dirty="0"/>
              <a:t>ASPECTOS INTERNOS DE LA EMPRESA, </a:t>
            </a:r>
            <a:r>
              <a:rPr lang="es-CL" sz="2400" dirty="0"/>
              <a:t>Aquí es </a:t>
            </a:r>
            <a:r>
              <a:rPr lang="es-CL" sz="2400" dirty="0" smtClean="0"/>
              <a:t>necesario observar</a:t>
            </a:r>
            <a:r>
              <a:rPr lang="es-CL" sz="2400" dirty="0"/>
              <a:t>, entre otros aspectos, la organización </a:t>
            </a:r>
            <a:r>
              <a:rPr lang="es-CL" sz="2400" dirty="0" smtClean="0"/>
              <a:t>administrativa, las </a:t>
            </a:r>
            <a:r>
              <a:rPr lang="es-CL" sz="2400" dirty="0"/>
              <a:t>relaciones laborales, el mercado nacional y </a:t>
            </a:r>
            <a:r>
              <a:rPr lang="es-CL" sz="2400" dirty="0" smtClean="0"/>
              <a:t>de exportación</a:t>
            </a:r>
            <a:r>
              <a:rPr lang="es-CL" sz="2400" dirty="0"/>
              <a:t>, competencia, cartera, ventas y la producción.</a:t>
            </a:r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426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ASPECTOS </a:t>
            </a:r>
            <a:r>
              <a:rPr lang="es-CL" sz="2800" b="1" dirty="0">
                <a:latin typeface="Arial" panose="020B0604020202020204" pitchFamily="34" charset="0"/>
                <a:cs typeface="Arial" panose="020B0604020202020204" pitchFamily="34" charset="0"/>
              </a:rPr>
              <a:t>EXTERNOS DE LA EMPRESA,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entre los cuales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se tiene en cuenta la situación económica mundial, la situación económica nacional, la situación del sector al cual pertenece la empresa y la situación política y legal. </a:t>
            </a:r>
            <a:endParaRPr lang="es-CL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68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>
                <a:latin typeface="Arial" pitchFamily="34" charset="0"/>
                <a:cs typeface="Arial" pitchFamily="34" charset="0"/>
              </a:rPr>
              <a:t>E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000" b="1" dirty="0" smtClean="0"/>
              <a:t> </a:t>
            </a:r>
            <a:r>
              <a:rPr lang="es-CL" sz="2000" b="1" u="sng" dirty="0"/>
              <a:t>CRITERIOS DE CLASIFICACIÓN Y ORDENAMIENTO </a:t>
            </a:r>
            <a:r>
              <a:rPr lang="es-CL" sz="2000" b="1" u="sng" dirty="0" smtClean="0"/>
              <a:t>DE CUENTAS</a:t>
            </a:r>
            <a:r>
              <a:rPr lang="es-CL" sz="2000" b="1" u="sng" dirty="0"/>
              <a:t>.</a:t>
            </a:r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Una empresa puede presentar sus estados financieros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 diferentes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maneras de acuerdo con la finalidad para la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cual son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elaborados, pero la experiencia nos ha enseñado y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nos indica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algunos criterios que se deben seguir cuando se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trata de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clasificar los estados financieros con fines analíticos.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Estos estados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tal como los requiere el analista para su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estudio deben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ser sencillos y resumidos, haciendo especial énfasis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en los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rubros operacionales, o sea aquellos que tienen que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ver directamente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con el desarrollo del objeto social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empresa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735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ACTIVO debe clasificarse en CORRIENTE, FIJO Y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OTROS ACTIVOS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ordenando cada uno de la siguiente manera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EL ACTIVO CORRIENTE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acuerdo con la liquidez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cada cuenta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es decir su facilidad para convertirse en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efectivo, empezando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como es obvio con la caja y siguiendo con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la cuentas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por cobrar, los inventarios etc.</a:t>
            </a:r>
            <a:endParaRPr lang="es-CL" sz="24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60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LA PROPIEDAD PLANTA Y EQUIPO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(Activo Fijo)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deben ordenarse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de acuerdo con la durabilidad de cada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uno, comenzando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con los terrenos, las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construcciones, maquinaria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vehículos etc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b="1" dirty="0">
                <a:latin typeface="Arial" panose="020B0604020202020204" pitchFamily="34" charset="0"/>
                <a:cs typeface="Arial" panose="020B0604020202020204" pitchFamily="34" charset="0"/>
              </a:rPr>
              <a:t>OTROS ACTIVOS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pueden resumirse en un solo renglón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así denominado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pero deben resaltarse por aparte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aquellas cuentas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que se consideran que tiene un valor representativo.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868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EL PASIVO debe clasificarse en PASIVO DE CORTO PLAZO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 CORRIENTE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, PASIVO DE LARGO PLAZO Y PATRIMONIO,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teniendo en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cuenta las siguientes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consideraciones:</a:t>
            </a:r>
          </a:p>
          <a:p>
            <a:endParaRPr lang="es-CL" sz="2400" dirty="0"/>
          </a:p>
          <a:p>
            <a:pPr marL="0" indent="0">
              <a:buNone/>
            </a:pP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1.-Se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suponen las operaciones de un negocio en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marcha, ninguna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empresa podría registrar sus operaciones con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base en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una inminente liquidación.</a:t>
            </a:r>
            <a:endParaRPr lang="es-CL" sz="24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739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251520" y="1600200"/>
            <a:ext cx="8514528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endParaRPr lang="es-CL" sz="2000" b="1" dirty="0"/>
          </a:p>
        </p:txBody>
      </p:sp>
      <p:sp>
        <p:nvSpPr>
          <p:cNvPr id="4" name="Rectángulo 3"/>
          <p:cNvSpPr/>
          <p:nvPr/>
        </p:nvSpPr>
        <p:spPr>
          <a:xfrm>
            <a:off x="440876" y="2060848"/>
            <a:ext cx="849694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2.-Se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debe partir del supuesto de que los estados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financieros son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consistentes, es decir que se han empleado las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mismas técnicas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contables todos los años, de tal manera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que puedan ser comparadas sin error.</a:t>
            </a:r>
            <a:endParaRPr lang="es-CL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21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3.-Los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ingresos se reconocen cuando el proceso de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devengar está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cumplido o virtualmente cumplido y se han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efectuado un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intercambio económico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s-CL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4.-Los </a:t>
            </a:r>
            <a:r>
              <a:rPr lang="es-CL" sz="2400" dirty="0">
                <a:latin typeface="Arial" panose="020B0604020202020204" pitchFamily="34" charset="0"/>
                <a:cs typeface="Arial" panose="020B0604020202020204" pitchFamily="34" charset="0"/>
              </a:rPr>
              <a:t>ingresos y los gastos deben ser </a:t>
            </a:r>
            <a:r>
              <a:rPr lang="es-CL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razonablemente equilibrados.</a:t>
            </a:r>
            <a:endParaRPr lang="es-CL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4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85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El </a:t>
            </a:r>
            <a:r>
              <a:rPr lang="es-CL" sz="2400" dirty="0" smtClean="0">
                <a:latin typeface="Arial" pitchFamily="34" charset="0"/>
                <a:cs typeface="Arial" pitchFamily="34" charset="0"/>
              </a:rPr>
              <a:t>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5.-Las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partidas del balance general, en la mayoría de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los casos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, están valuadas al costo, se debe efectuar así de </a:t>
            </a:r>
            <a:r>
              <a:rPr lang="es-CL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un modo </a:t>
            </a:r>
            <a:r>
              <a:rPr lang="es-CL" sz="2800" dirty="0">
                <a:latin typeface="Arial" panose="020B0604020202020204" pitchFamily="34" charset="0"/>
                <a:cs typeface="Arial" panose="020B0604020202020204" pitchFamily="34" charset="0"/>
              </a:rPr>
              <a:t>conservador.</a:t>
            </a:r>
            <a:endParaRPr lang="es-CL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sz="28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410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417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775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589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400" dirty="0" smtClean="0">
                <a:latin typeface="Arial" pitchFamily="34" charset="0"/>
                <a:cs typeface="Arial" pitchFamily="34" charset="0"/>
              </a:rPr>
              <a:t>Herramientas del Análisis Financiero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endParaRPr lang="es-CL" sz="2000" b="1" dirty="0" smtClean="0"/>
          </a:p>
          <a:p>
            <a:endParaRPr lang="es-CL" sz="2000" b="1" dirty="0"/>
          </a:p>
          <a:p>
            <a:endParaRPr lang="es-CL" sz="2000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96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99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</a:t>
            </a: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FIN</a:t>
            </a:r>
            <a:endParaRPr lang="es-C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23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Intermedio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1290</TotalTime>
  <Words>2120</Words>
  <Application>Microsoft Office PowerPoint</Application>
  <PresentationFormat>Presentación en pantalla (4:3)</PresentationFormat>
  <Paragraphs>187</Paragraphs>
  <Slides>39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4" baseType="lpstr">
      <vt:lpstr>Arial</vt:lpstr>
      <vt:lpstr>Tw Cen MT</vt:lpstr>
      <vt:lpstr>Wingdings</vt:lpstr>
      <vt:lpstr>Wingdings 2</vt:lpstr>
      <vt:lpstr>Intermedio</vt:lpstr>
      <vt:lpstr>     Análisis Financiero</vt:lpstr>
      <vt:lpstr>Motivaciones del Análisis Financiero</vt:lpstr>
      <vt:lpstr>Motivaciones del Análisis Financiero</vt:lpstr>
      <vt:lpstr>Motivaciones del Análisis Financiero</vt:lpstr>
      <vt:lpstr>Motivaciones del Análisis Financiero</vt:lpstr>
      <vt:lpstr>Motivaciones del Análisis Financiero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¿A quién interesa el Análisis Financiero?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El Análisis Financiero</vt:lpstr>
      <vt:lpstr>El Análisis Financiero</vt:lpstr>
      <vt:lpstr>El Análisis Financiero</vt:lpstr>
      <vt:lpstr>El Análisis Financiero</vt:lpstr>
      <vt:lpstr>El Análisis Financiero</vt:lpstr>
      <vt:lpstr>El Análisis Financiero</vt:lpstr>
      <vt:lpstr>El Análisis Financiero</vt:lpstr>
      <vt:lpstr>Herramientas del Análisis Financiero</vt:lpstr>
      <vt:lpstr>Herramientas del Análisis Financiero</vt:lpstr>
      <vt:lpstr>Herramientas del Análisis Financiero</vt:lpstr>
      <vt:lpstr>Herramientas del Análisis Financiero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Unida tematica dos</dc:title>
  <dc:creator>casa</dc:creator>
  <cp:lastModifiedBy>Norman Rodriguez Ortega</cp:lastModifiedBy>
  <cp:revision>165</cp:revision>
  <dcterms:created xsi:type="dcterms:W3CDTF">2020-01-11T16:23:14Z</dcterms:created>
  <dcterms:modified xsi:type="dcterms:W3CDTF">2020-05-25T18:55:04Z</dcterms:modified>
</cp:coreProperties>
</file>