
<file path=[Content_Types].xml><?xml version="1.0" encoding="utf-8"?>
<Types xmlns="http://schemas.openxmlformats.org/package/2006/content-types">
  <Default Extension="gif" ContentType="image/gif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13"/>
  </p:notesMasterIdLst>
  <p:handoutMasterIdLst>
    <p:handoutMasterId r:id="rId14"/>
  </p:handoutMasterIdLst>
  <p:sldIdLst>
    <p:sldId id="256" r:id="rId2"/>
    <p:sldId id="566" r:id="rId3"/>
    <p:sldId id="536" r:id="rId4"/>
    <p:sldId id="569" r:id="rId5"/>
    <p:sldId id="570" r:id="rId6"/>
    <p:sldId id="541" r:id="rId7"/>
    <p:sldId id="544" r:id="rId8"/>
    <p:sldId id="567" r:id="rId9"/>
    <p:sldId id="550" r:id="rId10"/>
    <p:sldId id="561" r:id="rId11"/>
    <p:sldId id="56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0929"/>
  </p:normalViewPr>
  <p:slideViewPr>
    <p:cSldViewPr>
      <p:cViewPr varScale="1">
        <p:scale>
          <a:sx n="67" d="100"/>
          <a:sy n="67" d="100"/>
        </p:scale>
        <p:origin x="1862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r>
              <a:rPr lang="es-ES"/>
              <a:t>Introducción a Sistremas de Ingeniería</a:t>
            </a:r>
          </a:p>
        </p:txBody>
      </p:sp>
      <p:sp>
        <p:nvSpPr>
          <p:cNvPr id="386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9321943F-AE26-400E-A8E9-0D1AB2E101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82" name="Rectangle 1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15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5584" name="Rectangle 1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5585" name="Rectangle 1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6" name="Rectangle 18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7" name="Rectangle 1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A7A8E7EA-3A87-4F52-A19A-B86E1307D3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6AF9FB-5D8D-462B-8245-9EDBEDD8E76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6766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940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F0DA26-EAC3-42D9-ABC3-C96EC4C7EBA7}" type="slidenum">
              <a:rPr lang="es-ES" smtClean="0"/>
              <a:pPr/>
              <a:t>6</a:t>
            </a:fld>
            <a:endParaRPr lang="es-E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E3B3C5-8FA2-4856-B6BE-0F6F051313F1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8263"/>
            <a:ext cx="8678863" cy="6713537"/>
            <a:chOff x="0" y="43"/>
            <a:chExt cx="5467" cy="422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7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6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9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2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4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6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8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4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6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7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8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9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0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3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4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5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6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7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8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9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2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4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7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8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9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0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1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2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3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4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5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6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7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8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9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0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1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2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3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4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5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6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9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1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2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5" name="Rectangle 108"/>
          <p:cNvSpPr>
            <a:spLocks noChangeArrowheads="1"/>
          </p:cNvSpPr>
          <p:nvPr/>
        </p:nvSpPr>
        <p:spPr bwMode="auto">
          <a:xfrm>
            <a:off x="3017838" y="2120900"/>
            <a:ext cx="5662612" cy="777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106" name="Rectangle 109"/>
          <p:cNvSpPr>
            <a:spLocks noChangeArrowheads="1"/>
          </p:cNvSpPr>
          <p:nvPr/>
        </p:nvSpPr>
        <p:spPr bwMode="auto">
          <a:xfrm>
            <a:off x="1098550" y="862013"/>
            <a:ext cx="5662613" cy="777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418922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169988" y="1046163"/>
            <a:ext cx="7380287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418923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1566863" y="2693988"/>
            <a:ext cx="6662737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07" name="Rectangle 103"/>
          <p:cNvSpPr>
            <a:spLocks noGrp="1" noChangeArrowheads="1"/>
          </p:cNvSpPr>
          <p:nvPr>
            <p:ph type="dt" sz="half" idx="10"/>
          </p:nvPr>
        </p:nvSpPr>
        <p:spPr>
          <a:xfrm>
            <a:off x="1387475" y="63579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" name="Rectangle 104"/>
          <p:cNvSpPr>
            <a:spLocks noGrp="1" noChangeArrowheads="1"/>
          </p:cNvSpPr>
          <p:nvPr>
            <p:ph type="ftr" sz="quarter" idx="11"/>
          </p:nvPr>
        </p:nvSpPr>
        <p:spPr>
          <a:xfrm>
            <a:off x="3722688" y="6357938"/>
            <a:ext cx="227171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109" name="Rectangle 10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4300" y="6361113"/>
            <a:ext cx="190658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31386-DE10-4B9E-9664-FAD766F7F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 autoUpdateAnimBg="0"/>
      <p:bldP spid="106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37C9F-2ACD-4C06-B07B-587CDA031E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2911C-8B66-4AB9-B262-2E89B4CCF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F1FF2-363B-43D6-83DB-94633FB87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9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D4AD5-D3B5-4A1F-A361-DEA37E8E44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5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9E954-0CFE-4A17-9DF8-D48AE1E329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45BB8-1C60-4107-B173-D178C4B1F2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5650D-D71F-41A7-A77A-484BB515B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1F22-5045-4EB2-8B97-D0016ACC02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34959-7DC0-49EC-81D8-1D418C9EFA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609600"/>
            <a:ext cx="1989138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09625" y="609600"/>
            <a:ext cx="58166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4FEE4-D0B6-4898-9B4F-A726FCFAB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B8F24-CF5B-4210-9436-6B368ACFED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26"/>
          <p:cNvGrpSpPr>
            <a:grpSpLocks/>
          </p:cNvGrpSpPr>
          <p:nvPr/>
        </p:nvGrpSpPr>
        <p:grpSpPr bwMode="auto">
          <a:xfrm>
            <a:off x="0" y="68263"/>
            <a:ext cx="8915400" cy="6713537"/>
            <a:chOff x="0" y="43"/>
            <a:chExt cx="5616" cy="4229"/>
          </a:xfrm>
        </p:grpSpPr>
        <p:grpSp>
          <p:nvGrpSpPr>
            <p:cNvPr id="1032" name="Group 1027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1038" name="Line 1028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9" name="Line 1029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0" name="Line 1030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1" name="Line 1031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2" name="Line 1032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3" name="Line 1033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" name="Line 1034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5" name="Line 1035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6" name="Line 1036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7" name="Line 1037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8" name="Line 1038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9" name="Line 1039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0" name="Line 1040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1" name="Line 1041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2" name="Line 1042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3" name="Line 1043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" name="Line 1044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5" name="Line 1045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6" name="Line 1046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7" name="Line 1047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8" name="Line 1048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9" name="Line 1049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0" name="Line 1050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1" name="Line 1051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2" name="Line 1052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3" name="Line 1053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4" name="Line 1054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5" name="Line 1055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6" name="Line 1056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7" name="Line 1057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8" name="Line 1058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9" name="Line 1059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0" name="Line 1060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1" name="Line 1061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2" name="Line 1062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3" name="Line 1063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4" name="Line 1064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" name="Line 1065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" name="Line 1066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" name="Line 1067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8" name="Line 1068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9" name="Line 1069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0" name="Line 1070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1" name="Line 1071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2" name="Line 1072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3" name="Line 1073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4" name="Line 1074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" name="Line 1075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6" name="Line 1076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7" name="Line 1077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8" name="Line 1078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9" name="Line 1079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0" name="Line 1080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1" name="Line 1081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2" name="Line 1082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3" name="Line 1083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4" name="Line 1084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5" name="Line 1085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6" name="Line 1086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7" name="Line 1087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8" name="Line 1088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9" name="Line 1089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0" name="Line 1090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1" name="Line 1091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2" name="Line 1092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3" name="Line 1093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4" name="Line 1094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5" name="Line 1095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6" name="Line 1096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7" name="Line 1097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8" name="Line 1098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9" name="Line 1099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0" name="Line 1100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1" name="Line 1101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2" name="Line 1102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3" name="Line 1103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4" name="Line 1104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5" name="Line 1105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6" name="Line 1106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7" name="Line 1107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8" name="Line 1108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9" name="Line 1109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0" name="Line 1110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1" name="Line 1111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2" name="Line 1112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3" name="Line 1113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4" name="Line 1114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5" name="Line 1115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6" name="Line 1116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7" name="Line 1117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8" name="Line 1118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9" name="Line 1119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0" name="Line 1120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1" name="Line 1121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2" name="Line 1122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3" name="Line 1123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4" name="Line 1124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5" name="Line 1125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33" name="Group 1126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1034" name="Rectangle 1127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5" name="Rectangle 1128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6" name="Rectangle 1129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7" name="Rectangle 1130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27" name="Rectangle 11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214563"/>
            <a:ext cx="7958138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17900" name="Rectangle 11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738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7901" name="Rectangle 11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76988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17902" name="Rectangle 11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9713" y="6376988"/>
            <a:ext cx="219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fld id="{28E87504-1E10-4D5B-9F94-AD8A6D0C42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031" name="Rectangle 1135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737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</p:sldLayoutIdLst>
  <p:hf hdr="0" dt="0"/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gmail.com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4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3075" name="Rectangle 10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95DAC4-84DB-41AB-8B62-167668425EC6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3076" name="Rectangle 29"/>
          <p:cNvSpPr>
            <a:spLocks noGrp="1" noChangeArrowheads="1"/>
          </p:cNvSpPr>
          <p:nvPr>
            <p:ph type="ctrTitle"/>
          </p:nvPr>
        </p:nvSpPr>
        <p:spPr>
          <a:xfrm>
            <a:off x="990600" y="838200"/>
            <a:ext cx="7772400" cy="1447800"/>
          </a:xfrm>
        </p:spPr>
        <p:txBody>
          <a:bodyPr/>
          <a:lstStyle/>
          <a:p>
            <a:pPr eaLnBrk="1" hangingPunct="1"/>
            <a:r>
              <a:rPr lang="es-ES" dirty="0"/>
              <a:t>Sistemas Navales</a:t>
            </a:r>
          </a:p>
        </p:txBody>
      </p:sp>
      <p:sp>
        <p:nvSpPr>
          <p:cNvPr id="3077" name="Rectangle 3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</p:txBody>
      </p:sp>
      <p:pic>
        <p:nvPicPr>
          <p:cNvPr id="3078" name="Picture 2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/>
          </a:blip>
          <a:srcRect l="10217" b="10316"/>
          <a:stretch>
            <a:fillRect/>
          </a:stretch>
        </p:blipFill>
        <p:spPr bwMode="black">
          <a:xfrm>
            <a:off x="377825" y="5668963"/>
            <a:ext cx="19843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32" descr="j023639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3581400"/>
            <a:ext cx="9810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FEA1FF2-376D-3378-7EA9-68175CF0EF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244" y="3462164"/>
            <a:ext cx="5406600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es-ES"/>
              <a:t>Profesor y horario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400" b="1" dirty="0"/>
              <a:t>SISNAV </a:t>
            </a:r>
            <a:r>
              <a:rPr lang="es-ES" sz="2400" dirty="0"/>
              <a:t>Prof. Alberto García Covacevich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Clases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Lunes 		0805 - 0950</a:t>
            </a:r>
          </a:p>
          <a:p>
            <a:pPr eaLnBrk="1" hangingPunct="1">
              <a:lnSpc>
                <a:spcPct val="90000"/>
              </a:lnSpc>
            </a:pPr>
            <a:r>
              <a:rPr lang="es-ES" sz="2800" dirty="0"/>
              <a:t>Contacto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Celular:		+ 56 9 9732 8537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(Sólo acceso eventual)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2000" dirty="0"/>
              <a:t>				</a:t>
            </a:r>
            <a:r>
              <a:rPr lang="es-ES" sz="2000" dirty="0">
                <a:hlinkClick r:id="rId3"/>
              </a:rPr>
              <a:t>garcov04@gmail.com</a:t>
            </a:r>
            <a:endParaRPr lang="es-ES" sz="2000" dirty="0"/>
          </a:p>
          <a:p>
            <a:pPr eaLnBrk="1" hangingPunct="1">
              <a:lnSpc>
                <a:spcPct val="90000"/>
              </a:lnSpc>
            </a:pPr>
            <a:endParaRPr lang="es-ES" sz="2400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El Oficial de Marina enfrenta múltiples desafíos para comprender y operar los sistemas encontrados a bordo. 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La tecnología ha creado complejas unidades de combate.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Varían en sus tamaños, roles, velocidades y capacidades, como también en sus métodos de conversión de energía a bordo.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 disminución de disponibilidad de recursos naturales, la eficiencia es una de las mayores consideraciones </a:t>
            </a:r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6388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800" dirty="0"/>
              <a:t>La asignatura proporciona a los futuros Oficiales, los conocimientos básicos de la teoría y principios de funcionamiento de los Sistemas utilizados en la Armada.</a:t>
            </a:r>
          </a:p>
          <a:p>
            <a:pPr eaLnBrk="1" hangingPunct="1">
              <a:lnSpc>
                <a:spcPct val="90000"/>
              </a:lnSpc>
            </a:pPr>
            <a:r>
              <a:rPr lang="es-MX" sz="2800" dirty="0"/>
              <a:t>Los conceptos se presentan bajo el punto de vista de “Sistemas”, destacando la teoría y los principios implícitos en su operación.</a:t>
            </a:r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6388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63192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809273" y="2171701"/>
            <a:ext cx="7958138" cy="38814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400" dirty="0"/>
              <a:t>Contribuye al desarrollo de competencias en los oficiales de la especialidad de Abastecimiento como son: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000" dirty="0"/>
              <a:t>Integrar grupos de trabajo para el mantenimiento y reparación de sistemas de su unidad.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000" dirty="0"/>
              <a:t>Controlar procedimientos y ejecución de actividades de instrucción/entrenamiento en unidades dentro de las medidas de seguridad correspondientes.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000" dirty="0"/>
              <a:t>Control adecuado de la logística de repuestos de los sistemas de armas y de ingeniería 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000" dirty="0"/>
              <a:t>Finalmente, entregar conocimientos que deben formar parte importante del acervo profesional del Oficial de Marina.</a:t>
            </a:r>
            <a:endParaRPr lang="es-ES" sz="2000" dirty="0"/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334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3327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717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76A122-D9C3-4D77-8979-89AC31770390}" type="slidenum">
              <a:rPr lang="es-ES" smtClean="0"/>
              <a:pPr/>
              <a:t>6</a:t>
            </a:fld>
            <a:endParaRPr lang="es-ES"/>
          </a:p>
        </p:txBody>
      </p:sp>
      <p:sp>
        <p:nvSpPr>
          <p:cNvPr id="7172" name="Rectangle 1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7173" name="Rectangle 1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La ingeniería es el arte de la ciencia de lograr aplicaciones prácticas de la física en soluciones reales.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Investigación, Desarrollo, Diseño, Construcción, Operación y Mantenimiento.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Soporte logístico de las unidades navales, incluyendo todos sus sistemas.</a:t>
            </a:r>
          </a:p>
          <a:p>
            <a:pPr eaLnBrk="1" hangingPunct="1">
              <a:lnSpc>
                <a:spcPct val="90000"/>
              </a:lnSpc>
            </a:pPr>
            <a:r>
              <a:rPr lang="es-ES" sz="2800" dirty="0"/>
              <a:t>Operar unidades de combate en el mar por tiempos prolongados y con su dotación completa, constituye un problema complejo.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819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80EFBF-6B71-46D5-96C8-5083C7A62E3D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Las unidades deben ser capaces de: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Operar complejos sistemas de armas en una plataforma con capacidad de desplazarse y ser autosuficiente.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400" dirty="0"/>
              <a:t>Ser confiables, soportar daño de combate y mantener los servicios  necesarios.</a:t>
            </a:r>
          </a:p>
          <a:p>
            <a:pPr lvl="1" eaLnBrk="1" hangingPunct="1">
              <a:lnSpc>
                <a:spcPct val="90000"/>
              </a:lnSpc>
            </a:pPr>
            <a:r>
              <a:rPr lang="es-MX" sz="2400" dirty="0"/>
              <a:t>Ser estable y tener la capacidad de confinar daños como incendios, inundaciones y ambientes contaminados.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Producir su propia existencia de agua, generar la electricidad, preservar la alimentación mediante refrigeración, climatizar.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Buque en su medio</a:t>
            </a:r>
            <a:endParaRPr lang="es-ES"/>
          </a:p>
        </p:txBody>
      </p:sp>
      <p:pic>
        <p:nvPicPr>
          <p:cNvPr id="5" name="Ugly seas">
            <a:hlinkClick r:id="" action="ppaction://media"/>
            <a:extLst>
              <a:ext uri="{FF2B5EF4-FFF2-40B4-BE49-F238E27FC236}">
                <a16:creationId xmlns:a16="http://schemas.microsoft.com/office/drawing/2014/main" id="{023C95B7-AE60-6AB7-FDA8-8C088BA8E820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35088" y="2214563"/>
            <a:ext cx="6907212" cy="388143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229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0E50AE-E5D6-4227-983D-5BF34224ADA1}" type="slidenum">
              <a:rPr lang="es-ES" smtClean="0"/>
              <a:pPr/>
              <a:t>9</a:t>
            </a:fld>
            <a:endParaRPr lang="es-ES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s-ES" sz="2800" dirty="0"/>
              <a:t>Sistemas Navales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s-ES" sz="2800" dirty="0"/>
              <a:t>Sistemas de Armas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s-ES" sz="2800" dirty="0"/>
              <a:t>Sistemas de comunicaciones, detección y guerra electrónica</a:t>
            </a:r>
          </a:p>
          <a:p>
            <a:pPr marL="514350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s-ES" sz="2800" dirty="0"/>
              <a:t>Sistemas de propulsión y Energía</a:t>
            </a:r>
            <a:r>
              <a:rPr lang="es-ES" sz="2000" dirty="0"/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10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Cantidad de evaluaciones mínimas: 3</a:t>
            </a:r>
          </a:p>
          <a:p>
            <a:pPr lvl="1" eaLnBrk="1" hangingPunct="1"/>
            <a:r>
              <a:rPr lang="es-ES" sz="2400" dirty="0"/>
              <a:t>2 certámenes de la Signatura </a:t>
            </a:r>
          </a:p>
          <a:p>
            <a:pPr lvl="1" eaLnBrk="1" hangingPunct="1"/>
            <a:r>
              <a:rPr lang="es-ES" sz="2400" dirty="0"/>
              <a:t>1 por evaluación de última clase.</a:t>
            </a:r>
          </a:p>
          <a:p>
            <a:pPr lvl="1" eaLnBrk="1" hangingPunct="1"/>
            <a:r>
              <a:rPr lang="es-ES" sz="2400" dirty="0"/>
              <a:t>No tiene evaluación práctica.</a:t>
            </a:r>
          </a:p>
          <a:p>
            <a:pPr eaLnBrk="1" hangingPunct="1"/>
            <a:r>
              <a:rPr lang="es-ES" sz="2800" dirty="0"/>
              <a:t>Nota mínima de eximición: 8.0 </a:t>
            </a:r>
          </a:p>
          <a:p>
            <a:pPr eaLnBrk="1" hangingPunct="1"/>
            <a:r>
              <a:rPr lang="es-ES" sz="2800" dirty="0"/>
              <a:t>Consejos para aprobar el ramo:</a:t>
            </a:r>
          </a:p>
          <a:p>
            <a:pPr lvl="1" eaLnBrk="1" hangingPunct="1"/>
            <a:r>
              <a:rPr lang="es-ES" sz="2400" dirty="0"/>
              <a:t>Leer materia pasada y siguiente antes de la clase.</a:t>
            </a:r>
          </a:p>
          <a:p>
            <a:pPr lvl="1" eaLnBrk="1" hangingPunct="1"/>
            <a:r>
              <a:rPr lang="es-ES" sz="2400" dirty="0"/>
              <a:t>Atender, participar en clases y estudiar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457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FA8B83-CEDD-4A36-AAF2-07C44EC40C7A}" type="slidenum">
              <a:rPr lang="es-ES" smtClean="0"/>
              <a:pPr/>
              <a:t>11</a:t>
            </a:fld>
            <a:endParaRPr lang="es-ES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Bibliografía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Frieden, David R. Principios de los Sistemas de Armas Navales, Annapolis USA. </a:t>
            </a:r>
            <a:r>
              <a:rPr lang="es-ES" sz="2800"/>
              <a:t>1985.</a:t>
            </a:r>
            <a:endParaRPr lang="es-ES" sz="2800" dirty="0"/>
          </a:p>
          <a:p>
            <a:pPr eaLnBrk="1" hangingPunct="1"/>
            <a:r>
              <a:rPr lang="es-ES" sz="2800" dirty="0"/>
              <a:t>Stagno, G. Manual de Sistemas de Ingeniería Escuela Naval Arturo Prat 1995</a:t>
            </a:r>
          </a:p>
          <a:p>
            <a:pPr eaLnBrk="1" hangingPunct="1"/>
            <a:r>
              <a:rPr lang="es-ES" sz="2800" dirty="0" err="1"/>
              <a:t>Gritzen</a:t>
            </a:r>
            <a:r>
              <a:rPr lang="es-ES" sz="2800" dirty="0"/>
              <a:t>, E. </a:t>
            </a:r>
            <a:r>
              <a:rPr lang="es-ES" sz="2800" dirty="0" err="1"/>
              <a:t>Introducction</a:t>
            </a:r>
            <a:r>
              <a:rPr lang="es-ES" sz="2800" dirty="0"/>
              <a:t> </a:t>
            </a:r>
            <a:r>
              <a:rPr lang="es-ES" sz="2800" dirty="0" err="1"/>
              <a:t>to</a:t>
            </a:r>
            <a:r>
              <a:rPr lang="es-ES" sz="2800" dirty="0"/>
              <a:t> Naval </a:t>
            </a:r>
            <a:r>
              <a:rPr lang="es-ES" sz="2800" dirty="0" err="1"/>
              <a:t>Engineering</a:t>
            </a:r>
            <a:r>
              <a:rPr lang="es-ES" sz="2800" dirty="0"/>
              <a:t> Annapolis USA. 1980	</a:t>
            </a:r>
          </a:p>
          <a:p>
            <a:pPr eaLnBrk="1" hangingPunct="1"/>
            <a:r>
              <a:rPr lang="es-ES" sz="2800" dirty="0"/>
              <a:t>Laboratorio Maquinaria de la Escuela </a:t>
            </a:r>
          </a:p>
          <a:p>
            <a:pPr eaLnBrk="1" hangingPunct="1"/>
            <a:r>
              <a:rPr lang="es-ES" sz="2800" dirty="0"/>
              <a:t>Diapositivas pasadas en clases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ordes rectos">
  <a:themeElements>
    <a:clrScheme name="Bordes rectos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Bordes recto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ordes rectos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s rectos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presentaciones\Bordes rectos.pot</Template>
  <TotalTime>37722</TotalTime>
  <Words>566</Words>
  <Application>Microsoft Office PowerPoint</Application>
  <PresentationFormat>Presentación en pantalla (4:3)</PresentationFormat>
  <Paragraphs>80</Paragraphs>
  <Slides>11</Slides>
  <Notes>6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5" baseType="lpstr">
      <vt:lpstr>Tahoma</vt:lpstr>
      <vt:lpstr>Times New Roman</vt:lpstr>
      <vt:lpstr>Wingdings</vt:lpstr>
      <vt:lpstr>Bordes rectos</vt:lpstr>
      <vt:lpstr>Sistemas Navales</vt:lpstr>
      <vt:lpstr>Profesor y horario</vt:lpstr>
      <vt:lpstr>Antecedentes previos ...</vt:lpstr>
      <vt:lpstr>Antecedentes previos ...</vt:lpstr>
      <vt:lpstr>Antecedentes previos ...</vt:lpstr>
      <vt:lpstr>Ingeniería naval</vt:lpstr>
      <vt:lpstr>Ingeniería naval</vt:lpstr>
      <vt:lpstr>Buque en su medio</vt:lpstr>
      <vt:lpstr>Programa de asignatura</vt:lpstr>
      <vt:lpstr>Evaluaciones</vt:lpstr>
      <vt:lpstr>Bibliografía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DIRISNAV</dc:creator>
  <cp:lastModifiedBy>Office</cp:lastModifiedBy>
  <cp:revision>136</cp:revision>
  <cp:lastPrinted>1601-01-01T00:00:00Z</cp:lastPrinted>
  <dcterms:created xsi:type="dcterms:W3CDTF">1601-01-01T00:00:00Z</dcterms:created>
  <dcterms:modified xsi:type="dcterms:W3CDTF">2026-07-05T16:25:37Z</dcterms:modified>
</cp:coreProperties>
</file>