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4" r:id="rId2"/>
    <p:sldId id="354" r:id="rId3"/>
    <p:sldId id="398" r:id="rId4"/>
    <p:sldId id="399" r:id="rId5"/>
    <p:sldId id="400" r:id="rId6"/>
    <p:sldId id="401" r:id="rId7"/>
    <p:sldId id="403" r:id="rId8"/>
    <p:sldId id="404" r:id="rId9"/>
    <p:sldId id="402" r:id="rId10"/>
    <p:sldId id="405" r:id="rId11"/>
    <p:sldId id="406" r:id="rId12"/>
    <p:sldId id="407" r:id="rId13"/>
    <p:sldId id="408" r:id="rId14"/>
    <p:sldId id="409" r:id="rId15"/>
    <p:sldId id="410" r:id="rId16"/>
    <p:sldId id="411" r:id="rId17"/>
    <p:sldId id="412" r:id="rId18"/>
    <p:sldId id="413" r:id="rId19"/>
    <p:sldId id="414" r:id="rId20"/>
    <p:sldId id="415" r:id="rId21"/>
    <p:sldId id="416" r:id="rId22"/>
    <p:sldId id="262" r:id="rId23"/>
    <p:sldId id="355" r:id="rId24"/>
    <p:sldId id="356" r:id="rId25"/>
    <p:sldId id="357" r:id="rId26"/>
    <p:sldId id="358" r:id="rId27"/>
    <p:sldId id="359" r:id="rId28"/>
    <p:sldId id="360" r:id="rId29"/>
    <p:sldId id="361" r:id="rId30"/>
    <p:sldId id="362" r:id="rId31"/>
    <p:sldId id="363" r:id="rId32"/>
    <p:sldId id="364" r:id="rId33"/>
    <p:sldId id="365" r:id="rId34"/>
    <p:sldId id="366" r:id="rId35"/>
    <p:sldId id="367" r:id="rId36"/>
    <p:sldId id="368" r:id="rId37"/>
    <p:sldId id="369" r:id="rId38"/>
    <p:sldId id="370" r:id="rId39"/>
    <p:sldId id="371" r:id="rId40"/>
    <p:sldId id="372" r:id="rId41"/>
    <p:sldId id="373" r:id="rId42"/>
    <p:sldId id="374" r:id="rId43"/>
    <p:sldId id="375" r:id="rId44"/>
    <p:sldId id="376" r:id="rId45"/>
    <p:sldId id="377" r:id="rId46"/>
    <p:sldId id="378" r:id="rId47"/>
    <p:sldId id="379" r:id="rId48"/>
    <p:sldId id="380" r:id="rId49"/>
    <p:sldId id="381" r:id="rId50"/>
    <p:sldId id="382" r:id="rId51"/>
    <p:sldId id="383" r:id="rId52"/>
    <p:sldId id="384" r:id="rId53"/>
    <p:sldId id="385" r:id="rId54"/>
    <p:sldId id="386" r:id="rId55"/>
    <p:sldId id="387" r:id="rId56"/>
    <p:sldId id="388" r:id="rId57"/>
    <p:sldId id="389" r:id="rId58"/>
    <p:sldId id="390" r:id="rId59"/>
    <p:sldId id="391" r:id="rId60"/>
    <p:sldId id="392" r:id="rId61"/>
    <p:sldId id="393" r:id="rId62"/>
    <p:sldId id="394" r:id="rId63"/>
    <p:sldId id="395" r:id="rId64"/>
    <p:sldId id="396" r:id="rId65"/>
    <p:sldId id="397" r:id="rId66"/>
    <p:sldId id="342" r:id="rId67"/>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orman Rodriguez Ortega" initials="NRO" lastIdx="4"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567" autoAdjust="0"/>
    <p:restoredTop sz="86357" autoAdjust="0"/>
  </p:normalViewPr>
  <p:slideViewPr>
    <p:cSldViewPr>
      <p:cViewPr varScale="1">
        <p:scale>
          <a:sx n="63" d="100"/>
          <a:sy n="63" d="100"/>
        </p:scale>
        <p:origin x="-1362" y="-102"/>
      </p:cViewPr>
      <p:guideLst>
        <p:guide orient="horz" pos="2160"/>
        <p:guide pos="2880"/>
      </p:guideLst>
    </p:cSldViewPr>
  </p:slideViewPr>
  <p:outlineViewPr>
    <p:cViewPr>
      <p:scale>
        <a:sx n="33" d="100"/>
        <a:sy n="33" d="100"/>
      </p:scale>
      <p:origin x="0" y="-690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commentAuthors" Target="commentAuthors.xml"/><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7" name="6 Rectángulo"/>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9 Rectángulo"/>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10 Rectángulo"/>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Título"/>
          <p:cNvSpPr>
            <a:spLocks noGrp="1"/>
          </p:cNvSpPr>
          <p:nvPr>
            <p:ph type="ctrTitle"/>
          </p:nvPr>
        </p:nvSpPr>
        <p:spPr>
          <a:xfrm>
            <a:off x="2362200" y="4038600"/>
            <a:ext cx="6477000" cy="1828800"/>
          </a:xfrm>
        </p:spPr>
        <p:txBody>
          <a:bodyPr anchor="b"/>
          <a:lstStyle>
            <a:lvl1pPr>
              <a:defRPr cap="all" baseline="0"/>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78B02C18-5ED4-484A-8F62-3D9DFC655F61}" type="datetimeFigureOut">
              <a:rPr lang="es-CL" smtClean="0"/>
              <a:pPr/>
              <a:t>13-07-2022</a:t>
            </a:fld>
            <a:endParaRPr lang="es-CL" dirty="0"/>
          </a:p>
        </p:txBody>
      </p:sp>
      <p:sp>
        <p:nvSpPr>
          <p:cNvPr id="17" name="16 Marcador de pie de página"/>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s-CL" dirty="0"/>
          </a:p>
        </p:txBody>
      </p:sp>
      <p:sp>
        <p:nvSpPr>
          <p:cNvPr id="29" name="28 Marcador de número de diapositiva"/>
          <p:cNvSpPr>
            <a:spLocks noGrp="1"/>
          </p:cNvSpPr>
          <p:nvPr>
            <p:ph type="sldNum" sz="quarter" idx="12"/>
          </p:nvPr>
        </p:nvSpPr>
        <p:spPr>
          <a:xfrm>
            <a:off x="8001000" y="228600"/>
            <a:ext cx="838200" cy="381000"/>
          </a:xfrm>
        </p:spPr>
        <p:txBody>
          <a:bodyPr/>
          <a:lstStyle>
            <a:lvl1pPr>
              <a:defRPr>
                <a:solidFill>
                  <a:schemeClr val="tx2"/>
                </a:solidFill>
              </a:defRPr>
            </a:lvl1pPr>
          </a:lstStyle>
          <a:p>
            <a:fld id="{60F6C510-04DD-4E11-8C1E-D9F5F87648F9}" type="slidenum">
              <a:rPr lang="es-CL" smtClean="0"/>
              <a:pPr/>
              <a:t>‹Nº›</a:t>
            </a:fld>
            <a:endParaRPr lang="es-CL"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12648" y="228600"/>
            <a:ext cx="8153400" cy="990600"/>
          </a:xfrm>
        </p:spPr>
        <p:txBody>
          <a:bodyPr/>
          <a:lstStyle/>
          <a:p>
            <a:r>
              <a:rPr kumimoji="0" lang="es-ES" smtClean="0"/>
              <a:t>Haga clic para modificar el estilo de título del patrón</a:t>
            </a:r>
            <a:endParaRPr kumimoji="0" lang="en-US"/>
          </a:p>
        </p:txBody>
      </p:sp>
      <p:sp>
        <p:nvSpPr>
          <p:cNvPr id="4" name="3 Marcador de fecha"/>
          <p:cNvSpPr>
            <a:spLocks noGrp="1"/>
          </p:cNvSpPr>
          <p:nvPr>
            <p:ph type="dt" sz="half" idx="10"/>
          </p:nvPr>
        </p:nvSpPr>
        <p:spPr/>
        <p:txBody>
          <a:bodyPr/>
          <a:lstStyle/>
          <a:p>
            <a:fld id="{78B02C18-5ED4-484A-8F62-3D9DFC655F61}" type="datetimeFigureOut">
              <a:rPr lang="es-CL" smtClean="0"/>
              <a:pPr/>
              <a:t>13-07-2022</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lvl1pPr>
              <a:defRPr>
                <a:solidFill>
                  <a:srgbClr val="FFFFFF"/>
                </a:solidFill>
              </a:defRPr>
            </a:lvl1pPr>
          </a:lstStyle>
          <a:p>
            <a:fld id="{60F6C510-04DD-4E11-8C1E-D9F5F87648F9}" type="slidenum">
              <a:rPr lang="es-CL" smtClean="0"/>
              <a:pPr/>
              <a:t>‹Nº›</a:t>
            </a:fld>
            <a:endParaRPr lang="es-CL" dirty="0"/>
          </a:p>
        </p:txBody>
      </p:sp>
      <p:sp>
        <p:nvSpPr>
          <p:cNvPr id="8" name="7 Marcador de contenido"/>
          <p:cNvSpPr>
            <a:spLocks noGrp="1"/>
          </p:cNvSpPr>
          <p:nvPr>
            <p:ph sz="quarter" idx="1"/>
          </p:nvPr>
        </p:nvSpPr>
        <p:spPr>
          <a:xfrm>
            <a:off x="612648" y="1600200"/>
            <a:ext cx="8153400" cy="44958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7" name="6 Rectángulo"/>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Rectángulo"/>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s-ES" smtClean="0"/>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78B02C18-5ED4-484A-8F62-3D9DFC655F61}" type="datetimeFigureOut">
              <a:rPr lang="es-CL" smtClean="0"/>
              <a:pPr/>
              <a:t>13-07-2022</a:t>
            </a:fld>
            <a:endParaRPr lang="es-CL" dirty="0"/>
          </a:p>
        </p:txBody>
      </p:sp>
      <p:sp>
        <p:nvSpPr>
          <p:cNvPr id="13" name="12 Marcador de número de diapositiva"/>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60F6C510-04DD-4E11-8C1E-D9F5F87648F9}" type="slidenum">
              <a:rPr lang="es-CL" smtClean="0"/>
              <a:pPr/>
              <a:t>‹Nº›</a:t>
            </a:fld>
            <a:endParaRPr lang="es-CL" dirty="0"/>
          </a:p>
        </p:txBody>
      </p:sp>
      <p:sp>
        <p:nvSpPr>
          <p:cNvPr id="14" name="13 Marcador de pie de página"/>
          <p:cNvSpPr>
            <a:spLocks noGrp="1"/>
          </p:cNvSpPr>
          <p:nvPr>
            <p:ph type="ftr" sz="quarter" idx="12"/>
          </p:nvPr>
        </p:nvSpPr>
        <p:spPr/>
        <p:txBody>
          <a:bodyPr/>
          <a:lstStyle/>
          <a:p>
            <a:endParaRPr lang="es-CL"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9" name="8 Marcador de contenido"/>
          <p:cNvSpPr>
            <a:spLocks noGrp="1"/>
          </p:cNvSpPr>
          <p:nvPr>
            <p:ph sz="quarter" idx="1"/>
          </p:nvPr>
        </p:nvSpPr>
        <p:spPr>
          <a:xfrm>
            <a:off x="609600" y="1589567"/>
            <a:ext cx="38862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844901" y="1589567"/>
            <a:ext cx="38862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8" name="7 Marcador de fecha"/>
          <p:cNvSpPr>
            <a:spLocks noGrp="1"/>
          </p:cNvSpPr>
          <p:nvPr>
            <p:ph type="dt" sz="half" idx="15"/>
          </p:nvPr>
        </p:nvSpPr>
        <p:spPr/>
        <p:txBody>
          <a:bodyPr rtlCol="0"/>
          <a:lstStyle/>
          <a:p>
            <a:fld id="{78B02C18-5ED4-484A-8F62-3D9DFC655F61}" type="datetimeFigureOut">
              <a:rPr lang="es-CL" smtClean="0"/>
              <a:pPr/>
              <a:t>13-07-2022</a:t>
            </a:fld>
            <a:endParaRPr lang="es-CL" dirty="0"/>
          </a:p>
        </p:txBody>
      </p:sp>
      <p:sp>
        <p:nvSpPr>
          <p:cNvPr id="10" name="9 Marcador de número de diapositiva"/>
          <p:cNvSpPr>
            <a:spLocks noGrp="1"/>
          </p:cNvSpPr>
          <p:nvPr>
            <p:ph type="sldNum" sz="quarter" idx="16"/>
          </p:nvPr>
        </p:nvSpPr>
        <p:spPr/>
        <p:txBody>
          <a:bodyPr rtlCol="0"/>
          <a:lstStyle/>
          <a:p>
            <a:fld id="{60F6C510-04DD-4E11-8C1E-D9F5F87648F9}" type="slidenum">
              <a:rPr lang="es-CL" smtClean="0"/>
              <a:pPr/>
              <a:t>‹Nº›</a:t>
            </a:fld>
            <a:endParaRPr lang="es-CL" dirty="0"/>
          </a:p>
        </p:txBody>
      </p:sp>
      <p:sp>
        <p:nvSpPr>
          <p:cNvPr id="12" name="11 Marcador de pie de página"/>
          <p:cNvSpPr>
            <a:spLocks noGrp="1"/>
          </p:cNvSpPr>
          <p:nvPr>
            <p:ph type="ftr" sz="quarter" idx="17"/>
          </p:nvPr>
        </p:nvSpPr>
        <p:spPr/>
        <p:txBody>
          <a:bodyPr rtlCol="0"/>
          <a:lstStyle/>
          <a:p>
            <a:endParaRPr lang="es-CL"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33400" y="273050"/>
            <a:ext cx="8153400" cy="869950"/>
          </a:xfrm>
        </p:spPr>
        <p:txBody>
          <a:bodyPr anchor="ctr"/>
          <a:lstStyle>
            <a:lvl1pPr>
              <a:defRPr/>
            </a:lvl1pPr>
          </a:lstStyle>
          <a:p>
            <a:r>
              <a:rPr kumimoji="0" lang="es-ES" smtClean="0"/>
              <a:t>Haga clic para modificar el estilo de título del patrón</a:t>
            </a:r>
            <a:endParaRPr kumimoji="0" lang="en-US"/>
          </a:p>
        </p:txBody>
      </p:sp>
      <p:sp>
        <p:nvSpPr>
          <p:cNvPr id="11" name="10 Marcador de contenido"/>
          <p:cNvSpPr>
            <a:spLocks noGrp="1"/>
          </p:cNvSpPr>
          <p:nvPr>
            <p:ph sz="quarter" idx="2"/>
          </p:nvPr>
        </p:nvSpPr>
        <p:spPr>
          <a:xfrm>
            <a:off x="609600" y="2438400"/>
            <a:ext cx="3886200" cy="35814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quarter" idx="4"/>
          </p:nvPr>
        </p:nvSpPr>
        <p:spPr>
          <a:xfrm>
            <a:off x="4800600" y="2438400"/>
            <a:ext cx="3886200" cy="35814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0" name="9 Marcador de fecha"/>
          <p:cNvSpPr>
            <a:spLocks noGrp="1"/>
          </p:cNvSpPr>
          <p:nvPr>
            <p:ph type="dt" sz="half" idx="15"/>
          </p:nvPr>
        </p:nvSpPr>
        <p:spPr/>
        <p:txBody>
          <a:bodyPr rtlCol="0"/>
          <a:lstStyle/>
          <a:p>
            <a:fld id="{78B02C18-5ED4-484A-8F62-3D9DFC655F61}" type="datetimeFigureOut">
              <a:rPr lang="es-CL" smtClean="0"/>
              <a:pPr/>
              <a:t>13-07-2022</a:t>
            </a:fld>
            <a:endParaRPr lang="es-CL" dirty="0"/>
          </a:p>
        </p:txBody>
      </p:sp>
      <p:sp>
        <p:nvSpPr>
          <p:cNvPr id="12" name="11 Marcador de número de diapositiva"/>
          <p:cNvSpPr>
            <a:spLocks noGrp="1"/>
          </p:cNvSpPr>
          <p:nvPr>
            <p:ph type="sldNum" sz="quarter" idx="16"/>
          </p:nvPr>
        </p:nvSpPr>
        <p:spPr/>
        <p:txBody>
          <a:bodyPr rtlCol="0"/>
          <a:lstStyle/>
          <a:p>
            <a:fld id="{60F6C510-04DD-4E11-8C1E-D9F5F87648F9}" type="slidenum">
              <a:rPr lang="es-CL" smtClean="0"/>
              <a:pPr/>
              <a:t>‹Nº›</a:t>
            </a:fld>
            <a:endParaRPr lang="es-CL" dirty="0"/>
          </a:p>
        </p:txBody>
      </p:sp>
      <p:sp>
        <p:nvSpPr>
          <p:cNvPr id="14" name="13 Marcador de pie de página"/>
          <p:cNvSpPr>
            <a:spLocks noGrp="1"/>
          </p:cNvSpPr>
          <p:nvPr>
            <p:ph type="ftr" sz="quarter" idx="17"/>
          </p:nvPr>
        </p:nvSpPr>
        <p:spPr/>
        <p:txBody>
          <a:bodyPr rtlCol="0"/>
          <a:lstStyle/>
          <a:p>
            <a:endParaRPr lang="es-CL" dirty="0"/>
          </a:p>
        </p:txBody>
      </p:sp>
      <p:sp>
        <p:nvSpPr>
          <p:cNvPr id="16" name="15 Marcador de texto"/>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
        <p:nvSpPr>
          <p:cNvPr id="15" name="14 Marcador de texto"/>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78B02C18-5ED4-484A-8F62-3D9DFC655F61}" type="datetimeFigureOut">
              <a:rPr lang="es-CL" smtClean="0"/>
              <a:pPr/>
              <a:t>13-07-2022</a:t>
            </a:fld>
            <a:endParaRPr lang="es-CL" dirty="0"/>
          </a:p>
        </p:txBody>
      </p:sp>
      <p:sp>
        <p:nvSpPr>
          <p:cNvPr id="4" name="3 Marcador de pie de página"/>
          <p:cNvSpPr>
            <a:spLocks noGrp="1"/>
          </p:cNvSpPr>
          <p:nvPr>
            <p:ph type="ftr" sz="quarter" idx="11"/>
          </p:nvPr>
        </p:nvSpPr>
        <p:spPr/>
        <p:txBody>
          <a:bodyPr/>
          <a:lstStyle/>
          <a:p>
            <a:endParaRPr lang="es-CL" dirty="0"/>
          </a:p>
        </p:txBody>
      </p:sp>
      <p:sp>
        <p:nvSpPr>
          <p:cNvPr id="5" name="4 Marcador de número de diapositiva"/>
          <p:cNvSpPr>
            <a:spLocks noGrp="1"/>
          </p:cNvSpPr>
          <p:nvPr>
            <p:ph type="sldNum" sz="quarter" idx="12"/>
          </p:nvPr>
        </p:nvSpPr>
        <p:spPr/>
        <p:txBody>
          <a:bodyPr/>
          <a:lstStyle>
            <a:lvl1pPr>
              <a:defRPr>
                <a:solidFill>
                  <a:srgbClr val="FFFFFF"/>
                </a:solidFill>
              </a:defRPr>
            </a:lvl1pPr>
          </a:lstStyle>
          <a:p>
            <a:fld id="{60F6C510-04DD-4E11-8C1E-D9F5F87648F9}" type="slidenum">
              <a:rPr lang="es-CL" smtClean="0"/>
              <a:pPr/>
              <a:t>‹Nº›</a:t>
            </a:fld>
            <a:endParaRPr lang="es-C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8B02C18-5ED4-484A-8F62-3D9DFC655F61}" type="datetimeFigureOut">
              <a:rPr lang="es-CL" smtClean="0"/>
              <a:pPr/>
              <a:t>13-07-2022</a:t>
            </a:fld>
            <a:endParaRPr lang="es-CL" dirty="0"/>
          </a:p>
        </p:txBody>
      </p:sp>
      <p:sp>
        <p:nvSpPr>
          <p:cNvPr id="3" name="2 Marcador de pie de página"/>
          <p:cNvSpPr>
            <a:spLocks noGrp="1"/>
          </p:cNvSpPr>
          <p:nvPr>
            <p:ph type="ftr" sz="quarter" idx="11"/>
          </p:nvPr>
        </p:nvSpPr>
        <p:spPr/>
        <p:txBody>
          <a:bodyPr/>
          <a:lstStyle/>
          <a:p>
            <a:endParaRPr lang="es-CL" dirty="0"/>
          </a:p>
        </p:txBody>
      </p:sp>
      <p:sp>
        <p:nvSpPr>
          <p:cNvPr id="4" name="3 Marcador de número de diapositiva"/>
          <p:cNvSpPr>
            <a:spLocks noGrp="1"/>
          </p:cNvSpPr>
          <p:nvPr>
            <p:ph type="sldNum" sz="quarter" idx="12"/>
          </p:nvPr>
        </p:nvSpPr>
        <p:spPr>
          <a:xfrm>
            <a:off x="0" y="6248400"/>
            <a:ext cx="533400" cy="381000"/>
          </a:xfrm>
        </p:spPr>
        <p:txBody>
          <a:bodyPr/>
          <a:lstStyle>
            <a:lvl1pPr>
              <a:defRPr>
                <a:solidFill>
                  <a:schemeClr val="tx2"/>
                </a:solidFill>
              </a:defRPr>
            </a:lvl1pPr>
          </a:lstStyle>
          <a:p>
            <a:fld id="{60F6C510-04DD-4E11-8C1E-D9F5F87648F9}" type="slidenum">
              <a:rPr lang="es-CL" smtClean="0"/>
              <a:pPr/>
              <a:t>‹Nº›</a:t>
            </a:fld>
            <a:endParaRPr lang="es-C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3050"/>
            <a:ext cx="8077200" cy="869950"/>
          </a:xfrm>
        </p:spPr>
        <p:txBody>
          <a:bodyPr anchor="ctr"/>
          <a:lstStyle>
            <a:lvl1pPr algn="l">
              <a:buNone/>
              <a:defRPr sz="4400" b="0"/>
            </a:lvl1p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78B02C18-5ED4-484A-8F62-3D9DFC655F61}" type="datetimeFigureOut">
              <a:rPr lang="es-CL" smtClean="0"/>
              <a:pPr/>
              <a:t>13-07-2022</a:t>
            </a:fld>
            <a:endParaRPr lang="es-CL" dirty="0"/>
          </a:p>
        </p:txBody>
      </p:sp>
      <p:sp>
        <p:nvSpPr>
          <p:cNvPr id="6" name="5 Marcador de pie de página"/>
          <p:cNvSpPr>
            <a:spLocks noGrp="1"/>
          </p:cNvSpPr>
          <p:nvPr>
            <p:ph type="ftr" sz="quarter" idx="11"/>
          </p:nvPr>
        </p:nvSpPr>
        <p:spPr/>
        <p:txBody>
          <a:bodyPr/>
          <a:lstStyle/>
          <a:p>
            <a:endParaRPr lang="es-CL" dirty="0"/>
          </a:p>
        </p:txBody>
      </p:sp>
      <p:sp>
        <p:nvSpPr>
          <p:cNvPr id="7" name="6 Marcador de número de diapositiva"/>
          <p:cNvSpPr>
            <a:spLocks noGrp="1"/>
          </p:cNvSpPr>
          <p:nvPr>
            <p:ph type="sldNum" sz="quarter" idx="12"/>
          </p:nvPr>
        </p:nvSpPr>
        <p:spPr/>
        <p:txBody>
          <a:bodyPr/>
          <a:lstStyle>
            <a:lvl1pPr>
              <a:defRPr>
                <a:solidFill>
                  <a:srgbClr val="FFFFFF"/>
                </a:solidFill>
              </a:defRPr>
            </a:lvl1pPr>
          </a:lstStyle>
          <a:p>
            <a:fld id="{60F6C510-04DD-4E11-8C1E-D9F5F87648F9}" type="slidenum">
              <a:rPr lang="es-CL" smtClean="0"/>
              <a:pPr/>
              <a:t>‹Nº›</a:t>
            </a:fld>
            <a:endParaRPr lang="es-CL" dirty="0"/>
          </a:p>
        </p:txBody>
      </p:sp>
      <p:sp>
        <p:nvSpPr>
          <p:cNvPr id="3" name="2 Marcador de texto"/>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9" name="8 Marcador de contenido"/>
          <p:cNvSpPr>
            <a:spLocks noGrp="1"/>
          </p:cNvSpPr>
          <p:nvPr>
            <p:ph sz="quarter" idx="1"/>
          </p:nvPr>
        </p:nvSpPr>
        <p:spPr>
          <a:xfrm>
            <a:off x="2362200" y="1752600"/>
            <a:ext cx="6400800" cy="44196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3">
        <a:schemeClr val="bg2"/>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smtClean="0"/>
              <a:t>Haga clic para modificar el estilo de texto del patrón</a:t>
            </a:r>
          </a:p>
        </p:txBody>
      </p:sp>
      <p:sp>
        <p:nvSpPr>
          <p:cNvPr id="8" name="7 Rectángulo"/>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9 Rectángulo"/>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s-ES" smtClean="0"/>
              <a:t>Haga clic para modificar el estilo de título del patrón</a:t>
            </a:r>
            <a:endParaRPr kumimoji="0" lang="en-US"/>
          </a:p>
        </p:txBody>
      </p:sp>
      <p:sp>
        <p:nvSpPr>
          <p:cNvPr id="11" name="10 Rectángulo"/>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11 Marcador de fecha"/>
          <p:cNvSpPr>
            <a:spLocks noGrp="1"/>
          </p:cNvSpPr>
          <p:nvPr>
            <p:ph type="dt" sz="half" idx="10"/>
          </p:nvPr>
        </p:nvSpPr>
        <p:spPr>
          <a:xfrm>
            <a:off x="6248400" y="6248400"/>
            <a:ext cx="2667000" cy="365125"/>
          </a:xfrm>
        </p:spPr>
        <p:txBody>
          <a:bodyPr rtlCol="0"/>
          <a:lstStyle/>
          <a:p>
            <a:fld id="{78B02C18-5ED4-484A-8F62-3D9DFC655F61}" type="datetimeFigureOut">
              <a:rPr lang="es-CL" smtClean="0"/>
              <a:pPr/>
              <a:t>13-07-2022</a:t>
            </a:fld>
            <a:endParaRPr lang="es-CL" dirty="0"/>
          </a:p>
        </p:txBody>
      </p:sp>
      <p:sp>
        <p:nvSpPr>
          <p:cNvPr id="13" name="12 Marcador de número de diapositiva"/>
          <p:cNvSpPr>
            <a:spLocks noGrp="1"/>
          </p:cNvSpPr>
          <p:nvPr>
            <p:ph type="sldNum" sz="quarter" idx="11"/>
          </p:nvPr>
        </p:nvSpPr>
        <p:spPr>
          <a:xfrm>
            <a:off x="0" y="4667249"/>
            <a:ext cx="1447800" cy="663578"/>
          </a:xfrm>
        </p:spPr>
        <p:txBody>
          <a:bodyPr rtlCol="0"/>
          <a:lstStyle>
            <a:lvl1pPr>
              <a:defRPr sz="2800"/>
            </a:lvl1pPr>
          </a:lstStyle>
          <a:p>
            <a:fld id="{60F6C510-04DD-4E11-8C1E-D9F5F87648F9}" type="slidenum">
              <a:rPr lang="es-CL" smtClean="0"/>
              <a:pPr/>
              <a:t>‹Nº›</a:t>
            </a:fld>
            <a:endParaRPr lang="es-CL" dirty="0"/>
          </a:p>
        </p:txBody>
      </p:sp>
      <p:sp>
        <p:nvSpPr>
          <p:cNvPr id="14" name="13 Marcador de pie de página"/>
          <p:cNvSpPr>
            <a:spLocks noGrp="1"/>
          </p:cNvSpPr>
          <p:nvPr>
            <p:ph type="ftr" sz="quarter" idx="12"/>
          </p:nvPr>
        </p:nvSpPr>
        <p:spPr>
          <a:xfrm>
            <a:off x="1600200" y="6248206"/>
            <a:ext cx="4572000" cy="365125"/>
          </a:xfrm>
        </p:spPr>
        <p:txBody>
          <a:bodyPr rtlCol="0"/>
          <a:lstStyle/>
          <a:p>
            <a:endParaRPr lang="es-CL" dirty="0"/>
          </a:p>
        </p:txBody>
      </p:sp>
      <p:sp>
        <p:nvSpPr>
          <p:cNvPr id="3" name="2 Marcador de posición de imagen"/>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s-ES" dirty="0" smtClean="0"/>
              <a:t>Haga clic en el icono para agregar una imagen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78B02C18-5ED4-484A-8F62-3D9DFC655F61}" type="datetimeFigureOut">
              <a:rPr lang="es-CL" smtClean="0"/>
              <a:pPr/>
              <a:t>13-07-2022</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60F6C510-04DD-4E11-8C1E-D9F5F87648F9}" type="slidenum">
              <a:rPr lang="es-CL" smtClean="0"/>
              <a:pPr/>
              <a:t>‹Nº›</a:t>
            </a:fld>
            <a:endParaRPr lang="es-C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1"/>
      </p:bgRef>
    </p:bg>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53200" y="609600"/>
            <a:ext cx="2057400" cy="5516563"/>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609600"/>
            <a:ext cx="5562600" cy="5516564"/>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a:xfrm>
            <a:off x="6553200" y="6248402"/>
            <a:ext cx="2209800" cy="365125"/>
          </a:xfrm>
        </p:spPr>
        <p:txBody>
          <a:bodyPr/>
          <a:lstStyle/>
          <a:p>
            <a:fld id="{78B02C18-5ED4-484A-8F62-3D9DFC655F61}" type="datetimeFigureOut">
              <a:rPr lang="es-CL" smtClean="0"/>
              <a:pPr/>
              <a:t>13-07-2022</a:t>
            </a:fld>
            <a:endParaRPr lang="es-CL" dirty="0"/>
          </a:p>
        </p:txBody>
      </p:sp>
      <p:sp>
        <p:nvSpPr>
          <p:cNvPr id="5" name="4 Marcador de pie de página"/>
          <p:cNvSpPr>
            <a:spLocks noGrp="1"/>
          </p:cNvSpPr>
          <p:nvPr>
            <p:ph type="ftr" sz="quarter" idx="11"/>
          </p:nvPr>
        </p:nvSpPr>
        <p:spPr>
          <a:xfrm>
            <a:off x="457201" y="6248207"/>
            <a:ext cx="5573483" cy="365125"/>
          </a:xfrm>
        </p:spPr>
        <p:txBody>
          <a:bodyPr/>
          <a:lstStyle/>
          <a:p>
            <a:endParaRPr lang="es-CL" dirty="0"/>
          </a:p>
        </p:txBody>
      </p:sp>
      <p:sp>
        <p:nvSpPr>
          <p:cNvPr id="7" name="6 Rectángulo"/>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8" name="7 Rectángulo"/>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9" name="8 Rectángulo"/>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6" name="5 Marcador de número de diapositiva"/>
          <p:cNvSpPr>
            <a:spLocks noGrp="1"/>
          </p:cNvSpPr>
          <p:nvPr>
            <p:ph type="sldNum" sz="quarter" idx="12"/>
          </p:nvPr>
        </p:nvSpPr>
        <p:spPr>
          <a:xfrm rot="5400000">
            <a:off x="5989638" y="144462"/>
            <a:ext cx="533400" cy="244476"/>
          </a:xfrm>
        </p:spPr>
        <p:txBody>
          <a:bodyPr/>
          <a:lstStyle/>
          <a:p>
            <a:fld id="{60F6C510-04DD-4E11-8C1E-D9F5F87648F9}" type="slidenum">
              <a:rPr lang="es-CL" smtClean="0"/>
              <a:pPr/>
              <a:t>‹Nº›</a:t>
            </a:fld>
            <a:endParaRPr lang="es-CL" dirty="0"/>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21 Marcador de título"/>
          <p:cNvSpPr>
            <a:spLocks noGrp="1"/>
          </p:cNvSpPr>
          <p:nvPr>
            <p:ph type="title"/>
          </p:nvPr>
        </p:nvSpPr>
        <p:spPr>
          <a:xfrm>
            <a:off x="609600" y="228600"/>
            <a:ext cx="8153400" cy="990600"/>
          </a:xfrm>
          <a:prstGeom prst="rect">
            <a:avLst/>
          </a:prstGeom>
        </p:spPr>
        <p:txBody>
          <a:bodyPr vert="horz" anchor="ctr">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78B02C18-5ED4-484A-8F62-3D9DFC655F61}" type="datetimeFigureOut">
              <a:rPr lang="es-CL" smtClean="0"/>
              <a:pPr/>
              <a:t>13-07-2022</a:t>
            </a:fld>
            <a:endParaRPr lang="es-CL" dirty="0"/>
          </a:p>
        </p:txBody>
      </p:sp>
      <p:sp>
        <p:nvSpPr>
          <p:cNvPr id="3" name="2 Marcador de pie de página"/>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s-CL" dirty="0"/>
          </a:p>
        </p:txBody>
      </p:sp>
      <p:sp>
        <p:nvSpPr>
          <p:cNvPr id="7" name="6 Rectángulo"/>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Rectángulo"/>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Marcador de número de diapositiva"/>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60F6C510-04DD-4E11-8C1E-D9F5F87648F9}" type="slidenum">
              <a:rPr lang="es-CL" smtClean="0"/>
              <a:pPr/>
              <a:t>‹Nº›</a:t>
            </a:fld>
            <a:endParaRPr lang="es-CL"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827584" y="1214422"/>
            <a:ext cx="8011616" cy="2071702"/>
          </a:xfrm>
        </p:spPr>
        <p:txBody>
          <a:bodyPr>
            <a:normAutofit/>
          </a:bodyPr>
          <a:lstStyle/>
          <a:p>
            <a:r>
              <a:rPr lang="es-CL" dirty="0" smtClean="0"/>
              <a:t>           Conceptos COMPLEMENTARIOS  IVA</a:t>
            </a:r>
            <a:endParaRPr lang="es-CL" dirty="0"/>
          </a:p>
        </p:txBody>
      </p:sp>
      <p:sp>
        <p:nvSpPr>
          <p:cNvPr id="3" name="2 Subtítulo"/>
          <p:cNvSpPr>
            <a:spLocks noGrp="1"/>
          </p:cNvSpPr>
          <p:nvPr>
            <p:ph type="subTitle" idx="1"/>
          </p:nvPr>
        </p:nvSpPr>
        <p:spPr/>
        <p:txBody>
          <a:bodyPr/>
          <a:lstStyle/>
          <a:p>
            <a:r>
              <a:rPr lang="es-CL" dirty="0" smtClean="0"/>
              <a:t>Unidad temática DOS</a:t>
            </a:r>
            <a:endParaRPr lang="es-CL"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Conceptos Complementarios de IVA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sz="2000" u="sng" dirty="0" smtClean="0">
                <a:latin typeface="Arial" panose="020B0604020202020204" pitchFamily="34" charset="0"/>
                <a:cs typeface="Arial" panose="020B0604020202020204" pitchFamily="34" charset="0"/>
              </a:rPr>
              <a:t>Ideas fundamentales:</a:t>
            </a:r>
          </a:p>
          <a:p>
            <a:r>
              <a:rPr lang="es-CL" sz="2000" dirty="0" smtClean="0">
                <a:latin typeface="Arial" panose="020B0604020202020204" pitchFamily="34" charset="0"/>
                <a:cs typeface="Arial" panose="020B0604020202020204" pitchFamily="34" charset="0"/>
              </a:rPr>
              <a:t>Este impuesto grava a todas las personas naturales o jurídicas que realicen ventas o presten servicios, quienes actúan como </a:t>
            </a:r>
            <a:r>
              <a:rPr lang="es-CL" sz="2000" dirty="0" smtClean="0">
                <a:solidFill>
                  <a:srgbClr val="FF0000"/>
                </a:solidFill>
                <a:latin typeface="Arial" panose="020B0604020202020204" pitchFamily="34" charset="0"/>
                <a:cs typeface="Arial" panose="020B0604020202020204" pitchFamily="34" charset="0"/>
              </a:rPr>
              <a:t>«</a:t>
            </a:r>
            <a:r>
              <a:rPr lang="es-CL" sz="2000" b="1" dirty="0" smtClean="0">
                <a:solidFill>
                  <a:srgbClr val="FF0000"/>
                </a:solidFill>
                <a:latin typeface="Arial" panose="020B0604020202020204" pitchFamily="34" charset="0"/>
                <a:cs typeface="Arial" panose="020B0604020202020204" pitchFamily="34" charset="0"/>
              </a:rPr>
              <a:t>agentes retenedores del impuesto</a:t>
            </a:r>
            <a:r>
              <a:rPr lang="es-CL" sz="2000" b="1" dirty="0" smtClean="0">
                <a:solidFill>
                  <a:srgbClr val="C00000"/>
                </a:solidFill>
                <a:latin typeface="Arial" panose="020B0604020202020204" pitchFamily="34" charset="0"/>
                <a:cs typeface="Arial" panose="020B0604020202020204" pitchFamily="34" charset="0"/>
              </a:rPr>
              <a:t>»</a:t>
            </a:r>
            <a:r>
              <a:rPr lang="es-CL" sz="2000" b="1" dirty="0" smtClean="0">
                <a:latin typeface="Arial" panose="020B0604020202020204" pitchFamily="34" charset="0"/>
                <a:cs typeface="Arial" panose="020B0604020202020204" pitchFamily="34" charset="0"/>
              </a:rPr>
              <a:t>, </a:t>
            </a:r>
            <a:r>
              <a:rPr lang="es-CL" sz="2000" dirty="0" smtClean="0">
                <a:latin typeface="Arial" panose="020B0604020202020204" pitchFamily="34" charset="0"/>
                <a:cs typeface="Arial" panose="020B0604020202020204" pitchFamily="34" charset="0"/>
              </a:rPr>
              <a:t>el que es  recargado en la correspondiente  factura de venta.</a:t>
            </a:r>
          </a:p>
          <a:p>
            <a:r>
              <a:rPr lang="es-CL" sz="2000" dirty="0" smtClean="0">
                <a:latin typeface="Arial" panose="020B0604020202020204" pitchFamily="34" charset="0"/>
                <a:cs typeface="Arial" panose="020B0604020202020204" pitchFamily="34" charset="0"/>
              </a:rPr>
              <a:t>Es por dicha razón que el vendedor al emitir la factura o boleta , contrae el compromiso con el Estado de retener y posteriormente pagar el impuesto.</a:t>
            </a:r>
          </a:p>
          <a:p>
            <a:r>
              <a:rPr lang="es-CL" sz="2000" dirty="0" smtClean="0">
                <a:latin typeface="Arial" panose="020B0604020202020204" pitchFamily="34" charset="0"/>
                <a:cs typeface="Arial" panose="020B0604020202020204" pitchFamily="34" charset="0"/>
              </a:rPr>
              <a:t>Al mismo tiempo, al efectuar las compras de mercaderías, éstas vienen facturadas y recargadas con el IVA, generándose de  esta forma un crédito tributario a su favor.</a:t>
            </a:r>
          </a:p>
          <a:p>
            <a:endParaRPr lang="es-CL" sz="2000" b="1" dirty="0">
              <a:latin typeface="Arial" panose="020B0604020202020204" pitchFamily="34" charset="0"/>
              <a:cs typeface="Arial" panose="020B0604020202020204" pitchFamily="34" charset="0"/>
            </a:endParaRPr>
          </a:p>
          <a:p>
            <a:endParaRPr lang="es-CL" sz="2000" b="1"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3813735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Conceptos Complementarios de IVA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sz="2000" u="sng" dirty="0">
                <a:latin typeface="Arial" panose="020B0604020202020204" pitchFamily="34" charset="0"/>
                <a:cs typeface="Arial" panose="020B0604020202020204" pitchFamily="34" charset="0"/>
              </a:rPr>
              <a:t>Ideas fundamentales:</a:t>
            </a:r>
          </a:p>
          <a:p>
            <a:r>
              <a:rPr lang="es-CL" sz="2000" dirty="0" smtClean="0">
                <a:latin typeface="Arial" panose="020B0604020202020204" pitchFamily="34" charset="0"/>
                <a:cs typeface="Arial" panose="020B0604020202020204" pitchFamily="34" charset="0"/>
              </a:rPr>
              <a:t>La característica de este impuesto es que la empresa recibe un </a:t>
            </a:r>
            <a:r>
              <a:rPr lang="es-CL" sz="2000" b="1" dirty="0" smtClean="0">
                <a:solidFill>
                  <a:srgbClr val="C00000"/>
                </a:solidFill>
                <a:latin typeface="Arial" panose="020B0604020202020204" pitchFamily="34" charset="0"/>
                <a:cs typeface="Arial" panose="020B0604020202020204" pitchFamily="34" charset="0"/>
              </a:rPr>
              <a:t>crédito  de impuesto ( a su favor) </a:t>
            </a:r>
            <a:r>
              <a:rPr lang="es-CL" sz="2000" dirty="0" smtClean="0">
                <a:latin typeface="Arial" panose="020B0604020202020204" pitchFamily="34" charset="0"/>
                <a:cs typeface="Arial" panose="020B0604020202020204" pitchFamily="34" charset="0"/>
              </a:rPr>
              <a:t>en cada factura de compra y por otra parte contrae un </a:t>
            </a:r>
            <a:r>
              <a:rPr lang="es-CL" sz="2000" b="1" dirty="0" smtClean="0">
                <a:solidFill>
                  <a:srgbClr val="C00000"/>
                </a:solidFill>
                <a:latin typeface="Arial" panose="020B0604020202020204" pitchFamily="34" charset="0"/>
                <a:cs typeface="Arial" panose="020B0604020202020204" pitchFamily="34" charset="0"/>
              </a:rPr>
              <a:t>débito de impuesto (obligación con el fisco) </a:t>
            </a:r>
            <a:r>
              <a:rPr lang="es-CL" sz="2000" dirty="0" smtClean="0">
                <a:latin typeface="Arial" panose="020B0604020202020204" pitchFamily="34" charset="0"/>
                <a:cs typeface="Arial" panose="020B0604020202020204" pitchFamily="34" charset="0"/>
              </a:rPr>
              <a:t>por cada factura que el emite.</a:t>
            </a:r>
          </a:p>
          <a:p>
            <a:r>
              <a:rPr lang="es-CL" sz="2000" dirty="0" smtClean="0">
                <a:latin typeface="Arial" panose="020B0604020202020204" pitchFamily="34" charset="0"/>
                <a:cs typeface="Arial" panose="020B0604020202020204" pitchFamily="34" charset="0"/>
              </a:rPr>
              <a:t>La diferencia que se produce entre los débitos y los créditos representa el valor del impuesto que se deberá pagar en Tesorería o en su defecto  es el saldo que queda  a su favor, en directa relación con ambos montos.</a:t>
            </a:r>
          </a:p>
        </p:txBody>
      </p:sp>
    </p:spTree>
    <p:extLst>
      <p:ext uri="{BB962C8B-B14F-4D97-AF65-F5344CB8AC3E}">
        <p14:creationId xmlns:p14="http://schemas.microsoft.com/office/powerpoint/2010/main" val="30297099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Conceptos Complementarios de IVA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3629000"/>
          </a:xfrm>
        </p:spPr>
        <p:txBody>
          <a:bodyPr>
            <a:normAutofit/>
          </a:bodyPr>
          <a:lstStyle/>
          <a:p>
            <a:r>
              <a:rPr lang="es-CL" sz="2000" u="sng" dirty="0">
                <a:latin typeface="Arial" panose="020B0604020202020204" pitchFamily="34" charset="0"/>
                <a:cs typeface="Arial" panose="020B0604020202020204" pitchFamily="34" charset="0"/>
              </a:rPr>
              <a:t>Ideas fundamentales</a:t>
            </a:r>
            <a:r>
              <a:rPr lang="es-CL" sz="2000" u="sng" dirty="0" smtClean="0">
                <a:latin typeface="Arial" panose="020B0604020202020204" pitchFamily="34" charset="0"/>
                <a:cs typeface="Arial" panose="020B0604020202020204" pitchFamily="34" charset="0"/>
              </a:rPr>
              <a:t>:</a:t>
            </a:r>
          </a:p>
          <a:p>
            <a:endParaRPr lang="es-CL" sz="2000" u="sng" dirty="0">
              <a:latin typeface="Arial" panose="020B0604020202020204" pitchFamily="34" charset="0"/>
              <a:cs typeface="Arial" panose="020B0604020202020204" pitchFamily="34" charset="0"/>
            </a:endParaRPr>
          </a:p>
          <a:p>
            <a:endParaRPr lang="es-CL" sz="2000" u="sng" dirty="0">
              <a:latin typeface="Arial" panose="020B0604020202020204" pitchFamily="34" charset="0"/>
              <a:cs typeface="Arial" panose="020B0604020202020204" pitchFamily="34" charset="0"/>
            </a:endParaRPr>
          </a:p>
        </p:txBody>
      </p:sp>
      <p:graphicFrame>
        <p:nvGraphicFramePr>
          <p:cNvPr id="4" name="3 Tabla"/>
          <p:cNvGraphicFramePr>
            <a:graphicFrameLocks noGrp="1"/>
          </p:cNvGraphicFramePr>
          <p:nvPr>
            <p:extLst>
              <p:ext uri="{D42A27DB-BD31-4B8C-83A1-F6EECF244321}">
                <p14:modId xmlns:p14="http://schemas.microsoft.com/office/powerpoint/2010/main" val="2979652147"/>
              </p:ext>
            </p:extLst>
          </p:nvPr>
        </p:nvGraphicFramePr>
        <p:xfrm>
          <a:off x="683568" y="2276872"/>
          <a:ext cx="7992888" cy="1584176"/>
        </p:xfrm>
        <a:graphic>
          <a:graphicData uri="http://schemas.openxmlformats.org/drawingml/2006/table">
            <a:tbl>
              <a:tblPr firstRow="1" bandRow="1">
                <a:tableStyleId>{5C22544A-7EE6-4342-B048-85BDC9FD1C3A}</a:tableStyleId>
              </a:tblPr>
              <a:tblGrid>
                <a:gridCol w="3996444"/>
                <a:gridCol w="3996444"/>
              </a:tblGrid>
              <a:tr h="792088">
                <a:tc>
                  <a:txBody>
                    <a:bodyPr/>
                    <a:lstStyle/>
                    <a:p>
                      <a:r>
                        <a:rPr lang="es-CL" dirty="0" smtClean="0"/>
                        <a:t>CRÉDITOS  MAYORES QUE DEBITOS</a:t>
                      </a:r>
                      <a:endParaRPr lang="es-CL" dirty="0"/>
                    </a:p>
                  </a:txBody>
                  <a:tcPr/>
                </a:tc>
                <a:tc>
                  <a:txBody>
                    <a:bodyPr/>
                    <a:lstStyle/>
                    <a:p>
                      <a:r>
                        <a:rPr lang="es-CL" dirty="0" smtClean="0"/>
                        <a:t>       SALDO</a:t>
                      </a:r>
                      <a:r>
                        <a:rPr lang="es-CL" baseline="0" dirty="0" smtClean="0"/>
                        <a:t> A FAVOR POR RECUPERAR</a:t>
                      </a:r>
                      <a:endParaRPr lang="es-CL" dirty="0"/>
                    </a:p>
                  </a:txBody>
                  <a:tcPr/>
                </a:tc>
              </a:tr>
              <a:tr h="792088">
                <a:tc>
                  <a:txBody>
                    <a:bodyPr/>
                    <a:lstStyle/>
                    <a:p>
                      <a:r>
                        <a:rPr lang="es-CL" b="1" dirty="0" smtClean="0">
                          <a:solidFill>
                            <a:schemeClr val="bg1"/>
                          </a:solidFill>
                        </a:rPr>
                        <a:t>CRÉDITOS</a:t>
                      </a:r>
                      <a:r>
                        <a:rPr lang="es-CL" b="1" baseline="0" dirty="0" smtClean="0">
                          <a:solidFill>
                            <a:schemeClr val="bg1"/>
                          </a:solidFill>
                        </a:rPr>
                        <a:t>  MENORES QUE DÉBITOS              </a:t>
                      </a:r>
                    </a:p>
                  </a:txBody>
                  <a:tcPr>
                    <a:solidFill>
                      <a:schemeClr val="accent1"/>
                    </a:solidFill>
                  </a:tcPr>
                </a:tc>
                <a:tc>
                  <a:txBody>
                    <a:bodyPr/>
                    <a:lstStyle/>
                    <a:p>
                      <a:r>
                        <a:rPr lang="es-CL" dirty="0" smtClean="0"/>
                        <a:t>      </a:t>
                      </a:r>
                      <a:r>
                        <a:rPr lang="es-CL" b="1" dirty="0" smtClean="0">
                          <a:solidFill>
                            <a:schemeClr val="bg1"/>
                          </a:solidFill>
                        </a:rPr>
                        <a:t>SALDO</a:t>
                      </a:r>
                      <a:r>
                        <a:rPr lang="es-CL" b="1" baseline="0" dirty="0" smtClean="0">
                          <a:solidFill>
                            <a:schemeClr val="bg1"/>
                          </a:solidFill>
                        </a:rPr>
                        <a:t> EN CONTRA A PAGAR</a:t>
                      </a:r>
                      <a:endParaRPr lang="es-CL" b="1" dirty="0">
                        <a:solidFill>
                          <a:schemeClr val="bg1"/>
                        </a:solidFill>
                      </a:endParaRPr>
                    </a:p>
                  </a:txBody>
                  <a:tcPr>
                    <a:solidFill>
                      <a:schemeClr val="accent1"/>
                    </a:solidFill>
                  </a:tcPr>
                </a:tc>
              </a:tr>
            </a:tbl>
          </a:graphicData>
        </a:graphic>
      </p:graphicFrame>
      <p:sp>
        <p:nvSpPr>
          <p:cNvPr id="5" name="4 Flecha derecha"/>
          <p:cNvSpPr/>
          <p:nvPr/>
        </p:nvSpPr>
        <p:spPr>
          <a:xfrm>
            <a:off x="3923928" y="2636912"/>
            <a:ext cx="1584176" cy="48463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5 Flecha derecha"/>
          <p:cNvSpPr/>
          <p:nvPr/>
        </p:nvSpPr>
        <p:spPr>
          <a:xfrm>
            <a:off x="3923928" y="3429000"/>
            <a:ext cx="1656184" cy="432048"/>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3521706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Conceptos Complementarios de IVA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sz="2000" u="sng" dirty="0">
                <a:latin typeface="Arial" panose="020B0604020202020204" pitchFamily="34" charset="0"/>
                <a:cs typeface="Arial" panose="020B0604020202020204" pitchFamily="34" charset="0"/>
              </a:rPr>
              <a:t>Ideas fundamentales</a:t>
            </a:r>
            <a:r>
              <a:rPr lang="es-CL" sz="2000" u="sng" dirty="0" smtClean="0">
                <a:latin typeface="Arial" panose="020B0604020202020204" pitchFamily="34" charset="0"/>
                <a:cs typeface="Arial" panose="020B0604020202020204" pitchFamily="34" charset="0"/>
              </a:rPr>
              <a:t>:</a:t>
            </a:r>
          </a:p>
          <a:p>
            <a:r>
              <a:rPr lang="es-CL" sz="2000" dirty="0" smtClean="0">
                <a:latin typeface="Arial" panose="020B0604020202020204" pitchFamily="34" charset="0"/>
                <a:cs typeface="Arial" panose="020B0604020202020204" pitchFamily="34" charset="0"/>
              </a:rPr>
              <a:t>Esta doble calidad de débitos y créditos se registra con cada operación de venta, hasta llegar finalmente al consumidor, que es la persona sobre la cual recae el IVA.</a:t>
            </a:r>
          </a:p>
          <a:p>
            <a:r>
              <a:rPr lang="es-CL" sz="2000" dirty="0" smtClean="0">
                <a:latin typeface="Arial" panose="020B0604020202020204" pitchFamily="34" charset="0"/>
                <a:cs typeface="Arial" panose="020B0604020202020204" pitchFamily="34" charset="0"/>
              </a:rPr>
              <a:t>El IVA es un impuesto al consumo, que  es pagado por el público consumidor y en cuyo proceso  tanto el industrial como el  el comerciante , actúan directamente  en su retención y posterior pago. Pero cabe resaltar que no los afecta económicamente.</a:t>
            </a:r>
            <a:endParaRPr lang="es-CL"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3273443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Conceptos Complementarios de IVA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141168"/>
          </a:xfrm>
        </p:spPr>
        <p:txBody>
          <a:bodyPr>
            <a:normAutofit/>
          </a:bodyPr>
          <a:lstStyle/>
          <a:p>
            <a:r>
              <a:rPr lang="es-CL" sz="2000" u="sng" dirty="0" smtClean="0">
                <a:latin typeface="Arial" panose="020B0604020202020204" pitchFamily="34" charset="0"/>
                <a:cs typeface="Arial" panose="020B0604020202020204" pitchFamily="34" charset="0"/>
              </a:rPr>
              <a:t>Mecanismo contable del IVA:</a:t>
            </a:r>
          </a:p>
          <a:p>
            <a:r>
              <a:rPr lang="es-CL" sz="1800" dirty="0" smtClean="0">
                <a:latin typeface="Arial" panose="020B0604020202020204" pitchFamily="34" charset="0"/>
                <a:cs typeface="Arial" panose="020B0604020202020204" pitchFamily="34" charset="0"/>
              </a:rPr>
              <a:t>INICIO DEL CICLO.          Recibe Factura del proveedor que</a:t>
            </a:r>
          </a:p>
          <a:p>
            <a:r>
              <a:rPr lang="es-CL" sz="1800" dirty="0">
                <a:latin typeface="Arial" panose="020B0604020202020204" pitchFamily="34" charset="0"/>
                <a:cs typeface="Arial" panose="020B0604020202020204" pitchFamily="34" charset="0"/>
              </a:rPr>
              <a:t> </a:t>
            </a:r>
            <a:r>
              <a:rPr lang="es-CL" sz="1800" dirty="0" smtClean="0">
                <a:latin typeface="Arial" panose="020B0604020202020204" pitchFamily="34" charset="0"/>
                <a:cs typeface="Arial" panose="020B0604020202020204" pitchFamily="34" charset="0"/>
              </a:rPr>
              <a:t>                                         le suministra materias primas.</a:t>
            </a:r>
          </a:p>
          <a:p>
            <a:endParaRPr lang="es-CL" sz="1800" dirty="0">
              <a:latin typeface="Arial" panose="020B0604020202020204" pitchFamily="34" charset="0"/>
              <a:cs typeface="Arial" panose="020B0604020202020204" pitchFamily="34" charset="0"/>
            </a:endParaRPr>
          </a:p>
          <a:p>
            <a:endParaRPr lang="es-CL" sz="1800" dirty="0" smtClean="0">
              <a:latin typeface="Arial" panose="020B0604020202020204" pitchFamily="34" charset="0"/>
              <a:cs typeface="Arial" panose="020B0604020202020204" pitchFamily="34" charset="0"/>
            </a:endParaRPr>
          </a:p>
          <a:p>
            <a:endParaRPr lang="es-CL" sz="1800" dirty="0">
              <a:latin typeface="Arial" panose="020B0604020202020204" pitchFamily="34" charset="0"/>
              <a:cs typeface="Arial" panose="020B0604020202020204" pitchFamily="34" charset="0"/>
            </a:endParaRPr>
          </a:p>
          <a:p>
            <a:endParaRPr lang="es-CL" sz="1800" dirty="0" smtClean="0">
              <a:latin typeface="Arial" panose="020B0604020202020204" pitchFamily="34" charset="0"/>
              <a:cs typeface="Arial" panose="020B0604020202020204" pitchFamily="34" charset="0"/>
            </a:endParaRPr>
          </a:p>
          <a:p>
            <a:r>
              <a:rPr lang="es-CL" sz="1800" dirty="0">
                <a:latin typeface="Arial" panose="020B0604020202020204" pitchFamily="34" charset="0"/>
                <a:cs typeface="Arial" panose="020B0604020202020204" pitchFamily="34" charset="0"/>
              </a:rPr>
              <a:t> </a:t>
            </a:r>
            <a:r>
              <a:rPr lang="es-CL" sz="1800" dirty="0" smtClean="0">
                <a:latin typeface="Arial" panose="020B0604020202020204" pitchFamily="34" charset="0"/>
                <a:cs typeface="Arial" panose="020B0604020202020204" pitchFamily="34" charset="0"/>
              </a:rPr>
              <a:t>                                        Emite Factura por la Venta de</a:t>
            </a:r>
          </a:p>
          <a:p>
            <a:r>
              <a:rPr lang="es-CL" sz="1800" dirty="0">
                <a:latin typeface="Arial" panose="020B0604020202020204" pitchFamily="34" charset="0"/>
                <a:cs typeface="Arial" panose="020B0604020202020204" pitchFamily="34" charset="0"/>
              </a:rPr>
              <a:t> </a:t>
            </a:r>
            <a:r>
              <a:rPr lang="es-CL" sz="1800" dirty="0" smtClean="0">
                <a:latin typeface="Arial" panose="020B0604020202020204" pitchFamily="34" charset="0"/>
                <a:cs typeface="Arial" panose="020B0604020202020204" pitchFamily="34" charset="0"/>
              </a:rPr>
              <a:t>                                        Productos</a:t>
            </a:r>
            <a:endParaRPr lang="es-CL" sz="1800" dirty="0">
              <a:latin typeface="Arial" panose="020B0604020202020204" pitchFamily="34" charset="0"/>
              <a:cs typeface="Arial" panose="020B0604020202020204" pitchFamily="34" charset="0"/>
            </a:endParaRPr>
          </a:p>
        </p:txBody>
      </p:sp>
      <p:sp>
        <p:nvSpPr>
          <p:cNvPr id="4" name="3 Rectángulo redondeado"/>
          <p:cNvSpPr/>
          <p:nvPr/>
        </p:nvSpPr>
        <p:spPr>
          <a:xfrm>
            <a:off x="1043608" y="2996952"/>
            <a:ext cx="1728192" cy="64807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t>FABRICANTE</a:t>
            </a:r>
            <a:endParaRPr lang="es-CL" dirty="0"/>
          </a:p>
        </p:txBody>
      </p:sp>
      <p:cxnSp>
        <p:nvCxnSpPr>
          <p:cNvPr id="6" name="5 Conector angular"/>
          <p:cNvCxnSpPr/>
          <p:nvPr/>
        </p:nvCxnSpPr>
        <p:spPr>
          <a:xfrm flipV="1">
            <a:off x="2699792" y="2276872"/>
            <a:ext cx="936104" cy="720080"/>
          </a:xfrm>
          <a:prstGeom prst="bentConnector3">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10" name="9 Llamada con línea 1"/>
          <p:cNvSpPr/>
          <p:nvPr/>
        </p:nvSpPr>
        <p:spPr>
          <a:xfrm>
            <a:off x="4355976" y="3140968"/>
            <a:ext cx="1872208" cy="504056"/>
          </a:xfrm>
          <a:prstGeom prst="borderCallout1">
            <a:avLst>
              <a:gd name="adj1" fmla="val -147"/>
              <a:gd name="adj2" fmla="val -702"/>
              <a:gd name="adj3" fmla="val -91169"/>
              <a:gd name="adj4" fmla="val 4708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t>CRÉDITO FISCAL</a:t>
            </a:r>
            <a:endParaRPr lang="es-CL" dirty="0"/>
          </a:p>
        </p:txBody>
      </p:sp>
      <p:sp>
        <p:nvSpPr>
          <p:cNvPr id="11" name="10 Rectángulo redondeado"/>
          <p:cNvSpPr/>
          <p:nvPr/>
        </p:nvSpPr>
        <p:spPr>
          <a:xfrm>
            <a:off x="1043608" y="5733256"/>
            <a:ext cx="1656184" cy="57606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t>COMERCIANTE</a:t>
            </a:r>
          </a:p>
          <a:p>
            <a:pPr algn="ctr"/>
            <a:r>
              <a:rPr lang="es-CL" dirty="0" smtClean="0"/>
              <a:t>MAYORISTA</a:t>
            </a:r>
            <a:endParaRPr lang="es-CL" dirty="0"/>
          </a:p>
        </p:txBody>
      </p:sp>
      <p:sp>
        <p:nvSpPr>
          <p:cNvPr id="12" name="11 Flecha abajo"/>
          <p:cNvSpPr/>
          <p:nvPr/>
        </p:nvSpPr>
        <p:spPr>
          <a:xfrm>
            <a:off x="1547664" y="3789040"/>
            <a:ext cx="576064" cy="1800200"/>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12 Llamada con línea 2"/>
          <p:cNvSpPr/>
          <p:nvPr/>
        </p:nvSpPr>
        <p:spPr>
          <a:xfrm>
            <a:off x="5148064" y="5301208"/>
            <a:ext cx="1706488" cy="612648"/>
          </a:xfrm>
          <a:prstGeom prst="borderCallout2">
            <a:avLst>
              <a:gd name="adj1" fmla="val 18750"/>
              <a:gd name="adj2" fmla="val -8333"/>
              <a:gd name="adj3" fmla="val 18750"/>
              <a:gd name="adj4" fmla="val -16667"/>
              <a:gd name="adj5" fmla="val -134701"/>
              <a:gd name="adj6" fmla="val -2300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t>DÉBITO FISCAL</a:t>
            </a:r>
            <a:endParaRPr lang="es-CL" dirty="0"/>
          </a:p>
        </p:txBody>
      </p:sp>
      <p:sp>
        <p:nvSpPr>
          <p:cNvPr id="14" name="13 Abrir llave"/>
          <p:cNvSpPr/>
          <p:nvPr/>
        </p:nvSpPr>
        <p:spPr>
          <a:xfrm rot="10800000">
            <a:off x="7092277" y="2852936"/>
            <a:ext cx="1241995" cy="3060919"/>
          </a:xfrm>
          <a:prstGeom prst="leftBrace">
            <a:avLst/>
          </a:prstGeom>
          <a:ln w="57150"/>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15" name="14 Llamada rectangular"/>
          <p:cNvSpPr/>
          <p:nvPr/>
        </p:nvSpPr>
        <p:spPr>
          <a:xfrm>
            <a:off x="8100392" y="3140968"/>
            <a:ext cx="1043608" cy="1152128"/>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solidFill>
                  <a:srgbClr val="FF0000"/>
                </a:solidFill>
              </a:rPr>
              <a:t>Declara:</a:t>
            </a:r>
          </a:p>
          <a:p>
            <a:pPr algn="ctr"/>
            <a:r>
              <a:rPr lang="es-CL" dirty="0" smtClean="0">
                <a:solidFill>
                  <a:srgbClr val="FF0000"/>
                </a:solidFill>
              </a:rPr>
              <a:t>Débitos</a:t>
            </a:r>
          </a:p>
          <a:p>
            <a:pPr algn="ctr"/>
            <a:r>
              <a:rPr lang="es-CL" dirty="0" smtClean="0">
                <a:solidFill>
                  <a:srgbClr val="FF0000"/>
                </a:solidFill>
              </a:rPr>
              <a:t>-Créditos</a:t>
            </a:r>
            <a:endParaRPr lang="es-CL" dirty="0">
              <a:solidFill>
                <a:srgbClr val="FF0000"/>
              </a:solidFill>
            </a:endParaRPr>
          </a:p>
        </p:txBody>
      </p:sp>
      <p:cxnSp>
        <p:nvCxnSpPr>
          <p:cNvPr id="17" name="16 Conector angular"/>
          <p:cNvCxnSpPr/>
          <p:nvPr/>
        </p:nvCxnSpPr>
        <p:spPr>
          <a:xfrm>
            <a:off x="2591780" y="3662722"/>
            <a:ext cx="1044116" cy="673224"/>
          </a:xfrm>
          <a:prstGeom prst="bentConnector3">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22" name="21 Conector recto de flecha"/>
          <p:cNvCxnSpPr/>
          <p:nvPr/>
        </p:nvCxnSpPr>
        <p:spPr>
          <a:xfrm>
            <a:off x="2915816" y="3392996"/>
            <a:ext cx="4797458" cy="942950"/>
          </a:xfrm>
          <a:prstGeom prst="straightConnector1">
            <a:avLst/>
          </a:prstGeom>
          <a:ln w="3810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5648964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Conceptos Complementarios de IVA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141168"/>
          </a:xfrm>
        </p:spPr>
        <p:txBody>
          <a:bodyPr>
            <a:normAutofit/>
          </a:bodyPr>
          <a:lstStyle/>
          <a:p>
            <a:r>
              <a:rPr lang="es-CL" sz="2000" u="sng" dirty="0" smtClean="0">
                <a:latin typeface="Arial" panose="020B0604020202020204" pitchFamily="34" charset="0"/>
                <a:cs typeface="Arial" panose="020B0604020202020204" pitchFamily="34" charset="0"/>
              </a:rPr>
              <a:t>Mecanismo contable del IVA:</a:t>
            </a:r>
          </a:p>
          <a:p>
            <a:r>
              <a:rPr lang="es-CL" sz="1800" dirty="0" smtClean="0">
                <a:latin typeface="Arial" panose="020B0604020202020204" pitchFamily="34" charset="0"/>
                <a:cs typeface="Arial" panose="020B0604020202020204" pitchFamily="34" charset="0"/>
              </a:rPr>
              <a:t>Continuación del Ciclo.     Recibe Factura  por compras </a:t>
            </a:r>
          </a:p>
          <a:p>
            <a:endParaRPr lang="es-CL" sz="1800" dirty="0" smtClean="0">
              <a:latin typeface="Arial" panose="020B0604020202020204" pitchFamily="34" charset="0"/>
              <a:cs typeface="Arial" panose="020B0604020202020204" pitchFamily="34" charset="0"/>
            </a:endParaRPr>
          </a:p>
          <a:p>
            <a:endParaRPr lang="es-CL" sz="1800" dirty="0">
              <a:latin typeface="Arial" panose="020B0604020202020204" pitchFamily="34" charset="0"/>
              <a:cs typeface="Arial" panose="020B0604020202020204" pitchFamily="34" charset="0"/>
            </a:endParaRPr>
          </a:p>
          <a:p>
            <a:endParaRPr lang="es-CL" sz="1800" dirty="0" smtClean="0">
              <a:latin typeface="Arial" panose="020B0604020202020204" pitchFamily="34" charset="0"/>
              <a:cs typeface="Arial" panose="020B0604020202020204" pitchFamily="34" charset="0"/>
            </a:endParaRPr>
          </a:p>
          <a:p>
            <a:endParaRPr lang="es-CL" sz="1800" dirty="0">
              <a:latin typeface="Arial" panose="020B0604020202020204" pitchFamily="34" charset="0"/>
              <a:cs typeface="Arial" panose="020B0604020202020204" pitchFamily="34" charset="0"/>
            </a:endParaRPr>
          </a:p>
          <a:p>
            <a:endParaRPr lang="es-CL" sz="1800" dirty="0" smtClean="0">
              <a:latin typeface="Arial" panose="020B0604020202020204" pitchFamily="34" charset="0"/>
              <a:cs typeface="Arial" panose="020B0604020202020204" pitchFamily="34" charset="0"/>
            </a:endParaRPr>
          </a:p>
          <a:p>
            <a:r>
              <a:rPr lang="es-CL" sz="1800" dirty="0">
                <a:latin typeface="Arial" panose="020B0604020202020204" pitchFamily="34" charset="0"/>
                <a:cs typeface="Arial" panose="020B0604020202020204" pitchFamily="34" charset="0"/>
              </a:rPr>
              <a:t> </a:t>
            </a:r>
            <a:r>
              <a:rPr lang="es-CL" sz="1800" dirty="0" smtClean="0">
                <a:latin typeface="Arial" panose="020B0604020202020204" pitchFamily="34" charset="0"/>
                <a:cs typeface="Arial" panose="020B0604020202020204" pitchFamily="34" charset="0"/>
              </a:rPr>
              <a:t>                                        Emite Factura  por  Venta </a:t>
            </a:r>
          </a:p>
          <a:p>
            <a:r>
              <a:rPr lang="es-CL" sz="1800" dirty="0">
                <a:latin typeface="Arial" panose="020B0604020202020204" pitchFamily="34" charset="0"/>
                <a:cs typeface="Arial" panose="020B0604020202020204" pitchFamily="34" charset="0"/>
              </a:rPr>
              <a:t> </a:t>
            </a:r>
            <a:r>
              <a:rPr lang="es-CL" sz="1800" dirty="0" smtClean="0">
                <a:latin typeface="Arial" panose="020B0604020202020204" pitchFamily="34" charset="0"/>
                <a:cs typeface="Arial" panose="020B0604020202020204" pitchFamily="34" charset="0"/>
              </a:rPr>
              <a:t>                                        </a:t>
            </a:r>
            <a:endParaRPr lang="es-CL" sz="1800" dirty="0">
              <a:latin typeface="Arial" panose="020B0604020202020204" pitchFamily="34" charset="0"/>
              <a:cs typeface="Arial" panose="020B0604020202020204" pitchFamily="34" charset="0"/>
            </a:endParaRPr>
          </a:p>
        </p:txBody>
      </p:sp>
      <p:sp>
        <p:nvSpPr>
          <p:cNvPr id="4" name="3 Rectángulo redondeado"/>
          <p:cNvSpPr/>
          <p:nvPr/>
        </p:nvSpPr>
        <p:spPr>
          <a:xfrm>
            <a:off x="1043608" y="2996952"/>
            <a:ext cx="1728192" cy="64807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t>COMERCIANTE</a:t>
            </a:r>
          </a:p>
          <a:p>
            <a:pPr algn="ctr"/>
            <a:r>
              <a:rPr lang="es-CL" dirty="0" smtClean="0"/>
              <a:t>MAYORISTA</a:t>
            </a:r>
            <a:endParaRPr lang="es-CL" dirty="0"/>
          </a:p>
        </p:txBody>
      </p:sp>
      <p:cxnSp>
        <p:nvCxnSpPr>
          <p:cNvPr id="6" name="5 Conector angular"/>
          <p:cNvCxnSpPr/>
          <p:nvPr/>
        </p:nvCxnSpPr>
        <p:spPr>
          <a:xfrm flipV="1">
            <a:off x="2771800" y="2286794"/>
            <a:ext cx="936104" cy="720080"/>
          </a:xfrm>
          <a:prstGeom prst="bentConnector3">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10" name="9 Llamada con línea 1"/>
          <p:cNvSpPr/>
          <p:nvPr/>
        </p:nvSpPr>
        <p:spPr>
          <a:xfrm>
            <a:off x="4355976" y="2852936"/>
            <a:ext cx="1872208" cy="468052"/>
          </a:xfrm>
          <a:prstGeom prst="borderCallout1">
            <a:avLst>
              <a:gd name="adj1" fmla="val -147"/>
              <a:gd name="adj2" fmla="val -702"/>
              <a:gd name="adj3" fmla="val -119659"/>
              <a:gd name="adj4" fmla="val 4810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t>CRÉDITO FISCAL</a:t>
            </a:r>
            <a:endParaRPr lang="es-CL" dirty="0"/>
          </a:p>
        </p:txBody>
      </p:sp>
      <p:sp>
        <p:nvSpPr>
          <p:cNvPr id="11" name="10 Rectángulo redondeado"/>
          <p:cNvSpPr/>
          <p:nvPr/>
        </p:nvSpPr>
        <p:spPr>
          <a:xfrm>
            <a:off x="1043608" y="5733256"/>
            <a:ext cx="1656184" cy="57606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t>COMERCIANTE</a:t>
            </a:r>
          </a:p>
          <a:p>
            <a:pPr algn="ctr"/>
            <a:r>
              <a:rPr lang="es-CL" dirty="0" smtClean="0"/>
              <a:t>MINORISTA</a:t>
            </a:r>
          </a:p>
        </p:txBody>
      </p:sp>
      <p:sp>
        <p:nvSpPr>
          <p:cNvPr id="12" name="11 Flecha abajo"/>
          <p:cNvSpPr/>
          <p:nvPr/>
        </p:nvSpPr>
        <p:spPr>
          <a:xfrm>
            <a:off x="1547664" y="3789040"/>
            <a:ext cx="576064" cy="1800200"/>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12 Llamada con línea 2"/>
          <p:cNvSpPr/>
          <p:nvPr/>
        </p:nvSpPr>
        <p:spPr>
          <a:xfrm>
            <a:off x="5148064" y="5301208"/>
            <a:ext cx="1706488" cy="612648"/>
          </a:xfrm>
          <a:prstGeom prst="borderCallout2">
            <a:avLst>
              <a:gd name="adj1" fmla="val 18750"/>
              <a:gd name="adj2" fmla="val -8333"/>
              <a:gd name="adj3" fmla="val 18750"/>
              <a:gd name="adj4" fmla="val -16667"/>
              <a:gd name="adj5" fmla="val -134701"/>
              <a:gd name="adj6" fmla="val -2300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t>DÉBITO FISCAL</a:t>
            </a:r>
            <a:endParaRPr lang="es-CL" dirty="0"/>
          </a:p>
        </p:txBody>
      </p:sp>
      <p:sp>
        <p:nvSpPr>
          <p:cNvPr id="14" name="13 Abrir llave"/>
          <p:cNvSpPr/>
          <p:nvPr/>
        </p:nvSpPr>
        <p:spPr>
          <a:xfrm rot="10800000">
            <a:off x="7092277" y="2852936"/>
            <a:ext cx="1241995" cy="3060919"/>
          </a:xfrm>
          <a:prstGeom prst="leftBrace">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15" name="14 Llamada rectangular"/>
          <p:cNvSpPr/>
          <p:nvPr/>
        </p:nvSpPr>
        <p:spPr>
          <a:xfrm>
            <a:off x="8100392" y="3140968"/>
            <a:ext cx="1043608" cy="1152128"/>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solidFill>
                  <a:srgbClr val="FF0000"/>
                </a:solidFill>
              </a:rPr>
              <a:t>Declara:</a:t>
            </a:r>
          </a:p>
          <a:p>
            <a:pPr algn="ctr"/>
            <a:r>
              <a:rPr lang="es-CL" dirty="0" smtClean="0">
                <a:solidFill>
                  <a:srgbClr val="FF0000"/>
                </a:solidFill>
              </a:rPr>
              <a:t>Débitos</a:t>
            </a:r>
          </a:p>
          <a:p>
            <a:pPr algn="ctr"/>
            <a:r>
              <a:rPr lang="es-CL" dirty="0" smtClean="0">
                <a:solidFill>
                  <a:srgbClr val="FF0000"/>
                </a:solidFill>
              </a:rPr>
              <a:t>-Créditos</a:t>
            </a:r>
            <a:endParaRPr lang="es-CL" dirty="0">
              <a:solidFill>
                <a:srgbClr val="FF0000"/>
              </a:solidFill>
            </a:endParaRPr>
          </a:p>
        </p:txBody>
      </p:sp>
      <p:cxnSp>
        <p:nvCxnSpPr>
          <p:cNvPr id="17" name="16 Conector angular"/>
          <p:cNvCxnSpPr/>
          <p:nvPr/>
        </p:nvCxnSpPr>
        <p:spPr>
          <a:xfrm>
            <a:off x="2591780" y="3662722"/>
            <a:ext cx="1044116" cy="673224"/>
          </a:xfrm>
          <a:prstGeom prst="bentConnector3">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22" name="21 Conector recto de flecha"/>
          <p:cNvCxnSpPr/>
          <p:nvPr/>
        </p:nvCxnSpPr>
        <p:spPr>
          <a:xfrm>
            <a:off x="2771800" y="3320988"/>
            <a:ext cx="4941474" cy="468052"/>
          </a:xfrm>
          <a:prstGeom prst="straightConnector1">
            <a:avLst/>
          </a:prstGeom>
          <a:ln w="3810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022053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Conceptos Complementarios de IVA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141168"/>
          </a:xfrm>
        </p:spPr>
        <p:txBody>
          <a:bodyPr>
            <a:normAutofit/>
          </a:bodyPr>
          <a:lstStyle/>
          <a:p>
            <a:r>
              <a:rPr lang="es-CL" sz="2000" u="sng" dirty="0" smtClean="0">
                <a:latin typeface="Arial" panose="020B0604020202020204" pitchFamily="34" charset="0"/>
                <a:cs typeface="Arial" panose="020B0604020202020204" pitchFamily="34" charset="0"/>
              </a:rPr>
              <a:t>Mecanismo contable del IVA:</a:t>
            </a:r>
          </a:p>
          <a:p>
            <a:r>
              <a:rPr lang="es-CL" sz="1800" b="1" dirty="0" smtClean="0">
                <a:solidFill>
                  <a:srgbClr val="FF0000"/>
                </a:solidFill>
                <a:latin typeface="Arial" panose="020B0604020202020204" pitchFamily="34" charset="0"/>
                <a:cs typeface="Arial" panose="020B0604020202020204" pitchFamily="34" charset="0"/>
              </a:rPr>
              <a:t>Finalización del Ciclo           </a:t>
            </a:r>
            <a:r>
              <a:rPr lang="es-CL" sz="1800" dirty="0" smtClean="0">
                <a:latin typeface="Arial" panose="020B0604020202020204" pitchFamily="34" charset="0"/>
                <a:cs typeface="Arial" panose="020B0604020202020204" pitchFamily="34" charset="0"/>
              </a:rPr>
              <a:t>Recibe Factura  por compra proveedor </a:t>
            </a:r>
          </a:p>
          <a:p>
            <a:endParaRPr lang="es-CL" sz="1800" dirty="0" smtClean="0">
              <a:latin typeface="Arial" panose="020B0604020202020204" pitchFamily="34" charset="0"/>
              <a:cs typeface="Arial" panose="020B0604020202020204" pitchFamily="34" charset="0"/>
            </a:endParaRPr>
          </a:p>
          <a:p>
            <a:endParaRPr lang="es-CL" sz="1800" dirty="0">
              <a:latin typeface="Arial" panose="020B0604020202020204" pitchFamily="34" charset="0"/>
              <a:cs typeface="Arial" panose="020B0604020202020204" pitchFamily="34" charset="0"/>
            </a:endParaRPr>
          </a:p>
          <a:p>
            <a:endParaRPr lang="es-CL" sz="1800" dirty="0" smtClean="0">
              <a:latin typeface="Arial" panose="020B0604020202020204" pitchFamily="34" charset="0"/>
              <a:cs typeface="Arial" panose="020B0604020202020204" pitchFamily="34" charset="0"/>
            </a:endParaRPr>
          </a:p>
          <a:p>
            <a:endParaRPr lang="es-CL" sz="1800" dirty="0">
              <a:latin typeface="Arial" panose="020B0604020202020204" pitchFamily="34" charset="0"/>
              <a:cs typeface="Arial" panose="020B0604020202020204" pitchFamily="34" charset="0"/>
            </a:endParaRPr>
          </a:p>
          <a:p>
            <a:endParaRPr lang="es-CL" sz="1800" dirty="0" smtClean="0">
              <a:latin typeface="Arial" panose="020B0604020202020204" pitchFamily="34" charset="0"/>
              <a:cs typeface="Arial" panose="020B0604020202020204" pitchFamily="34" charset="0"/>
            </a:endParaRPr>
          </a:p>
          <a:p>
            <a:pPr marL="0" indent="0">
              <a:buNone/>
            </a:pPr>
            <a:r>
              <a:rPr lang="es-CL" sz="1800" dirty="0" smtClean="0">
                <a:latin typeface="Arial" panose="020B0604020202020204" pitchFamily="34" charset="0"/>
                <a:cs typeface="Arial" panose="020B0604020202020204" pitchFamily="34" charset="0"/>
              </a:rPr>
              <a:t>                                                Emite Factura o Boleta por  Venta </a:t>
            </a:r>
          </a:p>
          <a:p>
            <a:pPr marL="0" indent="0">
              <a:buNone/>
            </a:pPr>
            <a:r>
              <a:rPr lang="es-CL" sz="1800" dirty="0">
                <a:latin typeface="Arial" panose="020B0604020202020204" pitchFamily="34" charset="0"/>
                <a:cs typeface="Arial" panose="020B0604020202020204" pitchFamily="34" charset="0"/>
              </a:rPr>
              <a:t> </a:t>
            </a:r>
            <a:r>
              <a:rPr lang="es-CL" sz="1800" dirty="0" smtClean="0">
                <a:latin typeface="Arial" panose="020B0604020202020204" pitchFamily="34" charset="0"/>
                <a:cs typeface="Arial" panose="020B0604020202020204" pitchFamily="34" charset="0"/>
              </a:rPr>
              <a:t>                                        </a:t>
            </a:r>
            <a:endParaRPr lang="es-CL" sz="1800" dirty="0">
              <a:latin typeface="Arial" panose="020B0604020202020204" pitchFamily="34" charset="0"/>
              <a:cs typeface="Arial" panose="020B0604020202020204" pitchFamily="34" charset="0"/>
            </a:endParaRPr>
          </a:p>
        </p:txBody>
      </p:sp>
      <p:sp>
        <p:nvSpPr>
          <p:cNvPr id="4" name="3 Rectángulo redondeado"/>
          <p:cNvSpPr/>
          <p:nvPr/>
        </p:nvSpPr>
        <p:spPr>
          <a:xfrm>
            <a:off x="1043608" y="2996952"/>
            <a:ext cx="1728192" cy="64807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t>COMERCIANTE</a:t>
            </a:r>
          </a:p>
          <a:p>
            <a:pPr algn="ctr"/>
            <a:r>
              <a:rPr lang="es-CL" dirty="0" smtClean="0"/>
              <a:t>MINORISTA</a:t>
            </a:r>
            <a:endParaRPr lang="es-CL" dirty="0"/>
          </a:p>
        </p:txBody>
      </p:sp>
      <p:cxnSp>
        <p:nvCxnSpPr>
          <p:cNvPr id="6" name="5 Conector angular"/>
          <p:cNvCxnSpPr/>
          <p:nvPr/>
        </p:nvCxnSpPr>
        <p:spPr>
          <a:xfrm flipV="1">
            <a:off x="2699792" y="2276872"/>
            <a:ext cx="936104" cy="720080"/>
          </a:xfrm>
          <a:prstGeom prst="bentConnector3">
            <a:avLst/>
          </a:prstGeom>
          <a:ln w="57150">
            <a:tailEnd type="arrow"/>
          </a:ln>
        </p:spPr>
        <p:style>
          <a:lnRef idx="1">
            <a:schemeClr val="accent1"/>
          </a:lnRef>
          <a:fillRef idx="0">
            <a:schemeClr val="accent1"/>
          </a:fillRef>
          <a:effectRef idx="0">
            <a:schemeClr val="accent1"/>
          </a:effectRef>
          <a:fontRef idx="minor">
            <a:schemeClr val="tx1"/>
          </a:fontRef>
        </p:style>
      </p:cxnSp>
      <p:sp>
        <p:nvSpPr>
          <p:cNvPr id="10" name="9 Llamada con línea 1"/>
          <p:cNvSpPr/>
          <p:nvPr/>
        </p:nvSpPr>
        <p:spPr>
          <a:xfrm>
            <a:off x="4355976" y="2852936"/>
            <a:ext cx="1872208" cy="468052"/>
          </a:xfrm>
          <a:prstGeom prst="borderCallout1">
            <a:avLst>
              <a:gd name="adj1" fmla="val -147"/>
              <a:gd name="adj2" fmla="val -702"/>
              <a:gd name="adj3" fmla="val -119659"/>
              <a:gd name="adj4" fmla="val 4810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t>CRÉDITO FISCAL</a:t>
            </a:r>
            <a:endParaRPr lang="es-CL" dirty="0"/>
          </a:p>
        </p:txBody>
      </p:sp>
      <p:sp>
        <p:nvSpPr>
          <p:cNvPr id="11" name="10 Rectángulo redondeado"/>
          <p:cNvSpPr/>
          <p:nvPr/>
        </p:nvSpPr>
        <p:spPr>
          <a:xfrm>
            <a:off x="1043608" y="5733256"/>
            <a:ext cx="1656184" cy="57606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t>CONSUMIDOR</a:t>
            </a:r>
          </a:p>
        </p:txBody>
      </p:sp>
      <p:sp>
        <p:nvSpPr>
          <p:cNvPr id="12" name="11 Flecha abajo"/>
          <p:cNvSpPr/>
          <p:nvPr/>
        </p:nvSpPr>
        <p:spPr>
          <a:xfrm>
            <a:off x="1547664" y="3789040"/>
            <a:ext cx="576064" cy="1800200"/>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12 Llamada con línea 2"/>
          <p:cNvSpPr/>
          <p:nvPr/>
        </p:nvSpPr>
        <p:spPr>
          <a:xfrm>
            <a:off x="5148064" y="5301208"/>
            <a:ext cx="1706488" cy="612648"/>
          </a:xfrm>
          <a:prstGeom prst="borderCallout2">
            <a:avLst>
              <a:gd name="adj1" fmla="val 18750"/>
              <a:gd name="adj2" fmla="val -8333"/>
              <a:gd name="adj3" fmla="val 18750"/>
              <a:gd name="adj4" fmla="val -16667"/>
              <a:gd name="adj5" fmla="val -134701"/>
              <a:gd name="adj6" fmla="val -2300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t>DÉBITO FISCAL</a:t>
            </a:r>
            <a:endParaRPr lang="es-CL" dirty="0"/>
          </a:p>
        </p:txBody>
      </p:sp>
      <p:sp>
        <p:nvSpPr>
          <p:cNvPr id="14" name="13 Abrir llave"/>
          <p:cNvSpPr/>
          <p:nvPr/>
        </p:nvSpPr>
        <p:spPr>
          <a:xfrm rot="10800000">
            <a:off x="7092277" y="2852936"/>
            <a:ext cx="1241995" cy="3060919"/>
          </a:xfrm>
          <a:prstGeom prst="leftBrace">
            <a:avLst/>
          </a:prstGeom>
          <a:ln w="57150"/>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15" name="14 Llamada rectangular"/>
          <p:cNvSpPr/>
          <p:nvPr/>
        </p:nvSpPr>
        <p:spPr>
          <a:xfrm>
            <a:off x="8100392" y="3140968"/>
            <a:ext cx="1043608" cy="1152128"/>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solidFill>
                  <a:srgbClr val="FF0000"/>
                </a:solidFill>
              </a:rPr>
              <a:t>Declara:</a:t>
            </a:r>
          </a:p>
          <a:p>
            <a:pPr algn="ctr"/>
            <a:r>
              <a:rPr lang="es-CL" dirty="0" smtClean="0">
                <a:solidFill>
                  <a:srgbClr val="FF0000"/>
                </a:solidFill>
              </a:rPr>
              <a:t>Débitos</a:t>
            </a:r>
          </a:p>
          <a:p>
            <a:pPr algn="ctr"/>
            <a:r>
              <a:rPr lang="es-CL" dirty="0" smtClean="0">
                <a:solidFill>
                  <a:srgbClr val="FF0000"/>
                </a:solidFill>
              </a:rPr>
              <a:t>-Créditos</a:t>
            </a:r>
            <a:endParaRPr lang="es-CL" dirty="0">
              <a:solidFill>
                <a:srgbClr val="FF0000"/>
              </a:solidFill>
            </a:endParaRPr>
          </a:p>
        </p:txBody>
      </p:sp>
      <p:cxnSp>
        <p:nvCxnSpPr>
          <p:cNvPr id="17" name="16 Conector angular"/>
          <p:cNvCxnSpPr/>
          <p:nvPr/>
        </p:nvCxnSpPr>
        <p:spPr>
          <a:xfrm>
            <a:off x="2591780" y="3662722"/>
            <a:ext cx="1044116" cy="673224"/>
          </a:xfrm>
          <a:prstGeom prst="bentConnector3">
            <a:avLst/>
          </a:prstGeom>
          <a:ln w="57150">
            <a:tailEnd type="arrow"/>
          </a:ln>
        </p:spPr>
        <p:style>
          <a:lnRef idx="1">
            <a:schemeClr val="accent1"/>
          </a:lnRef>
          <a:fillRef idx="0">
            <a:schemeClr val="accent1"/>
          </a:fillRef>
          <a:effectRef idx="0">
            <a:schemeClr val="accent1"/>
          </a:effectRef>
          <a:fontRef idx="minor">
            <a:schemeClr val="tx1"/>
          </a:fontRef>
        </p:style>
      </p:cxnSp>
      <p:cxnSp>
        <p:nvCxnSpPr>
          <p:cNvPr id="22" name="21 Conector recto de flecha"/>
          <p:cNvCxnSpPr/>
          <p:nvPr/>
        </p:nvCxnSpPr>
        <p:spPr>
          <a:xfrm>
            <a:off x="2771800" y="3320988"/>
            <a:ext cx="4941474" cy="468052"/>
          </a:xfrm>
          <a:prstGeom prst="straightConnector1">
            <a:avLst/>
          </a:prstGeom>
          <a:ln w="3810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7" name="6 Conector recto de flecha"/>
          <p:cNvCxnSpPr/>
          <p:nvPr/>
        </p:nvCxnSpPr>
        <p:spPr>
          <a:xfrm>
            <a:off x="2591780" y="6165304"/>
            <a:ext cx="5112568" cy="0"/>
          </a:xfrm>
          <a:prstGeom prst="straightConnector1">
            <a:avLst/>
          </a:prstGeom>
          <a:ln w="5715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0" name="19 Llamada de nube"/>
          <p:cNvSpPr/>
          <p:nvPr/>
        </p:nvSpPr>
        <p:spPr>
          <a:xfrm>
            <a:off x="7713274" y="5589240"/>
            <a:ext cx="1430726" cy="1044696"/>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solidFill>
                  <a:srgbClr val="FF0000"/>
                </a:solidFill>
              </a:rPr>
              <a:t>Soporta el IVA</a:t>
            </a:r>
            <a:endParaRPr lang="es-CL" dirty="0">
              <a:solidFill>
                <a:srgbClr val="FF0000"/>
              </a:solidFill>
            </a:endParaRPr>
          </a:p>
        </p:txBody>
      </p:sp>
      <p:cxnSp>
        <p:nvCxnSpPr>
          <p:cNvPr id="8" name="7 Conector curvado"/>
          <p:cNvCxnSpPr/>
          <p:nvPr/>
        </p:nvCxnSpPr>
        <p:spPr>
          <a:xfrm rot="16200000" flipH="1">
            <a:off x="-792596" y="3825044"/>
            <a:ext cx="3456384" cy="360040"/>
          </a:xfrm>
          <a:prstGeom prst="curvedConnector3">
            <a:avLst>
              <a:gd name="adj1" fmla="val 50000"/>
            </a:avLst>
          </a:prstGeom>
          <a:ln w="5715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2560341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Conceptos Complementarios de IVA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141168"/>
          </a:xfrm>
        </p:spPr>
        <p:txBody>
          <a:bodyPr>
            <a:normAutofit/>
          </a:bodyPr>
          <a:lstStyle/>
          <a:p>
            <a:r>
              <a:rPr lang="es-CL" sz="2000" u="sng" dirty="0" smtClean="0">
                <a:latin typeface="Arial" panose="020B0604020202020204" pitchFamily="34" charset="0"/>
                <a:cs typeface="Arial" panose="020B0604020202020204" pitchFamily="34" charset="0"/>
              </a:rPr>
              <a:t> Ejemplo demostrativo Mecanismo contable del IVA:</a:t>
            </a:r>
          </a:p>
          <a:p>
            <a:r>
              <a:rPr lang="es-CL" sz="2000" dirty="0" smtClean="0">
                <a:latin typeface="Arial" panose="020B0604020202020204" pitchFamily="34" charset="0"/>
                <a:cs typeface="Arial" panose="020B0604020202020204" pitchFamily="34" charset="0"/>
              </a:rPr>
              <a:t>Lo precedentemente expuesto se puede resumir  en un ejemplo en el que intervienen tres participantes que, como mínimo, intervienen en una operación de IVA</a:t>
            </a:r>
            <a:r>
              <a:rPr lang="es-CL" sz="2000" dirty="0">
                <a:latin typeface="Arial" panose="020B0604020202020204" pitchFamily="34" charset="0"/>
                <a:cs typeface="Arial" panose="020B0604020202020204" pitchFamily="34" charset="0"/>
              </a:rPr>
              <a:t>:</a:t>
            </a:r>
            <a:r>
              <a:rPr lang="es-CL" sz="2000" dirty="0" smtClean="0">
                <a:latin typeface="Arial" panose="020B0604020202020204" pitchFamily="34" charset="0"/>
                <a:cs typeface="Arial" panose="020B0604020202020204" pitchFamily="34" charset="0"/>
              </a:rPr>
              <a:t> </a:t>
            </a:r>
            <a:r>
              <a:rPr lang="es-CL" sz="2000" b="1" dirty="0" smtClean="0">
                <a:solidFill>
                  <a:srgbClr val="FF0000"/>
                </a:solidFill>
                <a:latin typeface="Arial" panose="020B0604020202020204" pitchFamily="34" charset="0"/>
                <a:cs typeface="Arial" panose="020B0604020202020204" pitchFamily="34" charset="0"/>
              </a:rPr>
              <a:t>el proveedor </a:t>
            </a:r>
            <a:r>
              <a:rPr lang="es-CL" sz="2000" dirty="0" smtClean="0">
                <a:latin typeface="Arial" panose="020B0604020202020204" pitchFamily="34" charset="0"/>
                <a:cs typeface="Arial" panose="020B0604020202020204" pitchFamily="34" charset="0"/>
              </a:rPr>
              <a:t>que vende mercaderías y recarga el IVA  a una empresa ; </a:t>
            </a:r>
            <a:r>
              <a:rPr lang="es-CL" sz="2000" b="1" dirty="0" smtClean="0">
                <a:solidFill>
                  <a:srgbClr val="FF0000"/>
                </a:solidFill>
                <a:latin typeface="Arial" panose="020B0604020202020204" pitchFamily="34" charset="0"/>
                <a:cs typeface="Arial" panose="020B0604020202020204" pitchFamily="34" charset="0"/>
              </a:rPr>
              <a:t>la empresa </a:t>
            </a:r>
            <a:r>
              <a:rPr lang="es-CL" sz="2000" dirty="0" smtClean="0">
                <a:latin typeface="Arial" panose="020B0604020202020204" pitchFamily="34" charset="0"/>
                <a:cs typeface="Arial" panose="020B0604020202020204" pitchFamily="34" charset="0"/>
              </a:rPr>
              <a:t>que</a:t>
            </a:r>
            <a:r>
              <a:rPr lang="es-CL" sz="2000" b="1" dirty="0" smtClean="0">
                <a:solidFill>
                  <a:srgbClr val="FF0000"/>
                </a:solidFill>
                <a:latin typeface="Arial" panose="020B0604020202020204" pitchFamily="34" charset="0"/>
                <a:cs typeface="Arial" panose="020B0604020202020204" pitchFamily="34" charset="0"/>
              </a:rPr>
              <a:t> </a:t>
            </a:r>
            <a:r>
              <a:rPr lang="es-CL" sz="2000" dirty="0" smtClean="0">
                <a:latin typeface="Arial" panose="020B0604020202020204" pitchFamily="34" charset="0"/>
                <a:cs typeface="Arial" panose="020B0604020202020204" pitchFamily="34" charset="0"/>
              </a:rPr>
              <a:t>compró las mercaderías y obtiene un crédito fiscal por ellas, y finalmente el cliente que, en este caso es el </a:t>
            </a:r>
            <a:r>
              <a:rPr lang="es-CL" sz="2000" b="1" dirty="0" smtClean="0">
                <a:solidFill>
                  <a:srgbClr val="FF0000"/>
                </a:solidFill>
                <a:latin typeface="Arial" panose="020B0604020202020204" pitchFamily="34" charset="0"/>
                <a:cs typeface="Arial" panose="020B0604020202020204" pitchFamily="34" charset="0"/>
              </a:rPr>
              <a:t>público consumidor</a:t>
            </a:r>
            <a:r>
              <a:rPr lang="es-CL" sz="2000" dirty="0" smtClean="0">
                <a:latin typeface="Arial" panose="020B0604020202020204" pitchFamily="34" charset="0"/>
                <a:cs typeface="Arial" panose="020B0604020202020204" pitchFamily="34" charset="0"/>
              </a:rPr>
              <a:t>, sobre quien finalmente recae el IVA y debe pagarlo.</a:t>
            </a:r>
          </a:p>
        </p:txBody>
      </p:sp>
    </p:spTree>
    <p:extLst>
      <p:ext uri="{BB962C8B-B14F-4D97-AF65-F5344CB8AC3E}">
        <p14:creationId xmlns:p14="http://schemas.microsoft.com/office/powerpoint/2010/main" val="210395755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Conceptos Complementarios de IVA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141168"/>
          </a:xfrm>
        </p:spPr>
        <p:txBody>
          <a:bodyPr>
            <a:normAutofit/>
          </a:bodyPr>
          <a:lstStyle/>
          <a:p>
            <a:r>
              <a:rPr lang="es-CL" sz="2000" u="sng" dirty="0">
                <a:latin typeface="Arial" panose="020B0604020202020204" pitchFamily="34" charset="0"/>
                <a:cs typeface="Arial" panose="020B0604020202020204" pitchFamily="34" charset="0"/>
              </a:rPr>
              <a:t>Ejemplo demostrativo Mecanismo contable del IVA:</a:t>
            </a:r>
          </a:p>
          <a:p>
            <a:r>
              <a:rPr lang="es-CL" sz="2000" dirty="0">
                <a:latin typeface="Arial" panose="020B0604020202020204" pitchFamily="34" charset="0"/>
                <a:cs typeface="Arial" panose="020B0604020202020204" pitchFamily="34" charset="0"/>
              </a:rPr>
              <a:t>Vamos a suponer que la empresa  </a:t>
            </a:r>
            <a:r>
              <a:rPr lang="es-CL" sz="2000" dirty="0" smtClean="0">
                <a:latin typeface="Arial" panose="020B0604020202020204" pitchFamily="34" charset="0"/>
                <a:cs typeface="Arial" panose="020B0604020202020204" pitchFamily="34" charset="0"/>
              </a:rPr>
              <a:t>compró a su proveedor habitual 1000 unidades de un producto X, las que entraron en bodega. Posteriormente, vendió las 1000 unidades a un precio de venta superior a su costo.</a:t>
            </a:r>
          </a:p>
          <a:p>
            <a:r>
              <a:rPr lang="es-CL" sz="2000" dirty="0" smtClean="0">
                <a:latin typeface="Arial" panose="020B0604020202020204" pitchFamily="34" charset="0"/>
                <a:cs typeface="Arial" panose="020B0604020202020204" pitchFamily="34" charset="0"/>
              </a:rPr>
              <a:t>Ambas operaciones generaron IVA y no quedo mercaderías en existencia sin vender.</a:t>
            </a:r>
          </a:p>
        </p:txBody>
      </p:sp>
    </p:spTree>
    <p:extLst>
      <p:ext uri="{BB962C8B-B14F-4D97-AF65-F5344CB8AC3E}">
        <p14:creationId xmlns:p14="http://schemas.microsoft.com/office/powerpoint/2010/main" val="279616837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Conceptos Complementarios de IVA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141168"/>
          </a:xfrm>
        </p:spPr>
        <p:txBody>
          <a:bodyPr>
            <a:normAutofit/>
          </a:bodyPr>
          <a:lstStyle/>
          <a:p>
            <a:r>
              <a:rPr lang="es-CL" sz="2000" u="sng" dirty="0">
                <a:latin typeface="Arial" panose="020B0604020202020204" pitchFamily="34" charset="0"/>
                <a:cs typeface="Arial" panose="020B0604020202020204" pitchFamily="34" charset="0"/>
              </a:rPr>
              <a:t>Ejemplo demostrativo Mecanismo contable del IVA</a:t>
            </a:r>
            <a:r>
              <a:rPr lang="es-CL" sz="2000" u="sng" dirty="0" smtClean="0">
                <a:latin typeface="Arial" panose="020B0604020202020204" pitchFamily="34" charset="0"/>
                <a:cs typeface="Arial" panose="020B0604020202020204" pitchFamily="34" charset="0"/>
              </a:rPr>
              <a:t>:</a:t>
            </a:r>
            <a:endParaRPr lang="es-CL" sz="2000" u="sng" dirty="0">
              <a:latin typeface="Arial" panose="020B0604020202020204" pitchFamily="34" charset="0"/>
              <a:cs typeface="Arial" panose="020B0604020202020204" pitchFamily="34" charset="0"/>
            </a:endParaRPr>
          </a:p>
        </p:txBody>
      </p:sp>
      <p:sp>
        <p:nvSpPr>
          <p:cNvPr id="4" name="3 Rectángulo"/>
          <p:cNvSpPr/>
          <p:nvPr/>
        </p:nvSpPr>
        <p:spPr>
          <a:xfrm>
            <a:off x="539552" y="2276872"/>
            <a:ext cx="1224136"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solidFill>
                  <a:srgbClr val="FF0000"/>
                </a:solidFill>
              </a:rPr>
              <a:t>Proveedor</a:t>
            </a:r>
            <a:endParaRPr lang="es-CL" dirty="0">
              <a:solidFill>
                <a:srgbClr val="FF0000"/>
              </a:solidFill>
            </a:endParaRPr>
          </a:p>
        </p:txBody>
      </p:sp>
      <p:sp>
        <p:nvSpPr>
          <p:cNvPr id="5" name="4 Rectángulo"/>
          <p:cNvSpPr/>
          <p:nvPr/>
        </p:nvSpPr>
        <p:spPr>
          <a:xfrm>
            <a:off x="3347864" y="2276872"/>
            <a:ext cx="1584176"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solidFill>
                  <a:srgbClr val="FF0000"/>
                </a:solidFill>
              </a:rPr>
              <a:t>Empresa</a:t>
            </a:r>
            <a:endParaRPr lang="es-CL" dirty="0">
              <a:solidFill>
                <a:srgbClr val="FF0000"/>
              </a:solidFill>
            </a:endParaRPr>
          </a:p>
        </p:txBody>
      </p:sp>
      <p:sp>
        <p:nvSpPr>
          <p:cNvPr id="6" name="5 Rectángulo"/>
          <p:cNvSpPr/>
          <p:nvPr/>
        </p:nvSpPr>
        <p:spPr>
          <a:xfrm>
            <a:off x="6948264" y="2276872"/>
            <a:ext cx="1152128" cy="5652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solidFill>
                  <a:srgbClr val="FF0000"/>
                </a:solidFill>
              </a:rPr>
              <a:t>Público</a:t>
            </a:r>
            <a:endParaRPr lang="es-CL" dirty="0">
              <a:solidFill>
                <a:srgbClr val="FF0000"/>
              </a:solidFill>
            </a:endParaRPr>
          </a:p>
        </p:txBody>
      </p:sp>
      <p:sp>
        <p:nvSpPr>
          <p:cNvPr id="7" name="6 Flecha izquierda"/>
          <p:cNvSpPr/>
          <p:nvPr/>
        </p:nvSpPr>
        <p:spPr>
          <a:xfrm>
            <a:off x="1907704" y="2276872"/>
            <a:ext cx="1440160" cy="576064"/>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cs typeface="Arial" pitchFamily="34" charset="0"/>
              </a:rPr>
              <a:t>Compra  a</a:t>
            </a:r>
            <a:endParaRPr lang="es-CL" dirty="0">
              <a:cs typeface="Arial" pitchFamily="34" charset="0"/>
            </a:endParaRPr>
          </a:p>
        </p:txBody>
      </p:sp>
      <p:sp>
        <p:nvSpPr>
          <p:cNvPr id="8" name="7 Flecha derecha"/>
          <p:cNvSpPr/>
          <p:nvPr/>
        </p:nvSpPr>
        <p:spPr>
          <a:xfrm>
            <a:off x="4932040" y="2317162"/>
            <a:ext cx="1584176"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t>Vende a</a:t>
            </a:r>
            <a:endParaRPr lang="es-CL" dirty="0"/>
          </a:p>
        </p:txBody>
      </p:sp>
      <p:sp>
        <p:nvSpPr>
          <p:cNvPr id="9" name="8 Flecha curvada hacia arriba"/>
          <p:cNvSpPr/>
          <p:nvPr/>
        </p:nvSpPr>
        <p:spPr>
          <a:xfrm>
            <a:off x="1403648" y="2708920"/>
            <a:ext cx="2368280" cy="648072"/>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10" name="9 Flecha curvada hacia arriba"/>
          <p:cNvSpPr/>
          <p:nvPr/>
        </p:nvSpPr>
        <p:spPr>
          <a:xfrm>
            <a:off x="4761534" y="2852936"/>
            <a:ext cx="2296272" cy="504056"/>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11" name="10 Llamada ovalada"/>
          <p:cNvSpPr/>
          <p:nvPr/>
        </p:nvSpPr>
        <p:spPr>
          <a:xfrm>
            <a:off x="251520" y="3212976"/>
            <a:ext cx="1814500" cy="360040"/>
          </a:xfrm>
          <a:prstGeom prst="wedgeEllipseCallout">
            <a:avLst>
              <a:gd name="adj1" fmla="val 23163"/>
              <a:gd name="adj2" fmla="val -9608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smtClean="0"/>
              <a:t>FACTURA A</a:t>
            </a:r>
            <a:endParaRPr lang="es-CL" sz="1400" dirty="0"/>
          </a:p>
        </p:txBody>
      </p:sp>
      <p:sp>
        <p:nvSpPr>
          <p:cNvPr id="13" name="12 Llamada ovalada"/>
          <p:cNvSpPr/>
          <p:nvPr/>
        </p:nvSpPr>
        <p:spPr>
          <a:xfrm>
            <a:off x="3419872" y="3104964"/>
            <a:ext cx="1634480" cy="540060"/>
          </a:xfrm>
          <a:prstGeom prst="wedgeEllipseCallout">
            <a:avLst>
              <a:gd name="adj1" fmla="val 109040"/>
              <a:gd name="adj2" fmla="val -31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smtClean="0"/>
              <a:t>FACTURA A</a:t>
            </a:r>
            <a:endParaRPr lang="es-CL" sz="1400" dirty="0"/>
          </a:p>
        </p:txBody>
      </p:sp>
      <p:sp>
        <p:nvSpPr>
          <p:cNvPr id="14" name="13 Rectángulo"/>
          <p:cNvSpPr/>
          <p:nvPr/>
        </p:nvSpPr>
        <p:spPr>
          <a:xfrm>
            <a:off x="611560" y="3861048"/>
            <a:ext cx="3024336" cy="9361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smtClean="0">
                <a:latin typeface="Arial" pitchFamily="34" charset="0"/>
                <a:cs typeface="Arial" pitchFamily="34" charset="0"/>
              </a:rPr>
              <a:t>1000 Unidades * $30= $30.000</a:t>
            </a:r>
          </a:p>
          <a:p>
            <a:pPr algn="ctr"/>
            <a:r>
              <a:rPr lang="es-CL" sz="1400" b="1" dirty="0" smtClean="0">
                <a:solidFill>
                  <a:srgbClr val="00B050"/>
                </a:solidFill>
                <a:latin typeface="Arial" pitchFamily="34" charset="0"/>
                <a:cs typeface="Arial" pitchFamily="34" charset="0"/>
              </a:rPr>
              <a:t>    </a:t>
            </a:r>
            <a:r>
              <a:rPr lang="es-CL" sz="1400" b="1" u="sng" dirty="0" smtClean="0">
                <a:solidFill>
                  <a:srgbClr val="00B050"/>
                </a:solidFill>
                <a:latin typeface="Arial" pitchFamily="34" charset="0"/>
                <a:cs typeface="Arial" pitchFamily="34" charset="0"/>
              </a:rPr>
              <a:t>IVA 19% * 30.000 =   $ 5.700</a:t>
            </a:r>
          </a:p>
          <a:p>
            <a:pPr algn="ctr"/>
            <a:r>
              <a:rPr lang="es-CL" sz="1400" u="sng" dirty="0" smtClean="0">
                <a:solidFill>
                  <a:srgbClr val="FF0000"/>
                </a:solidFill>
                <a:latin typeface="Arial" pitchFamily="34" charset="0"/>
                <a:cs typeface="Arial" pitchFamily="34" charset="0"/>
              </a:rPr>
              <a:t>VALOR CON  IVA= $35.700</a:t>
            </a:r>
            <a:endParaRPr lang="es-CL" sz="1400" u="sng" dirty="0">
              <a:solidFill>
                <a:srgbClr val="FF0000"/>
              </a:solidFill>
              <a:latin typeface="Arial" pitchFamily="34" charset="0"/>
              <a:cs typeface="Arial" pitchFamily="34" charset="0"/>
            </a:endParaRPr>
          </a:p>
        </p:txBody>
      </p:sp>
      <p:sp>
        <p:nvSpPr>
          <p:cNvPr id="15" name="14 Rectángulo"/>
          <p:cNvSpPr/>
          <p:nvPr/>
        </p:nvSpPr>
        <p:spPr>
          <a:xfrm>
            <a:off x="5364088" y="3861048"/>
            <a:ext cx="3024336" cy="9361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smtClean="0">
                <a:latin typeface="Arial" pitchFamily="34" charset="0"/>
                <a:cs typeface="Arial" pitchFamily="34" charset="0"/>
              </a:rPr>
              <a:t>1000 Unidades * $40 =$40.000</a:t>
            </a:r>
          </a:p>
          <a:p>
            <a:pPr algn="ctr"/>
            <a:r>
              <a:rPr lang="es-CL" sz="1400" u="sng" dirty="0" smtClean="0">
                <a:latin typeface="Arial" pitchFamily="34" charset="0"/>
                <a:cs typeface="Arial" pitchFamily="34" charset="0"/>
              </a:rPr>
              <a:t>IVA 19%*40.000=$ 7.600</a:t>
            </a:r>
          </a:p>
          <a:p>
            <a:pPr algn="ctr"/>
            <a:r>
              <a:rPr lang="es-CL" sz="1400" u="sng" dirty="0" smtClean="0">
                <a:solidFill>
                  <a:srgbClr val="FF0000"/>
                </a:solidFill>
                <a:latin typeface="Arial" pitchFamily="34" charset="0"/>
                <a:cs typeface="Arial" pitchFamily="34" charset="0"/>
              </a:rPr>
              <a:t>VALOR CON IVA=$47.600</a:t>
            </a:r>
            <a:endParaRPr lang="es-CL" sz="1400" u="sng" dirty="0">
              <a:solidFill>
                <a:srgbClr val="FF0000"/>
              </a:solidFill>
              <a:latin typeface="Arial" pitchFamily="34" charset="0"/>
              <a:cs typeface="Arial" pitchFamily="34" charset="0"/>
            </a:endParaRPr>
          </a:p>
        </p:txBody>
      </p:sp>
      <p:graphicFrame>
        <p:nvGraphicFramePr>
          <p:cNvPr id="16" name="15 Tabla"/>
          <p:cNvGraphicFramePr>
            <a:graphicFrameLocks noGrp="1"/>
          </p:cNvGraphicFramePr>
          <p:nvPr>
            <p:extLst>
              <p:ext uri="{D42A27DB-BD31-4B8C-83A1-F6EECF244321}">
                <p14:modId xmlns:p14="http://schemas.microsoft.com/office/powerpoint/2010/main" val="2754156422"/>
              </p:ext>
            </p:extLst>
          </p:nvPr>
        </p:nvGraphicFramePr>
        <p:xfrm>
          <a:off x="1259632" y="5085183"/>
          <a:ext cx="6192688" cy="1772816"/>
        </p:xfrm>
        <a:graphic>
          <a:graphicData uri="http://schemas.openxmlformats.org/drawingml/2006/table">
            <a:tbl>
              <a:tblPr firstRow="1" bandRow="1">
                <a:tableStyleId>{5C22544A-7EE6-4342-B048-85BDC9FD1C3A}</a:tableStyleId>
              </a:tblPr>
              <a:tblGrid>
                <a:gridCol w="3096344"/>
                <a:gridCol w="3096344"/>
              </a:tblGrid>
              <a:tr h="443204">
                <a:tc>
                  <a:txBody>
                    <a:bodyPr/>
                    <a:lstStyle/>
                    <a:p>
                      <a:r>
                        <a:rPr lang="es-CL" dirty="0" smtClean="0">
                          <a:solidFill>
                            <a:schemeClr val="tx1"/>
                          </a:solidFill>
                        </a:rPr>
                        <a:t>IMPUESTO        VALOR </a:t>
                      </a:r>
                      <a:endParaRPr lang="es-CL" dirty="0">
                        <a:solidFill>
                          <a:schemeClr val="tx1"/>
                        </a:solidFill>
                      </a:endParaRPr>
                    </a:p>
                  </a:txBody>
                  <a:tcPr/>
                </a:tc>
                <a:tc>
                  <a:txBody>
                    <a:bodyPr/>
                    <a:lstStyle/>
                    <a:p>
                      <a:r>
                        <a:rPr lang="es-CL" dirty="0" smtClean="0">
                          <a:solidFill>
                            <a:schemeClr val="tx1"/>
                          </a:solidFill>
                        </a:rPr>
                        <a:t>AGREGADO</a:t>
                      </a:r>
                      <a:endParaRPr lang="es-CL" dirty="0">
                        <a:solidFill>
                          <a:schemeClr val="tx1"/>
                        </a:solidFill>
                      </a:endParaRPr>
                    </a:p>
                  </a:txBody>
                  <a:tcPr/>
                </a:tc>
              </a:tr>
              <a:tr h="443204">
                <a:tc>
                  <a:txBody>
                    <a:bodyPr/>
                    <a:lstStyle/>
                    <a:p>
                      <a:r>
                        <a:rPr lang="es-CL" dirty="0" smtClean="0"/>
                        <a:t>DEBE</a:t>
                      </a:r>
                      <a:endParaRPr lang="es-CL" dirty="0"/>
                    </a:p>
                  </a:txBody>
                  <a:tcPr/>
                </a:tc>
                <a:tc>
                  <a:txBody>
                    <a:bodyPr/>
                    <a:lstStyle/>
                    <a:p>
                      <a:r>
                        <a:rPr lang="es-CL" dirty="0" smtClean="0"/>
                        <a:t>HABER</a:t>
                      </a:r>
                      <a:endParaRPr lang="es-CL" dirty="0"/>
                    </a:p>
                  </a:txBody>
                  <a:tcPr/>
                </a:tc>
              </a:tr>
              <a:tr h="443204">
                <a:tc>
                  <a:txBody>
                    <a:bodyPr/>
                    <a:lstStyle/>
                    <a:p>
                      <a:r>
                        <a:rPr lang="es-CL" dirty="0" smtClean="0"/>
                        <a:t>CRÉDITO FISCAL </a:t>
                      </a:r>
                      <a:r>
                        <a:rPr lang="es-CL" b="1" dirty="0" smtClean="0">
                          <a:solidFill>
                            <a:srgbClr val="00B050"/>
                          </a:solidFill>
                        </a:rPr>
                        <a:t>$5.700</a:t>
                      </a:r>
                      <a:endParaRPr lang="es-CL" b="1" dirty="0">
                        <a:solidFill>
                          <a:srgbClr val="00B050"/>
                        </a:solidFill>
                      </a:endParaRPr>
                    </a:p>
                  </a:txBody>
                  <a:tcPr/>
                </a:tc>
                <a:tc>
                  <a:txBody>
                    <a:bodyPr/>
                    <a:lstStyle/>
                    <a:p>
                      <a:r>
                        <a:rPr lang="es-CL" dirty="0" smtClean="0"/>
                        <a:t>DÉBITO FISCAL </a:t>
                      </a:r>
                      <a:r>
                        <a:rPr lang="es-CL" b="1" dirty="0" smtClean="0">
                          <a:solidFill>
                            <a:srgbClr val="00B050"/>
                          </a:solidFill>
                        </a:rPr>
                        <a:t>$7.600</a:t>
                      </a:r>
                      <a:endParaRPr lang="es-CL" b="1" dirty="0">
                        <a:solidFill>
                          <a:srgbClr val="00B050"/>
                        </a:solidFill>
                      </a:endParaRPr>
                    </a:p>
                  </a:txBody>
                  <a:tcPr/>
                </a:tc>
              </a:tr>
              <a:tr h="443204">
                <a:tc>
                  <a:txBody>
                    <a:bodyPr/>
                    <a:lstStyle/>
                    <a:p>
                      <a:endParaRPr lang="es-CL" b="1" dirty="0">
                        <a:solidFill>
                          <a:srgbClr val="00B050"/>
                        </a:solidFill>
                      </a:endParaRPr>
                    </a:p>
                  </a:txBody>
                  <a:tcPr/>
                </a:tc>
                <a:tc>
                  <a:txBody>
                    <a:bodyPr/>
                    <a:lstStyle/>
                    <a:p>
                      <a:r>
                        <a:rPr lang="es-CL" sz="1600" b="1" dirty="0" smtClean="0">
                          <a:solidFill>
                            <a:srgbClr val="00B050"/>
                          </a:solidFill>
                          <a:latin typeface="Arial" pitchFamily="34" charset="0"/>
                          <a:cs typeface="Arial" pitchFamily="34" charset="0"/>
                        </a:rPr>
                        <a:t>IVA A PAGAR $1900(PASIVO)</a:t>
                      </a:r>
                      <a:endParaRPr lang="es-CL" sz="1600" b="1" dirty="0">
                        <a:solidFill>
                          <a:srgbClr val="00B050"/>
                        </a:solidFill>
                        <a:latin typeface="Arial" pitchFamily="34" charset="0"/>
                        <a:cs typeface="Arial" pitchFamily="34" charset="0"/>
                      </a:endParaRPr>
                    </a:p>
                  </a:txBody>
                  <a:tcPr/>
                </a:tc>
              </a:tr>
            </a:tbl>
          </a:graphicData>
        </a:graphic>
      </p:graphicFrame>
      <p:sp>
        <p:nvSpPr>
          <p:cNvPr id="17" name="16 Flecha curvada hacia la derecha"/>
          <p:cNvSpPr/>
          <p:nvPr/>
        </p:nvSpPr>
        <p:spPr>
          <a:xfrm>
            <a:off x="30907" y="4725144"/>
            <a:ext cx="1120713" cy="1656184"/>
          </a:xfrm>
          <a:prstGeom prst="curved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18" name="17 Flecha curvada hacia la izquierda"/>
          <p:cNvSpPr/>
          <p:nvPr/>
        </p:nvSpPr>
        <p:spPr>
          <a:xfrm>
            <a:off x="7524328" y="4755206"/>
            <a:ext cx="1229856" cy="1626121"/>
          </a:xfrm>
          <a:prstGeom prst="curvedLef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Tree>
    <p:extLst>
      <p:ext uri="{BB962C8B-B14F-4D97-AF65-F5344CB8AC3E}">
        <p14:creationId xmlns:p14="http://schemas.microsoft.com/office/powerpoint/2010/main" val="343438462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Conceptos Complementarios de IVA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141168"/>
          </a:xfrm>
        </p:spPr>
        <p:txBody>
          <a:bodyPr>
            <a:normAutofit/>
          </a:bodyPr>
          <a:lstStyle/>
          <a:p>
            <a:r>
              <a:rPr lang="es-CL" sz="2000" u="sng" dirty="0">
                <a:latin typeface="Arial" panose="020B0604020202020204" pitchFamily="34" charset="0"/>
                <a:cs typeface="Arial" panose="020B0604020202020204" pitchFamily="34" charset="0"/>
              </a:rPr>
              <a:t>Ejemplo demostrativo Mecanismo contable del IVA</a:t>
            </a:r>
            <a:r>
              <a:rPr lang="es-CL" sz="2000" u="sng" dirty="0" smtClean="0">
                <a:latin typeface="Arial" panose="020B0604020202020204" pitchFamily="34" charset="0"/>
                <a:cs typeface="Arial" panose="020B0604020202020204" pitchFamily="34" charset="0"/>
              </a:rPr>
              <a:t>:</a:t>
            </a:r>
          </a:p>
          <a:p>
            <a:r>
              <a:rPr lang="es-CL" sz="2000" u="sng" dirty="0" smtClean="0">
                <a:latin typeface="Arial" panose="020B0604020202020204" pitchFamily="34" charset="0"/>
                <a:cs typeface="Arial" panose="020B0604020202020204" pitchFamily="34" charset="0"/>
              </a:rPr>
              <a:t>Contabilización.</a:t>
            </a:r>
          </a:p>
          <a:p>
            <a:endParaRPr lang="es-CL" sz="2000" u="sng" dirty="0">
              <a:latin typeface="Arial" panose="020B0604020202020204" pitchFamily="34" charset="0"/>
              <a:cs typeface="Arial" panose="020B0604020202020204" pitchFamily="34" charset="0"/>
            </a:endParaRPr>
          </a:p>
        </p:txBody>
      </p:sp>
      <p:graphicFrame>
        <p:nvGraphicFramePr>
          <p:cNvPr id="4" name="3 Tabla"/>
          <p:cNvGraphicFramePr>
            <a:graphicFrameLocks noGrp="1"/>
          </p:cNvGraphicFramePr>
          <p:nvPr>
            <p:extLst>
              <p:ext uri="{D42A27DB-BD31-4B8C-83A1-F6EECF244321}">
                <p14:modId xmlns:p14="http://schemas.microsoft.com/office/powerpoint/2010/main" val="3744522781"/>
              </p:ext>
            </p:extLst>
          </p:nvPr>
        </p:nvGraphicFramePr>
        <p:xfrm>
          <a:off x="539553" y="2564904"/>
          <a:ext cx="8136904" cy="4168472"/>
        </p:xfrm>
        <a:graphic>
          <a:graphicData uri="http://schemas.openxmlformats.org/drawingml/2006/table">
            <a:tbl>
              <a:tblPr firstRow="1" bandRow="1">
                <a:tableStyleId>{5C22544A-7EE6-4342-B048-85BDC9FD1C3A}</a:tableStyleId>
              </a:tblPr>
              <a:tblGrid>
                <a:gridCol w="2034226"/>
                <a:gridCol w="2034226"/>
                <a:gridCol w="2034226"/>
                <a:gridCol w="2034226"/>
              </a:tblGrid>
              <a:tr h="504056">
                <a:tc>
                  <a:txBody>
                    <a:bodyPr/>
                    <a:lstStyle/>
                    <a:p>
                      <a:r>
                        <a:rPr lang="es-CL" dirty="0" smtClean="0">
                          <a:solidFill>
                            <a:srgbClr val="00B050"/>
                          </a:solidFill>
                        </a:rPr>
                        <a:t>Compra al</a:t>
                      </a:r>
                      <a:r>
                        <a:rPr lang="es-CL" baseline="0" dirty="0" smtClean="0">
                          <a:solidFill>
                            <a:srgbClr val="00B050"/>
                          </a:solidFill>
                        </a:rPr>
                        <a:t> Crédito</a:t>
                      </a:r>
                      <a:endParaRPr lang="es-CL" dirty="0">
                        <a:solidFill>
                          <a:srgbClr val="00B050"/>
                        </a:solidFill>
                      </a:endParaRPr>
                    </a:p>
                  </a:txBody>
                  <a:tcPr/>
                </a:tc>
                <a:tc>
                  <a:txBody>
                    <a:bodyPr/>
                    <a:lstStyle/>
                    <a:p>
                      <a:r>
                        <a:rPr lang="es-CL" dirty="0" smtClean="0">
                          <a:solidFill>
                            <a:schemeClr val="tx1"/>
                          </a:solidFill>
                        </a:rPr>
                        <a:t>DEBE</a:t>
                      </a:r>
                      <a:endParaRPr lang="es-CL" dirty="0">
                        <a:solidFill>
                          <a:schemeClr val="tx1"/>
                        </a:solidFill>
                      </a:endParaRPr>
                    </a:p>
                  </a:txBody>
                  <a:tcPr/>
                </a:tc>
                <a:tc>
                  <a:txBody>
                    <a:bodyPr/>
                    <a:lstStyle/>
                    <a:p>
                      <a:endParaRPr lang="es-CL" dirty="0">
                        <a:solidFill>
                          <a:schemeClr val="tx1"/>
                        </a:solidFill>
                      </a:endParaRPr>
                    </a:p>
                  </a:txBody>
                  <a:tcPr/>
                </a:tc>
                <a:tc>
                  <a:txBody>
                    <a:bodyPr/>
                    <a:lstStyle/>
                    <a:p>
                      <a:r>
                        <a:rPr lang="es-CL" dirty="0" smtClean="0">
                          <a:solidFill>
                            <a:schemeClr val="tx1"/>
                          </a:solidFill>
                        </a:rPr>
                        <a:t>HABER</a:t>
                      </a:r>
                      <a:endParaRPr lang="es-CL" dirty="0">
                        <a:solidFill>
                          <a:schemeClr val="tx1"/>
                        </a:solidFill>
                      </a:endParaRPr>
                    </a:p>
                  </a:txBody>
                  <a:tcPr/>
                </a:tc>
              </a:tr>
              <a:tr h="504056">
                <a:tc>
                  <a:txBody>
                    <a:bodyPr/>
                    <a:lstStyle/>
                    <a:p>
                      <a:r>
                        <a:rPr lang="es-CL" dirty="0" smtClean="0"/>
                        <a:t>MERCADERÍAS</a:t>
                      </a:r>
                      <a:endParaRPr lang="es-CL" dirty="0"/>
                    </a:p>
                  </a:txBody>
                  <a:tcPr/>
                </a:tc>
                <a:tc>
                  <a:txBody>
                    <a:bodyPr/>
                    <a:lstStyle/>
                    <a:p>
                      <a:r>
                        <a:rPr lang="es-CL" dirty="0" smtClean="0"/>
                        <a:t>$30.000</a:t>
                      </a:r>
                      <a:endParaRPr lang="es-CL" dirty="0"/>
                    </a:p>
                  </a:txBody>
                  <a:tcPr/>
                </a:tc>
                <a:tc>
                  <a:txBody>
                    <a:bodyPr/>
                    <a:lstStyle/>
                    <a:p>
                      <a:endParaRPr lang="es-CL"/>
                    </a:p>
                  </a:txBody>
                  <a:tcPr/>
                </a:tc>
                <a:tc>
                  <a:txBody>
                    <a:bodyPr/>
                    <a:lstStyle/>
                    <a:p>
                      <a:endParaRPr lang="es-CL"/>
                    </a:p>
                  </a:txBody>
                  <a:tcPr/>
                </a:tc>
              </a:tr>
              <a:tr h="504056">
                <a:tc>
                  <a:txBody>
                    <a:bodyPr/>
                    <a:lstStyle/>
                    <a:p>
                      <a:r>
                        <a:rPr lang="es-CL" dirty="0" smtClean="0"/>
                        <a:t>IVA                      </a:t>
                      </a:r>
                      <a:endParaRPr lang="es-CL" dirty="0"/>
                    </a:p>
                  </a:txBody>
                  <a:tcPr/>
                </a:tc>
                <a:tc>
                  <a:txBody>
                    <a:bodyPr/>
                    <a:lstStyle/>
                    <a:p>
                      <a:r>
                        <a:rPr lang="es-CL" dirty="0" smtClean="0"/>
                        <a:t>$5.700</a:t>
                      </a:r>
                      <a:endParaRPr lang="es-CL" dirty="0"/>
                    </a:p>
                  </a:txBody>
                  <a:tcPr/>
                </a:tc>
                <a:tc>
                  <a:txBody>
                    <a:bodyPr/>
                    <a:lstStyle/>
                    <a:p>
                      <a:endParaRPr lang="es-CL"/>
                    </a:p>
                  </a:txBody>
                  <a:tcPr/>
                </a:tc>
                <a:tc>
                  <a:txBody>
                    <a:bodyPr/>
                    <a:lstStyle/>
                    <a:p>
                      <a:endParaRPr lang="es-CL"/>
                    </a:p>
                  </a:txBody>
                  <a:tcPr/>
                </a:tc>
              </a:tr>
              <a:tr h="504056">
                <a:tc>
                  <a:txBody>
                    <a:bodyPr/>
                    <a:lstStyle/>
                    <a:p>
                      <a:r>
                        <a:rPr lang="es-CL" dirty="0" smtClean="0"/>
                        <a:t>                     A</a:t>
                      </a:r>
                      <a:endParaRPr lang="es-CL" dirty="0"/>
                    </a:p>
                  </a:txBody>
                  <a:tcPr/>
                </a:tc>
                <a:tc>
                  <a:txBody>
                    <a:bodyPr/>
                    <a:lstStyle/>
                    <a:p>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PROVEEDORES</a:t>
                      </a:r>
                    </a:p>
                    <a:p>
                      <a:endParaRPr lang="es-CL" dirty="0"/>
                    </a:p>
                  </a:txBody>
                  <a:tcPr/>
                </a:tc>
                <a:tc>
                  <a:txBody>
                    <a:bodyPr/>
                    <a:lstStyle/>
                    <a:p>
                      <a:r>
                        <a:rPr lang="es-CL" dirty="0" smtClean="0"/>
                        <a:t>$35.700</a:t>
                      </a:r>
                      <a:endParaRPr lang="es-CL" dirty="0"/>
                    </a:p>
                  </a:txBody>
                  <a:tcPr/>
                </a:tc>
              </a:tr>
              <a:tr h="504056">
                <a:tc>
                  <a:txBody>
                    <a:bodyPr/>
                    <a:lstStyle/>
                    <a:p>
                      <a:endParaRPr lang="es-CL" dirty="0"/>
                    </a:p>
                  </a:txBody>
                  <a:tcPr/>
                </a:tc>
                <a:tc>
                  <a:txBody>
                    <a:bodyPr/>
                    <a:lstStyle/>
                    <a:p>
                      <a:endParaRPr lang="es-CL"/>
                    </a:p>
                  </a:txBody>
                  <a:tcPr/>
                </a:tc>
                <a:tc>
                  <a:txBody>
                    <a:bodyPr/>
                    <a:lstStyle/>
                    <a:p>
                      <a:endParaRPr lang="es-CL" dirty="0"/>
                    </a:p>
                  </a:txBody>
                  <a:tcPr/>
                </a:tc>
                <a:tc>
                  <a:txBody>
                    <a:bodyPr/>
                    <a:lstStyle/>
                    <a:p>
                      <a:endParaRPr lang="es-CL"/>
                    </a:p>
                  </a:txBody>
                  <a:tcPr/>
                </a:tc>
              </a:tr>
              <a:tr h="504056">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r>
              <a:tr h="504056">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r>
              <a:tr h="504056">
                <a:tc>
                  <a:txBody>
                    <a:bodyPr/>
                    <a:lstStyle/>
                    <a:p>
                      <a:endParaRPr lang="es-CL"/>
                    </a:p>
                  </a:txBody>
                  <a:tcPr/>
                </a:tc>
                <a:tc>
                  <a:txBody>
                    <a:bodyPr/>
                    <a:lstStyle/>
                    <a:p>
                      <a:endParaRPr lang="es-CL" dirty="0"/>
                    </a:p>
                  </a:txBody>
                  <a:tcPr/>
                </a:tc>
                <a:tc>
                  <a:txBody>
                    <a:bodyPr/>
                    <a:lstStyle/>
                    <a:p>
                      <a:endParaRPr lang="es-CL"/>
                    </a:p>
                  </a:txBody>
                  <a:tcPr/>
                </a:tc>
                <a:tc>
                  <a:txBody>
                    <a:bodyPr/>
                    <a:lstStyle/>
                    <a:p>
                      <a:endParaRPr lang="es-CL" dirty="0"/>
                    </a:p>
                  </a:txBody>
                  <a:tcPr/>
                </a:tc>
              </a:tr>
            </a:tbl>
          </a:graphicData>
        </a:graphic>
      </p:graphicFrame>
    </p:spTree>
    <p:extLst>
      <p:ext uri="{BB962C8B-B14F-4D97-AF65-F5344CB8AC3E}">
        <p14:creationId xmlns:p14="http://schemas.microsoft.com/office/powerpoint/2010/main" val="21250544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Conceptos Complementarios de IVA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141168"/>
          </a:xfrm>
        </p:spPr>
        <p:txBody>
          <a:bodyPr>
            <a:normAutofit/>
          </a:bodyPr>
          <a:lstStyle/>
          <a:p>
            <a:r>
              <a:rPr lang="es-CL" sz="2000" u="sng" dirty="0">
                <a:latin typeface="Arial" panose="020B0604020202020204" pitchFamily="34" charset="0"/>
                <a:cs typeface="Arial" panose="020B0604020202020204" pitchFamily="34" charset="0"/>
              </a:rPr>
              <a:t>Ejemplo demostrativo Mecanismo contable del IVA</a:t>
            </a:r>
            <a:r>
              <a:rPr lang="es-CL" sz="2000" u="sng" dirty="0" smtClean="0">
                <a:latin typeface="Arial" panose="020B0604020202020204" pitchFamily="34" charset="0"/>
                <a:cs typeface="Arial" panose="020B0604020202020204" pitchFamily="34" charset="0"/>
              </a:rPr>
              <a:t>:</a:t>
            </a:r>
          </a:p>
          <a:p>
            <a:r>
              <a:rPr lang="es-CL" sz="2000" u="sng" dirty="0" smtClean="0">
                <a:latin typeface="Arial" panose="020B0604020202020204" pitchFamily="34" charset="0"/>
                <a:cs typeface="Arial" panose="020B0604020202020204" pitchFamily="34" charset="0"/>
              </a:rPr>
              <a:t>Contabilización.</a:t>
            </a:r>
          </a:p>
          <a:p>
            <a:endParaRPr lang="es-CL" sz="2000" u="sng" dirty="0">
              <a:latin typeface="Arial" panose="020B0604020202020204" pitchFamily="34" charset="0"/>
              <a:cs typeface="Arial" panose="020B0604020202020204" pitchFamily="34" charset="0"/>
            </a:endParaRPr>
          </a:p>
        </p:txBody>
      </p:sp>
      <p:graphicFrame>
        <p:nvGraphicFramePr>
          <p:cNvPr id="4" name="3 Tabla"/>
          <p:cNvGraphicFramePr>
            <a:graphicFrameLocks noGrp="1"/>
          </p:cNvGraphicFramePr>
          <p:nvPr>
            <p:extLst>
              <p:ext uri="{D42A27DB-BD31-4B8C-83A1-F6EECF244321}">
                <p14:modId xmlns:p14="http://schemas.microsoft.com/office/powerpoint/2010/main" val="152743873"/>
              </p:ext>
            </p:extLst>
          </p:nvPr>
        </p:nvGraphicFramePr>
        <p:xfrm>
          <a:off x="539553" y="2564905"/>
          <a:ext cx="8136904" cy="4259640"/>
        </p:xfrm>
        <a:graphic>
          <a:graphicData uri="http://schemas.openxmlformats.org/drawingml/2006/table">
            <a:tbl>
              <a:tblPr firstRow="1" bandRow="1">
                <a:tableStyleId>{5C22544A-7EE6-4342-B048-85BDC9FD1C3A}</a:tableStyleId>
              </a:tblPr>
              <a:tblGrid>
                <a:gridCol w="2034226"/>
                <a:gridCol w="2034226"/>
                <a:gridCol w="2034226"/>
                <a:gridCol w="2034226"/>
              </a:tblGrid>
              <a:tr h="467880">
                <a:tc>
                  <a:txBody>
                    <a:bodyPr/>
                    <a:lstStyle/>
                    <a:p>
                      <a:r>
                        <a:rPr lang="es-CL" dirty="0" smtClean="0">
                          <a:solidFill>
                            <a:srgbClr val="00B050"/>
                          </a:solidFill>
                        </a:rPr>
                        <a:t>Venta al</a:t>
                      </a:r>
                      <a:r>
                        <a:rPr lang="es-CL" baseline="0" dirty="0" smtClean="0">
                          <a:solidFill>
                            <a:srgbClr val="00B050"/>
                          </a:solidFill>
                        </a:rPr>
                        <a:t> Crédito</a:t>
                      </a:r>
                      <a:endParaRPr lang="es-CL" dirty="0">
                        <a:solidFill>
                          <a:srgbClr val="00B050"/>
                        </a:solidFill>
                      </a:endParaRPr>
                    </a:p>
                  </a:txBody>
                  <a:tcPr/>
                </a:tc>
                <a:tc>
                  <a:txBody>
                    <a:bodyPr/>
                    <a:lstStyle/>
                    <a:p>
                      <a:r>
                        <a:rPr lang="es-CL" dirty="0" smtClean="0">
                          <a:solidFill>
                            <a:schemeClr val="tx1"/>
                          </a:solidFill>
                        </a:rPr>
                        <a:t>DEBE</a:t>
                      </a:r>
                      <a:endParaRPr lang="es-CL" dirty="0">
                        <a:solidFill>
                          <a:schemeClr val="tx1"/>
                        </a:solidFill>
                      </a:endParaRPr>
                    </a:p>
                  </a:txBody>
                  <a:tcPr/>
                </a:tc>
                <a:tc>
                  <a:txBody>
                    <a:bodyPr/>
                    <a:lstStyle/>
                    <a:p>
                      <a:endParaRPr lang="es-CL" dirty="0">
                        <a:solidFill>
                          <a:schemeClr val="tx1"/>
                        </a:solidFill>
                      </a:endParaRPr>
                    </a:p>
                  </a:txBody>
                  <a:tcPr/>
                </a:tc>
                <a:tc>
                  <a:txBody>
                    <a:bodyPr/>
                    <a:lstStyle/>
                    <a:p>
                      <a:r>
                        <a:rPr lang="es-CL" dirty="0" smtClean="0">
                          <a:solidFill>
                            <a:schemeClr val="tx1"/>
                          </a:solidFill>
                        </a:rPr>
                        <a:t>HABER</a:t>
                      </a:r>
                      <a:endParaRPr lang="es-CL" dirty="0">
                        <a:solidFill>
                          <a:schemeClr val="tx1"/>
                        </a:solidFill>
                      </a:endParaRPr>
                    </a:p>
                  </a:txBody>
                  <a:tcPr/>
                </a:tc>
              </a:tr>
              <a:tr h="467880">
                <a:tc>
                  <a:txBody>
                    <a:bodyPr/>
                    <a:lstStyle/>
                    <a:p>
                      <a:r>
                        <a:rPr lang="es-CL" dirty="0" smtClean="0"/>
                        <a:t>Clientes</a:t>
                      </a:r>
                      <a:endParaRPr lang="es-CL" dirty="0"/>
                    </a:p>
                  </a:txBody>
                  <a:tcPr/>
                </a:tc>
                <a:tc>
                  <a:txBody>
                    <a:bodyPr/>
                    <a:lstStyle/>
                    <a:p>
                      <a:r>
                        <a:rPr lang="es-CL" dirty="0" smtClean="0"/>
                        <a:t>$47.600</a:t>
                      </a:r>
                      <a:endParaRPr lang="es-CL" dirty="0"/>
                    </a:p>
                  </a:txBody>
                  <a:tcPr/>
                </a:tc>
                <a:tc>
                  <a:txBody>
                    <a:bodyPr/>
                    <a:lstStyle/>
                    <a:p>
                      <a:endParaRPr lang="es-CL"/>
                    </a:p>
                  </a:txBody>
                  <a:tcPr/>
                </a:tc>
                <a:tc>
                  <a:txBody>
                    <a:bodyPr/>
                    <a:lstStyle/>
                    <a:p>
                      <a:endParaRPr lang="es-CL"/>
                    </a:p>
                  </a:txBody>
                  <a:tcPr/>
                </a:tc>
              </a:tr>
              <a:tr h="612355">
                <a:tc>
                  <a:txBody>
                    <a:bodyPr/>
                    <a:lstStyle/>
                    <a:p>
                      <a:r>
                        <a:rPr lang="es-CL" dirty="0" smtClean="0"/>
                        <a:t>                      </a:t>
                      </a:r>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                  A</a:t>
                      </a:r>
                    </a:p>
                    <a:p>
                      <a:endParaRPr lang="es-CL" dirty="0"/>
                    </a:p>
                  </a:txBody>
                  <a:tcPr/>
                </a:tc>
                <a:tc>
                  <a:txBody>
                    <a:bodyPr/>
                    <a:lstStyle/>
                    <a:p>
                      <a:r>
                        <a:rPr lang="es-CL" dirty="0" smtClean="0"/>
                        <a:t>VENTAS</a:t>
                      </a:r>
                      <a:endParaRPr lang="es-CL" dirty="0"/>
                    </a:p>
                  </a:txBody>
                  <a:tcPr/>
                </a:tc>
                <a:tc>
                  <a:txBody>
                    <a:bodyPr/>
                    <a:lstStyle/>
                    <a:p>
                      <a:r>
                        <a:rPr lang="es-CL" dirty="0" smtClean="0"/>
                        <a:t>$40.000</a:t>
                      </a:r>
                      <a:endParaRPr lang="es-CL" dirty="0"/>
                    </a:p>
                  </a:txBody>
                  <a:tcPr/>
                </a:tc>
              </a:tr>
              <a:tr h="612355">
                <a:tc>
                  <a:txBody>
                    <a:bodyPr/>
                    <a:lstStyle/>
                    <a:p>
                      <a:r>
                        <a:rPr lang="es-CL" dirty="0" smtClean="0"/>
                        <a:t>                     </a:t>
                      </a:r>
                      <a:endParaRPr lang="es-CL" dirty="0"/>
                    </a:p>
                  </a:txBody>
                  <a:tcPr/>
                </a:tc>
                <a:tc>
                  <a:txBody>
                    <a:bodyPr/>
                    <a:lstStyle/>
                    <a:p>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IVA</a:t>
                      </a:r>
                    </a:p>
                    <a:p>
                      <a:endParaRPr lang="es-CL" dirty="0"/>
                    </a:p>
                  </a:txBody>
                  <a:tcPr/>
                </a:tc>
                <a:tc>
                  <a:txBody>
                    <a:bodyPr/>
                    <a:lstStyle/>
                    <a:p>
                      <a:r>
                        <a:rPr lang="es-CL" dirty="0" smtClean="0"/>
                        <a:t>$</a:t>
                      </a:r>
                      <a:r>
                        <a:rPr lang="es-CL" baseline="0" dirty="0" smtClean="0"/>
                        <a:t> 7.600</a:t>
                      </a:r>
                      <a:endParaRPr lang="es-CL" dirty="0"/>
                    </a:p>
                  </a:txBody>
                  <a:tcPr/>
                </a:tc>
              </a:tr>
              <a:tr h="612355">
                <a:tc>
                  <a:txBody>
                    <a:bodyPr/>
                    <a:lstStyle/>
                    <a:p>
                      <a:r>
                        <a:rPr lang="es-CL" b="1" dirty="0" smtClean="0">
                          <a:solidFill>
                            <a:srgbClr val="00B050"/>
                          </a:solidFill>
                        </a:rPr>
                        <a:t>Registro del Costo de Ventas</a:t>
                      </a:r>
                      <a:endParaRPr lang="es-CL" b="1" dirty="0">
                        <a:solidFill>
                          <a:srgbClr val="00B050"/>
                        </a:solidFill>
                      </a:endParaRPr>
                    </a:p>
                  </a:txBody>
                  <a:tcPr>
                    <a:solidFill>
                      <a:schemeClr val="accent1"/>
                    </a:solidFill>
                  </a:tcPr>
                </a:tc>
                <a:tc>
                  <a:txBody>
                    <a:bodyPr/>
                    <a:lstStyle/>
                    <a:p>
                      <a:endParaRPr lang="es-CL" dirty="0"/>
                    </a:p>
                  </a:txBody>
                  <a:tcPr/>
                </a:tc>
                <a:tc>
                  <a:txBody>
                    <a:bodyPr/>
                    <a:lstStyle/>
                    <a:p>
                      <a:endParaRPr lang="es-CL" dirty="0"/>
                    </a:p>
                  </a:txBody>
                  <a:tcPr/>
                </a:tc>
                <a:tc>
                  <a:txBody>
                    <a:bodyPr/>
                    <a:lstStyle/>
                    <a:p>
                      <a:endParaRPr lang="es-CL"/>
                    </a:p>
                  </a:txBody>
                  <a:tcPr/>
                </a:tc>
              </a:tr>
              <a:tr h="467880">
                <a:tc>
                  <a:txBody>
                    <a:bodyPr/>
                    <a:lstStyle/>
                    <a:p>
                      <a:r>
                        <a:rPr lang="es-CL" dirty="0" smtClean="0"/>
                        <a:t>Costo de Ventas</a:t>
                      </a:r>
                      <a:endParaRPr lang="es-CL" dirty="0"/>
                    </a:p>
                  </a:txBody>
                  <a:tcPr/>
                </a:tc>
                <a:tc>
                  <a:txBody>
                    <a:bodyPr/>
                    <a:lstStyle/>
                    <a:p>
                      <a:r>
                        <a:rPr lang="es-CL" dirty="0" smtClean="0"/>
                        <a:t>$30.000</a:t>
                      </a:r>
                      <a:endParaRPr lang="es-CL" dirty="0"/>
                    </a:p>
                  </a:txBody>
                  <a:tcPr/>
                </a:tc>
                <a:tc>
                  <a:txBody>
                    <a:bodyPr/>
                    <a:lstStyle/>
                    <a:p>
                      <a:endParaRPr lang="es-CL" dirty="0"/>
                    </a:p>
                  </a:txBody>
                  <a:tcPr/>
                </a:tc>
                <a:tc>
                  <a:txBody>
                    <a:bodyPr/>
                    <a:lstStyle/>
                    <a:p>
                      <a:endParaRPr lang="es-CL"/>
                    </a:p>
                  </a:txBody>
                  <a:tcPr/>
                </a:tc>
              </a:tr>
              <a:tr h="467880">
                <a:tc>
                  <a:txBody>
                    <a:bodyPr/>
                    <a:lstStyle/>
                    <a:p>
                      <a:endParaRPr lang="es-CL"/>
                    </a:p>
                  </a:txBody>
                  <a:tcPr/>
                </a:tc>
                <a:tc>
                  <a:txBody>
                    <a:bodyPr/>
                    <a:lstStyle/>
                    <a:p>
                      <a:r>
                        <a:rPr lang="es-CL" dirty="0" smtClean="0"/>
                        <a:t>                  A</a:t>
                      </a:r>
                      <a:endParaRPr lang="es-CL" dirty="0"/>
                    </a:p>
                  </a:txBody>
                  <a:tcPr/>
                </a:tc>
                <a:tc>
                  <a:txBody>
                    <a:bodyPr/>
                    <a:lstStyle/>
                    <a:p>
                      <a:r>
                        <a:rPr lang="es-CL" dirty="0" smtClean="0"/>
                        <a:t>Mercaderías</a:t>
                      </a:r>
                      <a:endParaRPr lang="es-CL" dirty="0"/>
                    </a:p>
                  </a:txBody>
                  <a:tcPr/>
                </a:tc>
                <a:tc>
                  <a:txBody>
                    <a:bodyPr/>
                    <a:lstStyle/>
                    <a:p>
                      <a:r>
                        <a:rPr lang="es-CL" dirty="0" smtClean="0"/>
                        <a:t>$30.000</a:t>
                      </a:r>
                      <a:endParaRPr lang="es-CL" dirty="0"/>
                    </a:p>
                  </a:txBody>
                  <a:tcPr/>
                </a:tc>
              </a:tr>
              <a:tr h="467880">
                <a:tc>
                  <a:txBody>
                    <a:bodyPr/>
                    <a:lstStyle/>
                    <a:p>
                      <a:endParaRPr lang="es-CL"/>
                    </a:p>
                  </a:txBody>
                  <a:tcPr/>
                </a:tc>
                <a:tc>
                  <a:txBody>
                    <a:bodyPr/>
                    <a:lstStyle/>
                    <a:p>
                      <a:endParaRPr lang="es-CL" dirty="0"/>
                    </a:p>
                  </a:txBody>
                  <a:tcPr/>
                </a:tc>
                <a:tc>
                  <a:txBody>
                    <a:bodyPr/>
                    <a:lstStyle/>
                    <a:p>
                      <a:endParaRPr lang="es-CL"/>
                    </a:p>
                  </a:txBody>
                  <a:tcPr/>
                </a:tc>
                <a:tc>
                  <a:txBody>
                    <a:bodyPr/>
                    <a:lstStyle/>
                    <a:p>
                      <a:endParaRPr lang="es-CL" dirty="0"/>
                    </a:p>
                  </a:txBody>
                  <a:tcPr/>
                </a:tc>
              </a:tr>
            </a:tbl>
          </a:graphicData>
        </a:graphic>
      </p:graphicFrame>
    </p:spTree>
    <p:extLst>
      <p:ext uri="{BB962C8B-B14F-4D97-AF65-F5344CB8AC3E}">
        <p14:creationId xmlns:p14="http://schemas.microsoft.com/office/powerpoint/2010/main" val="253917537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Conceptos Complementarios de IVA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141168"/>
          </a:xfrm>
        </p:spPr>
        <p:txBody>
          <a:bodyPr>
            <a:normAutofit/>
          </a:bodyPr>
          <a:lstStyle/>
          <a:p>
            <a:r>
              <a:rPr lang="es-CL" sz="1800" u="sng" dirty="0">
                <a:latin typeface="Arial" panose="020B0604020202020204" pitchFamily="34" charset="0"/>
                <a:cs typeface="Arial" panose="020B0604020202020204" pitchFamily="34" charset="0"/>
              </a:rPr>
              <a:t>Ejemplo demostrativo Mecanismo contable del </a:t>
            </a:r>
            <a:r>
              <a:rPr lang="es-CL" sz="1800" u="sng" dirty="0" smtClean="0">
                <a:latin typeface="Arial" panose="020B0604020202020204" pitchFamily="34" charset="0"/>
                <a:cs typeface="Arial" panose="020B0604020202020204" pitchFamily="34" charset="0"/>
              </a:rPr>
              <a:t>IVA:</a:t>
            </a:r>
          </a:p>
          <a:p>
            <a:r>
              <a:rPr lang="es-CL" sz="1800" dirty="0" smtClean="0">
                <a:latin typeface="Arial" panose="020B0604020202020204" pitchFamily="34" charset="0"/>
                <a:cs typeface="Arial" panose="020B0604020202020204" pitchFamily="34" charset="0"/>
              </a:rPr>
              <a:t>La cuenta</a:t>
            </a:r>
            <a:r>
              <a:rPr lang="es-CL" sz="1800" u="sng" dirty="0" smtClean="0">
                <a:latin typeface="Arial" panose="020B0604020202020204" pitchFamily="34" charset="0"/>
                <a:cs typeface="Arial" panose="020B0604020202020204" pitchFamily="34" charset="0"/>
              </a:rPr>
              <a:t> </a:t>
            </a:r>
            <a:r>
              <a:rPr lang="es-CL" sz="1800" dirty="0" smtClean="0">
                <a:latin typeface="Arial" panose="020B0604020202020204" pitchFamily="34" charset="0"/>
                <a:cs typeface="Arial" panose="020B0604020202020204" pitchFamily="34" charset="0"/>
              </a:rPr>
              <a:t>de Mercaderías quedaría saldada, sin existencias y el resultado de la operación comercial sería:</a:t>
            </a:r>
          </a:p>
          <a:p>
            <a:r>
              <a:rPr lang="es-CL" sz="1800" dirty="0" smtClean="0">
                <a:latin typeface="Arial" panose="020B0604020202020204" pitchFamily="34" charset="0"/>
                <a:cs typeface="Arial" panose="020B0604020202020204" pitchFamily="34" charset="0"/>
              </a:rPr>
              <a:t>Ventas                                 $40.000</a:t>
            </a:r>
          </a:p>
          <a:p>
            <a:r>
              <a:rPr lang="es-CL" sz="1800" dirty="0" smtClean="0">
                <a:latin typeface="Arial" panose="020B0604020202020204" pitchFamily="34" charset="0"/>
                <a:cs typeface="Arial" panose="020B0604020202020204" pitchFamily="34" charset="0"/>
              </a:rPr>
              <a:t>Menos Costo                       </a:t>
            </a:r>
            <a:r>
              <a:rPr lang="es-CL" sz="1800" dirty="0" smtClean="0">
                <a:solidFill>
                  <a:srgbClr val="FF0000"/>
                </a:solidFill>
                <a:latin typeface="Arial" panose="020B0604020202020204" pitchFamily="34" charset="0"/>
                <a:cs typeface="Arial" panose="020B0604020202020204" pitchFamily="34" charset="0"/>
              </a:rPr>
              <a:t>($30.000)</a:t>
            </a:r>
          </a:p>
          <a:p>
            <a:r>
              <a:rPr lang="es-CL" sz="1800" dirty="0" smtClean="0">
                <a:latin typeface="Arial" panose="020B0604020202020204" pitchFamily="34" charset="0"/>
                <a:cs typeface="Arial" panose="020B0604020202020204" pitchFamily="34" charset="0"/>
              </a:rPr>
              <a:t>Utilidad Neta                         $10.000</a:t>
            </a:r>
          </a:p>
          <a:p>
            <a:endParaRPr lang="es-CL" sz="1800" dirty="0" smtClean="0">
              <a:latin typeface="Arial" panose="020B0604020202020204" pitchFamily="34" charset="0"/>
              <a:cs typeface="Arial" panose="020B0604020202020204" pitchFamily="34" charset="0"/>
            </a:endParaRPr>
          </a:p>
          <a:p>
            <a:r>
              <a:rPr lang="es-CL" sz="1800" dirty="0" smtClean="0">
                <a:latin typeface="Arial" panose="020B0604020202020204" pitchFamily="34" charset="0"/>
                <a:cs typeface="Arial" panose="020B0604020202020204" pitchFamily="34" charset="0"/>
              </a:rPr>
              <a:t>En lo particular para este ejercicio el IVA quedaría con un saldo acreedor, debido a que los </a:t>
            </a:r>
            <a:r>
              <a:rPr lang="es-CL" sz="1800" b="1" dirty="0" smtClean="0">
                <a:solidFill>
                  <a:srgbClr val="C00000"/>
                </a:solidFill>
                <a:latin typeface="Arial" panose="020B0604020202020204" pitchFamily="34" charset="0"/>
                <a:cs typeface="Arial" panose="020B0604020202020204" pitchFamily="34" charset="0"/>
              </a:rPr>
              <a:t>Débitos Fiscales </a:t>
            </a:r>
            <a:r>
              <a:rPr lang="es-CL" sz="1800" dirty="0" smtClean="0">
                <a:latin typeface="Arial" panose="020B0604020202020204" pitchFamily="34" charset="0"/>
                <a:cs typeface="Arial" panose="020B0604020202020204" pitchFamily="34" charset="0"/>
              </a:rPr>
              <a:t>originados por las </a:t>
            </a:r>
            <a:r>
              <a:rPr lang="es-CL" sz="1800" b="1" dirty="0" smtClean="0">
                <a:solidFill>
                  <a:srgbClr val="C00000"/>
                </a:solidFill>
                <a:latin typeface="Arial" panose="020B0604020202020204" pitchFamily="34" charset="0"/>
                <a:cs typeface="Arial" panose="020B0604020202020204" pitchFamily="34" charset="0"/>
              </a:rPr>
              <a:t>ventas($7.600); </a:t>
            </a:r>
            <a:r>
              <a:rPr lang="es-CL" sz="1800" dirty="0" smtClean="0">
                <a:latin typeface="Arial" panose="020B0604020202020204" pitchFamily="34" charset="0"/>
                <a:cs typeface="Arial" panose="020B0604020202020204" pitchFamily="34" charset="0"/>
              </a:rPr>
              <a:t>fueron mayores a los </a:t>
            </a:r>
            <a:r>
              <a:rPr lang="es-CL" sz="1800" b="1" dirty="0" smtClean="0">
                <a:solidFill>
                  <a:srgbClr val="C00000"/>
                </a:solidFill>
                <a:latin typeface="Arial" panose="020B0604020202020204" pitchFamily="34" charset="0"/>
                <a:cs typeface="Arial" panose="020B0604020202020204" pitchFamily="34" charset="0"/>
              </a:rPr>
              <a:t>Créditos Fiscales originados por las compras($5.700).</a:t>
            </a:r>
          </a:p>
          <a:p>
            <a:r>
              <a:rPr lang="es-CL" sz="1800" b="1" dirty="0" smtClean="0">
                <a:latin typeface="Arial" panose="020B0604020202020204" pitchFamily="34" charset="0"/>
                <a:cs typeface="Arial" panose="020B0604020202020204" pitchFamily="34" charset="0"/>
              </a:rPr>
              <a:t>Este</a:t>
            </a:r>
            <a:r>
              <a:rPr lang="es-CL" sz="1800" b="1" dirty="0" smtClean="0">
                <a:solidFill>
                  <a:srgbClr val="C00000"/>
                </a:solidFill>
                <a:latin typeface="Arial" panose="020B0604020202020204" pitchFamily="34" charset="0"/>
                <a:cs typeface="Arial" panose="020B0604020202020204" pitchFamily="34" charset="0"/>
              </a:rPr>
              <a:t> Saldo Acreedor de $ </a:t>
            </a:r>
            <a:r>
              <a:rPr lang="es-CL" sz="1800" b="1" dirty="0" smtClean="0">
                <a:solidFill>
                  <a:srgbClr val="C00000"/>
                </a:solidFill>
                <a:latin typeface="Arial" panose="020B0604020202020204" pitchFamily="34" charset="0"/>
                <a:cs typeface="Arial" panose="020B0604020202020204" pitchFamily="34" charset="0"/>
              </a:rPr>
              <a:t>1900 </a:t>
            </a:r>
            <a:r>
              <a:rPr lang="es-CL" sz="1800" b="1" dirty="0" smtClean="0">
                <a:latin typeface="Arial" panose="020B0604020202020204" pitchFamily="34" charset="0"/>
                <a:cs typeface="Arial" panose="020B0604020202020204" pitchFamily="34" charset="0"/>
              </a:rPr>
              <a:t>corresponde a un pasivo, que se debe liquidar impostergablemente  los primeros doce días del mes siguiente.</a:t>
            </a:r>
            <a:endParaRPr lang="es-CL" sz="1800" b="1" dirty="0">
              <a:latin typeface="Arial" panose="020B0604020202020204" pitchFamily="34" charset="0"/>
              <a:cs typeface="Arial" panose="020B0604020202020204" pitchFamily="34" charset="0"/>
            </a:endParaRPr>
          </a:p>
        </p:txBody>
      </p:sp>
      <p:sp>
        <p:nvSpPr>
          <p:cNvPr id="4" name="3 Flecha derecha"/>
          <p:cNvSpPr/>
          <p:nvPr/>
        </p:nvSpPr>
        <p:spPr>
          <a:xfrm>
            <a:off x="2483768" y="2512320"/>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 name="4 Flecha derecha"/>
          <p:cNvSpPr/>
          <p:nvPr/>
        </p:nvSpPr>
        <p:spPr>
          <a:xfrm>
            <a:off x="2627784" y="2996952"/>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7" name="6 Conector recto de flecha"/>
          <p:cNvCxnSpPr/>
          <p:nvPr/>
        </p:nvCxnSpPr>
        <p:spPr>
          <a:xfrm>
            <a:off x="2411760" y="3606176"/>
            <a:ext cx="1584176" cy="0"/>
          </a:xfrm>
          <a:prstGeom prst="straightConnector1">
            <a:avLst/>
          </a:prstGeom>
          <a:ln w="57150">
            <a:solidFill>
              <a:srgbClr val="C00000"/>
            </a:solidFill>
            <a:headEnd type="arrow"/>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4387336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Conceptos Complementarios de IVA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141168"/>
          </a:xfrm>
        </p:spPr>
        <p:txBody>
          <a:bodyPr>
            <a:normAutofit/>
          </a:bodyPr>
          <a:lstStyle/>
          <a:p>
            <a:r>
              <a:rPr lang="es-CL" sz="2000" u="sng" dirty="0">
                <a:latin typeface="Arial" panose="020B0604020202020204" pitchFamily="34" charset="0"/>
                <a:cs typeface="Arial" panose="020B0604020202020204" pitchFamily="34" charset="0"/>
              </a:rPr>
              <a:t>Ejemplo demostrativo Mecanismo contable del IVA</a:t>
            </a:r>
            <a:r>
              <a:rPr lang="es-CL" sz="2000" u="sng" dirty="0" smtClean="0">
                <a:latin typeface="Arial" panose="020B0604020202020204" pitchFamily="34" charset="0"/>
                <a:cs typeface="Arial" panose="020B0604020202020204" pitchFamily="34" charset="0"/>
              </a:rPr>
              <a:t>:</a:t>
            </a:r>
          </a:p>
          <a:p>
            <a:r>
              <a:rPr lang="es-CL" sz="2000" u="sng" dirty="0" smtClean="0">
                <a:latin typeface="Arial" panose="020B0604020202020204" pitchFamily="34" charset="0"/>
                <a:cs typeface="Arial" panose="020B0604020202020204" pitchFamily="34" charset="0"/>
              </a:rPr>
              <a:t>Contabilización del Pago del Impuesto.</a:t>
            </a:r>
          </a:p>
          <a:p>
            <a:endParaRPr lang="es-CL" sz="2000" u="sng" dirty="0">
              <a:latin typeface="Arial" panose="020B0604020202020204" pitchFamily="34" charset="0"/>
              <a:cs typeface="Arial" panose="020B0604020202020204" pitchFamily="34" charset="0"/>
            </a:endParaRPr>
          </a:p>
        </p:txBody>
      </p:sp>
      <p:graphicFrame>
        <p:nvGraphicFramePr>
          <p:cNvPr id="4" name="3 Tabla"/>
          <p:cNvGraphicFramePr>
            <a:graphicFrameLocks noGrp="1"/>
          </p:cNvGraphicFramePr>
          <p:nvPr>
            <p:extLst>
              <p:ext uri="{D42A27DB-BD31-4B8C-83A1-F6EECF244321}">
                <p14:modId xmlns:p14="http://schemas.microsoft.com/office/powerpoint/2010/main" val="2372692926"/>
              </p:ext>
            </p:extLst>
          </p:nvPr>
        </p:nvGraphicFramePr>
        <p:xfrm>
          <a:off x="539553" y="2564904"/>
          <a:ext cx="8136904" cy="4304496"/>
        </p:xfrm>
        <a:graphic>
          <a:graphicData uri="http://schemas.openxmlformats.org/drawingml/2006/table">
            <a:tbl>
              <a:tblPr firstRow="1" bandRow="1">
                <a:tableStyleId>{5C22544A-7EE6-4342-B048-85BDC9FD1C3A}</a:tableStyleId>
              </a:tblPr>
              <a:tblGrid>
                <a:gridCol w="2034226"/>
                <a:gridCol w="2034226"/>
                <a:gridCol w="2034226"/>
                <a:gridCol w="2034226"/>
              </a:tblGrid>
              <a:tr h="504056">
                <a:tc>
                  <a:txBody>
                    <a:bodyPr/>
                    <a:lstStyle/>
                    <a:p>
                      <a:r>
                        <a:rPr lang="es-CL" dirty="0" smtClean="0">
                          <a:solidFill>
                            <a:srgbClr val="00B050"/>
                          </a:solidFill>
                        </a:rPr>
                        <a:t>Pago</a:t>
                      </a:r>
                      <a:r>
                        <a:rPr lang="es-CL" baseline="0" dirty="0" smtClean="0">
                          <a:solidFill>
                            <a:srgbClr val="00B050"/>
                          </a:solidFill>
                        </a:rPr>
                        <a:t> del impuesto</a:t>
                      </a:r>
                      <a:endParaRPr lang="es-CL" dirty="0">
                        <a:solidFill>
                          <a:srgbClr val="00B050"/>
                        </a:solidFill>
                      </a:endParaRPr>
                    </a:p>
                  </a:txBody>
                  <a:tcPr/>
                </a:tc>
                <a:tc>
                  <a:txBody>
                    <a:bodyPr/>
                    <a:lstStyle/>
                    <a:p>
                      <a:r>
                        <a:rPr lang="es-CL" dirty="0" smtClean="0">
                          <a:solidFill>
                            <a:schemeClr val="tx1"/>
                          </a:solidFill>
                        </a:rPr>
                        <a:t>DEBE</a:t>
                      </a:r>
                      <a:endParaRPr lang="es-CL" dirty="0">
                        <a:solidFill>
                          <a:schemeClr val="tx1"/>
                        </a:solidFill>
                      </a:endParaRPr>
                    </a:p>
                  </a:txBody>
                  <a:tcPr/>
                </a:tc>
                <a:tc>
                  <a:txBody>
                    <a:bodyPr/>
                    <a:lstStyle/>
                    <a:p>
                      <a:endParaRPr lang="es-CL" dirty="0">
                        <a:solidFill>
                          <a:schemeClr val="tx1"/>
                        </a:solidFill>
                      </a:endParaRPr>
                    </a:p>
                  </a:txBody>
                  <a:tcPr/>
                </a:tc>
                <a:tc>
                  <a:txBody>
                    <a:bodyPr/>
                    <a:lstStyle/>
                    <a:p>
                      <a:r>
                        <a:rPr lang="es-CL" dirty="0" smtClean="0">
                          <a:solidFill>
                            <a:schemeClr val="tx1"/>
                          </a:solidFill>
                        </a:rPr>
                        <a:t>HABER</a:t>
                      </a:r>
                      <a:endParaRPr lang="es-CL" dirty="0">
                        <a:solidFill>
                          <a:schemeClr val="tx1"/>
                        </a:solidFill>
                      </a:endParaRPr>
                    </a:p>
                  </a:txBody>
                  <a:tcPr/>
                </a:tc>
              </a:tr>
              <a:tr h="504056">
                <a:tc>
                  <a:txBody>
                    <a:bodyPr/>
                    <a:lstStyle/>
                    <a:p>
                      <a:r>
                        <a:rPr lang="es-CL" dirty="0" smtClean="0"/>
                        <a:t>IVA</a:t>
                      </a:r>
                      <a:endParaRPr lang="es-CL" dirty="0"/>
                    </a:p>
                  </a:txBody>
                  <a:tcPr/>
                </a:tc>
                <a:tc>
                  <a:txBody>
                    <a:bodyPr/>
                    <a:lstStyle/>
                    <a:p>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$1.900</a:t>
                      </a:r>
                    </a:p>
                    <a:p>
                      <a:endParaRPr lang="es-CL" dirty="0"/>
                    </a:p>
                  </a:txBody>
                  <a:tcPr/>
                </a:tc>
                <a:tc>
                  <a:txBody>
                    <a:bodyPr/>
                    <a:lstStyle/>
                    <a:p>
                      <a:endParaRPr lang="es-CL"/>
                    </a:p>
                  </a:txBody>
                  <a:tcPr/>
                </a:tc>
              </a:tr>
              <a:tr h="504056">
                <a:tc>
                  <a:txBody>
                    <a:bodyPr/>
                    <a:lstStyle/>
                    <a:p>
                      <a:r>
                        <a:rPr lang="es-CL" dirty="0" smtClean="0"/>
                        <a:t>                    A  </a:t>
                      </a:r>
                      <a:endParaRPr lang="es-CL" dirty="0"/>
                    </a:p>
                  </a:txBody>
                  <a:tcPr/>
                </a:tc>
                <a:tc>
                  <a:txBody>
                    <a:bodyPr/>
                    <a:lstStyle/>
                    <a:p>
                      <a:endParaRPr lang="es-CL" dirty="0"/>
                    </a:p>
                  </a:txBody>
                  <a:tcPr/>
                </a:tc>
                <a:tc>
                  <a:txBody>
                    <a:bodyPr/>
                    <a:lstStyle/>
                    <a:p>
                      <a:endParaRPr lang="es-CL"/>
                    </a:p>
                  </a:txBody>
                  <a:tcPr/>
                </a:tc>
                <a:tc>
                  <a:txBody>
                    <a:bodyPr/>
                    <a:lstStyle/>
                    <a:p>
                      <a:endParaRPr lang="es-CL"/>
                    </a:p>
                  </a:txBody>
                  <a:tcPr/>
                </a:tc>
              </a:tr>
              <a:tr h="504056">
                <a:tc>
                  <a:txBody>
                    <a:bodyPr/>
                    <a:lstStyle/>
                    <a:p>
                      <a:r>
                        <a:rPr lang="es-CL" dirty="0" smtClean="0"/>
                        <a:t>                     </a:t>
                      </a:r>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Banco/caja</a:t>
                      </a:r>
                    </a:p>
                    <a:p>
                      <a:endParaRPr lang="es-CL" dirty="0"/>
                    </a:p>
                  </a:txBody>
                  <a:tcPr/>
                </a:tc>
                <a:tc>
                  <a:txBody>
                    <a:bodyPr/>
                    <a:lstStyle/>
                    <a:p>
                      <a:endParaRPr lang="es-CL" dirty="0"/>
                    </a:p>
                  </a:txBody>
                  <a:tcPr/>
                </a:tc>
                <a:tc>
                  <a:txBody>
                    <a:bodyPr/>
                    <a:lstStyle/>
                    <a:p>
                      <a:r>
                        <a:rPr lang="es-CL" dirty="0" smtClean="0"/>
                        <a:t>$</a:t>
                      </a:r>
                      <a:r>
                        <a:rPr lang="es-CL" baseline="0" dirty="0" smtClean="0"/>
                        <a:t> 1.900</a:t>
                      </a:r>
                      <a:endParaRPr lang="es-CL" dirty="0"/>
                    </a:p>
                  </a:txBody>
                  <a:tcPr/>
                </a:tc>
              </a:tr>
              <a:tr h="504056">
                <a:tc>
                  <a:txBody>
                    <a:bodyPr/>
                    <a:lstStyle/>
                    <a:p>
                      <a:endParaRPr lang="es-CL" dirty="0"/>
                    </a:p>
                  </a:txBody>
                  <a:tcPr/>
                </a:tc>
                <a:tc>
                  <a:txBody>
                    <a:bodyPr/>
                    <a:lstStyle/>
                    <a:p>
                      <a:endParaRPr lang="es-CL"/>
                    </a:p>
                  </a:txBody>
                  <a:tcPr/>
                </a:tc>
                <a:tc>
                  <a:txBody>
                    <a:bodyPr/>
                    <a:lstStyle/>
                    <a:p>
                      <a:endParaRPr lang="es-CL" dirty="0"/>
                    </a:p>
                  </a:txBody>
                  <a:tcPr/>
                </a:tc>
                <a:tc>
                  <a:txBody>
                    <a:bodyPr/>
                    <a:lstStyle/>
                    <a:p>
                      <a:endParaRPr lang="es-CL"/>
                    </a:p>
                  </a:txBody>
                  <a:tcPr/>
                </a:tc>
              </a:tr>
              <a:tr h="504056">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r>
              <a:tr h="504056">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r>
              <a:tr h="504056">
                <a:tc>
                  <a:txBody>
                    <a:bodyPr/>
                    <a:lstStyle/>
                    <a:p>
                      <a:endParaRPr lang="es-CL"/>
                    </a:p>
                  </a:txBody>
                  <a:tcPr/>
                </a:tc>
                <a:tc>
                  <a:txBody>
                    <a:bodyPr/>
                    <a:lstStyle/>
                    <a:p>
                      <a:endParaRPr lang="es-CL" dirty="0"/>
                    </a:p>
                  </a:txBody>
                  <a:tcPr/>
                </a:tc>
                <a:tc>
                  <a:txBody>
                    <a:bodyPr/>
                    <a:lstStyle/>
                    <a:p>
                      <a:endParaRPr lang="es-CL"/>
                    </a:p>
                  </a:txBody>
                  <a:tcPr/>
                </a:tc>
                <a:tc>
                  <a:txBody>
                    <a:bodyPr/>
                    <a:lstStyle/>
                    <a:p>
                      <a:endParaRPr lang="es-CL" dirty="0"/>
                    </a:p>
                  </a:txBody>
                  <a:tcPr/>
                </a:tc>
              </a:tr>
            </a:tbl>
          </a:graphicData>
        </a:graphic>
      </p:graphicFrame>
    </p:spTree>
    <p:extLst>
      <p:ext uri="{BB962C8B-B14F-4D97-AF65-F5344CB8AC3E}">
        <p14:creationId xmlns:p14="http://schemas.microsoft.com/office/powerpoint/2010/main" val="31747672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Conceptos Complementarios de IVA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141168"/>
          </a:xfrm>
        </p:spPr>
        <p:txBody>
          <a:bodyPr>
            <a:normAutofit/>
          </a:bodyPr>
          <a:lstStyle/>
          <a:p>
            <a:r>
              <a:rPr lang="es-CL" sz="2000" u="sng" dirty="0">
                <a:latin typeface="Arial" panose="020B0604020202020204" pitchFamily="34" charset="0"/>
                <a:cs typeface="Arial" panose="020B0604020202020204" pitchFamily="34" charset="0"/>
              </a:rPr>
              <a:t>Ejemplo </a:t>
            </a:r>
            <a:r>
              <a:rPr lang="es-CL" sz="2000" u="sng" dirty="0" smtClean="0">
                <a:latin typeface="Arial" panose="020B0604020202020204" pitchFamily="34" charset="0"/>
                <a:cs typeface="Arial" panose="020B0604020202020204" pitchFamily="34" charset="0"/>
              </a:rPr>
              <a:t>demostrativo Dos </a:t>
            </a:r>
            <a:r>
              <a:rPr lang="es-CL" sz="2000" u="sng" dirty="0">
                <a:latin typeface="Arial" panose="020B0604020202020204" pitchFamily="34" charset="0"/>
                <a:cs typeface="Arial" panose="020B0604020202020204" pitchFamily="34" charset="0"/>
              </a:rPr>
              <a:t>Mecanismo contable del IVA:</a:t>
            </a:r>
          </a:p>
          <a:p>
            <a:r>
              <a:rPr lang="es-CL" sz="2000" dirty="0">
                <a:latin typeface="Arial" panose="020B0604020202020204" pitchFamily="34" charset="0"/>
                <a:cs typeface="Arial" panose="020B0604020202020204" pitchFamily="34" charset="0"/>
              </a:rPr>
              <a:t>Vamos a suponer </a:t>
            </a:r>
            <a:r>
              <a:rPr lang="es-CL" sz="2000" dirty="0" smtClean="0">
                <a:latin typeface="Arial" panose="020B0604020202020204" pitchFamily="34" charset="0"/>
                <a:cs typeface="Arial" panose="020B0604020202020204" pitchFamily="34" charset="0"/>
              </a:rPr>
              <a:t> ahora  que acontece si en un período las compras efectuadas por la empresa son mayores que los débitos( ventas), y en consecuencia se produce un saldo deudor( a favor de la empresa), que será recuperado en la próxima declaración mensual.</a:t>
            </a:r>
          </a:p>
          <a:p>
            <a:r>
              <a:rPr lang="es-CL" sz="2000" dirty="0" smtClean="0">
                <a:latin typeface="Arial" panose="020B0604020202020204" pitchFamily="34" charset="0"/>
                <a:cs typeface="Arial" panose="020B0604020202020204" pitchFamily="34" charset="0"/>
              </a:rPr>
              <a:t>Emplearemos los mismos datos del ejercicio anterior, a saber:</a:t>
            </a:r>
          </a:p>
          <a:p>
            <a:r>
              <a:rPr lang="es-CL" sz="2000" dirty="0" smtClean="0">
                <a:latin typeface="Arial" panose="020B0604020202020204" pitchFamily="34" charset="0"/>
                <a:cs typeface="Arial" panose="020B0604020202020204" pitchFamily="34" charset="0"/>
              </a:rPr>
              <a:t>COMPRAS       $30.000 + IVA $5.700                          $35.700</a:t>
            </a:r>
          </a:p>
          <a:p>
            <a:r>
              <a:rPr lang="es-CL" sz="2000" dirty="0" smtClean="0">
                <a:latin typeface="Arial" panose="020B0604020202020204" pitchFamily="34" charset="0"/>
                <a:cs typeface="Arial" panose="020B0604020202020204" pitchFamily="34" charset="0"/>
              </a:rPr>
              <a:t>VENTAS(50%)  $20.000 + IVA $3.900                          $23.900</a:t>
            </a:r>
          </a:p>
        </p:txBody>
      </p:sp>
      <p:sp>
        <p:nvSpPr>
          <p:cNvPr id="4" name="3 Flecha derecha"/>
          <p:cNvSpPr/>
          <p:nvPr/>
        </p:nvSpPr>
        <p:spPr>
          <a:xfrm>
            <a:off x="5543902" y="3940994"/>
            <a:ext cx="1404361"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 name="4 Flecha derecha"/>
          <p:cNvSpPr/>
          <p:nvPr/>
        </p:nvSpPr>
        <p:spPr>
          <a:xfrm>
            <a:off x="5576858" y="4446534"/>
            <a:ext cx="1338447"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35444178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Conceptos Complementarios de IVA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141168"/>
          </a:xfrm>
        </p:spPr>
        <p:txBody>
          <a:bodyPr>
            <a:normAutofit/>
          </a:bodyPr>
          <a:lstStyle/>
          <a:p>
            <a:r>
              <a:rPr lang="es-CL" sz="2000" u="sng" dirty="0">
                <a:latin typeface="Arial" panose="020B0604020202020204" pitchFamily="34" charset="0"/>
                <a:cs typeface="Arial" panose="020B0604020202020204" pitchFamily="34" charset="0"/>
              </a:rPr>
              <a:t>Ejemplo demostrativo Mecanismo contable del IVA</a:t>
            </a:r>
            <a:r>
              <a:rPr lang="es-CL" sz="2000" u="sng" dirty="0" smtClean="0">
                <a:latin typeface="Arial" panose="020B0604020202020204" pitchFamily="34" charset="0"/>
                <a:cs typeface="Arial" panose="020B0604020202020204" pitchFamily="34" charset="0"/>
              </a:rPr>
              <a:t>:</a:t>
            </a:r>
          </a:p>
          <a:p>
            <a:r>
              <a:rPr lang="es-CL" sz="2000" u="sng" dirty="0" smtClean="0">
                <a:latin typeface="Arial" panose="020B0604020202020204" pitchFamily="34" charset="0"/>
                <a:cs typeface="Arial" panose="020B0604020202020204" pitchFamily="34" charset="0"/>
              </a:rPr>
              <a:t>Contabilización.</a:t>
            </a:r>
          </a:p>
          <a:p>
            <a:endParaRPr lang="es-CL" sz="2000" u="sng" dirty="0">
              <a:latin typeface="Arial" panose="020B0604020202020204" pitchFamily="34" charset="0"/>
              <a:cs typeface="Arial" panose="020B0604020202020204" pitchFamily="34" charset="0"/>
            </a:endParaRPr>
          </a:p>
        </p:txBody>
      </p:sp>
      <p:graphicFrame>
        <p:nvGraphicFramePr>
          <p:cNvPr id="4" name="3 Tabla"/>
          <p:cNvGraphicFramePr>
            <a:graphicFrameLocks noGrp="1"/>
          </p:cNvGraphicFramePr>
          <p:nvPr>
            <p:extLst>
              <p:ext uri="{D42A27DB-BD31-4B8C-83A1-F6EECF244321}">
                <p14:modId xmlns:p14="http://schemas.microsoft.com/office/powerpoint/2010/main" val="2016613137"/>
              </p:ext>
            </p:extLst>
          </p:nvPr>
        </p:nvGraphicFramePr>
        <p:xfrm>
          <a:off x="539553" y="2564904"/>
          <a:ext cx="8136904" cy="4168472"/>
        </p:xfrm>
        <a:graphic>
          <a:graphicData uri="http://schemas.openxmlformats.org/drawingml/2006/table">
            <a:tbl>
              <a:tblPr firstRow="1" bandRow="1">
                <a:tableStyleId>{5C22544A-7EE6-4342-B048-85BDC9FD1C3A}</a:tableStyleId>
              </a:tblPr>
              <a:tblGrid>
                <a:gridCol w="2034226"/>
                <a:gridCol w="2034226"/>
                <a:gridCol w="2034226"/>
                <a:gridCol w="2034226"/>
              </a:tblGrid>
              <a:tr h="504056">
                <a:tc>
                  <a:txBody>
                    <a:bodyPr/>
                    <a:lstStyle/>
                    <a:p>
                      <a:r>
                        <a:rPr lang="es-CL" dirty="0" smtClean="0">
                          <a:solidFill>
                            <a:srgbClr val="00B050"/>
                          </a:solidFill>
                        </a:rPr>
                        <a:t>Compra al</a:t>
                      </a:r>
                      <a:r>
                        <a:rPr lang="es-CL" baseline="0" dirty="0" smtClean="0">
                          <a:solidFill>
                            <a:srgbClr val="00B050"/>
                          </a:solidFill>
                        </a:rPr>
                        <a:t> Contado</a:t>
                      </a:r>
                      <a:endParaRPr lang="es-CL" dirty="0">
                        <a:solidFill>
                          <a:srgbClr val="00B050"/>
                        </a:solidFill>
                      </a:endParaRPr>
                    </a:p>
                  </a:txBody>
                  <a:tcPr/>
                </a:tc>
                <a:tc>
                  <a:txBody>
                    <a:bodyPr/>
                    <a:lstStyle/>
                    <a:p>
                      <a:r>
                        <a:rPr lang="es-CL" dirty="0" smtClean="0">
                          <a:solidFill>
                            <a:schemeClr val="tx1"/>
                          </a:solidFill>
                        </a:rPr>
                        <a:t>DEBE</a:t>
                      </a:r>
                      <a:endParaRPr lang="es-CL" dirty="0">
                        <a:solidFill>
                          <a:schemeClr val="tx1"/>
                        </a:solidFill>
                      </a:endParaRPr>
                    </a:p>
                  </a:txBody>
                  <a:tcPr/>
                </a:tc>
                <a:tc>
                  <a:txBody>
                    <a:bodyPr/>
                    <a:lstStyle/>
                    <a:p>
                      <a:endParaRPr lang="es-CL" dirty="0">
                        <a:solidFill>
                          <a:schemeClr val="tx1"/>
                        </a:solidFill>
                      </a:endParaRPr>
                    </a:p>
                  </a:txBody>
                  <a:tcPr/>
                </a:tc>
                <a:tc>
                  <a:txBody>
                    <a:bodyPr/>
                    <a:lstStyle/>
                    <a:p>
                      <a:r>
                        <a:rPr lang="es-CL" dirty="0" smtClean="0">
                          <a:solidFill>
                            <a:schemeClr val="tx1"/>
                          </a:solidFill>
                        </a:rPr>
                        <a:t>HABER</a:t>
                      </a:r>
                      <a:endParaRPr lang="es-CL" dirty="0">
                        <a:solidFill>
                          <a:schemeClr val="tx1"/>
                        </a:solidFill>
                      </a:endParaRPr>
                    </a:p>
                  </a:txBody>
                  <a:tcPr/>
                </a:tc>
              </a:tr>
              <a:tr h="504056">
                <a:tc>
                  <a:txBody>
                    <a:bodyPr/>
                    <a:lstStyle/>
                    <a:p>
                      <a:r>
                        <a:rPr lang="es-CL" dirty="0" smtClean="0"/>
                        <a:t>MERCADERÍAS</a:t>
                      </a:r>
                      <a:endParaRPr lang="es-CL" dirty="0"/>
                    </a:p>
                  </a:txBody>
                  <a:tcPr/>
                </a:tc>
                <a:tc>
                  <a:txBody>
                    <a:bodyPr/>
                    <a:lstStyle/>
                    <a:p>
                      <a:r>
                        <a:rPr lang="es-CL" dirty="0" smtClean="0"/>
                        <a:t>$30.000</a:t>
                      </a:r>
                      <a:endParaRPr lang="es-CL" dirty="0"/>
                    </a:p>
                  </a:txBody>
                  <a:tcPr/>
                </a:tc>
                <a:tc>
                  <a:txBody>
                    <a:bodyPr/>
                    <a:lstStyle/>
                    <a:p>
                      <a:endParaRPr lang="es-CL"/>
                    </a:p>
                  </a:txBody>
                  <a:tcPr/>
                </a:tc>
                <a:tc>
                  <a:txBody>
                    <a:bodyPr/>
                    <a:lstStyle/>
                    <a:p>
                      <a:endParaRPr lang="es-CL"/>
                    </a:p>
                  </a:txBody>
                  <a:tcPr/>
                </a:tc>
              </a:tr>
              <a:tr h="504056">
                <a:tc>
                  <a:txBody>
                    <a:bodyPr/>
                    <a:lstStyle/>
                    <a:p>
                      <a:r>
                        <a:rPr lang="es-CL" dirty="0" smtClean="0"/>
                        <a:t>IVA                      </a:t>
                      </a:r>
                      <a:endParaRPr lang="es-CL" dirty="0"/>
                    </a:p>
                  </a:txBody>
                  <a:tcPr/>
                </a:tc>
                <a:tc>
                  <a:txBody>
                    <a:bodyPr/>
                    <a:lstStyle/>
                    <a:p>
                      <a:r>
                        <a:rPr lang="es-CL" dirty="0" smtClean="0"/>
                        <a:t>$5.700</a:t>
                      </a:r>
                      <a:endParaRPr lang="es-CL" dirty="0"/>
                    </a:p>
                  </a:txBody>
                  <a:tcPr/>
                </a:tc>
                <a:tc>
                  <a:txBody>
                    <a:bodyPr/>
                    <a:lstStyle/>
                    <a:p>
                      <a:endParaRPr lang="es-CL"/>
                    </a:p>
                  </a:txBody>
                  <a:tcPr/>
                </a:tc>
                <a:tc>
                  <a:txBody>
                    <a:bodyPr/>
                    <a:lstStyle/>
                    <a:p>
                      <a:endParaRPr lang="es-CL"/>
                    </a:p>
                  </a:txBody>
                  <a:tcPr/>
                </a:tc>
              </a:tr>
              <a:tr h="504056">
                <a:tc>
                  <a:txBody>
                    <a:bodyPr/>
                    <a:lstStyle/>
                    <a:p>
                      <a:r>
                        <a:rPr lang="es-CL" dirty="0" smtClean="0"/>
                        <a:t>                     A</a:t>
                      </a:r>
                      <a:endParaRPr lang="es-CL" dirty="0"/>
                    </a:p>
                  </a:txBody>
                  <a:tcPr/>
                </a:tc>
                <a:tc>
                  <a:txBody>
                    <a:bodyPr/>
                    <a:lstStyle/>
                    <a:p>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Banco/Caja</a:t>
                      </a:r>
                    </a:p>
                    <a:p>
                      <a:endParaRPr lang="es-CL" dirty="0"/>
                    </a:p>
                  </a:txBody>
                  <a:tcPr/>
                </a:tc>
                <a:tc>
                  <a:txBody>
                    <a:bodyPr/>
                    <a:lstStyle/>
                    <a:p>
                      <a:r>
                        <a:rPr lang="es-CL" dirty="0" smtClean="0"/>
                        <a:t>$35.700</a:t>
                      </a:r>
                      <a:endParaRPr lang="es-CL" dirty="0"/>
                    </a:p>
                  </a:txBody>
                  <a:tcPr/>
                </a:tc>
              </a:tr>
              <a:tr h="504056">
                <a:tc>
                  <a:txBody>
                    <a:bodyPr/>
                    <a:lstStyle/>
                    <a:p>
                      <a:endParaRPr lang="es-CL" dirty="0"/>
                    </a:p>
                  </a:txBody>
                  <a:tcPr/>
                </a:tc>
                <a:tc>
                  <a:txBody>
                    <a:bodyPr/>
                    <a:lstStyle/>
                    <a:p>
                      <a:endParaRPr lang="es-CL"/>
                    </a:p>
                  </a:txBody>
                  <a:tcPr/>
                </a:tc>
                <a:tc>
                  <a:txBody>
                    <a:bodyPr/>
                    <a:lstStyle/>
                    <a:p>
                      <a:endParaRPr lang="es-CL" dirty="0"/>
                    </a:p>
                  </a:txBody>
                  <a:tcPr/>
                </a:tc>
                <a:tc>
                  <a:txBody>
                    <a:bodyPr/>
                    <a:lstStyle/>
                    <a:p>
                      <a:endParaRPr lang="es-CL"/>
                    </a:p>
                  </a:txBody>
                  <a:tcPr/>
                </a:tc>
              </a:tr>
              <a:tr h="504056">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r>
              <a:tr h="504056">
                <a:tc>
                  <a:txBody>
                    <a:bodyPr/>
                    <a:lstStyle/>
                    <a:p>
                      <a:endParaRPr lang="es-CL"/>
                    </a:p>
                  </a:txBody>
                  <a:tcPr/>
                </a:tc>
                <a:tc>
                  <a:txBody>
                    <a:bodyPr/>
                    <a:lstStyle/>
                    <a:p>
                      <a:endParaRPr lang="es-CL"/>
                    </a:p>
                  </a:txBody>
                  <a:tcPr/>
                </a:tc>
                <a:tc>
                  <a:txBody>
                    <a:bodyPr/>
                    <a:lstStyle/>
                    <a:p>
                      <a:endParaRPr lang="es-CL"/>
                    </a:p>
                  </a:txBody>
                  <a:tcPr/>
                </a:tc>
                <a:tc>
                  <a:txBody>
                    <a:bodyPr/>
                    <a:lstStyle/>
                    <a:p>
                      <a:endParaRPr lang="es-CL"/>
                    </a:p>
                  </a:txBody>
                  <a:tcPr/>
                </a:tc>
              </a:tr>
              <a:tr h="504056">
                <a:tc>
                  <a:txBody>
                    <a:bodyPr/>
                    <a:lstStyle/>
                    <a:p>
                      <a:endParaRPr lang="es-CL"/>
                    </a:p>
                  </a:txBody>
                  <a:tcPr/>
                </a:tc>
                <a:tc>
                  <a:txBody>
                    <a:bodyPr/>
                    <a:lstStyle/>
                    <a:p>
                      <a:endParaRPr lang="es-CL" dirty="0"/>
                    </a:p>
                  </a:txBody>
                  <a:tcPr/>
                </a:tc>
                <a:tc>
                  <a:txBody>
                    <a:bodyPr/>
                    <a:lstStyle/>
                    <a:p>
                      <a:endParaRPr lang="es-CL"/>
                    </a:p>
                  </a:txBody>
                  <a:tcPr/>
                </a:tc>
                <a:tc>
                  <a:txBody>
                    <a:bodyPr/>
                    <a:lstStyle/>
                    <a:p>
                      <a:endParaRPr lang="es-CL" dirty="0"/>
                    </a:p>
                  </a:txBody>
                  <a:tcPr/>
                </a:tc>
              </a:tr>
            </a:tbl>
          </a:graphicData>
        </a:graphic>
      </p:graphicFrame>
    </p:spTree>
    <p:extLst>
      <p:ext uri="{BB962C8B-B14F-4D97-AF65-F5344CB8AC3E}">
        <p14:creationId xmlns:p14="http://schemas.microsoft.com/office/powerpoint/2010/main" val="338090612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Conceptos Complementarios de IVA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141168"/>
          </a:xfrm>
        </p:spPr>
        <p:txBody>
          <a:bodyPr>
            <a:normAutofit/>
          </a:bodyPr>
          <a:lstStyle/>
          <a:p>
            <a:r>
              <a:rPr lang="es-CL" sz="2000" u="sng" dirty="0">
                <a:latin typeface="Arial" panose="020B0604020202020204" pitchFamily="34" charset="0"/>
                <a:cs typeface="Arial" panose="020B0604020202020204" pitchFamily="34" charset="0"/>
              </a:rPr>
              <a:t>Ejemplo demostrativo Mecanismo contable del IVA</a:t>
            </a:r>
            <a:r>
              <a:rPr lang="es-CL" sz="2000" u="sng" dirty="0" smtClean="0">
                <a:latin typeface="Arial" panose="020B0604020202020204" pitchFamily="34" charset="0"/>
                <a:cs typeface="Arial" panose="020B0604020202020204" pitchFamily="34" charset="0"/>
              </a:rPr>
              <a:t>:</a:t>
            </a:r>
          </a:p>
          <a:p>
            <a:r>
              <a:rPr lang="es-CL" sz="2000" u="sng" dirty="0" smtClean="0">
                <a:latin typeface="Arial" panose="020B0604020202020204" pitchFamily="34" charset="0"/>
                <a:cs typeface="Arial" panose="020B0604020202020204" pitchFamily="34" charset="0"/>
              </a:rPr>
              <a:t>Contabilización.</a:t>
            </a:r>
          </a:p>
          <a:p>
            <a:endParaRPr lang="es-CL" sz="2000" u="sng" dirty="0">
              <a:latin typeface="Arial" panose="020B0604020202020204" pitchFamily="34" charset="0"/>
              <a:cs typeface="Arial" panose="020B0604020202020204" pitchFamily="34" charset="0"/>
            </a:endParaRPr>
          </a:p>
        </p:txBody>
      </p:sp>
      <p:graphicFrame>
        <p:nvGraphicFramePr>
          <p:cNvPr id="4" name="3 Tabla"/>
          <p:cNvGraphicFramePr>
            <a:graphicFrameLocks noGrp="1"/>
          </p:cNvGraphicFramePr>
          <p:nvPr>
            <p:extLst>
              <p:ext uri="{D42A27DB-BD31-4B8C-83A1-F6EECF244321}">
                <p14:modId xmlns:p14="http://schemas.microsoft.com/office/powerpoint/2010/main" val="3221371741"/>
              </p:ext>
            </p:extLst>
          </p:nvPr>
        </p:nvGraphicFramePr>
        <p:xfrm>
          <a:off x="539553" y="2564905"/>
          <a:ext cx="8136904" cy="4259640"/>
        </p:xfrm>
        <a:graphic>
          <a:graphicData uri="http://schemas.openxmlformats.org/drawingml/2006/table">
            <a:tbl>
              <a:tblPr firstRow="1" bandRow="1">
                <a:tableStyleId>{5C22544A-7EE6-4342-B048-85BDC9FD1C3A}</a:tableStyleId>
              </a:tblPr>
              <a:tblGrid>
                <a:gridCol w="2034226"/>
                <a:gridCol w="2034226"/>
                <a:gridCol w="2034226"/>
                <a:gridCol w="2034226"/>
              </a:tblGrid>
              <a:tr h="467880">
                <a:tc>
                  <a:txBody>
                    <a:bodyPr/>
                    <a:lstStyle/>
                    <a:p>
                      <a:r>
                        <a:rPr lang="es-CL" dirty="0" smtClean="0">
                          <a:solidFill>
                            <a:srgbClr val="00B050"/>
                          </a:solidFill>
                        </a:rPr>
                        <a:t>Venta al</a:t>
                      </a:r>
                      <a:r>
                        <a:rPr lang="es-CL" baseline="0" dirty="0" smtClean="0">
                          <a:solidFill>
                            <a:srgbClr val="00B050"/>
                          </a:solidFill>
                        </a:rPr>
                        <a:t> Contado</a:t>
                      </a:r>
                      <a:endParaRPr lang="es-CL" dirty="0">
                        <a:solidFill>
                          <a:srgbClr val="00B050"/>
                        </a:solidFill>
                      </a:endParaRPr>
                    </a:p>
                  </a:txBody>
                  <a:tcPr/>
                </a:tc>
                <a:tc>
                  <a:txBody>
                    <a:bodyPr/>
                    <a:lstStyle/>
                    <a:p>
                      <a:r>
                        <a:rPr lang="es-CL" dirty="0" smtClean="0">
                          <a:solidFill>
                            <a:schemeClr val="tx1"/>
                          </a:solidFill>
                        </a:rPr>
                        <a:t>DEBE</a:t>
                      </a:r>
                      <a:endParaRPr lang="es-CL" dirty="0">
                        <a:solidFill>
                          <a:schemeClr val="tx1"/>
                        </a:solidFill>
                      </a:endParaRPr>
                    </a:p>
                  </a:txBody>
                  <a:tcPr/>
                </a:tc>
                <a:tc>
                  <a:txBody>
                    <a:bodyPr/>
                    <a:lstStyle/>
                    <a:p>
                      <a:endParaRPr lang="es-CL" dirty="0">
                        <a:solidFill>
                          <a:schemeClr val="tx1"/>
                        </a:solidFill>
                      </a:endParaRPr>
                    </a:p>
                  </a:txBody>
                  <a:tcPr/>
                </a:tc>
                <a:tc>
                  <a:txBody>
                    <a:bodyPr/>
                    <a:lstStyle/>
                    <a:p>
                      <a:r>
                        <a:rPr lang="es-CL" dirty="0" smtClean="0">
                          <a:solidFill>
                            <a:schemeClr val="tx1"/>
                          </a:solidFill>
                        </a:rPr>
                        <a:t>HABER</a:t>
                      </a:r>
                      <a:endParaRPr lang="es-CL" dirty="0">
                        <a:solidFill>
                          <a:schemeClr val="tx1"/>
                        </a:solidFill>
                      </a:endParaRPr>
                    </a:p>
                  </a:txBody>
                  <a:tcPr/>
                </a:tc>
              </a:tr>
              <a:tr h="467880">
                <a:tc>
                  <a:txBody>
                    <a:bodyPr/>
                    <a:lstStyle/>
                    <a:p>
                      <a:r>
                        <a:rPr lang="es-CL" dirty="0" smtClean="0"/>
                        <a:t>Banco</a:t>
                      </a:r>
                      <a:endParaRPr lang="es-CL" dirty="0"/>
                    </a:p>
                  </a:txBody>
                  <a:tcPr/>
                </a:tc>
                <a:tc>
                  <a:txBody>
                    <a:bodyPr/>
                    <a:lstStyle/>
                    <a:p>
                      <a:r>
                        <a:rPr lang="es-CL" dirty="0" smtClean="0"/>
                        <a:t>$23.800</a:t>
                      </a:r>
                      <a:endParaRPr lang="es-CL" dirty="0"/>
                    </a:p>
                  </a:txBody>
                  <a:tcPr/>
                </a:tc>
                <a:tc>
                  <a:txBody>
                    <a:bodyPr/>
                    <a:lstStyle/>
                    <a:p>
                      <a:endParaRPr lang="es-CL"/>
                    </a:p>
                  </a:txBody>
                  <a:tcPr/>
                </a:tc>
                <a:tc>
                  <a:txBody>
                    <a:bodyPr/>
                    <a:lstStyle/>
                    <a:p>
                      <a:endParaRPr lang="es-CL"/>
                    </a:p>
                  </a:txBody>
                  <a:tcPr/>
                </a:tc>
              </a:tr>
              <a:tr h="612355">
                <a:tc>
                  <a:txBody>
                    <a:bodyPr/>
                    <a:lstStyle/>
                    <a:p>
                      <a:r>
                        <a:rPr lang="es-CL" dirty="0" smtClean="0"/>
                        <a:t>                      </a:t>
                      </a:r>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                  A</a:t>
                      </a:r>
                    </a:p>
                    <a:p>
                      <a:endParaRPr lang="es-CL" dirty="0"/>
                    </a:p>
                  </a:txBody>
                  <a:tcPr/>
                </a:tc>
                <a:tc>
                  <a:txBody>
                    <a:bodyPr/>
                    <a:lstStyle/>
                    <a:p>
                      <a:r>
                        <a:rPr lang="es-CL" dirty="0" smtClean="0"/>
                        <a:t>VENTAS</a:t>
                      </a:r>
                      <a:endParaRPr lang="es-CL" dirty="0"/>
                    </a:p>
                  </a:txBody>
                  <a:tcPr/>
                </a:tc>
                <a:tc>
                  <a:txBody>
                    <a:bodyPr/>
                    <a:lstStyle/>
                    <a:p>
                      <a:r>
                        <a:rPr lang="es-CL" dirty="0" smtClean="0"/>
                        <a:t>$20.000</a:t>
                      </a:r>
                      <a:endParaRPr lang="es-CL" dirty="0"/>
                    </a:p>
                  </a:txBody>
                  <a:tcPr/>
                </a:tc>
              </a:tr>
              <a:tr h="612355">
                <a:tc>
                  <a:txBody>
                    <a:bodyPr/>
                    <a:lstStyle/>
                    <a:p>
                      <a:r>
                        <a:rPr lang="es-CL" dirty="0" smtClean="0"/>
                        <a:t>                     </a:t>
                      </a:r>
                      <a:endParaRPr lang="es-CL" dirty="0"/>
                    </a:p>
                  </a:txBody>
                  <a:tcPr/>
                </a:tc>
                <a:tc>
                  <a:txBody>
                    <a:bodyPr/>
                    <a:lstStyle/>
                    <a:p>
                      <a:endParaRPr lang="es-C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dirty="0" smtClean="0"/>
                        <a:t>IVA</a:t>
                      </a:r>
                    </a:p>
                    <a:p>
                      <a:endParaRPr lang="es-CL" dirty="0"/>
                    </a:p>
                  </a:txBody>
                  <a:tcPr/>
                </a:tc>
                <a:tc>
                  <a:txBody>
                    <a:bodyPr/>
                    <a:lstStyle/>
                    <a:p>
                      <a:r>
                        <a:rPr lang="es-CL" dirty="0" smtClean="0"/>
                        <a:t>$</a:t>
                      </a:r>
                      <a:r>
                        <a:rPr lang="es-CL" baseline="0" dirty="0" smtClean="0"/>
                        <a:t> 3.800</a:t>
                      </a:r>
                      <a:endParaRPr lang="es-CL" dirty="0"/>
                    </a:p>
                  </a:txBody>
                  <a:tcPr/>
                </a:tc>
              </a:tr>
              <a:tr h="612355">
                <a:tc>
                  <a:txBody>
                    <a:bodyPr/>
                    <a:lstStyle/>
                    <a:p>
                      <a:r>
                        <a:rPr lang="es-CL" b="1" dirty="0" smtClean="0">
                          <a:solidFill>
                            <a:srgbClr val="00B050"/>
                          </a:solidFill>
                        </a:rPr>
                        <a:t>Registro del Costo de Ventas</a:t>
                      </a:r>
                      <a:endParaRPr lang="es-CL" b="1" dirty="0">
                        <a:solidFill>
                          <a:srgbClr val="00B050"/>
                        </a:solidFill>
                      </a:endParaRPr>
                    </a:p>
                  </a:txBody>
                  <a:tcPr>
                    <a:solidFill>
                      <a:schemeClr val="accent1"/>
                    </a:solidFill>
                  </a:tcPr>
                </a:tc>
                <a:tc>
                  <a:txBody>
                    <a:bodyPr/>
                    <a:lstStyle/>
                    <a:p>
                      <a:endParaRPr lang="es-CL" dirty="0"/>
                    </a:p>
                  </a:txBody>
                  <a:tcPr/>
                </a:tc>
                <a:tc>
                  <a:txBody>
                    <a:bodyPr/>
                    <a:lstStyle/>
                    <a:p>
                      <a:endParaRPr lang="es-CL" dirty="0"/>
                    </a:p>
                  </a:txBody>
                  <a:tcPr/>
                </a:tc>
                <a:tc>
                  <a:txBody>
                    <a:bodyPr/>
                    <a:lstStyle/>
                    <a:p>
                      <a:endParaRPr lang="es-CL"/>
                    </a:p>
                  </a:txBody>
                  <a:tcPr/>
                </a:tc>
              </a:tr>
              <a:tr h="467880">
                <a:tc>
                  <a:txBody>
                    <a:bodyPr/>
                    <a:lstStyle/>
                    <a:p>
                      <a:r>
                        <a:rPr lang="es-CL" dirty="0" smtClean="0"/>
                        <a:t>Costo de Ventas</a:t>
                      </a:r>
                      <a:endParaRPr lang="es-CL" dirty="0"/>
                    </a:p>
                  </a:txBody>
                  <a:tcPr/>
                </a:tc>
                <a:tc>
                  <a:txBody>
                    <a:bodyPr/>
                    <a:lstStyle/>
                    <a:p>
                      <a:r>
                        <a:rPr lang="es-CL" dirty="0" smtClean="0"/>
                        <a:t>$15.000</a:t>
                      </a:r>
                      <a:endParaRPr lang="es-CL" dirty="0"/>
                    </a:p>
                  </a:txBody>
                  <a:tcPr/>
                </a:tc>
                <a:tc>
                  <a:txBody>
                    <a:bodyPr/>
                    <a:lstStyle/>
                    <a:p>
                      <a:endParaRPr lang="es-CL" dirty="0"/>
                    </a:p>
                  </a:txBody>
                  <a:tcPr/>
                </a:tc>
                <a:tc>
                  <a:txBody>
                    <a:bodyPr/>
                    <a:lstStyle/>
                    <a:p>
                      <a:endParaRPr lang="es-CL"/>
                    </a:p>
                  </a:txBody>
                  <a:tcPr/>
                </a:tc>
              </a:tr>
              <a:tr h="467880">
                <a:tc>
                  <a:txBody>
                    <a:bodyPr/>
                    <a:lstStyle/>
                    <a:p>
                      <a:endParaRPr lang="es-CL"/>
                    </a:p>
                  </a:txBody>
                  <a:tcPr/>
                </a:tc>
                <a:tc>
                  <a:txBody>
                    <a:bodyPr/>
                    <a:lstStyle/>
                    <a:p>
                      <a:r>
                        <a:rPr lang="es-CL" dirty="0" smtClean="0"/>
                        <a:t>                  A</a:t>
                      </a:r>
                      <a:endParaRPr lang="es-CL" dirty="0"/>
                    </a:p>
                  </a:txBody>
                  <a:tcPr/>
                </a:tc>
                <a:tc>
                  <a:txBody>
                    <a:bodyPr/>
                    <a:lstStyle/>
                    <a:p>
                      <a:r>
                        <a:rPr lang="es-CL" dirty="0" smtClean="0"/>
                        <a:t>Mercaderías</a:t>
                      </a:r>
                      <a:endParaRPr lang="es-CL" dirty="0"/>
                    </a:p>
                  </a:txBody>
                  <a:tcPr/>
                </a:tc>
                <a:tc>
                  <a:txBody>
                    <a:bodyPr/>
                    <a:lstStyle/>
                    <a:p>
                      <a:r>
                        <a:rPr lang="es-CL" dirty="0" smtClean="0"/>
                        <a:t>$15.000</a:t>
                      </a:r>
                      <a:endParaRPr lang="es-CL" dirty="0"/>
                    </a:p>
                  </a:txBody>
                  <a:tcPr/>
                </a:tc>
              </a:tr>
              <a:tr h="467880">
                <a:tc>
                  <a:txBody>
                    <a:bodyPr/>
                    <a:lstStyle/>
                    <a:p>
                      <a:endParaRPr lang="es-CL"/>
                    </a:p>
                  </a:txBody>
                  <a:tcPr/>
                </a:tc>
                <a:tc>
                  <a:txBody>
                    <a:bodyPr/>
                    <a:lstStyle/>
                    <a:p>
                      <a:endParaRPr lang="es-CL" dirty="0"/>
                    </a:p>
                  </a:txBody>
                  <a:tcPr/>
                </a:tc>
                <a:tc>
                  <a:txBody>
                    <a:bodyPr/>
                    <a:lstStyle/>
                    <a:p>
                      <a:endParaRPr lang="es-CL"/>
                    </a:p>
                  </a:txBody>
                  <a:tcPr/>
                </a:tc>
                <a:tc>
                  <a:txBody>
                    <a:bodyPr/>
                    <a:lstStyle/>
                    <a:p>
                      <a:endParaRPr lang="es-CL" dirty="0"/>
                    </a:p>
                  </a:txBody>
                  <a:tcPr/>
                </a:tc>
              </a:tr>
            </a:tbl>
          </a:graphicData>
        </a:graphic>
      </p:graphicFrame>
    </p:spTree>
    <p:extLst>
      <p:ext uri="{BB962C8B-B14F-4D97-AF65-F5344CB8AC3E}">
        <p14:creationId xmlns:p14="http://schemas.microsoft.com/office/powerpoint/2010/main" val="391301887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Conceptos Complementarios de IVA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141168"/>
          </a:xfrm>
        </p:spPr>
        <p:txBody>
          <a:bodyPr>
            <a:normAutofit/>
          </a:bodyPr>
          <a:lstStyle/>
          <a:p>
            <a:r>
              <a:rPr lang="es-CL" sz="2000" u="sng" dirty="0">
                <a:latin typeface="Arial" panose="020B0604020202020204" pitchFamily="34" charset="0"/>
                <a:cs typeface="Arial" panose="020B0604020202020204" pitchFamily="34" charset="0"/>
              </a:rPr>
              <a:t>Ejemplo demostrativo Mecanismo contable del </a:t>
            </a:r>
            <a:r>
              <a:rPr lang="es-CL" sz="2000" u="sng" dirty="0" smtClean="0">
                <a:latin typeface="Arial" panose="020B0604020202020204" pitchFamily="34" charset="0"/>
                <a:cs typeface="Arial" panose="020B0604020202020204" pitchFamily="34" charset="0"/>
              </a:rPr>
              <a:t>IVA:</a:t>
            </a:r>
          </a:p>
          <a:p>
            <a:r>
              <a:rPr lang="es-CL" sz="2000" dirty="0" smtClean="0">
                <a:latin typeface="Arial" panose="020B0604020202020204" pitchFamily="34" charset="0"/>
                <a:cs typeface="Arial" panose="020B0604020202020204" pitchFamily="34" charset="0"/>
              </a:rPr>
              <a:t>La cuenta</a:t>
            </a:r>
            <a:r>
              <a:rPr lang="es-CL" sz="2000" u="sng" dirty="0" smtClean="0">
                <a:latin typeface="Arial" panose="020B0604020202020204" pitchFamily="34" charset="0"/>
                <a:cs typeface="Arial" panose="020B0604020202020204" pitchFamily="34" charset="0"/>
              </a:rPr>
              <a:t> </a:t>
            </a:r>
            <a:r>
              <a:rPr lang="es-CL" sz="2000" dirty="0" smtClean="0">
                <a:latin typeface="Arial" panose="020B0604020202020204" pitchFamily="34" charset="0"/>
                <a:cs typeface="Arial" panose="020B0604020202020204" pitchFamily="34" charset="0"/>
              </a:rPr>
              <a:t>de Mercaderías quedaría saldada, sin existencias y el resultado de la operación comercial sería:</a:t>
            </a:r>
          </a:p>
          <a:p>
            <a:r>
              <a:rPr lang="es-CL" sz="2000" dirty="0" smtClean="0">
                <a:latin typeface="Arial" panose="020B0604020202020204" pitchFamily="34" charset="0"/>
                <a:cs typeface="Arial" panose="020B0604020202020204" pitchFamily="34" charset="0"/>
              </a:rPr>
              <a:t>Ventas                                               $20.000</a:t>
            </a:r>
          </a:p>
          <a:p>
            <a:r>
              <a:rPr lang="es-CL" sz="2000" dirty="0" smtClean="0">
                <a:latin typeface="Arial" panose="020B0604020202020204" pitchFamily="34" charset="0"/>
                <a:cs typeface="Arial" panose="020B0604020202020204" pitchFamily="34" charset="0"/>
              </a:rPr>
              <a:t>Menos Costo Ventas                         $15.000</a:t>
            </a:r>
          </a:p>
          <a:p>
            <a:endParaRPr lang="es-CL" sz="2000" dirty="0">
              <a:latin typeface="Arial" panose="020B0604020202020204" pitchFamily="34" charset="0"/>
              <a:cs typeface="Arial" panose="020B0604020202020204" pitchFamily="34" charset="0"/>
            </a:endParaRPr>
          </a:p>
          <a:p>
            <a:r>
              <a:rPr lang="es-CL" sz="2000" dirty="0">
                <a:latin typeface="Arial" panose="020B0604020202020204" pitchFamily="34" charset="0"/>
                <a:cs typeface="Arial" panose="020B0604020202020204" pitchFamily="34" charset="0"/>
              </a:rPr>
              <a:t>Utilidad Neta                        </a:t>
            </a:r>
            <a:r>
              <a:rPr lang="es-CL" sz="2000" dirty="0" smtClean="0">
                <a:latin typeface="Arial" panose="020B0604020202020204" pitchFamily="34" charset="0"/>
                <a:cs typeface="Arial" panose="020B0604020202020204" pitchFamily="34" charset="0"/>
              </a:rPr>
              <a:t>               $</a:t>
            </a:r>
            <a:r>
              <a:rPr lang="es-CL" sz="2000" dirty="0">
                <a:latin typeface="Arial" panose="020B0604020202020204" pitchFamily="34" charset="0"/>
                <a:cs typeface="Arial" panose="020B0604020202020204" pitchFamily="34" charset="0"/>
              </a:rPr>
              <a:t> </a:t>
            </a:r>
            <a:r>
              <a:rPr lang="es-CL" sz="2000" dirty="0" smtClean="0">
                <a:latin typeface="Arial" panose="020B0604020202020204" pitchFamily="34" charset="0"/>
                <a:cs typeface="Arial" panose="020B0604020202020204" pitchFamily="34" charset="0"/>
              </a:rPr>
              <a:t>5.000</a:t>
            </a:r>
          </a:p>
          <a:p>
            <a:r>
              <a:rPr lang="es-CL" sz="2000" dirty="0" smtClean="0">
                <a:latin typeface="Arial" panose="020B0604020202020204" pitchFamily="34" charset="0"/>
                <a:cs typeface="Arial" panose="020B0604020202020204" pitchFamily="34" charset="0"/>
              </a:rPr>
              <a:t>Para este caso muy en lo especial el saldo de $1900 de la cuenta IVA , es considerado un remanente de IVA, en atención a que  las compras son superiores a las ventas efectuadas en el ejercicio tributario( Créditos  superiores a los Débitos).</a:t>
            </a:r>
          </a:p>
          <a:p>
            <a:r>
              <a:rPr lang="es-CL" sz="2000" dirty="0" smtClean="0">
                <a:latin typeface="Arial" panose="020B0604020202020204" pitchFamily="34" charset="0"/>
                <a:cs typeface="Arial" panose="020B0604020202020204" pitchFamily="34" charset="0"/>
              </a:rPr>
              <a:t>En consecuencia no se paga IVA </a:t>
            </a:r>
            <a:r>
              <a:rPr lang="es-CL" sz="2000" smtClean="0">
                <a:latin typeface="Arial" panose="020B0604020202020204" pitchFamily="34" charset="0"/>
                <a:cs typeface="Arial" panose="020B0604020202020204" pitchFamily="34" charset="0"/>
              </a:rPr>
              <a:t>este período.</a:t>
            </a:r>
            <a:endParaRPr lang="es-CL" sz="2000" dirty="0">
              <a:latin typeface="Arial" panose="020B0604020202020204" pitchFamily="34" charset="0"/>
              <a:cs typeface="Arial" panose="020B0604020202020204" pitchFamily="34" charset="0"/>
            </a:endParaRPr>
          </a:p>
          <a:p>
            <a:endParaRPr lang="es-CL" sz="2000" dirty="0">
              <a:latin typeface="Arial" panose="020B0604020202020204" pitchFamily="34" charset="0"/>
              <a:cs typeface="Arial" panose="020B0604020202020204" pitchFamily="34" charset="0"/>
            </a:endParaRPr>
          </a:p>
        </p:txBody>
      </p:sp>
      <p:sp>
        <p:nvSpPr>
          <p:cNvPr id="4" name="3 Flecha derecha"/>
          <p:cNvSpPr/>
          <p:nvPr/>
        </p:nvSpPr>
        <p:spPr>
          <a:xfrm>
            <a:off x="3275856" y="2636912"/>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 name="4 Flecha derecha"/>
          <p:cNvSpPr/>
          <p:nvPr/>
        </p:nvSpPr>
        <p:spPr>
          <a:xfrm>
            <a:off x="3635896" y="3121544"/>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7" name="6 Conector recto de flecha"/>
          <p:cNvCxnSpPr/>
          <p:nvPr/>
        </p:nvCxnSpPr>
        <p:spPr>
          <a:xfrm>
            <a:off x="2627784" y="4108301"/>
            <a:ext cx="2520280" cy="0"/>
          </a:xfrm>
          <a:prstGeom prst="straightConnector1">
            <a:avLst/>
          </a:prstGeom>
          <a:ln w="38100">
            <a:solidFill>
              <a:srgbClr val="C00000"/>
            </a:solidFill>
            <a:headEnd type="arrow"/>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3721811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Conceptos Complementarios de IVA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141168"/>
          </a:xfrm>
        </p:spPr>
        <p:txBody>
          <a:bodyPr>
            <a:normAutofit/>
          </a:bodyPr>
          <a:lstStyle/>
          <a:p>
            <a:endParaRPr lang="es-CL" sz="2000" dirty="0">
              <a:latin typeface="Arial" panose="020B0604020202020204" pitchFamily="34" charset="0"/>
              <a:cs typeface="Arial" panose="020B0604020202020204" pitchFamily="34" charset="0"/>
            </a:endParaRPr>
          </a:p>
        </p:txBody>
      </p:sp>
      <p:sp>
        <p:nvSpPr>
          <p:cNvPr id="4" name="3 Flecha derecha"/>
          <p:cNvSpPr/>
          <p:nvPr/>
        </p:nvSpPr>
        <p:spPr>
          <a:xfrm>
            <a:off x="2051720" y="2636912"/>
            <a:ext cx="3384376" cy="244827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3200" dirty="0" smtClean="0">
                <a:latin typeface="Arial" pitchFamily="34" charset="0"/>
                <a:cs typeface="Arial" pitchFamily="34" charset="0"/>
              </a:rPr>
              <a:t>FIN</a:t>
            </a:r>
            <a:endParaRPr lang="es-CL" sz="3200" dirty="0">
              <a:latin typeface="Arial" pitchFamily="34" charset="0"/>
              <a:cs typeface="Arial" pitchFamily="34" charset="0"/>
            </a:endParaRPr>
          </a:p>
        </p:txBody>
      </p:sp>
    </p:spTree>
    <p:extLst>
      <p:ext uri="{BB962C8B-B14F-4D97-AF65-F5344CB8AC3E}">
        <p14:creationId xmlns:p14="http://schemas.microsoft.com/office/powerpoint/2010/main" val="300439973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Conceptos Complementarios de IVA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00200"/>
            <a:ext cx="8153400" cy="5141168"/>
          </a:xfrm>
        </p:spPr>
        <p:txBody>
          <a:bodyPr>
            <a:normAutofit/>
          </a:bodyPr>
          <a:lstStyle/>
          <a:p>
            <a:r>
              <a:rPr lang="es-CL" sz="2000" u="sng" dirty="0">
                <a:latin typeface="Arial" panose="020B0604020202020204" pitchFamily="34" charset="0"/>
                <a:cs typeface="Arial" panose="020B0604020202020204" pitchFamily="34" charset="0"/>
              </a:rPr>
              <a:t>Ejemplo demostrativo Mecanismo contable del </a:t>
            </a:r>
            <a:r>
              <a:rPr lang="es-CL" sz="2000" u="sng" dirty="0" smtClean="0">
                <a:latin typeface="Arial" panose="020B0604020202020204" pitchFamily="34" charset="0"/>
                <a:cs typeface="Arial" panose="020B0604020202020204" pitchFamily="34" charset="0"/>
              </a:rPr>
              <a:t>IVA:</a:t>
            </a:r>
          </a:p>
          <a:p>
            <a:r>
              <a:rPr lang="es-CL" sz="2000" dirty="0" smtClean="0">
                <a:latin typeface="Arial" panose="020B0604020202020204" pitchFamily="34" charset="0"/>
                <a:cs typeface="Arial" panose="020B0604020202020204" pitchFamily="34" charset="0"/>
              </a:rPr>
              <a:t>La cuenta</a:t>
            </a:r>
            <a:r>
              <a:rPr lang="es-CL" sz="2000" u="sng" dirty="0" smtClean="0">
                <a:latin typeface="Arial" panose="020B0604020202020204" pitchFamily="34" charset="0"/>
                <a:cs typeface="Arial" panose="020B0604020202020204" pitchFamily="34" charset="0"/>
              </a:rPr>
              <a:t> </a:t>
            </a:r>
            <a:r>
              <a:rPr lang="es-CL" sz="2000" dirty="0" smtClean="0">
                <a:latin typeface="Arial" panose="020B0604020202020204" pitchFamily="34" charset="0"/>
                <a:cs typeface="Arial" panose="020B0604020202020204" pitchFamily="34" charset="0"/>
              </a:rPr>
              <a:t>de Mercaderías quedaría saldada, sin existencias y el resultado de la operación comercial sería:</a:t>
            </a:r>
          </a:p>
          <a:p>
            <a:r>
              <a:rPr lang="es-CL" sz="2000" dirty="0" smtClean="0">
                <a:latin typeface="Arial" panose="020B0604020202020204" pitchFamily="34" charset="0"/>
                <a:cs typeface="Arial" panose="020B0604020202020204" pitchFamily="34" charset="0"/>
              </a:rPr>
              <a:t>Ventas                                 $40.000</a:t>
            </a:r>
          </a:p>
          <a:p>
            <a:r>
              <a:rPr lang="es-CL" sz="2000" dirty="0" smtClean="0">
                <a:latin typeface="Arial" panose="020B0604020202020204" pitchFamily="34" charset="0"/>
                <a:cs typeface="Arial" panose="020B0604020202020204" pitchFamily="34" charset="0"/>
              </a:rPr>
              <a:t>Menos Costo</a:t>
            </a:r>
            <a:endParaRPr lang="es-CL" sz="2000" dirty="0">
              <a:latin typeface="Arial" panose="020B0604020202020204" pitchFamily="34" charset="0"/>
              <a:cs typeface="Arial" panose="020B0604020202020204" pitchFamily="34" charset="0"/>
            </a:endParaRPr>
          </a:p>
        </p:txBody>
      </p:sp>
      <p:sp>
        <p:nvSpPr>
          <p:cNvPr id="4" name="3 Flecha derecha"/>
          <p:cNvSpPr/>
          <p:nvPr/>
        </p:nvSpPr>
        <p:spPr>
          <a:xfrm>
            <a:off x="2886112" y="2636912"/>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426332250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sz="2000" dirty="0" smtClean="0">
                <a:latin typeface="Arial" panose="020B0604020202020204" pitchFamily="34" charset="0"/>
                <a:cs typeface="Arial" panose="020B0604020202020204" pitchFamily="34" charset="0"/>
              </a:rPr>
              <a:t>Respecto de esta materia, conviene aclarar que existen diferentes criterios contables  para registrara estas operaciones, los que, si bien es cierto no alteran el resultado definitivo de ellas, varían la información financiera que es proporcionada.</a:t>
            </a:r>
          </a:p>
          <a:p>
            <a:r>
              <a:rPr lang="es-CL" sz="2000" dirty="0" smtClean="0">
                <a:latin typeface="Arial" panose="020B0604020202020204" pitchFamily="34" charset="0"/>
                <a:cs typeface="Arial" panose="020B0604020202020204" pitchFamily="34" charset="0"/>
              </a:rPr>
              <a:t>En este sentido serán utilizados los términos «percibidos», «pagados», «concedidos « y «obtenidos», no obstante, resulta necesario tener presente el concepto del devengado.</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b="1" u="sng" dirty="0" smtClean="0"/>
              <a:t>1.- Los </a:t>
            </a:r>
            <a:r>
              <a:rPr lang="es-CL" b="1" u="sng" dirty="0"/>
              <a:t>I</a:t>
            </a:r>
            <a:r>
              <a:rPr lang="es-CL" b="1" u="sng" dirty="0" smtClean="0"/>
              <a:t>ntereses Percibidos.</a:t>
            </a:r>
            <a:endParaRPr lang="es-CL" b="1" dirty="0"/>
          </a:p>
          <a:p>
            <a:r>
              <a:rPr lang="es-CL" dirty="0"/>
              <a:t> </a:t>
            </a:r>
            <a:r>
              <a:rPr lang="es-CL" dirty="0" smtClean="0"/>
              <a:t>Al pactarse una venta, entre los varios elementos que se estipulan figura el plazo de pago. A un plazo de pago corto siempre corresponderá un precio  más bajo que el mismo producto vendido a un plazo mayor.</a:t>
            </a:r>
            <a:endParaRPr lang="es-CL" sz="2000" u="sng"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241545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b="1" u="sng" dirty="0" smtClean="0"/>
              <a:t>1.- Los </a:t>
            </a:r>
            <a:r>
              <a:rPr lang="es-CL" b="1" u="sng" dirty="0"/>
              <a:t>I</a:t>
            </a:r>
            <a:r>
              <a:rPr lang="es-CL" b="1" u="sng" dirty="0" smtClean="0"/>
              <a:t>ntereses Percibidos.</a:t>
            </a:r>
            <a:endParaRPr lang="es-CL" b="1" dirty="0"/>
          </a:p>
          <a:p>
            <a:r>
              <a:rPr lang="es-CL" dirty="0" smtClean="0"/>
              <a:t>Lo anterior debido a que al concederse un plazo mayor, en ese mayor plazo debe ir incluido el costo del dinero( interés )que se recibirá más tarde.</a:t>
            </a:r>
          </a:p>
          <a:p>
            <a:r>
              <a:rPr lang="es-CL" sz="2800" dirty="0" smtClean="0"/>
              <a:t>Al no cumplirse  por parte del cliente  el plazo estipulado debe cobrársele el uso que está haciendo del dinero correspondiente al valor adeudado.</a:t>
            </a:r>
            <a:endParaRPr lang="es-CL" sz="28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9361347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b="1" u="sng" dirty="0" smtClean="0"/>
              <a:t>1.- Los </a:t>
            </a:r>
            <a:r>
              <a:rPr lang="es-CL" b="1" u="sng" dirty="0"/>
              <a:t>I</a:t>
            </a:r>
            <a:r>
              <a:rPr lang="es-CL" b="1" u="sng" dirty="0" smtClean="0"/>
              <a:t>ntereses Percibidos.</a:t>
            </a:r>
            <a:endParaRPr lang="es-CL" b="1" dirty="0"/>
          </a:p>
          <a:p>
            <a:r>
              <a:rPr lang="es-CL" dirty="0" smtClean="0"/>
              <a:t>Debido a lo anterior llamaremos  intereses percibidos a aquellas sumas que recargan el valor  de las facturas o bien letras, cuando el cliente no las cancela en el plazo convenido.</a:t>
            </a:r>
          </a:p>
          <a:p>
            <a:r>
              <a:rPr lang="es-CL" dirty="0" smtClean="0"/>
              <a:t>En el caso de las facturas, generalmente , al final de ellas, se indica en una cláusula especial , que : </a:t>
            </a:r>
            <a:r>
              <a:rPr lang="es-CL" b="1" dirty="0" smtClean="0">
                <a:solidFill>
                  <a:srgbClr val="FF0000"/>
                </a:solidFill>
              </a:rPr>
              <a:t>» el no pago de la factura dentro de un plazo de …. Días, devengara intereses  por … %»</a:t>
            </a:r>
          </a:p>
        </p:txBody>
      </p:sp>
    </p:spTree>
    <p:extLst>
      <p:ext uri="{BB962C8B-B14F-4D97-AF65-F5344CB8AC3E}">
        <p14:creationId xmlns:p14="http://schemas.microsoft.com/office/powerpoint/2010/main" val="187748806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b="1" u="sng" dirty="0" smtClean="0"/>
              <a:t>1.- Los </a:t>
            </a:r>
            <a:r>
              <a:rPr lang="es-CL" b="1" u="sng" dirty="0"/>
              <a:t>I</a:t>
            </a:r>
            <a:r>
              <a:rPr lang="es-CL" b="1" u="sng" dirty="0" smtClean="0"/>
              <a:t>ntereses Percibidos.</a:t>
            </a:r>
            <a:endParaRPr lang="es-CL" b="1" dirty="0"/>
          </a:p>
          <a:p>
            <a:r>
              <a:rPr lang="es-CL" dirty="0"/>
              <a:t> </a:t>
            </a:r>
            <a:r>
              <a:rPr lang="es-CL" b="1" u="sng" dirty="0" smtClean="0"/>
              <a:t>Enunciado caso ejemplo:</a:t>
            </a:r>
          </a:p>
          <a:p>
            <a:r>
              <a:rPr lang="es-CL" sz="2800" dirty="0" smtClean="0">
                <a:cs typeface="Arial" panose="020B0604020202020204" pitchFamily="34" charset="0"/>
              </a:rPr>
              <a:t>La factura correspondiente a la venta fue registrada oportunamente mediante el siguiente asiento de diario:</a:t>
            </a:r>
          </a:p>
          <a:p>
            <a:r>
              <a:rPr lang="es-CL" sz="2800" dirty="0" smtClean="0">
                <a:cs typeface="Arial" panose="020B0604020202020204" pitchFamily="34" charset="0"/>
              </a:rPr>
              <a:t> </a:t>
            </a:r>
          </a:p>
        </p:txBody>
      </p:sp>
      <p:graphicFrame>
        <p:nvGraphicFramePr>
          <p:cNvPr id="4" name="3 Tabla"/>
          <p:cNvGraphicFramePr>
            <a:graphicFrameLocks noGrp="1"/>
          </p:cNvGraphicFramePr>
          <p:nvPr>
            <p:extLst>
              <p:ext uri="{D42A27DB-BD31-4B8C-83A1-F6EECF244321}">
                <p14:modId xmlns:p14="http://schemas.microsoft.com/office/powerpoint/2010/main" val="4116766659"/>
              </p:ext>
            </p:extLst>
          </p:nvPr>
        </p:nvGraphicFramePr>
        <p:xfrm>
          <a:off x="395536" y="4005064"/>
          <a:ext cx="8496942" cy="1987988"/>
        </p:xfrm>
        <a:graphic>
          <a:graphicData uri="http://schemas.openxmlformats.org/drawingml/2006/table">
            <a:tbl>
              <a:tblPr firstRow="1" bandRow="1">
                <a:tableStyleId>{5C22544A-7EE6-4342-B048-85BDC9FD1C3A}</a:tableStyleId>
              </a:tblPr>
              <a:tblGrid>
                <a:gridCol w="1910166"/>
                <a:gridCol w="1605811"/>
                <a:gridCol w="2214519"/>
                <a:gridCol w="2766446"/>
              </a:tblGrid>
              <a:tr h="554705">
                <a:tc>
                  <a:txBody>
                    <a:bodyPr/>
                    <a:lstStyle/>
                    <a:p>
                      <a:r>
                        <a:rPr lang="es-CL" dirty="0" smtClean="0">
                          <a:solidFill>
                            <a:schemeClr val="tx1"/>
                          </a:solidFill>
                        </a:rPr>
                        <a:t>VARIOS DEUDORES</a:t>
                      </a:r>
                      <a:endParaRPr lang="es-CL" dirty="0">
                        <a:solidFill>
                          <a:schemeClr val="tx1"/>
                        </a:solidFill>
                      </a:endParaRPr>
                    </a:p>
                  </a:txBody>
                  <a:tcPr/>
                </a:tc>
                <a:tc>
                  <a:txBody>
                    <a:bodyPr/>
                    <a:lstStyle/>
                    <a:p>
                      <a:endParaRPr lang="es-CL"/>
                    </a:p>
                  </a:txBody>
                  <a:tcPr/>
                </a:tc>
                <a:tc>
                  <a:txBody>
                    <a:bodyPr/>
                    <a:lstStyle/>
                    <a:p>
                      <a:r>
                        <a:rPr lang="es-CL" dirty="0" smtClean="0">
                          <a:solidFill>
                            <a:schemeClr val="tx1"/>
                          </a:solidFill>
                        </a:rPr>
                        <a:t>108.000</a:t>
                      </a:r>
                      <a:endParaRPr lang="es-CL" dirty="0">
                        <a:solidFill>
                          <a:schemeClr val="tx1"/>
                        </a:solidFill>
                      </a:endParaRPr>
                    </a:p>
                  </a:txBody>
                  <a:tcPr/>
                </a:tc>
                <a:tc>
                  <a:txBody>
                    <a:bodyPr/>
                    <a:lstStyle/>
                    <a:p>
                      <a:endParaRPr lang="es-CL"/>
                    </a:p>
                  </a:txBody>
                  <a:tcPr/>
                </a:tc>
              </a:tr>
              <a:tr h="554705">
                <a:tc>
                  <a:txBody>
                    <a:bodyPr/>
                    <a:lstStyle/>
                    <a:p>
                      <a:r>
                        <a:rPr lang="es-CL" b="1" dirty="0" smtClean="0">
                          <a:solidFill>
                            <a:schemeClr val="tx1"/>
                          </a:solidFill>
                        </a:rPr>
                        <a:t>                       A                 </a:t>
                      </a:r>
                      <a:endParaRPr lang="es-CL" b="1" dirty="0">
                        <a:solidFill>
                          <a:schemeClr val="tx1"/>
                        </a:solidFill>
                      </a:endParaRPr>
                    </a:p>
                  </a:txBody>
                  <a:tcPr/>
                </a:tc>
                <a:tc>
                  <a:txBody>
                    <a:bodyPr/>
                    <a:lstStyle/>
                    <a:p>
                      <a:endParaRPr lang="es-CL" b="1" dirty="0">
                        <a:solidFill>
                          <a:schemeClr val="tx1"/>
                        </a:solidFill>
                      </a:endParaRPr>
                    </a:p>
                  </a:txBody>
                  <a:tcPr/>
                </a:tc>
                <a:tc>
                  <a:txBody>
                    <a:bodyPr/>
                    <a:lstStyle/>
                    <a:p>
                      <a:endParaRPr lang="es-CL" dirty="0"/>
                    </a:p>
                  </a:txBody>
                  <a:tcPr/>
                </a:tc>
                <a:tc>
                  <a:txBody>
                    <a:bodyPr/>
                    <a:lstStyle/>
                    <a:p>
                      <a:endParaRPr lang="es-CL"/>
                    </a:p>
                  </a:txBody>
                  <a:tcPr/>
                </a:tc>
              </a:tr>
              <a:tr h="793203">
                <a:tc>
                  <a:txBody>
                    <a:bodyPr/>
                    <a:lstStyle/>
                    <a:p>
                      <a:endParaRPr lang="es-CL" b="1">
                        <a:solidFill>
                          <a:schemeClr val="tx1"/>
                        </a:solidFill>
                      </a:endParaRPr>
                    </a:p>
                  </a:txBody>
                  <a:tcPr/>
                </a:tc>
                <a:tc>
                  <a:txBody>
                    <a:bodyPr/>
                    <a:lstStyle/>
                    <a:p>
                      <a:r>
                        <a:rPr lang="es-CL" b="1" dirty="0" smtClean="0">
                          <a:solidFill>
                            <a:schemeClr val="tx1"/>
                          </a:solidFill>
                        </a:rPr>
                        <a:t>MERCADERIÁS</a:t>
                      </a:r>
                      <a:endParaRPr lang="es-CL" b="1" dirty="0">
                        <a:solidFill>
                          <a:schemeClr val="tx1"/>
                        </a:solidFill>
                      </a:endParaRPr>
                    </a:p>
                  </a:txBody>
                  <a:tcPr/>
                </a:tc>
                <a:tc>
                  <a:txBody>
                    <a:bodyPr/>
                    <a:lstStyle/>
                    <a:p>
                      <a:endParaRPr lang="es-CL" dirty="0"/>
                    </a:p>
                  </a:txBody>
                  <a:tcPr/>
                </a:tc>
                <a:tc>
                  <a:txBody>
                    <a:bodyPr/>
                    <a:lstStyle/>
                    <a:p>
                      <a:r>
                        <a:rPr lang="es-CL" b="1" dirty="0" smtClean="0"/>
                        <a:t>108.000</a:t>
                      </a:r>
                      <a:endParaRPr lang="es-CL" b="1" dirty="0"/>
                    </a:p>
                  </a:txBody>
                  <a:tcPr/>
                </a:tc>
              </a:tr>
            </a:tbl>
          </a:graphicData>
        </a:graphic>
      </p:graphicFrame>
    </p:spTree>
    <p:extLst>
      <p:ext uri="{BB962C8B-B14F-4D97-AF65-F5344CB8AC3E}">
        <p14:creationId xmlns:p14="http://schemas.microsoft.com/office/powerpoint/2010/main" val="111882744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b="1" u="sng" dirty="0" smtClean="0"/>
              <a:t>1.- Los </a:t>
            </a:r>
            <a:r>
              <a:rPr lang="es-CL" b="1" u="sng" dirty="0"/>
              <a:t>I</a:t>
            </a:r>
            <a:r>
              <a:rPr lang="es-CL" b="1" u="sng" dirty="0" smtClean="0"/>
              <a:t>ntereses Percibidos.</a:t>
            </a:r>
            <a:endParaRPr lang="es-CL" b="1" dirty="0"/>
          </a:p>
          <a:p>
            <a:r>
              <a:rPr lang="es-CL" dirty="0"/>
              <a:t> </a:t>
            </a:r>
            <a:r>
              <a:rPr lang="es-CL" sz="2800" b="1" u="sng" dirty="0"/>
              <a:t>Enunciado caso ejemplo:</a:t>
            </a:r>
          </a:p>
          <a:p>
            <a:r>
              <a:rPr lang="es-CL" sz="2800" dirty="0" smtClean="0">
                <a:cs typeface="Arial" panose="020B0604020202020204" pitchFamily="34" charset="0"/>
              </a:rPr>
              <a:t>Cuando el cliente  procede a cancelar el compromiso en una fecha posterior a  su vencimiento y se procede a cobrar intereses, entrega una suma superior al valor de venta registrado en la respectiva factura . Esta diferencia, que corresponde al monto de los intereses, debe quedar reflejada en una cuenta especial de resultados  denominada «Intereses Percibidos» y representa una utilidad para la empresa.</a:t>
            </a:r>
          </a:p>
        </p:txBody>
      </p:sp>
    </p:spTree>
    <p:extLst>
      <p:ext uri="{BB962C8B-B14F-4D97-AF65-F5344CB8AC3E}">
        <p14:creationId xmlns:p14="http://schemas.microsoft.com/office/powerpoint/2010/main" val="269069509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b="1" u="sng" dirty="0" smtClean="0"/>
              <a:t>1.- Los </a:t>
            </a:r>
            <a:r>
              <a:rPr lang="es-CL" b="1" u="sng" dirty="0"/>
              <a:t>I</a:t>
            </a:r>
            <a:r>
              <a:rPr lang="es-CL" b="1" u="sng" dirty="0" smtClean="0"/>
              <a:t>ntereses Percibidos.</a:t>
            </a:r>
            <a:endParaRPr lang="es-CL" b="1" dirty="0"/>
          </a:p>
          <a:p>
            <a:r>
              <a:rPr lang="es-CL" dirty="0"/>
              <a:t> </a:t>
            </a:r>
            <a:r>
              <a:rPr lang="es-CL" b="1" u="sng" dirty="0" smtClean="0"/>
              <a:t>Enunciado caso ejemplo:</a:t>
            </a:r>
          </a:p>
          <a:p>
            <a:r>
              <a:rPr lang="es-CL" sz="2800" dirty="0" smtClean="0">
                <a:cs typeface="Arial" panose="020B0604020202020204" pitchFamily="34" charset="0"/>
              </a:rPr>
              <a:t>La contabilización en este caso es la siguiente:</a:t>
            </a:r>
          </a:p>
          <a:p>
            <a:r>
              <a:rPr lang="es-CL" sz="2800" dirty="0" smtClean="0">
                <a:cs typeface="Arial" panose="020B0604020202020204" pitchFamily="34" charset="0"/>
              </a:rPr>
              <a:t> </a:t>
            </a:r>
          </a:p>
        </p:txBody>
      </p:sp>
      <p:graphicFrame>
        <p:nvGraphicFramePr>
          <p:cNvPr id="4" name="3 Tabla"/>
          <p:cNvGraphicFramePr>
            <a:graphicFrameLocks noGrp="1"/>
          </p:cNvGraphicFramePr>
          <p:nvPr>
            <p:extLst>
              <p:ext uri="{D42A27DB-BD31-4B8C-83A1-F6EECF244321}">
                <p14:modId xmlns:p14="http://schemas.microsoft.com/office/powerpoint/2010/main" val="4080809778"/>
              </p:ext>
            </p:extLst>
          </p:nvPr>
        </p:nvGraphicFramePr>
        <p:xfrm>
          <a:off x="323528" y="3356992"/>
          <a:ext cx="8496942" cy="2695816"/>
        </p:xfrm>
        <a:graphic>
          <a:graphicData uri="http://schemas.openxmlformats.org/drawingml/2006/table">
            <a:tbl>
              <a:tblPr firstRow="1" bandRow="1">
                <a:tableStyleId>{5C22544A-7EE6-4342-B048-85BDC9FD1C3A}</a:tableStyleId>
              </a:tblPr>
              <a:tblGrid>
                <a:gridCol w="1910166"/>
                <a:gridCol w="1605811"/>
                <a:gridCol w="2214519"/>
                <a:gridCol w="2766446"/>
              </a:tblGrid>
              <a:tr h="554705">
                <a:tc>
                  <a:txBody>
                    <a:bodyPr/>
                    <a:lstStyle/>
                    <a:p>
                      <a:r>
                        <a:rPr lang="es-CL" dirty="0" smtClean="0">
                          <a:solidFill>
                            <a:schemeClr val="tx1"/>
                          </a:solidFill>
                        </a:rPr>
                        <a:t>CAJA</a:t>
                      </a:r>
                      <a:r>
                        <a:rPr lang="es-CL" baseline="0" dirty="0" smtClean="0">
                          <a:solidFill>
                            <a:schemeClr val="tx1"/>
                          </a:solidFill>
                        </a:rPr>
                        <a:t> </a:t>
                      </a:r>
                      <a:endParaRPr lang="es-CL" dirty="0">
                        <a:solidFill>
                          <a:schemeClr val="tx1"/>
                        </a:solidFill>
                      </a:endParaRPr>
                    </a:p>
                  </a:txBody>
                  <a:tcPr/>
                </a:tc>
                <a:tc>
                  <a:txBody>
                    <a:bodyPr/>
                    <a:lstStyle/>
                    <a:p>
                      <a:endParaRPr lang="es-CL"/>
                    </a:p>
                  </a:txBody>
                  <a:tcPr/>
                </a:tc>
                <a:tc>
                  <a:txBody>
                    <a:bodyPr/>
                    <a:lstStyle/>
                    <a:p>
                      <a:r>
                        <a:rPr lang="es-CL" dirty="0" smtClean="0">
                          <a:solidFill>
                            <a:schemeClr val="tx1"/>
                          </a:solidFill>
                        </a:rPr>
                        <a:t>112.000</a:t>
                      </a:r>
                      <a:endParaRPr lang="es-CL" dirty="0">
                        <a:solidFill>
                          <a:schemeClr val="tx1"/>
                        </a:solidFill>
                      </a:endParaRPr>
                    </a:p>
                  </a:txBody>
                  <a:tcPr/>
                </a:tc>
                <a:tc>
                  <a:txBody>
                    <a:bodyPr/>
                    <a:lstStyle/>
                    <a:p>
                      <a:endParaRPr lang="es-CL"/>
                    </a:p>
                  </a:txBody>
                  <a:tcPr/>
                </a:tc>
              </a:tr>
              <a:tr h="554705">
                <a:tc>
                  <a:txBody>
                    <a:bodyPr/>
                    <a:lstStyle/>
                    <a:p>
                      <a:r>
                        <a:rPr lang="es-CL" b="1" dirty="0" smtClean="0">
                          <a:solidFill>
                            <a:schemeClr val="tx1"/>
                          </a:solidFill>
                        </a:rPr>
                        <a:t>                       A                 </a:t>
                      </a:r>
                      <a:endParaRPr lang="es-CL" b="1" dirty="0">
                        <a:solidFill>
                          <a:schemeClr val="tx1"/>
                        </a:solidFill>
                      </a:endParaRPr>
                    </a:p>
                  </a:txBody>
                  <a:tcPr/>
                </a:tc>
                <a:tc>
                  <a:txBody>
                    <a:bodyPr/>
                    <a:lstStyle/>
                    <a:p>
                      <a:endParaRPr lang="es-CL" b="1" dirty="0">
                        <a:solidFill>
                          <a:schemeClr val="tx1"/>
                        </a:solidFill>
                      </a:endParaRPr>
                    </a:p>
                  </a:txBody>
                  <a:tcPr/>
                </a:tc>
                <a:tc>
                  <a:txBody>
                    <a:bodyPr/>
                    <a:lstStyle/>
                    <a:p>
                      <a:endParaRPr lang="es-CL" dirty="0"/>
                    </a:p>
                  </a:txBody>
                  <a:tcPr/>
                </a:tc>
                <a:tc>
                  <a:txBody>
                    <a:bodyPr/>
                    <a:lstStyle/>
                    <a:p>
                      <a:endParaRPr lang="es-CL"/>
                    </a:p>
                  </a:txBody>
                  <a:tcPr/>
                </a:tc>
              </a:tr>
              <a:tr h="793203">
                <a:tc>
                  <a:txBody>
                    <a:bodyPr/>
                    <a:lstStyle/>
                    <a:p>
                      <a:endParaRPr lang="es-CL" b="1">
                        <a:solidFill>
                          <a:schemeClr val="tx1"/>
                        </a:solidFill>
                      </a:endParaRPr>
                    </a:p>
                  </a:txBody>
                  <a:tcPr/>
                </a:tc>
                <a:tc>
                  <a:txBody>
                    <a:bodyPr/>
                    <a:lstStyle/>
                    <a:p>
                      <a:r>
                        <a:rPr lang="es-CL" b="1" dirty="0" smtClean="0">
                          <a:solidFill>
                            <a:schemeClr val="tx1"/>
                          </a:solidFill>
                        </a:rPr>
                        <a:t>VARIOS</a:t>
                      </a:r>
                      <a:r>
                        <a:rPr lang="es-CL" b="1" baseline="0" dirty="0" smtClean="0">
                          <a:solidFill>
                            <a:schemeClr val="tx1"/>
                          </a:solidFill>
                        </a:rPr>
                        <a:t> DEUDORES</a:t>
                      </a:r>
                      <a:endParaRPr lang="es-CL" b="1" dirty="0">
                        <a:solidFill>
                          <a:schemeClr val="tx1"/>
                        </a:solidFill>
                      </a:endParaRPr>
                    </a:p>
                  </a:txBody>
                  <a:tcPr/>
                </a:tc>
                <a:tc>
                  <a:txBody>
                    <a:bodyPr/>
                    <a:lstStyle/>
                    <a:p>
                      <a:endParaRPr lang="es-CL" dirty="0"/>
                    </a:p>
                  </a:txBody>
                  <a:tcPr/>
                </a:tc>
                <a:tc>
                  <a:txBody>
                    <a:bodyPr/>
                    <a:lstStyle/>
                    <a:p>
                      <a:r>
                        <a:rPr lang="es-CL" b="1" dirty="0" smtClean="0"/>
                        <a:t>108.000</a:t>
                      </a:r>
                      <a:endParaRPr lang="es-CL" b="1" dirty="0"/>
                    </a:p>
                  </a:txBody>
                  <a:tcPr/>
                </a:tc>
              </a:tr>
              <a:tr h="793203">
                <a:tc>
                  <a:txBody>
                    <a:bodyPr/>
                    <a:lstStyle/>
                    <a:p>
                      <a:endParaRPr lang="es-CL" b="1">
                        <a:solidFill>
                          <a:schemeClr val="tx1"/>
                        </a:solidFill>
                      </a:endParaRPr>
                    </a:p>
                  </a:txBody>
                  <a:tcPr/>
                </a:tc>
                <a:tc>
                  <a:txBody>
                    <a:bodyPr/>
                    <a:lstStyle/>
                    <a:p>
                      <a:r>
                        <a:rPr lang="es-CL" b="1" dirty="0" smtClean="0">
                          <a:solidFill>
                            <a:schemeClr val="tx1"/>
                          </a:solidFill>
                        </a:rPr>
                        <a:t>INTERESES PERCIBIDOS</a:t>
                      </a:r>
                      <a:endParaRPr lang="es-CL" b="1" dirty="0">
                        <a:solidFill>
                          <a:schemeClr val="tx1"/>
                        </a:solidFill>
                      </a:endParaRPr>
                    </a:p>
                  </a:txBody>
                  <a:tcPr>
                    <a:solidFill>
                      <a:srgbClr val="FF0000"/>
                    </a:solidFill>
                  </a:tcPr>
                </a:tc>
                <a:tc>
                  <a:txBody>
                    <a:bodyPr/>
                    <a:lstStyle/>
                    <a:p>
                      <a:endParaRPr lang="es-CL" dirty="0"/>
                    </a:p>
                  </a:txBody>
                  <a:tcPr/>
                </a:tc>
                <a:tc>
                  <a:txBody>
                    <a:bodyPr/>
                    <a:lstStyle/>
                    <a:p>
                      <a:r>
                        <a:rPr lang="es-CL" b="1" dirty="0" smtClean="0"/>
                        <a:t>    4.000</a:t>
                      </a:r>
                      <a:endParaRPr lang="es-CL" b="1" dirty="0"/>
                    </a:p>
                  </a:txBody>
                  <a:tcPr>
                    <a:solidFill>
                      <a:srgbClr val="FF0000"/>
                    </a:solidFill>
                  </a:tcPr>
                </a:tc>
              </a:tr>
            </a:tbl>
          </a:graphicData>
        </a:graphic>
      </p:graphicFrame>
      <p:sp>
        <p:nvSpPr>
          <p:cNvPr id="5" name="4 Flecha derecha"/>
          <p:cNvSpPr/>
          <p:nvPr/>
        </p:nvSpPr>
        <p:spPr>
          <a:xfrm>
            <a:off x="4139952" y="5346924"/>
            <a:ext cx="1296522"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solidFill>
                  <a:srgbClr val="FF0000"/>
                </a:solidFill>
              </a:rPr>
              <a:t>ganancia</a:t>
            </a:r>
            <a:endParaRPr lang="es-CL" dirty="0">
              <a:solidFill>
                <a:srgbClr val="FF0000"/>
              </a:solidFill>
            </a:endParaRPr>
          </a:p>
        </p:txBody>
      </p:sp>
    </p:spTree>
    <p:extLst>
      <p:ext uri="{BB962C8B-B14F-4D97-AF65-F5344CB8AC3E}">
        <p14:creationId xmlns:p14="http://schemas.microsoft.com/office/powerpoint/2010/main" val="91096326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b="1" u="sng" dirty="0" smtClean="0"/>
              <a:t>1.- Los </a:t>
            </a:r>
            <a:r>
              <a:rPr lang="es-CL" b="1" u="sng" dirty="0"/>
              <a:t>I</a:t>
            </a:r>
            <a:r>
              <a:rPr lang="es-CL" b="1" u="sng" dirty="0" smtClean="0"/>
              <a:t>ntereses Percibidos.</a:t>
            </a:r>
            <a:endParaRPr lang="es-CL" b="1" dirty="0"/>
          </a:p>
          <a:p>
            <a:r>
              <a:rPr lang="es-CL" dirty="0"/>
              <a:t> </a:t>
            </a:r>
            <a:r>
              <a:rPr lang="es-CL" sz="2800" b="1" u="sng" dirty="0"/>
              <a:t>Enunciado caso ejemplo:</a:t>
            </a:r>
          </a:p>
          <a:p>
            <a:r>
              <a:rPr lang="es-CL" sz="2800" dirty="0" smtClean="0">
                <a:cs typeface="Arial" panose="020B0604020202020204" pitchFamily="34" charset="0"/>
              </a:rPr>
              <a:t>Analizando la situación a la luz rectora de la ecuación contable el concepto de utilidad o ganancia  aparece al intercambiarse un Activo, Varios Deudores, por otro superior ,Caja.</a:t>
            </a:r>
          </a:p>
        </p:txBody>
      </p:sp>
    </p:spTree>
    <p:extLst>
      <p:ext uri="{BB962C8B-B14F-4D97-AF65-F5344CB8AC3E}">
        <p14:creationId xmlns:p14="http://schemas.microsoft.com/office/powerpoint/2010/main" val="109641124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b="1" u="sng" dirty="0" smtClean="0"/>
              <a:t>1.- Los </a:t>
            </a:r>
            <a:r>
              <a:rPr lang="es-CL" b="1" u="sng" dirty="0"/>
              <a:t>I</a:t>
            </a:r>
            <a:r>
              <a:rPr lang="es-CL" b="1" u="sng" dirty="0" smtClean="0"/>
              <a:t>ntereses Percibidos.</a:t>
            </a:r>
            <a:endParaRPr lang="es-CL" b="1" dirty="0"/>
          </a:p>
          <a:p>
            <a:r>
              <a:rPr lang="es-CL" dirty="0"/>
              <a:t> </a:t>
            </a:r>
            <a:r>
              <a:rPr lang="es-CL" sz="2800" b="1" u="sng" dirty="0"/>
              <a:t>Enunciado caso ejemplo:</a:t>
            </a:r>
          </a:p>
          <a:p>
            <a:r>
              <a:rPr lang="es-CL" sz="2800" dirty="0" smtClean="0">
                <a:cs typeface="Arial" panose="020B0604020202020204" pitchFamily="34" charset="0"/>
              </a:rPr>
              <a:t>También en el caso de las letras por cobrar cuando el aceptante, al carecer de los fondos. Solicita una prórroga de ésta, al ser concedida puede traer como directa consecuencia el cobro de intereses por el mayor plazo, que deben contabilizarse en la cuenta precedentemente mencionada.</a:t>
            </a:r>
          </a:p>
        </p:txBody>
      </p:sp>
    </p:spTree>
    <p:extLst>
      <p:ext uri="{BB962C8B-B14F-4D97-AF65-F5344CB8AC3E}">
        <p14:creationId xmlns:p14="http://schemas.microsoft.com/office/powerpoint/2010/main" val="337931325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b="1" u="sng" dirty="0" smtClean="0"/>
              <a:t>1.- Los </a:t>
            </a:r>
            <a:r>
              <a:rPr lang="es-CL" b="1" u="sng" dirty="0"/>
              <a:t>I</a:t>
            </a:r>
            <a:r>
              <a:rPr lang="es-CL" b="1" u="sng" dirty="0" smtClean="0"/>
              <a:t>ntereses Percibidos.</a:t>
            </a:r>
            <a:endParaRPr lang="es-CL" b="1" dirty="0"/>
          </a:p>
          <a:p>
            <a:r>
              <a:rPr lang="es-CL" sz="2800" dirty="0" smtClean="0">
                <a:cs typeface="Arial" panose="020B0604020202020204" pitchFamily="34" charset="0"/>
              </a:rPr>
              <a:t>La contabilización al aceptar la letra  en este caso es la siguiente:</a:t>
            </a:r>
          </a:p>
          <a:p>
            <a:r>
              <a:rPr lang="es-CL" sz="2800" dirty="0" smtClean="0">
                <a:cs typeface="Arial" panose="020B0604020202020204" pitchFamily="34" charset="0"/>
              </a:rPr>
              <a:t> </a:t>
            </a:r>
          </a:p>
        </p:txBody>
      </p:sp>
      <p:graphicFrame>
        <p:nvGraphicFramePr>
          <p:cNvPr id="4" name="3 Tabla"/>
          <p:cNvGraphicFramePr>
            <a:graphicFrameLocks noGrp="1"/>
          </p:cNvGraphicFramePr>
          <p:nvPr>
            <p:extLst>
              <p:ext uri="{D42A27DB-BD31-4B8C-83A1-F6EECF244321}">
                <p14:modId xmlns:p14="http://schemas.microsoft.com/office/powerpoint/2010/main" val="2848453717"/>
              </p:ext>
            </p:extLst>
          </p:nvPr>
        </p:nvGraphicFramePr>
        <p:xfrm>
          <a:off x="323528" y="3115549"/>
          <a:ext cx="8496942" cy="2781191"/>
        </p:xfrm>
        <a:graphic>
          <a:graphicData uri="http://schemas.openxmlformats.org/drawingml/2006/table">
            <a:tbl>
              <a:tblPr firstRow="1" bandRow="1">
                <a:tableStyleId>{5C22544A-7EE6-4342-B048-85BDC9FD1C3A}</a:tableStyleId>
              </a:tblPr>
              <a:tblGrid>
                <a:gridCol w="1910166"/>
                <a:gridCol w="1605811"/>
                <a:gridCol w="2214519"/>
                <a:gridCol w="2766446"/>
              </a:tblGrid>
              <a:tr h="554705">
                <a:tc>
                  <a:txBody>
                    <a:bodyPr/>
                    <a:lstStyle/>
                    <a:p>
                      <a:r>
                        <a:rPr lang="es-CL" dirty="0" smtClean="0">
                          <a:solidFill>
                            <a:schemeClr val="tx1"/>
                          </a:solidFill>
                        </a:rPr>
                        <a:t>LETRAS</a:t>
                      </a:r>
                      <a:r>
                        <a:rPr lang="es-CL" baseline="0" dirty="0" smtClean="0">
                          <a:solidFill>
                            <a:schemeClr val="tx1"/>
                          </a:solidFill>
                        </a:rPr>
                        <a:t> * COBRAR</a:t>
                      </a:r>
                      <a:endParaRPr lang="es-CL" dirty="0">
                        <a:solidFill>
                          <a:schemeClr val="tx1"/>
                        </a:solidFill>
                      </a:endParaRPr>
                    </a:p>
                  </a:txBody>
                  <a:tcPr/>
                </a:tc>
                <a:tc>
                  <a:txBody>
                    <a:bodyPr/>
                    <a:lstStyle/>
                    <a:p>
                      <a:endParaRPr lang="es-CL"/>
                    </a:p>
                  </a:txBody>
                  <a:tcPr/>
                </a:tc>
                <a:tc>
                  <a:txBody>
                    <a:bodyPr/>
                    <a:lstStyle/>
                    <a:p>
                      <a:r>
                        <a:rPr lang="es-CL" dirty="0" smtClean="0">
                          <a:solidFill>
                            <a:schemeClr val="tx1"/>
                          </a:solidFill>
                        </a:rPr>
                        <a:t>108.000</a:t>
                      </a:r>
                      <a:endParaRPr lang="es-CL" dirty="0">
                        <a:solidFill>
                          <a:schemeClr val="tx1"/>
                        </a:solidFill>
                      </a:endParaRPr>
                    </a:p>
                  </a:txBody>
                  <a:tcPr/>
                </a:tc>
                <a:tc>
                  <a:txBody>
                    <a:bodyPr/>
                    <a:lstStyle/>
                    <a:p>
                      <a:endParaRPr lang="es-CL"/>
                    </a:p>
                  </a:txBody>
                  <a:tcPr/>
                </a:tc>
              </a:tr>
              <a:tr h="554705">
                <a:tc>
                  <a:txBody>
                    <a:bodyPr/>
                    <a:lstStyle/>
                    <a:p>
                      <a:r>
                        <a:rPr lang="es-CL" b="1" dirty="0" smtClean="0">
                          <a:solidFill>
                            <a:schemeClr val="tx1"/>
                          </a:solidFill>
                        </a:rPr>
                        <a:t>                       A                 </a:t>
                      </a:r>
                      <a:endParaRPr lang="es-CL" b="1" dirty="0">
                        <a:solidFill>
                          <a:schemeClr val="tx1"/>
                        </a:solidFill>
                      </a:endParaRPr>
                    </a:p>
                  </a:txBody>
                  <a:tcPr/>
                </a:tc>
                <a:tc>
                  <a:txBody>
                    <a:bodyPr/>
                    <a:lstStyle/>
                    <a:p>
                      <a:endParaRPr lang="es-CL" b="1" dirty="0">
                        <a:solidFill>
                          <a:schemeClr val="tx1"/>
                        </a:solidFill>
                      </a:endParaRPr>
                    </a:p>
                  </a:txBody>
                  <a:tcPr/>
                </a:tc>
                <a:tc>
                  <a:txBody>
                    <a:bodyPr/>
                    <a:lstStyle/>
                    <a:p>
                      <a:endParaRPr lang="es-CL" dirty="0"/>
                    </a:p>
                  </a:txBody>
                  <a:tcPr/>
                </a:tc>
                <a:tc>
                  <a:txBody>
                    <a:bodyPr/>
                    <a:lstStyle/>
                    <a:p>
                      <a:endParaRPr lang="es-CL"/>
                    </a:p>
                  </a:txBody>
                  <a:tcPr/>
                </a:tc>
              </a:tr>
              <a:tr h="793203">
                <a:tc>
                  <a:txBody>
                    <a:bodyPr/>
                    <a:lstStyle/>
                    <a:p>
                      <a:endParaRPr lang="es-CL" b="1">
                        <a:solidFill>
                          <a:schemeClr val="tx1"/>
                        </a:solidFill>
                      </a:endParaRPr>
                    </a:p>
                  </a:txBody>
                  <a:tcPr/>
                </a:tc>
                <a:tc>
                  <a:txBody>
                    <a:bodyPr/>
                    <a:lstStyle/>
                    <a:p>
                      <a:r>
                        <a:rPr lang="es-CL" b="1" dirty="0" smtClean="0">
                          <a:solidFill>
                            <a:schemeClr val="tx1"/>
                          </a:solidFill>
                        </a:rPr>
                        <a:t>VARIOS</a:t>
                      </a:r>
                      <a:r>
                        <a:rPr lang="es-CL" b="1" baseline="0" dirty="0" smtClean="0">
                          <a:solidFill>
                            <a:schemeClr val="tx1"/>
                          </a:solidFill>
                        </a:rPr>
                        <a:t> DEUDORES</a:t>
                      </a:r>
                      <a:endParaRPr lang="es-CL" b="1" dirty="0">
                        <a:solidFill>
                          <a:schemeClr val="tx1"/>
                        </a:solidFill>
                      </a:endParaRPr>
                    </a:p>
                  </a:txBody>
                  <a:tcPr/>
                </a:tc>
                <a:tc>
                  <a:txBody>
                    <a:bodyPr/>
                    <a:lstStyle/>
                    <a:p>
                      <a:endParaRPr lang="es-CL" dirty="0"/>
                    </a:p>
                  </a:txBody>
                  <a:tcPr/>
                </a:tc>
                <a:tc>
                  <a:txBody>
                    <a:bodyPr/>
                    <a:lstStyle/>
                    <a:p>
                      <a:r>
                        <a:rPr lang="es-CL" b="1" dirty="0" smtClean="0"/>
                        <a:t>108.000</a:t>
                      </a:r>
                      <a:endParaRPr lang="es-CL" b="1" dirty="0"/>
                    </a:p>
                  </a:txBody>
                  <a:tcPr/>
                </a:tc>
              </a:tr>
              <a:tr h="793203">
                <a:tc>
                  <a:txBody>
                    <a:bodyPr/>
                    <a:lstStyle/>
                    <a:p>
                      <a:endParaRPr lang="es-CL" b="1">
                        <a:solidFill>
                          <a:schemeClr val="tx1"/>
                        </a:solidFill>
                      </a:endParaRPr>
                    </a:p>
                  </a:txBody>
                  <a:tcPr/>
                </a:tc>
                <a:tc>
                  <a:txBody>
                    <a:bodyPr/>
                    <a:lstStyle/>
                    <a:p>
                      <a:endParaRPr lang="es-CL" b="1" dirty="0">
                        <a:solidFill>
                          <a:schemeClr val="tx1"/>
                        </a:solidFill>
                      </a:endParaRPr>
                    </a:p>
                  </a:txBody>
                  <a:tcPr>
                    <a:noFill/>
                  </a:tcPr>
                </a:tc>
                <a:tc>
                  <a:txBody>
                    <a:bodyPr/>
                    <a:lstStyle/>
                    <a:p>
                      <a:endParaRPr lang="es-CL" dirty="0"/>
                    </a:p>
                  </a:txBody>
                  <a:tcPr/>
                </a:tc>
                <a:tc>
                  <a:txBody>
                    <a:bodyPr/>
                    <a:lstStyle/>
                    <a:p>
                      <a:endParaRPr lang="es-CL" b="1" dirty="0"/>
                    </a:p>
                  </a:txBody>
                  <a:tcPr>
                    <a:noFill/>
                  </a:tcPr>
                </a:tc>
              </a:tr>
            </a:tbl>
          </a:graphicData>
        </a:graphic>
      </p:graphicFrame>
    </p:spTree>
    <p:extLst>
      <p:ext uri="{BB962C8B-B14F-4D97-AF65-F5344CB8AC3E}">
        <p14:creationId xmlns:p14="http://schemas.microsoft.com/office/powerpoint/2010/main" val="234416165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b="1" u="sng" dirty="0" smtClean="0"/>
              <a:t>1.- Los </a:t>
            </a:r>
            <a:r>
              <a:rPr lang="es-CL" b="1" u="sng" dirty="0"/>
              <a:t>I</a:t>
            </a:r>
            <a:r>
              <a:rPr lang="es-CL" b="1" u="sng" dirty="0" smtClean="0"/>
              <a:t>ntereses Percibidos.</a:t>
            </a:r>
            <a:endParaRPr lang="es-CL" b="1" dirty="0"/>
          </a:p>
          <a:p>
            <a:r>
              <a:rPr lang="es-CL" sz="2800" dirty="0" smtClean="0">
                <a:cs typeface="Arial" panose="020B0604020202020204" pitchFamily="34" charset="0"/>
              </a:rPr>
              <a:t>La contabilización al prorrogar  la letra  en este caso es la siguiente:</a:t>
            </a:r>
          </a:p>
          <a:p>
            <a:r>
              <a:rPr lang="es-CL" sz="2800" dirty="0" smtClean="0">
                <a:cs typeface="Arial" panose="020B0604020202020204" pitchFamily="34" charset="0"/>
              </a:rPr>
              <a:t> </a:t>
            </a:r>
          </a:p>
        </p:txBody>
      </p:sp>
      <p:graphicFrame>
        <p:nvGraphicFramePr>
          <p:cNvPr id="4" name="3 Tabla"/>
          <p:cNvGraphicFramePr>
            <a:graphicFrameLocks noGrp="1"/>
          </p:cNvGraphicFramePr>
          <p:nvPr>
            <p:extLst>
              <p:ext uri="{D42A27DB-BD31-4B8C-83A1-F6EECF244321}">
                <p14:modId xmlns:p14="http://schemas.microsoft.com/office/powerpoint/2010/main" val="298788226"/>
              </p:ext>
            </p:extLst>
          </p:nvPr>
        </p:nvGraphicFramePr>
        <p:xfrm>
          <a:off x="323528" y="3115549"/>
          <a:ext cx="8496942" cy="2866566"/>
        </p:xfrm>
        <a:graphic>
          <a:graphicData uri="http://schemas.openxmlformats.org/drawingml/2006/table">
            <a:tbl>
              <a:tblPr firstRow="1" bandRow="1">
                <a:tableStyleId>{5C22544A-7EE6-4342-B048-85BDC9FD1C3A}</a:tableStyleId>
              </a:tblPr>
              <a:tblGrid>
                <a:gridCol w="1910166"/>
                <a:gridCol w="1605811"/>
                <a:gridCol w="2214519"/>
                <a:gridCol w="2766446"/>
              </a:tblGrid>
              <a:tr h="554705">
                <a:tc>
                  <a:txBody>
                    <a:bodyPr/>
                    <a:lstStyle/>
                    <a:p>
                      <a:r>
                        <a:rPr lang="es-CL" dirty="0" smtClean="0">
                          <a:solidFill>
                            <a:schemeClr val="tx1"/>
                          </a:solidFill>
                        </a:rPr>
                        <a:t>LETRAS</a:t>
                      </a:r>
                      <a:r>
                        <a:rPr lang="es-CL" baseline="0" dirty="0" smtClean="0">
                          <a:solidFill>
                            <a:schemeClr val="tx1"/>
                          </a:solidFill>
                        </a:rPr>
                        <a:t> * COBRAR</a:t>
                      </a:r>
                      <a:endParaRPr lang="es-CL" dirty="0">
                        <a:solidFill>
                          <a:schemeClr val="tx1"/>
                        </a:solidFill>
                      </a:endParaRPr>
                    </a:p>
                  </a:txBody>
                  <a:tcPr/>
                </a:tc>
                <a:tc>
                  <a:txBody>
                    <a:bodyPr/>
                    <a:lstStyle/>
                    <a:p>
                      <a:endParaRPr lang="es-CL"/>
                    </a:p>
                  </a:txBody>
                  <a:tcPr/>
                </a:tc>
                <a:tc>
                  <a:txBody>
                    <a:bodyPr/>
                    <a:lstStyle/>
                    <a:p>
                      <a:r>
                        <a:rPr lang="es-CL" dirty="0" smtClean="0">
                          <a:solidFill>
                            <a:schemeClr val="tx1"/>
                          </a:solidFill>
                        </a:rPr>
                        <a:t>112.000</a:t>
                      </a:r>
                      <a:endParaRPr lang="es-CL" dirty="0">
                        <a:solidFill>
                          <a:schemeClr val="tx1"/>
                        </a:solidFill>
                      </a:endParaRPr>
                    </a:p>
                  </a:txBody>
                  <a:tcPr/>
                </a:tc>
                <a:tc>
                  <a:txBody>
                    <a:bodyPr/>
                    <a:lstStyle/>
                    <a:p>
                      <a:endParaRPr lang="es-CL"/>
                    </a:p>
                  </a:txBody>
                  <a:tcPr/>
                </a:tc>
              </a:tr>
              <a:tr h="554705">
                <a:tc>
                  <a:txBody>
                    <a:bodyPr/>
                    <a:lstStyle/>
                    <a:p>
                      <a:r>
                        <a:rPr lang="es-CL" b="1" dirty="0" smtClean="0">
                          <a:solidFill>
                            <a:schemeClr val="tx1"/>
                          </a:solidFill>
                        </a:rPr>
                        <a:t>                       A                 </a:t>
                      </a:r>
                      <a:endParaRPr lang="es-CL" b="1" dirty="0">
                        <a:solidFill>
                          <a:schemeClr val="tx1"/>
                        </a:solidFill>
                      </a:endParaRPr>
                    </a:p>
                  </a:txBody>
                  <a:tcPr/>
                </a:tc>
                <a:tc>
                  <a:txBody>
                    <a:bodyPr/>
                    <a:lstStyle/>
                    <a:p>
                      <a:endParaRPr lang="es-CL" b="1" dirty="0" smtClean="0">
                        <a:solidFill>
                          <a:schemeClr val="tx1"/>
                        </a:solidFill>
                      </a:endParaRPr>
                    </a:p>
                    <a:p>
                      <a:r>
                        <a:rPr lang="es-CL" b="1" dirty="0" smtClean="0">
                          <a:solidFill>
                            <a:schemeClr val="tx1"/>
                          </a:solidFill>
                        </a:rPr>
                        <a:t>Letras *cobrar </a:t>
                      </a:r>
                      <a:endParaRPr lang="es-CL" b="1" dirty="0">
                        <a:solidFill>
                          <a:schemeClr val="tx1"/>
                        </a:solidFill>
                      </a:endParaRPr>
                    </a:p>
                  </a:txBody>
                  <a:tcPr/>
                </a:tc>
                <a:tc>
                  <a:txBody>
                    <a:bodyPr/>
                    <a:lstStyle/>
                    <a:p>
                      <a:endParaRPr lang="es-CL" dirty="0"/>
                    </a:p>
                  </a:txBody>
                  <a:tcPr/>
                </a:tc>
                <a:tc>
                  <a:txBody>
                    <a:bodyPr/>
                    <a:lstStyle/>
                    <a:p>
                      <a:endParaRPr lang="es-CL" dirty="0" smtClean="0"/>
                    </a:p>
                    <a:p>
                      <a:r>
                        <a:rPr lang="es-CL" b="1" dirty="0" smtClean="0"/>
                        <a:t>108.000</a:t>
                      </a:r>
                      <a:endParaRPr lang="es-CL" b="1" dirty="0"/>
                    </a:p>
                  </a:txBody>
                  <a:tcPr/>
                </a:tc>
              </a:tr>
              <a:tr h="793203">
                <a:tc>
                  <a:txBody>
                    <a:bodyPr/>
                    <a:lstStyle/>
                    <a:p>
                      <a:endParaRPr lang="es-CL" b="1">
                        <a:solidFill>
                          <a:schemeClr val="tx1"/>
                        </a:solidFill>
                      </a:endParaRPr>
                    </a:p>
                  </a:txBody>
                  <a:tcPr/>
                </a:tc>
                <a:tc>
                  <a:txBody>
                    <a:bodyPr/>
                    <a:lstStyle/>
                    <a:p>
                      <a:r>
                        <a:rPr lang="es-CL" b="1" dirty="0" smtClean="0">
                          <a:solidFill>
                            <a:schemeClr val="tx1"/>
                          </a:solidFill>
                        </a:rPr>
                        <a:t>INTERESES</a:t>
                      </a:r>
                      <a:r>
                        <a:rPr lang="es-CL" b="1" baseline="0" dirty="0" smtClean="0">
                          <a:solidFill>
                            <a:schemeClr val="tx1"/>
                          </a:solidFill>
                        </a:rPr>
                        <a:t> PERCIBIDOS</a:t>
                      </a:r>
                      <a:endParaRPr lang="es-CL" b="1" dirty="0">
                        <a:solidFill>
                          <a:schemeClr val="tx1"/>
                        </a:solidFill>
                      </a:endParaRPr>
                    </a:p>
                  </a:txBody>
                  <a:tcPr/>
                </a:tc>
                <a:tc>
                  <a:txBody>
                    <a:bodyPr/>
                    <a:lstStyle/>
                    <a:p>
                      <a:endParaRPr lang="es-CL" dirty="0"/>
                    </a:p>
                  </a:txBody>
                  <a:tcPr/>
                </a:tc>
                <a:tc>
                  <a:txBody>
                    <a:bodyPr/>
                    <a:lstStyle/>
                    <a:p>
                      <a:r>
                        <a:rPr lang="es-CL" b="1" dirty="0" smtClean="0"/>
                        <a:t>   4.000</a:t>
                      </a:r>
                      <a:endParaRPr lang="es-CL" b="1" dirty="0"/>
                    </a:p>
                  </a:txBody>
                  <a:tcPr/>
                </a:tc>
              </a:tr>
              <a:tr h="793203">
                <a:tc>
                  <a:txBody>
                    <a:bodyPr/>
                    <a:lstStyle/>
                    <a:p>
                      <a:endParaRPr lang="es-CL" b="1">
                        <a:solidFill>
                          <a:schemeClr val="tx1"/>
                        </a:solidFill>
                      </a:endParaRPr>
                    </a:p>
                  </a:txBody>
                  <a:tcPr/>
                </a:tc>
                <a:tc>
                  <a:txBody>
                    <a:bodyPr/>
                    <a:lstStyle/>
                    <a:p>
                      <a:r>
                        <a:rPr lang="es-CL" b="1" dirty="0" smtClean="0">
                          <a:solidFill>
                            <a:schemeClr val="tx1"/>
                          </a:solidFill>
                        </a:rPr>
                        <a:t>INTERESES PERCIBIDOS</a:t>
                      </a:r>
                      <a:endParaRPr lang="es-CL" b="1" dirty="0">
                        <a:solidFill>
                          <a:schemeClr val="tx1"/>
                        </a:solidFill>
                      </a:endParaRPr>
                    </a:p>
                  </a:txBody>
                  <a:tcPr>
                    <a:solidFill>
                      <a:srgbClr val="FF0000"/>
                    </a:solidFill>
                  </a:tcPr>
                </a:tc>
                <a:tc>
                  <a:txBody>
                    <a:bodyPr/>
                    <a:lstStyle/>
                    <a:p>
                      <a:endParaRPr lang="es-CL" dirty="0"/>
                    </a:p>
                  </a:txBody>
                  <a:tcPr/>
                </a:tc>
                <a:tc>
                  <a:txBody>
                    <a:bodyPr/>
                    <a:lstStyle/>
                    <a:p>
                      <a:r>
                        <a:rPr lang="es-CL" b="1" dirty="0" smtClean="0"/>
                        <a:t>    4.000</a:t>
                      </a:r>
                      <a:endParaRPr lang="es-CL" b="1" dirty="0"/>
                    </a:p>
                  </a:txBody>
                  <a:tcPr>
                    <a:solidFill>
                      <a:srgbClr val="FF0000"/>
                    </a:solidFill>
                  </a:tcPr>
                </a:tc>
              </a:tr>
            </a:tbl>
          </a:graphicData>
        </a:graphic>
      </p:graphicFrame>
      <p:sp>
        <p:nvSpPr>
          <p:cNvPr id="5" name="4 Flecha derecha"/>
          <p:cNvSpPr/>
          <p:nvPr/>
        </p:nvSpPr>
        <p:spPr>
          <a:xfrm>
            <a:off x="4139952" y="5346924"/>
            <a:ext cx="1296522"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solidFill>
                  <a:srgbClr val="FF0000"/>
                </a:solidFill>
              </a:rPr>
              <a:t>ganancia</a:t>
            </a:r>
            <a:endParaRPr lang="es-CL" dirty="0">
              <a:solidFill>
                <a:srgbClr val="FF0000"/>
              </a:solidFill>
            </a:endParaRPr>
          </a:p>
        </p:txBody>
      </p:sp>
    </p:spTree>
    <p:extLst>
      <p:ext uri="{BB962C8B-B14F-4D97-AF65-F5344CB8AC3E}">
        <p14:creationId xmlns:p14="http://schemas.microsoft.com/office/powerpoint/2010/main" val="343258766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b="1" u="sng" dirty="0"/>
              <a:t>2</a:t>
            </a:r>
            <a:r>
              <a:rPr lang="es-CL" b="1" u="sng" dirty="0" smtClean="0"/>
              <a:t>.- Los </a:t>
            </a:r>
            <a:r>
              <a:rPr lang="es-CL" b="1" u="sng" dirty="0"/>
              <a:t>I</a:t>
            </a:r>
            <a:r>
              <a:rPr lang="es-CL" b="1" u="sng" dirty="0" smtClean="0"/>
              <a:t>ntereses Pagados.</a:t>
            </a:r>
          </a:p>
          <a:p>
            <a:r>
              <a:rPr lang="es-CL" dirty="0" smtClean="0"/>
              <a:t>Son los recargos que realiza el proveedor cuando la factura o letra no es cancelada por la empresa en la fecha acordada.</a:t>
            </a:r>
          </a:p>
          <a:p>
            <a:r>
              <a:rPr lang="es-CL" dirty="0" smtClean="0"/>
              <a:t>Al momento de efectuar la compra al crédito, la factura  o letra no es cancelada por la empresa en la fecha acordada.</a:t>
            </a:r>
            <a:endParaRPr lang="es-CL" dirty="0"/>
          </a:p>
        </p:txBody>
      </p:sp>
    </p:spTree>
    <p:extLst>
      <p:ext uri="{BB962C8B-B14F-4D97-AF65-F5344CB8AC3E}">
        <p14:creationId xmlns:p14="http://schemas.microsoft.com/office/powerpoint/2010/main" val="20404876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b="1" u="sng" dirty="0"/>
              <a:t>2</a:t>
            </a:r>
            <a:r>
              <a:rPr lang="es-CL" b="1" u="sng" dirty="0" smtClean="0"/>
              <a:t>.- Los </a:t>
            </a:r>
            <a:r>
              <a:rPr lang="es-CL" b="1" u="sng" dirty="0"/>
              <a:t>I</a:t>
            </a:r>
            <a:r>
              <a:rPr lang="es-CL" b="1" u="sng" dirty="0" smtClean="0"/>
              <a:t>ntereses Pagados.</a:t>
            </a:r>
          </a:p>
          <a:p>
            <a:r>
              <a:rPr lang="es-CL" dirty="0" smtClean="0"/>
              <a:t>Al momento de efectuar la compra a crédito, la respectiva factura es registrada en el libro diario por medio del siguiente asiento, a saber:</a:t>
            </a:r>
          </a:p>
          <a:p>
            <a:endParaRPr lang="es-CL" dirty="0"/>
          </a:p>
        </p:txBody>
      </p:sp>
      <p:graphicFrame>
        <p:nvGraphicFramePr>
          <p:cNvPr id="4" name="3 Tabla"/>
          <p:cNvGraphicFramePr>
            <a:graphicFrameLocks noGrp="1"/>
          </p:cNvGraphicFramePr>
          <p:nvPr>
            <p:extLst>
              <p:ext uri="{D42A27DB-BD31-4B8C-83A1-F6EECF244321}">
                <p14:modId xmlns:p14="http://schemas.microsoft.com/office/powerpoint/2010/main" val="3062398996"/>
              </p:ext>
            </p:extLst>
          </p:nvPr>
        </p:nvGraphicFramePr>
        <p:xfrm>
          <a:off x="395536" y="3645024"/>
          <a:ext cx="8352928" cy="2016224"/>
        </p:xfrm>
        <a:graphic>
          <a:graphicData uri="http://schemas.openxmlformats.org/drawingml/2006/table">
            <a:tbl>
              <a:tblPr firstRow="1" bandRow="1">
                <a:tableStyleId>{5C22544A-7EE6-4342-B048-85BDC9FD1C3A}</a:tableStyleId>
              </a:tblPr>
              <a:tblGrid>
                <a:gridCol w="2088232"/>
                <a:gridCol w="2055807"/>
                <a:gridCol w="2120657"/>
                <a:gridCol w="2088232"/>
              </a:tblGrid>
              <a:tr h="1008112">
                <a:tc>
                  <a:txBody>
                    <a:bodyPr/>
                    <a:lstStyle/>
                    <a:p>
                      <a:r>
                        <a:rPr lang="es-CL" dirty="0" smtClean="0">
                          <a:solidFill>
                            <a:schemeClr val="tx1"/>
                          </a:solidFill>
                        </a:rPr>
                        <a:t>MERCADERIAS</a:t>
                      </a:r>
                    </a:p>
                    <a:p>
                      <a:r>
                        <a:rPr lang="es-CL" dirty="0" smtClean="0">
                          <a:solidFill>
                            <a:schemeClr val="tx1"/>
                          </a:solidFill>
                        </a:rPr>
                        <a:t>   </a:t>
                      </a:r>
                    </a:p>
                    <a:p>
                      <a:r>
                        <a:rPr lang="es-CL" baseline="0" dirty="0" smtClean="0">
                          <a:solidFill>
                            <a:schemeClr val="tx1"/>
                          </a:solidFill>
                        </a:rPr>
                        <a:t>                           A</a:t>
                      </a:r>
                      <a:r>
                        <a:rPr lang="es-CL" baseline="0" dirty="0" smtClean="0"/>
                        <a:t>                                 </a:t>
                      </a:r>
                      <a:endParaRPr lang="es-CL" dirty="0" smtClean="0"/>
                    </a:p>
                  </a:txBody>
                  <a:tcPr/>
                </a:tc>
                <a:tc>
                  <a:txBody>
                    <a:bodyPr/>
                    <a:lstStyle/>
                    <a:p>
                      <a:endParaRPr lang="es-CL"/>
                    </a:p>
                  </a:txBody>
                  <a:tcPr/>
                </a:tc>
                <a:tc>
                  <a:txBody>
                    <a:bodyPr/>
                    <a:lstStyle/>
                    <a:p>
                      <a:r>
                        <a:rPr lang="es-CL" dirty="0" smtClean="0">
                          <a:solidFill>
                            <a:schemeClr val="tx1"/>
                          </a:solidFill>
                        </a:rPr>
                        <a:t>108.000</a:t>
                      </a:r>
                      <a:endParaRPr lang="es-CL" dirty="0">
                        <a:solidFill>
                          <a:schemeClr val="tx1"/>
                        </a:solidFill>
                      </a:endParaRPr>
                    </a:p>
                  </a:txBody>
                  <a:tcPr/>
                </a:tc>
                <a:tc>
                  <a:txBody>
                    <a:bodyPr/>
                    <a:lstStyle/>
                    <a:p>
                      <a:endParaRPr lang="es-CL"/>
                    </a:p>
                  </a:txBody>
                  <a:tcPr/>
                </a:tc>
              </a:tr>
              <a:tr h="1008112">
                <a:tc>
                  <a:txBody>
                    <a:bodyPr/>
                    <a:lstStyle/>
                    <a:p>
                      <a:endParaRPr lang="es-CL"/>
                    </a:p>
                  </a:txBody>
                  <a:tcPr/>
                </a:tc>
                <a:tc>
                  <a:txBody>
                    <a:bodyPr/>
                    <a:lstStyle/>
                    <a:p>
                      <a:endParaRPr lang="es-CL" dirty="0" smtClean="0"/>
                    </a:p>
                    <a:p>
                      <a:r>
                        <a:rPr lang="es-CL" b="1" dirty="0" smtClean="0"/>
                        <a:t>VARIOS ACRREDORES</a:t>
                      </a:r>
                      <a:endParaRPr lang="es-CL" b="1" dirty="0"/>
                    </a:p>
                  </a:txBody>
                  <a:tcPr/>
                </a:tc>
                <a:tc>
                  <a:txBody>
                    <a:bodyPr/>
                    <a:lstStyle/>
                    <a:p>
                      <a:endParaRPr lang="es-CL" dirty="0"/>
                    </a:p>
                  </a:txBody>
                  <a:tcPr/>
                </a:tc>
                <a:tc>
                  <a:txBody>
                    <a:bodyPr/>
                    <a:lstStyle/>
                    <a:p>
                      <a:r>
                        <a:rPr lang="es-CL" b="1" dirty="0" smtClean="0">
                          <a:solidFill>
                            <a:schemeClr val="tx1"/>
                          </a:solidFill>
                        </a:rPr>
                        <a:t>108.000</a:t>
                      </a:r>
                      <a:endParaRPr lang="es-CL" b="1" dirty="0">
                        <a:solidFill>
                          <a:schemeClr val="tx1"/>
                        </a:solidFill>
                      </a:endParaRPr>
                    </a:p>
                  </a:txBody>
                  <a:tcPr/>
                </a:tc>
              </a:tr>
            </a:tbl>
          </a:graphicData>
        </a:graphic>
      </p:graphicFrame>
    </p:spTree>
    <p:extLst>
      <p:ext uri="{BB962C8B-B14F-4D97-AF65-F5344CB8AC3E}">
        <p14:creationId xmlns:p14="http://schemas.microsoft.com/office/powerpoint/2010/main" val="365689634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b="1" u="sng" dirty="0"/>
              <a:t>2</a:t>
            </a:r>
            <a:r>
              <a:rPr lang="es-CL" b="1" u="sng" dirty="0" smtClean="0"/>
              <a:t>.- Los </a:t>
            </a:r>
            <a:r>
              <a:rPr lang="es-CL" b="1" u="sng" dirty="0"/>
              <a:t>I</a:t>
            </a:r>
            <a:r>
              <a:rPr lang="es-CL" b="1" u="sng" dirty="0" smtClean="0"/>
              <a:t>ntereses Pagados.</a:t>
            </a:r>
          </a:p>
          <a:p>
            <a:r>
              <a:rPr lang="es-CL" dirty="0" smtClean="0"/>
              <a:t>Si el pago de la factura es realizado con posterioridad a la fecha en ella estipulada, el proveedor puede proceder a efectuar un recargo por concepto de intereses, que deben ser registrados en una cuenta especial de resultados, denominada </a:t>
            </a:r>
            <a:r>
              <a:rPr lang="es-CL" b="1" dirty="0" smtClean="0">
                <a:solidFill>
                  <a:srgbClr val="FF0000"/>
                </a:solidFill>
              </a:rPr>
              <a:t>« Intereses Pagados», y que conceptualmente representa una pérdida para la Empresa.</a:t>
            </a:r>
            <a:endParaRPr lang="es-CL" b="1" dirty="0">
              <a:solidFill>
                <a:srgbClr val="FF0000"/>
              </a:solidFill>
            </a:endParaRPr>
          </a:p>
        </p:txBody>
      </p:sp>
    </p:spTree>
    <p:extLst>
      <p:ext uri="{BB962C8B-B14F-4D97-AF65-F5344CB8AC3E}">
        <p14:creationId xmlns:p14="http://schemas.microsoft.com/office/powerpoint/2010/main" val="362036933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28800"/>
            <a:ext cx="8153400" cy="5112568"/>
          </a:xfrm>
        </p:spPr>
        <p:txBody>
          <a:bodyPr/>
          <a:lstStyle/>
          <a:p>
            <a:r>
              <a:rPr lang="es-CL" b="1" u="sng" dirty="0"/>
              <a:t>2</a:t>
            </a:r>
            <a:r>
              <a:rPr lang="es-CL" b="1" u="sng" dirty="0" smtClean="0"/>
              <a:t>.- Los </a:t>
            </a:r>
            <a:r>
              <a:rPr lang="es-CL" b="1" u="sng" dirty="0"/>
              <a:t>I</a:t>
            </a:r>
            <a:r>
              <a:rPr lang="es-CL" b="1" u="sng" dirty="0" smtClean="0"/>
              <a:t>ntereses Pagados.</a:t>
            </a:r>
            <a:endParaRPr lang="es-CL" b="1" dirty="0"/>
          </a:p>
          <a:p>
            <a:r>
              <a:rPr lang="es-CL" sz="2800" dirty="0" smtClean="0">
                <a:cs typeface="Arial" panose="020B0604020202020204" pitchFamily="34" charset="0"/>
              </a:rPr>
              <a:t>Por esta razón al momento del pago, la cancelación se hará por una suma mayor a la que se encontraba contabilizada, a saber.:</a:t>
            </a:r>
          </a:p>
          <a:p>
            <a:r>
              <a:rPr lang="es-CL" sz="2800" dirty="0" smtClean="0">
                <a:cs typeface="Arial" panose="020B0604020202020204" pitchFamily="34" charset="0"/>
              </a:rPr>
              <a:t> </a:t>
            </a:r>
          </a:p>
        </p:txBody>
      </p:sp>
      <p:graphicFrame>
        <p:nvGraphicFramePr>
          <p:cNvPr id="4" name="3 Tabla"/>
          <p:cNvGraphicFramePr>
            <a:graphicFrameLocks noGrp="1"/>
          </p:cNvGraphicFramePr>
          <p:nvPr>
            <p:extLst>
              <p:ext uri="{D42A27DB-BD31-4B8C-83A1-F6EECF244321}">
                <p14:modId xmlns:p14="http://schemas.microsoft.com/office/powerpoint/2010/main" val="3285399715"/>
              </p:ext>
            </p:extLst>
          </p:nvPr>
        </p:nvGraphicFramePr>
        <p:xfrm>
          <a:off x="323528" y="3573015"/>
          <a:ext cx="8496942" cy="3028946"/>
        </p:xfrm>
        <a:graphic>
          <a:graphicData uri="http://schemas.openxmlformats.org/drawingml/2006/table">
            <a:tbl>
              <a:tblPr firstRow="1" bandRow="1">
                <a:tableStyleId>{5C22544A-7EE6-4342-B048-85BDC9FD1C3A}</a:tableStyleId>
              </a:tblPr>
              <a:tblGrid>
                <a:gridCol w="1910166"/>
                <a:gridCol w="1605811"/>
                <a:gridCol w="2214519"/>
                <a:gridCol w="2766446"/>
              </a:tblGrid>
              <a:tr h="594914">
                <a:tc>
                  <a:txBody>
                    <a:bodyPr/>
                    <a:lstStyle/>
                    <a:p>
                      <a:r>
                        <a:rPr lang="es-CL" dirty="0" smtClean="0">
                          <a:solidFill>
                            <a:schemeClr val="tx1"/>
                          </a:solidFill>
                        </a:rPr>
                        <a:t>INTERESES</a:t>
                      </a:r>
                      <a:r>
                        <a:rPr lang="es-CL" baseline="0" dirty="0" smtClean="0">
                          <a:solidFill>
                            <a:schemeClr val="tx1"/>
                          </a:solidFill>
                        </a:rPr>
                        <a:t> PAGADOS</a:t>
                      </a:r>
                      <a:endParaRPr lang="es-CL" dirty="0">
                        <a:solidFill>
                          <a:schemeClr val="tx1"/>
                        </a:solidFill>
                      </a:endParaRPr>
                    </a:p>
                  </a:txBody>
                  <a:tcPr/>
                </a:tc>
                <a:tc>
                  <a:txBody>
                    <a:bodyPr/>
                    <a:lstStyle/>
                    <a:p>
                      <a:endParaRPr lang="es-CL"/>
                    </a:p>
                  </a:txBody>
                  <a:tcPr/>
                </a:tc>
                <a:tc>
                  <a:txBody>
                    <a:bodyPr/>
                    <a:lstStyle/>
                    <a:p>
                      <a:r>
                        <a:rPr lang="es-CL" baseline="0" dirty="0" smtClean="0">
                          <a:solidFill>
                            <a:schemeClr val="tx1"/>
                          </a:solidFill>
                        </a:rPr>
                        <a:t>              4.000</a:t>
                      </a:r>
                      <a:endParaRPr lang="es-CL" dirty="0">
                        <a:solidFill>
                          <a:schemeClr val="tx1"/>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s-CL" b="1" dirty="0" smtClean="0">
                          <a:solidFill>
                            <a:schemeClr val="tx1"/>
                          </a:solidFill>
                        </a:rPr>
                        <a:t>INTERESES PAGADOS</a:t>
                      </a:r>
                    </a:p>
                    <a:p>
                      <a:endParaRPr lang="es-CL" dirty="0"/>
                    </a:p>
                  </a:txBody>
                  <a:tcPr/>
                </a:tc>
              </a:tr>
              <a:tr h="594914">
                <a:tc>
                  <a:txBody>
                    <a:bodyPr/>
                    <a:lstStyle/>
                    <a:p>
                      <a:r>
                        <a:rPr lang="es-CL" b="1" dirty="0" smtClean="0">
                          <a:solidFill>
                            <a:schemeClr val="tx1"/>
                          </a:solidFill>
                        </a:rPr>
                        <a:t> VARIOS ACREEDORES </a:t>
                      </a:r>
                    </a:p>
                    <a:p>
                      <a:r>
                        <a:rPr lang="es-CL" b="1" dirty="0" smtClean="0">
                          <a:solidFill>
                            <a:schemeClr val="tx1"/>
                          </a:solidFill>
                        </a:rPr>
                        <a:t>                          A                                     </a:t>
                      </a:r>
                      <a:endParaRPr lang="es-CL" b="1" dirty="0">
                        <a:solidFill>
                          <a:schemeClr val="tx1"/>
                        </a:solidFill>
                      </a:endParaRPr>
                    </a:p>
                  </a:txBody>
                  <a:tcPr/>
                </a:tc>
                <a:tc>
                  <a:txBody>
                    <a:bodyPr/>
                    <a:lstStyle/>
                    <a:p>
                      <a:endParaRPr lang="es-CL" b="1" dirty="0" smtClean="0">
                        <a:solidFill>
                          <a:schemeClr val="tx1"/>
                        </a:solidFill>
                      </a:endParaRPr>
                    </a:p>
                    <a:p>
                      <a:endParaRPr lang="es-CL" b="1" dirty="0">
                        <a:solidFill>
                          <a:schemeClr val="tx1"/>
                        </a:solidFill>
                      </a:endParaRPr>
                    </a:p>
                  </a:txBody>
                  <a:tcPr/>
                </a:tc>
                <a:tc>
                  <a:txBody>
                    <a:bodyPr/>
                    <a:lstStyle/>
                    <a:p>
                      <a:endParaRPr lang="es-CL" dirty="0"/>
                    </a:p>
                  </a:txBody>
                  <a:tcPr/>
                </a:tc>
                <a:tc>
                  <a:txBody>
                    <a:bodyPr/>
                    <a:lstStyle/>
                    <a:p>
                      <a:endParaRPr lang="es-CL" dirty="0" smtClean="0"/>
                    </a:p>
                    <a:p>
                      <a:r>
                        <a:rPr lang="es-CL" b="1" dirty="0" smtClean="0"/>
                        <a:t>  108.000</a:t>
                      </a:r>
                      <a:endParaRPr lang="es-CL" b="1" dirty="0"/>
                    </a:p>
                  </a:txBody>
                  <a:tcPr/>
                </a:tc>
              </a:tr>
              <a:tr h="737233">
                <a:tc>
                  <a:txBody>
                    <a:bodyPr/>
                    <a:lstStyle/>
                    <a:p>
                      <a:endParaRPr lang="es-CL" b="1">
                        <a:solidFill>
                          <a:schemeClr val="tx1"/>
                        </a:solidFill>
                      </a:endParaRPr>
                    </a:p>
                  </a:txBody>
                  <a:tcPr/>
                </a:tc>
                <a:tc>
                  <a:txBody>
                    <a:bodyPr/>
                    <a:lstStyle/>
                    <a:p>
                      <a:r>
                        <a:rPr lang="es-CL" b="1" dirty="0" smtClean="0">
                          <a:solidFill>
                            <a:schemeClr val="tx1"/>
                          </a:solidFill>
                        </a:rPr>
                        <a:t>     BANCO</a:t>
                      </a:r>
                      <a:endParaRPr lang="es-CL" b="1" dirty="0">
                        <a:solidFill>
                          <a:schemeClr val="tx1"/>
                        </a:solidFill>
                      </a:endParaRPr>
                    </a:p>
                  </a:txBody>
                  <a:tcPr/>
                </a:tc>
                <a:tc>
                  <a:txBody>
                    <a:bodyPr/>
                    <a:lstStyle/>
                    <a:p>
                      <a:endParaRPr lang="es-CL" dirty="0"/>
                    </a:p>
                  </a:txBody>
                  <a:tcPr/>
                </a:tc>
                <a:tc>
                  <a:txBody>
                    <a:bodyPr/>
                    <a:lstStyle/>
                    <a:p>
                      <a:r>
                        <a:rPr lang="es-CL" b="1" dirty="0" smtClean="0"/>
                        <a:t>   112.000</a:t>
                      </a:r>
                      <a:endParaRPr lang="es-CL" b="1" dirty="0"/>
                    </a:p>
                  </a:txBody>
                  <a:tcPr/>
                </a:tc>
              </a:tr>
              <a:tr h="737233">
                <a:tc>
                  <a:txBody>
                    <a:bodyPr/>
                    <a:lstStyle/>
                    <a:p>
                      <a:endParaRPr lang="es-CL" b="1" dirty="0">
                        <a:solidFill>
                          <a:schemeClr val="tx1"/>
                        </a:solidFill>
                      </a:endParaRPr>
                    </a:p>
                  </a:txBody>
                  <a:tcPr>
                    <a:noFill/>
                  </a:tcPr>
                </a:tc>
                <a:tc>
                  <a:txBody>
                    <a:bodyPr/>
                    <a:lstStyle/>
                    <a:p>
                      <a:endParaRPr lang="es-CL" b="1" dirty="0">
                        <a:solidFill>
                          <a:schemeClr val="tx1"/>
                        </a:solidFill>
                      </a:endParaRPr>
                    </a:p>
                  </a:txBody>
                  <a:tcPr>
                    <a:noFill/>
                  </a:tcPr>
                </a:tc>
                <a:tc>
                  <a:txBody>
                    <a:bodyPr/>
                    <a:lstStyle/>
                    <a:p>
                      <a:endParaRPr lang="es-CL" dirty="0"/>
                    </a:p>
                  </a:txBody>
                  <a:tcPr/>
                </a:tc>
                <a:tc>
                  <a:txBody>
                    <a:bodyPr/>
                    <a:lstStyle/>
                    <a:p>
                      <a:r>
                        <a:rPr lang="es-CL" b="1" dirty="0" smtClean="0"/>
                        <a:t>    </a:t>
                      </a:r>
                      <a:endParaRPr lang="es-CL" b="1" dirty="0"/>
                    </a:p>
                  </a:txBody>
                  <a:tcPr>
                    <a:noFill/>
                  </a:tcPr>
                </a:tc>
              </a:tr>
            </a:tbl>
          </a:graphicData>
        </a:graphic>
      </p:graphicFrame>
      <p:sp>
        <p:nvSpPr>
          <p:cNvPr id="6" name="5 Flecha izquierda"/>
          <p:cNvSpPr/>
          <p:nvPr/>
        </p:nvSpPr>
        <p:spPr>
          <a:xfrm>
            <a:off x="5364088" y="3834756"/>
            <a:ext cx="1440160" cy="484632"/>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t>perdida</a:t>
            </a:r>
            <a:endParaRPr lang="es-CL" dirty="0"/>
          </a:p>
        </p:txBody>
      </p:sp>
    </p:spTree>
    <p:extLst>
      <p:ext uri="{BB962C8B-B14F-4D97-AF65-F5344CB8AC3E}">
        <p14:creationId xmlns:p14="http://schemas.microsoft.com/office/powerpoint/2010/main" val="192859133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b="1" u="sng" dirty="0"/>
              <a:t>2</a:t>
            </a:r>
            <a:r>
              <a:rPr lang="es-CL" b="1" u="sng" dirty="0" smtClean="0"/>
              <a:t>.- Los </a:t>
            </a:r>
            <a:r>
              <a:rPr lang="es-CL" b="1" u="sng" dirty="0"/>
              <a:t>I</a:t>
            </a:r>
            <a:r>
              <a:rPr lang="es-CL" b="1" u="sng" dirty="0" smtClean="0"/>
              <a:t>ntereses Pagados.</a:t>
            </a:r>
          </a:p>
          <a:p>
            <a:r>
              <a:rPr lang="es-CL" dirty="0" smtClean="0"/>
              <a:t>El concepto de pérdida aparece al disminuir el activo Banco en una suma superior a la disminución que experimenta el pasivo Varios Acreedores.</a:t>
            </a:r>
          </a:p>
          <a:p>
            <a:r>
              <a:rPr lang="es-CL" dirty="0" smtClean="0"/>
              <a:t>Esta situación se presenta también en el caso de la prórroga de letras, en que la nueva letra se extenderá por una suma equivalente a l monto  de la tetra prorrogada más los intereses respectivos.</a:t>
            </a:r>
            <a:endParaRPr lang="es-CL" dirty="0"/>
          </a:p>
        </p:txBody>
      </p:sp>
    </p:spTree>
    <p:extLst>
      <p:ext uri="{BB962C8B-B14F-4D97-AF65-F5344CB8AC3E}">
        <p14:creationId xmlns:p14="http://schemas.microsoft.com/office/powerpoint/2010/main" val="161447359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b="1" u="sng" dirty="0" smtClean="0"/>
              <a:t>3.- Los Descuentos Concedidos.</a:t>
            </a:r>
          </a:p>
          <a:p>
            <a:r>
              <a:rPr lang="es-CL" dirty="0" smtClean="0"/>
              <a:t>Son montos que se rebajan del monto de las facturas extendidas a los clientes en atención a la cantidad de mercaderías adquiridas, a la fecha en se efectuó el perdido, o por pagos efectuados con anticipación a la fecha indicada en la factura u otras causas.</a:t>
            </a:r>
          </a:p>
        </p:txBody>
      </p:sp>
    </p:spTree>
    <p:extLst>
      <p:ext uri="{BB962C8B-B14F-4D97-AF65-F5344CB8AC3E}">
        <p14:creationId xmlns:p14="http://schemas.microsoft.com/office/powerpoint/2010/main" val="161447359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b="1" u="sng" dirty="0" smtClean="0"/>
              <a:t>3.- Los Descuentos Concedidos.</a:t>
            </a:r>
          </a:p>
          <a:p>
            <a:r>
              <a:rPr lang="es-CL" dirty="0" smtClean="0"/>
              <a:t>La finalidad de conceder estos descuentos es la de promover las ventas o conseguir la cancelación de las facturas en plazos mas breves lo que, a su vez, permite a la Empresa contar con una mayor o más rápida cantidad de fondos y las disponibilidades necesarias para su funcionamiento.</a:t>
            </a:r>
          </a:p>
        </p:txBody>
      </p:sp>
    </p:spTree>
    <p:extLst>
      <p:ext uri="{BB962C8B-B14F-4D97-AF65-F5344CB8AC3E}">
        <p14:creationId xmlns:p14="http://schemas.microsoft.com/office/powerpoint/2010/main" val="269315648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b="1" u="sng" dirty="0" smtClean="0"/>
              <a:t>3.- Los Descuentos Concedidos.</a:t>
            </a:r>
          </a:p>
          <a:p>
            <a:r>
              <a:rPr lang="es-CL" dirty="0" smtClean="0"/>
              <a:t>Para los efectos del tratamiento contable de los descuentos concedidos hay que distinguir dos situaciones claramente diferenciadas:</a:t>
            </a:r>
          </a:p>
          <a:p>
            <a:r>
              <a:rPr lang="es-CL" b="1" u="sng" dirty="0" smtClean="0"/>
              <a:t>A.- Descuentos Comerciales:</a:t>
            </a:r>
          </a:p>
          <a:p>
            <a:r>
              <a:rPr lang="es-CL" dirty="0" smtClean="0"/>
              <a:t>Son aquellos que utilizan las Empresas para interesar a los clientes y colocar sus artículos en el mercado.</a:t>
            </a:r>
          </a:p>
        </p:txBody>
      </p:sp>
    </p:spTree>
    <p:extLst>
      <p:ext uri="{BB962C8B-B14F-4D97-AF65-F5344CB8AC3E}">
        <p14:creationId xmlns:p14="http://schemas.microsoft.com/office/powerpoint/2010/main" val="348901994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b="1" u="sng" dirty="0" smtClean="0"/>
              <a:t>3.- Los Descuentos Concedidos.</a:t>
            </a:r>
          </a:p>
          <a:p>
            <a:r>
              <a:rPr lang="es-CL" b="1" u="sng" dirty="0" smtClean="0"/>
              <a:t>A.- Descuentos Comerciales:</a:t>
            </a:r>
          </a:p>
          <a:p>
            <a:r>
              <a:rPr lang="es-CL" dirty="0" smtClean="0"/>
              <a:t>Son establecidos con anterioridad a la venta misma y generalmente guardan relación con el número de unidades adquiridas; son establecidos mediante tablas especiales, de tal manera que al efectuarse la venta ya se ha determinado el precio de venta que será aplicado.</a:t>
            </a:r>
          </a:p>
        </p:txBody>
      </p:sp>
    </p:spTree>
    <p:extLst>
      <p:ext uri="{BB962C8B-B14F-4D97-AF65-F5344CB8AC3E}">
        <p14:creationId xmlns:p14="http://schemas.microsoft.com/office/powerpoint/2010/main" val="390356300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b="1" u="sng" dirty="0" smtClean="0"/>
              <a:t>3.- Los Descuentos Concedidos.</a:t>
            </a:r>
          </a:p>
          <a:p>
            <a:r>
              <a:rPr lang="es-CL" b="1" u="sng" dirty="0" smtClean="0"/>
              <a:t>A.- Descuentos Comerciales:</a:t>
            </a:r>
          </a:p>
          <a:p>
            <a:r>
              <a:rPr lang="es-CL" dirty="0" smtClean="0"/>
              <a:t>Esta clase de descuento va considerado en la factura, por lo tanto el monto de la venta queda rebajado y disminuye el impuesto cuando se </a:t>
            </a:r>
            <a:r>
              <a:rPr lang="es-CL" dirty="0" err="1" smtClean="0"/>
              <a:t>trat</a:t>
            </a:r>
            <a:r>
              <a:rPr lang="es-CL" dirty="0" smtClean="0"/>
              <a:t> de mercaderías afectas.</a:t>
            </a:r>
          </a:p>
          <a:p>
            <a:r>
              <a:rPr lang="es-CL" dirty="0" smtClean="0"/>
              <a:t>En este caso en lo particular el descuento no es contabilizado como tal, sino como un menor precio de venta, produciéndose en esta forma una disminución en la utilidad bruta de la operación</a:t>
            </a:r>
          </a:p>
        </p:txBody>
      </p:sp>
    </p:spTree>
    <p:extLst>
      <p:ext uri="{BB962C8B-B14F-4D97-AF65-F5344CB8AC3E}">
        <p14:creationId xmlns:p14="http://schemas.microsoft.com/office/powerpoint/2010/main" val="315195966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b="1" u="sng" dirty="0" smtClean="0"/>
              <a:t>3.- Los Descuentos Concedidos.</a:t>
            </a:r>
          </a:p>
          <a:p>
            <a:r>
              <a:rPr lang="es-CL" b="1" u="sng" dirty="0" smtClean="0"/>
              <a:t>A.- Ejemplo de  Descuentos Comerciales:</a:t>
            </a:r>
          </a:p>
          <a:p>
            <a:r>
              <a:rPr lang="es-CL" sz="2400" b="1" u="sng" dirty="0" smtClean="0"/>
              <a:t>Factura:</a:t>
            </a:r>
          </a:p>
          <a:p>
            <a:r>
              <a:rPr lang="es-CL" sz="2400" dirty="0" smtClean="0"/>
              <a:t>1000 unidades producto «A» A$ 21,6 c/u     $21.600</a:t>
            </a:r>
          </a:p>
          <a:p>
            <a:r>
              <a:rPr lang="es-CL" sz="2400" b="1" u="sng" dirty="0" smtClean="0"/>
              <a:t>Menos:</a:t>
            </a:r>
          </a:p>
          <a:p>
            <a:r>
              <a:rPr lang="es-CL" sz="2400" dirty="0" smtClean="0"/>
              <a:t>20% de descuento sobre precio venta             </a:t>
            </a:r>
            <a:r>
              <a:rPr lang="es-CL" sz="2400" u="sng" dirty="0" smtClean="0">
                <a:solidFill>
                  <a:srgbClr val="FF0000"/>
                </a:solidFill>
              </a:rPr>
              <a:t>$4.320</a:t>
            </a:r>
          </a:p>
          <a:p>
            <a:r>
              <a:rPr lang="es-CL" sz="2400" dirty="0"/>
              <a:t> </a:t>
            </a:r>
            <a:r>
              <a:rPr lang="es-CL" sz="2400" dirty="0" smtClean="0"/>
              <a:t>                                                                   $17.280</a:t>
            </a:r>
          </a:p>
          <a:p>
            <a:r>
              <a:rPr lang="es-CL" sz="2400" b="1" u="sng" dirty="0" smtClean="0"/>
              <a:t>Contabilización:</a:t>
            </a:r>
          </a:p>
          <a:p>
            <a:r>
              <a:rPr lang="es-CL" sz="2400" b="1" u="sng" dirty="0" smtClean="0"/>
              <a:t>Varios Deudores</a:t>
            </a:r>
          </a:p>
        </p:txBody>
      </p:sp>
    </p:spTree>
    <p:extLst>
      <p:ext uri="{BB962C8B-B14F-4D97-AF65-F5344CB8AC3E}">
        <p14:creationId xmlns:p14="http://schemas.microsoft.com/office/powerpoint/2010/main" val="380396458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b="1" u="sng" dirty="0" smtClean="0"/>
              <a:t>3.- Los Descuentos Concedidos.</a:t>
            </a:r>
          </a:p>
          <a:p>
            <a:r>
              <a:rPr lang="es-CL" b="1" u="sng" dirty="0" smtClean="0"/>
              <a:t>A.- Ejemplo de  Descuentos Comerciales:</a:t>
            </a:r>
          </a:p>
          <a:p>
            <a:endParaRPr lang="es-CL" b="1" u="sng" dirty="0" smtClean="0"/>
          </a:p>
          <a:p>
            <a:r>
              <a:rPr lang="es-CL" sz="2400" b="1" u="sng" dirty="0" smtClean="0"/>
              <a:t>Contabilización:</a:t>
            </a:r>
          </a:p>
          <a:p>
            <a:r>
              <a:rPr lang="es-CL" sz="2400" dirty="0" smtClean="0"/>
              <a:t>Varios Deudores                                       $17.280</a:t>
            </a:r>
          </a:p>
          <a:p>
            <a:r>
              <a:rPr lang="es-CL" sz="2400" dirty="0"/>
              <a:t>  </a:t>
            </a:r>
            <a:r>
              <a:rPr lang="es-CL" sz="2400" dirty="0" smtClean="0"/>
              <a:t>                          a</a:t>
            </a:r>
          </a:p>
          <a:p>
            <a:r>
              <a:rPr lang="es-CL" sz="2400" dirty="0"/>
              <a:t> </a:t>
            </a:r>
            <a:r>
              <a:rPr lang="es-CL" sz="2400" dirty="0" smtClean="0"/>
              <a:t>                               Venta Mercaderías                  $17.280</a:t>
            </a:r>
          </a:p>
        </p:txBody>
      </p:sp>
    </p:spTree>
    <p:extLst>
      <p:ext uri="{BB962C8B-B14F-4D97-AF65-F5344CB8AC3E}">
        <p14:creationId xmlns:p14="http://schemas.microsoft.com/office/powerpoint/2010/main" val="412267566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b="1" u="sng" dirty="0" smtClean="0"/>
              <a:t>3.- Los Descuentos Concedidos.</a:t>
            </a:r>
          </a:p>
          <a:p>
            <a:r>
              <a:rPr lang="es-CL" b="1" u="sng" dirty="0"/>
              <a:t>B</a:t>
            </a:r>
            <a:r>
              <a:rPr lang="es-CL" b="1" u="sng" dirty="0" smtClean="0"/>
              <a:t>.- Descuentos de Caja:</a:t>
            </a:r>
          </a:p>
          <a:p>
            <a:r>
              <a:rPr lang="es-CL" dirty="0" smtClean="0"/>
              <a:t>Son aquellos que se conceden por cancelar la factura en un menor plazo del estipulado inicialmente, al momento de efectuarse la venta.</a:t>
            </a:r>
          </a:p>
          <a:p>
            <a:r>
              <a:rPr lang="es-CL" dirty="0" smtClean="0"/>
              <a:t>Como este  descuento sólo se puede hacer al momento de la cancelación de la factura, no puede figurar en ella y sólo aparece especificado al final del documento.</a:t>
            </a:r>
          </a:p>
        </p:txBody>
      </p:sp>
    </p:spTree>
    <p:extLst>
      <p:ext uri="{BB962C8B-B14F-4D97-AF65-F5344CB8AC3E}">
        <p14:creationId xmlns:p14="http://schemas.microsoft.com/office/powerpoint/2010/main" val="11641206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b="1" u="sng" dirty="0" smtClean="0"/>
              <a:t>3.- Los Descuentos Concedidos.</a:t>
            </a:r>
          </a:p>
          <a:p>
            <a:r>
              <a:rPr lang="es-CL" b="1" u="sng" dirty="0"/>
              <a:t>B</a:t>
            </a:r>
            <a:r>
              <a:rPr lang="es-CL" b="1" u="sng" dirty="0" smtClean="0"/>
              <a:t>.- Descuentos de Caja :</a:t>
            </a:r>
          </a:p>
          <a:p>
            <a:r>
              <a:rPr lang="es-CL" sz="2800" dirty="0" smtClean="0"/>
              <a:t>Lo anterior se acostumbra a indicar de la siguiente forma , a saber:</a:t>
            </a:r>
          </a:p>
          <a:p>
            <a:r>
              <a:rPr lang="es-CL" sz="2800" dirty="0" smtClean="0">
                <a:solidFill>
                  <a:srgbClr val="C00000"/>
                </a:solidFill>
              </a:rPr>
              <a:t>«el pago de esta factura en un plazo no mayor de …….días, da derecho a un descuento de …..%»</a:t>
            </a:r>
          </a:p>
          <a:p>
            <a:r>
              <a:rPr lang="es-CL" sz="2800" dirty="0" smtClean="0"/>
              <a:t>Si nos basamos en el ejemplo indicado en la letra «A», la factura hubiese suido extendida por $21.600, con la indicación de un descuento del 20% si es cancelada antes de determinada fecha . Por eso, se contabilizaría</a:t>
            </a:r>
          </a:p>
        </p:txBody>
      </p:sp>
    </p:spTree>
    <p:extLst>
      <p:ext uri="{BB962C8B-B14F-4D97-AF65-F5344CB8AC3E}">
        <p14:creationId xmlns:p14="http://schemas.microsoft.com/office/powerpoint/2010/main" val="262913180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10000"/>
          </a:bodyPr>
          <a:lstStyle/>
          <a:p>
            <a:r>
              <a:rPr lang="es-CL" b="1" u="sng" dirty="0" smtClean="0"/>
              <a:t>3.- Los Descuentos Concedidos.</a:t>
            </a:r>
          </a:p>
          <a:p>
            <a:r>
              <a:rPr lang="es-CL" b="1" u="sng" dirty="0"/>
              <a:t>B</a:t>
            </a:r>
            <a:r>
              <a:rPr lang="es-CL" b="1" u="sng" dirty="0" smtClean="0"/>
              <a:t>.- Descuentos de Caja :</a:t>
            </a:r>
          </a:p>
          <a:p>
            <a:r>
              <a:rPr lang="es-CL" sz="2800" dirty="0" smtClean="0"/>
              <a:t>Si nos basamos en el ejemplo indicado en la letra «A», la factura hubiese suido extendida por $21.600, con la indicación de un descuento del 20% si es cancelada antes de determinada fecha . Por eso, se contabilizaría, como sigue:</a:t>
            </a:r>
          </a:p>
          <a:p>
            <a:r>
              <a:rPr lang="es-CL" sz="2800" dirty="0"/>
              <a:t>Varios Deudores                            </a:t>
            </a:r>
            <a:r>
              <a:rPr lang="es-CL" sz="2800" dirty="0" smtClean="0"/>
              <a:t> $21.600</a:t>
            </a:r>
            <a:endParaRPr lang="es-CL" sz="2800" dirty="0"/>
          </a:p>
          <a:p>
            <a:r>
              <a:rPr lang="es-CL" sz="2800" dirty="0"/>
              <a:t>                         </a:t>
            </a:r>
            <a:r>
              <a:rPr lang="es-CL" sz="2800" dirty="0" smtClean="0"/>
              <a:t> </a:t>
            </a:r>
            <a:r>
              <a:rPr lang="es-CL" sz="2800" dirty="0"/>
              <a:t>a</a:t>
            </a:r>
          </a:p>
          <a:p>
            <a:r>
              <a:rPr lang="es-CL" sz="2800" dirty="0"/>
              <a:t>                           </a:t>
            </a:r>
            <a:r>
              <a:rPr lang="es-CL" sz="2800" dirty="0" smtClean="0"/>
              <a:t>Venta Mercaderías          $21.600</a:t>
            </a:r>
            <a:endParaRPr lang="es-CL" sz="2800" dirty="0"/>
          </a:p>
          <a:p>
            <a:endParaRPr lang="es-CL" sz="2800" dirty="0" smtClean="0"/>
          </a:p>
        </p:txBody>
      </p:sp>
    </p:spTree>
    <p:extLst>
      <p:ext uri="{BB962C8B-B14F-4D97-AF65-F5344CB8AC3E}">
        <p14:creationId xmlns:p14="http://schemas.microsoft.com/office/powerpoint/2010/main" val="334361630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b="1" u="sng" dirty="0" smtClean="0"/>
              <a:t>3.- Los Descuentos Concedidos.</a:t>
            </a:r>
          </a:p>
          <a:p>
            <a:r>
              <a:rPr lang="es-CL" b="1" u="sng" dirty="0"/>
              <a:t>B</a:t>
            </a:r>
            <a:r>
              <a:rPr lang="es-CL" b="1" u="sng" dirty="0" smtClean="0"/>
              <a:t>.- Descuentos de Caja :</a:t>
            </a:r>
          </a:p>
          <a:p>
            <a:r>
              <a:rPr lang="es-CL" sz="2800" dirty="0" smtClean="0"/>
              <a:t>Al momento del pago, se va a recibir una cantidad inferior al monto de la duda pendiente. Esta diferencia corresponde al descuento y debe registrarse en una cuenta de resultados denominada </a:t>
            </a:r>
            <a:r>
              <a:rPr lang="es-CL" sz="2800" b="1" dirty="0" smtClean="0">
                <a:solidFill>
                  <a:srgbClr val="FF0000"/>
                </a:solidFill>
              </a:rPr>
              <a:t>» Descuentos Concedidos» </a:t>
            </a:r>
            <a:r>
              <a:rPr lang="es-CL" sz="2800" dirty="0" smtClean="0"/>
              <a:t>que representa una pérdida para la Empresa.</a:t>
            </a:r>
          </a:p>
        </p:txBody>
      </p:sp>
    </p:spTree>
    <p:extLst>
      <p:ext uri="{BB962C8B-B14F-4D97-AF65-F5344CB8AC3E}">
        <p14:creationId xmlns:p14="http://schemas.microsoft.com/office/powerpoint/2010/main" val="218754314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20000"/>
          </a:bodyPr>
          <a:lstStyle/>
          <a:p>
            <a:r>
              <a:rPr lang="es-CL" b="1" u="sng" dirty="0" smtClean="0"/>
              <a:t>3.- Los Descuentos Concedidos.</a:t>
            </a:r>
          </a:p>
          <a:p>
            <a:r>
              <a:rPr lang="es-CL" b="1" u="sng" dirty="0"/>
              <a:t>B</a:t>
            </a:r>
            <a:r>
              <a:rPr lang="es-CL" b="1" u="sng" dirty="0" smtClean="0"/>
              <a:t>.- Descuentos de Caja :</a:t>
            </a:r>
          </a:p>
          <a:p>
            <a:r>
              <a:rPr lang="es-CL" dirty="0" smtClean="0"/>
              <a:t>El asiento de diario quedaría como sigue:</a:t>
            </a:r>
          </a:p>
          <a:p>
            <a:r>
              <a:rPr lang="es-CL" sz="2800" dirty="0" smtClean="0"/>
              <a:t>Descuentos Concedidos             $  4.320</a:t>
            </a:r>
          </a:p>
          <a:p>
            <a:pPr marL="365760" lvl="1" indent="0">
              <a:buNone/>
            </a:pPr>
            <a:r>
              <a:rPr lang="es-CL" sz="2800" dirty="0" smtClean="0"/>
              <a:t>Caja                                       $ 17.280  </a:t>
            </a:r>
            <a:r>
              <a:rPr lang="es-CL" sz="2500" dirty="0" smtClean="0"/>
              <a:t> </a:t>
            </a:r>
            <a:endParaRPr lang="es-CL" sz="2500" dirty="0"/>
          </a:p>
          <a:p>
            <a:r>
              <a:rPr lang="es-CL" sz="2800" dirty="0"/>
              <a:t>                         </a:t>
            </a:r>
            <a:r>
              <a:rPr lang="es-CL" sz="2800" dirty="0" smtClean="0"/>
              <a:t> </a:t>
            </a:r>
            <a:r>
              <a:rPr lang="es-CL" sz="2800" dirty="0"/>
              <a:t>a</a:t>
            </a:r>
          </a:p>
          <a:p>
            <a:r>
              <a:rPr lang="es-CL" sz="2800" dirty="0"/>
              <a:t>                           </a:t>
            </a:r>
            <a:r>
              <a:rPr lang="es-CL" sz="2800" dirty="0" smtClean="0"/>
              <a:t>Varios Deudores          $21.600</a:t>
            </a:r>
          </a:p>
          <a:p>
            <a:r>
              <a:rPr lang="es-CL" sz="2800" b="1" u="sng" dirty="0" smtClean="0"/>
              <a:t>Nota: </a:t>
            </a:r>
            <a:r>
              <a:rPr lang="es-CL" sz="2800" dirty="0" smtClean="0"/>
              <a:t>Como puede apreciarse el concepto de pérdida se materializa al producirse un cambio de un Activo( Varios Deudores) de mayor valor por otro Activo( Caja ) de monto inferior.</a:t>
            </a:r>
            <a:endParaRPr lang="es-CL" sz="2800" dirty="0"/>
          </a:p>
          <a:p>
            <a:endParaRPr lang="es-CL" sz="2800" dirty="0" smtClean="0"/>
          </a:p>
        </p:txBody>
      </p:sp>
    </p:spTree>
    <p:extLst>
      <p:ext uri="{BB962C8B-B14F-4D97-AF65-F5344CB8AC3E}">
        <p14:creationId xmlns:p14="http://schemas.microsoft.com/office/powerpoint/2010/main" val="60989162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b="1" u="sng" dirty="0"/>
              <a:t>4</a:t>
            </a:r>
            <a:r>
              <a:rPr lang="es-CL" b="1" u="sng" dirty="0" smtClean="0"/>
              <a:t>.- Los Descuentos Obtenidos.</a:t>
            </a:r>
          </a:p>
          <a:p>
            <a:r>
              <a:rPr lang="es-CL" dirty="0" smtClean="0"/>
              <a:t>Son rebajas que efectúan los proveedores para promover la venta de un artículo o por haber sido cancelada la factura en u8n plazo inferior al fijado.</a:t>
            </a:r>
          </a:p>
          <a:p>
            <a:r>
              <a:rPr lang="es-CL" dirty="0" smtClean="0"/>
              <a:t>Al igual que en la situación precedentemente descrita, se debe distinguir las dos clases de descuento para efectos de la contabilización</a:t>
            </a:r>
          </a:p>
        </p:txBody>
      </p:sp>
    </p:spTree>
    <p:extLst>
      <p:ext uri="{BB962C8B-B14F-4D97-AF65-F5344CB8AC3E}">
        <p14:creationId xmlns:p14="http://schemas.microsoft.com/office/powerpoint/2010/main" val="193316504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b="1" u="sng" dirty="0"/>
              <a:t>4</a:t>
            </a:r>
            <a:r>
              <a:rPr lang="es-CL" b="1" u="sng" dirty="0" smtClean="0"/>
              <a:t>.- Los Descuentos Obtenidos.</a:t>
            </a:r>
          </a:p>
          <a:p>
            <a:r>
              <a:rPr lang="es-CL" b="1" u="sng" dirty="0"/>
              <a:t>A</a:t>
            </a:r>
            <a:r>
              <a:rPr lang="es-CL" b="1" u="sng" dirty="0" smtClean="0"/>
              <a:t>.- Descuentos </a:t>
            </a:r>
            <a:r>
              <a:rPr lang="es-CL" b="1" u="sng" dirty="0"/>
              <a:t> </a:t>
            </a:r>
            <a:r>
              <a:rPr lang="es-CL" b="1" u="sng" dirty="0" smtClean="0"/>
              <a:t>Comerciales : </a:t>
            </a:r>
          </a:p>
          <a:p>
            <a:r>
              <a:rPr lang="es-CL" sz="2800" dirty="0" smtClean="0"/>
              <a:t>Como el descuento está considerado  en la factura; la compra debe registrase por el monto en ella indicado, lo que origina una  disminución en el precio de compra de la mercadería.</a:t>
            </a:r>
          </a:p>
          <a:p>
            <a:r>
              <a:rPr lang="es-CL" sz="2800" b="1" u="sng" dirty="0" smtClean="0"/>
              <a:t>Ejemplo</a:t>
            </a:r>
            <a:r>
              <a:rPr lang="es-CL" sz="2800" dirty="0" smtClean="0"/>
              <a:t>:   20.000 unidades a $1 c/u   $20.000</a:t>
            </a:r>
          </a:p>
          <a:p>
            <a:r>
              <a:rPr lang="es-CL" sz="2800" dirty="0"/>
              <a:t> </a:t>
            </a:r>
            <a:r>
              <a:rPr lang="es-CL" sz="2800" dirty="0" smtClean="0"/>
              <a:t>                10% descuento                   </a:t>
            </a:r>
            <a:r>
              <a:rPr lang="es-CL" sz="2800" u="sng" dirty="0" smtClean="0"/>
              <a:t>$ 2.000</a:t>
            </a:r>
          </a:p>
          <a:p>
            <a:r>
              <a:rPr lang="es-CL" sz="2800" dirty="0"/>
              <a:t> </a:t>
            </a:r>
            <a:r>
              <a:rPr lang="es-CL" sz="2800" dirty="0" smtClean="0"/>
              <a:t>                 </a:t>
            </a:r>
            <a:r>
              <a:rPr lang="es-CL" sz="2800" b="1" dirty="0" smtClean="0"/>
              <a:t>Monto a Pagar                   $18.000</a:t>
            </a:r>
          </a:p>
        </p:txBody>
      </p:sp>
    </p:spTree>
    <p:extLst>
      <p:ext uri="{BB962C8B-B14F-4D97-AF65-F5344CB8AC3E}">
        <p14:creationId xmlns:p14="http://schemas.microsoft.com/office/powerpoint/2010/main" val="172323729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b="1" u="sng" dirty="0"/>
              <a:t>4</a:t>
            </a:r>
            <a:r>
              <a:rPr lang="es-CL" b="1" u="sng" dirty="0" smtClean="0"/>
              <a:t>.- Los Descuentos Concedidos.</a:t>
            </a:r>
          </a:p>
          <a:p>
            <a:r>
              <a:rPr lang="es-CL" b="1" u="sng" dirty="0" smtClean="0"/>
              <a:t>A.-   Descuentos Comerciales:</a:t>
            </a:r>
          </a:p>
          <a:p>
            <a:r>
              <a:rPr lang="es-CL" sz="2400" b="1" u="sng" dirty="0" smtClean="0"/>
              <a:t>Contabilización:</a:t>
            </a:r>
          </a:p>
          <a:p>
            <a:r>
              <a:rPr lang="es-CL" sz="2400" dirty="0" smtClean="0"/>
              <a:t>Mercaderías                                        $18.000</a:t>
            </a:r>
          </a:p>
          <a:p>
            <a:r>
              <a:rPr lang="es-CL" sz="2400" dirty="0"/>
              <a:t>  </a:t>
            </a:r>
            <a:r>
              <a:rPr lang="es-CL" sz="2400" dirty="0" smtClean="0"/>
              <a:t>                          a</a:t>
            </a:r>
          </a:p>
          <a:p>
            <a:r>
              <a:rPr lang="es-CL" sz="2400" dirty="0"/>
              <a:t> </a:t>
            </a:r>
            <a:r>
              <a:rPr lang="es-CL" sz="2400" dirty="0" smtClean="0"/>
              <a:t>                               V arios Acreedores                 $18.000</a:t>
            </a:r>
          </a:p>
        </p:txBody>
      </p:sp>
    </p:spTree>
    <p:extLst>
      <p:ext uri="{BB962C8B-B14F-4D97-AF65-F5344CB8AC3E}">
        <p14:creationId xmlns:p14="http://schemas.microsoft.com/office/powerpoint/2010/main" val="143738332"/>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b="1" u="sng" dirty="0"/>
              <a:t>4</a:t>
            </a:r>
            <a:r>
              <a:rPr lang="es-CL" b="1" u="sng" dirty="0" smtClean="0"/>
              <a:t>.- Los Descuentos Obtenidos.</a:t>
            </a:r>
          </a:p>
          <a:p>
            <a:r>
              <a:rPr lang="es-CL" b="1" u="sng" dirty="0" smtClean="0"/>
              <a:t>A.-   Descuentos Comerciales:</a:t>
            </a:r>
          </a:p>
          <a:p>
            <a:r>
              <a:rPr lang="es-CL" dirty="0" smtClean="0"/>
              <a:t>A medida que la mercadería se va vendiendo, como su costo has sido más bajo, el descuento obtenido se va transformando paulatinamente en utilidad .</a:t>
            </a:r>
          </a:p>
        </p:txBody>
      </p:sp>
    </p:spTree>
    <p:extLst>
      <p:ext uri="{BB962C8B-B14F-4D97-AF65-F5344CB8AC3E}">
        <p14:creationId xmlns:p14="http://schemas.microsoft.com/office/powerpoint/2010/main" val="2855537671"/>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b="1" u="sng" dirty="0"/>
              <a:t>4</a:t>
            </a:r>
            <a:r>
              <a:rPr lang="es-CL" b="1" u="sng" dirty="0" smtClean="0"/>
              <a:t>.- Los Descuentos Obtenidos.</a:t>
            </a:r>
          </a:p>
          <a:p>
            <a:r>
              <a:rPr lang="es-CL" b="1" u="sng" dirty="0" smtClean="0"/>
              <a:t>A.-   Descuentos Comerciales:</a:t>
            </a:r>
          </a:p>
          <a:p>
            <a:r>
              <a:rPr lang="es-CL" dirty="0" smtClean="0"/>
              <a:t>Si en el ejemplo detallado precedentemente se vendiera la mitad de la mercadería en $ 25.000, el resultado sería:</a:t>
            </a:r>
          </a:p>
          <a:p>
            <a:r>
              <a:rPr lang="es-CL" dirty="0"/>
              <a:t>Ventas al precio de venta             $25.000</a:t>
            </a:r>
          </a:p>
          <a:p>
            <a:r>
              <a:rPr lang="es-CL" dirty="0"/>
              <a:t>Costo de venta al precio compra    </a:t>
            </a:r>
            <a:r>
              <a:rPr lang="es-CL" u="sng" dirty="0"/>
              <a:t>$9.000 </a:t>
            </a:r>
          </a:p>
          <a:p>
            <a:r>
              <a:rPr lang="es-CL" b="1" dirty="0"/>
              <a:t>Utilidad bruta                              </a:t>
            </a:r>
            <a:r>
              <a:rPr lang="es-CL" dirty="0"/>
              <a:t>$16.000</a:t>
            </a:r>
          </a:p>
          <a:p>
            <a:endParaRPr lang="es-CL" dirty="0" smtClean="0"/>
          </a:p>
        </p:txBody>
      </p:sp>
    </p:spTree>
    <p:extLst>
      <p:ext uri="{BB962C8B-B14F-4D97-AF65-F5344CB8AC3E}">
        <p14:creationId xmlns:p14="http://schemas.microsoft.com/office/powerpoint/2010/main" val="111258094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b="1" u="sng" dirty="0"/>
              <a:t>4</a:t>
            </a:r>
            <a:r>
              <a:rPr lang="es-CL" b="1" u="sng" dirty="0" smtClean="0"/>
              <a:t>.- Los Descuentos Obtenidos.</a:t>
            </a:r>
          </a:p>
          <a:p>
            <a:r>
              <a:rPr lang="es-CL" b="1" u="sng" dirty="0" smtClean="0"/>
              <a:t>A.-   Descuentos Comerciales:</a:t>
            </a:r>
          </a:p>
          <a:p>
            <a:r>
              <a:rPr lang="es-CL" dirty="0" smtClean="0"/>
              <a:t>De esta forma, la mitad del descuento queda demostrado como un menor Activo( cuenta mercaderías a un costo más bajo) y la otra mitad, como un menor Costo de Ventas, lo que se traduce en una mayor utilidad. </a:t>
            </a:r>
          </a:p>
        </p:txBody>
      </p:sp>
    </p:spTree>
    <p:extLst>
      <p:ext uri="{BB962C8B-B14F-4D97-AF65-F5344CB8AC3E}">
        <p14:creationId xmlns:p14="http://schemas.microsoft.com/office/powerpoint/2010/main" val="3675350348"/>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b="1" u="sng" dirty="0"/>
              <a:t>4</a:t>
            </a:r>
            <a:r>
              <a:rPr lang="es-CL" b="1" u="sng" dirty="0" smtClean="0"/>
              <a:t>.- Los Descuentos Obtenidos.</a:t>
            </a:r>
          </a:p>
          <a:p>
            <a:r>
              <a:rPr lang="es-CL" b="1" u="sng" dirty="0"/>
              <a:t>B</a:t>
            </a:r>
            <a:r>
              <a:rPr lang="es-CL" b="1" u="sng" dirty="0" smtClean="0"/>
              <a:t>.- Descuentos </a:t>
            </a:r>
            <a:r>
              <a:rPr lang="es-CL" b="1" u="sng" dirty="0"/>
              <a:t> </a:t>
            </a:r>
            <a:r>
              <a:rPr lang="es-CL" b="1" u="sng" dirty="0" smtClean="0"/>
              <a:t>de Caja : </a:t>
            </a:r>
          </a:p>
          <a:p>
            <a:r>
              <a:rPr lang="es-CL" sz="2800" dirty="0" smtClean="0"/>
              <a:t>Este descuento no esta considerado en la factura, ésta se registra por su valor total . Veamos un ejemplo utilizando los mismos datos de l ejemplo anterior.</a:t>
            </a:r>
          </a:p>
          <a:p>
            <a:r>
              <a:rPr lang="es-CL" sz="2800" dirty="0"/>
              <a:t>Mercaderías                             </a:t>
            </a:r>
            <a:r>
              <a:rPr lang="es-CL" sz="2800" dirty="0" smtClean="0"/>
              <a:t>  $20.000</a:t>
            </a:r>
            <a:endParaRPr lang="es-CL" sz="2800" dirty="0"/>
          </a:p>
          <a:p>
            <a:r>
              <a:rPr lang="es-CL" sz="2800" dirty="0"/>
              <a:t>                            a</a:t>
            </a:r>
          </a:p>
          <a:p>
            <a:r>
              <a:rPr lang="es-CL" sz="2800" dirty="0"/>
              <a:t>                       </a:t>
            </a:r>
            <a:r>
              <a:rPr lang="es-CL" sz="2800" dirty="0" smtClean="0"/>
              <a:t>Varios Acreedores            $20.000</a:t>
            </a:r>
            <a:endParaRPr lang="es-CL" sz="2800" dirty="0"/>
          </a:p>
          <a:p>
            <a:r>
              <a:rPr lang="es-CL" sz="2800" dirty="0" smtClean="0"/>
              <a:t> </a:t>
            </a:r>
          </a:p>
        </p:txBody>
      </p:sp>
    </p:spTree>
    <p:extLst>
      <p:ext uri="{BB962C8B-B14F-4D97-AF65-F5344CB8AC3E}">
        <p14:creationId xmlns:p14="http://schemas.microsoft.com/office/powerpoint/2010/main" val="3065853312"/>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10000"/>
          </a:bodyPr>
          <a:lstStyle/>
          <a:p>
            <a:r>
              <a:rPr lang="es-CL" b="1" u="sng" dirty="0"/>
              <a:t>4</a:t>
            </a:r>
            <a:r>
              <a:rPr lang="es-CL" b="1" u="sng" dirty="0" smtClean="0"/>
              <a:t>.- Los Descuentos Obtenidos.</a:t>
            </a:r>
          </a:p>
          <a:p>
            <a:r>
              <a:rPr lang="es-CL" b="1" u="sng" dirty="0"/>
              <a:t>B</a:t>
            </a:r>
            <a:r>
              <a:rPr lang="es-CL" b="1" u="sng" dirty="0" smtClean="0"/>
              <a:t>.- Descuentos </a:t>
            </a:r>
            <a:r>
              <a:rPr lang="es-CL" b="1" u="sng" dirty="0"/>
              <a:t> </a:t>
            </a:r>
            <a:r>
              <a:rPr lang="es-CL" b="1" u="sng" dirty="0" smtClean="0"/>
              <a:t>de Caja : </a:t>
            </a:r>
          </a:p>
          <a:p>
            <a:r>
              <a:rPr lang="es-CL" sz="2800" dirty="0" smtClean="0"/>
              <a:t>Al momento de la cancelación se obtiene el descuento y se refleja en una cuenta de ganancias, denominada « Descuentos Obtenidos»:</a:t>
            </a:r>
          </a:p>
          <a:p>
            <a:r>
              <a:rPr lang="es-CL" sz="2800" dirty="0" smtClean="0"/>
              <a:t>Varios Acreedores                              $20.000</a:t>
            </a:r>
            <a:endParaRPr lang="es-CL" sz="2800" dirty="0"/>
          </a:p>
          <a:p>
            <a:r>
              <a:rPr lang="es-CL" sz="2800" dirty="0"/>
              <a:t>                    </a:t>
            </a:r>
            <a:r>
              <a:rPr lang="es-CL" sz="2800" dirty="0" smtClean="0"/>
              <a:t> </a:t>
            </a:r>
            <a:r>
              <a:rPr lang="es-CL" sz="2800" dirty="0"/>
              <a:t>a</a:t>
            </a:r>
          </a:p>
          <a:p>
            <a:r>
              <a:rPr lang="es-CL" sz="2800" dirty="0"/>
              <a:t>                        </a:t>
            </a:r>
            <a:r>
              <a:rPr lang="es-CL" sz="2800" dirty="0" smtClean="0"/>
              <a:t>Descuentos </a:t>
            </a:r>
            <a:r>
              <a:rPr lang="es-CL" sz="2800" smtClean="0"/>
              <a:t>Obtenidos          $   2.000 </a:t>
            </a:r>
            <a:endParaRPr lang="es-CL" sz="2800" dirty="0" smtClean="0"/>
          </a:p>
          <a:p>
            <a:r>
              <a:rPr lang="es-CL" sz="2800" dirty="0"/>
              <a:t> </a:t>
            </a:r>
            <a:r>
              <a:rPr lang="es-CL" sz="2800" dirty="0" smtClean="0"/>
              <a:t>                        Caja                                  $ 18.000           </a:t>
            </a:r>
            <a:endParaRPr lang="es-CL" sz="2800" dirty="0"/>
          </a:p>
          <a:p>
            <a:r>
              <a:rPr lang="es-CL" sz="2800" dirty="0" smtClean="0"/>
              <a:t> </a:t>
            </a:r>
          </a:p>
        </p:txBody>
      </p:sp>
    </p:spTree>
    <p:extLst>
      <p:ext uri="{BB962C8B-B14F-4D97-AF65-F5344CB8AC3E}">
        <p14:creationId xmlns:p14="http://schemas.microsoft.com/office/powerpoint/2010/main" val="3526031840"/>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b="1" u="sng" dirty="0"/>
              <a:t>4</a:t>
            </a:r>
            <a:r>
              <a:rPr lang="es-CL" b="1" u="sng" dirty="0" smtClean="0"/>
              <a:t>.- Los Descuentos Obtenidos.</a:t>
            </a:r>
          </a:p>
          <a:p>
            <a:r>
              <a:rPr lang="es-CL" b="1" u="sng" dirty="0"/>
              <a:t>B</a:t>
            </a:r>
            <a:r>
              <a:rPr lang="es-CL" b="1" u="sng" dirty="0" smtClean="0"/>
              <a:t>.- Descuentos </a:t>
            </a:r>
            <a:r>
              <a:rPr lang="es-CL" b="1" u="sng" dirty="0"/>
              <a:t> </a:t>
            </a:r>
            <a:r>
              <a:rPr lang="es-CL" b="1" u="sng" dirty="0" smtClean="0"/>
              <a:t>de Caja : </a:t>
            </a:r>
          </a:p>
          <a:p>
            <a:r>
              <a:rPr lang="es-CL" sz="2800" dirty="0" smtClean="0"/>
              <a:t>En este caso la mercadería queda registrada a un precio de compra más alto ( </a:t>
            </a:r>
            <a:r>
              <a:rPr lang="es-CL" sz="2800" dirty="0"/>
              <a:t>m</a:t>
            </a:r>
            <a:r>
              <a:rPr lang="es-CL" sz="2800" dirty="0" smtClean="0"/>
              <a:t>ayor Activo), pero el descuento total aparece como utilidad.</a:t>
            </a:r>
          </a:p>
          <a:p>
            <a:r>
              <a:rPr lang="es-CL" sz="2800" dirty="0" smtClean="0"/>
              <a:t>Si se vendiera la mitad de la mercadería a un precio de $25.000, indicado en el ejercicio precedente, el resultado sería el siguiente:</a:t>
            </a:r>
          </a:p>
        </p:txBody>
      </p:sp>
    </p:spTree>
    <p:extLst>
      <p:ext uri="{BB962C8B-B14F-4D97-AF65-F5344CB8AC3E}">
        <p14:creationId xmlns:p14="http://schemas.microsoft.com/office/powerpoint/2010/main" val="2321433810"/>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628800"/>
            <a:ext cx="8153400" cy="5184576"/>
          </a:xfrm>
        </p:spPr>
        <p:txBody>
          <a:bodyPr>
            <a:normAutofit/>
          </a:bodyPr>
          <a:lstStyle/>
          <a:p>
            <a:r>
              <a:rPr lang="es-CL" b="1" u="sng" dirty="0"/>
              <a:t>4</a:t>
            </a:r>
            <a:r>
              <a:rPr lang="es-CL" b="1" u="sng" dirty="0" smtClean="0"/>
              <a:t>.- Los Descuentos Obtenidos.</a:t>
            </a:r>
          </a:p>
          <a:p>
            <a:r>
              <a:rPr lang="es-CL" b="1" u="sng" dirty="0"/>
              <a:t>B</a:t>
            </a:r>
            <a:r>
              <a:rPr lang="es-CL" b="1" u="sng" dirty="0" smtClean="0"/>
              <a:t>.- Descuentos </a:t>
            </a:r>
            <a:r>
              <a:rPr lang="es-CL" b="1" u="sng" dirty="0"/>
              <a:t> </a:t>
            </a:r>
            <a:r>
              <a:rPr lang="es-CL" b="1" u="sng" dirty="0" smtClean="0"/>
              <a:t>de Caja :</a:t>
            </a:r>
          </a:p>
          <a:p>
            <a:r>
              <a:rPr lang="es-CL" dirty="0" smtClean="0"/>
              <a:t>Venta al precio de venta                        $25.000</a:t>
            </a:r>
          </a:p>
          <a:p>
            <a:r>
              <a:rPr lang="es-CL" dirty="0" smtClean="0"/>
              <a:t>Costo De Ventas, precio compra              </a:t>
            </a:r>
            <a:r>
              <a:rPr lang="es-CL" u="sng" dirty="0" smtClean="0"/>
              <a:t>$10.000</a:t>
            </a:r>
          </a:p>
          <a:p>
            <a:r>
              <a:rPr lang="es-CL" u="sng" dirty="0" smtClean="0"/>
              <a:t>Utilidad Bruta                                        $10.000 </a:t>
            </a:r>
          </a:p>
        </p:txBody>
      </p:sp>
      <p:sp>
        <p:nvSpPr>
          <p:cNvPr id="4" name="3 Flecha derecha"/>
          <p:cNvSpPr/>
          <p:nvPr/>
        </p:nvSpPr>
        <p:spPr>
          <a:xfrm>
            <a:off x="4963275" y="2708920"/>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 name="4 Flecha derecha"/>
          <p:cNvSpPr/>
          <p:nvPr/>
        </p:nvSpPr>
        <p:spPr>
          <a:xfrm>
            <a:off x="5941683" y="3294903"/>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 name="5 Flecha derecha"/>
          <p:cNvSpPr/>
          <p:nvPr/>
        </p:nvSpPr>
        <p:spPr>
          <a:xfrm>
            <a:off x="3984867" y="3789040"/>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2016502470"/>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484784"/>
            <a:ext cx="8153400" cy="4896544"/>
          </a:xfrm>
        </p:spPr>
        <p:txBody>
          <a:bodyPr>
            <a:normAutofit/>
          </a:bodyPr>
          <a:lstStyle/>
          <a:p>
            <a:r>
              <a:rPr lang="es-CL" b="1" u="sng" dirty="0"/>
              <a:t>4</a:t>
            </a:r>
            <a:r>
              <a:rPr lang="es-CL" b="1" u="sng" dirty="0" smtClean="0"/>
              <a:t>.- Los Descuentos Obtenidos.</a:t>
            </a:r>
          </a:p>
          <a:p>
            <a:r>
              <a:rPr lang="es-CL" b="1" u="sng" dirty="0"/>
              <a:t>B</a:t>
            </a:r>
            <a:r>
              <a:rPr lang="es-CL" b="1" u="sng" dirty="0" smtClean="0"/>
              <a:t>.- Descuentos </a:t>
            </a:r>
            <a:r>
              <a:rPr lang="es-CL" b="1" u="sng" dirty="0"/>
              <a:t> </a:t>
            </a:r>
            <a:r>
              <a:rPr lang="es-CL" b="1" u="sng" dirty="0" smtClean="0"/>
              <a:t>de Caja :</a:t>
            </a:r>
          </a:p>
          <a:p>
            <a:r>
              <a:rPr lang="es-CL" dirty="0" smtClean="0"/>
              <a:t>Si comparamos este resultado con el ejemplo anterior, es posible apreciar que el Costo de Ventas fue más alto, traduciéndose en un aumento del rubro Pérdidas ,que es compensado  con un mayor valor en el rubro Ganancias por concepto de « Descuentos Obtenidos»      </a:t>
            </a:r>
          </a:p>
        </p:txBody>
      </p:sp>
    </p:spTree>
    <p:extLst>
      <p:ext uri="{BB962C8B-B14F-4D97-AF65-F5344CB8AC3E}">
        <p14:creationId xmlns:p14="http://schemas.microsoft.com/office/powerpoint/2010/main" val="393854770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484784"/>
            <a:ext cx="8153400" cy="4896544"/>
          </a:xfrm>
        </p:spPr>
        <p:txBody>
          <a:bodyPr>
            <a:normAutofit/>
          </a:bodyPr>
          <a:lstStyle/>
          <a:p>
            <a:r>
              <a:rPr lang="es-CL" b="1" u="sng" dirty="0"/>
              <a:t>4</a:t>
            </a:r>
            <a:r>
              <a:rPr lang="es-CL" b="1" u="sng" dirty="0" smtClean="0"/>
              <a:t>.- Los Descuentos Obtenidos.</a:t>
            </a:r>
          </a:p>
          <a:p>
            <a:r>
              <a:rPr lang="es-CL" b="1" u="sng" dirty="0"/>
              <a:t>B</a:t>
            </a:r>
            <a:r>
              <a:rPr lang="es-CL" b="1" u="sng" dirty="0" smtClean="0"/>
              <a:t>.- Descuentos </a:t>
            </a:r>
            <a:r>
              <a:rPr lang="es-CL" b="1" u="sng" dirty="0"/>
              <a:t> </a:t>
            </a:r>
            <a:r>
              <a:rPr lang="es-CL" b="1" u="sng" dirty="0" smtClean="0"/>
              <a:t>de Caja :</a:t>
            </a:r>
          </a:p>
          <a:p>
            <a:r>
              <a:rPr lang="es-CL" dirty="0" smtClean="0"/>
              <a:t>En resumen si comparamos los resultados del ejemplo desarrollado para ilustrar los conceptos de Descuento comercial y descuento de caja, tenemos que en la primera situación la utilidad asciende a $16.000.</a:t>
            </a:r>
          </a:p>
          <a:p>
            <a:endParaRPr lang="es-CL" dirty="0" smtClean="0"/>
          </a:p>
        </p:txBody>
      </p:sp>
    </p:spTree>
    <p:extLst>
      <p:ext uri="{BB962C8B-B14F-4D97-AF65-F5344CB8AC3E}">
        <p14:creationId xmlns:p14="http://schemas.microsoft.com/office/powerpoint/2010/main" val="817892819"/>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484784"/>
            <a:ext cx="8153400" cy="4896544"/>
          </a:xfrm>
        </p:spPr>
        <p:txBody>
          <a:bodyPr>
            <a:normAutofit/>
          </a:bodyPr>
          <a:lstStyle/>
          <a:p>
            <a:r>
              <a:rPr lang="es-CL" b="1" u="sng" dirty="0"/>
              <a:t>4</a:t>
            </a:r>
            <a:r>
              <a:rPr lang="es-CL" b="1" u="sng" dirty="0" smtClean="0"/>
              <a:t>.- Los Descuentos Obtenidos.</a:t>
            </a:r>
          </a:p>
          <a:p>
            <a:r>
              <a:rPr lang="es-CL" b="1" u="sng" dirty="0"/>
              <a:t>B</a:t>
            </a:r>
            <a:r>
              <a:rPr lang="es-CL" b="1" u="sng" dirty="0" smtClean="0"/>
              <a:t>.- Descuentos </a:t>
            </a:r>
            <a:r>
              <a:rPr lang="es-CL" b="1" u="sng" dirty="0"/>
              <a:t> </a:t>
            </a:r>
            <a:r>
              <a:rPr lang="es-CL" b="1" u="sng" dirty="0" smtClean="0"/>
              <a:t>de Caja :</a:t>
            </a:r>
          </a:p>
          <a:p>
            <a:r>
              <a:rPr lang="es-CL" dirty="0" smtClean="0"/>
              <a:t>Para el segundo caso la utilidad bruta asciende a $ 15.000., a lo cual se debe agregar el otro concepto de utilidad que aparece en el desarrollo del ejercicio que es «descuentos obtenidos» con $2.000, lo que arroja un total de $17.000.</a:t>
            </a:r>
          </a:p>
          <a:p>
            <a:endParaRPr lang="es-CL" dirty="0" smtClean="0"/>
          </a:p>
        </p:txBody>
      </p:sp>
    </p:spTree>
    <p:extLst>
      <p:ext uri="{BB962C8B-B14F-4D97-AF65-F5344CB8AC3E}">
        <p14:creationId xmlns:p14="http://schemas.microsoft.com/office/powerpoint/2010/main" val="1235536486"/>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484784"/>
            <a:ext cx="8153400" cy="4896544"/>
          </a:xfrm>
        </p:spPr>
        <p:txBody>
          <a:bodyPr>
            <a:normAutofit/>
          </a:bodyPr>
          <a:lstStyle/>
          <a:p>
            <a:r>
              <a:rPr lang="es-CL" b="1" u="sng" dirty="0"/>
              <a:t>4</a:t>
            </a:r>
            <a:r>
              <a:rPr lang="es-CL" b="1" u="sng" dirty="0" smtClean="0"/>
              <a:t>.- Los Descuentos Obtenidos.</a:t>
            </a:r>
          </a:p>
          <a:p>
            <a:r>
              <a:rPr lang="es-CL" b="1" u="sng" dirty="0"/>
              <a:t>B</a:t>
            </a:r>
            <a:r>
              <a:rPr lang="es-CL" b="1" u="sng" dirty="0" smtClean="0"/>
              <a:t>.- Descuentos </a:t>
            </a:r>
            <a:r>
              <a:rPr lang="es-CL" b="1" u="sng" dirty="0"/>
              <a:t> </a:t>
            </a:r>
            <a:r>
              <a:rPr lang="es-CL" b="1" u="sng" dirty="0" smtClean="0"/>
              <a:t>de Caja :</a:t>
            </a:r>
          </a:p>
          <a:p>
            <a:r>
              <a:rPr lang="es-CL" dirty="0" smtClean="0"/>
              <a:t>Para el segundo caso la utilidad bruta asciende a $ 15.000., a lo cual se debe agregar el otro concepto de utilidad que aparece en el desarrollo del ejercicio que es «descuentos obtenidos» con $2.000, lo que arroja un total de $17.000.</a:t>
            </a:r>
          </a:p>
          <a:p>
            <a:endParaRPr lang="es-CL" dirty="0" smtClean="0"/>
          </a:p>
        </p:txBody>
      </p:sp>
    </p:spTree>
    <p:extLst>
      <p:ext uri="{BB962C8B-B14F-4D97-AF65-F5344CB8AC3E}">
        <p14:creationId xmlns:p14="http://schemas.microsoft.com/office/powerpoint/2010/main" val="519369058"/>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484784"/>
            <a:ext cx="8153400" cy="4896544"/>
          </a:xfrm>
        </p:spPr>
        <p:txBody>
          <a:bodyPr>
            <a:normAutofit lnSpcReduction="10000"/>
          </a:bodyPr>
          <a:lstStyle/>
          <a:p>
            <a:r>
              <a:rPr lang="es-CL" b="1" u="sng" dirty="0"/>
              <a:t>4</a:t>
            </a:r>
            <a:r>
              <a:rPr lang="es-CL" b="1" u="sng" dirty="0" smtClean="0"/>
              <a:t>.- Los Descuentos Obtenidos.</a:t>
            </a:r>
          </a:p>
          <a:p>
            <a:r>
              <a:rPr lang="es-CL" b="1" u="sng" dirty="0"/>
              <a:t>B</a:t>
            </a:r>
            <a:r>
              <a:rPr lang="es-CL" b="1" u="sng" dirty="0" smtClean="0"/>
              <a:t>.- Descuentos </a:t>
            </a:r>
            <a:r>
              <a:rPr lang="es-CL" b="1" u="sng" dirty="0"/>
              <a:t> </a:t>
            </a:r>
            <a:r>
              <a:rPr lang="es-CL" b="1" u="sng" dirty="0" smtClean="0"/>
              <a:t>de Caja :</a:t>
            </a:r>
          </a:p>
          <a:p>
            <a:r>
              <a:rPr lang="es-CL" dirty="0" smtClean="0"/>
              <a:t>Aparentemente se alterarían los resultados finales según fuese un descuento comercial o bien un descuento de caja, el que se obtiene al momento de realizar la compra.</a:t>
            </a:r>
          </a:p>
          <a:p>
            <a:r>
              <a:rPr lang="es-CL" dirty="0" smtClean="0"/>
              <a:t>Sin embargo ambos resultados se igualarán al momento de venderse la totalidad de la mercadería, ya que en el ejemplo desarrollado considerando el descuento de caja la utilidad bruta ascenderá a$32.000</a:t>
            </a:r>
            <a:r>
              <a:rPr lang="es-CL" b="1" dirty="0" smtClean="0">
                <a:solidFill>
                  <a:srgbClr val="FF0000"/>
                </a:solidFill>
              </a:rPr>
              <a:t>( 16.000*2)</a:t>
            </a:r>
          </a:p>
          <a:p>
            <a:endParaRPr lang="es-CL" dirty="0" smtClean="0"/>
          </a:p>
        </p:txBody>
      </p:sp>
    </p:spTree>
    <p:extLst>
      <p:ext uri="{BB962C8B-B14F-4D97-AF65-F5344CB8AC3E}">
        <p14:creationId xmlns:p14="http://schemas.microsoft.com/office/powerpoint/2010/main" val="1635888665"/>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Tratamiento de los intereses y descuentos</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612648" y="1484784"/>
            <a:ext cx="8153400" cy="4896544"/>
          </a:xfrm>
        </p:spPr>
        <p:txBody>
          <a:bodyPr>
            <a:normAutofit/>
          </a:bodyPr>
          <a:lstStyle/>
          <a:p>
            <a:r>
              <a:rPr lang="es-CL" b="1" u="sng" dirty="0"/>
              <a:t>4</a:t>
            </a:r>
            <a:r>
              <a:rPr lang="es-CL" b="1" u="sng" dirty="0" smtClean="0"/>
              <a:t>.- Los Descuentos Obtenidos.</a:t>
            </a:r>
          </a:p>
          <a:p>
            <a:r>
              <a:rPr lang="es-CL" b="1" u="sng" dirty="0"/>
              <a:t>B</a:t>
            </a:r>
            <a:r>
              <a:rPr lang="es-CL" b="1" u="sng" dirty="0" smtClean="0"/>
              <a:t>.- Descuentos </a:t>
            </a:r>
            <a:r>
              <a:rPr lang="es-CL" b="1" u="sng" dirty="0"/>
              <a:t> </a:t>
            </a:r>
            <a:r>
              <a:rPr lang="es-CL" b="1" u="sng" dirty="0" smtClean="0"/>
              <a:t>de Caja :</a:t>
            </a:r>
          </a:p>
          <a:p>
            <a:r>
              <a:rPr lang="es-CL" dirty="0" smtClean="0"/>
              <a:t>Por otra parte en el ejemplo desarrollado considerando el descuento de caja la utilidad bruta en la venta ascenderá tan solo a $30.000( </a:t>
            </a:r>
            <a:r>
              <a:rPr lang="es-CL" b="1" dirty="0" smtClean="0">
                <a:solidFill>
                  <a:srgbClr val="FF0000"/>
                </a:solidFill>
              </a:rPr>
              <a:t>15.000*2</a:t>
            </a:r>
            <a:r>
              <a:rPr lang="es-CL" dirty="0" smtClean="0"/>
              <a:t>), a lo que debe agregarse la utilidad obtenida que figuran en la cuenta de resultado descuentos obtenidos.( </a:t>
            </a:r>
            <a:r>
              <a:rPr lang="es-CL" b="1" dirty="0" smtClean="0">
                <a:solidFill>
                  <a:srgbClr val="FF0000"/>
                </a:solidFill>
              </a:rPr>
              <a:t>utilidad adicional</a:t>
            </a:r>
            <a:r>
              <a:rPr lang="es-CL" dirty="0" smtClean="0"/>
              <a:t>).</a:t>
            </a:r>
          </a:p>
        </p:txBody>
      </p:sp>
    </p:spTree>
    <p:extLst>
      <p:ext uri="{BB962C8B-B14F-4D97-AF65-F5344CB8AC3E}">
        <p14:creationId xmlns:p14="http://schemas.microsoft.com/office/powerpoint/2010/main" val="397475745"/>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L" sz="2400" dirty="0">
                <a:latin typeface="Arial" pitchFamily="34" charset="0"/>
                <a:cs typeface="Arial" pitchFamily="34" charset="0"/>
              </a:rPr>
              <a:t>Tratamiento de los intereses y descuentos</a:t>
            </a:r>
            <a:endParaRPr lang="es-CL" sz="2400" dirty="0"/>
          </a:p>
        </p:txBody>
      </p:sp>
      <p:sp>
        <p:nvSpPr>
          <p:cNvPr id="3" name="Marcador de contenido 2"/>
          <p:cNvSpPr>
            <a:spLocks noGrp="1"/>
          </p:cNvSpPr>
          <p:nvPr>
            <p:ph sz="quarter" idx="1"/>
          </p:nvPr>
        </p:nvSpPr>
        <p:spPr/>
        <p:txBody>
          <a:bodyPr>
            <a:normAutofit/>
          </a:bodyPr>
          <a:lstStyle/>
          <a:p>
            <a:endParaRPr lang="es-CL" dirty="0"/>
          </a:p>
          <a:p>
            <a:pPr marL="0" indent="0">
              <a:buNone/>
            </a:pPr>
            <a:r>
              <a:rPr lang="es-CL" dirty="0" smtClean="0"/>
              <a:t>                        </a:t>
            </a:r>
          </a:p>
          <a:p>
            <a:endParaRPr lang="es-CL" dirty="0"/>
          </a:p>
          <a:p>
            <a:pPr marL="0" indent="0">
              <a:buNone/>
            </a:pPr>
            <a:r>
              <a:rPr lang="es-CL" dirty="0" smtClean="0"/>
              <a:t>                                  FIN</a:t>
            </a:r>
            <a:endParaRPr lang="es-CL" dirty="0"/>
          </a:p>
        </p:txBody>
      </p:sp>
    </p:spTree>
    <p:extLst>
      <p:ext uri="{BB962C8B-B14F-4D97-AF65-F5344CB8AC3E}">
        <p14:creationId xmlns:p14="http://schemas.microsoft.com/office/powerpoint/2010/main" val="42926754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rmedio">
  <a:themeElements>
    <a:clrScheme name="Intermedio">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1491</TotalTime>
  <Words>3887</Words>
  <Application>Microsoft Office PowerPoint</Application>
  <PresentationFormat>Presentación en pantalla (4:3)</PresentationFormat>
  <Paragraphs>487</Paragraphs>
  <Slides>66</Slides>
  <Notes>0</Notes>
  <HiddenSlides>0</HiddenSlides>
  <MMClips>0</MMClips>
  <ScaleCrop>false</ScaleCrop>
  <HeadingPairs>
    <vt:vector size="4" baseType="variant">
      <vt:variant>
        <vt:lpstr>Tema</vt:lpstr>
      </vt:variant>
      <vt:variant>
        <vt:i4>1</vt:i4>
      </vt:variant>
      <vt:variant>
        <vt:lpstr>Títulos de diapositiva</vt:lpstr>
      </vt:variant>
      <vt:variant>
        <vt:i4>66</vt:i4>
      </vt:variant>
    </vt:vector>
  </HeadingPairs>
  <TitlesOfParts>
    <vt:vector size="67" baseType="lpstr">
      <vt:lpstr>Intermedio</vt:lpstr>
      <vt:lpstr>           Conceptos COMPLEMENTARIOS  IVA</vt:lpstr>
      <vt:lpstr>Conceptos Complementarios de IVA</vt:lpstr>
      <vt:lpstr>Conceptos Complementarios de IVA</vt:lpstr>
      <vt:lpstr>Conceptos Complementarios de IVA</vt:lpstr>
      <vt:lpstr>Conceptos Complementarios de IVA</vt:lpstr>
      <vt:lpstr>Conceptos Complementarios de IVA</vt:lpstr>
      <vt:lpstr>Conceptos Complementarios de IVA</vt:lpstr>
      <vt:lpstr>Conceptos Complementarios de IVA</vt:lpstr>
      <vt:lpstr>Conceptos Complementarios de IVA</vt:lpstr>
      <vt:lpstr>Conceptos Complementarios de IVA</vt:lpstr>
      <vt:lpstr>Conceptos Complementarios de IVA</vt:lpstr>
      <vt:lpstr>Conceptos Complementarios de IVA</vt:lpstr>
      <vt:lpstr>Conceptos Complementarios de IVA</vt:lpstr>
      <vt:lpstr>Conceptos Complementarios de IVA</vt:lpstr>
      <vt:lpstr>Conceptos Complementarios de IVA</vt:lpstr>
      <vt:lpstr>Conceptos Complementarios de IVA</vt:lpstr>
      <vt:lpstr>Conceptos Complementarios de IVA</vt:lpstr>
      <vt:lpstr>Conceptos Complementarios de IVA</vt:lpstr>
      <vt:lpstr>Conceptos Complementarios de IVA</vt:lpstr>
      <vt:lpstr>Conceptos Complementarios de IVA</vt:lpstr>
      <vt:lpstr>Conceptos Complementarios de IVA</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lpstr>Tratamiento de los intereses y descuentos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Unida tematica dos</dc:title>
  <dc:creator>casa</dc:creator>
  <cp:lastModifiedBy>Personal</cp:lastModifiedBy>
  <cp:revision>225</cp:revision>
  <dcterms:created xsi:type="dcterms:W3CDTF">2020-01-11T16:23:14Z</dcterms:created>
  <dcterms:modified xsi:type="dcterms:W3CDTF">2022-07-13T13:16:27Z</dcterms:modified>
</cp:coreProperties>
</file>