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0" r:id="rId2"/>
    <p:sldId id="476" r:id="rId3"/>
    <p:sldId id="471" r:id="rId4"/>
    <p:sldId id="473" r:id="rId5"/>
    <p:sldId id="474" r:id="rId6"/>
    <p:sldId id="475" r:id="rId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F9F"/>
    <a:srgbClr val="060614"/>
    <a:srgbClr val="669900"/>
    <a:srgbClr val="009900"/>
    <a:srgbClr val="006600"/>
    <a:srgbClr val="3366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333" autoAdjust="0"/>
    <p:restoredTop sz="94604" autoAdjust="0"/>
  </p:normalViewPr>
  <p:slideViewPr>
    <p:cSldViewPr>
      <p:cViewPr varScale="1">
        <p:scale>
          <a:sx n="115" d="100"/>
          <a:sy n="115" d="100"/>
        </p:scale>
        <p:origin x="1116" y="108"/>
      </p:cViewPr>
      <p:guideLst>
        <p:guide orient="horz" pos="2160"/>
        <p:guide pos="575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93614-BE44-46F5-BBF0-DD81801E93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8D3358-747C-4FE3-BFBD-DB973BF90D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E28CA-9310-4760-B686-CD47DB5054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4BCCC9-1707-4073-A4BB-44AAE41D3A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580BF4-7FC8-47D5-8834-F14A9599BD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B1B51C-8400-4A6D-819D-D702CAF49F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F91AB2-E6B6-4202-B687-8A787B0D0E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FBC660-B761-4549-9008-98772AD183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7CD909-0BF8-4DBB-9C0D-4C201C630A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EB24A1-E0A9-4441-AA68-1B524F7B57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56706B-5BB9-49E3-89C9-3FFCF98256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6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F389B48-127D-4BA0-84F7-03603C17EBF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619672" y="26055"/>
            <a:ext cx="5175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1/2S 2026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4925" y="549275"/>
            <a:ext cx="9037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</a:t>
            </a: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 FECHA/CSO_______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9388" y="1143000"/>
            <a:ext cx="8690292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 PUMAR MI 420 </a:t>
            </a:r>
            <a:r>
              <a:rPr lang="es-CL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MX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Cuantos remos utilizan las siguientes Emb.Menores: Doble bancada / Chalupa.</a:t>
            </a:r>
            <a:endParaRPr lang="es-CL" sz="28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cuanto a la clasificación de las embarcaciones</a:t>
            </a:r>
          </a:p>
          <a:p>
            <a:pPr marL="80962" lvl="1" eaLnBrk="1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menores, complete:</a:t>
            </a: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667561"/>
              </p:ext>
            </p:extLst>
          </p:nvPr>
        </p:nvGraphicFramePr>
        <p:xfrm>
          <a:off x="827584" y="4869160"/>
          <a:ext cx="7920879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177333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1. MADERA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2. ___________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3. FERROCEMENTO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4. ACERO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5. ___________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___________</a:t>
                      </a:r>
                      <a:endParaRPr lang="es-MX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7. COMBINACIÓN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8. NO RIGIDO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9. 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10. _________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11. 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12. VELA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13. MOTOR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14. ________</a:t>
                      </a:r>
                    </a:p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33796"/>
              </p:ext>
            </p:extLst>
          </p:nvPr>
        </p:nvGraphicFramePr>
        <p:xfrm>
          <a:off x="827583" y="4196858"/>
          <a:ext cx="79208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MATERIAL DE CONSTRUCCIÓN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RIGIDEZ DEL CASCO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SISTEMA DE PROPULSIÓN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619672" y="26055"/>
            <a:ext cx="51752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1/2S 2026</a:t>
            </a:r>
            <a:endParaRPr lang="es-ES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4925" y="549275"/>
            <a:ext cx="90376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NOMBRE  ______________       FECHA/CSO</a:t>
            </a: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</a:t>
            </a:r>
            <a:endParaRPr lang="es-ES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9388" y="1143000"/>
            <a:ext cx="869029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</a:t>
            </a:r>
            <a:r>
              <a:rPr lang="es-C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usos de las embarcaciones menores en la armada</a:t>
            </a:r>
            <a:r>
              <a:rPr lang="es-C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 PUMAR MI 420 D.</a:t>
            </a: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Cuantos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remos utilizan las siguientes Emb.Menores: Doble bancada / Chalupa.</a:t>
            </a:r>
            <a:endParaRPr lang="es-CL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cuanto a la clasificación de las embarcaciones</a:t>
            </a:r>
          </a:p>
          <a:p>
            <a:pPr marL="80962" lvl="1" eaLnBrk="1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s-C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menores,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complete:</a:t>
            </a: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980006"/>
              </p:ext>
            </p:extLst>
          </p:nvPr>
        </p:nvGraphicFramePr>
        <p:xfrm>
          <a:off x="827583" y="4196858"/>
          <a:ext cx="79208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MATERIAL DE CONSTRUCCIÓN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RIGIDEZ DEL CASCO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SISTEMA DE PROPULSIÓN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749419"/>
              </p:ext>
            </p:extLst>
          </p:nvPr>
        </p:nvGraphicFramePr>
        <p:xfrm>
          <a:off x="827584" y="4869160"/>
          <a:ext cx="7920879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177333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1. MADERA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2. ___________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3. FERROCEMENTO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4. ACERO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5. ___________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___________</a:t>
                      </a:r>
                      <a:endParaRPr lang="es-MX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7. COMBINACIÓN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8. NO RIGIDO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9. 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10. _________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11. 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12. VELA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13. MOTOR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14. ________</a:t>
                      </a:r>
                    </a:p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46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73263" y="44450"/>
            <a:ext cx="51752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1/2S 2023</a:t>
            </a:r>
            <a:endParaRPr lang="es-ES" sz="2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5742" y="1042939"/>
            <a:ext cx="8690292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38162" lvl="1" indent="-457200" eaLnBrk="1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 PUMAR MI 420 D.</a:t>
            </a:r>
          </a:p>
          <a:p>
            <a:pPr marL="80962" lvl="1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R:  Militar /eslora /</a:t>
            </a:r>
            <a:r>
              <a:rPr lang="es-MX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Danibio</a:t>
            </a:r>
            <a:r>
              <a:rPr lang="es-MX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8162" lvl="1" indent="-457200" eaLnBrk="1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es-MX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Cuantos remos utilizan las siguientes Emb.Menores: Doble bancada / Chalupa.</a:t>
            </a:r>
          </a:p>
          <a:p>
            <a:pPr marL="80962" lvl="1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R: 12 / 5.-</a:t>
            </a:r>
            <a:endParaRPr lang="es-CL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8162" lvl="1" indent="-457200" eaLnBrk="1" hangingPunct="1">
              <a:spcBef>
                <a:spcPts val="0"/>
              </a:spcBef>
              <a:spcAft>
                <a:spcPts val="0"/>
              </a:spcAft>
              <a:buAutoNum type="arabicPeriod" startAt="3"/>
              <a:defRPr/>
            </a:pPr>
            <a:r>
              <a:rPr lang="es-C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cuanto a la clasificación de las embarcaciones menores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962" lvl="1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s-CL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</a:t>
            </a:r>
            <a:r>
              <a:rPr lang="es-CL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CL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976493"/>
              </p:ext>
            </p:extLst>
          </p:nvPr>
        </p:nvGraphicFramePr>
        <p:xfrm>
          <a:off x="755575" y="3383381"/>
          <a:ext cx="79208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MATERIAL DE CONSTRUCCIÓN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RIGIDEZ DEL CASCO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SISTEMA DE PROPULSIÓN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190287"/>
              </p:ext>
            </p:extLst>
          </p:nvPr>
        </p:nvGraphicFramePr>
        <p:xfrm>
          <a:off x="755574" y="4149080"/>
          <a:ext cx="7920879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MADERA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FIBRA DE VIDRIO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FERROCEMENTO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ACERO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ALUMINIO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NEUMÁTICO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COMBINACIÓN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8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NO RIGIDO</a:t>
                      </a:r>
                    </a:p>
                    <a:p>
                      <a:pPr marL="342900" indent="-342900">
                        <a:buFont typeface="+mj-lt"/>
                        <a:buAutoNum type="arabicPeriod" startAt="8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SEMI RÍGIDO</a:t>
                      </a:r>
                    </a:p>
                    <a:p>
                      <a:pPr marL="342900" indent="-342900">
                        <a:buFont typeface="+mj-lt"/>
                        <a:buAutoNum type="arabicPeriod" startAt="8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RÍGIDO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REMO</a:t>
                      </a:r>
                    </a:p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VELA</a:t>
                      </a:r>
                    </a:p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MOTOR</a:t>
                      </a:r>
                    </a:p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MIXTO</a:t>
                      </a:r>
                    </a:p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760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59632" y="208386"/>
            <a:ext cx="6624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/2S </a:t>
            </a: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es-ES" sz="2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67544" y="908720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__________________ FECHA/CSO_______</a:t>
            </a:r>
            <a:endParaRPr lang="es-ES" sz="2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67544" y="177281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kern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INDIQUE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ACCIONES DEL PROCEDIMIENTO </a:t>
            </a:r>
            <a:r>
              <a:rPr lang="es-MX" sz="2000" b="1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FONDEO DE UN BUQUE.</a:t>
            </a:r>
            <a:endParaRPr lang="es-ES" sz="2000" kern="0" dirty="0">
              <a:solidFill>
                <a:srgbClr val="FFFF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67544" y="2967335"/>
            <a:ext cx="78488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</a:t>
            </a:r>
            <a:r>
              <a:rPr lang="es-MX" sz="2000" b="1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SIGNIFICA: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(LENGUAJE DE FONDEO).                                                               - FILAR CADENA :                                                                             - ARRANCÓ          :                                                                              - ABOZAR             :                                                                                          - ARRIBA CLARA :                                                    </a:t>
            </a:r>
            <a:endParaRPr lang="es-ES" sz="2000" kern="0" dirty="0">
              <a:solidFill>
                <a:srgbClr val="FFFF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33263" y="4941168"/>
            <a:ext cx="770485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3.- NOMBRE LAS INDICACIÓN QUE SE DICEN DEL                   </a:t>
            </a:r>
            <a:r>
              <a:rPr lang="es-ES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TRABAJO DE UNA CADENA.                                                                             </a:t>
            </a:r>
            <a:r>
              <a:rPr lang="es-MX" sz="2800" dirty="0" smtClean="0">
                <a:solidFill>
                  <a:srgbClr val="FF0000"/>
                </a:solidFill>
              </a:rPr>
              <a:t>¿Por </a:t>
            </a:r>
            <a:r>
              <a:rPr lang="es-MX" sz="2800" dirty="0">
                <a:solidFill>
                  <a:srgbClr val="FF0000"/>
                </a:solidFill>
              </a:rPr>
              <a:t>dónde llama la cadena</a:t>
            </a:r>
            <a:r>
              <a:rPr lang="es-MX" sz="2800" dirty="0" smtClean="0">
                <a:solidFill>
                  <a:srgbClr val="FF0000"/>
                </a:solidFill>
              </a:rPr>
              <a:t>?                  ¿</a:t>
            </a:r>
            <a:r>
              <a:rPr lang="es-MX" sz="2800" dirty="0">
                <a:solidFill>
                  <a:srgbClr val="FF0000"/>
                </a:solidFill>
              </a:rPr>
              <a:t>Cómo llama la cadena</a:t>
            </a:r>
            <a:r>
              <a:rPr lang="es-MX" sz="2800" dirty="0" smtClean="0">
                <a:solidFill>
                  <a:srgbClr val="FF0000"/>
                </a:solidFill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92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56121" y="780236"/>
            <a:ext cx="74888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s-MX" dirty="0" smtClean="0">
                <a:solidFill>
                  <a:srgbClr val="FFFF00"/>
                </a:solidFill>
              </a:rPr>
              <a:t>Antes de llegar al punto de fondeo: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Definir la cantidad de cadena a fondear.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Conectar (embragar) </a:t>
            </a:r>
            <a:r>
              <a:rPr lang="es-MX" dirty="0" err="1" smtClean="0">
                <a:solidFill>
                  <a:srgbClr val="FFFF00"/>
                </a:solidFill>
              </a:rPr>
              <a:t>Barbotin</a:t>
            </a:r>
            <a:r>
              <a:rPr lang="es-MX" dirty="0" smtClean="0">
                <a:solidFill>
                  <a:srgbClr val="FFFF00"/>
                </a:solidFill>
              </a:rPr>
              <a:t> / Catalina.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Sacar la boza de mar o Soltar el estopor.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Arriar un poco de cadena con el cabrestante </a:t>
            </a:r>
            <a:r>
              <a:rPr lang="es-MX" u="sng" dirty="0" smtClean="0">
                <a:solidFill>
                  <a:srgbClr val="FFFF00"/>
                </a:solidFill>
              </a:rPr>
              <a:t>embragado</a:t>
            </a:r>
            <a:r>
              <a:rPr lang="es-MX" dirty="0" smtClean="0">
                <a:solidFill>
                  <a:srgbClr val="FFFF00"/>
                </a:solidFill>
              </a:rPr>
              <a:t>, dependiendo de la profundidad, dejando el ancla “a la </a:t>
            </a:r>
            <a:r>
              <a:rPr lang="es-MX" dirty="0" err="1" smtClean="0">
                <a:solidFill>
                  <a:srgbClr val="FFFF00"/>
                </a:solidFill>
              </a:rPr>
              <a:t>péndura</a:t>
            </a:r>
            <a:r>
              <a:rPr lang="es-MX" dirty="0" smtClean="0">
                <a:solidFill>
                  <a:srgbClr val="FFFF00"/>
                </a:solidFill>
              </a:rPr>
              <a:t>”.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err="1" smtClean="0">
                <a:solidFill>
                  <a:srgbClr val="FFFF00"/>
                </a:solidFill>
              </a:rPr>
              <a:t>Abozar</a:t>
            </a:r>
            <a:r>
              <a:rPr lang="es-MX" dirty="0" smtClean="0">
                <a:solidFill>
                  <a:srgbClr val="FFFF00"/>
                </a:solidFill>
              </a:rPr>
              <a:t> con la boza de puerto y dejar trabajando.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Desembragar el cabrestante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El ancla queda lista a ser fondeada.</a:t>
            </a:r>
          </a:p>
          <a:p>
            <a:pPr marL="531813" indent="-3619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Verificar viada antes de fondear.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56121" y="5249525"/>
            <a:ext cx="58571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Entregar cadena.                                                             - Ancla se desprendió del fondo marino.                         - Acción de asegurar la cadena.                                      - Expresión que indica que ancla viene limpia y no presenta problemas.</a:t>
            </a:r>
            <a:endParaRPr lang="es-ES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57781" y="333527"/>
            <a:ext cx="2448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 N°1:</a:t>
            </a:r>
            <a:endParaRPr lang="es-ES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56120" y="4787860"/>
            <a:ext cx="35718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Respuesta N°2: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48867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95536" y="980728"/>
            <a:ext cx="3121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E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 N°3.-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99592" y="1844824"/>
            <a:ext cx="60486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880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FF00"/>
                </a:solidFill>
              </a:rPr>
              <a:t>Por la proa, </a:t>
            </a:r>
            <a:r>
              <a:rPr lang="es-MX" dirty="0" smtClean="0">
                <a:solidFill>
                  <a:srgbClr val="FFFF00"/>
                </a:solidFill>
              </a:rPr>
              <a:t>amura, </a:t>
            </a:r>
            <a:r>
              <a:rPr lang="es-MX" dirty="0">
                <a:solidFill>
                  <a:srgbClr val="FFFF00"/>
                </a:solidFill>
              </a:rPr>
              <a:t>cuadra, aleta </a:t>
            </a:r>
            <a:r>
              <a:rPr lang="es-MX" dirty="0" smtClean="0">
                <a:solidFill>
                  <a:srgbClr val="FFFF00"/>
                </a:solidFill>
              </a:rPr>
              <a:t>de ( babor/estribor).</a:t>
            </a:r>
            <a:endParaRPr lang="es-MX" dirty="0">
              <a:solidFill>
                <a:srgbClr val="FFFF00"/>
              </a:solidFill>
            </a:endParaRPr>
          </a:p>
          <a:p>
            <a:pPr marL="55880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Con </a:t>
            </a:r>
            <a:r>
              <a:rPr lang="es-MX" dirty="0">
                <a:solidFill>
                  <a:srgbClr val="FFFF00"/>
                </a:solidFill>
              </a:rPr>
              <a:t>mucha fuerza, con fuerza, despacio, a pique</a:t>
            </a:r>
          </a:p>
        </p:txBody>
      </p:sp>
    </p:spTree>
    <p:extLst>
      <p:ext uri="{BB962C8B-B14F-4D97-AF65-F5344CB8AC3E}">
        <p14:creationId xmlns:p14="http://schemas.microsoft.com/office/powerpoint/2010/main" val="310700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6717</TotalTime>
  <Words>510</Words>
  <Application>Microsoft Office PowerPoint</Application>
  <PresentationFormat>Presentación en pantalla (4:3)</PresentationFormat>
  <Paragraphs>91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Arial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I10 Coordinador Académico PAC. (SOM) Milán Henríquez Poblete</cp:lastModifiedBy>
  <cp:revision>287</cp:revision>
  <dcterms:created xsi:type="dcterms:W3CDTF">2009-03-31T12:44:40Z</dcterms:created>
  <dcterms:modified xsi:type="dcterms:W3CDTF">2026-07-13T20:08:02Z</dcterms:modified>
</cp:coreProperties>
</file>