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339" r:id="rId5"/>
    <p:sldId id="340" r:id="rId6"/>
    <p:sldId id="341" r:id="rId7"/>
    <p:sldId id="342" r:id="rId8"/>
    <p:sldId id="343" r:id="rId9"/>
    <p:sldId id="344" r:id="rId10"/>
    <p:sldId id="345" r:id="rId11"/>
    <p:sldId id="346" r:id="rId12"/>
    <p:sldId id="259" r:id="rId13"/>
    <p:sldId id="347" r:id="rId14"/>
  </p:sldIdLst>
  <p:sldSz cx="12192000" cy="6858000"/>
  <p:notesSz cx="6858000" cy="9144000"/>
  <p:defaultTextStyle>
    <a:defPPr>
      <a:defRPr lang="es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56"/>
    <p:restoredTop sz="94761"/>
  </p:normalViewPr>
  <p:slideViewPr>
    <p:cSldViewPr snapToGrid="0">
      <p:cViewPr varScale="1">
        <p:scale>
          <a:sx n="92" d="100"/>
          <a:sy n="92" d="100"/>
        </p:scale>
        <p:origin x="1080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23FEFE5-914A-5234-D1C4-B2E82EF73B3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82CDFF5-208A-FC95-5BB6-4A7B3F3B90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FCF065-7C6E-6142-09F7-B1ED0BD85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24/2/25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62F1D46-1EA8-1B64-0FAE-2B0ED28E2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D0826A8-3236-1375-CC84-08E6F2B063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950415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20B85B3-DECC-35C2-A57F-9479EDF808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06D2913-D90E-A34C-C319-EDBCC77E3C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3646F68-2009-B71E-3E08-CF6A43D95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24/2/25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FAF69EB-8F8F-0A4C-5033-B54443171B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7470C9F-938C-DE58-C4D6-B01F5527E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522944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0B473E1-2B62-E86B-885B-0143636A61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D956DE-9D63-243D-B31D-F4B07B223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F075CA07-BC5F-FF0F-06BC-CB2A8A8324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24/2/25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0730633-7C48-E51E-F567-59D61AB2B7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25A69EE-86EF-77CC-9C7A-268F12F9D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5207596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878E57-8639-437E-9C5B-8CF7A8FC0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31EEF3B-0B9A-F1EC-ADAF-E5B0531C63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BE75AD2-E586-C9CA-2E8C-EF37394DC1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393285F-D3A2-4874-18A0-7AC33ECD7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24/2/25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DFC5CB7-0107-90E4-66B4-8CB9793A7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AC05F10-770A-3322-1D01-125678C66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325131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CF5603-16E2-91AB-3951-28AB8EA899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5964DB9-ABB9-0383-803E-09E058B47E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1EFED2F-3F06-6EC1-E060-3FD23FAAB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685418FB-BC9E-DBE9-DDC4-9CB93DB3BE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5D893EF-4A83-4214-D4A2-55018C410D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2BBB4382-4D81-8ADC-2F42-B843BB4189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24/2/25</a:t>
            </a:fld>
            <a:endParaRPr lang="es-ES_tradn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049B3D4B-F17F-1E7A-B110-F1915C0C34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1319A5FF-5702-66DB-7A45-1384106DC5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6456902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EDD8C0-50A5-9394-6CBA-06B523F4A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F8415C8-59C6-57A9-980D-AE0060D3E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24/2/25</a:t>
            </a:fld>
            <a:endParaRPr lang="es-ES_tradn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898382F-7510-F258-A8D1-15509065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B0F4CC7A-CF0A-B247-571D-5260512F9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4206744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4DDE25C1-F5BA-C7E5-DDA7-5F2F1AB708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24/2/25</a:t>
            </a:fld>
            <a:endParaRPr lang="es-ES_tradn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149F20C-0CFD-397E-D4E2-266C2401D7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90C8072-1C6F-8F3B-670F-80BA84C95B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385896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93DC7D1-A0B3-8F2A-EA3C-2545AD268F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04020CA-E0DA-8C32-A3EB-6C37F83068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90D547E-3B6D-59C5-18FC-E8ADBB8AE7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2FD24E7-A6DF-5D9C-C29F-E75CB0ED2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24/2/25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C7CEB953-2013-2E60-6AD5-B19BB1C3F5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1F20D67-EEFF-046E-1FF1-589649A1F7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2255808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D46F8B-3879-D9FD-CD44-0314F16A87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E859BA98-AA45-9032-00D9-7F84FE4EC9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DEC965C-CBA1-6ACE-048F-BBE30D1028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2E99E90D-9027-3645-76AF-7DE9CF71F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24/2/25</a:t>
            </a:fld>
            <a:endParaRPr lang="es-ES_tradn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D97A64E-0037-5E40-125C-ACB385E41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3BBDD4D-92FC-8236-9A41-47AB16AB22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65676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E8BE4C-626C-9ADB-0D9B-22FDA65F1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3F25C1E4-15E4-FE8C-D371-49BA9515B3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CCF5181-3CBB-2AB1-4012-8F93B3301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24/2/25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D9B59A8-7A87-61EC-1B3F-2395F4B6B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B3C07A5-B6B2-81A0-229D-AAEE5D7E60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2604987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8D437818-48FF-3117-C9DE-A50C8FE362D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BF34550-323F-30CD-B6A5-FEBAF0A23C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7DE153-0E17-4241-C6D7-3BD7C12779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17B14C-7FEF-FD4A-9889-D3A6E6981573}" type="datetimeFigureOut">
              <a:rPr lang="es-ES_tradnl" smtClean="0"/>
              <a:t>24/2/25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5F97C7E-C548-59B1-B054-DF644034D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197694A-5CF8-08B7-A2AE-2B6832EBA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0722432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472A0CE3-5745-C6C4-0AAA-09942BD00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ES_tradn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E58F004-FB25-6B89-C5BE-409311092C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ES_tradn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77833F6-150A-4D20-3CDC-F3EC5F7C47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7B14C-7FEF-FD4A-9889-D3A6E6981573}" type="datetimeFigureOut">
              <a:rPr lang="es-ES_tradnl" smtClean="0"/>
              <a:t>24/2/25</a:t>
            </a:fld>
            <a:endParaRPr lang="es-ES_tradn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36A7045-D4C1-0EB7-EF69-04EE5ACAF5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B934154-18BF-7567-C801-89FA0B62A6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CDB7BC-06B6-314E-925D-64E794B3FC8E}" type="slidenum">
              <a:rPr lang="es-ES_tradnl" smtClean="0"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816793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mhFmgOFJk6Q?feature=oembed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38" name="Rectangle 1037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The Fall of France in 1940 | English Heritage">
            <a:extLst>
              <a:ext uri="{FF2B5EF4-FFF2-40B4-BE49-F238E27FC236}">
                <a16:creationId xmlns:a16="http://schemas.microsoft.com/office/drawing/2014/main" id="{C83BD7DF-079F-5275-4191-111F86562A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9" r="5625"/>
          <a:stretch/>
        </p:blipFill>
        <p:spPr bwMode="auto">
          <a:xfrm>
            <a:off x="-3047" y="10"/>
            <a:ext cx="1219199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0" name="Rectangle 1039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3B7B789E-2F92-C1D3-629E-E1A1C3F726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s-ES_tradnl" sz="5200" dirty="0">
                <a:solidFill>
                  <a:srgbClr val="FFFFFF"/>
                </a:solidFill>
              </a:rPr>
              <a:t>CAMPAÑA DE 1940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63A9B60-B7D4-376F-EA05-1FDBA8AC6A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s-ES_tradnl" dirty="0" err="1">
                <a:solidFill>
                  <a:srgbClr val="FFFFFF"/>
                </a:solidFill>
              </a:rPr>
              <a:t>CC°</a:t>
            </a:r>
            <a:r>
              <a:rPr lang="es-ES_tradnl" dirty="0">
                <a:solidFill>
                  <a:srgbClr val="FFFFFF"/>
                </a:solidFill>
              </a:rPr>
              <a:t> IM F. VON DER WETH P.</a:t>
            </a:r>
          </a:p>
          <a:p>
            <a:r>
              <a:rPr lang="es-ES_tradnl" dirty="0">
                <a:solidFill>
                  <a:srgbClr val="FFFFFF"/>
                </a:solidFill>
              </a:rPr>
              <a:t>TÁCTICA II</a:t>
            </a:r>
          </a:p>
        </p:txBody>
      </p:sp>
    </p:spTree>
    <p:extLst>
      <p:ext uri="{BB962C8B-B14F-4D97-AF65-F5344CB8AC3E}">
        <p14:creationId xmlns:p14="http://schemas.microsoft.com/office/powerpoint/2010/main" val="15064090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5" name="Rectangle 7174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B5B2DA56-5038-1931-3018-208A7D984A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s-ES_tradnl" sz="5400"/>
              <a:t>Temario </a:t>
            </a:r>
          </a:p>
        </p:txBody>
      </p:sp>
      <p:sp>
        <p:nvSpPr>
          <p:cNvPr id="717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6112083-616D-70CE-D919-7775322207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sz="2200" dirty="0"/>
              <a:t>Contexto </a:t>
            </a:r>
          </a:p>
          <a:p>
            <a:pPr marL="0" indent="0">
              <a:buNone/>
            </a:pPr>
            <a:r>
              <a:rPr lang="es-ES_tradnl" sz="2200" dirty="0"/>
              <a:t>Contexto aliado</a:t>
            </a:r>
          </a:p>
          <a:p>
            <a:pPr marL="0" indent="0">
              <a:buNone/>
            </a:pPr>
            <a:r>
              <a:rPr lang="es-ES_tradnl" sz="2200" dirty="0"/>
              <a:t>Análisis de la campaña </a:t>
            </a:r>
          </a:p>
          <a:p>
            <a:pPr marL="0" indent="0">
              <a:buNone/>
            </a:pPr>
            <a:r>
              <a:rPr lang="es-ES_tradnl" sz="2200" dirty="0"/>
              <a:t>Actividad 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E846BAC7-6A7E-D20B-3F85-EDA0DB7330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50" r="19597" b="-1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30856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3" name="Rectangle 4102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05" name="Rectangle 4104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84" y="981203"/>
            <a:ext cx="3438144" cy="525779"/>
          </a:xfrm>
        </p:spPr>
        <p:txBody>
          <a:bodyPr anchor="b">
            <a:normAutofit/>
          </a:bodyPr>
          <a:lstStyle/>
          <a:p>
            <a:r>
              <a:rPr lang="es-ES_tradnl" sz="2800" b="1" i="1" dirty="0"/>
              <a:t>Contexto</a:t>
            </a:r>
          </a:p>
        </p:txBody>
      </p:sp>
      <p:sp>
        <p:nvSpPr>
          <p:cNvPr id="4107" name="Rectangle 4106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09" name="Rectangle 4108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DC7CB05B-D5DF-15FB-2FF0-E278659014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9324" y="1807972"/>
            <a:ext cx="5434432" cy="401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EF1D3D99-324F-A6C7-140E-C783817AF7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273" y="1835404"/>
            <a:ext cx="4827168" cy="3989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160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1F3590-7961-6441-37F4-0EAFDAB5F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" name="Elementos multimedia en línea 5" descr="First Battle of the Marne in 1 minute using Google Earth">
            <a:hlinkClick r:id="" action="ppaction://media"/>
            <a:extLst>
              <a:ext uri="{FF2B5EF4-FFF2-40B4-BE49-F238E27FC236}">
                <a16:creationId xmlns:a16="http://schemas.microsoft.com/office/drawing/2014/main" id="{3978FD1F-629B-76AC-CDC0-53353BE428AC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398722" y="774858"/>
            <a:ext cx="9680758" cy="5469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1565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1F3590-7961-6441-37F4-0EAFDAB5F2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5" name="Picture 2" descr="World War I - Armistice, Treaty, Legacy | Britannica">
            <a:extLst>
              <a:ext uri="{FF2B5EF4-FFF2-40B4-BE49-F238E27FC236}">
                <a16:creationId xmlns:a16="http://schemas.microsoft.com/office/drawing/2014/main" id="{8AC68DAA-5FB8-F758-FD76-46EBFA4144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712" y="1420369"/>
            <a:ext cx="5475288" cy="401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AEDB4C20-B986-6FC2-2B20-43F8F7E4E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1935" y="1420369"/>
            <a:ext cx="4681865" cy="4017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76762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A8EC95A-79FA-5CF8-EF5C-377B96602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C606FC8-C934-214C-0A07-5CF7590A98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4098" name="Picture 2" descr="Nazi Party | Definition, Meaning, History, &amp; Facts | Britannica">
            <a:extLst>
              <a:ext uri="{FF2B5EF4-FFF2-40B4-BE49-F238E27FC236}">
                <a16:creationId xmlns:a16="http://schemas.microsoft.com/office/drawing/2014/main" id="{B1275163-EA0B-4BA6-8F70-D70FD76220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924" y="1690688"/>
            <a:ext cx="5453803" cy="3878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id="{2AC409D0-F849-06B6-2E5C-9F5BF05705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621505"/>
            <a:ext cx="5434432" cy="4017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37632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55AD779-DC18-C176-E53C-A1AF0FA42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E1E81D0-85CA-D2D7-90EC-1860DEE1B4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5122" name="Picture 2" descr="Great Tactician Erich von Manstein in 1941. : r/WorldWar2">
            <a:extLst>
              <a:ext uri="{FF2B5EF4-FFF2-40B4-BE49-F238E27FC236}">
                <a16:creationId xmlns:a16="http://schemas.microsoft.com/office/drawing/2014/main" id="{4B1DADC1-9F9A-C4B4-4A3A-3B89ED595D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" y="541020"/>
            <a:ext cx="4310578" cy="5775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Manstein plan - Wikiwand">
            <a:extLst>
              <a:ext uri="{FF2B5EF4-FFF2-40B4-BE49-F238E27FC236}">
                <a16:creationId xmlns:a16="http://schemas.microsoft.com/office/drawing/2014/main" id="{418AC350-8D44-CA38-815A-CC018DD8C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778" y="1476375"/>
            <a:ext cx="5908652" cy="390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36683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111AFAD-74ED-9DE2-48AF-F5708F8EE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48AD6E6-873A-F195-7A14-392AD4324B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/>
          </a:p>
        </p:txBody>
      </p:sp>
      <p:pic>
        <p:nvPicPr>
          <p:cNvPr id="6146" name="Picture 2" descr="6 de Maio de 1940 – Hoje na Segunda Guerra Mundial">
            <a:extLst>
              <a:ext uri="{FF2B5EF4-FFF2-40B4-BE49-F238E27FC236}">
                <a16:creationId xmlns:a16="http://schemas.microsoft.com/office/drawing/2014/main" id="{E6BA5CC0-DF56-2C8E-0A29-390F319465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40" y="0"/>
            <a:ext cx="1156716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93027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21E15B7-95CE-D49B-71AA-678D58A0F2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1088B387-92C6-F756-430B-BCB9213B4D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_tradnl" dirty="0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134BB666-89A9-ED1C-93F8-702A2C8C77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305" y="787713"/>
            <a:ext cx="3334528" cy="4865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ross-section Drawing Maginot Line On French-german: ilustración de stock  249572614 | Shutterstock">
            <a:extLst>
              <a:ext uri="{FF2B5EF4-FFF2-40B4-BE49-F238E27FC236}">
                <a16:creationId xmlns:a16="http://schemas.microsoft.com/office/drawing/2014/main" id="{3301F470-EAE3-D267-2AFE-E714E40B25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9194" y="1122680"/>
            <a:ext cx="5579806" cy="4612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181900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506787-0BBC-3BF7-36F6-B169E10424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/>
              <a:t>Actividad (10 minutos/5 minutos)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7CC005A-B5E2-1795-EAD7-7D60571F08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ES_tradnl" dirty="0"/>
              <a:t>¿Cual era el diseño francés ante una eventual guerra con Alemania?</a:t>
            </a:r>
          </a:p>
          <a:p>
            <a:r>
              <a:rPr lang="es-ES_tradnl" dirty="0"/>
              <a:t>¿Cual era su principal debilidad?</a:t>
            </a:r>
          </a:p>
          <a:p>
            <a:r>
              <a:rPr lang="es-ES_tradnl" dirty="0"/>
              <a:t>¿Cómo lo aprovecharon los alemanes?</a:t>
            </a:r>
          </a:p>
          <a:p>
            <a:pPr marL="0" indent="0">
              <a:buNone/>
            </a:pPr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20079603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ADEFA5-CF5F-6A55-4935-A22B16DB12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C67F0E4-C677-FA66-D12F-75F9845B1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es-ES_tradnl" sz="5400"/>
              <a:t>Temario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CA6DFF3-1E8C-AB6D-3CFC-4EF6776C95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ES_tradnl" sz="2200" dirty="0"/>
              <a:t>Contexto </a:t>
            </a:r>
          </a:p>
          <a:p>
            <a:pPr marL="0" indent="0">
              <a:buNone/>
            </a:pPr>
            <a:r>
              <a:rPr lang="es-ES_tradnl" sz="2200" dirty="0"/>
              <a:t>Contexto aliado</a:t>
            </a:r>
          </a:p>
          <a:p>
            <a:pPr marL="0" indent="0">
              <a:buNone/>
            </a:pPr>
            <a:r>
              <a:rPr lang="es-ES_tradnl" sz="2200" dirty="0"/>
              <a:t>Análisis de la campaña </a:t>
            </a:r>
          </a:p>
          <a:p>
            <a:pPr marL="0" indent="0">
              <a:buNone/>
            </a:pPr>
            <a:r>
              <a:rPr lang="es-ES_tradnl" sz="2200" dirty="0"/>
              <a:t>Actividad </a:t>
            </a: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E977295D-AB35-50B2-236C-9753330C9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50" r="19597" b="-1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50853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15" name="Rectangle 411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D2B599F6-2269-7C62-F8EC-C42CE2AFCA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1801" y="166028"/>
            <a:ext cx="5224523" cy="1578308"/>
          </a:xfrm>
        </p:spPr>
        <p:txBody>
          <a:bodyPr>
            <a:normAutofit/>
          </a:bodyPr>
          <a:lstStyle/>
          <a:p>
            <a:r>
              <a:rPr lang="es-ES_tradnl" sz="4000" b="1" i="1" dirty="0"/>
              <a:t>Actividad (30/45)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E4CF518-88EC-5D95-733C-EDDABBA37E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8927" y="1744336"/>
            <a:ext cx="11750023" cy="3332489"/>
          </a:xfrm>
        </p:spPr>
        <p:txBody>
          <a:bodyPr>
            <a:normAutofit fontScale="92500"/>
          </a:bodyPr>
          <a:lstStyle/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¿Cual era el centro de gravedad francés en el área sur de la campaña? ¿Cual era su vulnerabilidad </a:t>
            </a:r>
            <a:r>
              <a:rPr lang="es-ES_tradnl" sz="2000" dirty="0" err="1"/>
              <a:t>crítca</a:t>
            </a:r>
            <a:r>
              <a:rPr lang="es-ES_tradnl" sz="2000" dirty="0"/>
              <a:t>? 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Bajo el concepto de superficies y vacíos ¿Qué vacíos aprovecharon los alemanes en el diseño defensivo francés?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Una vez definido el vacío ¿Cuál fue el esfuerzo principal alemán?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¿Qué diferencias en equipamiento y entrenamiento tenían ambas fuerzas?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¿Cómo era el sistema de liderazgo (mando y control) alemán?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¿Qué efectos de armas combinadas lograron integrar los alemanes? ¿Qué ventaja les trajo a los alemanes frente a los franceses?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¿Donde se ubicaban los lideres alemanes para conducir sus fuerzas?</a:t>
            </a:r>
          </a:p>
          <a:p>
            <a:pPr marL="457200" indent="-457200">
              <a:buFont typeface="+mj-lt"/>
              <a:buAutoNum type="arabicPeriod"/>
            </a:pPr>
            <a:r>
              <a:rPr lang="es-ES_tradnl" sz="2000" dirty="0"/>
              <a:t>¿Cómo eran los procesos de planificación alemanes?</a:t>
            </a:r>
          </a:p>
        </p:txBody>
      </p:sp>
    </p:spTree>
    <p:extLst>
      <p:ext uri="{BB962C8B-B14F-4D97-AF65-F5344CB8AC3E}">
        <p14:creationId xmlns:p14="http://schemas.microsoft.com/office/powerpoint/2010/main" val="29729489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46A503-F3C2-BB50-00AF-C79DA8D9C2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The Fall of France in 1940 | English Heritage">
            <a:extLst>
              <a:ext uri="{FF2B5EF4-FFF2-40B4-BE49-F238E27FC236}">
                <a16:creationId xmlns:a16="http://schemas.microsoft.com/office/drawing/2014/main" id="{9059BF13-CE14-269A-078E-6D183E3BE1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19" r="5625"/>
          <a:stretch/>
        </p:blipFill>
        <p:spPr bwMode="auto">
          <a:xfrm>
            <a:off x="-3047" y="10"/>
            <a:ext cx="12191999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40B8724-28EA-CACE-92A3-8CD12654398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s-ES_tradnl" sz="5200" dirty="0">
                <a:solidFill>
                  <a:srgbClr val="FFFFFF"/>
                </a:solidFill>
              </a:rPr>
              <a:t>CAMPAÑA DE 1940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54C4F71-3B1D-B39A-94C2-539E77163C3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072043"/>
            <a:ext cx="10058400" cy="128270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s-ES_tradnl" dirty="0" err="1">
                <a:solidFill>
                  <a:srgbClr val="FFFFFF"/>
                </a:solidFill>
              </a:rPr>
              <a:t>CC°</a:t>
            </a:r>
            <a:r>
              <a:rPr lang="es-ES_tradnl" dirty="0">
                <a:solidFill>
                  <a:srgbClr val="FFFFFF"/>
                </a:solidFill>
              </a:rPr>
              <a:t> IM F. VON DER WETH P.</a:t>
            </a:r>
          </a:p>
          <a:p>
            <a:r>
              <a:rPr lang="es-ES_tradnl" dirty="0">
                <a:solidFill>
                  <a:srgbClr val="FFFFFF"/>
                </a:solidFill>
              </a:rPr>
              <a:t>TÁCTICA </a:t>
            </a:r>
          </a:p>
        </p:txBody>
      </p:sp>
    </p:spTree>
    <p:extLst>
      <p:ext uri="{BB962C8B-B14F-4D97-AF65-F5344CB8AC3E}">
        <p14:creationId xmlns:p14="http://schemas.microsoft.com/office/powerpoint/2010/main" val="175583868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212</Words>
  <Application>Microsoft Macintosh PowerPoint</Application>
  <PresentationFormat>Panorámica</PresentationFormat>
  <Paragraphs>30</Paragraphs>
  <Slides>13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de Office</vt:lpstr>
      <vt:lpstr>CAMPAÑA DE 1940</vt:lpstr>
      <vt:lpstr>Temario </vt:lpstr>
      <vt:lpstr>Contexto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Actividad (10 minutos/5 minutos) </vt:lpstr>
      <vt:lpstr>Temario </vt:lpstr>
      <vt:lpstr>Actividad (30/45)</vt:lpstr>
      <vt:lpstr>CAMPAÑA DE 1940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PILARES TÁCTICOS:  OFENSA, DEFENSA Y SEGURIDAD</dc:title>
  <dc:creator>federico vonderweth</dc:creator>
  <cp:lastModifiedBy>Friedrich von der Weth</cp:lastModifiedBy>
  <cp:revision>12</cp:revision>
  <dcterms:created xsi:type="dcterms:W3CDTF">2023-12-17T11:46:34Z</dcterms:created>
  <dcterms:modified xsi:type="dcterms:W3CDTF">2025-02-24T15:58:45Z</dcterms:modified>
</cp:coreProperties>
</file>