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2" r:id="rId7"/>
    <p:sldId id="263" r:id="rId8"/>
    <p:sldId id="264" r:id="rId9"/>
    <p:sldId id="266" r:id="rId10"/>
    <p:sldId id="298" r:id="rId11"/>
    <p:sldId id="299" r:id="rId12"/>
    <p:sldId id="269" r:id="rId13"/>
    <p:sldId id="270" r:id="rId14"/>
    <p:sldId id="271" r:id="rId15"/>
    <p:sldId id="301" r:id="rId16"/>
    <p:sldId id="302" r:id="rId17"/>
    <p:sldId id="303" r:id="rId18"/>
    <p:sldId id="304" r:id="rId19"/>
    <p:sldId id="305" r:id="rId20"/>
    <p:sldId id="272" r:id="rId21"/>
    <p:sldId id="273" r:id="rId22"/>
    <p:sldId id="274" r:id="rId23"/>
    <p:sldId id="292" r:id="rId24"/>
    <p:sldId id="289" r:id="rId25"/>
    <p:sldId id="297" r:id="rId26"/>
    <p:sldId id="296" r:id="rId27"/>
    <p:sldId id="300" r:id="rId28"/>
    <p:sldId id="280" r:id="rId29"/>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67"/>
    <p:restoredTop sz="94610"/>
  </p:normalViewPr>
  <p:slideViewPr>
    <p:cSldViewPr snapToGrid="0" snapToObjects="1">
      <p:cViewPr>
        <p:scale>
          <a:sx n="110" d="100"/>
          <a:sy n="110" d="100"/>
        </p:scale>
        <p:origin x="1464" y="73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7186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19402310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9469624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02009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2561427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24111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ABB790-5A23-E944-55DC-021E32FB9C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31BEFBE-00EB-A7DA-C021-0FC6212A64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5AC19E4-60B1-6783-5FB8-C159267D79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AC60906-34A7-668E-1667-E2DEF07EFB5C}"/>
              </a:ext>
            </a:extLst>
          </p:cNvPr>
          <p:cNvSpPr>
            <a:spLocks noGrp="1"/>
          </p:cNvSpPr>
          <p:nvPr>
            <p:ph type="sldNum" sz="quarter" idx="10"/>
          </p:nvPr>
        </p:nvSpPr>
        <p:spPr/>
        <p:txBody>
          <a:bodyPr/>
          <a:lstStyle/>
          <a:p>
            <a:fld id="{F7021451-1387-4CA6-816F-3879F97B5CBC}" type="slidenum">
              <a:rPr lang="en-US"/>
              <a:pPr/>
              <a:t>24</a:t>
            </a:fld>
            <a:endParaRPr lang="en-US"/>
          </a:p>
        </p:txBody>
      </p:sp>
    </p:spTree>
    <p:extLst>
      <p:ext uri="{BB962C8B-B14F-4D97-AF65-F5344CB8AC3E}">
        <p14:creationId xmlns:p14="http://schemas.microsoft.com/office/powerpoint/2010/main" val="20808930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EE52BF-00C5-650D-7E29-8A79F638D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009F834-5725-61D9-32E3-B7201D7D0C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922BEA5-8095-D6FE-3924-5B109642EC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0E4967E-FA68-857D-2807-69785C6DF74F}"/>
              </a:ext>
            </a:extLst>
          </p:cNvPr>
          <p:cNvSpPr>
            <a:spLocks noGrp="1"/>
          </p:cNvSpPr>
          <p:nvPr>
            <p:ph type="sldNum" sz="quarter" idx="10"/>
          </p:nvPr>
        </p:nvSpPr>
        <p:spPr/>
        <p:txBody>
          <a:bodyPr/>
          <a:lstStyle/>
          <a:p>
            <a:fld id="{F7021451-1387-4CA6-816F-3879F97B5CBC}" type="slidenum">
              <a:rPr lang="en-US"/>
              <a:pPr/>
              <a:t>25</a:t>
            </a:fld>
            <a:endParaRPr lang="en-US"/>
          </a:p>
        </p:txBody>
      </p:sp>
    </p:spTree>
    <p:extLst>
      <p:ext uri="{BB962C8B-B14F-4D97-AF65-F5344CB8AC3E}">
        <p14:creationId xmlns:p14="http://schemas.microsoft.com/office/powerpoint/2010/main" val="9597988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EE52BF-00C5-650D-7E29-8A79F638D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009F834-5725-61D9-32E3-B7201D7D0C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922BEA5-8095-D6FE-3924-5B109642EC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0E4967E-FA68-857D-2807-69785C6DF74F}"/>
              </a:ext>
            </a:extLst>
          </p:cNvPr>
          <p:cNvSpPr>
            <a:spLocks noGrp="1"/>
          </p:cNvSpPr>
          <p:nvPr>
            <p:ph type="sldNum" sz="quarter" idx="10"/>
          </p:nvPr>
        </p:nvSpPr>
        <p:spPr/>
        <p:txBody>
          <a:bodyPr/>
          <a:lstStyle/>
          <a:p>
            <a:fld id="{F7021451-1387-4CA6-816F-3879F97B5CBC}" type="slidenum">
              <a:rPr lang="en-US"/>
              <a:pPr/>
              <a:t>26</a:t>
            </a:fld>
            <a:endParaRPr lang="en-US"/>
          </a:p>
        </p:txBody>
      </p:sp>
    </p:spTree>
    <p:extLst>
      <p:ext uri="{BB962C8B-B14F-4D97-AF65-F5344CB8AC3E}">
        <p14:creationId xmlns:p14="http://schemas.microsoft.com/office/powerpoint/2010/main" val="9597988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1F3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E3C878"/>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B1F3A"/>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914400" y="1664208"/>
            <a:ext cx="7315200" cy="274320"/>
          </a:xfrm>
          <a:prstGeom prst="rect">
            <a:avLst/>
          </a:prstGeom>
          <a:noFill/>
          <a:ln/>
        </p:spPr>
        <p:txBody>
          <a:bodyPr wrap="square" rtlCol="0" anchor="ctr"/>
          <a:lstStyle/>
          <a:p>
            <a:pPr marL="0" indent="0" algn="ctr">
              <a:buNone/>
            </a:pPr>
            <a:r>
              <a:rPr lang="en-US" sz="1300" b="1" kern="0" spc="400" dirty="0">
                <a:solidFill>
                  <a:srgbClr val="E3C878"/>
                </a:solidFill>
                <a:latin typeface="Calibri" pitchFamily="34" charset="0"/>
                <a:ea typeface="Calibri" pitchFamily="34" charset="-122"/>
                <a:cs typeface="Calibri" pitchFamily="34" charset="-120"/>
              </a:rPr>
              <a:t>ACLARACIÓN TÉCNICA</a:t>
            </a:r>
            <a:endParaRPr lang="en-US" sz="1300" dirty="0"/>
          </a:p>
        </p:txBody>
      </p:sp>
      <p:sp>
        <p:nvSpPr>
          <p:cNvPr id="10" name="Text 6"/>
          <p:cNvSpPr/>
          <p:nvPr/>
        </p:nvSpPr>
        <p:spPr>
          <a:xfrm>
            <a:off x="457200" y="1920240"/>
            <a:ext cx="8229600" cy="1051560"/>
          </a:xfrm>
          <a:prstGeom prst="rect">
            <a:avLst/>
          </a:prstGeom>
          <a:noFill/>
          <a:ln/>
        </p:spPr>
        <p:txBody>
          <a:bodyPr wrap="square" rtlCol="0" anchor="ctr"/>
          <a:lstStyle/>
          <a:p>
            <a:pPr marL="0" indent="0" algn="ctr">
              <a:lnSpc>
                <a:spcPct val="95000"/>
              </a:lnSpc>
              <a:buNone/>
            </a:pPr>
            <a:r>
              <a:rPr lang="en-US" sz="3400" b="1" dirty="0">
                <a:solidFill>
                  <a:srgbClr val="FFFFFF"/>
                </a:solidFill>
                <a:latin typeface="Cambria" pitchFamily="34" charset="0"/>
                <a:ea typeface="Cambria" pitchFamily="34" charset="-122"/>
                <a:cs typeface="Cambria" pitchFamily="34" charset="-120"/>
              </a:rPr>
              <a:t>Ficha Fundamento de Gasto N° 1180</a:t>
            </a:r>
            <a:endParaRPr lang="en-US" sz="3400" dirty="0"/>
          </a:p>
        </p:txBody>
      </p:sp>
      <p:sp>
        <p:nvSpPr>
          <p:cNvPr id="11" name="Shape 7"/>
          <p:cNvSpPr/>
          <p:nvPr/>
        </p:nvSpPr>
        <p:spPr>
          <a:xfrm>
            <a:off x="4114800" y="3163824"/>
            <a:ext cx="914400" cy="0"/>
          </a:xfrm>
          <a:prstGeom prst="line">
            <a:avLst/>
          </a:prstGeom>
          <a:noFill/>
          <a:ln w="19050">
            <a:solidFill>
              <a:srgbClr val="C9A24B"/>
            </a:solidFill>
            <a:prstDash val="solid"/>
          </a:ln>
        </p:spPr>
        <p:txBody>
          <a:bodyPr/>
          <a:lstStyle/>
          <a:p>
            <a:endParaRPr lang="es-CL"/>
          </a:p>
        </p:txBody>
      </p:sp>
      <p:sp>
        <p:nvSpPr>
          <p:cNvPr id="12" name="Text 8"/>
          <p:cNvSpPr/>
          <p:nvPr/>
        </p:nvSpPr>
        <p:spPr>
          <a:xfrm>
            <a:off x="914400" y="3291840"/>
            <a:ext cx="7315200" cy="320040"/>
          </a:xfrm>
          <a:prstGeom prst="rect">
            <a:avLst/>
          </a:prstGeom>
          <a:noFill/>
          <a:ln/>
        </p:spPr>
        <p:txBody>
          <a:bodyPr wrap="square" rtlCol="0" anchor="ctr"/>
          <a:lstStyle/>
          <a:p>
            <a:pPr marL="0" indent="0" algn="ctr">
              <a:buNone/>
            </a:pPr>
            <a:r>
              <a:rPr lang="en-US" sz="1400" dirty="0">
                <a:solidFill>
                  <a:srgbClr val="9FB2C9"/>
                </a:solidFill>
                <a:latin typeface="Calibri" pitchFamily="34" charset="0"/>
                <a:ea typeface="Calibri" pitchFamily="34" charset="-122"/>
                <a:cs typeface="Calibri" pitchFamily="34" charset="-120"/>
              </a:rPr>
              <a:t>Material de Apoyo de Unidades de Combate  ·  MDN-M2025-FFG/1180</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01</a:t>
            </a:r>
            <a:endParaRPr lang="en-US" sz="900" dirty="0"/>
          </a:p>
        </p:txBody>
      </p:sp>
      <p:sp>
        <p:nvSpPr>
          <p:cNvPr id="10" name="Text 6"/>
          <p:cNvSpPr/>
          <p:nvPr/>
        </p:nvSpPr>
        <p:spPr>
          <a:xfrm>
            <a:off x="457200" y="768096"/>
            <a:ext cx="8229600" cy="502920"/>
          </a:xfrm>
          <a:prstGeom prst="rect">
            <a:avLst/>
          </a:prstGeom>
          <a:noFill/>
          <a:ln/>
        </p:spPr>
        <p:txBody>
          <a:bodyPr wrap="square" rtlCol="0" anchor="ctr"/>
          <a:lstStyle/>
          <a:p>
            <a:pPr marL="0" indent="0" algn="ctr">
              <a:buNone/>
            </a:pPr>
            <a:r>
              <a:rPr lang="en-US" sz="2700" b="1" dirty="0">
                <a:solidFill>
                  <a:srgbClr val="0B1F3A"/>
                </a:solidFill>
                <a:latin typeface="Cambria" pitchFamily="34" charset="0"/>
                <a:ea typeface="Cambria" pitchFamily="34" charset="-122"/>
                <a:cs typeface="Cambria" pitchFamily="34" charset="-120"/>
              </a:rPr>
              <a:t>Temario</a:t>
            </a:r>
            <a:endParaRPr lang="en-US" sz="2700" dirty="0"/>
          </a:p>
        </p:txBody>
      </p:sp>
      <p:sp>
        <p:nvSpPr>
          <p:cNvPr id="11" name="Text 7"/>
          <p:cNvSpPr/>
          <p:nvPr/>
        </p:nvSpPr>
        <p:spPr>
          <a:xfrm>
            <a:off x="658368" y="1627632"/>
            <a:ext cx="566928" cy="501091"/>
          </a:xfrm>
          <a:prstGeom prst="rect">
            <a:avLst/>
          </a:prstGeom>
          <a:noFill/>
          <a:ln/>
        </p:spPr>
        <p:txBody>
          <a:bodyPr wrap="square" lIns="0" tIns="0" rIns="0" bIns="0" rtlCol="0" anchor="ctr"/>
          <a:lstStyle/>
          <a:p>
            <a:pPr marL="0" indent="0" algn="ctr">
              <a:buNone/>
            </a:pPr>
            <a:r>
              <a:rPr lang="en-US" sz="2000" b="1" dirty="0">
                <a:solidFill>
                  <a:srgbClr val="C9A24B"/>
                </a:solidFill>
                <a:latin typeface="Cambria" pitchFamily="34" charset="0"/>
                <a:ea typeface="Cambria" pitchFamily="34" charset="-122"/>
                <a:cs typeface="Cambria" pitchFamily="34" charset="-120"/>
              </a:rPr>
              <a:t>01</a:t>
            </a:r>
            <a:endParaRPr lang="en-US" sz="2000" dirty="0"/>
          </a:p>
        </p:txBody>
      </p:sp>
      <p:sp>
        <p:nvSpPr>
          <p:cNvPr id="12" name="Text 8"/>
          <p:cNvSpPr/>
          <p:nvPr/>
        </p:nvSpPr>
        <p:spPr>
          <a:xfrm>
            <a:off x="1463040" y="1664208"/>
            <a:ext cx="6949440" cy="290633"/>
          </a:xfrm>
          <a:prstGeom prst="rect">
            <a:avLst/>
          </a:prstGeom>
          <a:noFill/>
          <a:ln/>
        </p:spPr>
        <p:txBody>
          <a:bodyPr wrap="square" lIns="0" tIns="0" rIns="0" bIns="0" rtlCol="0" anchor="ctr"/>
          <a:lstStyle/>
          <a:p>
            <a:pPr marL="0" indent="0">
              <a:buNone/>
            </a:pPr>
            <a:r>
              <a:rPr lang="en-US" sz="1600" b="1" dirty="0">
                <a:solidFill>
                  <a:srgbClr val="0B1F3A"/>
                </a:solidFill>
                <a:latin typeface="Cambria" pitchFamily="34" charset="0"/>
                <a:ea typeface="Cambria" pitchFamily="34" charset="-122"/>
                <a:cs typeface="Cambria" pitchFamily="34" charset="-120"/>
              </a:rPr>
              <a:t>Objeto de la Iniciativa</a:t>
            </a:r>
            <a:endParaRPr lang="en-US" sz="1600" dirty="0"/>
          </a:p>
        </p:txBody>
      </p:sp>
      <p:sp>
        <p:nvSpPr>
          <p:cNvPr id="13" name="Text 9"/>
          <p:cNvSpPr/>
          <p:nvPr/>
        </p:nvSpPr>
        <p:spPr>
          <a:xfrm>
            <a:off x="1463040" y="1888199"/>
            <a:ext cx="6949440" cy="225491"/>
          </a:xfrm>
          <a:prstGeom prst="rect">
            <a:avLst/>
          </a:prstGeom>
          <a:noFill/>
          <a:ln/>
        </p:spPr>
        <p:txBody>
          <a:bodyPr wrap="square" lIns="0" tIns="0" rIns="0" bIns="0" rtlCol="0" anchor="ctr"/>
          <a:lstStyle/>
          <a:p>
            <a:pPr marL="0" indent="0">
              <a:buNone/>
            </a:pPr>
            <a:r>
              <a:rPr lang="en-US" sz="1050" dirty="0">
                <a:solidFill>
                  <a:srgbClr val="5A6675"/>
                </a:solidFill>
                <a:latin typeface="Calibri" pitchFamily="34" charset="0"/>
                <a:ea typeface="Calibri" pitchFamily="34" charset="-122"/>
                <a:cs typeface="Calibri" pitchFamily="34" charset="-120"/>
              </a:rPr>
              <a:t>Propósito, tipología y alcance del gasto</a:t>
            </a:r>
            <a:endParaRPr lang="en-US" sz="1050" dirty="0"/>
          </a:p>
        </p:txBody>
      </p:sp>
      <p:sp>
        <p:nvSpPr>
          <p:cNvPr id="14" name="Text 10"/>
          <p:cNvSpPr/>
          <p:nvPr/>
        </p:nvSpPr>
        <p:spPr>
          <a:xfrm>
            <a:off x="658368" y="2238451"/>
            <a:ext cx="566928" cy="501091"/>
          </a:xfrm>
          <a:prstGeom prst="rect">
            <a:avLst/>
          </a:prstGeom>
          <a:noFill/>
          <a:ln/>
        </p:spPr>
        <p:txBody>
          <a:bodyPr wrap="square" lIns="0" tIns="0" rIns="0" bIns="0" rtlCol="0" anchor="ctr"/>
          <a:lstStyle/>
          <a:p>
            <a:pPr marL="0" indent="0" algn="ctr">
              <a:buNone/>
            </a:pPr>
            <a:r>
              <a:rPr lang="en-US" sz="2000" b="1" dirty="0">
                <a:solidFill>
                  <a:srgbClr val="C9A24B"/>
                </a:solidFill>
                <a:latin typeface="Cambria" pitchFamily="34" charset="0"/>
                <a:ea typeface="Cambria" pitchFamily="34" charset="-122"/>
                <a:cs typeface="Cambria" pitchFamily="34" charset="-120"/>
              </a:rPr>
              <a:t>02</a:t>
            </a:r>
            <a:endParaRPr lang="en-US" sz="2000" dirty="0"/>
          </a:p>
        </p:txBody>
      </p:sp>
      <p:sp>
        <p:nvSpPr>
          <p:cNvPr id="15" name="Text 11"/>
          <p:cNvSpPr/>
          <p:nvPr/>
        </p:nvSpPr>
        <p:spPr>
          <a:xfrm>
            <a:off x="1463040" y="2275027"/>
            <a:ext cx="6949440" cy="290633"/>
          </a:xfrm>
          <a:prstGeom prst="rect">
            <a:avLst/>
          </a:prstGeom>
          <a:noFill/>
          <a:ln/>
        </p:spPr>
        <p:txBody>
          <a:bodyPr wrap="square" lIns="0" tIns="0" rIns="0" bIns="0" rtlCol="0" anchor="ctr"/>
          <a:lstStyle/>
          <a:p>
            <a:pPr marL="0" indent="0">
              <a:buNone/>
            </a:pPr>
            <a:r>
              <a:rPr lang="en-US" sz="1600" b="1" dirty="0">
                <a:solidFill>
                  <a:srgbClr val="0B1F3A"/>
                </a:solidFill>
                <a:latin typeface="Cambria" pitchFamily="34" charset="0"/>
                <a:ea typeface="Cambria" pitchFamily="34" charset="-122"/>
                <a:cs typeface="Cambria" pitchFamily="34" charset="-120"/>
              </a:rPr>
              <a:t>Sistema de Armas</a:t>
            </a:r>
            <a:endParaRPr lang="en-US" sz="1600" dirty="0"/>
          </a:p>
        </p:txBody>
      </p:sp>
      <p:sp>
        <p:nvSpPr>
          <p:cNvPr id="16" name="Text 12"/>
          <p:cNvSpPr/>
          <p:nvPr/>
        </p:nvSpPr>
        <p:spPr>
          <a:xfrm>
            <a:off x="1463040" y="2499019"/>
            <a:ext cx="6949440" cy="225491"/>
          </a:xfrm>
          <a:prstGeom prst="rect">
            <a:avLst/>
          </a:prstGeom>
          <a:noFill/>
          <a:ln/>
        </p:spPr>
        <p:txBody>
          <a:bodyPr wrap="square" lIns="0" tIns="0" rIns="0" bIns="0" rtlCol="0" anchor="ctr"/>
          <a:lstStyle/>
          <a:p>
            <a:pPr marL="0" indent="0">
              <a:buNone/>
            </a:pPr>
            <a:r>
              <a:rPr lang="en-US" sz="1050" dirty="0">
                <a:solidFill>
                  <a:srgbClr val="5A6675"/>
                </a:solidFill>
                <a:latin typeface="Calibri" pitchFamily="34" charset="0"/>
                <a:ea typeface="Calibri" pitchFamily="34" charset="-122"/>
                <a:cs typeface="Calibri" pitchFamily="34" charset="-120"/>
              </a:rPr>
              <a:t>Vinculación del gasto y trazabilidad</a:t>
            </a:r>
            <a:endParaRPr lang="en-US" sz="1050" dirty="0"/>
          </a:p>
        </p:txBody>
      </p:sp>
      <p:sp>
        <p:nvSpPr>
          <p:cNvPr id="17" name="Text 13"/>
          <p:cNvSpPr/>
          <p:nvPr/>
        </p:nvSpPr>
        <p:spPr>
          <a:xfrm>
            <a:off x="658368" y="2849270"/>
            <a:ext cx="566928" cy="501091"/>
          </a:xfrm>
          <a:prstGeom prst="rect">
            <a:avLst/>
          </a:prstGeom>
          <a:noFill/>
          <a:ln/>
        </p:spPr>
        <p:txBody>
          <a:bodyPr wrap="square" lIns="0" tIns="0" rIns="0" bIns="0" rtlCol="0" anchor="ctr"/>
          <a:lstStyle/>
          <a:p>
            <a:pPr marL="0" indent="0" algn="ctr">
              <a:buNone/>
            </a:pPr>
            <a:r>
              <a:rPr lang="en-US" sz="2000" b="1" dirty="0">
                <a:solidFill>
                  <a:srgbClr val="C9A24B"/>
                </a:solidFill>
                <a:latin typeface="Cambria" pitchFamily="34" charset="0"/>
                <a:ea typeface="Cambria" pitchFamily="34" charset="-122"/>
                <a:cs typeface="Cambria" pitchFamily="34" charset="-120"/>
              </a:rPr>
              <a:t>03</a:t>
            </a:r>
            <a:endParaRPr lang="en-US" sz="2000" dirty="0"/>
          </a:p>
        </p:txBody>
      </p:sp>
      <p:sp>
        <p:nvSpPr>
          <p:cNvPr id="18" name="Text 14"/>
          <p:cNvSpPr/>
          <p:nvPr/>
        </p:nvSpPr>
        <p:spPr>
          <a:xfrm>
            <a:off x="1463040" y="2885846"/>
            <a:ext cx="6949440" cy="290633"/>
          </a:xfrm>
          <a:prstGeom prst="rect">
            <a:avLst/>
          </a:prstGeom>
          <a:noFill/>
          <a:ln/>
        </p:spPr>
        <p:txBody>
          <a:bodyPr wrap="square" lIns="0" tIns="0" rIns="0" bIns="0" rtlCol="0" anchor="ctr"/>
          <a:lstStyle/>
          <a:p>
            <a:pPr marL="0" indent="0">
              <a:buNone/>
            </a:pPr>
            <a:r>
              <a:rPr lang="en-US" sz="1600" b="1" dirty="0">
                <a:solidFill>
                  <a:srgbClr val="0B1F3A"/>
                </a:solidFill>
                <a:latin typeface="Cambria" pitchFamily="34" charset="0"/>
                <a:ea typeface="Cambria" pitchFamily="34" charset="-122"/>
                <a:cs typeface="Cambria" pitchFamily="34" charset="-120"/>
              </a:rPr>
              <a:t>Identificación del Problema</a:t>
            </a:r>
            <a:endParaRPr lang="en-US" sz="1600" dirty="0"/>
          </a:p>
        </p:txBody>
      </p:sp>
      <p:sp>
        <p:nvSpPr>
          <p:cNvPr id="19" name="Text 15"/>
          <p:cNvSpPr/>
          <p:nvPr/>
        </p:nvSpPr>
        <p:spPr>
          <a:xfrm>
            <a:off x="1463040" y="3109838"/>
            <a:ext cx="6949440" cy="225491"/>
          </a:xfrm>
          <a:prstGeom prst="rect">
            <a:avLst/>
          </a:prstGeom>
          <a:noFill/>
          <a:ln/>
        </p:spPr>
        <p:txBody>
          <a:bodyPr wrap="square" lIns="0" tIns="0" rIns="0" bIns="0" rtlCol="0" anchor="ctr"/>
          <a:lstStyle/>
          <a:p>
            <a:pPr marL="0" indent="0">
              <a:buNone/>
            </a:pPr>
            <a:r>
              <a:rPr lang="en-US" sz="1050" dirty="0">
                <a:solidFill>
                  <a:srgbClr val="5A6675"/>
                </a:solidFill>
                <a:latin typeface="Calibri" pitchFamily="34" charset="0"/>
                <a:ea typeface="Calibri" pitchFamily="34" charset="-122"/>
                <a:cs typeface="Calibri" pitchFamily="34" charset="-120"/>
              </a:rPr>
              <a:t>Capacidad afectada y proyección sin acción</a:t>
            </a:r>
            <a:endParaRPr lang="en-US" sz="1050" dirty="0"/>
          </a:p>
        </p:txBody>
      </p:sp>
      <p:sp>
        <p:nvSpPr>
          <p:cNvPr id="20" name="Text 16"/>
          <p:cNvSpPr/>
          <p:nvPr/>
        </p:nvSpPr>
        <p:spPr>
          <a:xfrm>
            <a:off x="658368" y="3460090"/>
            <a:ext cx="566928" cy="501091"/>
          </a:xfrm>
          <a:prstGeom prst="rect">
            <a:avLst/>
          </a:prstGeom>
          <a:noFill/>
          <a:ln/>
        </p:spPr>
        <p:txBody>
          <a:bodyPr wrap="square" lIns="0" tIns="0" rIns="0" bIns="0" rtlCol="0" anchor="ctr"/>
          <a:lstStyle/>
          <a:p>
            <a:pPr marL="0" indent="0" algn="ctr">
              <a:buNone/>
            </a:pPr>
            <a:r>
              <a:rPr lang="en-US" sz="2000" b="1" dirty="0">
                <a:solidFill>
                  <a:srgbClr val="C9A24B"/>
                </a:solidFill>
                <a:latin typeface="Cambria" pitchFamily="34" charset="0"/>
                <a:ea typeface="Cambria" pitchFamily="34" charset="-122"/>
                <a:cs typeface="Cambria" pitchFamily="34" charset="-120"/>
              </a:rPr>
              <a:t>04</a:t>
            </a:r>
            <a:endParaRPr lang="en-US" sz="2000" dirty="0"/>
          </a:p>
        </p:txBody>
      </p:sp>
      <p:sp>
        <p:nvSpPr>
          <p:cNvPr id="21" name="Text 17"/>
          <p:cNvSpPr/>
          <p:nvPr/>
        </p:nvSpPr>
        <p:spPr>
          <a:xfrm>
            <a:off x="1463040" y="3496666"/>
            <a:ext cx="6949440" cy="290633"/>
          </a:xfrm>
          <a:prstGeom prst="rect">
            <a:avLst/>
          </a:prstGeom>
          <a:noFill/>
          <a:ln/>
        </p:spPr>
        <p:txBody>
          <a:bodyPr wrap="square" lIns="0" tIns="0" rIns="0" bIns="0" rtlCol="0" anchor="ctr"/>
          <a:lstStyle/>
          <a:p>
            <a:pPr marL="0" indent="0">
              <a:buNone/>
            </a:pPr>
            <a:r>
              <a:rPr lang="en-US" sz="1600" b="1" dirty="0">
                <a:solidFill>
                  <a:srgbClr val="0B1F3A"/>
                </a:solidFill>
                <a:latin typeface="Cambria" pitchFamily="34" charset="0"/>
                <a:ea typeface="Cambria" pitchFamily="34" charset="-122"/>
                <a:cs typeface="Cambria" pitchFamily="34" charset="-120"/>
              </a:rPr>
              <a:t>Aspectos Técnicos — Vestuario</a:t>
            </a:r>
            <a:endParaRPr lang="en-US" sz="1600" dirty="0"/>
          </a:p>
        </p:txBody>
      </p:sp>
      <p:sp>
        <p:nvSpPr>
          <p:cNvPr id="22" name="Text 18"/>
          <p:cNvSpPr/>
          <p:nvPr/>
        </p:nvSpPr>
        <p:spPr>
          <a:xfrm>
            <a:off x="1463040" y="3720657"/>
            <a:ext cx="6949440" cy="225491"/>
          </a:xfrm>
          <a:prstGeom prst="rect">
            <a:avLst/>
          </a:prstGeom>
          <a:noFill/>
          <a:ln/>
        </p:spPr>
        <p:txBody>
          <a:bodyPr wrap="square" lIns="0" tIns="0" rIns="0" bIns="0" rtlCol="0" anchor="ctr"/>
          <a:lstStyle/>
          <a:p>
            <a:pPr marL="0" indent="0">
              <a:buNone/>
            </a:pPr>
            <a:r>
              <a:rPr lang="en-US" sz="1050" dirty="0">
                <a:solidFill>
                  <a:srgbClr val="5A6675"/>
                </a:solidFill>
                <a:latin typeface="Calibri" pitchFamily="34" charset="0"/>
                <a:ea typeface="Calibri" pitchFamily="34" charset="-122"/>
                <a:cs typeface="Calibri" pitchFamily="34" charset="-120"/>
              </a:rPr>
              <a:t>Naturaleza del bien y cobertura de la demanda</a:t>
            </a:r>
            <a:endParaRPr lang="en-US" sz="1050" dirty="0"/>
          </a:p>
        </p:txBody>
      </p:sp>
      <p:sp>
        <p:nvSpPr>
          <p:cNvPr id="23" name="Text 19"/>
          <p:cNvSpPr/>
          <p:nvPr/>
        </p:nvSpPr>
        <p:spPr>
          <a:xfrm>
            <a:off x="658368" y="4070909"/>
            <a:ext cx="566928" cy="501091"/>
          </a:xfrm>
          <a:prstGeom prst="rect">
            <a:avLst/>
          </a:prstGeom>
          <a:noFill/>
          <a:ln/>
        </p:spPr>
        <p:txBody>
          <a:bodyPr wrap="square" lIns="0" tIns="0" rIns="0" bIns="0" rtlCol="0" anchor="ctr"/>
          <a:lstStyle/>
          <a:p>
            <a:pPr marL="0" indent="0" algn="ctr">
              <a:buNone/>
            </a:pPr>
            <a:r>
              <a:rPr lang="en-US" sz="2000" b="1" dirty="0">
                <a:solidFill>
                  <a:srgbClr val="C9A24B"/>
                </a:solidFill>
                <a:latin typeface="Cambria" pitchFamily="34" charset="0"/>
                <a:ea typeface="Cambria" pitchFamily="34" charset="-122"/>
                <a:cs typeface="Cambria" pitchFamily="34" charset="-120"/>
              </a:rPr>
              <a:t>05</a:t>
            </a:r>
            <a:endParaRPr lang="en-US" sz="2000" dirty="0"/>
          </a:p>
        </p:txBody>
      </p:sp>
      <p:sp>
        <p:nvSpPr>
          <p:cNvPr id="24" name="Text 20"/>
          <p:cNvSpPr/>
          <p:nvPr/>
        </p:nvSpPr>
        <p:spPr>
          <a:xfrm>
            <a:off x="1463040" y="4107485"/>
            <a:ext cx="6949440" cy="290633"/>
          </a:xfrm>
          <a:prstGeom prst="rect">
            <a:avLst/>
          </a:prstGeom>
          <a:noFill/>
          <a:ln/>
        </p:spPr>
        <p:txBody>
          <a:bodyPr wrap="square" lIns="0" tIns="0" rIns="0" bIns="0" rtlCol="0" anchor="ctr"/>
          <a:lstStyle/>
          <a:p>
            <a:pPr marL="0" indent="0">
              <a:buNone/>
            </a:pPr>
            <a:r>
              <a:rPr lang="en-US" sz="1600" b="1" dirty="0">
                <a:solidFill>
                  <a:srgbClr val="0B1F3A"/>
                </a:solidFill>
                <a:latin typeface="Cambria" pitchFamily="34" charset="0"/>
                <a:ea typeface="Cambria" pitchFamily="34" charset="-122"/>
                <a:cs typeface="Cambria" pitchFamily="34" charset="-120"/>
              </a:rPr>
              <a:t>Aspectos Técnicos — Alimentación</a:t>
            </a:r>
            <a:endParaRPr lang="en-US" sz="1600" dirty="0"/>
          </a:p>
        </p:txBody>
      </p:sp>
      <p:sp>
        <p:nvSpPr>
          <p:cNvPr id="25" name="Text 21"/>
          <p:cNvSpPr/>
          <p:nvPr/>
        </p:nvSpPr>
        <p:spPr>
          <a:xfrm>
            <a:off x="1463040" y="4331476"/>
            <a:ext cx="6949440" cy="225491"/>
          </a:xfrm>
          <a:prstGeom prst="rect">
            <a:avLst/>
          </a:prstGeom>
          <a:noFill/>
          <a:ln/>
        </p:spPr>
        <p:txBody>
          <a:bodyPr wrap="square" lIns="0" tIns="0" rIns="0" bIns="0" rtlCol="0" anchor="ctr"/>
          <a:lstStyle/>
          <a:p>
            <a:pPr marL="0" indent="0">
              <a:buNone/>
            </a:pPr>
            <a:r>
              <a:rPr lang="en-US" sz="1050" dirty="0">
                <a:solidFill>
                  <a:srgbClr val="5A6675"/>
                </a:solidFill>
                <a:latin typeface="Calibri" pitchFamily="34" charset="0"/>
                <a:ea typeface="Calibri" pitchFamily="34" charset="-122"/>
                <a:cs typeface="Calibri" pitchFamily="34" charset="-120"/>
              </a:rPr>
              <a:t>Acreditación de la tipología Reposición</a:t>
            </a:r>
            <a:endParaRPr lang="en-US" sz="10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02</a:t>
            </a:r>
            <a:endParaRPr lang="en-US" sz="900" dirty="0"/>
          </a:p>
        </p:txBody>
      </p:sp>
      <p:sp>
        <p:nvSpPr>
          <p:cNvPr id="10" name="Text 6"/>
          <p:cNvSpPr/>
          <p:nvPr/>
        </p:nvSpPr>
        <p:spPr>
          <a:xfrm>
            <a:off x="457200" y="768096"/>
            <a:ext cx="8229600" cy="502920"/>
          </a:xfrm>
          <a:prstGeom prst="rect">
            <a:avLst/>
          </a:prstGeom>
          <a:noFill/>
          <a:ln/>
        </p:spPr>
        <p:txBody>
          <a:bodyPr wrap="square" rtlCol="0" anchor="ctr"/>
          <a:lstStyle/>
          <a:p>
            <a:pPr marL="0" indent="0" algn="ctr">
              <a:buNone/>
            </a:pPr>
            <a:r>
              <a:rPr lang="en-US" sz="2700" b="1" dirty="0">
                <a:solidFill>
                  <a:srgbClr val="0B1F3A"/>
                </a:solidFill>
                <a:latin typeface="Cambria" pitchFamily="34" charset="0"/>
                <a:ea typeface="Cambria" pitchFamily="34" charset="-122"/>
                <a:cs typeface="Cambria" pitchFamily="34" charset="-120"/>
              </a:rPr>
              <a:t>Temario</a:t>
            </a:r>
            <a:endParaRPr lang="en-US" sz="2700" dirty="0"/>
          </a:p>
        </p:txBody>
      </p:sp>
      <p:sp>
        <p:nvSpPr>
          <p:cNvPr id="11" name="Shape 7"/>
          <p:cNvSpPr/>
          <p:nvPr/>
        </p:nvSpPr>
        <p:spPr>
          <a:xfrm>
            <a:off x="658368" y="1594714"/>
            <a:ext cx="566928" cy="566928"/>
          </a:xfrm>
          <a:prstGeom prst="roundRect">
            <a:avLst>
              <a:gd name="adj" fmla="val 16129"/>
            </a:avLst>
          </a:prstGeom>
          <a:solidFill>
            <a:srgbClr val="0B1F3A"/>
          </a:solidFill>
          <a:ln/>
        </p:spPr>
        <p:txBody>
          <a:bodyPr/>
          <a:lstStyle/>
          <a:p>
            <a:endParaRPr lang="es-CL"/>
          </a:p>
        </p:txBody>
      </p:sp>
      <p:sp>
        <p:nvSpPr>
          <p:cNvPr id="12" name="Text 8"/>
          <p:cNvSpPr/>
          <p:nvPr/>
        </p:nvSpPr>
        <p:spPr>
          <a:xfrm>
            <a:off x="658368" y="1594714"/>
            <a:ext cx="566928" cy="566928"/>
          </a:xfrm>
          <a:prstGeom prst="rect">
            <a:avLst/>
          </a:prstGeom>
          <a:noFill/>
          <a:ln/>
        </p:spPr>
        <p:txBody>
          <a:bodyPr wrap="square" lIns="0" tIns="0" rIns="0" bIns="0" rtlCol="0" anchor="ctr"/>
          <a:lstStyle/>
          <a:p>
            <a:pPr marL="0" indent="0" algn="ctr">
              <a:buNone/>
            </a:pPr>
            <a:r>
              <a:rPr lang="en-US" sz="2000" b="1" dirty="0">
                <a:solidFill>
                  <a:srgbClr val="E3C878"/>
                </a:solidFill>
                <a:latin typeface="Cambria" pitchFamily="34" charset="0"/>
                <a:ea typeface="Cambria" pitchFamily="34" charset="-122"/>
                <a:cs typeface="Cambria" pitchFamily="34" charset="-120"/>
              </a:rPr>
              <a:t>01</a:t>
            </a:r>
            <a:endParaRPr lang="en-US" sz="2000" dirty="0"/>
          </a:p>
        </p:txBody>
      </p:sp>
      <p:sp>
        <p:nvSpPr>
          <p:cNvPr id="13" name="Text 9"/>
          <p:cNvSpPr/>
          <p:nvPr/>
        </p:nvSpPr>
        <p:spPr>
          <a:xfrm>
            <a:off x="1463040" y="1664208"/>
            <a:ext cx="6949440" cy="290633"/>
          </a:xfrm>
          <a:prstGeom prst="rect">
            <a:avLst/>
          </a:prstGeom>
          <a:noFill/>
          <a:ln/>
        </p:spPr>
        <p:txBody>
          <a:bodyPr wrap="square" lIns="0" tIns="0" rIns="0" bIns="0" rtlCol="0" anchor="ctr"/>
          <a:lstStyle/>
          <a:p>
            <a:pPr marL="0" indent="0">
              <a:buNone/>
            </a:pPr>
            <a:r>
              <a:rPr lang="en-US" sz="1700" b="1" dirty="0">
                <a:solidFill>
                  <a:srgbClr val="0B1F3A"/>
                </a:solidFill>
                <a:latin typeface="Cambria" pitchFamily="34" charset="0"/>
                <a:ea typeface="Cambria" pitchFamily="34" charset="-122"/>
                <a:cs typeface="Cambria" pitchFamily="34" charset="-120"/>
              </a:rPr>
              <a:t>Objeto de la Iniciativa</a:t>
            </a:r>
            <a:endParaRPr lang="en-US" sz="1700" dirty="0"/>
          </a:p>
        </p:txBody>
      </p:sp>
      <p:sp>
        <p:nvSpPr>
          <p:cNvPr id="14" name="Text 10"/>
          <p:cNvSpPr/>
          <p:nvPr/>
        </p:nvSpPr>
        <p:spPr>
          <a:xfrm>
            <a:off x="1463040" y="1888199"/>
            <a:ext cx="6949440" cy="225491"/>
          </a:xfrm>
          <a:prstGeom prst="rect">
            <a:avLst/>
          </a:prstGeom>
          <a:noFill/>
          <a:ln/>
        </p:spPr>
        <p:txBody>
          <a:bodyPr wrap="square" lIns="0" tIns="0" rIns="0" bIns="0" rtlCol="0" anchor="ctr"/>
          <a:lstStyle/>
          <a:p>
            <a:pPr marL="0" indent="0">
              <a:buNone/>
            </a:pPr>
            <a:r>
              <a:rPr lang="en-US" sz="1100" dirty="0">
                <a:solidFill>
                  <a:srgbClr val="5A6675"/>
                </a:solidFill>
                <a:latin typeface="Calibri" pitchFamily="34" charset="0"/>
                <a:ea typeface="Calibri" pitchFamily="34" charset="-122"/>
                <a:cs typeface="Calibri" pitchFamily="34" charset="-120"/>
              </a:rPr>
              <a:t>Propósito, tipología y alcance del gasto</a:t>
            </a:r>
            <a:endParaRPr lang="en-US" sz="1100" dirty="0"/>
          </a:p>
        </p:txBody>
      </p:sp>
      <p:sp>
        <p:nvSpPr>
          <p:cNvPr id="15" name="Text 11"/>
          <p:cNvSpPr/>
          <p:nvPr/>
        </p:nvSpPr>
        <p:spPr>
          <a:xfrm>
            <a:off x="658368" y="2238451"/>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02</a:t>
            </a:r>
            <a:endParaRPr lang="en-US" sz="2000" dirty="0"/>
          </a:p>
        </p:txBody>
      </p:sp>
      <p:sp>
        <p:nvSpPr>
          <p:cNvPr id="16" name="Text 12"/>
          <p:cNvSpPr/>
          <p:nvPr/>
        </p:nvSpPr>
        <p:spPr>
          <a:xfrm>
            <a:off x="1463040" y="2238451"/>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Sistema de Armas</a:t>
            </a:r>
            <a:endParaRPr lang="en-US" sz="1500" dirty="0"/>
          </a:p>
        </p:txBody>
      </p:sp>
      <p:sp>
        <p:nvSpPr>
          <p:cNvPr id="17" name="Text 13"/>
          <p:cNvSpPr/>
          <p:nvPr/>
        </p:nvSpPr>
        <p:spPr>
          <a:xfrm>
            <a:off x="658368" y="284927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03</a:t>
            </a:r>
            <a:endParaRPr lang="en-US" sz="2000" dirty="0"/>
          </a:p>
        </p:txBody>
      </p:sp>
      <p:sp>
        <p:nvSpPr>
          <p:cNvPr id="18" name="Text 14"/>
          <p:cNvSpPr/>
          <p:nvPr/>
        </p:nvSpPr>
        <p:spPr>
          <a:xfrm>
            <a:off x="1463040" y="284927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Identificación del Problema</a:t>
            </a:r>
            <a:endParaRPr lang="en-US" sz="1500" dirty="0"/>
          </a:p>
        </p:txBody>
      </p:sp>
      <p:sp>
        <p:nvSpPr>
          <p:cNvPr id="19" name="Text 15"/>
          <p:cNvSpPr/>
          <p:nvPr/>
        </p:nvSpPr>
        <p:spPr>
          <a:xfrm>
            <a:off x="658368" y="346009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04</a:t>
            </a:r>
            <a:endParaRPr lang="en-US" sz="2000" dirty="0"/>
          </a:p>
        </p:txBody>
      </p:sp>
      <p:sp>
        <p:nvSpPr>
          <p:cNvPr id="20" name="Text 16"/>
          <p:cNvSpPr/>
          <p:nvPr/>
        </p:nvSpPr>
        <p:spPr>
          <a:xfrm>
            <a:off x="1463040" y="346009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Vestuario</a:t>
            </a:r>
            <a:endParaRPr lang="en-US" sz="1500" dirty="0"/>
          </a:p>
        </p:txBody>
      </p:sp>
      <p:sp>
        <p:nvSpPr>
          <p:cNvPr id="21" name="Text 17"/>
          <p:cNvSpPr/>
          <p:nvPr/>
        </p:nvSpPr>
        <p:spPr>
          <a:xfrm>
            <a:off x="658368" y="4070909"/>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05</a:t>
            </a:r>
            <a:endParaRPr lang="en-US" sz="2000" dirty="0"/>
          </a:p>
        </p:txBody>
      </p:sp>
      <p:sp>
        <p:nvSpPr>
          <p:cNvPr id="22" name="Text 18"/>
          <p:cNvSpPr/>
          <p:nvPr/>
        </p:nvSpPr>
        <p:spPr>
          <a:xfrm>
            <a:off x="1463040" y="4070909"/>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Alimentación</a:t>
            </a:r>
            <a:endParaRPr lang="en-US" sz="1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03</a:t>
            </a:r>
            <a:endParaRPr lang="en-US" sz="900" dirty="0"/>
          </a:p>
        </p:txBody>
      </p:sp>
      <p:sp>
        <p:nvSpPr>
          <p:cNvPr id="10" name="Shape 6"/>
          <p:cNvSpPr/>
          <p:nvPr/>
        </p:nvSpPr>
        <p:spPr>
          <a:xfrm>
            <a:off x="822960"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01  </a:t>
            </a:r>
            <a:r>
              <a:rPr lang="en-US" sz="760" b="1" dirty="0">
                <a:solidFill>
                  <a:srgbClr val="FFFFFF"/>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Propósito de la exposición</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Consultas formuladas en la revisión del expediente</a:t>
            </a:r>
            <a:endParaRPr lang="en-US" sz="1200" dirty="0"/>
          </a:p>
        </p:txBody>
      </p:sp>
      <p:sp>
        <p:nvSpPr>
          <p:cNvPr id="26" name="Shape 22"/>
          <p:cNvSpPr/>
          <p:nvPr/>
        </p:nvSpPr>
        <p:spPr>
          <a:xfrm>
            <a:off x="640080" y="1865376"/>
            <a:ext cx="2331720" cy="964692"/>
          </a:xfrm>
          <a:prstGeom prst="roundRect">
            <a:avLst>
              <a:gd name="adj" fmla="val 6635"/>
            </a:avLst>
          </a:prstGeom>
          <a:solidFill>
            <a:srgbClr val="0B1F3A"/>
          </a:solidFill>
          <a:ln/>
        </p:spPr>
        <p:txBody>
          <a:bodyPr/>
          <a:lstStyle/>
          <a:p>
            <a:endParaRPr lang="es-CL"/>
          </a:p>
        </p:txBody>
      </p:sp>
      <p:sp>
        <p:nvSpPr>
          <p:cNvPr id="27" name="Text 23"/>
          <p:cNvSpPr/>
          <p:nvPr/>
        </p:nvSpPr>
        <p:spPr>
          <a:xfrm>
            <a:off x="713232" y="1865376"/>
            <a:ext cx="2185416" cy="964692"/>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Consulta 1</a:t>
            </a:r>
            <a:endParaRPr lang="en-US" sz="1300" dirty="0"/>
          </a:p>
        </p:txBody>
      </p:sp>
      <p:sp>
        <p:nvSpPr>
          <p:cNvPr id="28" name="Shape 24"/>
          <p:cNvSpPr/>
          <p:nvPr/>
        </p:nvSpPr>
        <p:spPr>
          <a:xfrm>
            <a:off x="3108960" y="1865376"/>
            <a:ext cx="5394960" cy="964692"/>
          </a:xfrm>
          <a:prstGeom prst="roundRect">
            <a:avLst>
              <a:gd name="adj" fmla="val 6635"/>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9" name="Text 25"/>
          <p:cNvSpPr/>
          <p:nvPr/>
        </p:nvSpPr>
        <p:spPr>
          <a:xfrm>
            <a:off x="3291840" y="1901952"/>
            <a:ext cx="5029200" cy="891540"/>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Acreditar que el equipamiento del Servicio de Alimentación constituye Gasto, en la tipología Reposición, y no Inversión.</a:t>
            </a:r>
            <a:endParaRPr lang="en-US" sz="1150" dirty="0"/>
          </a:p>
        </p:txBody>
      </p:sp>
      <p:sp>
        <p:nvSpPr>
          <p:cNvPr id="30" name="Shape 26"/>
          <p:cNvSpPr/>
          <p:nvPr/>
        </p:nvSpPr>
        <p:spPr>
          <a:xfrm>
            <a:off x="640080" y="2967228"/>
            <a:ext cx="2331720" cy="964692"/>
          </a:xfrm>
          <a:prstGeom prst="roundRect">
            <a:avLst>
              <a:gd name="adj" fmla="val 6635"/>
            </a:avLst>
          </a:prstGeom>
          <a:solidFill>
            <a:srgbClr val="0B1F3A"/>
          </a:solidFill>
          <a:ln/>
        </p:spPr>
        <p:txBody>
          <a:bodyPr/>
          <a:lstStyle/>
          <a:p>
            <a:endParaRPr lang="es-CL"/>
          </a:p>
        </p:txBody>
      </p:sp>
      <p:sp>
        <p:nvSpPr>
          <p:cNvPr id="31" name="Text 27"/>
          <p:cNvSpPr/>
          <p:nvPr/>
        </p:nvSpPr>
        <p:spPr>
          <a:xfrm>
            <a:off x="713232" y="2967228"/>
            <a:ext cx="2185416" cy="964692"/>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Consulta 2</a:t>
            </a:r>
            <a:endParaRPr lang="en-US" sz="1300" dirty="0"/>
          </a:p>
        </p:txBody>
      </p:sp>
      <p:sp>
        <p:nvSpPr>
          <p:cNvPr id="32" name="Shape 28"/>
          <p:cNvSpPr/>
          <p:nvPr/>
        </p:nvSpPr>
        <p:spPr>
          <a:xfrm>
            <a:off x="3108960" y="2967228"/>
            <a:ext cx="5394960" cy="964692"/>
          </a:xfrm>
          <a:prstGeom prst="roundRect">
            <a:avLst>
              <a:gd name="adj" fmla="val 6635"/>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3" name="Text 29"/>
          <p:cNvSpPr/>
          <p:nvPr/>
        </p:nvSpPr>
        <p:spPr>
          <a:xfrm>
            <a:off x="3291840" y="3003804"/>
            <a:ext cx="5029200" cy="891540"/>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Explicar la relación entre los efectivos declarados en la F.F.G. y las cantidades de vestuario solicitadas.</a:t>
            </a:r>
            <a:endParaRPr lang="en-US" sz="1150" dirty="0"/>
          </a:p>
        </p:txBody>
      </p:sp>
      <p:sp>
        <p:nvSpPr>
          <p:cNvPr id="34" name="Shape 30"/>
          <p:cNvSpPr/>
          <p:nvPr/>
        </p:nvSpPr>
        <p:spPr>
          <a:xfrm>
            <a:off x="640080" y="4023360"/>
            <a:ext cx="7863840" cy="603504"/>
          </a:xfrm>
          <a:prstGeom prst="roundRect">
            <a:avLst>
              <a:gd name="adj" fmla="val 7576"/>
            </a:avLst>
          </a:prstGeom>
          <a:solidFill>
            <a:srgbClr val="FBFAF6"/>
          </a:solidFill>
          <a:ln w="9525">
            <a:solidFill>
              <a:srgbClr val="CBC3B2"/>
            </a:solidFill>
            <a:prstDash val="solid"/>
          </a:ln>
        </p:spPr>
        <p:txBody>
          <a:bodyPr/>
          <a:lstStyle/>
          <a:p>
            <a:endParaRPr lang="es-CL"/>
          </a:p>
        </p:txBody>
      </p:sp>
      <p:sp>
        <p:nvSpPr>
          <p:cNvPr id="35" name="Text 31"/>
          <p:cNvSpPr/>
          <p:nvPr/>
        </p:nvSpPr>
        <p:spPr>
          <a:xfrm>
            <a:off x="822960" y="4069080"/>
            <a:ext cx="7498080" cy="512064"/>
          </a:xfrm>
          <a:prstGeom prst="rect">
            <a:avLst/>
          </a:prstGeom>
          <a:noFill/>
          <a:ln/>
        </p:spPr>
        <p:txBody>
          <a:bodyPr wrap="square" lIns="0" tIns="0" rIns="0" bIns="0" rtlCol="0" anchor="ctr"/>
          <a:lstStyle/>
          <a:p>
            <a:pPr marL="0" indent="0" algn="just">
              <a:lnSpc>
                <a:spcPct val="100000"/>
              </a:lnSpc>
              <a:buNone/>
            </a:pPr>
            <a:r>
              <a:rPr lang="en-US" sz="930" b="1" kern="0" spc="100" dirty="0">
                <a:solidFill>
                  <a:srgbClr val="C9A24B"/>
                </a:solidFill>
                <a:latin typeface="Calibri" pitchFamily="34" charset="0"/>
                <a:ea typeface="Calibri" pitchFamily="34" charset="-122"/>
                <a:cs typeface="Calibri" pitchFamily="34" charset="-120"/>
              </a:rPr>
              <a:t>▸ OBS   </a:t>
            </a:r>
            <a:r>
              <a:rPr lang="en-US" sz="930" dirty="0">
                <a:solidFill>
                  <a:srgbClr val="3A4655"/>
                </a:solidFill>
                <a:latin typeface="Calibri" pitchFamily="34" charset="0"/>
                <a:ea typeface="Calibri" pitchFamily="34" charset="-122"/>
                <a:cs typeface="Calibri" pitchFamily="34" charset="-120"/>
              </a:rPr>
              <a:t>Ambas consultas se responden en las secciones 4 y 5. Las secciones 1 a 3 entregan el marco necesario para su comprensión.</a:t>
            </a:r>
            <a:endParaRPr lang="en-US" sz="93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04</a:t>
            </a:r>
            <a:endParaRPr lang="en-US" sz="900" dirty="0"/>
          </a:p>
        </p:txBody>
      </p:sp>
      <p:sp>
        <p:nvSpPr>
          <p:cNvPr id="10" name="Shape 6"/>
          <p:cNvSpPr/>
          <p:nvPr/>
        </p:nvSpPr>
        <p:spPr>
          <a:xfrm>
            <a:off x="822960"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01  </a:t>
            </a:r>
            <a:r>
              <a:rPr lang="en-US" sz="760" b="1" dirty="0">
                <a:solidFill>
                  <a:srgbClr val="FFFFFF"/>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Objeto de la iniciativa</a:t>
            </a:r>
            <a:endParaRPr lang="en-US" sz="2100" dirty="0"/>
          </a:p>
        </p:txBody>
      </p:sp>
      <p:sp>
        <p:nvSpPr>
          <p:cNvPr id="25" name="Shape 21"/>
          <p:cNvSpPr/>
          <p:nvPr/>
        </p:nvSpPr>
        <p:spPr>
          <a:xfrm>
            <a:off x="640080" y="1645920"/>
            <a:ext cx="2331720" cy="633222"/>
          </a:xfrm>
          <a:prstGeom prst="roundRect">
            <a:avLst>
              <a:gd name="adj" fmla="val 10108"/>
            </a:avLst>
          </a:prstGeom>
          <a:solidFill>
            <a:srgbClr val="0B1F3A"/>
          </a:solidFill>
          <a:ln/>
        </p:spPr>
        <p:txBody>
          <a:bodyPr/>
          <a:lstStyle/>
          <a:p>
            <a:endParaRPr lang="es-CL"/>
          </a:p>
        </p:txBody>
      </p:sp>
      <p:sp>
        <p:nvSpPr>
          <p:cNvPr id="26" name="Text 22"/>
          <p:cNvSpPr/>
          <p:nvPr/>
        </p:nvSpPr>
        <p:spPr>
          <a:xfrm>
            <a:off x="713232" y="1645920"/>
            <a:ext cx="2185416" cy="633222"/>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Iniciativa del Gasto</a:t>
            </a:r>
            <a:endParaRPr lang="en-US" sz="1300" dirty="0"/>
          </a:p>
        </p:txBody>
      </p:sp>
      <p:sp>
        <p:nvSpPr>
          <p:cNvPr id="27" name="Shape 23"/>
          <p:cNvSpPr/>
          <p:nvPr/>
        </p:nvSpPr>
        <p:spPr>
          <a:xfrm>
            <a:off x="3108960" y="1645920"/>
            <a:ext cx="5394960" cy="633222"/>
          </a:xfrm>
          <a:prstGeom prst="roundRect">
            <a:avLst>
              <a:gd name="adj" fmla="val 10108"/>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8" name="Text 24"/>
          <p:cNvSpPr/>
          <p:nvPr/>
        </p:nvSpPr>
        <p:spPr>
          <a:xfrm>
            <a:off x="3291840" y="1682496"/>
            <a:ext cx="5029200" cy="560070"/>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Recuperar el nivel de alistamiento del combatiente individual mediante la reposición del vestuario de combate consumido y del equipamiento del Servicio de Alimentación en condición técnica degradada.</a:t>
            </a:r>
            <a:endParaRPr lang="en-US" sz="1050" dirty="0"/>
          </a:p>
        </p:txBody>
      </p:sp>
      <p:sp>
        <p:nvSpPr>
          <p:cNvPr id="29" name="Shape 25"/>
          <p:cNvSpPr/>
          <p:nvPr/>
        </p:nvSpPr>
        <p:spPr>
          <a:xfrm>
            <a:off x="640080" y="2416302"/>
            <a:ext cx="2331720" cy="633222"/>
          </a:xfrm>
          <a:prstGeom prst="roundRect">
            <a:avLst>
              <a:gd name="adj" fmla="val 10108"/>
            </a:avLst>
          </a:prstGeom>
          <a:solidFill>
            <a:srgbClr val="0B1F3A"/>
          </a:solidFill>
          <a:ln/>
        </p:spPr>
        <p:txBody>
          <a:bodyPr/>
          <a:lstStyle/>
          <a:p>
            <a:endParaRPr lang="es-CL"/>
          </a:p>
        </p:txBody>
      </p:sp>
      <p:sp>
        <p:nvSpPr>
          <p:cNvPr id="30" name="Text 26"/>
          <p:cNvSpPr/>
          <p:nvPr/>
        </p:nvSpPr>
        <p:spPr>
          <a:xfrm>
            <a:off x="713232" y="2416302"/>
            <a:ext cx="2185416" cy="633222"/>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Tipología</a:t>
            </a:r>
            <a:endParaRPr lang="en-US" sz="1300" dirty="0"/>
          </a:p>
        </p:txBody>
      </p:sp>
      <p:sp>
        <p:nvSpPr>
          <p:cNvPr id="31" name="Shape 27"/>
          <p:cNvSpPr/>
          <p:nvPr/>
        </p:nvSpPr>
        <p:spPr>
          <a:xfrm>
            <a:off x="3108960" y="2416302"/>
            <a:ext cx="5394960" cy="633222"/>
          </a:xfrm>
          <a:prstGeom prst="roundRect">
            <a:avLst>
              <a:gd name="adj" fmla="val 10108"/>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2" name="Text 28"/>
          <p:cNvSpPr/>
          <p:nvPr/>
        </p:nvSpPr>
        <p:spPr>
          <a:xfrm>
            <a:off x="3291840" y="2452878"/>
            <a:ext cx="5029200" cy="560070"/>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Gasto — Reposición. Renueva material preexistente conservando su configuración original, sin incorporar nuevas prestaciones ni ampliar la capacidad instalada.</a:t>
            </a:r>
            <a:endParaRPr lang="en-US" sz="1050" dirty="0"/>
          </a:p>
        </p:txBody>
      </p:sp>
      <p:sp>
        <p:nvSpPr>
          <p:cNvPr id="33" name="Shape 29"/>
          <p:cNvSpPr/>
          <p:nvPr/>
        </p:nvSpPr>
        <p:spPr>
          <a:xfrm>
            <a:off x="640080" y="3186684"/>
            <a:ext cx="2331720" cy="633222"/>
          </a:xfrm>
          <a:prstGeom prst="roundRect">
            <a:avLst>
              <a:gd name="adj" fmla="val 10108"/>
            </a:avLst>
          </a:prstGeom>
          <a:solidFill>
            <a:srgbClr val="0B1F3A"/>
          </a:solidFill>
          <a:ln/>
        </p:spPr>
        <p:txBody>
          <a:bodyPr/>
          <a:lstStyle/>
          <a:p>
            <a:endParaRPr lang="es-CL"/>
          </a:p>
        </p:txBody>
      </p:sp>
      <p:sp>
        <p:nvSpPr>
          <p:cNvPr id="34" name="Text 30"/>
          <p:cNvSpPr/>
          <p:nvPr/>
        </p:nvSpPr>
        <p:spPr>
          <a:xfrm>
            <a:off x="713232" y="3186684"/>
            <a:ext cx="2185416" cy="633222"/>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Beneficiarios</a:t>
            </a:r>
            <a:endParaRPr lang="en-US" sz="1300" dirty="0"/>
          </a:p>
        </p:txBody>
      </p:sp>
      <p:sp>
        <p:nvSpPr>
          <p:cNvPr id="35" name="Shape 31"/>
          <p:cNvSpPr/>
          <p:nvPr/>
        </p:nvSpPr>
        <p:spPr>
          <a:xfrm>
            <a:off x="3108960" y="3186684"/>
            <a:ext cx="5394960" cy="633222"/>
          </a:xfrm>
          <a:prstGeom prst="roundRect">
            <a:avLst>
              <a:gd name="adj" fmla="val 10108"/>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6" name="Text 32"/>
          <p:cNvSpPr/>
          <p:nvPr/>
        </p:nvSpPr>
        <p:spPr>
          <a:xfrm>
            <a:off x="3291840" y="3223260"/>
            <a:ext cx="5029200" cy="560070"/>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23.075 efectivos de la Armada de Chile y 2.264 Infantes de Marina, en unidades a flote y reparticiones de las cinco Zonas Navales.</a:t>
            </a:r>
            <a:endParaRPr lang="en-US" sz="1050" dirty="0"/>
          </a:p>
        </p:txBody>
      </p:sp>
      <p:sp>
        <p:nvSpPr>
          <p:cNvPr id="37" name="Shape 33"/>
          <p:cNvSpPr/>
          <p:nvPr/>
        </p:nvSpPr>
        <p:spPr>
          <a:xfrm>
            <a:off x="640080" y="3957066"/>
            <a:ext cx="2331720" cy="633222"/>
          </a:xfrm>
          <a:prstGeom prst="roundRect">
            <a:avLst>
              <a:gd name="adj" fmla="val 10108"/>
            </a:avLst>
          </a:prstGeom>
          <a:solidFill>
            <a:srgbClr val="0B1F3A"/>
          </a:solidFill>
          <a:ln/>
        </p:spPr>
        <p:txBody>
          <a:bodyPr/>
          <a:lstStyle/>
          <a:p>
            <a:endParaRPr lang="es-CL"/>
          </a:p>
        </p:txBody>
      </p:sp>
      <p:sp>
        <p:nvSpPr>
          <p:cNvPr id="38" name="Text 34"/>
          <p:cNvSpPr/>
          <p:nvPr/>
        </p:nvSpPr>
        <p:spPr>
          <a:xfrm>
            <a:off x="713232" y="3957066"/>
            <a:ext cx="2185416" cy="633222"/>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Área de Misión</a:t>
            </a:r>
            <a:endParaRPr lang="en-US" sz="1300" dirty="0"/>
          </a:p>
        </p:txBody>
      </p:sp>
      <p:sp>
        <p:nvSpPr>
          <p:cNvPr id="39" name="Shape 35"/>
          <p:cNvSpPr/>
          <p:nvPr/>
        </p:nvSpPr>
        <p:spPr>
          <a:xfrm>
            <a:off x="3108960" y="3957066"/>
            <a:ext cx="5394960" cy="633222"/>
          </a:xfrm>
          <a:prstGeom prst="roundRect">
            <a:avLst>
              <a:gd name="adj" fmla="val 10108"/>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40" name="Text 36"/>
          <p:cNvSpPr/>
          <p:nvPr/>
        </p:nvSpPr>
        <p:spPr>
          <a:xfrm>
            <a:off x="3291840" y="3993642"/>
            <a:ext cx="5029200" cy="560070"/>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Apoyo al Sostenimiento de la Fuerza. El gasto contribuye a la disponibilidad y empleo efectivo de las capacidades institucionales.</a:t>
            </a:r>
            <a:endParaRPr lang="en-US" sz="10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7">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06</a:t>
            </a:r>
            <a:endParaRPr lang="en-US" sz="900" dirty="0"/>
          </a:p>
        </p:txBody>
      </p:sp>
      <p:sp>
        <p:nvSpPr>
          <p:cNvPr id="10" name="Text 6"/>
          <p:cNvSpPr/>
          <p:nvPr/>
        </p:nvSpPr>
        <p:spPr>
          <a:xfrm>
            <a:off x="457200" y="768096"/>
            <a:ext cx="8229600" cy="502920"/>
          </a:xfrm>
          <a:prstGeom prst="rect">
            <a:avLst/>
          </a:prstGeom>
          <a:noFill/>
          <a:ln/>
        </p:spPr>
        <p:txBody>
          <a:bodyPr wrap="square" rtlCol="0" anchor="ctr"/>
          <a:lstStyle/>
          <a:p>
            <a:pPr marL="0" indent="0" algn="ctr">
              <a:buNone/>
            </a:pPr>
            <a:r>
              <a:rPr lang="en-US" sz="2700" b="1" dirty="0">
                <a:solidFill>
                  <a:srgbClr val="0B1F3A"/>
                </a:solidFill>
                <a:latin typeface="Cambria" pitchFamily="34" charset="0"/>
                <a:ea typeface="Cambria" pitchFamily="34" charset="-122"/>
                <a:cs typeface="Cambria" pitchFamily="34" charset="-120"/>
              </a:rPr>
              <a:t>Temario</a:t>
            </a:r>
            <a:endParaRPr lang="en-US" sz="2700" dirty="0"/>
          </a:p>
        </p:txBody>
      </p:sp>
      <p:sp>
        <p:nvSpPr>
          <p:cNvPr id="11" name="Text 7"/>
          <p:cNvSpPr/>
          <p:nvPr/>
        </p:nvSpPr>
        <p:spPr>
          <a:xfrm>
            <a:off x="658368" y="1627632"/>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01</a:t>
            </a:r>
            <a:endParaRPr lang="en-US" sz="2000" dirty="0"/>
          </a:p>
        </p:txBody>
      </p:sp>
      <p:sp>
        <p:nvSpPr>
          <p:cNvPr id="12" name="Text 8"/>
          <p:cNvSpPr/>
          <p:nvPr/>
        </p:nvSpPr>
        <p:spPr>
          <a:xfrm>
            <a:off x="1463040" y="1627632"/>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Objeto de la Iniciativa</a:t>
            </a:r>
            <a:endParaRPr lang="en-US" sz="1500" dirty="0"/>
          </a:p>
        </p:txBody>
      </p:sp>
      <p:sp>
        <p:nvSpPr>
          <p:cNvPr id="13" name="Shape 9"/>
          <p:cNvSpPr/>
          <p:nvPr/>
        </p:nvSpPr>
        <p:spPr>
          <a:xfrm>
            <a:off x="658368" y="2205533"/>
            <a:ext cx="566928" cy="566928"/>
          </a:xfrm>
          <a:prstGeom prst="roundRect">
            <a:avLst>
              <a:gd name="adj" fmla="val 16129"/>
            </a:avLst>
          </a:prstGeom>
          <a:solidFill>
            <a:srgbClr val="0B1F3A"/>
          </a:solidFill>
          <a:ln/>
        </p:spPr>
        <p:txBody>
          <a:bodyPr/>
          <a:lstStyle/>
          <a:p>
            <a:endParaRPr lang="es-CL"/>
          </a:p>
        </p:txBody>
      </p:sp>
      <p:sp>
        <p:nvSpPr>
          <p:cNvPr id="14" name="Text 10"/>
          <p:cNvSpPr/>
          <p:nvPr/>
        </p:nvSpPr>
        <p:spPr>
          <a:xfrm>
            <a:off x="658368" y="2205533"/>
            <a:ext cx="566928" cy="566928"/>
          </a:xfrm>
          <a:prstGeom prst="rect">
            <a:avLst/>
          </a:prstGeom>
          <a:noFill/>
          <a:ln/>
        </p:spPr>
        <p:txBody>
          <a:bodyPr wrap="square" lIns="0" tIns="0" rIns="0" bIns="0" rtlCol="0" anchor="ctr"/>
          <a:lstStyle/>
          <a:p>
            <a:pPr marL="0" indent="0" algn="ctr">
              <a:buNone/>
            </a:pPr>
            <a:r>
              <a:rPr lang="en-US" sz="2000" b="1" dirty="0">
                <a:solidFill>
                  <a:srgbClr val="E3C878"/>
                </a:solidFill>
                <a:latin typeface="Cambria" pitchFamily="34" charset="0"/>
                <a:ea typeface="Cambria" pitchFamily="34" charset="-122"/>
                <a:cs typeface="Cambria" pitchFamily="34" charset="-120"/>
              </a:rPr>
              <a:t>02</a:t>
            </a:r>
            <a:endParaRPr lang="en-US" sz="2000" dirty="0"/>
          </a:p>
        </p:txBody>
      </p:sp>
      <p:sp>
        <p:nvSpPr>
          <p:cNvPr id="15" name="Text 11"/>
          <p:cNvSpPr/>
          <p:nvPr/>
        </p:nvSpPr>
        <p:spPr>
          <a:xfrm>
            <a:off x="1463040" y="2275027"/>
            <a:ext cx="6949440" cy="290633"/>
          </a:xfrm>
          <a:prstGeom prst="rect">
            <a:avLst/>
          </a:prstGeom>
          <a:noFill/>
          <a:ln/>
        </p:spPr>
        <p:txBody>
          <a:bodyPr wrap="square" lIns="0" tIns="0" rIns="0" bIns="0" rtlCol="0" anchor="ctr"/>
          <a:lstStyle/>
          <a:p>
            <a:pPr marL="0" indent="0">
              <a:buNone/>
            </a:pPr>
            <a:r>
              <a:rPr lang="en-US" sz="1700" b="1" dirty="0">
                <a:solidFill>
                  <a:srgbClr val="0B1F3A"/>
                </a:solidFill>
                <a:latin typeface="Cambria" pitchFamily="34" charset="0"/>
                <a:ea typeface="Cambria" pitchFamily="34" charset="-122"/>
                <a:cs typeface="Cambria" pitchFamily="34" charset="-120"/>
              </a:rPr>
              <a:t>Sistema de Armas</a:t>
            </a:r>
            <a:endParaRPr lang="en-US" sz="1700" dirty="0"/>
          </a:p>
        </p:txBody>
      </p:sp>
      <p:sp>
        <p:nvSpPr>
          <p:cNvPr id="16" name="Text 12"/>
          <p:cNvSpPr/>
          <p:nvPr/>
        </p:nvSpPr>
        <p:spPr>
          <a:xfrm>
            <a:off x="1463040" y="2499019"/>
            <a:ext cx="6949440" cy="225491"/>
          </a:xfrm>
          <a:prstGeom prst="rect">
            <a:avLst/>
          </a:prstGeom>
          <a:noFill/>
          <a:ln/>
        </p:spPr>
        <p:txBody>
          <a:bodyPr wrap="square" lIns="0" tIns="0" rIns="0" bIns="0" rtlCol="0" anchor="ctr"/>
          <a:lstStyle/>
          <a:p>
            <a:pPr marL="0" indent="0">
              <a:buNone/>
            </a:pPr>
            <a:r>
              <a:rPr lang="en-US" sz="1100" dirty="0">
                <a:solidFill>
                  <a:srgbClr val="5A6675"/>
                </a:solidFill>
                <a:latin typeface="Calibri" pitchFamily="34" charset="0"/>
                <a:ea typeface="Calibri" pitchFamily="34" charset="-122"/>
                <a:cs typeface="Calibri" pitchFamily="34" charset="-120"/>
              </a:rPr>
              <a:t>Vinculación del gasto y trazabilidad</a:t>
            </a:r>
            <a:endParaRPr lang="en-US" sz="1100" dirty="0"/>
          </a:p>
        </p:txBody>
      </p:sp>
      <p:sp>
        <p:nvSpPr>
          <p:cNvPr id="17" name="Text 13"/>
          <p:cNvSpPr/>
          <p:nvPr/>
        </p:nvSpPr>
        <p:spPr>
          <a:xfrm>
            <a:off x="658368" y="284927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03</a:t>
            </a:r>
            <a:endParaRPr lang="en-US" sz="2000" dirty="0"/>
          </a:p>
        </p:txBody>
      </p:sp>
      <p:sp>
        <p:nvSpPr>
          <p:cNvPr id="18" name="Text 14"/>
          <p:cNvSpPr/>
          <p:nvPr/>
        </p:nvSpPr>
        <p:spPr>
          <a:xfrm>
            <a:off x="1463040" y="284927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Identificación del Problema</a:t>
            </a:r>
            <a:endParaRPr lang="en-US" sz="1500" dirty="0"/>
          </a:p>
        </p:txBody>
      </p:sp>
      <p:sp>
        <p:nvSpPr>
          <p:cNvPr id="19" name="Text 15"/>
          <p:cNvSpPr/>
          <p:nvPr/>
        </p:nvSpPr>
        <p:spPr>
          <a:xfrm>
            <a:off x="658368" y="346009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04</a:t>
            </a:r>
            <a:endParaRPr lang="en-US" sz="2000" dirty="0"/>
          </a:p>
        </p:txBody>
      </p:sp>
      <p:sp>
        <p:nvSpPr>
          <p:cNvPr id="20" name="Text 16"/>
          <p:cNvSpPr/>
          <p:nvPr/>
        </p:nvSpPr>
        <p:spPr>
          <a:xfrm>
            <a:off x="1463040" y="346009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Vestuario</a:t>
            </a:r>
            <a:endParaRPr lang="en-US" sz="1500" dirty="0"/>
          </a:p>
        </p:txBody>
      </p:sp>
      <p:sp>
        <p:nvSpPr>
          <p:cNvPr id="21" name="Text 17"/>
          <p:cNvSpPr/>
          <p:nvPr/>
        </p:nvSpPr>
        <p:spPr>
          <a:xfrm>
            <a:off x="658368" y="4070909"/>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05</a:t>
            </a:r>
            <a:endParaRPr lang="en-US" sz="2000" dirty="0"/>
          </a:p>
        </p:txBody>
      </p:sp>
      <p:sp>
        <p:nvSpPr>
          <p:cNvPr id="22" name="Text 18"/>
          <p:cNvSpPr/>
          <p:nvPr/>
        </p:nvSpPr>
        <p:spPr>
          <a:xfrm>
            <a:off x="1463040" y="4070909"/>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Alimentación</a:t>
            </a:r>
            <a:endParaRPr lang="en-US" sz="15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8">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07</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02  </a:t>
            </a:r>
            <a:r>
              <a:rPr lang="en-US" sz="760" b="1" dirty="0">
                <a:solidFill>
                  <a:srgbClr val="FFFFFF"/>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Sistema de armas vinculado al gasto</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El sistema de armas es el combatiente individual, no una plataforma</a:t>
            </a:r>
            <a:endParaRPr lang="en-US" sz="1200" dirty="0"/>
          </a:p>
        </p:txBody>
      </p:sp>
      <p:sp>
        <p:nvSpPr>
          <p:cNvPr id="26" name="Shape 22"/>
          <p:cNvSpPr/>
          <p:nvPr/>
        </p:nvSpPr>
        <p:spPr>
          <a:xfrm>
            <a:off x="640080" y="1865376"/>
            <a:ext cx="2331720" cy="597408"/>
          </a:xfrm>
          <a:prstGeom prst="roundRect">
            <a:avLst>
              <a:gd name="adj" fmla="val 10714"/>
            </a:avLst>
          </a:prstGeom>
          <a:solidFill>
            <a:srgbClr val="0B1F3A"/>
          </a:solidFill>
          <a:ln/>
        </p:spPr>
        <p:txBody>
          <a:bodyPr/>
          <a:lstStyle/>
          <a:p>
            <a:endParaRPr lang="es-CL"/>
          </a:p>
        </p:txBody>
      </p:sp>
      <p:sp>
        <p:nvSpPr>
          <p:cNvPr id="27" name="Text 23"/>
          <p:cNvSpPr/>
          <p:nvPr/>
        </p:nvSpPr>
        <p:spPr>
          <a:xfrm>
            <a:off x="713232" y="1865376"/>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Personal Infante de Marina</a:t>
            </a:r>
            <a:endParaRPr lang="en-US" sz="1300" dirty="0"/>
          </a:p>
        </p:txBody>
      </p:sp>
      <p:sp>
        <p:nvSpPr>
          <p:cNvPr id="28" name="Shape 24"/>
          <p:cNvSpPr/>
          <p:nvPr/>
        </p:nvSpPr>
        <p:spPr>
          <a:xfrm>
            <a:off x="3108960" y="1865376"/>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9" name="Text 25"/>
          <p:cNvSpPr/>
          <p:nvPr/>
        </p:nvSpPr>
        <p:spPr>
          <a:xfrm>
            <a:off x="3291840" y="1901952"/>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Combatiente individual que integra las dotaciones de las Reparticiones de Infantería de Marina en cada Zona Naval, incluidas las que cubren Estados de Excepción Constitucional.</a:t>
            </a:r>
            <a:endParaRPr lang="en-US" sz="1150" dirty="0"/>
          </a:p>
        </p:txBody>
      </p:sp>
      <p:sp>
        <p:nvSpPr>
          <p:cNvPr id="30" name="Shape 26"/>
          <p:cNvSpPr/>
          <p:nvPr/>
        </p:nvSpPr>
        <p:spPr>
          <a:xfrm>
            <a:off x="640080" y="2599944"/>
            <a:ext cx="2331720" cy="597408"/>
          </a:xfrm>
          <a:prstGeom prst="roundRect">
            <a:avLst>
              <a:gd name="adj" fmla="val 10714"/>
            </a:avLst>
          </a:prstGeom>
          <a:solidFill>
            <a:srgbClr val="0B1F3A"/>
          </a:solidFill>
          <a:ln/>
        </p:spPr>
        <p:txBody>
          <a:bodyPr/>
          <a:lstStyle/>
          <a:p>
            <a:endParaRPr lang="es-CL"/>
          </a:p>
        </p:txBody>
      </p:sp>
      <p:sp>
        <p:nvSpPr>
          <p:cNvPr id="31" name="Text 27"/>
          <p:cNvSpPr/>
          <p:nvPr/>
        </p:nvSpPr>
        <p:spPr>
          <a:xfrm>
            <a:off x="713232" y="2599944"/>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Personal Naval</a:t>
            </a:r>
            <a:endParaRPr lang="en-US" sz="1300" dirty="0"/>
          </a:p>
        </p:txBody>
      </p:sp>
      <p:sp>
        <p:nvSpPr>
          <p:cNvPr id="32" name="Shape 28"/>
          <p:cNvSpPr/>
          <p:nvPr/>
        </p:nvSpPr>
        <p:spPr>
          <a:xfrm>
            <a:off x="3108960" y="2599944"/>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3" name="Text 29"/>
          <p:cNvSpPr/>
          <p:nvPr/>
        </p:nvSpPr>
        <p:spPr>
          <a:xfrm>
            <a:off x="3291840" y="2636520"/>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Personal embarcado en unidades a flote y personal de reparticiones terrestres en las distintas Zonas Navales que cumple funciones de apoyo de combate.</a:t>
            </a:r>
            <a:endParaRPr lang="en-US" sz="1150" dirty="0"/>
          </a:p>
        </p:txBody>
      </p:sp>
      <p:sp>
        <p:nvSpPr>
          <p:cNvPr id="34" name="Shape 30"/>
          <p:cNvSpPr/>
          <p:nvPr/>
        </p:nvSpPr>
        <p:spPr>
          <a:xfrm>
            <a:off x="640080" y="3334512"/>
            <a:ext cx="2331720" cy="597408"/>
          </a:xfrm>
          <a:prstGeom prst="roundRect">
            <a:avLst>
              <a:gd name="adj" fmla="val 10714"/>
            </a:avLst>
          </a:prstGeom>
          <a:solidFill>
            <a:srgbClr val="0B1F3A"/>
          </a:solidFill>
          <a:ln/>
        </p:spPr>
        <p:txBody>
          <a:bodyPr/>
          <a:lstStyle/>
          <a:p>
            <a:endParaRPr lang="es-CL"/>
          </a:p>
        </p:txBody>
      </p:sp>
      <p:sp>
        <p:nvSpPr>
          <p:cNvPr id="35" name="Text 31"/>
          <p:cNvSpPr/>
          <p:nvPr/>
        </p:nvSpPr>
        <p:spPr>
          <a:xfrm>
            <a:off x="713232" y="3334512"/>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Sistema de Apoyo</a:t>
            </a:r>
            <a:endParaRPr lang="en-US" sz="1300" dirty="0"/>
          </a:p>
        </p:txBody>
      </p:sp>
      <p:sp>
        <p:nvSpPr>
          <p:cNvPr id="36" name="Shape 32"/>
          <p:cNvSpPr/>
          <p:nvPr/>
        </p:nvSpPr>
        <p:spPr>
          <a:xfrm>
            <a:off x="3108960" y="3334512"/>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7" name="Text 33"/>
          <p:cNvSpPr/>
          <p:nvPr/>
        </p:nvSpPr>
        <p:spPr>
          <a:xfrm>
            <a:off x="3291840" y="3371088"/>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El Servicio de Alimentación no es un sistema autónomo: constituye el apoyo logístico de los mismos sistemas de armas, en producción, cadena de frío y control de abastecimiento.</a:t>
            </a:r>
            <a:endParaRPr lang="en-US" sz="1150" dirty="0"/>
          </a:p>
        </p:txBody>
      </p:sp>
      <p:sp>
        <p:nvSpPr>
          <p:cNvPr id="38" name="Shape 34"/>
          <p:cNvSpPr/>
          <p:nvPr/>
        </p:nvSpPr>
        <p:spPr>
          <a:xfrm>
            <a:off x="640080" y="4023360"/>
            <a:ext cx="7863840" cy="603504"/>
          </a:xfrm>
          <a:prstGeom prst="roundRect">
            <a:avLst>
              <a:gd name="adj" fmla="val 7576"/>
            </a:avLst>
          </a:prstGeom>
          <a:solidFill>
            <a:srgbClr val="FBFAF6"/>
          </a:solidFill>
          <a:ln w="9525">
            <a:solidFill>
              <a:srgbClr val="CBC3B2"/>
            </a:solidFill>
            <a:prstDash val="solid"/>
          </a:ln>
        </p:spPr>
        <p:txBody>
          <a:bodyPr/>
          <a:lstStyle/>
          <a:p>
            <a:endParaRPr lang="es-CL"/>
          </a:p>
        </p:txBody>
      </p:sp>
      <p:sp>
        <p:nvSpPr>
          <p:cNvPr id="39" name="Text 35"/>
          <p:cNvSpPr/>
          <p:nvPr/>
        </p:nvSpPr>
        <p:spPr>
          <a:xfrm>
            <a:off x="822960" y="4069080"/>
            <a:ext cx="7498080" cy="512064"/>
          </a:xfrm>
          <a:prstGeom prst="rect">
            <a:avLst/>
          </a:prstGeom>
          <a:noFill/>
          <a:ln/>
        </p:spPr>
        <p:txBody>
          <a:bodyPr wrap="square" lIns="0" tIns="0" rIns="0" bIns="0" rtlCol="0" anchor="ctr"/>
          <a:lstStyle/>
          <a:p>
            <a:pPr marL="0" indent="0" algn="just">
              <a:lnSpc>
                <a:spcPct val="100000"/>
              </a:lnSpc>
              <a:buNone/>
            </a:pPr>
            <a:r>
              <a:rPr lang="en-US" sz="930" b="1" kern="0" spc="100" dirty="0">
                <a:solidFill>
                  <a:srgbClr val="C9A24B"/>
                </a:solidFill>
                <a:latin typeface="Calibri" pitchFamily="34" charset="0"/>
                <a:ea typeface="Calibri" pitchFamily="34" charset="-122"/>
                <a:cs typeface="Calibri" pitchFamily="34" charset="-120"/>
              </a:rPr>
              <a:t>▸ OBS   </a:t>
            </a:r>
            <a:r>
              <a:rPr lang="en-US" sz="930" dirty="0">
                <a:solidFill>
                  <a:srgbClr val="3A4655"/>
                </a:solidFill>
                <a:latin typeface="Calibri" pitchFamily="34" charset="0"/>
                <a:ea typeface="Calibri" pitchFamily="34" charset="-122"/>
                <a:cs typeface="Calibri" pitchFamily="34" charset="-120"/>
              </a:rPr>
              <a:t>Doble emplazamiento: los equipos de producción se encuentran en unidades operativas y buques; la cadena de frío, en los Centros de Abastecimiento que sostienen a esas unidades.</a:t>
            </a:r>
            <a:endParaRPr lang="en-US" sz="93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9">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08</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02  </a:t>
            </a:r>
            <a:r>
              <a:rPr lang="en-US" sz="760" b="1" dirty="0">
                <a:solidFill>
                  <a:srgbClr val="FFFFFF"/>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Universo demandante</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Dotaciones referenciales — Anexo “E”</a:t>
            </a:r>
            <a:endParaRPr lang="en-US" sz="1200" dirty="0"/>
          </a:p>
        </p:txBody>
      </p:sp>
      <p:sp>
        <p:nvSpPr>
          <p:cNvPr id="26" name="Shape 22"/>
          <p:cNvSpPr/>
          <p:nvPr/>
        </p:nvSpPr>
        <p:spPr>
          <a:xfrm>
            <a:off x="640080" y="1773936"/>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7" name="Text 23"/>
          <p:cNvSpPr/>
          <p:nvPr/>
        </p:nvSpPr>
        <p:spPr>
          <a:xfrm>
            <a:off x="822960" y="1883664"/>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1</a:t>
            </a:r>
            <a:endParaRPr lang="en-US" sz="1700" dirty="0"/>
          </a:p>
        </p:txBody>
      </p:sp>
      <p:sp>
        <p:nvSpPr>
          <p:cNvPr id="28" name="Text 24"/>
          <p:cNvSpPr/>
          <p:nvPr/>
        </p:nvSpPr>
        <p:spPr>
          <a:xfrm>
            <a:off x="822960" y="2194560"/>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Unidades a flote</a:t>
            </a:r>
            <a:endParaRPr lang="en-US" sz="1250" dirty="0"/>
          </a:p>
        </p:txBody>
      </p:sp>
      <p:sp>
        <p:nvSpPr>
          <p:cNvPr id="29" name="Text 25"/>
          <p:cNvSpPr/>
          <p:nvPr/>
        </p:nvSpPr>
        <p:spPr>
          <a:xfrm>
            <a:off x="822960" y="2578608"/>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Escuadra, Fuerza de Submarinos y buques por Zona Naval: 3.529 efectivos.</a:t>
            </a:r>
            <a:endParaRPr lang="en-US" sz="900" dirty="0"/>
          </a:p>
        </p:txBody>
      </p:sp>
      <p:sp>
        <p:nvSpPr>
          <p:cNvPr id="30" name="Shape 26"/>
          <p:cNvSpPr/>
          <p:nvPr/>
        </p:nvSpPr>
        <p:spPr>
          <a:xfrm>
            <a:off x="3337560" y="1773936"/>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1" name="Text 27"/>
          <p:cNvSpPr/>
          <p:nvPr/>
        </p:nvSpPr>
        <p:spPr>
          <a:xfrm>
            <a:off x="3520440" y="1883664"/>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2</a:t>
            </a:r>
            <a:endParaRPr lang="en-US" sz="1700" dirty="0"/>
          </a:p>
        </p:txBody>
      </p:sp>
      <p:sp>
        <p:nvSpPr>
          <p:cNvPr id="32" name="Text 28"/>
          <p:cNvSpPr/>
          <p:nvPr/>
        </p:nvSpPr>
        <p:spPr>
          <a:xfrm>
            <a:off x="3520440" y="2194560"/>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Reparticiones terrestres</a:t>
            </a:r>
            <a:endParaRPr lang="en-US" sz="1250" dirty="0"/>
          </a:p>
        </p:txBody>
      </p:sp>
      <p:sp>
        <p:nvSpPr>
          <p:cNvPr id="33" name="Text 29"/>
          <p:cNvSpPr/>
          <p:nvPr/>
        </p:nvSpPr>
        <p:spPr>
          <a:xfrm>
            <a:off x="3520440" y="2578608"/>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Reparticiones navales de las cinco Zonas Navales: 12.722 efectivos.</a:t>
            </a:r>
            <a:endParaRPr lang="en-US" sz="900" dirty="0"/>
          </a:p>
        </p:txBody>
      </p:sp>
      <p:sp>
        <p:nvSpPr>
          <p:cNvPr id="34" name="Shape 30"/>
          <p:cNvSpPr/>
          <p:nvPr/>
        </p:nvSpPr>
        <p:spPr>
          <a:xfrm>
            <a:off x="6035040" y="1773936"/>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5" name="Text 31"/>
          <p:cNvSpPr/>
          <p:nvPr/>
        </p:nvSpPr>
        <p:spPr>
          <a:xfrm>
            <a:off x="6217920" y="1883664"/>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3</a:t>
            </a:r>
            <a:endParaRPr lang="en-US" sz="1700" dirty="0"/>
          </a:p>
        </p:txBody>
      </p:sp>
      <p:sp>
        <p:nvSpPr>
          <p:cNvPr id="36" name="Text 32"/>
          <p:cNvSpPr/>
          <p:nvPr/>
        </p:nvSpPr>
        <p:spPr>
          <a:xfrm>
            <a:off x="6217920" y="2194560"/>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D.G.T.M.</a:t>
            </a:r>
            <a:endParaRPr lang="en-US" sz="1250" dirty="0"/>
          </a:p>
        </p:txBody>
      </p:sp>
      <p:sp>
        <p:nvSpPr>
          <p:cNvPr id="37" name="Text 33"/>
          <p:cNvSpPr/>
          <p:nvPr/>
        </p:nvSpPr>
        <p:spPr>
          <a:xfrm>
            <a:off x="6217920" y="2578608"/>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Dirección General del Territorio Marítimo y Marina Mercante: 3.517 efectivos.</a:t>
            </a:r>
            <a:endParaRPr lang="en-US" sz="900" dirty="0"/>
          </a:p>
        </p:txBody>
      </p:sp>
      <p:sp>
        <p:nvSpPr>
          <p:cNvPr id="38" name="Shape 34"/>
          <p:cNvSpPr/>
          <p:nvPr/>
        </p:nvSpPr>
        <p:spPr>
          <a:xfrm>
            <a:off x="640080" y="3264408"/>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9" name="Text 35"/>
          <p:cNvSpPr/>
          <p:nvPr/>
        </p:nvSpPr>
        <p:spPr>
          <a:xfrm>
            <a:off x="822960" y="3374136"/>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4</a:t>
            </a:r>
            <a:endParaRPr lang="en-US" sz="1700" dirty="0"/>
          </a:p>
        </p:txBody>
      </p:sp>
      <p:sp>
        <p:nvSpPr>
          <p:cNvPr id="40" name="Text 36"/>
          <p:cNvSpPr/>
          <p:nvPr/>
        </p:nvSpPr>
        <p:spPr>
          <a:xfrm>
            <a:off x="822960" y="3685032"/>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Direcciones y otros</a:t>
            </a:r>
            <a:endParaRPr lang="en-US" sz="1250" dirty="0"/>
          </a:p>
        </p:txBody>
      </p:sp>
      <p:sp>
        <p:nvSpPr>
          <p:cNvPr id="41" name="Text 37"/>
          <p:cNvSpPr/>
          <p:nvPr/>
        </p:nvSpPr>
        <p:spPr>
          <a:xfrm>
            <a:off x="822960" y="4069080"/>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Direcciones, Santiago y comisiones en el extranjero: 2.687 efectivos.</a:t>
            </a:r>
            <a:endParaRPr lang="en-US" sz="900" dirty="0"/>
          </a:p>
        </p:txBody>
      </p:sp>
      <p:sp>
        <p:nvSpPr>
          <p:cNvPr id="42" name="Shape 38"/>
          <p:cNvSpPr/>
          <p:nvPr/>
        </p:nvSpPr>
        <p:spPr>
          <a:xfrm>
            <a:off x="3337560" y="3264408"/>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43" name="Text 39"/>
          <p:cNvSpPr/>
          <p:nvPr/>
        </p:nvSpPr>
        <p:spPr>
          <a:xfrm>
            <a:off x="3520440" y="3374136"/>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5</a:t>
            </a:r>
            <a:endParaRPr lang="en-US" sz="1700" dirty="0"/>
          </a:p>
        </p:txBody>
      </p:sp>
      <p:sp>
        <p:nvSpPr>
          <p:cNvPr id="44" name="Text 40"/>
          <p:cNvSpPr/>
          <p:nvPr/>
        </p:nvSpPr>
        <p:spPr>
          <a:xfrm>
            <a:off x="3520440" y="3685032"/>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ASMAR</a:t>
            </a:r>
            <a:endParaRPr lang="en-US" sz="1250" dirty="0"/>
          </a:p>
        </p:txBody>
      </p:sp>
      <p:sp>
        <p:nvSpPr>
          <p:cNvPr id="45" name="Text 41"/>
          <p:cNvSpPr/>
          <p:nvPr/>
        </p:nvSpPr>
        <p:spPr>
          <a:xfrm>
            <a:off x="3520440" y="4069080"/>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Astilleros y Maestranzas de la Armada: 620 efectivos.</a:t>
            </a:r>
            <a:endParaRPr lang="en-US" sz="900" dirty="0"/>
          </a:p>
        </p:txBody>
      </p:sp>
      <p:sp>
        <p:nvSpPr>
          <p:cNvPr id="46" name="Shape 42"/>
          <p:cNvSpPr/>
          <p:nvPr/>
        </p:nvSpPr>
        <p:spPr>
          <a:xfrm>
            <a:off x="6035040" y="3264408"/>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47" name="Text 43"/>
          <p:cNvSpPr/>
          <p:nvPr/>
        </p:nvSpPr>
        <p:spPr>
          <a:xfrm>
            <a:off x="6217920" y="3374136"/>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6</a:t>
            </a:r>
            <a:endParaRPr lang="en-US" sz="1700" dirty="0"/>
          </a:p>
        </p:txBody>
      </p:sp>
      <p:sp>
        <p:nvSpPr>
          <p:cNvPr id="48" name="Text 44"/>
          <p:cNvSpPr/>
          <p:nvPr/>
        </p:nvSpPr>
        <p:spPr>
          <a:xfrm>
            <a:off x="6217920" y="3685032"/>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Infantería de Marina</a:t>
            </a:r>
            <a:endParaRPr lang="en-US" sz="1250" dirty="0"/>
          </a:p>
        </p:txBody>
      </p:sp>
      <p:sp>
        <p:nvSpPr>
          <p:cNvPr id="49" name="Text 45"/>
          <p:cNvSpPr/>
          <p:nvPr/>
        </p:nvSpPr>
        <p:spPr>
          <a:xfrm>
            <a:off x="6217920" y="4069080"/>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Dotaciones de las Reparticiones de Infantería de Marina: 2.264 efectivos.</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1">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10</a:t>
            </a:r>
            <a:endParaRPr lang="en-US" sz="900" dirty="0"/>
          </a:p>
        </p:txBody>
      </p:sp>
      <p:sp>
        <p:nvSpPr>
          <p:cNvPr id="10" name="Text 6"/>
          <p:cNvSpPr/>
          <p:nvPr/>
        </p:nvSpPr>
        <p:spPr>
          <a:xfrm>
            <a:off x="457200" y="768096"/>
            <a:ext cx="8229600" cy="502920"/>
          </a:xfrm>
          <a:prstGeom prst="rect">
            <a:avLst/>
          </a:prstGeom>
          <a:noFill/>
          <a:ln/>
        </p:spPr>
        <p:txBody>
          <a:bodyPr wrap="square" rtlCol="0" anchor="ctr"/>
          <a:lstStyle/>
          <a:p>
            <a:pPr marL="0" indent="0" algn="ctr">
              <a:buNone/>
            </a:pPr>
            <a:r>
              <a:rPr lang="en-US" sz="2700" b="1" dirty="0">
                <a:solidFill>
                  <a:srgbClr val="0B1F3A"/>
                </a:solidFill>
                <a:latin typeface="Cambria" pitchFamily="34" charset="0"/>
                <a:ea typeface="Cambria" pitchFamily="34" charset="-122"/>
                <a:cs typeface="Cambria" pitchFamily="34" charset="-120"/>
              </a:rPr>
              <a:t>Temario</a:t>
            </a:r>
            <a:endParaRPr lang="en-US" sz="2700" dirty="0"/>
          </a:p>
        </p:txBody>
      </p:sp>
      <p:sp>
        <p:nvSpPr>
          <p:cNvPr id="11" name="Text 7"/>
          <p:cNvSpPr/>
          <p:nvPr/>
        </p:nvSpPr>
        <p:spPr>
          <a:xfrm>
            <a:off x="658368" y="1627632"/>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01</a:t>
            </a:r>
            <a:endParaRPr lang="en-US" sz="2000" dirty="0"/>
          </a:p>
        </p:txBody>
      </p:sp>
      <p:sp>
        <p:nvSpPr>
          <p:cNvPr id="12" name="Text 8"/>
          <p:cNvSpPr/>
          <p:nvPr/>
        </p:nvSpPr>
        <p:spPr>
          <a:xfrm>
            <a:off x="1463040" y="1627632"/>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Objeto de la Iniciativa</a:t>
            </a:r>
            <a:endParaRPr lang="en-US" sz="1500" dirty="0"/>
          </a:p>
        </p:txBody>
      </p:sp>
      <p:sp>
        <p:nvSpPr>
          <p:cNvPr id="13" name="Text 9"/>
          <p:cNvSpPr/>
          <p:nvPr/>
        </p:nvSpPr>
        <p:spPr>
          <a:xfrm>
            <a:off x="658368" y="2238451"/>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02</a:t>
            </a:r>
            <a:endParaRPr lang="en-US" sz="2000" dirty="0"/>
          </a:p>
        </p:txBody>
      </p:sp>
      <p:sp>
        <p:nvSpPr>
          <p:cNvPr id="14" name="Text 10"/>
          <p:cNvSpPr/>
          <p:nvPr/>
        </p:nvSpPr>
        <p:spPr>
          <a:xfrm>
            <a:off x="1463040" y="2238451"/>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Sistema de Armas</a:t>
            </a:r>
            <a:endParaRPr lang="en-US" sz="1500" dirty="0"/>
          </a:p>
        </p:txBody>
      </p:sp>
      <p:sp>
        <p:nvSpPr>
          <p:cNvPr id="15" name="Shape 11"/>
          <p:cNvSpPr/>
          <p:nvPr/>
        </p:nvSpPr>
        <p:spPr>
          <a:xfrm>
            <a:off x="658368" y="2816352"/>
            <a:ext cx="566928" cy="566928"/>
          </a:xfrm>
          <a:prstGeom prst="roundRect">
            <a:avLst>
              <a:gd name="adj" fmla="val 16129"/>
            </a:avLst>
          </a:prstGeom>
          <a:solidFill>
            <a:srgbClr val="0B1F3A"/>
          </a:solidFill>
          <a:ln/>
        </p:spPr>
        <p:txBody>
          <a:bodyPr/>
          <a:lstStyle/>
          <a:p>
            <a:endParaRPr lang="es-CL"/>
          </a:p>
        </p:txBody>
      </p:sp>
      <p:sp>
        <p:nvSpPr>
          <p:cNvPr id="16" name="Text 12"/>
          <p:cNvSpPr/>
          <p:nvPr/>
        </p:nvSpPr>
        <p:spPr>
          <a:xfrm>
            <a:off x="658368" y="2816352"/>
            <a:ext cx="566928" cy="566928"/>
          </a:xfrm>
          <a:prstGeom prst="rect">
            <a:avLst/>
          </a:prstGeom>
          <a:noFill/>
          <a:ln/>
        </p:spPr>
        <p:txBody>
          <a:bodyPr wrap="square" lIns="0" tIns="0" rIns="0" bIns="0" rtlCol="0" anchor="ctr"/>
          <a:lstStyle/>
          <a:p>
            <a:pPr marL="0" indent="0" algn="ctr">
              <a:buNone/>
            </a:pPr>
            <a:r>
              <a:rPr lang="en-US" sz="2000" b="1" dirty="0">
                <a:solidFill>
                  <a:srgbClr val="E3C878"/>
                </a:solidFill>
                <a:latin typeface="Cambria" pitchFamily="34" charset="0"/>
                <a:ea typeface="Cambria" pitchFamily="34" charset="-122"/>
                <a:cs typeface="Cambria" pitchFamily="34" charset="-120"/>
              </a:rPr>
              <a:t>03</a:t>
            </a:r>
            <a:endParaRPr lang="en-US" sz="2000" dirty="0"/>
          </a:p>
        </p:txBody>
      </p:sp>
      <p:sp>
        <p:nvSpPr>
          <p:cNvPr id="17" name="Text 13"/>
          <p:cNvSpPr/>
          <p:nvPr/>
        </p:nvSpPr>
        <p:spPr>
          <a:xfrm>
            <a:off x="1463040" y="2885846"/>
            <a:ext cx="6949440" cy="290633"/>
          </a:xfrm>
          <a:prstGeom prst="rect">
            <a:avLst/>
          </a:prstGeom>
          <a:noFill/>
          <a:ln/>
        </p:spPr>
        <p:txBody>
          <a:bodyPr wrap="square" lIns="0" tIns="0" rIns="0" bIns="0" rtlCol="0" anchor="ctr"/>
          <a:lstStyle/>
          <a:p>
            <a:pPr marL="0" indent="0">
              <a:buNone/>
            </a:pPr>
            <a:r>
              <a:rPr lang="en-US" sz="1700" b="1" dirty="0">
                <a:solidFill>
                  <a:srgbClr val="0B1F3A"/>
                </a:solidFill>
                <a:latin typeface="Cambria" pitchFamily="34" charset="0"/>
                <a:ea typeface="Cambria" pitchFamily="34" charset="-122"/>
                <a:cs typeface="Cambria" pitchFamily="34" charset="-120"/>
              </a:rPr>
              <a:t>Identificación del Problema</a:t>
            </a:r>
            <a:endParaRPr lang="en-US" sz="1700" dirty="0"/>
          </a:p>
        </p:txBody>
      </p:sp>
      <p:sp>
        <p:nvSpPr>
          <p:cNvPr id="18" name="Text 14"/>
          <p:cNvSpPr/>
          <p:nvPr/>
        </p:nvSpPr>
        <p:spPr>
          <a:xfrm>
            <a:off x="1463040" y="3109838"/>
            <a:ext cx="6949440" cy="225491"/>
          </a:xfrm>
          <a:prstGeom prst="rect">
            <a:avLst/>
          </a:prstGeom>
          <a:noFill/>
          <a:ln/>
        </p:spPr>
        <p:txBody>
          <a:bodyPr wrap="square" lIns="0" tIns="0" rIns="0" bIns="0" rtlCol="0" anchor="ctr"/>
          <a:lstStyle/>
          <a:p>
            <a:pPr marL="0" indent="0">
              <a:buNone/>
            </a:pPr>
            <a:r>
              <a:rPr lang="en-US" sz="1100" dirty="0">
                <a:solidFill>
                  <a:srgbClr val="5A6675"/>
                </a:solidFill>
                <a:latin typeface="Calibri" pitchFamily="34" charset="0"/>
                <a:ea typeface="Calibri" pitchFamily="34" charset="-122"/>
                <a:cs typeface="Calibri" pitchFamily="34" charset="-120"/>
              </a:rPr>
              <a:t>Capacidad afectada y proyección sin acción</a:t>
            </a:r>
            <a:endParaRPr lang="en-US" sz="1100" dirty="0"/>
          </a:p>
        </p:txBody>
      </p:sp>
      <p:sp>
        <p:nvSpPr>
          <p:cNvPr id="19" name="Text 15"/>
          <p:cNvSpPr/>
          <p:nvPr/>
        </p:nvSpPr>
        <p:spPr>
          <a:xfrm>
            <a:off x="658368" y="346009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04</a:t>
            </a:r>
            <a:endParaRPr lang="en-US" sz="2000" dirty="0"/>
          </a:p>
        </p:txBody>
      </p:sp>
      <p:sp>
        <p:nvSpPr>
          <p:cNvPr id="20" name="Text 16"/>
          <p:cNvSpPr/>
          <p:nvPr/>
        </p:nvSpPr>
        <p:spPr>
          <a:xfrm>
            <a:off x="1463040" y="346009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Vestuario</a:t>
            </a:r>
            <a:endParaRPr lang="en-US" sz="1500" dirty="0"/>
          </a:p>
        </p:txBody>
      </p:sp>
      <p:sp>
        <p:nvSpPr>
          <p:cNvPr id="21" name="Text 17"/>
          <p:cNvSpPr/>
          <p:nvPr/>
        </p:nvSpPr>
        <p:spPr>
          <a:xfrm>
            <a:off x="658368" y="4070909"/>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05</a:t>
            </a:r>
            <a:endParaRPr lang="en-US" sz="2000" dirty="0"/>
          </a:p>
        </p:txBody>
      </p:sp>
      <p:sp>
        <p:nvSpPr>
          <p:cNvPr id="22" name="Text 18"/>
          <p:cNvSpPr/>
          <p:nvPr/>
        </p:nvSpPr>
        <p:spPr>
          <a:xfrm>
            <a:off x="1463040" y="4070909"/>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Alimentación</a:t>
            </a:r>
            <a:endParaRPr lang="en-US" sz="15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2">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11</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03  </a:t>
            </a:r>
            <a:r>
              <a:rPr lang="en-US" sz="760" b="1" dirty="0">
                <a:solidFill>
                  <a:srgbClr val="FFFFFF"/>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Formulación del problema central</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El problema es un estado de capacidad degradada</a:t>
            </a:r>
            <a:endParaRPr lang="en-US" sz="1200" dirty="0"/>
          </a:p>
        </p:txBody>
      </p:sp>
      <p:sp>
        <p:nvSpPr>
          <p:cNvPr id="26" name="Shape 22"/>
          <p:cNvSpPr/>
          <p:nvPr/>
        </p:nvSpPr>
        <p:spPr>
          <a:xfrm>
            <a:off x="640080" y="1865376"/>
            <a:ext cx="2331720" cy="597408"/>
          </a:xfrm>
          <a:prstGeom prst="roundRect">
            <a:avLst>
              <a:gd name="adj" fmla="val 10714"/>
            </a:avLst>
          </a:prstGeom>
          <a:solidFill>
            <a:srgbClr val="0B1F3A"/>
          </a:solidFill>
          <a:ln/>
        </p:spPr>
        <p:txBody>
          <a:bodyPr/>
          <a:lstStyle/>
          <a:p>
            <a:endParaRPr lang="es-CL"/>
          </a:p>
        </p:txBody>
      </p:sp>
      <p:sp>
        <p:nvSpPr>
          <p:cNvPr id="27" name="Text 23"/>
          <p:cNvSpPr/>
          <p:nvPr/>
        </p:nvSpPr>
        <p:spPr>
          <a:xfrm>
            <a:off x="713232" y="1865376"/>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Problema Central</a:t>
            </a:r>
            <a:endParaRPr lang="en-US" sz="1300" dirty="0"/>
          </a:p>
        </p:txBody>
      </p:sp>
      <p:sp>
        <p:nvSpPr>
          <p:cNvPr id="28" name="Shape 24"/>
          <p:cNvSpPr/>
          <p:nvPr/>
        </p:nvSpPr>
        <p:spPr>
          <a:xfrm>
            <a:off x="3108960" y="1865376"/>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9" name="Text 25"/>
          <p:cNvSpPr/>
          <p:nvPr/>
        </p:nvSpPr>
        <p:spPr>
          <a:xfrm>
            <a:off x="3291840" y="1901952"/>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Degradación de la capacidad de protección y sostenimiento del combatiente individual, que reduce el nivel de alistamiento exigido para el cumplimiento de las misiones encomendadas.</a:t>
            </a:r>
            <a:endParaRPr lang="en-US" sz="1150" dirty="0"/>
          </a:p>
        </p:txBody>
      </p:sp>
      <p:sp>
        <p:nvSpPr>
          <p:cNvPr id="30" name="Shape 26"/>
          <p:cNvSpPr/>
          <p:nvPr/>
        </p:nvSpPr>
        <p:spPr>
          <a:xfrm>
            <a:off x="640080" y="2599944"/>
            <a:ext cx="2331720" cy="597408"/>
          </a:xfrm>
          <a:prstGeom prst="roundRect">
            <a:avLst>
              <a:gd name="adj" fmla="val 10714"/>
            </a:avLst>
          </a:prstGeom>
          <a:solidFill>
            <a:srgbClr val="0B1F3A"/>
          </a:solidFill>
          <a:ln/>
        </p:spPr>
        <p:txBody>
          <a:bodyPr/>
          <a:lstStyle/>
          <a:p>
            <a:endParaRPr lang="es-CL"/>
          </a:p>
        </p:txBody>
      </p:sp>
      <p:sp>
        <p:nvSpPr>
          <p:cNvPr id="31" name="Text 27"/>
          <p:cNvSpPr/>
          <p:nvPr/>
        </p:nvSpPr>
        <p:spPr>
          <a:xfrm>
            <a:off x="713232" y="2599944"/>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Manifestación en Vestuario</a:t>
            </a:r>
            <a:endParaRPr lang="en-US" sz="1300" dirty="0"/>
          </a:p>
        </p:txBody>
      </p:sp>
      <p:sp>
        <p:nvSpPr>
          <p:cNvPr id="32" name="Shape 28"/>
          <p:cNvSpPr/>
          <p:nvPr/>
        </p:nvSpPr>
        <p:spPr>
          <a:xfrm>
            <a:off x="3108960" y="2599944"/>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3" name="Text 29"/>
          <p:cNvSpPr/>
          <p:nvPr/>
        </p:nvSpPr>
        <p:spPr>
          <a:xfrm>
            <a:off x="3291840" y="2636520"/>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Déficit acumulado de 28.990 prendas sobre la demanda anual reglamentaria, con pérdida de las propiedades de mimetismo y resistencia de tela del material en uso.</a:t>
            </a:r>
            <a:endParaRPr lang="en-US" sz="1150" dirty="0"/>
          </a:p>
        </p:txBody>
      </p:sp>
      <p:sp>
        <p:nvSpPr>
          <p:cNvPr id="34" name="Shape 30"/>
          <p:cNvSpPr/>
          <p:nvPr/>
        </p:nvSpPr>
        <p:spPr>
          <a:xfrm>
            <a:off x="640080" y="3334512"/>
            <a:ext cx="2331720" cy="597408"/>
          </a:xfrm>
          <a:prstGeom prst="roundRect">
            <a:avLst>
              <a:gd name="adj" fmla="val 10714"/>
            </a:avLst>
          </a:prstGeom>
          <a:solidFill>
            <a:srgbClr val="0B1F3A"/>
          </a:solidFill>
          <a:ln/>
        </p:spPr>
        <p:txBody>
          <a:bodyPr/>
          <a:lstStyle/>
          <a:p>
            <a:endParaRPr lang="es-CL"/>
          </a:p>
        </p:txBody>
      </p:sp>
      <p:sp>
        <p:nvSpPr>
          <p:cNvPr id="35" name="Text 31"/>
          <p:cNvSpPr/>
          <p:nvPr/>
        </p:nvSpPr>
        <p:spPr>
          <a:xfrm>
            <a:off x="713232" y="3334512"/>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Manifestación en Alimentación</a:t>
            </a:r>
            <a:endParaRPr lang="en-US" sz="1300" dirty="0"/>
          </a:p>
        </p:txBody>
      </p:sp>
      <p:sp>
        <p:nvSpPr>
          <p:cNvPr id="36" name="Shape 32"/>
          <p:cNvSpPr/>
          <p:nvPr/>
        </p:nvSpPr>
        <p:spPr>
          <a:xfrm>
            <a:off x="3108960" y="3334512"/>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7" name="Text 33"/>
          <p:cNvSpPr/>
          <p:nvPr/>
        </p:nvSpPr>
        <p:spPr>
          <a:xfrm>
            <a:off x="3291840" y="3371088"/>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Sólo el 37,0% del parque de hornos en unidades operativas se encuentra plenamente operativo. La cadena de frío presenta 6 de 35 equipos en condición degradada o de baja.</a:t>
            </a:r>
            <a:endParaRPr lang="en-US" sz="1150" dirty="0"/>
          </a:p>
        </p:txBody>
      </p:sp>
    </p:spTree>
    <p:extLst>
      <p:ext uri="{BB962C8B-B14F-4D97-AF65-F5344CB8AC3E}">
        <p14:creationId xmlns:p14="http://schemas.microsoft.com/office/powerpoint/2010/main" val="2442809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3">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12</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03  </a:t>
            </a:r>
            <a:r>
              <a:rPr lang="en-US" sz="760" b="1" dirty="0">
                <a:solidFill>
                  <a:srgbClr val="FFFFFF"/>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Situación proyectada sin acción</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No se proyecta detención del servicio, sino operación restringida</a:t>
            </a:r>
            <a:endParaRPr lang="en-US" sz="1200" dirty="0"/>
          </a:p>
        </p:txBody>
      </p:sp>
      <p:sp>
        <p:nvSpPr>
          <p:cNvPr id="26" name="Shape 22"/>
          <p:cNvSpPr/>
          <p:nvPr/>
        </p:nvSpPr>
        <p:spPr>
          <a:xfrm>
            <a:off x="640080" y="1865376"/>
            <a:ext cx="2331720" cy="816864"/>
          </a:xfrm>
          <a:prstGeom prst="roundRect">
            <a:avLst>
              <a:gd name="adj" fmla="val 7836"/>
            </a:avLst>
          </a:prstGeom>
          <a:solidFill>
            <a:srgbClr val="0B1F3A"/>
          </a:solidFill>
          <a:ln/>
        </p:spPr>
        <p:txBody>
          <a:bodyPr/>
          <a:lstStyle/>
          <a:p>
            <a:endParaRPr lang="es-CL"/>
          </a:p>
        </p:txBody>
      </p:sp>
      <p:sp>
        <p:nvSpPr>
          <p:cNvPr id="27" name="Text 23"/>
          <p:cNvSpPr/>
          <p:nvPr/>
        </p:nvSpPr>
        <p:spPr>
          <a:xfrm>
            <a:off x="713232" y="1865376"/>
            <a:ext cx="2185416" cy="816864"/>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Vestuario</a:t>
            </a:r>
            <a:endParaRPr lang="en-US" sz="1300" dirty="0"/>
          </a:p>
        </p:txBody>
      </p:sp>
      <p:sp>
        <p:nvSpPr>
          <p:cNvPr id="28" name="Shape 24"/>
          <p:cNvSpPr/>
          <p:nvPr/>
        </p:nvSpPr>
        <p:spPr>
          <a:xfrm>
            <a:off x="3108960" y="1865376"/>
            <a:ext cx="5394960" cy="816864"/>
          </a:xfrm>
          <a:prstGeom prst="roundRect">
            <a:avLst>
              <a:gd name="adj" fmla="val 783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9" name="Text 25"/>
          <p:cNvSpPr/>
          <p:nvPr/>
        </p:nvSpPr>
        <p:spPr>
          <a:xfrm>
            <a:off x="3291840" y="1901952"/>
            <a:ext cx="5029200" cy="743712"/>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Incremento del desabastecimiento de existencias institucionales y ralentización de la implementación de la Tenida Única, concebida para racionalizar recursos frente a una disminución presupuestaria cercana al 25% desde el año 2020.</a:t>
            </a:r>
            <a:endParaRPr lang="en-US" sz="1050" dirty="0"/>
          </a:p>
        </p:txBody>
      </p:sp>
      <p:sp>
        <p:nvSpPr>
          <p:cNvPr id="30" name="Shape 26"/>
          <p:cNvSpPr/>
          <p:nvPr/>
        </p:nvSpPr>
        <p:spPr>
          <a:xfrm>
            <a:off x="640080" y="2819400"/>
            <a:ext cx="2331720" cy="816864"/>
          </a:xfrm>
          <a:prstGeom prst="roundRect">
            <a:avLst>
              <a:gd name="adj" fmla="val 7836"/>
            </a:avLst>
          </a:prstGeom>
          <a:solidFill>
            <a:srgbClr val="0B1F3A"/>
          </a:solidFill>
          <a:ln/>
        </p:spPr>
        <p:txBody>
          <a:bodyPr/>
          <a:lstStyle/>
          <a:p>
            <a:endParaRPr lang="es-CL"/>
          </a:p>
        </p:txBody>
      </p:sp>
      <p:sp>
        <p:nvSpPr>
          <p:cNvPr id="31" name="Text 27"/>
          <p:cNvSpPr/>
          <p:nvPr/>
        </p:nvSpPr>
        <p:spPr>
          <a:xfrm>
            <a:off x="713232" y="2819400"/>
            <a:ext cx="2185416" cy="816864"/>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Alimentación</a:t>
            </a:r>
            <a:endParaRPr lang="en-US" sz="1300" dirty="0"/>
          </a:p>
        </p:txBody>
      </p:sp>
      <p:sp>
        <p:nvSpPr>
          <p:cNvPr id="32" name="Shape 28"/>
          <p:cNvSpPr/>
          <p:nvPr/>
        </p:nvSpPr>
        <p:spPr>
          <a:xfrm>
            <a:off x="3108960" y="2819400"/>
            <a:ext cx="5394960" cy="816864"/>
          </a:xfrm>
          <a:prstGeom prst="roundRect">
            <a:avLst>
              <a:gd name="adj" fmla="val 783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3" name="Text 29"/>
          <p:cNvSpPr/>
          <p:nvPr/>
        </p:nvSpPr>
        <p:spPr>
          <a:xfrm>
            <a:off x="3291840" y="2855976"/>
            <a:ext cx="5029200" cy="743712"/>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Un horno adicional cumple su vida útil dentro del año 2026, elevando de 10 a 11 los equipos en esa condición. La degradación no es una proyección: es un calendario.</a:t>
            </a:r>
            <a:endParaRPr lang="en-US" sz="1050" dirty="0"/>
          </a:p>
        </p:txBody>
      </p:sp>
      <p:sp>
        <p:nvSpPr>
          <p:cNvPr id="34" name="Shape 30"/>
          <p:cNvSpPr/>
          <p:nvPr/>
        </p:nvSpPr>
        <p:spPr>
          <a:xfrm>
            <a:off x="640080" y="3773424"/>
            <a:ext cx="2331720" cy="816864"/>
          </a:xfrm>
          <a:prstGeom prst="roundRect">
            <a:avLst>
              <a:gd name="adj" fmla="val 7836"/>
            </a:avLst>
          </a:prstGeom>
          <a:solidFill>
            <a:srgbClr val="0B1F3A"/>
          </a:solidFill>
          <a:ln/>
        </p:spPr>
        <p:txBody>
          <a:bodyPr/>
          <a:lstStyle/>
          <a:p>
            <a:endParaRPr lang="es-CL"/>
          </a:p>
        </p:txBody>
      </p:sp>
      <p:sp>
        <p:nvSpPr>
          <p:cNvPr id="35" name="Text 31"/>
          <p:cNvSpPr/>
          <p:nvPr/>
        </p:nvSpPr>
        <p:spPr>
          <a:xfrm>
            <a:off x="713232" y="3773424"/>
            <a:ext cx="2185416" cy="816864"/>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Efecto Operacional</a:t>
            </a:r>
            <a:endParaRPr lang="en-US" sz="1300" dirty="0"/>
          </a:p>
        </p:txBody>
      </p:sp>
      <p:sp>
        <p:nvSpPr>
          <p:cNvPr id="36" name="Shape 32"/>
          <p:cNvSpPr/>
          <p:nvPr/>
        </p:nvSpPr>
        <p:spPr>
          <a:xfrm>
            <a:off x="3108960" y="3773424"/>
            <a:ext cx="5394960" cy="816864"/>
          </a:xfrm>
          <a:prstGeom prst="roundRect">
            <a:avLst>
              <a:gd name="adj" fmla="val 783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7" name="Text 33"/>
          <p:cNvSpPr/>
          <p:nvPr/>
        </p:nvSpPr>
        <p:spPr>
          <a:xfrm>
            <a:off x="3291840" y="3810000"/>
            <a:ext cx="5029200" cy="743712"/>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Menor continuidad del apoyo logístico y mayor exposición al incumplimiento de roles en Estados de Excepción Constitucional y en operaciones de apoyo a la comunidad.</a:t>
            </a:r>
            <a:endParaRPr lang="en-US" sz="1050" dirty="0"/>
          </a:p>
        </p:txBody>
      </p:sp>
    </p:spTree>
    <p:extLst>
      <p:ext uri="{BB962C8B-B14F-4D97-AF65-F5344CB8AC3E}">
        <p14:creationId xmlns:p14="http://schemas.microsoft.com/office/powerpoint/2010/main" val="2590740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4">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13</a:t>
            </a:r>
            <a:endParaRPr lang="en-US" sz="900" dirty="0"/>
          </a:p>
        </p:txBody>
      </p:sp>
      <p:sp>
        <p:nvSpPr>
          <p:cNvPr id="10" name="Text 6"/>
          <p:cNvSpPr/>
          <p:nvPr/>
        </p:nvSpPr>
        <p:spPr>
          <a:xfrm>
            <a:off x="457200" y="768096"/>
            <a:ext cx="8229600" cy="502920"/>
          </a:xfrm>
          <a:prstGeom prst="rect">
            <a:avLst/>
          </a:prstGeom>
          <a:noFill/>
          <a:ln/>
        </p:spPr>
        <p:txBody>
          <a:bodyPr wrap="square" rtlCol="0" anchor="ctr"/>
          <a:lstStyle/>
          <a:p>
            <a:pPr marL="0" indent="0" algn="ctr">
              <a:buNone/>
            </a:pPr>
            <a:r>
              <a:rPr lang="en-US" sz="2700" b="1" dirty="0">
                <a:solidFill>
                  <a:srgbClr val="0B1F3A"/>
                </a:solidFill>
                <a:latin typeface="Cambria" pitchFamily="34" charset="0"/>
                <a:ea typeface="Cambria" pitchFamily="34" charset="-122"/>
                <a:cs typeface="Cambria" pitchFamily="34" charset="-120"/>
              </a:rPr>
              <a:t>Temario</a:t>
            </a:r>
            <a:endParaRPr lang="en-US" sz="2700" dirty="0"/>
          </a:p>
        </p:txBody>
      </p:sp>
      <p:sp>
        <p:nvSpPr>
          <p:cNvPr id="11" name="Text 7"/>
          <p:cNvSpPr/>
          <p:nvPr/>
        </p:nvSpPr>
        <p:spPr>
          <a:xfrm>
            <a:off x="658368" y="1627632"/>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01</a:t>
            </a:r>
            <a:endParaRPr lang="en-US" sz="2000" dirty="0"/>
          </a:p>
        </p:txBody>
      </p:sp>
      <p:sp>
        <p:nvSpPr>
          <p:cNvPr id="12" name="Text 8"/>
          <p:cNvSpPr/>
          <p:nvPr/>
        </p:nvSpPr>
        <p:spPr>
          <a:xfrm>
            <a:off x="1463040" y="1627632"/>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Objeto de la Iniciativa</a:t>
            </a:r>
            <a:endParaRPr lang="en-US" sz="1500" dirty="0"/>
          </a:p>
        </p:txBody>
      </p:sp>
      <p:sp>
        <p:nvSpPr>
          <p:cNvPr id="13" name="Text 9"/>
          <p:cNvSpPr/>
          <p:nvPr/>
        </p:nvSpPr>
        <p:spPr>
          <a:xfrm>
            <a:off x="658368" y="2238451"/>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02</a:t>
            </a:r>
            <a:endParaRPr lang="en-US" sz="2000" dirty="0"/>
          </a:p>
        </p:txBody>
      </p:sp>
      <p:sp>
        <p:nvSpPr>
          <p:cNvPr id="14" name="Text 10"/>
          <p:cNvSpPr/>
          <p:nvPr/>
        </p:nvSpPr>
        <p:spPr>
          <a:xfrm>
            <a:off x="1463040" y="2238451"/>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Sistema de Armas</a:t>
            </a:r>
            <a:endParaRPr lang="en-US" sz="1500" dirty="0"/>
          </a:p>
        </p:txBody>
      </p:sp>
      <p:sp>
        <p:nvSpPr>
          <p:cNvPr id="15" name="Text 11"/>
          <p:cNvSpPr/>
          <p:nvPr/>
        </p:nvSpPr>
        <p:spPr>
          <a:xfrm>
            <a:off x="658368" y="284927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03</a:t>
            </a:r>
            <a:endParaRPr lang="en-US" sz="2000" dirty="0"/>
          </a:p>
        </p:txBody>
      </p:sp>
      <p:sp>
        <p:nvSpPr>
          <p:cNvPr id="16" name="Text 12"/>
          <p:cNvSpPr/>
          <p:nvPr/>
        </p:nvSpPr>
        <p:spPr>
          <a:xfrm>
            <a:off x="1463040" y="284927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Identificación del Problema</a:t>
            </a:r>
            <a:endParaRPr lang="en-US" sz="1500" dirty="0"/>
          </a:p>
        </p:txBody>
      </p:sp>
      <p:sp>
        <p:nvSpPr>
          <p:cNvPr id="17" name="Shape 13"/>
          <p:cNvSpPr/>
          <p:nvPr/>
        </p:nvSpPr>
        <p:spPr>
          <a:xfrm>
            <a:off x="658368" y="3427171"/>
            <a:ext cx="566928" cy="566928"/>
          </a:xfrm>
          <a:prstGeom prst="roundRect">
            <a:avLst>
              <a:gd name="adj" fmla="val 16129"/>
            </a:avLst>
          </a:prstGeom>
          <a:solidFill>
            <a:srgbClr val="0B1F3A"/>
          </a:solidFill>
          <a:ln/>
        </p:spPr>
        <p:txBody>
          <a:bodyPr/>
          <a:lstStyle/>
          <a:p>
            <a:endParaRPr lang="es-CL"/>
          </a:p>
        </p:txBody>
      </p:sp>
      <p:sp>
        <p:nvSpPr>
          <p:cNvPr id="18" name="Text 14"/>
          <p:cNvSpPr/>
          <p:nvPr/>
        </p:nvSpPr>
        <p:spPr>
          <a:xfrm>
            <a:off x="658368" y="3427171"/>
            <a:ext cx="566928" cy="566928"/>
          </a:xfrm>
          <a:prstGeom prst="rect">
            <a:avLst/>
          </a:prstGeom>
          <a:noFill/>
          <a:ln/>
        </p:spPr>
        <p:txBody>
          <a:bodyPr wrap="square" lIns="0" tIns="0" rIns="0" bIns="0" rtlCol="0" anchor="ctr"/>
          <a:lstStyle/>
          <a:p>
            <a:pPr marL="0" indent="0" algn="ctr">
              <a:buNone/>
            </a:pPr>
            <a:r>
              <a:rPr lang="en-US" sz="2000" b="1" dirty="0">
                <a:solidFill>
                  <a:srgbClr val="E3C878"/>
                </a:solidFill>
                <a:latin typeface="Cambria" pitchFamily="34" charset="0"/>
                <a:ea typeface="Cambria" pitchFamily="34" charset="-122"/>
                <a:cs typeface="Cambria" pitchFamily="34" charset="-120"/>
              </a:rPr>
              <a:t>04</a:t>
            </a:r>
            <a:endParaRPr lang="en-US" sz="2000" dirty="0"/>
          </a:p>
        </p:txBody>
      </p:sp>
      <p:sp>
        <p:nvSpPr>
          <p:cNvPr id="19" name="Text 15"/>
          <p:cNvSpPr/>
          <p:nvPr/>
        </p:nvSpPr>
        <p:spPr>
          <a:xfrm>
            <a:off x="1463040" y="3496666"/>
            <a:ext cx="6949440" cy="290633"/>
          </a:xfrm>
          <a:prstGeom prst="rect">
            <a:avLst/>
          </a:prstGeom>
          <a:noFill/>
          <a:ln/>
        </p:spPr>
        <p:txBody>
          <a:bodyPr wrap="square" lIns="0" tIns="0" rIns="0" bIns="0" rtlCol="0" anchor="ctr"/>
          <a:lstStyle/>
          <a:p>
            <a:pPr marL="0" indent="0">
              <a:buNone/>
            </a:pPr>
            <a:r>
              <a:rPr lang="en-US" sz="1700" b="1" dirty="0">
                <a:solidFill>
                  <a:srgbClr val="0B1F3A"/>
                </a:solidFill>
                <a:latin typeface="Cambria" pitchFamily="34" charset="0"/>
                <a:ea typeface="Cambria" pitchFamily="34" charset="-122"/>
                <a:cs typeface="Cambria" pitchFamily="34" charset="-120"/>
              </a:rPr>
              <a:t>Aspectos Técnicos — Vestuario</a:t>
            </a:r>
            <a:endParaRPr lang="en-US" sz="1700" dirty="0"/>
          </a:p>
        </p:txBody>
      </p:sp>
      <p:sp>
        <p:nvSpPr>
          <p:cNvPr id="20" name="Text 16"/>
          <p:cNvSpPr/>
          <p:nvPr/>
        </p:nvSpPr>
        <p:spPr>
          <a:xfrm>
            <a:off x="1463040" y="3720657"/>
            <a:ext cx="6949440" cy="225491"/>
          </a:xfrm>
          <a:prstGeom prst="rect">
            <a:avLst/>
          </a:prstGeom>
          <a:noFill/>
          <a:ln/>
        </p:spPr>
        <p:txBody>
          <a:bodyPr wrap="square" lIns="0" tIns="0" rIns="0" bIns="0" rtlCol="0" anchor="ctr"/>
          <a:lstStyle/>
          <a:p>
            <a:pPr marL="0" indent="0">
              <a:buNone/>
            </a:pPr>
            <a:r>
              <a:rPr lang="en-US" sz="1100" dirty="0">
                <a:solidFill>
                  <a:srgbClr val="5A6675"/>
                </a:solidFill>
                <a:latin typeface="Calibri" pitchFamily="34" charset="0"/>
                <a:ea typeface="Calibri" pitchFamily="34" charset="-122"/>
                <a:cs typeface="Calibri" pitchFamily="34" charset="-120"/>
              </a:rPr>
              <a:t>Naturaleza del bien y cobertura de la demanda</a:t>
            </a:r>
            <a:endParaRPr lang="en-US" sz="1100" dirty="0"/>
          </a:p>
        </p:txBody>
      </p:sp>
      <p:sp>
        <p:nvSpPr>
          <p:cNvPr id="21" name="Text 17"/>
          <p:cNvSpPr/>
          <p:nvPr/>
        </p:nvSpPr>
        <p:spPr>
          <a:xfrm>
            <a:off x="658368" y="4070909"/>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05</a:t>
            </a:r>
            <a:endParaRPr lang="en-US" sz="2000" dirty="0"/>
          </a:p>
        </p:txBody>
      </p:sp>
      <p:sp>
        <p:nvSpPr>
          <p:cNvPr id="22" name="Text 18"/>
          <p:cNvSpPr/>
          <p:nvPr/>
        </p:nvSpPr>
        <p:spPr>
          <a:xfrm>
            <a:off x="1463040" y="4070909"/>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Alimentación</a:t>
            </a:r>
            <a:endParaRPr lang="en-US" sz="15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5">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14</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04  </a:t>
            </a:r>
            <a:r>
              <a:rPr lang="en-US" sz="760" b="1" dirty="0">
                <a:solidFill>
                  <a:srgbClr val="FFFFFF"/>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Naturaleza del bien</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El vestuario de combate es un bien de consumo, no un activo con vida útil</a:t>
            </a:r>
            <a:endParaRPr lang="en-US" sz="1200" dirty="0"/>
          </a:p>
        </p:txBody>
      </p:sp>
      <p:sp>
        <p:nvSpPr>
          <p:cNvPr id="26" name="Shape 22"/>
          <p:cNvSpPr/>
          <p:nvPr/>
        </p:nvSpPr>
        <p:spPr>
          <a:xfrm>
            <a:off x="640080" y="1865376"/>
            <a:ext cx="2331720" cy="413766"/>
          </a:xfrm>
          <a:prstGeom prst="roundRect">
            <a:avLst>
              <a:gd name="adj" fmla="val 15470"/>
            </a:avLst>
          </a:prstGeom>
          <a:solidFill>
            <a:srgbClr val="0B1F3A"/>
          </a:solidFill>
          <a:ln/>
        </p:spPr>
        <p:txBody>
          <a:bodyPr/>
          <a:lstStyle/>
          <a:p>
            <a:endParaRPr lang="es-CL"/>
          </a:p>
        </p:txBody>
      </p:sp>
      <p:sp>
        <p:nvSpPr>
          <p:cNvPr id="27" name="Text 23"/>
          <p:cNvSpPr/>
          <p:nvPr/>
        </p:nvSpPr>
        <p:spPr>
          <a:xfrm>
            <a:off x="713232" y="1865376"/>
            <a:ext cx="2185416" cy="413766"/>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Ciclo de Consumo</a:t>
            </a:r>
            <a:endParaRPr lang="en-US" sz="1300" dirty="0"/>
          </a:p>
        </p:txBody>
      </p:sp>
      <p:sp>
        <p:nvSpPr>
          <p:cNvPr id="28" name="Shape 24"/>
          <p:cNvSpPr/>
          <p:nvPr/>
        </p:nvSpPr>
        <p:spPr>
          <a:xfrm>
            <a:off x="3108960" y="1865376"/>
            <a:ext cx="5394960" cy="413766"/>
          </a:xfrm>
          <a:prstGeom prst="roundRect">
            <a:avLst>
              <a:gd name="adj" fmla="val 1547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9" name="Text 25"/>
          <p:cNvSpPr/>
          <p:nvPr/>
        </p:nvSpPr>
        <p:spPr>
          <a:xfrm>
            <a:off x="3291840" y="1901952"/>
            <a:ext cx="5029200" cy="340614"/>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Tras aproximadamente 12 lavados posteriores a su uso, la prenda pierde sus cualidades de mimetismo y la condición de la tela, generando riesgo ocupacional por exposición al medio ambiente y al fuego.</a:t>
            </a:r>
            <a:endParaRPr lang="en-US" sz="1050" dirty="0"/>
          </a:p>
        </p:txBody>
      </p:sp>
      <p:sp>
        <p:nvSpPr>
          <p:cNvPr id="30" name="Shape 26"/>
          <p:cNvSpPr/>
          <p:nvPr/>
        </p:nvSpPr>
        <p:spPr>
          <a:xfrm>
            <a:off x="640080" y="2416302"/>
            <a:ext cx="2331720" cy="413766"/>
          </a:xfrm>
          <a:prstGeom prst="roundRect">
            <a:avLst>
              <a:gd name="adj" fmla="val 15470"/>
            </a:avLst>
          </a:prstGeom>
          <a:solidFill>
            <a:srgbClr val="0B1F3A"/>
          </a:solidFill>
          <a:ln/>
        </p:spPr>
        <p:txBody>
          <a:bodyPr/>
          <a:lstStyle/>
          <a:p>
            <a:endParaRPr lang="es-CL"/>
          </a:p>
        </p:txBody>
      </p:sp>
      <p:sp>
        <p:nvSpPr>
          <p:cNvPr id="31" name="Text 27"/>
          <p:cNvSpPr/>
          <p:nvPr/>
        </p:nvSpPr>
        <p:spPr>
          <a:xfrm>
            <a:off x="713232" y="2416302"/>
            <a:ext cx="2185416" cy="413766"/>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Sin Reparación</a:t>
            </a:r>
            <a:endParaRPr lang="en-US" sz="1300" dirty="0"/>
          </a:p>
        </p:txBody>
      </p:sp>
      <p:sp>
        <p:nvSpPr>
          <p:cNvPr id="32" name="Shape 28"/>
          <p:cNvSpPr/>
          <p:nvPr/>
        </p:nvSpPr>
        <p:spPr>
          <a:xfrm>
            <a:off x="3108960" y="2416302"/>
            <a:ext cx="5394960" cy="413766"/>
          </a:xfrm>
          <a:prstGeom prst="roundRect">
            <a:avLst>
              <a:gd name="adj" fmla="val 1547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3" name="Text 29"/>
          <p:cNvSpPr/>
          <p:nvPr/>
        </p:nvSpPr>
        <p:spPr>
          <a:xfrm>
            <a:off x="3291840" y="2452878"/>
            <a:ext cx="5029200" cy="340614"/>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Al tratarse de prendas de vestuario, el material no admite reparación: cuando pierde sus características es desechado para su reemplazo.</a:t>
            </a:r>
            <a:endParaRPr lang="en-US" sz="1050" dirty="0"/>
          </a:p>
        </p:txBody>
      </p:sp>
      <p:sp>
        <p:nvSpPr>
          <p:cNvPr id="34" name="Shape 30"/>
          <p:cNvSpPr/>
          <p:nvPr/>
        </p:nvSpPr>
        <p:spPr>
          <a:xfrm>
            <a:off x="640080" y="2967228"/>
            <a:ext cx="2331720" cy="413766"/>
          </a:xfrm>
          <a:prstGeom prst="roundRect">
            <a:avLst>
              <a:gd name="adj" fmla="val 15470"/>
            </a:avLst>
          </a:prstGeom>
          <a:solidFill>
            <a:srgbClr val="0B1F3A"/>
          </a:solidFill>
          <a:ln/>
        </p:spPr>
        <p:txBody>
          <a:bodyPr/>
          <a:lstStyle/>
          <a:p>
            <a:endParaRPr lang="es-CL"/>
          </a:p>
        </p:txBody>
      </p:sp>
      <p:sp>
        <p:nvSpPr>
          <p:cNvPr id="35" name="Text 31"/>
          <p:cNvSpPr/>
          <p:nvPr/>
        </p:nvSpPr>
        <p:spPr>
          <a:xfrm>
            <a:off x="713232" y="2967228"/>
            <a:ext cx="2185416" cy="413766"/>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Sin Stock</a:t>
            </a:r>
            <a:endParaRPr lang="en-US" sz="1300" dirty="0"/>
          </a:p>
        </p:txBody>
      </p:sp>
      <p:sp>
        <p:nvSpPr>
          <p:cNvPr id="36" name="Shape 32"/>
          <p:cNvSpPr/>
          <p:nvPr/>
        </p:nvSpPr>
        <p:spPr>
          <a:xfrm>
            <a:off x="3108960" y="2967228"/>
            <a:ext cx="5394960" cy="413766"/>
          </a:xfrm>
          <a:prstGeom prst="roundRect">
            <a:avLst>
              <a:gd name="adj" fmla="val 1547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7" name="Text 33"/>
          <p:cNvSpPr/>
          <p:nvPr/>
        </p:nvSpPr>
        <p:spPr>
          <a:xfrm>
            <a:off x="3291840" y="3003804"/>
            <a:ext cx="5029200" cy="340614"/>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El stock actual es cero en las cuatro líneas del Anexo “B”. El material recepcionado se distribuye íntegramente a los usuarios, sin existencias almacenadas ni inmovilizadas.</a:t>
            </a:r>
            <a:endParaRPr lang="en-US" sz="1050" dirty="0"/>
          </a:p>
        </p:txBody>
      </p:sp>
      <p:sp>
        <p:nvSpPr>
          <p:cNvPr id="38" name="Shape 34"/>
          <p:cNvSpPr/>
          <p:nvPr/>
        </p:nvSpPr>
        <p:spPr>
          <a:xfrm>
            <a:off x="640080" y="3518154"/>
            <a:ext cx="2331720" cy="413766"/>
          </a:xfrm>
          <a:prstGeom prst="roundRect">
            <a:avLst>
              <a:gd name="adj" fmla="val 15470"/>
            </a:avLst>
          </a:prstGeom>
          <a:solidFill>
            <a:srgbClr val="0B1F3A"/>
          </a:solidFill>
          <a:ln/>
        </p:spPr>
        <p:txBody>
          <a:bodyPr/>
          <a:lstStyle/>
          <a:p>
            <a:endParaRPr lang="es-CL"/>
          </a:p>
        </p:txBody>
      </p:sp>
      <p:sp>
        <p:nvSpPr>
          <p:cNvPr id="39" name="Text 35"/>
          <p:cNvSpPr/>
          <p:nvPr/>
        </p:nvSpPr>
        <p:spPr>
          <a:xfrm>
            <a:off x="713232" y="3518154"/>
            <a:ext cx="2185416" cy="413766"/>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Control y Baja</a:t>
            </a:r>
            <a:endParaRPr lang="en-US" sz="1300" dirty="0"/>
          </a:p>
        </p:txBody>
      </p:sp>
      <p:sp>
        <p:nvSpPr>
          <p:cNvPr id="40" name="Shape 36"/>
          <p:cNvSpPr/>
          <p:nvPr/>
        </p:nvSpPr>
        <p:spPr>
          <a:xfrm>
            <a:off x="3108960" y="3518154"/>
            <a:ext cx="5394960" cy="413766"/>
          </a:xfrm>
          <a:prstGeom prst="roundRect">
            <a:avLst>
              <a:gd name="adj" fmla="val 1547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41" name="Text 37"/>
          <p:cNvSpPr/>
          <p:nvPr/>
        </p:nvSpPr>
        <p:spPr>
          <a:xfrm>
            <a:off x="3291840" y="3554730"/>
            <a:ext cx="5029200" cy="340614"/>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Control mediante SALINO; verificación en pañol de segunda categoría para extender vida útil y, en su defecto, destrucción en los Centros de Abastecimiento jurisdiccionales.</a:t>
            </a:r>
            <a:endParaRPr lang="en-US" sz="1050" dirty="0"/>
          </a:p>
        </p:txBody>
      </p:sp>
      <p:sp>
        <p:nvSpPr>
          <p:cNvPr id="42" name="Shape 38"/>
          <p:cNvSpPr/>
          <p:nvPr/>
        </p:nvSpPr>
        <p:spPr>
          <a:xfrm>
            <a:off x="640080" y="4023360"/>
            <a:ext cx="7863840" cy="603504"/>
          </a:xfrm>
          <a:prstGeom prst="roundRect">
            <a:avLst>
              <a:gd name="adj" fmla="val 7576"/>
            </a:avLst>
          </a:prstGeom>
          <a:solidFill>
            <a:srgbClr val="FBFAF6"/>
          </a:solidFill>
          <a:ln w="9525">
            <a:solidFill>
              <a:srgbClr val="CBC3B2"/>
            </a:solidFill>
            <a:prstDash val="solid"/>
          </a:ln>
        </p:spPr>
        <p:txBody>
          <a:bodyPr/>
          <a:lstStyle/>
          <a:p>
            <a:endParaRPr lang="es-CL"/>
          </a:p>
        </p:txBody>
      </p:sp>
      <p:sp>
        <p:nvSpPr>
          <p:cNvPr id="43" name="Text 39"/>
          <p:cNvSpPr/>
          <p:nvPr/>
        </p:nvSpPr>
        <p:spPr>
          <a:xfrm>
            <a:off x="822960" y="4069080"/>
            <a:ext cx="7498080" cy="512064"/>
          </a:xfrm>
          <a:prstGeom prst="rect">
            <a:avLst/>
          </a:prstGeom>
          <a:noFill/>
          <a:ln/>
        </p:spPr>
        <p:txBody>
          <a:bodyPr wrap="square" lIns="0" tIns="0" rIns="0" bIns="0" rtlCol="0" anchor="ctr"/>
          <a:lstStyle/>
          <a:p>
            <a:pPr marL="0" indent="0" algn="just">
              <a:lnSpc>
                <a:spcPct val="100000"/>
              </a:lnSpc>
              <a:buNone/>
            </a:pPr>
            <a:r>
              <a:rPr lang="en-US" sz="930" b="1" kern="0" spc="100" dirty="0">
                <a:solidFill>
                  <a:srgbClr val="C9A24B"/>
                </a:solidFill>
                <a:latin typeface="Calibri" pitchFamily="34" charset="0"/>
                <a:ea typeface="Calibri" pitchFamily="34" charset="-122"/>
                <a:cs typeface="Calibri" pitchFamily="34" charset="-120"/>
              </a:rPr>
              <a:t>▸ OBS   </a:t>
            </a:r>
            <a:r>
              <a:rPr lang="en-US" sz="930" dirty="0">
                <a:solidFill>
                  <a:srgbClr val="3A4655"/>
                </a:solidFill>
                <a:latin typeface="Calibri" pitchFamily="34" charset="0"/>
                <a:ea typeface="Calibri" pitchFamily="34" charset="-122"/>
                <a:cs typeface="Calibri" pitchFamily="34" charset="-120"/>
              </a:rPr>
              <a:t>El Anexo “F” establece expresamente que, para la adquisición de Equipo Personal de Combate, no aplica Cuadro de Vida Útil.</a:t>
            </a:r>
            <a:endParaRPr lang="en-US" sz="93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6">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15</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04  </a:t>
            </a:r>
            <a:r>
              <a:rPr lang="en-US" sz="760" b="1" dirty="0">
                <a:solidFill>
                  <a:srgbClr val="FFFFFF"/>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Efectivos y cantidades: las tres magnitudes</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Respuesta a la Consulta 2 — </a:t>
            </a:r>
            <a:r>
              <a:rPr lang="en-US" sz="1200" dirty="0" err="1" smtClean="0">
                <a:solidFill>
                  <a:srgbClr val="5A6675"/>
                </a:solidFill>
                <a:latin typeface="Calibri" pitchFamily="34" charset="0"/>
                <a:ea typeface="Calibri" pitchFamily="34" charset="-122"/>
                <a:cs typeface="Calibri" pitchFamily="34" charset="-120"/>
              </a:rPr>
              <a:t>contradicción</a:t>
            </a:r>
            <a:r>
              <a:rPr lang="en-US" sz="1200" dirty="0" smtClean="0">
                <a:solidFill>
                  <a:srgbClr val="5A6675"/>
                </a:solidFill>
                <a:latin typeface="Calibri" pitchFamily="34" charset="0"/>
                <a:ea typeface="Calibri" pitchFamily="34" charset="-122"/>
                <a:cs typeface="Calibri" pitchFamily="34" charset="-120"/>
              </a:rPr>
              <a:t> </a:t>
            </a:r>
            <a:r>
              <a:rPr lang="en-US" sz="1200" dirty="0">
                <a:solidFill>
                  <a:srgbClr val="5A6675"/>
                </a:solidFill>
                <a:latin typeface="Calibri" pitchFamily="34" charset="0"/>
                <a:ea typeface="Calibri" pitchFamily="34" charset="-122"/>
                <a:cs typeface="Calibri" pitchFamily="34" charset="-120"/>
              </a:rPr>
              <a:t>entre las cifras</a:t>
            </a:r>
            <a:endParaRPr lang="en-US" sz="1200" dirty="0"/>
          </a:p>
        </p:txBody>
      </p:sp>
      <p:sp>
        <p:nvSpPr>
          <p:cNvPr id="26" name="Shape 22"/>
          <p:cNvSpPr/>
          <p:nvPr/>
        </p:nvSpPr>
        <p:spPr>
          <a:xfrm>
            <a:off x="640080" y="1865376"/>
            <a:ext cx="2331720" cy="597408"/>
          </a:xfrm>
          <a:prstGeom prst="roundRect">
            <a:avLst>
              <a:gd name="adj" fmla="val 10714"/>
            </a:avLst>
          </a:prstGeom>
          <a:solidFill>
            <a:srgbClr val="0B1F3A"/>
          </a:solidFill>
          <a:ln/>
        </p:spPr>
        <p:txBody>
          <a:bodyPr/>
          <a:lstStyle/>
          <a:p>
            <a:endParaRPr lang="es-CL"/>
          </a:p>
        </p:txBody>
      </p:sp>
      <p:sp>
        <p:nvSpPr>
          <p:cNvPr id="27" name="Text 23"/>
          <p:cNvSpPr/>
          <p:nvPr/>
        </p:nvSpPr>
        <p:spPr>
          <a:xfrm>
            <a:off x="713232" y="1865376"/>
            <a:ext cx="2185416" cy="597408"/>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Población</a:t>
            </a:r>
            <a:endParaRPr lang="en-US" sz="1300" dirty="0"/>
          </a:p>
        </p:txBody>
      </p:sp>
      <p:sp>
        <p:nvSpPr>
          <p:cNvPr id="28" name="Shape 24"/>
          <p:cNvSpPr/>
          <p:nvPr/>
        </p:nvSpPr>
        <p:spPr>
          <a:xfrm>
            <a:off x="3108960" y="1865376"/>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9" name="Text 25"/>
          <p:cNvSpPr/>
          <p:nvPr/>
        </p:nvSpPr>
        <p:spPr>
          <a:xfrm>
            <a:off x="3291840" y="1901952"/>
            <a:ext cx="5029200" cy="524256"/>
          </a:xfrm>
          <a:prstGeom prst="rect">
            <a:avLst/>
          </a:prstGeom>
          <a:noFill/>
          <a:ln/>
        </p:spPr>
        <p:txBody>
          <a:bodyPr wrap="square" lIns="0" tIns="0" rIns="0" bIns="0" rtlCol="0" anchor="ctr"/>
          <a:lstStyle/>
          <a:p>
            <a:pPr marL="0" indent="0" algn="just">
              <a:lnSpc>
                <a:spcPct val="100000"/>
              </a:lnSpc>
              <a:buNone/>
            </a:pPr>
            <a:r>
              <a:rPr lang="en-US" sz="1150" dirty="0">
                <a:solidFill>
                  <a:srgbClr val="3A4655"/>
                </a:solidFill>
                <a:latin typeface="Calibri" pitchFamily="34" charset="0"/>
                <a:ea typeface="Calibri" pitchFamily="34" charset="-122"/>
                <a:cs typeface="Calibri" pitchFamily="34" charset="-120"/>
              </a:rPr>
              <a:t>25.339 </a:t>
            </a:r>
            <a:r>
              <a:rPr lang="en-US" sz="1150" dirty="0" err="1" smtClean="0">
                <a:solidFill>
                  <a:srgbClr val="3A4655"/>
                </a:solidFill>
                <a:latin typeface="Calibri" pitchFamily="34" charset="0"/>
                <a:ea typeface="Calibri" pitchFamily="34" charset="-122"/>
                <a:cs typeface="Calibri" pitchFamily="34" charset="-120"/>
              </a:rPr>
              <a:t>efectivos</a:t>
            </a:r>
            <a:r>
              <a:rPr lang="en-US" sz="1150" dirty="0" smtClean="0">
                <a:solidFill>
                  <a:srgbClr val="3A4655"/>
                </a:solidFill>
                <a:latin typeface="Calibri" pitchFamily="34" charset="0"/>
                <a:ea typeface="Calibri" pitchFamily="34" charset="-122"/>
                <a:cs typeface="Calibri" pitchFamily="34" charset="-120"/>
              </a:rPr>
              <a:t> (23.075 personal </a:t>
            </a:r>
            <a:r>
              <a:rPr lang="en-US" sz="1150" dirty="0" err="1" smtClean="0">
                <a:solidFill>
                  <a:srgbClr val="3A4655"/>
                </a:solidFill>
                <a:latin typeface="Calibri" pitchFamily="34" charset="0"/>
                <a:ea typeface="Calibri" pitchFamily="34" charset="-122"/>
                <a:cs typeface="Calibri" pitchFamily="34" charset="-120"/>
              </a:rPr>
              <a:t>aval</a:t>
            </a:r>
            <a:r>
              <a:rPr lang="en-US" sz="1150" dirty="0" smtClean="0">
                <a:solidFill>
                  <a:srgbClr val="3A4655"/>
                </a:solidFill>
                <a:latin typeface="Calibri" pitchFamily="34" charset="0"/>
                <a:ea typeface="Calibri" pitchFamily="34" charset="-122"/>
                <a:cs typeface="Calibri" pitchFamily="34" charset="-120"/>
              </a:rPr>
              <a:t> + 2.264 personal IM). </a:t>
            </a:r>
            <a:r>
              <a:rPr lang="en-US" sz="1150" dirty="0">
                <a:solidFill>
                  <a:srgbClr val="3A4655"/>
                </a:solidFill>
                <a:latin typeface="Calibri" pitchFamily="34" charset="0"/>
                <a:ea typeface="Calibri" pitchFamily="34" charset="-122"/>
                <a:cs typeface="Calibri" pitchFamily="34" charset="-120"/>
              </a:rPr>
              <a:t>con derecho reglamentario al equipo personal de combate, conforme a las dotaciones referenciales del Anexo “E”.</a:t>
            </a:r>
            <a:endParaRPr lang="en-US" sz="1150" dirty="0"/>
          </a:p>
        </p:txBody>
      </p:sp>
      <p:sp>
        <p:nvSpPr>
          <p:cNvPr id="30" name="Shape 26"/>
          <p:cNvSpPr/>
          <p:nvPr/>
        </p:nvSpPr>
        <p:spPr>
          <a:xfrm>
            <a:off x="640080" y="2599944"/>
            <a:ext cx="2331720" cy="597408"/>
          </a:xfrm>
          <a:prstGeom prst="roundRect">
            <a:avLst>
              <a:gd name="adj" fmla="val 10714"/>
            </a:avLst>
          </a:prstGeom>
          <a:solidFill>
            <a:srgbClr val="0B1F3A"/>
          </a:solidFill>
          <a:ln/>
        </p:spPr>
        <p:txBody>
          <a:bodyPr/>
          <a:lstStyle/>
          <a:p>
            <a:endParaRPr lang="es-CL"/>
          </a:p>
        </p:txBody>
      </p:sp>
      <p:sp>
        <p:nvSpPr>
          <p:cNvPr id="31" name="Text 27"/>
          <p:cNvSpPr/>
          <p:nvPr/>
        </p:nvSpPr>
        <p:spPr>
          <a:xfrm>
            <a:off x="713232" y="2599944"/>
            <a:ext cx="2185416" cy="597408"/>
          </a:xfrm>
          <a:prstGeom prst="rect">
            <a:avLst/>
          </a:prstGeom>
          <a:noFill/>
          <a:ln/>
        </p:spPr>
        <p:txBody>
          <a:bodyPr wrap="square" lIns="0" tIns="0" rIns="0" bIns="0" rtlCol="0" anchor="ctr"/>
          <a:lstStyle/>
          <a:p>
            <a:pPr marL="0" indent="0" algn="ctr">
              <a:lnSpc>
                <a:spcPct val="98000"/>
              </a:lnSpc>
              <a:buNone/>
            </a:pPr>
            <a:r>
              <a:rPr lang="en-US" sz="1300" b="1" dirty="0" err="1" smtClean="0">
                <a:solidFill>
                  <a:srgbClr val="FFFFFF"/>
                </a:solidFill>
                <a:latin typeface="Cambria" pitchFamily="34" charset="0"/>
                <a:ea typeface="Cambria" pitchFamily="34" charset="-122"/>
              </a:rPr>
              <a:t>Contradicción</a:t>
            </a:r>
            <a:endParaRPr lang="en-US" sz="1300" dirty="0"/>
          </a:p>
        </p:txBody>
      </p:sp>
      <p:sp>
        <p:nvSpPr>
          <p:cNvPr id="32" name="Shape 28"/>
          <p:cNvSpPr/>
          <p:nvPr/>
        </p:nvSpPr>
        <p:spPr>
          <a:xfrm>
            <a:off x="3108960" y="2599944"/>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3" name="Text 29"/>
          <p:cNvSpPr/>
          <p:nvPr/>
        </p:nvSpPr>
        <p:spPr>
          <a:xfrm>
            <a:off x="3291840" y="2636520"/>
            <a:ext cx="5029200" cy="524256"/>
          </a:xfrm>
          <a:prstGeom prst="rect">
            <a:avLst/>
          </a:prstGeom>
          <a:noFill/>
          <a:ln/>
        </p:spPr>
        <p:txBody>
          <a:bodyPr wrap="square" lIns="0" tIns="0" rIns="0" bIns="0" rtlCol="0" anchor="ctr"/>
          <a:lstStyle/>
          <a:p>
            <a:pPr marL="0" indent="0" algn="just">
              <a:lnSpc>
                <a:spcPct val="100000"/>
              </a:lnSpc>
              <a:buNone/>
            </a:pPr>
            <a:r>
              <a:rPr lang="en-US" sz="1150" dirty="0" err="1" smtClean="0">
                <a:solidFill>
                  <a:srgbClr val="3A4655"/>
                </a:solidFill>
                <a:latin typeface="Calibri" pitchFamily="34" charset="0"/>
                <a:ea typeface="Calibri" pitchFamily="34" charset="-122"/>
                <a:cs typeface="Calibri" pitchFamily="34" charset="-120"/>
              </a:rPr>
              <a:t>Respuesta</a:t>
            </a:r>
            <a:r>
              <a:rPr lang="en-US" sz="1150" dirty="0" smtClean="0">
                <a:solidFill>
                  <a:srgbClr val="3A4655"/>
                </a:solidFill>
                <a:latin typeface="Calibri" pitchFamily="34" charset="0"/>
                <a:ea typeface="Calibri" pitchFamily="34" charset="-122"/>
                <a:cs typeface="Calibri" pitchFamily="34" charset="-120"/>
              </a:rPr>
              <a:t> a </a:t>
            </a:r>
            <a:r>
              <a:rPr lang="en-US" sz="1150" dirty="0" err="1" smtClean="0">
                <a:solidFill>
                  <a:srgbClr val="3A4655"/>
                </a:solidFill>
                <a:latin typeface="Calibri" pitchFamily="34" charset="0"/>
                <a:ea typeface="Calibri" pitchFamily="34" charset="-122"/>
                <a:cs typeface="Calibri" pitchFamily="34" charset="-120"/>
              </a:rPr>
              <a:t>pregunta</a:t>
            </a:r>
            <a:r>
              <a:rPr lang="en-US" sz="1150" dirty="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señalan</a:t>
            </a:r>
            <a:r>
              <a:rPr lang="en-US" sz="1150" dirty="0" smtClean="0">
                <a:solidFill>
                  <a:srgbClr val="3A4655"/>
                </a:solidFill>
                <a:latin typeface="Calibri" pitchFamily="34" charset="0"/>
                <a:ea typeface="Calibri" pitchFamily="34" charset="-122"/>
                <a:cs typeface="Calibri" pitchFamily="34" charset="-120"/>
              </a:rPr>
              <a:t> 25.339 </a:t>
            </a:r>
            <a:r>
              <a:rPr lang="en-US" sz="1150" dirty="0" err="1" smtClean="0">
                <a:solidFill>
                  <a:srgbClr val="3A4655"/>
                </a:solidFill>
                <a:latin typeface="Calibri" pitchFamily="34" charset="0"/>
                <a:ea typeface="Calibri" pitchFamily="34" charset="-122"/>
                <a:cs typeface="Calibri" pitchFamily="34" charset="-120"/>
              </a:rPr>
              <a:t>efectivos</a:t>
            </a:r>
            <a:r>
              <a:rPr lang="en-US" sz="1150" dirty="0" smtClean="0">
                <a:solidFill>
                  <a:srgbClr val="3A4655"/>
                </a:solidFill>
                <a:latin typeface="Calibri" pitchFamily="34" charset="0"/>
                <a:ea typeface="Calibri" pitchFamily="34" charset="-122"/>
                <a:cs typeface="Calibri" pitchFamily="34" charset="-120"/>
              </a:rPr>
              <a:t>, sin embargo FFG </a:t>
            </a:r>
            <a:r>
              <a:rPr lang="en-US" sz="1150" dirty="0" err="1" smtClean="0">
                <a:solidFill>
                  <a:srgbClr val="3A4655"/>
                </a:solidFill>
                <a:latin typeface="Calibri" pitchFamily="34" charset="0"/>
                <a:ea typeface="Calibri" pitchFamily="34" charset="-122"/>
                <a:cs typeface="Calibri" pitchFamily="34" charset="-120"/>
              </a:rPr>
              <a:t>Anexo</a:t>
            </a:r>
            <a:r>
              <a:rPr lang="en-US" sz="1150" dirty="0" smtClean="0">
                <a:solidFill>
                  <a:srgbClr val="3A4655"/>
                </a:solidFill>
                <a:latin typeface="Calibri" pitchFamily="34" charset="0"/>
                <a:ea typeface="Calibri" pitchFamily="34" charset="-122"/>
                <a:cs typeface="Calibri" pitchFamily="34" charset="-120"/>
              </a:rPr>
              <a:t> “E”, </a:t>
            </a:r>
            <a:r>
              <a:rPr lang="en-US" sz="1150" dirty="0" err="1" smtClean="0">
                <a:solidFill>
                  <a:srgbClr val="3A4655"/>
                </a:solidFill>
                <a:latin typeface="Calibri" pitchFamily="34" charset="0"/>
                <a:ea typeface="Calibri" pitchFamily="34" charset="-122"/>
                <a:cs typeface="Calibri" pitchFamily="34" charset="-120"/>
              </a:rPr>
              <a:t>desglosa</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esta</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cantidad</a:t>
            </a:r>
            <a:r>
              <a:rPr lang="en-US" sz="1150" dirty="0" smtClean="0">
                <a:solidFill>
                  <a:srgbClr val="3A4655"/>
                </a:solidFill>
                <a:latin typeface="Calibri" pitchFamily="34" charset="0"/>
                <a:ea typeface="Calibri" pitchFamily="34" charset="-122"/>
                <a:cs typeface="Calibri" pitchFamily="34" charset="-120"/>
              </a:rPr>
              <a:t> entre personal Naval e IM.</a:t>
            </a:r>
            <a:endParaRPr lang="en-US" sz="1150" dirty="0"/>
          </a:p>
        </p:txBody>
      </p:sp>
      <p:sp>
        <p:nvSpPr>
          <p:cNvPr id="34" name="Shape 30"/>
          <p:cNvSpPr/>
          <p:nvPr/>
        </p:nvSpPr>
        <p:spPr>
          <a:xfrm>
            <a:off x="640080" y="3334512"/>
            <a:ext cx="2331720" cy="597408"/>
          </a:xfrm>
          <a:prstGeom prst="roundRect">
            <a:avLst>
              <a:gd name="adj" fmla="val 10714"/>
            </a:avLst>
          </a:prstGeom>
          <a:solidFill>
            <a:srgbClr val="0B1F3A"/>
          </a:solidFill>
          <a:ln/>
        </p:spPr>
        <p:txBody>
          <a:bodyPr/>
          <a:lstStyle/>
          <a:p>
            <a:endParaRPr lang="es-CL"/>
          </a:p>
        </p:txBody>
      </p:sp>
      <p:sp>
        <p:nvSpPr>
          <p:cNvPr id="35" name="Text 31"/>
          <p:cNvSpPr/>
          <p:nvPr/>
        </p:nvSpPr>
        <p:spPr>
          <a:xfrm>
            <a:off x="713232" y="3334512"/>
            <a:ext cx="2185416" cy="597408"/>
          </a:xfrm>
          <a:prstGeom prst="rect">
            <a:avLst/>
          </a:prstGeom>
          <a:noFill/>
          <a:ln/>
        </p:spPr>
        <p:txBody>
          <a:bodyPr wrap="square" lIns="0" tIns="0" rIns="0" bIns="0" rtlCol="0" anchor="ctr"/>
          <a:lstStyle/>
          <a:p>
            <a:pPr marL="0" indent="0" algn="ctr">
              <a:lnSpc>
                <a:spcPct val="98000"/>
              </a:lnSpc>
              <a:buNone/>
            </a:pPr>
            <a:r>
              <a:rPr lang="en-US" sz="1300" b="1" dirty="0" err="1" smtClean="0">
                <a:solidFill>
                  <a:srgbClr val="FFFFFF"/>
                </a:solidFill>
                <a:latin typeface="Cambria" pitchFamily="34" charset="0"/>
                <a:ea typeface="Cambria" pitchFamily="34" charset="-122"/>
                <a:cs typeface="Cambria" pitchFamily="34" charset="-120"/>
              </a:rPr>
              <a:t>Esta</a:t>
            </a:r>
            <a:r>
              <a:rPr lang="en-US" sz="1300" b="1" dirty="0" smtClean="0">
                <a:solidFill>
                  <a:srgbClr val="FFFFFF"/>
                </a:solidFill>
                <a:latin typeface="Cambria" pitchFamily="34" charset="0"/>
                <a:ea typeface="Cambria" pitchFamily="34" charset="-122"/>
                <a:cs typeface="Cambria" pitchFamily="34" charset="-120"/>
              </a:rPr>
              <a:t> F.F.G.</a:t>
            </a:r>
            <a:endParaRPr lang="en-US" sz="1300" dirty="0"/>
          </a:p>
        </p:txBody>
      </p:sp>
      <p:sp>
        <p:nvSpPr>
          <p:cNvPr id="36" name="Shape 32"/>
          <p:cNvSpPr/>
          <p:nvPr/>
        </p:nvSpPr>
        <p:spPr>
          <a:xfrm>
            <a:off x="3108960" y="3334512"/>
            <a:ext cx="5394960" cy="597408"/>
          </a:xfrm>
          <a:prstGeom prst="roundRect">
            <a:avLst>
              <a:gd name="adj" fmla="val 10714"/>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7" name="Text 33"/>
          <p:cNvSpPr/>
          <p:nvPr/>
        </p:nvSpPr>
        <p:spPr>
          <a:xfrm>
            <a:off x="3291840" y="3371088"/>
            <a:ext cx="5029200" cy="524256"/>
          </a:xfrm>
          <a:prstGeom prst="rect">
            <a:avLst/>
          </a:prstGeom>
          <a:noFill/>
          <a:ln/>
        </p:spPr>
        <p:txBody>
          <a:bodyPr wrap="square" lIns="0" tIns="0" rIns="0" bIns="0" rtlCol="0" anchor="ctr"/>
          <a:lstStyle/>
          <a:p>
            <a:pPr marL="0" indent="0" algn="just">
              <a:lnSpc>
                <a:spcPct val="100000"/>
              </a:lnSpc>
              <a:buNone/>
            </a:pPr>
            <a:r>
              <a:rPr lang="en-US" sz="1150" dirty="0" smtClean="0">
                <a:solidFill>
                  <a:srgbClr val="3A4655"/>
                </a:solidFill>
                <a:latin typeface="Calibri" pitchFamily="34" charset="0"/>
                <a:ea typeface="Calibri" pitchFamily="34" charset="-122"/>
                <a:cs typeface="Calibri" pitchFamily="34" charset="-120"/>
              </a:rPr>
              <a:t>Vestuario de </a:t>
            </a:r>
            <a:r>
              <a:rPr lang="en-US" sz="1150" dirty="0" err="1" smtClean="0">
                <a:solidFill>
                  <a:srgbClr val="3A4655"/>
                </a:solidFill>
                <a:latin typeface="Calibri" pitchFamily="34" charset="0"/>
                <a:ea typeface="Calibri" pitchFamily="34" charset="-122"/>
                <a:cs typeface="Calibri" pitchFamily="34" charset="-120"/>
              </a:rPr>
              <a:t>combate</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solcitado</a:t>
            </a:r>
            <a:r>
              <a:rPr lang="en-US" sz="1150" dirty="0" smtClean="0">
                <a:solidFill>
                  <a:srgbClr val="3A4655"/>
                </a:solidFill>
                <a:latin typeface="Calibri" pitchFamily="34" charset="0"/>
                <a:ea typeface="Calibri" pitchFamily="34" charset="-122"/>
                <a:cs typeface="Calibri" pitchFamily="34" charset="-120"/>
              </a:rPr>
              <a:t> en </a:t>
            </a:r>
            <a:r>
              <a:rPr lang="en-US" sz="1150" dirty="0" err="1" smtClean="0">
                <a:solidFill>
                  <a:srgbClr val="3A4655"/>
                </a:solidFill>
                <a:latin typeface="Calibri" pitchFamily="34" charset="0"/>
                <a:ea typeface="Calibri" pitchFamily="34" charset="-122"/>
                <a:cs typeface="Calibri" pitchFamily="34" charset="-120"/>
              </a:rPr>
              <a:t>presente</a:t>
            </a:r>
            <a:r>
              <a:rPr lang="en-US" sz="1150" dirty="0" smtClean="0">
                <a:solidFill>
                  <a:srgbClr val="3A4655"/>
                </a:solidFill>
                <a:latin typeface="Calibri" pitchFamily="34" charset="0"/>
                <a:ea typeface="Calibri" pitchFamily="34" charset="-122"/>
                <a:cs typeface="Calibri" pitchFamily="34" charset="-120"/>
              </a:rPr>
              <a:t> FFG </a:t>
            </a:r>
            <a:r>
              <a:rPr lang="en-US" sz="1150" dirty="0" err="1" smtClean="0">
                <a:solidFill>
                  <a:srgbClr val="3A4655"/>
                </a:solidFill>
                <a:latin typeface="Calibri" pitchFamily="34" charset="0"/>
                <a:ea typeface="Calibri" pitchFamily="34" charset="-122"/>
                <a:cs typeface="Calibri" pitchFamily="34" charset="-120"/>
              </a:rPr>
              <a:t>anexo</a:t>
            </a:r>
            <a:r>
              <a:rPr lang="en-US" sz="1150" dirty="0" smtClean="0">
                <a:solidFill>
                  <a:srgbClr val="3A4655"/>
                </a:solidFill>
                <a:latin typeface="Calibri" pitchFamily="34" charset="0"/>
                <a:ea typeface="Calibri" pitchFamily="34" charset="-122"/>
                <a:cs typeface="Calibri" pitchFamily="34" charset="-120"/>
              </a:rPr>
              <a:t> “A”, </a:t>
            </a:r>
            <a:r>
              <a:rPr lang="en-US" sz="1150" dirty="0" err="1" smtClean="0">
                <a:solidFill>
                  <a:srgbClr val="3A4655"/>
                </a:solidFill>
                <a:latin typeface="Calibri" pitchFamily="34" charset="0"/>
                <a:ea typeface="Calibri" pitchFamily="34" charset="-122"/>
                <a:cs typeface="Calibri" pitchFamily="34" charset="-120"/>
              </a:rPr>
              <a:t>tiene</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como</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objetivo</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cubrir</a:t>
            </a:r>
            <a:r>
              <a:rPr lang="en-US" sz="1150" dirty="0" smtClean="0">
                <a:solidFill>
                  <a:srgbClr val="3A4655"/>
                </a:solidFill>
                <a:latin typeface="Calibri" pitchFamily="34" charset="0"/>
                <a:ea typeface="Calibri" pitchFamily="34" charset="-122"/>
                <a:cs typeface="Calibri" pitchFamily="34" charset="-120"/>
              </a:rPr>
              <a:t> </a:t>
            </a:r>
            <a:r>
              <a:rPr lang="en-US" sz="1150" dirty="0" smtClean="0">
                <a:solidFill>
                  <a:srgbClr val="3A4655"/>
                </a:solidFill>
                <a:latin typeface="Calibri" pitchFamily="34" charset="0"/>
                <a:ea typeface="Calibri" pitchFamily="34" charset="-122"/>
                <a:cs typeface="Calibri" pitchFamily="34" charset="-120"/>
              </a:rPr>
              <a:t>solo </a:t>
            </a:r>
            <a:r>
              <a:rPr lang="en-US" sz="1150" dirty="0" err="1" smtClean="0">
                <a:solidFill>
                  <a:srgbClr val="3A4655"/>
                </a:solidFill>
                <a:latin typeface="Calibri" pitchFamily="34" charset="0"/>
                <a:ea typeface="Calibri" pitchFamily="34" charset="-122"/>
                <a:cs typeface="Calibri" pitchFamily="34" charset="-120"/>
              </a:rPr>
              <a:t>una</a:t>
            </a:r>
            <a:r>
              <a:rPr lang="en-US" sz="1150" dirty="0" smtClean="0">
                <a:solidFill>
                  <a:srgbClr val="3A4655"/>
                </a:solidFill>
                <a:latin typeface="Calibri" pitchFamily="34" charset="0"/>
                <a:ea typeface="Calibri" pitchFamily="34" charset="-122"/>
                <a:cs typeface="Calibri" pitchFamily="34" charset="-120"/>
              </a:rPr>
              <a:t> </a:t>
            </a:r>
            <a:r>
              <a:rPr lang="en-US" sz="1150" dirty="0" smtClean="0">
                <a:solidFill>
                  <a:srgbClr val="3A4655"/>
                </a:solidFill>
                <a:latin typeface="Calibri" pitchFamily="34" charset="0"/>
                <a:ea typeface="Calibri" pitchFamily="34" charset="-122"/>
                <a:cs typeface="Calibri" pitchFamily="34" charset="-120"/>
              </a:rPr>
              <a:t>parte </a:t>
            </a:r>
            <a:r>
              <a:rPr lang="en-US" sz="1150" dirty="0" smtClean="0">
                <a:solidFill>
                  <a:srgbClr val="3A4655"/>
                </a:solidFill>
                <a:latin typeface="Calibri" pitchFamily="34" charset="0"/>
                <a:ea typeface="Calibri" pitchFamily="34" charset="-122"/>
                <a:cs typeface="Calibri" pitchFamily="34" charset="-120"/>
              </a:rPr>
              <a:t>de la </a:t>
            </a:r>
            <a:r>
              <a:rPr lang="en-US" sz="1150" dirty="0" err="1" smtClean="0">
                <a:solidFill>
                  <a:srgbClr val="3A4655"/>
                </a:solidFill>
                <a:latin typeface="Calibri" pitchFamily="34" charset="0"/>
                <a:ea typeface="Calibri" pitchFamily="34" charset="-122"/>
                <a:cs typeface="Calibri" pitchFamily="34" charset="-120"/>
              </a:rPr>
              <a:t>brecha</a:t>
            </a:r>
            <a:r>
              <a:rPr lang="en-US" sz="1150" dirty="0" smtClean="0">
                <a:solidFill>
                  <a:srgbClr val="3A4655"/>
                </a:solidFill>
                <a:latin typeface="Calibri" pitchFamily="34" charset="0"/>
                <a:ea typeface="Calibri" pitchFamily="34" charset="-122"/>
                <a:cs typeface="Calibri" pitchFamily="34" charset="-120"/>
              </a:rPr>
              <a:t> </a:t>
            </a:r>
            <a:r>
              <a:rPr lang="en-US" sz="1150" dirty="0" err="1" smtClean="0">
                <a:solidFill>
                  <a:srgbClr val="3A4655"/>
                </a:solidFill>
                <a:latin typeface="Calibri" pitchFamily="34" charset="0"/>
                <a:ea typeface="Calibri" pitchFamily="34" charset="-122"/>
                <a:cs typeface="Calibri" pitchFamily="34" charset="-120"/>
              </a:rPr>
              <a:t>detallada</a:t>
            </a:r>
            <a:r>
              <a:rPr lang="en-US" sz="1150" dirty="0" smtClean="0">
                <a:solidFill>
                  <a:srgbClr val="3A4655"/>
                </a:solidFill>
                <a:latin typeface="Calibri" pitchFamily="34" charset="0"/>
                <a:ea typeface="Calibri" pitchFamily="34" charset="-122"/>
                <a:cs typeface="Calibri" pitchFamily="34" charset="-120"/>
              </a:rPr>
              <a:t> en </a:t>
            </a:r>
            <a:r>
              <a:rPr lang="en-US" sz="1150" dirty="0" err="1" smtClean="0">
                <a:solidFill>
                  <a:srgbClr val="3A4655"/>
                </a:solidFill>
                <a:latin typeface="Calibri" pitchFamily="34" charset="0"/>
                <a:ea typeface="Calibri" pitchFamily="34" charset="-122"/>
                <a:cs typeface="Calibri" pitchFamily="34" charset="-120"/>
              </a:rPr>
              <a:t>anexo</a:t>
            </a:r>
            <a:r>
              <a:rPr lang="en-US" sz="1150" dirty="0" smtClean="0">
                <a:solidFill>
                  <a:srgbClr val="3A4655"/>
                </a:solidFill>
                <a:latin typeface="Calibri" pitchFamily="34" charset="0"/>
                <a:ea typeface="Calibri" pitchFamily="34" charset="-122"/>
                <a:cs typeface="Calibri" pitchFamily="34" charset="-120"/>
              </a:rPr>
              <a:t> “E”.  </a:t>
            </a:r>
            <a:endParaRPr lang="en-US" sz="1150" dirty="0"/>
          </a:p>
        </p:txBody>
      </p:sp>
      <p:sp>
        <p:nvSpPr>
          <p:cNvPr id="38" name="Shape 34"/>
          <p:cNvSpPr/>
          <p:nvPr/>
        </p:nvSpPr>
        <p:spPr>
          <a:xfrm>
            <a:off x="640080" y="4023360"/>
            <a:ext cx="7863840" cy="603504"/>
          </a:xfrm>
          <a:prstGeom prst="roundRect">
            <a:avLst>
              <a:gd name="adj" fmla="val 7576"/>
            </a:avLst>
          </a:prstGeom>
          <a:solidFill>
            <a:srgbClr val="FBFAF6"/>
          </a:solidFill>
          <a:ln w="9525">
            <a:solidFill>
              <a:srgbClr val="CBC3B2"/>
            </a:solidFill>
            <a:prstDash val="solid"/>
          </a:ln>
        </p:spPr>
        <p:txBody>
          <a:bodyPr/>
          <a:lstStyle/>
          <a:p>
            <a:endParaRPr lang="es-CL"/>
          </a:p>
        </p:txBody>
      </p:sp>
      <p:sp>
        <p:nvSpPr>
          <p:cNvPr id="39" name="Text 35"/>
          <p:cNvSpPr/>
          <p:nvPr/>
        </p:nvSpPr>
        <p:spPr>
          <a:xfrm>
            <a:off x="822960" y="4069080"/>
            <a:ext cx="7498080" cy="512064"/>
          </a:xfrm>
          <a:prstGeom prst="rect">
            <a:avLst/>
          </a:prstGeom>
          <a:noFill/>
          <a:ln/>
        </p:spPr>
        <p:txBody>
          <a:bodyPr wrap="square" lIns="0" tIns="0" rIns="0" bIns="0" rtlCol="0" anchor="ctr"/>
          <a:lstStyle/>
          <a:p>
            <a:pPr marL="0" indent="0" algn="just">
              <a:lnSpc>
                <a:spcPct val="100000"/>
              </a:lnSpc>
              <a:buNone/>
            </a:pPr>
            <a:r>
              <a:rPr lang="en-US" sz="930" b="1" kern="0" spc="100" dirty="0">
                <a:solidFill>
                  <a:srgbClr val="C9A24B"/>
                </a:solidFill>
                <a:latin typeface="Calibri" pitchFamily="34" charset="0"/>
                <a:ea typeface="Calibri" pitchFamily="34" charset="-122"/>
                <a:cs typeface="Calibri" pitchFamily="34" charset="-120"/>
              </a:rPr>
              <a:t>▸ OBS   </a:t>
            </a:r>
            <a:r>
              <a:rPr lang="en-US" sz="930" dirty="0">
                <a:solidFill>
                  <a:srgbClr val="3A4655"/>
                </a:solidFill>
                <a:latin typeface="Calibri" pitchFamily="34" charset="0"/>
                <a:ea typeface="Calibri" pitchFamily="34" charset="-122"/>
                <a:cs typeface="Calibri" pitchFamily="34" charset="-120"/>
              </a:rPr>
              <a:t>Las cifras no se contradicen: corresponden a tres niveles distintos del mismo cálculo. La población es el universo; la demanda anual incorpora la asignación reglamentaria por persona; la solicitud es la cobertura parcial que se financia.</a:t>
            </a:r>
            <a:endParaRPr lang="en-US" sz="93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algn="ct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solidFill>
                <a:prstClr val="black"/>
              </a:solidFill>
            </a:endParaRPr>
          </a:p>
        </p:txBody>
      </p:sp>
      <p:sp>
        <p:nvSpPr>
          <p:cNvPr id="5" name="Shape 1"/>
          <p:cNvSpPr/>
          <p:nvPr/>
        </p:nvSpPr>
        <p:spPr>
          <a:xfrm>
            <a:off x="0" y="4718304"/>
            <a:ext cx="9144000" cy="425196"/>
          </a:xfrm>
          <a:prstGeom prst="rect">
            <a:avLst/>
          </a:prstGeom>
          <a:solidFill>
            <a:srgbClr val="0A1B33"/>
          </a:solidFill>
          <a:ln/>
        </p:spPr>
        <p:txBody>
          <a:bodyPr/>
          <a:lstStyle/>
          <a:p>
            <a:endParaRPr lang="es-CL">
              <a:solidFill>
                <a:prstClr val="black"/>
              </a:solidFill>
            </a:endParaRPr>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solidFill>
                <a:prstClr val="black"/>
              </a:solidFill>
            </a:endParaRPr>
          </a:p>
        </p:txBody>
      </p:sp>
      <p:sp>
        <p:nvSpPr>
          <p:cNvPr id="7" name="Text 3"/>
          <p:cNvSpPr/>
          <p:nvPr/>
        </p:nvSpPr>
        <p:spPr>
          <a:xfrm>
            <a:off x="0" y="4768596"/>
            <a:ext cx="9144000" cy="182880"/>
          </a:xfrm>
          <a:prstGeom prst="rect">
            <a:avLst/>
          </a:prstGeom>
          <a:noFill/>
          <a:ln/>
        </p:spPr>
        <p:txBody>
          <a:bodyPr wrap="square" lIns="0" tIns="0" rIns="0" bIns="0" rtlCol="0" anchor="ctr"/>
          <a:lstStyle/>
          <a:p>
            <a:pPr algn="ct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solidFill>
                <a:prstClr val="black"/>
              </a:solidFill>
            </a:endParaRPr>
          </a:p>
        </p:txBody>
      </p:sp>
      <p:sp>
        <p:nvSpPr>
          <p:cNvPr id="8" name="Text 4"/>
          <p:cNvSpPr/>
          <p:nvPr/>
        </p:nvSpPr>
        <p:spPr>
          <a:xfrm>
            <a:off x="0" y="4942332"/>
            <a:ext cx="9144000" cy="164592"/>
          </a:xfrm>
          <a:prstGeom prst="rect">
            <a:avLst/>
          </a:prstGeom>
          <a:noFill/>
          <a:ln/>
        </p:spPr>
        <p:txBody>
          <a:bodyPr wrap="square" lIns="0" tIns="0" rIns="0" bIns="0" rtlCol="0" anchor="ctr"/>
          <a:lstStyle/>
          <a:p>
            <a:pPr algn="ctr"/>
            <a:r>
              <a:rPr lang="en-US" sz="800" b="1" kern="0" spc="300" dirty="0">
                <a:solidFill>
                  <a:srgbClr val="9FB2C9"/>
                </a:solidFill>
                <a:ea typeface="Calibri" pitchFamily="34" charset="-122"/>
                <a:cs typeface="Calibri" pitchFamily="34" charset="-120"/>
              </a:rPr>
              <a:t>LEALTAD   ·   DEBER   ·   HONOR   ·   INTEGRIDAD   ·   VALENTÍA</a:t>
            </a:r>
            <a:endParaRPr lang="en-US" sz="800" dirty="0">
              <a:solidFill>
                <a:prstClr val="black"/>
              </a:solidFill>
            </a:endParaRPr>
          </a:p>
        </p:txBody>
      </p:sp>
      <p:sp>
        <p:nvSpPr>
          <p:cNvPr id="9" name="Text 5"/>
          <p:cNvSpPr/>
          <p:nvPr/>
        </p:nvSpPr>
        <p:spPr>
          <a:xfrm>
            <a:off x="8412480" y="4389120"/>
            <a:ext cx="548640" cy="219456"/>
          </a:xfrm>
          <a:prstGeom prst="rect">
            <a:avLst/>
          </a:prstGeom>
          <a:noFill/>
          <a:ln/>
        </p:spPr>
        <p:txBody>
          <a:bodyPr wrap="square" lIns="0" tIns="0" rIns="0" bIns="0" rtlCol="0" anchor="ctr"/>
          <a:lstStyle/>
          <a:p>
            <a:pPr algn="r"/>
            <a:r>
              <a:rPr lang="en-US" sz="900" dirty="0">
                <a:solidFill>
                  <a:srgbClr val="8A97A8"/>
                </a:solidFill>
                <a:ea typeface="Calibri" pitchFamily="34" charset="-122"/>
                <a:cs typeface="Calibri" pitchFamily="34" charset="-120"/>
              </a:rPr>
              <a:t>15</a:t>
            </a:r>
            <a:endParaRPr lang="en-US" sz="900" dirty="0">
              <a:solidFill>
                <a:prstClr val="black"/>
              </a:solidFill>
            </a:endParaRPr>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1" name="Text 7"/>
          <p:cNvSpPr/>
          <p:nvPr/>
        </p:nvSpPr>
        <p:spPr>
          <a:xfrm>
            <a:off x="82296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01  </a:t>
            </a:r>
            <a:r>
              <a:rPr lang="en-US" sz="760" dirty="0">
                <a:solidFill>
                  <a:srgbClr val="A6A192"/>
                </a:solidFill>
                <a:ea typeface="Calibri" pitchFamily="34" charset="-122"/>
                <a:cs typeface="Calibri" pitchFamily="34" charset="-120"/>
              </a:rPr>
              <a:t>Objeto</a:t>
            </a:r>
            <a:endParaRPr lang="en-US" sz="760" dirty="0">
              <a:solidFill>
                <a:prstClr val="black"/>
              </a:solidFill>
            </a:endParaRPr>
          </a:p>
        </p:txBody>
      </p:sp>
      <p:sp>
        <p:nvSpPr>
          <p:cNvPr id="12" name="Text 8"/>
          <p:cNvSpPr/>
          <p:nvPr/>
        </p:nvSpPr>
        <p:spPr>
          <a:xfrm>
            <a:off x="2132381"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02  </a:t>
            </a:r>
            <a:r>
              <a:rPr lang="en-US" sz="760" dirty="0">
                <a:solidFill>
                  <a:srgbClr val="A6A192"/>
                </a:solidFill>
                <a:ea typeface="Calibri" pitchFamily="34" charset="-122"/>
                <a:cs typeface="Calibri" pitchFamily="34" charset="-120"/>
              </a:rPr>
              <a:t>Sistema de Armas</a:t>
            </a:r>
            <a:endParaRPr lang="en-US" sz="760" dirty="0">
              <a:solidFill>
                <a:prstClr val="black"/>
              </a:solidFill>
            </a:endParaRPr>
          </a:p>
        </p:txBody>
      </p:sp>
      <p:sp>
        <p:nvSpPr>
          <p:cNvPr id="15" name="Text 11"/>
          <p:cNvSpPr/>
          <p:nvPr/>
        </p:nvSpPr>
        <p:spPr>
          <a:xfrm>
            <a:off x="3679546"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03  </a:t>
            </a:r>
            <a:r>
              <a:rPr lang="en-US" sz="760" dirty="0">
                <a:solidFill>
                  <a:srgbClr val="A6A192"/>
                </a:solidFill>
                <a:ea typeface="Calibri" pitchFamily="34" charset="-122"/>
                <a:cs typeface="Calibri" pitchFamily="34" charset="-120"/>
              </a:rPr>
              <a:t>Problema</a:t>
            </a:r>
            <a:endParaRPr lang="en-US" sz="760" dirty="0">
              <a:solidFill>
                <a:prstClr val="black"/>
              </a:solidFill>
            </a:endParaRPr>
          </a:p>
        </p:txBody>
      </p:sp>
      <p:sp>
        <p:nvSpPr>
          <p:cNvPr id="18" name="Text 14"/>
          <p:cNvSpPr/>
          <p:nvPr/>
        </p:nvSpPr>
        <p:spPr>
          <a:xfrm>
            <a:off x="5226710"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solidFill>
                <a:prstClr val="black"/>
              </a:solidFill>
            </a:endParaRPr>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algn="ctr"/>
            <a:r>
              <a:rPr lang="en-US" sz="760" b="1" dirty="0">
                <a:solidFill>
                  <a:srgbClr val="E3C878"/>
                </a:solidFill>
                <a:ea typeface="Calibri" pitchFamily="34" charset="-122"/>
                <a:cs typeface="Calibri" pitchFamily="34" charset="-120"/>
              </a:rPr>
              <a:t>04  </a:t>
            </a:r>
            <a:r>
              <a:rPr lang="en-US" sz="760" b="1" dirty="0">
                <a:solidFill>
                  <a:srgbClr val="FFFFFF"/>
                </a:solidFill>
                <a:ea typeface="Calibri" pitchFamily="34" charset="-122"/>
                <a:cs typeface="Calibri" pitchFamily="34" charset="-120"/>
              </a:rPr>
              <a:t>Vestuario</a:t>
            </a:r>
            <a:endParaRPr lang="en-US" sz="760" dirty="0">
              <a:solidFill>
                <a:prstClr val="black"/>
              </a:solidFill>
            </a:endParaRPr>
          </a:p>
        </p:txBody>
      </p:sp>
      <p:sp>
        <p:nvSpPr>
          <p:cNvPr id="21" name="Text 17"/>
          <p:cNvSpPr/>
          <p:nvPr/>
        </p:nvSpPr>
        <p:spPr>
          <a:xfrm>
            <a:off x="6773875"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05  </a:t>
            </a:r>
            <a:r>
              <a:rPr lang="en-US" sz="760" dirty="0">
                <a:solidFill>
                  <a:srgbClr val="A6A192"/>
                </a:solidFill>
                <a:ea typeface="Calibri" pitchFamily="34" charset="-122"/>
                <a:cs typeface="Calibri" pitchFamily="34" charset="-120"/>
              </a:rPr>
              <a:t>Alimentación</a:t>
            </a:r>
            <a:endParaRPr lang="en-US" sz="760" dirty="0">
              <a:solidFill>
                <a:prstClr val="black"/>
              </a:solidFill>
            </a:endParaRPr>
          </a:p>
        </p:txBody>
      </p:sp>
      <p:sp>
        <p:nvSpPr>
          <p:cNvPr id="24" name="Text 20"/>
          <p:cNvSpPr/>
          <p:nvPr/>
        </p:nvSpPr>
        <p:spPr>
          <a:xfrm>
            <a:off x="640080" y="1018402"/>
            <a:ext cx="8415093" cy="578407"/>
          </a:xfrm>
          <a:prstGeom prst="rect">
            <a:avLst/>
          </a:prstGeom>
          <a:noFill/>
          <a:ln/>
        </p:spPr>
        <p:txBody>
          <a:bodyPr wrap="square" rtlCol="0" anchor="ctr"/>
          <a:lstStyle/>
          <a:p>
            <a:r>
              <a:rPr lang="es-ES" sz="2100" b="1" dirty="0">
                <a:solidFill>
                  <a:srgbClr val="0B1F3A"/>
                </a:solidFill>
                <a:latin typeface="Cambria" pitchFamily="34" charset="0"/>
                <a:ea typeface="Cambria" pitchFamily="34" charset="-122"/>
                <a:cs typeface="Cambria" pitchFamily="34" charset="-120"/>
              </a:rPr>
              <a:t>Análisis de Cobertura de la Necesidad (Porcentaje de Satisfacción)</a:t>
            </a:r>
            <a:endParaRPr lang="en-US" sz="2100" dirty="0">
              <a:solidFill>
                <a:prstClr val="black"/>
              </a:solidFill>
            </a:endParaRPr>
          </a:p>
        </p:txBody>
      </p:sp>
      <p:sp>
        <p:nvSpPr>
          <p:cNvPr id="40" name="Rectángulo 39"/>
          <p:cNvSpPr/>
          <p:nvPr/>
        </p:nvSpPr>
        <p:spPr>
          <a:xfrm>
            <a:off x="512065" y="1509323"/>
            <a:ext cx="8449055" cy="400110"/>
          </a:xfrm>
          <a:prstGeom prst="rect">
            <a:avLst/>
          </a:prstGeom>
        </p:spPr>
        <p:txBody>
          <a:bodyPr wrap="square">
            <a:spAutoFit/>
          </a:bodyPr>
          <a:lstStyle/>
          <a:p>
            <a:pPr algn="just"/>
            <a:r>
              <a:rPr lang="es-CL" sz="1000" dirty="0">
                <a:latin typeface="Calibri" panose="020F0502020204030204" pitchFamily="34" charset="0"/>
                <a:ea typeface="Calibri" panose="020F0502020204030204" pitchFamily="34" charset="0"/>
              </a:rPr>
              <a:t>El porcentaje de satisfacción se calcula relacionando el Total de Prendas solicitadas para adquisición </a:t>
            </a:r>
            <a:r>
              <a:rPr lang="es-CL" sz="1000" dirty="0" smtClean="0">
                <a:latin typeface="Calibri" panose="020F0502020204030204" pitchFamily="34" charset="0"/>
                <a:ea typeface="Calibri" panose="020F0502020204030204" pitchFamily="34" charset="0"/>
              </a:rPr>
              <a:t>con </a:t>
            </a:r>
            <a:r>
              <a:rPr lang="es-CL" sz="1000" dirty="0">
                <a:latin typeface="Calibri" panose="020F0502020204030204" pitchFamily="34" charset="0"/>
                <a:ea typeface="Calibri" panose="020F0502020204030204" pitchFamily="34" charset="0"/>
              </a:rPr>
              <a:t>el Déficit Actual según Brecha de cada </a:t>
            </a:r>
            <a:r>
              <a:rPr lang="es-CL" sz="1000" dirty="0" smtClean="0">
                <a:latin typeface="Calibri" panose="020F0502020204030204" pitchFamily="34" charset="0"/>
                <a:ea typeface="Calibri" panose="020F0502020204030204" pitchFamily="34" charset="0"/>
              </a:rPr>
              <a:t>artículo, lo </a:t>
            </a:r>
            <a:r>
              <a:rPr lang="es-CL" sz="1000" dirty="0">
                <a:latin typeface="Calibri" panose="020F0502020204030204" pitchFamily="34" charset="0"/>
                <a:ea typeface="Calibri" panose="020F0502020204030204" pitchFamily="34" charset="0"/>
              </a:rPr>
              <a:t>que permite visualizar qué proporción de la carencia real quedaría cubierta con la compra proyectada y cuál sería el déficit remanente </a:t>
            </a:r>
            <a:r>
              <a:rPr lang="es-CL" sz="1000" dirty="0" smtClean="0">
                <a:latin typeface="Calibri" panose="020F0502020204030204" pitchFamily="34" charset="0"/>
                <a:ea typeface="Calibri" panose="020F0502020204030204" pitchFamily="34" charset="0"/>
              </a:rPr>
              <a:t>proyectado.</a:t>
            </a:r>
            <a:endParaRPr lang="es-CL" dirty="0"/>
          </a:p>
        </p:txBody>
      </p:sp>
      <p:graphicFrame>
        <p:nvGraphicFramePr>
          <p:cNvPr id="41" name="Tabla 40"/>
          <p:cNvGraphicFramePr>
            <a:graphicFrameLocks noGrp="1"/>
          </p:cNvGraphicFramePr>
          <p:nvPr>
            <p:extLst>
              <p:ext uri="{D42A27DB-BD31-4B8C-83A1-F6EECF244321}">
                <p14:modId xmlns:p14="http://schemas.microsoft.com/office/powerpoint/2010/main" val="4271419383"/>
              </p:ext>
            </p:extLst>
          </p:nvPr>
        </p:nvGraphicFramePr>
        <p:xfrm>
          <a:off x="512065" y="2080739"/>
          <a:ext cx="8543108" cy="2438400"/>
        </p:xfrm>
        <a:graphic>
          <a:graphicData uri="http://schemas.openxmlformats.org/drawingml/2006/table">
            <a:tbl>
              <a:tblPr/>
              <a:tblGrid>
                <a:gridCol w="2190541"/>
                <a:gridCol w="1369088"/>
                <a:gridCol w="1369088"/>
                <a:gridCol w="1369088"/>
                <a:gridCol w="1369088"/>
                <a:gridCol w="876215"/>
              </a:tblGrid>
              <a:tr h="0">
                <a:tc>
                  <a:txBody>
                    <a:bodyPr/>
                    <a:lstStyle/>
                    <a:p>
                      <a:pPr>
                        <a:spcAft>
                          <a:spcPts val="0"/>
                        </a:spcAft>
                      </a:pPr>
                      <a:r>
                        <a:rPr lang="es-CL" sz="1000" b="1" dirty="0">
                          <a:solidFill>
                            <a:srgbClr val="FFFFFF"/>
                          </a:solidFill>
                          <a:effectLst/>
                          <a:latin typeface="Calibri" panose="020F0502020204030204" pitchFamily="34" charset="0"/>
                          <a:ea typeface="Calibri" panose="020F0502020204030204" pitchFamily="34" charset="0"/>
                        </a:rPr>
                        <a:t>Ítem(denominación técnica ANEXO A/B)</a:t>
                      </a:r>
                      <a:endParaRPr lang="es-CL" sz="1000" dirty="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80808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1F3864"/>
                    </a:solidFill>
                  </a:tcPr>
                </a:tc>
                <a:tc>
                  <a:txBody>
                    <a:bodyPr/>
                    <a:lstStyle/>
                    <a:p>
                      <a:pPr algn="ctr">
                        <a:spcAft>
                          <a:spcPts val="0"/>
                        </a:spcAft>
                      </a:pPr>
                      <a:r>
                        <a:rPr lang="es-CL" sz="1000" b="1" dirty="0">
                          <a:solidFill>
                            <a:srgbClr val="FFFFFF"/>
                          </a:solidFill>
                          <a:effectLst/>
                          <a:latin typeface="Calibri" panose="020F0502020204030204" pitchFamily="34" charset="0"/>
                          <a:ea typeface="Calibri" panose="020F0502020204030204" pitchFamily="34" charset="0"/>
                        </a:rPr>
                        <a:t>Total Prendas </a:t>
                      </a:r>
                      <a:r>
                        <a:rPr lang="es-CL" sz="1000" b="1" dirty="0" smtClean="0">
                          <a:solidFill>
                            <a:srgbClr val="FFFFFF"/>
                          </a:solidFill>
                          <a:effectLst/>
                          <a:latin typeface="Calibri" panose="020F0502020204030204" pitchFamily="34" charset="0"/>
                          <a:ea typeface="Calibri" panose="020F0502020204030204" pitchFamily="34" charset="0"/>
                        </a:rPr>
                        <a:t>Solicitadas</a:t>
                      </a:r>
                      <a:endParaRPr lang="es-CL" sz="1000" dirty="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1F3864"/>
                    </a:solidFill>
                  </a:tcPr>
                </a:tc>
                <a:tc>
                  <a:txBody>
                    <a:bodyPr/>
                    <a:lstStyle/>
                    <a:p>
                      <a:pPr algn="ctr">
                        <a:spcAft>
                          <a:spcPts val="0"/>
                        </a:spcAft>
                      </a:pPr>
                      <a:r>
                        <a:rPr lang="es-CL" sz="1000" b="1" dirty="0">
                          <a:solidFill>
                            <a:srgbClr val="FFFFFF"/>
                          </a:solidFill>
                          <a:effectLst/>
                          <a:latin typeface="Calibri" panose="020F0502020204030204" pitchFamily="34" charset="0"/>
                          <a:ea typeface="Calibri" panose="020F0502020204030204" pitchFamily="34" charset="0"/>
                        </a:rPr>
                        <a:t>Déficit Actual según </a:t>
                      </a:r>
                      <a:r>
                        <a:rPr lang="es-CL" sz="1000" b="1" dirty="0" smtClean="0">
                          <a:solidFill>
                            <a:srgbClr val="FFFFFF"/>
                          </a:solidFill>
                          <a:effectLst/>
                          <a:latin typeface="Calibri" panose="020F0502020204030204" pitchFamily="34" charset="0"/>
                          <a:ea typeface="Calibri" panose="020F0502020204030204" pitchFamily="34" charset="0"/>
                        </a:rPr>
                        <a:t>Brecha</a:t>
                      </a:r>
                      <a:endParaRPr lang="es-CL" sz="1000" dirty="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1F3864"/>
                    </a:solidFill>
                  </a:tcPr>
                </a:tc>
                <a:tc>
                  <a:txBody>
                    <a:bodyPr/>
                    <a:lstStyle/>
                    <a:p>
                      <a:pPr algn="ctr">
                        <a:spcAft>
                          <a:spcPts val="0"/>
                        </a:spcAft>
                      </a:pPr>
                      <a:r>
                        <a:rPr lang="es-CL" sz="1000" b="1">
                          <a:solidFill>
                            <a:srgbClr val="FFFFFF"/>
                          </a:solidFill>
                          <a:effectLst/>
                          <a:latin typeface="Calibri" panose="020F0502020204030204" pitchFamily="34" charset="0"/>
                          <a:ea typeface="Calibri" panose="020F0502020204030204" pitchFamily="34" charset="0"/>
                        </a:rPr>
                        <a:t>% de Satisfacciónde la Necesidad</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1F3864"/>
                    </a:solidFill>
                  </a:tcPr>
                </a:tc>
                <a:tc>
                  <a:txBody>
                    <a:bodyPr/>
                    <a:lstStyle/>
                    <a:p>
                      <a:pPr algn="ctr">
                        <a:spcAft>
                          <a:spcPts val="0"/>
                        </a:spcAft>
                      </a:pPr>
                      <a:r>
                        <a:rPr lang="es-CL" sz="1000" b="1">
                          <a:solidFill>
                            <a:srgbClr val="FFFFFF"/>
                          </a:solidFill>
                          <a:effectLst/>
                          <a:latin typeface="Calibri" panose="020F0502020204030204" pitchFamily="34" charset="0"/>
                          <a:ea typeface="Calibri" panose="020F0502020204030204" pitchFamily="34" charset="0"/>
                        </a:rPr>
                        <a:t>Déficit RemanenteProyectado</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1F3864"/>
                    </a:solidFill>
                  </a:tcPr>
                </a:tc>
                <a:tc>
                  <a:txBody>
                    <a:bodyPr/>
                    <a:lstStyle/>
                    <a:p>
                      <a:pPr algn="ctr">
                        <a:spcAft>
                          <a:spcPts val="0"/>
                        </a:spcAft>
                      </a:pPr>
                      <a:r>
                        <a:rPr lang="es-CL" sz="1000" b="1" dirty="0">
                          <a:solidFill>
                            <a:srgbClr val="FFFFFF"/>
                          </a:solidFill>
                          <a:effectLst/>
                          <a:latin typeface="Calibri" panose="020F0502020204030204" pitchFamily="34" charset="0"/>
                          <a:ea typeface="Calibri" panose="020F0502020204030204" pitchFamily="34" charset="0"/>
                        </a:rPr>
                        <a:t>Orden </a:t>
                      </a:r>
                      <a:r>
                        <a:rPr lang="es-CL" sz="1000" b="1" dirty="0" smtClean="0">
                          <a:solidFill>
                            <a:srgbClr val="FFFFFF"/>
                          </a:solidFill>
                          <a:effectLst/>
                          <a:latin typeface="Calibri" panose="020F0502020204030204" pitchFamily="34" charset="0"/>
                          <a:ea typeface="Calibri" panose="020F0502020204030204" pitchFamily="34" charset="0"/>
                        </a:rPr>
                        <a:t>de Prioridad</a:t>
                      </a:r>
                      <a:r>
                        <a:rPr lang="es-CL" sz="1000" b="1" dirty="0">
                          <a:solidFill>
                            <a:srgbClr val="FFFFFF"/>
                          </a:solidFill>
                          <a:effectLst/>
                          <a:latin typeface="Calibri" panose="020F0502020204030204" pitchFamily="34" charset="0"/>
                          <a:ea typeface="Calibri" panose="020F0502020204030204" pitchFamily="34" charset="0"/>
                        </a:rPr>
                        <a:t>*</a:t>
                      </a:r>
                      <a:endParaRPr lang="es-CL" sz="1000" dirty="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1F3864"/>
                    </a:solidFill>
                  </a:tcPr>
                </a:tc>
              </a:tr>
              <a:tr h="0">
                <a:tc>
                  <a:txBody>
                    <a:bodyPr/>
                    <a:lstStyle/>
                    <a:p>
                      <a:pPr>
                        <a:spcAft>
                          <a:spcPts val="0"/>
                        </a:spcAft>
                      </a:pPr>
                      <a:r>
                        <a:rPr lang="es-CL" sz="1000">
                          <a:effectLst/>
                          <a:latin typeface="Calibri" panose="020F0502020204030204" pitchFamily="34" charset="0"/>
                          <a:ea typeface="Calibri" panose="020F0502020204030204" pitchFamily="34" charset="0"/>
                        </a:rPr>
                        <a:t>Ambo de Combate Azul Pixelado(TENIDA COMBATE AZUL PIXELADA)</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80808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6.200</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20.644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solidFill>
                            <a:srgbClr val="C00000"/>
                          </a:solidFill>
                          <a:effectLst/>
                          <a:latin typeface="Calibri" panose="020F0502020204030204" pitchFamily="34" charset="0"/>
                          <a:ea typeface="Calibri" panose="020F0502020204030204" pitchFamily="34" charset="0"/>
                        </a:rPr>
                        <a:t>30.03%</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14.444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effectLst/>
                          <a:latin typeface="Calibri" panose="020F0502020204030204" pitchFamily="34" charset="0"/>
                          <a:ea typeface="Calibri" panose="020F0502020204030204" pitchFamily="34" charset="0"/>
                        </a:rPr>
                        <a:t>2°</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0">
                <a:tc>
                  <a:txBody>
                    <a:bodyPr/>
                    <a:lstStyle/>
                    <a:p>
                      <a:pPr>
                        <a:spcAft>
                          <a:spcPts val="0"/>
                        </a:spcAft>
                      </a:pPr>
                      <a:r>
                        <a:rPr lang="es-CL" sz="1000">
                          <a:effectLst/>
                          <a:latin typeface="Calibri" panose="020F0502020204030204" pitchFamily="34" charset="0"/>
                          <a:ea typeface="Calibri" panose="020F0502020204030204" pitchFamily="34" charset="0"/>
                        </a:rPr>
                        <a:t>Ambo de Combate Mimetismo IM(TENIDA DE COMBATE MULTICAM)</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80808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3.341</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4.528</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solidFill>
                            <a:srgbClr val="1F7A1F"/>
                          </a:solidFill>
                          <a:effectLst/>
                          <a:latin typeface="Calibri" panose="020F0502020204030204" pitchFamily="34" charset="0"/>
                          <a:ea typeface="Calibri" panose="020F0502020204030204" pitchFamily="34" charset="0"/>
                        </a:rPr>
                        <a:t>73.79%</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1.187</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effectLst/>
                          <a:latin typeface="Calibri" panose="020F0502020204030204" pitchFamily="34" charset="0"/>
                          <a:ea typeface="Calibri" panose="020F0502020204030204" pitchFamily="34" charset="0"/>
                        </a:rPr>
                        <a:t>3°</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0">
                <a:tc>
                  <a:txBody>
                    <a:bodyPr/>
                    <a:lstStyle/>
                    <a:p>
                      <a:pPr>
                        <a:spcAft>
                          <a:spcPts val="0"/>
                        </a:spcAft>
                      </a:pPr>
                      <a:r>
                        <a:rPr lang="es-CL" sz="1000">
                          <a:effectLst/>
                          <a:latin typeface="Calibri" panose="020F0502020204030204" pitchFamily="34" charset="0"/>
                          <a:ea typeface="Calibri" panose="020F0502020204030204" pitchFamily="34" charset="0"/>
                        </a:rPr>
                        <a:t>Botas de Combate Tabaco(BOTAS TABACO CLIMA TEMPLADO)</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80808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914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1.554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solidFill>
                            <a:srgbClr val="B45F06"/>
                          </a:solidFill>
                          <a:effectLst/>
                          <a:latin typeface="Calibri" panose="020F0502020204030204" pitchFamily="34" charset="0"/>
                          <a:ea typeface="Calibri" panose="020F0502020204030204" pitchFamily="34" charset="0"/>
                        </a:rPr>
                        <a:t>58.82%</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640</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effectLst/>
                          <a:latin typeface="Calibri" panose="020F0502020204030204" pitchFamily="34" charset="0"/>
                          <a:ea typeface="Calibri" panose="020F0502020204030204" pitchFamily="34" charset="0"/>
                        </a:rPr>
                        <a:t>1°</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0">
                <a:tc>
                  <a:txBody>
                    <a:bodyPr/>
                    <a:lstStyle/>
                    <a:p>
                      <a:pPr>
                        <a:spcAft>
                          <a:spcPts val="0"/>
                        </a:spcAft>
                      </a:pPr>
                      <a:r>
                        <a:rPr lang="es-CL" sz="1000">
                          <a:effectLst/>
                          <a:latin typeface="Calibri" panose="020F0502020204030204" pitchFamily="34" charset="0"/>
                          <a:ea typeface="Calibri" panose="020F0502020204030204" pitchFamily="34" charset="0"/>
                        </a:rPr>
                        <a:t>Parka IM con Polar(PARKA IM CON POLAR)</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80808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1.121</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2.264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solidFill>
                            <a:srgbClr val="B45F06"/>
                          </a:solidFill>
                          <a:effectLst/>
                          <a:latin typeface="Calibri" panose="020F0502020204030204" pitchFamily="34" charset="0"/>
                          <a:ea typeface="Calibri" panose="020F0502020204030204" pitchFamily="34" charset="0"/>
                        </a:rPr>
                        <a:t>49.51%</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a:effectLst/>
                          <a:latin typeface="Calibri" panose="020F0502020204030204" pitchFamily="34" charset="0"/>
                          <a:ea typeface="Calibri" panose="020F0502020204030204" pitchFamily="34" charset="0"/>
                        </a:rPr>
                        <a:t>1.143</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spcAft>
                          <a:spcPts val="0"/>
                        </a:spcAft>
                      </a:pPr>
                      <a:r>
                        <a:rPr lang="es-CL" sz="1000" b="1">
                          <a:effectLst/>
                          <a:latin typeface="Calibri" panose="020F0502020204030204" pitchFamily="34" charset="0"/>
                          <a:ea typeface="Calibri" panose="020F0502020204030204" pitchFamily="34" charset="0"/>
                        </a:rPr>
                        <a:t>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0">
                <a:tc>
                  <a:txBody>
                    <a:bodyPr/>
                    <a:lstStyle/>
                    <a:p>
                      <a:pPr>
                        <a:spcAft>
                          <a:spcPts val="0"/>
                        </a:spcAft>
                      </a:pPr>
                      <a:r>
                        <a:rPr lang="es-CL" sz="1000" b="1">
                          <a:effectLst/>
                          <a:latin typeface="Calibri" panose="020F0502020204030204" pitchFamily="34" charset="0"/>
                          <a:ea typeface="Calibri" panose="020F0502020204030204" pitchFamily="34" charset="0"/>
                        </a:rPr>
                        <a:t>TOTAL GENERAL</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80808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D9E2F3"/>
                    </a:solidFill>
                  </a:tcPr>
                </a:tc>
                <a:tc>
                  <a:txBody>
                    <a:bodyPr/>
                    <a:lstStyle/>
                    <a:p>
                      <a:pPr algn="ctr">
                        <a:spcAft>
                          <a:spcPts val="0"/>
                        </a:spcAft>
                      </a:pPr>
                      <a:r>
                        <a:rPr lang="es-CL" sz="1000" b="1">
                          <a:effectLst/>
                          <a:latin typeface="Calibri" panose="020F0502020204030204" pitchFamily="34" charset="0"/>
                          <a:ea typeface="Calibri" panose="020F0502020204030204" pitchFamily="34" charset="0"/>
                        </a:rPr>
                        <a:t>11.576</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D9E2F3"/>
                    </a:solidFill>
                  </a:tcPr>
                </a:tc>
                <a:tc>
                  <a:txBody>
                    <a:bodyPr/>
                    <a:lstStyle/>
                    <a:p>
                      <a:pPr algn="ctr">
                        <a:spcAft>
                          <a:spcPts val="0"/>
                        </a:spcAft>
                      </a:pPr>
                      <a:r>
                        <a:rPr lang="es-CL" sz="1000" b="1">
                          <a:effectLst/>
                          <a:latin typeface="Calibri" panose="020F0502020204030204" pitchFamily="34" charset="0"/>
                          <a:ea typeface="Calibri" panose="020F0502020204030204" pitchFamily="34" charset="0"/>
                        </a:rPr>
                        <a:t>28.990</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D9E2F3"/>
                    </a:solidFill>
                  </a:tcPr>
                </a:tc>
                <a:tc>
                  <a:txBody>
                    <a:bodyPr/>
                    <a:lstStyle/>
                    <a:p>
                      <a:pPr algn="ctr">
                        <a:spcAft>
                          <a:spcPts val="0"/>
                        </a:spcAft>
                      </a:pPr>
                      <a:r>
                        <a:rPr lang="es-CL" sz="1000" b="1">
                          <a:effectLst/>
                          <a:latin typeface="Calibri" panose="020F0502020204030204" pitchFamily="34" charset="0"/>
                          <a:ea typeface="Calibri" panose="020F0502020204030204" pitchFamily="34" charset="0"/>
                        </a:rPr>
                        <a:t>39.93%</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D9E2F3"/>
                    </a:solidFill>
                  </a:tcPr>
                </a:tc>
                <a:tc>
                  <a:txBody>
                    <a:bodyPr/>
                    <a:lstStyle/>
                    <a:p>
                      <a:pPr algn="ctr">
                        <a:spcAft>
                          <a:spcPts val="0"/>
                        </a:spcAft>
                      </a:pPr>
                      <a:r>
                        <a:rPr lang="es-CL" sz="1000" b="1">
                          <a:effectLst/>
                          <a:latin typeface="Calibri" panose="020F0502020204030204" pitchFamily="34" charset="0"/>
                          <a:ea typeface="Calibri" panose="020F0502020204030204" pitchFamily="34" charset="0"/>
                        </a:rPr>
                        <a:t>17.414</a:t>
                      </a:r>
                      <a:endParaRPr lang="es-CL" sz="100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D9E2F3"/>
                    </a:solidFill>
                  </a:tcPr>
                </a:tc>
                <a:tc>
                  <a:txBody>
                    <a:bodyPr/>
                    <a:lstStyle/>
                    <a:p>
                      <a:pPr algn="ctr">
                        <a:spcAft>
                          <a:spcPts val="0"/>
                        </a:spcAft>
                      </a:pPr>
                      <a:r>
                        <a:rPr lang="es-CL" sz="1000" b="1" dirty="0">
                          <a:effectLst/>
                          <a:latin typeface="Calibri" panose="020F0502020204030204" pitchFamily="34" charset="0"/>
                          <a:ea typeface="Calibri" panose="020F0502020204030204" pitchFamily="34" charset="0"/>
                        </a:rPr>
                        <a:t>—</a:t>
                      </a:r>
                      <a:endParaRPr lang="es-CL" sz="1000" dirty="0">
                        <a:effectLst/>
                        <a:latin typeface="Times New Roman" panose="02020603050405020304" pitchFamily="18" charset="0"/>
                        <a:ea typeface="Times New Roman" panose="02020603050405020304" pitchFamily="18" charset="0"/>
                      </a:endParaRPr>
                    </a:p>
                  </a:txBody>
                  <a:tcPr marL="63500" marR="63500" marT="50800" marB="50800" anchor="ctr">
                    <a:lnL w="12700" cap="flat" cmpd="sng" algn="ctr">
                      <a:solidFill>
                        <a:srgbClr val="BFBFB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D9E2F3"/>
                    </a:solidFill>
                  </a:tcPr>
                </a:tc>
              </a:tr>
            </a:tbl>
          </a:graphicData>
        </a:graphic>
      </p:graphicFrame>
    </p:spTree>
    <p:extLst>
      <p:ext uri="{BB962C8B-B14F-4D97-AF65-F5344CB8AC3E}">
        <p14:creationId xmlns:p14="http://schemas.microsoft.com/office/powerpoint/2010/main" val="3455469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algn="ct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solidFill>
                <a:prstClr val="black"/>
              </a:solidFill>
            </a:endParaRPr>
          </a:p>
        </p:txBody>
      </p:sp>
      <p:sp>
        <p:nvSpPr>
          <p:cNvPr id="5" name="Shape 1"/>
          <p:cNvSpPr/>
          <p:nvPr/>
        </p:nvSpPr>
        <p:spPr>
          <a:xfrm>
            <a:off x="0" y="4718304"/>
            <a:ext cx="9144000" cy="425196"/>
          </a:xfrm>
          <a:prstGeom prst="rect">
            <a:avLst/>
          </a:prstGeom>
          <a:solidFill>
            <a:srgbClr val="0A1B33"/>
          </a:solidFill>
          <a:ln/>
        </p:spPr>
        <p:txBody>
          <a:bodyPr/>
          <a:lstStyle/>
          <a:p>
            <a:endParaRPr lang="es-CL">
              <a:solidFill>
                <a:prstClr val="black"/>
              </a:solidFill>
            </a:endParaRPr>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solidFill>
                <a:prstClr val="black"/>
              </a:solidFill>
            </a:endParaRPr>
          </a:p>
        </p:txBody>
      </p:sp>
      <p:sp>
        <p:nvSpPr>
          <p:cNvPr id="7" name="Text 3"/>
          <p:cNvSpPr/>
          <p:nvPr/>
        </p:nvSpPr>
        <p:spPr>
          <a:xfrm>
            <a:off x="0" y="4768596"/>
            <a:ext cx="9144000" cy="182880"/>
          </a:xfrm>
          <a:prstGeom prst="rect">
            <a:avLst/>
          </a:prstGeom>
          <a:noFill/>
          <a:ln/>
        </p:spPr>
        <p:txBody>
          <a:bodyPr wrap="square" lIns="0" tIns="0" rIns="0" bIns="0" rtlCol="0" anchor="ctr"/>
          <a:lstStyle/>
          <a:p>
            <a:pPr algn="ct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solidFill>
                <a:prstClr val="black"/>
              </a:solidFill>
            </a:endParaRPr>
          </a:p>
        </p:txBody>
      </p:sp>
      <p:sp>
        <p:nvSpPr>
          <p:cNvPr id="8" name="Text 4"/>
          <p:cNvSpPr/>
          <p:nvPr/>
        </p:nvSpPr>
        <p:spPr>
          <a:xfrm>
            <a:off x="0" y="4942332"/>
            <a:ext cx="9144000" cy="164592"/>
          </a:xfrm>
          <a:prstGeom prst="rect">
            <a:avLst/>
          </a:prstGeom>
          <a:noFill/>
          <a:ln/>
        </p:spPr>
        <p:txBody>
          <a:bodyPr wrap="square" lIns="0" tIns="0" rIns="0" bIns="0" rtlCol="0" anchor="ctr"/>
          <a:lstStyle/>
          <a:p>
            <a:pPr algn="ctr"/>
            <a:r>
              <a:rPr lang="en-US" sz="800" b="1" kern="0" spc="300" dirty="0">
                <a:solidFill>
                  <a:srgbClr val="9FB2C9"/>
                </a:solidFill>
                <a:ea typeface="Calibri" pitchFamily="34" charset="-122"/>
                <a:cs typeface="Calibri" pitchFamily="34" charset="-120"/>
              </a:rPr>
              <a:t>LEALTAD   ·   DEBER   ·   HONOR   ·   INTEGRIDAD   ·   VALENTÍA</a:t>
            </a:r>
            <a:endParaRPr lang="en-US" sz="800" dirty="0">
              <a:solidFill>
                <a:prstClr val="black"/>
              </a:solidFill>
            </a:endParaRPr>
          </a:p>
        </p:txBody>
      </p:sp>
      <p:sp>
        <p:nvSpPr>
          <p:cNvPr id="9" name="Text 5"/>
          <p:cNvSpPr/>
          <p:nvPr/>
        </p:nvSpPr>
        <p:spPr>
          <a:xfrm>
            <a:off x="8412480" y="4389120"/>
            <a:ext cx="548640" cy="219456"/>
          </a:xfrm>
          <a:prstGeom prst="rect">
            <a:avLst/>
          </a:prstGeom>
          <a:noFill/>
          <a:ln/>
        </p:spPr>
        <p:txBody>
          <a:bodyPr wrap="square" lIns="0" tIns="0" rIns="0" bIns="0" rtlCol="0" anchor="ctr"/>
          <a:lstStyle/>
          <a:p>
            <a:pPr algn="r"/>
            <a:r>
              <a:rPr lang="en-US" sz="900" dirty="0">
                <a:solidFill>
                  <a:srgbClr val="8A97A8"/>
                </a:solidFill>
                <a:ea typeface="Calibri" pitchFamily="34" charset="-122"/>
                <a:cs typeface="Calibri" pitchFamily="34" charset="-120"/>
              </a:rPr>
              <a:t>15</a:t>
            </a:r>
            <a:endParaRPr lang="en-US" sz="900" dirty="0">
              <a:solidFill>
                <a:prstClr val="black"/>
              </a:solidFill>
            </a:endParaRPr>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1" name="Text 7"/>
          <p:cNvSpPr/>
          <p:nvPr/>
        </p:nvSpPr>
        <p:spPr>
          <a:xfrm>
            <a:off x="82296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01  </a:t>
            </a:r>
            <a:r>
              <a:rPr lang="en-US" sz="760" dirty="0">
                <a:solidFill>
                  <a:srgbClr val="A6A192"/>
                </a:solidFill>
                <a:ea typeface="Calibri" pitchFamily="34" charset="-122"/>
                <a:cs typeface="Calibri" pitchFamily="34" charset="-120"/>
              </a:rPr>
              <a:t>Objeto</a:t>
            </a:r>
            <a:endParaRPr lang="en-US" sz="760" dirty="0">
              <a:solidFill>
                <a:prstClr val="black"/>
              </a:solidFill>
            </a:endParaRPr>
          </a:p>
        </p:txBody>
      </p:sp>
      <p:sp>
        <p:nvSpPr>
          <p:cNvPr id="12" name="Text 8"/>
          <p:cNvSpPr/>
          <p:nvPr/>
        </p:nvSpPr>
        <p:spPr>
          <a:xfrm>
            <a:off x="2132381"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02  </a:t>
            </a:r>
            <a:r>
              <a:rPr lang="en-US" sz="760" dirty="0">
                <a:solidFill>
                  <a:srgbClr val="A6A192"/>
                </a:solidFill>
                <a:ea typeface="Calibri" pitchFamily="34" charset="-122"/>
                <a:cs typeface="Calibri" pitchFamily="34" charset="-120"/>
              </a:rPr>
              <a:t>Sistema de Armas</a:t>
            </a:r>
            <a:endParaRPr lang="en-US" sz="760" dirty="0">
              <a:solidFill>
                <a:prstClr val="black"/>
              </a:solidFill>
            </a:endParaRPr>
          </a:p>
        </p:txBody>
      </p:sp>
      <p:sp>
        <p:nvSpPr>
          <p:cNvPr id="15" name="Text 11"/>
          <p:cNvSpPr/>
          <p:nvPr/>
        </p:nvSpPr>
        <p:spPr>
          <a:xfrm>
            <a:off x="3679546"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6" name="Shape 12"/>
          <p:cNvSpPr/>
          <p:nvPr/>
        </p:nvSpPr>
        <p:spPr>
          <a:xfrm>
            <a:off x="3917290" y="720788"/>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03  </a:t>
            </a:r>
            <a:r>
              <a:rPr lang="en-US" sz="760" dirty="0">
                <a:solidFill>
                  <a:srgbClr val="A6A192"/>
                </a:solidFill>
                <a:ea typeface="Calibri" pitchFamily="34" charset="-122"/>
                <a:cs typeface="Calibri" pitchFamily="34" charset="-120"/>
              </a:rPr>
              <a:t>Problema</a:t>
            </a:r>
            <a:endParaRPr lang="en-US" sz="760" dirty="0">
              <a:solidFill>
                <a:prstClr val="black"/>
              </a:solidFill>
            </a:endParaRPr>
          </a:p>
        </p:txBody>
      </p:sp>
      <p:sp>
        <p:nvSpPr>
          <p:cNvPr id="18" name="Text 14"/>
          <p:cNvSpPr/>
          <p:nvPr/>
        </p:nvSpPr>
        <p:spPr>
          <a:xfrm>
            <a:off x="5226710"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solidFill>
                <a:prstClr val="black"/>
              </a:solidFill>
            </a:endParaRPr>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algn="ctr"/>
            <a:r>
              <a:rPr lang="en-US" sz="760" b="1" dirty="0">
                <a:solidFill>
                  <a:srgbClr val="E3C878"/>
                </a:solidFill>
                <a:ea typeface="Calibri" pitchFamily="34" charset="-122"/>
                <a:cs typeface="Calibri" pitchFamily="34" charset="-120"/>
              </a:rPr>
              <a:t>04  </a:t>
            </a:r>
            <a:r>
              <a:rPr lang="en-US" sz="760" b="1" dirty="0">
                <a:solidFill>
                  <a:srgbClr val="FFFFFF"/>
                </a:solidFill>
                <a:ea typeface="Calibri" pitchFamily="34" charset="-122"/>
                <a:cs typeface="Calibri" pitchFamily="34" charset="-120"/>
              </a:rPr>
              <a:t>Vestuario</a:t>
            </a:r>
            <a:endParaRPr lang="en-US" sz="760" dirty="0">
              <a:solidFill>
                <a:prstClr val="black"/>
              </a:solidFill>
            </a:endParaRPr>
          </a:p>
        </p:txBody>
      </p:sp>
      <p:sp>
        <p:nvSpPr>
          <p:cNvPr id="21" name="Text 17"/>
          <p:cNvSpPr/>
          <p:nvPr/>
        </p:nvSpPr>
        <p:spPr>
          <a:xfrm>
            <a:off x="6773875"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05  </a:t>
            </a:r>
            <a:r>
              <a:rPr lang="en-US" sz="760" dirty="0">
                <a:solidFill>
                  <a:srgbClr val="A6A192"/>
                </a:solidFill>
                <a:ea typeface="Calibri" pitchFamily="34" charset="-122"/>
                <a:cs typeface="Calibri" pitchFamily="34" charset="-120"/>
              </a:rPr>
              <a:t>Alimentación</a:t>
            </a:r>
            <a:endParaRPr lang="en-US" sz="760" dirty="0">
              <a:solidFill>
                <a:prstClr val="black"/>
              </a:solidFill>
            </a:endParaRPr>
          </a:p>
        </p:txBody>
      </p:sp>
      <p:sp>
        <p:nvSpPr>
          <p:cNvPr id="40" name="Rectángulo 39"/>
          <p:cNvSpPr/>
          <p:nvPr/>
        </p:nvSpPr>
        <p:spPr>
          <a:xfrm>
            <a:off x="518107" y="1489696"/>
            <a:ext cx="8190464" cy="1113125"/>
          </a:xfrm>
          <a:prstGeom prst="rect">
            <a:avLst/>
          </a:prstGeom>
        </p:spPr>
        <p:txBody>
          <a:bodyPr wrap="square">
            <a:spAutoFit/>
          </a:bodyPr>
          <a:lstStyle/>
          <a:p>
            <a:pPr algn="just">
              <a:spcBef>
                <a:spcPts val="750"/>
              </a:spcBef>
              <a:spcAft>
                <a:spcPts val="1000"/>
              </a:spcAft>
            </a:pPr>
            <a:r>
              <a:rPr lang="es-CL" sz="900" i="1" dirty="0">
                <a:latin typeface="Calibri" panose="020F0502020204030204" pitchFamily="34" charset="0"/>
                <a:ea typeface="Calibri" panose="020F0502020204030204" pitchFamily="34" charset="0"/>
              </a:rPr>
              <a:t>* El Orden de Prioridad corresponde a la secuencia de reducción presupuestaria señalada en la Sección IV de este informe, y no debe confundirse con el porcentaje de cobertura obtenido.</a:t>
            </a:r>
            <a:endParaRPr lang="es-CL" sz="1000" dirty="0">
              <a:latin typeface="Times New Roman" panose="02020603050405020304" pitchFamily="18" charset="0"/>
              <a:ea typeface="Times New Roman" panose="02020603050405020304" pitchFamily="18" charset="0"/>
            </a:endParaRPr>
          </a:p>
          <a:p>
            <a:pPr algn="just"/>
            <a:r>
              <a:rPr lang="es-CL" sz="1000" dirty="0">
                <a:latin typeface="Calibri" panose="020F0502020204030204" pitchFamily="34" charset="0"/>
                <a:ea typeface="Calibri" panose="020F0502020204030204" pitchFamily="34" charset="0"/>
              </a:rPr>
              <a:t>Del análisis se desprende que, de concretarse la totalidad de la compra proyectada, la cobertura promedio ponderada de la necesidad institucional alcanzaría solo un 39.93%, quedando un déficit remanente de 17.414 prendas a nivel agregado. El artículo con menor grado de cobertura es el Ambo de Combate Azul Pixelado (30,03%), seguido de la </a:t>
            </a:r>
            <a:r>
              <a:rPr lang="es-CL" sz="1000" dirty="0" err="1">
                <a:latin typeface="Calibri" panose="020F0502020204030204" pitchFamily="34" charset="0"/>
                <a:ea typeface="Calibri" panose="020F0502020204030204" pitchFamily="34" charset="0"/>
              </a:rPr>
              <a:t>Parka</a:t>
            </a:r>
            <a:r>
              <a:rPr lang="es-CL" sz="1000" dirty="0">
                <a:latin typeface="Calibri" panose="020F0502020204030204" pitchFamily="34" charset="0"/>
                <a:ea typeface="Calibri" panose="020F0502020204030204" pitchFamily="34" charset="0"/>
              </a:rPr>
              <a:t> IM con Polar (49,51%), mientras que Botas de Combate Tabaco (58,82%) y Ambo de Combate Mimetismo IM (73,79%) presentan los niveles de satisfacción relativamente más altos, aunque igualmente insuficientes respecto de la demanda real.</a:t>
            </a:r>
            <a:endParaRPr lang="es-CL" dirty="0"/>
          </a:p>
        </p:txBody>
      </p:sp>
      <p:sp>
        <p:nvSpPr>
          <p:cNvPr id="41" name="Text 20"/>
          <p:cNvSpPr/>
          <p:nvPr/>
        </p:nvSpPr>
        <p:spPr>
          <a:xfrm>
            <a:off x="518107" y="1006068"/>
            <a:ext cx="8415093" cy="578407"/>
          </a:xfrm>
          <a:prstGeom prst="rect">
            <a:avLst/>
          </a:prstGeom>
          <a:noFill/>
          <a:ln/>
        </p:spPr>
        <p:txBody>
          <a:bodyPr wrap="square" rtlCol="0" anchor="ctr"/>
          <a:lstStyle/>
          <a:p>
            <a:r>
              <a:rPr lang="es-ES" sz="2100" b="1" dirty="0">
                <a:solidFill>
                  <a:srgbClr val="0B1F3A"/>
                </a:solidFill>
                <a:latin typeface="Cambria" pitchFamily="34" charset="0"/>
                <a:ea typeface="Cambria" pitchFamily="34" charset="-122"/>
                <a:cs typeface="Cambria" pitchFamily="34" charset="-120"/>
              </a:rPr>
              <a:t>Análisis de Cobertura de la Necesidad (Porcentaje de Satisfacción)</a:t>
            </a:r>
            <a:endParaRPr lang="en-US" sz="2100" dirty="0">
              <a:solidFill>
                <a:prstClr val="black"/>
              </a:solidFill>
            </a:endParaRPr>
          </a:p>
        </p:txBody>
      </p:sp>
      <p:sp>
        <p:nvSpPr>
          <p:cNvPr id="43" name="Rectángulo 42"/>
          <p:cNvSpPr/>
          <p:nvPr/>
        </p:nvSpPr>
        <p:spPr>
          <a:xfrm>
            <a:off x="512911" y="2510191"/>
            <a:ext cx="8195660" cy="2215991"/>
          </a:xfrm>
          <a:prstGeom prst="rect">
            <a:avLst/>
          </a:prstGeom>
        </p:spPr>
        <p:txBody>
          <a:bodyPr wrap="square">
            <a:spAutoFit/>
          </a:bodyPr>
          <a:lstStyle/>
          <a:p>
            <a:r>
              <a:rPr lang="es-CL" sz="1600" b="1" kern="0" dirty="0">
                <a:solidFill>
                  <a:srgbClr val="2E74B5"/>
                </a:solidFill>
                <a:latin typeface="Calibri" panose="020F0502020204030204" pitchFamily="34" charset="0"/>
                <a:ea typeface="Calibri" panose="020F0502020204030204" pitchFamily="34" charset="0"/>
              </a:rPr>
              <a:t>Consecuencias de la No Asignación de </a:t>
            </a:r>
            <a:r>
              <a:rPr lang="es-CL" sz="1600" b="1" kern="0" dirty="0" smtClean="0">
                <a:solidFill>
                  <a:srgbClr val="2E74B5"/>
                </a:solidFill>
                <a:latin typeface="Calibri" panose="020F0502020204030204" pitchFamily="34" charset="0"/>
                <a:ea typeface="Calibri" panose="020F0502020204030204" pitchFamily="34" charset="0"/>
              </a:rPr>
              <a:t>Recursos</a:t>
            </a:r>
          </a:p>
          <a:p>
            <a:endParaRPr lang="es-CL" sz="400" b="1" kern="0" dirty="0">
              <a:solidFill>
                <a:srgbClr val="2E74B5"/>
              </a:solidFill>
              <a:latin typeface="Times New Roman" panose="02020603050405020304" pitchFamily="18" charset="0"/>
            </a:endParaRPr>
          </a:p>
          <a:p>
            <a:pPr algn="just"/>
            <a:r>
              <a:rPr lang="es-CL" sz="1000" dirty="0">
                <a:latin typeface="Calibri" panose="020F0502020204030204" pitchFamily="34" charset="0"/>
                <a:ea typeface="Calibri" panose="020F0502020204030204" pitchFamily="34" charset="0"/>
              </a:rPr>
              <a:t>De no materializarse la entrega de los recursos solicitados para la compra del vestuario y equipamiento de combate, se proyectan los siguientes efectos, fundamentados en los antecedentes técnicos e institucionales contenidos en la Ficha 2026</a:t>
            </a:r>
            <a:r>
              <a:rPr lang="es-CL" sz="1000" dirty="0" smtClean="0">
                <a:latin typeface="Calibri" panose="020F0502020204030204" pitchFamily="34" charset="0"/>
                <a:ea typeface="Calibri" panose="020F0502020204030204" pitchFamily="34" charset="0"/>
              </a:rPr>
              <a:t>:</a:t>
            </a:r>
          </a:p>
          <a:p>
            <a:pPr algn="just"/>
            <a:endParaRPr lang="es-CL" sz="500" dirty="0">
              <a:latin typeface="Times New Roman" panose="02020603050405020304" pitchFamily="18" charset="0"/>
              <a:ea typeface="Times New Roman" panose="02020603050405020304" pitchFamily="18" charset="0"/>
            </a:endParaRPr>
          </a:p>
          <a:p>
            <a:pPr marL="342900" indent="-342900" algn="just">
              <a:buAutoNum type="arabicPeriod"/>
            </a:pPr>
            <a:r>
              <a:rPr lang="es-CL" sz="1300" b="1" dirty="0" smtClean="0">
                <a:solidFill>
                  <a:srgbClr val="2E74B5"/>
                </a:solidFill>
                <a:latin typeface="Calibri" panose="020F0502020204030204" pitchFamily="34" charset="0"/>
                <a:ea typeface="Calibri" panose="020F0502020204030204" pitchFamily="34" charset="0"/>
              </a:rPr>
              <a:t>Riesgo </a:t>
            </a:r>
            <a:r>
              <a:rPr lang="es-CL" sz="1300" b="1" dirty="0">
                <a:solidFill>
                  <a:srgbClr val="2E74B5"/>
                </a:solidFill>
                <a:latin typeface="Calibri" panose="020F0502020204030204" pitchFamily="34" charset="0"/>
                <a:ea typeface="Calibri" panose="020F0502020204030204" pitchFamily="34" charset="0"/>
              </a:rPr>
              <a:t>operacional y de seguridad del </a:t>
            </a:r>
            <a:r>
              <a:rPr lang="es-CL" sz="1300" b="1" dirty="0" smtClean="0">
                <a:solidFill>
                  <a:srgbClr val="2E74B5"/>
                </a:solidFill>
                <a:latin typeface="Calibri" panose="020F0502020204030204" pitchFamily="34" charset="0"/>
                <a:ea typeface="Calibri" panose="020F0502020204030204" pitchFamily="34" charset="0"/>
              </a:rPr>
              <a:t>personal</a:t>
            </a:r>
          </a:p>
          <a:p>
            <a:pPr marL="342900" indent="-342900" algn="just">
              <a:buAutoNum type="arabicPeriod"/>
            </a:pPr>
            <a:endParaRPr lang="es-CL" sz="600" b="1" dirty="0">
              <a:solidFill>
                <a:srgbClr val="2E74B5"/>
              </a:solidFill>
              <a:latin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El vestuario de combate pierde sus cualidades de seguridad operacional </a:t>
            </a:r>
            <a:r>
              <a:rPr lang="es-CL" sz="1000" dirty="0" smtClean="0">
                <a:solidFill>
                  <a:srgbClr val="000000"/>
                </a:solidFill>
                <a:latin typeface="Calibri" panose="020F0502020204030204" pitchFamily="34" charset="0"/>
                <a:ea typeface="Calibri" panose="020F0502020204030204" pitchFamily="34" charset="0"/>
              </a:rPr>
              <a:t>tanto </a:t>
            </a:r>
            <a:r>
              <a:rPr lang="es-CL" sz="1000" dirty="0">
                <a:solidFill>
                  <a:srgbClr val="000000"/>
                </a:solidFill>
                <a:latin typeface="Calibri" panose="020F0502020204030204" pitchFamily="34" charset="0"/>
                <a:ea typeface="Calibri" panose="020F0502020204030204" pitchFamily="34" charset="0"/>
              </a:rPr>
              <a:t>de mimetismo como de resistencia de la </a:t>
            </a:r>
            <a:r>
              <a:rPr lang="es-CL" sz="1000" dirty="0" smtClean="0">
                <a:solidFill>
                  <a:srgbClr val="000000"/>
                </a:solidFill>
                <a:latin typeface="Calibri" panose="020F0502020204030204" pitchFamily="34" charset="0"/>
                <a:ea typeface="Calibri" panose="020F0502020204030204" pitchFamily="34" charset="0"/>
              </a:rPr>
              <a:t>tela después </a:t>
            </a:r>
            <a:r>
              <a:rPr lang="es-CL" sz="1000" dirty="0">
                <a:solidFill>
                  <a:srgbClr val="000000"/>
                </a:solidFill>
                <a:latin typeface="Calibri" panose="020F0502020204030204" pitchFamily="34" charset="0"/>
                <a:ea typeface="Calibri" panose="020F0502020204030204" pitchFamily="34" charset="0"/>
              </a:rPr>
              <a:t>de un promedio de 12 lavados, lo que expone al personal a riesgos ocupacionales derivados de la exposición a elementos del medio ambiente y al fuego.</a:t>
            </a:r>
            <a:endParaRPr lang="es-CL" sz="1000" dirty="0">
              <a:latin typeface="Times New Roman" panose="02020603050405020304" pitchFamily="18" charset="0"/>
              <a:ea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La ausencia de equipamiento adecuado afecta a nivel táctico el desarrollo de las funciones de cada combatiente, comprometiendo su protección frente a los distintos escenarios de operación y frente a emergencias</a:t>
            </a:r>
            <a:r>
              <a:rPr lang="es-CL" sz="1000" dirty="0" smtClean="0">
                <a:solidFill>
                  <a:srgbClr val="000000"/>
                </a:solidFill>
                <a:latin typeface="Calibri" panose="020F0502020204030204" pitchFamily="34" charset="0"/>
                <a:ea typeface="Calibri" panose="020F0502020204030204" pitchFamily="34" charset="0"/>
              </a:rPr>
              <a:t>.</a:t>
            </a:r>
          </a:p>
          <a:p>
            <a:pPr marL="342900" lvl="0" indent="-342900" algn="just">
              <a:buFont typeface="Arial" panose="020B0604020202020204" pitchFamily="34" charset="0"/>
              <a:buChar char="●"/>
            </a:pPr>
            <a:endParaRPr lang="es-CL" sz="1000" dirty="0">
              <a:latin typeface="Times New Roman" panose="02020603050405020304" pitchFamily="18" charset="0"/>
              <a:ea typeface="Times New Roman" panose="02020603050405020304" pitchFamily="18" charset="0"/>
            </a:endParaRPr>
          </a:p>
          <a:p>
            <a:pPr algn="just"/>
            <a:r>
              <a:rPr lang="es-CL" sz="1000" dirty="0">
                <a:solidFill>
                  <a:srgbClr val="000000"/>
                </a:solidFill>
                <a:latin typeface="Calibri" panose="020F0502020204030204" pitchFamily="34" charset="0"/>
                <a:ea typeface="Calibri" panose="020F0502020204030204" pitchFamily="34" charset="0"/>
              </a:rPr>
              <a:t>En particular, las </a:t>
            </a:r>
            <a:r>
              <a:rPr lang="es-CL" sz="1000" dirty="0" err="1">
                <a:solidFill>
                  <a:srgbClr val="000000"/>
                </a:solidFill>
                <a:latin typeface="Calibri" panose="020F0502020204030204" pitchFamily="34" charset="0"/>
                <a:ea typeface="Calibri" panose="020F0502020204030204" pitchFamily="34" charset="0"/>
              </a:rPr>
              <a:t>Parkas</a:t>
            </a:r>
            <a:r>
              <a:rPr lang="es-CL" sz="1000" dirty="0">
                <a:solidFill>
                  <a:srgbClr val="000000"/>
                </a:solidFill>
                <a:latin typeface="Calibri" panose="020F0502020204030204" pitchFamily="34" charset="0"/>
                <a:ea typeface="Calibri" panose="020F0502020204030204" pitchFamily="34" charset="0"/>
              </a:rPr>
              <a:t> IM con Polar no han sido renovadas en los últimos 5 años, por lo que la vida útil del equipamiento actualmente en uso se encuentra significativamente deteriorada y cumplida, incrementando el riesgo para el personal expuesto a climas adversos.</a:t>
            </a:r>
            <a:endParaRPr lang="es-CL" dirty="0"/>
          </a:p>
        </p:txBody>
      </p:sp>
    </p:spTree>
    <p:extLst>
      <p:ext uri="{BB962C8B-B14F-4D97-AF65-F5344CB8AC3E}">
        <p14:creationId xmlns:p14="http://schemas.microsoft.com/office/powerpoint/2010/main" val="1784467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algn="ct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solidFill>
                <a:prstClr val="black"/>
              </a:solidFill>
            </a:endParaRPr>
          </a:p>
        </p:txBody>
      </p:sp>
      <p:sp>
        <p:nvSpPr>
          <p:cNvPr id="5" name="Shape 1"/>
          <p:cNvSpPr/>
          <p:nvPr/>
        </p:nvSpPr>
        <p:spPr>
          <a:xfrm>
            <a:off x="0" y="4718304"/>
            <a:ext cx="9144000" cy="425196"/>
          </a:xfrm>
          <a:prstGeom prst="rect">
            <a:avLst/>
          </a:prstGeom>
          <a:solidFill>
            <a:srgbClr val="0A1B33"/>
          </a:solidFill>
          <a:ln/>
        </p:spPr>
        <p:txBody>
          <a:bodyPr/>
          <a:lstStyle/>
          <a:p>
            <a:endParaRPr lang="es-CL">
              <a:solidFill>
                <a:prstClr val="black"/>
              </a:solidFill>
            </a:endParaRPr>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solidFill>
                <a:prstClr val="black"/>
              </a:solidFill>
            </a:endParaRPr>
          </a:p>
        </p:txBody>
      </p:sp>
      <p:sp>
        <p:nvSpPr>
          <p:cNvPr id="7" name="Text 3"/>
          <p:cNvSpPr/>
          <p:nvPr/>
        </p:nvSpPr>
        <p:spPr>
          <a:xfrm>
            <a:off x="0" y="4768596"/>
            <a:ext cx="9144000" cy="182880"/>
          </a:xfrm>
          <a:prstGeom prst="rect">
            <a:avLst/>
          </a:prstGeom>
          <a:noFill/>
          <a:ln/>
        </p:spPr>
        <p:txBody>
          <a:bodyPr wrap="square" lIns="0" tIns="0" rIns="0" bIns="0" rtlCol="0" anchor="ctr"/>
          <a:lstStyle/>
          <a:p>
            <a:pPr algn="ct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solidFill>
                <a:prstClr val="black"/>
              </a:solidFill>
            </a:endParaRPr>
          </a:p>
        </p:txBody>
      </p:sp>
      <p:sp>
        <p:nvSpPr>
          <p:cNvPr id="8" name="Text 4"/>
          <p:cNvSpPr/>
          <p:nvPr/>
        </p:nvSpPr>
        <p:spPr>
          <a:xfrm>
            <a:off x="0" y="4942332"/>
            <a:ext cx="9144000" cy="164592"/>
          </a:xfrm>
          <a:prstGeom prst="rect">
            <a:avLst/>
          </a:prstGeom>
          <a:noFill/>
          <a:ln/>
        </p:spPr>
        <p:txBody>
          <a:bodyPr wrap="square" lIns="0" tIns="0" rIns="0" bIns="0" rtlCol="0" anchor="ctr"/>
          <a:lstStyle/>
          <a:p>
            <a:pPr algn="ctr"/>
            <a:r>
              <a:rPr lang="en-US" sz="800" b="1" kern="0" spc="300" dirty="0">
                <a:solidFill>
                  <a:srgbClr val="9FB2C9"/>
                </a:solidFill>
                <a:ea typeface="Calibri" pitchFamily="34" charset="-122"/>
                <a:cs typeface="Calibri" pitchFamily="34" charset="-120"/>
              </a:rPr>
              <a:t>LEALTAD   ·   DEBER   ·   HONOR   ·   INTEGRIDAD   ·   VALENTÍA</a:t>
            </a:r>
            <a:endParaRPr lang="en-US" sz="800" dirty="0">
              <a:solidFill>
                <a:prstClr val="black"/>
              </a:solidFill>
            </a:endParaRPr>
          </a:p>
        </p:txBody>
      </p:sp>
      <p:sp>
        <p:nvSpPr>
          <p:cNvPr id="9" name="Text 5"/>
          <p:cNvSpPr/>
          <p:nvPr/>
        </p:nvSpPr>
        <p:spPr>
          <a:xfrm>
            <a:off x="8412480" y="4389120"/>
            <a:ext cx="548640" cy="219456"/>
          </a:xfrm>
          <a:prstGeom prst="rect">
            <a:avLst/>
          </a:prstGeom>
          <a:noFill/>
          <a:ln/>
        </p:spPr>
        <p:txBody>
          <a:bodyPr wrap="square" lIns="0" tIns="0" rIns="0" bIns="0" rtlCol="0" anchor="ctr"/>
          <a:lstStyle/>
          <a:p>
            <a:pPr algn="r"/>
            <a:r>
              <a:rPr lang="en-US" sz="900" dirty="0">
                <a:solidFill>
                  <a:srgbClr val="8A97A8"/>
                </a:solidFill>
                <a:ea typeface="Calibri" pitchFamily="34" charset="-122"/>
                <a:cs typeface="Calibri" pitchFamily="34" charset="-120"/>
              </a:rPr>
              <a:t>15</a:t>
            </a:r>
            <a:endParaRPr lang="en-US" sz="900" dirty="0">
              <a:solidFill>
                <a:prstClr val="black"/>
              </a:solidFill>
            </a:endParaRPr>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1" name="Text 7"/>
          <p:cNvSpPr/>
          <p:nvPr/>
        </p:nvSpPr>
        <p:spPr>
          <a:xfrm>
            <a:off x="82296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01  </a:t>
            </a:r>
            <a:r>
              <a:rPr lang="en-US" sz="760" dirty="0">
                <a:solidFill>
                  <a:srgbClr val="A6A192"/>
                </a:solidFill>
                <a:ea typeface="Calibri" pitchFamily="34" charset="-122"/>
                <a:cs typeface="Calibri" pitchFamily="34" charset="-120"/>
              </a:rPr>
              <a:t>Objeto</a:t>
            </a:r>
            <a:endParaRPr lang="en-US" sz="760" dirty="0">
              <a:solidFill>
                <a:prstClr val="black"/>
              </a:solidFill>
            </a:endParaRPr>
          </a:p>
        </p:txBody>
      </p:sp>
      <p:sp>
        <p:nvSpPr>
          <p:cNvPr id="12" name="Text 8"/>
          <p:cNvSpPr/>
          <p:nvPr/>
        </p:nvSpPr>
        <p:spPr>
          <a:xfrm>
            <a:off x="2132381"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02  </a:t>
            </a:r>
            <a:r>
              <a:rPr lang="en-US" sz="760" dirty="0">
                <a:solidFill>
                  <a:srgbClr val="A6A192"/>
                </a:solidFill>
                <a:ea typeface="Calibri" pitchFamily="34" charset="-122"/>
                <a:cs typeface="Calibri" pitchFamily="34" charset="-120"/>
              </a:rPr>
              <a:t>Sistema de Armas</a:t>
            </a:r>
            <a:endParaRPr lang="en-US" sz="760" dirty="0">
              <a:solidFill>
                <a:prstClr val="black"/>
              </a:solidFill>
            </a:endParaRPr>
          </a:p>
        </p:txBody>
      </p:sp>
      <p:sp>
        <p:nvSpPr>
          <p:cNvPr id="15" name="Text 11"/>
          <p:cNvSpPr/>
          <p:nvPr/>
        </p:nvSpPr>
        <p:spPr>
          <a:xfrm>
            <a:off x="3679546"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6" name="Shape 12"/>
          <p:cNvSpPr/>
          <p:nvPr/>
        </p:nvSpPr>
        <p:spPr>
          <a:xfrm>
            <a:off x="3917290" y="720788"/>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03  </a:t>
            </a:r>
            <a:r>
              <a:rPr lang="en-US" sz="760" dirty="0">
                <a:solidFill>
                  <a:srgbClr val="A6A192"/>
                </a:solidFill>
                <a:ea typeface="Calibri" pitchFamily="34" charset="-122"/>
                <a:cs typeface="Calibri" pitchFamily="34" charset="-120"/>
              </a:rPr>
              <a:t>Problema</a:t>
            </a:r>
            <a:endParaRPr lang="en-US" sz="760" dirty="0">
              <a:solidFill>
                <a:prstClr val="black"/>
              </a:solidFill>
            </a:endParaRPr>
          </a:p>
        </p:txBody>
      </p:sp>
      <p:sp>
        <p:nvSpPr>
          <p:cNvPr id="18" name="Text 14"/>
          <p:cNvSpPr/>
          <p:nvPr/>
        </p:nvSpPr>
        <p:spPr>
          <a:xfrm>
            <a:off x="5226710"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solidFill>
                <a:prstClr val="black"/>
              </a:solidFill>
            </a:endParaRPr>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algn="ctr"/>
            <a:r>
              <a:rPr lang="en-US" sz="760" b="1" dirty="0">
                <a:solidFill>
                  <a:srgbClr val="E3C878"/>
                </a:solidFill>
                <a:ea typeface="Calibri" pitchFamily="34" charset="-122"/>
                <a:cs typeface="Calibri" pitchFamily="34" charset="-120"/>
              </a:rPr>
              <a:t>04  </a:t>
            </a:r>
            <a:r>
              <a:rPr lang="en-US" sz="760" b="1" dirty="0">
                <a:solidFill>
                  <a:srgbClr val="FFFFFF"/>
                </a:solidFill>
                <a:ea typeface="Calibri" pitchFamily="34" charset="-122"/>
                <a:cs typeface="Calibri" pitchFamily="34" charset="-120"/>
              </a:rPr>
              <a:t>Vestuario</a:t>
            </a:r>
            <a:endParaRPr lang="en-US" sz="760" dirty="0">
              <a:solidFill>
                <a:prstClr val="black"/>
              </a:solidFill>
            </a:endParaRPr>
          </a:p>
        </p:txBody>
      </p:sp>
      <p:sp>
        <p:nvSpPr>
          <p:cNvPr id="21" name="Text 17"/>
          <p:cNvSpPr/>
          <p:nvPr/>
        </p:nvSpPr>
        <p:spPr>
          <a:xfrm>
            <a:off x="6773875"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05  </a:t>
            </a:r>
            <a:r>
              <a:rPr lang="en-US" sz="760" dirty="0">
                <a:solidFill>
                  <a:srgbClr val="A6A192"/>
                </a:solidFill>
                <a:ea typeface="Calibri" pitchFamily="34" charset="-122"/>
                <a:cs typeface="Calibri" pitchFamily="34" charset="-120"/>
              </a:rPr>
              <a:t>Alimentación</a:t>
            </a:r>
            <a:endParaRPr lang="en-US" sz="760" dirty="0">
              <a:solidFill>
                <a:prstClr val="black"/>
              </a:solidFill>
            </a:endParaRPr>
          </a:p>
        </p:txBody>
      </p:sp>
      <p:sp>
        <p:nvSpPr>
          <p:cNvPr id="41" name="Text 20"/>
          <p:cNvSpPr/>
          <p:nvPr/>
        </p:nvSpPr>
        <p:spPr>
          <a:xfrm>
            <a:off x="496336" y="1068382"/>
            <a:ext cx="8415093" cy="578407"/>
          </a:xfrm>
          <a:prstGeom prst="rect">
            <a:avLst/>
          </a:prstGeom>
          <a:noFill/>
          <a:ln/>
        </p:spPr>
        <p:txBody>
          <a:bodyPr wrap="square" rtlCol="0" anchor="ctr"/>
          <a:lstStyle/>
          <a:p>
            <a:r>
              <a:rPr lang="es-ES" sz="2100" b="1" dirty="0">
                <a:solidFill>
                  <a:srgbClr val="0B1F3A"/>
                </a:solidFill>
                <a:latin typeface="Cambria" pitchFamily="34" charset="0"/>
                <a:ea typeface="Cambria" pitchFamily="34" charset="-122"/>
                <a:cs typeface="Cambria" pitchFamily="34" charset="-120"/>
              </a:rPr>
              <a:t>Análisis de Cobertura de la Necesidad (Porcentaje de Satisfacción)</a:t>
            </a:r>
            <a:endParaRPr lang="en-US" sz="2100" dirty="0">
              <a:solidFill>
                <a:prstClr val="black"/>
              </a:solidFill>
            </a:endParaRPr>
          </a:p>
        </p:txBody>
      </p:sp>
      <p:sp>
        <p:nvSpPr>
          <p:cNvPr id="24" name="Rectángulo 23"/>
          <p:cNvSpPr/>
          <p:nvPr/>
        </p:nvSpPr>
        <p:spPr>
          <a:xfrm>
            <a:off x="444049" y="1648349"/>
            <a:ext cx="8255901" cy="2739211"/>
          </a:xfrm>
          <a:prstGeom prst="rect">
            <a:avLst/>
          </a:prstGeom>
        </p:spPr>
        <p:txBody>
          <a:bodyPr wrap="square">
            <a:spAutoFit/>
          </a:bodyPr>
          <a:lstStyle/>
          <a:p>
            <a:r>
              <a:rPr lang="es-CL" sz="1300" b="1" dirty="0" smtClean="0">
                <a:solidFill>
                  <a:srgbClr val="2E74B5"/>
                </a:solidFill>
                <a:latin typeface="Calibri" panose="020F0502020204030204" pitchFamily="34" charset="0"/>
                <a:ea typeface="Calibri" panose="020F0502020204030204" pitchFamily="34" charset="0"/>
              </a:rPr>
              <a:t>2. Riesgo </a:t>
            </a:r>
            <a:r>
              <a:rPr lang="es-CL" sz="1300" b="1" dirty="0">
                <a:solidFill>
                  <a:srgbClr val="2E74B5"/>
                </a:solidFill>
                <a:latin typeface="Calibri" panose="020F0502020204030204" pitchFamily="34" charset="0"/>
                <a:ea typeface="Calibri" panose="020F0502020204030204" pitchFamily="34" charset="0"/>
              </a:rPr>
              <a:t>para la continuidad y capacidad operativa </a:t>
            </a:r>
            <a:r>
              <a:rPr lang="es-CL" sz="1300" b="1" dirty="0" smtClean="0">
                <a:solidFill>
                  <a:srgbClr val="2E74B5"/>
                </a:solidFill>
                <a:latin typeface="Calibri" panose="020F0502020204030204" pitchFamily="34" charset="0"/>
                <a:ea typeface="Calibri" panose="020F0502020204030204" pitchFamily="34" charset="0"/>
              </a:rPr>
              <a:t>institucional</a:t>
            </a:r>
          </a:p>
          <a:p>
            <a:endParaRPr lang="es-CL" sz="1300" b="1" dirty="0">
              <a:solidFill>
                <a:srgbClr val="2E74B5"/>
              </a:solidFill>
              <a:latin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El no contar con el equipamiento necesario incrementaría el desabastecimiento del personal Naval e Infante de Marina, lo que podría impedir el cumplimiento adecuado de los roles y funciones tácticas inherentes a su cargo.</a:t>
            </a:r>
            <a:endParaRPr lang="es-CL" sz="1000" dirty="0">
              <a:latin typeface="Times New Roman" panose="02020603050405020304" pitchFamily="18" charset="0"/>
              <a:ea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Se afectarían las capacidades militares e institucionales necesarias para el desarrollo de las funciones de la Armada de Chile, tanto en tiempos de paz como en escenarios de conflicto.</a:t>
            </a:r>
            <a:endParaRPr lang="es-CL" sz="1000" dirty="0">
              <a:latin typeface="Times New Roman" panose="02020603050405020304" pitchFamily="18" charset="0"/>
              <a:ea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La institución no cuenta con stock almacenado de este tipo de equipamiento, ya que la totalidad de lo </a:t>
            </a:r>
            <a:r>
              <a:rPr lang="es-CL" sz="1000" dirty="0" err="1">
                <a:solidFill>
                  <a:srgbClr val="000000"/>
                </a:solidFill>
                <a:latin typeface="Calibri" panose="020F0502020204030204" pitchFamily="34" charset="0"/>
                <a:ea typeface="Calibri" panose="020F0502020204030204" pitchFamily="34" charset="0"/>
              </a:rPr>
              <a:t>recepcionado</a:t>
            </a:r>
            <a:r>
              <a:rPr lang="es-CL" sz="1000" dirty="0">
                <a:solidFill>
                  <a:srgbClr val="000000"/>
                </a:solidFill>
                <a:latin typeface="Calibri" panose="020F0502020204030204" pitchFamily="34" charset="0"/>
                <a:ea typeface="Calibri" panose="020F0502020204030204" pitchFamily="34" charset="0"/>
              </a:rPr>
              <a:t> se distribuye de inmediato a los usuarios; por lo tanto, la falta de recursos se traduce directamente en carencia efectiva de dotación, sin margen de compensación con inventario existente</a:t>
            </a:r>
            <a:r>
              <a:rPr lang="es-CL" sz="1000" dirty="0" smtClean="0">
                <a:solidFill>
                  <a:srgbClr val="000000"/>
                </a:solidFill>
                <a:latin typeface="Calibri" panose="020F0502020204030204" pitchFamily="34" charset="0"/>
                <a:ea typeface="Calibri" panose="020F0502020204030204" pitchFamily="34" charset="0"/>
              </a:rPr>
              <a:t>.</a:t>
            </a:r>
          </a:p>
          <a:p>
            <a:pPr lvl="0" algn="just"/>
            <a:endParaRPr lang="es-CL" sz="1000" dirty="0">
              <a:latin typeface="Times New Roman" panose="02020603050405020304" pitchFamily="18" charset="0"/>
              <a:ea typeface="Times New Roman" panose="02020603050405020304" pitchFamily="18" charset="0"/>
            </a:endParaRPr>
          </a:p>
          <a:p>
            <a:r>
              <a:rPr lang="es-CL" sz="1300" b="1" dirty="0">
                <a:solidFill>
                  <a:srgbClr val="2E74B5"/>
                </a:solidFill>
                <a:latin typeface="Calibri" panose="020F0502020204030204" pitchFamily="34" charset="0"/>
                <a:ea typeface="Calibri" panose="020F0502020204030204" pitchFamily="34" charset="0"/>
              </a:rPr>
              <a:t>3. Riesgo presupuestario y de encarecimiento </a:t>
            </a:r>
            <a:r>
              <a:rPr lang="es-CL" sz="1300" b="1" dirty="0" smtClean="0">
                <a:solidFill>
                  <a:srgbClr val="2E74B5"/>
                </a:solidFill>
                <a:latin typeface="Calibri" panose="020F0502020204030204" pitchFamily="34" charset="0"/>
                <a:ea typeface="Calibri" panose="020F0502020204030204" pitchFamily="34" charset="0"/>
              </a:rPr>
              <a:t>futuro</a:t>
            </a:r>
          </a:p>
          <a:p>
            <a:endParaRPr lang="es-CL" sz="1300" b="1" dirty="0">
              <a:solidFill>
                <a:srgbClr val="2E74B5"/>
              </a:solidFill>
              <a:latin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Se ha constatado un alza sostenida en los precios de los artículos de vestuario, así como escasez de materias primas, factores que tienden a incrementar el costo de una futura adquisición si esta se posterga, generando un efecto de encarecimiento progresivo de la brecha no resuelta.</a:t>
            </a:r>
            <a:endParaRPr lang="es-CL" sz="1000" dirty="0">
              <a:latin typeface="Times New Roman" panose="02020603050405020304" pitchFamily="18" charset="0"/>
              <a:ea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Los montos a financiar corresponden a cotizaciones del año 2025, que pueden experimentar nuevas alzas y/o fluctuaciones producto del ciclo económico, por lo que diferir la compra no garantiza mantener las condiciones económicas actuales.</a:t>
            </a:r>
            <a:endParaRPr lang="es-CL" sz="1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2740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algn="ct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solidFill>
                <a:prstClr val="black"/>
              </a:solidFill>
            </a:endParaRPr>
          </a:p>
        </p:txBody>
      </p:sp>
      <p:sp>
        <p:nvSpPr>
          <p:cNvPr id="5" name="Shape 1"/>
          <p:cNvSpPr/>
          <p:nvPr/>
        </p:nvSpPr>
        <p:spPr>
          <a:xfrm>
            <a:off x="0" y="4718304"/>
            <a:ext cx="9144000" cy="425196"/>
          </a:xfrm>
          <a:prstGeom prst="rect">
            <a:avLst/>
          </a:prstGeom>
          <a:solidFill>
            <a:srgbClr val="0A1B33"/>
          </a:solidFill>
          <a:ln/>
        </p:spPr>
        <p:txBody>
          <a:bodyPr/>
          <a:lstStyle/>
          <a:p>
            <a:endParaRPr lang="es-CL">
              <a:solidFill>
                <a:prstClr val="black"/>
              </a:solidFill>
            </a:endParaRPr>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solidFill>
                <a:prstClr val="black"/>
              </a:solidFill>
            </a:endParaRPr>
          </a:p>
        </p:txBody>
      </p:sp>
      <p:sp>
        <p:nvSpPr>
          <p:cNvPr id="7" name="Text 3"/>
          <p:cNvSpPr/>
          <p:nvPr/>
        </p:nvSpPr>
        <p:spPr>
          <a:xfrm>
            <a:off x="0" y="4768596"/>
            <a:ext cx="9144000" cy="182880"/>
          </a:xfrm>
          <a:prstGeom prst="rect">
            <a:avLst/>
          </a:prstGeom>
          <a:noFill/>
          <a:ln/>
        </p:spPr>
        <p:txBody>
          <a:bodyPr wrap="square" lIns="0" tIns="0" rIns="0" bIns="0" rtlCol="0" anchor="ctr"/>
          <a:lstStyle/>
          <a:p>
            <a:pPr algn="ct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solidFill>
                <a:prstClr val="black"/>
              </a:solidFill>
            </a:endParaRPr>
          </a:p>
        </p:txBody>
      </p:sp>
      <p:sp>
        <p:nvSpPr>
          <p:cNvPr id="8" name="Text 4"/>
          <p:cNvSpPr/>
          <p:nvPr/>
        </p:nvSpPr>
        <p:spPr>
          <a:xfrm>
            <a:off x="0" y="4942332"/>
            <a:ext cx="9144000" cy="164592"/>
          </a:xfrm>
          <a:prstGeom prst="rect">
            <a:avLst/>
          </a:prstGeom>
          <a:noFill/>
          <a:ln/>
        </p:spPr>
        <p:txBody>
          <a:bodyPr wrap="square" lIns="0" tIns="0" rIns="0" bIns="0" rtlCol="0" anchor="ctr"/>
          <a:lstStyle/>
          <a:p>
            <a:pPr algn="ctr"/>
            <a:r>
              <a:rPr lang="en-US" sz="800" b="1" kern="0" spc="300" dirty="0">
                <a:solidFill>
                  <a:srgbClr val="9FB2C9"/>
                </a:solidFill>
                <a:ea typeface="Calibri" pitchFamily="34" charset="-122"/>
                <a:cs typeface="Calibri" pitchFamily="34" charset="-120"/>
              </a:rPr>
              <a:t>LEALTAD   ·   DEBER   ·   HONOR   ·   INTEGRIDAD   ·   VALENTÍA</a:t>
            </a:r>
            <a:endParaRPr lang="en-US" sz="800" dirty="0">
              <a:solidFill>
                <a:prstClr val="black"/>
              </a:solidFill>
            </a:endParaRPr>
          </a:p>
        </p:txBody>
      </p:sp>
      <p:sp>
        <p:nvSpPr>
          <p:cNvPr id="9" name="Text 5"/>
          <p:cNvSpPr/>
          <p:nvPr/>
        </p:nvSpPr>
        <p:spPr>
          <a:xfrm>
            <a:off x="8412480" y="4389120"/>
            <a:ext cx="548640" cy="219456"/>
          </a:xfrm>
          <a:prstGeom prst="rect">
            <a:avLst/>
          </a:prstGeom>
          <a:noFill/>
          <a:ln/>
        </p:spPr>
        <p:txBody>
          <a:bodyPr wrap="square" lIns="0" tIns="0" rIns="0" bIns="0" rtlCol="0" anchor="ctr"/>
          <a:lstStyle/>
          <a:p>
            <a:pPr algn="r"/>
            <a:r>
              <a:rPr lang="en-US" sz="900" dirty="0">
                <a:solidFill>
                  <a:srgbClr val="8A97A8"/>
                </a:solidFill>
                <a:ea typeface="Calibri" pitchFamily="34" charset="-122"/>
                <a:cs typeface="Calibri" pitchFamily="34" charset="-120"/>
              </a:rPr>
              <a:t>15</a:t>
            </a:r>
            <a:endParaRPr lang="en-US" sz="900" dirty="0">
              <a:solidFill>
                <a:prstClr val="black"/>
              </a:solidFill>
            </a:endParaRPr>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1" name="Text 7"/>
          <p:cNvSpPr/>
          <p:nvPr/>
        </p:nvSpPr>
        <p:spPr>
          <a:xfrm>
            <a:off x="82296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01  </a:t>
            </a:r>
            <a:r>
              <a:rPr lang="en-US" sz="760" dirty="0">
                <a:solidFill>
                  <a:srgbClr val="A6A192"/>
                </a:solidFill>
                <a:ea typeface="Calibri" pitchFamily="34" charset="-122"/>
                <a:cs typeface="Calibri" pitchFamily="34" charset="-120"/>
              </a:rPr>
              <a:t>Objeto</a:t>
            </a:r>
            <a:endParaRPr lang="en-US" sz="760" dirty="0">
              <a:solidFill>
                <a:prstClr val="black"/>
              </a:solidFill>
            </a:endParaRPr>
          </a:p>
        </p:txBody>
      </p:sp>
      <p:sp>
        <p:nvSpPr>
          <p:cNvPr id="12" name="Text 8"/>
          <p:cNvSpPr/>
          <p:nvPr/>
        </p:nvSpPr>
        <p:spPr>
          <a:xfrm>
            <a:off x="2132381"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02  </a:t>
            </a:r>
            <a:r>
              <a:rPr lang="en-US" sz="760" dirty="0">
                <a:solidFill>
                  <a:srgbClr val="A6A192"/>
                </a:solidFill>
                <a:ea typeface="Calibri" pitchFamily="34" charset="-122"/>
                <a:cs typeface="Calibri" pitchFamily="34" charset="-120"/>
              </a:rPr>
              <a:t>Sistema de Armas</a:t>
            </a:r>
            <a:endParaRPr lang="en-US" sz="760" dirty="0">
              <a:solidFill>
                <a:prstClr val="black"/>
              </a:solidFill>
            </a:endParaRPr>
          </a:p>
        </p:txBody>
      </p:sp>
      <p:sp>
        <p:nvSpPr>
          <p:cNvPr id="15" name="Text 11"/>
          <p:cNvSpPr/>
          <p:nvPr/>
        </p:nvSpPr>
        <p:spPr>
          <a:xfrm>
            <a:off x="3679546"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6" name="Shape 12"/>
          <p:cNvSpPr/>
          <p:nvPr/>
        </p:nvSpPr>
        <p:spPr>
          <a:xfrm>
            <a:off x="3917290" y="720788"/>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03  </a:t>
            </a:r>
            <a:r>
              <a:rPr lang="en-US" sz="760" dirty="0">
                <a:solidFill>
                  <a:srgbClr val="A6A192"/>
                </a:solidFill>
                <a:ea typeface="Calibri" pitchFamily="34" charset="-122"/>
                <a:cs typeface="Calibri" pitchFamily="34" charset="-120"/>
              </a:rPr>
              <a:t>Problema</a:t>
            </a:r>
            <a:endParaRPr lang="en-US" sz="760" dirty="0">
              <a:solidFill>
                <a:prstClr val="black"/>
              </a:solidFill>
            </a:endParaRPr>
          </a:p>
        </p:txBody>
      </p:sp>
      <p:sp>
        <p:nvSpPr>
          <p:cNvPr id="18" name="Text 14"/>
          <p:cNvSpPr/>
          <p:nvPr/>
        </p:nvSpPr>
        <p:spPr>
          <a:xfrm>
            <a:off x="5226710"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solidFill>
                <a:prstClr val="black"/>
              </a:solidFill>
            </a:endParaRPr>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algn="ctr"/>
            <a:r>
              <a:rPr lang="en-US" sz="760" b="1" dirty="0">
                <a:solidFill>
                  <a:srgbClr val="E3C878"/>
                </a:solidFill>
                <a:ea typeface="Calibri" pitchFamily="34" charset="-122"/>
                <a:cs typeface="Calibri" pitchFamily="34" charset="-120"/>
              </a:rPr>
              <a:t>04  </a:t>
            </a:r>
            <a:r>
              <a:rPr lang="en-US" sz="760" b="1" dirty="0">
                <a:solidFill>
                  <a:srgbClr val="FFFFFF"/>
                </a:solidFill>
                <a:ea typeface="Calibri" pitchFamily="34" charset="-122"/>
                <a:cs typeface="Calibri" pitchFamily="34" charset="-120"/>
              </a:rPr>
              <a:t>Vestuario</a:t>
            </a:r>
            <a:endParaRPr lang="en-US" sz="760" dirty="0">
              <a:solidFill>
                <a:prstClr val="black"/>
              </a:solidFill>
            </a:endParaRPr>
          </a:p>
        </p:txBody>
      </p:sp>
      <p:sp>
        <p:nvSpPr>
          <p:cNvPr id="21" name="Text 17"/>
          <p:cNvSpPr/>
          <p:nvPr/>
        </p:nvSpPr>
        <p:spPr>
          <a:xfrm>
            <a:off x="6773875"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05  </a:t>
            </a:r>
            <a:r>
              <a:rPr lang="en-US" sz="760" dirty="0">
                <a:solidFill>
                  <a:srgbClr val="A6A192"/>
                </a:solidFill>
                <a:ea typeface="Calibri" pitchFamily="34" charset="-122"/>
                <a:cs typeface="Calibri" pitchFamily="34" charset="-120"/>
              </a:rPr>
              <a:t>Alimentación</a:t>
            </a:r>
            <a:endParaRPr lang="en-US" sz="760" dirty="0">
              <a:solidFill>
                <a:prstClr val="black"/>
              </a:solidFill>
            </a:endParaRPr>
          </a:p>
        </p:txBody>
      </p:sp>
      <p:sp>
        <p:nvSpPr>
          <p:cNvPr id="41" name="Text 20"/>
          <p:cNvSpPr/>
          <p:nvPr/>
        </p:nvSpPr>
        <p:spPr>
          <a:xfrm>
            <a:off x="496336" y="982756"/>
            <a:ext cx="8415093" cy="578407"/>
          </a:xfrm>
          <a:prstGeom prst="rect">
            <a:avLst/>
          </a:prstGeom>
          <a:noFill/>
          <a:ln/>
        </p:spPr>
        <p:txBody>
          <a:bodyPr wrap="square" rtlCol="0" anchor="ctr"/>
          <a:lstStyle/>
          <a:p>
            <a:r>
              <a:rPr lang="es-ES" sz="2100" b="1" dirty="0">
                <a:solidFill>
                  <a:srgbClr val="0B1F3A"/>
                </a:solidFill>
                <a:latin typeface="Cambria" pitchFamily="34" charset="0"/>
                <a:ea typeface="Cambria" pitchFamily="34" charset="-122"/>
                <a:cs typeface="Cambria" pitchFamily="34" charset="-120"/>
              </a:rPr>
              <a:t>Análisis de Cobertura de la Necesidad (Porcentaje de Satisfacción)</a:t>
            </a:r>
            <a:endParaRPr lang="en-US" sz="2100" dirty="0">
              <a:solidFill>
                <a:prstClr val="black"/>
              </a:solidFill>
            </a:endParaRPr>
          </a:p>
        </p:txBody>
      </p:sp>
      <p:sp>
        <p:nvSpPr>
          <p:cNvPr id="25" name="Rectángulo 24"/>
          <p:cNvSpPr/>
          <p:nvPr/>
        </p:nvSpPr>
        <p:spPr>
          <a:xfrm>
            <a:off x="155448" y="1426464"/>
            <a:ext cx="8833104" cy="3308598"/>
          </a:xfrm>
          <a:prstGeom prst="rect">
            <a:avLst/>
          </a:prstGeom>
        </p:spPr>
        <p:txBody>
          <a:bodyPr wrap="square">
            <a:spAutoFit/>
          </a:bodyPr>
          <a:lstStyle/>
          <a:p>
            <a:r>
              <a:rPr lang="es-CL" sz="1300" b="1" dirty="0">
                <a:solidFill>
                  <a:srgbClr val="2E74B5"/>
                </a:solidFill>
                <a:latin typeface="Calibri" panose="020F0502020204030204" pitchFamily="34" charset="0"/>
                <a:ea typeface="Calibri" panose="020F0502020204030204" pitchFamily="34" charset="0"/>
              </a:rPr>
              <a:t>4. Riesgo institucional, de imagen y de cumplimiento </a:t>
            </a:r>
            <a:r>
              <a:rPr lang="es-CL" sz="1300" b="1" dirty="0" smtClean="0">
                <a:solidFill>
                  <a:srgbClr val="2E74B5"/>
                </a:solidFill>
                <a:latin typeface="Calibri" panose="020F0502020204030204" pitchFamily="34" charset="0"/>
                <a:ea typeface="Calibri" panose="020F0502020204030204" pitchFamily="34" charset="0"/>
              </a:rPr>
              <a:t>normativo</a:t>
            </a:r>
          </a:p>
          <a:p>
            <a:endParaRPr lang="es-CL" sz="300" b="1" dirty="0">
              <a:solidFill>
                <a:srgbClr val="2E74B5"/>
              </a:solidFill>
              <a:latin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La falta de vestuario adecuado afecta la presentación, uniformidad y moral del personal, con impacto directo en ejercicios nacionales e internacionales y en la imagen institucional de la Armada de Chile.</a:t>
            </a:r>
            <a:endParaRPr lang="es-CL" sz="1000" dirty="0">
              <a:latin typeface="Times New Roman" panose="02020603050405020304" pitchFamily="18" charset="0"/>
              <a:ea typeface="Times New Roman" panose="02020603050405020304" pitchFamily="18" charset="0"/>
            </a:endParaRPr>
          </a:p>
          <a:p>
            <a:pPr marL="342900" lvl="0" indent="-342900" algn="just">
              <a:buFont typeface="Arial" panose="020B0604020202020204" pitchFamily="34" charset="0"/>
              <a:buChar char="●"/>
            </a:pPr>
            <a:r>
              <a:rPr lang="es-CL" sz="1000" dirty="0">
                <a:solidFill>
                  <a:srgbClr val="000000"/>
                </a:solidFill>
                <a:latin typeface="Calibri" panose="020F0502020204030204" pitchFamily="34" charset="0"/>
                <a:ea typeface="Calibri" panose="020F0502020204030204" pitchFamily="34" charset="0"/>
              </a:rPr>
              <a:t>El derecho del personal a contar con vestuario y equipo se encuentra consagrado en el </a:t>
            </a:r>
            <a:r>
              <a:rPr lang="es-CL" sz="1000" dirty="0" err="1">
                <a:solidFill>
                  <a:srgbClr val="000000"/>
                </a:solidFill>
                <a:latin typeface="Calibri" panose="020F0502020204030204" pitchFamily="34" charset="0"/>
                <a:ea typeface="Calibri" panose="020F0502020204030204" pitchFamily="34" charset="0"/>
              </a:rPr>
              <a:t>DFL</a:t>
            </a:r>
            <a:r>
              <a:rPr lang="es-CL" sz="1000" dirty="0">
                <a:solidFill>
                  <a:srgbClr val="000000"/>
                </a:solidFill>
                <a:latin typeface="Calibri" panose="020F0502020204030204" pitchFamily="34" charset="0"/>
                <a:ea typeface="Calibri" panose="020F0502020204030204" pitchFamily="34" charset="0"/>
              </a:rPr>
              <a:t> N°1 "Estatuto del Personal de las Fuerzas Armadas" y reglamentado en los Reglamentos 7-31/67 y 7-31/68, así como en el Manual de Abastecimiento N° 8-48/3; la no provisión de estos elementos representa un incumplimiento de obligaciones institucionales normativamente establecidas</a:t>
            </a:r>
            <a:r>
              <a:rPr lang="es-CL" sz="1000" dirty="0" smtClean="0">
                <a:solidFill>
                  <a:srgbClr val="000000"/>
                </a:solidFill>
                <a:latin typeface="Calibri" panose="020F0502020204030204" pitchFamily="34" charset="0"/>
                <a:ea typeface="Calibri" panose="020F0502020204030204" pitchFamily="34" charset="0"/>
              </a:rPr>
              <a:t>.</a:t>
            </a:r>
          </a:p>
          <a:p>
            <a:pPr lvl="0" algn="just"/>
            <a:endParaRPr lang="es-CL" sz="300" dirty="0">
              <a:latin typeface="Times New Roman" panose="02020603050405020304" pitchFamily="18" charset="0"/>
              <a:ea typeface="Times New Roman" panose="02020603050405020304" pitchFamily="18" charset="0"/>
            </a:endParaRPr>
          </a:p>
          <a:p>
            <a:r>
              <a:rPr lang="es-CL" sz="1600" b="1" kern="0" dirty="0" smtClean="0">
                <a:solidFill>
                  <a:srgbClr val="2E74B5"/>
                </a:solidFill>
                <a:latin typeface="Calibri" panose="020F0502020204030204" pitchFamily="34" charset="0"/>
                <a:ea typeface="Calibri" panose="020F0502020204030204" pitchFamily="34" charset="0"/>
              </a:rPr>
              <a:t>Orden </a:t>
            </a:r>
            <a:r>
              <a:rPr lang="es-CL" sz="1600" b="1" kern="0" dirty="0">
                <a:solidFill>
                  <a:srgbClr val="2E74B5"/>
                </a:solidFill>
                <a:latin typeface="Calibri" panose="020F0502020204030204" pitchFamily="34" charset="0"/>
                <a:ea typeface="Calibri" panose="020F0502020204030204" pitchFamily="34" charset="0"/>
              </a:rPr>
              <a:t>de Prelación para una Eventual Reducción </a:t>
            </a:r>
            <a:r>
              <a:rPr lang="es-CL" sz="1600" b="1" kern="0" dirty="0" smtClean="0">
                <a:solidFill>
                  <a:srgbClr val="2E74B5"/>
                </a:solidFill>
                <a:latin typeface="Calibri" panose="020F0502020204030204" pitchFamily="34" charset="0"/>
                <a:ea typeface="Calibri" panose="020F0502020204030204" pitchFamily="34" charset="0"/>
              </a:rPr>
              <a:t>Presupuestaria</a:t>
            </a:r>
          </a:p>
          <a:p>
            <a:endParaRPr lang="es-CL" sz="400" b="1" kern="0" dirty="0">
              <a:solidFill>
                <a:srgbClr val="2E74B5"/>
              </a:solidFill>
              <a:latin typeface="Times New Roman" panose="02020603050405020304" pitchFamily="18" charset="0"/>
            </a:endParaRPr>
          </a:p>
          <a:p>
            <a:pPr algn="just"/>
            <a:r>
              <a:rPr lang="es-CL" sz="1000" dirty="0">
                <a:latin typeface="Calibri" panose="020F0502020204030204" pitchFamily="34" charset="0"/>
                <a:ea typeface="Calibri" panose="020F0502020204030204" pitchFamily="34" charset="0"/>
              </a:rPr>
              <a:t>En caso de que resulte necesario reducir el monto total requerido para la presente </a:t>
            </a:r>
            <a:r>
              <a:rPr lang="es-CL" sz="1000" dirty="0" err="1" smtClean="0">
                <a:latin typeface="Calibri" panose="020F0502020204030204" pitchFamily="34" charset="0"/>
                <a:ea typeface="Calibri" panose="020F0502020204030204" pitchFamily="34" charset="0"/>
              </a:rPr>
              <a:t>FFG</a:t>
            </a:r>
            <a:r>
              <a:rPr lang="es-CL" sz="1000" dirty="0" smtClean="0">
                <a:latin typeface="Calibri" panose="020F0502020204030204" pitchFamily="34" charset="0"/>
                <a:ea typeface="Calibri" panose="020F0502020204030204" pitchFamily="34" charset="0"/>
              </a:rPr>
              <a:t>, se </a:t>
            </a:r>
            <a:r>
              <a:rPr lang="es-CL" sz="1000" dirty="0">
                <a:latin typeface="Calibri" panose="020F0502020204030204" pitchFamily="34" charset="0"/>
                <a:ea typeface="Calibri" panose="020F0502020204030204" pitchFamily="34" charset="0"/>
              </a:rPr>
              <a:t>establece el siguiente orden de importancia para la reducción, de manera que los recortes se apliquen primero sobre los ítems de menor prioridad relativa, resguardando en la medida de lo posible la cobertura de aquellos artículos de mayor criticidad operacional</a:t>
            </a:r>
            <a:r>
              <a:rPr lang="es-CL" sz="1000" dirty="0" smtClean="0">
                <a:latin typeface="Calibri" panose="020F0502020204030204" pitchFamily="34" charset="0"/>
                <a:ea typeface="Calibri" panose="020F0502020204030204" pitchFamily="34" charset="0"/>
              </a:rPr>
              <a:t>:</a:t>
            </a:r>
          </a:p>
          <a:p>
            <a:pPr algn="just"/>
            <a:endParaRPr lang="es-CL" sz="400" dirty="0">
              <a:latin typeface="Times New Roman" panose="02020603050405020304" pitchFamily="18" charset="0"/>
              <a:ea typeface="Times New Roman" panose="02020603050405020304" pitchFamily="18" charset="0"/>
            </a:endParaRPr>
          </a:p>
          <a:p>
            <a:pPr marL="342900" lvl="0" indent="-342900">
              <a:buFont typeface="+mj-lt"/>
              <a:buAutoNum type="arabicPeriod"/>
            </a:pPr>
            <a:r>
              <a:rPr lang="es-CL" sz="1000" b="1" dirty="0">
                <a:solidFill>
                  <a:srgbClr val="000000"/>
                </a:solidFill>
                <a:latin typeface="Calibri" panose="020F0502020204030204" pitchFamily="34" charset="0"/>
                <a:ea typeface="Calibri" panose="020F0502020204030204" pitchFamily="34" charset="0"/>
              </a:rPr>
              <a:t>Botas de Combate Tabaco</a:t>
            </a:r>
            <a:endParaRPr lang="es-CL" sz="1000" dirty="0">
              <a:latin typeface="Times New Roman" panose="02020603050405020304" pitchFamily="18" charset="0"/>
              <a:ea typeface="Times New Roman" panose="02020603050405020304" pitchFamily="18" charset="0"/>
            </a:endParaRPr>
          </a:p>
          <a:p>
            <a:pPr marL="342900" lvl="0" indent="-342900">
              <a:buFont typeface="+mj-lt"/>
              <a:buAutoNum type="arabicPeriod"/>
            </a:pPr>
            <a:r>
              <a:rPr lang="es-CL" sz="1000" b="1" dirty="0">
                <a:solidFill>
                  <a:srgbClr val="000000"/>
                </a:solidFill>
                <a:latin typeface="Calibri" panose="020F0502020204030204" pitchFamily="34" charset="0"/>
                <a:ea typeface="Calibri" panose="020F0502020204030204" pitchFamily="34" charset="0"/>
              </a:rPr>
              <a:t>Ambo de Combate Azul Pixelado</a:t>
            </a:r>
            <a:endParaRPr lang="es-CL" sz="1000" dirty="0">
              <a:latin typeface="Times New Roman" panose="02020603050405020304" pitchFamily="18" charset="0"/>
              <a:ea typeface="Times New Roman" panose="02020603050405020304" pitchFamily="18" charset="0"/>
            </a:endParaRPr>
          </a:p>
          <a:p>
            <a:pPr marL="342900" lvl="0" indent="-342900">
              <a:buFont typeface="+mj-lt"/>
              <a:buAutoNum type="arabicPeriod"/>
            </a:pPr>
            <a:r>
              <a:rPr lang="es-CL" sz="1000" b="1" dirty="0">
                <a:solidFill>
                  <a:srgbClr val="000000"/>
                </a:solidFill>
                <a:latin typeface="Calibri" panose="020F0502020204030204" pitchFamily="34" charset="0"/>
                <a:ea typeface="Calibri" panose="020F0502020204030204" pitchFamily="34" charset="0"/>
              </a:rPr>
              <a:t>Ambo de Combate Mimetismo IM</a:t>
            </a:r>
            <a:endParaRPr lang="es-CL" sz="1000" dirty="0">
              <a:latin typeface="Times New Roman" panose="02020603050405020304" pitchFamily="18" charset="0"/>
              <a:ea typeface="Times New Roman" panose="02020603050405020304" pitchFamily="18" charset="0"/>
            </a:endParaRPr>
          </a:p>
          <a:p>
            <a:pPr marL="342900" lvl="0" indent="-342900">
              <a:buFont typeface="+mj-lt"/>
              <a:buAutoNum type="arabicPeriod"/>
            </a:pPr>
            <a:r>
              <a:rPr lang="es-CL" sz="1000" b="1" dirty="0" err="1">
                <a:solidFill>
                  <a:srgbClr val="000000"/>
                </a:solidFill>
                <a:latin typeface="Calibri" panose="020F0502020204030204" pitchFamily="34" charset="0"/>
                <a:ea typeface="Calibri" panose="020F0502020204030204" pitchFamily="34" charset="0"/>
              </a:rPr>
              <a:t>Parka</a:t>
            </a:r>
            <a:r>
              <a:rPr lang="es-CL" sz="1000" b="1" dirty="0">
                <a:solidFill>
                  <a:srgbClr val="000000"/>
                </a:solidFill>
                <a:latin typeface="Calibri" panose="020F0502020204030204" pitchFamily="34" charset="0"/>
                <a:ea typeface="Calibri" panose="020F0502020204030204" pitchFamily="34" charset="0"/>
              </a:rPr>
              <a:t> IM con </a:t>
            </a:r>
            <a:r>
              <a:rPr lang="es-CL" sz="1000" b="1" dirty="0" smtClean="0">
                <a:solidFill>
                  <a:srgbClr val="000000"/>
                </a:solidFill>
                <a:latin typeface="Calibri" panose="020F0502020204030204" pitchFamily="34" charset="0"/>
                <a:ea typeface="Calibri" panose="020F0502020204030204" pitchFamily="34" charset="0"/>
              </a:rPr>
              <a:t>Polar</a:t>
            </a:r>
          </a:p>
          <a:p>
            <a:pPr lvl="0"/>
            <a:endParaRPr lang="es-CL" sz="400" dirty="0">
              <a:latin typeface="Times New Roman" panose="02020603050405020304" pitchFamily="18" charset="0"/>
              <a:ea typeface="Times New Roman" panose="02020603050405020304" pitchFamily="18" charset="0"/>
            </a:endParaRPr>
          </a:p>
          <a:p>
            <a:pPr algn="just"/>
            <a:r>
              <a:rPr lang="es-CL" sz="1000" dirty="0">
                <a:latin typeface="Calibri" panose="020F0502020204030204" pitchFamily="34" charset="0"/>
                <a:ea typeface="Calibri" panose="020F0502020204030204" pitchFamily="34" charset="0"/>
              </a:rPr>
              <a:t>Este orden implica que, ante una restricción presupuestaria, la primera partida a reducir o postergar sería Botas de Combate Tabaco, seguida de Ambo de Combate Azul Pixelado y Ambo de Combate Mimetismo IM, dejando como última opción de recorte la </a:t>
            </a:r>
            <a:r>
              <a:rPr lang="es-CL" sz="1000" dirty="0" err="1">
                <a:latin typeface="Calibri" panose="020F0502020204030204" pitchFamily="34" charset="0"/>
                <a:ea typeface="Calibri" panose="020F0502020204030204" pitchFamily="34" charset="0"/>
              </a:rPr>
              <a:t>Parka</a:t>
            </a:r>
            <a:r>
              <a:rPr lang="es-CL" sz="1000" dirty="0">
                <a:latin typeface="Calibri" panose="020F0502020204030204" pitchFamily="34" charset="0"/>
                <a:ea typeface="Calibri" panose="020F0502020204030204" pitchFamily="34" charset="0"/>
              </a:rPr>
              <a:t> IM con Polar, en atención a que esta última presenta el mayor deterioro acumulado por falta de renovación (5 años sin reposición) y su función de protección frente a climas adversos, lo que la posiciona como la prenda de mayor sensibilidad operacional dentro del conjunto solicitado</a:t>
            </a:r>
            <a:endParaRPr lang="es-CL" dirty="0"/>
          </a:p>
        </p:txBody>
      </p:sp>
    </p:spTree>
    <p:extLst>
      <p:ext uri="{BB962C8B-B14F-4D97-AF65-F5344CB8AC3E}">
        <p14:creationId xmlns:p14="http://schemas.microsoft.com/office/powerpoint/2010/main" val="3218767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algn="ct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solidFill>
                <a:prstClr val="black"/>
              </a:solidFill>
            </a:endParaRPr>
          </a:p>
        </p:txBody>
      </p:sp>
      <p:sp>
        <p:nvSpPr>
          <p:cNvPr id="5" name="Shape 1"/>
          <p:cNvSpPr/>
          <p:nvPr/>
        </p:nvSpPr>
        <p:spPr>
          <a:xfrm>
            <a:off x="0" y="4718304"/>
            <a:ext cx="9144000" cy="425196"/>
          </a:xfrm>
          <a:prstGeom prst="rect">
            <a:avLst/>
          </a:prstGeom>
          <a:solidFill>
            <a:srgbClr val="0A1B33"/>
          </a:solidFill>
          <a:ln/>
        </p:spPr>
        <p:txBody>
          <a:bodyPr/>
          <a:lstStyle/>
          <a:p>
            <a:endParaRPr lang="es-CL">
              <a:solidFill>
                <a:prstClr val="black"/>
              </a:solidFill>
            </a:endParaRPr>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solidFill>
                <a:prstClr val="black"/>
              </a:solidFill>
            </a:endParaRPr>
          </a:p>
        </p:txBody>
      </p:sp>
      <p:sp>
        <p:nvSpPr>
          <p:cNvPr id="7" name="Text 3"/>
          <p:cNvSpPr/>
          <p:nvPr/>
        </p:nvSpPr>
        <p:spPr>
          <a:xfrm>
            <a:off x="0" y="4768596"/>
            <a:ext cx="9144000" cy="182880"/>
          </a:xfrm>
          <a:prstGeom prst="rect">
            <a:avLst/>
          </a:prstGeom>
          <a:noFill/>
          <a:ln/>
        </p:spPr>
        <p:txBody>
          <a:bodyPr wrap="square" lIns="0" tIns="0" rIns="0" bIns="0" rtlCol="0" anchor="ctr"/>
          <a:lstStyle/>
          <a:p>
            <a:pPr algn="ct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solidFill>
                <a:prstClr val="black"/>
              </a:solidFill>
            </a:endParaRPr>
          </a:p>
        </p:txBody>
      </p:sp>
      <p:sp>
        <p:nvSpPr>
          <p:cNvPr id="8" name="Text 4"/>
          <p:cNvSpPr/>
          <p:nvPr/>
        </p:nvSpPr>
        <p:spPr>
          <a:xfrm>
            <a:off x="0" y="4942332"/>
            <a:ext cx="9144000" cy="164592"/>
          </a:xfrm>
          <a:prstGeom prst="rect">
            <a:avLst/>
          </a:prstGeom>
          <a:noFill/>
          <a:ln/>
        </p:spPr>
        <p:txBody>
          <a:bodyPr wrap="square" lIns="0" tIns="0" rIns="0" bIns="0" rtlCol="0" anchor="ctr"/>
          <a:lstStyle/>
          <a:p>
            <a:pPr algn="ctr"/>
            <a:r>
              <a:rPr lang="en-US" sz="800" b="1" kern="0" spc="300" dirty="0">
                <a:solidFill>
                  <a:srgbClr val="9FB2C9"/>
                </a:solidFill>
                <a:ea typeface="Calibri" pitchFamily="34" charset="-122"/>
                <a:cs typeface="Calibri" pitchFamily="34" charset="-120"/>
              </a:rPr>
              <a:t>LEALTAD   ·   DEBER   ·   HONOR   ·   INTEGRIDAD   ·   VALENTÍA</a:t>
            </a:r>
            <a:endParaRPr lang="en-US" sz="800" dirty="0">
              <a:solidFill>
                <a:prstClr val="black"/>
              </a:solidFill>
            </a:endParaRPr>
          </a:p>
        </p:txBody>
      </p:sp>
      <p:sp>
        <p:nvSpPr>
          <p:cNvPr id="9" name="Text 5"/>
          <p:cNvSpPr/>
          <p:nvPr/>
        </p:nvSpPr>
        <p:spPr>
          <a:xfrm>
            <a:off x="8412480" y="4389120"/>
            <a:ext cx="548640" cy="219456"/>
          </a:xfrm>
          <a:prstGeom prst="rect">
            <a:avLst/>
          </a:prstGeom>
          <a:noFill/>
          <a:ln/>
        </p:spPr>
        <p:txBody>
          <a:bodyPr wrap="square" lIns="0" tIns="0" rIns="0" bIns="0" rtlCol="0" anchor="ctr"/>
          <a:lstStyle/>
          <a:p>
            <a:pPr algn="r"/>
            <a:r>
              <a:rPr lang="en-US" sz="900" dirty="0">
                <a:solidFill>
                  <a:srgbClr val="8A97A8"/>
                </a:solidFill>
                <a:ea typeface="Calibri" pitchFamily="34" charset="-122"/>
                <a:cs typeface="Calibri" pitchFamily="34" charset="-120"/>
              </a:rPr>
              <a:t>15</a:t>
            </a:r>
            <a:endParaRPr lang="en-US" sz="900" dirty="0">
              <a:solidFill>
                <a:prstClr val="black"/>
              </a:solidFill>
            </a:endParaRPr>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1" name="Text 7"/>
          <p:cNvSpPr/>
          <p:nvPr/>
        </p:nvSpPr>
        <p:spPr>
          <a:xfrm>
            <a:off x="82296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01  </a:t>
            </a:r>
            <a:r>
              <a:rPr lang="en-US" sz="760" dirty="0">
                <a:solidFill>
                  <a:srgbClr val="A6A192"/>
                </a:solidFill>
                <a:ea typeface="Calibri" pitchFamily="34" charset="-122"/>
                <a:cs typeface="Calibri" pitchFamily="34" charset="-120"/>
              </a:rPr>
              <a:t>Objeto</a:t>
            </a:r>
            <a:endParaRPr lang="en-US" sz="760" dirty="0">
              <a:solidFill>
                <a:prstClr val="black"/>
              </a:solidFill>
            </a:endParaRPr>
          </a:p>
        </p:txBody>
      </p:sp>
      <p:sp>
        <p:nvSpPr>
          <p:cNvPr id="12" name="Text 8"/>
          <p:cNvSpPr/>
          <p:nvPr/>
        </p:nvSpPr>
        <p:spPr>
          <a:xfrm>
            <a:off x="2132381"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02  </a:t>
            </a:r>
            <a:r>
              <a:rPr lang="en-US" sz="760" dirty="0">
                <a:solidFill>
                  <a:srgbClr val="A6A192"/>
                </a:solidFill>
                <a:ea typeface="Calibri" pitchFamily="34" charset="-122"/>
                <a:cs typeface="Calibri" pitchFamily="34" charset="-120"/>
              </a:rPr>
              <a:t>Sistema de Armas</a:t>
            </a:r>
            <a:endParaRPr lang="en-US" sz="760" dirty="0">
              <a:solidFill>
                <a:prstClr val="black"/>
              </a:solidFill>
            </a:endParaRPr>
          </a:p>
        </p:txBody>
      </p:sp>
      <p:sp>
        <p:nvSpPr>
          <p:cNvPr id="15" name="Text 11"/>
          <p:cNvSpPr/>
          <p:nvPr/>
        </p:nvSpPr>
        <p:spPr>
          <a:xfrm>
            <a:off x="3679546"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6" name="Shape 12"/>
          <p:cNvSpPr/>
          <p:nvPr/>
        </p:nvSpPr>
        <p:spPr>
          <a:xfrm>
            <a:off x="3917290" y="720788"/>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03  </a:t>
            </a:r>
            <a:r>
              <a:rPr lang="en-US" sz="760" dirty="0">
                <a:solidFill>
                  <a:srgbClr val="A6A192"/>
                </a:solidFill>
                <a:ea typeface="Calibri" pitchFamily="34" charset="-122"/>
                <a:cs typeface="Calibri" pitchFamily="34" charset="-120"/>
              </a:rPr>
              <a:t>Problema</a:t>
            </a:r>
            <a:endParaRPr lang="en-US" sz="760" dirty="0">
              <a:solidFill>
                <a:prstClr val="black"/>
              </a:solidFill>
            </a:endParaRPr>
          </a:p>
        </p:txBody>
      </p:sp>
      <p:sp>
        <p:nvSpPr>
          <p:cNvPr id="18" name="Text 14"/>
          <p:cNvSpPr/>
          <p:nvPr/>
        </p:nvSpPr>
        <p:spPr>
          <a:xfrm>
            <a:off x="5226710"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solidFill>
                <a:prstClr val="black"/>
              </a:solidFill>
            </a:endParaRPr>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algn="ctr"/>
            <a:r>
              <a:rPr lang="en-US" sz="760" b="1" dirty="0">
                <a:solidFill>
                  <a:srgbClr val="E3C878"/>
                </a:solidFill>
                <a:ea typeface="Calibri" pitchFamily="34" charset="-122"/>
                <a:cs typeface="Calibri" pitchFamily="34" charset="-120"/>
              </a:rPr>
              <a:t>04  </a:t>
            </a:r>
            <a:r>
              <a:rPr lang="en-US" sz="760" b="1" dirty="0">
                <a:solidFill>
                  <a:srgbClr val="FFFFFF"/>
                </a:solidFill>
                <a:ea typeface="Calibri" pitchFamily="34" charset="-122"/>
                <a:cs typeface="Calibri" pitchFamily="34" charset="-120"/>
              </a:rPr>
              <a:t>Vestuario</a:t>
            </a:r>
            <a:endParaRPr lang="en-US" sz="760" dirty="0">
              <a:solidFill>
                <a:prstClr val="black"/>
              </a:solidFill>
            </a:endParaRPr>
          </a:p>
        </p:txBody>
      </p:sp>
      <p:sp>
        <p:nvSpPr>
          <p:cNvPr id="21" name="Text 17"/>
          <p:cNvSpPr/>
          <p:nvPr/>
        </p:nvSpPr>
        <p:spPr>
          <a:xfrm>
            <a:off x="6773875" y="786384"/>
            <a:ext cx="237744" cy="256032"/>
          </a:xfrm>
          <a:prstGeom prst="rect">
            <a:avLst/>
          </a:prstGeom>
          <a:noFill/>
          <a:ln/>
        </p:spPr>
        <p:txBody>
          <a:bodyPr wrap="square" lIns="0" tIns="0" rIns="0" bIns="0" rtlCol="0" anchor="ctr"/>
          <a:lstStyle/>
          <a:p>
            <a:pPr algn="ctr"/>
            <a:r>
              <a:rPr lang="en-US" sz="1000" b="1" dirty="0">
                <a:solidFill>
                  <a:srgbClr val="C9A24B"/>
                </a:solidFill>
                <a:ea typeface="Calibri" pitchFamily="34" charset="-122"/>
                <a:cs typeface="Calibri" pitchFamily="34" charset="-120"/>
              </a:rPr>
              <a:t>›</a:t>
            </a:r>
            <a:endParaRPr lang="en-US" sz="1000" dirty="0">
              <a:solidFill>
                <a:prstClr val="black"/>
              </a:solidFill>
            </a:endParaRPr>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solidFill>
                <a:prstClr val="black"/>
              </a:solidFill>
            </a:endParaRPr>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algn="ctr"/>
            <a:r>
              <a:rPr lang="en-US" sz="760" b="1" dirty="0">
                <a:solidFill>
                  <a:srgbClr val="B7AF9E"/>
                </a:solidFill>
                <a:ea typeface="Calibri" pitchFamily="34" charset="-122"/>
                <a:cs typeface="Calibri" pitchFamily="34" charset="-120"/>
              </a:rPr>
              <a:t>05  </a:t>
            </a:r>
            <a:r>
              <a:rPr lang="en-US" sz="760" dirty="0">
                <a:solidFill>
                  <a:srgbClr val="A6A192"/>
                </a:solidFill>
                <a:ea typeface="Calibri" pitchFamily="34" charset="-122"/>
                <a:cs typeface="Calibri" pitchFamily="34" charset="-120"/>
              </a:rPr>
              <a:t>Alimentación</a:t>
            </a:r>
            <a:endParaRPr lang="en-US" sz="760" dirty="0">
              <a:solidFill>
                <a:prstClr val="black"/>
              </a:solidFill>
            </a:endParaRPr>
          </a:p>
        </p:txBody>
      </p:sp>
      <p:sp>
        <p:nvSpPr>
          <p:cNvPr id="41" name="Text 20"/>
          <p:cNvSpPr/>
          <p:nvPr/>
        </p:nvSpPr>
        <p:spPr>
          <a:xfrm>
            <a:off x="496336" y="982756"/>
            <a:ext cx="8415093" cy="578407"/>
          </a:xfrm>
          <a:prstGeom prst="rect">
            <a:avLst/>
          </a:prstGeom>
          <a:noFill/>
          <a:ln/>
        </p:spPr>
        <p:txBody>
          <a:bodyPr wrap="square" rtlCol="0" anchor="ctr"/>
          <a:lstStyle/>
          <a:p>
            <a:r>
              <a:rPr lang="es-ES" sz="2100" b="1" dirty="0">
                <a:solidFill>
                  <a:srgbClr val="0B1F3A"/>
                </a:solidFill>
                <a:latin typeface="Cambria" pitchFamily="34" charset="0"/>
                <a:ea typeface="Cambria" pitchFamily="34" charset="-122"/>
                <a:cs typeface="Cambria" pitchFamily="34" charset="-120"/>
              </a:rPr>
              <a:t>Análisis de Cobertura de la Necesidad (Porcentaje de Satisfacción)</a:t>
            </a:r>
            <a:endParaRPr lang="en-US" sz="2100" dirty="0">
              <a:solidFill>
                <a:prstClr val="black"/>
              </a:solidFill>
            </a:endParaRPr>
          </a:p>
        </p:txBody>
      </p:sp>
      <p:sp>
        <p:nvSpPr>
          <p:cNvPr id="24" name="Rectángulo 23"/>
          <p:cNvSpPr/>
          <p:nvPr/>
        </p:nvSpPr>
        <p:spPr>
          <a:xfrm>
            <a:off x="600891" y="1581736"/>
            <a:ext cx="8232213" cy="1210588"/>
          </a:xfrm>
          <a:prstGeom prst="rect">
            <a:avLst/>
          </a:prstGeom>
        </p:spPr>
        <p:txBody>
          <a:bodyPr wrap="square">
            <a:spAutoFit/>
          </a:bodyPr>
          <a:lstStyle/>
          <a:p>
            <a:pPr>
              <a:spcBef>
                <a:spcPts val="1500"/>
              </a:spcBef>
              <a:spcAft>
                <a:spcPts val="750"/>
              </a:spcAft>
            </a:pPr>
            <a:r>
              <a:rPr lang="es-CL" sz="1600" b="1" kern="0" dirty="0" smtClean="0">
                <a:solidFill>
                  <a:srgbClr val="2E74B5"/>
                </a:solidFill>
                <a:latin typeface="Calibri" panose="020F0502020204030204" pitchFamily="34" charset="0"/>
                <a:ea typeface="Calibri" panose="020F0502020204030204" pitchFamily="34" charset="0"/>
              </a:rPr>
              <a:t>Recomendación</a:t>
            </a:r>
            <a:endParaRPr lang="es-CL" sz="1600" b="1" kern="0" dirty="0">
              <a:solidFill>
                <a:srgbClr val="2E74B5"/>
              </a:solidFill>
              <a:latin typeface="Times New Roman" panose="02020603050405020304" pitchFamily="18" charset="0"/>
            </a:endParaRPr>
          </a:p>
          <a:p>
            <a:pPr algn="just"/>
            <a:r>
              <a:rPr lang="es-CL" sz="1000" dirty="0">
                <a:latin typeface="Calibri" panose="020F0502020204030204" pitchFamily="34" charset="0"/>
                <a:ea typeface="Calibri" panose="020F0502020204030204" pitchFamily="34" charset="0"/>
              </a:rPr>
              <a:t>El análisis de cobertura evidencia que, incluso ejecutando la totalidad de la compra proyectada en el ANEXO "A", la satisfacción de la necesidad real de vestuario y equipo de combate no supera, en promedio, el 39.93%, manteniéndose un déficit remanente relevante en los cuatro artículos analizados. En este contexto, se recomienda gestionar la asignación íntegra de los recursos solicitados, dado que cualquier reducción adicional profundizaría un déficit que ya es estructural, incrementando los riesgos operacionales, de seguridad del personal, presupuestarios y de imagen institucional </a:t>
            </a:r>
            <a:r>
              <a:rPr lang="es-CL" sz="1000" dirty="0" smtClean="0">
                <a:latin typeface="Calibri" panose="020F0502020204030204" pitchFamily="34" charset="0"/>
                <a:ea typeface="Calibri" panose="020F0502020204030204" pitchFamily="34" charset="0"/>
              </a:rPr>
              <a:t>descritos. </a:t>
            </a:r>
            <a:r>
              <a:rPr lang="es-CL" sz="1000" dirty="0">
                <a:latin typeface="Calibri" panose="020F0502020204030204" pitchFamily="34" charset="0"/>
                <a:ea typeface="Calibri" panose="020F0502020204030204" pitchFamily="34" charset="0"/>
              </a:rPr>
              <a:t>De ser inevitable una reducción, esta deberá ajustarse estrictamente al orden de prelación </a:t>
            </a:r>
            <a:r>
              <a:rPr lang="es-CL" sz="1000" dirty="0" smtClean="0">
                <a:latin typeface="Calibri" panose="020F0502020204030204" pitchFamily="34" charset="0"/>
                <a:ea typeface="Calibri" panose="020F0502020204030204" pitchFamily="34" charset="0"/>
              </a:rPr>
              <a:t>establecido.</a:t>
            </a:r>
            <a:endParaRPr lang="es-CL" dirty="0"/>
          </a:p>
        </p:txBody>
      </p:sp>
    </p:spTree>
    <p:extLst>
      <p:ext uri="{BB962C8B-B14F-4D97-AF65-F5344CB8AC3E}">
        <p14:creationId xmlns:p14="http://schemas.microsoft.com/office/powerpoint/2010/main" val="16694814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7">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16</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04  </a:t>
            </a:r>
            <a:r>
              <a:rPr lang="en-US" sz="760" b="1" dirty="0">
                <a:solidFill>
                  <a:srgbClr val="FFFFFF"/>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Cobertura por artículo</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Anexo “B” — Brecha, Adquisiciones en Proceso y Déficit Actual</a:t>
            </a:r>
            <a:endParaRPr lang="en-US" sz="1200" dirty="0"/>
          </a:p>
        </p:txBody>
      </p:sp>
      <p:sp>
        <p:nvSpPr>
          <p:cNvPr id="26" name="Shape 22"/>
          <p:cNvSpPr/>
          <p:nvPr/>
        </p:nvSpPr>
        <p:spPr>
          <a:xfrm>
            <a:off x="640080" y="1773936"/>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7" name="Text 23"/>
          <p:cNvSpPr/>
          <p:nvPr/>
        </p:nvSpPr>
        <p:spPr>
          <a:xfrm>
            <a:off x="822960" y="1883664"/>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1</a:t>
            </a:r>
            <a:endParaRPr lang="en-US" sz="1700" dirty="0"/>
          </a:p>
        </p:txBody>
      </p:sp>
      <p:sp>
        <p:nvSpPr>
          <p:cNvPr id="28" name="Text 24"/>
          <p:cNvSpPr/>
          <p:nvPr/>
        </p:nvSpPr>
        <p:spPr>
          <a:xfrm>
            <a:off x="822960" y="2194560"/>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Ambo de combate azul pixelado</a:t>
            </a:r>
            <a:endParaRPr lang="en-US" sz="1250" dirty="0"/>
          </a:p>
        </p:txBody>
      </p:sp>
      <p:sp>
        <p:nvSpPr>
          <p:cNvPr id="29" name="Text 25"/>
          <p:cNvSpPr/>
          <p:nvPr/>
        </p:nvSpPr>
        <p:spPr>
          <a:xfrm>
            <a:off x="822960" y="2578608"/>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Demanda 23.075  ·  Solicitado 6.200  ·  Cobertura 26,9%</a:t>
            </a:r>
            <a:endParaRPr lang="en-US" sz="900" dirty="0"/>
          </a:p>
        </p:txBody>
      </p:sp>
      <p:sp>
        <p:nvSpPr>
          <p:cNvPr id="30" name="Shape 26"/>
          <p:cNvSpPr/>
          <p:nvPr/>
        </p:nvSpPr>
        <p:spPr>
          <a:xfrm>
            <a:off x="3337560" y="1773936"/>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1" name="Text 27"/>
          <p:cNvSpPr/>
          <p:nvPr/>
        </p:nvSpPr>
        <p:spPr>
          <a:xfrm>
            <a:off x="3520440" y="1883664"/>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2</a:t>
            </a:r>
            <a:endParaRPr lang="en-US" sz="1700" dirty="0"/>
          </a:p>
        </p:txBody>
      </p:sp>
      <p:sp>
        <p:nvSpPr>
          <p:cNvPr id="32" name="Text 28"/>
          <p:cNvSpPr/>
          <p:nvPr/>
        </p:nvSpPr>
        <p:spPr>
          <a:xfrm>
            <a:off x="3520440" y="2194560"/>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Ambo de combate mimetismo IM</a:t>
            </a:r>
            <a:endParaRPr lang="en-US" sz="1250" dirty="0"/>
          </a:p>
        </p:txBody>
      </p:sp>
      <p:sp>
        <p:nvSpPr>
          <p:cNvPr id="33" name="Text 29"/>
          <p:cNvSpPr/>
          <p:nvPr/>
        </p:nvSpPr>
        <p:spPr>
          <a:xfrm>
            <a:off x="3520440" y="2578608"/>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Demanda 4.528  ·  Solicitado 3.341  ·  Cobertura 73,8%</a:t>
            </a:r>
            <a:endParaRPr lang="en-US" sz="900" dirty="0"/>
          </a:p>
        </p:txBody>
      </p:sp>
      <p:sp>
        <p:nvSpPr>
          <p:cNvPr id="34" name="Shape 30"/>
          <p:cNvSpPr/>
          <p:nvPr/>
        </p:nvSpPr>
        <p:spPr>
          <a:xfrm>
            <a:off x="6035040" y="1773936"/>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5" name="Text 31"/>
          <p:cNvSpPr/>
          <p:nvPr/>
        </p:nvSpPr>
        <p:spPr>
          <a:xfrm>
            <a:off x="6217920" y="1883664"/>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3</a:t>
            </a:r>
            <a:endParaRPr lang="en-US" sz="1700" dirty="0"/>
          </a:p>
        </p:txBody>
      </p:sp>
      <p:sp>
        <p:nvSpPr>
          <p:cNvPr id="36" name="Text 32"/>
          <p:cNvSpPr/>
          <p:nvPr/>
        </p:nvSpPr>
        <p:spPr>
          <a:xfrm>
            <a:off x="6217920" y="2194560"/>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Botas de combate tabaco</a:t>
            </a:r>
            <a:endParaRPr lang="en-US" sz="1250" dirty="0"/>
          </a:p>
        </p:txBody>
      </p:sp>
      <p:sp>
        <p:nvSpPr>
          <p:cNvPr id="37" name="Text 33"/>
          <p:cNvSpPr/>
          <p:nvPr/>
        </p:nvSpPr>
        <p:spPr>
          <a:xfrm>
            <a:off x="6217920" y="2578608"/>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Demanda 4.528  ·  Solicitado 914  ·  Cobertura 20,2%</a:t>
            </a:r>
            <a:endParaRPr lang="en-US" sz="900" dirty="0"/>
          </a:p>
        </p:txBody>
      </p:sp>
      <p:sp>
        <p:nvSpPr>
          <p:cNvPr id="38" name="Shape 34"/>
          <p:cNvSpPr/>
          <p:nvPr/>
        </p:nvSpPr>
        <p:spPr>
          <a:xfrm>
            <a:off x="640080" y="3264408"/>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9" name="Text 35"/>
          <p:cNvSpPr/>
          <p:nvPr/>
        </p:nvSpPr>
        <p:spPr>
          <a:xfrm>
            <a:off x="822960" y="3374136"/>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4</a:t>
            </a:r>
            <a:endParaRPr lang="en-US" sz="1700" dirty="0"/>
          </a:p>
        </p:txBody>
      </p:sp>
      <p:sp>
        <p:nvSpPr>
          <p:cNvPr id="40" name="Text 36"/>
          <p:cNvSpPr/>
          <p:nvPr/>
        </p:nvSpPr>
        <p:spPr>
          <a:xfrm>
            <a:off x="822960" y="3685032"/>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Parka IM con polar</a:t>
            </a:r>
            <a:endParaRPr lang="en-US" sz="1250" dirty="0"/>
          </a:p>
        </p:txBody>
      </p:sp>
      <p:sp>
        <p:nvSpPr>
          <p:cNvPr id="41" name="Text 37"/>
          <p:cNvSpPr/>
          <p:nvPr/>
        </p:nvSpPr>
        <p:spPr>
          <a:xfrm>
            <a:off x="822960" y="4069080"/>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Demanda 2.264  ·  Solicitado 1.121  ·  Cobertura 49,5%</a:t>
            </a:r>
            <a:endParaRPr lang="en-US" sz="900" dirty="0"/>
          </a:p>
        </p:txBody>
      </p:sp>
      <p:sp>
        <p:nvSpPr>
          <p:cNvPr id="42" name="Shape 38"/>
          <p:cNvSpPr/>
          <p:nvPr/>
        </p:nvSpPr>
        <p:spPr>
          <a:xfrm>
            <a:off x="3337560" y="3264408"/>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43" name="Text 39"/>
          <p:cNvSpPr/>
          <p:nvPr/>
        </p:nvSpPr>
        <p:spPr>
          <a:xfrm>
            <a:off x="3520440" y="3374136"/>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5</a:t>
            </a:r>
            <a:endParaRPr lang="en-US" sz="1700" dirty="0"/>
          </a:p>
        </p:txBody>
      </p:sp>
      <p:sp>
        <p:nvSpPr>
          <p:cNvPr id="44" name="Text 40"/>
          <p:cNvSpPr/>
          <p:nvPr/>
        </p:nvSpPr>
        <p:spPr>
          <a:xfrm>
            <a:off x="3520440" y="3685032"/>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Total de la iniciativa</a:t>
            </a:r>
            <a:endParaRPr lang="en-US" sz="1250" dirty="0"/>
          </a:p>
        </p:txBody>
      </p:sp>
      <p:sp>
        <p:nvSpPr>
          <p:cNvPr id="45" name="Text 41"/>
          <p:cNvSpPr/>
          <p:nvPr/>
        </p:nvSpPr>
        <p:spPr>
          <a:xfrm>
            <a:off x="3520440" y="4069080"/>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Demanda 34.395  ·  Solicitado 11.576  ·  Cobertura 33,7%</a:t>
            </a:r>
            <a:endParaRPr lang="en-US" sz="900" dirty="0"/>
          </a:p>
        </p:txBody>
      </p:sp>
      <p:sp>
        <p:nvSpPr>
          <p:cNvPr id="46" name="Shape 42"/>
          <p:cNvSpPr/>
          <p:nvPr/>
        </p:nvSpPr>
        <p:spPr>
          <a:xfrm>
            <a:off x="6035040" y="3264408"/>
            <a:ext cx="2468880" cy="1307592"/>
          </a:xfrm>
          <a:prstGeom prst="roundRect">
            <a:avLst>
              <a:gd name="adj" fmla="val 4196"/>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47" name="Text 43"/>
          <p:cNvSpPr/>
          <p:nvPr/>
        </p:nvSpPr>
        <p:spPr>
          <a:xfrm>
            <a:off x="6217920" y="3374136"/>
            <a:ext cx="457200" cy="329184"/>
          </a:xfrm>
          <a:prstGeom prst="rect">
            <a:avLst/>
          </a:prstGeom>
          <a:noFill/>
          <a:ln/>
        </p:spPr>
        <p:txBody>
          <a:bodyPr wrap="square" lIns="0" tIns="0" rIns="0" bIns="0" rtlCol="0" anchor="ctr"/>
          <a:lstStyle/>
          <a:p>
            <a:pPr marL="0" indent="0">
              <a:buNone/>
            </a:pPr>
            <a:r>
              <a:rPr lang="en-US" sz="1700" b="1" dirty="0">
                <a:solidFill>
                  <a:srgbClr val="C9A24B"/>
                </a:solidFill>
                <a:latin typeface="Cambria" pitchFamily="34" charset="0"/>
                <a:ea typeface="Cambria" pitchFamily="34" charset="-122"/>
                <a:cs typeface="Cambria" pitchFamily="34" charset="-120"/>
              </a:rPr>
              <a:t>6</a:t>
            </a:r>
            <a:endParaRPr lang="en-US" sz="1700" dirty="0"/>
          </a:p>
        </p:txBody>
      </p:sp>
      <p:sp>
        <p:nvSpPr>
          <p:cNvPr id="48" name="Text 44"/>
          <p:cNvSpPr/>
          <p:nvPr/>
        </p:nvSpPr>
        <p:spPr>
          <a:xfrm>
            <a:off x="6217920" y="3685032"/>
            <a:ext cx="2121408" cy="402336"/>
          </a:xfrm>
          <a:prstGeom prst="rect">
            <a:avLst/>
          </a:prstGeom>
          <a:noFill/>
          <a:ln/>
        </p:spPr>
        <p:txBody>
          <a:bodyPr wrap="square" lIns="0" tIns="0" rIns="0" bIns="0" rtlCol="0" anchor="t"/>
          <a:lstStyle/>
          <a:p>
            <a:pPr marL="0" indent="0">
              <a:lnSpc>
                <a:spcPct val="96000"/>
              </a:lnSpc>
              <a:buNone/>
            </a:pPr>
            <a:r>
              <a:rPr lang="en-US" sz="1250" b="1" dirty="0">
                <a:solidFill>
                  <a:srgbClr val="0B1F3A"/>
                </a:solidFill>
                <a:latin typeface="Cambria" pitchFamily="34" charset="0"/>
                <a:ea typeface="Cambria" pitchFamily="34" charset="-122"/>
                <a:cs typeface="Cambria" pitchFamily="34" charset="-120"/>
              </a:rPr>
              <a:t>Adquisiciones en proceso</a:t>
            </a:r>
            <a:endParaRPr lang="en-US" sz="1250" dirty="0"/>
          </a:p>
        </p:txBody>
      </p:sp>
      <p:sp>
        <p:nvSpPr>
          <p:cNvPr id="49" name="Text 45"/>
          <p:cNvSpPr/>
          <p:nvPr/>
        </p:nvSpPr>
        <p:spPr>
          <a:xfrm>
            <a:off x="6217920" y="4069080"/>
            <a:ext cx="2121408" cy="429768"/>
          </a:xfrm>
          <a:prstGeom prst="rect">
            <a:avLst/>
          </a:prstGeom>
          <a:noFill/>
          <a:ln/>
        </p:spPr>
        <p:txBody>
          <a:bodyPr wrap="square" lIns="0" tIns="0" rIns="0" bIns="0" rtlCol="0" anchor="t"/>
          <a:lstStyle/>
          <a:p>
            <a:pPr marL="0" indent="0" algn="just">
              <a:lnSpc>
                <a:spcPct val="98000"/>
              </a:lnSpc>
              <a:buNone/>
            </a:pPr>
            <a:r>
              <a:rPr lang="en-US" sz="900" dirty="0">
                <a:solidFill>
                  <a:srgbClr val="3A4655"/>
                </a:solidFill>
                <a:latin typeface="Calibri" pitchFamily="34" charset="0"/>
                <a:ea typeface="Calibri" pitchFamily="34" charset="-122"/>
                <a:cs typeface="Calibri" pitchFamily="34" charset="-120"/>
              </a:rPr>
              <a:t>F.F.G. N° 953: 5.405 prendas, equivalentes al 15,7% de la demanda anual.</a:t>
            </a:r>
            <a:endParaRPr lang="en-US"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8">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17</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04  </a:t>
            </a:r>
            <a:r>
              <a:rPr lang="en-US" sz="760" b="1" dirty="0">
                <a:solidFill>
                  <a:srgbClr val="FFFFFF"/>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05  </a:t>
            </a:r>
            <a:r>
              <a:rPr lang="en-US" sz="760" dirty="0">
                <a:solidFill>
                  <a:srgbClr val="A6A192"/>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Marco reglamentario y económico</a:t>
            </a:r>
            <a:endParaRPr lang="en-US" sz="2100" dirty="0"/>
          </a:p>
        </p:txBody>
      </p:sp>
      <p:sp>
        <p:nvSpPr>
          <p:cNvPr id="25" name="Shape 21"/>
          <p:cNvSpPr/>
          <p:nvPr/>
        </p:nvSpPr>
        <p:spPr>
          <a:xfrm>
            <a:off x="640080" y="1645920"/>
            <a:ext cx="2331720" cy="670560"/>
          </a:xfrm>
          <a:prstGeom prst="roundRect">
            <a:avLst>
              <a:gd name="adj" fmla="val 9545"/>
            </a:avLst>
          </a:prstGeom>
          <a:solidFill>
            <a:srgbClr val="0B1F3A"/>
          </a:solidFill>
          <a:ln/>
        </p:spPr>
        <p:txBody>
          <a:bodyPr/>
          <a:lstStyle/>
          <a:p>
            <a:endParaRPr lang="es-CL"/>
          </a:p>
        </p:txBody>
      </p:sp>
      <p:sp>
        <p:nvSpPr>
          <p:cNvPr id="26" name="Text 22"/>
          <p:cNvSpPr/>
          <p:nvPr/>
        </p:nvSpPr>
        <p:spPr>
          <a:xfrm>
            <a:off x="713232" y="1645920"/>
            <a:ext cx="2185416" cy="670560"/>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Marco Normativo</a:t>
            </a:r>
            <a:endParaRPr lang="en-US" sz="1300" dirty="0"/>
          </a:p>
        </p:txBody>
      </p:sp>
      <p:sp>
        <p:nvSpPr>
          <p:cNvPr id="27" name="Shape 23"/>
          <p:cNvSpPr/>
          <p:nvPr/>
        </p:nvSpPr>
        <p:spPr>
          <a:xfrm>
            <a:off x="3108960" y="1645920"/>
            <a:ext cx="5394960" cy="670560"/>
          </a:xfrm>
          <a:prstGeom prst="roundRect">
            <a:avLst>
              <a:gd name="adj" fmla="val 9545"/>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8" name="Text 24"/>
          <p:cNvSpPr/>
          <p:nvPr/>
        </p:nvSpPr>
        <p:spPr>
          <a:xfrm>
            <a:off x="3291840" y="1682496"/>
            <a:ext cx="5029200" cy="597408"/>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D.F.L. N° 1, Estatuto del Personal de las Fuerzas Armadas; Reglamentos N° 7-31/67 y 7-31/68 de Uniformes; Manual de Abastecimiento N° 8-48/3, Tenida N° 22; Directiva C.G.C.I.M. N° 01-05.</a:t>
            </a:r>
            <a:endParaRPr lang="en-US" sz="1050" dirty="0"/>
          </a:p>
        </p:txBody>
      </p:sp>
      <p:sp>
        <p:nvSpPr>
          <p:cNvPr id="29" name="Shape 25"/>
          <p:cNvSpPr/>
          <p:nvPr/>
        </p:nvSpPr>
        <p:spPr>
          <a:xfrm>
            <a:off x="640080" y="2453640"/>
            <a:ext cx="2331720" cy="670560"/>
          </a:xfrm>
          <a:prstGeom prst="roundRect">
            <a:avLst>
              <a:gd name="adj" fmla="val 9545"/>
            </a:avLst>
          </a:prstGeom>
          <a:solidFill>
            <a:srgbClr val="0B1F3A"/>
          </a:solidFill>
          <a:ln/>
        </p:spPr>
        <p:txBody>
          <a:bodyPr/>
          <a:lstStyle/>
          <a:p>
            <a:endParaRPr lang="es-CL"/>
          </a:p>
        </p:txBody>
      </p:sp>
      <p:sp>
        <p:nvSpPr>
          <p:cNvPr id="30" name="Text 26"/>
          <p:cNvSpPr/>
          <p:nvPr/>
        </p:nvSpPr>
        <p:spPr>
          <a:xfrm>
            <a:off x="713232" y="2453640"/>
            <a:ext cx="2185416" cy="670560"/>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Tenida Única</a:t>
            </a:r>
            <a:endParaRPr lang="en-US" sz="1300" dirty="0"/>
          </a:p>
        </p:txBody>
      </p:sp>
      <p:sp>
        <p:nvSpPr>
          <p:cNvPr id="31" name="Shape 27"/>
          <p:cNvSpPr/>
          <p:nvPr/>
        </p:nvSpPr>
        <p:spPr>
          <a:xfrm>
            <a:off x="3108960" y="2453640"/>
            <a:ext cx="5394960" cy="670560"/>
          </a:xfrm>
          <a:prstGeom prst="roundRect">
            <a:avLst>
              <a:gd name="adj" fmla="val 9545"/>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2" name="Text 28"/>
          <p:cNvSpPr/>
          <p:nvPr/>
        </p:nvSpPr>
        <p:spPr>
          <a:xfrm>
            <a:off x="3291840" y="2490216"/>
            <a:ext cx="5029200" cy="597408"/>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La implementación de la tenida única pixelada fue concebida para racionalizar y optimizar los recursos presupuestarios institucionales, en un escenario de disminución sostenida desde el año 2020.</a:t>
            </a:r>
            <a:endParaRPr lang="en-US" sz="1050" dirty="0"/>
          </a:p>
        </p:txBody>
      </p:sp>
      <p:sp>
        <p:nvSpPr>
          <p:cNvPr id="33" name="Shape 29"/>
          <p:cNvSpPr/>
          <p:nvPr/>
        </p:nvSpPr>
        <p:spPr>
          <a:xfrm>
            <a:off x="640080" y="3261360"/>
            <a:ext cx="2331720" cy="670560"/>
          </a:xfrm>
          <a:prstGeom prst="roundRect">
            <a:avLst>
              <a:gd name="adj" fmla="val 9545"/>
            </a:avLst>
          </a:prstGeom>
          <a:solidFill>
            <a:srgbClr val="0B1F3A"/>
          </a:solidFill>
          <a:ln/>
        </p:spPr>
        <p:txBody>
          <a:bodyPr/>
          <a:lstStyle/>
          <a:p>
            <a:endParaRPr lang="es-CL"/>
          </a:p>
        </p:txBody>
      </p:sp>
      <p:sp>
        <p:nvSpPr>
          <p:cNvPr id="34" name="Text 30"/>
          <p:cNvSpPr/>
          <p:nvPr/>
        </p:nvSpPr>
        <p:spPr>
          <a:xfrm>
            <a:off x="713232" y="3261360"/>
            <a:ext cx="2185416" cy="670560"/>
          </a:xfrm>
          <a:prstGeom prst="rect">
            <a:avLst/>
          </a:prstGeom>
          <a:noFill/>
          <a:ln/>
        </p:spPr>
        <p:txBody>
          <a:bodyPr wrap="square" lIns="0" tIns="0" rIns="0" bIns="0" rtlCol="0" anchor="ctr"/>
          <a:lstStyle/>
          <a:p>
            <a:pPr marL="0" indent="0" algn="ctr">
              <a:lnSpc>
                <a:spcPct val="98000"/>
              </a:lnSpc>
              <a:buNone/>
            </a:pPr>
            <a:r>
              <a:rPr lang="en-US" sz="1300" b="1" dirty="0">
                <a:solidFill>
                  <a:srgbClr val="FFFFFF"/>
                </a:solidFill>
                <a:latin typeface="Cambria" pitchFamily="34" charset="0"/>
                <a:ea typeface="Cambria" pitchFamily="34" charset="-122"/>
                <a:cs typeface="Cambria" pitchFamily="34" charset="-120"/>
              </a:rPr>
              <a:t>Tratamiento Tributario</a:t>
            </a:r>
            <a:endParaRPr lang="en-US" sz="1300" dirty="0"/>
          </a:p>
        </p:txBody>
      </p:sp>
      <p:sp>
        <p:nvSpPr>
          <p:cNvPr id="35" name="Shape 31"/>
          <p:cNvSpPr/>
          <p:nvPr/>
        </p:nvSpPr>
        <p:spPr>
          <a:xfrm>
            <a:off x="3108960" y="3261360"/>
            <a:ext cx="5394960" cy="670560"/>
          </a:xfrm>
          <a:prstGeom prst="roundRect">
            <a:avLst>
              <a:gd name="adj" fmla="val 9545"/>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6" name="Text 32"/>
          <p:cNvSpPr/>
          <p:nvPr/>
        </p:nvSpPr>
        <p:spPr>
          <a:xfrm>
            <a:off x="3291840" y="3297936"/>
            <a:ext cx="5029200" cy="597408"/>
          </a:xfrm>
          <a:prstGeom prst="rect">
            <a:avLst/>
          </a:prstGeom>
          <a:noFill/>
          <a:ln/>
        </p:spPr>
        <p:txBody>
          <a:bodyPr wrap="square" lIns="0" tIns="0" rIns="0" bIns="0" rtlCol="0" anchor="ctr"/>
          <a:lstStyle/>
          <a:p>
            <a:pPr marL="0" indent="0" algn="just">
              <a:lnSpc>
                <a:spcPct val="100000"/>
              </a:lnSpc>
              <a:buNone/>
            </a:pPr>
            <a:r>
              <a:rPr lang="en-US" sz="1050" dirty="0">
                <a:solidFill>
                  <a:srgbClr val="3A4655"/>
                </a:solidFill>
                <a:latin typeface="Calibri" pitchFamily="34" charset="0"/>
                <a:ea typeface="Calibri" pitchFamily="34" charset="-122"/>
                <a:cs typeface="Calibri" pitchFamily="34" charset="-120"/>
              </a:rPr>
              <a:t>Las tenidas y la parka son de origen nacional y aplican I.V.A. de 19%. Las botas se adquieren vía F.M.S., con gasto administrativo de 3,2%, internación de 6% e I.V.A. de 19%.</a:t>
            </a:r>
            <a:endParaRPr lang="en-US" sz="1050" dirty="0"/>
          </a:p>
        </p:txBody>
      </p:sp>
      <p:sp>
        <p:nvSpPr>
          <p:cNvPr id="37" name="Shape 33"/>
          <p:cNvSpPr/>
          <p:nvPr/>
        </p:nvSpPr>
        <p:spPr>
          <a:xfrm>
            <a:off x="640080" y="4023360"/>
            <a:ext cx="7863840" cy="603504"/>
          </a:xfrm>
          <a:prstGeom prst="roundRect">
            <a:avLst>
              <a:gd name="adj" fmla="val 7576"/>
            </a:avLst>
          </a:prstGeom>
          <a:solidFill>
            <a:srgbClr val="FBFAF6"/>
          </a:solidFill>
          <a:ln w="9525">
            <a:solidFill>
              <a:srgbClr val="CBC3B2"/>
            </a:solidFill>
            <a:prstDash val="solid"/>
          </a:ln>
        </p:spPr>
        <p:txBody>
          <a:bodyPr/>
          <a:lstStyle/>
          <a:p>
            <a:endParaRPr lang="es-CL"/>
          </a:p>
        </p:txBody>
      </p:sp>
      <p:sp>
        <p:nvSpPr>
          <p:cNvPr id="38" name="Text 34"/>
          <p:cNvSpPr/>
          <p:nvPr/>
        </p:nvSpPr>
        <p:spPr>
          <a:xfrm>
            <a:off x="822960" y="4069080"/>
            <a:ext cx="7498080" cy="512064"/>
          </a:xfrm>
          <a:prstGeom prst="rect">
            <a:avLst/>
          </a:prstGeom>
          <a:noFill/>
          <a:ln/>
        </p:spPr>
        <p:txBody>
          <a:bodyPr wrap="square" lIns="0" tIns="0" rIns="0" bIns="0" rtlCol="0" anchor="ctr"/>
          <a:lstStyle/>
          <a:p>
            <a:pPr marL="0" indent="0" algn="just">
              <a:lnSpc>
                <a:spcPct val="100000"/>
              </a:lnSpc>
              <a:buNone/>
            </a:pPr>
            <a:r>
              <a:rPr lang="en-US" sz="930" b="1" kern="0" spc="100" dirty="0">
                <a:solidFill>
                  <a:srgbClr val="C9A24B"/>
                </a:solidFill>
                <a:latin typeface="Calibri" pitchFamily="34" charset="0"/>
                <a:ea typeface="Calibri" pitchFamily="34" charset="-122"/>
                <a:cs typeface="Calibri" pitchFamily="34" charset="-120"/>
              </a:rPr>
              <a:t>▸ OBS   </a:t>
            </a:r>
            <a:r>
              <a:rPr lang="en-US" sz="930" dirty="0">
                <a:solidFill>
                  <a:srgbClr val="3A4655"/>
                </a:solidFill>
                <a:latin typeface="Calibri" pitchFamily="34" charset="0"/>
                <a:ea typeface="Calibri" pitchFamily="34" charset="-122"/>
                <a:cs typeface="Calibri" pitchFamily="34" charset="-120"/>
              </a:rPr>
              <a:t>La Ley N° 19.924 excluye el vestuario de la calificación de pertrechos, por lo que no procede exención de I.V.A. ni de aranceles aduaneros. El monto solicitado considera la provisión de dichos impuestos.</a:t>
            </a:r>
            <a:endParaRPr lang="en-US" sz="93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9">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18</a:t>
            </a:r>
            <a:endParaRPr lang="en-US" sz="900" dirty="0"/>
          </a:p>
        </p:txBody>
      </p:sp>
      <p:sp>
        <p:nvSpPr>
          <p:cNvPr id="10" name="Text 6"/>
          <p:cNvSpPr/>
          <p:nvPr/>
        </p:nvSpPr>
        <p:spPr>
          <a:xfrm>
            <a:off x="457200" y="768096"/>
            <a:ext cx="8229600" cy="502920"/>
          </a:xfrm>
          <a:prstGeom prst="rect">
            <a:avLst/>
          </a:prstGeom>
          <a:noFill/>
          <a:ln/>
        </p:spPr>
        <p:txBody>
          <a:bodyPr wrap="square" rtlCol="0" anchor="ctr"/>
          <a:lstStyle/>
          <a:p>
            <a:pPr marL="0" indent="0" algn="ctr">
              <a:buNone/>
            </a:pPr>
            <a:r>
              <a:rPr lang="en-US" sz="2700" b="1" dirty="0">
                <a:solidFill>
                  <a:srgbClr val="0B1F3A"/>
                </a:solidFill>
                <a:latin typeface="Cambria" pitchFamily="34" charset="0"/>
                <a:ea typeface="Cambria" pitchFamily="34" charset="-122"/>
                <a:cs typeface="Cambria" pitchFamily="34" charset="-120"/>
              </a:rPr>
              <a:t>Temario</a:t>
            </a:r>
            <a:endParaRPr lang="en-US" sz="2700" dirty="0"/>
          </a:p>
        </p:txBody>
      </p:sp>
      <p:sp>
        <p:nvSpPr>
          <p:cNvPr id="11" name="Text 7"/>
          <p:cNvSpPr/>
          <p:nvPr/>
        </p:nvSpPr>
        <p:spPr>
          <a:xfrm>
            <a:off x="658368" y="1627632"/>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01</a:t>
            </a:r>
            <a:endParaRPr lang="en-US" sz="2000" dirty="0"/>
          </a:p>
        </p:txBody>
      </p:sp>
      <p:sp>
        <p:nvSpPr>
          <p:cNvPr id="12" name="Text 8"/>
          <p:cNvSpPr/>
          <p:nvPr/>
        </p:nvSpPr>
        <p:spPr>
          <a:xfrm>
            <a:off x="1463040" y="1627632"/>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Objeto de la Iniciativa</a:t>
            </a:r>
            <a:endParaRPr lang="en-US" sz="1500" dirty="0"/>
          </a:p>
        </p:txBody>
      </p:sp>
      <p:sp>
        <p:nvSpPr>
          <p:cNvPr id="13" name="Text 9"/>
          <p:cNvSpPr/>
          <p:nvPr/>
        </p:nvSpPr>
        <p:spPr>
          <a:xfrm>
            <a:off x="658368" y="2238451"/>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02</a:t>
            </a:r>
            <a:endParaRPr lang="en-US" sz="2000" dirty="0"/>
          </a:p>
        </p:txBody>
      </p:sp>
      <p:sp>
        <p:nvSpPr>
          <p:cNvPr id="14" name="Text 10"/>
          <p:cNvSpPr/>
          <p:nvPr/>
        </p:nvSpPr>
        <p:spPr>
          <a:xfrm>
            <a:off x="1463040" y="2238451"/>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Sistema de Armas</a:t>
            </a:r>
            <a:endParaRPr lang="en-US" sz="1500" dirty="0"/>
          </a:p>
        </p:txBody>
      </p:sp>
      <p:sp>
        <p:nvSpPr>
          <p:cNvPr id="15" name="Text 11"/>
          <p:cNvSpPr/>
          <p:nvPr/>
        </p:nvSpPr>
        <p:spPr>
          <a:xfrm>
            <a:off x="658368" y="284927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03</a:t>
            </a:r>
            <a:endParaRPr lang="en-US" sz="2000" dirty="0"/>
          </a:p>
        </p:txBody>
      </p:sp>
      <p:sp>
        <p:nvSpPr>
          <p:cNvPr id="16" name="Text 12"/>
          <p:cNvSpPr/>
          <p:nvPr/>
        </p:nvSpPr>
        <p:spPr>
          <a:xfrm>
            <a:off x="1463040" y="284927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Identificación del Problema</a:t>
            </a:r>
            <a:endParaRPr lang="en-US" sz="1500" dirty="0"/>
          </a:p>
        </p:txBody>
      </p:sp>
      <p:sp>
        <p:nvSpPr>
          <p:cNvPr id="17" name="Text 13"/>
          <p:cNvSpPr/>
          <p:nvPr/>
        </p:nvSpPr>
        <p:spPr>
          <a:xfrm>
            <a:off x="658368" y="3460090"/>
            <a:ext cx="566928" cy="501091"/>
          </a:xfrm>
          <a:prstGeom prst="rect">
            <a:avLst/>
          </a:prstGeom>
          <a:noFill/>
          <a:ln/>
        </p:spPr>
        <p:txBody>
          <a:bodyPr wrap="square" lIns="0" tIns="0" rIns="0" bIns="0" rtlCol="0" anchor="ctr"/>
          <a:lstStyle/>
          <a:p>
            <a:pPr marL="0" indent="0" algn="ctr">
              <a:buNone/>
            </a:pPr>
            <a:r>
              <a:rPr lang="en-US" sz="2000" dirty="0">
                <a:solidFill>
                  <a:srgbClr val="B7AF9E"/>
                </a:solidFill>
                <a:latin typeface="Cambria" pitchFamily="34" charset="0"/>
                <a:ea typeface="Cambria" pitchFamily="34" charset="-122"/>
                <a:cs typeface="Cambria" pitchFamily="34" charset="-120"/>
              </a:rPr>
              <a:t>04</a:t>
            </a:r>
            <a:endParaRPr lang="en-US" sz="2000" dirty="0"/>
          </a:p>
        </p:txBody>
      </p:sp>
      <p:sp>
        <p:nvSpPr>
          <p:cNvPr id="18" name="Text 14"/>
          <p:cNvSpPr/>
          <p:nvPr/>
        </p:nvSpPr>
        <p:spPr>
          <a:xfrm>
            <a:off x="1463040" y="3460090"/>
            <a:ext cx="6949440" cy="501091"/>
          </a:xfrm>
          <a:prstGeom prst="rect">
            <a:avLst/>
          </a:prstGeom>
          <a:noFill/>
          <a:ln/>
        </p:spPr>
        <p:txBody>
          <a:bodyPr wrap="square" lIns="0" tIns="0" rIns="0" bIns="0" rtlCol="0" anchor="ctr"/>
          <a:lstStyle/>
          <a:p>
            <a:pPr marL="0" indent="0">
              <a:buNone/>
            </a:pPr>
            <a:r>
              <a:rPr lang="en-US" sz="1500" dirty="0">
                <a:solidFill>
                  <a:srgbClr val="A6A192"/>
                </a:solidFill>
                <a:latin typeface="Cambria" pitchFamily="34" charset="0"/>
                <a:ea typeface="Cambria" pitchFamily="34" charset="-122"/>
                <a:cs typeface="Cambria" pitchFamily="34" charset="-120"/>
              </a:rPr>
              <a:t>Aspectos Técnicos — Vestuario</a:t>
            </a:r>
            <a:endParaRPr lang="en-US" sz="1500" dirty="0"/>
          </a:p>
        </p:txBody>
      </p:sp>
      <p:sp>
        <p:nvSpPr>
          <p:cNvPr id="19" name="Shape 15"/>
          <p:cNvSpPr/>
          <p:nvPr/>
        </p:nvSpPr>
        <p:spPr>
          <a:xfrm>
            <a:off x="658368" y="4037990"/>
            <a:ext cx="566928" cy="566928"/>
          </a:xfrm>
          <a:prstGeom prst="roundRect">
            <a:avLst>
              <a:gd name="adj" fmla="val 16129"/>
            </a:avLst>
          </a:prstGeom>
          <a:solidFill>
            <a:srgbClr val="0B1F3A"/>
          </a:solidFill>
          <a:ln/>
        </p:spPr>
        <p:txBody>
          <a:bodyPr/>
          <a:lstStyle/>
          <a:p>
            <a:endParaRPr lang="es-CL"/>
          </a:p>
        </p:txBody>
      </p:sp>
      <p:sp>
        <p:nvSpPr>
          <p:cNvPr id="20" name="Text 16"/>
          <p:cNvSpPr/>
          <p:nvPr/>
        </p:nvSpPr>
        <p:spPr>
          <a:xfrm>
            <a:off x="658368" y="4037990"/>
            <a:ext cx="566928" cy="566928"/>
          </a:xfrm>
          <a:prstGeom prst="rect">
            <a:avLst/>
          </a:prstGeom>
          <a:noFill/>
          <a:ln/>
        </p:spPr>
        <p:txBody>
          <a:bodyPr wrap="square" lIns="0" tIns="0" rIns="0" bIns="0" rtlCol="0" anchor="ctr"/>
          <a:lstStyle/>
          <a:p>
            <a:pPr marL="0" indent="0" algn="ctr">
              <a:buNone/>
            </a:pPr>
            <a:r>
              <a:rPr lang="en-US" sz="2000" b="1" dirty="0">
                <a:solidFill>
                  <a:srgbClr val="E3C878"/>
                </a:solidFill>
                <a:latin typeface="Cambria" pitchFamily="34" charset="0"/>
                <a:ea typeface="Cambria" pitchFamily="34" charset="-122"/>
                <a:cs typeface="Cambria" pitchFamily="34" charset="-120"/>
              </a:rPr>
              <a:t>05</a:t>
            </a:r>
            <a:endParaRPr lang="en-US" sz="2000" dirty="0"/>
          </a:p>
        </p:txBody>
      </p:sp>
      <p:sp>
        <p:nvSpPr>
          <p:cNvPr id="21" name="Text 17"/>
          <p:cNvSpPr/>
          <p:nvPr/>
        </p:nvSpPr>
        <p:spPr>
          <a:xfrm>
            <a:off x="1463040" y="4107485"/>
            <a:ext cx="6949440" cy="290633"/>
          </a:xfrm>
          <a:prstGeom prst="rect">
            <a:avLst/>
          </a:prstGeom>
          <a:noFill/>
          <a:ln/>
        </p:spPr>
        <p:txBody>
          <a:bodyPr wrap="square" lIns="0" tIns="0" rIns="0" bIns="0" rtlCol="0" anchor="ctr"/>
          <a:lstStyle/>
          <a:p>
            <a:pPr marL="0" indent="0">
              <a:buNone/>
            </a:pPr>
            <a:r>
              <a:rPr lang="en-US" sz="1700" b="1" dirty="0">
                <a:solidFill>
                  <a:srgbClr val="0B1F3A"/>
                </a:solidFill>
                <a:latin typeface="Cambria" pitchFamily="34" charset="0"/>
                <a:ea typeface="Cambria" pitchFamily="34" charset="-122"/>
                <a:cs typeface="Cambria" pitchFamily="34" charset="-120"/>
              </a:rPr>
              <a:t>Aspectos Técnicos — Alimentación</a:t>
            </a:r>
            <a:endParaRPr lang="en-US" sz="1700" dirty="0"/>
          </a:p>
        </p:txBody>
      </p:sp>
      <p:sp>
        <p:nvSpPr>
          <p:cNvPr id="22" name="Text 18"/>
          <p:cNvSpPr/>
          <p:nvPr/>
        </p:nvSpPr>
        <p:spPr>
          <a:xfrm>
            <a:off x="1463040" y="4331476"/>
            <a:ext cx="6949440" cy="225491"/>
          </a:xfrm>
          <a:prstGeom prst="rect">
            <a:avLst/>
          </a:prstGeom>
          <a:noFill/>
          <a:ln/>
        </p:spPr>
        <p:txBody>
          <a:bodyPr wrap="square" lIns="0" tIns="0" rIns="0" bIns="0" rtlCol="0" anchor="ctr"/>
          <a:lstStyle/>
          <a:p>
            <a:pPr marL="0" indent="0">
              <a:buNone/>
            </a:pPr>
            <a:r>
              <a:rPr lang="en-US" sz="1100" dirty="0">
                <a:solidFill>
                  <a:srgbClr val="5A6675"/>
                </a:solidFill>
                <a:latin typeface="Calibri" pitchFamily="34" charset="0"/>
                <a:ea typeface="Calibri" pitchFamily="34" charset="-122"/>
                <a:cs typeface="Calibri" pitchFamily="34" charset="-120"/>
              </a:rPr>
              <a:t>Acreditación de la tipología Reposición</a:t>
            </a:r>
            <a:endParaRPr lang="en-US" sz="11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1">
    <p:bg>
      <p:bgPr>
        <a:solidFill>
          <a:srgbClr val="F4F1EA"/>
        </a:solidFill>
        <a:effectLst/>
      </p:bgPr>
    </p:bg>
    <p:spTree>
      <p:nvGrpSpPr>
        <p:cNvPr id="1" name=""/>
        <p:cNvGrpSpPr/>
        <p:nvPr/>
      </p:nvGrpSpPr>
      <p:grpSpPr>
        <a:xfrm>
          <a:off x="0" y="0"/>
          <a:ext cx="0" cy="0"/>
          <a:chOff x="0" y="0"/>
          <a:chExt cx="0" cy="0"/>
        </a:xfrm>
      </p:grpSpPr>
      <p:sp>
        <p:nvSpPr>
          <p:cNvPr id="60" name="Rectángulo 59">
            <a:extLst>
              <a:ext uri="{FF2B5EF4-FFF2-40B4-BE49-F238E27FC236}">
                <a16:creationId xmlns:a16="http://schemas.microsoft.com/office/drawing/2014/main" xmlns="" id="{3430832E-9188-C34B-936F-4FFEDB0C8849}"/>
              </a:ext>
            </a:extLst>
          </p:cNvPr>
          <p:cNvSpPr/>
          <p:nvPr/>
        </p:nvSpPr>
        <p:spPr>
          <a:xfrm>
            <a:off x="635000" y="3835400"/>
            <a:ext cx="7861300" cy="558800"/>
          </a:xfrm>
          <a:prstGeom prst="rect">
            <a:avLst/>
          </a:prstGeom>
          <a:solidFill>
            <a:srgbClr val="FAF9F6"/>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52" name="Rectángulo 51">
            <a:extLst>
              <a:ext uri="{FF2B5EF4-FFF2-40B4-BE49-F238E27FC236}">
                <a16:creationId xmlns:a16="http://schemas.microsoft.com/office/drawing/2014/main" xmlns="" id="{C99E3FAE-B85F-F144-A0E2-6E3139711666}"/>
              </a:ext>
            </a:extLst>
          </p:cNvPr>
          <p:cNvSpPr/>
          <p:nvPr/>
        </p:nvSpPr>
        <p:spPr>
          <a:xfrm>
            <a:off x="5867400" y="1905000"/>
            <a:ext cx="2628900" cy="1778000"/>
          </a:xfrm>
          <a:prstGeom prst="rect">
            <a:avLst/>
          </a:prstGeom>
          <a:solidFill>
            <a:srgbClr val="0B1F3A"/>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20</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05  </a:t>
            </a:r>
            <a:r>
              <a:rPr lang="en-US" sz="760" b="1" dirty="0">
                <a:solidFill>
                  <a:srgbClr val="FFFFFF"/>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066800"/>
            <a:ext cx="7863840" cy="330200"/>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Estado real del parque — Hornos convectores</a:t>
            </a:r>
            <a:endParaRPr lang="en-US" sz="2100" dirty="0"/>
          </a:p>
        </p:txBody>
      </p:sp>
      <p:sp>
        <p:nvSpPr>
          <p:cNvPr id="25" name="Text 21"/>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Inventario institucional con número de serie y fecha de adquisición</a:t>
            </a:r>
            <a:endParaRPr lang="en-US" sz="1200" dirty="0"/>
          </a:p>
        </p:txBody>
      </p:sp>
      <p:graphicFrame>
        <p:nvGraphicFramePr>
          <p:cNvPr id="51" name="Tabla 50">
            <a:extLst>
              <a:ext uri="{FF2B5EF4-FFF2-40B4-BE49-F238E27FC236}">
                <a16:creationId xmlns:a16="http://schemas.microsoft.com/office/drawing/2014/main" xmlns="" id="{4857D94F-4721-1541-B387-7823059F6219}"/>
              </a:ext>
            </a:extLst>
          </p:cNvPr>
          <p:cNvGraphicFramePr>
            <a:graphicFrameLocks noGrp="1"/>
          </p:cNvGraphicFramePr>
          <p:nvPr/>
        </p:nvGraphicFramePr>
        <p:xfrm>
          <a:off x="635000" y="1905000"/>
          <a:ext cx="4978400" cy="1778000"/>
        </p:xfrm>
        <a:graphic>
          <a:graphicData uri="http://schemas.openxmlformats.org/drawingml/2006/table">
            <a:tbl>
              <a:tblPr firstRow="1" bandRow="1">
                <a:tableStyleId>{5C22544A-7EE6-4342-B048-85BDC9FD1C3A}</a:tableStyleId>
              </a:tblPr>
              <a:tblGrid>
                <a:gridCol w="2489200">
                  <a:extLst>
                    <a:ext uri="{9D8B030D-6E8A-4147-A177-3AD203B41FA5}">
                      <a16:colId xmlns:a16="http://schemas.microsoft.com/office/drawing/2014/main" xmlns="" val="102652268"/>
                    </a:ext>
                  </a:extLst>
                </a:gridCol>
                <a:gridCol w="1244600">
                  <a:extLst>
                    <a:ext uri="{9D8B030D-6E8A-4147-A177-3AD203B41FA5}">
                      <a16:colId xmlns:a16="http://schemas.microsoft.com/office/drawing/2014/main" xmlns="" val="1258688313"/>
                    </a:ext>
                  </a:extLst>
                </a:gridCol>
                <a:gridCol w="1244600">
                  <a:extLst>
                    <a:ext uri="{9D8B030D-6E8A-4147-A177-3AD203B41FA5}">
                      <a16:colId xmlns:a16="http://schemas.microsoft.com/office/drawing/2014/main" xmlns="" val="1790933046"/>
                    </a:ext>
                  </a:extLst>
                </a:gridCol>
              </a:tblGrid>
              <a:tr h="355600">
                <a:tc>
                  <a:txBody>
                    <a:bodyPr/>
                    <a:lstStyle/>
                    <a:p>
                      <a:pPr algn="l"/>
                      <a:r>
                        <a:rPr lang="es-CL" sz="1100" b="1">
                          <a:solidFill>
                            <a:srgbClr val="FFFFFF"/>
                          </a:solidFill>
                          <a:latin typeface="Calibri"/>
                          <a:cs typeface="Calibri"/>
                        </a:rPr>
                        <a:t>Estado operativo</a:t>
                      </a:r>
                    </a:p>
                  </a:txBody>
                  <a:tcPr anchor="ctr">
                    <a:solidFill>
                      <a:srgbClr val="0B1F3A"/>
                    </a:solidFill>
                  </a:tcPr>
                </a:tc>
                <a:tc>
                  <a:txBody>
                    <a:bodyPr/>
                    <a:lstStyle/>
                    <a:p>
                      <a:pPr algn="r"/>
                      <a:r>
                        <a:rPr lang="es-CL" sz="1100" b="1">
                          <a:solidFill>
                            <a:srgbClr val="FFFFFF"/>
                          </a:solidFill>
                          <a:latin typeface="Calibri"/>
                          <a:cs typeface="Calibri"/>
                        </a:rPr>
                        <a:t>Equipos</a:t>
                      </a:r>
                    </a:p>
                  </a:txBody>
                  <a:tcPr anchor="ctr">
                    <a:solidFill>
                      <a:srgbClr val="0B1F3A"/>
                    </a:solidFill>
                  </a:tcPr>
                </a:tc>
                <a:tc>
                  <a:txBody>
                    <a:bodyPr/>
                    <a:lstStyle/>
                    <a:p>
                      <a:pPr algn="r"/>
                      <a:r>
                        <a:rPr lang="es-CL" sz="1100" b="1">
                          <a:solidFill>
                            <a:srgbClr val="FFFFFF"/>
                          </a:solidFill>
                          <a:latin typeface="Calibri"/>
                          <a:cs typeface="Calibri"/>
                        </a:rPr>
                        <a:t>% del parque</a:t>
                      </a:r>
                    </a:p>
                  </a:txBody>
                  <a:tcPr anchor="ctr">
                    <a:solidFill>
                      <a:srgbClr val="0B1F3A"/>
                    </a:solidFill>
                  </a:tcPr>
                </a:tc>
                <a:extLst>
                  <a:ext uri="{0D108BD9-81ED-4DB2-BD59-A6C34878D82A}">
                    <a16:rowId xmlns:a16="http://schemas.microsoft.com/office/drawing/2014/main" xmlns="" val="1520590459"/>
                  </a:ext>
                </a:extLst>
              </a:tr>
              <a:tr h="355600">
                <a:tc>
                  <a:txBody>
                    <a:bodyPr/>
                    <a:lstStyle/>
                    <a:p>
                      <a:pPr algn="l"/>
                      <a:r>
                        <a:rPr lang="es-CL" sz="1100" b="0">
                          <a:solidFill>
                            <a:srgbClr val="3A4655"/>
                          </a:solidFill>
                          <a:latin typeface="Calibri"/>
                          <a:cs typeface="Calibri"/>
                        </a:rPr>
                        <a:t>Operativos</a:t>
                      </a:r>
                    </a:p>
                  </a:txBody>
                  <a:tcPr anchor="ctr">
                    <a:solidFill>
                      <a:srgbClr val="FFFFFF"/>
                    </a:solidFill>
                  </a:tcPr>
                </a:tc>
                <a:tc>
                  <a:txBody>
                    <a:bodyPr/>
                    <a:lstStyle/>
                    <a:p>
                      <a:pPr algn="r"/>
                      <a:r>
                        <a:rPr lang="es-CL" sz="1100" b="0">
                          <a:solidFill>
                            <a:srgbClr val="3A4655"/>
                          </a:solidFill>
                          <a:latin typeface="Calibri"/>
                          <a:cs typeface="Calibri"/>
                        </a:rPr>
                        <a:t>33</a:t>
                      </a:r>
                    </a:p>
                  </a:txBody>
                  <a:tcPr anchor="ctr">
                    <a:solidFill>
                      <a:srgbClr val="FFFFFF"/>
                    </a:solidFill>
                  </a:tcPr>
                </a:tc>
                <a:tc>
                  <a:txBody>
                    <a:bodyPr/>
                    <a:lstStyle/>
                    <a:p>
                      <a:pPr algn="r"/>
                      <a:r>
                        <a:rPr lang="es-CL" sz="1100" b="0">
                          <a:solidFill>
                            <a:srgbClr val="3A4655"/>
                          </a:solidFill>
                          <a:latin typeface="Calibri"/>
                          <a:cs typeface="Calibri"/>
                        </a:rPr>
                        <a:t>63,5%</a:t>
                      </a:r>
                    </a:p>
                  </a:txBody>
                  <a:tcPr anchor="ctr">
                    <a:solidFill>
                      <a:srgbClr val="FFFFFF"/>
                    </a:solidFill>
                  </a:tcPr>
                </a:tc>
                <a:extLst>
                  <a:ext uri="{0D108BD9-81ED-4DB2-BD59-A6C34878D82A}">
                    <a16:rowId xmlns:a16="http://schemas.microsoft.com/office/drawing/2014/main" xmlns="" val="3196524198"/>
                  </a:ext>
                </a:extLst>
              </a:tr>
              <a:tr h="355600">
                <a:tc>
                  <a:txBody>
                    <a:bodyPr/>
                    <a:lstStyle/>
                    <a:p>
                      <a:pPr algn="l"/>
                      <a:r>
                        <a:rPr lang="es-CL" sz="1100" b="0">
                          <a:solidFill>
                            <a:srgbClr val="3A4655"/>
                          </a:solidFill>
                          <a:latin typeface="Calibri"/>
                          <a:cs typeface="Calibri"/>
                        </a:rPr>
                        <a:t>Limitados</a:t>
                      </a:r>
                    </a:p>
                  </a:txBody>
                  <a:tcPr anchor="ctr">
                    <a:solidFill>
                      <a:srgbClr val="FAF9F6"/>
                    </a:solidFill>
                  </a:tcPr>
                </a:tc>
                <a:tc>
                  <a:txBody>
                    <a:bodyPr/>
                    <a:lstStyle/>
                    <a:p>
                      <a:pPr algn="r"/>
                      <a:r>
                        <a:rPr lang="es-CL" sz="1100" b="0">
                          <a:solidFill>
                            <a:srgbClr val="3A4655"/>
                          </a:solidFill>
                          <a:latin typeface="Calibri"/>
                          <a:cs typeface="Calibri"/>
                        </a:rPr>
                        <a:t>11</a:t>
                      </a:r>
                    </a:p>
                  </a:txBody>
                  <a:tcPr anchor="ctr">
                    <a:solidFill>
                      <a:srgbClr val="FAF9F6"/>
                    </a:solidFill>
                  </a:tcPr>
                </a:tc>
                <a:tc>
                  <a:txBody>
                    <a:bodyPr/>
                    <a:lstStyle/>
                    <a:p>
                      <a:pPr algn="r"/>
                      <a:r>
                        <a:rPr lang="es-CL" sz="1100" b="0">
                          <a:solidFill>
                            <a:srgbClr val="3A4655"/>
                          </a:solidFill>
                          <a:latin typeface="Calibri"/>
                          <a:cs typeface="Calibri"/>
                        </a:rPr>
                        <a:t>21,2%</a:t>
                      </a:r>
                    </a:p>
                  </a:txBody>
                  <a:tcPr anchor="ctr">
                    <a:solidFill>
                      <a:srgbClr val="FAF9F6"/>
                    </a:solidFill>
                  </a:tcPr>
                </a:tc>
                <a:extLst>
                  <a:ext uri="{0D108BD9-81ED-4DB2-BD59-A6C34878D82A}">
                    <a16:rowId xmlns:a16="http://schemas.microsoft.com/office/drawing/2014/main" xmlns="" val="2974569054"/>
                  </a:ext>
                </a:extLst>
              </a:tr>
              <a:tr h="355600">
                <a:tc>
                  <a:txBody>
                    <a:bodyPr/>
                    <a:lstStyle/>
                    <a:p>
                      <a:pPr algn="l"/>
                      <a:r>
                        <a:rPr lang="es-CL" sz="1100" b="0">
                          <a:solidFill>
                            <a:srgbClr val="3A4655"/>
                          </a:solidFill>
                          <a:latin typeface="Calibri"/>
                          <a:cs typeface="Calibri"/>
                        </a:rPr>
                        <a:t>No operativos</a:t>
                      </a:r>
                    </a:p>
                  </a:txBody>
                  <a:tcPr anchor="ctr">
                    <a:solidFill>
                      <a:srgbClr val="FFFFFF"/>
                    </a:solidFill>
                  </a:tcPr>
                </a:tc>
                <a:tc>
                  <a:txBody>
                    <a:bodyPr/>
                    <a:lstStyle/>
                    <a:p>
                      <a:pPr algn="r"/>
                      <a:r>
                        <a:rPr lang="es-CL" sz="1100" b="0">
                          <a:solidFill>
                            <a:srgbClr val="3A4655"/>
                          </a:solidFill>
                          <a:latin typeface="Calibri"/>
                          <a:cs typeface="Calibri"/>
                        </a:rPr>
                        <a:t>7</a:t>
                      </a:r>
                    </a:p>
                  </a:txBody>
                  <a:tcPr anchor="ctr">
                    <a:solidFill>
                      <a:srgbClr val="FFFFFF"/>
                    </a:solidFill>
                  </a:tcPr>
                </a:tc>
                <a:tc>
                  <a:txBody>
                    <a:bodyPr/>
                    <a:lstStyle/>
                    <a:p>
                      <a:pPr algn="r"/>
                      <a:r>
                        <a:rPr lang="es-CL" sz="1100" b="0">
                          <a:solidFill>
                            <a:srgbClr val="3A4655"/>
                          </a:solidFill>
                          <a:latin typeface="Calibri"/>
                          <a:cs typeface="Calibri"/>
                        </a:rPr>
                        <a:t>13,5%</a:t>
                      </a:r>
                    </a:p>
                  </a:txBody>
                  <a:tcPr anchor="ctr">
                    <a:solidFill>
                      <a:srgbClr val="FFFFFF"/>
                    </a:solidFill>
                  </a:tcPr>
                </a:tc>
                <a:extLst>
                  <a:ext uri="{0D108BD9-81ED-4DB2-BD59-A6C34878D82A}">
                    <a16:rowId xmlns:a16="http://schemas.microsoft.com/office/drawing/2014/main" xmlns="" val="2383556856"/>
                  </a:ext>
                </a:extLst>
              </a:tr>
              <a:tr h="355600">
                <a:tc>
                  <a:txBody>
                    <a:bodyPr/>
                    <a:lstStyle/>
                    <a:p>
                      <a:pPr algn="l"/>
                      <a:r>
                        <a:rPr lang="es-CL" sz="1100" b="1">
                          <a:solidFill>
                            <a:srgbClr val="0B1F3A"/>
                          </a:solidFill>
                          <a:latin typeface="Calibri"/>
                          <a:cs typeface="Calibri"/>
                        </a:rPr>
                        <a:t>Total institucional</a:t>
                      </a:r>
                    </a:p>
                  </a:txBody>
                  <a:tcPr anchor="ctr">
                    <a:solidFill>
                      <a:srgbClr val="E8E5DC"/>
                    </a:solidFill>
                  </a:tcPr>
                </a:tc>
                <a:tc>
                  <a:txBody>
                    <a:bodyPr/>
                    <a:lstStyle/>
                    <a:p>
                      <a:pPr algn="r"/>
                      <a:r>
                        <a:rPr lang="es-CL" sz="1100" b="1">
                          <a:solidFill>
                            <a:srgbClr val="0B1F3A"/>
                          </a:solidFill>
                          <a:latin typeface="Calibri"/>
                          <a:cs typeface="Calibri"/>
                        </a:rPr>
                        <a:t>52</a:t>
                      </a:r>
                    </a:p>
                  </a:txBody>
                  <a:tcPr anchor="ctr">
                    <a:solidFill>
                      <a:srgbClr val="E8E5DC"/>
                    </a:solidFill>
                  </a:tcPr>
                </a:tc>
                <a:tc>
                  <a:txBody>
                    <a:bodyPr/>
                    <a:lstStyle/>
                    <a:p>
                      <a:pPr algn="r"/>
                      <a:r>
                        <a:rPr lang="es-CL" sz="1100" b="1">
                          <a:solidFill>
                            <a:srgbClr val="0B1F3A"/>
                          </a:solidFill>
                          <a:latin typeface="Calibri"/>
                          <a:cs typeface="Calibri"/>
                        </a:rPr>
                        <a:t>100%</a:t>
                      </a:r>
                    </a:p>
                  </a:txBody>
                  <a:tcPr anchor="ctr">
                    <a:solidFill>
                      <a:srgbClr val="E8E5DC"/>
                    </a:solidFill>
                  </a:tcPr>
                </a:tc>
                <a:extLst>
                  <a:ext uri="{0D108BD9-81ED-4DB2-BD59-A6C34878D82A}">
                    <a16:rowId xmlns:a16="http://schemas.microsoft.com/office/drawing/2014/main" xmlns="" val="2053152017"/>
                  </a:ext>
                </a:extLst>
              </a:tr>
            </a:tbl>
          </a:graphicData>
        </a:graphic>
      </p:graphicFrame>
      <p:sp>
        <p:nvSpPr>
          <p:cNvPr id="53" name="CuadroTexto 52">
            <a:extLst>
              <a:ext uri="{FF2B5EF4-FFF2-40B4-BE49-F238E27FC236}">
                <a16:creationId xmlns:a16="http://schemas.microsoft.com/office/drawing/2014/main" xmlns="" id="{94BA3DEB-E286-AE4A-9EFA-D46EAD3B090A}"/>
              </a:ext>
            </a:extLst>
          </p:cNvPr>
          <p:cNvSpPr txBox="1"/>
          <p:nvPr/>
        </p:nvSpPr>
        <p:spPr>
          <a:xfrm>
            <a:off x="6045200" y="2044700"/>
            <a:ext cx="2286000" cy="165100"/>
          </a:xfrm>
          <a:prstGeom prst="rect">
            <a:avLst/>
          </a:prstGeom>
          <a:noFill/>
        </p:spPr>
        <p:txBody>
          <a:bodyPr vertOverflow="overflow" vert="horz" wrap="square" rtlCol="0" anchor="ctr" anchorCtr="0">
            <a:noAutofit/>
          </a:bodyPr>
          <a:lstStyle/>
          <a:p>
            <a:pPr algn="l"/>
            <a:r>
              <a:rPr lang="es-CL" sz="850" b="1">
                <a:solidFill>
                  <a:srgbClr val="E3C878"/>
                </a:solidFill>
                <a:latin typeface="Calibri"/>
                <a:cs typeface="Calibri"/>
              </a:rPr>
              <a:t>UNIDADES OPERATIVAS  ·  LÁMINA 21</a:t>
            </a:r>
          </a:p>
        </p:txBody>
      </p:sp>
      <p:sp>
        <p:nvSpPr>
          <p:cNvPr id="54" name="CuadroTexto 53">
            <a:extLst>
              <a:ext uri="{FF2B5EF4-FFF2-40B4-BE49-F238E27FC236}">
                <a16:creationId xmlns:a16="http://schemas.microsoft.com/office/drawing/2014/main" xmlns="" id="{F52BD965-88E5-D045-83F7-715817CE28D4}"/>
              </a:ext>
            </a:extLst>
          </p:cNvPr>
          <p:cNvSpPr txBox="1"/>
          <p:nvPr/>
        </p:nvSpPr>
        <p:spPr>
          <a:xfrm>
            <a:off x="6045200" y="2235200"/>
            <a:ext cx="2286000" cy="215900"/>
          </a:xfrm>
          <a:prstGeom prst="rect">
            <a:avLst/>
          </a:prstGeom>
          <a:noFill/>
        </p:spPr>
        <p:txBody>
          <a:bodyPr vertOverflow="overflow" vert="horz" wrap="square" rtlCol="0" anchor="ctr" anchorCtr="0">
            <a:noAutofit/>
          </a:bodyPr>
          <a:lstStyle/>
          <a:p>
            <a:pPr algn="l"/>
            <a:r>
              <a:rPr lang="es-CL" sz="1250">
                <a:solidFill>
                  <a:srgbClr val="FFFFFF"/>
                </a:solidFill>
                <a:latin typeface="Cambria"/>
              </a:rPr>
              <a:t>27 hornos convectores</a:t>
            </a:r>
          </a:p>
        </p:txBody>
      </p:sp>
      <p:sp>
        <p:nvSpPr>
          <p:cNvPr id="55" name="Rectángulo 54">
            <a:extLst>
              <a:ext uri="{FF2B5EF4-FFF2-40B4-BE49-F238E27FC236}">
                <a16:creationId xmlns:a16="http://schemas.microsoft.com/office/drawing/2014/main" xmlns="" id="{424B7329-96D6-7B49-9F0A-6D05FAAE2EC7}"/>
              </a:ext>
            </a:extLst>
          </p:cNvPr>
          <p:cNvSpPr/>
          <p:nvPr/>
        </p:nvSpPr>
        <p:spPr>
          <a:xfrm>
            <a:off x="6045200" y="2501900"/>
            <a:ext cx="330200" cy="12700"/>
          </a:xfrm>
          <a:prstGeom prst="rect">
            <a:avLst/>
          </a:prstGeom>
          <a:solidFill>
            <a:srgbClr val="C9A24B"/>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56" name="CuadroTexto 55">
            <a:extLst>
              <a:ext uri="{FF2B5EF4-FFF2-40B4-BE49-F238E27FC236}">
                <a16:creationId xmlns:a16="http://schemas.microsoft.com/office/drawing/2014/main" xmlns="" id="{8C4D8E8C-2C7F-284A-AEF8-1F02D83539FD}"/>
              </a:ext>
            </a:extLst>
          </p:cNvPr>
          <p:cNvSpPr txBox="1"/>
          <p:nvPr/>
        </p:nvSpPr>
        <p:spPr>
          <a:xfrm>
            <a:off x="6045200" y="2590800"/>
            <a:ext cx="558800" cy="304800"/>
          </a:xfrm>
          <a:prstGeom prst="rect">
            <a:avLst/>
          </a:prstGeom>
          <a:noFill/>
        </p:spPr>
        <p:txBody>
          <a:bodyPr vertOverflow="overflow" vert="horz" wrap="none" rtlCol="0" anchor="ctr" anchorCtr="0">
            <a:noAutofit/>
          </a:bodyPr>
          <a:lstStyle/>
          <a:p>
            <a:pPr algn="l"/>
            <a:r>
              <a:rPr lang="es-CL" sz="1500" b="1" dirty="0">
                <a:solidFill>
                  <a:srgbClr val="E3C878"/>
                </a:solidFill>
                <a:latin typeface="Cambria"/>
              </a:rPr>
              <a:t>10</a:t>
            </a:r>
          </a:p>
        </p:txBody>
      </p:sp>
      <p:sp>
        <p:nvSpPr>
          <p:cNvPr id="57" name="CuadroTexto 56">
            <a:extLst>
              <a:ext uri="{FF2B5EF4-FFF2-40B4-BE49-F238E27FC236}">
                <a16:creationId xmlns:a16="http://schemas.microsoft.com/office/drawing/2014/main" xmlns="" id="{74FA7DD8-7055-7043-9162-EC8F01280491}"/>
              </a:ext>
            </a:extLst>
          </p:cNvPr>
          <p:cNvSpPr txBox="1"/>
          <p:nvPr/>
        </p:nvSpPr>
        <p:spPr>
          <a:xfrm>
            <a:off x="6502400" y="2603500"/>
            <a:ext cx="1828800" cy="228600"/>
          </a:xfrm>
          <a:prstGeom prst="rect">
            <a:avLst/>
          </a:prstGeom>
          <a:noFill/>
        </p:spPr>
        <p:txBody>
          <a:bodyPr vertOverflow="overflow" vert="horz" wrap="square" rtlCol="0" anchor="ctr" anchorCtr="0">
            <a:noAutofit/>
          </a:bodyPr>
          <a:lstStyle/>
          <a:p>
            <a:pPr algn="l"/>
            <a:r>
              <a:rPr lang="es-CL" sz="1000">
                <a:solidFill>
                  <a:srgbClr val="DCE4EE"/>
                </a:solidFill>
                <a:latin typeface="Calibri"/>
                <a:cs typeface="Calibri"/>
              </a:rPr>
              <a:t>Operativos · 37,0%</a:t>
            </a:r>
          </a:p>
        </p:txBody>
      </p:sp>
      <p:sp>
        <p:nvSpPr>
          <p:cNvPr id="58" name="CuadroTexto 57">
            <a:extLst>
              <a:ext uri="{FF2B5EF4-FFF2-40B4-BE49-F238E27FC236}">
                <a16:creationId xmlns:a16="http://schemas.microsoft.com/office/drawing/2014/main" xmlns="" id="{6C1A5391-9AC2-EF46-A9CB-8B7334D823EC}"/>
              </a:ext>
            </a:extLst>
          </p:cNvPr>
          <p:cNvSpPr txBox="1"/>
          <p:nvPr/>
        </p:nvSpPr>
        <p:spPr>
          <a:xfrm>
            <a:off x="6045200" y="2908300"/>
            <a:ext cx="558800" cy="304800"/>
          </a:xfrm>
          <a:prstGeom prst="rect">
            <a:avLst/>
          </a:prstGeom>
          <a:noFill/>
        </p:spPr>
        <p:txBody>
          <a:bodyPr vertOverflow="overflow" vert="horz" wrap="none" rtlCol="0" anchor="ctr" anchorCtr="0">
            <a:noAutofit/>
          </a:bodyPr>
          <a:lstStyle/>
          <a:p>
            <a:pPr algn="l"/>
            <a:r>
              <a:rPr lang="es-CL" sz="1500" b="1">
                <a:solidFill>
                  <a:srgbClr val="E3C878"/>
                </a:solidFill>
                <a:latin typeface="Cambria"/>
              </a:rPr>
              <a:t>11</a:t>
            </a:r>
          </a:p>
        </p:txBody>
      </p:sp>
      <p:sp>
        <p:nvSpPr>
          <p:cNvPr id="59" name="CuadroTexto 58">
            <a:extLst>
              <a:ext uri="{FF2B5EF4-FFF2-40B4-BE49-F238E27FC236}">
                <a16:creationId xmlns:a16="http://schemas.microsoft.com/office/drawing/2014/main" xmlns="" id="{580C2ACF-AB0E-8047-BEB6-672D7E61A22C}"/>
              </a:ext>
            </a:extLst>
          </p:cNvPr>
          <p:cNvSpPr txBox="1"/>
          <p:nvPr/>
        </p:nvSpPr>
        <p:spPr>
          <a:xfrm>
            <a:off x="6502400" y="2921000"/>
            <a:ext cx="1828800" cy="228600"/>
          </a:xfrm>
          <a:prstGeom prst="rect">
            <a:avLst/>
          </a:prstGeom>
          <a:noFill/>
        </p:spPr>
        <p:txBody>
          <a:bodyPr vertOverflow="overflow" vert="horz" wrap="square" rtlCol="0" anchor="ctr" anchorCtr="0">
            <a:noAutofit/>
          </a:bodyPr>
          <a:lstStyle/>
          <a:p>
            <a:pPr algn="l"/>
            <a:r>
              <a:rPr lang="es-CL" sz="1000">
                <a:solidFill>
                  <a:srgbClr val="DCE4EE"/>
                </a:solidFill>
                <a:latin typeface="Calibri"/>
                <a:cs typeface="Calibri"/>
              </a:rPr>
              <a:t>Limitados · 40,7%</a:t>
            </a:r>
          </a:p>
        </p:txBody>
      </p:sp>
      <p:sp>
        <p:nvSpPr>
          <p:cNvPr id="61" name="Rectángulo 60">
            <a:extLst>
              <a:ext uri="{FF2B5EF4-FFF2-40B4-BE49-F238E27FC236}">
                <a16:creationId xmlns:a16="http://schemas.microsoft.com/office/drawing/2014/main" xmlns="" id="{3FC49EE6-0649-C242-A980-7CF8E2367D44}"/>
              </a:ext>
            </a:extLst>
          </p:cNvPr>
          <p:cNvSpPr/>
          <p:nvPr/>
        </p:nvSpPr>
        <p:spPr>
          <a:xfrm>
            <a:off x="635000" y="3835400"/>
            <a:ext cx="38100" cy="558800"/>
          </a:xfrm>
          <a:prstGeom prst="rect">
            <a:avLst/>
          </a:prstGeom>
          <a:solidFill>
            <a:srgbClr val="C9A24B"/>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62" name="CuadroTexto 61">
            <a:extLst>
              <a:ext uri="{FF2B5EF4-FFF2-40B4-BE49-F238E27FC236}">
                <a16:creationId xmlns:a16="http://schemas.microsoft.com/office/drawing/2014/main" xmlns="" id="{4653B56B-87EE-B64F-AAE1-7F039ACA1070}"/>
              </a:ext>
            </a:extLst>
          </p:cNvPr>
          <p:cNvSpPr txBox="1"/>
          <p:nvPr/>
        </p:nvSpPr>
        <p:spPr>
          <a:xfrm>
            <a:off x="838200" y="3924300"/>
            <a:ext cx="3810000" cy="152400"/>
          </a:xfrm>
          <a:prstGeom prst="rect">
            <a:avLst/>
          </a:prstGeom>
          <a:noFill/>
        </p:spPr>
        <p:txBody>
          <a:bodyPr vertOverflow="overflow" vert="horz" wrap="square" rtlCol="0" anchor="ctr" anchorCtr="0">
            <a:noAutofit/>
          </a:bodyPr>
          <a:lstStyle/>
          <a:p>
            <a:pPr algn="l"/>
            <a:r>
              <a:rPr lang="es-CL" sz="850" b="1">
                <a:solidFill>
                  <a:srgbClr val="C9A24B"/>
                </a:solidFill>
                <a:latin typeface="Calibri"/>
                <a:cs typeface="Calibri"/>
              </a:rPr>
              <a:t>VIDA ÚTIL INFORMADA</a:t>
            </a:r>
          </a:p>
        </p:txBody>
      </p:sp>
      <p:sp>
        <p:nvSpPr>
          <p:cNvPr id="63" name="CuadroTexto 62">
            <a:extLst>
              <a:ext uri="{FF2B5EF4-FFF2-40B4-BE49-F238E27FC236}">
                <a16:creationId xmlns:a16="http://schemas.microsoft.com/office/drawing/2014/main" xmlns="" id="{DB7F5AFE-D24B-4D4C-9606-DF25B4F86DD6}"/>
              </a:ext>
            </a:extLst>
          </p:cNvPr>
          <p:cNvSpPr txBox="1"/>
          <p:nvPr/>
        </p:nvSpPr>
        <p:spPr>
          <a:xfrm>
            <a:off x="838200" y="4102100"/>
            <a:ext cx="7493000" cy="215900"/>
          </a:xfrm>
          <a:prstGeom prst="rect">
            <a:avLst/>
          </a:prstGeom>
          <a:noFill/>
        </p:spPr>
        <p:txBody>
          <a:bodyPr vertOverflow="overflow" vert="horz" wrap="square" rtlCol="0" anchor="ctr" anchorCtr="0">
            <a:noAutofit/>
          </a:bodyPr>
          <a:lstStyle/>
          <a:p>
            <a:pPr algn="l"/>
            <a:r>
              <a:rPr lang="es-CL" sz="950">
                <a:solidFill>
                  <a:srgbClr val="3A4655"/>
                </a:solidFill>
                <a:latin typeface="Calibri"/>
                <a:cs typeface="Calibri"/>
              </a:rPr>
              <a:t>11 de los 27 hornos en unidades operativas ya cumplieron su vida útil informada o están próximos a cumplirla: 5 limitados, 3 no operativos y 3 operativos. Detalle equipo por equipo en la lámina 21.</a:t>
            </a:r>
          </a:p>
        </p:txBody>
      </p:sp>
      <p:sp>
        <p:nvSpPr>
          <p:cNvPr id="64" name="KPI 64"/>
          <p:cNvSpPr txBox="1"/>
          <p:nvPr/>
        </p:nvSpPr>
        <p:spPr>
          <a:xfrm>
            <a:off x="6045200" y="3225800"/>
            <a:ext cx="558800" cy="254000"/>
          </a:xfrm>
          <a:prstGeom prst="rect">
            <a:avLst/>
          </a:prstGeom>
          <a:noFill/>
        </p:spPr>
        <p:txBody>
          <a:bodyPr wrap="none" lIns="0" tIns="0" rIns="0" bIns="0" anchor="ctr"/>
          <a:lstStyle/>
          <a:p>
            <a:pPr algn="l"/>
            <a:r>
              <a:rPr lang="es-CL" sz="1500" b="1" dirty="0">
                <a:solidFill>
                  <a:srgbClr val="E3C878"/>
                </a:solidFill>
                <a:latin typeface="Cambria"/>
              </a:rPr>
              <a:t>     6</a:t>
            </a:r>
          </a:p>
        </p:txBody>
      </p:sp>
      <p:sp>
        <p:nvSpPr>
          <p:cNvPr id="65" name="KPI 65"/>
          <p:cNvSpPr txBox="1"/>
          <p:nvPr/>
        </p:nvSpPr>
        <p:spPr>
          <a:xfrm>
            <a:off x="6502400" y="3238500"/>
            <a:ext cx="1828800" cy="228600"/>
          </a:xfrm>
          <a:prstGeom prst="rect">
            <a:avLst/>
          </a:prstGeom>
          <a:noFill/>
        </p:spPr>
        <p:txBody>
          <a:bodyPr wrap="none" lIns="0" tIns="0" rIns="0" bIns="0" anchor="ctr"/>
          <a:lstStyle/>
          <a:p>
            <a:pPr algn="l"/>
            <a:r>
              <a:rPr lang="es-CL" sz="1000" b="0" dirty="0">
                <a:solidFill>
                  <a:srgbClr val="DCE4EE"/>
                </a:solidFill>
                <a:latin typeface="Calibri"/>
              </a:rPr>
              <a:t>No operativos · 22,2%</a:t>
            </a:r>
          </a:p>
        </p:txBody>
      </p:sp>
    </p:spTree>
    <p:extLst>
      <p:ext uri="{BB962C8B-B14F-4D97-AF65-F5344CB8AC3E}">
        <p14:creationId xmlns:p14="http://schemas.microsoft.com/office/powerpoint/2010/main" val="35298075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4F1EA"/>
        </a:solidFill>
        <a:effectLst/>
      </p:bgPr>
    </p:bg>
    <p:spTree>
      <p:nvGrpSpPr>
        <p:cNvPr id="1" name="">
          <a:extLst>
            <a:ext uri="{FF2B5EF4-FFF2-40B4-BE49-F238E27FC236}">
              <a16:creationId xmlns:a16="http://schemas.microsoft.com/office/drawing/2014/main" xmlns="" id="{E1F3B670-FD86-0904-0C4F-E076739843A0}"/>
            </a:ext>
          </a:extLst>
        </p:cNvPr>
        <p:cNvGrpSpPr/>
        <p:nvPr/>
      </p:nvGrpSpPr>
      <p:grpSpPr>
        <a:xfrm>
          <a:off x="0" y="0"/>
          <a:ext cx="0" cy="0"/>
          <a:chOff x="0" y="0"/>
          <a:chExt cx="0" cy="0"/>
        </a:xfrm>
      </p:grpSpPr>
      <p:pic>
        <p:nvPicPr>
          <p:cNvPr id="2" name="Image 0" descr="/tmp/deck/assets/escudo_armada.png">
            <a:extLst>
              <a:ext uri="{FF2B5EF4-FFF2-40B4-BE49-F238E27FC236}">
                <a16:creationId xmlns:a16="http://schemas.microsoft.com/office/drawing/2014/main" xmlns="" id="{3E010D1B-0E9B-2685-56A2-61DA81F336C9}"/>
              </a:ext>
            </a:extLst>
          </p:cNvPr>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a:extLst>
              <a:ext uri="{FF2B5EF4-FFF2-40B4-BE49-F238E27FC236}">
                <a16:creationId xmlns:a16="http://schemas.microsoft.com/office/drawing/2014/main" xmlns="" id="{1E188ABB-6A48-D576-F49F-15E011E50C0B}"/>
              </a:ext>
            </a:extLst>
          </p:cNvPr>
          <p:cNvPicPr>
            <a:picLocks noChangeAspect="1"/>
          </p:cNvPicPr>
          <p:nvPr/>
        </p:nvPicPr>
        <p:blipFill>
          <a:blip r:embed="rId4"/>
          <a:stretch>
            <a:fillRect/>
          </a:stretch>
        </p:blipFill>
        <p:spPr>
          <a:xfrm>
            <a:off x="8467161" y="109728"/>
            <a:ext cx="365943" cy="548640"/>
          </a:xfrm>
          <a:prstGeom prst="rect">
            <a:avLst/>
          </a:prstGeom>
        </p:spPr>
      </p:pic>
      <p:sp>
        <p:nvSpPr>
          <p:cNvPr id="4" name="Text 0">
            <a:extLst>
              <a:ext uri="{FF2B5EF4-FFF2-40B4-BE49-F238E27FC236}">
                <a16:creationId xmlns:a16="http://schemas.microsoft.com/office/drawing/2014/main" xmlns="" id="{DC758197-83CC-DCEA-5BBB-4701BC64458F}"/>
              </a:ext>
            </a:extLst>
          </p:cNvPr>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a:extLst>
              <a:ext uri="{FF2B5EF4-FFF2-40B4-BE49-F238E27FC236}">
                <a16:creationId xmlns:a16="http://schemas.microsoft.com/office/drawing/2014/main" xmlns="" id="{8EE9E9D0-D801-38D9-AEE2-EACBA2E50573}"/>
              </a:ext>
            </a:extLst>
          </p:cNvPr>
          <p:cNvSpPr/>
          <p:nvPr/>
        </p:nvSpPr>
        <p:spPr>
          <a:xfrm>
            <a:off x="0" y="4718304"/>
            <a:ext cx="9144000" cy="425196"/>
          </a:xfrm>
          <a:prstGeom prst="rect">
            <a:avLst/>
          </a:prstGeom>
          <a:solidFill>
            <a:srgbClr val="0A1B33"/>
          </a:solidFill>
          <a:ln/>
        </p:spPr>
        <p:txBody>
          <a:bodyPr/>
          <a:lstStyle/>
          <a:p>
            <a:endParaRPr lang="es-CL"/>
          </a:p>
        </p:txBody>
      </p:sp>
      <p:sp>
        <p:nvSpPr>
          <p:cNvPr id="6" name="Shape 2">
            <a:extLst>
              <a:ext uri="{FF2B5EF4-FFF2-40B4-BE49-F238E27FC236}">
                <a16:creationId xmlns:a16="http://schemas.microsoft.com/office/drawing/2014/main" xmlns="" id="{BF610713-69A0-77AD-DC13-F023822EA1C1}"/>
              </a:ext>
            </a:extLst>
          </p:cNvPr>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a:extLst>
              <a:ext uri="{FF2B5EF4-FFF2-40B4-BE49-F238E27FC236}">
                <a16:creationId xmlns:a16="http://schemas.microsoft.com/office/drawing/2014/main" xmlns="" id="{BC48514F-ACBB-5EEE-F712-7A51A1168946}"/>
              </a:ext>
            </a:extLst>
          </p:cNvPr>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a:extLst>
              <a:ext uri="{FF2B5EF4-FFF2-40B4-BE49-F238E27FC236}">
                <a16:creationId xmlns:a16="http://schemas.microsoft.com/office/drawing/2014/main" xmlns="" id="{0045AB27-4CDC-131E-AF64-BDA5A9685C71}"/>
              </a:ext>
            </a:extLst>
          </p:cNvPr>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a:extLst>
              <a:ext uri="{FF2B5EF4-FFF2-40B4-BE49-F238E27FC236}">
                <a16:creationId xmlns:a16="http://schemas.microsoft.com/office/drawing/2014/main" xmlns="" id="{AE739106-337B-6182-98D9-740C6E43B0A3}"/>
              </a:ext>
            </a:extLst>
          </p:cNvPr>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20</a:t>
            </a:r>
            <a:endParaRPr lang="en-US" sz="900" dirty="0"/>
          </a:p>
        </p:txBody>
      </p:sp>
      <p:sp>
        <p:nvSpPr>
          <p:cNvPr id="10" name="Shape 6">
            <a:extLst>
              <a:ext uri="{FF2B5EF4-FFF2-40B4-BE49-F238E27FC236}">
                <a16:creationId xmlns:a16="http://schemas.microsoft.com/office/drawing/2014/main" xmlns="" id="{50B4449B-5B87-9522-C3B0-F1B91CB5496F}"/>
              </a:ext>
            </a:extLst>
          </p:cNvPr>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a:extLst>
              <a:ext uri="{FF2B5EF4-FFF2-40B4-BE49-F238E27FC236}">
                <a16:creationId xmlns:a16="http://schemas.microsoft.com/office/drawing/2014/main" xmlns="" id="{9B219954-724D-E0A8-83A3-0F3472DF39DA}"/>
              </a:ext>
            </a:extLst>
          </p:cNvPr>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a:extLst>
              <a:ext uri="{FF2B5EF4-FFF2-40B4-BE49-F238E27FC236}">
                <a16:creationId xmlns:a16="http://schemas.microsoft.com/office/drawing/2014/main" xmlns="" id="{A52B9EA2-A4C2-D0D2-7A5F-2CAD4D6AE14E}"/>
              </a:ext>
            </a:extLst>
          </p:cNvPr>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a:extLst>
              <a:ext uri="{FF2B5EF4-FFF2-40B4-BE49-F238E27FC236}">
                <a16:creationId xmlns:a16="http://schemas.microsoft.com/office/drawing/2014/main" xmlns="" id="{758CEEE5-29FA-61BC-886E-1A8EAD0CD97E}"/>
              </a:ext>
            </a:extLst>
          </p:cNvPr>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a:extLst>
              <a:ext uri="{FF2B5EF4-FFF2-40B4-BE49-F238E27FC236}">
                <a16:creationId xmlns:a16="http://schemas.microsoft.com/office/drawing/2014/main" xmlns="" id="{783C0915-F7D0-4C8B-0BCA-DC2370E12E52}"/>
              </a:ext>
            </a:extLst>
          </p:cNvPr>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a:extLst>
              <a:ext uri="{FF2B5EF4-FFF2-40B4-BE49-F238E27FC236}">
                <a16:creationId xmlns:a16="http://schemas.microsoft.com/office/drawing/2014/main" xmlns="" id="{DD06D911-4A75-A124-0A4B-9BE411EC078A}"/>
              </a:ext>
            </a:extLst>
          </p:cNvPr>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a:extLst>
              <a:ext uri="{FF2B5EF4-FFF2-40B4-BE49-F238E27FC236}">
                <a16:creationId xmlns:a16="http://schemas.microsoft.com/office/drawing/2014/main" xmlns="" id="{7008014D-EBCB-D23A-D8F6-79CE562FFF5A}"/>
              </a:ext>
            </a:extLst>
          </p:cNvPr>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a:extLst>
              <a:ext uri="{FF2B5EF4-FFF2-40B4-BE49-F238E27FC236}">
                <a16:creationId xmlns:a16="http://schemas.microsoft.com/office/drawing/2014/main" xmlns="" id="{B8E70CD0-C5D9-0351-9ECB-D50E78C5FB7C}"/>
              </a:ext>
            </a:extLst>
          </p:cNvPr>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a:extLst>
              <a:ext uri="{FF2B5EF4-FFF2-40B4-BE49-F238E27FC236}">
                <a16:creationId xmlns:a16="http://schemas.microsoft.com/office/drawing/2014/main" xmlns="" id="{1A75525D-FA02-6816-6061-9B41E28BF8FD}"/>
              </a:ext>
            </a:extLst>
          </p:cNvPr>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a:extLst>
              <a:ext uri="{FF2B5EF4-FFF2-40B4-BE49-F238E27FC236}">
                <a16:creationId xmlns:a16="http://schemas.microsoft.com/office/drawing/2014/main" xmlns="" id="{B59BD8D2-DF05-EF0E-2A14-6DBCB0F21F91}"/>
              </a:ext>
            </a:extLst>
          </p:cNvPr>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a:extLst>
              <a:ext uri="{FF2B5EF4-FFF2-40B4-BE49-F238E27FC236}">
                <a16:creationId xmlns:a16="http://schemas.microsoft.com/office/drawing/2014/main" xmlns="" id="{7C3EDEDC-8136-0C42-E481-17FD717D1564}"/>
              </a:ext>
            </a:extLst>
          </p:cNvPr>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a:extLst>
              <a:ext uri="{FF2B5EF4-FFF2-40B4-BE49-F238E27FC236}">
                <a16:creationId xmlns:a16="http://schemas.microsoft.com/office/drawing/2014/main" xmlns="" id="{D03FDD54-6936-014F-C517-C3C2AA653CA6}"/>
              </a:ext>
            </a:extLst>
          </p:cNvPr>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a:extLst>
              <a:ext uri="{FF2B5EF4-FFF2-40B4-BE49-F238E27FC236}">
                <a16:creationId xmlns:a16="http://schemas.microsoft.com/office/drawing/2014/main" xmlns="" id="{846C7CC4-1847-B2AF-07DF-206A78E66C9F}"/>
              </a:ext>
            </a:extLst>
          </p:cNvPr>
          <p:cNvSpPr/>
          <p:nvPr/>
        </p:nvSpPr>
        <p:spPr>
          <a:xfrm>
            <a:off x="7011619"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3" name="Text 19">
            <a:extLst>
              <a:ext uri="{FF2B5EF4-FFF2-40B4-BE49-F238E27FC236}">
                <a16:creationId xmlns:a16="http://schemas.microsoft.com/office/drawing/2014/main" xmlns="" id="{715326E4-4A9B-8B06-BAF9-B8EA75CDD469}"/>
              </a:ext>
            </a:extLst>
          </p:cNvPr>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05  </a:t>
            </a:r>
            <a:r>
              <a:rPr lang="en-US" sz="760" b="1" dirty="0">
                <a:solidFill>
                  <a:srgbClr val="FFFFFF"/>
                </a:solidFill>
                <a:latin typeface="Calibri" pitchFamily="34" charset="0"/>
                <a:ea typeface="Calibri" pitchFamily="34" charset="-122"/>
                <a:cs typeface="Calibri" pitchFamily="34" charset="-120"/>
              </a:rPr>
              <a:t>Alimentación</a:t>
            </a:r>
            <a:endParaRPr lang="en-US" sz="760" dirty="0"/>
          </a:p>
        </p:txBody>
      </p:sp>
      <p:sp>
        <p:nvSpPr>
          <p:cNvPr id="24" name="Text 20">
            <a:extLst>
              <a:ext uri="{FF2B5EF4-FFF2-40B4-BE49-F238E27FC236}">
                <a16:creationId xmlns:a16="http://schemas.microsoft.com/office/drawing/2014/main" xmlns="" id="{43F46217-ECBF-31EB-61B7-7253E7CED8D3}"/>
              </a:ext>
            </a:extLst>
          </p:cNvPr>
          <p:cNvSpPr/>
          <p:nvPr/>
        </p:nvSpPr>
        <p:spPr>
          <a:xfrm>
            <a:off x="640080" y="1066800"/>
            <a:ext cx="3492500" cy="330200"/>
          </a:xfrm>
          <a:prstGeom prst="rect">
            <a:avLst/>
          </a:prstGeom>
          <a:noFill/>
          <a:ln/>
        </p:spPr>
        <p:txBody>
          <a:bodyPr wrap="square" rtlCol="0" anchor="ctr"/>
          <a:lstStyle/>
          <a:p>
            <a:pPr marL="0" indent="0">
              <a:buNone/>
            </a:pPr>
            <a:r>
              <a:rPr lang="en-US" sz="2100" b="1" dirty="0" err="1">
                <a:solidFill>
                  <a:srgbClr val="0B1F3A"/>
                </a:solidFill>
                <a:latin typeface="Cambria" pitchFamily="34" charset="0"/>
                <a:ea typeface="Cambria" pitchFamily="34" charset="-122"/>
                <a:cs typeface="Cambria" pitchFamily="34" charset="-120"/>
              </a:rPr>
              <a:t>Unidades</a:t>
            </a:r>
            <a:r>
              <a:rPr lang="en-US" sz="2100" b="1" dirty="0">
                <a:solidFill>
                  <a:srgbClr val="0B1F3A"/>
                </a:solidFill>
                <a:latin typeface="Cambria" pitchFamily="34" charset="0"/>
                <a:ea typeface="Cambria" pitchFamily="34" charset="-122"/>
                <a:cs typeface="Cambria" pitchFamily="34" charset="-120"/>
              </a:rPr>
              <a:t> </a:t>
            </a:r>
            <a:r>
              <a:rPr lang="en-US" sz="2100" b="1" dirty="0" err="1">
                <a:solidFill>
                  <a:srgbClr val="0B1F3A"/>
                </a:solidFill>
                <a:latin typeface="Cambria" pitchFamily="34" charset="0"/>
                <a:ea typeface="Cambria" pitchFamily="34" charset="-122"/>
                <a:cs typeface="Cambria" pitchFamily="34" charset="-120"/>
              </a:rPr>
              <a:t>Operativas</a:t>
            </a:r>
            <a:r>
              <a:rPr lang="en-US" sz="2100" b="1" dirty="0">
                <a:solidFill>
                  <a:srgbClr val="0B1F3A"/>
                </a:solidFill>
                <a:latin typeface="Cambria" pitchFamily="34" charset="0"/>
                <a:ea typeface="Cambria" pitchFamily="34" charset="-122"/>
                <a:cs typeface="Cambria" pitchFamily="34" charset="-120"/>
              </a:rPr>
              <a:t> </a:t>
            </a:r>
            <a:endParaRPr lang="en-US" sz="2100" dirty="0"/>
          </a:p>
        </p:txBody>
      </p:sp>
      <p:graphicFrame>
        <p:nvGraphicFramePr>
          <p:cNvPr id="60" name="Tabla Hornos"/>
          <p:cNvGraphicFramePr>
            <a:graphicFrameLocks noGrp="1"/>
          </p:cNvGraphicFramePr>
          <p:nvPr/>
        </p:nvGraphicFramePr>
        <p:xfrm>
          <a:off x="635000" y="1435100"/>
          <a:ext cx="7810500" cy="3159760"/>
        </p:xfrm>
        <a:graphic>
          <a:graphicData uri="http://schemas.openxmlformats.org/drawingml/2006/table">
            <a:tbl>
              <a:tblPr/>
              <a:tblGrid>
                <a:gridCol w="279400">
                  <a:extLst>
                    <a:ext uri="{9D8B030D-6E8A-4147-A177-3AD203B41FA5}">
                      <a16:colId xmlns:a16="http://schemas.microsoft.com/office/drawing/2014/main" xmlns="" val="20000"/>
                    </a:ext>
                  </a:extLst>
                </a:gridCol>
                <a:gridCol w="990600">
                  <a:extLst>
                    <a:ext uri="{9D8B030D-6E8A-4147-A177-3AD203B41FA5}">
                      <a16:colId xmlns:a16="http://schemas.microsoft.com/office/drawing/2014/main" xmlns="" val="20001"/>
                    </a:ext>
                  </a:extLst>
                </a:gridCol>
                <a:gridCol w="1498600">
                  <a:extLst>
                    <a:ext uri="{9D8B030D-6E8A-4147-A177-3AD203B41FA5}">
                      <a16:colId xmlns:a16="http://schemas.microsoft.com/office/drawing/2014/main" xmlns="" val="20002"/>
                    </a:ext>
                  </a:extLst>
                </a:gridCol>
                <a:gridCol w="431800">
                  <a:extLst>
                    <a:ext uri="{9D8B030D-6E8A-4147-A177-3AD203B41FA5}">
                      <a16:colId xmlns:a16="http://schemas.microsoft.com/office/drawing/2014/main" xmlns="" val="20003"/>
                    </a:ext>
                  </a:extLst>
                </a:gridCol>
                <a:gridCol w="635000">
                  <a:extLst>
                    <a:ext uri="{9D8B030D-6E8A-4147-A177-3AD203B41FA5}">
                      <a16:colId xmlns:a16="http://schemas.microsoft.com/office/drawing/2014/main" xmlns="" val="20004"/>
                    </a:ext>
                  </a:extLst>
                </a:gridCol>
                <a:gridCol w="787400">
                  <a:extLst>
                    <a:ext uri="{9D8B030D-6E8A-4147-A177-3AD203B41FA5}">
                      <a16:colId xmlns:a16="http://schemas.microsoft.com/office/drawing/2014/main" xmlns="" val="20005"/>
                    </a:ext>
                  </a:extLst>
                </a:gridCol>
                <a:gridCol w="533400">
                  <a:extLst>
                    <a:ext uri="{9D8B030D-6E8A-4147-A177-3AD203B41FA5}">
                      <a16:colId xmlns:a16="http://schemas.microsoft.com/office/drawing/2014/main" xmlns="" val="20006"/>
                    </a:ext>
                  </a:extLst>
                </a:gridCol>
                <a:gridCol w="914400">
                  <a:extLst>
                    <a:ext uri="{9D8B030D-6E8A-4147-A177-3AD203B41FA5}">
                      <a16:colId xmlns:a16="http://schemas.microsoft.com/office/drawing/2014/main" xmlns="" val="20007"/>
                    </a:ext>
                  </a:extLst>
                </a:gridCol>
                <a:gridCol w="787400">
                  <a:extLst>
                    <a:ext uri="{9D8B030D-6E8A-4147-A177-3AD203B41FA5}">
                      <a16:colId xmlns:a16="http://schemas.microsoft.com/office/drawing/2014/main" xmlns="" val="20008"/>
                    </a:ext>
                  </a:extLst>
                </a:gridCol>
                <a:gridCol w="952500">
                  <a:extLst>
                    <a:ext uri="{9D8B030D-6E8A-4147-A177-3AD203B41FA5}">
                      <a16:colId xmlns:a16="http://schemas.microsoft.com/office/drawing/2014/main" xmlns="" val="20009"/>
                    </a:ext>
                  </a:extLst>
                </a:gridCol>
              </a:tblGrid>
              <a:tr h="107950">
                <a:tc>
                  <a:txBody>
                    <a:bodyPr/>
                    <a:lstStyle/>
                    <a:p>
                      <a:pPr algn="ctr"/>
                      <a:r>
                        <a:rPr lang="es-CL" sz="675" b="1" dirty="0">
                          <a:solidFill>
                            <a:srgbClr val="FFFFFF"/>
                          </a:solidFill>
                          <a:latin typeface="Calibri"/>
                        </a:rPr>
                        <a:t>N°</a:t>
                      </a:r>
                    </a:p>
                  </a:txBody>
                  <a:tcPr marL="31750" marR="31750" marT="0" marB="0" anchor="ctr">
                    <a:solidFill>
                      <a:srgbClr val="0B1F3A"/>
                    </a:solidFill>
                  </a:tcPr>
                </a:tc>
                <a:tc>
                  <a:txBody>
                    <a:bodyPr/>
                    <a:lstStyle/>
                    <a:p>
                      <a:pPr algn="l"/>
                      <a:r>
                        <a:rPr lang="es-CL" sz="675" b="1" dirty="0">
                          <a:solidFill>
                            <a:srgbClr val="FFFFFF"/>
                          </a:solidFill>
                          <a:latin typeface="Calibri"/>
                        </a:rPr>
                        <a:t>SIGLA</a:t>
                      </a:r>
                    </a:p>
                  </a:txBody>
                  <a:tcPr marL="31750" marR="31750" marT="0" marB="0" anchor="ctr">
                    <a:solidFill>
                      <a:srgbClr val="0B1F3A"/>
                    </a:solidFill>
                  </a:tcPr>
                </a:tc>
                <a:tc>
                  <a:txBody>
                    <a:bodyPr/>
                    <a:lstStyle/>
                    <a:p>
                      <a:pPr algn="l"/>
                      <a:r>
                        <a:rPr lang="es-CL" sz="675" b="1" dirty="0">
                          <a:solidFill>
                            <a:srgbClr val="FFFFFF"/>
                          </a:solidFill>
                          <a:latin typeface="Calibri"/>
                        </a:rPr>
                        <a:t>ITEM_NAME1</a:t>
                      </a:r>
                    </a:p>
                  </a:txBody>
                  <a:tcPr marL="31750" marR="31750" marT="0" marB="0" anchor="ctr">
                    <a:solidFill>
                      <a:srgbClr val="0B1F3A"/>
                    </a:solidFill>
                  </a:tcPr>
                </a:tc>
                <a:tc>
                  <a:txBody>
                    <a:bodyPr/>
                    <a:lstStyle/>
                    <a:p>
                      <a:pPr algn="ctr"/>
                      <a:r>
                        <a:rPr lang="es-CL" sz="675" b="1" dirty="0">
                          <a:solidFill>
                            <a:srgbClr val="FFFFFF"/>
                          </a:solidFill>
                          <a:latin typeface="Calibri"/>
                        </a:rPr>
                        <a:t>CLASS</a:t>
                      </a:r>
                    </a:p>
                  </a:txBody>
                  <a:tcPr marL="31750" marR="31750" marT="0" marB="0" anchor="ctr">
                    <a:solidFill>
                      <a:srgbClr val="0B1F3A"/>
                    </a:solidFill>
                  </a:tcPr>
                </a:tc>
                <a:tc>
                  <a:txBody>
                    <a:bodyPr/>
                    <a:lstStyle/>
                    <a:p>
                      <a:pPr algn="r"/>
                      <a:r>
                        <a:rPr lang="es-CL" sz="675" b="1" dirty="0">
                          <a:solidFill>
                            <a:srgbClr val="FFFFFF"/>
                          </a:solidFill>
                          <a:latin typeface="Calibri"/>
                        </a:rPr>
                        <a:t>GRP_ID</a:t>
                      </a:r>
                    </a:p>
                  </a:txBody>
                  <a:tcPr marL="31750" marR="31750" marT="0" marB="0" anchor="ctr">
                    <a:solidFill>
                      <a:srgbClr val="0B1F3A"/>
                    </a:solidFill>
                  </a:tcPr>
                </a:tc>
                <a:tc>
                  <a:txBody>
                    <a:bodyPr/>
                    <a:lstStyle/>
                    <a:p>
                      <a:pPr algn="r"/>
                      <a:r>
                        <a:rPr lang="es-CL" sz="675" b="1" dirty="0">
                          <a:solidFill>
                            <a:srgbClr val="FFFFFF"/>
                          </a:solidFill>
                          <a:latin typeface="Calibri"/>
                        </a:rPr>
                        <a:t>EQUIP_NO</a:t>
                      </a:r>
                    </a:p>
                  </a:txBody>
                  <a:tcPr marL="31750" marR="31750" marT="0" marB="0" anchor="ctr">
                    <a:solidFill>
                      <a:srgbClr val="0B1F3A"/>
                    </a:solidFill>
                  </a:tcPr>
                </a:tc>
                <a:tc>
                  <a:txBody>
                    <a:bodyPr/>
                    <a:lstStyle/>
                    <a:p>
                      <a:pPr algn="ctr"/>
                      <a:r>
                        <a:rPr lang="es-CL" sz="675" b="1" dirty="0">
                          <a:solidFill>
                            <a:srgbClr val="FFFFFF"/>
                          </a:solidFill>
                          <a:latin typeface="Calibri"/>
                        </a:rPr>
                        <a:t>STATUS</a:t>
                      </a:r>
                    </a:p>
                  </a:txBody>
                  <a:tcPr marL="31750" marR="31750" marT="0" marB="0" anchor="ctr">
                    <a:solidFill>
                      <a:srgbClr val="0B1F3A"/>
                    </a:solidFill>
                  </a:tcPr>
                </a:tc>
                <a:tc>
                  <a:txBody>
                    <a:bodyPr/>
                    <a:lstStyle/>
                    <a:p>
                      <a:pPr algn="ctr"/>
                      <a:r>
                        <a:rPr lang="es-CL" sz="675" b="1" dirty="0">
                          <a:solidFill>
                            <a:srgbClr val="FFFFFF"/>
                          </a:solidFill>
                          <a:latin typeface="Calibri"/>
                        </a:rPr>
                        <a:t>PURCHASE DATE</a:t>
                      </a:r>
                    </a:p>
                  </a:txBody>
                  <a:tcPr marL="31750" marR="31750" marT="0" marB="0" anchor="ctr">
                    <a:solidFill>
                      <a:srgbClr val="0B1F3A"/>
                    </a:solidFill>
                  </a:tcPr>
                </a:tc>
                <a:tc>
                  <a:txBody>
                    <a:bodyPr/>
                    <a:lstStyle/>
                    <a:p>
                      <a:pPr algn="ctr"/>
                      <a:r>
                        <a:rPr lang="es-CL" sz="675" b="1" dirty="0">
                          <a:solidFill>
                            <a:srgbClr val="FFFFFF"/>
                          </a:solidFill>
                          <a:latin typeface="Calibri"/>
                        </a:rPr>
                        <a:t>TABLE_DESC</a:t>
                      </a:r>
                    </a:p>
                  </a:txBody>
                  <a:tcPr marL="31750" marR="31750" marT="0" marB="0" anchor="ctr">
                    <a:solidFill>
                      <a:srgbClr val="0B1F3A"/>
                    </a:solidFill>
                  </a:tcPr>
                </a:tc>
                <a:tc>
                  <a:txBody>
                    <a:bodyPr/>
                    <a:lstStyle/>
                    <a:p>
                      <a:pPr algn="r"/>
                      <a:r>
                        <a:rPr lang="es-CL" sz="675" b="1" dirty="0">
                          <a:solidFill>
                            <a:srgbClr val="FFFFFF"/>
                          </a:solidFill>
                          <a:latin typeface="Calibri"/>
                        </a:rPr>
                        <a:t>AÑOS DE USO</a:t>
                      </a:r>
                    </a:p>
                  </a:txBody>
                  <a:tcPr marL="31750" marR="31750" marT="0" marB="0" anchor="ctr">
                    <a:solidFill>
                      <a:srgbClr val="0B1F3A"/>
                    </a:solidFill>
                  </a:tcPr>
                </a:tc>
                <a:extLst>
                  <a:ext uri="{0D108BD9-81ED-4DB2-BD59-A6C34878D82A}">
                    <a16:rowId xmlns:a16="http://schemas.microsoft.com/office/drawing/2014/main" xmlns="" val="10000"/>
                  </a:ext>
                </a:extLst>
              </a:tr>
              <a:tr h="101600">
                <a:tc gridSpan="10">
                  <a:txBody>
                    <a:bodyPr/>
                    <a:lstStyle/>
                    <a:p>
                      <a:pPr algn="l"/>
                      <a:r>
                        <a:rPr lang="es-CL" sz="675" b="1" dirty="0">
                          <a:solidFill>
                            <a:srgbClr val="0B1F3A"/>
                          </a:solidFill>
                          <a:latin typeface="Calibri"/>
                        </a:rPr>
                        <a:t>LIMITADOS  ·  11 equipos  ·  5 con vida útil cumplida</a:t>
                      </a:r>
                    </a:p>
                  </a:txBody>
                  <a:tcPr marL="31750" marR="31750" marT="0" marB="0" anchor="ctr">
                    <a:solidFill>
                      <a:srgbClr val="E8E5DC"/>
                    </a:solidFill>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extLst>
                  <a:ext uri="{0D108BD9-81ED-4DB2-BD59-A6C34878D82A}">
                    <a16:rowId xmlns:a16="http://schemas.microsoft.com/office/drawing/2014/main" xmlns="" val="10001"/>
                  </a:ext>
                </a:extLst>
              </a:tr>
              <a:tr h="101600">
                <a:tc>
                  <a:txBody>
                    <a:bodyPr/>
                    <a:lstStyle/>
                    <a:p>
                      <a:pPr algn="ctr"/>
                      <a:r>
                        <a:rPr lang="es-CL" sz="650" b="0" dirty="0">
                          <a:solidFill>
                            <a:srgbClr val="0B1F3A"/>
                          </a:solidFill>
                          <a:latin typeface="Calibri"/>
                        </a:rPr>
                        <a:t>1</a:t>
                      </a:r>
                    </a:p>
                  </a:txBody>
                  <a:tcPr marL="31750" marR="31750" marT="0" marB="0" anchor="ctr">
                    <a:solidFill>
                      <a:srgbClr val="F2C75C"/>
                    </a:solidFill>
                  </a:tcPr>
                </a:tc>
                <a:tc>
                  <a:txBody>
                    <a:bodyPr/>
                    <a:lstStyle/>
                    <a:p>
                      <a:pPr algn="l"/>
                      <a:r>
                        <a:rPr lang="es-CL" sz="650" b="0" dirty="0">
                          <a:solidFill>
                            <a:srgbClr val="0B1F3A"/>
                          </a:solidFill>
                          <a:latin typeface="Calibri"/>
                        </a:rPr>
                        <a:t>RIVEROS</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8067</a:t>
                      </a:r>
                    </a:p>
                  </a:txBody>
                  <a:tcPr marL="31750" marR="31750" marT="0" marB="0" anchor="ctr">
                    <a:solidFill>
                      <a:srgbClr val="F2C75C"/>
                    </a:solidFill>
                  </a:tcPr>
                </a:tc>
                <a:tc>
                  <a:txBody>
                    <a:bodyPr/>
                    <a:lstStyle/>
                    <a:p>
                      <a:pPr algn="r"/>
                      <a:r>
                        <a:rPr lang="es-CL" sz="650" b="0" dirty="0">
                          <a:solidFill>
                            <a:srgbClr val="0B1F3A"/>
                          </a:solidFill>
                          <a:latin typeface="Calibri"/>
                        </a:rPr>
                        <a:t>638460</a:t>
                      </a:r>
                    </a:p>
                  </a:txBody>
                  <a:tcPr marL="31750" marR="31750" marT="0" marB="0" anchor="ctr">
                    <a:solidFill>
                      <a:srgbClr val="F2C75C"/>
                    </a:solidFill>
                  </a:tcPr>
                </a:tc>
                <a:tc>
                  <a:txBody>
                    <a:bodyPr/>
                    <a:lstStyle/>
                    <a:p>
                      <a:pPr algn="ctr"/>
                      <a:r>
                        <a:rPr lang="es-CL" sz="650" b="0" dirty="0">
                          <a:solidFill>
                            <a:srgbClr val="0B1F3A"/>
                          </a:solidFill>
                          <a:latin typeface="Calibri"/>
                        </a:rPr>
                        <a:t>LI</a:t>
                      </a:r>
                    </a:p>
                  </a:txBody>
                  <a:tcPr marL="31750" marR="31750" marT="0" marB="0" anchor="ctr">
                    <a:solidFill>
                      <a:srgbClr val="F2C75C"/>
                    </a:solidFill>
                  </a:tcPr>
                </a:tc>
                <a:tc>
                  <a:txBody>
                    <a:bodyPr/>
                    <a:lstStyle/>
                    <a:p>
                      <a:pPr algn="ctr"/>
                      <a:r>
                        <a:rPr lang="es-CL" sz="650" b="0" dirty="0">
                          <a:solidFill>
                            <a:srgbClr val="0B1F3A"/>
                          </a:solidFill>
                          <a:latin typeface="Calibri"/>
                        </a:rPr>
                        <a:t>06-09-07</a:t>
                      </a:r>
                    </a:p>
                  </a:txBody>
                  <a:tcPr marL="31750" marR="31750" marT="0" marB="0" anchor="ctr">
                    <a:solidFill>
                      <a:srgbClr val="F2C75C"/>
                    </a:solidFill>
                  </a:tcPr>
                </a:tc>
                <a:tc>
                  <a:txBody>
                    <a:bodyPr/>
                    <a:lstStyle/>
                    <a:p>
                      <a:pPr algn="ctr"/>
                      <a:r>
                        <a:rPr lang="es-CL" sz="650" b="0" dirty="0">
                          <a:solidFill>
                            <a:srgbClr val="0B1F3A"/>
                          </a:solidFill>
                          <a:latin typeface="Calibri"/>
                        </a:rPr>
                        <a:t>10 AÑOS</a:t>
                      </a:r>
                    </a:p>
                  </a:txBody>
                  <a:tcPr marL="31750" marR="31750" marT="0" marB="0" anchor="ctr">
                    <a:solidFill>
                      <a:srgbClr val="F2C75C"/>
                    </a:solidFill>
                  </a:tcPr>
                </a:tc>
                <a:tc>
                  <a:txBody>
                    <a:bodyPr/>
                    <a:lstStyle/>
                    <a:p>
                      <a:pPr algn="r"/>
                      <a:r>
                        <a:rPr lang="es-CL" sz="650" b="1" dirty="0">
                          <a:solidFill>
                            <a:srgbClr val="0B1F3A"/>
                          </a:solidFill>
                          <a:latin typeface="Calibri"/>
                        </a:rPr>
                        <a:t>18,9</a:t>
                      </a:r>
                    </a:p>
                  </a:txBody>
                  <a:tcPr marL="31750" marR="31750" marT="0" marB="0" anchor="ctr">
                    <a:solidFill>
                      <a:srgbClr val="F2C75C"/>
                    </a:solidFill>
                  </a:tcPr>
                </a:tc>
                <a:extLst>
                  <a:ext uri="{0D108BD9-81ED-4DB2-BD59-A6C34878D82A}">
                    <a16:rowId xmlns:a16="http://schemas.microsoft.com/office/drawing/2014/main" xmlns="" val="10002"/>
                  </a:ext>
                </a:extLst>
              </a:tr>
              <a:tr h="101600">
                <a:tc>
                  <a:txBody>
                    <a:bodyPr/>
                    <a:lstStyle/>
                    <a:p>
                      <a:pPr algn="ctr"/>
                      <a:r>
                        <a:rPr lang="es-CL" sz="650" b="0" dirty="0">
                          <a:solidFill>
                            <a:srgbClr val="0B1F3A"/>
                          </a:solidFill>
                          <a:latin typeface="Calibri"/>
                        </a:rPr>
                        <a:t>2</a:t>
                      </a:r>
                    </a:p>
                  </a:txBody>
                  <a:tcPr marL="31750" marR="31750" marT="0" marB="0" anchor="ctr">
                    <a:solidFill>
                      <a:srgbClr val="F2C75C"/>
                    </a:solidFill>
                  </a:tcPr>
                </a:tc>
                <a:tc>
                  <a:txBody>
                    <a:bodyPr/>
                    <a:lstStyle/>
                    <a:p>
                      <a:pPr algn="l"/>
                      <a:r>
                        <a:rPr lang="es-CL" sz="650" b="0" dirty="0">
                          <a:solidFill>
                            <a:srgbClr val="0B1F3A"/>
                          </a:solidFill>
                          <a:latin typeface="Calibri"/>
                        </a:rPr>
                        <a:t>MONTT</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13934</a:t>
                      </a:r>
                    </a:p>
                  </a:txBody>
                  <a:tcPr marL="31750" marR="31750" marT="0" marB="0" anchor="ctr">
                    <a:solidFill>
                      <a:srgbClr val="F2C75C"/>
                    </a:solidFill>
                  </a:tcPr>
                </a:tc>
                <a:tc>
                  <a:txBody>
                    <a:bodyPr/>
                    <a:lstStyle/>
                    <a:p>
                      <a:pPr algn="r"/>
                      <a:r>
                        <a:rPr lang="es-CL" sz="650" b="0" dirty="0">
                          <a:solidFill>
                            <a:srgbClr val="0B1F3A"/>
                          </a:solidFill>
                          <a:latin typeface="Calibri"/>
                        </a:rPr>
                        <a:t>758740</a:t>
                      </a:r>
                    </a:p>
                  </a:txBody>
                  <a:tcPr marL="31750" marR="31750" marT="0" marB="0" anchor="ctr">
                    <a:solidFill>
                      <a:srgbClr val="F2C75C"/>
                    </a:solidFill>
                  </a:tcPr>
                </a:tc>
                <a:tc>
                  <a:txBody>
                    <a:bodyPr/>
                    <a:lstStyle/>
                    <a:p>
                      <a:pPr algn="ctr"/>
                      <a:r>
                        <a:rPr lang="es-CL" sz="650" b="0" dirty="0">
                          <a:solidFill>
                            <a:srgbClr val="0B1F3A"/>
                          </a:solidFill>
                          <a:latin typeface="Calibri"/>
                        </a:rPr>
                        <a:t>LI</a:t>
                      </a:r>
                    </a:p>
                  </a:txBody>
                  <a:tcPr marL="31750" marR="31750" marT="0" marB="0" anchor="ctr">
                    <a:solidFill>
                      <a:srgbClr val="F2C75C"/>
                    </a:solidFill>
                  </a:tcPr>
                </a:tc>
                <a:tc>
                  <a:txBody>
                    <a:bodyPr/>
                    <a:lstStyle/>
                    <a:p>
                      <a:pPr algn="ctr"/>
                      <a:r>
                        <a:rPr lang="es-CL" sz="650" b="0" dirty="0">
                          <a:solidFill>
                            <a:srgbClr val="0B1F3A"/>
                          </a:solidFill>
                          <a:latin typeface="Calibri"/>
                        </a:rPr>
                        <a:t>26-07-10</a:t>
                      </a:r>
                    </a:p>
                  </a:txBody>
                  <a:tcPr marL="31750" marR="31750" marT="0" marB="0" anchor="ctr">
                    <a:solidFill>
                      <a:srgbClr val="F2C75C"/>
                    </a:solidFill>
                  </a:tcPr>
                </a:tc>
                <a:tc>
                  <a:txBody>
                    <a:bodyPr/>
                    <a:lstStyle/>
                    <a:p>
                      <a:pPr algn="ctr"/>
                      <a:r>
                        <a:rPr lang="es-CL" sz="650" b="0" dirty="0">
                          <a:solidFill>
                            <a:srgbClr val="0B1F3A"/>
                          </a:solidFill>
                          <a:latin typeface="Calibri"/>
                        </a:rPr>
                        <a:t>10 AÑOS</a:t>
                      </a:r>
                    </a:p>
                  </a:txBody>
                  <a:tcPr marL="31750" marR="31750" marT="0" marB="0" anchor="ctr">
                    <a:solidFill>
                      <a:srgbClr val="F2C75C"/>
                    </a:solidFill>
                  </a:tcPr>
                </a:tc>
                <a:tc>
                  <a:txBody>
                    <a:bodyPr/>
                    <a:lstStyle/>
                    <a:p>
                      <a:pPr algn="r"/>
                      <a:r>
                        <a:rPr lang="es-CL" sz="650" b="1" dirty="0">
                          <a:solidFill>
                            <a:srgbClr val="0B1F3A"/>
                          </a:solidFill>
                          <a:latin typeface="Calibri"/>
                        </a:rPr>
                        <a:t>16,0</a:t>
                      </a:r>
                    </a:p>
                  </a:txBody>
                  <a:tcPr marL="31750" marR="31750" marT="0" marB="0" anchor="ctr">
                    <a:solidFill>
                      <a:srgbClr val="F2C75C"/>
                    </a:solidFill>
                  </a:tcPr>
                </a:tc>
                <a:extLst>
                  <a:ext uri="{0D108BD9-81ED-4DB2-BD59-A6C34878D82A}">
                    <a16:rowId xmlns:a16="http://schemas.microsoft.com/office/drawing/2014/main" xmlns="" val="10003"/>
                  </a:ext>
                </a:extLst>
              </a:tr>
              <a:tr h="101600">
                <a:tc>
                  <a:txBody>
                    <a:bodyPr/>
                    <a:lstStyle/>
                    <a:p>
                      <a:pPr algn="ctr"/>
                      <a:r>
                        <a:rPr lang="es-CL" sz="650" b="0" dirty="0">
                          <a:solidFill>
                            <a:srgbClr val="0B1F3A"/>
                          </a:solidFill>
                          <a:latin typeface="Calibri"/>
                        </a:rPr>
                        <a:t>3</a:t>
                      </a:r>
                    </a:p>
                  </a:txBody>
                  <a:tcPr marL="31750" marR="31750" marT="0" marB="0" anchor="ctr">
                    <a:solidFill>
                      <a:srgbClr val="F2C75C"/>
                    </a:solidFill>
                  </a:tcPr>
                </a:tc>
                <a:tc>
                  <a:txBody>
                    <a:bodyPr/>
                    <a:lstStyle/>
                    <a:p>
                      <a:pPr algn="l"/>
                      <a:r>
                        <a:rPr lang="es-CL" sz="650" b="0" dirty="0">
                          <a:solidFill>
                            <a:srgbClr val="0B1F3A"/>
                          </a:solidFill>
                          <a:latin typeface="Calibri"/>
                        </a:rPr>
                        <a:t>MONTT</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42713</a:t>
                      </a:r>
                    </a:p>
                  </a:txBody>
                  <a:tcPr marL="31750" marR="31750" marT="0" marB="0" anchor="ctr">
                    <a:solidFill>
                      <a:srgbClr val="F2C75C"/>
                    </a:solidFill>
                  </a:tcPr>
                </a:tc>
                <a:tc>
                  <a:txBody>
                    <a:bodyPr/>
                    <a:lstStyle/>
                    <a:p>
                      <a:pPr algn="r"/>
                      <a:r>
                        <a:rPr lang="es-CL" sz="650" b="0" dirty="0">
                          <a:solidFill>
                            <a:srgbClr val="0B1F3A"/>
                          </a:solidFill>
                          <a:latin typeface="Calibri"/>
                        </a:rPr>
                        <a:t>758742</a:t>
                      </a:r>
                    </a:p>
                  </a:txBody>
                  <a:tcPr marL="31750" marR="31750" marT="0" marB="0" anchor="ctr">
                    <a:solidFill>
                      <a:srgbClr val="F2C75C"/>
                    </a:solidFill>
                  </a:tcPr>
                </a:tc>
                <a:tc>
                  <a:txBody>
                    <a:bodyPr/>
                    <a:lstStyle/>
                    <a:p>
                      <a:pPr algn="ctr"/>
                      <a:r>
                        <a:rPr lang="es-CL" sz="650" b="0" dirty="0">
                          <a:solidFill>
                            <a:srgbClr val="0B1F3A"/>
                          </a:solidFill>
                          <a:latin typeface="Calibri"/>
                        </a:rPr>
                        <a:t>LI</a:t>
                      </a:r>
                    </a:p>
                  </a:txBody>
                  <a:tcPr marL="31750" marR="31750" marT="0" marB="0" anchor="ctr">
                    <a:solidFill>
                      <a:srgbClr val="F2C75C"/>
                    </a:solidFill>
                  </a:tcPr>
                </a:tc>
                <a:tc>
                  <a:txBody>
                    <a:bodyPr/>
                    <a:lstStyle/>
                    <a:p>
                      <a:pPr algn="ctr"/>
                      <a:r>
                        <a:rPr lang="es-CL" sz="650" b="0" dirty="0">
                          <a:solidFill>
                            <a:srgbClr val="0B1F3A"/>
                          </a:solidFill>
                          <a:latin typeface="Calibri"/>
                        </a:rPr>
                        <a:t>26-07-10</a:t>
                      </a:r>
                    </a:p>
                  </a:txBody>
                  <a:tcPr marL="31750" marR="31750" marT="0" marB="0" anchor="ctr">
                    <a:solidFill>
                      <a:srgbClr val="F2C75C"/>
                    </a:solidFill>
                  </a:tcPr>
                </a:tc>
                <a:tc>
                  <a:txBody>
                    <a:bodyPr/>
                    <a:lstStyle/>
                    <a:p>
                      <a:pPr algn="ctr"/>
                      <a:r>
                        <a:rPr lang="es-CL" sz="650" b="0" dirty="0">
                          <a:solidFill>
                            <a:srgbClr val="0B1F3A"/>
                          </a:solidFill>
                          <a:latin typeface="Calibri"/>
                        </a:rPr>
                        <a:t>10 AÑOS</a:t>
                      </a:r>
                    </a:p>
                  </a:txBody>
                  <a:tcPr marL="31750" marR="31750" marT="0" marB="0" anchor="ctr">
                    <a:solidFill>
                      <a:srgbClr val="F2C75C"/>
                    </a:solidFill>
                  </a:tcPr>
                </a:tc>
                <a:tc>
                  <a:txBody>
                    <a:bodyPr/>
                    <a:lstStyle/>
                    <a:p>
                      <a:pPr algn="r"/>
                      <a:r>
                        <a:rPr lang="es-CL" sz="650" b="1" dirty="0">
                          <a:solidFill>
                            <a:srgbClr val="0B1F3A"/>
                          </a:solidFill>
                          <a:latin typeface="Calibri"/>
                        </a:rPr>
                        <a:t>16,0</a:t>
                      </a:r>
                    </a:p>
                  </a:txBody>
                  <a:tcPr marL="31750" marR="31750" marT="0" marB="0" anchor="ctr">
                    <a:solidFill>
                      <a:srgbClr val="F2C75C"/>
                    </a:solidFill>
                  </a:tcPr>
                </a:tc>
                <a:extLst>
                  <a:ext uri="{0D108BD9-81ED-4DB2-BD59-A6C34878D82A}">
                    <a16:rowId xmlns:a16="http://schemas.microsoft.com/office/drawing/2014/main" xmlns="" val="10004"/>
                  </a:ext>
                </a:extLst>
              </a:tr>
              <a:tr h="101600">
                <a:tc>
                  <a:txBody>
                    <a:bodyPr/>
                    <a:lstStyle/>
                    <a:p>
                      <a:pPr algn="ctr"/>
                      <a:r>
                        <a:rPr lang="es-CL" sz="650" b="0" dirty="0">
                          <a:solidFill>
                            <a:srgbClr val="0B1F3A"/>
                          </a:solidFill>
                          <a:latin typeface="Calibri"/>
                        </a:rPr>
                        <a:t>4</a:t>
                      </a:r>
                    </a:p>
                  </a:txBody>
                  <a:tcPr marL="31750" marR="31750" marT="0" marB="0" anchor="ctr">
                    <a:solidFill>
                      <a:srgbClr val="F2C75C"/>
                    </a:solidFill>
                  </a:tcPr>
                </a:tc>
                <a:tc>
                  <a:txBody>
                    <a:bodyPr/>
                    <a:lstStyle/>
                    <a:p>
                      <a:pPr algn="l"/>
                      <a:r>
                        <a:rPr lang="es-CL" sz="650" b="0" dirty="0">
                          <a:solidFill>
                            <a:srgbClr val="0B1F3A"/>
                          </a:solidFill>
                          <a:latin typeface="Calibri"/>
                        </a:rPr>
                        <a:t>ALDEA</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22427</a:t>
                      </a:r>
                    </a:p>
                  </a:txBody>
                  <a:tcPr marL="31750" marR="31750" marT="0" marB="0" anchor="ctr">
                    <a:solidFill>
                      <a:srgbClr val="F2C75C"/>
                    </a:solidFill>
                  </a:tcPr>
                </a:tc>
                <a:tc>
                  <a:txBody>
                    <a:bodyPr/>
                    <a:lstStyle/>
                    <a:p>
                      <a:pPr algn="r"/>
                      <a:r>
                        <a:rPr lang="es-CL" sz="650" b="0" dirty="0">
                          <a:solidFill>
                            <a:srgbClr val="0B1F3A"/>
                          </a:solidFill>
                          <a:latin typeface="Calibri"/>
                        </a:rPr>
                        <a:t>829063</a:t>
                      </a:r>
                    </a:p>
                  </a:txBody>
                  <a:tcPr marL="31750" marR="31750" marT="0" marB="0" anchor="ctr">
                    <a:solidFill>
                      <a:srgbClr val="F2C75C"/>
                    </a:solidFill>
                  </a:tcPr>
                </a:tc>
                <a:tc>
                  <a:txBody>
                    <a:bodyPr/>
                    <a:lstStyle/>
                    <a:p>
                      <a:pPr algn="ctr"/>
                      <a:r>
                        <a:rPr lang="es-CL" sz="650" b="0" dirty="0">
                          <a:solidFill>
                            <a:srgbClr val="0B1F3A"/>
                          </a:solidFill>
                          <a:latin typeface="Calibri"/>
                        </a:rPr>
                        <a:t>LI</a:t>
                      </a:r>
                    </a:p>
                  </a:txBody>
                  <a:tcPr marL="31750" marR="31750" marT="0" marB="0" anchor="ctr">
                    <a:solidFill>
                      <a:srgbClr val="F2C75C"/>
                    </a:solidFill>
                  </a:tcPr>
                </a:tc>
                <a:tc>
                  <a:txBody>
                    <a:bodyPr/>
                    <a:lstStyle/>
                    <a:p>
                      <a:pPr algn="ctr"/>
                      <a:r>
                        <a:rPr lang="es-CL" sz="650" b="0" dirty="0">
                          <a:solidFill>
                            <a:srgbClr val="0B1F3A"/>
                          </a:solidFill>
                          <a:latin typeface="Calibri"/>
                        </a:rPr>
                        <a:t>27-06-12</a:t>
                      </a:r>
                    </a:p>
                  </a:txBody>
                  <a:tcPr marL="31750" marR="31750" marT="0" marB="0" anchor="ctr">
                    <a:solidFill>
                      <a:srgbClr val="F2C75C"/>
                    </a:solidFill>
                  </a:tcPr>
                </a:tc>
                <a:tc>
                  <a:txBody>
                    <a:bodyPr/>
                    <a:lstStyle/>
                    <a:p>
                      <a:pPr algn="ctr"/>
                      <a:r>
                        <a:rPr lang="es-CL" sz="650" b="0" dirty="0">
                          <a:solidFill>
                            <a:srgbClr val="0B1F3A"/>
                          </a:solidFill>
                          <a:latin typeface="Calibri"/>
                        </a:rPr>
                        <a:t>10 AÑOS</a:t>
                      </a:r>
                    </a:p>
                  </a:txBody>
                  <a:tcPr marL="31750" marR="31750" marT="0" marB="0" anchor="ctr">
                    <a:solidFill>
                      <a:srgbClr val="F2C75C"/>
                    </a:solidFill>
                  </a:tcPr>
                </a:tc>
                <a:tc>
                  <a:txBody>
                    <a:bodyPr/>
                    <a:lstStyle/>
                    <a:p>
                      <a:pPr algn="r"/>
                      <a:r>
                        <a:rPr lang="es-CL" sz="650" b="1" dirty="0">
                          <a:solidFill>
                            <a:srgbClr val="0B1F3A"/>
                          </a:solidFill>
                          <a:latin typeface="Calibri"/>
                        </a:rPr>
                        <a:t>14,1</a:t>
                      </a:r>
                    </a:p>
                  </a:txBody>
                  <a:tcPr marL="31750" marR="31750" marT="0" marB="0" anchor="ctr">
                    <a:solidFill>
                      <a:srgbClr val="F2C75C"/>
                    </a:solidFill>
                  </a:tcPr>
                </a:tc>
                <a:extLst>
                  <a:ext uri="{0D108BD9-81ED-4DB2-BD59-A6C34878D82A}">
                    <a16:rowId xmlns:a16="http://schemas.microsoft.com/office/drawing/2014/main" xmlns="" val="10005"/>
                  </a:ext>
                </a:extLst>
              </a:tr>
              <a:tr h="101600">
                <a:tc>
                  <a:txBody>
                    <a:bodyPr/>
                    <a:lstStyle/>
                    <a:p>
                      <a:pPr algn="ctr"/>
                      <a:r>
                        <a:rPr lang="es-CL" sz="650" b="0" dirty="0">
                          <a:solidFill>
                            <a:srgbClr val="0B1F3A"/>
                          </a:solidFill>
                          <a:latin typeface="Calibri"/>
                        </a:rPr>
                        <a:t>5</a:t>
                      </a:r>
                    </a:p>
                  </a:txBody>
                  <a:tcPr marL="31750" marR="31750" marT="0" marB="0" anchor="ctr">
                    <a:solidFill>
                      <a:srgbClr val="F2C75C"/>
                    </a:solidFill>
                  </a:tcPr>
                </a:tc>
                <a:tc>
                  <a:txBody>
                    <a:bodyPr/>
                    <a:lstStyle/>
                    <a:p>
                      <a:pPr algn="l"/>
                      <a:r>
                        <a:rPr lang="es-CL" sz="650" b="0" dirty="0">
                          <a:solidFill>
                            <a:srgbClr val="0B1F3A"/>
                          </a:solidFill>
                          <a:latin typeface="Calibri"/>
                        </a:rPr>
                        <a:t>CONDELL</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42713</a:t>
                      </a:r>
                    </a:p>
                  </a:txBody>
                  <a:tcPr marL="31750" marR="31750" marT="0" marB="0" anchor="ctr">
                    <a:solidFill>
                      <a:srgbClr val="F2C75C"/>
                    </a:solidFill>
                  </a:tcPr>
                </a:tc>
                <a:tc>
                  <a:txBody>
                    <a:bodyPr/>
                    <a:lstStyle/>
                    <a:p>
                      <a:pPr algn="r"/>
                      <a:r>
                        <a:rPr lang="es-CL" sz="650" b="0" dirty="0">
                          <a:solidFill>
                            <a:srgbClr val="0B1F3A"/>
                          </a:solidFill>
                          <a:latin typeface="Calibri"/>
                        </a:rPr>
                        <a:t>1044990</a:t>
                      </a:r>
                    </a:p>
                  </a:txBody>
                  <a:tcPr marL="31750" marR="31750" marT="0" marB="0" anchor="ctr">
                    <a:solidFill>
                      <a:srgbClr val="F2C75C"/>
                    </a:solidFill>
                  </a:tcPr>
                </a:tc>
                <a:tc>
                  <a:txBody>
                    <a:bodyPr/>
                    <a:lstStyle/>
                    <a:p>
                      <a:pPr algn="ctr"/>
                      <a:r>
                        <a:rPr lang="es-CL" sz="650" b="0" dirty="0">
                          <a:solidFill>
                            <a:srgbClr val="0B1F3A"/>
                          </a:solidFill>
                          <a:latin typeface="Calibri"/>
                        </a:rPr>
                        <a:t>LI</a:t>
                      </a:r>
                    </a:p>
                  </a:txBody>
                  <a:tcPr marL="31750" marR="31750" marT="0" marB="0" anchor="ctr">
                    <a:solidFill>
                      <a:srgbClr val="F2C75C"/>
                    </a:solidFill>
                  </a:tcPr>
                </a:tc>
                <a:tc>
                  <a:txBody>
                    <a:bodyPr/>
                    <a:lstStyle/>
                    <a:p>
                      <a:pPr algn="ctr"/>
                      <a:r>
                        <a:rPr lang="es-CL" sz="650" b="0" dirty="0">
                          <a:solidFill>
                            <a:srgbClr val="0B1F3A"/>
                          </a:solidFill>
                          <a:latin typeface="Calibri"/>
                        </a:rPr>
                        <a:t>22-11-16</a:t>
                      </a:r>
                    </a:p>
                  </a:txBody>
                  <a:tcPr marL="31750" marR="31750" marT="0" marB="0" anchor="ctr">
                    <a:solidFill>
                      <a:srgbClr val="F2C75C"/>
                    </a:solidFill>
                  </a:tcPr>
                </a:tc>
                <a:tc>
                  <a:txBody>
                    <a:bodyPr/>
                    <a:lstStyle/>
                    <a:p>
                      <a:pPr algn="ctr"/>
                      <a:r>
                        <a:rPr lang="es-CL" sz="650" b="0" dirty="0">
                          <a:solidFill>
                            <a:srgbClr val="0B1F3A"/>
                          </a:solidFill>
                          <a:latin typeface="Calibri"/>
                        </a:rPr>
                        <a:t>9 AÑOS</a:t>
                      </a:r>
                    </a:p>
                  </a:txBody>
                  <a:tcPr marL="31750" marR="31750" marT="0" marB="0" anchor="ctr">
                    <a:solidFill>
                      <a:srgbClr val="F2C75C"/>
                    </a:solidFill>
                  </a:tcPr>
                </a:tc>
                <a:tc>
                  <a:txBody>
                    <a:bodyPr/>
                    <a:lstStyle/>
                    <a:p>
                      <a:pPr algn="r"/>
                      <a:r>
                        <a:rPr lang="es-CL" sz="650" b="1" dirty="0">
                          <a:solidFill>
                            <a:srgbClr val="0B1F3A"/>
                          </a:solidFill>
                          <a:latin typeface="Calibri"/>
                        </a:rPr>
                        <a:t>9,7</a:t>
                      </a:r>
                    </a:p>
                  </a:txBody>
                  <a:tcPr marL="31750" marR="31750" marT="0" marB="0" anchor="ctr">
                    <a:solidFill>
                      <a:srgbClr val="F2C75C"/>
                    </a:solidFill>
                  </a:tcPr>
                </a:tc>
                <a:extLst>
                  <a:ext uri="{0D108BD9-81ED-4DB2-BD59-A6C34878D82A}">
                    <a16:rowId xmlns:a16="http://schemas.microsoft.com/office/drawing/2014/main" xmlns="" val="10006"/>
                  </a:ext>
                </a:extLst>
              </a:tr>
              <a:tr h="101600">
                <a:tc>
                  <a:txBody>
                    <a:bodyPr/>
                    <a:lstStyle/>
                    <a:p>
                      <a:pPr algn="ctr"/>
                      <a:r>
                        <a:rPr lang="es-CL" sz="650" b="0" dirty="0">
                          <a:solidFill>
                            <a:srgbClr val="3A4655"/>
                          </a:solidFill>
                          <a:latin typeface="Calibri"/>
                        </a:rPr>
                        <a:t>6</a:t>
                      </a:r>
                    </a:p>
                  </a:txBody>
                  <a:tcPr marL="31750" marR="31750" marT="0" marB="0" anchor="ctr">
                    <a:solidFill>
                      <a:srgbClr val="FFFFFF"/>
                    </a:solidFill>
                  </a:tcPr>
                </a:tc>
                <a:tc>
                  <a:txBody>
                    <a:bodyPr/>
                    <a:lstStyle/>
                    <a:p>
                      <a:pPr algn="l"/>
                      <a:r>
                        <a:rPr lang="es-CL" sz="650" b="0" dirty="0">
                          <a:solidFill>
                            <a:srgbClr val="3A4655"/>
                          </a:solidFill>
                          <a:latin typeface="Calibri"/>
                        </a:rPr>
                        <a:t>RIVEROS</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40979</a:t>
                      </a:r>
                    </a:p>
                  </a:txBody>
                  <a:tcPr marL="31750" marR="31750" marT="0" marB="0" anchor="ctr">
                    <a:solidFill>
                      <a:srgbClr val="FFFFFF"/>
                    </a:solidFill>
                  </a:tcPr>
                </a:tc>
                <a:tc>
                  <a:txBody>
                    <a:bodyPr/>
                    <a:lstStyle/>
                    <a:p>
                      <a:pPr algn="r"/>
                      <a:r>
                        <a:rPr lang="es-CL" sz="650" b="0" dirty="0">
                          <a:solidFill>
                            <a:srgbClr val="3A4655"/>
                          </a:solidFill>
                          <a:latin typeface="Calibri"/>
                        </a:rPr>
                        <a:t>1071068</a:t>
                      </a:r>
                    </a:p>
                  </a:txBody>
                  <a:tcPr marL="31750" marR="31750" marT="0" marB="0" anchor="ctr">
                    <a:solidFill>
                      <a:srgbClr val="FFFFFF"/>
                    </a:solidFill>
                  </a:tcPr>
                </a:tc>
                <a:tc>
                  <a:txBody>
                    <a:bodyPr/>
                    <a:lstStyle/>
                    <a:p>
                      <a:pPr algn="ctr"/>
                      <a:r>
                        <a:rPr lang="es-CL" sz="650" b="0" dirty="0">
                          <a:solidFill>
                            <a:srgbClr val="3A4655"/>
                          </a:solidFill>
                          <a:latin typeface="Calibri"/>
                        </a:rPr>
                        <a:t>LI</a:t>
                      </a:r>
                    </a:p>
                  </a:txBody>
                  <a:tcPr marL="31750" marR="31750" marT="0" marB="0" anchor="ctr">
                    <a:solidFill>
                      <a:srgbClr val="FFFFFF"/>
                    </a:solidFill>
                  </a:tcPr>
                </a:tc>
                <a:tc>
                  <a:txBody>
                    <a:bodyPr/>
                    <a:lstStyle/>
                    <a:p>
                      <a:pPr algn="ctr"/>
                      <a:r>
                        <a:rPr lang="es-CL" sz="650" b="0" dirty="0">
                          <a:solidFill>
                            <a:srgbClr val="3A4655"/>
                          </a:solidFill>
                          <a:latin typeface="Calibri"/>
                        </a:rPr>
                        <a:t>06-04-18</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8,3</a:t>
                      </a:r>
                    </a:p>
                  </a:txBody>
                  <a:tcPr marL="31750" marR="31750" marT="0" marB="0" anchor="ctr">
                    <a:solidFill>
                      <a:srgbClr val="FFFFFF"/>
                    </a:solidFill>
                  </a:tcPr>
                </a:tc>
                <a:extLst>
                  <a:ext uri="{0D108BD9-81ED-4DB2-BD59-A6C34878D82A}">
                    <a16:rowId xmlns:a16="http://schemas.microsoft.com/office/drawing/2014/main" xmlns="" val="10007"/>
                  </a:ext>
                </a:extLst>
              </a:tr>
              <a:tr h="101600">
                <a:tc>
                  <a:txBody>
                    <a:bodyPr/>
                    <a:lstStyle/>
                    <a:p>
                      <a:pPr algn="ctr"/>
                      <a:r>
                        <a:rPr lang="es-CL" sz="650" b="0" dirty="0">
                          <a:solidFill>
                            <a:srgbClr val="3A4655"/>
                          </a:solidFill>
                          <a:latin typeface="Calibri"/>
                        </a:rPr>
                        <a:t>7</a:t>
                      </a:r>
                    </a:p>
                  </a:txBody>
                  <a:tcPr marL="31750" marR="31750" marT="0" marB="0" anchor="ctr">
                    <a:solidFill>
                      <a:srgbClr val="FAF9F6"/>
                    </a:solidFill>
                  </a:tcPr>
                </a:tc>
                <a:tc>
                  <a:txBody>
                    <a:bodyPr/>
                    <a:lstStyle/>
                    <a:p>
                      <a:pPr algn="l"/>
                      <a:r>
                        <a:rPr lang="es-CL" sz="650" b="0" dirty="0">
                          <a:solidFill>
                            <a:srgbClr val="3A4655"/>
                          </a:solidFill>
                          <a:latin typeface="Calibri"/>
                        </a:rPr>
                        <a:t>BASIMCON</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23228</a:t>
                      </a:r>
                    </a:p>
                  </a:txBody>
                  <a:tcPr marL="31750" marR="31750" marT="0" marB="0" anchor="ctr">
                    <a:solidFill>
                      <a:srgbClr val="FAF9F6"/>
                    </a:solidFill>
                  </a:tcPr>
                </a:tc>
                <a:tc>
                  <a:txBody>
                    <a:bodyPr/>
                    <a:lstStyle/>
                    <a:p>
                      <a:pPr algn="r"/>
                      <a:r>
                        <a:rPr lang="es-CL" sz="650" b="0" dirty="0">
                          <a:solidFill>
                            <a:srgbClr val="3A4655"/>
                          </a:solidFill>
                          <a:latin typeface="Calibri"/>
                        </a:rPr>
                        <a:t>1085178</a:t>
                      </a:r>
                    </a:p>
                  </a:txBody>
                  <a:tcPr marL="31750" marR="31750" marT="0" marB="0" anchor="ctr">
                    <a:solidFill>
                      <a:srgbClr val="FAF9F6"/>
                    </a:solidFill>
                  </a:tcPr>
                </a:tc>
                <a:tc>
                  <a:txBody>
                    <a:bodyPr/>
                    <a:lstStyle/>
                    <a:p>
                      <a:pPr algn="ctr"/>
                      <a:r>
                        <a:rPr lang="es-CL" sz="650" b="0" dirty="0">
                          <a:solidFill>
                            <a:srgbClr val="3A4655"/>
                          </a:solidFill>
                          <a:latin typeface="Calibri"/>
                        </a:rPr>
                        <a:t>LI</a:t>
                      </a:r>
                    </a:p>
                  </a:txBody>
                  <a:tcPr marL="31750" marR="31750" marT="0" marB="0" anchor="ctr">
                    <a:solidFill>
                      <a:srgbClr val="FAF9F6"/>
                    </a:solidFill>
                  </a:tcPr>
                </a:tc>
                <a:tc>
                  <a:txBody>
                    <a:bodyPr/>
                    <a:lstStyle/>
                    <a:p>
                      <a:pPr algn="ctr"/>
                      <a:r>
                        <a:rPr lang="es-CL" sz="650" b="0" dirty="0">
                          <a:solidFill>
                            <a:srgbClr val="3A4655"/>
                          </a:solidFill>
                          <a:latin typeface="Calibri"/>
                        </a:rPr>
                        <a:t>16-06-20</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6,1</a:t>
                      </a:r>
                    </a:p>
                  </a:txBody>
                  <a:tcPr marL="31750" marR="31750" marT="0" marB="0" anchor="ctr">
                    <a:solidFill>
                      <a:srgbClr val="FAF9F6"/>
                    </a:solidFill>
                  </a:tcPr>
                </a:tc>
                <a:extLst>
                  <a:ext uri="{0D108BD9-81ED-4DB2-BD59-A6C34878D82A}">
                    <a16:rowId xmlns:a16="http://schemas.microsoft.com/office/drawing/2014/main" xmlns="" val="10008"/>
                  </a:ext>
                </a:extLst>
              </a:tr>
              <a:tr h="101600">
                <a:tc>
                  <a:txBody>
                    <a:bodyPr/>
                    <a:lstStyle/>
                    <a:p>
                      <a:pPr algn="ctr"/>
                      <a:r>
                        <a:rPr lang="es-CL" sz="650" b="0" dirty="0">
                          <a:solidFill>
                            <a:srgbClr val="3A4655"/>
                          </a:solidFill>
                          <a:latin typeface="Calibri"/>
                        </a:rPr>
                        <a:t>8</a:t>
                      </a:r>
                    </a:p>
                  </a:txBody>
                  <a:tcPr marL="31750" marR="31750" marT="0" marB="0" anchor="ctr">
                    <a:solidFill>
                      <a:srgbClr val="FFFFFF"/>
                    </a:solidFill>
                  </a:tcPr>
                </a:tc>
                <a:tc>
                  <a:txBody>
                    <a:bodyPr/>
                    <a:lstStyle/>
                    <a:p>
                      <a:pPr algn="l"/>
                      <a:r>
                        <a:rPr lang="es-CL" sz="650" b="0" dirty="0">
                          <a:solidFill>
                            <a:srgbClr val="3A4655"/>
                          </a:solidFill>
                          <a:latin typeface="Calibri"/>
                        </a:rPr>
                        <a:t>BASIMTUM</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23228</a:t>
                      </a:r>
                    </a:p>
                  </a:txBody>
                  <a:tcPr marL="31750" marR="31750" marT="0" marB="0" anchor="ctr">
                    <a:solidFill>
                      <a:srgbClr val="FFFFFF"/>
                    </a:solidFill>
                  </a:tcPr>
                </a:tc>
                <a:tc>
                  <a:txBody>
                    <a:bodyPr/>
                    <a:lstStyle/>
                    <a:p>
                      <a:pPr algn="r"/>
                      <a:r>
                        <a:rPr lang="es-CL" sz="650" b="0" dirty="0">
                          <a:solidFill>
                            <a:srgbClr val="3A4655"/>
                          </a:solidFill>
                          <a:latin typeface="Calibri"/>
                        </a:rPr>
                        <a:t>1085187</a:t>
                      </a:r>
                    </a:p>
                  </a:txBody>
                  <a:tcPr marL="31750" marR="31750" marT="0" marB="0" anchor="ctr">
                    <a:solidFill>
                      <a:srgbClr val="FFFFFF"/>
                    </a:solidFill>
                  </a:tcPr>
                </a:tc>
                <a:tc>
                  <a:txBody>
                    <a:bodyPr/>
                    <a:lstStyle/>
                    <a:p>
                      <a:pPr algn="ctr"/>
                      <a:r>
                        <a:rPr lang="es-CL" sz="650" b="0" dirty="0">
                          <a:solidFill>
                            <a:srgbClr val="3A4655"/>
                          </a:solidFill>
                          <a:latin typeface="Calibri"/>
                        </a:rPr>
                        <a:t>LI</a:t>
                      </a:r>
                    </a:p>
                  </a:txBody>
                  <a:tcPr marL="31750" marR="31750" marT="0" marB="0" anchor="ctr">
                    <a:solidFill>
                      <a:srgbClr val="FFFFFF"/>
                    </a:solidFill>
                  </a:tcPr>
                </a:tc>
                <a:tc>
                  <a:txBody>
                    <a:bodyPr/>
                    <a:lstStyle/>
                    <a:p>
                      <a:pPr algn="ctr"/>
                      <a:r>
                        <a:rPr lang="es-CL" sz="650" b="0" dirty="0">
                          <a:solidFill>
                            <a:srgbClr val="3A4655"/>
                          </a:solidFill>
                          <a:latin typeface="Calibri"/>
                        </a:rPr>
                        <a:t>30-06-20</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6,1</a:t>
                      </a:r>
                    </a:p>
                  </a:txBody>
                  <a:tcPr marL="31750" marR="31750" marT="0" marB="0" anchor="ctr">
                    <a:solidFill>
                      <a:srgbClr val="FFFFFF"/>
                    </a:solidFill>
                  </a:tcPr>
                </a:tc>
                <a:extLst>
                  <a:ext uri="{0D108BD9-81ED-4DB2-BD59-A6C34878D82A}">
                    <a16:rowId xmlns:a16="http://schemas.microsoft.com/office/drawing/2014/main" xmlns="" val="10009"/>
                  </a:ext>
                </a:extLst>
              </a:tr>
              <a:tr h="101600">
                <a:tc>
                  <a:txBody>
                    <a:bodyPr/>
                    <a:lstStyle/>
                    <a:p>
                      <a:pPr algn="ctr"/>
                      <a:r>
                        <a:rPr lang="es-CL" sz="650" b="0" dirty="0">
                          <a:solidFill>
                            <a:srgbClr val="3A4655"/>
                          </a:solidFill>
                          <a:latin typeface="Calibri"/>
                        </a:rPr>
                        <a:t>9</a:t>
                      </a:r>
                    </a:p>
                  </a:txBody>
                  <a:tcPr marL="31750" marR="31750" marT="0" marB="0" anchor="ctr">
                    <a:solidFill>
                      <a:srgbClr val="FAF9F6"/>
                    </a:solidFill>
                  </a:tcPr>
                </a:tc>
                <a:tc>
                  <a:txBody>
                    <a:bodyPr/>
                    <a:lstStyle/>
                    <a:p>
                      <a:pPr algn="l"/>
                      <a:r>
                        <a:rPr lang="es-CL" sz="650" b="0" dirty="0">
                          <a:solidFill>
                            <a:srgbClr val="3A4655"/>
                          </a:solidFill>
                          <a:latin typeface="Calibri"/>
                        </a:rPr>
                        <a:t>PRAT</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42713</a:t>
                      </a:r>
                    </a:p>
                  </a:txBody>
                  <a:tcPr marL="31750" marR="31750" marT="0" marB="0" anchor="ctr">
                    <a:solidFill>
                      <a:srgbClr val="FAF9F6"/>
                    </a:solidFill>
                  </a:tcPr>
                </a:tc>
                <a:tc>
                  <a:txBody>
                    <a:bodyPr/>
                    <a:lstStyle/>
                    <a:p>
                      <a:pPr algn="r"/>
                      <a:r>
                        <a:rPr lang="es-CL" sz="650" b="0" dirty="0">
                          <a:solidFill>
                            <a:srgbClr val="3A4655"/>
                          </a:solidFill>
                          <a:latin typeface="Calibri"/>
                        </a:rPr>
                        <a:t>1101186</a:t>
                      </a:r>
                    </a:p>
                  </a:txBody>
                  <a:tcPr marL="31750" marR="31750" marT="0" marB="0" anchor="ctr">
                    <a:solidFill>
                      <a:srgbClr val="FAF9F6"/>
                    </a:solidFill>
                  </a:tcPr>
                </a:tc>
                <a:tc>
                  <a:txBody>
                    <a:bodyPr/>
                    <a:lstStyle/>
                    <a:p>
                      <a:pPr algn="ctr"/>
                      <a:r>
                        <a:rPr lang="es-CL" sz="650" b="0" dirty="0">
                          <a:solidFill>
                            <a:srgbClr val="3A4655"/>
                          </a:solidFill>
                          <a:latin typeface="Calibri"/>
                        </a:rPr>
                        <a:t>LI</a:t>
                      </a:r>
                    </a:p>
                  </a:txBody>
                  <a:tcPr marL="31750" marR="31750" marT="0" marB="0" anchor="ctr">
                    <a:solidFill>
                      <a:srgbClr val="FAF9F6"/>
                    </a:solidFill>
                  </a:tcPr>
                </a:tc>
                <a:tc>
                  <a:txBody>
                    <a:bodyPr/>
                    <a:lstStyle/>
                    <a:p>
                      <a:pPr algn="ctr"/>
                      <a:r>
                        <a:rPr lang="es-CL" sz="650" b="0" dirty="0">
                          <a:solidFill>
                            <a:srgbClr val="3A4655"/>
                          </a:solidFill>
                          <a:latin typeface="Calibri"/>
                        </a:rPr>
                        <a:t>18-04-21</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5,3</a:t>
                      </a:r>
                    </a:p>
                  </a:txBody>
                  <a:tcPr marL="31750" marR="31750" marT="0" marB="0" anchor="ctr">
                    <a:solidFill>
                      <a:srgbClr val="FAF9F6"/>
                    </a:solidFill>
                  </a:tcPr>
                </a:tc>
                <a:extLst>
                  <a:ext uri="{0D108BD9-81ED-4DB2-BD59-A6C34878D82A}">
                    <a16:rowId xmlns:a16="http://schemas.microsoft.com/office/drawing/2014/main" xmlns="" val="10010"/>
                  </a:ext>
                </a:extLst>
              </a:tr>
              <a:tr h="101600">
                <a:tc>
                  <a:txBody>
                    <a:bodyPr/>
                    <a:lstStyle/>
                    <a:p>
                      <a:pPr algn="ctr"/>
                      <a:r>
                        <a:rPr lang="es-CL" sz="650" b="0" dirty="0">
                          <a:solidFill>
                            <a:srgbClr val="3A4655"/>
                          </a:solidFill>
                          <a:latin typeface="Calibri"/>
                        </a:rPr>
                        <a:t>10</a:t>
                      </a:r>
                    </a:p>
                  </a:txBody>
                  <a:tcPr marL="31750" marR="31750" marT="0" marB="0" anchor="ctr">
                    <a:solidFill>
                      <a:srgbClr val="FFFFFF"/>
                    </a:solidFill>
                  </a:tcPr>
                </a:tc>
                <a:tc>
                  <a:txBody>
                    <a:bodyPr/>
                    <a:lstStyle/>
                    <a:p>
                      <a:pPr algn="l"/>
                      <a:r>
                        <a:rPr lang="es-CL" sz="650" b="0" dirty="0">
                          <a:solidFill>
                            <a:srgbClr val="3A4655"/>
                          </a:solidFill>
                          <a:latin typeface="Calibri"/>
                        </a:rPr>
                        <a:t>CONDELL</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42713</a:t>
                      </a:r>
                    </a:p>
                  </a:txBody>
                  <a:tcPr marL="31750" marR="31750" marT="0" marB="0" anchor="ctr">
                    <a:solidFill>
                      <a:srgbClr val="FFFFFF"/>
                    </a:solidFill>
                  </a:tcPr>
                </a:tc>
                <a:tc>
                  <a:txBody>
                    <a:bodyPr/>
                    <a:lstStyle/>
                    <a:p>
                      <a:pPr algn="r"/>
                      <a:r>
                        <a:rPr lang="es-CL" sz="650" b="0" dirty="0">
                          <a:solidFill>
                            <a:srgbClr val="3A4655"/>
                          </a:solidFill>
                          <a:latin typeface="Calibri"/>
                        </a:rPr>
                        <a:t>1116867</a:t>
                      </a:r>
                    </a:p>
                  </a:txBody>
                  <a:tcPr marL="31750" marR="31750" marT="0" marB="0" anchor="ctr">
                    <a:solidFill>
                      <a:srgbClr val="FFFFFF"/>
                    </a:solidFill>
                  </a:tcPr>
                </a:tc>
                <a:tc>
                  <a:txBody>
                    <a:bodyPr/>
                    <a:lstStyle/>
                    <a:p>
                      <a:pPr algn="ctr"/>
                      <a:r>
                        <a:rPr lang="es-CL" sz="650" b="0" dirty="0">
                          <a:solidFill>
                            <a:srgbClr val="3A4655"/>
                          </a:solidFill>
                          <a:latin typeface="Calibri"/>
                        </a:rPr>
                        <a:t>LI</a:t>
                      </a:r>
                    </a:p>
                  </a:txBody>
                  <a:tcPr marL="31750" marR="31750" marT="0" marB="0" anchor="ctr">
                    <a:solidFill>
                      <a:srgbClr val="FFFFFF"/>
                    </a:solidFill>
                  </a:tcPr>
                </a:tc>
                <a:tc>
                  <a:txBody>
                    <a:bodyPr/>
                    <a:lstStyle/>
                    <a:p>
                      <a:pPr algn="ctr"/>
                      <a:r>
                        <a:rPr lang="es-CL" sz="650" b="0" dirty="0">
                          <a:solidFill>
                            <a:srgbClr val="3A4655"/>
                          </a:solidFill>
                          <a:latin typeface="Calibri"/>
                        </a:rPr>
                        <a:t>10-02-22</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4,5</a:t>
                      </a:r>
                    </a:p>
                  </a:txBody>
                  <a:tcPr marL="31750" marR="31750" marT="0" marB="0" anchor="ctr">
                    <a:solidFill>
                      <a:srgbClr val="FFFFFF"/>
                    </a:solidFill>
                  </a:tcPr>
                </a:tc>
                <a:extLst>
                  <a:ext uri="{0D108BD9-81ED-4DB2-BD59-A6C34878D82A}">
                    <a16:rowId xmlns:a16="http://schemas.microsoft.com/office/drawing/2014/main" xmlns="" val="10011"/>
                  </a:ext>
                </a:extLst>
              </a:tr>
              <a:tr h="101600">
                <a:tc>
                  <a:txBody>
                    <a:bodyPr/>
                    <a:lstStyle/>
                    <a:p>
                      <a:pPr algn="ctr"/>
                      <a:r>
                        <a:rPr lang="es-CL" sz="650" b="0" dirty="0">
                          <a:solidFill>
                            <a:srgbClr val="3A4655"/>
                          </a:solidFill>
                          <a:latin typeface="Calibri"/>
                        </a:rPr>
                        <a:t>11</a:t>
                      </a:r>
                    </a:p>
                  </a:txBody>
                  <a:tcPr marL="31750" marR="31750" marT="0" marB="0" anchor="ctr">
                    <a:solidFill>
                      <a:srgbClr val="FAF9F6"/>
                    </a:solidFill>
                  </a:tcPr>
                </a:tc>
                <a:tc>
                  <a:txBody>
                    <a:bodyPr/>
                    <a:lstStyle/>
                    <a:p>
                      <a:pPr algn="l"/>
                      <a:r>
                        <a:rPr lang="es-CL" sz="650" b="0" dirty="0">
                          <a:solidFill>
                            <a:srgbClr val="3A4655"/>
                          </a:solidFill>
                          <a:latin typeface="Calibri"/>
                        </a:rPr>
                        <a:t>BLANCO</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42713</a:t>
                      </a:r>
                    </a:p>
                  </a:txBody>
                  <a:tcPr marL="31750" marR="31750" marT="0" marB="0" anchor="ctr">
                    <a:solidFill>
                      <a:srgbClr val="FAF9F6"/>
                    </a:solidFill>
                  </a:tcPr>
                </a:tc>
                <a:tc>
                  <a:txBody>
                    <a:bodyPr/>
                    <a:lstStyle/>
                    <a:p>
                      <a:pPr algn="r"/>
                      <a:r>
                        <a:rPr lang="es-CL" sz="650" b="0" dirty="0">
                          <a:solidFill>
                            <a:srgbClr val="3A4655"/>
                          </a:solidFill>
                          <a:latin typeface="Calibri"/>
                        </a:rPr>
                        <a:t>1121332</a:t>
                      </a:r>
                    </a:p>
                  </a:txBody>
                  <a:tcPr marL="31750" marR="31750" marT="0" marB="0" anchor="ctr">
                    <a:solidFill>
                      <a:srgbClr val="FAF9F6"/>
                    </a:solidFill>
                  </a:tcPr>
                </a:tc>
                <a:tc>
                  <a:txBody>
                    <a:bodyPr/>
                    <a:lstStyle/>
                    <a:p>
                      <a:pPr algn="ctr"/>
                      <a:r>
                        <a:rPr lang="es-CL" sz="650" b="0" dirty="0">
                          <a:solidFill>
                            <a:srgbClr val="3A4655"/>
                          </a:solidFill>
                          <a:latin typeface="Calibri"/>
                        </a:rPr>
                        <a:t>LI</a:t>
                      </a:r>
                    </a:p>
                  </a:txBody>
                  <a:tcPr marL="31750" marR="31750" marT="0" marB="0" anchor="ctr">
                    <a:solidFill>
                      <a:srgbClr val="FAF9F6"/>
                    </a:solidFill>
                  </a:tcPr>
                </a:tc>
                <a:tc>
                  <a:txBody>
                    <a:bodyPr/>
                    <a:lstStyle/>
                    <a:p>
                      <a:pPr algn="ctr"/>
                      <a:r>
                        <a:rPr lang="es-CL" sz="650" b="0" dirty="0">
                          <a:solidFill>
                            <a:srgbClr val="3A4655"/>
                          </a:solidFill>
                          <a:latin typeface="Calibri"/>
                        </a:rPr>
                        <a:t>11-07-22</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4,1</a:t>
                      </a:r>
                    </a:p>
                  </a:txBody>
                  <a:tcPr marL="31750" marR="31750" marT="0" marB="0" anchor="ctr">
                    <a:solidFill>
                      <a:srgbClr val="FAF9F6"/>
                    </a:solidFill>
                  </a:tcPr>
                </a:tc>
                <a:extLst>
                  <a:ext uri="{0D108BD9-81ED-4DB2-BD59-A6C34878D82A}">
                    <a16:rowId xmlns:a16="http://schemas.microsoft.com/office/drawing/2014/main" xmlns="" val="10012"/>
                  </a:ext>
                </a:extLst>
              </a:tr>
              <a:tr h="101600">
                <a:tc gridSpan="10">
                  <a:txBody>
                    <a:bodyPr/>
                    <a:lstStyle/>
                    <a:p>
                      <a:pPr algn="l"/>
                      <a:r>
                        <a:rPr lang="es-CL" sz="675" b="1" dirty="0">
                          <a:solidFill>
                            <a:srgbClr val="0B1F3A"/>
                          </a:solidFill>
                          <a:latin typeface="Calibri"/>
                        </a:rPr>
                        <a:t>NO OPERATIVOS  ·  6 equipos  ·  3 con vida útil cumplida</a:t>
                      </a:r>
                    </a:p>
                  </a:txBody>
                  <a:tcPr marL="31750" marR="31750" marT="0" marB="0" anchor="ctr">
                    <a:solidFill>
                      <a:srgbClr val="E8E5DC"/>
                    </a:solidFill>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extLst>
                  <a:ext uri="{0D108BD9-81ED-4DB2-BD59-A6C34878D82A}">
                    <a16:rowId xmlns:a16="http://schemas.microsoft.com/office/drawing/2014/main" xmlns="" val="10013"/>
                  </a:ext>
                </a:extLst>
              </a:tr>
              <a:tr h="101600">
                <a:tc>
                  <a:txBody>
                    <a:bodyPr/>
                    <a:lstStyle/>
                    <a:p>
                      <a:pPr algn="ctr"/>
                      <a:r>
                        <a:rPr lang="es-CL" sz="650" b="0" dirty="0">
                          <a:solidFill>
                            <a:srgbClr val="0B1F3A"/>
                          </a:solidFill>
                          <a:latin typeface="Calibri"/>
                        </a:rPr>
                        <a:t>1</a:t>
                      </a:r>
                    </a:p>
                  </a:txBody>
                  <a:tcPr marL="31750" marR="31750" marT="0" marB="0" anchor="ctr">
                    <a:solidFill>
                      <a:srgbClr val="F2C75C"/>
                    </a:solidFill>
                  </a:tcPr>
                </a:tc>
                <a:tc>
                  <a:txBody>
                    <a:bodyPr/>
                    <a:lstStyle/>
                    <a:p>
                      <a:pPr algn="l"/>
                      <a:r>
                        <a:rPr lang="es-CL" sz="650" b="0" dirty="0">
                          <a:solidFill>
                            <a:srgbClr val="0B1F3A"/>
                          </a:solidFill>
                          <a:latin typeface="Calibri"/>
                        </a:rPr>
                        <a:t>MONTT</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12413</a:t>
                      </a:r>
                    </a:p>
                  </a:txBody>
                  <a:tcPr marL="31750" marR="31750" marT="0" marB="0" anchor="ctr">
                    <a:solidFill>
                      <a:srgbClr val="F2C75C"/>
                    </a:solidFill>
                  </a:tcPr>
                </a:tc>
                <a:tc>
                  <a:txBody>
                    <a:bodyPr/>
                    <a:lstStyle/>
                    <a:p>
                      <a:pPr algn="r"/>
                      <a:r>
                        <a:rPr lang="es-CL" sz="650" b="0" dirty="0">
                          <a:solidFill>
                            <a:srgbClr val="0B1F3A"/>
                          </a:solidFill>
                          <a:latin typeface="Calibri"/>
                        </a:rPr>
                        <a:t>758732</a:t>
                      </a:r>
                    </a:p>
                  </a:txBody>
                  <a:tcPr marL="31750" marR="31750" marT="0" marB="0" anchor="ctr">
                    <a:solidFill>
                      <a:srgbClr val="F2C75C"/>
                    </a:solidFill>
                  </a:tcPr>
                </a:tc>
                <a:tc>
                  <a:txBody>
                    <a:bodyPr/>
                    <a:lstStyle/>
                    <a:p>
                      <a:pPr algn="ctr"/>
                      <a:r>
                        <a:rPr lang="es-CL" sz="650" b="0" dirty="0">
                          <a:solidFill>
                            <a:srgbClr val="0B1F3A"/>
                          </a:solidFill>
                          <a:latin typeface="Calibri"/>
                        </a:rPr>
                        <a:t>NO</a:t>
                      </a:r>
                    </a:p>
                  </a:txBody>
                  <a:tcPr marL="31750" marR="31750" marT="0" marB="0" anchor="ctr">
                    <a:solidFill>
                      <a:srgbClr val="F2C75C"/>
                    </a:solidFill>
                  </a:tcPr>
                </a:tc>
                <a:tc>
                  <a:txBody>
                    <a:bodyPr/>
                    <a:lstStyle/>
                    <a:p>
                      <a:pPr algn="ctr"/>
                      <a:r>
                        <a:rPr lang="es-CL" sz="650" b="0" dirty="0">
                          <a:solidFill>
                            <a:srgbClr val="0B1F3A"/>
                          </a:solidFill>
                          <a:latin typeface="Calibri"/>
                        </a:rPr>
                        <a:t>26-07-10</a:t>
                      </a:r>
                    </a:p>
                  </a:txBody>
                  <a:tcPr marL="31750" marR="31750" marT="0" marB="0" anchor="ctr">
                    <a:solidFill>
                      <a:srgbClr val="F2C75C"/>
                    </a:solidFill>
                  </a:tcPr>
                </a:tc>
                <a:tc>
                  <a:txBody>
                    <a:bodyPr/>
                    <a:lstStyle/>
                    <a:p>
                      <a:pPr algn="ctr"/>
                      <a:r>
                        <a:rPr lang="es-CL" sz="650" b="0" dirty="0">
                          <a:solidFill>
                            <a:srgbClr val="0B1F3A"/>
                          </a:solidFill>
                          <a:latin typeface="Calibri"/>
                        </a:rPr>
                        <a:t>10 AÑOS</a:t>
                      </a:r>
                    </a:p>
                  </a:txBody>
                  <a:tcPr marL="31750" marR="31750" marT="0" marB="0" anchor="ctr">
                    <a:solidFill>
                      <a:srgbClr val="F2C75C"/>
                    </a:solidFill>
                  </a:tcPr>
                </a:tc>
                <a:tc>
                  <a:txBody>
                    <a:bodyPr/>
                    <a:lstStyle/>
                    <a:p>
                      <a:pPr algn="r"/>
                      <a:r>
                        <a:rPr lang="es-CL" sz="650" b="1" dirty="0">
                          <a:solidFill>
                            <a:srgbClr val="0B1F3A"/>
                          </a:solidFill>
                          <a:latin typeface="Calibri"/>
                        </a:rPr>
                        <a:t>16,0</a:t>
                      </a:r>
                    </a:p>
                  </a:txBody>
                  <a:tcPr marL="31750" marR="31750" marT="0" marB="0" anchor="ctr">
                    <a:solidFill>
                      <a:srgbClr val="F2C75C"/>
                    </a:solidFill>
                  </a:tcPr>
                </a:tc>
                <a:extLst>
                  <a:ext uri="{0D108BD9-81ED-4DB2-BD59-A6C34878D82A}">
                    <a16:rowId xmlns:a16="http://schemas.microsoft.com/office/drawing/2014/main" xmlns="" val="10014"/>
                  </a:ext>
                </a:extLst>
              </a:tr>
              <a:tr h="101600">
                <a:tc>
                  <a:txBody>
                    <a:bodyPr/>
                    <a:lstStyle/>
                    <a:p>
                      <a:pPr algn="ctr"/>
                      <a:r>
                        <a:rPr lang="es-CL" sz="650" b="0" dirty="0">
                          <a:solidFill>
                            <a:srgbClr val="0B1F3A"/>
                          </a:solidFill>
                          <a:latin typeface="Calibri"/>
                        </a:rPr>
                        <a:t>2</a:t>
                      </a:r>
                    </a:p>
                  </a:txBody>
                  <a:tcPr marL="31750" marR="31750" marT="0" marB="0" anchor="ctr">
                    <a:solidFill>
                      <a:srgbClr val="F2C75C"/>
                    </a:solidFill>
                  </a:tcPr>
                </a:tc>
                <a:tc>
                  <a:txBody>
                    <a:bodyPr/>
                    <a:lstStyle/>
                    <a:p>
                      <a:pPr algn="l"/>
                      <a:r>
                        <a:rPr lang="es-CL" sz="650" b="0" dirty="0">
                          <a:solidFill>
                            <a:srgbClr val="0B1F3A"/>
                          </a:solidFill>
                          <a:latin typeface="Calibri"/>
                        </a:rPr>
                        <a:t>ALDEA</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22427</a:t>
                      </a:r>
                    </a:p>
                  </a:txBody>
                  <a:tcPr marL="31750" marR="31750" marT="0" marB="0" anchor="ctr">
                    <a:solidFill>
                      <a:srgbClr val="F2C75C"/>
                    </a:solidFill>
                  </a:tcPr>
                </a:tc>
                <a:tc>
                  <a:txBody>
                    <a:bodyPr/>
                    <a:lstStyle/>
                    <a:p>
                      <a:pPr algn="r"/>
                      <a:r>
                        <a:rPr lang="es-CL" sz="650" b="0" dirty="0">
                          <a:solidFill>
                            <a:srgbClr val="0B1F3A"/>
                          </a:solidFill>
                          <a:latin typeface="Calibri"/>
                        </a:rPr>
                        <a:t>829065</a:t>
                      </a:r>
                    </a:p>
                  </a:txBody>
                  <a:tcPr marL="31750" marR="31750" marT="0" marB="0" anchor="ctr">
                    <a:solidFill>
                      <a:srgbClr val="F2C75C"/>
                    </a:solidFill>
                  </a:tcPr>
                </a:tc>
                <a:tc>
                  <a:txBody>
                    <a:bodyPr/>
                    <a:lstStyle/>
                    <a:p>
                      <a:pPr algn="ctr"/>
                      <a:r>
                        <a:rPr lang="es-CL" sz="650" b="0" dirty="0">
                          <a:solidFill>
                            <a:srgbClr val="0B1F3A"/>
                          </a:solidFill>
                          <a:latin typeface="Calibri"/>
                        </a:rPr>
                        <a:t>NO</a:t>
                      </a:r>
                    </a:p>
                  </a:txBody>
                  <a:tcPr marL="31750" marR="31750" marT="0" marB="0" anchor="ctr">
                    <a:solidFill>
                      <a:srgbClr val="F2C75C"/>
                    </a:solidFill>
                  </a:tcPr>
                </a:tc>
                <a:tc>
                  <a:txBody>
                    <a:bodyPr/>
                    <a:lstStyle/>
                    <a:p>
                      <a:pPr algn="ctr"/>
                      <a:r>
                        <a:rPr lang="es-CL" sz="650" b="0" dirty="0">
                          <a:solidFill>
                            <a:srgbClr val="0B1F3A"/>
                          </a:solidFill>
                          <a:latin typeface="Calibri"/>
                        </a:rPr>
                        <a:t>27-06-12</a:t>
                      </a:r>
                    </a:p>
                  </a:txBody>
                  <a:tcPr marL="31750" marR="31750" marT="0" marB="0" anchor="ctr">
                    <a:solidFill>
                      <a:srgbClr val="F2C75C"/>
                    </a:solidFill>
                  </a:tcPr>
                </a:tc>
                <a:tc>
                  <a:txBody>
                    <a:bodyPr/>
                    <a:lstStyle/>
                    <a:p>
                      <a:pPr algn="ctr"/>
                      <a:r>
                        <a:rPr lang="es-CL" sz="650" b="0" dirty="0">
                          <a:solidFill>
                            <a:srgbClr val="0B1F3A"/>
                          </a:solidFill>
                          <a:latin typeface="Calibri"/>
                        </a:rPr>
                        <a:t>10 AÑOS</a:t>
                      </a:r>
                    </a:p>
                  </a:txBody>
                  <a:tcPr marL="31750" marR="31750" marT="0" marB="0" anchor="ctr">
                    <a:solidFill>
                      <a:srgbClr val="F2C75C"/>
                    </a:solidFill>
                  </a:tcPr>
                </a:tc>
                <a:tc>
                  <a:txBody>
                    <a:bodyPr/>
                    <a:lstStyle/>
                    <a:p>
                      <a:pPr algn="r"/>
                      <a:r>
                        <a:rPr lang="es-CL" sz="650" b="1" dirty="0">
                          <a:solidFill>
                            <a:srgbClr val="0B1F3A"/>
                          </a:solidFill>
                          <a:latin typeface="Calibri"/>
                        </a:rPr>
                        <a:t>14,1</a:t>
                      </a:r>
                    </a:p>
                  </a:txBody>
                  <a:tcPr marL="31750" marR="31750" marT="0" marB="0" anchor="ctr">
                    <a:solidFill>
                      <a:srgbClr val="F2C75C"/>
                    </a:solidFill>
                  </a:tcPr>
                </a:tc>
                <a:extLst>
                  <a:ext uri="{0D108BD9-81ED-4DB2-BD59-A6C34878D82A}">
                    <a16:rowId xmlns:a16="http://schemas.microsoft.com/office/drawing/2014/main" xmlns="" val="10015"/>
                  </a:ext>
                </a:extLst>
              </a:tr>
              <a:tr h="101600">
                <a:tc>
                  <a:txBody>
                    <a:bodyPr/>
                    <a:lstStyle/>
                    <a:p>
                      <a:pPr algn="ctr"/>
                      <a:r>
                        <a:rPr lang="es-CL" sz="650" b="0" dirty="0">
                          <a:solidFill>
                            <a:srgbClr val="0B1F3A"/>
                          </a:solidFill>
                          <a:latin typeface="Calibri"/>
                        </a:rPr>
                        <a:t>3</a:t>
                      </a:r>
                    </a:p>
                  </a:txBody>
                  <a:tcPr marL="31750" marR="31750" marT="0" marB="0" anchor="ctr">
                    <a:solidFill>
                      <a:srgbClr val="F2C75C"/>
                    </a:solidFill>
                  </a:tcPr>
                </a:tc>
                <a:tc>
                  <a:txBody>
                    <a:bodyPr/>
                    <a:lstStyle/>
                    <a:p>
                      <a:pPr algn="l"/>
                      <a:r>
                        <a:rPr lang="es-CL" sz="650" b="0" dirty="0">
                          <a:solidFill>
                            <a:srgbClr val="0B1F3A"/>
                          </a:solidFill>
                          <a:latin typeface="Calibri"/>
                        </a:rPr>
                        <a:t>CONDELL</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42713</a:t>
                      </a:r>
                    </a:p>
                  </a:txBody>
                  <a:tcPr marL="31750" marR="31750" marT="0" marB="0" anchor="ctr">
                    <a:solidFill>
                      <a:srgbClr val="F2C75C"/>
                    </a:solidFill>
                  </a:tcPr>
                </a:tc>
                <a:tc>
                  <a:txBody>
                    <a:bodyPr/>
                    <a:lstStyle/>
                    <a:p>
                      <a:pPr algn="r"/>
                      <a:r>
                        <a:rPr lang="es-CL" sz="650" b="0" dirty="0">
                          <a:solidFill>
                            <a:srgbClr val="0B1F3A"/>
                          </a:solidFill>
                          <a:latin typeface="Calibri"/>
                        </a:rPr>
                        <a:t>1044989</a:t>
                      </a:r>
                    </a:p>
                  </a:txBody>
                  <a:tcPr marL="31750" marR="31750" marT="0" marB="0" anchor="ctr">
                    <a:solidFill>
                      <a:srgbClr val="F2C75C"/>
                    </a:solidFill>
                  </a:tcPr>
                </a:tc>
                <a:tc>
                  <a:txBody>
                    <a:bodyPr/>
                    <a:lstStyle/>
                    <a:p>
                      <a:pPr algn="ctr"/>
                      <a:r>
                        <a:rPr lang="es-CL" sz="650" b="0" dirty="0">
                          <a:solidFill>
                            <a:srgbClr val="0B1F3A"/>
                          </a:solidFill>
                          <a:latin typeface="Calibri"/>
                        </a:rPr>
                        <a:t>NO</a:t>
                      </a:r>
                    </a:p>
                  </a:txBody>
                  <a:tcPr marL="31750" marR="31750" marT="0" marB="0" anchor="ctr">
                    <a:solidFill>
                      <a:srgbClr val="F2C75C"/>
                    </a:solidFill>
                  </a:tcPr>
                </a:tc>
                <a:tc>
                  <a:txBody>
                    <a:bodyPr/>
                    <a:lstStyle/>
                    <a:p>
                      <a:pPr algn="ctr"/>
                      <a:r>
                        <a:rPr lang="es-CL" sz="650" b="0" dirty="0">
                          <a:solidFill>
                            <a:srgbClr val="0B1F3A"/>
                          </a:solidFill>
                          <a:latin typeface="Calibri"/>
                        </a:rPr>
                        <a:t>06-09-15</a:t>
                      </a:r>
                    </a:p>
                  </a:txBody>
                  <a:tcPr marL="31750" marR="31750" marT="0" marB="0" anchor="ctr">
                    <a:solidFill>
                      <a:srgbClr val="F2C75C"/>
                    </a:solidFill>
                  </a:tcPr>
                </a:tc>
                <a:tc>
                  <a:txBody>
                    <a:bodyPr/>
                    <a:lstStyle/>
                    <a:p>
                      <a:pPr algn="ctr"/>
                      <a:r>
                        <a:rPr lang="es-CL" sz="650" b="0" dirty="0">
                          <a:solidFill>
                            <a:srgbClr val="0B1F3A"/>
                          </a:solidFill>
                          <a:latin typeface="Calibri"/>
                        </a:rPr>
                        <a:t>9 AÑOS</a:t>
                      </a:r>
                    </a:p>
                  </a:txBody>
                  <a:tcPr marL="31750" marR="31750" marT="0" marB="0" anchor="ctr">
                    <a:solidFill>
                      <a:srgbClr val="F2C75C"/>
                    </a:solidFill>
                  </a:tcPr>
                </a:tc>
                <a:tc>
                  <a:txBody>
                    <a:bodyPr/>
                    <a:lstStyle/>
                    <a:p>
                      <a:pPr algn="r"/>
                      <a:r>
                        <a:rPr lang="es-CL" sz="650" b="1" dirty="0">
                          <a:solidFill>
                            <a:srgbClr val="0B1F3A"/>
                          </a:solidFill>
                          <a:latin typeface="Calibri"/>
                        </a:rPr>
                        <a:t>10,9</a:t>
                      </a:r>
                    </a:p>
                  </a:txBody>
                  <a:tcPr marL="31750" marR="31750" marT="0" marB="0" anchor="ctr">
                    <a:solidFill>
                      <a:srgbClr val="F2C75C"/>
                    </a:solidFill>
                  </a:tcPr>
                </a:tc>
                <a:extLst>
                  <a:ext uri="{0D108BD9-81ED-4DB2-BD59-A6C34878D82A}">
                    <a16:rowId xmlns:a16="http://schemas.microsoft.com/office/drawing/2014/main" xmlns="" val="10016"/>
                  </a:ext>
                </a:extLst>
              </a:tr>
              <a:tr h="101600">
                <a:tc>
                  <a:txBody>
                    <a:bodyPr/>
                    <a:lstStyle/>
                    <a:p>
                      <a:pPr algn="ctr"/>
                      <a:r>
                        <a:rPr lang="es-CL" sz="650" b="0" dirty="0">
                          <a:solidFill>
                            <a:srgbClr val="3A4655"/>
                          </a:solidFill>
                          <a:latin typeface="Calibri"/>
                        </a:rPr>
                        <a:t>4</a:t>
                      </a:r>
                    </a:p>
                  </a:txBody>
                  <a:tcPr marL="31750" marR="31750" marT="0" marB="0" anchor="ctr">
                    <a:solidFill>
                      <a:srgbClr val="FFFFFF"/>
                    </a:solidFill>
                  </a:tcPr>
                </a:tc>
                <a:tc>
                  <a:txBody>
                    <a:bodyPr/>
                    <a:lstStyle/>
                    <a:p>
                      <a:pPr algn="l"/>
                      <a:r>
                        <a:rPr lang="es-CL" sz="650" b="0" dirty="0">
                          <a:solidFill>
                            <a:srgbClr val="3A4655"/>
                          </a:solidFill>
                          <a:latin typeface="Calibri"/>
                        </a:rPr>
                        <a:t>LATORRE</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42713</a:t>
                      </a:r>
                    </a:p>
                  </a:txBody>
                  <a:tcPr marL="31750" marR="31750" marT="0" marB="0" anchor="ctr">
                    <a:solidFill>
                      <a:srgbClr val="FFFFFF"/>
                    </a:solidFill>
                  </a:tcPr>
                </a:tc>
                <a:tc>
                  <a:txBody>
                    <a:bodyPr/>
                    <a:lstStyle/>
                    <a:p>
                      <a:pPr algn="r"/>
                      <a:r>
                        <a:rPr lang="es-CL" sz="650" b="0" dirty="0">
                          <a:solidFill>
                            <a:srgbClr val="3A4655"/>
                          </a:solidFill>
                          <a:latin typeface="Calibri"/>
                        </a:rPr>
                        <a:t>1101128</a:t>
                      </a:r>
                    </a:p>
                  </a:txBody>
                  <a:tcPr marL="31750" marR="31750" marT="0" marB="0" anchor="ctr">
                    <a:solidFill>
                      <a:srgbClr val="FFFFFF"/>
                    </a:solidFill>
                  </a:tcPr>
                </a:tc>
                <a:tc>
                  <a:txBody>
                    <a:bodyPr/>
                    <a:lstStyle/>
                    <a:p>
                      <a:pPr algn="ctr"/>
                      <a:r>
                        <a:rPr lang="es-CL" sz="650" b="0" dirty="0">
                          <a:solidFill>
                            <a:srgbClr val="3A4655"/>
                          </a:solidFill>
                          <a:latin typeface="Calibri"/>
                        </a:rPr>
                        <a:t>NO</a:t>
                      </a:r>
                    </a:p>
                  </a:txBody>
                  <a:tcPr marL="31750" marR="31750" marT="0" marB="0" anchor="ctr">
                    <a:solidFill>
                      <a:srgbClr val="FFFFFF"/>
                    </a:solidFill>
                  </a:tcPr>
                </a:tc>
                <a:tc>
                  <a:txBody>
                    <a:bodyPr/>
                    <a:lstStyle/>
                    <a:p>
                      <a:pPr algn="ctr"/>
                      <a:r>
                        <a:rPr lang="es-CL" sz="650" b="0" dirty="0">
                          <a:solidFill>
                            <a:srgbClr val="3A4655"/>
                          </a:solidFill>
                          <a:latin typeface="Calibri"/>
                        </a:rPr>
                        <a:t>18-04-21</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5,3</a:t>
                      </a:r>
                    </a:p>
                  </a:txBody>
                  <a:tcPr marL="31750" marR="31750" marT="0" marB="0" anchor="ctr">
                    <a:solidFill>
                      <a:srgbClr val="FFFFFF"/>
                    </a:solidFill>
                  </a:tcPr>
                </a:tc>
                <a:extLst>
                  <a:ext uri="{0D108BD9-81ED-4DB2-BD59-A6C34878D82A}">
                    <a16:rowId xmlns:a16="http://schemas.microsoft.com/office/drawing/2014/main" xmlns="" val="10017"/>
                  </a:ext>
                </a:extLst>
              </a:tr>
              <a:tr h="101600">
                <a:tc>
                  <a:txBody>
                    <a:bodyPr/>
                    <a:lstStyle/>
                    <a:p>
                      <a:pPr algn="ctr"/>
                      <a:r>
                        <a:rPr lang="es-CL" sz="650" b="0" dirty="0">
                          <a:solidFill>
                            <a:srgbClr val="3A4655"/>
                          </a:solidFill>
                          <a:latin typeface="Calibri"/>
                        </a:rPr>
                        <a:t>5</a:t>
                      </a:r>
                    </a:p>
                  </a:txBody>
                  <a:tcPr marL="31750" marR="31750" marT="0" marB="0" anchor="ctr">
                    <a:solidFill>
                      <a:srgbClr val="FAF9F6"/>
                    </a:solidFill>
                  </a:tcPr>
                </a:tc>
                <a:tc>
                  <a:txBody>
                    <a:bodyPr/>
                    <a:lstStyle/>
                    <a:p>
                      <a:pPr algn="l"/>
                      <a:r>
                        <a:rPr lang="es-CL" sz="650" b="0" dirty="0">
                          <a:solidFill>
                            <a:srgbClr val="3A4655"/>
                          </a:solidFill>
                          <a:latin typeface="Calibri"/>
                        </a:rPr>
                        <a:t>PRAT</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42713</a:t>
                      </a:r>
                    </a:p>
                  </a:txBody>
                  <a:tcPr marL="31750" marR="31750" marT="0" marB="0" anchor="ctr">
                    <a:solidFill>
                      <a:srgbClr val="FAF9F6"/>
                    </a:solidFill>
                  </a:tcPr>
                </a:tc>
                <a:tc>
                  <a:txBody>
                    <a:bodyPr/>
                    <a:lstStyle/>
                    <a:p>
                      <a:pPr algn="r"/>
                      <a:r>
                        <a:rPr lang="es-CL" sz="650" b="0" dirty="0">
                          <a:solidFill>
                            <a:srgbClr val="3A4655"/>
                          </a:solidFill>
                          <a:latin typeface="Calibri"/>
                        </a:rPr>
                        <a:t>1101187</a:t>
                      </a:r>
                    </a:p>
                  </a:txBody>
                  <a:tcPr marL="31750" marR="31750" marT="0" marB="0" anchor="ctr">
                    <a:solidFill>
                      <a:srgbClr val="FAF9F6"/>
                    </a:solidFill>
                  </a:tcPr>
                </a:tc>
                <a:tc>
                  <a:txBody>
                    <a:bodyPr/>
                    <a:lstStyle/>
                    <a:p>
                      <a:pPr algn="ctr"/>
                      <a:r>
                        <a:rPr lang="es-CL" sz="650" b="0" dirty="0">
                          <a:solidFill>
                            <a:srgbClr val="3A4655"/>
                          </a:solidFill>
                          <a:latin typeface="Calibri"/>
                        </a:rPr>
                        <a:t>NO</a:t>
                      </a:r>
                    </a:p>
                  </a:txBody>
                  <a:tcPr marL="31750" marR="31750" marT="0" marB="0" anchor="ctr">
                    <a:solidFill>
                      <a:srgbClr val="FAF9F6"/>
                    </a:solidFill>
                  </a:tcPr>
                </a:tc>
                <a:tc>
                  <a:txBody>
                    <a:bodyPr/>
                    <a:lstStyle/>
                    <a:p>
                      <a:pPr algn="ctr"/>
                      <a:r>
                        <a:rPr lang="es-CL" sz="650" b="0" dirty="0">
                          <a:solidFill>
                            <a:srgbClr val="3A4655"/>
                          </a:solidFill>
                          <a:latin typeface="Calibri"/>
                        </a:rPr>
                        <a:t>18-04-21</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5,3</a:t>
                      </a:r>
                    </a:p>
                  </a:txBody>
                  <a:tcPr marL="31750" marR="31750" marT="0" marB="0" anchor="ctr">
                    <a:solidFill>
                      <a:srgbClr val="FAF9F6"/>
                    </a:solidFill>
                  </a:tcPr>
                </a:tc>
                <a:extLst>
                  <a:ext uri="{0D108BD9-81ED-4DB2-BD59-A6C34878D82A}">
                    <a16:rowId xmlns:a16="http://schemas.microsoft.com/office/drawing/2014/main" xmlns="" val="10018"/>
                  </a:ext>
                </a:extLst>
              </a:tr>
              <a:tr h="101600">
                <a:tc>
                  <a:txBody>
                    <a:bodyPr/>
                    <a:lstStyle/>
                    <a:p>
                      <a:pPr algn="ctr"/>
                      <a:r>
                        <a:rPr lang="es-CL" sz="650" b="0" dirty="0">
                          <a:solidFill>
                            <a:srgbClr val="3A4655"/>
                          </a:solidFill>
                          <a:latin typeface="Calibri"/>
                        </a:rPr>
                        <a:t>6</a:t>
                      </a:r>
                    </a:p>
                  </a:txBody>
                  <a:tcPr marL="31750" marR="31750" marT="0" marB="0" anchor="ctr">
                    <a:solidFill>
                      <a:srgbClr val="FFFFFF"/>
                    </a:solidFill>
                  </a:tcPr>
                </a:tc>
                <a:tc>
                  <a:txBody>
                    <a:bodyPr/>
                    <a:lstStyle/>
                    <a:p>
                      <a:pPr algn="l"/>
                      <a:r>
                        <a:rPr lang="es-CL" sz="650" b="0" dirty="0">
                          <a:solidFill>
                            <a:srgbClr val="3A4655"/>
                          </a:solidFill>
                          <a:latin typeface="Calibri"/>
                        </a:rPr>
                        <a:t>PRAT</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42713</a:t>
                      </a:r>
                    </a:p>
                  </a:txBody>
                  <a:tcPr marL="31750" marR="31750" marT="0" marB="0" anchor="ctr">
                    <a:solidFill>
                      <a:srgbClr val="FFFFFF"/>
                    </a:solidFill>
                  </a:tcPr>
                </a:tc>
                <a:tc>
                  <a:txBody>
                    <a:bodyPr/>
                    <a:lstStyle/>
                    <a:p>
                      <a:pPr algn="r"/>
                      <a:r>
                        <a:rPr lang="es-CL" sz="650" b="0" dirty="0">
                          <a:solidFill>
                            <a:srgbClr val="3A4655"/>
                          </a:solidFill>
                          <a:latin typeface="Calibri"/>
                        </a:rPr>
                        <a:t>1101188</a:t>
                      </a:r>
                    </a:p>
                  </a:txBody>
                  <a:tcPr marL="31750" marR="31750" marT="0" marB="0" anchor="ctr">
                    <a:solidFill>
                      <a:srgbClr val="FFFFFF"/>
                    </a:solidFill>
                  </a:tcPr>
                </a:tc>
                <a:tc>
                  <a:txBody>
                    <a:bodyPr/>
                    <a:lstStyle/>
                    <a:p>
                      <a:pPr algn="ctr"/>
                      <a:r>
                        <a:rPr lang="es-CL" sz="650" b="0" dirty="0">
                          <a:solidFill>
                            <a:srgbClr val="3A4655"/>
                          </a:solidFill>
                          <a:latin typeface="Calibri"/>
                        </a:rPr>
                        <a:t>NO</a:t>
                      </a:r>
                    </a:p>
                  </a:txBody>
                  <a:tcPr marL="31750" marR="31750" marT="0" marB="0" anchor="ctr">
                    <a:solidFill>
                      <a:srgbClr val="FFFFFF"/>
                    </a:solidFill>
                  </a:tcPr>
                </a:tc>
                <a:tc>
                  <a:txBody>
                    <a:bodyPr/>
                    <a:lstStyle/>
                    <a:p>
                      <a:pPr algn="ctr"/>
                      <a:r>
                        <a:rPr lang="es-CL" sz="650" b="0" dirty="0">
                          <a:solidFill>
                            <a:srgbClr val="3A4655"/>
                          </a:solidFill>
                          <a:latin typeface="Calibri"/>
                        </a:rPr>
                        <a:t>18-04-21</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5,3</a:t>
                      </a:r>
                    </a:p>
                  </a:txBody>
                  <a:tcPr marL="31750" marR="31750" marT="0" marB="0" anchor="ctr">
                    <a:solidFill>
                      <a:srgbClr val="FFFFFF"/>
                    </a:solidFill>
                  </a:tcPr>
                </a:tc>
                <a:extLst>
                  <a:ext uri="{0D108BD9-81ED-4DB2-BD59-A6C34878D82A}">
                    <a16:rowId xmlns:a16="http://schemas.microsoft.com/office/drawing/2014/main" xmlns="" val="10019"/>
                  </a:ext>
                </a:extLst>
              </a:tr>
              <a:tr h="101600">
                <a:tc gridSpan="10">
                  <a:txBody>
                    <a:bodyPr/>
                    <a:lstStyle/>
                    <a:p>
                      <a:pPr algn="l"/>
                      <a:r>
                        <a:rPr lang="es-CL" sz="675" b="1" dirty="0">
                          <a:solidFill>
                            <a:srgbClr val="0B1F3A"/>
                          </a:solidFill>
                          <a:latin typeface="Calibri"/>
                        </a:rPr>
                        <a:t>OPERATIVOS  ·  10 equipos  ·  3 cumplida o próxima a cumplir</a:t>
                      </a:r>
                    </a:p>
                  </a:txBody>
                  <a:tcPr marL="31750" marR="31750" marT="0" marB="0" anchor="ctr">
                    <a:solidFill>
                      <a:srgbClr val="E8E5DC"/>
                    </a:solidFill>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extLst>
                  <a:ext uri="{0D108BD9-81ED-4DB2-BD59-A6C34878D82A}">
                    <a16:rowId xmlns:a16="http://schemas.microsoft.com/office/drawing/2014/main" xmlns="" val="10020"/>
                  </a:ext>
                </a:extLst>
              </a:tr>
              <a:tr h="101600">
                <a:tc>
                  <a:txBody>
                    <a:bodyPr/>
                    <a:lstStyle/>
                    <a:p>
                      <a:pPr algn="ctr"/>
                      <a:r>
                        <a:rPr lang="es-CL" sz="650" b="0" dirty="0">
                          <a:solidFill>
                            <a:srgbClr val="0B1F3A"/>
                          </a:solidFill>
                          <a:latin typeface="Calibri"/>
                        </a:rPr>
                        <a:t>1</a:t>
                      </a:r>
                    </a:p>
                  </a:txBody>
                  <a:tcPr marL="31750" marR="31750" marT="0" marB="0" anchor="ctr">
                    <a:solidFill>
                      <a:srgbClr val="F2C75C"/>
                    </a:solidFill>
                  </a:tcPr>
                </a:tc>
                <a:tc>
                  <a:txBody>
                    <a:bodyPr/>
                    <a:lstStyle/>
                    <a:p>
                      <a:pPr algn="l"/>
                      <a:r>
                        <a:rPr lang="es-CL" sz="650" b="0" dirty="0">
                          <a:solidFill>
                            <a:srgbClr val="0B1F3A"/>
                          </a:solidFill>
                          <a:latin typeface="Calibri"/>
                        </a:rPr>
                        <a:t>LYNCH</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a:t>
                      </a:r>
                    </a:p>
                  </a:txBody>
                  <a:tcPr marL="31750" marR="31750" marT="0" marB="0" anchor="ctr">
                    <a:solidFill>
                      <a:srgbClr val="F2C75C"/>
                    </a:solidFill>
                  </a:tcPr>
                </a:tc>
                <a:tc>
                  <a:txBody>
                    <a:bodyPr/>
                    <a:lstStyle/>
                    <a:p>
                      <a:pPr algn="r"/>
                      <a:r>
                        <a:rPr lang="es-CL" sz="650" b="0" dirty="0">
                          <a:solidFill>
                            <a:srgbClr val="0B1F3A"/>
                          </a:solidFill>
                          <a:latin typeface="Calibri"/>
                        </a:rPr>
                        <a:t>990456</a:t>
                      </a:r>
                    </a:p>
                  </a:txBody>
                  <a:tcPr marL="31750" marR="31750" marT="0" marB="0" anchor="ctr">
                    <a:solidFill>
                      <a:srgbClr val="F2C75C"/>
                    </a:solidFill>
                  </a:tcPr>
                </a:tc>
                <a:tc>
                  <a:txBody>
                    <a:bodyPr/>
                    <a:lstStyle/>
                    <a:p>
                      <a:pPr algn="ctr"/>
                      <a:r>
                        <a:rPr lang="es-CL" sz="650" b="0" dirty="0">
                          <a:solidFill>
                            <a:srgbClr val="0B1F3A"/>
                          </a:solidFill>
                          <a:latin typeface="Calibri"/>
                        </a:rPr>
                        <a:t>OP</a:t>
                      </a:r>
                    </a:p>
                  </a:txBody>
                  <a:tcPr marL="31750" marR="31750" marT="0" marB="0" anchor="ctr">
                    <a:solidFill>
                      <a:srgbClr val="F2C75C"/>
                    </a:solidFill>
                  </a:tcPr>
                </a:tc>
                <a:tc>
                  <a:txBody>
                    <a:bodyPr/>
                    <a:lstStyle/>
                    <a:p>
                      <a:pPr algn="ctr"/>
                      <a:r>
                        <a:rPr lang="es-CL" sz="650" b="0" dirty="0">
                          <a:solidFill>
                            <a:srgbClr val="0B1F3A"/>
                          </a:solidFill>
                          <a:latin typeface="Calibri"/>
                        </a:rPr>
                        <a:t>04-11-14</a:t>
                      </a:r>
                    </a:p>
                  </a:txBody>
                  <a:tcPr marL="31750" marR="31750" marT="0" marB="0" anchor="ctr">
                    <a:solidFill>
                      <a:srgbClr val="F2C75C"/>
                    </a:solidFill>
                  </a:tcPr>
                </a:tc>
                <a:tc>
                  <a:txBody>
                    <a:bodyPr/>
                    <a:lstStyle/>
                    <a:p>
                      <a:pPr algn="ctr"/>
                      <a:r>
                        <a:rPr lang="es-CL" sz="650" b="0" dirty="0">
                          <a:solidFill>
                            <a:srgbClr val="0B1F3A"/>
                          </a:solidFill>
                          <a:latin typeface="Calibri"/>
                        </a:rPr>
                        <a:t>9 AÑOS</a:t>
                      </a:r>
                    </a:p>
                  </a:txBody>
                  <a:tcPr marL="31750" marR="31750" marT="0" marB="0" anchor="ctr">
                    <a:solidFill>
                      <a:srgbClr val="F2C75C"/>
                    </a:solidFill>
                  </a:tcPr>
                </a:tc>
                <a:tc>
                  <a:txBody>
                    <a:bodyPr/>
                    <a:lstStyle/>
                    <a:p>
                      <a:pPr algn="r"/>
                      <a:r>
                        <a:rPr lang="es-CL" sz="650" b="1" dirty="0">
                          <a:solidFill>
                            <a:srgbClr val="0B1F3A"/>
                          </a:solidFill>
                          <a:latin typeface="Calibri"/>
                        </a:rPr>
                        <a:t>11,8</a:t>
                      </a:r>
                    </a:p>
                  </a:txBody>
                  <a:tcPr marL="31750" marR="31750" marT="0" marB="0" anchor="ctr">
                    <a:solidFill>
                      <a:srgbClr val="F2C75C"/>
                    </a:solidFill>
                  </a:tcPr>
                </a:tc>
                <a:extLst>
                  <a:ext uri="{0D108BD9-81ED-4DB2-BD59-A6C34878D82A}">
                    <a16:rowId xmlns:a16="http://schemas.microsoft.com/office/drawing/2014/main" xmlns="" val="10021"/>
                  </a:ext>
                </a:extLst>
              </a:tr>
              <a:tr h="101600">
                <a:tc>
                  <a:txBody>
                    <a:bodyPr/>
                    <a:lstStyle/>
                    <a:p>
                      <a:pPr algn="ctr"/>
                      <a:r>
                        <a:rPr lang="es-CL" sz="650" b="0" dirty="0">
                          <a:solidFill>
                            <a:srgbClr val="0B1F3A"/>
                          </a:solidFill>
                          <a:latin typeface="Calibri"/>
                        </a:rPr>
                        <a:t>2</a:t>
                      </a:r>
                    </a:p>
                  </a:txBody>
                  <a:tcPr marL="31750" marR="31750" marT="0" marB="0" anchor="ctr">
                    <a:solidFill>
                      <a:srgbClr val="F2C75C"/>
                    </a:solidFill>
                  </a:tcPr>
                </a:tc>
                <a:tc>
                  <a:txBody>
                    <a:bodyPr/>
                    <a:lstStyle/>
                    <a:p>
                      <a:pPr algn="l"/>
                      <a:r>
                        <a:rPr lang="es-CL" sz="650" b="0" dirty="0">
                          <a:solidFill>
                            <a:srgbClr val="0B1F3A"/>
                          </a:solidFill>
                          <a:latin typeface="Calibri"/>
                        </a:rPr>
                        <a:t>COCHRANE</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23135</a:t>
                      </a:r>
                    </a:p>
                  </a:txBody>
                  <a:tcPr marL="31750" marR="31750" marT="0" marB="0" anchor="ctr">
                    <a:solidFill>
                      <a:srgbClr val="F2C75C"/>
                    </a:solidFill>
                  </a:tcPr>
                </a:tc>
                <a:tc>
                  <a:txBody>
                    <a:bodyPr/>
                    <a:lstStyle/>
                    <a:p>
                      <a:pPr algn="r"/>
                      <a:r>
                        <a:rPr lang="es-CL" sz="650" b="0" dirty="0">
                          <a:solidFill>
                            <a:srgbClr val="0B1F3A"/>
                          </a:solidFill>
                          <a:latin typeface="Calibri"/>
                        </a:rPr>
                        <a:t>1037293</a:t>
                      </a:r>
                    </a:p>
                  </a:txBody>
                  <a:tcPr marL="31750" marR="31750" marT="0" marB="0" anchor="ctr">
                    <a:solidFill>
                      <a:srgbClr val="F2C75C"/>
                    </a:solidFill>
                  </a:tcPr>
                </a:tc>
                <a:tc>
                  <a:txBody>
                    <a:bodyPr/>
                    <a:lstStyle/>
                    <a:p>
                      <a:pPr algn="ctr"/>
                      <a:r>
                        <a:rPr lang="es-CL" sz="650" b="0" dirty="0">
                          <a:solidFill>
                            <a:srgbClr val="0B1F3A"/>
                          </a:solidFill>
                          <a:latin typeface="Calibri"/>
                        </a:rPr>
                        <a:t>OP</a:t>
                      </a:r>
                    </a:p>
                  </a:txBody>
                  <a:tcPr marL="31750" marR="31750" marT="0" marB="0" anchor="ctr">
                    <a:solidFill>
                      <a:srgbClr val="F2C75C"/>
                    </a:solidFill>
                  </a:tcPr>
                </a:tc>
                <a:tc>
                  <a:txBody>
                    <a:bodyPr/>
                    <a:lstStyle/>
                    <a:p>
                      <a:pPr algn="ctr"/>
                      <a:r>
                        <a:rPr lang="es-CL" sz="650" b="0" dirty="0">
                          <a:solidFill>
                            <a:srgbClr val="0B1F3A"/>
                          </a:solidFill>
                          <a:latin typeface="Calibri"/>
                        </a:rPr>
                        <a:t>09-08-17</a:t>
                      </a:r>
                    </a:p>
                  </a:txBody>
                  <a:tcPr marL="31750" marR="31750" marT="0" marB="0" anchor="ctr">
                    <a:solidFill>
                      <a:srgbClr val="F2C75C"/>
                    </a:solidFill>
                  </a:tcPr>
                </a:tc>
                <a:tc>
                  <a:txBody>
                    <a:bodyPr/>
                    <a:lstStyle/>
                    <a:p>
                      <a:pPr algn="ctr"/>
                      <a:r>
                        <a:rPr lang="es-CL" sz="650" b="0" dirty="0">
                          <a:solidFill>
                            <a:srgbClr val="0B1F3A"/>
                          </a:solidFill>
                          <a:latin typeface="Calibri"/>
                        </a:rPr>
                        <a:t>9 AÑOS</a:t>
                      </a:r>
                    </a:p>
                  </a:txBody>
                  <a:tcPr marL="31750" marR="31750" marT="0" marB="0" anchor="ctr">
                    <a:solidFill>
                      <a:srgbClr val="F2C75C"/>
                    </a:solidFill>
                  </a:tcPr>
                </a:tc>
                <a:tc>
                  <a:txBody>
                    <a:bodyPr/>
                    <a:lstStyle/>
                    <a:p>
                      <a:pPr algn="r"/>
                      <a:r>
                        <a:rPr lang="es-CL" sz="650" b="1" dirty="0">
                          <a:solidFill>
                            <a:srgbClr val="0B1F3A"/>
                          </a:solidFill>
                          <a:latin typeface="Calibri"/>
                        </a:rPr>
                        <a:t>9,0</a:t>
                      </a:r>
                    </a:p>
                  </a:txBody>
                  <a:tcPr marL="31750" marR="31750" marT="0" marB="0" anchor="ctr">
                    <a:solidFill>
                      <a:srgbClr val="F2C75C"/>
                    </a:solidFill>
                  </a:tcPr>
                </a:tc>
                <a:extLst>
                  <a:ext uri="{0D108BD9-81ED-4DB2-BD59-A6C34878D82A}">
                    <a16:rowId xmlns:a16="http://schemas.microsoft.com/office/drawing/2014/main" xmlns="" val="10022"/>
                  </a:ext>
                </a:extLst>
              </a:tr>
              <a:tr h="101600">
                <a:tc>
                  <a:txBody>
                    <a:bodyPr/>
                    <a:lstStyle/>
                    <a:p>
                      <a:pPr algn="ctr"/>
                      <a:r>
                        <a:rPr lang="es-CL" sz="650" b="0" dirty="0">
                          <a:solidFill>
                            <a:srgbClr val="0B1F3A"/>
                          </a:solidFill>
                          <a:latin typeface="Calibri"/>
                        </a:rPr>
                        <a:t>3</a:t>
                      </a:r>
                    </a:p>
                  </a:txBody>
                  <a:tcPr marL="31750" marR="31750" marT="0" marB="0" anchor="ctr">
                    <a:solidFill>
                      <a:srgbClr val="F2C75C"/>
                    </a:solidFill>
                  </a:tcPr>
                </a:tc>
                <a:tc>
                  <a:txBody>
                    <a:bodyPr/>
                    <a:lstStyle/>
                    <a:p>
                      <a:pPr algn="l"/>
                      <a:r>
                        <a:rPr lang="es-CL" sz="650" b="0" dirty="0">
                          <a:solidFill>
                            <a:srgbClr val="0B1F3A"/>
                          </a:solidFill>
                          <a:latin typeface="Calibri"/>
                        </a:rPr>
                        <a:t>COCHRANE</a:t>
                      </a:r>
                    </a:p>
                  </a:txBody>
                  <a:tcPr marL="31750" marR="31750" marT="0" marB="0" anchor="ctr">
                    <a:solidFill>
                      <a:srgbClr val="F2C75C"/>
                    </a:solidFill>
                  </a:tcPr>
                </a:tc>
                <a:tc>
                  <a:txBody>
                    <a:bodyPr/>
                    <a:lstStyle/>
                    <a:p>
                      <a:pPr algn="l"/>
                      <a:r>
                        <a:rPr lang="es-CL" sz="650" b="0" dirty="0">
                          <a:solidFill>
                            <a:srgbClr val="0B1F3A"/>
                          </a:solidFill>
                          <a:latin typeface="Calibri"/>
                        </a:rPr>
                        <a:t>HORNO CONVECTOR</a:t>
                      </a:r>
                    </a:p>
                  </a:txBody>
                  <a:tcPr marL="31750" marR="31750" marT="0" marB="0" anchor="ctr">
                    <a:solidFill>
                      <a:srgbClr val="F2C75C"/>
                    </a:solidFill>
                  </a:tcPr>
                </a:tc>
                <a:tc>
                  <a:txBody>
                    <a:bodyPr/>
                    <a:lstStyle/>
                    <a:p>
                      <a:pPr algn="ctr"/>
                      <a:r>
                        <a:rPr lang="es-CL" sz="650" b="0" dirty="0">
                          <a:solidFill>
                            <a:srgbClr val="0B1F3A"/>
                          </a:solidFill>
                          <a:latin typeface="Calibri"/>
                        </a:rPr>
                        <a:t>EQ</a:t>
                      </a:r>
                    </a:p>
                  </a:txBody>
                  <a:tcPr marL="31750" marR="31750" marT="0" marB="0" anchor="ctr">
                    <a:solidFill>
                      <a:srgbClr val="F2C75C"/>
                    </a:solidFill>
                  </a:tcPr>
                </a:tc>
                <a:tc>
                  <a:txBody>
                    <a:bodyPr/>
                    <a:lstStyle/>
                    <a:p>
                      <a:pPr algn="r"/>
                      <a:r>
                        <a:rPr lang="es-CL" sz="650" b="0" dirty="0">
                          <a:solidFill>
                            <a:srgbClr val="0B1F3A"/>
                          </a:solidFill>
                          <a:latin typeface="Calibri"/>
                        </a:rPr>
                        <a:t>23135</a:t>
                      </a:r>
                    </a:p>
                  </a:txBody>
                  <a:tcPr marL="31750" marR="31750" marT="0" marB="0" anchor="ctr">
                    <a:solidFill>
                      <a:srgbClr val="F2C75C"/>
                    </a:solidFill>
                  </a:tcPr>
                </a:tc>
                <a:tc>
                  <a:txBody>
                    <a:bodyPr/>
                    <a:lstStyle/>
                    <a:p>
                      <a:pPr algn="r"/>
                      <a:r>
                        <a:rPr lang="es-CL" sz="650" b="0" dirty="0">
                          <a:solidFill>
                            <a:srgbClr val="0B1F3A"/>
                          </a:solidFill>
                          <a:latin typeface="Calibri"/>
                        </a:rPr>
                        <a:t>1037297</a:t>
                      </a:r>
                    </a:p>
                  </a:txBody>
                  <a:tcPr marL="31750" marR="31750" marT="0" marB="0" anchor="ctr">
                    <a:solidFill>
                      <a:srgbClr val="F2C75C"/>
                    </a:solidFill>
                  </a:tcPr>
                </a:tc>
                <a:tc>
                  <a:txBody>
                    <a:bodyPr/>
                    <a:lstStyle/>
                    <a:p>
                      <a:pPr algn="ctr"/>
                      <a:r>
                        <a:rPr lang="es-CL" sz="650" b="0" dirty="0">
                          <a:solidFill>
                            <a:srgbClr val="0B1F3A"/>
                          </a:solidFill>
                          <a:latin typeface="Calibri"/>
                        </a:rPr>
                        <a:t>OP</a:t>
                      </a:r>
                    </a:p>
                  </a:txBody>
                  <a:tcPr marL="31750" marR="31750" marT="0" marB="0" anchor="ctr">
                    <a:solidFill>
                      <a:srgbClr val="F2C75C"/>
                    </a:solidFill>
                  </a:tcPr>
                </a:tc>
                <a:tc>
                  <a:txBody>
                    <a:bodyPr/>
                    <a:lstStyle/>
                    <a:p>
                      <a:pPr algn="ctr"/>
                      <a:r>
                        <a:rPr lang="es-CL" sz="650" b="0" dirty="0">
                          <a:solidFill>
                            <a:srgbClr val="0B1F3A"/>
                          </a:solidFill>
                          <a:latin typeface="Calibri"/>
                        </a:rPr>
                        <a:t>11-09-17</a:t>
                      </a:r>
                    </a:p>
                  </a:txBody>
                  <a:tcPr marL="31750" marR="31750" marT="0" marB="0" anchor="ctr">
                    <a:solidFill>
                      <a:srgbClr val="F2C75C"/>
                    </a:solidFill>
                  </a:tcPr>
                </a:tc>
                <a:tc>
                  <a:txBody>
                    <a:bodyPr/>
                    <a:lstStyle/>
                    <a:p>
                      <a:pPr algn="ctr"/>
                      <a:r>
                        <a:rPr lang="es-CL" sz="650" b="0" dirty="0">
                          <a:solidFill>
                            <a:srgbClr val="0B1F3A"/>
                          </a:solidFill>
                          <a:latin typeface="Calibri"/>
                        </a:rPr>
                        <a:t>9 AÑOS</a:t>
                      </a:r>
                    </a:p>
                  </a:txBody>
                  <a:tcPr marL="31750" marR="31750" marT="0" marB="0" anchor="ctr">
                    <a:solidFill>
                      <a:srgbClr val="F2C75C"/>
                    </a:solidFill>
                  </a:tcPr>
                </a:tc>
                <a:tc>
                  <a:txBody>
                    <a:bodyPr/>
                    <a:lstStyle/>
                    <a:p>
                      <a:pPr algn="r"/>
                      <a:r>
                        <a:rPr lang="es-CL" sz="650" b="1" dirty="0">
                          <a:solidFill>
                            <a:srgbClr val="0B1F3A"/>
                          </a:solidFill>
                          <a:latin typeface="Calibri"/>
                        </a:rPr>
                        <a:t>8,9</a:t>
                      </a:r>
                    </a:p>
                  </a:txBody>
                  <a:tcPr marL="31750" marR="31750" marT="0" marB="0" anchor="ctr">
                    <a:solidFill>
                      <a:srgbClr val="F2C75C"/>
                    </a:solidFill>
                  </a:tcPr>
                </a:tc>
                <a:extLst>
                  <a:ext uri="{0D108BD9-81ED-4DB2-BD59-A6C34878D82A}">
                    <a16:rowId xmlns:a16="http://schemas.microsoft.com/office/drawing/2014/main" xmlns="" val="10023"/>
                  </a:ext>
                </a:extLst>
              </a:tr>
              <a:tr h="101600">
                <a:tc>
                  <a:txBody>
                    <a:bodyPr/>
                    <a:lstStyle/>
                    <a:p>
                      <a:pPr algn="ctr"/>
                      <a:r>
                        <a:rPr lang="es-CL" sz="650" b="0" dirty="0">
                          <a:solidFill>
                            <a:srgbClr val="3A4655"/>
                          </a:solidFill>
                          <a:latin typeface="Calibri"/>
                        </a:rPr>
                        <a:t>4</a:t>
                      </a:r>
                    </a:p>
                  </a:txBody>
                  <a:tcPr marL="31750" marR="31750" marT="0" marB="0" anchor="ctr">
                    <a:solidFill>
                      <a:srgbClr val="FFFFFF"/>
                    </a:solidFill>
                  </a:tcPr>
                </a:tc>
                <a:tc>
                  <a:txBody>
                    <a:bodyPr/>
                    <a:lstStyle/>
                    <a:p>
                      <a:pPr algn="l"/>
                      <a:r>
                        <a:rPr lang="es-CL" sz="650" b="0" dirty="0">
                          <a:solidFill>
                            <a:srgbClr val="3A4655"/>
                          </a:solidFill>
                          <a:latin typeface="Calibri"/>
                        </a:rPr>
                        <a:t>BLANCO</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42713</a:t>
                      </a:r>
                    </a:p>
                  </a:txBody>
                  <a:tcPr marL="31750" marR="31750" marT="0" marB="0" anchor="ctr">
                    <a:solidFill>
                      <a:srgbClr val="FFFFFF"/>
                    </a:solidFill>
                  </a:tcPr>
                </a:tc>
                <a:tc>
                  <a:txBody>
                    <a:bodyPr/>
                    <a:lstStyle/>
                    <a:p>
                      <a:pPr algn="r"/>
                      <a:r>
                        <a:rPr lang="es-CL" sz="650" b="0" dirty="0">
                          <a:solidFill>
                            <a:srgbClr val="3A4655"/>
                          </a:solidFill>
                          <a:latin typeface="Calibri"/>
                        </a:rPr>
                        <a:t>1081274</a:t>
                      </a:r>
                    </a:p>
                  </a:txBody>
                  <a:tcPr marL="31750" marR="31750" marT="0" marB="0" anchor="ctr">
                    <a:solidFill>
                      <a:srgbClr val="FFFFFF"/>
                    </a:solidFill>
                  </a:tcPr>
                </a:tc>
                <a:tc>
                  <a:txBody>
                    <a:bodyPr/>
                    <a:lstStyle/>
                    <a:p>
                      <a:pPr algn="ctr"/>
                      <a:r>
                        <a:rPr lang="es-CL" sz="650" b="0" dirty="0">
                          <a:solidFill>
                            <a:srgbClr val="3A4655"/>
                          </a:solidFill>
                          <a:latin typeface="Calibri"/>
                        </a:rPr>
                        <a:t>OP</a:t>
                      </a:r>
                    </a:p>
                  </a:txBody>
                  <a:tcPr marL="31750" marR="31750" marT="0" marB="0" anchor="ctr">
                    <a:solidFill>
                      <a:srgbClr val="FFFFFF"/>
                    </a:solidFill>
                  </a:tcPr>
                </a:tc>
                <a:tc>
                  <a:txBody>
                    <a:bodyPr/>
                    <a:lstStyle/>
                    <a:p>
                      <a:pPr algn="ctr"/>
                      <a:r>
                        <a:rPr lang="es-CL" sz="650" b="0" dirty="0">
                          <a:solidFill>
                            <a:srgbClr val="3A4655"/>
                          </a:solidFill>
                          <a:latin typeface="Calibri"/>
                        </a:rPr>
                        <a:t>25-02-20</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6,4</a:t>
                      </a:r>
                    </a:p>
                  </a:txBody>
                  <a:tcPr marL="31750" marR="31750" marT="0" marB="0" anchor="ctr">
                    <a:solidFill>
                      <a:srgbClr val="FFFFFF"/>
                    </a:solidFill>
                  </a:tcPr>
                </a:tc>
                <a:extLst>
                  <a:ext uri="{0D108BD9-81ED-4DB2-BD59-A6C34878D82A}">
                    <a16:rowId xmlns:a16="http://schemas.microsoft.com/office/drawing/2014/main" xmlns="" val="10024"/>
                  </a:ext>
                </a:extLst>
              </a:tr>
              <a:tr h="101600">
                <a:tc>
                  <a:txBody>
                    <a:bodyPr/>
                    <a:lstStyle/>
                    <a:p>
                      <a:pPr algn="ctr"/>
                      <a:r>
                        <a:rPr lang="es-CL" sz="650" b="0" dirty="0">
                          <a:solidFill>
                            <a:srgbClr val="3A4655"/>
                          </a:solidFill>
                          <a:latin typeface="Calibri"/>
                        </a:rPr>
                        <a:t>5</a:t>
                      </a:r>
                    </a:p>
                  </a:txBody>
                  <a:tcPr marL="31750" marR="31750" marT="0" marB="0" anchor="ctr">
                    <a:solidFill>
                      <a:srgbClr val="FAF9F6"/>
                    </a:solidFill>
                  </a:tcPr>
                </a:tc>
                <a:tc>
                  <a:txBody>
                    <a:bodyPr/>
                    <a:lstStyle/>
                    <a:p>
                      <a:pPr algn="l"/>
                      <a:r>
                        <a:rPr lang="es-CL" sz="650" b="0" dirty="0">
                          <a:solidFill>
                            <a:srgbClr val="3A4655"/>
                          </a:solidFill>
                          <a:latin typeface="Calibri"/>
                        </a:rPr>
                        <a:t>LATORRE</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42713</a:t>
                      </a:r>
                    </a:p>
                  </a:txBody>
                  <a:tcPr marL="31750" marR="31750" marT="0" marB="0" anchor="ctr">
                    <a:solidFill>
                      <a:srgbClr val="FAF9F6"/>
                    </a:solidFill>
                  </a:tcPr>
                </a:tc>
                <a:tc>
                  <a:txBody>
                    <a:bodyPr/>
                    <a:lstStyle/>
                    <a:p>
                      <a:pPr algn="r"/>
                      <a:r>
                        <a:rPr lang="es-CL" sz="650" b="0" dirty="0">
                          <a:solidFill>
                            <a:srgbClr val="3A4655"/>
                          </a:solidFill>
                          <a:latin typeface="Calibri"/>
                        </a:rPr>
                        <a:t>1101126</a:t>
                      </a:r>
                    </a:p>
                  </a:txBody>
                  <a:tcPr marL="31750" marR="31750" marT="0" marB="0" anchor="ctr">
                    <a:solidFill>
                      <a:srgbClr val="FAF9F6"/>
                    </a:solidFill>
                  </a:tcPr>
                </a:tc>
                <a:tc>
                  <a:txBody>
                    <a:bodyPr/>
                    <a:lstStyle/>
                    <a:p>
                      <a:pPr algn="ctr"/>
                      <a:r>
                        <a:rPr lang="es-CL" sz="650" b="0" dirty="0">
                          <a:solidFill>
                            <a:srgbClr val="3A4655"/>
                          </a:solidFill>
                          <a:latin typeface="Calibri"/>
                        </a:rPr>
                        <a:t>OP</a:t>
                      </a:r>
                    </a:p>
                  </a:txBody>
                  <a:tcPr marL="31750" marR="31750" marT="0" marB="0" anchor="ctr">
                    <a:solidFill>
                      <a:srgbClr val="FAF9F6"/>
                    </a:solidFill>
                  </a:tcPr>
                </a:tc>
                <a:tc>
                  <a:txBody>
                    <a:bodyPr/>
                    <a:lstStyle/>
                    <a:p>
                      <a:pPr algn="ctr"/>
                      <a:r>
                        <a:rPr lang="es-CL" sz="650" b="0" dirty="0">
                          <a:solidFill>
                            <a:srgbClr val="3A4655"/>
                          </a:solidFill>
                          <a:latin typeface="Calibri"/>
                        </a:rPr>
                        <a:t>18-04-21</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5,3</a:t>
                      </a:r>
                    </a:p>
                  </a:txBody>
                  <a:tcPr marL="31750" marR="31750" marT="0" marB="0" anchor="ctr">
                    <a:solidFill>
                      <a:srgbClr val="FAF9F6"/>
                    </a:solidFill>
                  </a:tcPr>
                </a:tc>
                <a:extLst>
                  <a:ext uri="{0D108BD9-81ED-4DB2-BD59-A6C34878D82A}">
                    <a16:rowId xmlns:a16="http://schemas.microsoft.com/office/drawing/2014/main" xmlns="" val="10025"/>
                  </a:ext>
                </a:extLst>
              </a:tr>
              <a:tr h="101600">
                <a:tc>
                  <a:txBody>
                    <a:bodyPr/>
                    <a:lstStyle/>
                    <a:p>
                      <a:pPr algn="ctr"/>
                      <a:r>
                        <a:rPr lang="es-CL" sz="650" b="0" dirty="0">
                          <a:solidFill>
                            <a:srgbClr val="3A4655"/>
                          </a:solidFill>
                          <a:latin typeface="Calibri"/>
                        </a:rPr>
                        <a:t>6</a:t>
                      </a:r>
                    </a:p>
                  </a:txBody>
                  <a:tcPr marL="31750" marR="31750" marT="0" marB="0" anchor="ctr">
                    <a:solidFill>
                      <a:srgbClr val="FFFFFF"/>
                    </a:solidFill>
                  </a:tcPr>
                </a:tc>
                <a:tc>
                  <a:txBody>
                    <a:bodyPr/>
                    <a:lstStyle/>
                    <a:p>
                      <a:pPr algn="l"/>
                      <a:r>
                        <a:rPr lang="es-CL" sz="650" b="0" dirty="0">
                          <a:solidFill>
                            <a:srgbClr val="3A4655"/>
                          </a:solidFill>
                          <a:latin typeface="Calibri"/>
                        </a:rPr>
                        <a:t>LATORRE</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42713</a:t>
                      </a:r>
                    </a:p>
                  </a:txBody>
                  <a:tcPr marL="31750" marR="31750" marT="0" marB="0" anchor="ctr">
                    <a:solidFill>
                      <a:srgbClr val="FFFFFF"/>
                    </a:solidFill>
                  </a:tcPr>
                </a:tc>
                <a:tc>
                  <a:txBody>
                    <a:bodyPr/>
                    <a:lstStyle/>
                    <a:p>
                      <a:pPr algn="r"/>
                      <a:r>
                        <a:rPr lang="es-CL" sz="650" b="0" dirty="0">
                          <a:solidFill>
                            <a:srgbClr val="3A4655"/>
                          </a:solidFill>
                          <a:latin typeface="Calibri"/>
                        </a:rPr>
                        <a:t>1101125</a:t>
                      </a:r>
                    </a:p>
                  </a:txBody>
                  <a:tcPr marL="31750" marR="31750" marT="0" marB="0" anchor="ctr">
                    <a:solidFill>
                      <a:srgbClr val="FFFFFF"/>
                    </a:solidFill>
                  </a:tcPr>
                </a:tc>
                <a:tc>
                  <a:txBody>
                    <a:bodyPr/>
                    <a:lstStyle/>
                    <a:p>
                      <a:pPr algn="ctr"/>
                      <a:r>
                        <a:rPr lang="es-CL" sz="650" b="0" dirty="0">
                          <a:solidFill>
                            <a:srgbClr val="3A4655"/>
                          </a:solidFill>
                          <a:latin typeface="Calibri"/>
                        </a:rPr>
                        <a:t>OP</a:t>
                      </a:r>
                    </a:p>
                  </a:txBody>
                  <a:tcPr marL="31750" marR="31750" marT="0" marB="0" anchor="ctr">
                    <a:solidFill>
                      <a:srgbClr val="FFFFFF"/>
                    </a:solidFill>
                  </a:tcPr>
                </a:tc>
                <a:tc>
                  <a:txBody>
                    <a:bodyPr/>
                    <a:lstStyle/>
                    <a:p>
                      <a:pPr algn="ctr"/>
                      <a:r>
                        <a:rPr lang="es-CL" sz="650" b="0" dirty="0">
                          <a:solidFill>
                            <a:srgbClr val="3A4655"/>
                          </a:solidFill>
                          <a:latin typeface="Calibri"/>
                        </a:rPr>
                        <a:t>18-04-21</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5,3</a:t>
                      </a:r>
                    </a:p>
                  </a:txBody>
                  <a:tcPr marL="31750" marR="31750" marT="0" marB="0" anchor="ctr">
                    <a:solidFill>
                      <a:srgbClr val="FFFFFF"/>
                    </a:solidFill>
                  </a:tcPr>
                </a:tc>
                <a:extLst>
                  <a:ext uri="{0D108BD9-81ED-4DB2-BD59-A6C34878D82A}">
                    <a16:rowId xmlns:a16="http://schemas.microsoft.com/office/drawing/2014/main" xmlns="" val="10026"/>
                  </a:ext>
                </a:extLst>
              </a:tr>
              <a:tr h="101600">
                <a:tc>
                  <a:txBody>
                    <a:bodyPr/>
                    <a:lstStyle/>
                    <a:p>
                      <a:pPr algn="ctr"/>
                      <a:r>
                        <a:rPr lang="es-CL" sz="650" b="0" dirty="0">
                          <a:solidFill>
                            <a:srgbClr val="3A4655"/>
                          </a:solidFill>
                          <a:latin typeface="Calibri"/>
                        </a:rPr>
                        <a:t>7</a:t>
                      </a:r>
                    </a:p>
                  </a:txBody>
                  <a:tcPr marL="31750" marR="31750" marT="0" marB="0" anchor="ctr">
                    <a:solidFill>
                      <a:srgbClr val="FAF9F6"/>
                    </a:solidFill>
                  </a:tcPr>
                </a:tc>
                <a:tc>
                  <a:txBody>
                    <a:bodyPr/>
                    <a:lstStyle/>
                    <a:p>
                      <a:pPr algn="l"/>
                      <a:r>
                        <a:rPr lang="es-CL" sz="650" b="0" dirty="0">
                          <a:solidFill>
                            <a:srgbClr val="3A4655"/>
                          </a:solidFill>
                          <a:latin typeface="Calibri"/>
                        </a:rPr>
                        <a:t>LATORRE</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42713</a:t>
                      </a:r>
                    </a:p>
                  </a:txBody>
                  <a:tcPr marL="31750" marR="31750" marT="0" marB="0" anchor="ctr">
                    <a:solidFill>
                      <a:srgbClr val="FAF9F6"/>
                    </a:solidFill>
                  </a:tcPr>
                </a:tc>
                <a:tc>
                  <a:txBody>
                    <a:bodyPr/>
                    <a:lstStyle/>
                    <a:p>
                      <a:pPr algn="r"/>
                      <a:r>
                        <a:rPr lang="es-CL" sz="650" b="0" dirty="0">
                          <a:solidFill>
                            <a:srgbClr val="3A4655"/>
                          </a:solidFill>
                          <a:latin typeface="Calibri"/>
                        </a:rPr>
                        <a:t>1101127</a:t>
                      </a:r>
                    </a:p>
                  </a:txBody>
                  <a:tcPr marL="31750" marR="31750" marT="0" marB="0" anchor="ctr">
                    <a:solidFill>
                      <a:srgbClr val="FAF9F6"/>
                    </a:solidFill>
                  </a:tcPr>
                </a:tc>
                <a:tc>
                  <a:txBody>
                    <a:bodyPr/>
                    <a:lstStyle/>
                    <a:p>
                      <a:pPr algn="ctr"/>
                      <a:r>
                        <a:rPr lang="es-CL" sz="650" b="0" dirty="0">
                          <a:solidFill>
                            <a:srgbClr val="3A4655"/>
                          </a:solidFill>
                          <a:latin typeface="Calibri"/>
                        </a:rPr>
                        <a:t>OP</a:t>
                      </a:r>
                    </a:p>
                  </a:txBody>
                  <a:tcPr marL="31750" marR="31750" marT="0" marB="0" anchor="ctr">
                    <a:solidFill>
                      <a:srgbClr val="FAF9F6"/>
                    </a:solidFill>
                  </a:tcPr>
                </a:tc>
                <a:tc>
                  <a:txBody>
                    <a:bodyPr/>
                    <a:lstStyle/>
                    <a:p>
                      <a:pPr algn="ctr"/>
                      <a:r>
                        <a:rPr lang="es-CL" sz="650" b="0" dirty="0">
                          <a:solidFill>
                            <a:srgbClr val="3A4655"/>
                          </a:solidFill>
                          <a:latin typeface="Calibri"/>
                        </a:rPr>
                        <a:t>18-04-21</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5,3</a:t>
                      </a:r>
                    </a:p>
                  </a:txBody>
                  <a:tcPr marL="31750" marR="31750" marT="0" marB="0" anchor="ctr">
                    <a:solidFill>
                      <a:srgbClr val="FAF9F6"/>
                    </a:solidFill>
                  </a:tcPr>
                </a:tc>
                <a:extLst>
                  <a:ext uri="{0D108BD9-81ED-4DB2-BD59-A6C34878D82A}">
                    <a16:rowId xmlns:a16="http://schemas.microsoft.com/office/drawing/2014/main" xmlns="" val="10027"/>
                  </a:ext>
                </a:extLst>
              </a:tr>
              <a:tr h="101600">
                <a:tc>
                  <a:txBody>
                    <a:bodyPr/>
                    <a:lstStyle/>
                    <a:p>
                      <a:pPr algn="ctr"/>
                      <a:r>
                        <a:rPr lang="es-CL" sz="650" b="0" dirty="0">
                          <a:solidFill>
                            <a:srgbClr val="3A4655"/>
                          </a:solidFill>
                          <a:latin typeface="Calibri"/>
                        </a:rPr>
                        <a:t>8</a:t>
                      </a:r>
                    </a:p>
                  </a:txBody>
                  <a:tcPr marL="31750" marR="31750" marT="0" marB="0" anchor="ctr">
                    <a:solidFill>
                      <a:srgbClr val="FFFFFF"/>
                    </a:solidFill>
                  </a:tcPr>
                </a:tc>
                <a:tc>
                  <a:txBody>
                    <a:bodyPr/>
                    <a:lstStyle/>
                    <a:p>
                      <a:pPr algn="l"/>
                      <a:r>
                        <a:rPr lang="es-CL" sz="650" b="0" dirty="0">
                          <a:solidFill>
                            <a:srgbClr val="3A4655"/>
                          </a:solidFill>
                          <a:latin typeface="Calibri"/>
                        </a:rPr>
                        <a:t>JANEQUEO</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42713</a:t>
                      </a:r>
                    </a:p>
                  </a:txBody>
                  <a:tcPr marL="31750" marR="31750" marT="0" marB="0" anchor="ctr">
                    <a:solidFill>
                      <a:srgbClr val="FFFFFF"/>
                    </a:solidFill>
                  </a:tcPr>
                </a:tc>
                <a:tc>
                  <a:txBody>
                    <a:bodyPr/>
                    <a:lstStyle/>
                    <a:p>
                      <a:pPr algn="r"/>
                      <a:r>
                        <a:rPr lang="es-CL" sz="650" b="0" dirty="0">
                          <a:solidFill>
                            <a:srgbClr val="3A4655"/>
                          </a:solidFill>
                          <a:latin typeface="Calibri"/>
                        </a:rPr>
                        <a:t>1115819</a:t>
                      </a:r>
                    </a:p>
                  </a:txBody>
                  <a:tcPr marL="31750" marR="31750" marT="0" marB="0" anchor="ctr">
                    <a:solidFill>
                      <a:srgbClr val="FFFFFF"/>
                    </a:solidFill>
                  </a:tcPr>
                </a:tc>
                <a:tc>
                  <a:txBody>
                    <a:bodyPr/>
                    <a:lstStyle/>
                    <a:p>
                      <a:pPr algn="ctr"/>
                      <a:r>
                        <a:rPr lang="es-CL" sz="650" b="0" dirty="0">
                          <a:solidFill>
                            <a:srgbClr val="3A4655"/>
                          </a:solidFill>
                          <a:latin typeface="Calibri"/>
                        </a:rPr>
                        <a:t>OP</a:t>
                      </a:r>
                    </a:p>
                  </a:txBody>
                  <a:tcPr marL="31750" marR="31750" marT="0" marB="0" anchor="ctr">
                    <a:solidFill>
                      <a:srgbClr val="FFFFFF"/>
                    </a:solidFill>
                  </a:tcPr>
                </a:tc>
                <a:tc>
                  <a:txBody>
                    <a:bodyPr/>
                    <a:lstStyle/>
                    <a:p>
                      <a:pPr algn="ctr"/>
                      <a:r>
                        <a:rPr lang="es-CL" sz="650" b="0" dirty="0">
                          <a:solidFill>
                            <a:srgbClr val="3A4655"/>
                          </a:solidFill>
                          <a:latin typeface="Calibri"/>
                        </a:rPr>
                        <a:t>23-12-21</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4,6</a:t>
                      </a:r>
                    </a:p>
                  </a:txBody>
                  <a:tcPr marL="31750" marR="31750" marT="0" marB="0" anchor="ctr">
                    <a:solidFill>
                      <a:srgbClr val="FFFFFF"/>
                    </a:solidFill>
                  </a:tcPr>
                </a:tc>
                <a:extLst>
                  <a:ext uri="{0D108BD9-81ED-4DB2-BD59-A6C34878D82A}">
                    <a16:rowId xmlns:a16="http://schemas.microsoft.com/office/drawing/2014/main" xmlns="" val="10028"/>
                  </a:ext>
                </a:extLst>
              </a:tr>
              <a:tr h="101600">
                <a:tc>
                  <a:txBody>
                    <a:bodyPr/>
                    <a:lstStyle/>
                    <a:p>
                      <a:pPr algn="ctr"/>
                      <a:r>
                        <a:rPr lang="es-CL" sz="650" b="0" dirty="0">
                          <a:solidFill>
                            <a:srgbClr val="3A4655"/>
                          </a:solidFill>
                          <a:latin typeface="Calibri"/>
                        </a:rPr>
                        <a:t>9</a:t>
                      </a:r>
                    </a:p>
                  </a:txBody>
                  <a:tcPr marL="31750" marR="31750" marT="0" marB="0" anchor="ctr">
                    <a:solidFill>
                      <a:srgbClr val="FAF9F6"/>
                    </a:solidFill>
                  </a:tcPr>
                </a:tc>
                <a:tc>
                  <a:txBody>
                    <a:bodyPr/>
                    <a:lstStyle/>
                    <a:p>
                      <a:pPr algn="l"/>
                      <a:r>
                        <a:rPr lang="es-CL" sz="650" b="0" dirty="0">
                          <a:solidFill>
                            <a:srgbClr val="3A4655"/>
                          </a:solidFill>
                          <a:latin typeface="Calibri"/>
                        </a:rPr>
                        <a:t>ARAUCANO</a:t>
                      </a:r>
                    </a:p>
                  </a:txBody>
                  <a:tcPr marL="31750" marR="31750" marT="0" marB="0" anchor="ctr">
                    <a:solidFill>
                      <a:srgbClr val="FAF9F6"/>
                    </a:solidFill>
                  </a:tcPr>
                </a:tc>
                <a:tc>
                  <a:txBody>
                    <a:bodyPr/>
                    <a:lstStyle/>
                    <a:p>
                      <a:pPr algn="l"/>
                      <a:r>
                        <a:rPr lang="es-CL" sz="650" b="0" dirty="0">
                          <a:solidFill>
                            <a:srgbClr val="3A4655"/>
                          </a:solidFill>
                          <a:latin typeface="Calibri"/>
                        </a:rPr>
                        <a:t>HORNO CONVECTOR.-</a:t>
                      </a:r>
                    </a:p>
                  </a:txBody>
                  <a:tcPr marL="31750" marR="31750" marT="0" marB="0" anchor="ctr">
                    <a:solidFill>
                      <a:srgbClr val="FAF9F6"/>
                    </a:solidFill>
                  </a:tcPr>
                </a:tc>
                <a:tc>
                  <a:txBody>
                    <a:bodyPr/>
                    <a:lstStyle/>
                    <a:p>
                      <a:pPr algn="ctr"/>
                      <a:r>
                        <a:rPr lang="es-CL" sz="650" b="0" dirty="0">
                          <a:solidFill>
                            <a:srgbClr val="3A4655"/>
                          </a:solidFill>
                          <a:latin typeface="Calibri"/>
                        </a:rPr>
                        <a:t>EQ</a:t>
                      </a:r>
                    </a:p>
                  </a:txBody>
                  <a:tcPr marL="31750" marR="31750" marT="0" marB="0" anchor="ctr">
                    <a:solidFill>
                      <a:srgbClr val="FAF9F6"/>
                    </a:solidFill>
                  </a:tcPr>
                </a:tc>
                <a:tc>
                  <a:txBody>
                    <a:bodyPr/>
                    <a:lstStyle/>
                    <a:p>
                      <a:pPr algn="r"/>
                      <a:r>
                        <a:rPr lang="es-CL" sz="650" b="0" dirty="0">
                          <a:solidFill>
                            <a:srgbClr val="3A4655"/>
                          </a:solidFill>
                          <a:latin typeface="Calibri"/>
                        </a:rPr>
                        <a:t>40979</a:t>
                      </a:r>
                    </a:p>
                  </a:txBody>
                  <a:tcPr marL="31750" marR="31750" marT="0" marB="0" anchor="ctr">
                    <a:solidFill>
                      <a:srgbClr val="FAF9F6"/>
                    </a:solidFill>
                  </a:tcPr>
                </a:tc>
                <a:tc>
                  <a:txBody>
                    <a:bodyPr/>
                    <a:lstStyle/>
                    <a:p>
                      <a:pPr algn="r"/>
                      <a:r>
                        <a:rPr lang="es-CL" sz="650" b="0" dirty="0">
                          <a:solidFill>
                            <a:srgbClr val="3A4655"/>
                          </a:solidFill>
                          <a:latin typeface="Calibri"/>
                        </a:rPr>
                        <a:t>1184576</a:t>
                      </a:r>
                    </a:p>
                  </a:txBody>
                  <a:tcPr marL="31750" marR="31750" marT="0" marB="0" anchor="ctr">
                    <a:solidFill>
                      <a:srgbClr val="FAF9F6"/>
                    </a:solidFill>
                  </a:tcPr>
                </a:tc>
                <a:tc>
                  <a:txBody>
                    <a:bodyPr/>
                    <a:lstStyle/>
                    <a:p>
                      <a:pPr algn="ctr"/>
                      <a:r>
                        <a:rPr lang="es-CL" sz="650" b="0" dirty="0">
                          <a:solidFill>
                            <a:srgbClr val="3A4655"/>
                          </a:solidFill>
                          <a:latin typeface="Calibri"/>
                        </a:rPr>
                        <a:t>OP</a:t>
                      </a:r>
                    </a:p>
                  </a:txBody>
                  <a:tcPr marL="31750" marR="31750" marT="0" marB="0" anchor="ctr">
                    <a:solidFill>
                      <a:srgbClr val="FAF9F6"/>
                    </a:solidFill>
                  </a:tcPr>
                </a:tc>
                <a:tc>
                  <a:txBody>
                    <a:bodyPr/>
                    <a:lstStyle/>
                    <a:p>
                      <a:pPr algn="ctr"/>
                      <a:r>
                        <a:rPr lang="es-CL" sz="650" b="0" dirty="0">
                          <a:solidFill>
                            <a:srgbClr val="3A4655"/>
                          </a:solidFill>
                          <a:latin typeface="Calibri"/>
                        </a:rPr>
                        <a:t>12-09-25</a:t>
                      </a:r>
                    </a:p>
                  </a:txBody>
                  <a:tcPr marL="31750" marR="31750" marT="0" marB="0" anchor="ctr">
                    <a:solidFill>
                      <a:srgbClr val="FAF9F6"/>
                    </a:solidFill>
                  </a:tcPr>
                </a:tc>
                <a:tc>
                  <a:txBody>
                    <a:bodyPr/>
                    <a:lstStyle/>
                    <a:p>
                      <a:pPr algn="ctr"/>
                      <a:r>
                        <a:rPr lang="es-CL" sz="650" b="0" dirty="0">
                          <a:solidFill>
                            <a:srgbClr val="3A4655"/>
                          </a:solidFill>
                          <a:latin typeface="Calibri"/>
                        </a:rPr>
                        <a:t>9 AÑOS</a:t>
                      </a:r>
                    </a:p>
                  </a:txBody>
                  <a:tcPr marL="31750" marR="31750" marT="0" marB="0" anchor="ctr">
                    <a:solidFill>
                      <a:srgbClr val="FAF9F6"/>
                    </a:solidFill>
                  </a:tcPr>
                </a:tc>
                <a:tc>
                  <a:txBody>
                    <a:bodyPr/>
                    <a:lstStyle/>
                    <a:p>
                      <a:pPr algn="r"/>
                      <a:r>
                        <a:rPr lang="es-CL" sz="650" b="0" dirty="0">
                          <a:solidFill>
                            <a:srgbClr val="3A4655"/>
                          </a:solidFill>
                          <a:latin typeface="Calibri"/>
                        </a:rPr>
                        <a:t>0,9</a:t>
                      </a:r>
                    </a:p>
                  </a:txBody>
                  <a:tcPr marL="31750" marR="31750" marT="0" marB="0" anchor="ctr">
                    <a:solidFill>
                      <a:srgbClr val="FAF9F6"/>
                    </a:solidFill>
                  </a:tcPr>
                </a:tc>
                <a:extLst>
                  <a:ext uri="{0D108BD9-81ED-4DB2-BD59-A6C34878D82A}">
                    <a16:rowId xmlns:a16="http://schemas.microsoft.com/office/drawing/2014/main" xmlns="" val="10029"/>
                  </a:ext>
                </a:extLst>
              </a:tr>
              <a:tr h="101600">
                <a:tc>
                  <a:txBody>
                    <a:bodyPr/>
                    <a:lstStyle/>
                    <a:p>
                      <a:pPr algn="ctr"/>
                      <a:r>
                        <a:rPr lang="es-CL" sz="650" b="0" dirty="0">
                          <a:solidFill>
                            <a:srgbClr val="3A4655"/>
                          </a:solidFill>
                          <a:latin typeface="Calibri"/>
                        </a:rPr>
                        <a:t>10</a:t>
                      </a:r>
                    </a:p>
                  </a:txBody>
                  <a:tcPr marL="31750" marR="31750" marT="0" marB="0" anchor="ctr">
                    <a:solidFill>
                      <a:srgbClr val="FFFFFF"/>
                    </a:solidFill>
                  </a:tcPr>
                </a:tc>
                <a:tc>
                  <a:txBody>
                    <a:bodyPr/>
                    <a:lstStyle/>
                    <a:p>
                      <a:pPr algn="l"/>
                      <a:r>
                        <a:rPr lang="es-CL" sz="650" b="0" dirty="0">
                          <a:solidFill>
                            <a:srgbClr val="3A4655"/>
                          </a:solidFill>
                          <a:latin typeface="Calibri"/>
                        </a:rPr>
                        <a:t>DIMCOCHRANE</a:t>
                      </a:r>
                    </a:p>
                  </a:txBody>
                  <a:tcPr marL="31750" marR="31750" marT="0" marB="0" anchor="ctr">
                    <a:solidFill>
                      <a:srgbClr val="FFFFFF"/>
                    </a:solidFill>
                  </a:tcPr>
                </a:tc>
                <a:tc>
                  <a:txBody>
                    <a:bodyPr/>
                    <a:lstStyle/>
                    <a:p>
                      <a:pPr algn="l"/>
                      <a:r>
                        <a:rPr lang="es-CL" sz="650" b="0" dirty="0">
                          <a:solidFill>
                            <a:srgbClr val="3A4655"/>
                          </a:solidFill>
                          <a:latin typeface="Calibri"/>
                        </a:rPr>
                        <a:t>HORNO CONVECTOR.-</a:t>
                      </a:r>
                    </a:p>
                  </a:txBody>
                  <a:tcPr marL="31750" marR="31750" marT="0" marB="0" anchor="ctr">
                    <a:solidFill>
                      <a:srgbClr val="FFFFFF"/>
                    </a:solidFill>
                  </a:tcPr>
                </a:tc>
                <a:tc>
                  <a:txBody>
                    <a:bodyPr/>
                    <a:lstStyle/>
                    <a:p>
                      <a:pPr algn="ctr"/>
                      <a:r>
                        <a:rPr lang="es-CL" sz="650" b="0" dirty="0">
                          <a:solidFill>
                            <a:srgbClr val="3A4655"/>
                          </a:solidFill>
                          <a:latin typeface="Calibri"/>
                        </a:rPr>
                        <a:t>EQ</a:t>
                      </a:r>
                    </a:p>
                  </a:txBody>
                  <a:tcPr marL="31750" marR="31750" marT="0" marB="0" anchor="ctr">
                    <a:solidFill>
                      <a:srgbClr val="FFFFFF"/>
                    </a:solidFill>
                  </a:tcPr>
                </a:tc>
                <a:tc>
                  <a:txBody>
                    <a:bodyPr/>
                    <a:lstStyle/>
                    <a:p>
                      <a:pPr algn="r"/>
                      <a:r>
                        <a:rPr lang="es-CL" sz="650" b="0" dirty="0">
                          <a:solidFill>
                            <a:srgbClr val="3A4655"/>
                          </a:solidFill>
                          <a:latin typeface="Calibri"/>
                        </a:rPr>
                        <a:t>40979</a:t>
                      </a:r>
                    </a:p>
                  </a:txBody>
                  <a:tcPr marL="31750" marR="31750" marT="0" marB="0" anchor="ctr">
                    <a:solidFill>
                      <a:srgbClr val="FFFFFF"/>
                    </a:solidFill>
                  </a:tcPr>
                </a:tc>
                <a:tc>
                  <a:txBody>
                    <a:bodyPr/>
                    <a:lstStyle/>
                    <a:p>
                      <a:pPr algn="r"/>
                      <a:r>
                        <a:rPr lang="es-CL" sz="650" b="0" dirty="0">
                          <a:solidFill>
                            <a:srgbClr val="3A4655"/>
                          </a:solidFill>
                          <a:latin typeface="Calibri"/>
                        </a:rPr>
                        <a:t>1186459</a:t>
                      </a:r>
                    </a:p>
                  </a:txBody>
                  <a:tcPr marL="31750" marR="31750" marT="0" marB="0" anchor="ctr">
                    <a:solidFill>
                      <a:srgbClr val="FFFFFF"/>
                    </a:solidFill>
                  </a:tcPr>
                </a:tc>
                <a:tc>
                  <a:txBody>
                    <a:bodyPr/>
                    <a:lstStyle/>
                    <a:p>
                      <a:pPr algn="ctr"/>
                      <a:r>
                        <a:rPr lang="es-CL" sz="650" b="0" dirty="0">
                          <a:solidFill>
                            <a:srgbClr val="3A4655"/>
                          </a:solidFill>
                          <a:latin typeface="Calibri"/>
                        </a:rPr>
                        <a:t>OP</a:t>
                      </a:r>
                    </a:p>
                  </a:txBody>
                  <a:tcPr marL="31750" marR="31750" marT="0" marB="0" anchor="ctr">
                    <a:solidFill>
                      <a:srgbClr val="FFFFFF"/>
                    </a:solidFill>
                  </a:tcPr>
                </a:tc>
                <a:tc>
                  <a:txBody>
                    <a:bodyPr/>
                    <a:lstStyle/>
                    <a:p>
                      <a:pPr algn="ctr"/>
                      <a:r>
                        <a:rPr lang="es-CL" sz="650" b="0" dirty="0">
                          <a:solidFill>
                            <a:srgbClr val="3A4655"/>
                          </a:solidFill>
                          <a:latin typeface="Calibri"/>
                        </a:rPr>
                        <a:t>05-12-25</a:t>
                      </a:r>
                    </a:p>
                  </a:txBody>
                  <a:tcPr marL="31750" marR="31750" marT="0" marB="0" anchor="ctr">
                    <a:solidFill>
                      <a:srgbClr val="FFFFFF"/>
                    </a:solidFill>
                  </a:tcPr>
                </a:tc>
                <a:tc>
                  <a:txBody>
                    <a:bodyPr/>
                    <a:lstStyle/>
                    <a:p>
                      <a:pPr algn="ctr"/>
                      <a:r>
                        <a:rPr lang="es-CL" sz="650" b="0" dirty="0">
                          <a:solidFill>
                            <a:srgbClr val="3A4655"/>
                          </a:solidFill>
                          <a:latin typeface="Calibri"/>
                        </a:rPr>
                        <a:t>9 AÑOS</a:t>
                      </a:r>
                    </a:p>
                  </a:txBody>
                  <a:tcPr marL="31750" marR="31750" marT="0" marB="0" anchor="ctr">
                    <a:solidFill>
                      <a:srgbClr val="FFFFFF"/>
                    </a:solidFill>
                  </a:tcPr>
                </a:tc>
                <a:tc>
                  <a:txBody>
                    <a:bodyPr/>
                    <a:lstStyle/>
                    <a:p>
                      <a:pPr algn="r"/>
                      <a:r>
                        <a:rPr lang="es-CL" sz="650" b="0" dirty="0">
                          <a:solidFill>
                            <a:srgbClr val="3A4655"/>
                          </a:solidFill>
                          <a:latin typeface="Calibri"/>
                        </a:rPr>
                        <a:t>0,7</a:t>
                      </a:r>
                    </a:p>
                  </a:txBody>
                  <a:tcPr marL="31750" marR="31750" marT="0" marB="0" anchor="ctr">
                    <a:solidFill>
                      <a:srgbClr val="FFFFFF"/>
                    </a:solidFill>
                  </a:tcPr>
                </a:tc>
                <a:extLst>
                  <a:ext uri="{0D108BD9-81ED-4DB2-BD59-A6C34878D82A}">
                    <a16:rowId xmlns:a16="http://schemas.microsoft.com/office/drawing/2014/main" xmlns="" val="10030"/>
                  </a:ext>
                </a:extLst>
              </a:tr>
            </a:tbl>
          </a:graphicData>
        </a:graphic>
      </p:graphicFrame>
      <p:sp>
        <p:nvSpPr>
          <p:cNvPr id="61" name="Leyenda 61"/>
          <p:cNvSpPr txBox="1"/>
          <p:nvPr/>
        </p:nvSpPr>
        <p:spPr>
          <a:xfrm>
            <a:off x="5143500" y="1092200"/>
            <a:ext cx="3302000" cy="139700"/>
          </a:xfrm>
          <a:prstGeom prst="rect">
            <a:avLst/>
          </a:prstGeom>
          <a:noFill/>
        </p:spPr>
        <p:txBody>
          <a:bodyPr wrap="square" lIns="0" tIns="0" rIns="0" bIns="0" anchor="ctr"/>
          <a:lstStyle/>
          <a:p>
            <a:pPr algn="l"/>
            <a:r>
              <a:rPr lang="es-CL" sz="750" b="0" dirty="0">
                <a:solidFill>
                  <a:srgbClr val="5A6675"/>
                </a:solidFill>
                <a:latin typeface="Calibri"/>
              </a:rPr>
              <a:t>Detalle de hornos convectores en unidades operativas  ·  27 equipos</a:t>
            </a:r>
          </a:p>
        </p:txBody>
      </p:sp>
      <p:sp>
        <p:nvSpPr>
          <p:cNvPr id="63" name="Muestra amarilla"/>
          <p:cNvSpPr/>
          <p:nvPr/>
        </p:nvSpPr>
        <p:spPr>
          <a:xfrm>
            <a:off x="4978400" y="1270000"/>
            <a:ext cx="101600" cy="101600"/>
          </a:xfrm>
          <a:prstGeom prst="rect">
            <a:avLst/>
          </a:prstGeom>
          <a:solidFill>
            <a:srgbClr val="F2C75C"/>
          </a:solidFill>
          <a:ln>
            <a:noFill/>
          </a:ln>
        </p:spPr>
        <p:txBody>
          <a:bodyPr/>
          <a:lstStyle/>
          <a:p>
            <a:endParaRPr/>
          </a:p>
        </p:txBody>
      </p:sp>
      <p:sp>
        <p:nvSpPr>
          <p:cNvPr id="62" name="Leyenda 62"/>
          <p:cNvSpPr txBox="1"/>
          <p:nvPr/>
        </p:nvSpPr>
        <p:spPr>
          <a:xfrm>
            <a:off x="5143500" y="1257300"/>
            <a:ext cx="3302000" cy="139700"/>
          </a:xfrm>
          <a:prstGeom prst="rect">
            <a:avLst/>
          </a:prstGeom>
          <a:noFill/>
        </p:spPr>
        <p:txBody>
          <a:bodyPr wrap="square" lIns="0" tIns="0" rIns="0" bIns="0" anchor="ctr"/>
          <a:lstStyle/>
          <a:p>
            <a:pPr algn="l"/>
            <a:r>
              <a:rPr lang="es-CL" sz="750" b="1" dirty="0">
                <a:solidFill>
                  <a:srgbClr val="7A5A12"/>
                </a:solidFill>
                <a:latin typeface="Calibri"/>
              </a:rPr>
              <a:t>Vida útil informada cumplida o próxima a cumplir  ·  11 de 27 equipos</a:t>
            </a:r>
          </a:p>
        </p:txBody>
      </p:sp>
    </p:spTree>
    <p:extLst>
      <p:ext uri="{BB962C8B-B14F-4D97-AF65-F5344CB8AC3E}">
        <p14:creationId xmlns:p14="http://schemas.microsoft.com/office/powerpoint/2010/main" val="623646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5620E7-406F-1832-A8F2-3974D9631C14}"/>
            </a:ext>
          </a:extLst>
        </p:cNvPr>
        <p:cNvGrpSpPr/>
        <p:nvPr/>
      </p:nvGrpSpPr>
      <p:grpSpPr>
        <a:xfrm>
          <a:off x="0" y="0"/>
          <a:ext cx="0" cy="0"/>
          <a:chOff x="0" y="0"/>
          <a:chExt cx="0" cy="0"/>
        </a:xfrm>
      </p:grpSpPr>
      <p:sp>
        <p:nvSpPr>
          <p:cNvPr id="60" name="Rectángulo 59">
            <a:extLst>
              <a:ext uri="{FF2B5EF4-FFF2-40B4-BE49-F238E27FC236}">
                <a16:creationId xmlns:a16="http://schemas.microsoft.com/office/drawing/2014/main" xmlns="" id="{7887C38C-9A85-20EB-1855-5C23DB4D269D}"/>
              </a:ext>
            </a:extLst>
          </p:cNvPr>
          <p:cNvSpPr/>
          <p:nvPr/>
        </p:nvSpPr>
        <p:spPr>
          <a:xfrm>
            <a:off x="635000" y="3835400"/>
            <a:ext cx="7861300" cy="558800"/>
          </a:xfrm>
          <a:prstGeom prst="rect">
            <a:avLst/>
          </a:prstGeom>
          <a:solidFill>
            <a:srgbClr val="FAF9F6"/>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52" name="Rectángulo 51">
            <a:extLst>
              <a:ext uri="{FF2B5EF4-FFF2-40B4-BE49-F238E27FC236}">
                <a16:creationId xmlns:a16="http://schemas.microsoft.com/office/drawing/2014/main" xmlns="" id="{C32CE5EA-F8A1-CB28-0735-BE0155246F41}"/>
              </a:ext>
            </a:extLst>
          </p:cNvPr>
          <p:cNvSpPr/>
          <p:nvPr/>
        </p:nvSpPr>
        <p:spPr>
          <a:xfrm>
            <a:off x="5867400" y="1905000"/>
            <a:ext cx="2628900" cy="1778000"/>
          </a:xfrm>
          <a:prstGeom prst="rect">
            <a:avLst/>
          </a:prstGeom>
          <a:solidFill>
            <a:srgbClr val="0B1F3A"/>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pic>
        <p:nvPicPr>
          <p:cNvPr id="2" name="Image 0" descr="/tmp/deck/assets/escudo_armada.png">
            <a:extLst>
              <a:ext uri="{FF2B5EF4-FFF2-40B4-BE49-F238E27FC236}">
                <a16:creationId xmlns:a16="http://schemas.microsoft.com/office/drawing/2014/main" xmlns="" id="{7E3B748B-7D9F-B413-296B-6167256939F5}"/>
              </a:ext>
            </a:extLst>
          </p:cNvPr>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a:extLst>
              <a:ext uri="{FF2B5EF4-FFF2-40B4-BE49-F238E27FC236}">
                <a16:creationId xmlns:a16="http://schemas.microsoft.com/office/drawing/2014/main" xmlns="" id="{D9D72C95-7426-3216-1EBC-50F62BD556B4}"/>
              </a:ext>
            </a:extLst>
          </p:cNvPr>
          <p:cNvPicPr>
            <a:picLocks noChangeAspect="1"/>
          </p:cNvPicPr>
          <p:nvPr/>
        </p:nvPicPr>
        <p:blipFill>
          <a:blip r:embed="rId4"/>
          <a:stretch>
            <a:fillRect/>
          </a:stretch>
        </p:blipFill>
        <p:spPr>
          <a:xfrm>
            <a:off x="8467161" y="109728"/>
            <a:ext cx="365943" cy="548640"/>
          </a:xfrm>
          <a:prstGeom prst="rect">
            <a:avLst/>
          </a:prstGeom>
        </p:spPr>
      </p:pic>
      <p:sp>
        <p:nvSpPr>
          <p:cNvPr id="4" name="Text 0">
            <a:extLst>
              <a:ext uri="{FF2B5EF4-FFF2-40B4-BE49-F238E27FC236}">
                <a16:creationId xmlns:a16="http://schemas.microsoft.com/office/drawing/2014/main" xmlns="" id="{7D0F1741-5BFA-5801-E0BB-96DEBF8E2EA8}"/>
              </a:ext>
            </a:extLst>
          </p:cNvPr>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a:extLst>
              <a:ext uri="{FF2B5EF4-FFF2-40B4-BE49-F238E27FC236}">
                <a16:creationId xmlns:a16="http://schemas.microsoft.com/office/drawing/2014/main" xmlns="" id="{5C95307A-10BA-11FC-B06A-C7D7E7685AAB}"/>
              </a:ext>
            </a:extLst>
          </p:cNvPr>
          <p:cNvSpPr/>
          <p:nvPr/>
        </p:nvSpPr>
        <p:spPr>
          <a:xfrm>
            <a:off x="0" y="4718304"/>
            <a:ext cx="9144000" cy="425196"/>
          </a:xfrm>
          <a:prstGeom prst="rect">
            <a:avLst/>
          </a:prstGeom>
          <a:solidFill>
            <a:srgbClr val="0A1B33"/>
          </a:solidFill>
          <a:ln/>
        </p:spPr>
        <p:txBody>
          <a:bodyPr/>
          <a:lstStyle/>
          <a:p>
            <a:endParaRPr lang="es-CL"/>
          </a:p>
        </p:txBody>
      </p:sp>
      <p:sp>
        <p:nvSpPr>
          <p:cNvPr id="6" name="Shape 2">
            <a:extLst>
              <a:ext uri="{FF2B5EF4-FFF2-40B4-BE49-F238E27FC236}">
                <a16:creationId xmlns:a16="http://schemas.microsoft.com/office/drawing/2014/main" xmlns="" id="{45C70177-B394-351A-631B-ACF7D5372816}"/>
              </a:ext>
            </a:extLst>
          </p:cNvPr>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a:extLst>
              <a:ext uri="{FF2B5EF4-FFF2-40B4-BE49-F238E27FC236}">
                <a16:creationId xmlns:a16="http://schemas.microsoft.com/office/drawing/2014/main" xmlns="" id="{249C7A9D-75E0-8EC8-736B-9A85A40EB269}"/>
              </a:ext>
            </a:extLst>
          </p:cNvPr>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a:extLst>
              <a:ext uri="{FF2B5EF4-FFF2-40B4-BE49-F238E27FC236}">
                <a16:creationId xmlns:a16="http://schemas.microsoft.com/office/drawing/2014/main" xmlns="" id="{7335B7CF-0F1C-00BA-736A-6D29FAC57D94}"/>
              </a:ext>
            </a:extLst>
          </p:cNvPr>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a:extLst>
              <a:ext uri="{FF2B5EF4-FFF2-40B4-BE49-F238E27FC236}">
                <a16:creationId xmlns:a16="http://schemas.microsoft.com/office/drawing/2014/main" xmlns="" id="{92871F9D-0061-8C29-A8F8-1D170C986AB0}"/>
              </a:ext>
            </a:extLst>
          </p:cNvPr>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22</a:t>
            </a:r>
            <a:endParaRPr lang="en-US" sz="900" dirty="0"/>
          </a:p>
        </p:txBody>
      </p:sp>
      <p:sp>
        <p:nvSpPr>
          <p:cNvPr id="10" name="Shape 6">
            <a:extLst>
              <a:ext uri="{FF2B5EF4-FFF2-40B4-BE49-F238E27FC236}">
                <a16:creationId xmlns:a16="http://schemas.microsoft.com/office/drawing/2014/main" xmlns="" id="{F7E6E99D-A085-5B6C-6CE3-F160BCA73263}"/>
              </a:ext>
            </a:extLst>
          </p:cNvPr>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a:extLst>
              <a:ext uri="{FF2B5EF4-FFF2-40B4-BE49-F238E27FC236}">
                <a16:creationId xmlns:a16="http://schemas.microsoft.com/office/drawing/2014/main" xmlns="" id="{2B9A86F7-74EE-8B42-2D2C-0A6B05B27909}"/>
              </a:ext>
            </a:extLst>
          </p:cNvPr>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a:extLst>
              <a:ext uri="{FF2B5EF4-FFF2-40B4-BE49-F238E27FC236}">
                <a16:creationId xmlns:a16="http://schemas.microsoft.com/office/drawing/2014/main" xmlns="" id="{A86C6073-5708-9FE9-EFDB-F39D8624BD24}"/>
              </a:ext>
            </a:extLst>
          </p:cNvPr>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a:extLst>
              <a:ext uri="{FF2B5EF4-FFF2-40B4-BE49-F238E27FC236}">
                <a16:creationId xmlns:a16="http://schemas.microsoft.com/office/drawing/2014/main" xmlns="" id="{E06761C6-6DE1-01D8-9606-7D42F7E26C41}"/>
              </a:ext>
            </a:extLst>
          </p:cNvPr>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a:extLst>
              <a:ext uri="{FF2B5EF4-FFF2-40B4-BE49-F238E27FC236}">
                <a16:creationId xmlns:a16="http://schemas.microsoft.com/office/drawing/2014/main" xmlns="" id="{5F2B8934-4D2E-3FB8-4079-634A36EB2859}"/>
              </a:ext>
            </a:extLst>
          </p:cNvPr>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a:extLst>
              <a:ext uri="{FF2B5EF4-FFF2-40B4-BE49-F238E27FC236}">
                <a16:creationId xmlns:a16="http://schemas.microsoft.com/office/drawing/2014/main" xmlns="" id="{44DC7984-8280-DC2E-2A61-8847556A596D}"/>
              </a:ext>
            </a:extLst>
          </p:cNvPr>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a:extLst>
              <a:ext uri="{FF2B5EF4-FFF2-40B4-BE49-F238E27FC236}">
                <a16:creationId xmlns:a16="http://schemas.microsoft.com/office/drawing/2014/main" xmlns="" id="{CCB53467-1C61-5CA0-BC56-4DA0CE20C935}"/>
              </a:ext>
            </a:extLst>
          </p:cNvPr>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a:extLst>
              <a:ext uri="{FF2B5EF4-FFF2-40B4-BE49-F238E27FC236}">
                <a16:creationId xmlns:a16="http://schemas.microsoft.com/office/drawing/2014/main" xmlns="" id="{345F53A6-BB73-59BA-144D-B0BF33264CD8}"/>
              </a:ext>
            </a:extLst>
          </p:cNvPr>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a:extLst>
              <a:ext uri="{FF2B5EF4-FFF2-40B4-BE49-F238E27FC236}">
                <a16:creationId xmlns:a16="http://schemas.microsoft.com/office/drawing/2014/main" xmlns="" id="{C6CE9F2C-AAFB-C4FD-F739-18E0A3913BD3}"/>
              </a:ext>
            </a:extLst>
          </p:cNvPr>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a:extLst>
              <a:ext uri="{FF2B5EF4-FFF2-40B4-BE49-F238E27FC236}">
                <a16:creationId xmlns:a16="http://schemas.microsoft.com/office/drawing/2014/main" xmlns="" id="{C099157A-85BA-093D-2047-55D53E2E137D}"/>
              </a:ext>
            </a:extLst>
          </p:cNvPr>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a:extLst>
              <a:ext uri="{FF2B5EF4-FFF2-40B4-BE49-F238E27FC236}">
                <a16:creationId xmlns:a16="http://schemas.microsoft.com/office/drawing/2014/main" xmlns="" id="{0ABB5413-5C62-7EBB-FADB-5221C72E5531}"/>
              </a:ext>
            </a:extLst>
          </p:cNvPr>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a:extLst>
              <a:ext uri="{FF2B5EF4-FFF2-40B4-BE49-F238E27FC236}">
                <a16:creationId xmlns:a16="http://schemas.microsoft.com/office/drawing/2014/main" xmlns="" id="{F9679055-05B7-B195-1204-78F1724A4187}"/>
              </a:ext>
            </a:extLst>
          </p:cNvPr>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a:extLst>
              <a:ext uri="{FF2B5EF4-FFF2-40B4-BE49-F238E27FC236}">
                <a16:creationId xmlns:a16="http://schemas.microsoft.com/office/drawing/2014/main" xmlns="" id="{C2FF795A-0AAE-F809-BB9E-1D3D42C7C761}"/>
              </a:ext>
            </a:extLst>
          </p:cNvPr>
          <p:cNvSpPr/>
          <p:nvPr/>
        </p:nvSpPr>
        <p:spPr>
          <a:xfrm>
            <a:off x="7011619"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3" name="Text 19">
            <a:extLst>
              <a:ext uri="{FF2B5EF4-FFF2-40B4-BE49-F238E27FC236}">
                <a16:creationId xmlns:a16="http://schemas.microsoft.com/office/drawing/2014/main" xmlns="" id="{8A9262A8-8F77-741E-1473-812F1F3FFA0E}"/>
              </a:ext>
            </a:extLst>
          </p:cNvPr>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05  </a:t>
            </a:r>
            <a:r>
              <a:rPr lang="en-US" sz="760" b="1" dirty="0">
                <a:solidFill>
                  <a:srgbClr val="FFFFFF"/>
                </a:solidFill>
                <a:latin typeface="Calibri" pitchFamily="34" charset="0"/>
                <a:ea typeface="Calibri" pitchFamily="34" charset="-122"/>
                <a:cs typeface="Calibri" pitchFamily="34" charset="-120"/>
              </a:rPr>
              <a:t>Alimentación</a:t>
            </a:r>
            <a:endParaRPr lang="en-US" sz="760" dirty="0"/>
          </a:p>
        </p:txBody>
      </p:sp>
      <p:sp>
        <p:nvSpPr>
          <p:cNvPr id="24" name="Text 20">
            <a:extLst>
              <a:ext uri="{FF2B5EF4-FFF2-40B4-BE49-F238E27FC236}">
                <a16:creationId xmlns:a16="http://schemas.microsoft.com/office/drawing/2014/main" xmlns="" id="{124B6A90-4413-5727-40D5-62EA85FFE42E}"/>
              </a:ext>
            </a:extLst>
          </p:cNvPr>
          <p:cNvSpPr/>
          <p:nvPr/>
        </p:nvSpPr>
        <p:spPr>
          <a:xfrm>
            <a:off x="640080" y="1066800"/>
            <a:ext cx="7863840" cy="330200"/>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Estado real del parque — Contenedores y cámaras frigoríficas</a:t>
            </a:r>
            <a:endParaRPr lang="en-US" sz="2100" dirty="0"/>
          </a:p>
        </p:txBody>
      </p:sp>
      <p:sp>
        <p:nvSpPr>
          <p:cNvPr id="25" name="Text 21">
            <a:extLst>
              <a:ext uri="{FF2B5EF4-FFF2-40B4-BE49-F238E27FC236}">
                <a16:creationId xmlns:a16="http://schemas.microsoft.com/office/drawing/2014/main" xmlns="" id="{7081A952-8240-BF50-F676-7CB76D18AC38}"/>
              </a:ext>
            </a:extLst>
          </p:cNvPr>
          <p:cNvSpPr/>
          <p:nvPr/>
        </p:nvSpPr>
        <p:spPr>
          <a:xfrm>
            <a:off x="640080" y="1536192"/>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Inventario consolidado de los centros de abastecimiento</a:t>
            </a:r>
            <a:endParaRPr lang="en-US" sz="1200" dirty="0"/>
          </a:p>
        </p:txBody>
      </p:sp>
      <p:graphicFrame>
        <p:nvGraphicFramePr>
          <p:cNvPr id="51" name="Tabla 50">
            <a:extLst>
              <a:ext uri="{FF2B5EF4-FFF2-40B4-BE49-F238E27FC236}">
                <a16:creationId xmlns:a16="http://schemas.microsoft.com/office/drawing/2014/main" xmlns="" id="{7B7A4484-3999-0822-4883-037ADB775EEB}"/>
              </a:ext>
            </a:extLst>
          </p:cNvPr>
          <p:cNvGraphicFramePr>
            <a:graphicFrameLocks noGrp="1"/>
          </p:cNvGraphicFramePr>
          <p:nvPr/>
        </p:nvGraphicFramePr>
        <p:xfrm>
          <a:off x="635000" y="1905000"/>
          <a:ext cx="4978400" cy="1752600"/>
        </p:xfrm>
        <a:graphic>
          <a:graphicData uri="http://schemas.openxmlformats.org/drawingml/2006/table">
            <a:tbl>
              <a:tblPr/>
              <a:tblGrid>
                <a:gridCol w="2489200">
                  <a:extLst>
                    <a:ext uri="{9D8B030D-6E8A-4147-A177-3AD203B41FA5}">
                      <a16:colId xmlns:a16="http://schemas.microsoft.com/office/drawing/2014/main" xmlns="" val="20000"/>
                    </a:ext>
                  </a:extLst>
                </a:gridCol>
                <a:gridCol w="1244600">
                  <a:extLst>
                    <a:ext uri="{9D8B030D-6E8A-4147-A177-3AD203B41FA5}">
                      <a16:colId xmlns:a16="http://schemas.microsoft.com/office/drawing/2014/main" xmlns="" val="20001"/>
                    </a:ext>
                  </a:extLst>
                </a:gridCol>
                <a:gridCol w="1244600">
                  <a:extLst>
                    <a:ext uri="{9D8B030D-6E8A-4147-A177-3AD203B41FA5}">
                      <a16:colId xmlns:a16="http://schemas.microsoft.com/office/drawing/2014/main" xmlns="" val="20002"/>
                    </a:ext>
                  </a:extLst>
                </a:gridCol>
              </a:tblGrid>
              <a:tr h="292100">
                <a:tc>
                  <a:txBody>
                    <a:bodyPr/>
                    <a:lstStyle/>
                    <a:p>
                      <a:pPr algn="l"/>
                      <a:r>
                        <a:rPr lang="es-CL" sz="1100" b="1" dirty="0">
                          <a:solidFill>
                            <a:srgbClr val="FFFFFF"/>
                          </a:solidFill>
                          <a:latin typeface="Calibri"/>
                        </a:rPr>
                        <a:t>Estado operativo</a:t>
                      </a:r>
                    </a:p>
                  </a:txBody>
                  <a:tcPr marL="63500" marR="63500" marT="0" marB="0" anchor="ctr">
                    <a:solidFill>
                      <a:srgbClr val="0B1F3A"/>
                    </a:solidFill>
                  </a:tcPr>
                </a:tc>
                <a:tc>
                  <a:txBody>
                    <a:bodyPr/>
                    <a:lstStyle/>
                    <a:p>
                      <a:pPr algn="r"/>
                      <a:r>
                        <a:rPr lang="es-CL" sz="1100" b="1" dirty="0">
                          <a:solidFill>
                            <a:srgbClr val="FFFFFF"/>
                          </a:solidFill>
                          <a:latin typeface="Calibri"/>
                        </a:rPr>
                        <a:t>Equipos</a:t>
                      </a:r>
                    </a:p>
                  </a:txBody>
                  <a:tcPr marL="63500" marR="63500" marT="0" marB="0" anchor="ctr">
                    <a:solidFill>
                      <a:srgbClr val="0B1F3A"/>
                    </a:solidFill>
                  </a:tcPr>
                </a:tc>
                <a:tc>
                  <a:txBody>
                    <a:bodyPr/>
                    <a:lstStyle/>
                    <a:p>
                      <a:pPr algn="r"/>
                      <a:r>
                        <a:rPr lang="es-CL" sz="1100" b="1" dirty="0">
                          <a:solidFill>
                            <a:srgbClr val="FFFFFF"/>
                          </a:solidFill>
                          <a:latin typeface="Calibri"/>
                        </a:rPr>
                        <a:t>% del parque</a:t>
                      </a:r>
                    </a:p>
                  </a:txBody>
                  <a:tcPr marL="63500" marR="63500" marT="0" marB="0" anchor="ctr">
                    <a:solidFill>
                      <a:srgbClr val="0B1F3A"/>
                    </a:solidFill>
                  </a:tcPr>
                </a:tc>
                <a:extLst>
                  <a:ext uri="{0D108BD9-81ED-4DB2-BD59-A6C34878D82A}">
                    <a16:rowId xmlns:a16="http://schemas.microsoft.com/office/drawing/2014/main" xmlns="" val="10000"/>
                  </a:ext>
                </a:extLst>
              </a:tr>
              <a:tr h="292100">
                <a:tc>
                  <a:txBody>
                    <a:bodyPr/>
                    <a:lstStyle/>
                    <a:p>
                      <a:pPr algn="l"/>
                      <a:r>
                        <a:rPr lang="es-CL" sz="1100" b="0" dirty="0">
                          <a:solidFill>
                            <a:srgbClr val="3A4655"/>
                          </a:solidFill>
                          <a:latin typeface="Calibri"/>
                        </a:rPr>
                        <a:t>Operativos</a:t>
                      </a:r>
                    </a:p>
                  </a:txBody>
                  <a:tcPr marL="63500" marR="63500" marT="0" marB="0" anchor="ctr">
                    <a:solidFill>
                      <a:srgbClr val="FFFFFF"/>
                    </a:solidFill>
                  </a:tcPr>
                </a:tc>
                <a:tc>
                  <a:txBody>
                    <a:bodyPr/>
                    <a:lstStyle/>
                    <a:p>
                      <a:pPr algn="r"/>
                      <a:r>
                        <a:rPr lang="es-CL" sz="1100" b="0" dirty="0">
                          <a:solidFill>
                            <a:srgbClr val="3A4655"/>
                          </a:solidFill>
                          <a:latin typeface="Calibri"/>
                        </a:rPr>
                        <a:t>29</a:t>
                      </a:r>
                    </a:p>
                  </a:txBody>
                  <a:tcPr marL="63500" marR="63500" marT="0" marB="0" anchor="ctr">
                    <a:solidFill>
                      <a:srgbClr val="FFFFFF"/>
                    </a:solidFill>
                  </a:tcPr>
                </a:tc>
                <a:tc>
                  <a:txBody>
                    <a:bodyPr/>
                    <a:lstStyle/>
                    <a:p>
                      <a:pPr algn="r"/>
                      <a:r>
                        <a:rPr lang="es-CL" sz="1100" b="0" dirty="0">
                          <a:solidFill>
                            <a:srgbClr val="3A4655"/>
                          </a:solidFill>
                          <a:latin typeface="Calibri"/>
                        </a:rPr>
                        <a:t>82,9%</a:t>
                      </a:r>
                    </a:p>
                  </a:txBody>
                  <a:tcPr marL="63500" marR="63500" marT="0" marB="0" anchor="ctr">
                    <a:solidFill>
                      <a:srgbClr val="FFFFFF"/>
                    </a:solidFill>
                  </a:tcPr>
                </a:tc>
                <a:extLst>
                  <a:ext uri="{0D108BD9-81ED-4DB2-BD59-A6C34878D82A}">
                    <a16:rowId xmlns:a16="http://schemas.microsoft.com/office/drawing/2014/main" xmlns="" val="10001"/>
                  </a:ext>
                </a:extLst>
              </a:tr>
              <a:tr h="292100">
                <a:tc>
                  <a:txBody>
                    <a:bodyPr/>
                    <a:lstStyle/>
                    <a:p>
                      <a:pPr algn="l"/>
                      <a:r>
                        <a:rPr lang="es-CL" sz="1100" b="0" dirty="0">
                          <a:solidFill>
                            <a:srgbClr val="3A4655"/>
                          </a:solidFill>
                          <a:latin typeface="Calibri"/>
                        </a:rPr>
                        <a:t>Operativo / limitado</a:t>
                      </a:r>
                    </a:p>
                  </a:txBody>
                  <a:tcPr marL="63500" marR="63500" marT="0" marB="0" anchor="ctr">
                    <a:solidFill>
                      <a:srgbClr val="FAF9F6"/>
                    </a:solidFill>
                  </a:tcPr>
                </a:tc>
                <a:tc>
                  <a:txBody>
                    <a:bodyPr/>
                    <a:lstStyle/>
                    <a:p>
                      <a:pPr algn="r"/>
                      <a:r>
                        <a:rPr lang="es-CL" sz="1100" b="0" dirty="0">
                          <a:solidFill>
                            <a:srgbClr val="3A4655"/>
                          </a:solidFill>
                          <a:latin typeface="Calibri"/>
                        </a:rPr>
                        <a:t>1</a:t>
                      </a:r>
                    </a:p>
                  </a:txBody>
                  <a:tcPr marL="63500" marR="63500" marT="0" marB="0" anchor="ctr">
                    <a:solidFill>
                      <a:srgbClr val="FAF9F6"/>
                    </a:solidFill>
                  </a:tcPr>
                </a:tc>
                <a:tc>
                  <a:txBody>
                    <a:bodyPr/>
                    <a:lstStyle/>
                    <a:p>
                      <a:pPr algn="r"/>
                      <a:r>
                        <a:rPr lang="es-CL" sz="1100" b="0" dirty="0">
                          <a:solidFill>
                            <a:srgbClr val="3A4655"/>
                          </a:solidFill>
                          <a:latin typeface="Calibri"/>
                        </a:rPr>
                        <a:t>2,9%</a:t>
                      </a:r>
                    </a:p>
                  </a:txBody>
                  <a:tcPr marL="63500" marR="63500" marT="0" marB="0" anchor="ctr">
                    <a:solidFill>
                      <a:srgbClr val="FAF9F6"/>
                    </a:solidFill>
                  </a:tcPr>
                </a:tc>
                <a:extLst>
                  <a:ext uri="{0D108BD9-81ED-4DB2-BD59-A6C34878D82A}">
                    <a16:rowId xmlns:a16="http://schemas.microsoft.com/office/drawing/2014/main" xmlns="" val="10002"/>
                  </a:ext>
                </a:extLst>
              </a:tr>
              <a:tr h="292100">
                <a:tc>
                  <a:txBody>
                    <a:bodyPr/>
                    <a:lstStyle/>
                    <a:p>
                      <a:pPr algn="l"/>
                      <a:r>
                        <a:rPr lang="es-CL" sz="1100" b="0" dirty="0">
                          <a:solidFill>
                            <a:srgbClr val="3A4655"/>
                          </a:solidFill>
                          <a:latin typeface="Calibri"/>
                        </a:rPr>
                        <a:t>No operativos</a:t>
                      </a:r>
                    </a:p>
                  </a:txBody>
                  <a:tcPr marL="63500" marR="63500" marT="0" marB="0" anchor="ctr">
                    <a:solidFill>
                      <a:srgbClr val="FFFFFF"/>
                    </a:solidFill>
                  </a:tcPr>
                </a:tc>
                <a:tc>
                  <a:txBody>
                    <a:bodyPr/>
                    <a:lstStyle/>
                    <a:p>
                      <a:pPr algn="r"/>
                      <a:r>
                        <a:rPr lang="es-CL" sz="1100" b="0" dirty="0">
                          <a:solidFill>
                            <a:srgbClr val="3A4655"/>
                          </a:solidFill>
                          <a:latin typeface="Calibri"/>
                        </a:rPr>
                        <a:t>4</a:t>
                      </a:r>
                    </a:p>
                  </a:txBody>
                  <a:tcPr marL="63500" marR="63500" marT="0" marB="0" anchor="ctr">
                    <a:solidFill>
                      <a:srgbClr val="FFFFFF"/>
                    </a:solidFill>
                  </a:tcPr>
                </a:tc>
                <a:tc>
                  <a:txBody>
                    <a:bodyPr/>
                    <a:lstStyle/>
                    <a:p>
                      <a:pPr algn="r"/>
                      <a:r>
                        <a:rPr lang="es-CL" sz="1100" b="0" dirty="0">
                          <a:solidFill>
                            <a:srgbClr val="3A4655"/>
                          </a:solidFill>
                          <a:latin typeface="Calibri"/>
                        </a:rPr>
                        <a:t>11,4%</a:t>
                      </a:r>
                    </a:p>
                  </a:txBody>
                  <a:tcPr marL="63500" marR="63500" marT="0" marB="0" anchor="ctr">
                    <a:solidFill>
                      <a:srgbClr val="FFFFFF"/>
                    </a:solidFill>
                  </a:tcPr>
                </a:tc>
                <a:extLst>
                  <a:ext uri="{0D108BD9-81ED-4DB2-BD59-A6C34878D82A}">
                    <a16:rowId xmlns:a16="http://schemas.microsoft.com/office/drawing/2014/main" xmlns="" val="10003"/>
                  </a:ext>
                </a:extLst>
              </a:tr>
              <a:tr h="292100">
                <a:tc>
                  <a:txBody>
                    <a:bodyPr/>
                    <a:lstStyle/>
                    <a:p>
                      <a:pPr algn="l"/>
                      <a:r>
                        <a:rPr lang="es-CL" sz="1100" b="0" dirty="0">
                          <a:solidFill>
                            <a:srgbClr val="3A4655"/>
                          </a:solidFill>
                          <a:latin typeface="Calibri"/>
                        </a:rPr>
                        <a:t>De baja</a:t>
                      </a:r>
                    </a:p>
                  </a:txBody>
                  <a:tcPr marL="63500" marR="63500" marT="0" marB="0" anchor="ctr">
                    <a:solidFill>
                      <a:srgbClr val="FAF9F6"/>
                    </a:solidFill>
                  </a:tcPr>
                </a:tc>
                <a:tc>
                  <a:txBody>
                    <a:bodyPr/>
                    <a:lstStyle/>
                    <a:p>
                      <a:pPr algn="r"/>
                      <a:r>
                        <a:rPr lang="es-CL" sz="1100" b="0" dirty="0">
                          <a:solidFill>
                            <a:srgbClr val="3A4655"/>
                          </a:solidFill>
                          <a:latin typeface="Calibri"/>
                        </a:rPr>
                        <a:t>1</a:t>
                      </a:r>
                    </a:p>
                  </a:txBody>
                  <a:tcPr marL="63500" marR="63500" marT="0" marB="0" anchor="ctr">
                    <a:solidFill>
                      <a:srgbClr val="FAF9F6"/>
                    </a:solidFill>
                  </a:tcPr>
                </a:tc>
                <a:tc>
                  <a:txBody>
                    <a:bodyPr/>
                    <a:lstStyle/>
                    <a:p>
                      <a:pPr algn="r"/>
                      <a:r>
                        <a:rPr lang="es-CL" sz="1100" b="0" dirty="0">
                          <a:solidFill>
                            <a:srgbClr val="3A4655"/>
                          </a:solidFill>
                          <a:latin typeface="Calibri"/>
                        </a:rPr>
                        <a:t>2,9%</a:t>
                      </a:r>
                    </a:p>
                  </a:txBody>
                  <a:tcPr marL="63500" marR="63500" marT="0" marB="0" anchor="ctr">
                    <a:solidFill>
                      <a:srgbClr val="FAF9F6"/>
                    </a:solidFill>
                  </a:tcPr>
                </a:tc>
                <a:extLst>
                  <a:ext uri="{0D108BD9-81ED-4DB2-BD59-A6C34878D82A}">
                    <a16:rowId xmlns:a16="http://schemas.microsoft.com/office/drawing/2014/main" xmlns="" val="10004"/>
                  </a:ext>
                </a:extLst>
              </a:tr>
              <a:tr h="292100">
                <a:tc>
                  <a:txBody>
                    <a:bodyPr/>
                    <a:lstStyle/>
                    <a:p>
                      <a:pPr algn="l"/>
                      <a:r>
                        <a:rPr lang="es-CL" sz="1100" b="1" dirty="0">
                          <a:solidFill>
                            <a:srgbClr val="0B1F3A"/>
                          </a:solidFill>
                          <a:latin typeface="Calibri"/>
                        </a:rPr>
                        <a:t>Total consolidado</a:t>
                      </a:r>
                    </a:p>
                  </a:txBody>
                  <a:tcPr marL="63500" marR="63500" marT="0" marB="0" anchor="ctr">
                    <a:solidFill>
                      <a:srgbClr val="E8E5DC"/>
                    </a:solidFill>
                  </a:tcPr>
                </a:tc>
                <a:tc>
                  <a:txBody>
                    <a:bodyPr/>
                    <a:lstStyle/>
                    <a:p>
                      <a:pPr algn="r"/>
                      <a:r>
                        <a:rPr lang="es-CL" sz="1100" b="1" dirty="0">
                          <a:solidFill>
                            <a:srgbClr val="0B1F3A"/>
                          </a:solidFill>
                          <a:latin typeface="Calibri"/>
                        </a:rPr>
                        <a:t>35</a:t>
                      </a:r>
                    </a:p>
                  </a:txBody>
                  <a:tcPr marL="63500" marR="63500" marT="0" marB="0" anchor="ctr">
                    <a:solidFill>
                      <a:srgbClr val="E8E5DC"/>
                    </a:solidFill>
                  </a:tcPr>
                </a:tc>
                <a:tc>
                  <a:txBody>
                    <a:bodyPr/>
                    <a:lstStyle/>
                    <a:p>
                      <a:pPr algn="r"/>
                      <a:r>
                        <a:rPr lang="es-CL" sz="1100" b="1" dirty="0">
                          <a:solidFill>
                            <a:srgbClr val="0B1F3A"/>
                          </a:solidFill>
                          <a:latin typeface="Calibri"/>
                        </a:rPr>
                        <a:t>100%</a:t>
                      </a:r>
                    </a:p>
                  </a:txBody>
                  <a:tcPr marL="63500" marR="63500" marT="0" marB="0" anchor="ctr">
                    <a:solidFill>
                      <a:srgbClr val="E8E5DC"/>
                    </a:solidFill>
                  </a:tcPr>
                </a:tc>
                <a:extLst>
                  <a:ext uri="{0D108BD9-81ED-4DB2-BD59-A6C34878D82A}">
                    <a16:rowId xmlns:a16="http://schemas.microsoft.com/office/drawing/2014/main" xmlns="" val="10005"/>
                  </a:ext>
                </a:extLst>
              </a:tr>
            </a:tbl>
          </a:graphicData>
        </a:graphic>
      </p:graphicFrame>
      <p:sp>
        <p:nvSpPr>
          <p:cNvPr id="53" name="CuadroTexto 52">
            <a:extLst>
              <a:ext uri="{FF2B5EF4-FFF2-40B4-BE49-F238E27FC236}">
                <a16:creationId xmlns:a16="http://schemas.microsoft.com/office/drawing/2014/main" xmlns="" id="{5CC9FC73-326B-D522-99E6-9ED0301BBF63}"/>
              </a:ext>
            </a:extLst>
          </p:cNvPr>
          <p:cNvSpPr txBox="1"/>
          <p:nvPr/>
        </p:nvSpPr>
        <p:spPr>
          <a:xfrm>
            <a:off x="6045200" y="2070100"/>
            <a:ext cx="2286000" cy="165100"/>
          </a:xfrm>
          <a:prstGeom prst="rect">
            <a:avLst/>
          </a:prstGeom>
          <a:noFill/>
        </p:spPr>
        <p:txBody>
          <a:bodyPr vertOverflow="overflow" vert="horz" wrap="square" rtlCol="0" anchor="ctr" anchorCtr="0">
            <a:noAutofit/>
          </a:bodyPr>
          <a:lstStyle/>
          <a:p>
            <a:pPr algn="l"/>
            <a:r>
              <a:rPr lang="es-CL" sz="850" b="1">
                <a:solidFill>
                  <a:srgbClr val="E3C878"/>
                </a:solidFill>
                <a:latin typeface="Calibri"/>
                <a:cs typeface="Calibri"/>
              </a:rPr>
              <a:t>FUERA DE SERVICIO · LÁMINA 23</a:t>
            </a:r>
          </a:p>
        </p:txBody>
      </p:sp>
      <p:sp>
        <p:nvSpPr>
          <p:cNvPr id="54" name="CuadroTexto 53">
            <a:extLst>
              <a:ext uri="{FF2B5EF4-FFF2-40B4-BE49-F238E27FC236}">
                <a16:creationId xmlns:a16="http://schemas.microsoft.com/office/drawing/2014/main" xmlns="" id="{ECA66069-4D02-9E55-BAA5-16A321A23FB2}"/>
              </a:ext>
            </a:extLst>
          </p:cNvPr>
          <p:cNvSpPr txBox="1"/>
          <p:nvPr/>
        </p:nvSpPr>
        <p:spPr>
          <a:xfrm>
            <a:off x="6045200" y="2286000"/>
            <a:ext cx="2286000" cy="215900"/>
          </a:xfrm>
          <a:prstGeom prst="rect">
            <a:avLst/>
          </a:prstGeom>
          <a:noFill/>
        </p:spPr>
        <p:txBody>
          <a:bodyPr vertOverflow="overflow" vert="horz" wrap="square" rtlCol="0" anchor="ctr" anchorCtr="0">
            <a:noAutofit/>
          </a:bodyPr>
          <a:lstStyle/>
          <a:p>
            <a:pPr algn="l"/>
            <a:r>
              <a:rPr lang="es-CL" sz="1250">
                <a:solidFill>
                  <a:srgbClr val="FFFFFF"/>
                </a:solidFill>
                <a:latin typeface="Cambria"/>
              </a:rPr>
              <a:t>5 equipos</a:t>
            </a:r>
          </a:p>
        </p:txBody>
      </p:sp>
      <p:sp>
        <p:nvSpPr>
          <p:cNvPr id="55" name="Rectángulo 54">
            <a:extLst>
              <a:ext uri="{FF2B5EF4-FFF2-40B4-BE49-F238E27FC236}">
                <a16:creationId xmlns:a16="http://schemas.microsoft.com/office/drawing/2014/main" xmlns="" id="{28F35FE5-D28A-370D-BF8F-EAAD1F1A8B9A}"/>
              </a:ext>
            </a:extLst>
          </p:cNvPr>
          <p:cNvSpPr/>
          <p:nvPr/>
        </p:nvSpPr>
        <p:spPr>
          <a:xfrm>
            <a:off x="6045200" y="2578100"/>
            <a:ext cx="330200" cy="12700"/>
          </a:xfrm>
          <a:prstGeom prst="rect">
            <a:avLst/>
          </a:prstGeom>
          <a:solidFill>
            <a:srgbClr val="C9A24B"/>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56" name="CuadroTexto 55">
            <a:extLst>
              <a:ext uri="{FF2B5EF4-FFF2-40B4-BE49-F238E27FC236}">
                <a16:creationId xmlns:a16="http://schemas.microsoft.com/office/drawing/2014/main" xmlns="" id="{6F3A5822-4332-8FEB-632A-4BF6E5A04E52}"/>
              </a:ext>
            </a:extLst>
          </p:cNvPr>
          <p:cNvSpPr txBox="1"/>
          <p:nvPr/>
        </p:nvSpPr>
        <p:spPr>
          <a:xfrm>
            <a:off x="6045200" y="2794000"/>
            <a:ext cx="558800" cy="304800"/>
          </a:xfrm>
          <a:prstGeom prst="rect">
            <a:avLst/>
          </a:prstGeom>
          <a:noFill/>
        </p:spPr>
        <p:txBody>
          <a:bodyPr vertOverflow="overflow" vert="horz" wrap="none" rtlCol="0" anchor="ctr" anchorCtr="0">
            <a:noAutofit/>
          </a:bodyPr>
          <a:lstStyle/>
          <a:p>
            <a:pPr algn="l"/>
            <a:r>
              <a:rPr lang="es-CL" sz="1700" b="1" dirty="0">
                <a:solidFill>
                  <a:srgbClr val="E3C878"/>
                </a:solidFill>
                <a:latin typeface="Cambria"/>
              </a:rPr>
              <a:t>4</a:t>
            </a:r>
          </a:p>
        </p:txBody>
      </p:sp>
      <p:sp>
        <p:nvSpPr>
          <p:cNvPr id="57" name="CuadroTexto 56">
            <a:extLst>
              <a:ext uri="{FF2B5EF4-FFF2-40B4-BE49-F238E27FC236}">
                <a16:creationId xmlns:a16="http://schemas.microsoft.com/office/drawing/2014/main" xmlns="" id="{F8B6E63D-1176-2C68-8E29-377CEF0E6F56}"/>
              </a:ext>
            </a:extLst>
          </p:cNvPr>
          <p:cNvSpPr txBox="1"/>
          <p:nvPr/>
        </p:nvSpPr>
        <p:spPr>
          <a:xfrm>
            <a:off x="6502400" y="2819400"/>
            <a:ext cx="1828800" cy="228600"/>
          </a:xfrm>
          <a:prstGeom prst="rect">
            <a:avLst/>
          </a:prstGeom>
          <a:noFill/>
        </p:spPr>
        <p:txBody>
          <a:bodyPr vertOverflow="overflow" vert="horz" wrap="square" rtlCol="0" anchor="ctr" anchorCtr="0">
            <a:noAutofit/>
          </a:bodyPr>
          <a:lstStyle/>
          <a:p>
            <a:pPr algn="l"/>
            <a:r>
              <a:rPr lang="es-CL" sz="1000">
                <a:solidFill>
                  <a:srgbClr val="DCE4EE"/>
                </a:solidFill>
                <a:latin typeface="Calibri"/>
                <a:cs typeface="Calibri"/>
              </a:rPr>
              <a:t>No operativos · 11,4%</a:t>
            </a:r>
          </a:p>
        </p:txBody>
      </p:sp>
      <p:sp>
        <p:nvSpPr>
          <p:cNvPr id="58" name="CuadroTexto 57">
            <a:extLst>
              <a:ext uri="{FF2B5EF4-FFF2-40B4-BE49-F238E27FC236}">
                <a16:creationId xmlns:a16="http://schemas.microsoft.com/office/drawing/2014/main" xmlns="" id="{467FBEA4-6511-32D4-1222-1C956F9B55B2}"/>
              </a:ext>
            </a:extLst>
          </p:cNvPr>
          <p:cNvSpPr txBox="1"/>
          <p:nvPr/>
        </p:nvSpPr>
        <p:spPr>
          <a:xfrm>
            <a:off x="6045200" y="3302000"/>
            <a:ext cx="558800" cy="304800"/>
          </a:xfrm>
          <a:prstGeom prst="rect">
            <a:avLst/>
          </a:prstGeom>
          <a:noFill/>
        </p:spPr>
        <p:txBody>
          <a:bodyPr vertOverflow="overflow" vert="horz" wrap="none" rtlCol="0" anchor="ctr" anchorCtr="0">
            <a:noAutofit/>
          </a:bodyPr>
          <a:lstStyle/>
          <a:p>
            <a:pPr algn="l"/>
            <a:r>
              <a:rPr lang="es-CL" sz="1700" b="1">
                <a:solidFill>
                  <a:srgbClr val="E3C878"/>
                </a:solidFill>
                <a:latin typeface="Cambria"/>
              </a:rPr>
              <a:t>1</a:t>
            </a:r>
          </a:p>
        </p:txBody>
      </p:sp>
      <p:sp>
        <p:nvSpPr>
          <p:cNvPr id="59" name="CuadroTexto 58">
            <a:extLst>
              <a:ext uri="{FF2B5EF4-FFF2-40B4-BE49-F238E27FC236}">
                <a16:creationId xmlns:a16="http://schemas.microsoft.com/office/drawing/2014/main" xmlns="" id="{157BE97E-6D3C-9444-29EB-B63BA63AEE48}"/>
              </a:ext>
            </a:extLst>
          </p:cNvPr>
          <p:cNvSpPr txBox="1"/>
          <p:nvPr/>
        </p:nvSpPr>
        <p:spPr>
          <a:xfrm>
            <a:off x="6502400" y="3327400"/>
            <a:ext cx="1828800" cy="228600"/>
          </a:xfrm>
          <a:prstGeom prst="rect">
            <a:avLst/>
          </a:prstGeom>
          <a:noFill/>
        </p:spPr>
        <p:txBody>
          <a:bodyPr vertOverflow="overflow" vert="horz" wrap="square" rtlCol="0" anchor="ctr" anchorCtr="0">
            <a:noAutofit/>
          </a:bodyPr>
          <a:lstStyle/>
          <a:p>
            <a:pPr algn="l"/>
            <a:r>
              <a:rPr lang="es-CL" sz="1000">
                <a:solidFill>
                  <a:srgbClr val="DCE4EE"/>
                </a:solidFill>
                <a:latin typeface="Calibri"/>
                <a:cs typeface="Calibri"/>
              </a:rPr>
              <a:t>De baja · 2,9%</a:t>
            </a:r>
          </a:p>
        </p:txBody>
      </p:sp>
      <p:sp>
        <p:nvSpPr>
          <p:cNvPr id="61" name="Rectángulo 60">
            <a:extLst>
              <a:ext uri="{FF2B5EF4-FFF2-40B4-BE49-F238E27FC236}">
                <a16:creationId xmlns:a16="http://schemas.microsoft.com/office/drawing/2014/main" xmlns="" id="{1CD63CA7-CDCE-11FD-79D8-3CDD859826C5}"/>
              </a:ext>
            </a:extLst>
          </p:cNvPr>
          <p:cNvSpPr/>
          <p:nvPr/>
        </p:nvSpPr>
        <p:spPr>
          <a:xfrm>
            <a:off x="635000" y="3835400"/>
            <a:ext cx="38100" cy="558800"/>
          </a:xfrm>
          <a:prstGeom prst="rect">
            <a:avLst/>
          </a:prstGeom>
          <a:solidFill>
            <a:srgbClr val="C9A24B"/>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62" name="CuadroTexto 61">
            <a:extLst>
              <a:ext uri="{FF2B5EF4-FFF2-40B4-BE49-F238E27FC236}">
                <a16:creationId xmlns:a16="http://schemas.microsoft.com/office/drawing/2014/main" xmlns="" id="{AFBC9D89-30A6-4738-07DB-B506152B706D}"/>
              </a:ext>
            </a:extLst>
          </p:cNvPr>
          <p:cNvSpPr txBox="1"/>
          <p:nvPr/>
        </p:nvSpPr>
        <p:spPr>
          <a:xfrm>
            <a:off x="838200" y="3924300"/>
            <a:ext cx="3810000" cy="152400"/>
          </a:xfrm>
          <a:prstGeom prst="rect">
            <a:avLst/>
          </a:prstGeom>
          <a:noFill/>
        </p:spPr>
        <p:txBody>
          <a:bodyPr vertOverflow="overflow" vert="horz" wrap="square" rtlCol="0" anchor="ctr" anchorCtr="0">
            <a:noAutofit/>
          </a:bodyPr>
          <a:lstStyle/>
          <a:p>
            <a:pPr algn="l"/>
            <a:r>
              <a:rPr lang="es-CL" sz="850" b="1">
                <a:solidFill>
                  <a:srgbClr val="C9A24B"/>
                </a:solidFill>
                <a:latin typeface="Calibri"/>
                <a:cs typeface="Calibri"/>
              </a:rPr>
              <a:t>COBERTURA DEL INVENTARIO</a:t>
            </a:r>
          </a:p>
        </p:txBody>
      </p:sp>
      <p:sp>
        <p:nvSpPr>
          <p:cNvPr id="63" name="CuadroTexto 62">
            <a:extLst>
              <a:ext uri="{FF2B5EF4-FFF2-40B4-BE49-F238E27FC236}">
                <a16:creationId xmlns:a16="http://schemas.microsoft.com/office/drawing/2014/main" xmlns="" id="{DE70705F-BF1C-488F-8AC1-5A9D3CC60A19}"/>
              </a:ext>
            </a:extLst>
          </p:cNvPr>
          <p:cNvSpPr txBox="1"/>
          <p:nvPr/>
        </p:nvSpPr>
        <p:spPr>
          <a:xfrm>
            <a:off x="838200" y="4102100"/>
            <a:ext cx="7493000" cy="215900"/>
          </a:xfrm>
          <a:prstGeom prst="rect">
            <a:avLst/>
          </a:prstGeom>
          <a:noFill/>
        </p:spPr>
        <p:txBody>
          <a:bodyPr vertOverflow="overflow" vert="horz" wrap="square" rtlCol="0" anchor="ctr" anchorCtr="0">
            <a:noAutofit/>
          </a:bodyPr>
          <a:lstStyle/>
          <a:p>
            <a:pPr algn="l"/>
            <a:r>
              <a:rPr lang="es-CL" sz="950">
                <a:solidFill>
                  <a:srgbClr val="3A4655"/>
                </a:solidFill>
                <a:latin typeface="Calibri"/>
                <a:cs typeface="Calibri"/>
              </a:rPr>
              <a:t>35 equipos distribuidos en seis centros: TALCABAS 9, MAGABAS 8, ABASMONTT 6, VALPABAS 5, AVIABAS 4 e IQUEABAS 3. El registro consolidado no consigna fecha de adquisición ni vida útil informada, por lo que la antigüedad del material queda pendiente de determinar.</a:t>
            </a:r>
          </a:p>
        </p:txBody>
      </p:sp>
    </p:spTree>
    <p:extLst>
      <p:ext uri="{BB962C8B-B14F-4D97-AF65-F5344CB8AC3E}">
        <p14:creationId xmlns:p14="http://schemas.microsoft.com/office/powerpoint/2010/main" val="13335478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5620E7-406F-1832-A8F2-3974D9631C14}"/>
            </a:ext>
          </a:extLst>
        </p:cNvPr>
        <p:cNvGrpSpPr/>
        <p:nvPr/>
      </p:nvGrpSpPr>
      <p:grpSpPr>
        <a:xfrm>
          <a:off x="0" y="0"/>
          <a:ext cx="0" cy="0"/>
          <a:chOff x="0" y="0"/>
          <a:chExt cx="0" cy="0"/>
        </a:xfrm>
      </p:grpSpPr>
      <p:sp>
        <p:nvSpPr>
          <p:cNvPr id="60" name="Rectángulo 59">
            <a:extLst>
              <a:ext uri="{FF2B5EF4-FFF2-40B4-BE49-F238E27FC236}">
                <a16:creationId xmlns:a16="http://schemas.microsoft.com/office/drawing/2014/main" xmlns="" id="{7887C38C-9A85-20EB-1855-5C23DB4D269D}"/>
              </a:ext>
            </a:extLst>
          </p:cNvPr>
          <p:cNvSpPr/>
          <p:nvPr/>
        </p:nvSpPr>
        <p:spPr>
          <a:xfrm>
            <a:off x="635000" y="4216400"/>
            <a:ext cx="7861300" cy="558800"/>
          </a:xfrm>
          <a:prstGeom prst="rect">
            <a:avLst/>
          </a:prstGeom>
          <a:solidFill>
            <a:srgbClr val="FAF9F6"/>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pic>
        <p:nvPicPr>
          <p:cNvPr id="2" name="Image 0" descr="/tmp/deck/assets/escudo_armada.png">
            <a:extLst>
              <a:ext uri="{FF2B5EF4-FFF2-40B4-BE49-F238E27FC236}">
                <a16:creationId xmlns:a16="http://schemas.microsoft.com/office/drawing/2014/main" xmlns="" id="{7E3B748B-7D9F-B413-296B-6167256939F5}"/>
              </a:ext>
            </a:extLst>
          </p:cNvPr>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a:extLst>
              <a:ext uri="{FF2B5EF4-FFF2-40B4-BE49-F238E27FC236}">
                <a16:creationId xmlns:a16="http://schemas.microsoft.com/office/drawing/2014/main" xmlns="" id="{D9D72C95-7426-3216-1EBC-50F62BD556B4}"/>
              </a:ext>
            </a:extLst>
          </p:cNvPr>
          <p:cNvPicPr>
            <a:picLocks noChangeAspect="1"/>
          </p:cNvPicPr>
          <p:nvPr/>
        </p:nvPicPr>
        <p:blipFill>
          <a:blip r:embed="rId4"/>
          <a:stretch>
            <a:fillRect/>
          </a:stretch>
        </p:blipFill>
        <p:spPr>
          <a:xfrm>
            <a:off x="8467161" y="109728"/>
            <a:ext cx="365943" cy="548640"/>
          </a:xfrm>
          <a:prstGeom prst="rect">
            <a:avLst/>
          </a:prstGeom>
        </p:spPr>
      </p:pic>
      <p:sp>
        <p:nvSpPr>
          <p:cNvPr id="4" name="Text 0">
            <a:extLst>
              <a:ext uri="{FF2B5EF4-FFF2-40B4-BE49-F238E27FC236}">
                <a16:creationId xmlns:a16="http://schemas.microsoft.com/office/drawing/2014/main" xmlns="" id="{7D0F1741-5BFA-5801-E0BB-96DEBF8E2EA8}"/>
              </a:ext>
            </a:extLst>
          </p:cNvPr>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a:extLst>
              <a:ext uri="{FF2B5EF4-FFF2-40B4-BE49-F238E27FC236}">
                <a16:creationId xmlns:a16="http://schemas.microsoft.com/office/drawing/2014/main" xmlns="" id="{5C95307A-10BA-11FC-B06A-C7D7E7685AAB}"/>
              </a:ext>
            </a:extLst>
          </p:cNvPr>
          <p:cNvSpPr/>
          <p:nvPr/>
        </p:nvSpPr>
        <p:spPr>
          <a:xfrm>
            <a:off x="0" y="4718304"/>
            <a:ext cx="9144000" cy="425196"/>
          </a:xfrm>
          <a:prstGeom prst="rect">
            <a:avLst/>
          </a:prstGeom>
          <a:solidFill>
            <a:srgbClr val="0A1B33"/>
          </a:solidFill>
          <a:ln/>
        </p:spPr>
        <p:txBody>
          <a:bodyPr/>
          <a:lstStyle/>
          <a:p>
            <a:endParaRPr lang="es-CL"/>
          </a:p>
        </p:txBody>
      </p:sp>
      <p:sp>
        <p:nvSpPr>
          <p:cNvPr id="6" name="Shape 2">
            <a:extLst>
              <a:ext uri="{FF2B5EF4-FFF2-40B4-BE49-F238E27FC236}">
                <a16:creationId xmlns:a16="http://schemas.microsoft.com/office/drawing/2014/main" xmlns="" id="{45C70177-B394-351A-631B-ACF7D5372816}"/>
              </a:ext>
            </a:extLst>
          </p:cNvPr>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a:extLst>
              <a:ext uri="{FF2B5EF4-FFF2-40B4-BE49-F238E27FC236}">
                <a16:creationId xmlns:a16="http://schemas.microsoft.com/office/drawing/2014/main" xmlns="" id="{249C7A9D-75E0-8EC8-736B-9A85A40EB269}"/>
              </a:ext>
            </a:extLst>
          </p:cNvPr>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a:extLst>
              <a:ext uri="{FF2B5EF4-FFF2-40B4-BE49-F238E27FC236}">
                <a16:creationId xmlns:a16="http://schemas.microsoft.com/office/drawing/2014/main" xmlns="" id="{7335B7CF-0F1C-00BA-736A-6D29FAC57D94}"/>
              </a:ext>
            </a:extLst>
          </p:cNvPr>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a:extLst>
              <a:ext uri="{FF2B5EF4-FFF2-40B4-BE49-F238E27FC236}">
                <a16:creationId xmlns:a16="http://schemas.microsoft.com/office/drawing/2014/main" xmlns="" id="{92871F9D-0061-8C29-A8F8-1D170C986AB0}"/>
              </a:ext>
            </a:extLst>
          </p:cNvPr>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23</a:t>
            </a:r>
            <a:endParaRPr lang="en-US" sz="900" dirty="0"/>
          </a:p>
        </p:txBody>
      </p:sp>
      <p:sp>
        <p:nvSpPr>
          <p:cNvPr id="10" name="Shape 6">
            <a:extLst>
              <a:ext uri="{FF2B5EF4-FFF2-40B4-BE49-F238E27FC236}">
                <a16:creationId xmlns:a16="http://schemas.microsoft.com/office/drawing/2014/main" xmlns="" id="{F7E6E99D-A085-5B6C-6CE3-F160BCA73263}"/>
              </a:ext>
            </a:extLst>
          </p:cNvPr>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a:extLst>
              <a:ext uri="{FF2B5EF4-FFF2-40B4-BE49-F238E27FC236}">
                <a16:creationId xmlns:a16="http://schemas.microsoft.com/office/drawing/2014/main" xmlns="" id="{2B9A86F7-74EE-8B42-2D2C-0A6B05B27909}"/>
              </a:ext>
            </a:extLst>
          </p:cNvPr>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a:extLst>
              <a:ext uri="{FF2B5EF4-FFF2-40B4-BE49-F238E27FC236}">
                <a16:creationId xmlns:a16="http://schemas.microsoft.com/office/drawing/2014/main" xmlns="" id="{A86C6073-5708-9FE9-EFDB-F39D8624BD24}"/>
              </a:ext>
            </a:extLst>
          </p:cNvPr>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a:extLst>
              <a:ext uri="{FF2B5EF4-FFF2-40B4-BE49-F238E27FC236}">
                <a16:creationId xmlns:a16="http://schemas.microsoft.com/office/drawing/2014/main" xmlns="" id="{E06761C6-6DE1-01D8-9606-7D42F7E26C41}"/>
              </a:ext>
            </a:extLst>
          </p:cNvPr>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a:extLst>
              <a:ext uri="{FF2B5EF4-FFF2-40B4-BE49-F238E27FC236}">
                <a16:creationId xmlns:a16="http://schemas.microsoft.com/office/drawing/2014/main" xmlns="" id="{5F2B8934-4D2E-3FB8-4079-634A36EB2859}"/>
              </a:ext>
            </a:extLst>
          </p:cNvPr>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a:extLst>
              <a:ext uri="{FF2B5EF4-FFF2-40B4-BE49-F238E27FC236}">
                <a16:creationId xmlns:a16="http://schemas.microsoft.com/office/drawing/2014/main" xmlns="" id="{44DC7984-8280-DC2E-2A61-8847556A596D}"/>
              </a:ext>
            </a:extLst>
          </p:cNvPr>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a:extLst>
              <a:ext uri="{FF2B5EF4-FFF2-40B4-BE49-F238E27FC236}">
                <a16:creationId xmlns:a16="http://schemas.microsoft.com/office/drawing/2014/main" xmlns="" id="{CCB53467-1C61-5CA0-BC56-4DA0CE20C935}"/>
              </a:ext>
            </a:extLst>
          </p:cNvPr>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a:extLst>
              <a:ext uri="{FF2B5EF4-FFF2-40B4-BE49-F238E27FC236}">
                <a16:creationId xmlns:a16="http://schemas.microsoft.com/office/drawing/2014/main" xmlns="" id="{345F53A6-BB73-59BA-144D-B0BF33264CD8}"/>
              </a:ext>
            </a:extLst>
          </p:cNvPr>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a:extLst>
              <a:ext uri="{FF2B5EF4-FFF2-40B4-BE49-F238E27FC236}">
                <a16:creationId xmlns:a16="http://schemas.microsoft.com/office/drawing/2014/main" xmlns="" id="{C6CE9F2C-AAFB-C4FD-F739-18E0A3913BD3}"/>
              </a:ext>
            </a:extLst>
          </p:cNvPr>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a:extLst>
              <a:ext uri="{FF2B5EF4-FFF2-40B4-BE49-F238E27FC236}">
                <a16:creationId xmlns:a16="http://schemas.microsoft.com/office/drawing/2014/main" xmlns="" id="{C099157A-85BA-093D-2047-55D53E2E137D}"/>
              </a:ext>
            </a:extLst>
          </p:cNvPr>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a:extLst>
              <a:ext uri="{FF2B5EF4-FFF2-40B4-BE49-F238E27FC236}">
                <a16:creationId xmlns:a16="http://schemas.microsoft.com/office/drawing/2014/main" xmlns="" id="{0ABB5413-5C62-7EBB-FADB-5221C72E5531}"/>
              </a:ext>
            </a:extLst>
          </p:cNvPr>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a:extLst>
              <a:ext uri="{FF2B5EF4-FFF2-40B4-BE49-F238E27FC236}">
                <a16:creationId xmlns:a16="http://schemas.microsoft.com/office/drawing/2014/main" xmlns="" id="{F9679055-05B7-B195-1204-78F1724A4187}"/>
              </a:ext>
            </a:extLst>
          </p:cNvPr>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a:extLst>
              <a:ext uri="{FF2B5EF4-FFF2-40B4-BE49-F238E27FC236}">
                <a16:creationId xmlns:a16="http://schemas.microsoft.com/office/drawing/2014/main" xmlns="" id="{C2FF795A-0AAE-F809-BB9E-1D3D42C7C761}"/>
              </a:ext>
            </a:extLst>
          </p:cNvPr>
          <p:cNvSpPr/>
          <p:nvPr/>
        </p:nvSpPr>
        <p:spPr>
          <a:xfrm>
            <a:off x="7011619"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3" name="Text 19">
            <a:extLst>
              <a:ext uri="{FF2B5EF4-FFF2-40B4-BE49-F238E27FC236}">
                <a16:creationId xmlns:a16="http://schemas.microsoft.com/office/drawing/2014/main" xmlns="" id="{8A9262A8-8F77-741E-1473-812F1F3FFA0E}"/>
              </a:ext>
            </a:extLst>
          </p:cNvPr>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05  </a:t>
            </a:r>
            <a:r>
              <a:rPr lang="en-US" sz="760" b="1" dirty="0">
                <a:solidFill>
                  <a:srgbClr val="FFFFFF"/>
                </a:solidFill>
                <a:latin typeface="Calibri" pitchFamily="34" charset="0"/>
                <a:ea typeface="Calibri" pitchFamily="34" charset="-122"/>
                <a:cs typeface="Calibri" pitchFamily="34" charset="-120"/>
              </a:rPr>
              <a:t>Alimentación</a:t>
            </a:r>
            <a:endParaRPr lang="en-US" sz="760" dirty="0"/>
          </a:p>
        </p:txBody>
      </p:sp>
      <p:sp>
        <p:nvSpPr>
          <p:cNvPr id="24" name="Text 20">
            <a:extLst>
              <a:ext uri="{FF2B5EF4-FFF2-40B4-BE49-F238E27FC236}">
                <a16:creationId xmlns:a16="http://schemas.microsoft.com/office/drawing/2014/main" xmlns="" id="{124B6A90-4413-5727-40D5-62EA85FFE42E}"/>
              </a:ext>
            </a:extLst>
          </p:cNvPr>
          <p:cNvSpPr/>
          <p:nvPr/>
        </p:nvSpPr>
        <p:spPr>
          <a:xfrm>
            <a:off x="640080" y="1066800"/>
            <a:ext cx="7863840" cy="330200"/>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Contenedores fuera de servicio o de baja</a:t>
            </a:r>
            <a:endParaRPr lang="en-US" sz="2100" dirty="0"/>
          </a:p>
        </p:txBody>
      </p:sp>
      <p:sp>
        <p:nvSpPr>
          <p:cNvPr id="25" name="Text 21">
            <a:extLst>
              <a:ext uri="{FF2B5EF4-FFF2-40B4-BE49-F238E27FC236}">
                <a16:creationId xmlns:a16="http://schemas.microsoft.com/office/drawing/2014/main" xmlns="" id="{7081A952-8240-BF50-F676-7CB76D18AC38}"/>
              </a:ext>
            </a:extLst>
          </p:cNvPr>
          <p:cNvSpPr/>
          <p:nvPr/>
        </p:nvSpPr>
        <p:spPr>
          <a:xfrm>
            <a:off x="640080" y="1397000"/>
            <a:ext cx="7863840" cy="256032"/>
          </a:xfrm>
          <a:prstGeom prst="rect">
            <a:avLst/>
          </a:prstGeom>
          <a:noFill/>
          <a:ln/>
        </p:spPr>
        <p:txBody>
          <a:bodyPr wrap="square" rtlCol="0" anchor="ctr"/>
          <a:lstStyle/>
          <a:p>
            <a:pPr marL="0" indent="0">
              <a:buNone/>
            </a:pPr>
            <a:r>
              <a:rPr lang="en-US" sz="1200" dirty="0">
                <a:solidFill>
                  <a:srgbClr val="5A6675"/>
                </a:solidFill>
                <a:latin typeface="Calibri" pitchFamily="34" charset="0"/>
                <a:ea typeface="Calibri" pitchFamily="34" charset="-122"/>
                <a:cs typeface="Calibri" pitchFamily="34" charset="-120"/>
              </a:rPr>
              <a:t>Detalle de los cinco equipos no operativos, fuera de servicio y de baja</a:t>
            </a:r>
            <a:endParaRPr lang="en-US" sz="1200" dirty="0"/>
          </a:p>
        </p:txBody>
      </p:sp>
      <p:sp>
        <p:nvSpPr>
          <p:cNvPr id="61" name="Rectángulo 60">
            <a:extLst>
              <a:ext uri="{FF2B5EF4-FFF2-40B4-BE49-F238E27FC236}">
                <a16:creationId xmlns:a16="http://schemas.microsoft.com/office/drawing/2014/main" xmlns="" id="{1CD63CA7-CDCE-11FD-79D8-3CDD859826C5}"/>
              </a:ext>
            </a:extLst>
          </p:cNvPr>
          <p:cNvSpPr/>
          <p:nvPr/>
        </p:nvSpPr>
        <p:spPr>
          <a:xfrm>
            <a:off x="635000" y="4216400"/>
            <a:ext cx="38100" cy="558800"/>
          </a:xfrm>
          <a:prstGeom prst="rect">
            <a:avLst/>
          </a:prstGeom>
          <a:solidFill>
            <a:srgbClr val="C9A24B"/>
          </a:solidFill>
          <a:ln w="12700" cap="flat" cmpd="sng" algn="ctr">
            <a:noFill/>
            <a:prstDash val="solid"/>
            <a:miter lim="800000"/>
          </a:ln>
        </p:spPr>
        <p:style>
          <a:lnRef idx="2">
            <a:schemeClr val="accent1">
              <a:shade val="15000"/>
            </a:schemeClr>
          </a:lnRef>
          <a:fillRef idx="1">
            <a:schemeClr val="accent1"/>
          </a:fillRef>
          <a:effectRef idx="0">
            <a:schemeClr val="accent1"/>
          </a:effectRef>
          <a:fontRef idx="minor">
            <a:schemeClr val="lt1"/>
          </a:fontRef>
        </p:style>
        <p:txBody>
          <a:bodyPr vertOverflow="clip" horzOverflow="clip" rtlCol="0" anchor="t"/>
          <a:lstStyle/>
          <a:p>
            <a:pPr algn="l"/>
            <a:endParaRPr lang="es-CL"/>
          </a:p>
        </p:txBody>
      </p:sp>
      <p:sp>
        <p:nvSpPr>
          <p:cNvPr id="62" name="CuadroTexto 61">
            <a:extLst>
              <a:ext uri="{FF2B5EF4-FFF2-40B4-BE49-F238E27FC236}">
                <a16:creationId xmlns:a16="http://schemas.microsoft.com/office/drawing/2014/main" xmlns="" id="{AFBC9D89-30A6-4738-07DB-B506152B706D}"/>
              </a:ext>
            </a:extLst>
          </p:cNvPr>
          <p:cNvSpPr txBox="1"/>
          <p:nvPr/>
        </p:nvSpPr>
        <p:spPr>
          <a:xfrm>
            <a:off x="838200" y="4279900"/>
            <a:ext cx="3810000" cy="152400"/>
          </a:xfrm>
          <a:prstGeom prst="rect">
            <a:avLst/>
          </a:prstGeom>
          <a:noFill/>
        </p:spPr>
        <p:txBody>
          <a:bodyPr vertOverflow="overflow" vert="horz" wrap="square" rtlCol="0" anchor="ctr" anchorCtr="0">
            <a:noAutofit/>
          </a:bodyPr>
          <a:lstStyle/>
          <a:p>
            <a:pPr algn="l"/>
            <a:r>
              <a:rPr lang="es-CL" sz="850" b="1">
                <a:solidFill>
                  <a:srgbClr val="C9A24B"/>
                </a:solidFill>
                <a:latin typeface="Calibri"/>
                <a:cs typeface="Calibri"/>
              </a:rPr>
              <a:t>OBSERVACIÓN DEL REGISTRO</a:t>
            </a:r>
          </a:p>
        </p:txBody>
      </p:sp>
      <p:sp>
        <p:nvSpPr>
          <p:cNvPr id="63" name="CuadroTexto 62">
            <a:extLst>
              <a:ext uri="{FF2B5EF4-FFF2-40B4-BE49-F238E27FC236}">
                <a16:creationId xmlns:a16="http://schemas.microsoft.com/office/drawing/2014/main" xmlns="" id="{DE70705F-BF1C-488F-8AC1-5A9D3CC60A19}"/>
              </a:ext>
            </a:extLst>
          </p:cNvPr>
          <p:cNvSpPr txBox="1"/>
          <p:nvPr/>
        </p:nvSpPr>
        <p:spPr>
          <a:xfrm>
            <a:off x="838200" y="4432300"/>
            <a:ext cx="7493000" cy="215900"/>
          </a:xfrm>
          <a:prstGeom prst="rect">
            <a:avLst/>
          </a:prstGeom>
          <a:noFill/>
        </p:spPr>
        <p:txBody>
          <a:bodyPr vertOverflow="overflow" vert="horz" wrap="square" rtlCol="0" anchor="ctr" anchorCtr="0">
            <a:noAutofit/>
          </a:bodyPr>
          <a:lstStyle/>
          <a:p>
            <a:pPr algn="l"/>
            <a:r>
              <a:rPr lang="es-CL" sz="950">
                <a:solidFill>
                  <a:srgbClr val="3A4655"/>
                </a:solidFill>
                <a:latin typeface="Calibri"/>
                <a:cs typeface="Calibri"/>
              </a:rPr>
              <a:t>Los cinco equipos representan el 14,3% del parque consolidado. Tres de ellos no registran número de serie y ninguno consigna fecha de adquisición ni vida útil informada, antecedente requerido para sustentar su reposición.</a:t>
            </a:r>
          </a:p>
        </p:txBody>
      </p:sp>
      <p:graphicFrame>
        <p:nvGraphicFramePr>
          <p:cNvPr id="70" name="Tabla Contenedores Baja"/>
          <p:cNvGraphicFramePr>
            <a:graphicFrameLocks noGrp="1"/>
          </p:cNvGraphicFramePr>
          <p:nvPr/>
        </p:nvGraphicFramePr>
        <p:xfrm>
          <a:off x="635000" y="1625600"/>
          <a:ext cx="7810500" cy="2565400"/>
        </p:xfrm>
        <a:graphic>
          <a:graphicData uri="http://schemas.openxmlformats.org/drawingml/2006/table">
            <a:tbl>
              <a:tblPr/>
              <a:tblGrid>
                <a:gridCol w="787400">
                  <a:extLst>
                    <a:ext uri="{9D8B030D-6E8A-4147-A177-3AD203B41FA5}">
                      <a16:colId xmlns:a16="http://schemas.microsoft.com/office/drawing/2014/main" xmlns="" val="20000"/>
                    </a:ext>
                  </a:extLst>
                </a:gridCol>
                <a:gridCol w="2222500">
                  <a:extLst>
                    <a:ext uri="{9D8B030D-6E8A-4147-A177-3AD203B41FA5}">
                      <a16:colId xmlns:a16="http://schemas.microsoft.com/office/drawing/2014/main" xmlns="" val="20001"/>
                    </a:ext>
                  </a:extLst>
                </a:gridCol>
                <a:gridCol w="990600">
                  <a:extLst>
                    <a:ext uri="{9D8B030D-6E8A-4147-A177-3AD203B41FA5}">
                      <a16:colId xmlns:a16="http://schemas.microsoft.com/office/drawing/2014/main" xmlns="" val="20002"/>
                    </a:ext>
                  </a:extLst>
                </a:gridCol>
                <a:gridCol w="1117600">
                  <a:extLst>
                    <a:ext uri="{9D8B030D-6E8A-4147-A177-3AD203B41FA5}">
                      <a16:colId xmlns:a16="http://schemas.microsoft.com/office/drawing/2014/main" xmlns="" val="20003"/>
                    </a:ext>
                  </a:extLst>
                </a:gridCol>
                <a:gridCol w="1079500">
                  <a:extLst>
                    <a:ext uri="{9D8B030D-6E8A-4147-A177-3AD203B41FA5}">
                      <a16:colId xmlns:a16="http://schemas.microsoft.com/office/drawing/2014/main" xmlns="" val="20004"/>
                    </a:ext>
                  </a:extLst>
                </a:gridCol>
                <a:gridCol w="1079500">
                  <a:extLst>
                    <a:ext uri="{9D8B030D-6E8A-4147-A177-3AD203B41FA5}">
                      <a16:colId xmlns:a16="http://schemas.microsoft.com/office/drawing/2014/main" xmlns="" val="20005"/>
                    </a:ext>
                  </a:extLst>
                </a:gridCol>
                <a:gridCol w="533400">
                  <a:extLst>
                    <a:ext uri="{9D8B030D-6E8A-4147-A177-3AD203B41FA5}">
                      <a16:colId xmlns:a16="http://schemas.microsoft.com/office/drawing/2014/main" xmlns="" val="20006"/>
                    </a:ext>
                  </a:extLst>
                </a:gridCol>
              </a:tblGrid>
              <a:tr h="279400">
                <a:tc>
                  <a:txBody>
                    <a:bodyPr/>
                    <a:lstStyle/>
                    <a:p>
                      <a:pPr algn="r"/>
                      <a:r>
                        <a:rPr lang="es-CL" sz="900" b="1" dirty="0">
                          <a:solidFill>
                            <a:srgbClr val="FFFFFF"/>
                          </a:solidFill>
                          <a:latin typeface="Calibri"/>
                        </a:rPr>
                        <a:t>N° INV.</a:t>
                      </a:r>
                    </a:p>
                  </a:txBody>
                  <a:tcPr marL="50800" marR="50800" marT="0" marB="0" anchor="ctr">
                    <a:solidFill>
                      <a:srgbClr val="0B1F3A"/>
                    </a:solidFill>
                  </a:tcPr>
                </a:tc>
                <a:tc>
                  <a:txBody>
                    <a:bodyPr/>
                    <a:lstStyle/>
                    <a:p>
                      <a:pPr algn="l"/>
                      <a:r>
                        <a:rPr lang="es-CL" sz="900" b="1" dirty="0">
                          <a:solidFill>
                            <a:srgbClr val="FFFFFF"/>
                          </a:solidFill>
                          <a:latin typeface="Calibri"/>
                        </a:rPr>
                        <a:t>DESCRIPCIÓN DEL ÍTEM</a:t>
                      </a:r>
                    </a:p>
                  </a:txBody>
                  <a:tcPr marL="50800" marR="50800" marT="0" marB="0" anchor="ctr">
                    <a:solidFill>
                      <a:srgbClr val="0B1F3A"/>
                    </a:solidFill>
                  </a:tcPr>
                </a:tc>
                <a:tc>
                  <a:txBody>
                    <a:bodyPr/>
                    <a:lstStyle/>
                    <a:p>
                      <a:pPr algn="l"/>
                      <a:r>
                        <a:rPr lang="es-CL" sz="900" b="1" dirty="0">
                          <a:solidFill>
                            <a:srgbClr val="FFFFFF"/>
                          </a:solidFill>
                          <a:latin typeface="Calibri"/>
                        </a:rPr>
                        <a:t>CENTRO</a:t>
                      </a:r>
                    </a:p>
                  </a:txBody>
                  <a:tcPr marL="50800" marR="50800" marT="0" marB="0" anchor="ctr">
                    <a:solidFill>
                      <a:srgbClr val="0B1F3A"/>
                    </a:solidFill>
                  </a:tcPr>
                </a:tc>
                <a:tc>
                  <a:txBody>
                    <a:bodyPr/>
                    <a:lstStyle/>
                    <a:p>
                      <a:pPr algn="l"/>
                      <a:r>
                        <a:rPr lang="es-CL" sz="900" b="1" dirty="0">
                          <a:solidFill>
                            <a:srgbClr val="FFFFFF"/>
                          </a:solidFill>
                          <a:latin typeface="Calibri"/>
                        </a:rPr>
                        <a:t>UBICACIÓN FINAL</a:t>
                      </a:r>
                    </a:p>
                  </a:txBody>
                  <a:tcPr marL="50800" marR="50800" marT="0" marB="0" anchor="ctr">
                    <a:solidFill>
                      <a:srgbClr val="0B1F3A"/>
                    </a:solidFill>
                  </a:tcPr>
                </a:tc>
                <a:tc>
                  <a:txBody>
                    <a:bodyPr/>
                    <a:lstStyle/>
                    <a:p>
                      <a:pPr algn="l"/>
                      <a:r>
                        <a:rPr lang="es-CL" sz="900" b="1" dirty="0">
                          <a:solidFill>
                            <a:srgbClr val="FFFFFF"/>
                          </a:solidFill>
                          <a:latin typeface="Calibri"/>
                        </a:rPr>
                        <a:t>N° SERIE</a:t>
                      </a:r>
                    </a:p>
                  </a:txBody>
                  <a:tcPr marL="50800" marR="50800" marT="0" marB="0" anchor="ctr">
                    <a:solidFill>
                      <a:srgbClr val="0B1F3A"/>
                    </a:solidFill>
                  </a:tcPr>
                </a:tc>
                <a:tc>
                  <a:txBody>
                    <a:bodyPr/>
                    <a:lstStyle/>
                    <a:p>
                      <a:pPr algn="l"/>
                      <a:r>
                        <a:rPr lang="es-CL" sz="900" b="1" dirty="0">
                          <a:solidFill>
                            <a:srgbClr val="FFFFFF"/>
                          </a:solidFill>
                          <a:latin typeface="Calibri"/>
                        </a:rPr>
                        <a:t>N° SERIE SALINO</a:t>
                      </a:r>
                    </a:p>
                  </a:txBody>
                  <a:tcPr marL="50800" marR="50800" marT="0" marB="0" anchor="ctr">
                    <a:solidFill>
                      <a:srgbClr val="0B1F3A"/>
                    </a:solidFill>
                  </a:tcPr>
                </a:tc>
                <a:tc>
                  <a:txBody>
                    <a:bodyPr/>
                    <a:lstStyle/>
                    <a:p>
                      <a:pPr algn="ctr"/>
                      <a:r>
                        <a:rPr lang="es-CL" sz="900" b="1" dirty="0">
                          <a:solidFill>
                            <a:srgbClr val="FFFFFF"/>
                          </a:solidFill>
                          <a:latin typeface="Calibri"/>
                        </a:rPr>
                        <a:t>MANT.</a:t>
                      </a:r>
                    </a:p>
                  </a:txBody>
                  <a:tcPr marL="50800" marR="50800" marT="0" marB="0" anchor="ctr">
                    <a:solidFill>
                      <a:srgbClr val="0B1F3A"/>
                    </a:solidFill>
                  </a:tcPr>
                </a:tc>
                <a:extLst>
                  <a:ext uri="{0D108BD9-81ED-4DB2-BD59-A6C34878D82A}">
                    <a16:rowId xmlns:a16="http://schemas.microsoft.com/office/drawing/2014/main" xmlns="" val="10000"/>
                  </a:ext>
                </a:extLst>
              </a:tr>
              <a:tr h="254000">
                <a:tc gridSpan="7">
                  <a:txBody>
                    <a:bodyPr/>
                    <a:lstStyle/>
                    <a:p>
                      <a:pPr algn="l"/>
                      <a:r>
                        <a:rPr lang="es-CL" sz="900" b="1" dirty="0">
                          <a:solidFill>
                            <a:srgbClr val="0B1F3A"/>
                          </a:solidFill>
                          <a:latin typeface="Calibri"/>
                        </a:rPr>
                        <a:t>NO OPERATIVOS  ·  3 equipos</a:t>
                      </a:r>
                    </a:p>
                  </a:txBody>
                  <a:tcPr marL="50800" marR="50800" marT="0" marB="0" anchor="ctr">
                    <a:solidFill>
                      <a:srgbClr val="E8E5DC"/>
                    </a:solidFill>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extLst>
                  <a:ext uri="{0D108BD9-81ED-4DB2-BD59-A6C34878D82A}">
                    <a16:rowId xmlns:a16="http://schemas.microsoft.com/office/drawing/2014/main" xmlns="" val="10001"/>
                  </a:ext>
                </a:extLst>
              </a:tr>
              <a:tr h="304800">
                <a:tc>
                  <a:txBody>
                    <a:bodyPr/>
                    <a:lstStyle/>
                    <a:p>
                      <a:pPr algn="r"/>
                      <a:r>
                        <a:rPr lang="es-CL" sz="900" b="0" dirty="0">
                          <a:solidFill>
                            <a:srgbClr val="3A4655"/>
                          </a:solidFill>
                          <a:latin typeface="Calibri"/>
                        </a:rPr>
                        <a:t>963418</a:t>
                      </a:r>
                    </a:p>
                  </a:txBody>
                  <a:tcPr marL="50800" marR="50800" marT="0" marB="0" anchor="ctr">
                    <a:solidFill>
                      <a:srgbClr val="FFFFFF"/>
                    </a:solidFill>
                  </a:tcPr>
                </a:tc>
                <a:tc>
                  <a:txBody>
                    <a:bodyPr/>
                    <a:lstStyle/>
                    <a:p>
                      <a:pPr algn="l"/>
                      <a:r>
                        <a:rPr lang="es-CL" sz="900" b="0" dirty="0">
                          <a:solidFill>
                            <a:srgbClr val="3A4655"/>
                          </a:solidFill>
                          <a:latin typeface="Calibri"/>
                        </a:rPr>
                        <a:t>CONTENEDOR FRIGORÍFICO 40 PIES</a:t>
                      </a:r>
                    </a:p>
                  </a:txBody>
                  <a:tcPr marL="50800" marR="50800" marT="0" marB="0" anchor="ctr">
                    <a:solidFill>
                      <a:srgbClr val="FFFFFF"/>
                    </a:solidFill>
                  </a:tcPr>
                </a:tc>
                <a:tc>
                  <a:txBody>
                    <a:bodyPr/>
                    <a:lstStyle/>
                    <a:p>
                      <a:pPr algn="l"/>
                      <a:r>
                        <a:rPr lang="es-CL" sz="900" b="0" dirty="0">
                          <a:solidFill>
                            <a:srgbClr val="3A4655"/>
                          </a:solidFill>
                          <a:latin typeface="Calibri"/>
                        </a:rPr>
                        <a:t>ABASMONTT</a:t>
                      </a:r>
                    </a:p>
                  </a:txBody>
                  <a:tcPr marL="50800" marR="50800" marT="0" marB="0" anchor="ctr">
                    <a:solidFill>
                      <a:srgbClr val="FFFFFF"/>
                    </a:solidFill>
                  </a:tcPr>
                </a:tc>
                <a:tc>
                  <a:txBody>
                    <a:bodyPr/>
                    <a:lstStyle/>
                    <a:p>
                      <a:pPr algn="l"/>
                      <a:r>
                        <a:rPr lang="es-CL" sz="900" b="0" dirty="0">
                          <a:solidFill>
                            <a:srgbClr val="3A4655"/>
                          </a:solidFill>
                          <a:latin typeface="Calibri"/>
                        </a:rPr>
                        <a:t>CHINQUIHUE</a:t>
                      </a:r>
                    </a:p>
                  </a:txBody>
                  <a:tcPr marL="50800" marR="50800" marT="0" marB="0" anchor="ctr">
                    <a:solidFill>
                      <a:srgbClr val="FFFFFF"/>
                    </a:solidFill>
                  </a:tcPr>
                </a:tc>
                <a:tc>
                  <a:txBody>
                    <a:bodyPr/>
                    <a:lstStyle/>
                    <a:p>
                      <a:pPr algn="l"/>
                      <a:r>
                        <a:rPr lang="es-CL" sz="900" b="0" dirty="0">
                          <a:solidFill>
                            <a:srgbClr val="3A4655"/>
                          </a:solidFill>
                          <a:latin typeface="Calibri"/>
                        </a:rPr>
                        <a:t>CRLU720968-9</a:t>
                      </a:r>
                    </a:p>
                  </a:txBody>
                  <a:tcPr marL="50800" marR="50800" marT="0" marB="0" anchor="ctr">
                    <a:solidFill>
                      <a:srgbClr val="FFFFFF"/>
                    </a:solidFill>
                  </a:tcPr>
                </a:tc>
                <a:tc>
                  <a:txBody>
                    <a:bodyPr/>
                    <a:lstStyle/>
                    <a:p>
                      <a:pPr algn="l"/>
                      <a:r>
                        <a:rPr lang="es-CL" sz="900" b="0" dirty="0">
                          <a:solidFill>
                            <a:srgbClr val="3A4655"/>
                          </a:solidFill>
                          <a:latin typeface="Calibri"/>
                        </a:rPr>
                        <a:t>CRLU720968-9</a:t>
                      </a:r>
                    </a:p>
                  </a:txBody>
                  <a:tcPr marL="50800" marR="50800" marT="0" marB="0" anchor="ctr">
                    <a:solidFill>
                      <a:srgbClr val="FFFFFF"/>
                    </a:solidFill>
                  </a:tcPr>
                </a:tc>
                <a:tc>
                  <a:txBody>
                    <a:bodyPr/>
                    <a:lstStyle/>
                    <a:p>
                      <a:pPr algn="ctr"/>
                      <a:r>
                        <a:rPr lang="es-CL" sz="900" b="0" dirty="0">
                          <a:solidFill>
                            <a:srgbClr val="3A4655"/>
                          </a:solidFill>
                          <a:latin typeface="Calibri"/>
                        </a:rPr>
                        <a:t>MU</a:t>
                      </a:r>
                    </a:p>
                  </a:txBody>
                  <a:tcPr marL="50800" marR="50800" marT="0" marB="0" anchor="ctr">
                    <a:solidFill>
                      <a:srgbClr val="FFFFFF"/>
                    </a:solidFill>
                  </a:tcPr>
                </a:tc>
                <a:extLst>
                  <a:ext uri="{0D108BD9-81ED-4DB2-BD59-A6C34878D82A}">
                    <a16:rowId xmlns:a16="http://schemas.microsoft.com/office/drawing/2014/main" xmlns="" val="10002"/>
                  </a:ext>
                </a:extLst>
              </a:tr>
              <a:tr h="304800">
                <a:tc>
                  <a:txBody>
                    <a:bodyPr/>
                    <a:lstStyle/>
                    <a:p>
                      <a:pPr algn="r"/>
                      <a:r>
                        <a:rPr lang="es-CL" sz="900" b="0" dirty="0">
                          <a:solidFill>
                            <a:srgbClr val="3A4655"/>
                          </a:solidFill>
                          <a:latin typeface="Calibri"/>
                        </a:rPr>
                        <a:t>582560</a:t>
                      </a:r>
                    </a:p>
                  </a:txBody>
                  <a:tcPr marL="50800" marR="50800" marT="0" marB="0" anchor="ctr">
                    <a:solidFill>
                      <a:srgbClr val="FFFFFF"/>
                    </a:solidFill>
                  </a:tcPr>
                </a:tc>
                <a:tc>
                  <a:txBody>
                    <a:bodyPr/>
                    <a:lstStyle/>
                    <a:p>
                      <a:pPr algn="l"/>
                      <a:r>
                        <a:rPr lang="es-CL" sz="900" b="0" dirty="0">
                          <a:solidFill>
                            <a:srgbClr val="3A4655"/>
                          </a:solidFill>
                          <a:latin typeface="Calibri"/>
                        </a:rPr>
                        <a:t>CÁMARA FRIGORÍFICA CONGELADO</a:t>
                      </a:r>
                    </a:p>
                  </a:txBody>
                  <a:tcPr marL="50800" marR="50800" marT="0" marB="0" anchor="ctr">
                    <a:solidFill>
                      <a:srgbClr val="FFFFFF"/>
                    </a:solidFill>
                  </a:tcPr>
                </a:tc>
                <a:tc>
                  <a:txBody>
                    <a:bodyPr/>
                    <a:lstStyle/>
                    <a:p>
                      <a:pPr algn="l"/>
                      <a:r>
                        <a:rPr lang="es-CL" sz="900" b="0" dirty="0">
                          <a:solidFill>
                            <a:srgbClr val="3A4655"/>
                          </a:solidFill>
                          <a:latin typeface="Calibri"/>
                        </a:rPr>
                        <a:t>ABASMONTT</a:t>
                      </a:r>
                    </a:p>
                  </a:txBody>
                  <a:tcPr marL="50800" marR="50800" marT="0" marB="0" anchor="ctr">
                    <a:solidFill>
                      <a:srgbClr val="FFFFFF"/>
                    </a:solidFill>
                  </a:tcPr>
                </a:tc>
                <a:tc>
                  <a:txBody>
                    <a:bodyPr/>
                    <a:lstStyle/>
                    <a:p>
                      <a:pPr algn="l"/>
                      <a:r>
                        <a:rPr lang="es-CL" sz="900" b="0" dirty="0">
                          <a:solidFill>
                            <a:srgbClr val="3A4655"/>
                          </a:solidFill>
                          <a:latin typeface="Calibri"/>
                        </a:rPr>
                        <a:t>ALMACÉN VÍVERES</a:t>
                      </a:r>
                    </a:p>
                  </a:txBody>
                  <a:tcPr marL="50800" marR="50800" marT="0" marB="0" anchor="ctr">
                    <a:solidFill>
                      <a:srgbClr val="FFFFFF"/>
                    </a:solidFill>
                  </a:tcPr>
                </a:tc>
                <a:tc>
                  <a:txBody>
                    <a:bodyPr/>
                    <a:lstStyle/>
                    <a:p>
                      <a:pPr algn="l"/>
                      <a:r>
                        <a:rPr lang="es-CL" sz="900" b="0" dirty="0">
                          <a:solidFill>
                            <a:srgbClr val="3A4655"/>
                          </a:solidFill>
                          <a:latin typeface="Calibri"/>
                        </a:rPr>
                        <a:t>SIN SERIE</a:t>
                      </a:r>
                    </a:p>
                  </a:txBody>
                  <a:tcPr marL="50800" marR="50800" marT="0" marB="0" anchor="ctr">
                    <a:solidFill>
                      <a:srgbClr val="FFFFFF"/>
                    </a:solidFill>
                  </a:tcPr>
                </a:tc>
                <a:tc>
                  <a:txBody>
                    <a:bodyPr/>
                    <a:lstStyle/>
                    <a:p>
                      <a:pPr algn="l"/>
                      <a:r>
                        <a:rPr lang="es-CL" sz="900" b="0" dirty="0">
                          <a:solidFill>
                            <a:srgbClr val="3A4655"/>
                          </a:solidFill>
                          <a:latin typeface="Calibri"/>
                        </a:rPr>
                        <a:t>SIN SERIE</a:t>
                      </a:r>
                    </a:p>
                  </a:txBody>
                  <a:tcPr marL="50800" marR="50800" marT="0" marB="0" anchor="ctr">
                    <a:solidFill>
                      <a:srgbClr val="FFFFFF"/>
                    </a:solidFill>
                  </a:tcPr>
                </a:tc>
                <a:tc>
                  <a:txBody>
                    <a:bodyPr/>
                    <a:lstStyle/>
                    <a:p>
                      <a:pPr algn="ctr"/>
                      <a:r>
                        <a:rPr lang="es-CL" sz="900" b="0" dirty="0">
                          <a:solidFill>
                            <a:srgbClr val="3A4655"/>
                          </a:solidFill>
                          <a:latin typeface="Calibri"/>
                        </a:rPr>
                        <a:t>MP</a:t>
                      </a:r>
                    </a:p>
                  </a:txBody>
                  <a:tcPr marL="50800" marR="50800" marT="0" marB="0" anchor="ctr">
                    <a:solidFill>
                      <a:srgbClr val="FFFFFF"/>
                    </a:solidFill>
                  </a:tcPr>
                </a:tc>
                <a:extLst>
                  <a:ext uri="{0D108BD9-81ED-4DB2-BD59-A6C34878D82A}">
                    <a16:rowId xmlns:a16="http://schemas.microsoft.com/office/drawing/2014/main" xmlns="" val="10003"/>
                  </a:ext>
                </a:extLst>
              </a:tr>
              <a:tr h="304800">
                <a:tc>
                  <a:txBody>
                    <a:bodyPr/>
                    <a:lstStyle/>
                    <a:p>
                      <a:pPr algn="r"/>
                      <a:r>
                        <a:rPr lang="es-CL" sz="900" b="0" dirty="0">
                          <a:solidFill>
                            <a:srgbClr val="3A4655"/>
                          </a:solidFill>
                          <a:latin typeface="Calibri"/>
                        </a:rPr>
                        <a:t>1110581</a:t>
                      </a:r>
                    </a:p>
                  </a:txBody>
                  <a:tcPr marL="50800" marR="50800" marT="0" marB="0" anchor="ctr">
                    <a:solidFill>
                      <a:srgbClr val="FFFFFF"/>
                    </a:solidFill>
                  </a:tcPr>
                </a:tc>
                <a:tc>
                  <a:txBody>
                    <a:bodyPr/>
                    <a:lstStyle/>
                    <a:p>
                      <a:pPr algn="l"/>
                      <a:r>
                        <a:rPr lang="es-CL" sz="900" b="0" dirty="0">
                          <a:solidFill>
                            <a:srgbClr val="3A4655"/>
                          </a:solidFill>
                          <a:latin typeface="Calibri"/>
                        </a:rPr>
                        <a:t>CONTENEDOR FRIGORÍFICO 20 PIES</a:t>
                      </a:r>
                    </a:p>
                  </a:txBody>
                  <a:tcPr marL="50800" marR="50800" marT="0" marB="0" anchor="ctr">
                    <a:solidFill>
                      <a:srgbClr val="FFFFFF"/>
                    </a:solidFill>
                  </a:tcPr>
                </a:tc>
                <a:tc>
                  <a:txBody>
                    <a:bodyPr/>
                    <a:lstStyle/>
                    <a:p>
                      <a:pPr algn="l"/>
                      <a:r>
                        <a:rPr lang="es-CL" sz="900" b="0" dirty="0">
                          <a:solidFill>
                            <a:srgbClr val="3A4655"/>
                          </a:solidFill>
                          <a:latin typeface="Calibri"/>
                        </a:rPr>
                        <a:t>AVIABAS</a:t>
                      </a:r>
                    </a:p>
                  </a:txBody>
                  <a:tcPr marL="50800" marR="50800" marT="0" marB="0" anchor="ctr">
                    <a:solidFill>
                      <a:srgbClr val="FFFFFF"/>
                    </a:solidFill>
                  </a:tcPr>
                </a:tc>
                <a:tc>
                  <a:txBody>
                    <a:bodyPr/>
                    <a:lstStyle/>
                    <a:p>
                      <a:pPr algn="l"/>
                      <a:r>
                        <a:rPr lang="es-CL" sz="900" b="0" dirty="0">
                          <a:solidFill>
                            <a:srgbClr val="3A4655"/>
                          </a:solidFill>
                          <a:latin typeface="Calibri"/>
                        </a:rPr>
                        <a:t>ALMACÉN VÍVERES</a:t>
                      </a:r>
                    </a:p>
                  </a:txBody>
                  <a:tcPr marL="50800" marR="50800" marT="0" marB="0" anchor="ctr">
                    <a:solidFill>
                      <a:srgbClr val="FFFFFF"/>
                    </a:solidFill>
                  </a:tcPr>
                </a:tc>
                <a:tc>
                  <a:txBody>
                    <a:bodyPr/>
                    <a:lstStyle/>
                    <a:p>
                      <a:pPr algn="l"/>
                      <a:r>
                        <a:rPr lang="es-CL" sz="900" b="0" dirty="0">
                          <a:solidFill>
                            <a:srgbClr val="3A4655"/>
                          </a:solidFill>
                          <a:latin typeface="Calibri"/>
                        </a:rPr>
                        <a:t>21080120</a:t>
                      </a:r>
                    </a:p>
                  </a:txBody>
                  <a:tcPr marL="50800" marR="50800" marT="0" marB="0" anchor="ctr">
                    <a:solidFill>
                      <a:srgbClr val="FFFFFF"/>
                    </a:solidFill>
                  </a:tcPr>
                </a:tc>
                <a:tc>
                  <a:txBody>
                    <a:bodyPr/>
                    <a:lstStyle/>
                    <a:p>
                      <a:pPr algn="l"/>
                      <a:r>
                        <a:rPr lang="es-CL" sz="900" b="0" dirty="0">
                          <a:solidFill>
                            <a:srgbClr val="3A4655"/>
                          </a:solidFill>
                          <a:latin typeface="Calibri"/>
                        </a:rPr>
                        <a:t>NLS60415878</a:t>
                      </a:r>
                    </a:p>
                  </a:txBody>
                  <a:tcPr marL="50800" marR="50800" marT="0" marB="0" anchor="ctr">
                    <a:solidFill>
                      <a:srgbClr val="FFFFFF"/>
                    </a:solidFill>
                  </a:tcPr>
                </a:tc>
                <a:tc>
                  <a:txBody>
                    <a:bodyPr/>
                    <a:lstStyle/>
                    <a:p>
                      <a:pPr algn="ctr"/>
                      <a:r>
                        <a:rPr lang="es-CL" sz="900" b="0" dirty="0">
                          <a:solidFill>
                            <a:srgbClr val="3A4655"/>
                          </a:solidFill>
                          <a:latin typeface="Calibri"/>
                        </a:rPr>
                        <a:t>MU</a:t>
                      </a:r>
                    </a:p>
                  </a:txBody>
                  <a:tcPr marL="50800" marR="50800" marT="0" marB="0" anchor="ctr">
                    <a:solidFill>
                      <a:srgbClr val="FFFFFF"/>
                    </a:solidFill>
                  </a:tcPr>
                </a:tc>
                <a:extLst>
                  <a:ext uri="{0D108BD9-81ED-4DB2-BD59-A6C34878D82A}">
                    <a16:rowId xmlns:a16="http://schemas.microsoft.com/office/drawing/2014/main" xmlns="" val="10004"/>
                  </a:ext>
                </a:extLst>
              </a:tr>
              <a:tr h="254000">
                <a:tc gridSpan="7">
                  <a:txBody>
                    <a:bodyPr/>
                    <a:lstStyle/>
                    <a:p>
                      <a:pPr algn="l"/>
                      <a:r>
                        <a:rPr lang="es-CL" sz="900" b="1" dirty="0">
                          <a:solidFill>
                            <a:srgbClr val="0B1F3A"/>
                          </a:solidFill>
                          <a:latin typeface="Calibri"/>
                        </a:rPr>
                        <a:t>FUERA DE SERVICIO  ·  1 equipo</a:t>
                      </a:r>
                    </a:p>
                  </a:txBody>
                  <a:tcPr marL="50800" marR="50800" marT="0" marB="0" anchor="ctr">
                    <a:solidFill>
                      <a:srgbClr val="E8E5DC"/>
                    </a:solidFill>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extLst>
                  <a:ext uri="{0D108BD9-81ED-4DB2-BD59-A6C34878D82A}">
                    <a16:rowId xmlns:a16="http://schemas.microsoft.com/office/drawing/2014/main" xmlns="" val="10005"/>
                  </a:ext>
                </a:extLst>
              </a:tr>
              <a:tr h="304800">
                <a:tc>
                  <a:txBody>
                    <a:bodyPr/>
                    <a:lstStyle/>
                    <a:p>
                      <a:pPr algn="r"/>
                      <a:r>
                        <a:rPr lang="es-CL" sz="900" b="0" dirty="0">
                          <a:solidFill>
                            <a:srgbClr val="3A4655"/>
                          </a:solidFill>
                          <a:latin typeface="Calibri"/>
                        </a:rPr>
                        <a:t>1072617</a:t>
                      </a:r>
                    </a:p>
                  </a:txBody>
                  <a:tcPr marL="50800" marR="50800" marT="0" marB="0" anchor="ctr">
                    <a:solidFill>
                      <a:srgbClr val="FFFFFF"/>
                    </a:solidFill>
                  </a:tcPr>
                </a:tc>
                <a:tc>
                  <a:txBody>
                    <a:bodyPr/>
                    <a:lstStyle/>
                    <a:p>
                      <a:pPr algn="l"/>
                      <a:r>
                        <a:rPr lang="es-CL" sz="900" b="0" dirty="0">
                          <a:solidFill>
                            <a:srgbClr val="3A4655"/>
                          </a:solidFill>
                          <a:latin typeface="Calibri"/>
                        </a:rPr>
                        <a:t>CONTENEDOR FRIGORÍFICO 20 PIES</a:t>
                      </a:r>
                    </a:p>
                  </a:txBody>
                  <a:tcPr marL="50800" marR="50800" marT="0" marB="0" anchor="ctr">
                    <a:solidFill>
                      <a:srgbClr val="FFFFFF"/>
                    </a:solidFill>
                  </a:tcPr>
                </a:tc>
                <a:tc>
                  <a:txBody>
                    <a:bodyPr/>
                    <a:lstStyle/>
                    <a:p>
                      <a:pPr algn="l"/>
                      <a:r>
                        <a:rPr lang="es-CL" sz="900" b="0" dirty="0">
                          <a:solidFill>
                            <a:srgbClr val="3A4655"/>
                          </a:solidFill>
                          <a:latin typeface="Calibri"/>
                        </a:rPr>
                        <a:t>MAGABAS</a:t>
                      </a:r>
                    </a:p>
                  </a:txBody>
                  <a:tcPr marL="50800" marR="50800" marT="0" marB="0" anchor="ctr">
                    <a:solidFill>
                      <a:srgbClr val="FFFFFF"/>
                    </a:solidFill>
                  </a:tcPr>
                </a:tc>
                <a:tc>
                  <a:txBody>
                    <a:bodyPr/>
                    <a:lstStyle/>
                    <a:p>
                      <a:pPr algn="l"/>
                      <a:r>
                        <a:rPr lang="es-CL" sz="900" b="0" dirty="0">
                          <a:solidFill>
                            <a:srgbClr val="3A4655"/>
                          </a:solidFill>
                          <a:latin typeface="Calibri"/>
                        </a:rPr>
                        <a:t>ALMACÉN VÍVERES</a:t>
                      </a:r>
                    </a:p>
                  </a:txBody>
                  <a:tcPr marL="50800" marR="50800" marT="0" marB="0" anchor="ctr">
                    <a:solidFill>
                      <a:srgbClr val="FFFFFF"/>
                    </a:solidFill>
                  </a:tcPr>
                </a:tc>
                <a:tc>
                  <a:txBody>
                    <a:bodyPr/>
                    <a:lstStyle/>
                    <a:p>
                      <a:pPr algn="l"/>
                      <a:r>
                        <a:rPr lang="es-CL" sz="900" b="0" dirty="0">
                          <a:solidFill>
                            <a:srgbClr val="3A4655"/>
                          </a:solidFill>
                          <a:latin typeface="Calibri"/>
                        </a:rPr>
                        <a:t>SIN SERIE</a:t>
                      </a:r>
                    </a:p>
                  </a:txBody>
                  <a:tcPr marL="50800" marR="50800" marT="0" marB="0" anchor="ctr">
                    <a:solidFill>
                      <a:srgbClr val="FFFFFF"/>
                    </a:solidFill>
                  </a:tcPr>
                </a:tc>
                <a:tc>
                  <a:txBody>
                    <a:bodyPr/>
                    <a:lstStyle/>
                    <a:p>
                      <a:pPr algn="l"/>
                      <a:r>
                        <a:rPr lang="es-CL" sz="900" b="0" dirty="0">
                          <a:solidFill>
                            <a:srgbClr val="3A4655"/>
                          </a:solidFill>
                          <a:latin typeface="Calibri"/>
                        </a:rPr>
                        <a:t>SIN SERIE</a:t>
                      </a:r>
                    </a:p>
                  </a:txBody>
                  <a:tcPr marL="50800" marR="50800" marT="0" marB="0" anchor="ctr">
                    <a:solidFill>
                      <a:srgbClr val="FFFFFF"/>
                    </a:solidFill>
                  </a:tcPr>
                </a:tc>
                <a:tc>
                  <a:txBody>
                    <a:bodyPr/>
                    <a:lstStyle/>
                    <a:p>
                      <a:pPr algn="ctr"/>
                      <a:r>
                        <a:rPr lang="es-CL" sz="900" b="0" dirty="0">
                          <a:solidFill>
                            <a:srgbClr val="3A4655"/>
                          </a:solidFill>
                          <a:latin typeface="Calibri"/>
                        </a:rPr>
                        <a:t>MU</a:t>
                      </a:r>
                    </a:p>
                  </a:txBody>
                  <a:tcPr marL="50800" marR="50800" marT="0" marB="0" anchor="ctr">
                    <a:solidFill>
                      <a:srgbClr val="FFFFFF"/>
                    </a:solidFill>
                  </a:tcPr>
                </a:tc>
                <a:extLst>
                  <a:ext uri="{0D108BD9-81ED-4DB2-BD59-A6C34878D82A}">
                    <a16:rowId xmlns:a16="http://schemas.microsoft.com/office/drawing/2014/main" xmlns="" val="10006"/>
                  </a:ext>
                </a:extLst>
              </a:tr>
              <a:tr h="254000">
                <a:tc gridSpan="7">
                  <a:txBody>
                    <a:bodyPr/>
                    <a:lstStyle/>
                    <a:p>
                      <a:pPr algn="l"/>
                      <a:r>
                        <a:rPr lang="es-CL" sz="900" b="1" dirty="0">
                          <a:solidFill>
                            <a:srgbClr val="0B1F3A"/>
                          </a:solidFill>
                          <a:latin typeface="Calibri"/>
                        </a:rPr>
                        <a:t>DE BAJA  ·  1 equipo</a:t>
                      </a:r>
                    </a:p>
                  </a:txBody>
                  <a:tcPr marL="50800" marR="50800" marT="0" marB="0" anchor="ctr">
                    <a:solidFill>
                      <a:srgbClr val="F2C75C"/>
                    </a:solidFill>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tc hMerge="1">
                  <a:txBody>
                    <a:bodyPr/>
                    <a:lstStyle/>
                    <a:p>
                      <a:endParaRPr/>
                    </a:p>
                  </a:txBody>
                  <a:tcPr/>
                </a:tc>
                <a:extLst>
                  <a:ext uri="{0D108BD9-81ED-4DB2-BD59-A6C34878D82A}">
                    <a16:rowId xmlns:a16="http://schemas.microsoft.com/office/drawing/2014/main" xmlns="" val="10007"/>
                  </a:ext>
                </a:extLst>
              </a:tr>
              <a:tr h="304800">
                <a:tc>
                  <a:txBody>
                    <a:bodyPr/>
                    <a:lstStyle/>
                    <a:p>
                      <a:pPr algn="r"/>
                      <a:r>
                        <a:rPr lang="es-CL" sz="900" b="0" dirty="0">
                          <a:solidFill>
                            <a:srgbClr val="3A4655"/>
                          </a:solidFill>
                          <a:latin typeface="Calibri"/>
                        </a:rPr>
                        <a:t>905755</a:t>
                      </a:r>
                    </a:p>
                  </a:txBody>
                  <a:tcPr marL="50800" marR="50800" marT="0" marB="0" anchor="ctr">
                    <a:solidFill>
                      <a:srgbClr val="FDF3DC"/>
                    </a:solidFill>
                  </a:tcPr>
                </a:tc>
                <a:tc>
                  <a:txBody>
                    <a:bodyPr/>
                    <a:lstStyle/>
                    <a:p>
                      <a:pPr algn="l"/>
                      <a:r>
                        <a:rPr lang="es-CL" sz="900" b="0" dirty="0">
                          <a:solidFill>
                            <a:srgbClr val="3A4655"/>
                          </a:solidFill>
                          <a:latin typeface="Calibri"/>
                        </a:rPr>
                        <a:t>CONTENEDOR FRIGORÍFICO 40 PIES</a:t>
                      </a:r>
                    </a:p>
                  </a:txBody>
                  <a:tcPr marL="50800" marR="50800" marT="0" marB="0" anchor="ctr">
                    <a:solidFill>
                      <a:srgbClr val="FDF3DC"/>
                    </a:solidFill>
                  </a:tcPr>
                </a:tc>
                <a:tc>
                  <a:txBody>
                    <a:bodyPr/>
                    <a:lstStyle/>
                    <a:p>
                      <a:pPr algn="l"/>
                      <a:r>
                        <a:rPr lang="es-CL" sz="900" b="0" dirty="0">
                          <a:solidFill>
                            <a:srgbClr val="3A4655"/>
                          </a:solidFill>
                          <a:latin typeface="Calibri"/>
                        </a:rPr>
                        <a:t>TALCABAS</a:t>
                      </a:r>
                    </a:p>
                  </a:txBody>
                  <a:tcPr marL="50800" marR="50800" marT="0" marB="0" anchor="ctr">
                    <a:solidFill>
                      <a:srgbClr val="FDF3DC"/>
                    </a:solidFill>
                  </a:tcPr>
                </a:tc>
                <a:tc>
                  <a:txBody>
                    <a:bodyPr/>
                    <a:lstStyle/>
                    <a:p>
                      <a:pPr algn="l"/>
                      <a:r>
                        <a:rPr lang="es-CL" sz="900" b="0" dirty="0">
                          <a:solidFill>
                            <a:srgbClr val="3A4655"/>
                          </a:solidFill>
                          <a:latin typeface="Calibri"/>
                        </a:rPr>
                        <a:t>ALMACÉN VÍVERES</a:t>
                      </a:r>
                    </a:p>
                  </a:txBody>
                  <a:tcPr marL="50800" marR="50800" marT="0" marB="0" anchor="ctr">
                    <a:solidFill>
                      <a:srgbClr val="FDF3DC"/>
                    </a:solidFill>
                  </a:tcPr>
                </a:tc>
                <a:tc>
                  <a:txBody>
                    <a:bodyPr/>
                    <a:lstStyle/>
                    <a:p>
                      <a:pPr algn="l"/>
                      <a:r>
                        <a:rPr lang="es-CL" sz="900" b="0" dirty="0">
                          <a:solidFill>
                            <a:srgbClr val="3A4655"/>
                          </a:solidFill>
                          <a:latin typeface="Calibri"/>
                        </a:rPr>
                        <a:t>09829H4496</a:t>
                      </a:r>
                    </a:p>
                  </a:txBody>
                  <a:tcPr marL="50800" marR="50800" marT="0" marB="0" anchor="ctr">
                    <a:solidFill>
                      <a:srgbClr val="FDF3DC"/>
                    </a:solidFill>
                  </a:tcPr>
                </a:tc>
                <a:tc>
                  <a:txBody>
                    <a:bodyPr/>
                    <a:lstStyle/>
                    <a:p>
                      <a:pPr algn="l"/>
                      <a:r>
                        <a:rPr lang="es-CL" sz="900" b="0" dirty="0">
                          <a:solidFill>
                            <a:srgbClr val="3A4655"/>
                          </a:solidFill>
                          <a:latin typeface="Calibri"/>
                        </a:rPr>
                        <a:t>09829H4496</a:t>
                      </a:r>
                    </a:p>
                  </a:txBody>
                  <a:tcPr marL="50800" marR="50800" marT="0" marB="0" anchor="ctr">
                    <a:solidFill>
                      <a:srgbClr val="FDF3DC"/>
                    </a:solidFill>
                  </a:tcPr>
                </a:tc>
                <a:tc>
                  <a:txBody>
                    <a:bodyPr/>
                    <a:lstStyle/>
                    <a:p>
                      <a:pPr algn="ctr"/>
                      <a:r>
                        <a:rPr lang="es-CL" sz="900" b="0" dirty="0">
                          <a:solidFill>
                            <a:srgbClr val="3A4655"/>
                          </a:solidFill>
                          <a:latin typeface="Calibri"/>
                        </a:rPr>
                        <a:t>MU</a:t>
                      </a:r>
                    </a:p>
                  </a:txBody>
                  <a:tcPr marL="50800" marR="50800" marT="0" marB="0" anchor="ctr">
                    <a:solidFill>
                      <a:srgbClr val="FDF3DC"/>
                    </a:solidFill>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1429154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4">
    <p:bg>
      <p:bgPr>
        <a:solidFill>
          <a:srgbClr val="F4F1E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C9A24B"/>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A1B33"/>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8412480" y="4389120"/>
            <a:ext cx="548640" cy="219456"/>
          </a:xfrm>
          <a:prstGeom prst="rect">
            <a:avLst/>
          </a:prstGeom>
          <a:noFill/>
          <a:ln/>
        </p:spPr>
        <p:txBody>
          <a:bodyPr wrap="square" lIns="0" tIns="0" rIns="0" bIns="0" rtlCol="0" anchor="ctr"/>
          <a:lstStyle/>
          <a:p>
            <a:pPr marL="0" indent="0" algn="r">
              <a:buNone/>
            </a:pPr>
            <a:r>
              <a:rPr lang="en-US" sz="900" dirty="0">
                <a:solidFill>
                  <a:srgbClr val="8A97A8"/>
                </a:solidFill>
                <a:latin typeface="Calibri" pitchFamily="34" charset="0"/>
                <a:ea typeface="Calibri" pitchFamily="34" charset="-122"/>
                <a:cs typeface="Calibri" pitchFamily="34" charset="-120"/>
              </a:rPr>
              <a:t>23</a:t>
            </a:r>
            <a:endParaRPr lang="en-US" sz="900" dirty="0"/>
          </a:p>
        </p:txBody>
      </p:sp>
      <p:sp>
        <p:nvSpPr>
          <p:cNvPr id="10" name="Shape 6"/>
          <p:cNvSpPr/>
          <p:nvPr/>
        </p:nvSpPr>
        <p:spPr>
          <a:xfrm>
            <a:off x="82296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1" name="Text 7"/>
          <p:cNvSpPr/>
          <p:nvPr/>
        </p:nvSpPr>
        <p:spPr>
          <a:xfrm>
            <a:off x="82296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01  </a:t>
            </a:r>
            <a:r>
              <a:rPr lang="en-US" sz="760" dirty="0">
                <a:solidFill>
                  <a:srgbClr val="A6A192"/>
                </a:solidFill>
                <a:latin typeface="Calibri" pitchFamily="34" charset="0"/>
                <a:ea typeface="Calibri" pitchFamily="34" charset="-122"/>
                <a:cs typeface="Calibri" pitchFamily="34" charset="-120"/>
              </a:rPr>
              <a:t>Objeto</a:t>
            </a:r>
            <a:endParaRPr lang="en-US" sz="760" dirty="0"/>
          </a:p>
        </p:txBody>
      </p:sp>
      <p:sp>
        <p:nvSpPr>
          <p:cNvPr id="12" name="Text 8"/>
          <p:cNvSpPr/>
          <p:nvPr/>
        </p:nvSpPr>
        <p:spPr>
          <a:xfrm>
            <a:off x="2132381"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3" name="Shape 9"/>
          <p:cNvSpPr/>
          <p:nvPr/>
        </p:nvSpPr>
        <p:spPr>
          <a:xfrm>
            <a:off x="2370125"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4" name="Text 10"/>
          <p:cNvSpPr/>
          <p:nvPr/>
        </p:nvSpPr>
        <p:spPr>
          <a:xfrm>
            <a:off x="2370125"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02  </a:t>
            </a:r>
            <a:r>
              <a:rPr lang="en-US" sz="760" dirty="0">
                <a:solidFill>
                  <a:srgbClr val="A6A192"/>
                </a:solidFill>
                <a:latin typeface="Calibri" pitchFamily="34" charset="0"/>
                <a:ea typeface="Calibri" pitchFamily="34" charset="-122"/>
                <a:cs typeface="Calibri" pitchFamily="34" charset="-120"/>
              </a:rPr>
              <a:t>Sistema de Armas</a:t>
            </a:r>
            <a:endParaRPr lang="en-US" sz="760" dirty="0"/>
          </a:p>
        </p:txBody>
      </p:sp>
      <p:sp>
        <p:nvSpPr>
          <p:cNvPr id="15" name="Text 11"/>
          <p:cNvSpPr/>
          <p:nvPr/>
        </p:nvSpPr>
        <p:spPr>
          <a:xfrm>
            <a:off x="3679546"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6" name="Shape 12"/>
          <p:cNvSpPr/>
          <p:nvPr/>
        </p:nvSpPr>
        <p:spPr>
          <a:xfrm>
            <a:off x="3917290"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17" name="Text 13"/>
          <p:cNvSpPr/>
          <p:nvPr/>
        </p:nvSpPr>
        <p:spPr>
          <a:xfrm>
            <a:off x="3917290"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03  </a:t>
            </a:r>
            <a:r>
              <a:rPr lang="en-US" sz="760" dirty="0">
                <a:solidFill>
                  <a:srgbClr val="A6A192"/>
                </a:solidFill>
                <a:latin typeface="Calibri" pitchFamily="34" charset="0"/>
                <a:ea typeface="Calibri" pitchFamily="34" charset="-122"/>
                <a:cs typeface="Calibri" pitchFamily="34" charset="-120"/>
              </a:rPr>
              <a:t>Problema</a:t>
            </a:r>
            <a:endParaRPr lang="en-US" sz="760" dirty="0"/>
          </a:p>
        </p:txBody>
      </p:sp>
      <p:sp>
        <p:nvSpPr>
          <p:cNvPr id="18" name="Text 14"/>
          <p:cNvSpPr/>
          <p:nvPr/>
        </p:nvSpPr>
        <p:spPr>
          <a:xfrm>
            <a:off x="5226710"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19" name="Shape 15"/>
          <p:cNvSpPr/>
          <p:nvPr/>
        </p:nvSpPr>
        <p:spPr>
          <a:xfrm>
            <a:off x="5464454" y="786384"/>
            <a:ext cx="1309421" cy="256032"/>
          </a:xfrm>
          <a:prstGeom prst="roundRect">
            <a:avLst>
              <a:gd name="adj" fmla="val 12500"/>
            </a:avLst>
          </a:prstGeom>
          <a:solidFill>
            <a:srgbClr val="FFFFFF"/>
          </a:solidFill>
          <a:ln w="9525">
            <a:solidFill>
              <a:srgbClr val="CBC3B2"/>
            </a:solidFill>
            <a:prstDash val="solid"/>
          </a:ln>
        </p:spPr>
        <p:txBody>
          <a:bodyPr/>
          <a:lstStyle/>
          <a:p>
            <a:endParaRPr lang="es-CL"/>
          </a:p>
        </p:txBody>
      </p:sp>
      <p:sp>
        <p:nvSpPr>
          <p:cNvPr id="20" name="Text 16"/>
          <p:cNvSpPr/>
          <p:nvPr/>
        </p:nvSpPr>
        <p:spPr>
          <a:xfrm>
            <a:off x="5464454" y="786384"/>
            <a:ext cx="1309421" cy="256032"/>
          </a:xfrm>
          <a:prstGeom prst="rect">
            <a:avLst/>
          </a:prstGeom>
          <a:noFill/>
          <a:ln/>
        </p:spPr>
        <p:txBody>
          <a:bodyPr wrap="square" lIns="0" tIns="0" rIns="0" bIns="0" rtlCol="0" anchor="ctr"/>
          <a:lstStyle/>
          <a:p>
            <a:pPr marL="0" indent="0" algn="ctr">
              <a:buNone/>
            </a:pPr>
            <a:r>
              <a:rPr lang="en-US" sz="760" b="1" dirty="0">
                <a:solidFill>
                  <a:srgbClr val="B7AF9E"/>
                </a:solidFill>
                <a:latin typeface="Calibri" pitchFamily="34" charset="0"/>
                <a:ea typeface="Calibri" pitchFamily="34" charset="-122"/>
                <a:cs typeface="Calibri" pitchFamily="34" charset="-120"/>
              </a:rPr>
              <a:t>04  </a:t>
            </a:r>
            <a:r>
              <a:rPr lang="en-US" sz="760" dirty="0">
                <a:solidFill>
                  <a:srgbClr val="A6A192"/>
                </a:solidFill>
                <a:latin typeface="Calibri" pitchFamily="34" charset="0"/>
                <a:ea typeface="Calibri" pitchFamily="34" charset="-122"/>
                <a:cs typeface="Calibri" pitchFamily="34" charset="-120"/>
              </a:rPr>
              <a:t>Vestuario</a:t>
            </a:r>
            <a:endParaRPr lang="en-US" sz="760" dirty="0"/>
          </a:p>
        </p:txBody>
      </p:sp>
      <p:sp>
        <p:nvSpPr>
          <p:cNvPr id="21" name="Text 17"/>
          <p:cNvSpPr/>
          <p:nvPr/>
        </p:nvSpPr>
        <p:spPr>
          <a:xfrm>
            <a:off x="6773875" y="786384"/>
            <a:ext cx="237744" cy="256032"/>
          </a:xfrm>
          <a:prstGeom prst="rect">
            <a:avLst/>
          </a:prstGeom>
          <a:noFill/>
          <a:ln/>
        </p:spPr>
        <p:txBody>
          <a:bodyPr wrap="square" lIns="0" tIns="0" rIns="0" bIns="0" rtlCol="0" anchor="ctr"/>
          <a:lstStyle/>
          <a:p>
            <a:pPr marL="0" indent="0" algn="ctr">
              <a:buNone/>
            </a:pPr>
            <a:r>
              <a:rPr lang="en-US" sz="1000" b="1" dirty="0">
                <a:solidFill>
                  <a:srgbClr val="C9A24B"/>
                </a:solidFill>
                <a:latin typeface="Calibri" pitchFamily="34" charset="0"/>
                <a:ea typeface="Calibri" pitchFamily="34" charset="-122"/>
                <a:cs typeface="Calibri" pitchFamily="34" charset="-120"/>
              </a:rPr>
              <a:t>›</a:t>
            </a:r>
            <a:endParaRPr lang="en-US" sz="1000" dirty="0"/>
          </a:p>
        </p:txBody>
      </p:sp>
      <p:sp>
        <p:nvSpPr>
          <p:cNvPr id="22" name="Shape 18"/>
          <p:cNvSpPr/>
          <p:nvPr/>
        </p:nvSpPr>
        <p:spPr>
          <a:xfrm>
            <a:off x="7011619" y="786384"/>
            <a:ext cx="1309421" cy="256032"/>
          </a:xfrm>
          <a:prstGeom prst="roundRect">
            <a:avLst>
              <a:gd name="adj" fmla="val 12500"/>
            </a:avLst>
          </a:prstGeom>
          <a:solidFill>
            <a:srgbClr val="0B1F3A"/>
          </a:solidFill>
          <a:ln w="12700">
            <a:solidFill>
              <a:srgbClr val="0B1F3A"/>
            </a:solidFill>
            <a:prstDash val="solid"/>
          </a:ln>
        </p:spPr>
        <p:txBody>
          <a:bodyPr/>
          <a:lstStyle/>
          <a:p>
            <a:endParaRPr lang="es-CL"/>
          </a:p>
        </p:txBody>
      </p:sp>
      <p:sp>
        <p:nvSpPr>
          <p:cNvPr id="23" name="Text 19"/>
          <p:cNvSpPr/>
          <p:nvPr/>
        </p:nvSpPr>
        <p:spPr>
          <a:xfrm>
            <a:off x="7011619" y="786384"/>
            <a:ext cx="1309421" cy="256032"/>
          </a:xfrm>
          <a:prstGeom prst="rect">
            <a:avLst/>
          </a:prstGeom>
          <a:noFill/>
          <a:ln/>
        </p:spPr>
        <p:txBody>
          <a:bodyPr wrap="square" lIns="0" tIns="0" rIns="0" bIns="0" rtlCol="0" anchor="ctr"/>
          <a:lstStyle/>
          <a:p>
            <a:pPr marL="0" indent="0" algn="ctr">
              <a:buNone/>
            </a:pPr>
            <a:r>
              <a:rPr lang="en-US" sz="760" b="1" dirty="0">
                <a:solidFill>
                  <a:srgbClr val="E3C878"/>
                </a:solidFill>
                <a:latin typeface="Calibri" pitchFamily="34" charset="0"/>
                <a:ea typeface="Calibri" pitchFamily="34" charset="-122"/>
                <a:cs typeface="Calibri" pitchFamily="34" charset="-120"/>
              </a:rPr>
              <a:t>05  </a:t>
            </a:r>
            <a:r>
              <a:rPr lang="en-US" sz="760" b="1" dirty="0">
                <a:solidFill>
                  <a:srgbClr val="FFFFFF"/>
                </a:solidFill>
                <a:latin typeface="Calibri" pitchFamily="34" charset="0"/>
                <a:ea typeface="Calibri" pitchFamily="34" charset="-122"/>
                <a:cs typeface="Calibri" pitchFamily="34" charset="-120"/>
              </a:rPr>
              <a:t>Alimentación</a:t>
            </a:r>
            <a:endParaRPr lang="en-US" sz="760" dirty="0"/>
          </a:p>
        </p:txBody>
      </p:sp>
      <p:sp>
        <p:nvSpPr>
          <p:cNvPr id="24" name="Text 20"/>
          <p:cNvSpPr/>
          <p:nvPr/>
        </p:nvSpPr>
        <p:spPr>
          <a:xfrm>
            <a:off x="640080" y="1133856"/>
            <a:ext cx="7863840" cy="420624"/>
          </a:xfrm>
          <a:prstGeom prst="rect">
            <a:avLst/>
          </a:prstGeom>
          <a:noFill/>
          <a:ln/>
        </p:spPr>
        <p:txBody>
          <a:bodyPr wrap="square" rtlCol="0" anchor="ctr"/>
          <a:lstStyle/>
          <a:p>
            <a:pPr marL="0" indent="0">
              <a:buNone/>
            </a:pPr>
            <a:r>
              <a:rPr lang="en-US" sz="2100" b="1" dirty="0">
                <a:solidFill>
                  <a:srgbClr val="0B1F3A"/>
                </a:solidFill>
                <a:latin typeface="Cambria" pitchFamily="34" charset="0"/>
                <a:ea typeface="Cambria" pitchFamily="34" charset="-122"/>
                <a:cs typeface="Cambria" pitchFamily="34" charset="-120"/>
              </a:rPr>
              <a:t>Síntesis y respuesta a las consultas</a:t>
            </a:r>
            <a:endParaRPr lang="en-US" sz="2100" dirty="0"/>
          </a:p>
        </p:txBody>
      </p:sp>
      <p:sp>
        <p:nvSpPr>
          <p:cNvPr id="25" name="Shape 21"/>
          <p:cNvSpPr/>
          <p:nvPr/>
        </p:nvSpPr>
        <p:spPr>
          <a:xfrm>
            <a:off x="640080" y="1664208"/>
            <a:ext cx="7863840" cy="786384"/>
          </a:xfrm>
          <a:prstGeom prst="roundRect">
            <a:avLst>
              <a:gd name="adj" fmla="val 8140"/>
            </a:avLst>
          </a:prstGeom>
          <a:solidFill>
            <a:srgbClr val="0B1F3A"/>
          </a:solidFill>
          <a:ln/>
          <a:effectLst>
            <a:outerShdw blurRad="101600" dist="31750" dir="5400000" algn="bl" rotWithShape="0">
              <a:srgbClr val="000000">
                <a:alpha val="22000"/>
              </a:srgbClr>
            </a:outerShdw>
          </a:effectLst>
        </p:spPr>
        <p:txBody>
          <a:bodyPr/>
          <a:lstStyle/>
          <a:p>
            <a:endParaRPr lang="es-CL"/>
          </a:p>
        </p:txBody>
      </p:sp>
      <p:sp>
        <p:nvSpPr>
          <p:cNvPr id="26" name="Text 22"/>
          <p:cNvSpPr/>
          <p:nvPr/>
        </p:nvSpPr>
        <p:spPr>
          <a:xfrm>
            <a:off x="868680" y="1664208"/>
            <a:ext cx="7406640" cy="786384"/>
          </a:xfrm>
          <a:prstGeom prst="rect">
            <a:avLst/>
          </a:prstGeom>
          <a:noFill/>
          <a:ln/>
        </p:spPr>
        <p:txBody>
          <a:bodyPr wrap="square" lIns="0" tIns="0" rIns="0" bIns="0" rtlCol="0" anchor="ctr"/>
          <a:lstStyle/>
          <a:p>
            <a:pPr marL="0" indent="0">
              <a:lnSpc>
                <a:spcPct val="100000"/>
              </a:lnSpc>
              <a:buNone/>
            </a:pPr>
            <a:r>
              <a:rPr lang="en-US" sz="1300" b="1" kern="0" spc="200" dirty="0">
                <a:solidFill>
                  <a:srgbClr val="E3C878"/>
                </a:solidFill>
                <a:latin typeface="Calibri" pitchFamily="34" charset="0"/>
                <a:ea typeface="Calibri" pitchFamily="34" charset="-122"/>
                <a:cs typeface="Calibri" pitchFamily="34" charset="-120"/>
              </a:rPr>
              <a:t>RECOMENDACIÓN   </a:t>
            </a:r>
            <a:r>
              <a:rPr lang="en-US" sz="1300" dirty="0">
                <a:solidFill>
                  <a:srgbClr val="FFFFFF"/>
                </a:solidFill>
                <a:latin typeface="Calibri" pitchFamily="34" charset="0"/>
                <a:ea typeface="Calibri" pitchFamily="34" charset="-122"/>
                <a:cs typeface="Calibri" pitchFamily="34" charset="-120"/>
              </a:rPr>
              <a:t>El requerimiento constituye Gasto en la tipología Reposición, y las cantidades de vestuario son consistentes con la población declarada.</a:t>
            </a:r>
            <a:endParaRPr lang="en-US" sz="1300" dirty="0"/>
          </a:p>
        </p:txBody>
      </p:sp>
      <p:sp>
        <p:nvSpPr>
          <p:cNvPr id="27" name="Shape 23"/>
          <p:cNvSpPr/>
          <p:nvPr/>
        </p:nvSpPr>
        <p:spPr>
          <a:xfrm>
            <a:off x="640080" y="2596896"/>
            <a:ext cx="3840480" cy="914400"/>
          </a:xfrm>
          <a:prstGeom prst="roundRect">
            <a:avLst>
              <a:gd name="adj" fmla="val 700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28" name="Text 24"/>
          <p:cNvSpPr/>
          <p:nvPr/>
        </p:nvSpPr>
        <p:spPr>
          <a:xfrm>
            <a:off x="804672" y="2706624"/>
            <a:ext cx="365760" cy="365760"/>
          </a:xfrm>
          <a:prstGeom prst="rect">
            <a:avLst/>
          </a:prstGeom>
          <a:noFill/>
          <a:ln/>
        </p:spPr>
        <p:txBody>
          <a:bodyPr wrap="square" lIns="0" tIns="0" rIns="0" bIns="0" rtlCol="0" anchor="ctr"/>
          <a:lstStyle/>
          <a:p>
            <a:pPr marL="0" indent="0" algn="ctr">
              <a:buNone/>
            </a:pPr>
            <a:r>
              <a:rPr lang="en-US" sz="1700" b="1" dirty="0">
                <a:solidFill>
                  <a:srgbClr val="C9A24B"/>
                </a:solidFill>
                <a:latin typeface="Cambria" pitchFamily="34" charset="0"/>
                <a:ea typeface="Cambria" pitchFamily="34" charset="-122"/>
                <a:cs typeface="Cambria" pitchFamily="34" charset="-120"/>
              </a:rPr>
              <a:t>1</a:t>
            </a:r>
            <a:endParaRPr lang="en-US" sz="1700" dirty="0"/>
          </a:p>
        </p:txBody>
      </p:sp>
      <p:sp>
        <p:nvSpPr>
          <p:cNvPr id="29" name="Text 25"/>
          <p:cNvSpPr/>
          <p:nvPr/>
        </p:nvSpPr>
        <p:spPr>
          <a:xfrm>
            <a:off x="1207008" y="2688336"/>
            <a:ext cx="3090672" cy="731520"/>
          </a:xfrm>
          <a:prstGeom prst="rect">
            <a:avLst/>
          </a:prstGeom>
          <a:noFill/>
          <a:ln/>
        </p:spPr>
        <p:txBody>
          <a:bodyPr wrap="square" lIns="0" tIns="0" rIns="0" bIns="0" rtlCol="0" anchor="ctr"/>
          <a:lstStyle/>
          <a:p>
            <a:pPr marL="0" indent="0" algn="just">
              <a:lnSpc>
                <a:spcPct val="102000"/>
              </a:lnSpc>
              <a:buNone/>
            </a:pPr>
            <a:r>
              <a:rPr lang="en-US" sz="1080" dirty="0">
                <a:solidFill>
                  <a:srgbClr val="3A4655"/>
                </a:solidFill>
                <a:latin typeface="Calibri" pitchFamily="34" charset="0"/>
                <a:ea typeface="Calibri" pitchFamily="34" charset="-122"/>
                <a:cs typeface="Calibri" pitchFamily="34" charset="-120"/>
              </a:rPr>
              <a:t>Consulta 1: 18 de 52 hornos y 6 de 35 equipos de cadena de frío se encuentran en condición degradada, con 10 hornos de vida útil cumplida y antigüedades de hasta 18,9 años.</a:t>
            </a:r>
            <a:endParaRPr lang="en-US" sz="1080" dirty="0"/>
          </a:p>
        </p:txBody>
      </p:sp>
      <p:sp>
        <p:nvSpPr>
          <p:cNvPr id="30" name="Shape 26"/>
          <p:cNvSpPr/>
          <p:nvPr/>
        </p:nvSpPr>
        <p:spPr>
          <a:xfrm>
            <a:off x="4663440" y="2596896"/>
            <a:ext cx="3840480" cy="914400"/>
          </a:xfrm>
          <a:prstGeom prst="roundRect">
            <a:avLst>
              <a:gd name="adj" fmla="val 700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1" name="Text 27"/>
          <p:cNvSpPr/>
          <p:nvPr/>
        </p:nvSpPr>
        <p:spPr>
          <a:xfrm>
            <a:off x="4828032" y="2706624"/>
            <a:ext cx="365760" cy="365760"/>
          </a:xfrm>
          <a:prstGeom prst="rect">
            <a:avLst/>
          </a:prstGeom>
          <a:noFill/>
          <a:ln/>
        </p:spPr>
        <p:txBody>
          <a:bodyPr wrap="square" lIns="0" tIns="0" rIns="0" bIns="0" rtlCol="0" anchor="ctr"/>
          <a:lstStyle/>
          <a:p>
            <a:pPr marL="0" indent="0" algn="ctr">
              <a:buNone/>
            </a:pPr>
            <a:r>
              <a:rPr lang="en-US" sz="1700" b="1" dirty="0">
                <a:solidFill>
                  <a:srgbClr val="C9A24B"/>
                </a:solidFill>
                <a:latin typeface="Cambria" pitchFamily="34" charset="0"/>
                <a:ea typeface="Cambria" pitchFamily="34" charset="-122"/>
                <a:cs typeface="Cambria" pitchFamily="34" charset="-120"/>
              </a:rPr>
              <a:t>2</a:t>
            </a:r>
            <a:endParaRPr lang="en-US" sz="1700" dirty="0"/>
          </a:p>
        </p:txBody>
      </p:sp>
      <p:sp>
        <p:nvSpPr>
          <p:cNvPr id="32" name="Text 28"/>
          <p:cNvSpPr/>
          <p:nvPr/>
        </p:nvSpPr>
        <p:spPr>
          <a:xfrm>
            <a:off x="5230368" y="2688336"/>
            <a:ext cx="3090672" cy="731520"/>
          </a:xfrm>
          <a:prstGeom prst="rect">
            <a:avLst/>
          </a:prstGeom>
          <a:noFill/>
          <a:ln/>
        </p:spPr>
        <p:txBody>
          <a:bodyPr wrap="square" lIns="0" tIns="0" rIns="0" bIns="0" rtlCol="0" anchor="ctr"/>
          <a:lstStyle/>
          <a:p>
            <a:pPr marL="0" indent="0" algn="just">
              <a:lnSpc>
                <a:spcPct val="102000"/>
              </a:lnSpc>
              <a:buNone/>
            </a:pPr>
            <a:r>
              <a:rPr lang="en-US" sz="1080" dirty="0">
                <a:solidFill>
                  <a:srgbClr val="3A4655"/>
                </a:solidFill>
                <a:latin typeface="Calibri" pitchFamily="34" charset="0"/>
                <a:ea typeface="Calibri" pitchFamily="34" charset="-122"/>
                <a:cs typeface="Calibri" pitchFamily="34" charset="-120"/>
              </a:rPr>
              <a:t>Se solicitan 9 equipos frente a 24 en condición de reemplazo: el requerimiento cubre el 37,5% de lo técnicamente justificado y no amplía la capacidad instalada.</a:t>
            </a:r>
            <a:endParaRPr lang="en-US" sz="1080" dirty="0"/>
          </a:p>
        </p:txBody>
      </p:sp>
      <p:sp>
        <p:nvSpPr>
          <p:cNvPr id="33" name="Shape 29"/>
          <p:cNvSpPr/>
          <p:nvPr/>
        </p:nvSpPr>
        <p:spPr>
          <a:xfrm>
            <a:off x="640080" y="3657600"/>
            <a:ext cx="3840480" cy="914400"/>
          </a:xfrm>
          <a:prstGeom prst="roundRect">
            <a:avLst>
              <a:gd name="adj" fmla="val 700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4" name="Text 30"/>
          <p:cNvSpPr/>
          <p:nvPr/>
        </p:nvSpPr>
        <p:spPr>
          <a:xfrm>
            <a:off x="804672" y="3767328"/>
            <a:ext cx="365760" cy="365760"/>
          </a:xfrm>
          <a:prstGeom prst="rect">
            <a:avLst/>
          </a:prstGeom>
          <a:noFill/>
          <a:ln/>
        </p:spPr>
        <p:txBody>
          <a:bodyPr wrap="square" lIns="0" tIns="0" rIns="0" bIns="0" rtlCol="0" anchor="ctr"/>
          <a:lstStyle/>
          <a:p>
            <a:pPr marL="0" indent="0" algn="ctr">
              <a:buNone/>
            </a:pPr>
            <a:r>
              <a:rPr lang="en-US" sz="1700" b="1" dirty="0">
                <a:solidFill>
                  <a:srgbClr val="C9A24B"/>
                </a:solidFill>
                <a:latin typeface="Cambria" pitchFamily="34" charset="0"/>
                <a:ea typeface="Cambria" pitchFamily="34" charset="-122"/>
                <a:cs typeface="Cambria" pitchFamily="34" charset="-120"/>
              </a:rPr>
              <a:t>3</a:t>
            </a:r>
            <a:endParaRPr lang="en-US" sz="1700" dirty="0"/>
          </a:p>
        </p:txBody>
      </p:sp>
      <p:sp>
        <p:nvSpPr>
          <p:cNvPr id="35" name="Text 31"/>
          <p:cNvSpPr/>
          <p:nvPr/>
        </p:nvSpPr>
        <p:spPr>
          <a:xfrm>
            <a:off x="1207008" y="3749040"/>
            <a:ext cx="3090672" cy="731520"/>
          </a:xfrm>
          <a:prstGeom prst="rect">
            <a:avLst/>
          </a:prstGeom>
          <a:noFill/>
          <a:ln/>
        </p:spPr>
        <p:txBody>
          <a:bodyPr wrap="square" lIns="0" tIns="0" rIns="0" bIns="0" rtlCol="0" anchor="ctr"/>
          <a:lstStyle/>
          <a:p>
            <a:pPr marL="0" indent="0" algn="just">
              <a:lnSpc>
                <a:spcPct val="102000"/>
              </a:lnSpc>
              <a:buNone/>
            </a:pPr>
            <a:r>
              <a:rPr lang="en-US" sz="1080" dirty="0">
                <a:solidFill>
                  <a:srgbClr val="3A4655"/>
                </a:solidFill>
                <a:latin typeface="Calibri" pitchFamily="34" charset="0"/>
                <a:ea typeface="Calibri" pitchFamily="34" charset="-122"/>
                <a:cs typeface="Calibri" pitchFamily="34" charset="-120"/>
              </a:rPr>
              <a:t>Consulta 2: 25.339 es la población; 34.395 la demanda anual reglamentaria; 11.576 lo que esta F.F.G. financia. Son tres niveles del mismo cálculo, no cifras contradictorias.</a:t>
            </a:r>
            <a:endParaRPr lang="en-US" sz="1080" dirty="0"/>
          </a:p>
        </p:txBody>
      </p:sp>
      <p:sp>
        <p:nvSpPr>
          <p:cNvPr id="36" name="Shape 32"/>
          <p:cNvSpPr/>
          <p:nvPr/>
        </p:nvSpPr>
        <p:spPr>
          <a:xfrm>
            <a:off x="4663440" y="3657600"/>
            <a:ext cx="3840480" cy="914400"/>
          </a:xfrm>
          <a:prstGeom prst="roundRect">
            <a:avLst>
              <a:gd name="adj" fmla="val 7000"/>
            </a:avLst>
          </a:prstGeom>
          <a:solidFill>
            <a:srgbClr val="FFFFFF"/>
          </a:solidFill>
          <a:ln/>
          <a:effectLst>
            <a:outerShdw blurRad="101600" dist="31750" dir="5400000" algn="bl" rotWithShape="0">
              <a:srgbClr val="000000">
                <a:alpha val="22000"/>
              </a:srgbClr>
            </a:outerShdw>
          </a:effectLst>
        </p:spPr>
        <p:txBody>
          <a:bodyPr/>
          <a:lstStyle/>
          <a:p>
            <a:endParaRPr lang="es-CL"/>
          </a:p>
        </p:txBody>
      </p:sp>
      <p:sp>
        <p:nvSpPr>
          <p:cNvPr id="37" name="Text 33"/>
          <p:cNvSpPr/>
          <p:nvPr/>
        </p:nvSpPr>
        <p:spPr>
          <a:xfrm>
            <a:off x="4828032" y="3767328"/>
            <a:ext cx="365760" cy="365760"/>
          </a:xfrm>
          <a:prstGeom prst="rect">
            <a:avLst/>
          </a:prstGeom>
          <a:noFill/>
          <a:ln/>
        </p:spPr>
        <p:txBody>
          <a:bodyPr wrap="square" lIns="0" tIns="0" rIns="0" bIns="0" rtlCol="0" anchor="ctr"/>
          <a:lstStyle/>
          <a:p>
            <a:pPr marL="0" indent="0" algn="ctr">
              <a:buNone/>
            </a:pPr>
            <a:r>
              <a:rPr lang="en-US" sz="1700" b="1" dirty="0">
                <a:solidFill>
                  <a:srgbClr val="C9A24B"/>
                </a:solidFill>
                <a:latin typeface="Cambria" pitchFamily="34" charset="0"/>
                <a:ea typeface="Cambria" pitchFamily="34" charset="-122"/>
                <a:cs typeface="Cambria" pitchFamily="34" charset="-120"/>
              </a:rPr>
              <a:t>4</a:t>
            </a:r>
            <a:endParaRPr lang="en-US" sz="1700" dirty="0"/>
          </a:p>
        </p:txBody>
      </p:sp>
      <p:sp>
        <p:nvSpPr>
          <p:cNvPr id="38" name="Text 34"/>
          <p:cNvSpPr/>
          <p:nvPr/>
        </p:nvSpPr>
        <p:spPr>
          <a:xfrm>
            <a:off x="5230368" y="3749040"/>
            <a:ext cx="3090672" cy="731520"/>
          </a:xfrm>
          <a:prstGeom prst="rect">
            <a:avLst/>
          </a:prstGeom>
          <a:noFill/>
          <a:ln/>
        </p:spPr>
        <p:txBody>
          <a:bodyPr wrap="square" lIns="0" tIns="0" rIns="0" bIns="0" rtlCol="0" anchor="ctr"/>
          <a:lstStyle/>
          <a:p>
            <a:pPr marL="0" indent="0" algn="just">
              <a:lnSpc>
                <a:spcPct val="102000"/>
              </a:lnSpc>
              <a:buNone/>
            </a:pPr>
            <a:r>
              <a:rPr lang="en-US" sz="1080" dirty="0">
                <a:solidFill>
                  <a:srgbClr val="3A4655"/>
                </a:solidFill>
                <a:latin typeface="Calibri" pitchFamily="34" charset="0"/>
                <a:ea typeface="Calibri" pitchFamily="34" charset="-122"/>
                <a:cs typeface="Calibri" pitchFamily="34" charset="-120"/>
              </a:rPr>
              <a:t>El material reemplazado se somete al procedimiento institucional de baja y disposición final, liberando el cargo correspondiente.</a:t>
            </a:r>
            <a:endParaRPr lang="en-US" sz="1080" dirty="0"/>
          </a:p>
        </p:txBody>
      </p:sp>
    </p:spTree>
    <p:extLst>
      <p:ext uri="{BB962C8B-B14F-4D97-AF65-F5344CB8AC3E}">
        <p14:creationId xmlns:p14="http://schemas.microsoft.com/office/powerpoint/2010/main" val="120021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5">
    <p:bg>
      <p:bgPr>
        <a:solidFill>
          <a:srgbClr val="0B1F3A"/>
        </a:solidFill>
        <a:effectLst/>
      </p:bgPr>
    </p:bg>
    <p:spTree>
      <p:nvGrpSpPr>
        <p:cNvPr id="1" name=""/>
        <p:cNvGrpSpPr/>
        <p:nvPr/>
      </p:nvGrpSpPr>
      <p:grpSpPr>
        <a:xfrm>
          <a:off x="0" y="0"/>
          <a:ext cx="0" cy="0"/>
          <a:chOff x="0" y="0"/>
          <a:chExt cx="0" cy="0"/>
        </a:xfrm>
      </p:grpSpPr>
      <p:pic>
        <p:nvPicPr>
          <p:cNvPr id="2" name="Image 0" descr="/tmp/deck/assets/escudo_armada.png"/>
          <p:cNvPicPr>
            <a:picLocks noChangeAspect="1"/>
          </p:cNvPicPr>
          <p:nvPr/>
        </p:nvPicPr>
        <p:blipFill>
          <a:blip r:embed="rId3"/>
          <a:stretch>
            <a:fillRect/>
          </a:stretch>
        </p:blipFill>
        <p:spPr>
          <a:xfrm>
            <a:off x="310896" y="109728"/>
            <a:ext cx="370881" cy="548640"/>
          </a:xfrm>
          <a:prstGeom prst="rect">
            <a:avLst/>
          </a:prstGeom>
        </p:spPr>
      </p:pic>
      <p:pic>
        <p:nvPicPr>
          <p:cNvPr id="3" name="Image 1" descr="/tmp/deck/assets/escudo_dab.png"/>
          <p:cNvPicPr>
            <a:picLocks noChangeAspect="1"/>
          </p:cNvPicPr>
          <p:nvPr/>
        </p:nvPicPr>
        <p:blipFill>
          <a:blip r:embed="rId4"/>
          <a:stretch>
            <a:fillRect/>
          </a:stretch>
        </p:blipFill>
        <p:spPr>
          <a:xfrm>
            <a:off x="8467161" y="109728"/>
            <a:ext cx="365943" cy="548640"/>
          </a:xfrm>
          <a:prstGeom prst="rect">
            <a:avLst/>
          </a:prstGeom>
        </p:spPr>
      </p:pic>
      <p:sp>
        <p:nvSpPr>
          <p:cNvPr id="4" name="Text 0"/>
          <p:cNvSpPr/>
          <p:nvPr/>
        </p:nvSpPr>
        <p:spPr>
          <a:xfrm>
            <a:off x="1371600" y="182880"/>
            <a:ext cx="6400800" cy="219456"/>
          </a:xfrm>
          <a:prstGeom prst="rect">
            <a:avLst/>
          </a:prstGeom>
          <a:noFill/>
          <a:ln/>
        </p:spPr>
        <p:txBody>
          <a:bodyPr wrap="square" lIns="0" tIns="0" rIns="0" bIns="0" rtlCol="0" anchor="ctr"/>
          <a:lstStyle/>
          <a:p>
            <a:pPr marL="0" indent="0" algn="ctr">
              <a:buNone/>
            </a:pPr>
            <a:r>
              <a:rPr lang="en-US" sz="900" b="1" kern="0" spc="200" dirty="0">
                <a:solidFill>
                  <a:srgbClr val="E3C878"/>
                </a:solidFill>
                <a:latin typeface="Cambria" pitchFamily="34" charset="0"/>
                <a:ea typeface="Cambria" pitchFamily="34" charset="-122"/>
                <a:cs typeface="Cambria" pitchFamily="34" charset="-120"/>
              </a:rPr>
              <a:t>ARMADA DE CHILE  ·  DIRECCIÓN DE ABASTECIMIENTO</a:t>
            </a:r>
            <a:endParaRPr lang="en-US" sz="900" dirty="0"/>
          </a:p>
        </p:txBody>
      </p:sp>
      <p:sp>
        <p:nvSpPr>
          <p:cNvPr id="5" name="Shape 1"/>
          <p:cNvSpPr/>
          <p:nvPr/>
        </p:nvSpPr>
        <p:spPr>
          <a:xfrm>
            <a:off x="0" y="4718304"/>
            <a:ext cx="9144000" cy="425196"/>
          </a:xfrm>
          <a:prstGeom prst="rect">
            <a:avLst/>
          </a:prstGeom>
          <a:solidFill>
            <a:srgbClr val="0B1F3A"/>
          </a:solidFill>
          <a:ln/>
        </p:spPr>
        <p:txBody>
          <a:bodyPr/>
          <a:lstStyle/>
          <a:p>
            <a:endParaRPr lang="es-CL"/>
          </a:p>
        </p:txBody>
      </p:sp>
      <p:sp>
        <p:nvSpPr>
          <p:cNvPr id="6" name="Shape 2"/>
          <p:cNvSpPr/>
          <p:nvPr/>
        </p:nvSpPr>
        <p:spPr>
          <a:xfrm>
            <a:off x="0" y="4718304"/>
            <a:ext cx="9144000" cy="0"/>
          </a:xfrm>
          <a:prstGeom prst="line">
            <a:avLst/>
          </a:prstGeom>
          <a:noFill/>
          <a:ln w="12700">
            <a:solidFill>
              <a:srgbClr val="C9A24B"/>
            </a:solidFill>
            <a:prstDash val="solid"/>
          </a:ln>
        </p:spPr>
        <p:txBody>
          <a:bodyPr/>
          <a:lstStyle/>
          <a:p>
            <a:endParaRPr lang="es-CL"/>
          </a:p>
        </p:txBody>
      </p:sp>
      <p:sp>
        <p:nvSpPr>
          <p:cNvPr id="7" name="Text 3"/>
          <p:cNvSpPr/>
          <p:nvPr/>
        </p:nvSpPr>
        <p:spPr>
          <a:xfrm>
            <a:off x="0" y="4768596"/>
            <a:ext cx="9144000" cy="182880"/>
          </a:xfrm>
          <a:prstGeom prst="rect">
            <a:avLst/>
          </a:prstGeom>
          <a:noFill/>
          <a:ln/>
        </p:spPr>
        <p:txBody>
          <a:bodyPr wrap="square" lIns="0" tIns="0" rIns="0" bIns="0" rtlCol="0" anchor="ctr"/>
          <a:lstStyle/>
          <a:p>
            <a:pPr marL="0" indent="0" algn="ctr">
              <a:buNone/>
            </a:pPr>
            <a:r>
              <a:rPr lang="en-US" sz="1100" b="1" kern="0" spc="500" dirty="0">
                <a:solidFill>
                  <a:srgbClr val="E3C878"/>
                </a:solidFill>
                <a:latin typeface="Cambria" pitchFamily="34" charset="0"/>
                <a:ea typeface="Cambria" pitchFamily="34" charset="-122"/>
                <a:cs typeface="Cambria" pitchFamily="34" charset="-120"/>
              </a:rPr>
              <a:t>PATRIOTISMO</a:t>
            </a:r>
            <a:endParaRPr lang="en-US" sz="1100" dirty="0"/>
          </a:p>
        </p:txBody>
      </p:sp>
      <p:sp>
        <p:nvSpPr>
          <p:cNvPr id="8" name="Text 4"/>
          <p:cNvSpPr/>
          <p:nvPr/>
        </p:nvSpPr>
        <p:spPr>
          <a:xfrm>
            <a:off x="0" y="4942332"/>
            <a:ext cx="9144000" cy="164592"/>
          </a:xfrm>
          <a:prstGeom prst="rect">
            <a:avLst/>
          </a:prstGeom>
          <a:noFill/>
          <a:ln/>
        </p:spPr>
        <p:txBody>
          <a:bodyPr wrap="square" lIns="0" tIns="0" rIns="0" bIns="0" rtlCol="0" anchor="ctr"/>
          <a:lstStyle/>
          <a:p>
            <a:pPr marL="0" indent="0" algn="ctr">
              <a:buNone/>
            </a:pPr>
            <a:r>
              <a:rPr lang="en-US" sz="800" b="1" kern="0" spc="300" dirty="0">
                <a:solidFill>
                  <a:srgbClr val="9FB2C9"/>
                </a:solidFill>
                <a:latin typeface="Calibri" pitchFamily="34" charset="0"/>
                <a:ea typeface="Calibri" pitchFamily="34" charset="-122"/>
                <a:cs typeface="Calibri" pitchFamily="34" charset="-120"/>
              </a:rPr>
              <a:t>LEALTAD   ·   DEBER   ·   HONOR   ·   INTEGRIDAD   ·   VALENTÍA</a:t>
            </a:r>
            <a:endParaRPr lang="en-US" sz="800" dirty="0"/>
          </a:p>
        </p:txBody>
      </p:sp>
      <p:sp>
        <p:nvSpPr>
          <p:cNvPr id="9" name="Text 5"/>
          <p:cNvSpPr/>
          <p:nvPr/>
        </p:nvSpPr>
        <p:spPr>
          <a:xfrm>
            <a:off x="914400" y="1965960"/>
            <a:ext cx="7315200" cy="274320"/>
          </a:xfrm>
          <a:prstGeom prst="rect">
            <a:avLst/>
          </a:prstGeom>
          <a:noFill/>
          <a:ln/>
        </p:spPr>
        <p:txBody>
          <a:bodyPr wrap="square" rtlCol="0" anchor="ctr"/>
          <a:lstStyle/>
          <a:p>
            <a:pPr marL="0" indent="0" algn="ctr">
              <a:buNone/>
            </a:pPr>
            <a:r>
              <a:rPr lang="en-US" sz="1300" b="1" kern="0" spc="400" dirty="0">
                <a:solidFill>
                  <a:srgbClr val="E3C878"/>
                </a:solidFill>
                <a:latin typeface="Calibri" pitchFamily="34" charset="0"/>
                <a:ea typeface="Calibri" pitchFamily="34" charset="-122"/>
                <a:cs typeface="Calibri" pitchFamily="34" charset="-120"/>
              </a:rPr>
              <a:t>FIN DE LA PRESENTACIÓN</a:t>
            </a:r>
            <a:endParaRPr lang="en-US" sz="1300" dirty="0"/>
          </a:p>
        </p:txBody>
      </p:sp>
      <p:sp>
        <p:nvSpPr>
          <p:cNvPr id="10" name="Text 6"/>
          <p:cNvSpPr/>
          <p:nvPr/>
        </p:nvSpPr>
        <p:spPr>
          <a:xfrm>
            <a:off x="914400" y="2304288"/>
            <a:ext cx="7315200" cy="822960"/>
          </a:xfrm>
          <a:prstGeom prst="rect">
            <a:avLst/>
          </a:prstGeom>
          <a:noFill/>
          <a:ln/>
        </p:spPr>
        <p:txBody>
          <a:bodyPr wrap="square" rtlCol="0" anchor="ctr"/>
          <a:lstStyle/>
          <a:p>
            <a:pPr marL="0" indent="0" algn="ctr">
              <a:buNone/>
            </a:pPr>
            <a:r>
              <a:rPr lang="en-US" sz="3200" b="1" dirty="0">
                <a:solidFill>
                  <a:srgbClr val="FFFFFF"/>
                </a:solidFill>
                <a:latin typeface="Cambria" pitchFamily="34" charset="0"/>
                <a:ea typeface="Cambria" pitchFamily="34" charset="-122"/>
                <a:cs typeface="Cambria" pitchFamily="34" charset="-120"/>
              </a:rPr>
              <a:t>Dirección de Abastecimiento</a:t>
            </a:r>
            <a:endParaRPr lang="en-US" sz="3200" dirty="0"/>
          </a:p>
        </p:txBody>
      </p:sp>
      <p:sp>
        <p:nvSpPr>
          <p:cNvPr id="11" name="Shape 7"/>
          <p:cNvSpPr/>
          <p:nvPr/>
        </p:nvSpPr>
        <p:spPr>
          <a:xfrm>
            <a:off x="4114800" y="3246120"/>
            <a:ext cx="914400" cy="0"/>
          </a:xfrm>
          <a:prstGeom prst="line">
            <a:avLst/>
          </a:prstGeom>
          <a:noFill/>
          <a:ln w="19050">
            <a:solidFill>
              <a:srgbClr val="C9A24B"/>
            </a:solidFill>
            <a:prstDash val="solid"/>
          </a:ln>
        </p:spPr>
        <p:txBody>
          <a:bodyPr/>
          <a:lstStyle/>
          <a:p>
            <a:endParaRPr lang="es-CL"/>
          </a:p>
        </p:txBody>
      </p:sp>
      <p:sp>
        <p:nvSpPr>
          <p:cNvPr id="12" name="Text 8"/>
          <p:cNvSpPr/>
          <p:nvPr/>
        </p:nvSpPr>
        <p:spPr>
          <a:xfrm>
            <a:off x="914400" y="3364992"/>
            <a:ext cx="7315200" cy="320040"/>
          </a:xfrm>
          <a:prstGeom prst="rect">
            <a:avLst/>
          </a:prstGeom>
          <a:noFill/>
          <a:ln/>
        </p:spPr>
        <p:txBody>
          <a:bodyPr wrap="square" rtlCol="0" anchor="ctr"/>
          <a:lstStyle/>
          <a:p>
            <a:pPr marL="0" indent="0" algn="ctr">
              <a:buNone/>
            </a:pPr>
            <a:r>
              <a:rPr lang="en-US" sz="1300" dirty="0">
                <a:solidFill>
                  <a:srgbClr val="9FB2C9"/>
                </a:solidFill>
                <a:latin typeface="Calibri" pitchFamily="34" charset="0"/>
                <a:ea typeface="Calibri" pitchFamily="34" charset="-122"/>
                <a:cs typeface="Calibri" pitchFamily="34" charset="-120"/>
              </a:rPr>
              <a:t>Armada de Chile  ·  FFG 1180</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F8D20533-91A1-1647-9D99-E945A0ED6C4E}">
  <we:reference id="WA200010725" version="1.0.0.1" store="Omex" storeType="OMEX"/>
  <we:alternateReferences>
    <we:reference id="WA200010725" version="1.0.0.1" store="WA200010725" storeType="OMEX"/>
  </we:alternateReferences>
  <we:properties>
    <we:property name="claude.fileId" value="&quot;2155752f-597a-483a-a274-161208161077&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361</TotalTime>
  <Words>4386</Words>
  <Application>Microsoft Office PowerPoint</Application>
  <PresentationFormat>Presentación en pantalla (16:9)</PresentationFormat>
  <Paragraphs>990</Paragraphs>
  <Slides>28</Slides>
  <Notes>28</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28</vt:i4>
      </vt:variant>
    </vt:vector>
  </HeadingPairs>
  <TitlesOfParts>
    <vt:vector size="34" baseType="lpstr">
      <vt:lpstr>Aptos</vt:lpstr>
      <vt:lpstr>Arial</vt:lpstr>
      <vt:lpstr>Calibri</vt:lpstr>
      <vt:lpstr>Cambria</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PptxGenJS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Ficha Fundamento de Gasto N° 1180</dc:title>
  <dc:subject>PptxGenJS Presentation</dc:subject>
  <dc:creator>Dirección de Abastecimiento</dc:creator>
  <cp:lastModifiedBy>188 SO Ab Javier Valenzuela Troncoso</cp:lastModifiedBy>
  <cp:revision>10</cp:revision>
  <dcterms:created xsi:type="dcterms:W3CDTF">2026-08-04T15:37:27Z</dcterms:created>
  <dcterms:modified xsi:type="dcterms:W3CDTF">2026-08-05T15:48:42Z</dcterms:modified>
</cp:coreProperties>
</file>