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82" r:id="rId4"/>
    <p:sldId id="258" r:id="rId5"/>
    <p:sldId id="283" r:id="rId6"/>
    <p:sldId id="259" r:id="rId7"/>
    <p:sldId id="260" r:id="rId8"/>
    <p:sldId id="284" r:id="rId9"/>
    <p:sldId id="275" r:id="rId10"/>
    <p:sldId id="265" r:id="rId11"/>
    <p:sldId id="270" r:id="rId12"/>
    <p:sldId id="276" r:id="rId13"/>
    <p:sldId id="271" r:id="rId14"/>
    <p:sldId id="272" r:id="rId15"/>
    <p:sldId id="273" r:id="rId16"/>
    <p:sldId id="261" r:id="rId17"/>
    <p:sldId id="274" r:id="rId18"/>
    <p:sldId id="277" r:id="rId19"/>
    <p:sldId id="278" r:id="rId20"/>
    <p:sldId id="279" r:id="rId21"/>
    <p:sldId id="280" r:id="rId22"/>
    <p:sldId id="281" r:id="rId2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714"/>
    <p:restoredTop sz="94694"/>
  </p:normalViewPr>
  <p:slideViewPr>
    <p:cSldViewPr>
      <p:cViewPr varScale="1">
        <p:scale>
          <a:sx n="121" d="100"/>
          <a:sy n="121" d="100"/>
        </p:scale>
        <p:origin x="184" y="17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7CD3659E-1DC1-B544-B1D5-95126D747FD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6FD2FAE-E307-9048-A9B5-E03A63B2CC0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fld id="{E0A75194-0646-BD4E-9292-EDE4EDE647E8}" type="datetimeFigureOut">
              <a:rPr lang="es-ES_tradnl"/>
              <a:pPr>
                <a:defRPr/>
              </a:pPr>
              <a:t>29/3/21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156C061-D379-EF4A-AF05-D97119C1297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Clr>
                <a:srgbClr val="000000"/>
              </a:buClr>
              <a:buSzPct val="100000"/>
              <a:buFont typeface="Times New Roman" charset="0"/>
              <a:buNone/>
              <a:defRPr sz="1200" smtClean="0">
                <a:latin typeface="Calibri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8C25962-16BA-F145-9A8A-DD7F0D8E507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200"/>
            </a:lvl1pPr>
          </a:lstStyle>
          <a:p>
            <a:fld id="{E4175D4E-3D25-A547-81D4-20D11AD4E649}" type="slidenum">
              <a:rPr lang="es-ES_tradnl" altLang="es-CL"/>
              <a:pPr/>
              <a:t>‹Nº›</a:t>
            </a:fld>
            <a:endParaRPr lang="es-ES_tradnl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1">
            <a:extLst>
              <a:ext uri="{FF2B5EF4-FFF2-40B4-BE49-F238E27FC236}">
                <a16:creationId xmlns:a16="http://schemas.microsoft.com/office/drawing/2014/main" id="{EEDB7553-3336-CC49-9DF8-F7E3A02C7E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5" name="AutoShape 2">
            <a:extLst>
              <a:ext uri="{FF2B5EF4-FFF2-40B4-BE49-F238E27FC236}">
                <a16:creationId xmlns:a16="http://schemas.microsoft.com/office/drawing/2014/main" id="{E93A5C93-4B09-014F-98FA-EC3B92449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6" name="AutoShape 3">
            <a:extLst>
              <a:ext uri="{FF2B5EF4-FFF2-40B4-BE49-F238E27FC236}">
                <a16:creationId xmlns:a16="http://schemas.microsoft.com/office/drawing/2014/main" id="{174E509E-5735-D645-9658-204F1C10D6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7" name="Text Box 4">
            <a:extLst>
              <a:ext uri="{FF2B5EF4-FFF2-40B4-BE49-F238E27FC236}">
                <a16:creationId xmlns:a16="http://schemas.microsoft.com/office/drawing/2014/main" id="{95CF5C72-9857-5B4B-BC1C-27CFA5C04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8" name="Text Box 5">
            <a:extLst>
              <a:ext uri="{FF2B5EF4-FFF2-40B4-BE49-F238E27FC236}">
                <a16:creationId xmlns:a16="http://schemas.microsoft.com/office/drawing/2014/main" id="{35DC9402-D17C-B244-9F46-559D4420C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3319" name="Rectangle 6">
            <a:extLst>
              <a:ext uri="{FF2B5EF4-FFF2-40B4-BE49-F238E27FC236}">
                <a16:creationId xmlns:a16="http://schemas.microsoft.com/office/drawing/2014/main" id="{4B68FD79-6129-0F41-92E1-9172EFD5BBC3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67238" cy="3424238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id="{603DB44D-A32A-5C4A-8A66-CE72B9359595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1638" cy="4110038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/>
          </a:p>
        </p:txBody>
      </p:sp>
      <p:sp>
        <p:nvSpPr>
          <p:cNvPr id="13321" name="Text Box 8">
            <a:extLst>
              <a:ext uri="{FF2B5EF4-FFF2-40B4-BE49-F238E27FC236}">
                <a16:creationId xmlns:a16="http://schemas.microsoft.com/office/drawing/2014/main" id="{24A368AF-A4AD-994F-9C17-0305681C31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BDA00072-2C53-5B48-A59F-A8C6ACE1D33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67037" cy="45243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</a:defRPr>
            </a:lvl1pPr>
          </a:lstStyle>
          <a:p>
            <a:fld id="{CC809DF2-9724-3E46-B0AA-27A3CFABFB95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9">
            <a:extLst>
              <a:ext uri="{FF2B5EF4-FFF2-40B4-BE49-F238E27FC236}">
                <a16:creationId xmlns:a16="http://schemas.microsoft.com/office/drawing/2014/main" id="{D216FC38-FEB5-D94D-8426-1874211AD66D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5B40542F-0DEF-2642-83EE-A037D5F0424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3" name="Text Box 1">
            <a:extLst>
              <a:ext uri="{FF2B5EF4-FFF2-40B4-BE49-F238E27FC236}">
                <a16:creationId xmlns:a16="http://schemas.microsoft.com/office/drawing/2014/main" id="{2BCC3497-193D-A746-A2D1-A8B90B131F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9C7EDC65-BE85-8C4C-89F4-EBA10DB87D1C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5364" name="Text Box 2">
            <a:extLst>
              <a:ext uri="{FF2B5EF4-FFF2-40B4-BE49-F238E27FC236}">
                <a16:creationId xmlns:a16="http://schemas.microsoft.com/office/drawing/2014/main" id="{D1350BA0-13EC-9541-9EFA-9D5C31DAF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/>
        </p:spPr>
      </p:sp>
      <p:sp>
        <p:nvSpPr>
          <p:cNvPr id="15365" name="Text Box 3">
            <a:extLst>
              <a:ext uri="{FF2B5EF4-FFF2-40B4-BE49-F238E27FC236}">
                <a16:creationId xmlns:a16="http://schemas.microsoft.com/office/drawing/2014/main" id="{26ACA5AB-2ABA-2F41-B980-1B130CE1CA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9">
            <a:extLst>
              <a:ext uri="{FF2B5EF4-FFF2-40B4-BE49-F238E27FC236}">
                <a16:creationId xmlns:a16="http://schemas.microsoft.com/office/drawing/2014/main" id="{220A302A-4856-2042-9225-10880EAD07F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A1AEEA1-A10E-414F-9355-33A0E087131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1" name="Text Box 1">
            <a:extLst>
              <a:ext uri="{FF2B5EF4-FFF2-40B4-BE49-F238E27FC236}">
                <a16:creationId xmlns:a16="http://schemas.microsoft.com/office/drawing/2014/main" id="{D772760F-10C0-8941-960A-1B63C2E8A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9EB0141-473D-EB45-A767-43B51C44934F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412" name="Text Box 2">
            <a:extLst>
              <a:ext uri="{FF2B5EF4-FFF2-40B4-BE49-F238E27FC236}">
                <a16:creationId xmlns:a16="http://schemas.microsoft.com/office/drawing/2014/main" id="{C6C81C21-8B0C-614E-A54A-187A2EE74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17413" name="Text Box 3">
            <a:extLst>
              <a:ext uri="{FF2B5EF4-FFF2-40B4-BE49-F238E27FC236}">
                <a16:creationId xmlns:a16="http://schemas.microsoft.com/office/drawing/2014/main" id="{9FEE788B-E99D-A249-A79E-618DE2647C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9">
            <a:extLst>
              <a:ext uri="{FF2B5EF4-FFF2-40B4-BE49-F238E27FC236}">
                <a16:creationId xmlns:a16="http://schemas.microsoft.com/office/drawing/2014/main" id="{35F39E87-ECE4-5642-A76E-84043B8CAD9F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69ED1B40-6500-714F-8BB8-BBD25CA18510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59" name="Text Box 1">
            <a:extLst>
              <a:ext uri="{FF2B5EF4-FFF2-40B4-BE49-F238E27FC236}">
                <a16:creationId xmlns:a16="http://schemas.microsoft.com/office/drawing/2014/main" id="{7A46C642-9650-7D4C-8024-1A8F79D68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F19C3553-71B7-BE4D-9AF6-449742B7A90E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9460" name="Text Box 2">
            <a:extLst>
              <a:ext uri="{FF2B5EF4-FFF2-40B4-BE49-F238E27FC236}">
                <a16:creationId xmlns:a16="http://schemas.microsoft.com/office/drawing/2014/main" id="{03763272-99D8-A845-A9A1-50C10B5E12E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/>
        </p:spPr>
      </p:sp>
      <p:sp>
        <p:nvSpPr>
          <p:cNvPr id="19461" name="Text Box 3">
            <a:extLst>
              <a:ext uri="{FF2B5EF4-FFF2-40B4-BE49-F238E27FC236}">
                <a16:creationId xmlns:a16="http://schemas.microsoft.com/office/drawing/2014/main" id="{A366D5AF-AF24-7343-BA3F-9BACBBC7813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altLang="es-C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9">
            <a:extLst>
              <a:ext uri="{FF2B5EF4-FFF2-40B4-BE49-F238E27FC236}">
                <a16:creationId xmlns:a16="http://schemas.microsoft.com/office/drawing/2014/main" id="{18359F1A-375B-FF46-8868-B7303A374A45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E4E462F-1097-4943-BCF9-DEE27BC743B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7" name="Text Box 1">
            <a:extLst>
              <a:ext uri="{FF2B5EF4-FFF2-40B4-BE49-F238E27FC236}">
                <a16:creationId xmlns:a16="http://schemas.microsoft.com/office/drawing/2014/main" id="{3FA73FAF-9134-0D47-A9A1-E473D5A563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7EEEC25C-7DAE-9E48-8129-F8D052EDDD97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1508" name="Text Box 2">
            <a:extLst>
              <a:ext uri="{FF2B5EF4-FFF2-40B4-BE49-F238E27FC236}">
                <a16:creationId xmlns:a16="http://schemas.microsoft.com/office/drawing/2014/main" id="{8B5263C1-4170-A541-BF23-B3B76C0B6CD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1509" name="Text Box 3">
            <a:extLst>
              <a:ext uri="{FF2B5EF4-FFF2-40B4-BE49-F238E27FC236}">
                <a16:creationId xmlns:a16="http://schemas.microsoft.com/office/drawing/2014/main" id="{A6EF72A7-1410-7546-BF88-96A6BE89F6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">
            <a:extLst>
              <a:ext uri="{FF2B5EF4-FFF2-40B4-BE49-F238E27FC236}">
                <a16:creationId xmlns:a16="http://schemas.microsoft.com/office/drawing/2014/main" id="{E9DD50C2-C835-AF4C-9F75-6DF20DD400E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F86EF900-6670-3C48-9A6A-CD758D0BE48A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3555" name="Text Box 1">
            <a:extLst>
              <a:ext uri="{FF2B5EF4-FFF2-40B4-BE49-F238E27FC236}">
                <a16:creationId xmlns:a16="http://schemas.microsoft.com/office/drawing/2014/main" id="{D9D7CCEC-E437-8645-8E32-E1854362E0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solidFill>
            <a:srgbClr val="FFFFFF"/>
          </a:solidFill>
          <a:ln/>
        </p:spPr>
      </p:sp>
      <p:sp>
        <p:nvSpPr>
          <p:cNvPr id="23556" name="Text Box 2">
            <a:extLst>
              <a:ext uri="{FF2B5EF4-FFF2-40B4-BE49-F238E27FC236}">
                <a16:creationId xmlns:a16="http://schemas.microsoft.com/office/drawing/2014/main" id="{2AED721B-7BC0-EB44-9B17-5790310424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4813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">
            <a:extLst>
              <a:ext uri="{FF2B5EF4-FFF2-40B4-BE49-F238E27FC236}">
                <a16:creationId xmlns:a16="http://schemas.microsoft.com/office/drawing/2014/main" id="{071AF9A8-D5FF-C04C-97AD-967AEA4AD799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C4CE1B5-3E90-CA41-BFC7-524A7905117D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10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51" name="Text Box 1">
            <a:extLst>
              <a:ext uri="{FF2B5EF4-FFF2-40B4-BE49-F238E27FC236}">
                <a16:creationId xmlns:a16="http://schemas.microsoft.com/office/drawing/2014/main" id="{B5D8146C-77A5-424A-A9A1-26E9F8A954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7652" name="Text Box 2">
            <a:extLst>
              <a:ext uri="{FF2B5EF4-FFF2-40B4-BE49-F238E27FC236}">
                <a16:creationId xmlns:a16="http://schemas.microsoft.com/office/drawing/2014/main" id="{1823B8FA-7B9F-F741-8B3D-4D4DBE3233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9">
            <a:extLst>
              <a:ext uri="{FF2B5EF4-FFF2-40B4-BE49-F238E27FC236}">
                <a16:creationId xmlns:a16="http://schemas.microsoft.com/office/drawing/2014/main" id="{34191711-FD8A-2E4C-99B0-9FFFA8C2AADE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C03E5ED1-E056-4C48-A31D-04BF0EDD42C9}" type="slidenum">
              <a:rPr lang="es-CL" altLang="es-ES_tradnl">
                <a:latin typeface="Calibri" panose="020F050202020403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>
                <a:spcBef>
                  <a:spcPct val="0"/>
                </a:spcBef>
                <a:buClrTx/>
                <a:buFontTx/>
                <a:buNone/>
              </a:pPr>
              <a:t>16</a:t>
            </a:fld>
            <a:endParaRPr lang="es-CL" altLang="es-ES_tradnl">
              <a:latin typeface="Calibri" panose="020F050202020403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5603" name="Text Box 1">
            <a:extLst>
              <a:ext uri="{FF2B5EF4-FFF2-40B4-BE49-F238E27FC236}">
                <a16:creationId xmlns:a16="http://schemas.microsoft.com/office/drawing/2014/main" id="{3A5DF7E6-AA04-5A4F-81AA-7D7126058F7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25604" name="Text Box 2">
            <a:extLst>
              <a:ext uri="{FF2B5EF4-FFF2-40B4-BE49-F238E27FC236}">
                <a16:creationId xmlns:a16="http://schemas.microsoft.com/office/drawing/2014/main" id="{D12A3CFA-49CD-0F4C-894C-41CD2D368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 altLang="es-CL">
              <a:latin typeface="Times New Roman" panose="02020603050405020304" pitchFamily="18" charset="0"/>
              <a:ea typeface="ＭＳ Ｐゴシック" panose="020B0600070205080204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7E3001F0-65D8-D645-BFD9-1A4DE7B6163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229A41-3342-9A4A-BC6B-D20F572C7F70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59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41F8069-FE9B-EA43-84DC-EFE8C2D2226B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07ADC-24B3-B041-BFFC-44B402B8E191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6934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8FBEF927-F4E8-E54B-8B48-B1CF582DDF8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5B885C-BCFD-E94C-B9CA-704512D33EFB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25365128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5425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1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DFEE02D-2D1D-7941-A3A5-30A8092612A3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C2BBA-11DD-4C40-895B-8380377822A2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9239943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287FB58A-67F2-C045-B558-0680F45F1A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10D9F-8C19-9A42-894E-DBF4982EBBBE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577357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FBE459-88BC-C041-B328-6DC822E2FED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7CB882-7515-C543-9629-6865BA8A619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193064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32B00F6D-1312-E245-8CE1-A184CD12DA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B02039-F7B8-CB44-A7C3-71F783564C97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717495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7FA954F-3737-8A49-A888-34AF41A50C1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8C5A6A-9C4D-554D-9DDD-D97FCB89E12A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014081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5BB51C-9184-9B4C-9547-99D81226F004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7F52D8-7CFA-0C48-B972-74B3715C5766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1216760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8ACF25-586C-CA47-97EA-3CF6243297F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B51C65-BCFE-204A-B44C-132BD742E32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3083787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46762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6625" cy="5846762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99F2B44F-90E7-1F4D-8E6E-81880AD5FDA7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56D1F8-721A-5E41-97C2-671254786AA8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  <p:extLst>
      <p:ext uri="{BB962C8B-B14F-4D97-AF65-F5344CB8AC3E}">
        <p14:creationId xmlns:p14="http://schemas.microsoft.com/office/powerpoint/2010/main" val="590379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FC46C23D-0C3D-9F4A-A225-95E92B0494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4838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title text format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31E7CDBA-660D-9548-B134-347C0470AD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4838" cy="452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CL"/>
              <a:t>Click to edit the outline text format</a:t>
            </a:r>
          </a:p>
          <a:p>
            <a:pPr lvl="1"/>
            <a:r>
              <a:rPr lang="en-GB" altLang="es-CL"/>
              <a:t>Second Outline Level</a:t>
            </a:r>
          </a:p>
          <a:p>
            <a:pPr lvl="2"/>
            <a:r>
              <a:rPr lang="en-GB" altLang="es-CL"/>
              <a:t>Third Outline Level</a:t>
            </a:r>
          </a:p>
          <a:p>
            <a:pPr lvl="3"/>
            <a:r>
              <a:rPr lang="en-GB" altLang="es-CL"/>
              <a:t>Fourth Outline Level</a:t>
            </a:r>
          </a:p>
          <a:p>
            <a:pPr lvl="4"/>
            <a:r>
              <a:rPr lang="en-GB" altLang="es-CL"/>
              <a:t>Fifth Outline Level</a:t>
            </a:r>
          </a:p>
          <a:p>
            <a:pPr lvl="4"/>
            <a:r>
              <a:rPr lang="en-GB" altLang="es-CL"/>
              <a:t>Sixth Outline Level</a:t>
            </a:r>
          </a:p>
          <a:p>
            <a:pPr lvl="4"/>
            <a:r>
              <a:rPr lang="en-GB" altLang="es-CL"/>
              <a:t>Seventh Outline Level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D58D6F6C-A1BB-BC40-89AA-386EA9AC24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6353175"/>
            <a:ext cx="21320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C83943B9-B163-894B-827F-BE473F0321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42EB5001-38F0-A444-8B53-040A9AA059CB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1588"/>
            <a:ext cx="2128838" cy="369887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fld id="{6AFF82DF-4074-F54D-B68E-6650F2F86FB4}" type="slidenum">
              <a:rPr lang="es-CL" altLang="es-ES_tradnl"/>
              <a:pPr/>
              <a:t>‹Nº›</a:t>
            </a:fld>
            <a:endParaRPr lang="es-CL" alt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4400">
          <a:solidFill>
            <a:srgbClr val="000000"/>
          </a:solidFill>
          <a:latin typeface="Calibri" charset="0"/>
          <a:ea typeface="ＭＳ Ｐゴシック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0.png"/><Relationship Id="rId4" Type="http://schemas.openxmlformats.org/officeDocument/2006/relationships/image" Target="../media/image16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tif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tif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1">
            <a:extLst>
              <a:ext uri="{FF2B5EF4-FFF2-40B4-BE49-F238E27FC236}">
                <a16:creationId xmlns:a16="http://schemas.microsoft.com/office/drawing/2014/main" id="{A1D7E63B-A277-F54C-AAD6-977D7071E9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Microsoft YaHei" panose="020B0503020204020204" pitchFamily="34" charset="-122"/>
              </a:rPr>
              <a:t>Flujo de campo electrico y ley de Gauss</a:t>
            </a:r>
          </a:p>
        </p:txBody>
      </p:sp>
      <p:sp>
        <p:nvSpPr>
          <p:cNvPr id="14339" name="Text Box 2">
            <a:extLst>
              <a:ext uri="{FF2B5EF4-FFF2-40B4-BE49-F238E27FC236}">
                <a16:creationId xmlns:a16="http://schemas.microsoft.com/office/drawing/2014/main" id="{21E84BF3-92BD-F94E-9469-229144B86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1600" y="3886200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ctr" eaLnBrk="1" hangingPunct="1">
              <a:buClrTx/>
              <a:buFontTx/>
              <a:buNone/>
            </a:pPr>
            <a:endParaRPr lang="es-CL" altLang="es-ES_tradnl" b="1">
              <a:solidFill>
                <a:srgbClr val="25406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59CD4452-E1D5-924D-9DCB-3964784DF6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26D9E030-6D2D-D548-B8E0-276E38339F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Son líneas imaginarias que ayudan a visualizar cómo va variando la dirección del campo eléctrico al pasar de un punto a otro del espacio.</a:t>
            </a:r>
          </a:p>
        </p:txBody>
      </p:sp>
      <p:pic>
        <p:nvPicPr>
          <p:cNvPr id="4099" name="Picture 3">
            <a:extLst>
              <a:ext uri="{FF2B5EF4-FFF2-40B4-BE49-F238E27FC236}">
                <a16:creationId xmlns:a16="http://schemas.microsoft.com/office/drawing/2014/main" id="{A4660417-6629-254A-B9AE-4CD7C326E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388" y="1347788"/>
            <a:ext cx="25146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513B758E-05D4-A045-9922-03CC0D3079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9825" y="1325563"/>
            <a:ext cx="2457450" cy="254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>
            <a:extLst>
              <a:ext uri="{FF2B5EF4-FFF2-40B4-BE49-F238E27FC236}">
                <a16:creationId xmlns:a16="http://schemas.microsoft.com/office/drawing/2014/main" id="{31EEA3B1-372F-8E4F-8739-83939ACB7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88" y="4076700"/>
            <a:ext cx="7739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marL="280988" indent="-280988"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0988" algn="l"/>
                <a:tab pos="728663" algn="l"/>
                <a:tab pos="1177925" algn="l"/>
                <a:tab pos="1627188" algn="l"/>
                <a:tab pos="2076450" algn="l"/>
                <a:tab pos="2525713" algn="l"/>
                <a:tab pos="2974975" algn="l"/>
                <a:tab pos="3424238" algn="l"/>
                <a:tab pos="3873500" algn="l"/>
                <a:tab pos="4322763" algn="l"/>
                <a:tab pos="4772025" algn="l"/>
                <a:tab pos="5221288" algn="l"/>
                <a:tab pos="5670550" algn="l"/>
                <a:tab pos="6119813" algn="l"/>
                <a:tab pos="6569075" algn="l"/>
                <a:tab pos="7018338" algn="l"/>
                <a:tab pos="7467600" algn="l"/>
                <a:tab pos="7916863" algn="l"/>
                <a:tab pos="8366125" algn="l"/>
                <a:tab pos="8815388" algn="l"/>
                <a:tab pos="9264650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El campo eléctrico es tangente a la línea de fuerza en cada punto. 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Las líneas de fuerza se originan en cargas positivas y terminan en cargas negativas.</a:t>
            </a:r>
          </a:p>
          <a:p>
            <a:pPr algn="just" eaLnBrk="1" hangingPunct="1">
              <a:spcBef>
                <a:spcPct val="0"/>
              </a:spcBef>
              <a:buClr>
                <a:srgbClr val="254061"/>
              </a:buClr>
              <a:buFont typeface="Arial" panose="020B0604020202020204" pitchFamily="34" charset="0"/>
              <a:buChar char="•"/>
            </a:pPr>
            <a:r>
              <a:rPr lang="es-CL" altLang="es-ES_tradnl" sz="1800">
                <a:solidFill>
                  <a:srgbClr val="254061"/>
                </a:solidFill>
                <a:latin typeface="Comic Sans MS" panose="030F0902030302020204" pitchFamily="66" charset="0"/>
              </a:rPr>
              <a:t>La densidad de líneas de fuerza (a través de una superficie perpendicular a las líneas  ) es proporcional a la magnitud del campo eléctrico en dicha región. 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tric Field Lines Stock Footage Video (100% Royalty-free) 10367666 |  Shutterstock">
            <a:extLst>
              <a:ext uri="{FF2B5EF4-FFF2-40B4-BE49-F238E27FC236}">
                <a16:creationId xmlns:a16="http://schemas.microsoft.com/office/drawing/2014/main" id="{18E6DA14-CA75-8F4E-9C08-4E5D943269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" y="1628800"/>
            <a:ext cx="8927976" cy="502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0908BF47-BAC9-7544-8BA7-B6F8424BFD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fuerza (o líneas de campo eléctrico) 3D</a:t>
            </a:r>
          </a:p>
        </p:txBody>
      </p:sp>
    </p:spTree>
    <p:extLst>
      <p:ext uri="{BB962C8B-B14F-4D97-AF65-F5344CB8AC3E}">
        <p14:creationId xmlns:p14="http://schemas.microsoft.com/office/powerpoint/2010/main" val="273945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>
            <a:extLst>
              <a:ext uri="{FF2B5EF4-FFF2-40B4-BE49-F238E27FC236}">
                <a16:creationId xmlns:a16="http://schemas.microsoft.com/office/drawing/2014/main" id="{11B21970-1F2D-FF4B-8B2C-1816741F5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725" y="311150"/>
            <a:ext cx="2509838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2" name="AutoShape 2">
            <a:extLst>
              <a:ext uri="{FF2B5EF4-FFF2-40B4-BE49-F238E27FC236}">
                <a16:creationId xmlns:a16="http://schemas.microsoft.com/office/drawing/2014/main" id="{6DF920A2-7051-9D41-8A7D-65E96A51C263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148513" y="1327150"/>
            <a:ext cx="500062" cy="1428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3" name="AutoShape 3">
            <a:extLst>
              <a:ext uri="{FF2B5EF4-FFF2-40B4-BE49-F238E27FC236}">
                <a16:creationId xmlns:a16="http://schemas.microsoft.com/office/drawing/2014/main" id="{17399ED9-DAA6-DE4F-8B8A-FBF4E116A424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7312025" y="509588"/>
            <a:ext cx="500063" cy="457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AutoShape 4">
            <a:extLst>
              <a:ext uri="{FF2B5EF4-FFF2-40B4-BE49-F238E27FC236}">
                <a16:creationId xmlns:a16="http://schemas.microsoft.com/office/drawing/2014/main" id="{9B3B8673-B68C-C64B-8C7E-7135E31E78C1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6148388" y="1654175"/>
            <a:ext cx="138112" cy="8382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5125" name="Picture 5">
            <a:extLst>
              <a:ext uri="{FF2B5EF4-FFF2-40B4-BE49-F238E27FC236}">
                <a16:creationId xmlns:a16="http://schemas.microsoft.com/office/drawing/2014/main" id="{E25624ED-D5BA-8947-9E24-B0B24196F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3240087" cy="264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6" name="AutoShape 6">
            <a:extLst>
              <a:ext uri="{FF2B5EF4-FFF2-40B4-BE49-F238E27FC236}">
                <a16:creationId xmlns:a16="http://schemas.microsoft.com/office/drawing/2014/main" id="{F971A4A4-29C9-D549-BBAC-0EE790610D9E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739900" y="730250"/>
            <a:ext cx="500063" cy="3175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7" name="AutoShape 7">
            <a:extLst>
              <a:ext uri="{FF2B5EF4-FFF2-40B4-BE49-F238E27FC236}">
                <a16:creationId xmlns:a16="http://schemas.microsoft.com/office/drawing/2014/main" id="{1471302F-1CA6-274B-96AD-AF159DA2CFE0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293813" y="406400"/>
            <a:ext cx="92075" cy="647700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8" name="AutoShape 8">
            <a:extLst>
              <a:ext uri="{FF2B5EF4-FFF2-40B4-BE49-F238E27FC236}">
                <a16:creationId xmlns:a16="http://schemas.microsoft.com/office/drawing/2014/main" id="{B7A32180-26CD-E84E-A4A4-B481C065BCB9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1644650" y="1622425"/>
            <a:ext cx="500063" cy="1588"/>
          </a:xfrm>
          <a:prstGeom prst="straightConnector1">
            <a:avLst/>
          </a:prstGeom>
          <a:noFill/>
          <a:ln w="38160" cap="sq">
            <a:solidFill>
              <a:srgbClr val="FF0000"/>
            </a:solidFill>
            <a:miter lim="800000"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9" name="Rectangle 9">
            <a:extLst>
              <a:ext uri="{FF2B5EF4-FFF2-40B4-BE49-F238E27FC236}">
                <a16:creationId xmlns:a16="http://schemas.microsoft.com/office/drawing/2014/main" id="{2A64A79A-B6B8-3042-AADE-FD8A751C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450" y="2974975"/>
            <a:ext cx="7504113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Algunas reglas para dibujar líneas de fuerza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El numero de líneas que salen de una carga positiva o que entran en una carga negativa , es proporcional a la magnitud de la carga.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Si existe exceso de carga , algunas líneas terminan en el infinito</a:t>
            </a:r>
          </a:p>
          <a:p>
            <a:pPr algn="just" eaLnBrk="1" hangingPunct="1">
              <a:buClr>
                <a:srgbClr val="254061"/>
              </a:buClr>
              <a:buSzPct val="100000"/>
              <a:buFont typeface="Arial" charset="0"/>
              <a:buChar char="•"/>
              <a:defRPr/>
            </a:pPr>
            <a:r>
              <a:rPr lang="es-CL" altLang="es-ES_tradnl" sz="1800">
                <a:solidFill>
                  <a:srgbClr val="254061"/>
                </a:solidFill>
                <a:latin typeface="Comic Sans MS" charset="0"/>
              </a:rPr>
              <a:t>Dos líneas de fuerza nunca se cruzan </a:t>
            </a:r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3203DC81-D44D-8F47-831C-5C65E9DAC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0225" y="1654175"/>
            <a:ext cx="5040313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1" name="AutoShape 11">
            <a:extLst>
              <a:ext uri="{FF2B5EF4-FFF2-40B4-BE49-F238E27FC236}">
                <a16:creationId xmlns:a16="http://schemas.microsoft.com/office/drawing/2014/main" id="{F60D28B2-453C-A848-9346-0DB2720D7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1288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2" name="AutoShape 12">
            <a:extLst>
              <a:ext uri="{FF2B5EF4-FFF2-40B4-BE49-F238E27FC236}">
                <a16:creationId xmlns:a16="http://schemas.microsoft.com/office/drawing/2014/main" id="{2E63782F-2D25-9D4A-AA3C-08422B693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3546475"/>
            <a:ext cx="647700" cy="647700"/>
          </a:xfrm>
          <a:prstGeom prst="flowChartConnector">
            <a:avLst/>
          </a:prstGeom>
          <a:noFill/>
          <a:ln w="25560" cap="sq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5133" name="Rectangle 13">
            <a:extLst>
              <a:ext uri="{FF2B5EF4-FFF2-40B4-BE49-F238E27FC236}">
                <a16:creationId xmlns:a16="http://schemas.microsoft.com/office/drawing/2014/main" id="{0CE5EF1C-81D0-754A-9E18-7D8550AA5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66888" y="3684588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Salen 16 líneas</a:t>
            </a:r>
          </a:p>
        </p:txBody>
      </p:sp>
      <p:sp>
        <p:nvSpPr>
          <p:cNvPr id="5134" name="Rectangle 14">
            <a:extLst>
              <a:ext uri="{FF2B5EF4-FFF2-40B4-BE49-F238E27FC236}">
                <a16:creationId xmlns:a16="http://schemas.microsoft.com/office/drawing/2014/main" id="{9526C952-BCED-0C4F-A78B-998DCBD290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6513" y="2708275"/>
            <a:ext cx="1897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Entran 8 líneas</a:t>
            </a:r>
          </a:p>
        </p:txBody>
      </p:sp>
      <p:sp>
        <p:nvSpPr>
          <p:cNvPr id="5135" name="Rectangle 15">
            <a:extLst>
              <a:ext uri="{FF2B5EF4-FFF2-40B4-BE49-F238E27FC236}">
                <a16:creationId xmlns:a16="http://schemas.microsoft.com/office/drawing/2014/main" id="{D5F7D00E-14D2-8042-ADF7-B997771DC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6213" y="6323013"/>
            <a:ext cx="344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>
                <a:solidFill>
                  <a:srgbClr val="002060"/>
                </a:solidFill>
                <a:latin typeface="Arial" panose="020B0604020202020204" pitchFamily="34" charset="0"/>
              </a:rPr>
              <a:t>Líneas terminan en el infinito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1" grpId="0" animBg="1"/>
      <p:bldP spid="513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ibro digital interactivo">
            <a:extLst>
              <a:ext uri="{FF2B5EF4-FFF2-40B4-BE49-F238E27FC236}">
                <a16:creationId xmlns:a16="http://schemas.microsoft.com/office/drawing/2014/main" id="{E560903F-1897-B548-8AB5-1484E57F35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5905500" cy="477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682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25F77B0A-2DE6-474A-8045-B81E3C97C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1728788"/>
            <a:ext cx="320992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2">
            <a:extLst>
              <a:ext uri="{FF2B5EF4-FFF2-40B4-BE49-F238E27FC236}">
                <a16:creationId xmlns:a16="http://schemas.microsoft.com/office/drawing/2014/main" id="{840255C8-C14F-7F4E-94AB-61C1297B5B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64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Pregunta 1 ¿En cuál de los puntos A, B o C el campo eléctrico tiene mayor intensidad?.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57E7182B-6ECE-F844-8E40-660545CB78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4751387" cy="243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2">
            <a:extLst>
              <a:ext uri="{FF2B5EF4-FFF2-40B4-BE49-F238E27FC236}">
                <a16:creationId xmlns:a16="http://schemas.microsoft.com/office/drawing/2014/main" id="{6A96AFB2-56AE-694A-BF6B-5CE5EF5A46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701675"/>
            <a:ext cx="77311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Pregunta 2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>
                <a:solidFill>
                  <a:srgbClr val="002060"/>
                </a:solidFill>
                <a:latin typeface="Comic Sans MS" panose="030F0902030302020204" pitchFamily="66" charset="0"/>
              </a:rPr>
              <a:t>En la imagen se representan las líneas de campo eléctrico generadas por tres cargas puntuales. ¿Cuál de las cargas A, B o C  es la mas pequeña en magnitud y de qué signo es?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9F8ACA46-085E-FA4A-8435-B1B70BE274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848" y="1988840"/>
            <a:ext cx="7308304" cy="4128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CE0C5700-39FC-9848-8C2E-5AF819E37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Líneas de campo eléctrico-Campo eléctrico- </a:t>
            </a:r>
            <a:r>
              <a:rPr lang="es-CL" altLang="es-ES_tradnl" sz="2800" b="1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Fuerza eléctrica </a:t>
            </a:r>
            <a:endParaRPr lang="es-CL" altLang="es-ES_tradnl" sz="2800" b="1" dirty="0">
              <a:solidFill>
                <a:srgbClr val="25406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9466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D511FB8-1204-8A4F-9B94-2211FAC7C0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4833" y="342506"/>
            <a:ext cx="5959971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60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</a:t>
            </a: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 de campo eléctrico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004E16D-D6D2-4941-B006-D6410C569C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060849"/>
            <a:ext cx="3528392" cy="238166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C1CA32D-3135-2E4F-AD95-691676BA6FC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616" y="4655481"/>
            <a:ext cx="2842518" cy="2202519"/>
          </a:xfrm>
          <a:prstGeom prst="rect">
            <a:avLst/>
          </a:prstGeom>
        </p:spPr>
      </p:pic>
      <p:pic>
        <p:nvPicPr>
          <p:cNvPr id="8" name="Imagen 7" descr="Imagen que contiene captura de pantalla&#10;&#10;Descripción generada automáticamente">
            <a:extLst>
              <a:ext uri="{FF2B5EF4-FFF2-40B4-BE49-F238E27FC236}">
                <a16:creationId xmlns:a16="http://schemas.microsoft.com/office/drawing/2014/main" id="{2DF71E6F-2C5C-EE46-A805-5FFAA4F30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1928" y="1602608"/>
            <a:ext cx="3354678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198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>
            <a:extLst>
              <a:ext uri="{FF2B5EF4-FFF2-40B4-BE49-F238E27FC236}">
                <a16:creationId xmlns:a16="http://schemas.microsoft.com/office/drawing/2014/main" id="{B39D4596-B820-D043-8D41-E2922D048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10" y="2132856"/>
            <a:ext cx="3568700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Rectangle 3">
            <a:extLst>
              <a:ext uri="{FF2B5EF4-FFF2-40B4-BE49-F238E27FC236}">
                <a16:creationId xmlns:a16="http://schemas.microsoft.com/office/drawing/2014/main" id="{3A156C56-DF0F-954A-8C2D-DA25296C38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1975495"/>
            <a:ext cx="4532313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dirty="0">
                <a:solidFill>
                  <a:srgbClr val="002060"/>
                </a:solidFill>
                <a:latin typeface="Comic Sans MS" panose="030F0902030302020204" pitchFamily="66" charset="0"/>
              </a:rPr>
              <a:t>El numero de líneas por unidad de área (densidad de líneas) es proporcional a la magnitud del campo eléctrico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6E63EBAE-B8E5-AB45-B3DB-83919E12AF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57675" y="3244750"/>
            <a:ext cx="4532313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1400" dirty="0">
                <a:solidFill>
                  <a:srgbClr val="002060"/>
                </a:solidFill>
                <a:latin typeface="Comic Sans MS" charset="0"/>
              </a:rPr>
              <a:t>El numero total de líneas que penetran la superficie es proporcional a </a:t>
            </a:r>
            <a:r>
              <a:rPr lang="es-CL" altLang="es-ES_tradnl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EA</a:t>
            </a:r>
          </a:p>
        </p:txBody>
      </p:sp>
      <p:pic>
        <p:nvPicPr>
          <p:cNvPr id="26629" name="Picture 5">
            <a:extLst>
              <a:ext uri="{FF2B5EF4-FFF2-40B4-BE49-F238E27FC236}">
                <a16:creationId xmlns:a16="http://schemas.microsoft.com/office/drawing/2014/main" id="{2CE2A499-6E6B-8A4A-82A5-1CAA3DB79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5388" y="3844825"/>
            <a:ext cx="1133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0" name="Rectangle 6">
            <a:extLst>
              <a:ext uri="{FF2B5EF4-FFF2-40B4-BE49-F238E27FC236}">
                <a16:creationId xmlns:a16="http://schemas.microsoft.com/office/drawing/2014/main" id="{72319C82-B8BF-F145-94B2-11A06F779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200" y="3910170"/>
            <a:ext cx="262096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FF0000"/>
                </a:solidFill>
                <a:latin typeface="Comic Sans MS" panose="030F0902030302020204" pitchFamily="66" charset="0"/>
              </a:rPr>
              <a:t>Flujo de campo eléctrico</a:t>
            </a:r>
          </a:p>
        </p:txBody>
      </p:sp>
      <p:pic>
        <p:nvPicPr>
          <p:cNvPr id="26631" name="Picture 7">
            <a:extLst>
              <a:ext uri="{FF2B5EF4-FFF2-40B4-BE49-F238E27FC236}">
                <a16:creationId xmlns:a16="http://schemas.microsoft.com/office/drawing/2014/main" id="{5ACA065C-4B47-424A-95C5-2B737AAF7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3388" y="4351238"/>
            <a:ext cx="4546600" cy="47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2" name="Rectangle 28">
            <a:extLst>
              <a:ext uri="{FF2B5EF4-FFF2-40B4-BE49-F238E27FC236}">
                <a16:creationId xmlns:a16="http://schemas.microsoft.com/office/drawing/2014/main" id="{801DF0AC-A6DE-6E4B-A58E-68479A429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675" y="5562500"/>
            <a:ext cx="2957513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abierta y de orientación constante</a:t>
            </a:r>
          </a:p>
        </p:txBody>
      </p:sp>
      <p:sp>
        <p:nvSpPr>
          <p:cNvPr id="26633" name="Rectangle 29">
            <a:extLst>
              <a:ext uri="{FF2B5EF4-FFF2-40B4-BE49-F238E27FC236}">
                <a16:creationId xmlns:a16="http://schemas.microsoft.com/office/drawing/2014/main" id="{09EC4CCA-285E-7447-848D-94CBBECA5D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99792" y="4698255"/>
            <a:ext cx="1362075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Campo eléctrico uniforme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02C99EF7-5596-D448-866B-DDCC44D12C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abierta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en 1">
            <a:extLst>
              <a:ext uri="{FF2B5EF4-FFF2-40B4-BE49-F238E27FC236}">
                <a16:creationId xmlns:a16="http://schemas.microsoft.com/office/drawing/2014/main" id="{7177539E-D481-954B-BE2C-E2091A04F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1668463"/>
            <a:ext cx="6337300" cy="459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4" name="Rectángulo 2">
            <a:extLst>
              <a:ext uri="{FF2B5EF4-FFF2-40B4-BE49-F238E27FC236}">
                <a16:creationId xmlns:a16="http://schemas.microsoft.com/office/drawing/2014/main" id="{AF47F0E6-C844-3D4E-8DA2-20D0175220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699" y="1285245"/>
            <a:ext cx="6769100" cy="14398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_tradnl" altLang="es-CL">
              <a:cs typeface="Arial" panose="020B0604020202020204" pitchFamily="34" charset="0"/>
            </a:endParaRPr>
          </a:p>
        </p:txBody>
      </p:sp>
      <p:sp>
        <p:nvSpPr>
          <p:cNvPr id="28675" name="Rectángulo 3">
            <a:extLst>
              <a:ext uri="{FF2B5EF4-FFF2-40B4-BE49-F238E27FC236}">
                <a16:creationId xmlns:a16="http://schemas.microsoft.com/office/drawing/2014/main" id="{C40EF1AD-BECA-AD44-999A-3882516B3E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538" y="304800"/>
            <a:ext cx="8169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buSzPct val="100000"/>
            </a:pPr>
            <a:r>
              <a:rPr lang="es-CL" altLang="es-ES_tradnl">
                <a:solidFill>
                  <a:srgbClr val="002060"/>
                </a:solidFill>
                <a:latin typeface="Comic Sans MS" panose="030F0902030302020204" pitchFamily="66" charset="0"/>
              </a:rPr>
              <a:t>Si el campo eléctrico no es perpendicular a la superficie, entonces sólo la proyección normal del campo sobre la superficie contribuye al flujo.</a:t>
            </a:r>
          </a:p>
        </p:txBody>
      </p:sp>
      <p:pic>
        <p:nvPicPr>
          <p:cNvPr id="28677" name="Picture 27">
            <a:extLst>
              <a:ext uri="{FF2B5EF4-FFF2-40B4-BE49-F238E27FC236}">
                <a16:creationId xmlns:a16="http://schemas.microsoft.com/office/drawing/2014/main" id="{E1EC9556-58DD-6F4E-9CF0-538346883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3808" y="1334131"/>
            <a:ext cx="16573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/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𝑨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∗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𝒄𝒐𝒔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𝝓</m:t>
                      </m:r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CE2EB52C-586F-B140-AC31-AF667CB0CD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941255"/>
                <a:ext cx="1990866" cy="276999"/>
              </a:xfrm>
              <a:prstGeom prst="rect">
                <a:avLst/>
              </a:prstGeom>
              <a:blipFill>
                <a:blip r:embed="rId4"/>
                <a:stretch>
                  <a:fillRect l="-1899" t="-4348" r="-2532" b="-3043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/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_tradnl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𝒏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2" name="Rectángulo 1">
                <a:extLst>
                  <a:ext uri="{FF2B5EF4-FFF2-40B4-BE49-F238E27FC236}">
                    <a16:creationId xmlns:a16="http://schemas.microsoft.com/office/drawing/2014/main" id="{1ED143DE-799F-C44C-A4DA-898DB5DA019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1475" y="2341888"/>
                <a:ext cx="1470210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FF5676F-3F72-8C43-AA26-45D37C299B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00" y="2276872"/>
            <a:ext cx="8128000" cy="2730500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88DE15C4-FAAB-6943-8258-9FC996FE5C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60F2DDC-04E3-0F45-88F9-064E7B1849B6}"/>
              </a:ext>
            </a:extLst>
          </p:cNvPr>
          <p:cNvSpPr txBox="1"/>
          <p:nvPr/>
        </p:nvSpPr>
        <p:spPr>
          <a:xfrm>
            <a:off x="331788" y="792827"/>
            <a:ext cx="7155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a través de las siguientes superficies </a:t>
            </a:r>
          </a:p>
        </p:txBody>
      </p:sp>
    </p:spTree>
    <p:extLst>
      <p:ext uri="{BB962C8B-B14F-4D97-AF65-F5344CB8AC3E}">
        <p14:creationId xmlns:p14="http://schemas.microsoft.com/office/powerpoint/2010/main" val="239642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767A1FC-B96F-6040-BD90-959EF2548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6"/>
            <a:ext cx="8344668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a través de una superficie cerrada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1BE9A90-8066-5B4C-A427-03F32AD8B3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053123"/>
            <a:ext cx="3672408" cy="35290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/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CD0B6D46-B50B-2245-884A-0F4F75DF15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1916832"/>
                <a:ext cx="5167632" cy="289182"/>
              </a:xfrm>
              <a:prstGeom prst="rect">
                <a:avLst/>
              </a:prstGeom>
              <a:blipFill>
                <a:blip r:embed="rId3"/>
                <a:stretch>
                  <a:fillRect l="-491" b="-8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/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</m:sSub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𝜱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</m:sSub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D2848309-475E-284C-ADAD-11378833E4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8824" y="2710070"/>
                <a:ext cx="5167632" cy="289182"/>
              </a:xfrm>
              <a:prstGeom prst="rect">
                <a:avLst/>
              </a:prstGeom>
              <a:blipFill>
                <a:blip r:embed="rId4"/>
                <a:stretch>
                  <a:fillRect l="-491" b="-125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0975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587912C9-1329-714D-AAD2-5761DDE50D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8105EABA-D18F-E246-BE57-14741BCCE480}"/>
              </a:ext>
            </a:extLst>
          </p:cNvPr>
          <p:cNvSpPr txBox="1"/>
          <p:nvPr/>
        </p:nvSpPr>
        <p:spPr>
          <a:xfrm>
            <a:off x="331788" y="792827"/>
            <a:ext cx="8666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superficie cubica de lado L=0,4 m </a:t>
            </a:r>
          </a:p>
        </p:txBody>
      </p:sp>
      <p:pic>
        <p:nvPicPr>
          <p:cNvPr id="6" name="Imagen 5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567FE380-9A34-E84F-A3BB-D60F616DEF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788" y="1556792"/>
            <a:ext cx="4356100" cy="318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37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39FED2B-C0CA-9943-8DAD-628F1A9560C8}"/>
              </a:ext>
            </a:extLst>
          </p:cNvPr>
          <p:cNvSpPr txBox="1"/>
          <p:nvPr/>
        </p:nvSpPr>
        <p:spPr>
          <a:xfrm>
            <a:off x="331788" y="792827"/>
            <a:ext cx="81529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>
                <a:solidFill>
                  <a:srgbClr val="002060"/>
                </a:solidFill>
              </a:rPr>
              <a:t>Determine el flujo de campo eléctrico neto a través de la cuña mostrada en la figura. </a:t>
            </a:r>
          </a:p>
          <a:p>
            <a:r>
              <a:rPr lang="es-ES_tradnl" dirty="0">
                <a:solidFill>
                  <a:srgbClr val="002060"/>
                </a:solidFill>
              </a:rPr>
              <a:t>El campo eléctrico es homogéneo y perpendicular a la superficie vertical 1 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D85B20D-AFEC-724B-B2BF-4BF818EE4A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2295996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Ejemplo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DCFDA5D-2A05-6043-A502-980FC765D1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512907"/>
            <a:ext cx="4064000" cy="330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739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Text Box 1">
            <a:extLst>
              <a:ext uri="{FF2B5EF4-FFF2-40B4-BE49-F238E27FC236}">
                <a16:creationId xmlns:a16="http://schemas.microsoft.com/office/drawing/2014/main" id="{19AC0D6E-16C6-0247-9D1F-DBA3FCA2DD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118" y="751037"/>
            <a:ext cx="5583238" cy="765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ctr" eaLnBrk="1" hangingPunct="1">
              <a:buSzPct val="100000"/>
              <a:defRPr/>
            </a:pPr>
            <a:r>
              <a:rPr lang="es-CL" altLang="es-ES_tradn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</a:t>
            </a:r>
          </a:p>
        </p:txBody>
      </p:sp>
      <p:sp>
        <p:nvSpPr>
          <p:cNvPr id="24580" name="Text Box 3">
            <a:extLst>
              <a:ext uri="{FF2B5EF4-FFF2-40B4-BE49-F238E27FC236}">
                <a16:creationId xmlns:a16="http://schemas.microsoft.com/office/drawing/2014/main" id="{6C71FFA0-13F6-3046-AE8D-9617EB4E4C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5266" y="4221088"/>
            <a:ext cx="4017963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>
              <a:spcBef>
                <a:spcPts val="1250"/>
              </a:spcBef>
              <a:buClrTx/>
              <a:buFontTx/>
              <a:buNone/>
            </a:pPr>
            <a:r>
              <a:rPr lang="es-CL" altLang="es-ES_tradnl" sz="2000" dirty="0"/>
              <a:t>Karl Friedrich Gauss</a:t>
            </a:r>
          </a:p>
          <a:p>
            <a:pPr eaLnBrk="1" hangingPunct="1">
              <a:spcBef>
                <a:spcPts val="1125"/>
              </a:spcBef>
              <a:buClrTx/>
              <a:buFontTx/>
              <a:buNone/>
            </a:pPr>
            <a:r>
              <a:rPr lang="es-CL" altLang="es-ES_tradnl" sz="1800" i="1" dirty="0"/>
              <a:t>(1777-1855) – German mathematician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6B21489-E805-D34E-876E-9DE3292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257" y="1988840"/>
            <a:ext cx="4320480" cy="243594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pantalla, reloj, grande, avión&#10;&#10;Descripción generada automáticamente">
            <a:extLst>
              <a:ext uri="{FF2B5EF4-FFF2-40B4-BE49-F238E27FC236}">
                <a16:creationId xmlns:a16="http://schemas.microsoft.com/office/drawing/2014/main" id="{BFF58514-692E-5D43-964A-A2FFB3E82A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052736"/>
            <a:ext cx="5611421" cy="5694163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CBF866EA-1174-1842-ABB7-B2770BA7A7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7"/>
            <a:ext cx="8200652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wrap="square"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Flujo de campo eléctrico producido por cargas puntuales  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/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20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20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2000" i="1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∝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20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</m:oMath>
                  </m:oMathPara>
                </a14:m>
                <a:endParaRPr lang="es-ES_tradnl" sz="2000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50552169-5E96-FD47-B443-FC9E62E2A5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7425" y="1149965"/>
                <a:ext cx="3249031" cy="307777"/>
              </a:xfrm>
              <a:prstGeom prst="rect">
                <a:avLst/>
              </a:prstGeom>
              <a:blipFill>
                <a:blip r:embed="rId3"/>
                <a:stretch>
                  <a:fillRect l="-1167" t="-8000" r="-1167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396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8C585D4B-65F2-EF45-8359-FBCD5FCB62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800" y="908720"/>
            <a:ext cx="8172400" cy="419413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/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𝑐𝑎𝑟𝑔𝑎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𝑛𝑒𝑡𝑎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𝑒𝑛𝑐𝑒𝑟𝑟𝑎𝑑𝑎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 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4" name="Rectángulo 3">
                <a:extLst>
                  <a:ext uri="{FF2B5EF4-FFF2-40B4-BE49-F238E27FC236}">
                    <a16:creationId xmlns:a16="http://schemas.microsoft.com/office/drawing/2014/main" id="{3B9704ED-177A-F947-81F8-A2E24930787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4918192"/>
                <a:ext cx="3190104" cy="369332"/>
              </a:xfrm>
              <a:prstGeom prst="rect">
                <a:avLst/>
              </a:prstGeom>
              <a:blipFill>
                <a:blip r:embed="rId3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/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sz="180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sz="1800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sub>
                      </m:sSub>
                      <m:r>
                        <a:rPr lang="es-ES" sz="180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sz="1800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0 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F9E58AD7-E444-1D44-B6AA-12BC2DF3EA5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8081" y="4918192"/>
                <a:ext cx="1023101" cy="369332"/>
              </a:xfrm>
              <a:prstGeom prst="rect">
                <a:avLst/>
              </a:prstGeom>
              <a:blipFill>
                <a:blip r:embed="rId4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82746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objeto, reloj&#10;&#10;Descripción generada automáticamente">
            <a:extLst>
              <a:ext uri="{FF2B5EF4-FFF2-40B4-BE49-F238E27FC236}">
                <a16:creationId xmlns:a16="http://schemas.microsoft.com/office/drawing/2014/main" id="{0910BBC7-9A20-3B4E-9C2F-8B9F43A9EA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476672"/>
            <a:ext cx="2304256" cy="2019366"/>
          </a:xfrm>
          <a:prstGeom prst="rect">
            <a:avLst/>
          </a:prstGeom>
        </p:spPr>
      </p:pic>
      <p:pic>
        <p:nvPicPr>
          <p:cNvPr id="5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2B4F9DE3-0588-F44E-8BB5-AAE9A553BD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5857" y="476672"/>
            <a:ext cx="2400886" cy="230425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2D3226A9-C0F8-6D44-94E9-E5864917E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544" y="2996952"/>
            <a:ext cx="7920037" cy="525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flujo neto de campo electrico no depende de la superficie gausiana que encierra a la carga </a:t>
            </a:r>
          </a:p>
        </p:txBody>
      </p:sp>
    </p:spTree>
    <p:extLst>
      <p:ext uri="{BB962C8B-B14F-4D97-AF65-F5344CB8AC3E}">
        <p14:creationId xmlns:p14="http://schemas.microsoft.com/office/powerpoint/2010/main" val="37045823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F208AD50-5C18-A949-AF22-B9BF7BEDF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329565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Calibri" charset="0"/>
                <a:ea typeface="ＭＳ Ｐゴシック" charset="-128"/>
              </a:defRPr>
            </a:lvl9pPr>
          </a:lstStyle>
          <a:p>
            <a:pPr algn="just" eaLnBrk="1" hangingPunct="1">
              <a:buSzPct val="100000"/>
              <a:defRPr/>
            </a:pPr>
            <a:r>
              <a:rPr lang="es-CL" altLang="es-ES_tradn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charset="0"/>
              </a:rPr>
              <a:t>Ley de Gauss 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5129E82-4F6D-2F41-B050-8DC4AE612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63" y="719138"/>
            <a:ext cx="7920037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Relación entre el flujo neto de un campo eléctrico a través de una superficie cerrada (superficie gaussiana)  y la carga eléctrica encerrada por dicha superficie.</a:t>
            </a: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41D2FC61-67C0-6349-8E94-636FB6342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288" y="1741488"/>
            <a:ext cx="3816350" cy="289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>
            <a:extLst>
              <a:ext uri="{FF2B5EF4-FFF2-40B4-BE49-F238E27FC236}">
                <a16:creationId xmlns:a16="http://schemas.microsoft.com/office/drawing/2014/main" id="{A716E221-79E0-7244-82C2-59964CE13B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00550" y="3219450"/>
            <a:ext cx="14462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D25D9462-5125-894D-8090-3E23565F6786}"/>
              </a:ext>
            </a:extLst>
          </p:cNvPr>
          <p:cNvSpPr>
            <a:spLocks/>
          </p:cNvSpPr>
          <p:nvPr/>
        </p:nvSpPr>
        <p:spPr bwMode="auto">
          <a:xfrm rot="6660000" flipV="1">
            <a:off x="5322888" y="2706687"/>
            <a:ext cx="827088" cy="417513"/>
          </a:xfrm>
          <a:custGeom>
            <a:avLst/>
            <a:gdLst>
              <a:gd name="T0" fmla="*/ 0 w 1957052"/>
              <a:gd name="T1" fmla="*/ 184545 h 944653"/>
              <a:gd name="T2" fmla="*/ 240275 w 1957052"/>
              <a:gd name="T3" fmla="*/ 18315 h 944653"/>
              <a:gd name="T4" fmla="*/ 276543 w 1957052"/>
              <a:gd name="T5" fmla="*/ 5910 h 944653"/>
              <a:gd name="T6" fmla="*/ 292410 w 1957052"/>
              <a:gd name="T7" fmla="*/ 948 h 944653"/>
              <a:gd name="T8" fmla="*/ 344545 w 1957052"/>
              <a:gd name="T9" fmla="*/ 5910 h 944653"/>
              <a:gd name="T10" fmla="*/ 346812 w 1957052"/>
              <a:gd name="T11" fmla="*/ 15834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560" cap="sq">
            <a:solidFill>
              <a:srgbClr val="FF00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0" name="AutoShape 6">
            <a:extLst>
              <a:ext uri="{FF2B5EF4-FFF2-40B4-BE49-F238E27FC236}">
                <a16:creationId xmlns:a16="http://schemas.microsoft.com/office/drawing/2014/main" id="{57DCECE4-6974-5846-9007-58D8235EEB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94275" y="3259138"/>
            <a:ext cx="800100" cy="334962"/>
          </a:xfrm>
          <a:prstGeom prst="flowChartConnector">
            <a:avLst/>
          </a:prstGeom>
          <a:noFill/>
          <a:ln w="25560" cap="sq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ES" altLang="es-CL">
              <a:cs typeface="Arial" panose="020B0604020202020204" pitchFamily="34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AAECDD8-5C0F-BF47-9375-D6930C297D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0" y="2276475"/>
            <a:ext cx="17287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algn="just" eaLnBrk="1" hangingPunct="1">
              <a:buClrTx/>
              <a:buFontTx/>
              <a:buNone/>
            </a:pP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este ejemplo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+ q</a:t>
            </a:r>
            <a:r>
              <a:rPr lang="es-CL" altLang="es-CL" sz="1400" b="1" baseline="-25000">
                <a:solidFill>
                  <a:srgbClr val="0070C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16" name="Rectangle 12">
            <a:extLst>
              <a:ext uri="{FF2B5EF4-FFF2-40B4-BE49-F238E27FC236}">
                <a16:creationId xmlns:a16="http://schemas.microsoft.com/office/drawing/2014/main" id="{6E87023F-EC2B-6740-8A48-4C3755F1EA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2375" y="1325563"/>
            <a:ext cx="4902200" cy="823912"/>
          </a:xfrm>
          <a:prstGeom prst="rect">
            <a:avLst/>
          </a:prstGeom>
          <a:solidFill>
            <a:srgbClr val="93CD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600" b="1">
                <a:solidFill>
                  <a:srgbClr val="002060"/>
                </a:solidFill>
                <a:latin typeface="Comic Sans MS" panose="030F0902030302020204" pitchFamily="66" charset="0"/>
              </a:rPr>
              <a:t>LEY DE GAUSS</a:t>
            </a:r>
            <a:r>
              <a:rPr lang="es-CL" altLang="es-ES_tradnl" sz="1600">
                <a:solidFill>
                  <a:srgbClr val="002060"/>
                </a:solidFill>
                <a:latin typeface="Comic Sans MS" panose="030F0902030302020204" pitchFamily="66" charset="0"/>
              </a:rPr>
              <a:t>: El flujo del campo eléctrico a través de una superficie cerrada es proporcional a la carga encerrada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/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𝜖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=8,86 </m:t>
                      </m:r>
                      <m:r>
                        <a:rPr lang="es-ES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−12</m:t>
                          </m:r>
                        </m:sup>
                      </m:sSup>
                      <m:f>
                        <m:fPr>
                          <m:type m:val="lin"/>
                          <m:ctrlPr>
                            <a:rPr lang="es-ES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d>
                            <m:dPr>
                              <m:ctrlP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sSup>
                                <m:sSupPr>
                                  <m:ctrlP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𝑚</m:t>
                                  </m:r>
                                </m:e>
                                <m:sup>
                                  <m:r>
                                    <a:rPr lang="es-ES" b="0" i="1" smtClean="0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e>
                          </m:d>
                        </m:den>
                      </m:f>
                    </m:oMath>
                  </m:oMathPara>
                </a14:m>
                <a:endParaRPr lang="es-ES_tradn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64FB210B-56EF-334B-BEE7-54F7CABEB92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0550" y="4265054"/>
                <a:ext cx="2897460" cy="276999"/>
              </a:xfrm>
              <a:prstGeom prst="rect">
                <a:avLst/>
              </a:prstGeom>
              <a:blipFill>
                <a:blip r:embed="rId4"/>
                <a:stretch>
                  <a:fillRect l="-437" t="-168182" b="-24090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76464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19A5952C-C73B-154A-9E93-CA5D5F74E5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33375"/>
            <a:ext cx="7920038" cy="64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Calibri" panose="020F050202020403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CL" altLang="es-ES_tradnl" sz="1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¿Cuál es flujo del campo electrico neto a través de las superficies mostradas? </a:t>
            </a:r>
          </a:p>
        </p:txBody>
      </p:sp>
      <p:pic>
        <p:nvPicPr>
          <p:cNvPr id="3" name="Imagen 1">
            <a:extLst>
              <a:ext uri="{FF2B5EF4-FFF2-40B4-BE49-F238E27FC236}">
                <a16:creationId xmlns:a16="http://schemas.microsoft.com/office/drawing/2014/main" id="{463E41E9-6BCF-EF4D-8F56-0647509D2F2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024188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>
            <a:extLst>
              <a:ext uri="{FF2B5EF4-FFF2-40B4-BE49-F238E27FC236}">
                <a16:creationId xmlns:a16="http://schemas.microsoft.com/office/drawing/2014/main" id="{1B11BD8D-D4A3-B742-B0E2-6AD04CC1E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1124744"/>
            <a:ext cx="3835638" cy="287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09170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57EC119D-9E34-7B4A-AB5D-AC4AE2F9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836712"/>
            <a:ext cx="5433382" cy="5569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9074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ＭＳ Ｐゴシック"/>
        <a:cs typeface="Arial Unicode MS"/>
      </a:majorFont>
      <a:minorFont>
        <a:latin typeface="Calibri"/>
        <a:ea typeface="ＭＳ Ｐゴシック"/>
        <a:cs typeface="Arial Unicode M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charset="0"/>
          <a:buNone/>
          <a:tabLst/>
          <a:defRPr kumimoji="0" lang="en-GB" sz="1800" b="0" i="0" u="none" strike="noStrike" cap="none" normalizeH="0" baseline="0">
            <a:ln>
              <a:noFill/>
            </a:ln>
            <a:solidFill>
              <a:schemeClr val="bg1"/>
            </a:solidFill>
            <a:effectLst/>
            <a:latin typeface="Calibri" charset="0"/>
            <a:ea typeface="ＭＳ Ｐゴシック" charset="0"/>
            <a:cs typeface="Arial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576</Words>
  <Application>Microsoft Macintosh PowerPoint</Application>
  <PresentationFormat>Presentación en pantalla (4:3)</PresentationFormat>
  <Paragraphs>63</Paragraphs>
  <Slides>22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Cristian Romanque</cp:lastModifiedBy>
  <cp:revision>20</cp:revision>
  <cp:lastPrinted>1601-01-01T00:00:00Z</cp:lastPrinted>
  <dcterms:created xsi:type="dcterms:W3CDTF">2012-03-15T07:32:46Z</dcterms:created>
  <dcterms:modified xsi:type="dcterms:W3CDTF">2021-03-30T03:00:53Z</dcterms:modified>
</cp:coreProperties>
</file>