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64" r:id="rId2"/>
    <p:sldId id="276" r:id="rId3"/>
    <p:sldId id="293" r:id="rId4"/>
    <p:sldId id="307" r:id="rId5"/>
    <p:sldId id="304" r:id="rId6"/>
    <p:sldId id="305" r:id="rId7"/>
    <p:sldId id="306" r:id="rId8"/>
    <p:sldId id="308" r:id="rId9"/>
    <p:sldId id="310" r:id="rId10"/>
    <p:sldId id="311" r:id="rId11"/>
    <p:sldId id="312" r:id="rId12"/>
    <p:sldId id="313" r:id="rId1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000" autoAdjust="0"/>
    <p:restoredTop sz="94624" autoAdjust="0"/>
  </p:normalViewPr>
  <p:slideViewPr>
    <p:cSldViewPr snapToGrid="0">
      <p:cViewPr varScale="1">
        <p:scale>
          <a:sx n="69" d="100"/>
          <a:sy n="69" d="100"/>
        </p:scale>
        <p:origin x="-780" y="-10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4D6AC-4C9F-46F1-B355-4A89C8C43C0E}" type="datetimeFigureOut">
              <a:rPr lang="es-CL" smtClean="0"/>
              <a:pPr/>
              <a:t>18-07-2023</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DFCEEB-37E3-41F6-9446-4ADA63D236FF}" type="slidenum">
              <a:rPr lang="es-CL" smtClean="0"/>
              <a:pPr/>
              <a:t>‹Nº›</a:t>
            </a:fld>
            <a:endParaRPr lang="es-CL" dirty="0"/>
          </a:p>
        </p:txBody>
      </p:sp>
    </p:spTree>
    <p:extLst>
      <p:ext uri="{BB962C8B-B14F-4D97-AF65-F5344CB8AC3E}">
        <p14:creationId xmlns:p14="http://schemas.microsoft.com/office/powerpoint/2010/main" xmlns="" val="1855342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2371526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3</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4</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5</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6</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7</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8</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9</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10</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11</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12</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18-07-2023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2475999159"/>
      </p:ext>
    </p:extLst>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18-07-2023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4289014778"/>
      </p:ext>
    </p:extLst>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0560BD4-40C6-4212-9888-52C2B13E0D68}" type="datetimeFigureOut">
              <a:rPr lang="es-CL" smtClean="0"/>
              <a:pPr/>
              <a:t>18-07-2023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1694958633"/>
      </p:ext>
    </p:extLst>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0560BD4-40C6-4212-9888-52C2B13E0D68}" type="datetimeFigureOut">
              <a:rPr lang="es-CL" smtClean="0"/>
              <a:pPr/>
              <a:t>18-07-2023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1236337645"/>
      </p:ext>
    </p:extLst>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0560BD4-40C6-4212-9888-52C2B13E0D68}" type="datetimeFigureOut">
              <a:rPr lang="es-CL" smtClean="0"/>
              <a:pPr/>
              <a:t>18-07-2023</a:t>
            </a:fld>
            <a:endParaRPr lang="es-CL" dirty="0"/>
          </a:p>
        </p:txBody>
      </p:sp>
      <p:sp>
        <p:nvSpPr>
          <p:cNvPr id="8" name="Marcador de pie de página 7"/>
          <p:cNvSpPr>
            <a:spLocks noGrp="1"/>
          </p:cNvSpPr>
          <p:nvPr>
            <p:ph type="ftr" sz="quarter" idx="11"/>
          </p:nvPr>
        </p:nvSpPr>
        <p:spPr/>
        <p:txBody>
          <a:bodyPr/>
          <a:lstStyle/>
          <a:p>
            <a:endParaRPr lang="es-CL" dirty="0"/>
          </a:p>
        </p:txBody>
      </p:sp>
      <p:sp>
        <p:nvSpPr>
          <p:cNvPr id="9" name="Marcador de número de diapositiva 8"/>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3613745038"/>
      </p:ext>
    </p:extLst>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0560BD4-40C6-4212-9888-52C2B13E0D68}" type="datetimeFigureOut">
              <a:rPr lang="es-CL" smtClean="0"/>
              <a:pPr/>
              <a:t>18-07-2023</a:t>
            </a:fld>
            <a:endParaRPr lang="es-CL" dirty="0"/>
          </a:p>
        </p:txBody>
      </p:sp>
      <p:sp>
        <p:nvSpPr>
          <p:cNvPr id="4" name="Marcador de pie de página 3"/>
          <p:cNvSpPr>
            <a:spLocks noGrp="1"/>
          </p:cNvSpPr>
          <p:nvPr>
            <p:ph type="ftr" sz="quarter" idx="11"/>
          </p:nvPr>
        </p:nvSpPr>
        <p:spPr/>
        <p:txBody>
          <a:bodyPr/>
          <a:lstStyle/>
          <a:p>
            <a:endParaRPr lang="es-CL" dirty="0"/>
          </a:p>
        </p:txBody>
      </p:sp>
      <p:sp>
        <p:nvSpPr>
          <p:cNvPr id="5" name="Marcador de número de diapositiva 4"/>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523597489"/>
      </p:ext>
    </p:extLst>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0560BD4-40C6-4212-9888-52C2B13E0D68}" type="datetimeFigureOut">
              <a:rPr lang="es-CL" smtClean="0"/>
              <a:pPr/>
              <a:t>18-07-2023</a:t>
            </a:fld>
            <a:endParaRPr lang="es-CL" dirty="0"/>
          </a:p>
        </p:txBody>
      </p:sp>
      <p:sp>
        <p:nvSpPr>
          <p:cNvPr id="3" name="Marcador de pie de página 2"/>
          <p:cNvSpPr>
            <a:spLocks noGrp="1"/>
          </p:cNvSpPr>
          <p:nvPr>
            <p:ph type="ftr" sz="quarter" idx="11"/>
          </p:nvPr>
        </p:nvSpPr>
        <p:spPr/>
        <p:txBody>
          <a:bodyPr/>
          <a:lstStyle/>
          <a:p>
            <a:endParaRPr lang="es-CL" dirty="0"/>
          </a:p>
        </p:txBody>
      </p:sp>
      <p:sp>
        <p:nvSpPr>
          <p:cNvPr id="4" name="Marcador de número de diapositiva 3"/>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333194000"/>
      </p:ext>
    </p:extLst>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18-07-2023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2414343172"/>
      </p:ext>
    </p:extLst>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18-07-2023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38476429"/>
      </p:ext>
    </p:extLst>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18-07-2023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300359336"/>
      </p:ext>
    </p:extLst>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18-07-2023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1426461007"/>
      </p:ext>
    </p:extLst>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560BD4-40C6-4212-9888-52C2B13E0D68}" type="datetimeFigureOut">
              <a:rPr lang="es-CL" smtClean="0"/>
              <a:pPr/>
              <a:t>18-07-2023</a:t>
            </a:fld>
            <a:endParaRPr lang="es-CL"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37413453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ipe dir="d"/>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169817" y="0"/>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smtClean="0">
                <a:solidFill>
                  <a:srgbClr val="002060"/>
                </a:solidFill>
                <a:latin typeface="Arial Black" pitchFamily="34" charset="0"/>
                <a:ea typeface="ＭＳ Ｐゴシック" pitchFamily="34" charset="-128"/>
                <a:cs typeface="Arial" pitchFamily="34" charset="0"/>
              </a:rPr>
              <a:t>MEDIOS DE APOYO</a:t>
            </a: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a:t>
            </a:r>
            <a:r>
              <a:rPr lang="es-CL" altLang="es-CL" sz="1600" b="1" dirty="0" smtClean="0">
                <a:solidFill>
                  <a:srgbClr val="002060"/>
                </a:solidFill>
                <a:latin typeface="Arial Black" panose="020B0A04020102020204" pitchFamily="34" charset="0"/>
              </a:rPr>
              <a:t>04 DE JULIO 2023.</a:t>
            </a:r>
            <a:endParaRPr lang="es-CL" altLang="es-CL" sz="1600" b="1" dirty="0">
              <a:solidFill>
                <a:srgbClr val="002060"/>
              </a:solidFill>
              <a:latin typeface="Arial Black" panose="020B0A04020102020204" pitchFamily="34" charset="0"/>
            </a:endParaRPr>
          </a:p>
        </p:txBody>
      </p:sp>
      <p:pic>
        <p:nvPicPr>
          <p:cNvPr id="16397" name="Imagen 2"/>
          <p:cNvPicPr>
            <a:picLocks noChangeAspect="1" noChangeArrowheads="1"/>
          </p:cNvPicPr>
          <p:nvPr/>
        </p:nvPicPr>
        <p:blipFill>
          <a:blip r:embed="rId4">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4"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6" name="Picture 2" descr="Imagen relacionada"/>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0"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13343365"/>
      </p:ext>
    </p:extLst>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INTRODUCCIÓN.</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6" name="Picture 2" descr="Imagen relacionada"/>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7" name="16 Rectángulo"/>
          <p:cNvSpPr/>
          <p:nvPr/>
        </p:nvSpPr>
        <p:spPr>
          <a:xfrm>
            <a:off x="731520" y="1175658"/>
            <a:ext cx="10450286" cy="4708981"/>
          </a:xfrm>
          <a:prstGeom prst="rect">
            <a:avLst/>
          </a:prstGeom>
        </p:spPr>
        <p:txBody>
          <a:bodyPr wrap="square">
            <a:spAutoFit/>
          </a:bodyPr>
          <a:lstStyle/>
          <a:p>
            <a:r>
              <a:rPr lang="es-CL" sz="2400" dirty="0" smtClean="0">
                <a:solidFill>
                  <a:srgbClr val="002060"/>
                </a:solidFill>
              </a:rPr>
              <a:t>.-Los medios de apoyo son parte fundamental para el cumplimiento de la misión. Deben ser conocidos en cuanto a sus capacidades reales para efectuar un correcto proceso de planificación. Estos medios de apoyo los dividiremos en </a:t>
            </a:r>
            <a:r>
              <a:rPr lang="es-CL" sz="2400" b="1" dirty="0" smtClean="0">
                <a:solidFill>
                  <a:srgbClr val="002060"/>
                </a:solidFill>
              </a:rPr>
              <a:t>APOYO DE COMBATE y APOYO DE SERVICIO.</a:t>
            </a:r>
          </a:p>
          <a:p>
            <a:r>
              <a:rPr lang="es-CL" sz="2400" dirty="0" smtClean="0">
                <a:solidFill>
                  <a:srgbClr val="002060"/>
                </a:solidFill>
              </a:rPr>
              <a:t>La solución de todo problema militar implica un estudio detallado de la misión que se ha encomendado, los medios humanos y materiales necesarios para su cumplimiento, el entorno o escenario donde accionará la unidad, la disponibilidad de tiempo y espacio, el apoyo de fuerzas propias o amigas y los factores de fuerza, debilidades y limitaciones del enemigo, o sea, todas aquellas condiciones que inciden favorable </a:t>
            </a:r>
          </a:p>
          <a:p>
            <a:r>
              <a:rPr lang="es-CL" sz="2400" dirty="0" smtClean="0">
                <a:solidFill>
                  <a:srgbClr val="002060"/>
                </a:solidFill>
              </a:rPr>
              <a:t>o adversamente para la solución del problema. </a:t>
            </a:r>
          </a:p>
          <a:p>
            <a:endParaRPr lang="es-CL" dirty="0" smtClean="0">
              <a:solidFill>
                <a:schemeClr val="tx2"/>
              </a:solidFill>
            </a:endParaRPr>
          </a:p>
          <a:p>
            <a:endParaRPr lang="es-CL" dirty="0">
              <a:solidFill>
                <a:schemeClr val="tx2"/>
              </a:solidFill>
            </a:endParaRPr>
          </a:p>
        </p:txBody>
      </p:sp>
    </p:spTree>
    <p:extLst>
      <p:ext uri="{BB962C8B-B14F-4D97-AF65-F5344CB8AC3E}">
        <p14:creationId xmlns:p14="http://schemas.microsoft.com/office/powerpoint/2010/main" xmlns="" val="2466358530"/>
      </p:ext>
    </p:extLst>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3</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endParaRPr lang="es-CL" sz="3600" b="1" dirty="0" smtClean="0">
              <a:solidFill>
                <a:schemeClr val="tx2"/>
              </a:solidFill>
            </a:endParaRPr>
          </a:p>
          <a:p>
            <a:pPr algn="ctr">
              <a:defRPr/>
            </a:pPr>
            <a:r>
              <a:rPr lang="es-CL" sz="3600" b="1" dirty="0" smtClean="0">
                <a:solidFill>
                  <a:srgbClr val="002060"/>
                </a:solidFill>
                <a:latin typeface="Arial Black" pitchFamily="34" charset="0"/>
              </a:rPr>
              <a:t>EMPLEO DE LOS MEDIOS</a:t>
            </a: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5078313"/>
          </a:xfrm>
          <a:prstGeom prst="rect">
            <a:avLst/>
          </a:prstGeom>
        </p:spPr>
        <p:txBody>
          <a:bodyPr wrap="square">
            <a:spAutoFit/>
          </a:bodyPr>
          <a:lstStyle/>
          <a:p>
            <a:r>
              <a:rPr lang="es-CL" dirty="0" smtClean="0"/>
              <a:t> </a:t>
            </a:r>
            <a:r>
              <a:rPr lang="es-CL" b="1" dirty="0" smtClean="0">
                <a:solidFill>
                  <a:srgbClr val="002060"/>
                </a:solidFill>
              </a:rPr>
              <a:t>APOYO DE SERVICIO:</a:t>
            </a:r>
          </a:p>
          <a:p>
            <a:r>
              <a:rPr lang="es-CL" dirty="0" smtClean="0">
                <a:solidFill>
                  <a:srgbClr val="002060"/>
                </a:solidFill>
              </a:rPr>
              <a:t>Las operaciones de ASC son aquellas realizadas por unidades de apoyo logístico y cuya finalidad es entregar a las fuerzas de combate y de apoyo de combate, los medios humanos y materiales necesarios para el cumplimiento de la misión asignada. </a:t>
            </a:r>
          </a:p>
          <a:p>
            <a:endParaRPr lang="es-CL" dirty="0" smtClean="0">
              <a:solidFill>
                <a:srgbClr val="002060"/>
              </a:solidFill>
            </a:endParaRPr>
          </a:p>
          <a:p>
            <a:r>
              <a:rPr lang="es-CL" b="1" u="sng" dirty="0" smtClean="0">
                <a:solidFill>
                  <a:srgbClr val="002060"/>
                </a:solidFill>
              </a:rPr>
              <a:t>Definición de logística. </a:t>
            </a:r>
            <a:r>
              <a:rPr lang="es-CL" dirty="0" smtClean="0">
                <a:solidFill>
                  <a:srgbClr val="002060"/>
                </a:solidFill>
              </a:rPr>
              <a:t> “Logística es la parte del arte de la guerra que tiene por objeto proporcionar a las fuerzas armadas, los medios de personal, material y servicios necesarios para satisfacer en cantidad, calidad, momento y lugar adecuados, las exigencias de la guerra”. </a:t>
            </a:r>
          </a:p>
          <a:p>
            <a:r>
              <a:rPr lang="es-CL" b="1" u="sng" dirty="0" smtClean="0">
                <a:solidFill>
                  <a:srgbClr val="002060"/>
                </a:solidFill>
              </a:rPr>
              <a:t>Definición de logística operativa</a:t>
            </a:r>
            <a:r>
              <a:rPr lang="es-CL" dirty="0" smtClean="0">
                <a:solidFill>
                  <a:srgbClr val="002060"/>
                </a:solidFill>
              </a:rPr>
              <a:t>. Es la que se preocupa de los problemas logísticos que se presentan a partir del nivel de fuerzas operativas hacia abajo y se origina por la necesidad de preparar a las fuerzas en tiempo de paz y por la conducción de las operaciones durante la guerra. </a:t>
            </a:r>
          </a:p>
          <a:p>
            <a:r>
              <a:rPr lang="es-CL" b="1" u="sng" dirty="0" smtClean="0">
                <a:solidFill>
                  <a:srgbClr val="002060"/>
                </a:solidFill>
              </a:rPr>
              <a:t>Problema logístico operativo</a:t>
            </a:r>
            <a:r>
              <a:rPr lang="es-CL" dirty="0" smtClean="0">
                <a:solidFill>
                  <a:srgbClr val="002060"/>
                </a:solidFill>
              </a:rPr>
              <a:t>. Nace de la existencia de una actividad militar que plantea necesidades de medios logísticos. El problema logístico operativo, se genera al tener que proporcionar a una unidad operativa, los medios de personal, material y servicios, en cantidad, calidad, momento y lugar adecuados y en las circunstancias impuestas por el cumplimiento de una misión dentro de una situación. </a:t>
            </a:r>
          </a:p>
          <a:p>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7">
                                            <p:txEl>
                                              <p:pRg st="1" end="1"/>
                                            </p:txEl>
                                          </p:spTgt>
                                        </p:tgtEl>
                                        <p:attrNameLst>
                                          <p:attrName>style.visibility</p:attrName>
                                        </p:attrNameLst>
                                      </p:cBhvr>
                                      <p:to>
                                        <p:strVal val="visible"/>
                                      </p:to>
                                    </p:set>
                                    <p:animEffect transition="in" filter="box(in)">
                                      <p:cBhvr>
                                        <p:cTn id="12" dur="500"/>
                                        <p:tgtEl>
                                          <p:spTgt spid="1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7">
                                            <p:txEl>
                                              <p:pRg st="3" end="3"/>
                                            </p:txEl>
                                          </p:spTgt>
                                        </p:tgtEl>
                                        <p:attrNameLst>
                                          <p:attrName>style.visibility</p:attrName>
                                        </p:attrNameLst>
                                      </p:cBhvr>
                                      <p:to>
                                        <p:strVal val="visible"/>
                                      </p:to>
                                    </p:set>
                                    <p:animEffect transition="in" filter="box(in)">
                                      <p:cBhvr>
                                        <p:cTn id="17" dur="500"/>
                                        <p:tgtEl>
                                          <p:spTgt spid="1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7">
                                            <p:txEl>
                                              <p:pRg st="4" end="4"/>
                                            </p:txEl>
                                          </p:spTgt>
                                        </p:tgtEl>
                                        <p:attrNameLst>
                                          <p:attrName>style.visibility</p:attrName>
                                        </p:attrNameLst>
                                      </p:cBhvr>
                                      <p:to>
                                        <p:strVal val="visible"/>
                                      </p:to>
                                    </p:set>
                                    <p:animEffect transition="in" filter="box(in)">
                                      <p:cBhvr>
                                        <p:cTn id="22" dur="500"/>
                                        <p:tgtEl>
                                          <p:spTgt spid="1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17">
                                            <p:txEl>
                                              <p:pRg st="5" end="5"/>
                                            </p:txEl>
                                          </p:spTgt>
                                        </p:tgtEl>
                                        <p:attrNameLst>
                                          <p:attrName>style.visibility</p:attrName>
                                        </p:attrNameLst>
                                      </p:cBhvr>
                                      <p:to>
                                        <p:strVal val="visible"/>
                                      </p:to>
                                    </p:set>
                                    <p:animEffect transition="in" filter="box(in)">
                                      <p:cBhvr>
                                        <p:cTn id="27" dur="500"/>
                                        <p:tgtEl>
                                          <p:spTgt spid="1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4</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1399309" y="0"/>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endParaRPr lang="es-CL" sz="3600" b="1" dirty="0" smtClean="0">
              <a:solidFill>
                <a:schemeClr val="tx2"/>
              </a:solidFill>
            </a:endParaRP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923330"/>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50" name="AutoShape 2" descr="EE.UU Infantes de Marina con 3rd Batallón de Apoyo de Desembarco,  Regimiento Logístico de Combate 3, 3rd Grupo Logístico Marino descargan  suministros de construcción de un reemplazo de vehículo táctico medio e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2051" name="Picture 3"/>
          <p:cNvPicPr>
            <a:picLocks noChangeAspect="1" noChangeArrowheads="1"/>
          </p:cNvPicPr>
          <p:nvPr/>
        </p:nvPicPr>
        <p:blipFill>
          <a:blip r:embed="rId6"/>
          <a:srcRect l="17463" t="16098" r="21417" b="17803"/>
          <a:stretch>
            <a:fillRect/>
          </a:stretch>
        </p:blipFill>
        <p:spPr bwMode="auto">
          <a:xfrm>
            <a:off x="2272145" y="1177636"/>
            <a:ext cx="7952510" cy="4835237"/>
          </a:xfrm>
          <a:prstGeom prst="rect">
            <a:avLst/>
          </a:prstGeom>
          <a:noFill/>
          <a:ln w="9525">
            <a:noFill/>
            <a:miter lim="800000"/>
            <a:headEnd/>
            <a:tailEnd/>
          </a:ln>
          <a:effectLst/>
        </p:spPr>
      </p:pic>
    </p:spTree>
    <p:extLst>
      <p:ext uri="{BB962C8B-B14F-4D97-AF65-F5344CB8AC3E}">
        <p14:creationId xmlns:p14="http://schemas.microsoft.com/office/powerpoint/2010/main" xmlns=""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5</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endParaRPr lang="es-CL" sz="3600" b="1" dirty="0" smtClean="0">
              <a:solidFill>
                <a:schemeClr val="tx2"/>
              </a:solidFill>
            </a:endParaRPr>
          </a:p>
          <a:p>
            <a:pPr algn="ctr">
              <a:defRPr/>
            </a:pPr>
            <a:r>
              <a:rPr lang="es-CL" sz="3600" b="1" dirty="0" smtClean="0">
                <a:solidFill>
                  <a:srgbClr val="002060"/>
                </a:solidFill>
                <a:latin typeface="Arial Black" pitchFamily="34" charset="0"/>
              </a:rPr>
              <a:t>EMPLEO DE LOS MEDIOS</a:t>
            </a: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923330"/>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 name="15 Rectángulo"/>
          <p:cNvSpPr/>
          <p:nvPr/>
        </p:nvSpPr>
        <p:spPr>
          <a:xfrm>
            <a:off x="1039091" y="942112"/>
            <a:ext cx="10155382" cy="4801314"/>
          </a:xfrm>
          <a:prstGeom prst="rect">
            <a:avLst/>
          </a:prstGeom>
        </p:spPr>
        <p:txBody>
          <a:bodyPr wrap="square">
            <a:spAutoFit/>
          </a:bodyPr>
          <a:lstStyle/>
          <a:p>
            <a:r>
              <a:rPr lang="es-CL" dirty="0" smtClean="0">
                <a:solidFill>
                  <a:srgbClr val="002060"/>
                </a:solidFill>
              </a:rPr>
              <a:t>la solución del problema logístico operativo consiste en: “Aplicar las funciones de dirección a los EFL, siguiendo el proceso del ciclo logístico y ejecutando las soluciones mediante los órganos de apoyo logístico”. </a:t>
            </a:r>
          </a:p>
          <a:p>
            <a:r>
              <a:rPr lang="es-CL" b="1" u="sng" dirty="0" smtClean="0">
                <a:solidFill>
                  <a:srgbClr val="002060"/>
                </a:solidFill>
              </a:rPr>
              <a:t>Funciones de dirección. </a:t>
            </a:r>
            <a:r>
              <a:rPr lang="es-CL" dirty="0" smtClean="0">
                <a:solidFill>
                  <a:srgbClr val="002060"/>
                </a:solidFill>
              </a:rPr>
              <a:t>Son las que normalmente debe desarrollar todo órgano de mando y que logísticamente comprende las siguientes: información logística, planeamiento logístico, documentación logística, coordinación logística y organización logística. </a:t>
            </a:r>
          </a:p>
          <a:p>
            <a:r>
              <a:rPr lang="es-CL" b="1" u="sng" dirty="0" smtClean="0">
                <a:solidFill>
                  <a:srgbClr val="002060"/>
                </a:solidFill>
              </a:rPr>
              <a:t>Elementos funcionales logísticos. </a:t>
            </a:r>
            <a:r>
              <a:rPr lang="es-CL" dirty="0" smtClean="0">
                <a:solidFill>
                  <a:srgbClr val="002060"/>
                </a:solidFill>
              </a:rPr>
              <a:t>Son agrupaciones de actividades logísticas técnicas, que tienen una función básica común. Cada elemento funcional representa una función técnica básica, que es común a todas las actividades en él incluidas. Los EFL son los siguientes: </a:t>
            </a:r>
          </a:p>
          <a:p>
            <a:r>
              <a:rPr lang="es-CL" dirty="0" smtClean="0">
                <a:solidFill>
                  <a:srgbClr val="002060"/>
                </a:solidFill>
              </a:rPr>
              <a:t>a.- </a:t>
            </a:r>
            <a:r>
              <a:rPr lang="es-CL" b="1" dirty="0" smtClean="0">
                <a:solidFill>
                  <a:srgbClr val="002060"/>
                </a:solidFill>
              </a:rPr>
              <a:t>Abastecimiento: </a:t>
            </a:r>
            <a:r>
              <a:rPr lang="es-CL" dirty="0" smtClean="0">
                <a:solidFill>
                  <a:srgbClr val="002060"/>
                </a:solidFill>
              </a:rPr>
              <a:t>consiste en suministrar los artículos necesarios para equipar, sostener y permitir operar a las unidades y a los servicios. Esta función  básica, para su cumplimiento se divide en las siguientes funciones de desarrollo: </a:t>
            </a:r>
          </a:p>
          <a:p>
            <a:r>
              <a:rPr lang="es-CL" dirty="0" smtClean="0">
                <a:solidFill>
                  <a:srgbClr val="002060"/>
                </a:solidFill>
              </a:rPr>
              <a:t>Clase I : agua y víveres. </a:t>
            </a:r>
          </a:p>
          <a:p>
            <a:r>
              <a:rPr lang="es-CL" dirty="0" smtClean="0">
                <a:solidFill>
                  <a:srgbClr val="002060"/>
                </a:solidFill>
              </a:rPr>
              <a:t>Clase II : tenida y equipo. </a:t>
            </a:r>
          </a:p>
          <a:p>
            <a:r>
              <a:rPr lang="es-CL" dirty="0" smtClean="0">
                <a:solidFill>
                  <a:srgbClr val="002060"/>
                </a:solidFill>
              </a:rPr>
              <a:t>Clase III : combustibles y lubricantes. </a:t>
            </a:r>
          </a:p>
          <a:p>
            <a:r>
              <a:rPr lang="es-CL" dirty="0" smtClean="0">
                <a:solidFill>
                  <a:srgbClr val="002060"/>
                </a:solidFill>
              </a:rPr>
              <a:t>Clase IV : consumos y repuestos. </a:t>
            </a:r>
          </a:p>
          <a:p>
            <a:r>
              <a:rPr lang="es-CL" dirty="0" smtClean="0">
                <a:solidFill>
                  <a:srgbClr val="002060"/>
                </a:solidFill>
              </a:rPr>
              <a:t>Clase V : munición, explosivos y pirotécnicos. </a:t>
            </a:r>
            <a:endParaRPr lang="es-CL" dirty="0">
              <a:solidFill>
                <a:srgbClr val="002060"/>
              </a:solidFill>
            </a:endParaRPr>
          </a:p>
        </p:txBody>
      </p:sp>
    </p:spTree>
    <p:extLst>
      <p:ext uri="{BB962C8B-B14F-4D97-AF65-F5344CB8AC3E}">
        <p14:creationId xmlns:p14="http://schemas.microsoft.com/office/powerpoint/2010/main" xmlns=""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6</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endParaRPr lang="es-CL" sz="3600" b="1" dirty="0" smtClean="0">
              <a:solidFill>
                <a:schemeClr val="tx2"/>
              </a:solidFill>
            </a:endParaRPr>
          </a:p>
          <a:p>
            <a:pPr algn="ctr">
              <a:defRPr/>
            </a:pPr>
            <a:r>
              <a:rPr lang="es-CL" sz="3600" b="1" dirty="0" smtClean="0">
                <a:solidFill>
                  <a:srgbClr val="002060"/>
                </a:solidFill>
                <a:latin typeface="Arial Black" pitchFamily="34" charset="0"/>
              </a:rPr>
              <a:t>EMPLEO DE LOS MEDIOS</a:t>
            </a: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923330"/>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 name="15 Rectángulo"/>
          <p:cNvSpPr/>
          <p:nvPr/>
        </p:nvSpPr>
        <p:spPr>
          <a:xfrm>
            <a:off x="1039091" y="942112"/>
            <a:ext cx="10155382" cy="3970318"/>
          </a:xfrm>
          <a:prstGeom prst="rect">
            <a:avLst/>
          </a:prstGeom>
        </p:spPr>
        <p:txBody>
          <a:bodyPr wrap="square">
            <a:spAutoFit/>
          </a:bodyPr>
          <a:lstStyle/>
          <a:p>
            <a:r>
              <a:rPr lang="es-CL" b="1" dirty="0" smtClean="0">
                <a:solidFill>
                  <a:srgbClr val="002060"/>
                </a:solidFill>
              </a:rPr>
              <a:t>b.- Mantenimiento: </a:t>
            </a:r>
            <a:r>
              <a:rPr lang="es-CL" dirty="0" smtClean="0">
                <a:solidFill>
                  <a:srgbClr val="002060"/>
                </a:solidFill>
              </a:rPr>
              <a:t>consiste en conseguir que el material en uso se encuentre en perfecto estado de eficacia. Para ello supone la conservación, reparación y recuperación de unidades, sistemas y equipos (material en general). </a:t>
            </a:r>
          </a:p>
          <a:p>
            <a:r>
              <a:rPr lang="es-CL" b="1" dirty="0" smtClean="0">
                <a:solidFill>
                  <a:srgbClr val="002060"/>
                </a:solidFill>
              </a:rPr>
              <a:t>c.- Personal: </a:t>
            </a:r>
            <a:r>
              <a:rPr lang="es-CL" dirty="0" smtClean="0">
                <a:solidFill>
                  <a:srgbClr val="002060"/>
                </a:solidFill>
              </a:rPr>
              <a:t>función básica que se ocupa de proveer a las unidades y los servicios, de medios humanos, en cantidad suficiente y calidad adecuada. La función operativa de este EFL está orientada a la reposición de bajas y a la rotación del personal. </a:t>
            </a:r>
          </a:p>
          <a:p>
            <a:r>
              <a:rPr lang="es-CL" b="1" dirty="0" smtClean="0">
                <a:solidFill>
                  <a:srgbClr val="002060"/>
                </a:solidFill>
              </a:rPr>
              <a:t>d.- Sanidad: </a:t>
            </a:r>
            <a:r>
              <a:rPr lang="es-CL" dirty="0" smtClean="0">
                <a:solidFill>
                  <a:srgbClr val="002060"/>
                </a:solidFill>
              </a:rPr>
              <a:t>consiste en atender a la conservación y mejora del estado de eficacia física y mental del potencial humano militar. La principal función operativa de desarrollo es la rehabilitación, que persigue la devolución del estado de eficacia física o mental al personal que la haya perdido producto del combate o por enfermedad. e.- Transporte: su función básica es trasladar con eficiencia de un punto a otro, medios logísticos, personal en un plazo dado y en condiciones determinadas. Las formas básicas de transporte son: transporte terrestre, marítimo (incluye anfibio) y aéreo. </a:t>
            </a:r>
          </a:p>
          <a:p>
            <a:r>
              <a:rPr lang="es-CL" b="1" dirty="0" smtClean="0">
                <a:solidFill>
                  <a:srgbClr val="002060"/>
                </a:solidFill>
              </a:rPr>
              <a:t>f.- Instalaciones: </a:t>
            </a:r>
            <a:r>
              <a:rPr lang="es-CL" dirty="0" smtClean="0">
                <a:solidFill>
                  <a:srgbClr val="002060"/>
                </a:solidFill>
              </a:rPr>
              <a:t>se define como construir, acondicionar, y sostener estructuras en tierra y a flote que faciliten el apoyo logístico a las unidades y los servicios. </a:t>
            </a:r>
            <a:endParaRPr lang="es-CL" dirty="0">
              <a:solidFill>
                <a:srgbClr val="002060"/>
              </a:solidFill>
            </a:endParaRPr>
          </a:p>
        </p:txBody>
      </p:sp>
    </p:spTree>
    <p:extLst>
      <p:ext uri="{BB962C8B-B14F-4D97-AF65-F5344CB8AC3E}">
        <p14:creationId xmlns:p14="http://schemas.microsoft.com/office/powerpoint/2010/main" xmlns=""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7</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1399309" y="290955"/>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 APOYO SERVICIO COMBATE (ASC). </a:t>
            </a:r>
            <a:endParaRPr lang="es-CL" sz="3600" b="1" dirty="0" smtClean="0">
              <a:solidFill>
                <a:schemeClr val="tx2"/>
              </a:solidFill>
              <a:latin typeface="Arial Black" pitchFamily="34" charset="0"/>
            </a:endParaRP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923330"/>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 name="15 Rectángulo"/>
          <p:cNvSpPr/>
          <p:nvPr/>
        </p:nvSpPr>
        <p:spPr>
          <a:xfrm>
            <a:off x="775854" y="1316197"/>
            <a:ext cx="10848109" cy="4247317"/>
          </a:xfrm>
          <a:prstGeom prst="rect">
            <a:avLst/>
          </a:prstGeom>
        </p:spPr>
        <p:txBody>
          <a:bodyPr wrap="square">
            <a:spAutoFit/>
          </a:bodyPr>
          <a:lstStyle/>
          <a:p>
            <a:r>
              <a:rPr lang="es-CL" dirty="0" smtClean="0">
                <a:solidFill>
                  <a:srgbClr val="002060"/>
                </a:solidFill>
              </a:rPr>
              <a:t>Los principios del </a:t>
            </a:r>
            <a:r>
              <a:rPr lang="es-CL" b="1" dirty="0" smtClean="0">
                <a:solidFill>
                  <a:srgbClr val="002060"/>
                </a:solidFill>
              </a:rPr>
              <a:t>ASC </a:t>
            </a:r>
            <a:r>
              <a:rPr lang="es-CL" dirty="0" smtClean="0">
                <a:solidFill>
                  <a:srgbClr val="002060"/>
                </a:solidFill>
              </a:rPr>
              <a:t>no constituyen una regla rígida, si no que una guía para el mando, de manera de facilitar la acción de apreciar, planificar y conducir el apoyo logístico. </a:t>
            </a:r>
          </a:p>
          <a:p>
            <a:r>
              <a:rPr lang="es-CL" dirty="0" smtClean="0">
                <a:solidFill>
                  <a:srgbClr val="002060"/>
                </a:solidFill>
              </a:rPr>
              <a:t>.- </a:t>
            </a:r>
            <a:r>
              <a:rPr lang="es-CL" b="1" dirty="0" smtClean="0">
                <a:solidFill>
                  <a:srgbClr val="002060"/>
                </a:solidFill>
              </a:rPr>
              <a:t>Principio de la capacidad de respuesta. </a:t>
            </a:r>
            <a:r>
              <a:rPr lang="es-CL" dirty="0" smtClean="0">
                <a:solidFill>
                  <a:srgbClr val="002060"/>
                </a:solidFill>
              </a:rPr>
              <a:t>La capacidad de respuesta está orientada a que las unidades de ASC, debe proveer el apoyo logístico en la cantidad, plazo y lugar solicitado. Entre los principios del ASC, éste es considerado como el más importante y normalmente prima sobre el resto. </a:t>
            </a:r>
          </a:p>
          <a:p>
            <a:r>
              <a:rPr lang="es-CL" dirty="0" smtClean="0">
                <a:solidFill>
                  <a:srgbClr val="002060"/>
                </a:solidFill>
              </a:rPr>
              <a:t>.- </a:t>
            </a:r>
            <a:r>
              <a:rPr lang="es-CL" b="1" dirty="0" smtClean="0">
                <a:solidFill>
                  <a:srgbClr val="002060"/>
                </a:solidFill>
              </a:rPr>
              <a:t>Principio de la simplicidad. </a:t>
            </a:r>
            <a:r>
              <a:rPr lang="es-CL" dirty="0" smtClean="0">
                <a:solidFill>
                  <a:srgbClr val="002060"/>
                </a:solidFill>
              </a:rPr>
              <a:t>Las operaciones de apoyo logístico deben ser conceptualmente simples, estructuradas, organizadas y con procedimientos diseñados de tal forma, que todo el personal involucrado los entienda. </a:t>
            </a:r>
          </a:p>
          <a:p>
            <a:r>
              <a:rPr lang="es-CL" dirty="0" smtClean="0">
                <a:solidFill>
                  <a:srgbClr val="002060"/>
                </a:solidFill>
              </a:rPr>
              <a:t>.- </a:t>
            </a:r>
            <a:r>
              <a:rPr lang="es-CL" b="1" dirty="0" smtClean="0">
                <a:solidFill>
                  <a:srgbClr val="002060"/>
                </a:solidFill>
              </a:rPr>
              <a:t>Principio de la flexibilidad. </a:t>
            </a:r>
            <a:r>
              <a:rPr lang="es-CL" dirty="0" smtClean="0">
                <a:solidFill>
                  <a:srgbClr val="002060"/>
                </a:solidFill>
              </a:rPr>
              <a:t>Es la habilidad de planificar la estructura, organización y ejecución del ASC, de manera tal, de poder adaptarlo a los cambios de situación. </a:t>
            </a:r>
          </a:p>
          <a:p>
            <a:r>
              <a:rPr lang="es-CL" dirty="0" smtClean="0">
                <a:solidFill>
                  <a:srgbClr val="002060"/>
                </a:solidFill>
              </a:rPr>
              <a:t>.- </a:t>
            </a:r>
            <a:r>
              <a:rPr lang="es-CL" b="1" dirty="0" smtClean="0">
                <a:solidFill>
                  <a:srgbClr val="002060"/>
                </a:solidFill>
              </a:rPr>
              <a:t>Principio de la economía del esfuerzo. </a:t>
            </a:r>
            <a:r>
              <a:rPr lang="es-CL" dirty="0" smtClean="0">
                <a:solidFill>
                  <a:srgbClr val="002060"/>
                </a:solidFill>
              </a:rPr>
              <a:t>Es el empleo prudente y austero de los medios, de manera de proveer el apoyo al mínimo costo en términos de recursos disponibles y necesarios para cumplir la misión. Un control centralizado de medios y recursos facilita su aplicación, sin embargo, se atenta directamente contra el principio de capacidad de respuesta. Un balance aceptable se obtiene al emplear un sistema de control centralizado y una ejecución descentralizada. </a:t>
            </a:r>
            <a:endParaRPr lang="es-CL" dirty="0">
              <a:solidFill>
                <a:srgbClr val="002060"/>
              </a:solidFill>
            </a:endParaRPr>
          </a:p>
        </p:txBody>
      </p:sp>
    </p:spTree>
    <p:extLst>
      <p:ext uri="{BB962C8B-B14F-4D97-AF65-F5344CB8AC3E}">
        <p14:creationId xmlns:p14="http://schemas.microsoft.com/office/powerpoint/2010/main" xmlns=""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8</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1399309" y="290955"/>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 HH-32 “SUPER PUMA” </a:t>
            </a:r>
            <a:endParaRPr lang="es-CL" sz="3600" b="1" dirty="0" smtClean="0">
              <a:solidFill>
                <a:schemeClr val="tx2"/>
              </a:solidFill>
              <a:latin typeface="Arial Black" pitchFamily="34" charset="0"/>
            </a:endParaRP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923330"/>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8130" name="Picture 2"/>
          <p:cNvPicPr>
            <a:picLocks noChangeAspect="1" noChangeArrowheads="1"/>
          </p:cNvPicPr>
          <p:nvPr/>
        </p:nvPicPr>
        <p:blipFill>
          <a:blip r:embed="rId6"/>
          <a:srcRect l="12884" t="38826" r="14175" b="20454"/>
          <a:stretch>
            <a:fillRect/>
          </a:stretch>
        </p:blipFill>
        <p:spPr bwMode="auto">
          <a:xfrm>
            <a:off x="1039091" y="1413164"/>
            <a:ext cx="10127673" cy="4405745"/>
          </a:xfrm>
          <a:prstGeom prst="rect">
            <a:avLst/>
          </a:prstGeom>
          <a:noFill/>
          <a:ln w="9525">
            <a:noFill/>
            <a:miter lim="800000"/>
            <a:headEnd/>
            <a:tailEnd/>
          </a:ln>
          <a:effectLst/>
        </p:spPr>
      </p:pic>
    </p:spTree>
    <p:extLst>
      <p:ext uri="{BB962C8B-B14F-4D97-AF65-F5344CB8AC3E}">
        <p14:creationId xmlns:p14="http://schemas.microsoft.com/office/powerpoint/2010/main" xmlns=""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9</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1399309" y="290955"/>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LSG</a:t>
            </a:r>
            <a:endParaRPr lang="es-CL" sz="3600" b="1" dirty="0" smtClean="0">
              <a:solidFill>
                <a:schemeClr val="tx2"/>
              </a:solidFill>
              <a:latin typeface="Arial Black" pitchFamily="34" charset="0"/>
            </a:endParaRP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923330"/>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0178" name="Picture 2"/>
          <p:cNvPicPr>
            <a:picLocks noChangeAspect="1" noChangeArrowheads="1"/>
          </p:cNvPicPr>
          <p:nvPr/>
        </p:nvPicPr>
        <p:blipFill>
          <a:blip r:embed="rId6"/>
          <a:srcRect l="12778" t="25568" r="13962" b="16288"/>
          <a:stretch>
            <a:fillRect/>
          </a:stretch>
        </p:blipFill>
        <p:spPr bwMode="auto">
          <a:xfrm>
            <a:off x="623455" y="1343892"/>
            <a:ext cx="10571018" cy="4447308"/>
          </a:xfrm>
          <a:prstGeom prst="rect">
            <a:avLst/>
          </a:prstGeom>
          <a:noFill/>
          <a:ln w="9525">
            <a:noFill/>
            <a:miter lim="800000"/>
            <a:headEnd/>
            <a:tailEnd/>
          </a:ln>
          <a:effectLst/>
        </p:spPr>
      </p:pic>
    </p:spTree>
    <p:extLst>
      <p:ext uri="{BB962C8B-B14F-4D97-AF65-F5344CB8AC3E}">
        <p14:creationId xmlns:p14="http://schemas.microsoft.com/office/powerpoint/2010/main" xmlns=""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10</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1399309" y="290955"/>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LANCHA PM DEFENDER”</a:t>
            </a:r>
            <a:endParaRPr lang="es-CL" sz="3600" b="1" dirty="0" smtClean="0">
              <a:solidFill>
                <a:schemeClr val="tx2"/>
              </a:solidFill>
              <a:latin typeface="Arial Black" pitchFamily="34" charset="0"/>
            </a:endParaRP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923330"/>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1202" name="Picture 2"/>
          <p:cNvPicPr>
            <a:picLocks noChangeAspect="1" noChangeArrowheads="1"/>
          </p:cNvPicPr>
          <p:nvPr/>
        </p:nvPicPr>
        <p:blipFill>
          <a:blip r:embed="rId6"/>
          <a:srcRect l="12884" t="38447" r="15027" b="14204"/>
          <a:stretch>
            <a:fillRect/>
          </a:stretch>
        </p:blipFill>
        <p:spPr bwMode="auto">
          <a:xfrm>
            <a:off x="1122218" y="1482437"/>
            <a:ext cx="9933709" cy="4558146"/>
          </a:xfrm>
          <a:prstGeom prst="rect">
            <a:avLst/>
          </a:prstGeom>
          <a:noFill/>
          <a:ln w="9525">
            <a:noFill/>
            <a:miter lim="800000"/>
            <a:headEnd/>
            <a:tailEnd/>
          </a:ln>
          <a:effectLst/>
        </p:spPr>
      </p:pic>
    </p:spTree>
    <p:extLst>
      <p:ext uri="{BB962C8B-B14F-4D97-AF65-F5344CB8AC3E}">
        <p14:creationId xmlns:p14="http://schemas.microsoft.com/office/powerpoint/2010/main" xmlns=""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11</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1399309" y="290955"/>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LANCHA LRS ARCANGEL</a:t>
            </a:r>
            <a:endParaRPr lang="es-CL" sz="3600" b="1" dirty="0" smtClean="0">
              <a:solidFill>
                <a:schemeClr val="tx2"/>
              </a:solidFill>
              <a:latin typeface="Arial Black" pitchFamily="34" charset="0"/>
            </a:endParaRP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923330"/>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2226" name="Picture 2"/>
          <p:cNvPicPr>
            <a:picLocks noChangeAspect="1" noChangeArrowheads="1"/>
          </p:cNvPicPr>
          <p:nvPr/>
        </p:nvPicPr>
        <p:blipFill>
          <a:blip r:embed="rId6"/>
          <a:srcRect l="12565" t="38447" r="14069" b="14394"/>
          <a:stretch>
            <a:fillRect/>
          </a:stretch>
        </p:blipFill>
        <p:spPr bwMode="auto">
          <a:xfrm>
            <a:off x="720436" y="1690255"/>
            <a:ext cx="10460182" cy="4378036"/>
          </a:xfrm>
          <a:prstGeom prst="rect">
            <a:avLst/>
          </a:prstGeom>
          <a:noFill/>
          <a:ln w="9525">
            <a:noFill/>
            <a:miter lim="800000"/>
            <a:headEnd/>
            <a:tailEnd/>
          </a:ln>
          <a:effectLst/>
        </p:spPr>
      </p:pic>
    </p:spTree>
    <p:extLst>
      <p:ext uri="{BB962C8B-B14F-4D97-AF65-F5344CB8AC3E}">
        <p14:creationId xmlns:p14="http://schemas.microsoft.com/office/powerpoint/2010/main" xmlns=""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52697"/>
            <a:ext cx="12192000" cy="65053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12</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 Título"/>
          <p:cNvSpPr txBox="1">
            <a:spLocks/>
          </p:cNvSpPr>
          <p:nvPr/>
        </p:nvSpPr>
        <p:spPr>
          <a:xfrm>
            <a:off x="523875" y="857232"/>
            <a:ext cx="9429750" cy="11430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s-CL" sz="6000" b="1" i="0" u="none" strike="noStrike" kern="1200" cap="none" spc="0" normalizeH="0" baseline="0" noProof="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uLnTx/>
              <a:uFillTx/>
              <a:latin typeface="+mj-lt"/>
              <a:ea typeface="+mj-ea"/>
              <a:cs typeface="+mj-cs"/>
            </a:endParaRPr>
          </a:p>
        </p:txBody>
      </p:sp>
      <p:sp>
        <p:nvSpPr>
          <p:cNvPr id="16" name="7 Marcador de contenido"/>
          <p:cNvSpPr txBox="1">
            <a:spLocks/>
          </p:cNvSpPr>
          <p:nvPr/>
        </p:nvSpPr>
        <p:spPr>
          <a:xfrm>
            <a:off x="523875" y="1287082"/>
            <a:ext cx="9429750" cy="1357322"/>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
        <p:nvSpPr>
          <p:cNvPr id="17" name="16 CuadroTexto"/>
          <p:cNvSpPr txBox="1"/>
          <p:nvPr/>
        </p:nvSpPr>
        <p:spPr>
          <a:xfrm>
            <a:off x="3709851" y="1234993"/>
            <a:ext cx="4987379" cy="646331"/>
          </a:xfrm>
          <a:prstGeom prst="rect">
            <a:avLst/>
          </a:prstGeom>
          <a:noFill/>
        </p:spPr>
        <p:txBody>
          <a:bodyPr wrap="square" rtlCol="0">
            <a:spAutoFit/>
          </a:bodyPr>
          <a:lstStyle/>
          <a:p>
            <a:pPr algn="ctr"/>
            <a:r>
              <a:rPr lang="es-CL" sz="3600" b="1" dirty="0" smtClean="0">
                <a:solidFill>
                  <a:schemeClr val="tx2"/>
                </a:solidFill>
                <a:latin typeface="Arial" pitchFamily="34" charset="0"/>
                <a:cs typeface="Arial" pitchFamily="34" charset="0"/>
              </a:rPr>
              <a:t>PREGUNTAS ?</a:t>
            </a:r>
            <a:endParaRPr lang="es-CL" sz="3600" b="1" dirty="0">
              <a:solidFill>
                <a:schemeClr val="tx2"/>
              </a:solidFill>
              <a:latin typeface="Arial" pitchFamily="34" charset="0"/>
              <a:cs typeface="Arial" pitchFamily="34" charset="0"/>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 name="Picture 2"/>
          <p:cNvPicPr>
            <a:picLocks noChangeAspect="1" noChangeArrowheads="1"/>
          </p:cNvPicPr>
          <p:nvPr/>
        </p:nvPicPr>
        <p:blipFill>
          <a:blip r:embed="rId6" cstate="print"/>
          <a:srcRect l="7543" t="11576" r="13610" b="23905"/>
          <a:stretch>
            <a:fillRect/>
          </a:stretch>
        </p:blipFill>
        <p:spPr bwMode="auto">
          <a:xfrm>
            <a:off x="983680" y="1343907"/>
            <a:ext cx="10349345" cy="471054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xmlns="" val="2466358530"/>
      </p:ext>
    </p:extLst>
  </p:cSld>
  <p:clrMapOvr>
    <a:masterClrMapping/>
  </p:clrMapOvr>
  <p:transition>
    <p:wipe dir="d"/>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882</TotalTime>
  <Words>1299</Words>
  <Application>Microsoft Office PowerPoint</Application>
  <PresentationFormat>Personalizado</PresentationFormat>
  <Paragraphs>110</Paragraphs>
  <Slides>12</Slides>
  <Notes>12</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SO IM Gustavo Serrano Ugarte</dc:creator>
  <cp:lastModifiedBy>13194348-2</cp:lastModifiedBy>
  <cp:revision>100</cp:revision>
  <dcterms:created xsi:type="dcterms:W3CDTF">2021-10-04T13:40:01Z</dcterms:created>
  <dcterms:modified xsi:type="dcterms:W3CDTF">2023-07-18T15:09:55Z</dcterms:modified>
</cp:coreProperties>
</file>