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2" r:id="rId2"/>
    <p:sldId id="258" r:id="rId3"/>
    <p:sldId id="259" r:id="rId4"/>
    <p:sldId id="260" r:id="rId5"/>
    <p:sldId id="279" r:id="rId6"/>
    <p:sldId id="280" r:id="rId7"/>
    <p:sldId id="281" r:id="rId8"/>
    <p:sldId id="282" r:id="rId9"/>
    <p:sldId id="256" r:id="rId10"/>
    <p:sldId id="257" r:id="rId11"/>
    <p:sldId id="261" r:id="rId12"/>
    <p:sldId id="262" r:id="rId13"/>
    <p:sldId id="263" r:id="rId14"/>
    <p:sldId id="264" r:id="rId15"/>
    <p:sldId id="283" r:id="rId16"/>
    <p:sldId id="284" r:id="rId17"/>
    <p:sldId id="268" r:id="rId18"/>
    <p:sldId id="266" r:id="rId19"/>
    <p:sldId id="265" r:id="rId20"/>
    <p:sldId id="267" r:id="rId21"/>
    <p:sldId id="274" r:id="rId22"/>
    <p:sldId id="275" r:id="rId23"/>
    <p:sldId id="276" r:id="rId24"/>
    <p:sldId id="270" r:id="rId25"/>
    <p:sldId id="277" r:id="rId26"/>
    <p:sldId id="273" r:id="rId27"/>
    <p:sldId id="269" r:id="rId28"/>
    <p:sldId id="271" r:id="rId29"/>
    <p:sldId id="285" r:id="rId30"/>
    <p:sldId id="286" r:id="rId31"/>
    <p:sldId id="287" r:id="rId32"/>
    <p:sldId id="288" r:id="rId33"/>
    <p:sldId id="289" r:id="rId34"/>
    <p:sldId id="278" r:id="rId35"/>
  </p:sldIdLst>
  <p:sldSz cx="9144000" cy="6858000" type="screen4x3"/>
  <p:notesSz cx="6858000" cy="9144000"/>
  <p:defaultTextStyle>
    <a:defPPr>
      <a:defRPr lang="es-MX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079"/>
    <p:restoredTop sz="92202"/>
  </p:normalViewPr>
  <p:slideViewPr>
    <p:cSldViewPr>
      <p:cViewPr varScale="1">
        <p:scale>
          <a:sx n="74" d="100"/>
          <a:sy n="74" d="100"/>
        </p:scale>
        <p:origin x="71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FD023-811B-3540-A39E-F0E57F2CA8FD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DF413-FAB7-9048-B52F-A6B9F5C97CD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5979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BDF413-FAB7-9048-B52F-A6B9F5C97CD8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5511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DE2A46-D6F9-9A40-84BD-7E55CC56D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41C28-4B45-8849-B11C-625D80F9A5A6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7A23F92-BB68-7543-B3CC-6C75E64DF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1371661-D24E-A940-B02F-325D89B76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F1A89-6883-994A-B9DA-4DBAAD58DBB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63480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491B48A-7246-0543-9A68-410CEC4DC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2EE7E-5593-2248-B208-C981C58C4105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E93EFAD-7CAF-F04B-BBB9-A2F1F7DC9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0E3E40C-FE24-FE4F-8EFA-476D0534B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22A0A-87E0-2143-A9C0-C2FA5934350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3081717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50AB4E3-0DC0-8F4E-8691-E30FFA9F2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BF85B-232D-624F-A6E9-1951A3E18F24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31C12B-706A-BE41-AA69-7936A5C5B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8A87230-944B-7F46-BC36-E5D27BEFD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4F84B-871E-134B-9B8B-2B516087865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7568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10C8A06B-FC14-D249-9D4A-981AEDA72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D098B-021C-7641-B063-28E79F26370D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0D44D15-B74C-674E-A81C-AC8AB037A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C47AC734-5E98-C94E-97AA-36EA5DF7D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45C79-3EE7-0542-81C2-13D490C017F8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68129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CE6704C1-7783-AE40-AAC5-B9751F63C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14006-7993-D242-8CE5-2E29D9334F46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70D9F2BB-EB08-2B45-831B-8C1748F7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B49E297-C545-174A-87CB-10D88C9FC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2D5FD-9082-164F-AE78-6EF3E2FC5BF1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55137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4584573E-3248-DF40-81CE-919439B68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930E1-1A8A-D04F-8943-C5270B990662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16D635E2-5506-4748-B0A1-06F977FD6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14F1341-7056-E142-A04F-B498693D2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E9BCB-1998-F640-82D1-32E43B63957E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872339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116D2152-5276-4E43-9C68-BA03D09FF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887A-466A-704C-914F-B2D4F4946BC5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598835ED-CCA0-E248-94D6-BE02D18FA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762F7CCD-3673-B242-A108-D1CDC9560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10688-A129-7A41-9E1D-40F7ACE3D2CA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99936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800E0B9-5AF9-624C-8E69-2D7DB22F4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1BE9D-65AF-674A-82A3-DC35D0C0CC17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EF666CE-334E-9543-96AB-DFDCB3380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3C9D602B-D9FF-724B-9909-952ED8674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070B4-E6E6-3740-B147-C054D2282D8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0985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ECAABEDB-E086-8F4B-8CEF-A5CF7CAC1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51885-876B-1B47-BE5F-3FDAE727BE09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78A603A3-E674-3942-BE29-719C823E9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BA3923A-7F3D-A34C-AA29-50CD20FD4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86732-A422-BC4D-B826-DB82DD744D5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74260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D665CB1-F673-764A-8481-8B23DB1AD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6DB2D-2311-314F-B611-8D509238E6F3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F674E13-916E-504B-99A2-468C6F37A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01DBBB8-4780-5645-837B-366299105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19BA-AC37-DB48-BC82-3D0B9E3CA63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1591907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CAAE899-00A9-B04B-81DA-8D493F094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0CA2D-913E-854C-88D0-D0A56141EB70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EACED80-B9B7-404B-9DE0-124F0C77F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B2DBC3-F640-764C-92BC-BAFC50662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A9050-BCF0-4B4B-AC34-B25E46BD6BFD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1293237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DA87DF5B-E97B-CD4F-B564-418716819A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MX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EFCFA57-3476-1449-9630-D13B1FAC1A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MX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0215C7B-08E2-484D-BA5D-9DE4596BBB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630ECA-EFA5-E04B-9DE5-277EE2BA9E39}" type="datetimeFigureOut">
              <a:rPr lang="es-MX"/>
              <a:pPr>
                <a:defRPr/>
              </a:pPr>
              <a:t>17/02/2026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1E4808D-D0FD-FA40-B13E-02B2B00837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1B5A004-8482-D84E-AE2D-5C58E7873A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44ABA88-FE1D-4249-AD0F-0DBE3B7756B6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emf"/><Relationship Id="rId11" Type="http://schemas.openxmlformats.org/officeDocument/2006/relationships/image" Target="../media/image20.png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9.png"/><Relationship Id="rId4" Type="http://schemas.openxmlformats.org/officeDocument/2006/relationships/image" Target="../media/image17.emf"/><Relationship Id="rId9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0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24.emf"/><Relationship Id="rId4" Type="http://schemas.openxmlformats.org/officeDocument/2006/relationships/oleObject" Target="../embeddings/oleObject6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33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48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5">
            <a:extLst>
              <a:ext uri="{FF2B5EF4-FFF2-40B4-BE49-F238E27FC236}">
                <a16:creationId xmlns:a16="http://schemas.microsoft.com/office/drawing/2014/main" id="{0D292BEC-5D26-C248-9A64-60A43BB26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460057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1 Título">
            <a:extLst>
              <a:ext uri="{FF2B5EF4-FFF2-40B4-BE49-F238E27FC236}">
                <a16:creationId xmlns:a16="http://schemas.microsoft.com/office/drawing/2014/main" id="{C5678D8F-93DE-6541-BC49-FDE6BA702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3200" b="1" i="1"/>
              <a:t>I UNIDAD: </a:t>
            </a:r>
            <a:br>
              <a:rPr lang="es-MX" altLang="es-CL" sz="3200" b="1" i="1"/>
            </a:br>
            <a:r>
              <a:rPr lang="es-MX" altLang="es-CL" sz="3200" b="1" i="1"/>
              <a:t>Magnitudes escalares y vectoriales</a:t>
            </a:r>
          </a:p>
        </p:txBody>
      </p:sp>
      <p:pic>
        <p:nvPicPr>
          <p:cNvPr id="13315" name="Picture 6">
            <a:extLst>
              <a:ext uri="{FF2B5EF4-FFF2-40B4-BE49-F238E27FC236}">
                <a16:creationId xmlns:a16="http://schemas.microsoft.com/office/drawing/2014/main" id="{26E498D1-491A-1147-A7AC-0B9478D55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412875"/>
            <a:ext cx="45624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>
            <a:extLst>
              <a:ext uri="{FF2B5EF4-FFF2-40B4-BE49-F238E27FC236}">
                <a16:creationId xmlns:a16="http://schemas.microsoft.com/office/drawing/2014/main" id="{562DD68A-62F9-FF44-839D-7D14CC795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1. Sistemas coordenados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854839-BF60-1B44-9281-00CB863AB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96975"/>
            <a:ext cx="5040312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Muchos aspectos de la Física incluyen una descripción de una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ubicación en el espacio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Por ejemplo, “la descripción matemática del movimiento de un objeto requiere un método para describir la posición del objeto en varios tiempos”. En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dos dimensiones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esta descripción se logra con el uso del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cartesianas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en el que ejes perpendiculares cruzan en un punto definido como el origen (figura 3.1).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5" name="4 Imagen">
            <a:extLst>
              <a:ext uri="{FF2B5EF4-FFF2-40B4-BE49-F238E27FC236}">
                <a16:creationId xmlns:a16="http://schemas.microsoft.com/office/drawing/2014/main" id="{62596565-0397-4F4E-AC59-80F71D4D9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57" t="18784" r="8484" b="18102"/>
          <a:stretch>
            <a:fillRect/>
          </a:stretch>
        </p:blipFill>
        <p:spPr bwMode="auto">
          <a:xfrm>
            <a:off x="5867400" y="1484313"/>
            <a:ext cx="2949575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>
            <a:extLst>
              <a:ext uri="{FF2B5EF4-FFF2-40B4-BE49-F238E27FC236}">
                <a16:creationId xmlns:a16="http://schemas.microsoft.com/office/drawing/2014/main" id="{A44DDF98-D038-2747-ADC6-02894EF4E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908675"/>
            <a:ext cx="8532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Las coordenadas cartesianas también se llaman </a:t>
            </a:r>
            <a:r>
              <a:rPr lang="es-MX" altLang="es-CL" sz="2000" b="1" i="1">
                <a:latin typeface="Garamond" panose="02020404030301010803" pitchFamily="18" charset="0"/>
              </a:rPr>
              <a:t>coordenadas rectangulares</a:t>
            </a:r>
            <a:r>
              <a:rPr lang="es-MX" altLang="es-CL" sz="2000" i="1">
                <a:latin typeface="Garamond" panose="02020404030301010803" pitchFamily="18" charset="0"/>
              </a:rPr>
              <a:t>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Título">
            <a:extLst>
              <a:ext uri="{FF2B5EF4-FFF2-40B4-BE49-F238E27FC236}">
                <a16:creationId xmlns:a16="http://schemas.microsoft.com/office/drawing/2014/main" id="{5D601CC4-054E-D94F-8961-92A13D40C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2. Coordenadas Polares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ADE46FD-559E-7A43-93D0-3FDE321B9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066800"/>
            <a:ext cx="4608513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A veces es más conveniente representar un punto en un plano por sus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Italic"/>
              </a:rPr>
              <a:t>coordenadas polares planas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l-GR" altLang="es-CL" sz="2000" b="1">
                <a:ea typeface="NewBaskerville-Roman"/>
                <a:cs typeface="NewBaskerville-Roman"/>
              </a:rPr>
              <a:t>θ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como se muestra en la figura a. En este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polares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es la distancia desde el origen hasta el punto que tiene coordenadas cartesianas 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x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y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y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θ es el ángulo entre un eje fijo y una línea dibujada desde el origen hasta el punto.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El eje fijo es el eje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x 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positivo y θ se mide contra el sentido de las manecillas del reloj desde el mismo. 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68471C8C-D7E8-7A45-A188-95C70BA85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412875"/>
            <a:ext cx="360045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D9A984AE-2619-8549-B35D-551606320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49275"/>
            <a:ext cx="31623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>
            <a:extLst>
              <a:ext uri="{FF2B5EF4-FFF2-40B4-BE49-F238E27FC236}">
                <a16:creationId xmlns:a16="http://schemas.microsoft.com/office/drawing/2014/main" id="{C4337C23-FB37-F54D-9FDC-CF8020D3E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3. Ejemplo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5A488F1-45B1-CA4B-BD32-D7A777A5D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484313"/>
            <a:ext cx="44656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A partir del triángulo rectángulo de la figura, se encuentra que:</a:t>
            </a:r>
            <a:endParaRPr lang="es-MX" altLang="es-CL" sz="2000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7A20EC53-A600-C44C-B164-82B0BCF6BF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700" y="4283998"/>
            <a:ext cx="4465637" cy="2357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b="1" dirty="0">
                <a:latin typeface="Garamond" panose="02020404030301010803" pitchFamily="18" charset="0"/>
              </a:rPr>
              <a:t>EJEMPLO: Las coordenadas cartesianas de un punto en el plano </a:t>
            </a:r>
            <a:r>
              <a:rPr lang="es-MX" altLang="es-CL" sz="2000" b="1" i="1" dirty="0">
                <a:latin typeface="Garamond" panose="02020404030301010803" pitchFamily="18" charset="0"/>
              </a:rPr>
              <a:t>xy son (x, y) [m] (-3.50, -2.50) [m]</a:t>
            </a:r>
            <a:r>
              <a:rPr lang="es-MX" altLang="es-CL" sz="2000" b="1" dirty="0">
                <a:latin typeface="Garamond" panose="02020404030301010803" pitchFamily="18" charset="0"/>
              </a:rPr>
              <a:t>. Encuentre las coordenadas polares de este punto.</a:t>
            </a:r>
          </a:p>
        </p:txBody>
      </p:sp>
      <p:pic>
        <p:nvPicPr>
          <p:cNvPr id="7" name="6 Imagen" descr="11888015_602680843206856_7118840919432798035_n.jpg">
            <a:extLst>
              <a:ext uri="{FF2B5EF4-FFF2-40B4-BE49-F238E27FC236}">
                <a16:creationId xmlns:a16="http://schemas.microsoft.com/office/drawing/2014/main" id="{B3137FF4-5D3A-F44D-9829-E03B91652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508500"/>
            <a:ext cx="3360738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8B08423B-C2D8-D338-9387-621B7A55CF33}"/>
                  </a:ext>
                </a:extLst>
              </p:cNvPr>
              <p:cNvSpPr txBox="1"/>
              <p:nvPr/>
            </p:nvSpPr>
            <p:spPr>
              <a:xfrm>
                <a:off x="2508806" y="2233884"/>
                <a:ext cx="1576072" cy="3727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s-ES" sz="20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8B08423B-C2D8-D338-9387-621B7A55CF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8806" y="2233884"/>
                <a:ext cx="1576072" cy="372731"/>
              </a:xfrm>
              <a:prstGeom prst="rect">
                <a:avLst/>
              </a:prstGeom>
              <a:blipFill>
                <a:blip r:embed="rId4"/>
                <a:stretch>
                  <a:fillRect l="-1600" r="-800" b="-161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61042083-4FE9-FFAD-275D-4FEDCBB9EBF1}"/>
                  </a:ext>
                </a:extLst>
              </p:cNvPr>
              <p:cNvSpPr txBox="1"/>
              <p:nvPr/>
            </p:nvSpPr>
            <p:spPr>
              <a:xfrm>
                <a:off x="2678769" y="2706945"/>
                <a:ext cx="119648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𝑟𝑐𝑜𝑠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61042083-4FE9-FFAD-275D-4FEDCBB9EB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8769" y="2706945"/>
                <a:ext cx="1196481" cy="307777"/>
              </a:xfrm>
              <a:prstGeom prst="rect">
                <a:avLst/>
              </a:prstGeom>
              <a:blipFill>
                <a:blip r:embed="rId5"/>
                <a:stretch>
                  <a:fillRect l="-2083" r="-3125" b="-8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E4C634B-A457-7832-51B2-584C80715BB1}"/>
                  </a:ext>
                </a:extLst>
              </p:cNvPr>
              <p:cNvSpPr txBox="1"/>
              <p:nvPr/>
            </p:nvSpPr>
            <p:spPr>
              <a:xfrm>
                <a:off x="2645537" y="3161210"/>
                <a:ext cx="1220334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𝑟𝑠𝑒𝑛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E4C634B-A457-7832-51B2-584C80715B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5537" y="3161210"/>
                <a:ext cx="1220334" cy="307777"/>
              </a:xfrm>
              <a:prstGeom prst="rect">
                <a:avLst/>
              </a:prstGeom>
              <a:blipFill>
                <a:blip r:embed="rId6"/>
                <a:stretch>
                  <a:fillRect l="-4124" r="-3093" b="-2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5F39A213-0B09-8186-6627-7B49F9C8B412}"/>
                  </a:ext>
                </a:extLst>
              </p:cNvPr>
              <p:cNvSpPr txBox="1"/>
              <p:nvPr/>
            </p:nvSpPr>
            <p:spPr>
              <a:xfrm>
                <a:off x="2645537" y="3620703"/>
                <a:ext cx="1645579" cy="5270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𝑎𝑟𝑐𝑡𝑔</m:t>
                      </m:r>
                      <m:d>
                        <m:dPr>
                          <m:ctrlPr>
                            <a:rPr lang="es-E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5F39A213-0B09-8186-6627-7B49F9C8B4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5537" y="3620703"/>
                <a:ext cx="1645579" cy="527004"/>
              </a:xfrm>
              <a:prstGeom prst="rect">
                <a:avLst/>
              </a:prstGeom>
              <a:blipFill>
                <a:blip r:embed="rId7"/>
                <a:stretch>
                  <a:fillRect l="-3077" b="-1190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3" grpId="0"/>
      <p:bldP spid="5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AB79E1-44B7-E945-B685-682002C84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3B3206-A361-2D49-ACDB-649791CF1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/>
              <a:t>Corresponde a un sistema de coordenadas utilizado en navegación. </a:t>
            </a:r>
          </a:p>
          <a:p>
            <a:pPr algn="just"/>
            <a:r>
              <a:rPr lang="es-ES" dirty="0"/>
              <a:t>Está compuesta de círculos concéntricos que representan distancias o velocidades y radios espaciados de diez en diez grados que representan rumbos o demarcaciones, según el caso.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320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Resultado de imagen para rosa de maniobras cinematica">
            <a:extLst>
              <a:ext uri="{FF2B5EF4-FFF2-40B4-BE49-F238E27FC236}">
                <a16:creationId xmlns:a16="http://schemas.microsoft.com/office/drawing/2014/main" id="{D74F7E2C-8003-AC4E-9EC6-6F07F829E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00" y="698500"/>
            <a:ext cx="5435600" cy="5461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4560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5F7973-C37E-1E4E-9C49-9B6EFEB20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Maniobras. Ejemplo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2229B0-E8A7-6943-A6EB-F79DCE8CE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400" dirty="0"/>
              <a:t>En el plano cartesiano, un buque parte de la posición inicial P(-3,-3) [MN] y llega al punto de coordenadas Q(-1,6) [MN]  en 1[h]. </a:t>
            </a:r>
            <a:endParaRPr lang="es-CL" sz="2400" dirty="0"/>
          </a:p>
          <a:p>
            <a:pPr lvl="0" algn="just"/>
            <a:r>
              <a:rPr lang="es-ES" sz="2400" dirty="0"/>
              <a:t>Dibuje ambas posiciones en la Rosa de maniobras, usando una escala adecuada. Trace los vectores de posición y el desplazamiento del buque.</a:t>
            </a:r>
          </a:p>
          <a:p>
            <a:pPr algn="just"/>
            <a:r>
              <a:rPr lang="es-ES" sz="2400" dirty="0"/>
              <a:t>Escriba en notación de navegación, la distancia que recorre el buque desde el punto P al punto Q, con su respectivo rumbo. Exprese aproximando a la décima.</a:t>
            </a:r>
            <a:endParaRPr lang="es-CL" sz="2400" dirty="0"/>
          </a:p>
          <a:p>
            <a:pPr lvl="0" algn="just"/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95149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998FC3E-5B8F-E141-AB28-F133F6AB2E42}"/>
              </a:ext>
            </a:extLst>
          </p:cNvPr>
          <p:cNvSpPr txBox="1"/>
          <p:nvPr/>
        </p:nvSpPr>
        <p:spPr>
          <a:xfrm>
            <a:off x="457200" y="199542"/>
            <a:ext cx="822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“Un automóvil que viajaba a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velocidad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colisionó con una pared de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masa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provocando graves lesiones en su conductor. Los investigadores notaron que los frenos fueron accionados tardíamente, puesto que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aceleración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efectuada no fue capaz de detener el movimiento del automóvil antes de alcanzar la pared.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que ejerció la pared sobre el automóvil fue tal que produjo una gran deformación del vehículo. Afortunadamente, una persona observó el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desplazamiento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del automóvil, dando aviso oportunamente a los servicios de emergencia”. De las cantidades subrayadas, ¿cuál(es) no corresponde(n) a una cantidad vectorial?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B4E4857-3F66-4D4C-94DA-A89615807B8F}"/>
              </a:ext>
            </a:extLst>
          </p:cNvPr>
          <p:cNvSpPr txBox="1"/>
          <p:nvPr/>
        </p:nvSpPr>
        <p:spPr>
          <a:xfrm>
            <a:off x="323528" y="3701772"/>
            <a:ext cx="466868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vectoriales.</a:t>
            </a: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escalares.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Solo la masa.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masa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velocidad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DCFE2EA4-D3A1-D847-925D-A3AC3E4C67DC}"/>
              </a:ext>
            </a:extLst>
          </p:cNvPr>
          <p:cNvGrpSpPr/>
          <p:nvPr/>
        </p:nvGrpSpPr>
        <p:grpSpPr>
          <a:xfrm>
            <a:off x="5193867" y="3933056"/>
            <a:ext cx="3587968" cy="1512168"/>
            <a:chOff x="6096600" y="3645024"/>
            <a:chExt cx="5400000" cy="2016224"/>
          </a:xfrm>
        </p:grpSpPr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8604473E-1611-7F43-BCDC-3C2EA4001B08}"/>
                </a:ext>
              </a:extLst>
            </p:cNvPr>
            <p:cNvSpPr/>
            <p:nvPr/>
          </p:nvSpPr>
          <p:spPr>
            <a:xfrm>
              <a:off x="10128448" y="3645024"/>
              <a:ext cx="432048" cy="1584173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pic>
          <p:nvPicPr>
            <p:cNvPr id="8" name="Gráfico 7" descr="Coche">
              <a:extLst>
                <a:ext uri="{FF2B5EF4-FFF2-40B4-BE49-F238E27FC236}">
                  <a16:creationId xmlns:a16="http://schemas.microsoft.com/office/drawing/2014/main" id="{93B653C6-A723-EA44-BC7E-F50C12D70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176120" y="4077072"/>
              <a:ext cx="1584176" cy="1584176"/>
            </a:xfrm>
            <a:prstGeom prst="rect">
              <a:avLst/>
            </a:prstGeom>
          </p:spPr>
        </p:pic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07FC0630-B0DE-8248-92B9-C0F80B51D7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600" y="5229200"/>
              <a:ext cx="540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4A8E9914-5DCA-A94A-AF40-597F1F791AAC}"/>
                </a:ext>
              </a:extLst>
            </p:cNvPr>
            <p:cNvCxnSpPr/>
            <p:nvPr/>
          </p:nvCxnSpPr>
          <p:spPr>
            <a:xfrm>
              <a:off x="7032104" y="4293096"/>
              <a:ext cx="1512168" cy="0"/>
            </a:xfrm>
            <a:prstGeom prst="straightConnector1">
              <a:avLst/>
            </a:prstGeom>
            <a:ln w="15875">
              <a:solidFill>
                <a:srgbClr val="00456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27070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Título">
            <a:extLst>
              <a:ext uri="{FF2B5EF4-FFF2-40B4-BE49-F238E27FC236}">
                <a16:creationId xmlns:a16="http://schemas.microsoft.com/office/drawing/2014/main" id="{402D68E1-D617-1A4E-8BF0-1360D7A2B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50" y="0"/>
            <a:ext cx="7772400" cy="1109663"/>
          </a:xfrm>
        </p:spPr>
        <p:txBody>
          <a:bodyPr/>
          <a:lstStyle/>
          <a:p>
            <a:pPr eaLnBrk="1" hangingPunct="1"/>
            <a:r>
              <a:rPr lang="es-MX" altLang="es-CL" b="1" i="1" dirty="0"/>
              <a:t>5. CANTIDADES FÍSICAS</a:t>
            </a:r>
            <a:endParaRPr lang="es-MX" altLang="es-CL" dirty="0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65105BCF-81C5-0745-BDE0-730051C86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14339" name="Text Box 1">
            <a:extLst>
              <a:ext uri="{FF2B5EF4-FFF2-40B4-BE49-F238E27FC236}">
                <a16:creationId xmlns:a16="http://schemas.microsoft.com/office/drawing/2014/main" id="{69D244EC-A9E7-9741-8B28-E3022C21D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1113" y="1535113"/>
            <a:ext cx="1936751" cy="80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03F71001-AD58-C649-B59F-280F00446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901700"/>
            <a:ext cx="8353425" cy="526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Cantidades 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escalares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son caracterizadas a través de una cantidad (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módulo)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longitud 5 [m], masa 70 [kg], tiempo 60 [s], etc.</a:t>
            </a:r>
            <a:endParaRPr lang="es-MX" altLang="es-CL" sz="2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Cantidades 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vectoriales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se caracterizan por tener tres cantidades asociadas, 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módulo, dirección y sentido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velocidad 20 [km/h] en dirección norte, posición 3 [m] </a:t>
            </a:r>
            <a:r>
              <a:rPr lang="es-CL" altLang="es-CL" sz="2800" b="1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aceleración 9.8 [m/s</a:t>
            </a:r>
            <a:r>
              <a:rPr lang="es-CL" altLang="es-CL" sz="2800" baseline="30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s-CL" altLang="es-CL" sz="2800" b="1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ĵ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etc.</a:t>
            </a:r>
            <a:endParaRPr lang="es-CL" altLang="es-CL" sz="2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Título">
            <a:extLst>
              <a:ext uri="{FF2B5EF4-FFF2-40B4-BE49-F238E27FC236}">
                <a16:creationId xmlns:a16="http://schemas.microsoft.com/office/drawing/2014/main" id="{A3D9E0A1-2899-C34A-94E2-23A5BE438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6. Vectores en un plano cartesiano</a:t>
            </a:r>
            <a:br>
              <a:rPr lang="es-MX" altLang="es-CL" i="1" dirty="0"/>
            </a:br>
            <a:endParaRPr lang="es-MX" altLang="es-CL" i="1" dirty="0"/>
          </a:p>
        </p:txBody>
      </p:sp>
      <p:pic>
        <p:nvPicPr>
          <p:cNvPr id="5122" name="Imagen 30">
            <a:extLst>
              <a:ext uri="{FF2B5EF4-FFF2-40B4-BE49-F238E27FC236}">
                <a16:creationId xmlns:a16="http://schemas.microsoft.com/office/drawing/2014/main" id="{CEE20163-A874-2242-A851-951440C97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75" y="1557338"/>
            <a:ext cx="215741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>
            <a:extLst>
              <a:ext uri="{FF2B5EF4-FFF2-40B4-BE49-F238E27FC236}">
                <a16:creationId xmlns:a16="http://schemas.microsoft.com/office/drawing/2014/main" id="{915BC07C-E219-9C45-A190-93DDC9A4C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AA8A1956-AC36-F746-8058-A0DB7ED4D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6613"/>
            <a:ext cx="79930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Gráficamente, un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es representado por una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flecha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 del vector es proporcional a la longitud de la flecha.</a:t>
            </a:r>
            <a:endParaRPr lang="es-MX" altLang="es-CL" sz="2000" b="1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ángulo θ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representa 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dirección del 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punta de la flecha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determina el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sentido del 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el origen del vector es el inicio de la flecha.</a:t>
            </a:r>
            <a:endParaRPr lang="es-MX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vector se designa con una letra con una flecha sobre ella.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F56C54A8-5A2A-4F4F-BF54-A3394FED7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375" y="6667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graphicFrame>
        <p:nvGraphicFramePr>
          <p:cNvPr id="5126" name="Object 6">
            <a:extLst>
              <a:ext uri="{FF2B5EF4-FFF2-40B4-BE49-F238E27FC236}">
                <a16:creationId xmlns:a16="http://schemas.microsoft.com/office/drawing/2014/main" id="{026FA636-964A-7741-9C82-298F327467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67175" y="4724400"/>
          <a:ext cx="4905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Equation" r:id="rId4" imgW="3505200" imgH="4686300" progId="Equation.DSMT4">
                  <p:embed/>
                </p:oleObj>
              </mc:Choice>
              <mc:Fallback>
                <p:oleObj name="Equation" r:id="rId4" imgW="3505200" imgH="46863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175" y="4724400"/>
                        <a:ext cx="490538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>
            <a:extLst>
              <a:ext uri="{FF2B5EF4-FFF2-40B4-BE49-F238E27FC236}">
                <a16:creationId xmlns:a16="http://schemas.microsoft.com/office/drawing/2014/main" id="{A7ACB358-F1B5-8A4D-9112-0D37CECA8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6.Suma de vectores a lo largo de la misma recta.</a:t>
            </a:r>
            <a:endParaRPr lang="es-MX" dirty="0"/>
          </a:p>
        </p:txBody>
      </p:sp>
      <p:sp>
        <p:nvSpPr>
          <p:cNvPr id="19458" name="5 Rectángulo">
            <a:extLst>
              <a:ext uri="{FF2B5EF4-FFF2-40B4-BE49-F238E27FC236}">
                <a16:creationId xmlns:a16="http://schemas.microsoft.com/office/drawing/2014/main" id="{D9237319-BA9B-EC4C-9231-612197C6E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628775"/>
            <a:ext cx="8064500" cy="466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Para sumar escalares se usa la aritmética simple: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Aritmética simple se usa para sumar vectores si tienen la misma dirección.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Ejemplo: Una persona camina 8 km al este en un día, y 6 km al este al día siguiente.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¿Cuál es el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Pero; una persona camina 10.0 km hacia el este y 5.0 km al norte – no es en la misma recta-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¿Cuál será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Título">
            <a:extLst>
              <a:ext uri="{FF2B5EF4-FFF2-40B4-BE49-F238E27FC236}">
                <a16:creationId xmlns:a16="http://schemas.microsoft.com/office/drawing/2014/main" id="{56706CEE-4B89-7043-AEDA-AD8436BD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7.Suma de vectores</a:t>
            </a:r>
            <a:endParaRPr lang="es-MX" alt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En un diagrama, trace uno de 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sz="2400" dirty="0">
                    <a:latin typeface="Garamond" panose="02020404030301010803" pitchFamily="18" charset="0"/>
                  </a:rPr>
                  <a:t> </a:t>
                </a:r>
                <a:r>
                  <a:rPr lang="es-MX" altLang="es-CL" sz="2000" b="1" dirty="0">
                    <a:latin typeface="Garamond" panose="02020404030301010803" pitchFamily="18" charset="0"/>
                  </a:rPr>
                  <a:t>a escala.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Trace el segundo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es-MX" altLang="es-CL" sz="2000" b="1" dirty="0">
                    <a:latin typeface="Garamond" panose="02020404030301010803" pitchFamily="18" charset="0"/>
                  </a:rPr>
                  <a:t> a escala, </a:t>
                </a:r>
                <a:r>
                  <a:rPr lang="es-MX" altLang="es-CL" sz="2000" dirty="0">
                    <a:latin typeface="Garamond" panose="02020404030301010803" pitchFamily="18" charset="0"/>
                  </a:rPr>
                  <a:t>el origen de este vector, coincide con el final del primer vector.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La flecha que se traza desde la origen del primer vector hasta el final  del segundo representa la suma.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MX" altLang="es-CL" sz="2800" dirty="0"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blipFill>
                <a:blip r:embed="rId2"/>
                <a:stretch>
                  <a:fillRect l="-847" r="-101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3288A0E8-38A6-D740-887F-A37926BED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8.Suma de vectores: método polígono</a:t>
            </a:r>
            <a:endParaRPr lang="es-MX" dirty="0"/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3D39E492-5213-1B47-AE6D-AC506E9C9F58}"/>
              </a:ext>
            </a:extLst>
          </p:cNvPr>
          <p:cNvCxnSpPr/>
          <p:nvPr/>
        </p:nvCxnSpPr>
        <p:spPr>
          <a:xfrm>
            <a:off x="1908175" y="429260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BA6B2FBF-F262-EE48-ABD5-45AD8863EC22}"/>
              </a:ext>
            </a:extLst>
          </p:cNvPr>
          <p:cNvCxnSpPr/>
          <p:nvPr/>
        </p:nvCxnSpPr>
        <p:spPr>
          <a:xfrm flipV="1">
            <a:off x="5580063" y="1773238"/>
            <a:ext cx="1655762" cy="25193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>
            <a:extLst>
              <a:ext uri="{FF2B5EF4-FFF2-40B4-BE49-F238E27FC236}">
                <a16:creationId xmlns:a16="http://schemas.microsoft.com/office/drawing/2014/main" id="{C15EAB63-F002-5E44-9962-EA6729315BBF}"/>
              </a:ext>
            </a:extLst>
          </p:cNvPr>
          <p:cNvCxnSpPr/>
          <p:nvPr/>
        </p:nvCxnSpPr>
        <p:spPr>
          <a:xfrm flipV="1">
            <a:off x="1908175" y="1773238"/>
            <a:ext cx="5256213" cy="251936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/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190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/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/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0F95DAD3-C068-1847-9314-82E56A7C2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9.Suma de vectores: método paralelogramo</a:t>
            </a:r>
            <a:endParaRPr lang="es-MX" dirty="0"/>
          </a:p>
        </p:txBody>
      </p:sp>
      <p:sp>
        <p:nvSpPr>
          <p:cNvPr id="22530" name="3 Rectángulo">
            <a:extLst>
              <a:ext uri="{FF2B5EF4-FFF2-40B4-BE49-F238E27FC236}">
                <a16:creationId xmlns:a16="http://schemas.microsoft.com/office/drawing/2014/main" id="{DC76F468-5DBA-0F4D-9050-14E9703E7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12875"/>
            <a:ext cx="79216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Un segundo método para sumar dos vectores es el método del paralelogramo. Se trazan los dos vectores desde un origen común y se forma un paralelogramo de lados A y B.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vector resultante o suma es: la diagonal del paralelogramo.</a:t>
            </a: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3B02D7BE-5D07-C944-8EF1-0FE5AF5DC35C}"/>
              </a:ext>
            </a:extLst>
          </p:cNvPr>
          <p:cNvCxnSpPr/>
          <p:nvPr/>
        </p:nvCxnSpPr>
        <p:spPr>
          <a:xfrm>
            <a:off x="1908175" y="603885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CEDDBBD5-496A-C343-9952-69F00C125C60}"/>
              </a:ext>
            </a:extLst>
          </p:cNvPr>
          <p:cNvCxnSpPr/>
          <p:nvPr/>
        </p:nvCxnSpPr>
        <p:spPr>
          <a:xfrm flipV="1">
            <a:off x="1908175" y="3500438"/>
            <a:ext cx="1655763" cy="252095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id="{4BAC8469-6AF8-D449-B610-FF2090D67769}"/>
              </a:ext>
            </a:extLst>
          </p:cNvPr>
          <p:cNvCxnSpPr/>
          <p:nvPr/>
        </p:nvCxnSpPr>
        <p:spPr>
          <a:xfrm flipV="1">
            <a:off x="1908175" y="3517900"/>
            <a:ext cx="5256213" cy="252095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>
            <a:extLst>
              <a:ext uri="{FF2B5EF4-FFF2-40B4-BE49-F238E27FC236}">
                <a16:creationId xmlns:a16="http://schemas.microsoft.com/office/drawing/2014/main" id="{F08D9912-A072-3A4B-96D9-59DC09E36DA8}"/>
              </a:ext>
            </a:extLst>
          </p:cNvPr>
          <p:cNvCxnSpPr/>
          <p:nvPr/>
        </p:nvCxnSpPr>
        <p:spPr>
          <a:xfrm>
            <a:off x="2843213" y="3500438"/>
            <a:ext cx="46085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>
            <a:extLst>
              <a:ext uri="{FF2B5EF4-FFF2-40B4-BE49-F238E27FC236}">
                <a16:creationId xmlns:a16="http://schemas.microsoft.com/office/drawing/2014/main" id="{A8812A76-3DD7-E443-9506-D170FDD01F0E}"/>
              </a:ext>
            </a:extLst>
          </p:cNvPr>
          <p:cNvCxnSpPr/>
          <p:nvPr/>
        </p:nvCxnSpPr>
        <p:spPr>
          <a:xfrm flipV="1">
            <a:off x="5148263" y="3068638"/>
            <a:ext cx="2376487" cy="360045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/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2195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/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/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C1C2C5-E687-9049-B7CC-E76A8B40A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61C357A-BCFB-A44D-BF8A-AC72D94E1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97" y="1628800"/>
            <a:ext cx="8578006" cy="2910394"/>
          </a:xfrm>
        </p:spPr>
      </p:pic>
    </p:spTree>
    <p:extLst>
      <p:ext uri="{BB962C8B-B14F-4D97-AF65-F5344CB8AC3E}">
        <p14:creationId xmlns:p14="http://schemas.microsoft.com/office/powerpoint/2010/main" val="389114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F3647A-31C1-6E40-8A3C-EEEF38EA3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 descr="Texto, Carta&#10;&#10;Descripción generada automáticamente">
            <a:extLst>
              <a:ext uri="{FF2B5EF4-FFF2-40B4-BE49-F238E27FC236}">
                <a16:creationId xmlns:a16="http://schemas.microsoft.com/office/drawing/2014/main" id="{556AB6C7-1D03-8944-9E27-CBD1AC0D1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96" y="1484784"/>
            <a:ext cx="8642349" cy="2753102"/>
          </a:xfrm>
        </p:spPr>
      </p:pic>
    </p:spTree>
    <p:extLst>
      <p:ext uri="{BB962C8B-B14F-4D97-AF65-F5344CB8AC3E}">
        <p14:creationId xmlns:p14="http://schemas.microsoft.com/office/powerpoint/2010/main" val="2611909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Título">
            <a:extLst>
              <a:ext uri="{FF2B5EF4-FFF2-40B4-BE49-F238E27FC236}">
                <a16:creationId xmlns:a16="http://schemas.microsoft.com/office/drawing/2014/main" id="{E1FFA071-3003-E84F-ADD8-1087864C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11. MAGNITUD o MÓDULO DE UN VECTOR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8B451A13-15A0-E946-902C-8EFE907A3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2976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Por el teorema de Pitágoras:</a:t>
            </a:r>
          </a:p>
        </p:txBody>
      </p:sp>
      <p:graphicFrame>
        <p:nvGraphicFramePr>
          <p:cNvPr id="25603" name="Object 3">
            <a:extLst>
              <a:ext uri="{FF2B5EF4-FFF2-40B4-BE49-F238E27FC236}">
                <a16:creationId xmlns:a16="http://schemas.microsoft.com/office/drawing/2014/main" id="{CD4B581F-CD17-3D4C-ADD6-AE9D8C9E96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918733"/>
              </p:ext>
            </p:extLst>
          </p:nvPr>
        </p:nvGraphicFramePr>
        <p:xfrm>
          <a:off x="963156" y="2951242"/>
          <a:ext cx="182562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Equation" r:id="rId3" imgW="18135600" imgH="6438900" progId="Equation.DSMT4">
                  <p:embed/>
                </p:oleObj>
              </mc:Choice>
              <mc:Fallback>
                <p:oleObj name="Equation" r:id="rId3" imgW="18135600" imgH="64389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156" y="2951242"/>
                        <a:ext cx="182562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4">
            <a:extLst>
              <a:ext uri="{FF2B5EF4-FFF2-40B4-BE49-F238E27FC236}">
                <a16:creationId xmlns:a16="http://schemas.microsoft.com/office/drawing/2014/main" id="{73925E94-CD9F-FB42-A897-C9574E33EC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015935"/>
              </p:ext>
            </p:extLst>
          </p:nvPr>
        </p:nvGraphicFramePr>
        <p:xfrm>
          <a:off x="970084" y="3711722"/>
          <a:ext cx="23177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Equation" r:id="rId5" imgW="21653500" imgH="6731000" progId="Equation.DSMT4">
                  <p:embed/>
                </p:oleObj>
              </mc:Choice>
              <mc:Fallback>
                <p:oleObj name="Equation" r:id="rId5" imgW="21653500" imgH="67310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0084" y="3711722"/>
                        <a:ext cx="2317750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5" name="Object 5">
            <a:extLst>
              <a:ext uri="{FF2B5EF4-FFF2-40B4-BE49-F238E27FC236}">
                <a16:creationId xmlns:a16="http://schemas.microsoft.com/office/drawing/2014/main" id="{65620705-8883-E744-B2C5-687777CBA0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2747325"/>
              </p:ext>
            </p:extLst>
          </p:nvPr>
        </p:nvGraphicFramePr>
        <p:xfrm>
          <a:off x="943934" y="1985990"/>
          <a:ext cx="221932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Equation" r:id="rId7" imgW="21653500" imgH="7023100" progId="Equation.DSMT4">
                  <p:embed/>
                </p:oleObj>
              </mc:Choice>
              <mc:Fallback>
                <p:oleObj name="Equation" r:id="rId7" imgW="21653500" imgH="70231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3934" y="1985990"/>
                        <a:ext cx="2219325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8 Rectángulo">
            <a:extLst>
              <a:ext uri="{FF2B5EF4-FFF2-40B4-BE49-F238E27FC236}">
                <a16:creationId xmlns:a16="http://schemas.microsoft.com/office/drawing/2014/main" id="{70A0F585-28B3-C24A-9B3C-550A2B06A0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578" y="4724400"/>
            <a:ext cx="7992886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módulo de </a:t>
            </a:r>
            <a:r>
              <a:rPr lang="es-MX" altLang="es-CL" sz="2000" b="1" i="1" dirty="0">
                <a:latin typeface="Garamond" panose="02020404030301010803" pitchFamily="18" charset="0"/>
              </a:rPr>
              <a:t>v es la raíz cuadrada positiva de la suma de los </a:t>
            </a:r>
            <a:r>
              <a:rPr lang="es-MX" altLang="es-CL" sz="2000" dirty="0">
                <a:latin typeface="Garamond" panose="02020404030301010803" pitchFamily="18" charset="0"/>
              </a:rPr>
              <a:t>cuadrados de las coordenadas.</a:t>
            </a:r>
          </a:p>
        </p:txBody>
      </p:sp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5D4F0DC7-5945-054D-AB1C-154C3594994C}"/>
              </a:ext>
            </a:extLst>
          </p:cNvPr>
          <p:cNvCxnSpPr/>
          <p:nvPr/>
        </p:nvCxnSpPr>
        <p:spPr>
          <a:xfrm flipV="1">
            <a:off x="5724128" y="1700808"/>
            <a:ext cx="0" cy="25922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69D5F750-898F-1448-B048-3DECD1942EE8}"/>
              </a:ext>
            </a:extLst>
          </p:cNvPr>
          <p:cNvCxnSpPr/>
          <p:nvPr/>
        </p:nvCxnSpPr>
        <p:spPr>
          <a:xfrm>
            <a:off x="5508104" y="4005064"/>
            <a:ext cx="2736304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E58AC46-D1EE-5B45-86F9-0232A1311867}"/>
              </a:ext>
            </a:extLst>
          </p:cNvPr>
          <p:cNvCxnSpPr/>
          <p:nvPr/>
        </p:nvCxnSpPr>
        <p:spPr>
          <a:xfrm flipV="1">
            <a:off x="5724128" y="2636838"/>
            <a:ext cx="1224136" cy="13682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BB27256E-E7CE-574A-9702-1D15AEBBCF7D}"/>
              </a:ext>
            </a:extLst>
          </p:cNvPr>
          <p:cNvCxnSpPr>
            <a:cxnSpLocks/>
          </p:cNvCxnSpPr>
          <p:nvPr/>
        </p:nvCxnSpPr>
        <p:spPr>
          <a:xfrm>
            <a:off x="5724128" y="4005064"/>
            <a:ext cx="12240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51174576-9C61-FA40-80D6-B62B53B870E0}"/>
              </a:ext>
            </a:extLst>
          </p:cNvPr>
          <p:cNvCxnSpPr/>
          <p:nvPr/>
        </p:nvCxnSpPr>
        <p:spPr>
          <a:xfrm flipV="1">
            <a:off x="5720447" y="2637064"/>
            <a:ext cx="0" cy="1368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7D2F8934-AD76-BE48-A73E-F82BBC28BCAF}"/>
              </a:ext>
            </a:extLst>
          </p:cNvPr>
          <p:cNvCxnSpPr/>
          <p:nvPr/>
        </p:nvCxnSpPr>
        <p:spPr>
          <a:xfrm>
            <a:off x="5472336" y="2636838"/>
            <a:ext cx="17280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7A2C9FF7-B3BE-1F40-9C09-13EBE8B07C66}"/>
              </a:ext>
            </a:extLst>
          </p:cNvPr>
          <p:cNvCxnSpPr>
            <a:cxnSpLocks/>
          </p:cNvCxnSpPr>
          <p:nvPr/>
        </p:nvCxnSpPr>
        <p:spPr>
          <a:xfrm>
            <a:off x="6948264" y="2492896"/>
            <a:ext cx="0" cy="161986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608DDD2-2E03-5141-A6E4-85EBC64055DF}"/>
              </a:ext>
            </a:extLst>
          </p:cNvPr>
          <p:cNvSpPr txBox="1"/>
          <p:nvPr/>
        </p:nvSpPr>
        <p:spPr>
          <a:xfrm>
            <a:off x="5400136" y="1639246"/>
            <a:ext cx="61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y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BC666721-23CD-E44A-8AED-76568AE5508E}"/>
              </a:ext>
            </a:extLst>
          </p:cNvPr>
          <p:cNvSpPr txBox="1"/>
          <p:nvPr/>
        </p:nvSpPr>
        <p:spPr>
          <a:xfrm>
            <a:off x="7938396" y="4067037"/>
            <a:ext cx="61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4011F0-3397-9040-B3CD-914535E29BB1}"/>
                  </a:ext>
                </a:extLst>
              </p:cNvPr>
              <p:cNvSpPr txBox="1"/>
              <p:nvPr/>
            </p:nvSpPr>
            <p:spPr>
              <a:xfrm>
                <a:off x="5220072" y="3095449"/>
                <a:ext cx="612024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4011F0-3397-9040-B3CD-914535E29B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3095449"/>
                <a:ext cx="612024" cy="391261"/>
              </a:xfrm>
              <a:prstGeom prst="rect">
                <a:avLst/>
              </a:prstGeom>
              <a:blipFill>
                <a:blip r:embed="rId9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9ADFD8CE-4547-DF45-9539-E5653F711C04}"/>
                  </a:ext>
                </a:extLst>
              </p:cNvPr>
              <p:cNvSpPr txBox="1"/>
              <p:nvPr/>
            </p:nvSpPr>
            <p:spPr>
              <a:xfrm>
                <a:off x="6066610" y="4027319"/>
                <a:ext cx="612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9ADFD8CE-4547-DF45-9539-E5653F711C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6610" y="4027319"/>
                <a:ext cx="61202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C37D71E-84C8-7447-98FF-59E8EE9B1CE6}"/>
                  </a:ext>
                </a:extLst>
              </p:cNvPr>
              <p:cNvSpPr txBox="1"/>
              <p:nvPr/>
            </p:nvSpPr>
            <p:spPr>
              <a:xfrm>
                <a:off x="5958133" y="3059668"/>
                <a:ext cx="612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C37D71E-84C8-7447-98FF-59E8EE9B1C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8133" y="3059668"/>
                <a:ext cx="612024" cy="369332"/>
              </a:xfrm>
              <a:prstGeom prst="rect">
                <a:avLst/>
              </a:prstGeom>
              <a:blipFill>
                <a:blip r:embed="rId11"/>
                <a:stretch>
                  <a:fillRect t="-64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20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Título">
            <a:extLst>
              <a:ext uri="{FF2B5EF4-FFF2-40B4-BE49-F238E27FC236}">
                <a16:creationId xmlns:a16="http://schemas.microsoft.com/office/drawing/2014/main" id="{D7AC1327-684B-B84B-A98F-D65380D6E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12. Multiplicación de un vector por un escalar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662D7780-9308-974F-A2FB-F721FF84E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310357"/>
            <a:ext cx="8135938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Ejemplo: Vector  </a:t>
            </a:r>
            <a:r>
              <a:rPr lang="es-MX" altLang="es-CL" sz="1800" b="1" dirty="0">
                <a:latin typeface="Garamond" panose="02020404030301010803" pitchFamily="18" charset="0"/>
              </a:rPr>
              <a:t>2V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La misma dirección y magnitud doble.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Si escalar es positivo – la dirección no se cambia.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Si escalar es negativo – la dirección es el opuesto. </a:t>
            </a:r>
            <a:r>
              <a:rPr lang="es-MX" altLang="es-CL" sz="1800" b="1" dirty="0">
                <a:latin typeface="Garamond" panose="02020404030301010803" pitchFamily="18" charset="0"/>
              </a:rPr>
              <a:t>V (-2)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>
                <a:latin typeface="Garamond" panose="02020404030301010803" pitchFamily="18" charset="0"/>
              </a:rPr>
              <a:t>Producto de un vector </a:t>
            </a:r>
            <a:r>
              <a:rPr lang="es-MX" altLang="es-CL" sz="1800" b="1" i="1" dirty="0">
                <a:latin typeface="Garamond" panose="02020404030301010803" pitchFamily="18" charset="0"/>
              </a:rPr>
              <a:t>v por un número real k.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Es otro vector  que tiene: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Dirección: la misma que </a:t>
            </a:r>
            <a:r>
              <a:rPr lang="es-MX" altLang="es-CL" sz="1800" b="1" i="1" dirty="0">
                <a:latin typeface="Garamond" panose="02020404030301010803" pitchFamily="18" charset="0"/>
              </a:rPr>
              <a:t>v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Sentido: el mismo que </a:t>
            </a:r>
            <a:r>
              <a:rPr lang="es-MX" altLang="es-CL" sz="1800" b="1" i="1" dirty="0">
                <a:latin typeface="Garamond" panose="02020404030301010803" pitchFamily="18" charset="0"/>
              </a:rPr>
              <a:t>v si k es positivo y sentido contrario si k es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negativo.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Módulo: el producto del módulo de </a:t>
            </a:r>
            <a:r>
              <a:rPr lang="es-MX" altLang="es-CL" sz="1800" b="1" i="1" dirty="0">
                <a:latin typeface="Garamond" panose="02020404030301010803" pitchFamily="18" charset="0"/>
              </a:rPr>
              <a:t>v por el valor absoluto de k.</a:t>
            </a:r>
            <a:endParaRPr lang="es-MX" altLang="es-CL" sz="1800" dirty="0">
              <a:latin typeface="Garamond" panose="02020404030301010803" pitchFamily="18" charset="0"/>
            </a:endParaRPr>
          </a:p>
        </p:txBody>
      </p:sp>
      <p:graphicFrame>
        <p:nvGraphicFramePr>
          <p:cNvPr id="23554" name="Object 2">
            <a:extLst>
              <a:ext uri="{FF2B5EF4-FFF2-40B4-BE49-F238E27FC236}">
                <a16:creationId xmlns:a16="http://schemas.microsoft.com/office/drawing/2014/main" id="{6201460E-E7F3-7F4A-BFE0-C614D607B2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4683360"/>
              </p:ext>
            </p:extLst>
          </p:nvPr>
        </p:nvGraphicFramePr>
        <p:xfrm>
          <a:off x="3419872" y="5517232"/>
          <a:ext cx="29400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Equation" r:id="rId3" imgW="18719800" imgH="5854700" progId="Equation.DSMT4">
                  <p:embed/>
                </p:oleObj>
              </mc:Choice>
              <mc:Fallback>
                <p:oleObj name="Equation" r:id="rId3" imgW="18719800" imgH="58547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5517232"/>
                        <a:ext cx="29400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>
            <a:extLst>
              <a:ext uri="{FF2B5EF4-FFF2-40B4-BE49-F238E27FC236}">
                <a16:creationId xmlns:a16="http://schemas.microsoft.com/office/drawing/2014/main" id="{93BF75D9-6310-874B-A1DD-78A196755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13.Suma de vectores: resta de vectores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64AF6DC5-505F-694E-A6F9-714E57EE5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1557338"/>
            <a:ext cx="6985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Vector </a:t>
            </a:r>
            <a:r>
              <a:rPr lang="es-MX" altLang="es-CL" sz="2000" b="1">
                <a:latin typeface="Garamond" panose="02020404030301010803" pitchFamily="18" charset="0"/>
              </a:rPr>
              <a:t>V y vector </a:t>
            </a:r>
            <a:r>
              <a:rPr lang="es-MX" altLang="es-CL" sz="2000">
                <a:latin typeface="Garamond" panose="02020404030301010803" pitchFamily="18" charset="0"/>
              </a:rPr>
              <a:t>–</a:t>
            </a:r>
            <a:r>
              <a:rPr lang="es-MX" altLang="es-CL" sz="2000" b="1">
                <a:latin typeface="Garamond" panose="02020404030301010803" pitchFamily="18" charset="0"/>
              </a:rPr>
              <a:t>V </a:t>
            </a:r>
            <a:r>
              <a:rPr lang="es-MX" altLang="es-CL" sz="2000">
                <a:latin typeface="Garamond" panose="02020404030301010803" pitchFamily="18" charset="0"/>
              </a:rPr>
              <a:t>La misma magnitud, la dirección –opuesta.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 b="1">
                <a:latin typeface="Garamond" panose="02020404030301010803" pitchFamily="18" charset="0"/>
              </a:rPr>
              <a:t>A – B = A + (-B)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DA54555E-DD3C-2247-947A-789393EE6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4" t="10114"/>
          <a:stretch>
            <a:fillRect/>
          </a:stretch>
        </p:blipFill>
        <p:spPr bwMode="auto">
          <a:xfrm>
            <a:off x="2916238" y="2060575"/>
            <a:ext cx="4916487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>
            <a:extLst>
              <a:ext uri="{FF2B5EF4-FFF2-40B4-BE49-F238E27FC236}">
                <a16:creationId xmlns:a16="http://schemas.microsoft.com/office/drawing/2014/main" id="{302AF01F-E97E-3C40-A0D8-DE95C7549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14. PROBLEMA</a:t>
            </a:r>
            <a:endParaRPr lang="es-MX" altLang="es-CL" dirty="0"/>
          </a:p>
        </p:txBody>
      </p:sp>
      <p:sp>
        <p:nvSpPr>
          <p:cNvPr id="26626" name="3 Rectángulo">
            <a:extLst>
              <a:ext uri="{FF2B5EF4-FFF2-40B4-BE49-F238E27FC236}">
                <a16:creationId xmlns:a16="http://schemas.microsoft.com/office/drawing/2014/main" id="{03AE21A0-AB9F-E842-8B2F-CF224CAFD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457200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Observa el dibujo: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Indica el origen y el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extremo (cola)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 de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los vectores.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1. Calcula el módulo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uno.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2. ¿Cuáles tienen la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misma dirección?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F2AEE645-D2CF-9742-ACC3-14E79D538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412875"/>
            <a:ext cx="539115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F4BCDF7F-6477-DF4E-BA97-F983FC20C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15. Vector unitario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2 Marcador de contenido">
                <a:extLst>
                  <a:ext uri="{FF2B5EF4-FFF2-40B4-BE49-F238E27FC236}">
                    <a16:creationId xmlns:a16="http://schemas.microsoft.com/office/drawing/2014/main" id="{86F9883A-2130-02FD-F35A-E5AAFA17A0E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</p:spPr>
            <p:txBody>
              <a:bodyPr/>
              <a:lstStyle/>
              <a:p>
                <a:pPr algn="just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s-MX" altLang="es-CL" dirty="0"/>
                  <a:t>Un vector unitario se define como aquel cuya magnitud es la unidad y se escribe con un acento circunflejo sobre la letra que lo representa, por ejemplo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es-MX" altLang="es-CL" dirty="0"/>
                  <a:t>; dado que al vector unitario siempre se le toma como una cantidad sin dimensiones; se tiene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s-MX" altLang="es-CL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altLang="es-CL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es-ES" altLang="es-CL" b="0" i="1" smtClean="0">
                        <a:latin typeface="Cambria Math" panose="02040503050406030204" pitchFamily="18" charset="0"/>
                      </a:rPr>
                      <m:t>=1.</m:t>
                    </m:r>
                  </m:oMath>
                </a14:m>
                <a:r>
                  <a:rPr lang="es-MX" altLang="es-CL" dirty="0"/>
                  <a:t> </a:t>
                </a:r>
              </a:p>
            </p:txBody>
          </p:sp>
        </mc:Choice>
        <mc:Fallback xmlns="">
          <p:sp>
            <p:nvSpPr>
              <p:cNvPr id="5" name="2 Marcador de contenido">
                <a:extLst>
                  <a:ext uri="{FF2B5EF4-FFF2-40B4-BE49-F238E27FC236}">
                    <a16:creationId xmlns:a16="http://schemas.microsoft.com/office/drawing/2014/main" id="{86F9883A-2130-02FD-F35A-E5AAFA17A0E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  <a:blipFill>
                <a:blip r:embed="rId2"/>
                <a:stretch>
                  <a:fillRect l="-1852" r="-1852" b="-13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>
            <a:extLst>
              <a:ext uri="{FF2B5EF4-FFF2-40B4-BE49-F238E27FC236}">
                <a16:creationId xmlns:a16="http://schemas.microsoft.com/office/drawing/2014/main" id="{68FB5736-6867-2943-B3AA-7AC3D7207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15. </a:t>
            </a:r>
            <a:r>
              <a:rPr lang="es-MX" altLang="es-CL" b="1" dirty="0"/>
              <a:t>Vector Unitario </a:t>
            </a:r>
            <a:endParaRPr lang="es-MX" alt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674" name="2 Marcador de contenido">
                <a:extLst>
                  <a:ext uri="{FF2B5EF4-FFF2-40B4-BE49-F238E27FC236}">
                    <a16:creationId xmlns:a16="http://schemas.microsoft.com/office/drawing/2014/main" id="{9FE661DC-BD32-624E-8E24-AEB3220C095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</p:spPr>
            <p:txBody>
              <a:bodyPr/>
              <a:lstStyle/>
              <a:p>
                <a:pPr marL="900113" indent="-614363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s-MX" altLang="es-CL" dirty="0"/>
                  <a:t>Si por ejemplo, se escoge un vector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s-MX" alt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altLang="es-CL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e>
                      <m:sub>
                        <m:r>
                          <a:rPr lang="es-ES" alt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s-MX" altLang="es-CL" dirty="0"/>
                  <a:t> unitario en la misma dirección de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dirty="0"/>
                  <a:t> se puede escribir:</a:t>
                </a:r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sSub>
                        <m:sSubPr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es-MX" altLang="es-CL" dirty="0"/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alt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s-ES" altLang="es-CL" i="1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s-ES" alt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MX" alt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s-ES" alt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es-ES" altLang="es-CL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altLang="es-CL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</m:d>
                        </m:den>
                      </m:f>
                    </m:oMath>
                  </m:oMathPara>
                </a14:m>
                <a:endParaRPr lang="es-MX" altLang="es-CL" dirty="0"/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:endParaRPr lang="es-MX" altLang="es-CL" dirty="0"/>
              </a:p>
              <a:p>
                <a:pPr marL="900113" indent="-614363">
                  <a:lnSpc>
                    <a:spcPct val="150000"/>
                  </a:lnSpc>
                  <a:spcBef>
                    <a:spcPct val="0"/>
                  </a:spcBef>
                </a:pPr>
                <a:endParaRPr lang="es-MX" altLang="es-CL" dirty="0"/>
              </a:p>
            </p:txBody>
          </p:sp>
        </mc:Choice>
        <mc:Fallback xmlns="">
          <p:sp>
            <p:nvSpPr>
              <p:cNvPr id="28674" name="2 Marcador de contenido">
                <a:extLst>
                  <a:ext uri="{FF2B5EF4-FFF2-40B4-BE49-F238E27FC236}">
                    <a16:creationId xmlns:a16="http://schemas.microsoft.com/office/drawing/2014/main" id="{9FE661DC-BD32-624E-8E24-AEB3220C09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  <a:blipFill>
                <a:blip r:embed="rId2"/>
                <a:stretch>
                  <a:fillRect b="-125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520B58E7-05CC-7E44-9DCB-55EFB8436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2997200"/>
            <a:ext cx="28194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1 Título">
            <a:extLst>
              <a:ext uri="{FF2B5EF4-FFF2-40B4-BE49-F238E27FC236}">
                <a16:creationId xmlns:a16="http://schemas.microsoft.com/office/drawing/2014/main" id="{C9943E07-021F-9642-9BB4-F69C315B0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16. </a:t>
            </a:r>
            <a:r>
              <a:rPr lang="es-MX" altLang="es-CL" b="1" dirty="0"/>
              <a:t>Vectores Unitarios base </a:t>
            </a:r>
            <a:endParaRPr lang="es-MX" altLang="es-CL" dirty="0"/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E98269F7-90FC-A549-8095-99EE90D2C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6975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Un conjunto de vectores unitarios de gran utilidad pueden asociarse con un sistema de coordenadas rectangulares. Se les define en las direcciones de los ejes x, y, z, respectivamente;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En otras palabras, la dirección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de cada uno de ellos está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determinada por la dirección de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incremento de la coordenada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rectangular correspondiente.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Título">
            <a:extLst>
              <a:ext uri="{FF2B5EF4-FFF2-40B4-BE49-F238E27FC236}">
                <a16:creationId xmlns:a16="http://schemas.microsoft.com/office/drawing/2014/main" id="{CF3B16C8-055B-9345-80BF-4F588B951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17. </a:t>
            </a:r>
            <a:r>
              <a:rPr lang="es-MX" altLang="es-CL" b="1" dirty="0"/>
              <a:t>Método analítico para la suma de vectores.</a:t>
            </a: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77CA2A01-5366-FA4B-93E5-72DFE605C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88" y="1254125"/>
            <a:ext cx="457200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Veamos un vector </a:t>
            </a:r>
            <a:r>
              <a:rPr lang="es-MX" altLang="es-CL" sz="1800" b="1">
                <a:latin typeface="Garamond" panose="02020404030301010803" pitchFamily="18" charset="0"/>
              </a:rPr>
              <a:t>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que esta en un plano.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puede expresar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como suma le los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otros dos vectores –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se llaman las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componentes del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vector.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llama resolver el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vector en sus propias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componentes.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escriben A</a:t>
            </a:r>
            <a:r>
              <a:rPr lang="es-MX" altLang="es-CL" sz="1800" baseline="-25000">
                <a:latin typeface="Garamond" panose="02020404030301010803" pitchFamily="18" charset="0"/>
              </a:rPr>
              <a:t>x</a:t>
            </a:r>
            <a:r>
              <a:rPr lang="es-MX" altLang="es-CL" sz="1800">
                <a:latin typeface="Garamond" panose="02020404030301010803" pitchFamily="18" charset="0"/>
              </a:rPr>
              <a:t> y A</a:t>
            </a:r>
            <a:r>
              <a:rPr lang="es-MX" altLang="es-CL" sz="1800" baseline="-25000">
                <a:latin typeface="Garamond" panose="02020404030301010803" pitchFamily="18" charset="0"/>
              </a:rPr>
              <a:t>y</a:t>
            </a:r>
            <a:r>
              <a:rPr lang="es-MX" altLang="es-CL" sz="1800">
                <a:latin typeface="Garamond" panose="02020404030301010803" pitchFamily="18" charset="0"/>
              </a:rPr>
              <a:t>.</a:t>
            </a:r>
          </a:p>
        </p:txBody>
      </p:sp>
      <p:pic>
        <p:nvPicPr>
          <p:cNvPr id="26626" name="Picture 2">
            <a:extLst>
              <a:ext uri="{FF2B5EF4-FFF2-40B4-BE49-F238E27FC236}">
                <a16:creationId xmlns:a16="http://schemas.microsoft.com/office/drawing/2014/main" id="{B98950C4-788C-004B-A393-C0F7F1F96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060575"/>
            <a:ext cx="416242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6627" name="Object 3">
            <a:extLst>
              <a:ext uri="{FF2B5EF4-FFF2-40B4-BE49-F238E27FC236}">
                <a16:creationId xmlns:a16="http://schemas.microsoft.com/office/drawing/2014/main" id="{F601125E-786E-1D4B-9165-F4DDA6E1B6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80063" y="4797425"/>
          <a:ext cx="504825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Equation" r:id="rId4" imgW="4394200" imgH="5270500" progId="Equation.DSMT4">
                  <p:embed/>
                </p:oleObj>
              </mc:Choice>
              <mc:Fallback>
                <p:oleObj name="Equation" r:id="rId4" imgW="4394200" imgH="52705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4797425"/>
                        <a:ext cx="504825" cy="679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BA880668-D48C-3C49-A0E1-2095F59A57C5}"/>
              </a:ext>
            </a:extLst>
          </p:cNvPr>
          <p:cNvCxnSpPr/>
          <p:nvPr/>
        </p:nvCxnSpPr>
        <p:spPr>
          <a:xfrm>
            <a:off x="4500563" y="4724400"/>
            <a:ext cx="2663825" cy="0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628" name="Object 4">
            <a:extLst>
              <a:ext uri="{FF2B5EF4-FFF2-40B4-BE49-F238E27FC236}">
                <a16:creationId xmlns:a16="http://schemas.microsoft.com/office/drawing/2014/main" id="{7F79B1E0-5957-0E49-918D-64CFDA5A2A8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64388" y="3573463"/>
          <a:ext cx="4318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Equation" r:id="rId6" imgW="4394200" imgH="5562600" progId="Equation.DSMT4">
                  <p:embed/>
                </p:oleObj>
              </mc:Choice>
              <mc:Fallback>
                <p:oleObj name="Equation" r:id="rId6" imgW="4394200" imgH="55626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3573463"/>
                        <a:ext cx="431800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10 Conector recto de flecha">
            <a:extLst>
              <a:ext uri="{FF2B5EF4-FFF2-40B4-BE49-F238E27FC236}">
                <a16:creationId xmlns:a16="http://schemas.microsoft.com/office/drawing/2014/main" id="{49F2AFDA-0DEA-A14C-BCB0-2E96060F3724}"/>
              </a:ext>
            </a:extLst>
          </p:cNvPr>
          <p:cNvCxnSpPr/>
          <p:nvPr/>
        </p:nvCxnSpPr>
        <p:spPr>
          <a:xfrm flipV="1">
            <a:off x="7164388" y="3141663"/>
            <a:ext cx="0" cy="1582737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>
            <a:extLst>
              <a:ext uri="{FF2B5EF4-FFF2-40B4-BE49-F238E27FC236}">
                <a16:creationId xmlns:a16="http://schemas.microsoft.com/office/drawing/2014/main" id="{FB7124FF-0581-5142-8B07-DAEBADB19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18. </a:t>
            </a:r>
            <a:r>
              <a:rPr lang="es-MX" altLang="es-CL" b="1" dirty="0"/>
              <a:t>Método analítico para la suma de vectores.</a:t>
            </a:r>
            <a:endParaRPr lang="es-MX" altLang="es-CL" dirty="0"/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575C6954-7230-5542-ACC9-82D11F9F4A30}"/>
              </a:ext>
            </a:extLst>
          </p:cNvPr>
          <p:cNvCxnSpPr/>
          <p:nvPr/>
        </p:nvCxnSpPr>
        <p:spPr>
          <a:xfrm flipV="1">
            <a:off x="1763713" y="1844675"/>
            <a:ext cx="0" cy="36004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id="{D5D43693-25AD-B246-AAC3-6D24653EC422}"/>
              </a:ext>
            </a:extLst>
          </p:cNvPr>
          <p:cNvCxnSpPr/>
          <p:nvPr/>
        </p:nvCxnSpPr>
        <p:spPr>
          <a:xfrm>
            <a:off x="1331913" y="5084763"/>
            <a:ext cx="5472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id="{87D01E63-A93B-A94C-A7E6-D18F589C97D6}"/>
              </a:ext>
            </a:extLst>
          </p:cNvPr>
          <p:cNvCxnSpPr/>
          <p:nvPr/>
        </p:nvCxnSpPr>
        <p:spPr>
          <a:xfrm flipV="1">
            <a:off x="1763713" y="4149725"/>
            <a:ext cx="2879725" cy="93503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id="{B16DC616-C68A-5D4B-B482-A73BA8770197}"/>
              </a:ext>
            </a:extLst>
          </p:cNvPr>
          <p:cNvCxnSpPr/>
          <p:nvPr/>
        </p:nvCxnSpPr>
        <p:spPr>
          <a:xfrm flipV="1">
            <a:off x="4643438" y="2420938"/>
            <a:ext cx="649287" cy="1728787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>
            <a:extLst>
              <a:ext uri="{FF2B5EF4-FFF2-40B4-BE49-F238E27FC236}">
                <a16:creationId xmlns:a16="http://schemas.microsoft.com/office/drawing/2014/main" id="{8D42ECFB-AC6C-F442-AD79-A60FD6867320}"/>
              </a:ext>
            </a:extLst>
          </p:cNvPr>
          <p:cNvCxnSpPr/>
          <p:nvPr/>
        </p:nvCxnSpPr>
        <p:spPr>
          <a:xfrm flipV="1">
            <a:off x="1763713" y="2492375"/>
            <a:ext cx="34559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>
            <a:extLst>
              <a:ext uri="{FF2B5EF4-FFF2-40B4-BE49-F238E27FC236}">
                <a16:creationId xmlns:a16="http://schemas.microsoft.com/office/drawing/2014/main" id="{6D794FE1-78AD-8D41-AEF9-C26962550D9B}"/>
              </a:ext>
            </a:extLst>
          </p:cNvPr>
          <p:cNvCxnSpPr/>
          <p:nvPr/>
        </p:nvCxnSpPr>
        <p:spPr>
          <a:xfrm>
            <a:off x="4632325" y="4149725"/>
            <a:ext cx="0" cy="10795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>
            <a:extLst>
              <a:ext uri="{FF2B5EF4-FFF2-40B4-BE49-F238E27FC236}">
                <a16:creationId xmlns:a16="http://schemas.microsoft.com/office/drawing/2014/main" id="{9AB1321D-A584-714F-96FB-94FE8DA47045}"/>
              </a:ext>
            </a:extLst>
          </p:cNvPr>
          <p:cNvCxnSpPr/>
          <p:nvPr/>
        </p:nvCxnSpPr>
        <p:spPr>
          <a:xfrm>
            <a:off x="5292725" y="2420938"/>
            <a:ext cx="0" cy="280828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>
            <a:extLst>
              <a:ext uri="{FF2B5EF4-FFF2-40B4-BE49-F238E27FC236}">
                <a16:creationId xmlns:a16="http://schemas.microsoft.com/office/drawing/2014/main" id="{155A56FB-1299-484E-8A11-67D99C6E1768}"/>
              </a:ext>
            </a:extLst>
          </p:cNvPr>
          <p:cNvCxnSpPr/>
          <p:nvPr/>
        </p:nvCxnSpPr>
        <p:spPr>
          <a:xfrm flipV="1">
            <a:off x="1476375" y="4149725"/>
            <a:ext cx="40322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>
            <a:extLst>
              <a:ext uri="{FF2B5EF4-FFF2-40B4-BE49-F238E27FC236}">
                <a16:creationId xmlns:a16="http://schemas.microsoft.com/office/drawing/2014/main" id="{EA10BBAA-B8B1-DA47-9EF0-1C3A1BBD0D1C}"/>
              </a:ext>
            </a:extLst>
          </p:cNvPr>
          <p:cNvCxnSpPr/>
          <p:nvPr/>
        </p:nvCxnSpPr>
        <p:spPr>
          <a:xfrm>
            <a:off x="1547813" y="2492375"/>
            <a:ext cx="38163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33 Conector recto de flecha">
            <a:extLst>
              <a:ext uri="{FF2B5EF4-FFF2-40B4-BE49-F238E27FC236}">
                <a16:creationId xmlns:a16="http://schemas.microsoft.com/office/drawing/2014/main" id="{7009C0CB-58AE-4645-883B-2F0EFC02202E}"/>
              </a:ext>
            </a:extLst>
          </p:cNvPr>
          <p:cNvCxnSpPr/>
          <p:nvPr/>
        </p:nvCxnSpPr>
        <p:spPr>
          <a:xfrm>
            <a:off x="1763713" y="5084763"/>
            <a:ext cx="2879725" cy="0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Conector recto de flecha">
            <a:extLst>
              <a:ext uri="{FF2B5EF4-FFF2-40B4-BE49-F238E27FC236}">
                <a16:creationId xmlns:a16="http://schemas.microsoft.com/office/drawing/2014/main" id="{13546EB2-A326-7346-8730-42EEE1265A47}"/>
              </a:ext>
            </a:extLst>
          </p:cNvPr>
          <p:cNvCxnSpPr/>
          <p:nvPr/>
        </p:nvCxnSpPr>
        <p:spPr>
          <a:xfrm flipV="1">
            <a:off x="4643438" y="4149725"/>
            <a:ext cx="0" cy="935038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 de flecha">
            <a:extLst>
              <a:ext uri="{FF2B5EF4-FFF2-40B4-BE49-F238E27FC236}">
                <a16:creationId xmlns:a16="http://schemas.microsoft.com/office/drawing/2014/main" id="{B0BA00B4-C04B-8246-BAF4-97B6BB4A8198}"/>
              </a:ext>
            </a:extLst>
          </p:cNvPr>
          <p:cNvCxnSpPr/>
          <p:nvPr/>
        </p:nvCxnSpPr>
        <p:spPr>
          <a:xfrm>
            <a:off x="4643438" y="4149725"/>
            <a:ext cx="614362" cy="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>
            <a:extLst>
              <a:ext uri="{FF2B5EF4-FFF2-40B4-BE49-F238E27FC236}">
                <a16:creationId xmlns:a16="http://schemas.microsoft.com/office/drawing/2014/main" id="{E830C19A-8A15-A042-90DA-417713398CC8}"/>
              </a:ext>
            </a:extLst>
          </p:cNvPr>
          <p:cNvCxnSpPr/>
          <p:nvPr/>
        </p:nvCxnSpPr>
        <p:spPr>
          <a:xfrm flipV="1">
            <a:off x="5292725" y="2492375"/>
            <a:ext cx="0" cy="165735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recto de flecha">
            <a:extLst>
              <a:ext uri="{FF2B5EF4-FFF2-40B4-BE49-F238E27FC236}">
                <a16:creationId xmlns:a16="http://schemas.microsoft.com/office/drawing/2014/main" id="{F0F96736-C4E0-2343-8DD9-09B5D34DD4E7}"/>
              </a:ext>
            </a:extLst>
          </p:cNvPr>
          <p:cNvCxnSpPr/>
          <p:nvPr/>
        </p:nvCxnSpPr>
        <p:spPr>
          <a:xfrm>
            <a:off x="1763713" y="5084763"/>
            <a:ext cx="352901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43 Conector recto de flecha">
            <a:extLst>
              <a:ext uri="{FF2B5EF4-FFF2-40B4-BE49-F238E27FC236}">
                <a16:creationId xmlns:a16="http://schemas.microsoft.com/office/drawing/2014/main" id="{840AF19B-6665-454B-B63B-A747C1B60F24}"/>
              </a:ext>
            </a:extLst>
          </p:cNvPr>
          <p:cNvCxnSpPr/>
          <p:nvPr/>
        </p:nvCxnSpPr>
        <p:spPr>
          <a:xfrm flipH="1" flipV="1">
            <a:off x="1763713" y="2492375"/>
            <a:ext cx="142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45 CuadroTexto">
            <a:extLst>
              <a:ext uri="{FF2B5EF4-FFF2-40B4-BE49-F238E27FC236}">
                <a16:creationId xmlns:a16="http://schemas.microsoft.com/office/drawing/2014/main" id="{8CF90F46-E437-6C48-BD9C-8BF7E16CD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3675" y="1773238"/>
            <a:ext cx="30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47" name="46 CuadroTexto">
            <a:extLst>
              <a:ext uri="{FF2B5EF4-FFF2-40B4-BE49-F238E27FC236}">
                <a16:creationId xmlns:a16="http://schemas.microsoft.com/office/drawing/2014/main" id="{06B63C95-1071-1447-9666-652F79417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5084763"/>
            <a:ext cx="30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48" name="47 CuadroTexto">
            <a:extLst>
              <a:ext uri="{FF2B5EF4-FFF2-40B4-BE49-F238E27FC236}">
                <a16:creationId xmlns:a16="http://schemas.microsoft.com/office/drawing/2014/main" id="{41E8F208-420D-0143-9A69-7664E703A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3100" y="422116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49" name="48 CuadroTexto">
            <a:extLst>
              <a:ext uri="{FF2B5EF4-FFF2-40B4-BE49-F238E27FC236}">
                <a16:creationId xmlns:a16="http://schemas.microsoft.com/office/drawing/2014/main" id="{B6DBC8A4-BA14-B941-A24D-F053201C8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50847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0" name="49 CuadroTexto">
            <a:extLst>
              <a:ext uri="{FF2B5EF4-FFF2-40B4-BE49-F238E27FC236}">
                <a16:creationId xmlns:a16="http://schemas.microsoft.com/office/drawing/2014/main" id="{238B50B4-25BC-864F-BD1D-4F7289B48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6450" y="4437063"/>
            <a:ext cx="411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1" name="50 CuadroTexto">
            <a:extLst>
              <a:ext uri="{FF2B5EF4-FFF2-40B4-BE49-F238E27FC236}">
                <a16:creationId xmlns:a16="http://schemas.microsoft.com/office/drawing/2014/main" id="{DCEAF96D-CC9B-5747-86E2-2274C640B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213100"/>
            <a:ext cx="35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52" name="51 CuadroTexto">
            <a:extLst>
              <a:ext uri="{FF2B5EF4-FFF2-40B4-BE49-F238E27FC236}">
                <a16:creationId xmlns:a16="http://schemas.microsoft.com/office/drawing/2014/main" id="{1B19E5EA-F079-8142-A4B7-251383E720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4076700"/>
            <a:ext cx="414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3" name="52 CuadroTexto">
            <a:extLst>
              <a:ext uri="{FF2B5EF4-FFF2-40B4-BE49-F238E27FC236}">
                <a16:creationId xmlns:a16="http://schemas.microsoft.com/office/drawing/2014/main" id="{CB2F98BF-EDD8-8D40-ACD6-8F7E399FF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8600" y="3644900"/>
            <a:ext cx="415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4" name="53 CuadroTexto">
            <a:extLst>
              <a:ext uri="{FF2B5EF4-FFF2-40B4-BE49-F238E27FC236}">
                <a16:creationId xmlns:a16="http://schemas.microsoft.com/office/drawing/2014/main" id="{7CA0363D-6E10-3B45-9AF3-825223D01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27501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R</a:t>
            </a:r>
          </a:p>
        </p:txBody>
      </p:sp>
      <p:sp>
        <p:nvSpPr>
          <p:cNvPr id="56" name="55 CuadroTexto">
            <a:extLst>
              <a:ext uri="{FF2B5EF4-FFF2-40B4-BE49-F238E27FC236}">
                <a16:creationId xmlns:a16="http://schemas.microsoft.com/office/drawing/2014/main" id="{1DD3DF55-C805-704A-99B9-E7E3776C4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075238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7" name="56 CuadroTexto">
            <a:extLst>
              <a:ext uri="{FF2B5EF4-FFF2-40B4-BE49-F238E27FC236}">
                <a16:creationId xmlns:a16="http://schemas.microsoft.com/office/drawing/2014/main" id="{62A720B9-2A8E-E943-8768-605180D9B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3357563"/>
            <a:ext cx="4270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>
            <a:extLst>
              <a:ext uri="{FF2B5EF4-FFF2-40B4-BE49-F238E27FC236}">
                <a16:creationId xmlns:a16="http://schemas.microsoft.com/office/drawing/2014/main" id="{D15798C7-DEF6-7747-A36D-B13CC401D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767138"/>
            <a:ext cx="477202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1 Título">
            <a:extLst>
              <a:ext uri="{FF2B5EF4-FFF2-40B4-BE49-F238E27FC236}">
                <a16:creationId xmlns:a16="http://schemas.microsoft.com/office/drawing/2014/main" id="{B629A673-1650-884B-8AB0-5980EFB73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33795" name="2 Marcador de contenido">
            <a:extLst>
              <a:ext uri="{FF2B5EF4-FFF2-40B4-BE49-F238E27FC236}">
                <a16:creationId xmlns:a16="http://schemas.microsoft.com/office/drawing/2014/main" id="{4FCA7842-1761-3F4C-A7B0-07698FAF8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2952750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Dados los puntos en el plano </a:t>
            </a:r>
            <a:r>
              <a:rPr lang="es-MX" altLang="es-CL" sz="2400" b="1" dirty="0"/>
              <a:t>a(5,-3) y b (-2,6)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1. Sume analíticamente.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2.Sume geométricamente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3. calcule analíticamente 4</a:t>
            </a:r>
            <a:r>
              <a:rPr lang="es-MX" altLang="es-CL" sz="2400" b="1" dirty="0"/>
              <a:t>a-</a:t>
            </a:r>
            <a:r>
              <a:rPr lang="es-MX" altLang="es-CL" sz="2400" dirty="0"/>
              <a:t>7</a:t>
            </a:r>
            <a:r>
              <a:rPr lang="es-MX" altLang="es-CL" sz="2400" b="1" dirty="0"/>
              <a:t>b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Expresa el vector </a:t>
            </a:r>
            <a:r>
              <a:rPr lang="es-MX" altLang="es-CL" sz="2400" b="1" dirty="0"/>
              <a:t>x como combinación </a:t>
            </a:r>
            <a:r>
              <a:rPr lang="es-MX" altLang="es-CL" sz="2400" dirty="0"/>
              <a:t>lineal de </a:t>
            </a:r>
            <a:r>
              <a:rPr lang="es-MX" altLang="es-CL" sz="2400" b="1" dirty="0"/>
              <a:t>a y b.</a:t>
            </a:r>
            <a:endParaRPr lang="es-MX" alt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>
            <a:extLst>
              <a:ext uri="{FF2B5EF4-FFF2-40B4-BE49-F238E27FC236}">
                <a16:creationId xmlns:a16="http://schemas.microsoft.com/office/drawing/2014/main" id="{08ADA5E7-E6F3-074C-8022-3239144DE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EE9DF91-3AC4-AC4C-886D-4ADF62CD4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268413"/>
            <a:ext cx="8280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>
                <a:latin typeface="Garamond" panose="02020404030301010803" pitchFamily="18" charset="0"/>
              </a:rPr>
              <a:t>Una persona camina 22.0 [km] en dirección norte, y a continuación camina con una dirección de 60° al sur del este otros 47.0 km. ¿A qué distancia habrá llegado desde donde empezó?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>
                <a:latin typeface="Garamond" panose="02020404030301010803" pitchFamily="18" charset="0"/>
              </a:rPr>
              <a:t>Un viaje en aeroplano implica tres etapas y dos escalas. La primera etapa es en dirección este durante 620 [km]; la segunda etapa es en dirección sureste (45°) durante 440 [km]; y tercera es en dirección 53° al sur del oeste durante 550 [km]. ¿Cuál es el desplazamiento total del aeroplano?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>
            <a:extLst>
              <a:ext uri="{FF2B5EF4-FFF2-40B4-BE49-F238E27FC236}">
                <a16:creationId xmlns:a16="http://schemas.microsoft.com/office/drawing/2014/main" id="{54246E40-75D6-A242-8A43-6ED6F5A42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20. Propiedades de los vectores (síntesis)</a:t>
            </a:r>
            <a:endParaRPr lang="es-MX" altLang="es-CL" dirty="0"/>
          </a:p>
        </p:txBody>
      </p:sp>
      <p:pic>
        <p:nvPicPr>
          <p:cNvPr id="34818" name="Picture 2">
            <a:extLst>
              <a:ext uri="{FF2B5EF4-FFF2-40B4-BE49-F238E27FC236}">
                <a16:creationId xmlns:a16="http://schemas.microsoft.com/office/drawing/2014/main" id="{1B0FC077-4A96-2C44-A6A7-1E29AFB55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77438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6B5C33-7F87-0C44-D3A2-0822E28CB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21. VECTORES EN 3D</a:t>
            </a:r>
            <a:endParaRPr lang="es-CL" dirty="0"/>
          </a:p>
        </p:txBody>
      </p:sp>
      <p:pic>
        <p:nvPicPr>
          <p:cNvPr id="5" name="Imagen 4" descr="Gráfico, Gráfico radial&#10;&#10;Descripción generada automáticamente">
            <a:extLst>
              <a:ext uri="{FF2B5EF4-FFF2-40B4-BE49-F238E27FC236}">
                <a16:creationId xmlns:a16="http://schemas.microsoft.com/office/drawing/2014/main" id="{E9582BBB-978D-ED57-330B-4244DBAFB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3505200" cy="3187700"/>
          </a:xfrm>
          <a:prstGeom prst="rect">
            <a:avLst/>
          </a:prstGeom>
        </p:spPr>
      </p:pic>
      <p:pic>
        <p:nvPicPr>
          <p:cNvPr id="7" name="Imagen 6" descr="Gráfico, Gráfico radial&#10;&#10;Descripción generada automáticamente">
            <a:extLst>
              <a:ext uri="{FF2B5EF4-FFF2-40B4-BE49-F238E27FC236}">
                <a16:creationId xmlns:a16="http://schemas.microsoft.com/office/drawing/2014/main" id="{5F230847-CD33-FF7B-A281-277B97523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0" y="4138464"/>
            <a:ext cx="3194564" cy="2719536"/>
          </a:xfrm>
          <a:prstGeom prst="rect">
            <a:avLst/>
          </a:prstGeom>
        </p:spPr>
      </p:pic>
      <p:pic>
        <p:nvPicPr>
          <p:cNvPr id="9" name="Imagen 8" descr="Gráfico, Gráfico de líneas&#10;&#10;Descripción generada automáticamente">
            <a:extLst>
              <a:ext uri="{FF2B5EF4-FFF2-40B4-BE49-F238E27FC236}">
                <a16:creationId xmlns:a16="http://schemas.microsoft.com/office/drawing/2014/main" id="{2363DE75-5E2F-DB1A-90A7-C7AB9AE5FF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271191"/>
            <a:ext cx="2776601" cy="2661865"/>
          </a:xfrm>
          <a:prstGeom prst="rect">
            <a:avLst/>
          </a:prstGeom>
        </p:spPr>
      </p:pic>
      <p:pic>
        <p:nvPicPr>
          <p:cNvPr id="11" name="Imagen 10" descr="Gráfico, Gráfico radial&#10;&#10;Descripción generada automáticamente">
            <a:extLst>
              <a:ext uri="{FF2B5EF4-FFF2-40B4-BE49-F238E27FC236}">
                <a16:creationId xmlns:a16="http://schemas.microsoft.com/office/drawing/2014/main" id="{15031C98-B3A7-05C8-95C6-559EE3A87F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163" y="3933056"/>
            <a:ext cx="3052001" cy="249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7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4F11C9-68F9-C92E-2DE7-DFF28B65A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2800" b="1" i="1" dirty="0"/>
              <a:t>21. VECTOR DEFINIDO EN TERMINOS DE SU MAGNITUD Y DOS PUNTOS SOBRE SU LÍNEA DE ACCIÓN.</a:t>
            </a:r>
            <a:endParaRPr lang="es-CL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0B0C291-5A5C-F1EF-6313-23C412A794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32668" y="1417638"/>
                <a:ext cx="8229600" cy="1896704"/>
              </a:xfrm>
            </p:spPr>
            <p:txBody>
              <a:bodyPr/>
              <a:lstStyle/>
              <a:p>
                <a:pPr algn="just"/>
                <a:r>
                  <a:rPr lang="es-CL" sz="2800" dirty="0"/>
                  <a:t>En muchas aplicaciones la dirección de un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800" dirty="0"/>
                  <a:t> está definido por las coordenadas de dos puntos P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(x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,y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,z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) y P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 (x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,y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,z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) cualquiera, localizadas sobre su línea de acción.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0B0C291-5A5C-F1EF-6313-23C412A794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2668" y="1417638"/>
                <a:ext cx="8229600" cy="1896704"/>
              </a:xfrm>
              <a:blipFill>
                <a:blip r:embed="rId2"/>
                <a:stretch>
                  <a:fillRect l="-1387" t="-6623" r="-1541" b="-59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1A317AC9-8DDB-F76E-EE35-3911023C4AC2}"/>
              </a:ext>
            </a:extLst>
          </p:cNvPr>
          <p:cNvCxnSpPr>
            <a:cxnSpLocks/>
          </p:cNvCxnSpPr>
          <p:nvPr/>
        </p:nvCxnSpPr>
        <p:spPr>
          <a:xfrm>
            <a:off x="2555776" y="5373216"/>
            <a:ext cx="4608512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4F04DE29-C679-64C0-24F5-2A8DFBDF70CE}"/>
              </a:ext>
            </a:extLst>
          </p:cNvPr>
          <p:cNvCxnSpPr/>
          <p:nvPr/>
        </p:nvCxnSpPr>
        <p:spPr>
          <a:xfrm flipH="1">
            <a:off x="1187624" y="5229200"/>
            <a:ext cx="2232248" cy="11521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A116B69B-5E5F-6904-5D06-55694E85199D}"/>
              </a:ext>
            </a:extLst>
          </p:cNvPr>
          <p:cNvCxnSpPr/>
          <p:nvPr/>
        </p:nvCxnSpPr>
        <p:spPr>
          <a:xfrm flipV="1">
            <a:off x="3131840" y="3501008"/>
            <a:ext cx="0" cy="19080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7DBE21BD-24F0-3A2E-1912-C41186477B15}"/>
              </a:ext>
            </a:extLst>
          </p:cNvPr>
          <p:cNvCxnSpPr>
            <a:cxnSpLocks/>
          </p:cNvCxnSpPr>
          <p:nvPr/>
        </p:nvCxnSpPr>
        <p:spPr>
          <a:xfrm>
            <a:off x="2915816" y="4437112"/>
            <a:ext cx="3096344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DA23D6E8-48AB-C7C8-B694-40DFFC394898}"/>
              </a:ext>
            </a:extLst>
          </p:cNvPr>
          <p:cNvCxnSpPr/>
          <p:nvPr/>
        </p:nvCxnSpPr>
        <p:spPr>
          <a:xfrm flipH="1">
            <a:off x="1547664" y="4365104"/>
            <a:ext cx="1728192" cy="86409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C27A09E6-CABF-8FD3-1F44-15C4DD539528}"/>
              </a:ext>
            </a:extLst>
          </p:cNvPr>
          <p:cNvCxnSpPr/>
          <p:nvPr/>
        </p:nvCxnSpPr>
        <p:spPr>
          <a:xfrm flipH="1">
            <a:off x="3779912" y="4365104"/>
            <a:ext cx="1728192" cy="864096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65323FC0-2DF9-4D64-820F-5DBA5BFB0BFF}"/>
              </a:ext>
            </a:extLst>
          </p:cNvPr>
          <p:cNvCxnSpPr>
            <a:cxnSpLocks/>
          </p:cNvCxnSpPr>
          <p:nvPr/>
        </p:nvCxnSpPr>
        <p:spPr>
          <a:xfrm>
            <a:off x="1547664" y="5157192"/>
            <a:ext cx="3096344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91DD26F6-50DE-1619-A2B7-A8E5420B46D2}"/>
              </a:ext>
            </a:extLst>
          </p:cNvPr>
          <p:cNvCxnSpPr>
            <a:cxnSpLocks/>
          </p:cNvCxnSpPr>
          <p:nvPr/>
        </p:nvCxnSpPr>
        <p:spPr>
          <a:xfrm>
            <a:off x="1583668" y="6093296"/>
            <a:ext cx="3096344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0FBF6C56-2AE2-26FE-DE73-B1FFA1C7DA5F}"/>
              </a:ext>
            </a:extLst>
          </p:cNvPr>
          <p:cNvCxnSpPr/>
          <p:nvPr/>
        </p:nvCxnSpPr>
        <p:spPr>
          <a:xfrm flipH="1">
            <a:off x="3779912" y="5301208"/>
            <a:ext cx="1728192" cy="86409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BF3600BB-A47D-27EE-D0F5-97BB8414CC7F}"/>
              </a:ext>
            </a:extLst>
          </p:cNvPr>
          <p:cNvCxnSpPr/>
          <p:nvPr/>
        </p:nvCxnSpPr>
        <p:spPr>
          <a:xfrm>
            <a:off x="5364088" y="4110534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F0153A88-A9B6-8A56-3936-BD50845BCF8D}"/>
              </a:ext>
            </a:extLst>
          </p:cNvPr>
          <p:cNvCxnSpPr/>
          <p:nvPr/>
        </p:nvCxnSpPr>
        <p:spPr>
          <a:xfrm>
            <a:off x="1763688" y="4606950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4E13A050-4108-EB04-C628-CAD23F8193CF}"/>
              </a:ext>
            </a:extLst>
          </p:cNvPr>
          <p:cNvCxnSpPr/>
          <p:nvPr/>
        </p:nvCxnSpPr>
        <p:spPr>
          <a:xfrm>
            <a:off x="3923928" y="4726682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7301C030-338D-FD42-B380-94671A438F59}"/>
              </a:ext>
            </a:extLst>
          </p:cNvPr>
          <p:cNvCxnSpPr>
            <a:cxnSpLocks/>
          </p:cNvCxnSpPr>
          <p:nvPr/>
        </p:nvCxnSpPr>
        <p:spPr>
          <a:xfrm>
            <a:off x="3158843" y="4455114"/>
            <a:ext cx="747083" cy="16381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F323F2B-8A9C-94C3-6503-C6E7CA9D6A18}"/>
                  </a:ext>
                </a:extLst>
              </p:cNvPr>
              <p:cNvSpPr txBox="1"/>
              <p:nvPr/>
            </p:nvSpPr>
            <p:spPr>
              <a:xfrm>
                <a:off x="3590894" y="6059833"/>
                <a:ext cx="20882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F323F2B-8A9C-94C3-6503-C6E7CA9D6A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894" y="6059833"/>
                <a:ext cx="2088227" cy="369332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7CAB699E-10FB-1854-B60D-EA62522989A2}"/>
                  </a:ext>
                </a:extLst>
              </p:cNvPr>
              <p:cNvSpPr txBox="1"/>
              <p:nvPr/>
            </p:nvSpPr>
            <p:spPr>
              <a:xfrm>
                <a:off x="3219786" y="4000960"/>
                <a:ext cx="17043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7CAB699E-10FB-1854-B60D-EA62522989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786" y="4000960"/>
                <a:ext cx="1704361" cy="369332"/>
              </a:xfrm>
              <a:prstGeom prst="rect">
                <a:avLst/>
              </a:prstGeom>
              <a:blipFill>
                <a:blip r:embed="rId4"/>
                <a:stretch>
                  <a:fillRect b="-161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DA9B9A2-9C7A-862B-7CDD-B270DEE394B5}"/>
                  </a:ext>
                </a:extLst>
              </p:cNvPr>
              <p:cNvSpPr txBox="1"/>
              <p:nvPr/>
            </p:nvSpPr>
            <p:spPr>
              <a:xfrm>
                <a:off x="3131840" y="4654658"/>
                <a:ext cx="93610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</m:oMath>
                  </m:oMathPara>
                </a14:m>
                <a:endParaRPr lang="es-CL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DA9B9A2-9C7A-862B-7CDD-B270DEE394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4654658"/>
                <a:ext cx="936104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446AA8B0-F63B-9A80-65ED-F853FCCC15E1}"/>
              </a:ext>
            </a:extLst>
          </p:cNvPr>
          <p:cNvCxnSpPr>
            <a:cxnSpLocks/>
          </p:cNvCxnSpPr>
          <p:nvPr/>
        </p:nvCxnSpPr>
        <p:spPr>
          <a:xfrm>
            <a:off x="3167605" y="4444840"/>
            <a:ext cx="117013" cy="26875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851C4A30-ED2C-9C8E-A829-E03915E906C6}"/>
                  </a:ext>
                </a:extLst>
              </p:cNvPr>
              <p:cNvSpPr txBox="1"/>
              <p:nvPr/>
            </p:nvSpPr>
            <p:spPr>
              <a:xfrm>
                <a:off x="3219425" y="4437842"/>
                <a:ext cx="3978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</m:acc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851C4A30-ED2C-9C8E-A829-E03915E906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425" y="4437842"/>
                <a:ext cx="397866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C4BFE46F-92F7-967F-DDA4-7C606201E727}"/>
              </a:ext>
            </a:extLst>
          </p:cNvPr>
          <p:cNvCxnSpPr/>
          <p:nvPr/>
        </p:nvCxnSpPr>
        <p:spPr>
          <a:xfrm flipH="1" flipV="1">
            <a:off x="3131840" y="4455114"/>
            <a:ext cx="0" cy="918102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37D75246-C482-060A-90D3-C58D31CE2BB3}"/>
              </a:ext>
            </a:extLst>
          </p:cNvPr>
          <p:cNvCxnSpPr/>
          <p:nvPr/>
        </p:nvCxnSpPr>
        <p:spPr>
          <a:xfrm>
            <a:off x="3095836" y="5373216"/>
            <a:ext cx="784197" cy="72008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939A4DC6-25D5-F9C2-C4E9-B78052C1E38A}"/>
                  </a:ext>
                </a:extLst>
              </p:cNvPr>
              <p:cNvSpPr txBox="1"/>
              <p:nvPr/>
            </p:nvSpPr>
            <p:spPr>
              <a:xfrm>
                <a:off x="6890692" y="5332566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939A4DC6-25D5-F9C2-C4E9-B78052C1E3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0692" y="5332566"/>
                <a:ext cx="504056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2DD1AD92-F1CA-B0F0-4FF3-8FB8E718B536}"/>
                  </a:ext>
                </a:extLst>
              </p:cNvPr>
              <p:cNvSpPr txBox="1"/>
              <p:nvPr/>
            </p:nvSpPr>
            <p:spPr>
              <a:xfrm>
                <a:off x="2780562" y="3302947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2DD1AD92-F1CA-B0F0-4FF3-8FB8E718B5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0562" y="3302947"/>
                <a:ext cx="504056" cy="369332"/>
              </a:xfrm>
              <a:prstGeom prst="rect">
                <a:avLst/>
              </a:prstGeom>
              <a:blipFill>
                <a:blip r:embed="rId8"/>
                <a:stretch>
                  <a:fillRect b="-137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FB09B818-7F63-2D3F-E469-65ACFD813738}"/>
                  </a:ext>
                </a:extLst>
              </p:cNvPr>
              <p:cNvSpPr txBox="1"/>
              <p:nvPr/>
            </p:nvSpPr>
            <p:spPr>
              <a:xfrm>
                <a:off x="1046927" y="6268669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FB09B818-7F63-2D3F-E469-65ACFD813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927" y="6268669"/>
                <a:ext cx="504056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Elipse 41">
            <a:extLst>
              <a:ext uri="{FF2B5EF4-FFF2-40B4-BE49-F238E27FC236}">
                <a16:creationId xmlns:a16="http://schemas.microsoft.com/office/drawing/2014/main" id="{BFCDD0C5-4058-C5AB-1903-D562B3D78567}"/>
              </a:ext>
            </a:extLst>
          </p:cNvPr>
          <p:cNvSpPr/>
          <p:nvPr/>
        </p:nvSpPr>
        <p:spPr>
          <a:xfrm>
            <a:off x="3131840" y="4401112"/>
            <a:ext cx="36000" cy="36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CF1CFB46-2BFE-00C2-37FA-7CAF618CA7D2}"/>
                  </a:ext>
                </a:extLst>
              </p:cNvPr>
              <p:cNvSpPr txBox="1"/>
              <p:nvPr/>
            </p:nvSpPr>
            <p:spPr>
              <a:xfrm>
                <a:off x="2721067" y="5374545"/>
                <a:ext cx="7056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CF1CFB46-2BFE-00C2-37FA-7CAF618CA7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067" y="5374545"/>
                <a:ext cx="70564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Elipse 43">
            <a:extLst>
              <a:ext uri="{FF2B5EF4-FFF2-40B4-BE49-F238E27FC236}">
                <a16:creationId xmlns:a16="http://schemas.microsoft.com/office/drawing/2014/main" id="{0DCBF1C1-F0A2-57FB-E8E4-F3CE03F6A270}"/>
              </a:ext>
            </a:extLst>
          </p:cNvPr>
          <p:cNvSpPr/>
          <p:nvPr/>
        </p:nvSpPr>
        <p:spPr>
          <a:xfrm>
            <a:off x="3923928" y="6057296"/>
            <a:ext cx="36000" cy="3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84D78D15-6299-51AE-19E1-A9240A7C72ED}"/>
                  </a:ext>
                </a:extLst>
              </p:cNvPr>
              <p:cNvSpPr txBox="1"/>
              <p:nvPr/>
            </p:nvSpPr>
            <p:spPr>
              <a:xfrm>
                <a:off x="2601286" y="4724805"/>
                <a:ext cx="576064" cy="404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sSub>
                            <m:sSub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84D78D15-6299-51AE-19E1-A9240A7C72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286" y="4724805"/>
                <a:ext cx="576064" cy="40479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DDC2717-D613-FEEF-5B70-44978A2137D7}"/>
                  </a:ext>
                </a:extLst>
              </p:cNvPr>
              <p:cNvSpPr txBox="1"/>
              <p:nvPr/>
            </p:nvSpPr>
            <p:spPr>
              <a:xfrm>
                <a:off x="2987824" y="5517232"/>
                <a:ext cx="576064" cy="404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sSub>
                            <m:sSub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DDC2717-D613-FEEF-5B70-44978A2137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5517232"/>
                <a:ext cx="576064" cy="40479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Conector recto de flecha 46">
            <a:extLst>
              <a:ext uri="{FF2B5EF4-FFF2-40B4-BE49-F238E27FC236}">
                <a16:creationId xmlns:a16="http://schemas.microsoft.com/office/drawing/2014/main" id="{928A2FBC-8A20-5386-588B-763294FECE74}"/>
              </a:ext>
            </a:extLst>
          </p:cNvPr>
          <p:cNvCxnSpPr>
            <a:cxnSpLocks/>
          </p:cNvCxnSpPr>
          <p:nvPr/>
        </p:nvCxnSpPr>
        <p:spPr>
          <a:xfrm>
            <a:off x="3154343" y="4443522"/>
            <a:ext cx="747083" cy="1638182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0F2FFA38-2419-A79D-E549-BE5EAF404037}"/>
                  </a:ext>
                </a:extLst>
              </p:cNvPr>
              <p:cNvSpPr txBox="1"/>
              <p:nvPr/>
            </p:nvSpPr>
            <p:spPr>
              <a:xfrm>
                <a:off x="3455875" y="4872424"/>
                <a:ext cx="720080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CL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0F2FFA38-2419-A79D-E549-BE5EAF404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875" y="4872424"/>
                <a:ext cx="720080" cy="40293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534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9" grpId="0"/>
      <p:bldP spid="30" grpId="0"/>
      <p:bldP spid="31" grpId="0"/>
      <p:bldP spid="31" grpId="1"/>
      <p:bldP spid="34" grpId="0"/>
      <p:bldP spid="39" grpId="0"/>
      <p:bldP spid="40" grpId="0"/>
      <p:bldP spid="41" grpId="0"/>
      <p:bldP spid="42" grpId="0" animBg="1"/>
      <p:bldP spid="43" grpId="0"/>
      <p:bldP spid="44" grpId="0" animBg="1"/>
      <p:bldP spid="45" grpId="0"/>
      <p:bldP spid="46" grpId="1"/>
      <p:bldP spid="48" grpId="0"/>
      <p:bldP spid="48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>
            <a:extLst>
              <a:ext uri="{FF2B5EF4-FFF2-40B4-BE49-F238E27FC236}">
                <a16:creationId xmlns:a16="http://schemas.microsoft.com/office/drawing/2014/main" id="{BA045C2C-DBA0-D745-9CC5-F192C56E6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22. Componentes rectangulares de un vector.</a:t>
            </a:r>
            <a:endParaRPr lang="es-MX" altLang="es-CL" dirty="0"/>
          </a:p>
        </p:txBody>
      </p:sp>
      <p:sp>
        <p:nvSpPr>
          <p:cNvPr id="24579" name="2 Marcador de contenido">
            <a:extLst>
              <a:ext uri="{FF2B5EF4-FFF2-40B4-BE49-F238E27FC236}">
                <a16:creationId xmlns:a16="http://schemas.microsoft.com/office/drawing/2014/main" id="{A0A90B11-AAEF-0848-9950-5E13F3EC31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En la figura se observa que un vector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puede escribirse como la suma de tres vectores, cada uno paralelo a uno de los ejes en un sistema coordenado rectangular; es decir: </a:t>
            </a: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Pero es más útil aún, expresar cada uno de estos términos como el de un producto escalar por el vector unitario correspondiente de la figura:</a:t>
            </a:r>
          </a:p>
          <a:p>
            <a:endParaRPr lang="es-MX" altLang="es-CL" b="1" dirty="0"/>
          </a:p>
        </p:txBody>
      </p:sp>
      <p:graphicFrame>
        <p:nvGraphicFramePr>
          <p:cNvPr id="24580" name="Object 2">
            <a:extLst>
              <a:ext uri="{FF2B5EF4-FFF2-40B4-BE49-F238E27FC236}">
                <a16:creationId xmlns:a16="http://schemas.microsoft.com/office/drawing/2014/main" id="{3D75F22B-AC13-C64B-BCE8-443F2F27AD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87675" y="5157788"/>
          <a:ext cx="2376488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Equation" r:id="rId3" imgW="28968700" imgH="6146800" progId="Equation.DSMT4">
                  <p:embed/>
                </p:oleObj>
              </mc:Choice>
              <mc:Fallback>
                <p:oleObj name="Equation" r:id="rId3" imgW="28968700" imgH="6146800" progId="Equation.DSMT4">
                  <p:embed/>
                  <p:pic>
                    <p:nvPicPr>
                      <p:cNvPr id="24580" name="Object 2">
                        <a:extLst>
                          <a:ext uri="{FF2B5EF4-FFF2-40B4-BE49-F238E27FC236}">
                            <a16:creationId xmlns:a16="http://schemas.microsoft.com/office/drawing/2014/main" id="{3D75F22B-AC13-C64B-BCE8-443F2F27AD0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5157788"/>
                        <a:ext cx="2376488" cy="503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3">
            <a:extLst>
              <a:ext uri="{FF2B5EF4-FFF2-40B4-BE49-F238E27FC236}">
                <a16:creationId xmlns:a16="http://schemas.microsoft.com/office/drawing/2014/main" id="{BFFF7118-0961-F34E-B101-F3B8DD36672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27763" y="3068638"/>
          <a:ext cx="2500312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" name="Equation" r:id="rId5" imgW="23698200" imgH="6146800" progId="Equation.DSMT4">
                  <p:embed/>
                </p:oleObj>
              </mc:Choice>
              <mc:Fallback>
                <p:oleObj name="Equation" r:id="rId5" imgW="23698200" imgH="6146800" progId="Equation.DSMT4">
                  <p:embed/>
                  <p:pic>
                    <p:nvPicPr>
                      <p:cNvPr id="24581" name="Object 3">
                        <a:extLst>
                          <a:ext uri="{FF2B5EF4-FFF2-40B4-BE49-F238E27FC236}">
                            <a16:creationId xmlns:a16="http://schemas.microsoft.com/office/drawing/2014/main" id="{BFFF7118-0961-F34E-B101-F3B8DD36672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7763" y="3068638"/>
                        <a:ext cx="2500312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>
            <a:extLst>
              <a:ext uri="{FF2B5EF4-FFF2-40B4-BE49-F238E27FC236}">
                <a16:creationId xmlns:a16="http://schemas.microsoft.com/office/drawing/2014/main" id="{91CF6E45-CEA4-1944-88D0-41D83BD9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23. Componentes rectangulares de un vector.</a:t>
            </a:r>
            <a:endParaRPr lang="es-MX" altLang="es-CL" dirty="0"/>
          </a:p>
        </p:txBody>
      </p:sp>
      <p:pic>
        <p:nvPicPr>
          <p:cNvPr id="25603" name="Picture 2">
            <a:extLst>
              <a:ext uri="{FF2B5EF4-FFF2-40B4-BE49-F238E27FC236}">
                <a16:creationId xmlns:a16="http://schemas.microsoft.com/office/drawing/2014/main" id="{5A6D923D-2327-FF4A-81B4-219962C2B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1484313"/>
            <a:ext cx="8531225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>
            <a:extLst>
              <a:ext uri="{FF2B5EF4-FFF2-40B4-BE49-F238E27FC236}">
                <a16:creationId xmlns:a16="http://schemas.microsoft.com/office/drawing/2014/main" id="{43BC4BA1-7471-EB43-B2B3-F4CCD0A62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23. Componentes rectangulares de un vector.</a:t>
            </a:r>
            <a:endParaRPr lang="es-MX" altLang="es-CL" dirty="0"/>
          </a:p>
        </p:txBody>
      </p:sp>
      <p:sp>
        <p:nvSpPr>
          <p:cNvPr id="26627" name="2 Marcador de contenido">
            <a:extLst>
              <a:ext uri="{FF2B5EF4-FFF2-40B4-BE49-F238E27FC236}">
                <a16:creationId xmlns:a16="http://schemas.microsoft.com/office/drawing/2014/main" id="{F2667908-1127-9642-989E-3497584D3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sz="3000" dirty="0">
                <a:latin typeface="Garamond" panose="02020404030301010803" pitchFamily="18" charset="0"/>
              </a:rPr>
              <a:t>Los tres escalares A</a:t>
            </a:r>
            <a:r>
              <a:rPr lang="es-MX" altLang="es-CL" sz="3000" baseline="-25000" dirty="0">
                <a:latin typeface="Garamond" panose="02020404030301010803" pitchFamily="18" charset="0"/>
              </a:rPr>
              <a:t>x</a:t>
            </a:r>
            <a:r>
              <a:rPr lang="es-MX" altLang="es-CL" sz="3000" dirty="0">
                <a:latin typeface="Garamond" panose="02020404030301010803" pitchFamily="18" charset="0"/>
              </a:rPr>
              <a:t>, A</a:t>
            </a:r>
            <a:r>
              <a:rPr lang="es-MX" altLang="es-CL" sz="3000" baseline="-25000" dirty="0">
                <a:latin typeface="Garamond" panose="02020404030301010803" pitchFamily="18" charset="0"/>
              </a:rPr>
              <a:t>y</a:t>
            </a:r>
            <a:r>
              <a:rPr lang="es-MX" altLang="es-CL" sz="3000" dirty="0">
                <a:latin typeface="Garamond" panose="02020404030301010803" pitchFamily="18" charset="0"/>
              </a:rPr>
              <a:t> y A</a:t>
            </a:r>
            <a:r>
              <a:rPr lang="es-MX" altLang="es-CL" sz="3000" baseline="-25000" dirty="0">
                <a:latin typeface="Garamond" panose="02020404030301010803" pitchFamily="18" charset="0"/>
              </a:rPr>
              <a:t>z </a:t>
            </a:r>
            <a:r>
              <a:rPr lang="es-MX" altLang="es-CL" sz="3000" dirty="0">
                <a:latin typeface="Garamond" panose="02020404030301010803" pitchFamily="18" charset="0"/>
              </a:rPr>
              <a:t>reciben el nombre de componentes de </a:t>
            </a:r>
            <a:r>
              <a:rPr lang="es-MX" altLang="es-CL" sz="3000" b="1" dirty="0">
                <a:latin typeface="Garamond" panose="02020404030301010803" pitchFamily="18" charset="0"/>
              </a:rPr>
              <a:t>A</a:t>
            </a:r>
            <a:r>
              <a:rPr lang="es-MX" altLang="es-CL" sz="3000" dirty="0">
                <a:latin typeface="Garamond" panose="02020404030301010803" pitchFamily="18" charset="0"/>
              </a:rPr>
              <a:t>; de esta manera, se ve que cualquier vector puede especificarse con tres números. Estas componentes pueden ser positivas o negativas.</a:t>
            </a:r>
          </a:p>
          <a:p>
            <a:pPr algn="just"/>
            <a:r>
              <a:rPr lang="es-MX" altLang="es-CL" sz="3000" dirty="0">
                <a:latin typeface="Garamond" panose="02020404030301010803" pitchFamily="18" charset="0"/>
              </a:rPr>
              <a:t>En la figura también puede apreciar que la magnitud de un vector puede expresarse en función de sus componentes: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>
              <a:buFont typeface="Arial" panose="020B0604020202020204" pitchFamily="34" charset="0"/>
              <a:buNone/>
            </a:pPr>
            <a:endParaRPr lang="es-MX" altLang="es-CL" dirty="0"/>
          </a:p>
        </p:txBody>
      </p:sp>
      <p:graphicFrame>
        <p:nvGraphicFramePr>
          <p:cNvPr id="26628" name="Object 2">
            <a:extLst>
              <a:ext uri="{FF2B5EF4-FFF2-40B4-BE49-F238E27FC236}">
                <a16:creationId xmlns:a16="http://schemas.microsoft.com/office/drawing/2014/main" id="{E935D132-C8A6-2D4A-B507-592588E6DC6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35375" y="5229225"/>
          <a:ext cx="2719388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Equation" r:id="rId3" imgW="30137100" imgH="8775700" progId="Equation.DSMT4">
                  <p:embed/>
                </p:oleObj>
              </mc:Choice>
              <mc:Fallback>
                <p:oleObj name="Equation" r:id="rId3" imgW="30137100" imgH="8775700" progId="Equation.DSMT4">
                  <p:embed/>
                  <p:pic>
                    <p:nvPicPr>
                      <p:cNvPr id="26628" name="Object 2">
                        <a:extLst>
                          <a:ext uri="{FF2B5EF4-FFF2-40B4-BE49-F238E27FC236}">
                            <a16:creationId xmlns:a16="http://schemas.microsoft.com/office/drawing/2014/main" id="{E935D132-C8A6-2D4A-B507-592588E6DC6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5229225"/>
                        <a:ext cx="2719388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>
            <a:extLst>
              <a:ext uri="{FF2B5EF4-FFF2-40B4-BE49-F238E27FC236}">
                <a16:creationId xmlns:a16="http://schemas.microsoft.com/office/drawing/2014/main" id="{1EFE9742-5100-6042-9864-92D96CA7C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Bibliografía</a:t>
            </a:r>
            <a:endParaRPr lang="es-MX" altLang="es-CL" dirty="0"/>
          </a:p>
        </p:txBody>
      </p:sp>
      <p:sp>
        <p:nvSpPr>
          <p:cNvPr id="35842" name="2 Marcador de contenido">
            <a:extLst>
              <a:ext uri="{FF2B5EF4-FFF2-40B4-BE49-F238E27FC236}">
                <a16:creationId xmlns:a16="http://schemas.microsoft.com/office/drawing/2014/main" id="{A657A367-7E6D-B24B-BFD4-9E4750E3E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Murray R. Spiegel, “Análisis Vectorial”, Editorial Mc Graw-Hill, 1985.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 Resnick-Halliday-Kramer, “Física” Parte I. Cuarta Edición. CECSA. México. 2002.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Sears-Zemansky, “Física Universitaria”. Tomo I. Novena Edición.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Serway – </a:t>
            </a:r>
            <a:r>
              <a:rPr lang="es-ES_tradnl" altLang="es-CL" sz="1800" dirty="0" err="1">
                <a:latin typeface="Garamond" panose="02020404030301010803" pitchFamily="18" charset="0"/>
              </a:rPr>
              <a:t>Faughn</a:t>
            </a:r>
            <a:r>
              <a:rPr lang="es-ES_tradnl" altLang="es-CL" sz="1800" dirty="0">
                <a:latin typeface="Garamond" panose="02020404030301010803" pitchFamily="18" charset="0"/>
              </a:rPr>
              <a:t>, “Física”. Editorial Prentice Hall 2002.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Tippens, “Física, Conceptos y Aplicaciones”, Editorial Mc Graw Hill, 2001.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 Alvarenga Beatriz, “Física General”, Editorial </a:t>
            </a:r>
            <a:r>
              <a:rPr lang="es-ES_tradnl" altLang="es-CL" sz="1800" dirty="0" err="1">
                <a:latin typeface="Garamond" panose="02020404030301010803" pitchFamily="18" charset="0"/>
              </a:rPr>
              <a:t>Harla</a:t>
            </a:r>
            <a:r>
              <a:rPr lang="es-ES_tradnl" altLang="es-CL" sz="1800" dirty="0">
                <a:latin typeface="Garamond" panose="02020404030301010803" pitchFamily="18" charset="0"/>
              </a:rPr>
              <a:t>, 1985.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 err="1">
                <a:latin typeface="Garamond" panose="02020404030301010803" pitchFamily="18" charset="0"/>
              </a:rPr>
              <a:t>Hecht</a:t>
            </a:r>
            <a:r>
              <a:rPr lang="es-ES_tradnl" altLang="es-CL" sz="1800" dirty="0">
                <a:latin typeface="Garamond" panose="02020404030301010803" pitchFamily="18" charset="0"/>
              </a:rPr>
              <a:t> Eugene, “Física 1”, Editorial Thomson, Segunda Edición.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 err="1">
                <a:latin typeface="Garamond" panose="02020404030301010803" pitchFamily="18" charset="0"/>
              </a:rPr>
              <a:t>Jones&amp;Childers</a:t>
            </a:r>
            <a:r>
              <a:rPr lang="es-ES_tradnl" altLang="es-CL" sz="1800" dirty="0">
                <a:latin typeface="Garamond" panose="02020404030301010803" pitchFamily="18" charset="0"/>
              </a:rPr>
              <a:t>, “Física Contemporánea”, Editorial Mc Graw Hill, 2001.</a:t>
            </a:r>
          </a:p>
          <a:p>
            <a:pPr marL="357188" lvl="3" algn="just">
              <a:lnSpc>
                <a:spcPct val="150000"/>
              </a:lnSpc>
            </a:pPr>
            <a:r>
              <a:rPr lang="es-MX" altLang="es-CL" sz="1800" dirty="0">
                <a:latin typeface="Garamond" panose="02020404030301010803" pitchFamily="18" charset="0"/>
              </a:rPr>
              <a:t>www.dfa.uv.cl/~</a:t>
            </a:r>
            <a:r>
              <a:rPr lang="es-MX" altLang="es-CL" sz="1800" b="1" dirty="0">
                <a:latin typeface="Garamond" panose="02020404030301010803" pitchFamily="18" charset="0"/>
              </a:rPr>
              <a:t>jura</a:t>
            </a:r>
            <a:r>
              <a:rPr lang="es-MX" altLang="es-CL" sz="1800" dirty="0">
                <a:latin typeface="Garamond" panose="02020404030301010803" pitchFamily="18" charset="0"/>
              </a:rPr>
              <a:t>/Fisica_I/semana_II_2.pdf</a:t>
            </a:r>
          </a:p>
          <a:p>
            <a:pPr>
              <a:buFont typeface="Arial" panose="020B0604020202020204" pitchFamily="34" charset="0"/>
              <a:buNone/>
            </a:pPr>
            <a:br>
              <a:rPr lang="es-MX" altLang="es-CL" dirty="0"/>
            </a:br>
            <a:endParaRPr lang="es-MX" altLang="es-CL" sz="1600" dirty="0"/>
          </a:p>
          <a:p>
            <a:endParaRPr lang="es-MX" altLang="es-C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11250</TotalTime>
  <Words>1931</Words>
  <Application>Microsoft Office PowerPoint</Application>
  <PresentationFormat>Presentación en pantalla (4:3)</PresentationFormat>
  <Paragraphs>175</Paragraphs>
  <Slides>34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43" baseType="lpstr">
      <vt:lpstr>Arial</vt:lpstr>
      <vt:lpstr>Calibri</vt:lpstr>
      <vt:lpstr>Cambria Math</vt:lpstr>
      <vt:lpstr>CMU Serif</vt:lpstr>
      <vt:lpstr>Garamond</vt:lpstr>
      <vt:lpstr>Times New Roman</vt:lpstr>
      <vt:lpstr>Tw Cen MT</vt:lpstr>
      <vt:lpstr>Tema de Office</vt:lpstr>
      <vt:lpstr>Equation</vt:lpstr>
      <vt:lpstr>I UNIDAD:  Magnitudes escalares y vectoriales</vt:lpstr>
      <vt:lpstr>1. Sistemas coordenados</vt:lpstr>
      <vt:lpstr>2. Coordenadas Polares</vt:lpstr>
      <vt:lpstr>3. Ejemplo</vt:lpstr>
      <vt:lpstr>4. Rosa de Maniobras</vt:lpstr>
      <vt:lpstr>Presentación de PowerPoint</vt:lpstr>
      <vt:lpstr>4. Rosa de Maniobras. Ejemplo</vt:lpstr>
      <vt:lpstr>Presentación de PowerPoint</vt:lpstr>
      <vt:lpstr>5. CANTIDADES FÍSICAS</vt:lpstr>
      <vt:lpstr>6. Vectores en un plano cartesiano </vt:lpstr>
      <vt:lpstr>6.Suma de vectores a lo largo de la misma recta.</vt:lpstr>
      <vt:lpstr>7.Suma de vectores</vt:lpstr>
      <vt:lpstr>8.Suma de vectores: método polígono</vt:lpstr>
      <vt:lpstr>9.Suma de vectores: método paralelogramo</vt:lpstr>
      <vt:lpstr>10. Ejemplos</vt:lpstr>
      <vt:lpstr>10. Ejemplos</vt:lpstr>
      <vt:lpstr>11. MAGNITUD o MÓDULO DE UN VECTOR</vt:lpstr>
      <vt:lpstr>12. Multiplicación de un vector por un escalar</vt:lpstr>
      <vt:lpstr>13.Suma de vectores: resta de vectores</vt:lpstr>
      <vt:lpstr>14. PROBLEMA</vt:lpstr>
      <vt:lpstr>15. Vector unitario </vt:lpstr>
      <vt:lpstr>15. Vector Unitario </vt:lpstr>
      <vt:lpstr>16. Vectores Unitarios base </vt:lpstr>
      <vt:lpstr>17. Método analítico para la suma de vectores.</vt:lpstr>
      <vt:lpstr>18. Método analítico para la suma de vectores.</vt:lpstr>
      <vt:lpstr>19. PROBLEMA</vt:lpstr>
      <vt:lpstr>19. PROBLEMA</vt:lpstr>
      <vt:lpstr>20. Propiedades de los vectores (síntesis)</vt:lpstr>
      <vt:lpstr>21. VECTORES EN 3D</vt:lpstr>
      <vt:lpstr>21. VECTOR DEFINIDO EN TERMINOS DE SU MAGNITUD Y DOS PUNTOS SOBRE SU LÍNEA DE ACCIÓN.</vt:lpstr>
      <vt:lpstr>22. Componentes rectangulares de un vector.</vt:lpstr>
      <vt:lpstr>23. Componentes rectangulares de un vector.</vt:lpstr>
      <vt:lpstr>23. Componentes rectangulares de un vector.</vt:lpstr>
      <vt:lpstr>24. Bibliografía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MAGNITUDES FÍSICAS</dc:title>
  <dc:creator>Keno</dc:creator>
  <cp:lastModifiedBy>Nelson rios pacheco</cp:lastModifiedBy>
  <cp:revision>169</cp:revision>
  <dcterms:created xsi:type="dcterms:W3CDTF">2015-08-16T19:54:03Z</dcterms:created>
  <dcterms:modified xsi:type="dcterms:W3CDTF">2026-02-17T11:51:47Z</dcterms:modified>
</cp:coreProperties>
</file>