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6" r:id="rId2"/>
    <p:sldId id="279" r:id="rId3"/>
    <p:sldId id="280" r:id="rId4"/>
    <p:sldId id="282" r:id="rId5"/>
    <p:sldId id="281" r:id="rId6"/>
    <p:sldId id="283" r:id="rId7"/>
    <p:sldId id="284" r:id="rId8"/>
    <p:sldId id="269" r:id="rId9"/>
    <p:sldId id="267" r:id="rId10"/>
    <p:sldId id="270" r:id="rId11"/>
    <p:sldId id="271" r:id="rId12"/>
    <p:sldId id="272" r:id="rId13"/>
    <p:sldId id="273" r:id="rId14"/>
    <p:sldId id="274" r:id="rId15"/>
    <p:sldId id="275" r:id="rId16"/>
    <p:sldId id="268" r:id="rId17"/>
    <p:sldId id="276" r:id="rId18"/>
    <p:sldId id="277" r:id="rId19"/>
    <p:sldId id="278" r:id="rId20"/>
    <p:sldId id="256" r:id="rId21"/>
    <p:sldId id="257" r:id="rId22"/>
    <p:sldId id="258" r:id="rId23"/>
    <p:sldId id="259" r:id="rId24"/>
    <p:sldId id="285" r:id="rId25"/>
    <p:sldId id="286" r:id="rId26"/>
    <p:sldId id="287" r:id="rId27"/>
    <p:sldId id="288" r:id="rId28"/>
    <p:sldId id="260" r:id="rId29"/>
    <p:sldId id="261" r:id="rId30"/>
    <p:sldId id="262" r:id="rId31"/>
    <p:sldId id="263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</p:sldIdLst>
  <p:sldSz cx="9144000" cy="6858000" type="screen4x3"/>
  <p:notesSz cx="6858000" cy="9144000"/>
  <p:defaultTextStyle>
    <a:defPPr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753"/>
  </p:normalViewPr>
  <p:slideViewPr>
    <p:cSldViewPr snapToGrid="0" snapToObjects="1">
      <p:cViewPr varScale="1">
        <p:scale>
          <a:sx n="101" d="100"/>
          <a:sy n="101" d="100"/>
        </p:scale>
        <p:origin x="1864" y="2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x-none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B8299-2DA6-E44A-A2BA-B10B4EB74E3B}" type="datetimeFigureOut">
              <a:rPr lang="es-ES" smtClean="0"/>
              <a:t>22/2/22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545C4-DB47-0544-A5AB-362F6F86A41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013573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B8299-2DA6-E44A-A2BA-B10B4EB74E3B}" type="datetimeFigureOut">
              <a:rPr lang="es-ES" smtClean="0"/>
              <a:t>22/2/22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545C4-DB47-0544-A5AB-362F6F86A41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20951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x-none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B8299-2DA6-E44A-A2BA-B10B4EB74E3B}" type="datetimeFigureOut">
              <a:rPr lang="es-ES" smtClean="0"/>
              <a:t>22/2/22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545C4-DB47-0544-A5AB-362F6F86A41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17878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B8299-2DA6-E44A-A2BA-B10B4EB74E3B}" type="datetimeFigureOut">
              <a:rPr lang="es-ES" smtClean="0"/>
              <a:t>22/2/22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545C4-DB47-0544-A5AB-362F6F86A41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9974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B8299-2DA6-E44A-A2BA-B10B4EB74E3B}" type="datetimeFigureOut">
              <a:rPr lang="es-ES" smtClean="0"/>
              <a:t>22/2/22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545C4-DB47-0544-A5AB-362F6F86A41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523686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B8299-2DA6-E44A-A2BA-B10B4EB74E3B}" type="datetimeFigureOut">
              <a:rPr lang="es-ES" smtClean="0"/>
              <a:t>22/2/22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545C4-DB47-0544-A5AB-362F6F86A41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0311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B8299-2DA6-E44A-A2BA-B10B4EB74E3B}" type="datetimeFigureOut">
              <a:rPr lang="es-ES" smtClean="0"/>
              <a:t>22/2/22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545C4-DB47-0544-A5AB-362F6F86A41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39417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B8299-2DA6-E44A-A2BA-B10B4EB74E3B}" type="datetimeFigureOut">
              <a:rPr lang="es-ES" smtClean="0"/>
              <a:t>22/2/22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545C4-DB47-0544-A5AB-362F6F86A41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796158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B8299-2DA6-E44A-A2BA-B10B4EB74E3B}" type="datetimeFigureOut">
              <a:rPr lang="es-ES" smtClean="0"/>
              <a:t>22/2/22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545C4-DB47-0544-A5AB-362F6F86A41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1657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B8299-2DA6-E44A-A2BA-B10B4EB74E3B}" type="datetimeFigureOut">
              <a:rPr lang="es-ES" smtClean="0"/>
              <a:t>22/2/22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545C4-DB47-0544-A5AB-362F6F86A41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86023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B8299-2DA6-E44A-A2BA-B10B4EB74E3B}" type="datetimeFigureOut">
              <a:rPr lang="es-ES" smtClean="0"/>
              <a:t>22/2/22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545C4-DB47-0544-A5AB-362F6F86A41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45235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3B8299-2DA6-E44A-A2BA-B10B4EB74E3B}" type="datetimeFigureOut">
              <a:rPr lang="es-ES" smtClean="0"/>
              <a:t>22/2/22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8545C4-DB47-0544-A5AB-362F6F86A41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25325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if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iff"/><Relationship Id="rId2" Type="http://schemas.openxmlformats.org/officeDocument/2006/relationships/image" Target="../media/image17.tif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if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if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tif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30ABAEBD-933E-B348-A5EA-8F8DAA2A5BB7}"/>
              </a:ext>
            </a:extLst>
          </p:cNvPr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dirty="0"/>
              <a:t>Espejos</a:t>
            </a:r>
          </a:p>
        </p:txBody>
      </p:sp>
      <p:sp>
        <p:nvSpPr>
          <p:cNvPr id="5" name="Subtítulo 2">
            <a:extLst>
              <a:ext uri="{FF2B5EF4-FFF2-40B4-BE49-F238E27FC236}">
                <a16:creationId xmlns:a16="http://schemas.microsoft.com/office/drawing/2014/main" id="{6A0EA8A9-97DB-8D4C-A677-0A54C328B257}"/>
              </a:ext>
            </a:extLst>
          </p:cNvPr>
          <p:cNvSpPr txBox="1">
            <a:spLocks/>
          </p:cNvSpPr>
          <p:nvPr/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ES" dirty="0"/>
              <a:t>Escuela Naval Arturo Prat</a:t>
            </a:r>
          </a:p>
          <a:p>
            <a:pPr marL="0" indent="0" algn="ctr">
              <a:buNone/>
            </a:pPr>
            <a:r>
              <a:rPr lang="es-ES" dirty="0"/>
              <a:t>Prof. Héctor Jaime Fuenzalida </a:t>
            </a:r>
          </a:p>
        </p:txBody>
      </p:sp>
    </p:spTree>
    <p:extLst>
      <p:ext uri="{BB962C8B-B14F-4D97-AF65-F5344CB8AC3E}">
        <p14:creationId xmlns:p14="http://schemas.microsoft.com/office/powerpoint/2010/main" val="33254667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9B16EDC-89BA-454A-9F55-6F55F22D98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Formacion de imágenes por reflexion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3DF0DF8-DC03-B34A-A39B-7E113C0A91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3426431" cy="916969"/>
          </a:xfrm>
        </p:spPr>
        <p:txBody>
          <a:bodyPr/>
          <a:lstStyle/>
          <a:p>
            <a:r>
              <a:rPr lang="es-CL" dirty="0"/>
              <a:t>Espejo plano</a:t>
            </a:r>
          </a:p>
        </p:txBody>
      </p:sp>
      <p:pic>
        <p:nvPicPr>
          <p:cNvPr id="1026" name="Picture 2" descr="Why lateral inversion takes place in plane mirror - Brainly.in">
            <a:extLst>
              <a:ext uri="{FF2B5EF4-FFF2-40B4-BE49-F238E27FC236}">
                <a16:creationId xmlns:a16="http://schemas.microsoft.com/office/drawing/2014/main" id="{E592690E-F32D-254D-BA60-2F9BF12C87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40" t="1391" r="11461" b="-1391"/>
          <a:stretch/>
        </p:blipFill>
        <p:spPr bwMode="auto">
          <a:xfrm>
            <a:off x="4110374" y="1600200"/>
            <a:ext cx="4828144" cy="4400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4. Mirrors and Image Formation | Good Science">
            <a:extLst>
              <a:ext uri="{FF2B5EF4-FFF2-40B4-BE49-F238E27FC236}">
                <a16:creationId xmlns:a16="http://schemas.microsoft.com/office/drawing/2014/main" id="{A4AA9E4A-15E8-E648-97F4-8A66872A8F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515501"/>
            <a:ext cx="3426431" cy="2569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3833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8B6529-6BFA-1143-A938-9E0212C1E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Diagrama de rayos </a:t>
            </a:r>
          </a:p>
        </p:txBody>
      </p:sp>
      <p:pic>
        <p:nvPicPr>
          <p:cNvPr id="2050" name="Picture 2" descr="Reflection">
            <a:extLst>
              <a:ext uri="{FF2B5EF4-FFF2-40B4-BE49-F238E27FC236}">
                <a16:creationId xmlns:a16="http://schemas.microsoft.com/office/drawing/2014/main" id="{3D0B4C71-603A-EC47-9EDB-C094BD6E52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350" y="1705010"/>
            <a:ext cx="5829300" cy="379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5452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1D30AA-87BE-A84E-B7AC-2E62CA3B78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098" name="Picture 2" descr="1 ÓPTICA ÓPTICA GEOMÉTRICA (II) IES La Magdalena. Avilés. Asturias">
            <a:extLst>
              <a:ext uri="{FF2B5EF4-FFF2-40B4-BE49-F238E27FC236}">
                <a16:creationId xmlns:a16="http://schemas.microsoft.com/office/drawing/2014/main" id="{96BB36BF-651B-0941-8D53-3FA7833C63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098" y="2519486"/>
            <a:ext cx="4713823" cy="243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34080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CCAFCB-FBE2-D84A-8A95-B3AD15FFFB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Imagen real y virtual </a:t>
            </a:r>
          </a:p>
        </p:txBody>
      </p:sp>
      <p:pic>
        <p:nvPicPr>
          <p:cNvPr id="3074" name="Picture 2" descr="The figure shows a reference light wave passing through a hologram. An external eye sees the virtual image of a dinosaur created from the reflection of the real image of the dinosaur by the hologram.">
            <a:extLst>
              <a:ext uri="{FF2B5EF4-FFF2-40B4-BE49-F238E27FC236}">
                <a16:creationId xmlns:a16="http://schemas.microsoft.com/office/drawing/2014/main" id="{D13BA73C-709F-D545-A19A-B3BD3F7707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5034" y="1188735"/>
            <a:ext cx="5393931" cy="3100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65EDE3B6-5A1E-014F-938C-750DFFC499F6}"/>
              </a:ext>
            </a:extLst>
          </p:cNvPr>
          <p:cNvSpPr/>
          <p:nvPr/>
        </p:nvSpPr>
        <p:spPr>
          <a:xfrm>
            <a:off x="1279133" y="4552037"/>
            <a:ext cx="733574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es-CL" b="1" dirty="0">
                <a:solidFill>
                  <a:srgbClr val="FF0000"/>
                </a:solidFill>
                <a:latin typeface="Amiri"/>
              </a:rPr>
              <a:t>Reales:</a:t>
            </a:r>
            <a:r>
              <a:rPr lang="es-CL" dirty="0">
                <a:solidFill>
                  <a:srgbClr val="666666"/>
                </a:solidFill>
                <a:latin typeface="Amiri"/>
              </a:rPr>
              <a:t> Se forman cuando los rayos reflejados después de interactuar con un espejo o lente, se intersectan en un punto. La imagen debe proyectarse sobre un plano o pantalla para ser visible.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s-CL" b="1" dirty="0">
                <a:solidFill>
                  <a:srgbClr val="FF0000"/>
                </a:solidFill>
                <a:latin typeface="Amiri"/>
              </a:rPr>
              <a:t>Virtuales:</a:t>
            </a:r>
            <a:r>
              <a:rPr lang="es-CL" dirty="0">
                <a:solidFill>
                  <a:srgbClr val="666666"/>
                </a:solidFill>
                <a:latin typeface="Amiri"/>
              </a:rPr>
              <a:t> Se forman cuando los rayos después de interactuar con un espejo o lente, divergen y son sus proyecciones las que se unen en un punto. Estas imagenes no se pueden proyectar en un plano, pero son visibles para el observador.</a:t>
            </a:r>
            <a:endParaRPr lang="es-CL" b="0" i="0" dirty="0">
              <a:solidFill>
                <a:srgbClr val="666666"/>
              </a:solidFill>
              <a:effectLst/>
              <a:latin typeface="Amiri"/>
            </a:endParaRPr>
          </a:p>
        </p:txBody>
      </p:sp>
    </p:spTree>
    <p:extLst>
      <p:ext uri="{BB962C8B-B14F-4D97-AF65-F5344CB8AC3E}">
        <p14:creationId xmlns:p14="http://schemas.microsoft.com/office/powerpoint/2010/main" val="232545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88B250A-A068-9349-9FFE-9ED6FC75C6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Ejemplo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6E9BB56-43CE-0440-9186-D3DD7BD7A8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143001"/>
          </a:xfrm>
        </p:spPr>
        <p:txBody>
          <a:bodyPr/>
          <a:lstStyle/>
          <a:p>
            <a:pPr marL="0" indent="0">
              <a:buNone/>
            </a:pPr>
            <a:r>
              <a:rPr lang="es-CL" sz="2800" dirty="0"/>
              <a:t>¿ De qué tamaño debe ser el espejo para que la persona se vea de cuerpo completo?</a:t>
            </a:r>
          </a:p>
          <a:p>
            <a:pPr marL="0" indent="0">
              <a:buNone/>
            </a:pPr>
            <a:endParaRPr lang="es-CL" dirty="0"/>
          </a:p>
        </p:txBody>
      </p:sp>
      <p:pic>
        <p:nvPicPr>
          <p:cNvPr id="5124" name="Picture 4" descr="Lecture 20">
            <a:extLst>
              <a:ext uri="{FF2B5EF4-FFF2-40B4-BE49-F238E27FC236}">
                <a16:creationId xmlns:a16="http://schemas.microsoft.com/office/drawing/2014/main" id="{5D459859-6492-6A4A-A548-58315686FF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1898" y="2661007"/>
            <a:ext cx="5660204" cy="4043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24578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64F91F-321F-DB45-97AF-427109D59A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Ejemplo</a:t>
            </a:r>
          </a:p>
        </p:txBody>
      </p:sp>
      <p:pic>
        <p:nvPicPr>
          <p:cNvPr id="6146" name="Picture 2" descr="mirror question 2">
            <a:extLst>
              <a:ext uri="{FF2B5EF4-FFF2-40B4-BE49-F238E27FC236}">
                <a16:creationId xmlns:a16="http://schemas.microsoft.com/office/drawing/2014/main" id="{50852DE6-D8D9-C640-A5F7-B3CF6C7EDD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147" y="2063773"/>
            <a:ext cx="3817706" cy="2981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E01E0970-58C1-C24B-8EE9-140613FEAF41}"/>
              </a:ext>
            </a:extLst>
          </p:cNvPr>
          <p:cNvSpPr txBox="1"/>
          <p:nvPr/>
        </p:nvSpPr>
        <p:spPr>
          <a:xfrm>
            <a:off x="1541125" y="1417442"/>
            <a:ext cx="58267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El observador 1 ve una imagen de una flor en la ubicación C.</a:t>
            </a:r>
          </a:p>
          <a:p>
            <a:r>
              <a:rPr lang="es-ES" dirty="0"/>
              <a:t> ¿En qué ubicación ve el observador 2 la imagen de la flor?</a:t>
            </a:r>
            <a:endParaRPr lang="es-CL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27926A9-E4E8-F841-8C36-E277D5E2CF77}"/>
              </a:ext>
            </a:extLst>
          </p:cNvPr>
          <p:cNvSpPr txBox="1"/>
          <p:nvPr/>
        </p:nvSpPr>
        <p:spPr>
          <a:xfrm>
            <a:off x="1376737" y="5589142"/>
            <a:ext cx="69508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La ubicación de la imagen está determinada por la ubicación del objeto, </a:t>
            </a:r>
          </a:p>
          <a:p>
            <a:r>
              <a:rPr lang="es-ES" dirty="0"/>
              <a:t>no por la posición del observador.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374674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99594607-3CDD-FC43-A88B-52EF059BBC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3941"/>
            <a:ext cx="9144000" cy="5070117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6BF9064A-F2D4-4545-AE74-FC844FD7EB3D}"/>
              </a:ext>
            </a:extLst>
          </p:cNvPr>
          <p:cNvSpPr/>
          <p:nvPr/>
        </p:nvSpPr>
        <p:spPr>
          <a:xfrm>
            <a:off x="6001407" y="493986"/>
            <a:ext cx="3142593" cy="74623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332065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A8ED968D-C45A-7E4F-AB20-6EF5F2183E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85833390-011C-0747-B383-E115AC20CB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864" y="1299998"/>
            <a:ext cx="4018376" cy="4258004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8E80CF1C-84CC-D649-9597-00F17C4C42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3532" y="2006820"/>
            <a:ext cx="3961322" cy="2218340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CDA07F29-68C5-634E-BD3F-D51EE3904BAA}"/>
              </a:ext>
            </a:extLst>
          </p:cNvPr>
          <p:cNvSpPr/>
          <p:nvPr/>
        </p:nvSpPr>
        <p:spPr>
          <a:xfrm>
            <a:off x="2813590" y="926880"/>
            <a:ext cx="3142593" cy="74623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65125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BF207AE4-B045-464B-8E9E-F70BC28415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873" y="0"/>
            <a:ext cx="7864253" cy="6858000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5F317D2C-35D7-AF4C-AEBD-9D1554C6AA3E}"/>
              </a:ext>
            </a:extLst>
          </p:cNvPr>
          <p:cNvSpPr/>
          <p:nvPr/>
        </p:nvSpPr>
        <p:spPr>
          <a:xfrm>
            <a:off x="5927834" y="0"/>
            <a:ext cx="3142593" cy="74623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699361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4929F8C1-2FAA-D744-AB53-176A699E87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873" y="0"/>
            <a:ext cx="7864253" cy="68580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0E51926F-CEC1-CC44-8A46-9B913844CF3D}"/>
              </a:ext>
            </a:extLst>
          </p:cNvPr>
          <p:cNvSpPr/>
          <p:nvPr/>
        </p:nvSpPr>
        <p:spPr>
          <a:xfrm>
            <a:off x="5812221" y="0"/>
            <a:ext cx="3142593" cy="74623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116516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FA18E7DC-0D99-4F49-98E1-878EFE04CE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3672" y="0"/>
            <a:ext cx="7136655" cy="68580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26D27AAF-0EA2-A941-9B44-50E0A9D7D4D9}"/>
              </a:ext>
            </a:extLst>
          </p:cNvPr>
          <p:cNvSpPr/>
          <p:nvPr/>
        </p:nvSpPr>
        <p:spPr>
          <a:xfrm>
            <a:off x="5339255" y="0"/>
            <a:ext cx="3142593" cy="74623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255953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991E1816-C8C5-534A-82D5-86E48BF58D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575" y="0"/>
            <a:ext cx="7786849" cy="68580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6237A814-9662-E942-8602-7B0142890BA6}"/>
              </a:ext>
            </a:extLst>
          </p:cNvPr>
          <p:cNvSpPr/>
          <p:nvPr/>
        </p:nvSpPr>
        <p:spPr>
          <a:xfrm>
            <a:off x="5885793" y="0"/>
            <a:ext cx="3142593" cy="74623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96030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E98494C8-0A40-174D-8B6E-C0EFA4B254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316" y="0"/>
            <a:ext cx="7771368" cy="68580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FE8D62C9-097D-DD4F-B847-679100EF04CD}"/>
              </a:ext>
            </a:extLst>
          </p:cNvPr>
          <p:cNvSpPr/>
          <p:nvPr/>
        </p:nvSpPr>
        <p:spPr>
          <a:xfrm>
            <a:off x="5780689" y="0"/>
            <a:ext cx="3142593" cy="74623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814390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0223BBCF-5D57-AC4F-B136-6DB917550F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584" y="0"/>
            <a:ext cx="8204831" cy="68580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4E4CF630-48DA-1646-9B1A-2C570C3ADEE6}"/>
              </a:ext>
            </a:extLst>
          </p:cNvPr>
          <p:cNvSpPr/>
          <p:nvPr/>
        </p:nvSpPr>
        <p:spPr>
          <a:xfrm>
            <a:off x="6001407" y="0"/>
            <a:ext cx="3142593" cy="74623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509991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0A6C7264-1FED-8241-8B7D-239B9B1D96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5855" y="1410029"/>
            <a:ext cx="3415862" cy="3415862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EE2A32A6-7B09-834C-97F0-FDA41C85EB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738" y="1093076"/>
            <a:ext cx="4144262" cy="4049768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DCCC920D-A103-4844-AF0B-2B4DA70DBF0F}"/>
              </a:ext>
            </a:extLst>
          </p:cNvPr>
          <p:cNvSpPr/>
          <p:nvPr/>
        </p:nvSpPr>
        <p:spPr>
          <a:xfrm>
            <a:off x="2766849" y="663794"/>
            <a:ext cx="3142593" cy="74623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659053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6E7317B9-234E-DB4A-87CC-CC265D7632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5048" y="0"/>
            <a:ext cx="7213904" cy="68580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113B7B71-8143-F643-9EC7-63908BB12D11}"/>
              </a:ext>
            </a:extLst>
          </p:cNvPr>
          <p:cNvSpPr/>
          <p:nvPr/>
        </p:nvSpPr>
        <p:spPr>
          <a:xfrm>
            <a:off x="5843752" y="0"/>
            <a:ext cx="3142593" cy="74623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263595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C5D3349C-EF0D-4147-9812-0A6A376C2E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285" y="0"/>
            <a:ext cx="8331429" cy="68580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491BBFC8-A66D-DC45-A50D-0683A9A2D5A3}"/>
              </a:ext>
            </a:extLst>
          </p:cNvPr>
          <p:cNvSpPr/>
          <p:nvPr/>
        </p:nvSpPr>
        <p:spPr>
          <a:xfrm>
            <a:off x="6789682" y="0"/>
            <a:ext cx="2133600" cy="609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661526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CA1BA86E-4F1C-1D4F-A19A-02DF1E68F9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4472" y="0"/>
            <a:ext cx="6935056" cy="68580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7A40FDEE-E6FF-D946-81A3-759587562F92}"/>
              </a:ext>
            </a:extLst>
          </p:cNvPr>
          <p:cNvSpPr/>
          <p:nvPr/>
        </p:nvSpPr>
        <p:spPr>
          <a:xfrm>
            <a:off x="6674069" y="73573"/>
            <a:ext cx="1681655" cy="2417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849647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Vídeo 4">
            <a:extLst>
              <a:ext uri="{FF2B5EF4-FFF2-40B4-BE49-F238E27FC236}">
                <a16:creationId xmlns:a16="http://schemas.microsoft.com/office/drawing/2014/main" id="{887222A1-C4BB-44AD-B78F-5BEED206CB9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l="23329" r="1457" b="-1"/>
          <a:stretch/>
        </p:blipFill>
        <p:spPr>
          <a:xfrm>
            <a:off x="-2285" y="10"/>
            <a:ext cx="9143999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9143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22960" y="325550"/>
            <a:ext cx="75438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s-ES" sz="4500">
                <a:solidFill>
                  <a:srgbClr val="FFFFFF"/>
                </a:solidFill>
              </a:rPr>
              <a:t>Lentes delgadas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825038" y="4072043"/>
            <a:ext cx="7543800" cy="12827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s-ES">
                <a:solidFill>
                  <a:srgbClr val="FFFFFF"/>
                </a:solidFill>
              </a:rPr>
              <a:t>Escuela Naval Arturo Prat</a:t>
            </a:r>
          </a:p>
          <a:p>
            <a:r>
              <a:rPr lang="es-ES">
                <a:solidFill>
                  <a:srgbClr val="FFFFFF"/>
                </a:solidFill>
              </a:rPr>
              <a:t>Prof. Cristian Romanque </a:t>
            </a:r>
          </a:p>
        </p:txBody>
      </p:sp>
    </p:spTree>
    <p:extLst>
      <p:ext uri="{BB962C8B-B14F-4D97-AF65-F5344CB8AC3E}">
        <p14:creationId xmlns:p14="http://schemas.microsoft.com/office/powerpoint/2010/main" val="110831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9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Lentes delgadas 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941" y="2065774"/>
            <a:ext cx="8613227" cy="3990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3628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Foco de una lente 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61" y="2689538"/>
            <a:ext cx="8805158" cy="2506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264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Aproximación 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748" y="1563752"/>
            <a:ext cx="8072477" cy="4853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6417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A217B0-8924-2547-913A-5D22A0F3E0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Formación de imágenes: lente convergente, diagrama de rayos  </a:t>
            </a:r>
          </a:p>
        </p:txBody>
      </p:sp>
      <p:pic>
        <p:nvPicPr>
          <p:cNvPr id="5" name="Imagen 4" descr="Gráfico, Gráfico de líneas&#10;&#10;Descripción generada automáticamente">
            <a:extLst>
              <a:ext uri="{FF2B5EF4-FFF2-40B4-BE49-F238E27FC236}">
                <a16:creationId xmlns:a16="http://schemas.microsoft.com/office/drawing/2014/main" id="{B1B18E20-CEBA-7049-AF97-2F9B052021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2207" y="2829169"/>
            <a:ext cx="7641021" cy="365908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35183047-94EA-0846-9698-5862FFDAC68D}"/>
              </a:ext>
            </a:extLst>
          </p:cNvPr>
          <p:cNvSpPr txBox="1"/>
          <p:nvPr/>
        </p:nvSpPr>
        <p:spPr>
          <a:xfrm>
            <a:off x="242177" y="1754071"/>
            <a:ext cx="822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>
                <a:solidFill>
                  <a:srgbClr val="002060"/>
                </a:solidFill>
              </a:rPr>
              <a:t>Los rayos primarios para lentes delgados son muy similares a los que elegimos para los espejos:</a:t>
            </a:r>
            <a:endParaRPr lang="es-CL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8951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7D2EAAB-35CA-2648-A50A-24C1593F42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Formación de imágenes: lente divergente, diagrama de rayos </a:t>
            </a:r>
          </a:p>
        </p:txBody>
      </p:sp>
      <p:pic>
        <p:nvPicPr>
          <p:cNvPr id="5" name="Imagen 4" descr="Diagrama&#10;&#10;Descripción generada automáticamente">
            <a:extLst>
              <a:ext uri="{FF2B5EF4-FFF2-40B4-BE49-F238E27FC236}">
                <a16:creationId xmlns:a16="http://schemas.microsoft.com/office/drawing/2014/main" id="{4B2534E1-DC90-E74D-905D-ABFBC665D1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1036" y="1794843"/>
            <a:ext cx="6663558" cy="4645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47638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26252DC-653D-884D-B7F0-31150C1EA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717" y="95962"/>
            <a:ext cx="2007476" cy="1143000"/>
          </a:xfrm>
        </p:spPr>
        <p:txBody>
          <a:bodyPr>
            <a:normAutofit fontScale="90000"/>
          </a:bodyPr>
          <a:lstStyle/>
          <a:p>
            <a:r>
              <a:rPr lang="es-CL" dirty="0"/>
              <a:t>Casos:</a:t>
            </a:r>
            <a:br>
              <a:rPr lang="es-CL" dirty="0"/>
            </a:br>
            <a:r>
              <a:rPr lang="es-CL" sz="2000" dirty="0"/>
              <a:t>lente convergente</a:t>
            </a:r>
            <a:r>
              <a:rPr lang="es-CL" dirty="0"/>
              <a:t> </a:t>
            </a:r>
          </a:p>
        </p:txBody>
      </p:sp>
      <p:pic>
        <p:nvPicPr>
          <p:cNvPr id="1025" name="Picture 1" descr="page1image123829488">
            <a:extLst>
              <a:ext uri="{FF2B5EF4-FFF2-40B4-BE49-F238E27FC236}">
                <a16:creationId xmlns:a16="http://schemas.microsoft.com/office/drawing/2014/main" id="{C8E2EB0E-EA04-D84E-A845-0C158DCA34F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4" t="16830" r="4063"/>
          <a:stretch/>
        </p:blipFill>
        <p:spPr bwMode="auto">
          <a:xfrm>
            <a:off x="2417380" y="221745"/>
            <a:ext cx="5793320" cy="6414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76276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933845-943F-174D-9FFE-19E29509A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1981200" cy="965583"/>
          </a:xfrm>
        </p:spPr>
        <p:txBody>
          <a:bodyPr>
            <a:normAutofit fontScale="90000"/>
          </a:bodyPr>
          <a:lstStyle/>
          <a:p>
            <a:r>
              <a:rPr lang="es-CL" dirty="0"/>
              <a:t>Casos:</a:t>
            </a:r>
            <a:br>
              <a:rPr lang="es-CL" dirty="0"/>
            </a:br>
            <a:r>
              <a:rPr lang="es-CL" sz="2000" dirty="0"/>
              <a:t>Lente divergente </a:t>
            </a:r>
            <a:r>
              <a:rPr lang="es-CL" dirty="0"/>
              <a:t> </a:t>
            </a:r>
          </a:p>
        </p:txBody>
      </p:sp>
      <p:pic>
        <p:nvPicPr>
          <p:cNvPr id="2049" name="Picture 1" descr="page2image124239296">
            <a:extLst>
              <a:ext uri="{FF2B5EF4-FFF2-40B4-BE49-F238E27FC236}">
                <a16:creationId xmlns:a16="http://schemas.microsoft.com/office/drawing/2014/main" id="{ED512281-9A93-D147-AD08-D50A1A5C61B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09" t="3972" b="9015"/>
          <a:stretch/>
        </p:blipFill>
        <p:spPr bwMode="auto">
          <a:xfrm>
            <a:off x="2648607" y="0"/>
            <a:ext cx="6148552" cy="6778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51594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/>
              <a:t>Formación de imágenes</a:t>
            </a:r>
            <a:br>
              <a:rPr lang="es-ES" dirty="0"/>
            </a:br>
            <a:r>
              <a:rPr lang="es-ES" dirty="0"/>
              <a:t>Trazado de rayos 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598" y="1541724"/>
            <a:ext cx="7665415" cy="5033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55318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Imagen real/imagen virtual 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53795"/>
            <a:ext cx="9144000" cy="2897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6591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Plano focal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79" y="2057951"/>
            <a:ext cx="9144000" cy="3779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87812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Ecuación de las lentes delgadas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t="11411" b="8589"/>
          <a:stretch/>
        </p:blipFill>
        <p:spPr>
          <a:xfrm>
            <a:off x="846812" y="1800000"/>
            <a:ext cx="7197727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77345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3018E7B-E86C-9649-9928-7DFC35191B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Ejemplo: lente convergente</a:t>
            </a:r>
          </a:p>
        </p:txBody>
      </p:sp>
      <p:pic>
        <p:nvPicPr>
          <p:cNvPr id="5" name="Imagen 4" descr="Interfaz de usuario gráfica, Texto, Aplicación&#10;&#10;Descripción generada automáticamente">
            <a:extLst>
              <a:ext uri="{FF2B5EF4-FFF2-40B4-BE49-F238E27FC236}">
                <a16:creationId xmlns:a16="http://schemas.microsoft.com/office/drawing/2014/main" id="{372BBD0D-B98D-434E-96C1-E1F087580D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9959" y="1267788"/>
            <a:ext cx="7966841" cy="2062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97716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63CCE19B-71FE-CF41-9329-9362EBD074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061" y="671353"/>
            <a:ext cx="8377877" cy="371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29121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CDB86A8C-0C07-6B4A-AA09-56108E74C5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7937"/>
            <a:ext cx="9144000" cy="504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63069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15EEB25D-B774-B24D-A084-D9641540C1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0251"/>
            <a:ext cx="8229600" cy="1143000"/>
          </a:xfrm>
        </p:spPr>
        <p:txBody>
          <a:bodyPr/>
          <a:lstStyle/>
          <a:p>
            <a:r>
              <a:rPr lang="es-CL" dirty="0"/>
              <a:t>Ejemplo: lente divergente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6F42A671-B322-5C41-B247-69D57215F2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46429"/>
            <a:ext cx="9144000" cy="1047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62304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635F2B22-9370-6443-85F5-3BF454B453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7600"/>
            <a:ext cx="9144000" cy="603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3529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D84E3EC-BAFE-BD4A-B7DC-615E5C7CC4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3786"/>
            <a:ext cx="9144000" cy="525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41069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Un conjunto de letras blancas en un fondo blanco&#10;&#10;Descripción generada automáticamente con confianza media">
            <a:extLst>
              <a:ext uri="{FF2B5EF4-FFF2-40B4-BE49-F238E27FC236}">
                <a16:creationId xmlns:a16="http://schemas.microsoft.com/office/drawing/2014/main" id="{21CFBD5B-7110-5541-B75A-9A72ECF265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9855"/>
            <a:ext cx="9144000" cy="2387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40259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Texto&#10;&#10;Descripción generada automáticamente">
            <a:extLst>
              <a:ext uri="{FF2B5EF4-FFF2-40B4-BE49-F238E27FC236}">
                <a16:creationId xmlns:a16="http://schemas.microsoft.com/office/drawing/2014/main" id="{50E2FAC7-1203-714A-AE8A-B86D407DF3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9290"/>
            <a:ext cx="9144000" cy="1756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29508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B08787D-E0D5-8A40-9B2F-13BABE1008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Sistemas de lentes delgadas </a:t>
            </a:r>
          </a:p>
        </p:txBody>
      </p:sp>
      <p:pic>
        <p:nvPicPr>
          <p:cNvPr id="1026" name="Picture 2" descr="Lens 1 Lens 2 4 cm 4 cm 4 cm 14 cm F1 to 16 cm">
            <a:extLst>
              <a:ext uri="{FF2B5EF4-FFF2-40B4-BE49-F238E27FC236}">
                <a16:creationId xmlns:a16="http://schemas.microsoft.com/office/drawing/2014/main" id="{B10A8B16-BFCE-144D-94D0-14905D38FD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613" y="2918674"/>
            <a:ext cx="7274103" cy="383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2AB47F9D-0070-7C4A-AB11-D94648DAB54F}"/>
              </a:ext>
            </a:extLst>
          </p:cNvPr>
          <p:cNvSpPr/>
          <p:nvPr/>
        </p:nvSpPr>
        <p:spPr>
          <a:xfrm>
            <a:off x="796246" y="1267090"/>
            <a:ext cx="702238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dirty="0"/>
              <a:t>Un sistema de dos lentes consta de una lente convergente con una distancia focal de 4 cm a la izquierda y una lente divergente de una distancia focal de -4 cm a la derecha. La distancia entre las dos lentes es de 16 cm. </a:t>
            </a:r>
            <a:r>
              <a:rPr lang="es-ES" b="1" dirty="0">
                <a:solidFill>
                  <a:schemeClr val="accent5">
                    <a:lumMod val="75000"/>
                  </a:schemeClr>
                </a:solidFill>
              </a:rPr>
              <a:t>Se coloca un objeto a 8 cm a la izquierda de la lente convergente. ¿Cuál es el carácter (naturaleza) y la ampliación de la imagen final?</a:t>
            </a:r>
            <a:endParaRPr lang="es-CL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002573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079943-F24E-9648-82A5-855268AF6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Ejemplo </a:t>
            </a:r>
          </a:p>
        </p:txBody>
      </p:sp>
      <p:pic>
        <p:nvPicPr>
          <p:cNvPr id="2050" name="Picture 2" descr="Two converging lenses of focal lengths 10 cm and 5 cm are separated by 18 cm (see figure below). An object is placed 45 cm to">
            <a:extLst>
              <a:ext uri="{FF2B5EF4-FFF2-40B4-BE49-F238E27FC236}">
                <a16:creationId xmlns:a16="http://schemas.microsoft.com/office/drawing/2014/main" id="{7EF83F10-E71C-694C-B8E3-FC7E4599B1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" t="20671" r="1213" b="31835"/>
          <a:stretch/>
        </p:blipFill>
        <p:spPr bwMode="auto">
          <a:xfrm>
            <a:off x="1073649" y="2707044"/>
            <a:ext cx="7140539" cy="3257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0E52D895-FC48-0449-9920-4A45D2435EF2}"/>
              </a:ext>
            </a:extLst>
          </p:cNvPr>
          <p:cNvSpPr txBox="1"/>
          <p:nvPr/>
        </p:nvSpPr>
        <p:spPr>
          <a:xfrm>
            <a:off x="256854" y="1232972"/>
            <a:ext cx="867602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Dos lentes convergentes de distancias focales de 10 cm y 5 cm están separadas por 18 cm. </a:t>
            </a:r>
          </a:p>
          <a:p>
            <a:r>
              <a:rPr lang="es-ES" dirty="0"/>
              <a:t>Se coloca un objeto a 45 cm a la izquierda de la lente1 (que tiene f = 10 cm). </a:t>
            </a:r>
          </a:p>
          <a:p>
            <a:r>
              <a:rPr lang="es-ES" dirty="0"/>
              <a:t>Encuentre la ubicación de la imagen final en relación con la lente de la derecha.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65817231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7FD2583-0A1D-D840-B98F-BC5BD6733A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Ejemplo</a:t>
            </a:r>
          </a:p>
        </p:txBody>
      </p:sp>
      <p:pic>
        <p:nvPicPr>
          <p:cNvPr id="3074" name="Picture 2" descr="Q1 (b): In a two-lens system, lens 1 is diverging with focal length of 7 cm and lens 2 is converging with focal length of 14">
            <a:extLst>
              <a:ext uri="{FF2B5EF4-FFF2-40B4-BE49-F238E27FC236}">
                <a16:creationId xmlns:a16="http://schemas.microsoft.com/office/drawing/2014/main" id="{EA6E137B-913F-6248-82DF-D4865073436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440" b="6391"/>
          <a:stretch/>
        </p:blipFill>
        <p:spPr bwMode="auto">
          <a:xfrm>
            <a:off x="0" y="3429000"/>
            <a:ext cx="9144000" cy="2989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6456505D-D425-5B4D-8275-C24B571992B2}"/>
              </a:ext>
            </a:extLst>
          </p:cNvPr>
          <p:cNvSpPr/>
          <p:nvPr/>
        </p:nvSpPr>
        <p:spPr>
          <a:xfrm>
            <a:off x="662682" y="1073972"/>
            <a:ext cx="790596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En un sistema de dos lentes, la lente 1 es divérgete con una distancia focal de 7 cm y la lente 2 es convergente con una distancia focal de 14 cm. Estas lentes están separadas por 45 cm y se utilizan para formar una imagen. El objeto se coloca  a 25 cm a la izquierda de la lente 1. Determine la posición de la imagen final para este sistema y su aumento.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92653018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6074</TotalTime>
  <Words>482</Words>
  <Application>Microsoft Macintosh PowerPoint</Application>
  <PresentationFormat>Presentación en pantalla (4:3)</PresentationFormat>
  <Paragraphs>41</Paragraphs>
  <Slides>42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42</vt:i4>
      </vt:variant>
    </vt:vector>
  </HeadingPairs>
  <TitlesOfParts>
    <vt:vector size="46" baseType="lpstr">
      <vt:lpstr>Amiri</vt:lpstr>
      <vt:lpstr>Arial</vt:lpstr>
      <vt:lpstr>Calibri</vt:lpstr>
      <vt:lpstr>Tema de Office</vt:lpstr>
      <vt:lpstr>Presentación de PowerPoint</vt:lpstr>
      <vt:lpstr>Formacion de imágenes por reflexion </vt:lpstr>
      <vt:lpstr>Diagrama de rayos </vt:lpstr>
      <vt:lpstr>Presentación de PowerPoint</vt:lpstr>
      <vt:lpstr>Imagen real y virtual </vt:lpstr>
      <vt:lpstr>Ejemplo</vt:lpstr>
      <vt:lpstr>Ejemplo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Lentes delgadas</vt:lpstr>
      <vt:lpstr>Lentes delgadas </vt:lpstr>
      <vt:lpstr>Foco de una lente </vt:lpstr>
      <vt:lpstr>Aproximación </vt:lpstr>
      <vt:lpstr>Formación de imágenes: lente convergente, diagrama de rayos  </vt:lpstr>
      <vt:lpstr>Formación de imágenes: lente divergente, diagrama de rayos </vt:lpstr>
      <vt:lpstr>Casos: lente convergente </vt:lpstr>
      <vt:lpstr>Casos: Lente divergente  </vt:lpstr>
      <vt:lpstr>Formación de imágenes Trazado de rayos </vt:lpstr>
      <vt:lpstr>Imagen real/imagen virtual </vt:lpstr>
      <vt:lpstr>Plano focal</vt:lpstr>
      <vt:lpstr>Ecuación de las lentes delgadas</vt:lpstr>
      <vt:lpstr>Ejemplo: lente convergente</vt:lpstr>
      <vt:lpstr>Presentación de PowerPoint</vt:lpstr>
      <vt:lpstr>Presentación de PowerPoint</vt:lpstr>
      <vt:lpstr>Ejemplo: lente divergente</vt:lpstr>
      <vt:lpstr>Presentación de PowerPoint</vt:lpstr>
      <vt:lpstr>Presentación de PowerPoint</vt:lpstr>
      <vt:lpstr>Presentación de PowerPoint</vt:lpstr>
      <vt:lpstr>Presentación de PowerPoint</vt:lpstr>
      <vt:lpstr>Sistemas de lentes delgadas </vt:lpstr>
      <vt:lpstr>Ejemplo </vt:lpstr>
      <vt:lpstr>Ejemplo</vt:lpstr>
    </vt:vector>
  </TitlesOfParts>
  <Company>utfsm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Lentes delgadas</dc:title>
  <dc:creator>cristian romanque</dc:creator>
  <cp:lastModifiedBy>Hector Jaime</cp:lastModifiedBy>
  <cp:revision>29</cp:revision>
  <dcterms:created xsi:type="dcterms:W3CDTF">2019-03-21T02:19:13Z</dcterms:created>
  <dcterms:modified xsi:type="dcterms:W3CDTF">2022-02-22T14:56:14Z</dcterms:modified>
</cp:coreProperties>
</file>