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257" r:id="rId3"/>
    <p:sldId id="258" r:id="rId4"/>
    <p:sldId id="259" r:id="rId5"/>
    <p:sldId id="260" r:id="rId6"/>
    <p:sldId id="261" r:id="rId7"/>
    <p:sldId id="340" r:id="rId8"/>
    <p:sldId id="263" r:id="rId9"/>
    <p:sldId id="264" r:id="rId10"/>
    <p:sldId id="341" r:id="rId11"/>
    <p:sldId id="267" r:id="rId12"/>
    <p:sldId id="266" r:id="rId13"/>
    <p:sldId id="268" r:id="rId14"/>
    <p:sldId id="336" r:id="rId15"/>
    <p:sldId id="269" r:id="rId16"/>
    <p:sldId id="270" r:id="rId17"/>
    <p:sldId id="343" r:id="rId18"/>
    <p:sldId id="272" r:id="rId19"/>
    <p:sldId id="273" r:id="rId20"/>
    <p:sldId id="274" r:id="rId21"/>
    <p:sldId id="275" r:id="rId22"/>
    <p:sldId id="276" r:id="rId23"/>
    <p:sldId id="277" r:id="rId24"/>
    <p:sldId id="279" r:id="rId25"/>
    <p:sldId id="313" r:id="rId26"/>
    <p:sldId id="314" r:id="rId27"/>
    <p:sldId id="344" r:id="rId28"/>
    <p:sldId id="316" r:id="rId29"/>
    <p:sldId id="325" r:id="rId30"/>
    <p:sldId id="334" r:id="rId31"/>
    <p:sldId id="333" r:id="rId32"/>
    <p:sldId id="280" r:id="rId33"/>
    <p:sldId id="346" r:id="rId34"/>
    <p:sldId id="281" r:id="rId35"/>
    <p:sldId id="317" r:id="rId36"/>
    <p:sldId id="335" r:id="rId37"/>
    <p:sldId id="331" r:id="rId38"/>
    <p:sldId id="283" r:id="rId39"/>
    <p:sldId id="284" r:id="rId40"/>
    <p:sldId id="289" r:id="rId41"/>
    <p:sldId id="337" r:id="rId42"/>
    <p:sldId id="345" r:id="rId43"/>
    <p:sldId id="339" r:id="rId44"/>
    <p:sldId id="342" r:id="rId45"/>
    <p:sldId id="286" r:id="rId46"/>
    <p:sldId id="288" r:id="rId47"/>
    <p:sldId id="290" r:id="rId48"/>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70"/>
    <p:restoredTop sz="79427" autoAdjust="0"/>
  </p:normalViewPr>
  <p:slideViewPr>
    <p:cSldViewPr>
      <p:cViewPr varScale="1">
        <p:scale>
          <a:sx n="70" d="100"/>
          <a:sy n="70" d="100"/>
        </p:scale>
        <p:origin x="1116" y="66"/>
      </p:cViewPr>
      <p:guideLst>
        <p:guide orient="horz" pos="2160"/>
        <p:guide pos="2880"/>
      </p:guideLst>
    </p:cSldViewPr>
  </p:slideViewPr>
  <p:notesTextViewPr>
    <p:cViewPr>
      <p:scale>
        <a:sx n="1" d="1"/>
        <a:sy n="1" d="1"/>
      </p:scale>
      <p:origin x="0" y="0"/>
    </p:cViewPr>
  </p:notesTextViewPr>
  <p:sorterViewPr>
    <p:cViewPr>
      <p:scale>
        <a:sx n="100" d="100"/>
        <a:sy n="100" d="100"/>
      </p:scale>
      <p:origin x="0" y="66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4" name="Shape 24"/>
          <p:cNvSpPr>
            <a:spLocks noGrp="1" noRot="1" noChangeAspect="1"/>
          </p:cNvSpPr>
          <p:nvPr>
            <p:ph type="sldImg"/>
          </p:nvPr>
        </p:nvSpPr>
        <p:spPr>
          <a:xfrm>
            <a:off x="1143000" y="685800"/>
            <a:ext cx="4572000" cy="3429000"/>
          </a:xfrm>
          <a:prstGeom prst="rect">
            <a:avLst/>
          </a:prstGeom>
        </p:spPr>
        <p:txBody>
          <a:bodyPr/>
          <a:lstStyle/>
          <a:p>
            <a:endParaRPr/>
          </a:p>
        </p:txBody>
      </p:sp>
      <p:sp>
        <p:nvSpPr>
          <p:cNvPr id="25" name="Shape 25"/>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2342885099"/>
      </p:ext>
    </p:extLst>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Calibri"/>
      </a:defRPr>
    </a:lvl1pPr>
    <a:lvl2pPr indent="228600" latinLnBrk="0">
      <a:spcBef>
        <a:spcPts val="400"/>
      </a:spcBef>
      <a:defRPr sz="1200">
        <a:latin typeface="+mj-lt"/>
        <a:ea typeface="+mj-ea"/>
        <a:cs typeface="+mj-cs"/>
        <a:sym typeface="Calibri"/>
      </a:defRPr>
    </a:lvl2pPr>
    <a:lvl3pPr indent="457200" latinLnBrk="0">
      <a:spcBef>
        <a:spcPts val="400"/>
      </a:spcBef>
      <a:defRPr sz="1200">
        <a:latin typeface="+mj-lt"/>
        <a:ea typeface="+mj-ea"/>
        <a:cs typeface="+mj-cs"/>
        <a:sym typeface="Calibri"/>
      </a:defRPr>
    </a:lvl3pPr>
    <a:lvl4pPr indent="685800" latinLnBrk="0">
      <a:spcBef>
        <a:spcPts val="400"/>
      </a:spcBef>
      <a:defRPr sz="1200">
        <a:latin typeface="+mj-lt"/>
        <a:ea typeface="+mj-ea"/>
        <a:cs typeface="+mj-cs"/>
        <a:sym typeface="Calibri"/>
      </a:defRPr>
    </a:lvl4pPr>
    <a:lvl5pPr indent="914400" latinLnBrk="0">
      <a:spcBef>
        <a:spcPts val="400"/>
      </a:spcBef>
      <a:defRPr sz="1200">
        <a:latin typeface="+mj-lt"/>
        <a:ea typeface="+mj-ea"/>
        <a:cs typeface="+mj-cs"/>
        <a:sym typeface="Calibri"/>
      </a:defRPr>
    </a:lvl5pPr>
    <a:lvl6pPr indent="1143000" latinLnBrk="0">
      <a:spcBef>
        <a:spcPts val="400"/>
      </a:spcBef>
      <a:defRPr sz="1200">
        <a:latin typeface="+mj-lt"/>
        <a:ea typeface="+mj-ea"/>
        <a:cs typeface="+mj-cs"/>
        <a:sym typeface="Calibri"/>
      </a:defRPr>
    </a:lvl6pPr>
    <a:lvl7pPr indent="1371600" latinLnBrk="0">
      <a:spcBef>
        <a:spcPts val="400"/>
      </a:spcBef>
      <a:defRPr sz="1200">
        <a:latin typeface="+mj-lt"/>
        <a:ea typeface="+mj-ea"/>
        <a:cs typeface="+mj-cs"/>
        <a:sym typeface="Calibri"/>
      </a:defRPr>
    </a:lvl7pPr>
    <a:lvl8pPr indent="1600200" latinLnBrk="0">
      <a:spcBef>
        <a:spcPts val="400"/>
      </a:spcBef>
      <a:defRPr sz="1200">
        <a:latin typeface="+mj-lt"/>
        <a:ea typeface="+mj-ea"/>
        <a:cs typeface="+mj-cs"/>
        <a:sym typeface="Calibri"/>
      </a:defRPr>
    </a:lvl8pPr>
    <a:lvl9pPr indent="1828800" latinLnBrk="0">
      <a:spcBef>
        <a:spcPts val="400"/>
      </a:spcBef>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 name="Shape 520"/>
          <p:cNvSpPr>
            <a:spLocks noGrp="1" noRot="1" noChangeAspect="1"/>
          </p:cNvSpPr>
          <p:nvPr>
            <p:ph type="sldImg"/>
          </p:nvPr>
        </p:nvSpPr>
        <p:spPr>
          <a:prstGeom prst="rect">
            <a:avLst/>
          </a:prstGeom>
        </p:spPr>
        <p:txBody>
          <a:bodyPr/>
          <a:lstStyle/>
          <a:p>
            <a:endParaRPr/>
          </a:p>
        </p:txBody>
      </p:sp>
      <p:sp>
        <p:nvSpPr>
          <p:cNvPr id="521" name="Shape 521"/>
          <p:cNvSpPr>
            <a:spLocks noGrp="1"/>
          </p:cNvSpPr>
          <p:nvPr>
            <p:ph type="body" sz="quarter" idx="1"/>
          </p:nvPr>
        </p:nvSpPr>
        <p:spPr>
          <a:prstGeom prst="rect">
            <a:avLst/>
          </a:prstGeom>
        </p:spPr>
        <p:txBody>
          <a:bodyPr/>
          <a:lstStyle/>
          <a:p>
            <a:pPr algn="just">
              <a:lnSpc>
                <a:spcPct val="80000"/>
              </a:lnSpc>
              <a:spcBef>
                <a:spcPts val="0"/>
              </a:spcBef>
              <a:defRPr sz="1500" b="1"/>
            </a:pPr>
            <a:r>
              <a:t>VII.-	DIAPOSITIVA 7 </a:t>
            </a:r>
          </a:p>
          <a:p>
            <a:pPr algn="just">
              <a:lnSpc>
                <a:spcPct val="80000"/>
              </a:lnSpc>
              <a:spcBef>
                <a:spcPts val="0"/>
              </a:spcBef>
              <a:defRPr sz="1500" b="1"/>
            </a:pPr>
            <a:r>
              <a:t>	PREPARACIÓN DE LA FUERZA</a:t>
            </a:r>
          </a:p>
          <a:p>
            <a:pPr algn="just">
              <a:lnSpc>
                <a:spcPct val="80000"/>
              </a:lnSpc>
              <a:spcBef>
                <a:spcPts val="0"/>
              </a:spcBef>
              <a:defRPr sz="1500"/>
            </a:pPr>
            <a:r>
              <a:t>La preparación de las agrupaciones, demandando un considerable esfuerza para satisfacer los múltiples requerimientos de instrucción y entrenamiento, de prevención y previsión sanitaria, de conocimiento del área de misión y de alistamiento del equipamiento. La instrucción y entrenamiento previo al despliegue, consideró cursos de primeros auxilios y de inglés, estudios del escenario y de las costumbres de Camboya, además de las normas de derecho internacional de los conflictos armados en relación con el mandato de la ONU. </a:t>
            </a:r>
          </a:p>
          <a:p>
            <a:pPr algn="just">
              <a:lnSpc>
                <a:spcPct val="80000"/>
              </a:lnSpc>
              <a:spcBef>
                <a:spcPts val="0"/>
              </a:spcBef>
              <a:defRPr sz="1500" b="1"/>
            </a:pPr>
            <a:r>
              <a:t> </a:t>
            </a:r>
          </a:p>
        </p:txBody>
      </p:sp>
    </p:spTree>
    <p:extLst>
      <p:ext uri="{BB962C8B-B14F-4D97-AF65-F5344CB8AC3E}">
        <p14:creationId xmlns:p14="http://schemas.microsoft.com/office/powerpoint/2010/main" val="507819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 name="Shape 664"/>
          <p:cNvSpPr>
            <a:spLocks noGrp="1" noRot="1" noChangeAspect="1"/>
          </p:cNvSpPr>
          <p:nvPr>
            <p:ph type="sldImg"/>
          </p:nvPr>
        </p:nvSpPr>
        <p:spPr>
          <a:prstGeom prst="rect">
            <a:avLst/>
          </a:prstGeom>
        </p:spPr>
        <p:txBody>
          <a:bodyPr/>
          <a:lstStyle/>
          <a:p>
            <a:endParaRPr/>
          </a:p>
        </p:txBody>
      </p:sp>
      <p:sp>
        <p:nvSpPr>
          <p:cNvPr id="665" name="Shape 665"/>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rPr dirty="0"/>
              <a:t>III.-	DIAPOSITIVA 3 –</a:t>
            </a:r>
            <a:r>
              <a:rPr b="0" dirty="0"/>
              <a:t> INTRODUCCION</a:t>
            </a:r>
            <a:endParaRPr sz="1600" dirty="0"/>
          </a:p>
          <a:p>
            <a:pPr algn="just">
              <a:spcBef>
                <a:spcPts val="0"/>
              </a:spcBef>
              <a:defRPr>
                <a:latin typeface="Times New Roman"/>
                <a:ea typeface="Times New Roman"/>
                <a:cs typeface="Times New Roman"/>
                <a:sym typeface="Times New Roman"/>
              </a:defRPr>
            </a:pPr>
            <a:r>
              <a:rPr dirty="0"/>
              <a:t>Cambodia, Camboya, Kampuchea, un país a 17.527 kilómetros o 9.464 millas náuticas de distancia de nuestra nación. Siempre quedo la duda, de cuáles eran los intereses en juego para el país claramente identificados en este conflicto y en base a que se tomo la decisión de enviar fuerzas nacionales las que probablemente debían enfrentar diversos riesgos y situaciones de combate.</a:t>
            </a:r>
            <a:endParaRPr sz="1600" dirty="0"/>
          </a:p>
          <a:p>
            <a:pPr algn="just">
              <a:spcBef>
                <a:spcPts val="0"/>
              </a:spcBef>
              <a:defRPr>
                <a:latin typeface="Times New Roman"/>
                <a:ea typeface="Times New Roman"/>
                <a:cs typeface="Times New Roman"/>
                <a:sym typeface="Times New Roman"/>
              </a:defRPr>
            </a:pPr>
            <a:r>
              <a:rPr dirty="0"/>
              <a:t>Una postura más realista nos señala que la proyección internacional de la imagen de Chile, como país que cumple sus compromisos internacionales y que además es preocupado por la paz y seguridad internacional, se acomoda.</a:t>
            </a:r>
            <a:endParaRPr sz="1600" dirty="0"/>
          </a:p>
          <a:p>
            <a:pPr algn="just">
              <a:spcBef>
                <a:spcPts val="0"/>
              </a:spcBef>
              <a:defRPr>
                <a:latin typeface="Times New Roman"/>
                <a:ea typeface="Times New Roman"/>
                <a:cs typeface="Times New Roman"/>
                <a:sym typeface="Times New Roman"/>
              </a:defRPr>
            </a:pPr>
            <a:r>
              <a:rPr dirty="0"/>
              <a:t>La participación en Camboya aportó experiencia y prestigio al país y a sus Fuerzas Armadas, pero se desconoce si hubo otros beneficios más tangibles, considerando los elevados riesgos enfrentados y que afortunadamente no implicaron desgracias humanas, dejando un balance aparentemente favorable.</a:t>
            </a:r>
            <a:endParaRPr sz="1600" dirty="0"/>
          </a:p>
        </p:txBody>
      </p:sp>
    </p:spTree>
    <p:extLst>
      <p:ext uri="{BB962C8B-B14F-4D97-AF65-F5344CB8AC3E}">
        <p14:creationId xmlns:p14="http://schemas.microsoft.com/office/powerpoint/2010/main" val="1106633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4" name="Shape 644"/>
          <p:cNvSpPr>
            <a:spLocks noGrp="1" noRot="1" noChangeAspect="1"/>
          </p:cNvSpPr>
          <p:nvPr>
            <p:ph type="sldImg"/>
          </p:nvPr>
        </p:nvSpPr>
        <p:spPr>
          <a:prstGeom prst="rect">
            <a:avLst/>
          </a:prstGeom>
        </p:spPr>
        <p:txBody>
          <a:bodyPr/>
          <a:lstStyle/>
          <a:p>
            <a:endParaRPr/>
          </a:p>
        </p:txBody>
      </p:sp>
      <p:sp>
        <p:nvSpPr>
          <p:cNvPr id="645" name="Shape 645"/>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t>XVIII.-	DIAPOSITIVA 18 – </a:t>
            </a:r>
            <a:r>
              <a:rPr b="0"/>
              <a:t>LECCIONES APRENDIDAS</a:t>
            </a:r>
            <a:endParaRPr sz="1600"/>
          </a:p>
          <a:p>
            <a:pPr algn="just">
              <a:spcBef>
                <a:spcPts val="0"/>
              </a:spcBef>
              <a:defRPr b="1">
                <a:latin typeface="Times New Roman"/>
                <a:ea typeface="Times New Roman"/>
                <a:cs typeface="Times New Roman"/>
                <a:sym typeface="Times New Roman"/>
              </a:defRPr>
            </a:pPr>
            <a:r>
              <a:t>La participación nacional </a:t>
            </a:r>
            <a:r>
              <a:rPr b="0"/>
              <a:t>en la operación de paz ONU en Camboya obligo al desarrollo de una gestión política, diplomática, logística y financiera integrada e interdependiente que consolido un “Esfuerzo Nacional”, que excedió al ámbito de la defensa.</a:t>
            </a:r>
            <a:endParaRPr sz="1600"/>
          </a:p>
          <a:p>
            <a:pPr algn="just">
              <a:spcBef>
                <a:spcPts val="0"/>
              </a:spcBef>
              <a:defRPr b="1">
                <a:latin typeface="Times New Roman"/>
                <a:ea typeface="Times New Roman"/>
                <a:cs typeface="Times New Roman"/>
                <a:sym typeface="Times New Roman"/>
              </a:defRPr>
            </a:pPr>
            <a:r>
              <a:t>Camboya constituyo </a:t>
            </a:r>
            <a:r>
              <a:rPr b="0"/>
              <a:t>una experiencia nueva para la Armada, demandando un importante esfuerzo del personal participante para adecuarse al sistema ONU, al riesgo permanente, al desconocimiento en este tipo de operaciones, a las enfermedades, al terreno, a las condiciones climáticas y las acciones bélicas. Importante rol cumplió en lo relacionado a la familia naval.</a:t>
            </a:r>
            <a:endParaRPr sz="1600"/>
          </a:p>
          <a:p>
            <a:pPr algn="just">
              <a:spcBef>
                <a:spcPts val="0"/>
              </a:spcBef>
              <a:defRPr b="1">
                <a:latin typeface="Times New Roman"/>
                <a:ea typeface="Times New Roman"/>
                <a:cs typeface="Times New Roman"/>
                <a:sym typeface="Times New Roman"/>
              </a:defRPr>
            </a:pPr>
            <a:r>
              <a:t>El nivel de disciplina y profesionalismo </a:t>
            </a:r>
            <a:r>
              <a:rPr b="0"/>
              <a:t>de las Agrupaciones Navales Chilenas fueron elogiados por la ONU, permitiendo a sus Oficiales acceder a puestos de relevancia.</a:t>
            </a:r>
            <a:endParaRPr sz="1600"/>
          </a:p>
          <a:p>
            <a:pPr algn="just">
              <a:spcBef>
                <a:spcPts val="0"/>
              </a:spcBef>
              <a:defRPr b="1">
                <a:latin typeface="Times New Roman"/>
                <a:ea typeface="Times New Roman"/>
                <a:cs typeface="Times New Roman"/>
                <a:sym typeface="Times New Roman"/>
              </a:defRPr>
            </a:pPr>
            <a:r>
              <a:t>Producto de la diferencia de idiosincrasia</a:t>
            </a:r>
            <a:r>
              <a:rPr b="0"/>
              <a:t>, intereses y formación militar, en algunas unidades extranjeras de la fuerza de paz, evidencio casos de indisciplina y corrupción, que dañaron la percepción de credibilidad y transparencia de la misión con consecuencias negativas para la segunda agrupación chilena, que debió sufrir un incremento de actos hostiles.</a:t>
            </a:r>
            <a:endParaRPr sz="1600"/>
          </a:p>
        </p:txBody>
      </p:sp>
    </p:spTree>
    <p:extLst>
      <p:ext uri="{BB962C8B-B14F-4D97-AF65-F5344CB8AC3E}">
        <p14:creationId xmlns:p14="http://schemas.microsoft.com/office/powerpoint/2010/main" val="993861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4" name="Shape 644"/>
          <p:cNvSpPr>
            <a:spLocks noGrp="1" noRot="1" noChangeAspect="1"/>
          </p:cNvSpPr>
          <p:nvPr>
            <p:ph type="sldImg"/>
          </p:nvPr>
        </p:nvSpPr>
        <p:spPr>
          <a:prstGeom prst="rect">
            <a:avLst/>
          </a:prstGeom>
        </p:spPr>
        <p:txBody>
          <a:bodyPr/>
          <a:lstStyle/>
          <a:p>
            <a:endParaRPr/>
          </a:p>
        </p:txBody>
      </p:sp>
      <p:sp>
        <p:nvSpPr>
          <p:cNvPr id="645" name="Shape 645"/>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t>XVIII.-	DIAPOSITIVA 18 – </a:t>
            </a:r>
            <a:r>
              <a:rPr b="0"/>
              <a:t>LECCIONES APRENDIDAS</a:t>
            </a:r>
            <a:endParaRPr sz="1600"/>
          </a:p>
          <a:p>
            <a:pPr algn="just">
              <a:spcBef>
                <a:spcPts val="0"/>
              </a:spcBef>
              <a:defRPr b="1">
                <a:latin typeface="Times New Roman"/>
                <a:ea typeface="Times New Roman"/>
                <a:cs typeface="Times New Roman"/>
                <a:sym typeface="Times New Roman"/>
              </a:defRPr>
            </a:pPr>
            <a:r>
              <a:t>La participación nacional </a:t>
            </a:r>
            <a:r>
              <a:rPr b="0"/>
              <a:t>en la operación de paz ONU en Camboya obligo al desarrollo de una gestión política, diplomática, logística y financiera integrada e interdependiente que consolido un “Esfuerzo Nacional”, que excedió al ámbito de la defensa.</a:t>
            </a:r>
            <a:endParaRPr sz="1600"/>
          </a:p>
          <a:p>
            <a:pPr algn="just">
              <a:spcBef>
                <a:spcPts val="0"/>
              </a:spcBef>
              <a:defRPr b="1">
                <a:latin typeface="Times New Roman"/>
                <a:ea typeface="Times New Roman"/>
                <a:cs typeface="Times New Roman"/>
                <a:sym typeface="Times New Roman"/>
              </a:defRPr>
            </a:pPr>
            <a:r>
              <a:t>Camboya constituyo </a:t>
            </a:r>
            <a:r>
              <a:rPr b="0"/>
              <a:t>una experiencia nueva para la Armada, demandando un importante esfuerzo del personal participante para adecuarse al sistema ONU, al riesgo permanente, al desconocimiento en este tipo de operaciones, a las enfermedades, al terreno, a las condiciones climáticas y las acciones bélicas. Importante rol cumplió en lo relacionado a la familia naval.</a:t>
            </a:r>
            <a:endParaRPr sz="1600"/>
          </a:p>
          <a:p>
            <a:pPr algn="just">
              <a:spcBef>
                <a:spcPts val="0"/>
              </a:spcBef>
              <a:defRPr b="1">
                <a:latin typeface="Times New Roman"/>
                <a:ea typeface="Times New Roman"/>
                <a:cs typeface="Times New Roman"/>
                <a:sym typeface="Times New Roman"/>
              </a:defRPr>
            </a:pPr>
            <a:r>
              <a:t>El nivel de disciplina y profesionalismo </a:t>
            </a:r>
            <a:r>
              <a:rPr b="0"/>
              <a:t>de las Agrupaciones Navales Chilenas fueron elogiados por la ONU, permitiendo a sus Oficiales acceder a puestos de relevancia.</a:t>
            </a:r>
            <a:endParaRPr sz="1600"/>
          </a:p>
          <a:p>
            <a:pPr algn="just">
              <a:spcBef>
                <a:spcPts val="0"/>
              </a:spcBef>
              <a:defRPr b="1">
                <a:latin typeface="Times New Roman"/>
                <a:ea typeface="Times New Roman"/>
                <a:cs typeface="Times New Roman"/>
                <a:sym typeface="Times New Roman"/>
              </a:defRPr>
            </a:pPr>
            <a:r>
              <a:t>Producto de la diferencia de idiosincrasia</a:t>
            </a:r>
            <a:r>
              <a:rPr b="0"/>
              <a:t>, intereses y formación militar, en algunas unidades extranjeras de la fuerza de paz, evidencio casos de indisciplina y corrupción, que dañaron la percepción de credibilidad y transparencia de la misión con consecuencias negativas para la segunda agrupación chilena, que debió sufrir un incremento de actos hostiles.</a:t>
            </a:r>
            <a:endParaRPr sz="1600"/>
          </a:p>
        </p:txBody>
      </p:sp>
    </p:spTree>
    <p:extLst>
      <p:ext uri="{BB962C8B-B14F-4D97-AF65-F5344CB8AC3E}">
        <p14:creationId xmlns:p14="http://schemas.microsoft.com/office/powerpoint/2010/main" val="709819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 name="Shape 609"/>
          <p:cNvSpPr>
            <a:spLocks noGrp="1" noRot="1" noChangeAspect="1"/>
          </p:cNvSpPr>
          <p:nvPr>
            <p:ph type="sldImg"/>
          </p:nvPr>
        </p:nvSpPr>
        <p:spPr>
          <a:prstGeom prst="rect">
            <a:avLst/>
          </a:prstGeom>
        </p:spPr>
        <p:txBody>
          <a:bodyPr/>
          <a:lstStyle/>
          <a:p>
            <a:endParaRPr/>
          </a:p>
        </p:txBody>
      </p:sp>
      <p:sp>
        <p:nvSpPr>
          <p:cNvPr id="610" name="Shape 610"/>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rPr dirty="0"/>
              <a:t>XVIII.-	DIAPOSITIVA 18 – </a:t>
            </a:r>
            <a:r>
              <a:rPr b="0" dirty="0"/>
              <a:t>LECCIONES APRENDIDAS</a:t>
            </a:r>
            <a:endParaRPr sz="1600" dirty="0"/>
          </a:p>
          <a:p>
            <a:pPr algn="just">
              <a:spcBef>
                <a:spcPts val="0"/>
              </a:spcBef>
              <a:defRPr b="1">
                <a:latin typeface="Times New Roman"/>
                <a:ea typeface="Times New Roman"/>
                <a:cs typeface="Times New Roman"/>
                <a:sym typeface="Times New Roman"/>
              </a:defRPr>
            </a:pPr>
            <a:r>
              <a:rPr dirty="0"/>
              <a:t>La </a:t>
            </a:r>
            <a:r>
              <a:rPr dirty="0" err="1"/>
              <a:t>participación</a:t>
            </a:r>
            <a:r>
              <a:rPr dirty="0"/>
              <a:t> </a:t>
            </a:r>
            <a:r>
              <a:rPr dirty="0" err="1"/>
              <a:t>nacional</a:t>
            </a:r>
            <a:r>
              <a:rPr dirty="0"/>
              <a:t> </a:t>
            </a:r>
            <a:r>
              <a:rPr b="0" dirty="0"/>
              <a:t>en la </a:t>
            </a:r>
            <a:r>
              <a:rPr b="0" dirty="0" err="1"/>
              <a:t>operación</a:t>
            </a:r>
            <a:r>
              <a:rPr b="0" dirty="0"/>
              <a:t> de </a:t>
            </a:r>
            <a:r>
              <a:rPr b="0" dirty="0" err="1"/>
              <a:t>paz</a:t>
            </a:r>
            <a:r>
              <a:rPr b="0" dirty="0"/>
              <a:t> ONU en </a:t>
            </a:r>
            <a:r>
              <a:rPr b="0" dirty="0" err="1"/>
              <a:t>Camboya</a:t>
            </a:r>
            <a:r>
              <a:rPr b="0" dirty="0"/>
              <a:t> </a:t>
            </a:r>
            <a:r>
              <a:rPr b="0" dirty="0" err="1"/>
              <a:t>obligo</a:t>
            </a:r>
            <a:r>
              <a:rPr b="0" dirty="0"/>
              <a:t> al </a:t>
            </a:r>
            <a:r>
              <a:rPr b="0" dirty="0" err="1"/>
              <a:t>desarrollo</a:t>
            </a:r>
            <a:r>
              <a:rPr b="0" dirty="0"/>
              <a:t> de </a:t>
            </a:r>
            <a:r>
              <a:rPr b="0" dirty="0" err="1"/>
              <a:t>una</a:t>
            </a:r>
            <a:r>
              <a:rPr b="0" dirty="0"/>
              <a:t> </a:t>
            </a:r>
            <a:r>
              <a:rPr b="0" dirty="0" err="1"/>
              <a:t>gestión</a:t>
            </a:r>
            <a:r>
              <a:rPr b="0" dirty="0"/>
              <a:t> </a:t>
            </a:r>
            <a:r>
              <a:rPr b="0" dirty="0" err="1"/>
              <a:t>política</a:t>
            </a:r>
            <a:r>
              <a:rPr b="0" dirty="0"/>
              <a:t>, </a:t>
            </a:r>
            <a:r>
              <a:rPr b="0" dirty="0" err="1"/>
              <a:t>diplomática</a:t>
            </a:r>
            <a:r>
              <a:rPr b="0" dirty="0"/>
              <a:t>, </a:t>
            </a:r>
            <a:r>
              <a:rPr b="0" dirty="0" err="1"/>
              <a:t>logística</a:t>
            </a:r>
            <a:r>
              <a:rPr b="0" dirty="0"/>
              <a:t> y </a:t>
            </a:r>
            <a:r>
              <a:rPr b="0" dirty="0" err="1"/>
              <a:t>financiera</a:t>
            </a:r>
            <a:r>
              <a:rPr b="0" dirty="0"/>
              <a:t> </a:t>
            </a:r>
            <a:r>
              <a:rPr b="0" dirty="0" err="1"/>
              <a:t>integrada</a:t>
            </a:r>
            <a:r>
              <a:rPr b="0" dirty="0"/>
              <a:t> e </a:t>
            </a:r>
            <a:r>
              <a:rPr b="0" dirty="0" err="1"/>
              <a:t>interdependiente</a:t>
            </a:r>
            <a:r>
              <a:rPr b="0" dirty="0"/>
              <a:t> </a:t>
            </a:r>
            <a:r>
              <a:rPr b="0" dirty="0" err="1"/>
              <a:t>que</a:t>
            </a:r>
            <a:r>
              <a:rPr b="0" dirty="0"/>
              <a:t> </a:t>
            </a:r>
            <a:r>
              <a:rPr b="0" dirty="0" err="1"/>
              <a:t>consolido</a:t>
            </a:r>
            <a:r>
              <a:rPr b="0" dirty="0"/>
              <a:t> un “</a:t>
            </a:r>
            <a:r>
              <a:rPr b="0" dirty="0" err="1"/>
              <a:t>Esfuerzo</a:t>
            </a:r>
            <a:r>
              <a:rPr b="0" dirty="0"/>
              <a:t> </a:t>
            </a:r>
            <a:r>
              <a:rPr b="0" dirty="0" err="1"/>
              <a:t>Nacional</a:t>
            </a:r>
            <a:r>
              <a:rPr b="0" dirty="0"/>
              <a:t>”, </a:t>
            </a:r>
            <a:r>
              <a:rPr b="0" dirty="0" err="1"/>
              <a:t>que</a:t>
            </a:r>
            <a:r>
              <a:rPr b="0" dirty="0"/>
              <a:t> </a:t>
            </a:r>
            <a:r>
              <a:rPr b="0" dirty="0" err="1"/>
              <a:t>excedió</a:t>
            </a:r>
            <a:r>
              <a:rPr b="0" dirty="0"/>
              <a:t> al </a:t>
            </a:r>
            <a:r>
              <a:rPr b="0" dirty="0" err="1"/>
              <a:t>ámbito</a:t>
            </a:r>
            <a:r>
              <a:rPr b="0" dirty="0"/>
              <a:t> de la </a:t>
            </a:r>
            <a:r>
              <a:rPr b="0" dirty="0" err="1"/>
              <a:t>defensa</a:t>
            </a:r>
            <a:r>
              <a:rPr b="0" dirty="0"/>
              <a:t>.</a:t>
            </a:r>
            <a:endParaRPr sz="1600" dirty="0"/>
          </a:p>
          <a:p>
            <a:pPr algn="just">
              <a:spcBef>
                <a:spcPts val="0"/>
              </a:spcBef>
              <a:defRPr b="1">
                <a:latin typeface="Times New Roman"/>
                <a:ea typeface="Times New Roman"/>
                <a:cs typeface="Times New Roman"/>
                <a:sym typeface="Times New Roman"/>
              </a:defRPr>
            </a:pPr>
            <a:r>
              <a:rPr dirty="0" err="1"/>
              <a:t>Camboya</a:t>
            </a:r>
            <a:r>
              <a:rPr dirty="0"/>
              <a:t> </a:t>
            </a:r>
            <a:r>
              <a:rPr dirty="0" err="1"/>
              <a:t>constituyo</a:t>
            </a:r>
            <a:r>
              <a:rPr dirty="0"/>
              <a:t> </a:t>
            </a:r>
            <a:r>
              <a:rPr b="0" dirty="0" err="1"/>
              <a:t>una</a:t>
            </a:r>
            <a:r>
              <a:rPr b="0" dirty="0"/>
              <a:t> </a:t>
            </a:r>
            <a:r>
              <a:rPr b="0" dirty="0" err="1"/>
              <a:t>experiencia</a:t>
            </a:r>
            <a:r>
              <a:rPr b="0" dirty="0"/>
              <a:t> </a:t>
            </a:r>
            <a:r>
              <a:rPr b="0" dirty="0" err="1"/>
              <a:t>nueva</a:t>
            </a:r>
            <a:r>
              <a:rPr b="0" dirty="0"/>
              <a:t> </a:t>
            </a:r>
            <a:r>
              <a:rPr b="0" dirty="0" err="1"/>
              <a:t>para</a:t>
            </a:r>
            <a:r>
              <a:rPr b="0" dirty="0"/>
              <a:t> la Armada, </a:t>
            </a:r>
            <a:r>
              <a:rPr b="0" dirty="0" err="1"/>
              <a:t>demandando</a:t>
            </a:r>
            <a:r>
              <a:rPr b="0" dirty="0"/>
              <a:t> un </a:t>
            </a:r>
            <a:r>
              <a:rPr b="0" dirty="0" err="1"/>
              <a:t>importante</a:t>
            </a:r>
            <a:r>
              <a:rPr b="0" dirty="0"/>
              <a:t> </a:t>
            </a:r>
            <a:r>
              <a:rPr b="0" dirty="0" err="1"/>
              <a:t>esfuerzo</a:t>
            </a:r>
            <a:r>
              <a:rPr b="0" dirty="0"/>
              <a:t> del personal </a:t>
            </a:r>
            <a:r>
              <a:rPr b="0" dirty="0" err="1"/>
              <a:t>participante</a:t>
            </a:r>
            <a:r>
              <a:rPr b="0" dirty="0"/>
              <a:t> </a:t>
            </a:r>
            <a:r>
              <a:rPr b="0" dirty="0" err="1"/>
              <a:t>para</a:t>
            </a:r>
            <a:r>
              <a:rPr b="0" dirty="0"/>
              <a:t> </a:t>
            </a:r>
            <a:r>
              <a:rPr b="0" dirty="0" err="1"/>
              <a:t>adecuarse</a:t>
            </a:r>
            <a:r>
              <a:rPr b="0" dirty="0"/>
              <a:t> al </a:t>
            </a:r>
            <a:r>
              <a:rPr b="0" dirty="0" err="1"/>
              <a:t>sistema</a:t>
            </a:r>
            <a:r>
              <a:rPr b="0" dirty="0"/>
              <a:t> ONU, al </a:t>
            </a:r>
            <a:r>
              <a:rPr b="0" dirty="0" err="1"/>
              <a:t>riesgo</a:t>
            </a:r>
            <a:r>
              <a:rPr b="0" dirty="0"/>
              <a:t> </a:t>
            </a:r>
            <a:r>
              <a:rPr b="0" dirty="0" err="1"/>
              <a:t>permanente</a:t>
            </a:r>
            <a:r>
              <a:rPr b="0" dirty="0"/>
              <a:t>, al </a:t>
            </a:r>
            <a:r>
              <a:rPr b="0" dirty="0" err="1"/>
              <a:t>desconocimiento</a:t>
            </a:r>
            <a:r>
              <a:rPr b="0" dirty="0"/>
              <a:t> en </a:t>
            </a:r>
            <a:r>
              <a:rPr b="0" dirty="0" err="1"/>
              <a:t>este</a:t>
            </a:r>
            <a:r>
              <a:rPr b="0" dirty="0"/>
              <a:t> </a:t>
            </a:r>
            <a:r>
              <a:rPr b="0" dirty="0" err="1"/>
              <a:t>tipo</a:t>
            </a:r>
            <a:r>
              <a:rPr b="0" dirty="0"/>
              <a:t> de </a:t>
            </a:r>
            <a:r>
              <a:rPr b="0" dirty="0" err="1"/>
              <a:t>operaciones</a:t>
            </a:r>
            <a:r>
              <a:rPr b="0" dirty="0"/>
              <a:t>, a </a:t>
            </a:r>
            <a:r>
              <a:rPr b="0" dirty="0" err="1"/>
              <a:t>las</a:t>
            </a:r>
            <a:r>
              <a:rPr b="0" dirty="0"/>
              <a:t> </a:t>
            </a:r>
            <a:r>
              <a:rPr b="0" dirty="0" err="1"/>
              <a:t>enfermedades</a:t>
            </a:r>
            <a:r>
              <a:rPr b="0" dirty="0"/>
              <a:t>, al </a:t>
            </a:r>
            <a:r>
              <a:rPr b="0" dirty="0" err="1"/>
              <a:t>terreno</a:t>
            </a:r>
            <a:r>
              <a:rPr b="0" dirty="0"/>
              <a:t>, a </a:t>
            </a:r>
            <a:r>
              <a:rPr b="0" dirty="0" err="1"/>
              <a:t>las</a:t>
            </a:r>
            <a:r>
              <a:rPr b="0" dirty="0"/>
              <a:t> </a:t>
            </a:r>
            <a:r>
              <a:rPr b="0" dirty="0" err="1"/>
              <a:t>condiciones</a:t>
            </a:r>
            <a:r>
              <a:rPr b="0" dirty="0"/>
              <a:t> </a:t>
            </a:r>
            <a:r>
              <a:rPr b="0" dirty="0" err="1"/>
              <a:t>climáticas</a:t>
            </a:r>
            <a:r>
              <a:rPr b="0" dirty="0"/>
              <a:t> y </a:t>
            </a:r>
            <a:r>
              <a:rPr b="0" dirty="0" err="1"/>
              <a:t>las</a:t>
            </a:r>
            <a:r>
              <a:rPr b="0" dirty="0"/>
              <a:t> </a:t>
            </a:r>
            <a:r>
              <a:rPr b="0" dirty="0" err="1"/>
              <a:t>acciones</a:t>
            </a:r>
            <a:r>
              <a:rPr b="0" dirty="0"/>
              <a:t> </a:t>
            </a:r>
            <a:r>
              <a:rPr b="0" dirty="0" err="1"/>
              <a:t>bélicas</a:t>
            </a:r>
            <a:r>
              <a:rPr b="0" dirty="0"/>
              <a:t>. </a:t>
            </a:r>
            <a:r>
              <a:rPr b="0" dirty="0" err="1"/>
              <a:t>Importante</a:t>
            </a:r>
            <a:r>
              <a:rPr b="0" dirty="0"/>
              <a:t> </a:t>
            </a:r>
            <a:r>
              <a:rPr b="0" dirty="0" err="1"/>
              <a:t>rol</a:t>
            </a:r>
            <a:r>
              <a:rPr b="0" dirty="0"/>
              <a:t> </a:t>
            </a:r>
            <a:r>
              <a:rPr b="0" dirty="0" err="1"/>
              <a:t>cumplió</a:t>
            </a:r>
            <a:r>
              <a:rPr b="0" dirty="0"/>
              <a:t> en lo </a:t>
            </a:r>
            <a:r>
              <a:rPr b="0" dirty="0" err="1"/>
              <a:t>relacionado</a:t>
            </a:r>
            <a:r>
              <a:rPr b="0" dirty="0"/>
              <a:t> a la </a:t>
            </a:r>
            <a:r>
              <a:rPr b="0" dirty="0" err="1"/>
              <a:t>familia</a:t>
            </a:r>
            <a:r>
              <a:rPr b="0" dirty="0"/>
              <a:t> naval.</a:t>
            </a:r>
            <a:endParaRPr sz="1600" dirty="0"/>
          </a:p>
          <a:p>
            <a:pPr algn="just">
              <a:spcBef>
                <a:spcPts val="0"/>
              </a:spcBef>
              <a:defRPr b="1">
                <a:latin typeface="Times New Roman"/>
                <a:ea typeface="Times New Roman"/>
                <a:cs typeface="Times New Roman"/>
                <a:sym typeface="Times New Roman"/>
              </a:defRPr>
            </a:pPr>
            <a:r>
              <a:rPr dirty="0"/>
              <a:t>El </a:t>
            </a:r>
            <a:r>
              <a:rPr dirty="0" err="1"/>
              <a:t>nivel</a:t>
            </a:r>
            <a:r>
              <a:rPr dirty="0"/>
              <a:t> de </a:t>
            </a:r>
            <a:r>
              <a:rPr dirty="0" err="1"/>
              <a:t>disciplina</a:t>
            </a:r>
            <a:r>
              <a:rPr dirty="0"/>
              <a:t> y </a:t>
            </a:r>
            <a:r>
              <a:rPr dirty="0" err="1"/>
              <a:t>profesionalismo</a:t>
            </a:r>
            <a:r>
              <a:rPr dirty="0"/>
              <a:t> </a:t>
            </a:r>
            <a:r>
              <a:rPr b="0" dirty="0"/>
              <a:t>de </a:t>
            </a:r>
            <a:r>
              <a:rPr b="0" dirty="0" err="1"/>
              <a:t>las</a:t>
            </a:r>
            <a:r>
              <a:rPr b="0" dirty="0"/>
              <a:t> </a:t>
            </a:r>
            <a:r>
              <a:rPr b="0" dirty="0" err="1"/>
              <a:t>Agrupaciones</a:t>
            </a:r>
            <a:r>
              <a:rPr b="0" dirty="0"/>
              <a:t> </a:t>
            </a:r>
            <a:r>
              <a:rPr b="0" dirty="0" err="1"/>
              <a:t>Navales</a:t>
            </a:r>
            <a:r>
              <a:rPr b="0" dirty="0"/>
              <a:t> </a:t>
            </a:r>
            <a:r>
              <a:rPr b="0" dirty="0" err="1"/>
              <a:t>Chilenas</a:t>
            </a:r>
            <a:r>
              <a:rPr b="0" dirty="0"/>
              <a:t> </a:t>
            </a:r>
            <a:r>
              <a:rPr b="0" dirty="0" err="1"/>
              <a:t>fueron</a:t>
            </a:r>
            <a:r>
              <a:rPr b="0" dirty="0"/>
              <a:t> </a:t>
            </a:r>
            <a:r>
              <a:rPr b="0" dirty="0" err="1"/>
              <a:t>elogiados</a:t>
            </a:r>
            <a:r>
              <a:rPr b="0" dirty="0"/>
              <a:t> </a:t>
            </a:r>
            <a:r>
              <a:rPr b="0" dirty="0" err="1"/>
              <a:t>por</a:t>
            </a:r>
            <a:r>
              <a:rPr b="0" dirty="0"/>
              <a:t> la ONU, </a:t>
            </a:r>
            <a:r>
              <a:rPr b="0" dirty="0" err="1"/>
              <a:t>permitiendo</a:t>
            </a:r>
            <a:r>
              <a:rPr b="0" dirty="0"/>
              <a:t> a </a:t>
            </a:r>
            <a:r>
              <a:rPr b="0" dirty="0" err="1"/>
              <a:t>sus</a:t>
            </a:r>
            <a:r>
              <a:rPr b="0" dirty="0"/>
              <a:t> </a:t>
            </a:r>
            <a:r>
              <a:rPr b="0" dirty="0" err="1"/>
              <a:t>Oficiales</a:t>
            </a:r>
            <a:r>
              <a:rPr b="0" dirty="0"/>
              <a:t> </a:t>
            </a:r>
            <a:r>
              <a:rPr b="0" dirty="0" err="1"/>
              <a:t>acceder</a:t>
            </a:r>
            <a:r>
              <a:rPr b="0" dirty="0"/>
              <a:t> a </a:t>
            </a:r>
            <a:r>
              <a:rPr b="0" dirty="0" err="1"/>
              <a:t>puestos</a:t>
            </a:r>
            <a:r>
              <a:rPr b="0" dirty="0"/>
              <a:t> de </a:t>
            </a:r>
            <a:r>
              <a:rPr b="0" dirty="0" err="1"/>
              <a:t>relevancia</a:t>
            </a:r>
            <a:r>
              <a:rPr b="0" dirty="0"/>
              <a:t>.</a:t>
            </a:r>
            <a:endParaRPr sz="1600" dirty="0"/>
          </a:p>
          <a:p>
            <a:pPr algn="just">
              <a:spcBef>
                <a:spcPts val="0"/>
              </a:spcBef>
              <a:defRPr b="1">
                <a:latin typeface="Times New Roman"/>
                <a:ea typeface="Times New Roman"/>
                <a:cs typeface="Times New Roman"/>
                <a:sym typeface="Times New Roman"/>
              </a:defRPr>
            </a:pPr>
            <a:r>
              <a:rPr dirty="0" err="1"/>
              <a:t>Producto</a:t>
            </a:r>
            <a:r>
              <a:rPr dirty="0"/>
              <a:t> de la </a:t>
            </a:r>
            <a:r>
              <a:rPr dirty="0" err="1"/>
              <a:t>diferencia</a:t>
            </a:r>
            <a:r>
              <a:rPr dirty="0"/>
              <a:t> de </a:t>
            </a:r>
            <a:r>
              <a:rPr dirty="0" err="1"/>
              <a:t>idiosincrasia</a:t>
            </a:r>
            <a:r>
              <a:rPr b="0" dirty="0"/>
              <a:t>, </a:t>
            </a:r>
            <a:r>
              <a:rPr b="0" dirty="0" err="1"/>
              <a:t>intereses</a:t>
            </a:r>
            <a:r>
              <a:rPr b="0" dirty="0"/>
              <a:t> y </a:t>
            </a:r>
            <a:r>
              <a:rPr b="0" dirty="0" err="1"/>
              <a:t>formación</a:t>
            </a:r>
            <a:r>
              <a:rPr b="0" dirty="0"/>
              <a:t> </a:t>
            </a:r>
            <a:r>
              <a:rPr b="0" dirty="0" err="1"/>
              <a:t>militar</a:t>
            </a:r>
            <a:r>
              <a:rPr b="0" dirty="0"/>
              <a:t>, en </a:t>
            </a:r>
            <a:r>
              <a:rPr b="0" dirty="0" err="1"/>
              <a:t>algunas</a:t>
            </a:r>
            <a:r>
              <a:rPr b="0" dirty="0"/>
              <a:t> </a:t>
            </a:r>
            <a:r>
              <a:rPr b="0" dirty="0" err="1"/>
              <a:t>unidades</a:t>
            </a:r>
            <a:r>
              <a:rPr b="0" dirty="0"/>
              <a:t> </a:t>
            </a:r>
            <a:r>
              <a:rPr b="0" dirty="0" err="1"/>
              <a:t>extranjeras</a:t>
            </a:r>
            <a:r>
              <a:rPr b="0" dirty="0"/>
              <a:t> de la </a:t>
            </a:r>
            <a:r>
              <a:rPr b="0" dirty="0" err="1"/>
              <a:t>fuerza</a:t>
            </a:r>
            <a:r>
              <a:rPr b="0" dirty="0"/>
              <a:t> de </a:t>
            </a:r>
            <a:r>
              <a:rPr b="0" dirty="0" err="1"/>
              <a:t>paz</a:t>
            </a:r>
            <a:r>
              <a:rPr b="0" dirty="0"/>
              <a:t>, </a:t>
            </a:r>
            <a:r>
              <a:rPr b="0" dirty="0" err="1"/>
              <a:t>evidencio</a:t>
            </a:r>
            <a:r>
              <a:rPr b="0" dirty="0"/>
              <a:t> </a:t>
            </a:r>
            <a:r>
              <a:rPr b="0" dirty="0" err="1"/>
              <a:t>casos</a:t>
            </a:r>
            <a:r>
              <a:rPr b="0" dirty="0"/>
              <a:t> de </a:t>
            </a:r>
            <a:r>
              <a:rPr b="0" dirty="0" err="1"/>
              <a:t>indisciplina</a:t>
            </a:r>
            <a:r>
              <a:rPr b="0" dirty="0"/>
              <a:t> y </a:t>
            </a:r>
            <a:r>
              <a:rPr b="0" dirty="0" err="1"/>
              <a:t>corrupción</a:t>
            </a:r>
            <a:r>
              <a:rPr b="0" dirty="0"/>
              <a:t>, </a:t>
            </a:r>
            <a:r>
              <a:rPr b="0" dirty="0" err="1"/>
              <a:t>que</a:t>
            </a:r>
            <a:r>
              <a:rPr b="0" dirty="0"/>
              <a:t> </a:t>
            </a:r>
            <a:r>
              <a:rPr b="0" dirty="0" err="1"/>
              <a:t>dañaron</a:t>
            </a:r>
            <a:r>
              <a:rPr b="0" dirty="0"/>
              <a:t> la </a:t>
            </a:r>
            <a:r>
              <a:rPr b="0" dirty="0" err="1"/>
              <a:t>percepción</a:t>
            </a:r>
            <a:r>
              <a:rPr b="0" dirty="0"/>
              <a:t> de </a:t>
            </a:r>
            <a:r>
              <a:rPr b="0" dirty="0" err="1"/>
              <a:t>credibilidad</a:t>
            </a:r>
            <a:r>
              <a:rPr b="0" dirty="0"/>
              <a:t> y </a:t>
            </a:r>
            <a:r>
              <a:rPr b="0" dirty="0" err="1"/>
              <a:t>transparencia</a:t>
            </a:r>
            <a:r>
              <a:rPr b="0" dirty="0"/>
              <a:t> de la </a:t>
            </a:r>
            <a:r>
              <a:rPr b="0" dirty="0" err="1"/>
              <a:t>misión</a:t>
            </a:r>
            <a:r>
              <a:rPr b="0" dirty="0"/>
              <a:t> con </a:t>
            </a:r>
            <a:r>
              <a:rPr b="0" dirty="0" err="1"/>
              <a:t>consecuencias</a:t>
            </a:r>
            <a:r>
              <a:rPr b="0" dirty="0"/>
              <a:t> </a:t>
            </a:r>
            <a:r>
              <a:rPr b="0" dirty="0" err="1"/>
              <a:t>negativas</a:t>
            </a:r>
            <a:r>
              <a:rPr b="0" dirty="0"/>
              <a:t> </a:t>
            </a:r>
            <a:r>
              <a:rPr b="0" dirty="0" err="1"/>
              <a:t>para</a:t>
            </a:r>
            <a:r>
              <a:rPr b="0" dirty="0"/>
              <a:t> la </a:t>
            </a:r>
            <a:r>
              <a:rPr b="0" dirty="0" err="1"/>
              <a:t>segunda</a:t>
            </a:r>
            <a:r>
              <a:rPr b="0" dirty="0"/>
              <a:t> </a:t>
            </a:r>
            <a:r>
              <a:rPr b="0" dirty="0" err="1"/>
              <a:t>agrupación</a:t>
            </a:r>
            <a:r>
              <a:rPr b="0" dirty="0"/>
              <a:t> </a:t>
            </a:r>
            <a:r>
              <a:rPr b="0" dirty="0" err="1"/>
              <a:t>chilena</a:t>
            </a:r>
            <a:r>
              <a:rPr b="0" dirty="0"/>
              <a:t>, </a:t>
            </a:r>
            <a:r>
              <a:rPr b="0" dirty="0" err="1"/>
              <a:t>que</a:t>
            </a:r>
            <a:r>
              <a:rPr b="0" dirty="0"/>
              <a:t> </a:t>
            </a:r>
            <a:r>
              <a:rPr b="0" dirty="0" err="1"/>
              <a:t>debió</a:t>
            </a:r>
            <a:r>
              <a:rPr b="0" dirty="0"/>
              <a:t> </a:t>
            </a:r>
            <a:r>
              <a:rPr b="0" dirty="0" err="1"/>
              <a:t>sufrir</a:t>
            </a:r>
            <a:r>
              <a:rPr b="0" dirty="0"/>
              <a:t> un </a:t>
            </a:r>
            <a:r>
              <a:rPr b="0" dirty="0" err="1"/>
              <a:t>incremento</a:t>
            </a:r>
            <a:r>
              <a:rPr b="0" dirty="0"/>
              <a:t> de </a:t>
            </a:r>
            <a:r>
              <a:rPr b="0" dirty="0" err="1"/>
              <a:t>actos</a:t>
            </a:r>
            <a:r>
              <a:rPr b="0" dirty="0"/>
              <a:t> hostiles.</a:t>
            </a:r>
            <a:endParaRPr sz="1600" dirty="0"/>
          </a:p>
        </p:txBody>
      </p:sp>
    </p:spTree>
    <p:extLst>
      <p:ext uri="{BB962C8B-B14F-4D97-AF65-F5344CB8AC3E}">
        <p14:creationId xmlns:p14="http://schemas.microsoft.com/office/powerpoint/2010/main" val="8398395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 name="Shape 609"/>
          <p:cNvSpPr>
            <a:spLocks noGrp="1" noRot="1" noChangeAspect="1"/>
          </p:cNvSpPr>
          <p:nvPr>
            <p:ph type="sldImg"/>
          </p:nvPr>
        </p:nvSpPr>
        <p:spPr>
          <a:prstGeom prst="rect">
            <a:avLst/>
          </a:prstGeom>
        </p:spPr>
        <p:txBody>
          <a:bodyPr/>
          <a:lstStyle/>
          <a:p>
            <a:endParaRPr/>
          </a:p>
        </p:txBody>
      </p:sp>
      <p:sp>
        <p:nvSpPr>
          <p:cNvPr id="610" name="Shape 610"/>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rPr dirty="0"/>
              <a:t>XVIII.-	DIAPOSITIVA 18 – </a:t>
            </a:r>
            <a:r>
              <a:rPr b="0" dirty="0"/>
              <a:t>LECCIONES APRENDIDAS</a:t>
            </a:r>
            <a:endParaRPr sz="1600" dirty="0"/>
          </a:p>
          <a:p>
            <a:pPr algn="just">
              <a:spcBef>
                <a:spcPts val="0"/>
              </a:spcBef>
              <a:defRPr b="1">
                <a:latin typeface="Times New Roman"/>
                <a:ea typeface="Times New Roman"/>
                <a:cs typeface="Times New Roman"/>
                <a:sym typeface="Times New Roman"/>
              </a:defRPr>
            </a:pPr>
            <a:r>
              <a:rPr dirty="0"/>
              <a:t>La </a:t>
            </a:r>
            <a:r>
              <a:rPr dirty="0" err="1"/>
              <a:t>participación</a:t>
            </a:r>
            <a:r>
              <a:rPr dirty="0"/>
              <a:t> </a:t>
            </a:r>
            <a:r>
              <a:rPr dirty="0" err="1"/>
              <a:t>nacional</a:t>
            </a:r>
            <a:r>
              <a:rPr dirty="0"/>
              <a:t> </a:t>
            </a:r>
            <a:r>
              <a:rPr b="0" dirty="0"/>
              <a:t>en la </a:t>
            </a:r>
            <a:r>
              <a:rPr b="0" dirty="0" err="1"/>
              <a:t>operación</a:t>
            </a:r>
            <a:r>
              <a:rPr b="0" dirty="0"/>
              <a:t> de </a:t>
            </a:r>
            <a:r>
              <a:rPr b="0" dirty="0" err="1"/>
              <a:t>paz</a:t>
            </a:r>
            <a:r>
              <a:rPr b="0" dirty="0"/>
              <a:t> ONU en </a:t>
            </a:r>
            <a:r>
              <a:rPr b="0" dirty="0" err="1"/>
              <a:t>Camboya</a:t>
            </a:r>
            <a:r>
              <a:rPr b="0" dirty="0"/>
              <a:t> </a:t>
            </a:r>
            <a:r>
              <a:rPr b="0" dirty="0" err="1"/>
              <a:t>obligo</a:t>
            </a:r>
            <a:r>
              <a:rPr b="0" dirty="0"/>
              <a:t> al </a:t>
            </a:r>
            <a:r>
              <a:rPr b="0" dirty="0" err="1"/>
              <a:t>desarrollo</a:t>
            </a:r>
            <a:r>
              <a:rPr b="0" dirty="0"/>
              <a:t> de </a:t>
            </a:r>
            <a:r>
              <a:rPr b="0" dirty="0" err="1"/>
              <a:t>una</a:t>
            </a:r>
            <a:r>
              <a:rPr b="0" dirty="0"/>
              <a:t> </a:t>
            </a:r>
            <a:r>
              <a:rPr b="0" dirty="0" err="1"/>
              <a:t>gestión</a:t>
            </a:r>
            <a:r>
              <a:rPr b="0" dirty="0"/>
              <a:t> </a:t>
            </a:r>
            <a:r>
              <a:rPr b="0" dirty="0" err="1"/>
              <a:t>política</a:t>
            </a:r>
            <a:r>
              <a:rPr b="0" dirty="0"/>
              <a:t>, </a:t>
            </a:r>
            <a:r>
              <a:rPr b="0" dirty="0" err="1"/>
              <a:t>diplomática</a:t>
            </a:r>
            <a:r>
              <a:rPr b="0" dirty="0"/>
              <a:t>, </a:t>
            </a:r>
            <a:r>
              <a:rPr b="0" dirty="0" err="1"/>
              <a:t>logística</a:t>
            </a:r>
            <a:r>
              <a:rPr b="0" dirty="0"/>
              <a:t> y </a:t>
            </a:r>
            <a:r>
              <a:rPr b="0" dirty="0" err="1"/>
              <a:t>financiera</a:t>
            </a:r>
            <a:r>
              <a:rPr b="0" dirty="0"/>
              <a:t> </a:t>
            </a:r>
            <a:r>
              <a:rPr b="0" dirty="0" err="1"/>
              <a:t>integrada</a:t>
            </a:r>
            <a:r>
              <a:rPr b="0" dirty="0"/>
              <a:t> e </a:t>
            </a:r>
            <a:r>
              <a:rPr b="0" dirty="0" err="1"/>
              <a:t>interdependiente</a:t>
            </a:r>
            <a:r>
              <a:rPr b="0" dirty="0"/>
              <a:t> </a:t>
            </a:r>
            <a:r>
              <a:rPr b="0" dirty="0" err="1"/>
              <a:t>que</a:t>
            </a:r>
            <a:r>
              <a:rPr b="0" dirty="0"/>
              <a:t> </a:t>
            </a:r>
            <a:r>
              <a:rPr b="0" dirty="0" err="1"/>
              <a:t>consolido</a:t>
            </a:r>
            <a:r>
              <a:rPr b="0" dirty="0"/>
              <a:t> un “</a:t>
            </a:r>
            <a:r>
              <a:rPr b="0" dirty="0" err="1"/>
              <a:t>Esfuerzo</a:t>
            </a:r>
            <a:r>
              <a:rPr b="0" dirty="0"/>
              <a:t> </a:t>
            </a:r>
            <a:r>
              <a:rPr b="0" dirty="0" err="1"/>
              <a:t>Nacional</a:t>
            </a:r>
            <a:r>
              <a:rPr b="0" dirty="0"/>
              <a:t>”, </a:t>
            </a:r>
            <a:r>
              <a:rPr b="0" dirty="0" err="1"/>
              <a:t>que</a:t>
            </a:r>
            <a:r>
              <a:rPr b="0" dirty="0"/>
              <a:t> </a:t>
            </a:r>
            <a:r>
              <a:rPr b="0" dirty="0" err="1"/>
              <a:t>excedió</a:t>
            </a:r>
            <a:r>
              <a:rPr b="0" dirty="0"/>
              <a:t> al </a:t>
            </a:r>
            <a:r>
              <a:rPr b="0" dirty="0" err="1"/>
              <a:t>ámbito</a:t>
            </a:r>
            <a:r>
              <a:rPr b="0" dirty="0"/>
              <a:t> de la </a:t>
            </a:r>
            <a:r>
              <a:rPr b="0" dirty="0" err="1"/>
              <a:t>defensa</a:t>
            </a:r>
            <a:r>
              <a:rPr b="0" dirty="0"/>
              <a:t>.</a:t>
            </a:r>
            <a:endParaRPr sz="1600" dirty="0"/>
          </a:p>
          <a:p>
            <a:pPr algn="just">
              <a:spcBef>
                <a:spcPts val="0"/>
              </a:spcBef>
              <a:defRPr b="1">
                <a:latin typeface="Times New Roman"/>
                <a:ea typeface="Times New Roman"/>
                <a:cs typeface="Times New Roman"/>
                <a:sym typeface="Times New Roman"/>
              </a:defRPr>
            </a:pPr>
            <a:r>
              <a:rPr dirty="0" err="1"/>
              <a:t>Camboya</a:t>
            </a:r>
            <a:r>
              <a:rPr dirty="0"/>
              <a:t> </a:t>
            </a:r>
            <a:r>
              <a:rPr dirty="0" err="1"/>
              <a:t>constituyo</a:t>
            </a:r>
            <a:r>
              <a:rPr dirty="0"/>
              <a:t> </a:t>
            </a:r>
            <a:r>
              <a:rPr b="0" dirty="0" err="1"/>
              <a:t>una</a:t>
            </a:r>
            <a:r>
              <a:rPr b="0" dirty="0"/>
              <a:t> </a:t>
            </a:r>
            <a:r>
              <a:rPr b="0" dirty="0" err="1"/>
              <a:t>experiencia</a:t>
            </a:r>
            <a:r>
              <a:rPr b="0" dirty="0"/>
              <a:t> </a:t>
            </a:r>
            <a:r>
              <a:rPr b="0" dirty="0" err="1"/>
              <a:t>nueva</a:t>
            </a:r>
            <a:r>
              <a:rPr b="0" dirty="0"/>
              <a:t> </a:t>
            </a:r>
            <a:r>
              <a:rPr b="0" dirty="0" err="1"/>
              <a:t>para</a:t>
            </a:r>
            <a:r>
              <a:rPr b="0" dirty="0"/>
              <a:t> la Armada, </a:t>
            </a:r>
            <a:r>
              <a:rPr b="0" dirty="0" err="1"/>
              <a:t>demandando</a:t>
            </a:r>
            <a:r>
              <a:rPr b="0" dirty="0"/>
              <a:t> un </a:t>
            </a:r>
            <a:r>
              <a:rPr b="0" dirty="0" err="1"/>
              <a:t>importante</a:t>
            </a:r>
            <a:r>
              <a:rPr b="0" dirty="0"/>
              <a:t> </a:t>
            </a:r>
            <a:r>
              <a:rPr b="0" dirty="0" err="1"/>
              <a:t>esfuerzo</a:t>
            </a:r>
            <a:r>
              <a:rPr b="0" dirty="0"/>
              <a:t> del personal </a:t>
            </a:r>
            <a:r>
              <a:rPr b="0" dirty="0" err="1"/>
              <a:t>participante</a:t>
            </a:r>
            <a:r>
              <a:rPr b="0" dirty="0"/>
              <a:t> </a:t>
            </a:r>
            <a:r>
              <a:rPr b="0" dirty="0" err="1"/>
              <a:t>para</a:t>
            </a:r>
            <a:r>
              <a:rPr b="0" dirty="0"/>
              <a:t> </a:t>
            </a:r>
            <a:r>
              <a:rPr b="0" dirty="0" err="1"/>
              <a:t>adecuarse</a:t>
            </a:r>
            <a:r>
              <a:rPr b="0" dirty="0"/>
              <a:t> al </a:t>
            </a:r>
            <a:r>
              <a:rPr b="0" dirty="0" err="1"/>
              <a:t>sistema</a:t>
            </a:r>
            <a:r>
              <a:rPr b="0" dirty="0"/>
              <a:t> ONU, al </a:t>
            </a:r>
            <a:r>
              <a:rPr b="0" dirty="0" err="1"/>
              <a:t>riesgo</a:t>
            </a:r>
            <a:r>
              <a:rPr b="0" dirty="0"/>
              <a:t> </a:t>
            </a:r>
            <a:r>
              <a:rPr b="0" dirty="0" err="1"/>
              <a:t>permanente</a:t>
            </a:r>
            <a:r>
              <a:rPr b="0" dirty="0"/>
              <a:t>, al </a:t>
            </a:r>
            <a:r>
              <a:rPr b="0" dirty="0" err="1"/>
              <a:t>desconocimiento</a:t>
            </a:r>
            <a:r>
              <a:rPr b="0" dirty="0"/>
              <a:t> en </a:t>
            </a:r>
            <a:r>
              <a:rPr b="0" dirty="0" err="1"/>
              <a:t>este</a:t>
            </a:r>
            <a:r>
              <a:rPr b="0" dirty="0"/>
              <a:t> </a:t>
            </a:r>
            <a:r>
              <a:rPr b="0" dirty="0" err="1"/>
              <a:t>tipo</a:t>
            </a:r>
            <a:r>
              <a:rPr b="0" dirty="0"/>
              <a:t> de </a:t>
            </a:r>
            <a:r>
              <a:rPr b="0" dirty="0" err="1"/>
              <a:t>operaciones</a:t>
            </a:r>
            <a:r>
              <a:rPr b="0" dirty="0"/>
              <a:t>, a </a:t>
            </a:r>
            <a:r>
              <a:rPr b="0" dirty="0" err="1"/>
              <a:t>las</a:t>
            </a:r>
            <a:r>
              <a:rPr b="0" dirty="0"/>
              <a:t> </a:t>
            </a:r>
            <a:r>
              <a:rPr b="0" dirty="0" err="1"/>
              <a:t>enfermedades</a:t>
            </a:r>
            <a:r>
              <a:rPr b="0" dirty="0"/>
              <a:t>, al </a:t>
            </a:r>
            <a:r>
              <a:rPr b="0" dirty="0" err="1"/>
              <a:t>terreno</a:t>
            </a:r>
            <a:r>
              <a:rPr b="0" dirty="0"/>
              <a:t>, a </a:t>
            </a:r>
            <a:r>
              <a:rPr b="0" dirty="0" err="1"/>
              <a:t>las</a:t>
            </a:r>
            <a:r>
              <a:rPr b="0" dirty="0"/>
              <a:t> </a:t>
            </a:r>
            <a:r>
              <a:rPr b="0" dirty="0" err="1"/>
              <a:t>condiciones</a:t>
            </a:r>
            <a:r>
              <a:rPr b="0" dirty="0"/>
              <a:t> </a:t>
            </a:r>
            <a:r>
              <a:rPr b="0" dirty="0" err="1"/>
              <a:t>climáticas</a:t>
            </a:r>
            <a:r>
              <a:rPr b="0" dirty="0"/>
              <a:t> y </a:t>
            </a:r>
            <a:r>
              <a:rPr b="0" dirty="0" err="1"/>
              <a:t>las</a:t>
            </a:r>
            <a:r>
              <a:rPr b="0" dirty="0"/>
              <a:t> </a:t>
            </a:r>
            <a:r>
              <a:rPr b="0" dirty="0" err="1"/>
              <a:t>acciones</a:t>
            </a:r>
            <a:r>
              <a:rPr b="0" dirty="0"/>
              <a:t> </a:t>
            </a:r>
            <a:r>
              <a:rPr b="0" dirty="0" err="1"/>
              <a:t>bélicas</a:t>
            </a:r>
            <a:r>
              <a:rPr b="0" dirty="0"/>
              <a:t>. </a:t>
            </a:r>
            <a:r>
              <a:rPr b="0" dirty="0" err="1"/>
              <a:t>Importante</a:t>
            </a:r>
            <a:r>
              <a:rPr b="0" dirty="0"/>
              <a:t> </a:t>
            </a:r>
            <a:r>
              <a:rPr b="0" dirty="0" err="1"/>
              <a:t>rol</a:t>
            </a:r>
            <a:r>
              <a:rPr b="0" dirty="0"/>
              <a:t> </a:t>
            </a:r>
            <a:r>
              <a:rPr b="0" dirty="0" err="1"/>
              <a:t>cumplió</a:t>
            </a:r>
            <a:r>
              <a:rPr b="0" dirty="0"/>
              <a:t> en lo </a:t>
            </a:r>
            <a:r>
              <a:rPr b="0" dirty="0" err="1"/>
              <a:t>relacionado</a:t>
            </a:r>
            <a:r>
              <a:rPr b="0" dirty="0"/>
              <a:t> a la </a:t>
            </a:r>
            <a:r>
              <a:rPr b="0" dirty="0" err="1"/>
              <a:t>familia</a:t>
            </a:r>
            <a:r>
              <a:rPr b="0" dirty="0"/>
              <a:t> naval.</a:t>
            </a:r>
            <a:endParaRPr sz="1600" dirty="0"/>
          </a:p>
          <a:p>
            <a:pPr algn="just">
              <a:spcBef>
                <a:spcPts val="0"/>
              </a:spcBef>
              <a:defRPr b="1">
                <a:latin typeface="Times New Roman"/>
                <a:ea typeface="Times New Roman"/>
                <a:cs typeface="Times New Roman"/>
                <a:sym typeface="Times New Roman"/>
              </a:defRPr>
            </a:pPr>
            <a:r>
              <a:rPr dirty="0"/>
              <a:t>El </a:t>
            </a:r>
            <a:r>
              <a:rPr dirty="0" err="1"/>
              <a:t>nivel</a:t>
            </a:r>
            <a:r>
              <a:rPr dirty="0"/>
              <a:t> de </a:t>
            </a:r>
            <a:r>
              <a:rPr dirty="0" err="1"/>
              <a:t>disciplina</a:t>
            </a:r>
            <a:r>
              <a:rPr dirty="0"/>
              <a:t> y </a:t>
            </a:r>
            <a:r>
              <a:rPr dirty="0" err="1"/>
              <a:t>profesionalismo</a:t>
            </a:r>
            <a:r>
              <a:rPr dirty="0"/>
              <a:t> </a:t>
            </a:r>
            <a:r>
              <a:rPr b="0" dirty="0"/>
              <a:t>de </a:t>
            </a:r>
            <a:r>
              <a:rPr b="0" dirty="0" err="1"/>
              <a:t>las</a:t>
            </a:r>
            <a:r>
              <a:rPr b="0" dirty="0"/>
              <a:t> </a:t>
            </a:r>
            <a:r>
              <a:rPr b="0" dirty="0" err="1"/>
              <a:t>Agrupaciones</a:t>
            </a:r>
            <a:r>
              <a:rPr b="0" dirty="0"/>
              <a:t> </a:t>
            </a:r>
            <a:r>
              <a:rPr b="0" dirty="0" err="1"/>
              <a:t>Navales</a:t>
            </a:r>
            <a:r>
              <a:rPr b="0" dirty="0"/>
              <a:t> </a:t>
            </a:r>
            <a:r>
              <a:rPr b="0" dirty="0" err="1"/>
              <a:t>Chilenas</a:t>
            </a:r>
            <a:r>
              <a:rPr b="0" dirty="0"/>
              <a:t> </a:t>
            </a:r>
            <a:r>
              <a:rPr b="0" dirty="0" err="1"/>
              <a:t>fueron</a:t>
            </a:r>
            <a:r>
              <a:rPr b="0" dirty="0"/>
              <a:t> </a:t>
            </a:r>
            <a:r>
              <a:rPr b="0" dirty="0" err="1"/>
              <a:t>elogiados</a:t>
            </a:r>
            <a:r>
              <a:rPr b="0" dirty="0"/>
              <a:t> </a:t>
            </a:r>
            <a:r>
              <a:rPr b="0" dirty="0" err="1"/>
              <a:t>por</a:t>
            </a:r>
            <a:r>
              <a:rPr b="0" dirty="0"/>
              <a:t> la ONU, </a:t>
            </a:r>
            <a:r>
              <a:rPr b="0" dirty="0" err="1"/>
              <a:t>permitiendo</a:t>
            </a:r>
            <a:r>
              <a:rPr b="0" dirty="0"/>
              <a:t> a </a:t>
            </a:r>
            <a:r>
              <a:rPr b="0" dirty="0" err="1"/>
              <a:t>sus</a:t>
            </a:r>
            <a:r>
              <a:rPr b="0" dirty="0"/>
              <a:t> </a:t>
            </a:r>
            <a:r>
              <a:rPr b="0" dirty="0" err="1"/>
              <a:t>Oficiales</a:t>
            </a:r>
            <a:r>
              <a:rPr b="0" dirty="0"/>
              <a:t> </a:t>
            </a:r>
            <a:r>
              <a:rPr b="0" dirty="0" err="1"/>
              <a:t>acceder</a:t>
            </a:r>
            <a:r>
              <a:rPr b="0" dirty="0"/>
              <a:t> a </a:t>
            </a:r>
            <a:r>
              <a:rPr b="0" dirty="0" err="1"/>
              <a:t>puestos</a:t>
            </a:r>
            <a:r>
              <a:rPr b="0" dirty="0"/>
              <a:t> de </a:t>
            </a:r>
            <a:r>
              <a:rPr b="0" dirty="0" err="1"/>
              <a:t>relevancia</a:t>
            </a:r>
            <a:r>
              <a:rPr b="0" dirty="0"/>
              <a:t>.</a:t>
            </a:r>
            <a:endParaRPr sz="1600" dirty="0"/>
          </a:p>
          <a:p>
            <a:pPr algn="just">
              <a:spcBef>
                <a:spcPts val="0"/>
              </a:spcBef>
              <a:defRPr b="1">
                <a:latin typeface="Times New Roman"/>
                <a:ea typeface="Times New Roman"/>
                <a:cs typeface="Times New Roman"/>
                <a:sym typeface="Times New Roman"/>
              </a:defRPr>
            </a:pPr>
            <a:r>
              <a:rPr dirty="0" err="1"/>
              <a:t>Producto</a:t>
            </a:r>
            <a:r>
              <a:rPr dirty="0"/>
              <a:t> de la </a:t>
            </a:r>
            <a:r>
              <a:rPr dirty="0" err="1"/>
              <a:t>diferencia</a:t>
            </a:r>
            <a:r>
              <a:rPr dirty="0"/>
              <a:t> de </a:t>
            </a:r>
            <a:r>
              <a:rPr dirty="0" err="1"/>
              <a:t>idiosincrasia</a:t>
            </a:r>
            <a:r>
              <a:rPr b="0" dirty="0"/>
              <a:t>, </a:t>
            </a:r>
            <a:r>
              <a:rPr b="0" dirty="0" err="1"/>
              <a:t>intereses</a:t>
            </a:r>
            <a:r>
              <a:rPr b="0" dirty="0"/>
              <a:t> y </a:t>
            </a:r>
            <a:r>
              <a:rPr b="0" dirty="0" err="1"/>
              <a:t>formación</a:t>
            </a:r>
            <a:r>
              <a:rPr b="0" dirty="0"/>
              <a:t> </a:t>
            </a:r>
            <a:r>
              <a:rPr b="0" dirty="0" err="1"/>
              <a:t>militar</a:t>
            </a:r>
            <a:r>
              <a:rPr b="0" dirty="0"/>
              <a:t>, en </a:t>
            </a:r>
            <a:r>
              <a:rPr b="0" dirty="0" err="1"/>
              <a:t>algunas</a:t>
            </a:r>
            <a:r>
              <a:rPr b="0" dirty="0"/>
              <a:t> </a:t>
            </a:r>
            <a:r>
              <a:rPr b="0" dirty="0" err="1"/>
              <a:t>unidades</a:t>
            </a:r>
            <a:r>
              <a:rPr b="0" dirty="0"/>
              <a:t> </a:t>
            </a:r>
            <a:r>
              <a:rPr b="0" dirty="0" err="1"/>
              <a:t>extranjeras</a:t>
            </a:r>
            <a:r>
              <a:rPr b="0" dirty="0"/>
              <a:t> de la </a:t>
            </a:r>
            <a:r>
              <a:rPr b="0" dirty="0" err="1"/>
              <a:t>fuerza</a:t>
            </a:r>
            <a:r>
              <a:rPr b="0" dirty="0"/>
              <a:t> de </a:t>
            </a:r>
            <a:r>
              <a:rPr b="0" dirty="0" err="1"/>
              <a:t>paz</a:t>
            </a:r>
            <a:r>
              <a:rPr b="0" dirty="0"/>
              <a:t>, </a:t>
            </a:r>
            <a:r>
              <a:rPr b="0" dirty="0" err="1"/>
              <a:t>evidencio</a:t>
            </a:r>
            <a:r>
              <a:rPr b="0" dirty="0"/>
              <a:t> </a:t>
            </a:r>
            <a:r>
              <a:rPr b="0" dirty="0" err="1"/>
              <a:t>casos</a:t>
            </a:r>
            <a:r>
              <a:rPr b="0" dirty="0"/>
              <a:t> de </a:t>
            </a:r>
            <a:r>
              <a:rPr b="0" dirty="0" err="1"/>
              <a:t>indisciplina</a:t>
            </a:r>
            <a:r>
              <a:rPr b="0" dirty="0"/>
              <a:t> y </a:t>
            </a:r>
            <a:r>
              <a:rPr b="0" dirty="0" err="1"/>
              <a:t>corrupción</a:t>
            </a:r>
            <a:r>
              <a:rPr b="0" dirty="0"/>
              <a:t>, </a:t>
            </a:r>
            <a:r>
              <a:rPr b="0" dirty="0" err="1"/>
              <a:t>que</a:t>
            </a:r>
            <a:r>
              <a:rPr b="0" dirty="0"/>
              <a:t> </a:t>
            </a:r>
            <a:r>
              <a:rPr b="0" dirty="0" err="1"/>
              <a:t>dañaron</a:t>
            </a:r>
            <a:r>
              <a:rPr b="0" dirty="0"/>
              <a:t> la </a:t>
            </a:r>
            <a:r>
              <a:rPr b="0" dirty="0" err="1"/>
              <a:t>percepción</a:t>
            </a:r>
            <a:r>
              <a:rPr b="0" dirty="0"/>
              <a:t> de </a:t>
            </a:r>
            <a:r>
              <a:rPr b="0" dirty="0" err="1"/>
              <a:t>credibilidad</a:t>
            </a:r>
            <a:r>
              <a:rPr b="0" dirty="0"/>
              <a:t> y </a:t>
            </a:r>
            <a:r>
              <a:rPr b="0" dirty="0" err="1"/>
              <a:t>transparencia</a:t>
            </a:r>
            <a:r>
              <a:rPr b="0" dirty="0"/>
              <a:t> de la </a:t>
            </a:r>
            <a:r>
              <a:rPr b="0" dirty="0" err="1"/>
              <a:t>misión</a:t>
            </a:r>
            <a:r>
              <a:rPr b="0" dirty="0"/>
              <a:t> con </a:t>
            </a:r>
            <a:r>
              <a:rPr b="0" dirty="0" err="1"/>
              <a:t>consecuencias</a:t>
            </a:r>
            <a:r>
              <a:rPr b="0" dirty="0"/>
              <a:t> </a:t>
            </a:r>
            <a:r>
              <a:rPr b="0" dirty="0" err="1"/>
              <a:t>negativas</a:t>
            </a:r>
            <a:r>
              <a:rPr b="0" dirty="0"/>
              <a:t> </a:t>
            </a:r>
            <a:r>
              <a:rPr b="0" dirty="0" err="1"/>
              <a:t>para</a:t>
            </a:r>
            <a:r>
              <a:rPr b="0" dirty="0"/>
              <a:t> la </a:t>
            </a:r>
            <a:r>
              <a:rPr b="0" dirty="0" err="1"/>
              <a:t>segunda</a:t>
            </a:r>
            <a:r>
              <a:rPr b="0" dirty="0"/>
              <a:t> </a:t>
            </a:r>
            <a:r>
              <a:rPr b="0" dirty="0" err="1"/>
              <a:t>agrupación</a:t>
            </a:r>
            <a:r>
              <a:rPr b="0" dirty="0"/>
              <a:t> </a:t>
            </a:r>
            <a:r>
              <a:rPr b="0" dirty="0" err="1"/>
              <a:t>chilena</a:t>
            </a:r>
            <a:r>
              <a:rPr b="0" dirty="0"/>
              <a:t>, </a:t>
            </a:r>
            <a:r>
              <a:rPr b="0" dirty="0" err="1"/>
              <a:t>que</a:t>
            </a:r>
            <a:r>
              <a:rPr b="0" dirty="0"/>
              <a:t> </a:t>
            </a:r>
            <a:r>
              <a:rPr b="0" dirty="0" err="1"/>
              <a:t>debió</a:t>
            </a:r>
            <a:r>
              <a:rPr b="0" dirty="0"/>
              <a:t> </a:t>
            </a:r>
            <a:r>
              <a:rPr b="0" dirty="0" err="1"/>
              <a:t>sufrir</a:t>
            </a:r>
            <a:r>
              <a:rPr b="0" dirty="0"/>
              <a:t> un </a:t>
            </a:r>
            <a:r>
              <a:rPr b="0" dirty="0" err="1"/>
              <a:t>incremento</a:t>
            </a:r>
            <a:r>
              <a:rPr b="0" dirty="0"/>
              <a:t> de </a:t>
            </a:r>
            <a:r>
              <a:rPr b="0" dirty="0" err="1"/>
              <a:t>actos</a:t>
            </a:r>
            <a:r>
              <a:rPr b="0" dirty="0"/>
              <a:t> hostiles.</a:t>
            </a:r>
            <a:endParaRPr sz="1600" dirty="0"/>
          </a:p>
        </p:txBody>
      </p:sp>
    </p:spTree>
    <p:extLst>
      <p:ext uri="{BB962C8B-B14F-4D97-AF65-F5344CB8AC3E}">
        <p14:creationId xmlns:p14="http://schemas.microsoft.com/office/powerpoint/2010/main" val="19213433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 name="Shape 609"/>
          <p:cNvSpPr>
            <a:spLocks noGrp="1" noRot="1" noChangeAspect="1"/>
          </p:cNvSpPr>
          <p:nvPr>
            <p:ph type="sldImg"/>
          </p:nvPr>
        </p:nvSpPr>
        <p:spPr>
          <a:prstGeom prst="rect">
            <a:avLst/>
          </a:prstGeom>
        </p:spPr>
        <p:txBody>
          <a:bodyPr/>
          <a:lstStyle/>
          <a:p>
            <a:endParaRPr/>
          </a:p>
        </p:txBody>
      </p:sp>
      <p:sp>
        <p:nvSpPr>
          <p:cNvPr id="610" name="Shape 610"/>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rPr dirty="0"/>
              <a:t>XVIII.-	DIAPOSITIVA 18 – </a:t>
            </a:r>
            <a:r>
              <a:rPr b="0" dirty="0"/>
              <a:t>LECCIONES APRENDIDAS</a:t>
            </a:r>
            <a:endParaRPr sz="1600" dirty="0"/>
          </a:p>
          <a:p>
            <a:pPr algn="just">
              <a:spcBef>
                <a:spcPts val="0"/>
              </a:spcBef>
              <a:defRPr b="1">
                <a:latin typeface="Times New Roman"/>
                <a:ea typeface="Times New Roman"/>
                <a:cs typeface="Times New Roman"/>
                <a:sym typeface="Times New Roman"/>
              </a:defRPr>
            </a:pPr>
            <a:r>
              <a:rPr dirty="0"/>
              <a:t>La </a:t>
            </a:r>
            <a:r>
              <a:rPr dirty="0" err="1"/>
              <a:t>participación</a:t>
            </a:r>
            <a:r>
              <a:rPr dirty="0"/>
              <a:t> </a:t>
            </a:r>
            <a:r>
              <a:rPr dirty="0" err="1"/>
              <a:t>nacional</a:t>
            </a:r>
            <a:r>
              <a:rPr dirty="0"/>
              <a:t> </a:t>
            </a:r>
            <a:r>
              <a:rPr b="0" dirty="0"/>
              <a:t>en la </a:t>
            </a:r>
            <a:r>
              <a:rPr b="0" dirty="0" err="1"/>
              <a:t>operación</a:t>
            </a:r>
            <a:r>
              <a:rPr b="0" dirty="0"/>
              <a:t> de </a:t>
            </a:r>
            <a:r>
              <a:rPr b="0" dirty="0" err="1"/>
              <a:t>paz</a:t>
            </a:r>
            <a:r>
              <a:rPr b="0" dirty="0"/>
              <a:t> ONU en </a:t>
            </a:r>
            <a:r>
              <a:rPr b="0" dirty="0" err="1"/>
              <a:t>Camboya</a:t>
            </a:r>
            <a:r>
              <a:rPr b="0" dirty="0"/>
              <a:t> </a:t>
            </a:r>
            <a:r>
              <a:rPr b="0" dirty="0" err="1"/>
              <a:t>obligo</a:t>
            </a:r>
            <a:r>
              <a:rPr b="0" dirty="0"/>
              <a:t> al </a:t>
            </a:r>
            <a:r>
              <a:rPr b="0" dirty="0" err="1"/>
              <a:t>desarrollo</a:t>
            </a:r>
            <a:r>
              <a:rPr b="0" dirty="0"/>
              <a:t> de </a:t>
            </a:r>
            <a:r>
              <a:rPr b="0" dirty="0" err="1"/>
              <a:t>una</a:t>
            </a:r>
            <a:r>
              <a:rPr b="0" dirty="0"/>
              <a:t> </a:t>
            </a:r>
            <a:r>
              <a:rPr b="0" dirty="0" err="1"/>
              <a:t>gestión</a:t>
            </a:r>
            <a:r>
              <a:rPr b="0" dirty="0"/>
              <a:t> </a:t>
            </a:r>
            <a:r>
              <a:rPr b="0" dirty="0" err="1"/>
              <a:t>política</a:t>
            </a:r>
            <a:r>
              <a:rPr b="0" dirty="0"/>
              <a:t>, </a:t>
            </a:r>
            <a:r>
              <a:rPr b="0" dirty="0" err="1"/>
              <a:t>diplomática</a:t>
            </a:r>
            <a:r>
              <a:rPr b="0" dirty="0"/>
              <a:t>, </a:t>
            </a:r>
            <a:r>
              <a:rPr b="0" dirty="0" err="1"/>
              <a:t>logística</a:t>
            </a:r>
            <a:r>
              <a:rPr b="0" dirty="0"/>
              <a:t> y </a:t>
            </a:r>
            <a:r>
              <a:rPr b="0" dirty="0" err="1"/>
              <a:t>financiera</a:t>
            </a:r>
            <a:r>
              <a:rPr b="0" dirty="0"/>
              <a:t> </a:t>
            </a:r>
            <a:r>
              <a:rPr b="0" dirty="0" err="1"/>
              <a:t>integrada</a:t>
            </a:r>
            <a:r>
              <a:rPr b="0" dirty="0"/>
              <a:t> e </a:t>
            </a:r>
            <a:r>
              <a:rPr b="0" dirty="0" err="1"/>
              <a:t>interdependiente</a:t>
            </a:r>
            <a:r>
              <a:rPr b="0" dirty="0"/>
              <a:t> </a:t>
            </a:r>
            <a:r>
              <a:rPr b="0" dirty="0" err="1"/>
              <a:t>que</a:t>
            </a:r>
            <a:r>
              <a:rPr b="0" dirty="0"/>
              <a:t> </a:t>
            </a:r>
            <a:r>
              <a:rPr b="0" dirty="0" err="1"/>
              <a:t>consolido</a:t>
            </a:r>
            <a:r>
              <a:rPr b="0" dirty="0"/>
              <a:t> un “</a:t>
            </a:r>
            <a:r>
              <a:rPr b="0" dirty="0" err="1"/>
              <a:t>Esfuerzo</a:t>
            </a:r>
            <a:r>
              <a:rPr b="0" dirty="0"/>
              <a:t> </a:t>
            </a:r>
            <a:r>
              <a:rPr b="0" dirty="0" err="1"/>
              <a:t>Nacional</a:t>
            </a:r>
            <a:r>
              <a:rPr b="0" dirty="0"/>
              <a:t>”, </a:t>
            </a:r>
            <a:r>
              <a:rPr b="0" dirty="0" err="1"/>
              <a:t>que</a:t>
            </a:r>
            <a:r>
              <a:rPr b="0" dirty="0"/>
              <a:t> </a:t>
            </a:r>
            <a:r>
              <a:rPr b="0" dirty="0" err="1"/>
              <a:t>excedió</a:t>
            </a:r>
            <a:r>
              <a:rPr b="0" dirty="0"/>
              <a:t> al </a:t>
            </a:r>
            <a:r>
              <a:rPr b="0" dirty="0" err="1"/>
              <a:t>ámbito</a:t>
            </a:r>
            <a:r>
              <a:rPr b="0" dirty="0"/>
              <a:t> de la </a:t>
            </a:r>
            <a:r>
              <a:rPr b="0" dirty="0" err="1"/>
              <a:t>defensa</a:t>
            </a:r>
            <a:r>
              <a:rPr b="0" dirty="0"/>
              <a:t>.</a:t>
            </a:r>
            <a:endParaRPr sz="1600" dirty="0"/>
          </a:p>
          <a:p>
            <a:pPr algn="just">
              <a:spcBef>
                <a:spcPts val="0"/>
              </a:spcBef>
              <a:defRPr b="1">
                <a:latin typeface="Times New Roman"/>
                <a:ea typeface="Times New Roman"/>
                <a:cs typeface="Times New Roman"/>
                <a:sym typeface="Times New Roman"/>
              </a:defRPr>
            </a:pPr>
            <a:r>
              <a:rPr dirty="0" err="1"/>
              <a:t>Camboya</a:t>
            </a:r>
            <a:r>
              <a:rPr dirty="0"/>
              <a:t> </a:t>
            </a:r>
            <a:r>
              <a:rPr dirty="0" err="1"/>
              <a:t>constituyo</a:t>
            </a:r>
            <a:r>
              <a:rPr dirty="0"/>
              <a:t> </a:t>
            </a:r>
            <a:r>
              <a:rPr b="0" dirty="0" err="1"/>
              <a:t>una</a:t>
            </a:r>
            <a:r>
              <a:rPr b="0" dirty="0"/>
              <a:t> </a:t>
            </a:r>
            <a:r>
              <a:rPr b="0" dirty="0" err="1"/>
              <a:t>experiencia</a:t>
            </a:r>
            <a:r>
              <a:rPr b="0" dirty="0"/>
              <a:t> </a:t>
            </a:r>
            <a:r>
              <a:rPr b="0" dirty="0" err="1"/>
              <a:t>nueva</a:t>
            </a:r>
            <a:r>
              <a:rPr b="0" dirty="0"/>
              <a:t> </a:t>
            </a:r>
            <a:r>
              <a:rPr b="0" dirty="0" err="1"/>
              <a:t>para</a:t>
            </a:r>
            <a:r>
              <a:rPr b="0" dirty="0"/>
              <a:t> la Armada, </a:t>
            </a:r>
            <a:r>
              <a:rPr b="0" dirty="0" err="1"/>
              <a:t>demandando</a:t>
            </a:r>
            <a:r>
              <a:rPr b="0" dirty="0"/>
              <a:t> un </a:t>
            </a:r>
            <a:r>
              <a:rPr b="0" dirty="0" err="1"/>
              <a:t>importante</a:t>
            </a:r>
            <a:r>
              <a:rPr b="0" dirty="0"/>
              <a:t> </a:t>
            </a:r>
            <a:r>
              <a:rPr b="0" dirty="0" err="1"/>
              <a:t>esfuerzo</a:t>
            </a:r>
            <a:r>
              <a:rPr b="0" dirty="0"/>
              <a:t> del personal </a:t>
            </a:r>
            <a:r>
              <a:rPr b="0" dirty="0" err="1"/>
              <a:t>participante</a:t>
            </a:r>
            <a:r>
              <a:rPr b="0" dirty="0"/>
              <a:t> </a:t>
            </a:r>
            <a:r>
              <a:rPr b="0" dirty="0" err="1"/>
              <a:t>para</a:t>
            </a:r>
            <a:r>
              <a:rPr b="0" dirty="0"/>
              <a:t> </a:t>
            </a:r>
            <a:r>
              <a:rPr b="0" dirty="0" err="1"/>
              <a:t>adecuarse</a:t>
            </a:r>
            <a:r>
              <a:rPr b="0" dirty="0"/>
              <a:t> al </a:t>
            </a:r>
            <a:r>
              <a:rPr b="0" dirty="0" err="1"/>
              <a:t>sistema</a:t>
            </a:r>
            <a:r>
              <a:rPr b="0" dirty="0"/>
              <a:t> ONU, al </a:t>
            </a:r>
            <a:r>
              <a:rPr b="0" dirty="0" err="1"/>
              <a:t>riesgo</a:t>
            </a:r>
            <a:r>
              <a:rPr b="0" dirty="0"/>
              <a:t> </a:t>
            </a:r>
            <a:r>
              <a:rPr b="0" dirty="0" err="1"/>
              <a:t>permanente</a:t>
            </a:r>
            <a:r>
              <a:rPr b="0" dirty="0"/>
              <a:t>, al </a:t>
            </a:r>
            <a:r>
              <a:rPr b="0" dirty="0" err="1"/>
              <a:t>desconocimiento</a:t>
            </a:r>
            <a:r>
              <a:rPr b="0" dirty="0"/>
              <a:t> en </a:t>
            </a:r>
            <a:r>
              <a:rPr b="0" dirty="0" err="1"/>
              <a:t>este</a:t>
            </a:r>
            <a:r>
              <a:rPr b="0" dirty="0"/>
              <a:t> </a:t>
            </a:r>
            <a:r>
              <a:rPr b="0" dirty="0" err="1"/>
              <a:t>tipo</a:t>
            </a:r>
            <a:r>
              <a:rPr b="0" dirty="0"/>
              <a:t> de </a:t>
            </a:r>
            <a:r>
              <a:rPr b="0" dirty="0" err="1"/>
              <a:t>operaciones</a:t>
            </a:r>
            <a:r>
              <a:rPr b="0" dirty="0"/>
              <a:t>, a </a:t>
            </a:r>
            <a:r>
              <a:rPr b="0" dirty="0" err="1"/>
              <a:t>las</a:t>
            </a:r>
            <a:r>
              <a:rPr b="0" dirty="0"/>
              <a:t> </a:t>
            </a:r>
            <a:r>
              <a:rPr b="0" dirty="0" err="1"/>
              <a:t>enfermedades</a:t>
            </a:r>
            <a:r>
              <a:rPr b="0" dirty="0"/>
              <a:t>, al </a:t>
            </a:r>
            <a:r>
              <a:rPr b="0" dirty="0" err="1"/>
              <a:t>terreno</a:t>
            </a:r>
            <a:r>
              <a:rPr b="0" dirty="0"/>
              <a:t>, a </a:t>
            </a:r>
            <a:r>
              <a:rPr b="0" dirty="0" err="1"/>
              <a:t>las</a:t>
            </a:r>
            <a:r>
              <a:rPr b="0" dirty="0"/>
              <a:t> </a:t>
            </a:r>
            <a:r>
              <a:rPr b="0" dirty="0" err="1"/>
              <a:t>condiciones</a:t>
            </a:r>
            <a:r>
              <a:rPr b="0" dirty="0"/>
              <a:t> </a:t>
            </a:r>
            <a:r>
              <a:rPr b="0" dirty="0" err="1"/>
              <a:t>climáticas</a:t>
            </a:r>
            <a:r>
              <a:rPr b="0" dirty="0"/>
              <a:t> y </a:t>
            </a:r>
            <a:r>
              <a:rPr b="0" dirty="0" err="1"/>
              <a:t>las</a:t>
            </a:r>
            <a:r>
              <a:rPr b="0" dirty="0"/>
              <a:t> </a:t>
            </a:r>
            <a:r>
              <a:rPr b="0" dirty="0" err="1"/>
              <a:t>acciones</a:t>
            </a:r>
            <a:r>
              <a:rPr b="0" dirty="0"/>
              <a:t> </a:t>
            </a:r>
            <a:r>
              <a:rPr b="0" dirty="0" err="1"/>
              <a:t>bélicas</a:t>
            </a:r>
            <a:r>
              <a:rPr b="0" dirty="0"/>
              <a:t>. </a:t>
            </a:r>
            <a:r>
              <a:rPr b="0" dirty="0" err="1"/>
              <a:t>Importante</a:t>
            </a:r>
            <a:r>
              <a:rPr b="0" dirty="0"/>
              <a:t> </a:t>
            </a:r>
            <a:r>
              <a:rPr b="0" dirty="0" err="1"/>
              <a:t>rol</a:t>
            </a:r>
            <a:r>
              <a:rPr b="0" dirty="0"/>
              <a:t> </a:t>
            </a:r>
            <a:r>
              <a:rPr b="0" dirty="0" err="1"/>
              <a:t>cumplió</a:t>
            </a:r>
            <a:r>
              <a:rPr b="0" dirty="0"/>
              <a:t> en lo </a:t>
            </a:r>
            <a:r>
              <a:rPr b="0" dirty="0" err="1"/>
              <a:t>relacionado</a:t>
            </a:r>
            <a:r>
              <a:rPr b="0" dirty="0"/>
              <a:t> a la </a:t>
            </a:r>
            <a:r>
              <a:rPr b="0" dirty="0" err="1"/>
              <a:t>familia</a:t>
            </a:r>
            <a:r>
              <a:rPr b="0" dirty="0"/>
              <a:t> naval.</a:t>
            </a:r>
            <a:endParaRPr sz="1600" dirty="0"/>
          </a:p>
          <a:p>
            <a:pPr algn="just">
              <a:spcBef>
                <a:spcPts val="0"/>
              </a:spcBef>
              <a:defRPr b="1">
                <a:latin typeface="Times New Roman"/>
                <a:ea typeface="Times New Roman"/>
                <a:cs typeface="Times New Roman"/>
                <a:sym typeface="Times New Roman"/>
              </a:defRPr>
            </a:pPr>
            <a:r>
              <a:rPr dirty="0"/>
              <a:t>El </a:t>
            </a:r>
            <a:r>
              <a:rPr dirty="0" err="1"/>
              <a:t>nivel</a:t>
            </a:r>
            <a:r>
              <a:rPr dirty="0"/>
              <a:t> de </a:t>
            </a:r>
            <a:r>
              <a:rPr dirty="0" err="1"/>
              <a:t>disciplina</a:t>
            </a:r>
            <a:r>
              <a:rPr dirty="0"/>
              <a:t> y </a:t>
            </a:r>
            <a:r>
              <a:rPr dirty="0" err="1"/>
              <a:t>profesionalismo</a:t>
            </a:r>
            <a:r>
              <a:rPr dirty="0"/>
              <a:t> </a:t>
            </a:r>
            <a:r>
              <a:rPr b="0" dirty="0"/>
              <a:t>de </a:t>
            </a:r>
            <a:r>
              <a:rPr b="0" dirty="0" err="1"/>
              <a:t>las</a:t>
            </a:r>
            <a:r>
              <a:rPr b="0" dirty="0"/>
              <a:t> </a:t>
            </a:r>
            <a:r>
              <a:rPr b="0" dirty="0" err="1"/>
              <a:t>Agrupaciones</a:t>
            </a:r>
            <a:r>
              <a:rPr b="0" dirty="0"/>
              <a:t> </a:t>
            </a:r>
            <a:r>
              <a:rPr b="0" dirty="0" err="1"/>
              <a:t>Navales</a:t>
            </a:r>
            <a:r>
              <a:rPr b="0" dirty="0"/>
              <a:t> </a:t>
            </a:r>
            <a:r>
              <a:rPr b="0" dirty="0" err="1"/>
              <a:t>Chilenas</a:t>
            </a:r>
            <a:r>
              <a:rPr b="0" dirty="0"/>
              <a:t> </a:t>
            </a:r>
            <a:r>
              <a:rPr b="0" dirty="0" err="1"/>
              <a:t>fueron</a:t>
            </a:r>
            <a:r>
              <a:rPr b="0" dirty="0"/>
              <a:t> </a:t>
            </a:r>
            <a:r>
              <a:rPr b="0" dirty="0" err="1"/>
              <a:t>elogiados</a:t>
            </a:r>
            <a:r>
              <a:rPr b="0" dirty="0"/>
              <a:t> </a:t>
            </a:r>
            <a:r>
              <a:rPr b="0" dirty="0" err="1"/>
              <a:t>por</a:t>
            </a:r>
            <a:r>
              <a:rPr b="0" dirty="0"/>
              <a:t> la ONU, </a:t>
            </a:r>
            <a:r>
              <a:rPr b="0" dirty="0" err="1"/>
              <a:t>permitiendo</a:t>
            </a:r>
            <a:r>
              <a:rPr b="0" dirty="0"/>
              <a:t> a </a:t>
            </a:r>
            <a:r>
              <a:rPr b="0" dirty="0" err="1"/>
              <a:t>sus</a:t>
            </a:r>
            <a:r>
              <a:rPr b="0" dirty="0"/>
              <a:t> </a:t>
            </a:r>
            <a:r>
              <a:rPr b="0" dirty="0" err="1"/>
              <a:t>Oficiales</a:t>
            </a:r>
            <a:r>
              <a:rPr b="0" dirty="0"/>
              <a:t> </a:t>
            </a:r>
            <a:r>
              <a:rPr b="0" dirty="0" err="1"/>
              <a:t>acceder</a:t>
            </a:r>
            <a:r>
              <a:rPr b="0" dirty="0"/>
              <a:t> a </a:t>
            </a:r>
            <a:r>
              <a:rPr b="0" dirty="0" err="1"/>
              <a:t>puestos</a:t>
            </a:r>
            <a:r>
              <a:rPr b="0" dirty="0"/>
              <a:t> de </a:t>
            </a:r>
            <a:r>
              <a:rPr b="0" dirty="0" err="1"/>
              <a:t>relevancia</a:t>
            </a:r>
            <a:r>
              <a:rPr b="0" dirty="0"/>
              <a:t>.</a:t>
            </a:r>
            <a:endParaRPr sz="1600" dirty="0"/>
          </a:p>
          <a:p>
            <a:pPr algn="just">
              <a:spcBef>
                <a:spcPts val="0"/>
              </a:spcBef>
              <a:defRPr b="1">
                <a:latin typeface="Times New Roman"/>
                <a:ea typeface="Times New Roman"/>
                <a:cs typeface="Times New Roman"/>
                <a:sym typeface="Times New Roman"/>
              </a:defRPr>
            </a:pPr>
            <a:r>
              <a:rPr dirty="0" err="1"/>
              <a:t>Producto</a:t>
            </a:r>
            <a:r>
              <a:rPr dirty="0"/>
              <a:t> de la </a:t>
            </a:r>
            <a:r>
              <a:rPr dirty="0" err="1"/>
              <a:t>diferencia</a:t>
            </a:r>
            <a:r>
              <a:rPr dirty="0"/>
              <a:t> de </a:t>
            </a:r>
            <a:r>
              <a:rPr dirty="0" err="1"/>
              <a:t>idiosincrasia</a:t>
            </a:r>
            <a:r>
              <a:rPr b="0" dirty="0"/>
              <a:t>, </a:t>
            </a:r>
            <a:r>
              <a:rPr b="0" dirty="0" err="1"/>
              <a:t>intereses</a:t>
            </a:r>
            <a:r>
              <a:rPr b="0" dirty="0"/>
              <a:t> y </a:t>
            </a:r>
            <a:r>
              <a:rPr b="0" dirty="0" err="1"/>
              <a:t>formación</a:t>
            </a:r>
            <a:r>
              <a:rPr b="0" dirty="0"/>
              <a:t> </a:t>
            </a:r>
            <a:r>
              <a:rPr b="0" dirty="0" err="1"/>
              <a:t>militar</a:t>
            </a:r>
            <a:r>
              <a:rPr b="0" dirty="0"/>
              <a:t>, en </a:t>
            </a:r>
            <a:r>
              <a:rPr b="0" dirty="0" err="1"/>
              <a:t>algunas</a:t>
            </a:r>
            <a:r>
              <a:rPr b="0" dirty="0"/>
              <a:t> </a:t>
            </a:r>
            <a:r>
              <a:rPr b="0" dirty="0" err="1"/>
              <a:t>unidades</a:t>
            </a:r>
            <a:r>
              <a:rPr b="0" dirty="0"/>
              <a:t> </a:t>
            </a:r>
            <a:r>
              <a:rPr b="0" dirty="0" err="1"/>
              <a:t>extranjeras</a:t>
            </a:r>
            <a:r>
              <a:rPr b="0" dirty="0"/>
              <a:t> de la </a:t>
            </a:r>
            <a:r>
              <a:rPr b="0" dirty="0" err="1"/>
              <a:t>fuerza</a:t>
            </a:r>
            <a:r>
              <a:rPr b="0" dirty="0"/>
              <a:t> de </a:t>
            </a:r>
            <a:r>
              <a:rPr b="0" dirty="0" err="1"/>
              <a:t>paz</a:t>
            </a:r>
            <a:r>
              <a:rPr b="0" dirty="0"/>
              <a:t>, </a:t>
            </a:r>
            <a:r>
              <a:rPr b="0" dirty="0" err="1"/>
              <a:t>evidencio</a:t>
            </a:r>
            <a:r>
              <a:rPr b="0" dirty="0"/>
              <a:t> </a:t>
            </a:r>
            <a:r>
              <a:rPr b="0" dirty="0" err="1"/>
              <a:t>casos</a:t>
            </a:r>
            <a:r>
              <a:rPr b="0" dirty="0"/>
              <a:t> de </a:t>
            </a:r>
            <a:r>
              <a:rPr b="0" dirty="0" err="1"/>
              <a:t>indisciplina</a:t>
            </a:r>
            <a:r>
              <a:rPr b="0" dirty="0"/>
              <a:t> y </a:t>
            </a:r>
            <a:r>
              <a:rPr b="0" dirty="0" err="1"/>
              <a:t>corrupción</a:t>
            </a:r>
            <a:r>
              <a:rPr b="0" dirty="0"/>
              <a:t>, </a:t>
            </a:r>
            <a:r>
              <a:rPr b="0" dirty="0" err="1"/>
              <a:t>que</a:t>
            </a:r>
            <a:r>
              <a:rPr b="0" dirty="0"/>
              <a:t> </a:t>
            </a:r>
            <a:r>
              <a:rPr b="0" dirty="0" err="1"/>
              <a:t>dañaron</a:t>
            </a:r>
            <a:r>
              <a:rPr b="0" dirty="0"/>
              <a:t> la </a:t>
            </a:r>
            <a:r>
              <a:rPr b="0" dirty="0" err="1"/>
              <a:t>percepción</a:t>
            </a:r>
            <a:r>
              <a:rPr b="0" dirty="0"/>
              <a:t> de </a:t>
            </a:r>
            <a:r>
              <a:rPr b="0" dirty="0" err="1"/>
              <a:t>credibilidad</a:t>
            </a:r>
            <a:r>
              <a:rPr b="0" dirty="0"/>
              <a:t> y </a:t>
            </a:r>
            <a:r>
              <a:rPr b="0" dirty="0" err="1"/>
              <a:t>transparencia</a:t>
            </a:r>
            <a:r>
              <a:rPr b="0" dirty="0"/>
              <a:t> de la </a:t>
            </a:r>
            <a:r>
              <a:rPr b="0" dirty="0" err="1"/>
              <a:t>misión</a:t>
            </a:r>
            <a:r>
              <a:rPr b="0" dirty="0"/>
              <a:t> con </a:t>
            </a:r>
            <a:r>
              <a:rPr b="0" dirty="0" err="1"/>
              <a:t>consecuencias</a:t>
            </a:r>
            <a:r>
              <a:rPr b="0" dirty="0"/>
              <a:t> </a:t>
            </a:r>
            <a:r>
              <a:rPr b="0" dirty="0" err="1"/>
              <a:t>negativas</a:t>
            </a:r>
            <a:r>
              <a:rPr b="0" dirty="0"/>
              <a:t> </a:t>
            </a:r>
            <a:r>
              <a:rPr b="0" dirty="0" err="1"/>
              <a:t>para</a:t>
            </a:r>
            <a:r>
              <a:rPr b="0" dirty="0"/>
              <a:t> la </a:t>
            </a:r>
            <a:r>
              <a:rPr b="0" dirty="0" err="1"/>
              <a:t>segunda</a:t>
            </a:r>
            <a:r>
              <a:rPr b="0" dirty="0"/>
              <a:t> </a:t>
            </a:r>
            <a:r>
              <a:rPr b="0" dirty="0" err="1"/>
              <a:t>agrupación</a:t>
            </a:r>
            <a:r>
              <a:rPr b="0" dirty="0"/>
              <a:t> </a:t>
            </a:r>
            <a:r>
              <a:rPr b="0" dirty="0" err="1"/>
              <a:t>chilena</a:t>
            </a:r>
            <a:r>
              <a:rPr b="0" dirty="0"/>
              <a:t>, </a:t>
            </a:r>
            <a:r>
              <a:rPr b="0" dirty="0" err="1"/>
              <a:t>que</a:t>
            </a:r>
            <a:r>
              <a:rPr b="0" dirty="0"/>
              <a:t> </a:t>
            </a:r>
            <a:r>
              <a:rPr b="0" dirty="0" err="1"/>
              <a:t>debió</a:t>
            </a:r>
            <a:r>
              <a:rPr b="0" dirty="0"/>
              <a:t> </a:t>
            </a:r>
            <a:r>
              <a:rPr b="0" dirty="0" err="1"/>
              <a:t>sufrir</a:t>
            </a:r>
            <a:r>
              <a:rPr b="0" dirty="0"/>
              <a:t> un </a:t>
            </a:r>
            <a:r>
              <a:rPr b="0" dirty="0" err="1"/>
              <a:t>incremento</a:t>
            </a:r>
            <a:r>
              <a:rPr b="0" dirty="0"/>
              <a:t> de </a:t>
            </a:r>
            <a:r>
              <a:rPr b="0" dirty="0" err="1"/>
              <a:t>actos</a:t>
            </a:r>
            <a:r>
              <a:rPr b="0" dirty="0"/>
              <a:t> hostiles.</a:t>
            </a:r>
            <a:endParaRPr sz="1600" dirty="0"/>
          </a:p>
        </p:txBody>
      </p:sp>
    </p:spTree>
    <p:extLst>
      <p:ext uri="{BB962C8B-B14F-4D97-AF65-F5344CB8AC3E}">
        <p14:creationId xmlns:p14="http://schemas.microsoft.com/office/powerpoint/2010/main" val="306873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 name="Shape 617"/>
          <p:cNvSpPr>
            <a:spLocks noGrp="1" noRot="1" noChangeAspect="1"/>
          </p:cNvSpPr>
          <p:nvPr>
            <p:ph type="sldImg"/>
          </p:nvPr>
        </p:nvSpPr>
        <p:spPr>
          <a:prstGeom prst="rect">
            <a:avLst/>
          </a:prstGeom>
        </p:spPr>
        <p:txBody>
          <a:bodyPr/>
          <a:lstStyle/>
          <a:p>
            <a:endParaRPr/>
          </a:p>
        </p:txBody>
      </p:sp>
      <p:sp>
        <p:nvSpPr>
          <p:cNvPr id="618" name="Shape 618"/>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t>XVIII.-	DIAPOSITIVA 18 – </a:t>
            </a:r>
            <a:r>
              <a:rPr b="0"/>
              <a:t>LECCIONES APRENDIDAS</a:t>
            </a:r>
            <a:endParaRPr sz="1600"/>
          </a:p>
          <a:p>
            <a:pPr algn="just">
              <a:spcBef>
                <a:spcPts val="0"/>
              </a:spcBef>
              <a:defRPr b="1">
                <a:latin typeface="Times New Roman"/>
                <a:ea typeface="Times New Roman"/>
                <a:cs typeface="Times New Roman"/>
                <a:sym typeface="Times New Roman"/>
              </a:defRPr>
            </a:pPr>
            <a:r>
              <a:t>La participación nacional </a:t>
            </a:r>
            <a:r>
              <a:rPr b="0"/>
              <a:t>en la operación de paz ONU en Camboya obligo al desarrollo de una gestión política, diplomática, logística y financiera integrada e interdependiente que consolido un “Esfuerzo Nacional”, que excedió al ámbito de la defensa.</a:t>
            </a:r>
            <a:endParaRPr sz="1600"/>
          </a:p>
          <a:p>
            <a:pPr algn="just">
              <a:spcBef>
                <a:spcPts val="0"/>
              </a:spcBef>
              <a:defRPr b="1">
                <a:latin typeface="Times New Roman"/>
                <a:ea typeface="Times New Roman"/>
                <a:cs typeface="Times New Roman"/>
                <a:sym typeface="Times New Roman"/>
              </a:defRPr>
            </a:pPr>
            <a:r>
              <a:t>Camboya constituyo </a:t>
            </a:r>
            <a:r>
              <a:rPr b="0"/>
              <a:t>una experiencia nueva para la Armada, demandando un importante esfuerzo del personal participante para adecuarse al sistema ONU, al riesgo permanente, al desconocimiento en este tipo de operaciones, a las enfermedades, al terreno, a las condiciones climáticas y las acciones bélicas. Importante rol cumplió en lo relacionado a la familia naval.</a:t>
            </a:r>
            <a:endParaRPr sz="1600"/>
          </a:p>
          <a:p>
            <a:pPr algn="just">
              <a:spcBef>
                <a:spcPts val="0"/>
              </a:spcBef>
              <a:defRPr b="1">
                <a:latin typeface="Times New Roman"/>
                <a:ea typeface="Times New Roman"/>
                <a:cs typeface="Times New Roman"/>
                <a:sym typeface="Times New Roman"/>
              </a:defRPr>
            </a:pPr>
            <a:r>
              <a:t>El nivel de disciplina y profesionalismo </a:t>
            </a:r>
            <a:r>
              <a:rPr b="0"/>
              <a:t>de las Agrupaciones Navales Chilenas fueron elogiados por la ONU, permitiendo a sus Oficiales acceder a puestos de relevancia.</a:t>
            </a:r>
            <a:endParaRPr sz="1600"/>
          </a:p>
          <a:p>
            <a:pPr algn="just">
              <a:spcBef>
                <a:spcPts val="0"/>
              </a:spcBef>
              <a:defRPr b="1">
                <a:latin typeface="Times New Roman"/>
                <a:ea typeface="Times New Roman"/>
                <a:cs typeface="Times New Roman"/>
                <a:sym typeface="Times New Roman"/>
              </a:defRPr>
            </a:pPr>
            <a:r>
              <a:t>Producto de la diferencia de idiosincrasia</a:t>
            </a:r>
            <a:r>
              <a:rPr b="0"/>
              <a:t>, intereses y formación militar, en algunas unidades extranjeras de la fuerza de paz, evidencio casos de indisciplina y corrupción, que dañaron la percepción de credibilidad y transparencia de la misión con consecuencias negativas para la segunda agrupación chilena, que debió sufrir un incremento de actos hostiles.</a:t>
            </a:r>
            <a:endParaRPr sz="1600"/>
          </a:p>
        </p:txBody>
      </p:sp>
    </p:spTree>
    <p:extLst>
      <p:ext uri="{BB962C8B-B14F-4D97-AF65-F5344CB8AC3E}">
        <p14:creationId xmlns:p14="http://schemas.microsoft.com/office/powerpoint/2010/main" val="1513669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 name="Shape 635"/>
          <p:cNvSpPr>
            <a:spLocks noGrp="1" noRot="1" noChangeAspect="1"/>
          </p:cNvSpPr>
          <p:nvPr>
            <p:ph type="sldImg"/>
          </p:nvPr>
        </p:nvSpPr>
        <p:spPr>
          <a:prstGeom prst="rect">
            <a:avLst/>
          </a:prstGeom>
        </p:spPr>
        <p:txBody>
          <a:bodyPr/>
          <a:lstStyle/>
          <a:p>
            <a:endParaRPr/>
          </a:p>
        </p:txBody>
      </p:sp>
      <p:sp>
        <p:nvSpPr>
          <p:cNvPr id="636" name="Shape 636"/>
          <p:cNvSpPr>
            <a:spLocks noGrp="1"/>
          </p:cNvSpPr>
          <p:nvPr>
            <p:ph type="body" sz="quarter" idx="1"/>
          </p:nvPr>
        </p:nvSpPr>
        <p:spPr>
          <a:prstGeom prst="rect">
            <a:avLst/>
          </a:prstGeom>
        </p:spPr>
        <p:txBody>
          <a:bodyPr/>
          <a:lstStyle/>
          <a:p>
            <a:pPr algn="just">
              <a:spcBef>
                <a:spcPts val="0"/>
              </a:spcBef>
              <a:defRPr b="1">
                <a:latin typeface="Times New Roman"/>
                <a:ea typeface="Times New Roman"/>
                <a:cs typeface="Times New Roman"/>
                <a:sym typeface="Times New Roman"/>
              </a:defRPr>
            </a:pPr>
            <a:r>
              <a:t>XVIII.-	DIAPOSITIVA 18 – </a:t>
            </a:r>
            <a:r>
              <a:rPr b="0"/>
              <a:t>LECCIONES APRENDIDAS</a:t>
            </a:r>
            <a:endParaRPr sz="1600"/>
          </a:p>
          <a:p>
            <a:pPr algn="just">
              <a:spcBef>
                <a:spcPts val="0"/>
              </a:spcBef>
              <a:defRPr b="1">
                <a:latin typeface="Times New Roman"/>
                <a:ea typeface="Times New Roman"/>
                <a:cs typeface="Times New Roman"/>
                <a:sym typeface="Times New Roman"/>
              </a:defRPr>
            </a:pPr>
            <a:r>
              <a:t>La participación nacional </a:t>
            </a:r>
            <a:r>
              <a:rPr b="0"/>
              <a:t>en la operación de paz ONU en Camboya obligo al desarrollo de una gestión política, diplomática, logística y financiera integrada e interdependiente que consolido un “Esfuerzo Nacional”, que excedió al ámbito de la defensa.</a:t>
            </a:r>
            <a:endParaRPr sz="1600"/>
          </a:p>
          <a:p>
            <a:pPr algn="just">
              <a:spcBef>
                <a:spcPts val="0"/>
              </a:spcBef>
              <a:defRPr b="1">
                <a:latin typeface="Times New Roman"/>
                <a:ea typeface="Times New Roman"/>
                <a:cs typeface="Times New Roman"/>
                <a:sym typeface="Times New Roman"/>
              </a:defRPr>
            </a:pPr>
            <a:r>
              <a:t>Camboya constituyo </a:t>
            </a:r>
            <a:r>
              <a:rPr b="0"/>
              <a:t>una experiencia nueva para la Armada, demandando un importante esfuerzo del personal participante para adecuarse al sistema ONU, al riesgo permanente, al desconocimiento en este tipo de operaciones, a las enfermedades, al terreno, a las condiciones climáticas y las acciones bélicas. Importante rol cumplió en lo relacionado a la familia naval.</a:t>
            </a:r>
            <a:endParaRPr sz="1600"/>
          </a:p>
          <a:p>
            <a:pPr algn="just">
              <a:spcBef>
                <a:spcPts val="0"/>
              </a:spcBef>
              <a:defRPr b="1">
                <a:latin typeface="Times New Roman"/>
                <a:ea typeface="Times New Roman"/>
                <a:cs typeface="Times New Roman"/>
                <a:sym typeface="Times New Roman"/>
              </a:defRPr>
            </a:pPr>
            <a:r>
              <a:t>El nivel de disciplina y profesionalismo </a:t>
            </a:r>
            <a:r>
              <a:rPr b="0"/>
              <a:t>de las Agrupaciones Navales Chilenas fueron elogiados por la ONU, permitiendo a sus Oficiales acceder a puestos de relevancia.</a:t>
            </a:r>
            <a:endParaRPr sz="1600"/>
          </a:p>
          <a:p>
            <a:pPr algn="just">
              <a:spcBef>
                <a:spcPts val="0"/>
              </a:spcBef>
              <a:defRPr b="1">
                <a:latin typeface="Times New Roman"/>
                <a:ea typeface="Times New Roman"/>
                <a:cs typeface="Times New Roman"/>
                <a:sym typeface="Times New Roman"/>
              </a:defRPr>
            </a:pPr>
            <a:r>
              <a:t>Producto de la diferencia de idiosincrasia</a:t>
            </a:r>
            <a:r>
              <a:rPr b="0"/>
              <a:t>, intereses y formación militar, en algunas unidades extranjeras de la fuerza de paz, evidencio casos de indisciplina y corrupción, que dañaron la percepción de credibilidad y transparencia de la misión con consecuencias negativas para la segunda agrupación chilena, que debió sufrir un incremento de actos hostiles.</a:t>
            </a:r>
            <a:endParaRPr sz="1600"/>
          </a:p>
        </p:txBody>
      </p:sp>
    </p:spTree>
    <p:extLst>
      <p:ext uri="{BB962C8B-B14F-4D97-AF65-F5344CB8AC3E}">
        <p14:creationId xmlns:p14="http://schemas.microsoft.com/office/powerpoint/2010/main" val="11542394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pic>
        <p:nvPicPr>
          <p:cNvPr id="3" name="dea-5" descr="dea-5"/>
          <p:cNvPicPr>
            <a:picLocks noChangeAspect="1"/>
          </p:cNvPicPr>
          <p:nvPr userDrawn="1"/>
        </p:nvPicPr>
        <p:blipFill>
          <a:blip r:embed="rId2" cstate="print">
            <a:duotone>
              <a:schemeClr val="accent1">
                <a:shade val="45000"/>
                <a:satMod val="135000"/>
              </a:schemeClr>
              <a:prstClr val="white"/>
            </a:duotone>
            <a:lum bright="20000"/>
            <a:extLst/>
          </a:blip>
          <a:stretch>
            <a:fillRect/>
          </a:stretch>
        </p:blipFill>
        <p:spPr>
          <a:xfrm>
            <a:off x="0" y="0"/>
            <a:ext cx="9144000" cy="6858000"/>
          </a:xfrm>
          <a:prstGeom prst="rect">
            <a:avLst/>
          </a:prstGeom>
          <a:ln w="12700">
            <a:miter lim="400000"/>
          </a:ln>
        </p:spPr>
      </p:pic>
      <p:pic>
        <p:nvPicPr>
          <p:cNvPr id="4" name="Imagen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171400"/>
            <a:ext cx="9154368" cy="1098524"/>
          </a:xfrm>
          <a:prstGeom prst="rect">
            <a:avLst/>
          </a:prstGeom>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8" name="Número de diapositiva"/>
          <p:cNvSpPr txBox="1">
            <a:spLocks noGrp="1"/>
          </p:cNvSpPr>
          <p:nvPr>
            <p:ph type="sldNum" sz="quarter" idx="2"/>
          </p:nvPr>
        </p:nvSpPr>
        <p:spPr>
          <a:xfrm>
            <a:off x="4419600" y="6172200"/>
            <a:ext cx="2133600" cy="368301"/>
          </a:xfrm>
          <a:prstGeom prst="rect">
            <a:avLst/>
          </a:prstGeom>
        </p:spPr>
        <p:txBody>
          <a:bodyPr/>
          <a:lstStyle/>
          <a:p>
            <a:fld id="{86CB4B4D-7CA3-9044-876B-883B54F8677D}" type="slidenum">
              <a:rPr/>
              <a:pPr/>
              <a:t>‹Nº›</a:t>
            </a:fld>
            <a:endParaRPr/>
          </a:p>
        </p:txBody>
      </p:sp>
      <p:pic>
        <p:nvPicPr>
          <p:cNvPr id="3" name="dea-5" descr="dea-5"/>
          <p:cNvPicPr>
            <a:picLocks noChangeAspect="1"/>
          </p:cNvPicPr>
          <p:nvPr userDrawn="1"/>
        </p:nvPicPr>
        <p:blipFill>
          <a:blip r:embed="rId2" cstate="print">
            <a:duotone>
              <a:schemeClr val="accent1">
                <a:shade val="45000"/>
                <a:satMod val="135000"/>
              </a:schemeClr>
              <a:prstClr val="white"/>
            </a:duotone>
            <a:lum bright="20000"/>
            <a:extLst/>
          </a:blip>
          <a:stretch>
            <a:fillRect/>
          </a:stretch>
        </p:blipFill>
        <p:spPr>
          <a:xfrm>
            <a:off x="0" y="0"/>
            <a:ext cx="9144000" cy="6858000"/>
          </a:xfrm>
          <a:prstGeom prst="rect">
            <a:avLst/>
          </a:prstGeom>
          <a:ln w="12700">
            <a:miter lim="400000"/>
          </a:ln>
        </p:spPr>
      </p:pic>
      <p:pic>
        <p:nvPicPr>
          <p:cNvPr id="7" name="Imagen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171400"/>
            <a:ext cx="9154368" cy="1098524"/>
          </a:xfrm>
          <a:prstGeom prst="rect">
            <a:avLst/>
          </a:prstGeom>
        </p:spPr>
      </p:pic>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9F1"/>
        </a:solidFill>
        <a:effectLst/>
      </p:bgPr>
    </p:bg>
    <p:spTree>
      <p:nvGrpSpPr>
        <p:cNvPr id="1" name=""/>
        <p:cNvGrpSpPr/>
        <p:nvPr/>
      </p:nvGrpSpPr>
      <p:grpSpPr>
        <a:xfrm>
          <a:off x="0" y="0"/>
          <a:ext cx="0" cy="0"/>
          <a:chOff x="0" y="0"/>
          <a:chExt cx="0" cy="0"/>
        </a:xfrm>
      </p:grpSpPr>
      <p:sp>
        <p:nvSpPr>
          <p:cNvPr id="2" name="Número de diapositiva"/>
          <p:cNvSpPr txBox="1">
            <a:spLocks noGrp="1"/>
          </p:cNvSpPr>
          <p:nvPr>
            <p:ph type="sldNum" sz="quarter" idx="2"/>
          </p:nvPr>
        </p:nvSpPr>
        <p:spPr>
          <a:xfrm>
            <a:off x="8422818" y="6404292"/>
            <a:ext cx="263983" cy="269241"/>
          </a:xfrm>
          <a:prstGeom prst="rect">
            <a:avLst/>
          </a:prstGeom>
          <a:ln w="12700">
            <a:miter lim="400000"/>
          </a:ln>
        </p:spPr>
        <p:txBody>
          <a:bodyPr wrap="none" lIns="45719" rIns="45719" anchor="ctr">
            <a:spAutoFit/>
          </a:bodyPr>
          <a:lstStyle>
            <a:lvl1pPr algn="r">
              <a:defRPr sz="1200">
                <a:solidFill>
                  <a:srgbClr val="898989"/>
                </a:solidFill>
              </a:defRPr>
            </a:lvl1pPr>
          </a:lstStyle>
          <a:p>
            <a:fld id="{86CB4B4D-7CA3-9044-876B-883B54F8677D}" type="slidenum">
              <a:rPr/>
              <a:pPr/>
              <a:t>‹Nº›</a:t>
            </a:fld>
            <a:endParaRPr/>
          </a:p>
        </p:txBody>
      </p:sp>
      <p:sp>
        <p:nvSpPr>
          <p:cNvPr id="3" name="Texto del título"/>
          <p:cNvSpPr txBox="1">
            <a:spLocks noGrp="1"/>
          </p:cNvSpPr>
          <p:nvPr>
            <p:ph type="title"/>
          </p:nvPr>
        </p:nvSpPr>
        <p:spPr>
          <a:xfrm>
            <a:off x="457200" y="92074"/>
            <a:ext cx="8229600" cy="1508127"/>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lstStyle/>
          <a:p>
            <a:r>
              <a:t>Texto del título</a:t>
            </a:r>
          </a:p>
        </p:txBody>
      </p:sp>
      <p:sp>
        <p:nvSpPr>
          <p:cNvPr id="4" name="Nivel de texto 1…"/>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 xmlns:ma14="http://schemas.microsoft.com/office/mac/drawingml/2011/main" val="1"/>
            </a:ext>
          </a:extLst>
        </p:spPr>
        <p:txBody>
          <a:bodyPr lIns="45719" rIns="45719"/>
          <a:lstStyle/>
          <a:p>
            <a:r>
              <a:t>Nivel de texto 1</a:t>
            </a:r>
          </a:p>
          <a:p>
            <a:pPr lvl="1"/>
            <a:r>
              <a:t>Nivel de texto 2</a:t>
            </a:r>
          </a:p>
          <a:p>
            <a:pPr lvl="2"/>
            <a:r>
              <a:t>Nivel de texto 3</a:t>
            </a:r>
          </a:p>
          <a:p>
            <a:pPr lvl="3"/>
            <a:r>
              <a:t>Nivel de texto 4</a:t>
            </a:r>
          </a:p>
          <a:p>
            <a:pPr lvl="4"/>
            <a:r>
              <a:t>Nivel de texto 5</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spd="med"/>
  <p:txStyles>
    <p:titleStyle>
      <a:lvl1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5pPr>
      <a:lvl6pPr marL="0" marR="0" indent="4572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6pPr>
      <a:lvl7pPr marL="0" marR="0" indent="9144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7pPr>
      <a:lvl8pPr marL="0" marR="0" indent="13716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8pPr>
      <a:lvl9pPr marL="0" marR="0" indent="18288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9pPr>
    </p:titleStyle>
    <p:bodyStyle>
      <a:lvl1pPr marL="342900" marR="0" indent="-34290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1pPr>
      <a:lvl2pPr marL="783771" marR="0" indent="-326571"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2pPr>
      <a:lvl3pPr marL="1219200" marR="0" indent="-30480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3pPr>
      <a:lvl4pPr marL="1737360" marR="0" indent="-36576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4pPr>
      <a:lvl5pPr marL="2235200" marR="0" indent="-40640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5pPr>
      <a:lvl6pPr marL="2692400" marR="0" indent="-40640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6pPr>
      <a:lvl7pPr marL="3149600" marR="0" indent="-40640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7pPr>
      <a:lvl8pPr marL="3606800" marR="0" indent="-40640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8pPr>
      <a:lvl9pPr marL="4064000" marR="0" indent="-406400" algn="l"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3" Type="http://schemas.openxmlformats.org/officeDocument/2006/relationships/image" Target="../media/image33.png"/><Relationship Id="rId18" Type="http://schemas.openxmlformats.org/officeDocument/2006/relationships/image" Target="../media/image38.png"/><Relationship Id="rId26" Type="http://schemas.openxmlformats.org/officeDocument/2006/relationships/image" Target="../media/image46.png"/><Relationship Id="rId39" Type="http://schemas.openxmlformats.org/officeDocument/2006/relationships/hyperlink" Target="https://en.wikipedia.org/wiki/Japan" TargetMode="External"/><Relationship Id="rId21" Type="http://schemas.openxmlformats.org/officeDocument/2006/relationships/image" Target="../media/image41.png"/><Relationship Id="rId34" Type="http://schemas.openxmlformats.org/officeDocument/2006/relationships/hyperlink" Target="https://en.wikipedia.org/wiki/Belgium" TargetMode="External"/><Relationship Id="rId42" Type="http://schemas.openxmlformats.org/officeDocument/2006/relationships/image" Target="../media/image55.png"/><Relationship Id="rId47" Type="http://schemas.openxmlformats.org/officeDocument/2006/relationships/image" Target="../media/image60.png"/><Relationship Id="rId50" Type="http://schemas.openxmlformats.org/officeDocument/2006/relationships/image" Target="../media/image63.png"/><Relationship Id="rId55" Type="http://schemas.openxmlformats.org/officeDocument/2006/relationships/image" Target="../media/image68.png"/><Relationship Id="rId63" Type="http://schemas.openxmlformats.org/officeDocument/2006/relationships/image" Target="../media/image9.png"/><Relationship Id="rId7" Type="http://schemas.openxmlformats.org/officeDocument/2006/relationships/hyperlink" Target="https://en.wikipedia.org/wiki/Turkey" TargetMode="External"/><Relationship Id="rId2" Type="http://schemas.openxmlformats.org/officeDocument/2006/relationships/image" Target="../media/image29.jpeg"/><Relationship Id="rId16" Type="http://schemas.openxmlformats.org/officeDocument/2006/relationships/image" Target="../media/image36.png"/><Relationship Id="rId29" Type="http://schemas.openxmlformats.org/officeDocument/2006/relationships/image" Target="../media/image49.png"/><Relationship Id="rId11" Type="http://schemas.openxmlformats.org/officeDocument/2006/relationships/image" Target="../media/image31.png"/><Relationship Id="rId24" Type="http://schemas.openxmlformats.org/officeDocument/2006/relationships/image" Target="../media/image44.png"/><Relationship Id="rId32" Type="http://schemas.openxmlformats.org/officeDocument/2006/relationships/image" Target="../media/image52.png"/><Relationship Id="rId37" Type="http://schemas.openxmlformats.org/officeDocument/2006/relationships/hyperlink" Target="https://en.wikipedia.org/wiki/Republic_of_Ireland" TargetMode="External"/><Relationship Id="rId40" Type="http://schemas.openxmlformats.org/officeDocument/2006/relationships/image" Target="../media/image53.png"/><Relationship Id="rId45" Type="http://schemas.openxmlformats.org/officeDocument/2006/relationships/image" Target="../media/image58.png"/><Relationship Id="rId53" Type="http://schemas.openxmlformats.org/officeDocument/2006/relationships/image" Target="../media/image66.png"/><Relationship Id="rId58" Type="http://schemas.openxmlformats.org/officeDocument/2006/relationships/image" Target="../media/image71.png"/><Relationship Id="rId5" Type="http://schemas.openxmlformats.org/officeDocument/2006/relationships/hyperlink" Target="https://en.wikipedia.org/wiki/Sweden" TargetMode="External"/><Relationship Id="rId61" Type="http://schemas.openxmlformats.org/officeDocument/2006/relationships/image" Target="../media/image74.png"/><Relationship Id="rId19" Type="http://schemas.openxmlformats.org/officeDocument/2006/relationships/image" Target="../media/image39.png"/><Relationship Id="rId14" Type="http://schemas.openxmlformats.org/officeDocument/2006/relationships/image" Target="../media/image34.png"/><Relationship Id="rId22" Type="http://schemas.openxmlformats.org/officeDocument/2006/relationships/image" Target="../media/image42.png"/><Relationship Id="rId27" Type="http://schemas.openxmlformats.org/officeDocument/2006/relationships/image" Target="../media/image47.png"/><Relationship Id="rId30" Type="http://schemas.openxmlformats.org/officeDocument/2006/relationships/image" Target="../media/image50.png"/><Relationship Id="rId35" Type="http://schemas.openxmlformats.org/officeDocument/2006/relationships/hyperlink" Target="https://en.wikipedia.org/wiki/France" TargetMode="External"/><Relationship Id="rId43" Type="http://schemas.openxmlformats.org/officeDocument/2006/relationships/image" Target="../media/image56.png"/><Relationship Id="rId48" Type="http://schemas.openxmlformats.org/officeDocument/2006/relationships/image" Target="../media/image61.png"/><Relationship Id="rId56" Type="http://schemas.openxmlformats.org/officeDocument/2006/relationships/image" Target="../media/image69.png"/><Relationship Id="rId64" Type="http://schemas.openxmlformats.org/officeDocument/2006/relationships/image" Target="../media/image76.png"/><Relationship Id="rId8" Type="http://schemas.openxmlformats.org/officeDocument/2006/relationships/hyperlink" Target="https://en.wikipedia.org/wiki/United_Kingdom" TargetMode="External"/><Relationship Id="rId51" Type="http://schemas.openxmlformats.org/officeDocument/2006/relationships/image" Target="../media/image64.png"/><Relationship Id="rId3" Type="http://schemas.openxmlformats.org/officeDocument/2006/relationships/hyperlink" Target="https://en.wikipedia.org/wiki/Nigeria" TargetMode="External"/><Relationship Id="rId12" Type="http://schemas.openxmlformats.org/officeDocument/2006/relationships/image" Target="../media/image32.png"/><Relationship Id="rId17" Type="http://schemas.openxmlformats.org/officeDocument/2006/relationships/image" Target="../media/image37.png"/><Relationship Id="rId25" Type="http://schemas.openxmlformats.org/officeDocument/2006/relationships/image" Target="../media/image45.png"/><Relationship Id="rId33" Type="http://schemas.openxmlformats.org/officeDocument/2006/relationships/hyperlink" Target="https://en.wikipedia.org/wiki/Algeria" TargetMode="External"/><Relationship Id="rId38" Type="http://schemas.openxmlformats.org/officeDocument/2006/relationships/hyperlink" Target="https://en.wikipedia.org/wiki/Italy" TargetMode="External"/><Relationship Id="rId46" Type="http://schemas.openxmlformats.org/officeDocument/2006/relationships/image" Target="../media/image59.png"/><Relationship Id="rId59" Type="http://schemas.openxmlformats.org/officeDocument/2006/relationships/image" Target="../media/image72.png"/><Relationship Id="rId20" Type="http://schemas.openxmlformats.org/officeDocument/2006/relationships/image" Target="../media/image40.png"/><Relationship Id="rId41" Type="http://schemas.openxmlformats.org/officeDocument/2006/relationships/image" Target="../media/image54.png"/><Relationship Id="rId54" Type="http://schemas.openxmlformats.org/officeDocument/2006/relationships/image" Target="../media/image67.png"/><Relationship Id="rId62" Type="http://schemas.openxmlformats.org/officeDocument/2006/relationships/image" Target="../media/image75.png"/><Relationship Id="rId1" Type="http://schemas.openxmlformats.org/officeDocument/2006/relationships/slideLayout" Target="../slideLayouts/slideLayout1.xml"/><Relationship Id="rId6" Type="http://schemas.openxmlformats.org/officeDocument/2006/relationships/hyperlink" Target="https://en.wikipedia.org/wiki/Tunisia" TargetMode="External"/><Relationship Id="rId15" Type="http://schemas.openxmlformats.org/officeDocument/2006/relationships/image" Target="../media/image35.png"/><Relationship Id="rId23" Type="http://schemas.openxmlformats.org/officeDocument/2006/relationships/image" Target="../media/image43.png"/><Relationship Id="rId28" Type="http://schemas.openxmlformats.org/officeDocument/2006/relationships/image" Target="../media/image48.png"/><Relationship Id="rId36" Type="http://schemas.openxmlformats.org/officeDocument/2006/relationships/hyperlink" Target="https://en.wikipedia.org/wiki/Hungary" TargetMode="External"/><Relationship Id="rId49" Type="http://schemas.openxmlformats.org/officeDocument/2006/relationships/image" Target="../media/image62.png"/><Relationship Id="rId57" Type="http://schemas.openxmlformats.org/officeDocument/2006/relationships/image" Target="../media/image70.png"/><Relationship Id="rId10" Type="http://schemas.openxmlformats.org/officeDocument/2006/relationships/image" Target="../media/image30.png"/><Relationship Id="rId31" Type="http://schemas.openxmlformats.org/officeDocument/2006/relationships/image" Target="../media/image51.png"/><Relationship Id="rId44" Type="http://schemas.openxmlformats.org/officeDocument/2006/relationships/image" Target="../media/image57.png"/><Relationship Id="rId52" Type="http://schemas.openxmlformats.org/officeDocument/2006/relationships/image" Target="../media/image65.png"/><Relationship Id="rId60" Type="http://schemas.openxmlformats.org/officeDocument/2006/relationships/image" Target="../media/image73.png"/><Relationship Id="rId4" Type="http://schemas.openxmlformats.org/officeDocument/2006/relationships/hyperlink" Target="https://en.wikipedia.org/wiki/Poland" TargetMode="External"/><Relationship Id="rId9" Type="http://schemas.openxmlformats.org/officeDocument/2006/relationships/hyperlink" Target="https://en.wikipedia.org/wiki/United_Nations_Transitional_Authority_in_Cambodia"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79.png"/><Relationship Id="rId7" Type="http://schemas.openxmlformats.org/officeDocument/2006/relationships/image" Target="../media/image62.png"/><Relationship Id="rId2" Type="http://schemas.openxmlformats.org/officeDocument/2006/relationships/image" Target="../media/image78.png"/><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81.png"/><Relationship Id="rId10" Type="http://schemas.openxmlformats.org/officeDocument/2006/relationships/image" Target="../media/image83.png"/><Relationship Id="rId4" Type="http://schemas.openxmlformats.org/officeDocument/2006/relationships/image" Target="../media/image80.png"/><Relationship Id="rId9" Type="http://schemas.openxmlformats.org/officeDocument/2006/relationships/image" Target="../media/image82.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85.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6.jpeg"/><Relationship Id="rId1" Type="http://schemas.openxmlformats.org/officeDocument/2006/relationships/slideLayout" Target="../slideLayouts/slideLayout2.xml"/><Relationship Id="rId6" Type="http://schemas.openxmlformats.org/officeDocument/2006/relationships/image" Target="../media/image89.jpeg"/><Relationship Id="rId5" Type="http://schemas.openxmlformats.org/officeDocument/2006/relationships/image" Target="../media/image88.png"/><Relationship Id="rId4" Type="http://schemas.openxmlformats.org/officeDocument/2006/relationships/image" Target="../media/image87.png"/></Relationships>
</file>

<file path=ppt/slides/_rels/slide2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92.jpeg"/><Relationship Id="rId4" Type="http://schemas.openxmlformats.org/officeDocument/2006/relationships/image" Target="../media/image91.png"/></Relationships>
</file>

<file path=ppt/slides/_rels/slide2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png"/></Relationships>
</file>

<file path=ppt/slides/_rels/slide2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99.jpeg"/><Relationship Id="rId4" Type="http://schemas.openxmlformats.org/officeDocument/2006/relationships/image" Target="../media/image98.png"/></Relationships>
</file>

<file path=ppt/slides/_rels/slide2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1.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8" Type="http://schemas.openxmlformats.org/officeDocument/2006/relationships/image" Target="../media/image110.png"/><Relationship Id="rId3" Type="http://schemas.openxmlformats.org/officeDocument/2006/relationships/image" Target="../media/image9.png"/><Relationship Id="rId7" Type="http://schemas.openxmlformats.org/officeDocument/2006/relationships/image" Target="../media/image10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08.png"/><Relationship Id="rId5" Type="http://schemas.openxmlformats.org/officeDocument/2006/relationships/image" Target="../media/image107.jpeg"/><Relationship Id="rId4" Type="http://schemas.openxmlformats.org/officeDocument/2006/relationships/image" Target="../media/image106.jpeg"/></Relationships>
</file>

<file path=ppt/slides/_rels/slide3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jpeg"/></Relationships>
</file>

<file path=ppt/slides/_rels/slide3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87.png"/><Relationship Id="rId4" Type="http://schemas.openxmlformats.org/officeDocument/2006/relationships/image" Target="../media/image116.jpeg"/></Relationships>
</file>

<file path=ppt/slides/_rels/slide3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19.jpeg"/><Relationship Id="rId4" Type="http://schemas.openxmlformats.org/officeDocument/2006/relationships/image" Target="../media/image118.png"/></Relationships>
</file>

<file path=ppt/slides/_rels/slide35.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22.png"/><Relationship Id="rId4" Type="http://schemas.openxmlformats.org/officeDocument/2006/relationships/image" Target="../media/image121.jpeg"/></Relationships>
</file>

<file path=ppt/slides/_rels/slide36.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37.xml.rels><?xml version="1.0" encoding="UTF-8" standalone="yes"?>
<Relationships xmlns="http://schemas.openxmlformats.org/package/2006/relationships"><Relationship Id="rId3" Type="http://schemas.openxmlformats.org/officeDocument/2006/relationships/image" Target="../media/image124.png"/><Relationship Id="rId7" Type="http://schemas.openxmlformats.org/officeDocument/2006/relationships/image" Target="../media/image127.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26.png"/><Relationship Id="rId5" Type="http://schemas.openxmlformats.org/officeDocument/2006/relationships/image" Target="../media/image104.jpeg"/><Relationship Id="rId4" Type="http://schemas.openxmlformats.org/officeDocument/2006/relationships/image" Target="../media/image125.png"/></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dea-1.jpg" descr="dea-1.jpg"/>
          <p:cNvPicPr>
            <a:picLocks noChangeAspect="1"/>
          </p:cNvPicPr>
          <p:nvPr/>
        </p:nvPicPr>
        <p:blipFill>
          <a:blip r:embed="rId2" cstate="print">
            <a:extLst/>
          </a:blip>
          <a:stretch>
            <a:fillRect/>
          </a:stretch>
        </p:blipFill>
        <p:spPr>
          <a:xfrm>
            <a:off x="0" y="0"/>
            <a:ext cx="9144000" cy="6858000"/>
          </a:xfrm>
          <a:prstGeom prst="rect">
            <a:avLst/>
          </a:prstGeom>
          <a:ln w="12700">
            <a:miter lim="400000"/>
          </a:ln>
        </p:spPr>
      </p:pic>
      <p:pic>
        <p:nvPicPr>
          <p:cNvPr id="28" name="image.pdf" descr="image.pdf"/>
          <p:cNvPicPr>
            <a:picLocks noChangeAspect="1"/>
          </p:cNvPicPr>
          <p:nvPr/>
        </p:nvPicPr>
        <p:blipFill>
          <a:blip r:embed="rId3" cstate="print">
            <a:extLst/>
          </a:blip>
          <a:stretch>
            <a:fillRect/>
          </a:stretch>
        </p:blipFill>
        <p:spPr>
          <a:xfrm>
            <a:off x="-39688" y="11112"/>
            <a:ext cx="9231313" cy="322263"/>
          </a:xfrm>
          <a:prstGeom prst="rect">
            <a:avLst/>
          </a:prstGeom>
          <a:ln w="12700">
            <a:miter lim="400000"/>
          </a:ln>
        </p:spPr>
      </p:pic>
      <p:pic>
        <p:nvPicPr>
          <p:cNvPr id="29" name="image.pdf" descr="image.pdf"/>
          <p:cNvPicPr>
            <a:picLocks noChangeAspect="1"/>
          </p:cNvPicPr>
          <p:nvPr/>
        </p:nvPicPr>
        <p:blipFill>
          <a:blip r:embed="rId3" cstate="print">
            <a:extLst/>
          </a:blip>
          <a:stretch>
            <a:fillRect/>
          </a:stretch>
        </p:blipFill>
        <p:spPr>
          <a:xfrm>
            <a:off x="-71438" y="4968875"/>
            <a:ext cx="9323388" cy="1889125"/>
          </a:xfrm>
          <a:prstGeom prst="rect">
            <a:avLst/>
          </a:prstGeom>
          <a:ln w="12700">
            <a:miter lim="400000"/>
          </a:ln>
        </p:spPr>
      </p:pic>
      <p:sp>
        <p:nvSpPr>
          <p:cNvPr id="30" name="MISIÓN DE PAZ  CAMBOYA 1993"/>
          <p:cNvSpPr txBox="1">
            <a:spLocks noGrp="1"/>
          </p:cNvSpPr>
          <p:nvPr>
            <p:ph type="title" idx="4294967295"/>
          </p:nvPr>
        </p:nvSpPr>
        <p:spPr>
          <a:xfrm>
            <a:off x="4500562" y="5157787"/>
            <a:ext cx="5184776" cy="1584326"/>
          </a:xfrm>
          <a:prstGeom prst="rect">
            <a:avLst/>
          </a:prstGeom>
        </p:spPr>
        <p:txBody>
          <a:bodyPr>
            <a:normAutofit/>
          </a:bodyPr>
          <a:lstStyle/>
          <a:p>
            <a:pPr>
              <a:defRPr sz="3200" b="1">
                <a:solidFill>
                  <a:srgbClr val="FFFFFF"/>
                </a:solidFill>
              </a:defRPr>
            </a:pPr>
            <a:r>
              <a:rPr dirty="0"/>
              <a:t>MISIÓN DE PAZ </a:t>
            </a:r>
            <a:br>
              <a:rPr dirty="0"/>
            </a:br>
            <a:r>
              <a:rPr dirty="0"/>
              <a:t>CAMBOYA </a:t>
            </a:r>
          </a:p>
        </p:txBody>
      </p:sp>
      <p:sp>
        <p:nvSpPr>
          <p:cNvPr id="32" name="EXPERIENCIAS"/>
          <p:cNvSpPr txBox="1"/>
          <p:nvPr/>
        </p:nvSpPr>
        <p:spPr>
          <a:xfrm>
            <a:off x="250825" y="5373687"/>
            <a:ext cx="5273313" cy="1069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6600">
                <a:solidFill>
                  <a:srgbClr val="FFFFFF"/>
                </a:solidFill>
              </a:defRPr>
            </a:lvl1pPr>
          </a:lstStyle>
          <a:p>
            <a:r>
              <a:t>EXPERIENCIAS</a:t>
            </a:r>
          </a:p>
        </p:txBody>
      </p:sp>
      <p:sp>
        <p:nvSpPr>
          <p:cNvPr id="33" name="Dirección de Educación de la Armada"/>
          <p:cNvSpPr txBox="1"/>
          <p:nvPr/>
        </p:nvSpPr>
        <p:spPr>
          <a:xfrm>
            <a:off x="72495" y="-6086"/>
            <a:ext cx="5184776" cy="1069341"/>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t>Dirección de Educación de la Armada</a:t>
            </a:r>
          </a:p>
        </p:txBody>
      </p:sp>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193553"/>
            <a:ext cx="9144000" cy="2059061"/>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Resultado de imagen para BARRA PNG" descr="Resultado de imagen para BARRA PNG"/>
          <p:cNvPicPr>
            <a:picLocks noChangeAspect="1"/>
          </p:cNvPicPr>
          <p:nvPr/>
        </p:nvPicPr>
        <p:blipFill>
          <a:blip r:embed="rId2" cstate="print">
            <a:extLst/>
          </a:blip>
          <a:stretch>
            <a:fillRect/>
          </a:stretch>
        </p:blipFill>
        <p:spPr>
          <a:xfrm>
            <a:off x="-20638" y="836612"/>
            <a:ext cx="6105526" cy="2085976"/>
          </a:xfrm>
          <a:prstGeom prst="rect">
            <a:avLst/>
          </a:prstGeom>
          <a:ln w="12700">
            <a:miter lim="400000"/>
          </a:ln>
        </p:spPr>
      </p:pic>
      <p:pic>
        <p:nvPicPr>
          <p:cNvPr id="37" name="Resultado de imagen para BARRA PNG" descr="Resultado de imagen para BARRA PNG"/>
          <p:cNvPicPr>
            <a:picLocks noChangeAspect="1"/>
          </p:cNvPicPr>
          <p:nvPr/>
        </p:nvPicPr>
        <p:blipFill>
          <a:blip r:embed="rId2" cstate="print">
            <a:extLst/>
          </a:blip>
          <a:stretch>
            <a:fillRect/>
          </a:stretch>
        </p:blipFill>
        <p:spPr>
          <a:xfrm>
            <a:off x="-20638" y="1700212"/>
            <a:ext cx="6105526" cy="2085976"/>
          </a:xfrm>
          <a:prstGeom prst="rect">
            <a:avLst/>
          </a:prstGeom>
          <a:ln w="12700">
            <a:miter lim="400000"/>
          </a:ln>
        </p:spPr>
      </p:pic>
      <p:pic>
        <p:nvPicPr>
          <p:cNvPr id="38" name="Resultado de imagen para BARRA PNG" descr="Resultado de imagen para BARRA PNG"/>
          <p:cNvPicPr>
            <a:picLocks noChangeAspect="1"/>
          </p:cNvPicPr>
          <p:nvPr/>
        </p:nvPicPr>
        <p:blipFill>
          <a:blip r:embed="rId2" cstate="print">
            <a:extLst/>
          </a:blip>
          <a:stretch>
            <a:fillRect/>
          </a:stretch>
        </p:blipFill>
        <p:spPr>
          <a:xfrm>
            <a:off x="-3175" y="2565400"/>
            <a:ext cx="6103938" cy="2085975"/>
          </a:xfrm>
          <a:prstGeom prst="rect">
            <a:avLst/>
          </a:prstGeom>
          <a:ln w="12700">
            <a:miter lim="400000"/>
          </a:ln>
        </p:spPr>
      </p:pic>
      <p:pic>
        <p:nvPicPr>
          <p:cNvPr id="39" name="Resultado de imagen para BARRA PNG" descr="Resultado de imagen para BARRA PNG"/>
          <p:cNvPicPr>
            <a:picLocks noChangeAspect="1"/>
          </p:cNvPicPr>
          <p:nvPr/>
        </p:nvPicPr>
        <p:blipFill>
          <a:blip r:embed="rId2" cstate="print">
            <a:extLst/>
          </a:blip>
          <a:stretch>
            <a:fillRect/>
          </a:stretch>
        </p:blipFill>
        <p:spPr>
          <a:xfrm>
            <a:off x="-3175" y="3430587"/>
            <a:ext cx="6103938" cy="2085976"/>
          </a:xfrm>
          <a:prstGeom prst="rect">
            <a:avLst/>
          </a:prstGeom>
          <a:ln w="12700">
            <a:miter lim="400000"/>
          </a:ln>
        </p:spPr>
      </p:pic>
      <p:pic>
        <p:nvPicPr>
          <p:cNvPr id="40" name="Resultado de imagen para BARRA PNG" descr="Resultado de imagen para BARRA PNG"/>
          <p:cNvPicPr>
            <a:picLocks noChangeAspect="1"/>
          </p:cNvPicPr>
          <p:nvPr/>
        </p:nvPicPr>
        <p:blipFill>
          <a:blip r:embed="rId2" cstate="print">
            <a:extLst/>
          </a:blip>
          <a:stretch>
            <a:fillRect/>
          </a:stretch>
        </p:blipFill>
        <p:spPr>
          <a:xfrm>
            <a:off x="-3175" y="4292600"/>
            <a:ext cx="6103938" cy="2085975"/>
          </a:xfrm>
          <a:prstGeom prst="rect">
            <a:avLst/>
          </a:prstGeom>
          <a:ln w="12700">
            <a:miter lim="400000"/>
          </a:ln>
        </p:spPr>
      </p:pic>
      <p:sp>
        <p:nvSpPr>
          <p:cNvPr id="42"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43" name="Número de diapositiva"/>
          <p:cNvSpPr txBox="1">
            <a:spLocks noGrp="1"/>
          </p:cNvSpPr>
          <p:nvPr>
            <p:ph type="sldNum" sz="quarter" idx="2"/>
          </p:nvPr>
        </p:nvSpPr>
        <p:spPr>
          <a:xfrm>
            <a:off x="8812847" y="6536054"/>
            <a:ext cx="223203"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2</a:t>
            </a:fld>
            <a:endParaRPr dirty="0"/>
          </a:p>
        </p:txBody>
      </p:sp>
      <p:sp>
        <p:nvSpPr>
          <p:cNvPr id="44" name="ANTECEDENTES"/>
          <p:cNvSpPr txBox="1"/>
          <p:nvPr/>
        </p:nvSpPr>
        <p:spPr>
          <a:xfrm>
            <a:off x="179387" y="-2692400"/>
            <a:ext cx="1672864" cy="3581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FFFFFF"/>
                </a:solidFill>
              </a:defRPr>
            </a:lvl1pPr>
          </a:lstStyle>
          <a:p>
            <a:r>
              <a:t>ANTECEDENTES</a:t>
            </a:r>
          </a:p>
        </p:txBody>
      </p:sp>
      <p:sp>
        <p:nvSpPr>
          <p:cNvPr id="46" name="ANTECEDENTES"/>
          <p:cNvSpPr txBox="1"/>
          <p:nvPr/>
        </p:nvSpPr>
        <p:spPr>
          <a:xfrm>
            <a:off x="3199199" y="1412875"/>
            <a:ext cx="2544377"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chemeClr val="accent6">
                    <a:lumOff val="18921"/>
                  </a:schemeClr>
                </a:solidFill>
              </a:defRPr>
            </a:lvl1pPr>
          </a:lstStyle>
          <a:p>
            <a:r>
              <a:t>ANTECEDENTES</a:t>
            </a:r>
          </a:p>
        </p:txBody>
      </p:sp>
      <p:sp>
        <p:nvSpPr>
          <p:cNvPr id="47" name="MISIÓN"/>
          <p:cNvSpPr txBox="1"/>
          <p:nvPr/>
        </p:nvSpPr>
        <p:spPr>
          <a:xfrm>
            <a:off x="4532575" y="2241550"/>
            <a:ext cx="1191951"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MISIÓN</a:t>
            </a:r>
          </a:p>
        </p:txBody>
      </p:sp>
      <p:sp>
        <p:nvSpPr>
          <p:cNvPr id="48" name="ORGANIZACIÓN"/>
          <p:cNvSpPr txBox="1"/>
          <p:nvPr/>
        </p:nvSpPr>
        <p:spPr>
          <a:xfrm>
            <a:off x="3285445" y="3121025"/>
            <a:ext cx="2510518"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ORGANIZACIÓN</a:t>
            </a:r>
          </a:p>
        </p:txBody>
      </p:sp>
      <p:sp>
        <p:nvSpPr>
          <p:cNvPr id="49" name="EJECUCIÓN"/>
          <p:cNvSpPr txBox="1"/>
          <p:nvPr/>
        </p:nvSpPr>
        <p:spPr>
          <a:xfrm>
            <a:off x="3862749" y="3986212"/>
            <a:ext cx="187606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EJECUCIÓN</a:t>
            </a:r>
          </a:p>
        </p:txBody>
      </p:sp>
      <p:sp>
        <p:nvSpPr>
          <p:cNvPr id="50" name="LECCIONES APRENDIDAS"/>
          <p:cNvSpPr txBox="1"/>
          <p:nvPr/>
        </p:nvSpPr>
        <p:spPr>
          <a:xfrm>
            <a:off x="1875869" y="4849812"/>
            <a:ext cx="386294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LECCIONES APRENDIDAS</a:t>
            </a:r>
          </a:p>
        </p:txBody>
      </p:sp>
      <p:pic>
        <p:nvPicPr>
          <p:cNvPr id="51" name="flecha.png" descr="flecha.png"/>
          <p:cNvPicPr>
            <a:picLocks noChangeAspect="1"/>
          </p:cNvPicPr>
          <p:nvPr/>
        </p:nvPicPr>
        <p:blipFill>
          <a:blip r:embed="rId3" cstate="print">
            <a:duotone>
              <a:schemeClr val="accent6">
                <a:shade val="45000"/>
                <a:satMod val="135000"/>
              </a:schemeClr>
              <a:prstClr val="white"/>
            </a:duotone>
            <a:extLst/>
          </a:blip>
          <a:stretch>
            <a:fillRect/>
          </a:stretch>
        </p:blipFill>
        <p:spPr>
          <a:xfrm rot="16200000">
            <a:off x="2527918" y="1270277"/>
            <a:ext cx="571134" cy="782892"/>
          </a:xfrm>
          <a:prstGeom prst="rect">
            <a:avLst/>
          </a:prstGeom>
          <a:ln w="12700">
            <a:miter lim="400000"/>
          </a:ln>
        </p:spPr>
      </p:pic>
      <p:sp>
        <p:nvSpPr>
          <p:cNvPr id="52"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7" name="TEMARIO"/>
          <p:cNvSpPr txBox="1"/>
          <p:nvPr/>
        </p:nvSpPr>
        <p:spPr>
          <a:xfrm>
            <a:off x="7260074" y="115887"/>
            <a:ext cx="170930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TEMARIO</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7" name="S IX"/>
          <p:cNvSpPr txBox="1"/>
          <p:nvPr/>
        </p:nvSpPr>
        <p:spPr>
          <a:xfrm>
            <a:off x="250825" y="1700212"/>
            <a:ext cx="500321" cy="367666"/>
          </a:xfrm>
          <a:prstGeom prst="rect">
            <a:avLst/>
          </a:prstGeom>
          <a:solidFill>
            <a:srgbClr val="EBF1DE"/>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10253F"/>
                </a:solidFill>
              </a:defRPr>
            </a:lvl1pPr>
          </a:lstStyle>
          <a:p>
            <a:r>
              <a:t>S IX</a:t>
            </a:r>
          </a:p>
        </p:txBody>
      </p:sp>
      <p:sp>
        <p:nvSpPr>
          <p:cNvPr id="58" name="S XV"/>
          <p:cNvSpPr txBox="1"/>
          <p:nvPr/>
        </p:nvSpPr>
        <p:spPr>
          <a:xfrm>
            <a:off x="2311400" y="1706562"/>
            <a:ext cx="578791" cy="367666"/>
          </a:xfrm>
          <a:prstGeom prst="rect">
            <a:avLst/>
          </a:prstGeom>
          <a:solidFill>
            <a:srgbClr val="EBF1DE"/>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10253F"/>
                </a:solidFill>
              </a:defRPr>
            </a:lvl1pPr>
          </a:lstStyle>
          <a:p>
            <a:r>
              <a:t>S XV</a:t>
            </a:r>
          </a:p>
        </p:txBody>
      </p:sp>
      <p:sp>
        <p:nvSpPr>
          <p:cNvPr id="59" name="Número de diapositiva"/>
          <p:cNvSpPr txBox="1">
            <a:spLocks noGrp="1"/>
          </p:cNvSpPr>
          <p:nvPr>
            <p:ph type="sldNum" sz="quarter" idx="2"/>
          </p:nvPr>
        </p:nvSpPr>
        <p:spPr>
          <a:xfrm>
            <a:off x="8885872" y="6536054"/>
            <a:ext cx="223203"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a:t>
            </a:fld>
            <a:endParaRPr/>
          </a:p>
        </p:txBody>
      </p:sp>
      <p:pic>
        <p:nvPicPr>
          <p:cNvPr id="63" name="Angkor Wat.jpg" descr="Angkor Wat.jpg"/>
          <p:cNvPicPr>
            <a:picLocks noChangeAspect="1"/>
          </p:cNvPicPr>
          <p:nvPr/>
        </p:nvPicPr>
        <p:blipFill rotWithShape="1">
          <a:blip r:embed="rId2" cstate="print">
            <a:extLst/>
          </a:blip>
          <a:srcRect l="4239" t="8985" r="4633" b="10149"/>
          <a:stretch/>
        </p:blipFill>
        <p:spPr>
          <a:xfrm>
            <a:off x="4716016" y="4221088"/>
            <a:ext cx="3219239" cy="2021382"/>
          </a:xfrm>
          <a:prstGeom prst="rect">
            <a:avLst/>
          </a:prstGeom>
          <a:ln w="12700">
            <a:miter lim="400000"/>
          </a:ln>
        </p:spPr>
      </p:pic>
      <p:sp>
        <p:nvSpPr>
          <p:cNvPr id="65"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ANTECEDENTES</a:t>
            </a:r>
          </a:p>
        </p:txBody>
      </p:sp>
      <p:pic>
        <p:nvPicPr>
          <p:cNvPr id="66" name="Resultado de imagen para BARRA PNG" descr="Resultado de imagen para BARRA PNG"/>
          <p:cNvPicPr>
            <a:picLocks noChangeAspect="1"/>
          </p:cNvPicPr>
          <p:nvPr/>
        </p:nvPicPr>
        <p:blipFill>
          <a:blip r:embed="rId3" cstate="print">
            <a:extLst/>
          </a:blip>
          <a:stretch>
            <a:fillRect/>
          </a:stretch>
        </p:blipFill>
        <p:spPr>
          <a:xfrm>
            <a:off x="5746057" y="697750"/>
            <a:ext cx="5474257" cy="1316268"/>
          </a:xfrm>
          <a:prstGeom prst="rect">
            <a:avLst/>
          </a:prstGeom>
          <a:ln w="12700">
            <a:miter lim="400000"/>
          </a:ln>
        </p:spPr>
      </p:pic>
      <p:sp>
        <p:nvSpPr>
          <p:cNvPr id="67" name="HISTORIA"/>
          <p:cNvSpPr txBox="1"/>
          <p:nvPr/>
        </p:nvSpPr>
        <p:spPr>
          <a:xfrm>
            <a:off x="7633186" y="950912"/>
            <a:ext cx="1342540"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HISTORIA</a:t>
            </a:r>
          </a:p>
        </p:txBody>
      </p:sp>
      <p:sp>
        <p:nvSpPr>
          <p:cNvPr id="68" name="Línea"/>
          <p:cNvSpPr/>
          <p:nvPr/>
        </p:nvSpPr>
        <p:spPr>
          <a:xfrm>
            <a:off x="204787" y="2123439"/>
            <a:ext cx="8734426" cy="1"/>
          </a:xfrm>
          <a:prstGeom prst="line">
            <a:avLst/>
          </a:prstGeom>
          <a:ln w="25400">
            <a:solidFill>
              <a:srgbClr val="FFFFFF"/>
            </a:solidFill>
          </a:ln>
          <a:effectLst>
            <a:outerShdw blurRad="38100" dist="20000" dir="5400000" rotWithShape="0">
              <a:srgbClr val="000000">
                <a:alpha val="38000"/>
              </a:srgbClr>
            </a:outerShdw>
          </a:effectLst>
        </p:spPr>
        <p:txBody>
          <a:bodyPr lIns="45719" rIns="45719"/>
          <a:lstStyle/>
          <a:p>
            <a:endParaRPr/>
          </a:p>
        </p:txBody>
      </p:sp>
      <p:sp>
        <p:nvSpPr>
          <p:cNvPr id="69" name="Línea"/>
          <p:cNvSpPr/>
          <p:nvPr/>
        </p:nvSpPr>
        <p:spPr>
          <a:xfrm flipH="1">
            <a:off x="2862226" y="2122571"/>
            <a:ext cx="1" cy="1308886"/>
          </a:xfrm>
          <a:prstGeom prst="line">
            <a:avLst/>
          </a:prstGeom>
          <a:ln w="38100">
            <a:solidFill>
              <a:srgbClr val="FFFFFF"/>
            </a:solidFill>
          </a:ln>
        </p:spPr>
        <p:txBody>
          <a:bodyPr lIns="45719" rIns="45719"/>
          <a:lstStyle/>
          <a:p>
            <a:endParaRPr/>
          </a:p>
        </p:txBody>
      </p:sp>
      <p:sp>
        <p:nvSpPr>
          <p:cNvPr id="7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
        <p:nvSpPr>
          <p:cNvPr id="19" name="1863"/>
          <p:cNvSpPr txBox="1"/>
          <p:nvPr/>
        </p:nvSpPr>
        <p:spPr>
          <a:xfrm>
            <a:off x="4211637" y="1700212"/>
            <a:ext cx="649447" cy="367666"/>
          </a:xfrm>
          <a:prstGeom prst="rect">
            <a:avLst/>
          </a:prstGeom>
          <a:solidFill>
            <a:srgbClr val="EBF1DE"/>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10253F"/>
                </a:solidFill>
              </a:defRPr>
            </a:lvl1pPr>
          </a:lstStyle>
          <a:p>
            <a:r>
              <a:t>1863</a:t>
            </a:r>
          </a:p>
        </p:txBody>
      </p:sp>
      <p:sp>
        <p:nvSpPr>
          <p:cNvPr id="20" name="Línea"/>
          <p:cNvSpPr/>
          <p:nvPr/>
        </p:nvSpPr>
        <p:spPr>
          <a:xfrm>
            <a:off x="4571998" y="2122570"/>
            <a:ext cx="1" cy="3466670"/>
          </a:xfrm>
          <a:prstGeom prst="line">
            <a:avLst/>
          </a:prstGeom>
          <a:ln w="38100">
            <a:solidFill>
              <a:srgbClr val="FFFFFF"/>
            </a:solidFill>
          </a:ln>
        </p:spPr>
        <p:txBody>
          <a:bodyPr lIns="45719" rIns="45719"/>
          <a:lstStyle/>
          <a:p>
            <a:endParaRPr/>
          </a:p>
        </p:txBody>
      </p:sp>
      <p:pic>
        <p:nvPicPr>
          <p:cNvPr id="21" name="1200px-Angkor_Wat.jpg" descr="1200px-Angkor_Wat.jpg"/>
          <p:cNvPicPr>
            <a:picLocks noChangeAspect="1"/>
          </p:cNvPicPr>
          <p:nvPr/>
        </p:nvPicPr>
        <p:blipFill rotWithShape="1">
          <a:blip r:embed="rId4" cstate="print">
            <a:extLst/>
          </a:blip>
          <a:srcRect l="14356" b="35743"/>
          <a:stretch/>
        </p:blipFill>
        <p:spPr>
          <a:xfrm>
            <a:off x="611559" y="3501008"/>
            <a:ext cx="3960441" cy="2021382"/>
          </a:xfrm>
          <a:prstGeom prst="rect">
            <a:avLst/>
          </a:prstGeom>
          <a:ln w="12700">
            <a:miter lim="400000"/>
          </a:ln>
        </p:spPr>
      </p:pic>
      <p:sp>
        <p:nvSpPr>
          <p:cNvPr id="22" name="Línea"/>
          <p:cNvSpPr/>
          <p:nvPr/>
        </p:nvSpPr>
        <p:spPr>
          <a:xfrm flipH="1">
            <a:off x="611559" y="2132856"/>
            <a:ext cx="1" cy="3624929"/>
          </a:xfrm>
          <a:prstGeom prst="line">
            <a:avLst/>
          </a:prstGeom>
          <a:ln w="38100">
            <a:solidFill>
              <a:srgbClr val="FFFFFF"/>
            </a:solidFill>
          </a:ln>
        </p:spPr>
        <p:txBody>
          <a:bodyPr lIns="45719" rIns="45719"/>
          <a:lstStyle/>
          <a:p>
            <a:endParaRPr/>
          </a:p>
        </p:txBody>
      </p:sp>
      <p:sp>
        <p:nvSpPr>
          <p:cNvPr id="60" name="Imperio Jemer"/>
          <p:cNvSpPr txBox="1"/>
          <p:nvPr/>
        </p:nvSpPr>
        <p:spPr>
          <a:xfrm>
            <a:off x="612118" y="2347530"/>
            <a:ext cx="2071689" cy="367666"/>
          </a:xfrm>
          <a:prstGeom prst="rect">
            <a:avLst/>
          </a:prstGeom>
          <a:solidFill>
            <a:srgbClr val="EBF1DE"/>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lgn="ctr"/>
          </a:lstStyle>
          <a:p>
            <a:r>
              <a:rPr dirty="0" err="1"/>
              <a:t>Imperio</a:t>
            </a:r>
            <a:r>
              <a:rPr dirty="0"/>
              <a:t> </a:t>
            </a:r>
            <a:r>
              <a:rPr lang="es-CL" dirty="0" smtClean="0"/>
              <a:t>khmer</a:t>
            </a:r>
            <a:endParaRPr dirty="0"/>
          </a:p>
        </p:txBody>
      </p:sp>
      <p:sp>
        <p:nvSpPr>
          <p:cNvPr id="61" name="Reino Jemer"/>
          <p:cNvSpPr txBox="1"/>
          <p:nvPr/>
        </p:nvSpPr>
        <p:spPr>
          <a:xfrm>
            <a:off x="2870200" y="3057524"/>
            <a:ext cx="1701800" cy="369332"/>
          </a:xfrm>
          <a:prstGeom prst="rect">
            <a:avLst/>
          </a:prstGeom>
          <a:solidFill>
            <a:srgbClr val="EBF1DE"/>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rPr dirty="0" err="1"/>
              <a:t>Reino</a:t>
            </a:r>
            <a:r>
              <a:rPr dirty="0"/>
              <a:t> </a:t>
            </a:r>
            <a:r>
              <a:rPr lang="es-CL" dirty="0" smtClean="0"/>
              <a:t>khmer</a:t>
            </a:r>
            <a:r>
              <a:rPr dirty="0" smtClean="0"/>
              <a:t> </a:t>
            </a:r>
            <a:endParaRPr dirty="0"/>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ultado de imagen para BARRA PNG" descr="Resultado de imagen para BARRA PNG"/>
          <p:cNvPicPr>
            <a:picLocks noChangeAspect="1"/>
          </p:cNvPicPr>
          <p:nvPr/>
        </p:nvPicPr>
        <p:blipFill>
          <a:blip r:embed="rId2" cstate="print">
            <a:extLst/>
          </a:blip>
          <a:stretch>
            <a:fillRect/>
          </a:stretch>
        </p:blipFill>
        <p:spPr>
          <a:xfrm>
            <a:off x="5746057" y="697750"/>
            <a:ext cx="5474257" cy="1316268"/>
          </a:xfrm>
          <a:prstGeom prst="rect">
            <a:avLst/>
          </a:prstGeom>
          <a:ln w="12700">
            <a:miter lim="400000"/>
          </a:ln>
        </p:spPr>
      </p:pic>
      <p:sp>
        <p:nvSpPr>
          <p:cNvPr id="74"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75" name="S IX"/>
          <p:cNvSpPr txBox="1"/>
          <p:nvPr/>
        </p:nvSpPr>
        <p:spPr>
          <a:xfrm>
            <a:off x="250825" y="1700212"/>
            <a:ext cx="500321" cy="367666"/>
          </a:xfrm>
          <a:prstGeom prst="rect">
            <a:avLst/>
          </a:prstGeom>
          <a:solidFill>
            <a:srgbClr val="EBF1DE"/>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10253F"/>
                </a:solidFill>
              </a:defRPr>
            </a:lvl1pPr>
          </a:lstStyle>
          <a:p>
            <a:r>
              <a:t>S IX</a:t>
            </a:r>
          </a:p>
        </p:txBody>
      </p:sp>
      <p:sp>
        <p:nvSpPr>
          <p:cNvPr id="76" name="S XV"/>
          <p:cNvSpPr txBox="1"/>
          <p:nvPr/>
        </p:nvSpPr>
        <p:spPr>
          <a:xfrm>
            <a:off x="2311400" y="1706562"/>
            <a:ext cx="578791" cy="367666"/>
          </a:xfrm>
          <a:prstGeom prst="rect">
            <a:avLst/>
          </a:prstGeom>
          <a:solidFill>
            <a:srgbClr val="EBF1DE"/>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10253F"/>
                </a:solidFill>
              </a:defRPr>
            </a:lvl1pPr>
          </a:lstStyle>
          <a:p>
            <a:r>
              <a:t>S XV</a:t>
            </a:r>
          </a:p>
        </p:txBody>
      </p:sp>
      <p:sp>
        <p:nvSpPr>
          <p:cNvPr id="77" name="1863"/>
          <p:cNvSpPr txBox="1"/>
          <p:nvPr/>
        </p:nvSpPr>
        <p:spPr>
          <a:xfrm>
            <a:off x="4211637" y="1700212"/>
            <a:ext cx="649447" cy="367666"/>
          </a:xfrm>
          <a:prstGeom prst="rect">
            <a:avLst/>
          </a:prstGeom>
          <a:solidFill>
            <a:srgbClr val="EBF1DE"/>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10253F"/>
                </a:solidFill>
              </a:defRPr>
            </a:lvl1pPr>
          </a:lstStyle>
          <a:p>
            <a:r>
              <a:t>1863</a:t>
            </a:r>
          </a:p>
        </p:txBody>
      </p:sp>
      <p:sp>
        <p:nvSpPr>
          <p:cNvPr id="78" name="1953"/>
          <p:cNvSpPr txBox="1"/>
          <p:nvPr/>
        </p:nvSpPr>
        <p:spPr>
          <a:xfrm>
            <a:off x="6026150" y="1700212"/>
            <a:ext cx="718317" cy="367666"/>
          </a:xfrm>
          <a:prstGeom prst="rect">
            <a:avLst/>
          </a:prstGeom>
          <a:solidFill>
            <a:srgbClr val="EBF1DE"/>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10253F"/>
                </a:solidFill>
              </a:defRPr>
            </a:lvl1pPr>
          </a:lstStyle>
          <a:p>
            <a:r>
              <a:t> 1953</a:t>
            </a:r>
          </a:p>
        </p:txBody>
      </p:sp>
      <p:sp>
        <p:nvSpPr>
          <p:cNvPr id="79" name="Número de diapositiva"/>
          <p:cNvSpPr txBox="1">
            <a:spLocks noGrp="1"/>
          </p:cNvSpPr>
          <p:nvPr>
            <p:ph type="sldNum" sz="quarter" idx="2"/>
          </p:nvPr>
        </p:nvSpPr>
        <p:spPr>
          <a:xfrm>
            <a:off x="8885872" y="6536054"/>
            <a:ext cx="223203"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4</a:t>
            </a:fld>
            <a:endParaRPr/>
          </a:p>
        </p:txBody>
      </p:sp>
      <p:sp>
        <p:nvSpPr>
          <p:cNvPr id="82" name="Reino de Camboya"/>
          <p:cNvSpPr txBox="1"/>
          <p:nvPr/>
        </p:nvSpPr>
        <p:spPr>
          <a:xfrm>
            <a:off x="10404475" y="0"/>
            <a:ext cx="1994146" cy="367665"/>
          </a:xfrm>
          <a:prstGeom prst="rect">
            <a:avLst/>
          </a:prstGeom>
          <a:ln>
            <a:solidFill>
              <a:schemeClr val="accent1"/>
            </a:solidFill>
          </a:ln>
          <a:extLst>
            <a:ext uri="{C572A759-6A51-4108-AA02-DFA0A04FC94B}">
              <ma14:wrappingTextBoxFlag xmlns="" xmlns:ma14="http://schemas.microsoft.com/office/mac/drawingml/2011/main" val="1"/>
            </a:ext>
          </a:extLst>
        </p:spPr>
        <p:txBody>
          <a:bodyPr wrap="none" lIns="45719" rIns="45719">
            <a:spAutoFit/>
          </a:bodyPr>
          <a:lstStyle/>
          <a:p>
            <a:r>
              <a:t>Reino de Camboya</a:t>
            </a:r>
          </a:p>
        </p:txBody>
      </p:sp>
      <p:pic>
        <p:nvPicPr>
          <p:cNvPr id="84" name="d14246_120092b969624b04b45d50015e420631 (1).gif" descr="d14246_120092b969624b04b45d50015e420631 (1).gif"/>
          <p:cNvPicPr>
            <a:picLocks noChangeAspect="1"/>
          </p:cNvPicPr>
          <p:nvPr/>
        </p:nvPicPr>
        <p:blipFill>
          <a:blip r:embed="rId3" cstate="print">
            <a:extLst/>
          </a:blip>
          <a:stretch>
            <a:fillRect/>
          </a:stretch>
        </p:blipFill>
        <p:spPr>
          <a:xfrm>
            <a:off x="4596084" y="3201987"/>
            <a:ext cx="3216276" cy="3216276"/>
          </a:xfrm>
          <a:prstGeom prst="rect">
            <a:avLst/>
          </a:prstGeom>
          <a:ln w="12700">
            <a:miter lim="400000"/>
          </a:ln>
        </p:spPr>
      </p:pic>
      <p:sp>
        <p:nvSpPr>
          <p:cNvPr id="86" name="1941-1945…"/>
          <p:cNvSpPr txBox="1"/>
          <p:nvPr/>
        </p:nvSpPr>
        <p:spPr>
          <a:xfrm>
            <a:off x="4942399" y="5805487"/>
            <a:ext cx="1584326" cy="456566"/>
          </a:xfrm>
          <a:prstGeom prst="rect">
            <a:avLst/>
          </a:prstGeom>
          <a:solidFill>
            <a:srgbClr val="DBEEF4"/>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pPr algn="ctr">
              <a:defRPr sz="1200" b="1"/>
            </a:pPr>
            <a:r>
              <a:t>1941-1945 </a:t>
            </a:r>
          </a:p>
          <a:p>
            <a:pPr algn="ctr">
              <a:defRPr sz="1200" b="1"/>
            </a:pPr>
            <a:r>
              <a:t>Ocupación Japonesa</a:t>
            </a:r>
          </a:p>
        </p:txBody>
      </p:sp>
      <p:sp>
        <p:nvSpPr>
          <p:cNvPr id="88"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sp>
        <p:nvSpPr>
          <p:cNvPr id="89" name="HISTORIA"/>
          <p:cNvSpPr txBox="1"/>
          <p:nvPr/>
        </p:nvSpPr>
        <p:spPr>
          <a:xfrm>
            <a:off x="7633186" y="950912"/>
            <a:ext cx="1342540"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HISTORIA</a:t>
            </a:r>
          </a:p>
        </p:txBody>
      </p:sp>
      <p:sp>
        <p:nvSpPr>
          <p:cNvPr id="90" name="Línea"/>
          <p:cNvSpPr/>
          <p:nvPr/>
        </p:nvSpPr>
        <p:spPr>
          <a:xfrm>
            <a:off x="204787" y="2123439"/>
            <a:ext cx="8734426" cy="1"/>
          </a:xfrm>
          <a:prstGeom prst="line">
            <a:avLst/>
          </a:prstGeom>
          <a:ln w="25400">
            <a:solidFill>
              <a:srgbClr val="FFFFFF"/>
            </a:solidFill>
          </a:ln>
          <a:effectLst>
            <a:outerShdw blurRad="38100" dist="20000" dir="5400000" rotWithShape="0">
              <a:srgbClr val="000000">
                <a:alpha val="38000"/>
              </a:srgbClr>
            </a:outerShdw>
          </a:effectLst>
        </p:spPr>
        <p:txBody>
          <a:bodyPr lIns="45719" rIns="45719"/>
          <a:lstStyle/>
          <a:p>
            <a:endParaRPr/>
          </a:p>
        </p:txBody>
      </p:sp>
      <p:sp>
        <p:nvSpPr>
          <p:cNvPr id="91" name="Línea"/>
          <p:cNvSpPr/>
          <p:nvPr/>
        </p:nvSpPr>
        <p:spPr>
          <a:xfrm>
            <a:off x="597365" y="2122571"/>
            <a:ext cx="4763" cy="595313"/>
          </a:xfrm>
          <a:prstGeom prst="line">
            <a:avLst/>
          </a:prstGeom>
          <a:ln w="38100">
            <a:solidFill>
              <a:srgbClr val="FFFFFF"/>
            </a:solidFill>
          </a:ln>
        </p:spPr>
        <p:txBody>
          <a:bodyPr lIns="45719" rIns="45719"/>
          <a:lstStyle/>
          <a:p>
            <a:endParaRPr/>
          </a:p>
        </p:txBody>
      </p:sp>
      <p:sp>
        <p:nvSpPr>
          <p:cNvPr id="92" name="Línea"/>
          <p:cNvSpPr/>
          <p:nvPr/>
        </p:nvSpPr>
        <p:spPr>
          <a:xfrm flipH="1">
            <a:off x="2843807" y="2122571"/>
            <a:ext cx="1" cy="1298576"/>
          </a:xfrm>
          <a:prstGeom prst="line">
            <a:avLst/>
          </a:prstGeom>
          <a:ln w="38100">
            <a:solidFill>
              <a:srgbClr val="FFFFFF"/>
            </a:solidFill>
          </a:ln>
        </p:spPr>
        <p:txBody>
          <a:bodyPr lIns="45719" rIns="45719"/>
          <a:lstStyle/>
          <a:p>
            <a:endParaRPr/>
          </a:p>
        </p:txBody>
      </p:sp>
      <p:sp>
        <p:nvSpPr>
          <p:cNvPr id="94" name="Línea"/>
          <p:cNvSpPr/>
          <p:nvPr/>
        </p:nvSpPr>
        <p:spPr>
          <a:xfrm>
            <a:off x="4571999" y="2122571"/>
            <a:ext cx="1" cy="799466"/>
          </a:xfrm>
          <a:prstGeom prst="line">
            <a:avLst/>
          </a:prstGeom>
          <a:ln w="38100">
            <a:solidFill>
              <a:srgbClr val="FFFFFF"/>
            </a:solidFill>
          </a:ln>
        </p:spPr>
        <p:txBody>
          <a:bodyPr lIns="45719" rIns="45719"/>
          <a:lstStyle/>
          <a:p>
            <a:endParaRPr/>
          </a:p>
        </p:txBody>
      </p:sp>
      <p:sp>
        <p:nvSpPr>
          <p:cNvPr id="95" name="Línea"/>
          <p:cNvSpPr/>
          <p:nvPr/>
        </p:nvSpPr>
        <p:spPr>
          <a:xfrm>
            <a:off x="6347618" y="2122571"/>
            <a:ext cx="1" cy="1126083"/>
          </a:xfrm>
          <a:prstGeom prst="line">
            <a:avLst/>
          </a:prstGeom>
          <a:ln w="38100">
            <a:solidFill>
              <a:srgbClr val="FFFFFF"/>
            </a:solidFill>
          </a:ln>
        </p:spPr>
        <p:txBody>
          <a:bodyPr lIns="45719" rIns="45719"/>
          <a:lstStyle/>
          <a:p>
            <a:endParaRPr/>
          </a:p>
        </p:txBody>
      </p:sp>
      <p:sp>
        <p:nvSpPr>
          <p:cNvPr id="9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
        <p:nvSpPr>
          <p:cNvPr id="27" name="Línea"/>
          <p:cNvSpPr/>
          <p:nvPr/>
        </p:nvSpPr>
        <p:spPr>
          <a:xfrm>
            <a:off x="4571998" y="2122570"/>
            <a:ext cx="1" cy="3466670"/>
          </a:xfrm>
          <a:prstGeom prst="line">
            <a:avLst/>
          </a:prstGeom>
          <a:ln w="38100">
            <a:solidFill>
              <a:srgbClr val="FFFFFF"/>
            </a:solidFill>
          </a:ln>
        </p:spPr>
        <p:txBody>
          <a:bodyPr lIns="45719" rIns="45719"/>
          <a:lstStyle/>
          <a:p>
            <a:endParaRPr/>
          </a:p>
        </p:txBody>
      </p:sp>
      <p:sp>
        <p:nvSpPr>
          <p:cNvPr id="26" name="Línea"/>
          <p:cNvSpPr/>
          <p:nvPr/>
        </p:nvSpPr>
        <p:spPr>
          <a:xfrm flipH="1">
            <a:off x="611559" y="2132856"/>
            <a:ext cx="1" cy="3624929"/>
          </a:xfrm>
          <a:prstGeom prst="line">
            <a:avLst/>
          </a:prstGeom>
          <a:ln w="38100">
            <a:solidFill>
              <a:srgbClr val="FFFFFF"/>
            </a:solidFill>
          </a:ln>
        </p:spPr>
        <p:txBody>
          <a:bodyPr lIns="45719" rIns="45719"/>
          <a:lstStyle/>
          <a:p>
            <a:endParaRPr/>
          </a:p>
        </p:txBody>
      </p:sp>
      <p:sp>
        <p:nvSpPr>
          <p:cNvPr id="80" name="Imperio Jemer"/>
          <p:cNvSpPr txBox="1"/>
          <p:nvPr/>
        </p:nvSpPr>
        <p:spPr>
          <a:xfrm>
            <a:off x="577933" y="2338471"/>
            <a:ext cx="2082801" cy="367666"/>
          </a:xfrm>
          <a:prstGeom prst="rect">
            <a:avLst/>
          </a:prstGeom>
          <a:solidFill>
            <a:srgbClr val="EBF1DE"/>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lgn="ctr"/>
          </a:lstStyle>
          <a:p>
            <a:r>
              <a:rPr dirty="0" err="1"/>
              <a:t>Imperio</a:t>
            </a:r>
            <a:r>
              <a:rPr dirty="0"/>
              <a:t> </a:t>
            </a:r>
            <a:r>
              <a:rPr lang="es-CL" dirty="0" smtClean="0"/>
              <a:t>khmer</a:t>
            </a:r>
            <a:endParaRPr dirty="0"/>
          </a:p>
        </p:txBody>
      </p:sp>
      <p:sp>
        <p:nvSpPr>
          <p:cNvPr id="81" name="Reino Jemer"/>
          <p:cNvSpPr txBox="1"/>
          <p:nvPr/>
        </p:nvSpPr>
        <p:spPr>
          <a:xfrm>
            <a:off x="2824902" y="3018154"/>
            <a:ext cx="1555751" cy="369332"/>
          </a:xfrm>
          <a:prstGeom prst="rect">
            <a:avLst/>
          </a:prstGeom>
          <a:solidFill>
            <a:srgbClr val="EBF1DE"/>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rPr dirty="0" err="1"/>
              <a:t>Reino</a:t>
            </a:r>
            <a:r>
              <a:rPr dirty="0"/>
              <a:t> </a:t>
            </a:r>
            <a:r>
              <a:rPr lang="es-CL" dirty="0" smtClean="0"/>
              <a:t>khmer</a:t>
            </a:r>
            <a:endParaRPr dirty="0"/>
          </a:p>
        </p:txBody>
      </p:sp>
      <p:sp>
        <p:nvSpPr>
          <p:cNvPr id="85" name="Colonización…"/>
          <p:cNvSpPr txBox="1"/>
          <p:nvPr/>
        </p:nvSpPr>
        <p:spPr>
          <a:xfrm>
            <a:off x="4572000" y="2276475"/>
            <a:ext cx="1775618" cy="646331"/>
          </a:xfrm>
          <a:prstGeom prst="rect">
            <a:avLst/>
          </a:prstGeom>
          <a:solidFill>
            <a:srgbClr val="EBF1DE"/>
          </a:solidFill>
          <a:ln>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lgn="ctr">
              <a:defRPr>
                <a:solidFill>
                  <a:srgbClr val="10253F"/>
                </a:solidFill>
              </a:defRPr>
            </a:pPr>
            <a:r>
              <a:rPr dirty="0" err="1"/>
              <a:t>Colonización</a:t>
            </a:r>
            <a:endParaRPr dirty="0"/>
          </a:p>
          <a:p>
            <a:pPr algn="ctr">
              <a:defRPr>
                <a:solidFill>
                  <a:srgbClr val="10253F"/>
                </a:solidFill>
              </a:defRPr>
            </a:pPr>
            <a:r>
              <a:rPr dirty="0"/>
              <a:t> </a:t>
            </a:r>
            <a:r>
              <a:rPr dirty="0" err="1"/>
              <a:t>Francesa</a:t>
            </a:r>
            <a:r>
              <a:rPr dirty="0"/>
              <a:t> </a:t>
            </a:r>
          </a:p>
        </p:txBody>
      </p:sp>
      <p:pic>
        <p:nvPicPr>
          <p:cNvPr id="28" name="1200px-Angkor_Wat.jpg" descr="1200px-Angkor_Wat.jpg"/>
          <p:cNvPicPr>
            <a:picLocks noChangeAspect="1"/>
          </p:cNvPicPr>
          <p:nvPr/>
        </p:nvPicPr>
        <p:blipFill rotWithShape="1">
          <a:blip r:embed="rId4" cstate="print">
            <a:extLst/>
          </a:blip>
          <a:srcRect l="14356" b="35743"/>
          <a:stretch/>
        </p:blipFill>
        <p:spPr>
          <a:xfrm>
            <a:off x="611559" y="3501008"/>
            <a:ext cx="3960441" cy="2021382"/>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 name="Resultado de imagen para BARRA PNG" descr="Resultado de imagen para BARRA PNG"/>
          <p:cNvPicPr>
            <a:picLocks noChangeAspect="1"/>
          </p:cNvPicPr>
          <p:nvPr/>
        </p:nvPicPr>
        <p:blipFill>
          <a:blip r:embed="rId2" cstate="print">
            <a:extLst/>
          </a:blip>
          <a:stretch>
            <a:fillRect/>
          </a:stretch>
        </p:blipFill>
        <p:spPr>
          <a:xfrm>
            <a:off x="5746057" y="697750"/>
            <a:ext cx="5474257" cy="1316268"/>
          </a:xfrm>
          <a:prstGeom prst="rect">
            <a:avLst/>
          </a:prstGeom>
          <a:ln w="12700">
            <a:miter lim="400000"/>
          </a:ln>
        </p:spPr>
      </p:pic>
      <p:sp>
        <p:nvSpPr>
          <p:cNvPr id="100" name="Rectángulo"/>
          <p:cNvSpPr/>
          <p:nvPr/>
        </p:nvSpPr>
        <p:spPr>
          <a:xfrm>
            <a:off x="1581671" y="2205037"/>
            <a:ext cx="2054225" cy="4319588"/>
          </a:xfrm>
          <a:prstGeom prst="rect">
            <a:avLst/>
          </a:prstGeom>
          <a:solidFill>
            <a:srgbClr val="92D050">
              <a:alpha val="39000"/>
            </a:srgbClr>
          </a:solidFill>
          <a:ln w="3175">
            <a:solidFill>
              <a:srgbClr val="FDEADA"/>
            </a:solidFill>
          </a:ln>
        </p:spPr>
        <p:txBody>
          <a:bodyPr lIns="45719" rIns="45719" anchor="ctr"/>
          <a:lstStyle/>
          <a:p>
            <a:pPr algn="ctr"/>
            <a:endParaRPr/>
          </a:p>
        </p:txBody>
      </p:sp>
      <p:sp>
        <p:nvSpPr>
          <p:cNvPr id="101"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02" name="1953"/>
          <p:cNvSpPr txBox="1"/>
          <p:nvPr/>
        </p:nvSpPr>
        <p:spPr>
          <a:xfrm>
            <a:off x="295344"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1953</a:t>
            </a:r>
          </a:p>
        </p:txBody>
      </p:sp>
      <p:sp>
        <p:nvSpPr>
          <p:cNvPr id="103" name="1970"/>
          <p:cNvSpPr txBox="1"/>
          <p:nvPr/>
        </p:nvSpPr>
        <p:spPr>
          <a:xfrm>
            <a:off x="1879669"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1970</a:t>
            </a:r>
          </a:p>
        </p:txBody>
      </p:sp>
      <p:sp>
        <p:nvSpPr>
          <p:cNvPr id="104" name="1975"/>
          <p:cNvSpPr txBox="1"/>
          <p:nvPr/>
        </p:nvSpPr>
        <p:spPr>
          <a:xfrm>
            <a:off x="3392556"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1975</a:t>
            </a:r>
          </a:p>
        </p:txBody>
      </p:sp>
      <p:sp>
        <p:nvSpPr>
          <p:cNvPr id="105" name="Reino de…"/>
          <p:cNvSpPr txBox="1"/>
          <p:nvPr/>
        </p:nvSpPr>
        <p:spPr>
          <a:xfrm>
            <a:off x="611187" y="2205037"/>
            <a:ext cx="1522413" cy="634366"/>
          </a:xfrm>
          <a:prstGeom prst="rect">
            <a:avLst/>
          </a:prstGeom>
          <a:solidFill>
            <a:schemeClr val="accent3">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rPr dirty="0" err="1"/>
              <a:t>Reino</a:t>
            </a:r>
            <a:r>
              <a:rPr dirty="0"/>
              <a:t> de </a:t>
            </a:r>
          </a:p>
          <a:p>
            <a:r>
              <a:rPr dirty="0" err="1"/>
              <a:t>Camboya</a:t>
            </a:r>
            <a:endParaRPr dirty="0"/>
          </a:p>
        </p:txBody>
      </p:sp>
      <p:sp>
        <p:nvSpPr>
          <p:cNvPr id="106" name="República Khmer"/>
          <p:cNvSpPr txBox="1"/>
          <p:nvPr/>
        </p:nvSpPr>
        <p:spPr>
          <a:xfrm>
            <a:off x="2124075" y="2205037"/>
            <a:ext cx="1501775" cy="634366"/>
          </a:xfrm>
          <a:prstGeom prst="rect">
            <a:avLst/>
          </a:prstGeom>
          <a:solidFill>
            <a:schemeClr val="accent6">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rPr dirty="0" err="1"/>
              <a:t>República</a:t>
            </a:r>
            <a:r>
              <a:rPr dirty="0"/>
              <a:t> Khmer</a:t>
            </a:r>
          </a:p>
        </p:txBody>
      </p:sp>
      <p:sp>
        <p:nvSpPr>
          <p:cNvPr id="107" name="Guerra de Vietnam"/>
          <p:cNvSpPr txBox="1"/>
          <p:nvPr/>
        </p:nvSpPr>
        <p:spPr>
          <a:xfrm>
            <a:off x="1585912" y="6092825"/>
            <a:ext cx="2410024" cy="400110"/>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a:solidFill>
                  <a:srgbClr val="FFFFFF"/>
                </a:solidFill>
              </a:defRPr>
            </a:lvl1pPr>
          </a:lstStyle>
          <a:p>
            <a:r>
              <a:rPr sz="2000" dirty="0">
                <a:solidFill>
                  <a:schemeClr val="tx1"/>
                </a:solidFill>
              </a:rPr>
              <a:t>Guerra de Vietnam</a:t>
            </a:r>
          </a:p>
        </p:txBody>
      </p:sp>
      <p:sp>
        <p:nvSpPr>
          <p:cNvPr id="108" name="Gobierno pro Estados Unidos"/>
          <p:cNvSpPr/>
          <p:nvPr/>
        </p:nvSpPr>
        <p:spPr>
          <a:xfrm>
            <a:off x="2119312" y="4887530"/>
            <a:ext cx="1511301" cy="901066"/>
          </a:xfrm>
          <a:prstGeom prst="rect">
            <a:avLst/>
          </a:prstGeom>
          <a:solidFill>
            <a:schemeClr val="accent6">
              <a:lumMod val="40000"/>
              <a:lumOff val="60000"/>
            </a:schemeClr>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rPr dirty="0" err="1"/>
              <a:t>Gobierno</a:t>
            </a:r>
            <a:r>
              <a:rPr dirty="0"/>
              <a:t> pro </a:t>
            </a:r>
            <a:r>
              <a:rPr dirty="0" err="1"/>
              <a:t>Estados</a:t>
            </a:r>
            <a:r>
              <a:rPr dirty="0"/>
              <a:t> </a:t>
            </a:r>
            <a:r>
              <a:rPr dirty="0" err="1"/>
              <a:t>Unidos</a:t>
            </a:r>
            <a:endParaRPr dirty="0"/>
          </a:p>
        </p:txBody>
      </p:sp>
      <p:sp>
        <p:nvSpPr>
          <p:cNvPr id="110"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ANTECEDENTES</a:t>
            </a:r>
          </a:p>
        </p:txBody>
      </p:sp>
      <p:sp>
        <p:nvSpPr>
          <p:cNvPr id="111" name="HISTORIA"/>
          <p:cNvSpPr txBox="1"/>
          <p:nvPr/>
        </p:nvSpPr>
        <p:spPr>
          <a:xfrm>
            <a:off x="7633186" y="950912"/>
            <a:ext cx="1342540"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HISTORIA</a:t>
            </a:r>
          </a:p>
        </p:txBody>
      </p:sp>
      <p:sp>
        <p:nvSpPr>
          <p:cNvPr id="112" name="Línea"/>
          <p:cNvSpPr/>
          <p:nvPr/>
        </p:nvSpPr>
        <p:spPr>
          <a:xfrm>
            <a:off x="204787" y="2123439"/>
            <a:ext cx="8734426" cy="1"/>
          </a:xfrm>
          <a:prstGeom prst="line">
            <a:avLst/>
          </a:prstGeom>
          <a:ln w="25400">
            <a:solidFill>
              <a:srgbClr val="FFFFFF"/>
            </a:solidFill>
          </a:ln>
          <a:effectLst>
            <a:outerShdw blurRad="38100" dist="20000" dir="5400000" rotWithShape="0">
              <a:srgbClr val="000000">
                <a:alpha val="38000"/>
              </a:srgbClr>
            </a:outerShdw>
          </a:effectLst>
        </p:spPr>
        <p:txBody>
          <a:bodyPr lIns="45719" rIns="45719"/>
          <a:lstStyle/>
          <a:p>
            <a:endParaRPr/>
          </a:p>
        </p:txBody>
      </p:sp>
      <p:sp>
        <p:nvSpPr>
          <p:cNvPr id="114" name="Línea"/>
          <p:cNvSpPr/>
          <p:nvPr/>
        </p:nvSpPr>
        <p:spPr>
          <a:xfrm flipH="1">
            <a:off x="2113756" y="2169794"/>
            <a:ext cx="1" cy="3624929"/>
          </a:xfrm>
          <a:prstGeom prst="line">
            <a:avLst/>
          </a:prstGeom>
          <a:ln w="38100">
            <a:solidFill>
              <a:srgbClr val="FFFFFF"/>
            </a:solidFill>
          </a:ln>
        </p:spPr>
        <p:txBody>
          <a:bodyPr lIns="45719" rIns="45719"/>
          <a:lstStyle/>
          <a:p>
            <a:endParaRPr/>
          </a:p>
        </p:txBody>
      </p:sp>
      <p:sp>
        <p:nvSpPr>
          <p:cNvPr id="115" name="Figura"/>
          <p:cNvSpPr/>
          <p:nvPr/>
        </p:nvSpPr>
        <p:spPr>
          <a:xfrm>
            <a:off x="1692275" y="2802632"/>
            <a:ext cx="914400" cy="914400"/>
          </a:xfrm>
          <a:custGeom>
            <a:avLst/>
            <a:gdLst/>
            <a:ahLst/>
            <a:cxnLst>
              <a:cxn ang="0">
                <a:pos x="wd2" y="hd2"/>
              </a:cxn>
              <a:cxn ang="5400000">
                <a:pos x="wd2" y="hd2"/>
              </a:cxn>
              <a:cxn ang="10800000">
                <a:pos x="wd2" y="hd2"/>
              </a:cxn>
              <a:cxn ang="16200000">
                <a:pos x="wd2" y="hd2"/>
              </a:cxn>
            </a:cxnLst>
            <a:rect l="0" t="0" r="r" b="b"/>
            <a:pathLst>
              <a:path w="21600" h="21600" extrusionOk="0">
                <a:moveTo>
                  <a:pt x="10800" y="5800"/>
                </a:moveTo>
                <a:lnTo>
                  <a:pt x="8352" y="2295"/>
                </a:lnTo>
                <a:lnTo>
                  <a:pt x="7312" y="6320"/>
                </a:lnTo>
                <a:lnTo>
                  <a:pt x="370" y="2295"/>
                </a:lnTo>
                <a:lnTo>
                  <a:pt x="4627" y="7617"/>
                </a:lnTo>
                <a:lnTo>
                  <a:pt x="0" y="8615"/>
                </a:lnTo>
                <a:lnTo>
                  <a:pt x="3722" y="11775"/>
                </a:lnTo>
                <a:lnTo>
                  <a:pt x="135" y="14587"/>
                </a:lnTo>
                <a:lnTo>
                  <a:pt x="5667" y="13937"/>
                </a:lnTo>
                <a:lnTo>
                  <a:pt x="4762" y="17617"/>
                </a:lnTo>
                <a:lnTo>
                  <a:pt x="7715" y="15627"/>
                </a:lnTo>
                <a:lnTo>
                  <a:pt x="8485" y="21600"/>
                </a:lnTo>
                <a:lnTo>
                  <a:pt x="10532" y="14935"/>
                </a:lnTo>
                <a:lnTo>
                  <a:pt x="13247" y="19737"/>
                </a:lnTo>
                <a:lnTo>
                  <a:pt x="14020" y="14457"/>
                </a:lnTo>
                <a:lnTo>
                  <a:pt x="18145" y="18095"/>
                </a:lnTo>
                <a:lnTo>
                  <a:pt x="16837" y="12942"/>
                </a:lnTo>
                <a:lnTo>
                  <a:pt x="21600" y="13290"/>
                </a:lnTo>
                <a:lnTo>
                  <a:pt x="17607" y="10475"/>
                </a:lnTo>
                <a:lnTo>
                  <a:pt x="21097" y="8137"/>
                </a:lnTo>
                <a:lnTo>
                  <a:pt x="16702" y="7315"/>
                </a:lnTo>
                <a:lnTo>
                  <a:pt x="18380" y="4457"/>
                </a:lnTo>
                <a:lnTo>
                  <a:pt x="14155" y="5325"/>
                </a:lnTo>
                <a:lnTo>
                  <a:pt x="14522" y="0"/>
                </a:lnTo>
                <a:close/>
              </a:path>
            </a:pathLst>
          </a:cu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11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a:t>
            </a:r>
            <a:r>
              <a:rPr/>
              <a:t>Paz </a:t>
            </a:r>
            <a:r>
              <a:rPr smtClean="0"/>
              <a:t>Camboya</a:t>
            </a:r>
            <a:endParaRPr dirty="0"/>
          </a:p>
        </p:txBody>
      </p:sp>
      <p:sp>
        <p:nvSpPr>
          <p:cNvPr id="21" name="Línea"/>
          <p:cNvSpPr/>
          <p:nvPr/>
        </p:nvSpPr>
        <p:spPr>
          <a:xfrm flipH="1">
            <a:off x="3635895" y="2204864"/>
            <a:ext cx="1" cy="3624929"/>
          </a:xfrm>
          <a:prstGeom prst="line">
            <a:avLst/>
          </a:prstGeom>
          <a:ln w="38100">
            <a:solidFill>
              <a:srgbClr val="FFFFFF"/>
            </a:solidFill>
          </a:ln>
        </p:spPr>
        <p:txBody>
          <a:bodyPr lIns="45719" rIns="45719"/>
          <a:lstStyle/>
          <a:p>
            <a:endParaRPr/>
          </a:p>
        </p:txBody>
      </p:sp>
      <p:sp>
        <p:nvSpPr>
          <p:cNvPr id="22" name="Gobierno pro Estados Unidos"/>
          <p:cNvSpPr/>
          <p:nvPr/>
        </p:nvSpPr>
        <p:spPr>
          <a:xfrm>
            <a:off x="611560" y="4869160"/>
            <a:ext cx="1439293" cy="646331"/>
          </a:xfrm>
          <a:prstGeom prst="rect">
            <a:avLst/>
          </a:prstGeom>
          <a:solidFill>
            <a:schemeClr val="accent3">
              <a:lumMod val="40000"/>
              <a:lumOff val="60000"/>
            </a:schemeClr>
          </a:solidFill>
          <a:ln>
            <a:solidFill>
              <a:srgbClr val="000000"/>
            </a:solidFill>
          </a:ln>
          <a:extLst>
            <a:ext uri="{C572A759-6A51-4108-AA02-DFA0A04FC94B}">
              <ma14:wrappingTextBoxFlag xmlns="" xmlns:ma14="http://schemas.microsoft.com/office/mac/drawingml/2011/main" val="1"/>
            </a:ext>
          </a:extLst>
        </p:spPr>
        <p:txBody>
          <a:bodyPr wrap="square" lIns="45719" rIns="45719">
            <a:spAutoFit/>
          </a:bodyPr>
          <a:lstStyle>
            <a:lvl1pPr algn="ctr"/>
          </a:lstStyle>
          <a:p>
            <a:r>
              <a:rPr dirty="0" err="1"/>
              <a:t>Gobierno</a:t>
            </a:r>
            <a:r>
              <a:rPr dirty="0"/>
              <a:t> </a:t>
            </a:r>
            <a:endParaRPr lang="es-CL" dirty="0" smtClean="0"/>
          </a:p>
          <a:p>
            <a:r>
              <a:rPr lang="es-CL" dirty="0" smtClean="0"/>
              <a:t>del Rey</a:t>
            </a:r>
            <a:endParaRPr dirty="0"/>
          </a:p>
        </p:txBody>
      </p:sp>
      <p:sp>
        <p:nvSpPr>
          <p:cNvPr id="23" name="Línea"/>
          <p:cNvSpPr/>
          <p:nvPr/>
        </p:nvSpPr>
        <p:spPr>
          <a:xfrm flipH="1">
            <a:off x="611559" y="2132856"/>
            <a:ext cx="1" cy="3624929"/>
          </a:xfrm>
          <a:prstGeom prst="line">
            <a:avLst/>
          </a:prstGeom>
          <a:ln w="38100">
            <a:solidFill>
              <a:srgbClr val="FFFFFF"/>
            </a:solidFill>
          </a:ln>
        </p:spPr>
        <p:txBody>
          <a:bodyPr lIns="45719" rIns="45719"/>
          <a:lstStyle/>
          <a:p>
            <a:endParaRPr/>
          </a:p>
        </p:txBody>
      </p:sp>
      <p:sp>
        <p:nvSpPr>
          <p:cNvPr id="25" name="Número de diapositiva"/>
          <p:cNvSpPr txBox="1">
            <a:spLocks noGrp="1"/>
          </p:cNvSpPr>
          <p:nvPr>
            <p:ph type="sldNum" sz="quarter" idx="2"/>
          </p:nvPr>
        </p:nvSpPr>
        <p:spPr>
          <a:xfrm>
            <a:off x="8839523" y="6533148"/>
            <a:ext cx="196527" cy="338554"/>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r>
              <a:rPr lang="es-ES" dirty="0" smtClean="0"/>
              <a:t>5</a:t>
            </a:r>
            <a:endParaRP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4" grpId="0" animBg="1"/>
      <p:bldP spid="106" grpId="0" animBg="1"/>
      <p:bldP spid="107" grpId="0" animBg="1"/>
      <p:bldP spid="108" grpId="0" animBg="1"/>
      <p:bldP spid="115"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image.jpeg" descr="image.jpeg"/>
          <p:cNvPicPr>
            <a:picLocks noChangeAspect="1"/>
          </p:cNvPicPr>
          <p:nvPr/>
        </p:nvPicPr>
        <p:blipFill>
          <a:blip r:embed="rId2" cstate="print">
            <a:extLst/>
          </a:blip>
          <a:stretch>
            <a:fillRect/>
          </a:stretch>
        </p:blipFill>
        <p:spPr>
          <a:xfrm>
            <a:off x="144187" y="1025822"/>
            <a:ext cx="3943351" cy="2520951"/>
          </a:xfrm>
          <a:prstGeom prst="rect">
            <a:avLst/>
          </a:prstGeom>
          <a:ln w="12700">
            <a:miter lim="400000"/>
          </a:ln>
        </p:spPr>
      </p:pic>
      <p:pic>
        <p:nvPicPr>
          <p:cNvPr id="123" name="image.png" descr="image.png"/>
          <p:cNvPicPr>
            <a:picLocks noChangeAspect="1"/>
          </p:cNvPicPr>
          <p:nvPr/>
        </p:nvPicPr>
        <p:blipFill>
          <a:blip r:embed="rId3" cstate="print">
            <a:extLst/>
          </a:blip>
          <a:stretch>
            <a:fillRect/>
          </a:stretch>
        </p:blipFill>
        <p:spPr>
          <a:xfrm>
            <a:off x="4186275" y="1009398"/>
            <a:ext cx="4572001" cy="2308226"/>
          </a:xfrm>
          <a:prstGeom prst="rect">
            <a:avLst/>
          </a:prstGeom>
          <a:ln w="12700">
            <a:miter lim="400000"/>
          </a:ln>
        </p:spPr>
      </p:pic>
      <p:pic>
        <p:nvPicPr>
          <p:cNvPr id="124" name="image.jpeg" descr="image.jpeg"/>
          <p:cNvPicPr>
            <a:picLocks noChangeAspect="1"/>
          </p:cNvPicPr>
          <p:nvPr/>
        </p:nvPicPr>
        <p:blipFill>
          <a:blip r:embed="rId4" cstate="print">
            <a:extLst/>
          </a:blip>
          <a:stretch>
            <a:fillRect/>
          </a:stretch>
        </p:blipFill>
        <p:spPr>
          <a:xfrm>
            <a:off x="144187" y="3619100"/>
            <a:ext cx="4572001" cy="2857501"/>
          </a:xfrm>
          <a:prstGeom prst="rect">
            <a:avLst/>
          </a:prstGeom>
          <a:ln w="12700">
            <a:miter lim="400000"/>
          </a:ln>
        </p:spPr>
      </p:pic>
      <p:pic>
        <p:nvPicPr>
          <p:cNvPr id="125" name="bombing_map_2.jpg" descr="bombing_map_2.jpg"/>
          <p:cNvPicPr>
            <a:picLocks noChangeAspect="1"/>
          </p:cNvPicPr>
          <p:nvPr/>
        </p:nvPicPr>
        <p:blipFill>
          <a:blip r:embed="rId5" cstate="print">
            <a:extLst/>
          </a:blip>
          <a:srcRect b="4000"/>
          <a:stretch>
            <a:fillRect/>
          </a:stretch>
        </p:blipFill>
        <p:spPr>
          <a:xfrm>
            <a:off x="4940933" y="3514007"/>
            <a:ext cx="3062537" cy="3034240"/>
          </a:xfrm>
          <a:prstGeom prst="rect">
            <a:avLst/>
          </a:prstGeom>
          <a:ln w="12700">
            <a:miter lim="400000"/>
          </a:ln>
        </p:spPr>
      </p:pic>
      <p:sp>
        <p:nvSpPr>
          <p:cNvPr id="127"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sp>
        <p:nvSpPr>
          <p:cNvPr id="1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4"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5" name="Número de diapositiva"/>
          <p:cNvSpPr txBox="1">
            <a:spLocks noGrp="1"/>
          </p:cNvSpPr>
          <p:nvPr>
            <p:ph type="sldNum" sz="quarter" idx="2"/>
          </p:nvPr>
        </p:nvSpPr>
        <p:spPr>
          <a:xfrm>
            <a:off x="8839523" y="6533148"/>
            <a:ext cx="196527" cy="338554"/>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r>
              <a:rPr lang="es-ES" dirty="0" smtClean="0"/>
              <a:t>6</a:t>
            </a:r>
            <a:endParaRPr dirty="0"/>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 name="Resultado de imagen para BARRA PNG" descr="Resultado de imagen para BARRA PNG"/>
          <p:cNvPicPr>
            <a:picLocks noChangeAspect="1"/>
          </p:cNvPicPr>
          <p:nvPr/>
        </p:nvPicPr>
        <p:blipFill>
          <a:blip r:embed="rId2" cstate="print">
            <a:extLst/>
          </a:blip>
          <a:stretch>
            <a:fillRect/>
          </a:stretch>
        </p:blipFill>
        <p:spPr>
          <a:xfrm>
            <a:off x="5746057" y="697750"/>
            <a:ext cx="5474257" cy="1316268"/>
          </a:xfrm>
          <a:prstGeom prst="rect">
            <a:avLst/>
          </a:prstGeom>
          <a:ln w="12700">
            <a:miter lim="400000"/>
          </a:ln>
        </p:spPr>
      </p:pic>
      <p:sp>
        <p:nvSpPr>
          <p:cNvPr id="100" name="Rectángulo"/>
          <p:cNvSpPr/>
          <p:nvPr/>
        </p:nvSpPr>
        <p:spPr>
          <a:xfrm>
            <a:off x="1581671" y="2205037"/>
            <a:ext cx="2054225" cy="4319588"/>
          </a:xfrm>
          <a:prstGeom prst="rect">
            <a:avLst/>
          </a:prstGeom>
          <a:solidFill>
            <a:srgbClr val="92D050">
              <a:alpha val="39000"/>
            </a:srgbClr>
          </a:solidFill>
          <a:ln w="3175">
            <a:solidFill>
              <a:srgbClr val="FDEADA"/>
            </a:solidFill>
          </a:ln>
        </p:spPr>
        <p:txBody>
          <a:bodyPr lIns="45719" rIns="45719" anchor="ctr"/>
          <a:lstStyle/>
          <a:p>
            <a:pPr algn="ctr"/>
            <a:endParaRPr/>
          </a:p>
        </p:txBody>
      </p:sp>
      <p:sp>
        <p:nvSpPr>
          <p:cNvPr id="101"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02" name="1953"/>
          <p:cNvSpPr txBox="1"/>
          <p:nvPr/>
        </p:nvSpPr>
        <p:spPr>
          <a:xfrm>
            <a:off x="295344"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1953</a:t>
            </a:r>
          </a:p>
        </p:txBody>
      </p:sp>
      <p:sp>
        <p:nvSpPr>
          <p:cNvPr id="103" name="1970"/>
          <p:cNvSpPr txBox="1"/>
          <p:nvPr/>
        </p:nvSpPr>
        <p:spPr>
          <a:xfrm>
            <a:off x="1879669"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1970</a:t>
            </a:r>
          </a:p>
        </p:txBody>
      </p:sp>
      <p:sp>
        <p:nvSpPr>
          <p:cNvPr id="104" name="1975"/>
          <p:cNvSpPr txBox="1"/>
          <p:nvPr/>
        </p:nvSpPr>
        <p:spPr>
          <a:xfrm>
            <a:off x="3392556"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1975</a:t>
            </a:r>
          </a:p>
        </p:txBody>
      </p:sp>
      <p:sp>
        <p:nvSpPr>
          <p:cNvPr id="105" name="Reino de…"/>
          <p:cNvSpPr txBox="1"/>
          <p:nvPr/>
        </p:nvSpPr>
        <p:spPr>
          <a:xfrm>
            <a:off x="611187" y="2205037"/>
            <a:ext cx="1522413" cy="634366"/>
          </a:xfrm>
          <a:prstGeom prst="rect">
            <a:avLst/>
          </a:prstGeom>
          <a:solidFill>
            <a:schemeClr val="accent3">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rPr dirty="0" err="1"/>
              <a:t>Reino</a:t>
            </a:r>
            <a:r>
              <a:rPr dirty="0"/>
              <a:t> de </a:t>
            </a:r>
          </a:p>
          <a:p>
            <a:r>
              <a:rPr dirty="0" err="1"/>
              <a:t>Camboya</a:t>
            </a:r>
            <a:endParaRPr dirty="0"/>
          </a:p>
        </p:txBody>
      </p:sp>
      <p:sp>
        <p:nvSpPr>
          <p:cNvPr id="106" name="República Khmer"/>
          <p:cNvSpPr txBox="1"/>
          <p:nvPr/>
        </p:nvSpPr>
        <p:spPr>
          <a:xfrm>
            <a:off x="2124075" y="2205037"/>
            <a:ext cx="1501775" cy="634366"/>
          </a:xfrm>
          <a:prstGeom prst="rect">
            <a:avLst/>
          </a:prstGeom>
          <a:solidFill>
            <a:schemeClr val="accent6">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rPr dirty="0" err="1"/>
              <a:t>República</a:t>
            </a:r>
            <a:r>
              <a:rPr dirty="0"/>
              <a:t> Khmer</a:t>
            </a:r>
          </a:p>
        </p:txBody>
      </p:sp>
      <p:sp>
        <p:nvSpPr>
          <p:cNvPr id="107" name="Guerra de Vietnam"/>
          <p:cNvSpPr txBox="1"/>
          <p:nvPr/>
        </p:nvSpPr>
        <p:spPr>
          <a:xfrm>
            <a:off x="1585912" y="6092825"/>
            <a:ext cx="2410024" cy="400110"/>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a:solidFill>
                  <a:srgbClr val="FFFFFF"/>
                </a:solidFill>
              </a:defRPr>
            </a:lvl1pPr>
          </a:lstStyle>
          <a:p>
            <a:r>
              <a:rPr sz="2000" dirty="0">
                <a:solidFill>
                  <a:schemeClr val="tx1"/>
                </a:solidFill>
              </a:rPr>
              <a:t>Guerra de Vietnam</a:t>
            </a:r>
          </a:p>
        </p:txBody>
      </p:sp>
      <p:sp>
        <p:nvSpPr>
          <p:cNvPr id="110"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ANTECEDENTES</a:t>
            </a:r>
          </a:p>
        </p:txBody>
      </p:sp>
      <p:sp>
        <p:nvSpPr>
          <p:cNvPr id="111" name="HISTORIA"/>
          <p:cNvSpPr txBox="1"/>
          <p:nvPr/>
        </p:nvSpPr>
        <p:spPr>
          <a:xfrm>
            <a:off x="7633186" y="950912"/>
            <a:ext cx="1342540"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HISTORIA</a:t>
            </a:r>
          </a:p>
        </p:txBody>
      </p:sp>
      <p:sp>
        <p:nvSpPr>
          <p:cNvPr id="112" name="Línea"/>
          <p:cNvSpPr/>
          <p:nvPr/>
        </p:nvSpPr>
        <p:spPr>
          <a:xfrm>
            <a:off x="204787" y="2123439"/>
            <a:ext cx="8734426" cy="1"/>
          </a:xfrm>
          <a:prstGeom prst="line">
            <a:avLst/>
          </a:prstGeom>
          <a:ln w="25400">
            <a:solidFill>
              <a:srgbClr val="FFFFFF"/>
            </a:solidFill>
          </a:ln>
          <a:effectLst>
            <a:outerShdw blurRad="38100" dist="20000" dir="5400000" rotWithShape="0">
              <a:srgbClr val="000000">
                <a:alpha val="38000"/>
              </a:srgbClr>
            </a:outerShdw>
          </a:effectLst>
        </p:spPr>
        <p:txBody>
          <a:bodyPr lIns="45719" rIns="45719"/>
          <a:lstStyle/>
          <a:p>
            <a:endParaRPr/>
          </a:p>
        </p:txBody>
      </p:sp>
      <p:sp>
        <p:nvSpPr>
          <p:cNvPr id="113" name="Línea"/>
          <p:cNvSpPr/>
          <p:nvPr/>
        </p:nvSpPr>
        <p:spPr>
          <a:xfrm flipH="1">
            <a:off x="606425" y="2113512"/>
            <a:ext cx="1" cy="817417"/>
          </a:xfrm>
          <a:prstGeom prst="line">
            <a:avLst/>
          </a:prstGeom>
          <a:ln w="38100">
            <a:solidFill>
              <a:srgbClr val="FFFFFF"/>
            </a:solidFill>
          </a:ln>
        </p:spPr>
        <p:txBody>
          <a:bodyPr lIns="45719" rIns="45719"/>
          <a:lstStyle/>
          <a:p>
            <a:endParaRPr/>
          </a:p>
        </p:txBody>
      </p:sp>
      <p:sp>
        <p:nvSpPr>
          <p:cNvPr id="114" name="Línea"/>
          <p:cNvSpPr/>
          <p:nvPr/>
        </p:nvSpPr>
        <p:spPr>
          <a:xfrm flipH="1">
            <a:off x="2113756" y="2169794"/>
            <a:ext cx="1" cy="3624929"/>
          </a:xfrm>
          <a:prstGeom prst="line">
            <a:avLst/>
          </a:prstGeom>
          <a:ln w="38100">
            <a:solidFill>
              <a:srgbClr val="FFFFFF"/>
            </a:solidFill>
          </a:ln>
        </p:spPr>
        <p:txBody>
          <a:bodyPr lIns="45719" rIns="45719"/>
          <a:lstStyle/>
          <a:p>
            <a:endParaRPr/>
          </a:p>
        </p:txBody>
      </p:sp>
      <p:sp>
        <p:nvSpPr>
          <p:cNvPr id="115" name="Figura"/>
          <p:cNvSpPr/>
          <p:nvPr/>
        </p:nvSpPr>
        <p:spPr>
          <a:xfrm>
            <a:off x="1692275" y="2852936"/>
            <a:ext cx="914400" cy="914400"/>
          </a:xfrm>
          <a:custGeom>
            <a:avLst/>
            <a:gdLst/>
            <a:ahLst/>
            <a:cxnLst>
              <a:cxn ang="0">
                <a:pos x="wd2" y="hd2"/>
              </a:cxn>
              <a:cxn ang="5400000">
                <a:pos x="wd2" y="hd2"/>
              </a:cxn>
              <a:cxn ang="10800000">
                <a:pos x="wd2" y="hd2"/>
              </a:cxn>
              <a:cxn ang="16200000">
                <a:pos x="wd2" y="hd2"/>
              </a:cxn>
            </a:cxnLst>
            <a:rect l="0" t="0" r="r" b="b"/>
            <a:pathLst>
              <a:path w="21600" h="21600" extrusionOk="0">
                <a:moveTo>
                  <a:pt x="10800" y="5800"/>
                </a:moveTo>
                <a:lnTo>
                  <a:pt x="8352" y="2295"/>
                </a:lnTo>
                <a:lnTo>
                  <a:pt x="7312" y="6320"/>
                </a:lnTo>
                <a:lnTo>
                  <a:pt x="370" y="2295"/>
                </a:lnTo>
                <a:lnTo>
                  <a:pt x="4627" y="7617"/>
                </a:lnTo>
                <a:lnTo>
                  <a:pt x="0" y="8615"/>
                </a:lnTo>
                <a:lnTo>
                  <a:pt x="3722" y="11775"/>
                </a:lnTo>
                <a:lnTo>
                  <a:pt x="135" y="14587"/>
                </a:lnTo>
                <a:lnTo>
                  <a:pt x="5667" y="13937"/>
                </a:lnTo>
                <a:lnTo>
                  <a:pt x="4762" y="17617"/>
                </a:lnTo>
                <a:lnTo>
                  <a:pt x="7715" y="15627"/>
                </a:lnTo>
                <a:lnTo>
                  <a:pt x="8485" y="21600"/>
                </a:lnTo>
                <a:lnTo>
                  <a:pt x="10532" y="14935"/>
                </a:lnTo>
                <a:lnTo>
                  <a:pt x="13247" y="19737"/>
                </a:lnTo>
                <a:lnTo>
                  <a:pt x="14020" y="14457"/>
                </a:lnTo>
                <a:lnTo>
                  <a:pt x="18145" y="18095"/>
                </a:lnTo>
                <a:lnTo>
                  <a:pt x="16837" y="12942"/>
                </a:lnTo>
                <a:lnTo>
                  <a:pt x="21600" y="13290"/>
                </a:lnTo>
                <a:lnTo>
                  <a:pt x="17607" y="10475"/>
                </a:lnTo>
                <a:lnTo>
                  <a:pt x="21097" y="8137"/>
                </a:lnTo>
                <a:lnTo>
                  <a:pt x="16702" y="7315"/>
                </a:lnTo>
                <a:lnTo>
                  <a:pt x="18380" y="4457"/>
                </a:lnTo>
                <a:lnTo>
                  <a:pt x="14155" y="5325"/>
                </a:lnTo>
                <a:lnTo>
                  <a:pt x="14522" y="0"/>
                </a:lnTo>
                <a:close/>
              </a:path>
            </a:pathLst>
          </a:cu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11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a:t>
            </a:r>
            <a:r>
              <a:rPr/>
              <a:t>Paz </a:t>
            </a:r>
            <a:r>
              <a:rPr smtClean="0"/>
              <a:t>Camboya</a:t>
            </a:r>
            <a:endParaRPr dirty="0"/>
          </a:p>
        </p:txBody>
      </p:sp>
      <p:sp>
        <p:nvSpPr>
          <p:cNvPr id="21" name="Línea"/>
          <p:cNvSpPr/>
          <p:nvPr/>
        </p:nvSpPr>
        <p:spPr>
          <a:xfrm flipH="1">
            <a:off x="3635895" y="2204864"/>
            <a:ext cx="1" cy="3624929"/>
          </a:xfrm>
          <a:prstGeom prst="line">
            <a:avLst/>
          </a:prstGeom>
          <a:ln w="38100">
            <a:solidFill>
              <a:srgbClr val="FFFFFF"/>
            </a:solidFill>
          </a:ln>
        </p:spPr>
        <p:txBody>
          <a:bodyPr lIns="45719" rIns="45719"/>
          <a:lstStyle/>
          <a:p>
            <a:endParaRPr/>
          </a:p>
        </p:txBody>
      </p:sp>
      <p:sp>
        <p:nvSpPr>
          <p:cNvPr id="23" name="1979"/>
          <p:cNvSpPr txBox="1"/>
          <p:nvPr/>
        </p:nvSpPr>
        <p:spPr>
          <a:xfrm>
            <a:off x="4875212" y="1700212"/>
            <a:ext cx="613307"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dirty="0">
                <a:solidFill>
                  <a:schemeClr val="tx1"/>
                </a:solidFill>
              </a:rPr>
              <a:t> 1979</a:t>
            </a:r>
          </a:p>
        </p:txBody>
      </p:sp>
      <p:sp>
        <p:nvSpPr>
          <p:cNvPr id="24" name="Línea"/>
          <p:cNvSpPr/>
          <p:nvPr/>
        </p:nvSpPr>
        <p:spPr>
          <a:xfrm flipH="1">
            <a:off x="5224051" y="2115343"/>
            <a:ext cx="20639" cy="3852864"/>
          </a:xfrm>
          <a:prstGeom prst="line">
            <a:avLst/>
          </a:prstGeom>
          <a:ln w="38100">
            <a:solidFill>
              <a:srgbClr val="FFFFFF"/>
            </a:solidFill>
          </a:ln>
        </p:spPr>
        <p:txBody>
          <a:bodyPr lIns="45719" rIns="45719"/>
          <a:lstStyle/>
          <a:p>
            <a:endParaRPr/>
          </a:p>
        </p:txBody>
      </p:sp>
      <p:sp>
        <p:nvSpPr>
          <p:cNvPr id="25" name="Kampuchea Democrática"/>
          <p:cNvSpPr txBox="1"/>
          <p:nvPr/>
        </p:nvSpPr>
        <p:spPr>
          <a:xfrm>
            <a:off x="3635374" y="2205037"/>
            <a:ext cx="1590677" cy="634366"/>
          </a:xfrm>
          <a:prstGeom prst="rect">
            <a:avLst/>
          </a:prstGeom>
          <a:solidFill>
            <a:schemeClr val="accent2">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defRPr>
                <a:solidFill>
                  <a:srgbClr val="10253F"/>
                </a:solidFill>
              </a:defRPr>
            </a:lvl1pPr>
          </a:lstStyle>
          <a:p>
            <a:r>
              <a:rPr dirty="0"/>
              <a:t>Kampuchea </a:t>
            </a:r>
            <a:r>
              <a:rPr dirty="0" err="1"/>
              <a:t>Democrática</a:t>
            </a:r>
            <a:endParaRPr dirty="0"/>
          </a:p>
        </p:txBody>
      </p:sp>
      <p:sp>
        <p:nvSpPr>
          <p:cNvPr id="26" name="Gobierno  Khmer Rouge"/>
          <p:cNvSpPr/>
          <p:nvPr/>
        </p:nvSpPr>
        <p:spPr>
          <a:xfrm>
            <a:off x="3625850" y="4869160"/>
            <a:ext cx="1593850" cy="646331"/>
          </a:xfrm>
          <a:prstGeom prst="rect">
            <a:avLst/>
          </a:prstGeom>
          <a:solidFill>
            <a:schemeClr val="accent2">
              <a:lumMod val="40000"/>
              <a:lumOff val="60000"/>
            </a:schemeClr>
          </a:solidFill>
          <a:ln>
            <a:solidFill>
              <a:srgbClr val="000000"/>
            </a:solidFill>
          </a:ln>
          <a:extLst>
            <a:ext uri="{C572A759-6A51-4108-AA02-DFA0A04FC94B}">
              <ma14:wrappingTextBoxFlag xmlns="" xmlns:ma14="http://schemas.microsoft.com/office/mac/drawingml/2011/main" val="1"/>
            </a:ext>
          </a:extLst>
        </p:spPr>
        <p:txBody>
          <a:bodyPr wrap="square" lIns="45719" rIns="45719">
            <a:spAutoFit/>
          </a:bodyPr>
          <a:lstStyle>
            <a:lvl1pPr algn="ctr"/>
          </a:lstStyle>
          <a:p>
            <a:r>
              <a:rPr dirty="0" err="1"/>
              <a:t>Gobierno</a:t>
            </a:r>
            <a:r>
              <a:rPr dirty="0"/>
              <a:t>  Khmer Rouge</a:t>
            </a:r>
          </a:p>
        </p:txBody>
      </p:sp>
      <p:sp>
        <p:nvSpPr>
          <p:cNvPr id="27" name="Línea"/>
          <p:cNvSpPr/>
          <p:nvPr/>
        </p:nvSpPr>
        <p:spPr>
          <a:xfrm flipH="1">
            <a:off x="3636644" y="2132856"/>
            <a:ext cx="2" cy="3816350"/>
          </a:xfrm>
          <a:prstGeom prst="line">
            <a:avLst/>
          </a:prstGeom>
          <a:ln w="38100">
            <a:solidFill>
              <a:srgbClr val="FFFFFF"/>
            </a:solidFill>
          </a:ln>
        </p:spPr>
        <p:txBody>
          <a:bodyPr lIns="45719" rIns="45719"/>
          <a:lstStyle/>
          <a:p>
            <a:endParaRPr/>
          </a:p>
        </p:txBody>
      </p:sp>
      <p:sp>
        <p:nvSpPr>
          <p:cNvPr id="28" name="Figura"/>
          <p:cNvSpPr/>
          <p:nvPr/>
        </p:nvSpPr>
        <p:spPr>
          <a:xfrm>
            <a:off x="3203575" y="3356992"/>
            <a:ext cx="914401" cy="914401"/>
          </a:xfrm>
          <a:custGeom>
            <a:avLst/>
            <a:gdLst/>
            <a:ahLst/>
            <a:cxnLst>
              <a:cxn ang="0">
                <a:pos x="wd2" y="hd2"/>
              </a:cxn>
              <a:cxn ang="5400000">
                <a:pos x="wd2" y="hd2"/>
              </a:cxn>
              <a:cxn ang="10800000">
                <a:pos x="wd2" y="hd2"/>
              </a:cxn>
              <a:cxn ang="16200000">
                <a:pos x="wd2" y="hd2"/>
              </a:cxn>
            </a:cxnLst>
            <a:rect l="0" t="0" r="r" b="b"/>
            <a:pathLst>
              <a:path w="21600" h="21600" extrusionOk="0">
                <a:moveTo>
                  <a:pt x="10800" y="5800"/>
                </a:moveTo>
                <a:lnTo>
                  <a:pt x="8352" y="2295"/>
                </a:lnTo>
                <a:lnTo>
                  <a:pt x="7312" y="6320"/>
                </a:lnTo>
                <a:lnTo>
                  <a:pt x="370" y="2295"/>
                </a:lnTo>
                <a:lnTo>
                  <a:pt x="4627" y="7617"/>
                </a:lnTo>
                <a:lnTo>
                  <a:pt x="0" y="8615"/>
                </a:lnTo>
                <a:lnTo>
                  <a:pt x="3722" y="11775"/>
                </a:lnTo>
                <a:lnTo>
                  <a:pt x="135" y="14587"/>
                </a:lnTo>
                <a:lnTo>
                  <a:pt x="5667" y="13937"/>
                </a:lnTo>
                <a:lnTo>
                  <a:pt x="4762" y="17617"/>
                </a:lnTo>
                <a:lnTo>
                  <a:pt x="7715" y="15627"/>
                </a:lnTo>
                <a:lnTo>
                  <a:pt x="8485" y="21600"/>
                </a:lnTo>
                <a:lnTo>
                  <a:pt x="10532" y="14935"/>
                </a:lnTo>
                <a:lnTo>
                  <a:pt x="13247" y="19737"/>
                </a:lnTo>
                <a:lnTo>
                  <a:pt x="14020" y="14457"/>
                </a:lnTo>
                <a:lnTo>
                  <a:pt x="18145" y="18095"/>
                </a:lnTo>
                <a:lnTo>
                  <a:pt x="16837" y="12942"/>
                </a:lnTo>
                <a:lnTo>
                  <a:pt x="21600" y="13290"/>
                </a:lnTo>
                <a:lnTo>
                  <a:pt x="17607" y="10475"/>
                </a:lnTo>
                <a:lnTo>
                  <a:pt x="21097" y="8137"/>
                </a:lnTo>
                <a:lnTo>
                  <a:pt x="16702" y="7315"/>
                </a:lnTo>
                <a:lnTo>
                  <a:pt x="18380" y="4457"/>
                </a:lnTo>
                <a:lnTo>
                  <a:pt x="14155" y="5325"/>
                </a:lnTo>
                <a:lnTo>
                  <a:pt x="14522" y="0"/>
                </a:lnTo>
                <a:close/>
              </a:path>
            </a:pathLst>
          </a:cu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108" name="Gobierno pro Estados Unidos"/>
          <p:cNvSpPr/>
          <p:nvPr/>
        </p:nvSpPr>
        <p:spPr>
          <a:xfrm>
            <a:off x="2119312" y="4887530"/>
            <a:ext cx="1511301" cy="646331"/>
          </a:xfrm>
          <a:prstGeom prst="rect">
            <a:avLst/>
          </a:prstGeom>
          <a:solidFill>
            <a:schemeClr val="accent6">
              <a:lumMod val="40000"/>
              <a:lumOff val="60000"/>
            </a:schemeClr>
          </a:solidFill>
          <a:ln>
            <a:solidFill>
              <a:schemeClr val="tx1"/>
            </a:solidFill>
          </a:ln>
          <a:extLst>
            <a:ext uri="{C572A759-6A51-4108-AA02-DFA0A04FC94B}">
              <ma14:wrappingTextBoxFlag xmlns="" xmlns:ma14="http://schemas.microsoft.com/office/mac/drawingml/2011/main" val="1"/>
            </a:ext>
          </a:extLst>
        </p:spPr>
        <p:txBody>
          <a:bodyPr wrap="square" lIns="45719" rIns="45719">
            <a:spAutoFit/>
          </a:bodyPr>
          <a:lstStyle>
            <a:lvl1pPr algn="ctr"/>
          </a:lstStyle>
          <a:p>
            <a:r>
              <a:rPr dirty="0" err="1"/>
              <a:t>Gobierno</a:t>
            </a:r>
            <a:r>
              <a:rPr dirty="0"/>
              <a:t> pro </a:t>
            </a:r>
            <a:r>
              <a:rPr dirty="0" err="1"/>
              <a:t>Estados</a:t>
            </a:r>
            <a:r>
              <a:rPr dirty="0"/>
              <a:t> </a:t>
            </a:r>
            <a:r>
              <a:rPr dirty="0" err="1"/>
              <a:t>Unidos</a:t>
            </a:r>
            <a:endParaRPr dirty="0"/>
          </a:p>
        </p:txBody>
      </p:sp>
      <p:sp>
        <p:nvSpPr>
          <p:cNvPr id="29" name="Gobierno pro Estados Unidos"/>
          <p:cNvSpPr/>
          <p:nvPr/>
        </p:nvSpPr>
        <p:spPr>
          <a:xfrm>
            <a:off x="612427" y="4869160"/>
            <a:ext cx="1511301" cy="646331"/>
          </a:xfrm>
          <a:prstGeom prst="rect">
            <a:avLst/>
          </a:prstGeom>
          <a:solidFill>
            <a:schemeClr val="accent3">
              <a:lumMod val="40000"/>
              <a:lumOff val="60000"/>
            </a:schemeClr>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rPr dirty="0" err="1"/>
              <a:t>Gobierno</a:t>
            </a:r>
            <a:r>
              <a:rPr dirty="0"/>
              <a:t> </a:t>
            </a:r>
            <a:endParaRPr lang="es-CL" dirty="0" smtClean="0"/>
          </a:p>
          <a:p>
            <a:r>
              <a:rPr lang="es-CL" dirty="0" smtClean="0"/>
              <a:t>del Rey</a:t>
            </a:r>
            <a:endParaRPr dirty="0"/>
          </a:p>
        </p:txBody>
      </p:sp>
      <p:sp>
        <p:nvSpPr>
          <p:cNvPr id="30" name="Línea"/>
          <p:cNvSpPr/>
          <p:nvPr/>
        </p:nvSpPr>
        <p:spPr>
          <a:xfrm flipH="1">
            <a:off x="611559" y="2132856"/>
            <a:ext cx="1" cy="3624929"/>
          </a:xfrm>
          <a:prstGeom prst="line">
            <a:avLst/>
          </a:prstGeom>
          <a:ln w="38100">
            <a:solidFill>
              <a:srgbClr val="FFFFFF"/>
            </a:solidFill>
          </a:ln>
        </p:spPr>
        <p:txBody>
          <a:bodyPr lIns="45719" rIns="45719"/>
          <a:lstStyle/>
          <a:p>
            <a:endParaRPr/>
          </a:p>
        </p:txBody>
      </p:sp>
      <p:sp>
        <p:nvSpPr>
          <p:cNvPr id="32" name="Número de diapositiva"/>
          <p:cNvSpPr txBox="1">
            <a:spLocks noGrp="1"/>
          </p:cNvSpPr>
          <p:nvPr>
            <p:ph type="sldNum" sz="quarter" idx="2"/>
          </p:nvPr>
        </p:nvSpPr>
        <p:spPr>
          <a:xfrm>
            <a:off x="8839523" y="6533148"/>
            <a:ext cx="196527" cy="338554"/>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r>
              <a:rPr lang="es-ES" dirty="0" smtClean="0"/>
              <a:t>7</a:t>
            </a:r>
            <a:endParaRP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 name="12.jpg" descr="12.jpg"/>
          <p:cNvPicPr>
            <a:picLocks noChangeAspect="1"/>
          </p:cNvPicPr>
          <p:nvPr/>
        </p:nvPicPr>
        <p:blipFill>
          <a:blip r:embed="rId2" cstate="print">
            <a:extLst/>
          </a:blip>
          <a:stretch>
            <a:fillRect/>
          </a:stretch>
        </p:blipFill>
        <p:spPr>
          <a:xfrm>
            <a:off x="4572000" y="3851795"/>
            <a:ext cx="3744913" cy="2438401"/>
          </a:xfrm>
          <a:prstGeom prst="rect">
            <a:avLst/>
          </a:prstGeom>
          <a:ln w="12700">
            <a:miter lim="400000"/>
          </a:ln>
        </p:spPr>
      </p:pic>
      <p:pic>
        <p:nvPicPr>
          <p:cNvPr id="159" name="67.jpg" descr="67.jpg"/>
          <p:cNvPicPr>
            <a:picLocks noChangeAspect="1"/>
          </p:cNvPicPr>
          <p:nvPr/>
        </p:nvPicPr>
        <p:blipFill>
          <a:blip r:embed="rId3" cstate="print">
            <a:extLst/>
          </a:blip>
          <a:stretch>
            <a:fillRect/>
          </a:stretch>
        </p:blipFill>
        <p:spPr>
          <a:xfrm>
            <a:off x="2808287" y="1541462"/>
            <a:ext cx="3671888" cy="2032001"/>
          </a:xfrm>
          <a:prstGeom prst="rect">
            <a:avLst/>
          </a:prstGeom>
          <a:ln w="12700">
            <a:miter lim="400000"/>
          </a:ln>
        </p:spPr>
      </p:pic>
      <p:pic>
        <p:nvPicPr>
          <p:cNvPr id="160" name="24.jpg" descr="24.jpg"/>
          <p:cNvPicPr>
            <a:picLocks noChangeAspect="1"/>
          </p:cNvPicPr>
          <p:nvPr/>
        </p:nvPicPr>
        <p:blipFill>
          <a:blip r:embed="rId4" cstate="print">
            <a:extLst/>
          </a:blip>
          <a:stretch>
            <a:fillRect/>
          </a:stretch>
        </p:blipFill>
        <p:spPr>
          <a:xfrm>
            <a:off x="755576" y="3847033"/>
            <a:ext cx="3209926" cy="2447926"/>
          </a:xfrm>
          <a:prstGeom prst="rect">
            <a:avLst/>
          </a:prstGeom>
          <a:ln w="12700">
            <a:miter lim="400000"/>
          </a:ln>
        </p:spPr>
      </p:pic>
      <p:sp>
        <p:nvSpPr>
          <p:cNvPr id="161" name="Kampuchea Democrática"/>
          <p:cNvSpPr txBox="1"/>
          <p:nvPr/>
        </p:nvSpPr>
        <p:spPr>
          <a:xfrm>
            <a:off x="6727546" y="3115830"/>
            <a:ext cx="1590676" cy="70104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defRPr sz="2000">
                <a:solidFill>
                  <a:srgbClr val="10253F"/>
                </a:solidFill>
              </a:defRPr>
            </a:lvl1pPr>
          </a:lstStyle>
          <a:p>
            <a:r>
              <a:rPr dirty="0"/>
              <a:t>Kampuchea </a:t>
            </a:r>
            <a:r>
              <a:rPr dirty="0" err="1"/>
              <a:t>Democrática</a:t>
            </a:r>
            <a:endParaRPr dirty="0"/>
          </a:p>
        </p:txBody>
      </p:sp>
      <p:sp>
        <p:nvSpPr>
          <p:cNvPr id="162" name="Gobierno  Khmer Rouge"/>
          <p:cNvSpPr/>
          <p:nvPr/>
        </p:nvSpPr>
        <p:spPr>
          <a:xfrm>
            <a:off x="359415" y="1541462"/>
            <a:ext cx="2448272" cy="70104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lgn="ctr">
              <a:defRPr sz="2000"/>
            </a:lvl1pPr>
          </a:lstStyle>
          <a:p>
            <a:r>
              <a:rPr dirty="0" err="1" smtClean="0"/>
              <a:t>Gobierno</a:t>
            </a:r>
            <a:endParaRPr lang="es-CL" dirty="0" smtClean="0"/>
          </a:p>
          <a:p>
            <a:r>
              <a:rPr dirty="0" smtClean="0"/>
              <a:t>  </a:t>
            </a:r>
            <a:r>
              <a:rPr dirty="0"/>
              <a:t>Khmer Rouge</a:t>
            </a:r>
          </a:p>
        </p:txBody>
      </p:sp>
      <p:sp>
        <p:nvSpPr>
          <p:cNvPr id="164"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sp>
        <p:nvSpPr>
          <p:cNvPr id="1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4"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5" name="Número de diapositiva"/>
          <p:cNvSpPr txBox="1">
            <a:spLocks noGrp="1"/>
          </p:cNvSpPr>
          <p:nvPr>
            <p:ph type="sldNum" sz="quarter" idx="2"/>
          </p:nvPr>
        </p:nvSpPr>
        <p:spPr>
          <a:xfrm>
            <a:off x="8839523" y="6533148"/>
            <a:ext cx="196527" cy="338554"/>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r>
              <a:rPr lang="es-ES" dirty="0" smtClean="0"/>
              <a:t>8</a:t>
            </a:r>
            <a:endParaRPr dirty="0"/>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 name="76.jpg" descr="76.jpg"/>
          <p:cNvPicPr>
            <a:picLocks noChangeAspect="1"/>
          </p:cNvPicPr>
          <p:nvPr/>
        </p:nvPicPr>
        <p:blipFill>
          <a:blip r:embed="rId2" cstate="print">
            <a:extLst/>
          </a:blip>
          <a:stretch>
            <a:fillRect/>
          </a:stretch>
        </p:blipFill>
        <p:spPr>
          <a:xfrm>
            <a:off x="4355975" y="1990486"/>
            <a:ext cx="3777461" cy="2818060"/>
          </a:xfrm>
          <a:prstGeom prst="rect">
            <a:avLst/>
          </a:prstGeom>
          <a:ln w="12700">
            <a:miter lim="400000"/>
          </a:ln>
        </p:spPr>
      </p:pic>
      <p:sp>
        <p:nvSpPr>
          <p:cNvPr id="172" name="Gobierno  Khmer Rouge"/>
          <p:cNvSpPr/>
          <p:nvPr/>
        </p:nvSpPr>
        <p:spPr>
          <a:xfrm>
            <a:off x="4355974" y="1581546"/>
            <a:ext cx="3777461" cy="40894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lgn="ctr">
              <a:defRPr sz="2000"/>
            </a:lvl1pPr>
          </a:lstStyle>
          <a:p>
            <a:r>
              <a:rPr dirty="0"/>
              <a:t>Gobierno  Khmer Rouge</a:t>
            </a:r>
          </a:p>
        </p:txBody>
      </p:sp>
      <p:sp>
        <p:nvSpPr>
          <p:cNvPr id="174"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pic>
        <p:nvPicPr>
          <p:cNvPr id="11" name="Picture 2" descr="C:\Users\gmaldonadov\AppData\Local\Microsoft\Windows\Temporary Internet Files\Content.Outlook\V1HJ66K0\Imagen (2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6505" t="10674" r="6342" b="47439"/>
          <a:stretch/>
        </p:blipFill>
        <p:spPr bwMode="auto">
          <a:xfrm rot="10800000">
            <a:off x="923889" y="1583962"/>
            <a:ext cx="2952328" cy="4577716"/>
          </a:xfrm>
          <a:prstGeom prst="rect">
            <a:avLst/>
          </a:prstGeom>
          <a:noFill/>
          <a:extLst>
            <a:ext uri="{909E8E84-426E-40DD-AFC4-6F175D3DCCD1}">
              <a14:hiddenFill xmlns:a14="http://schemas.microsoft.com/office/drawing/2010/main">
                <a:solidFill>
                  <a:srgbClr val="FFFFFF"/>
                </a:solidFill>
              </a14:hiddenFill>
            </a:ext>
          </a:extLst>
        </p:spPr>
      </p:pic>
      <p:pic>
        <p:nvPicPr>
          <p:cNvPr id="169" name="90.jpg" descr="90.jpg"/>
          <p:cNvPicPr>
            <a:picLocks noChangeAspect="1"/>
          </p:cNvPicPr>
          <p:nvPr/>
        </p:nvPicPr>
        <p:blipFill>
          <a:blip r:embed="rId4" cstate="print">
            <a:extLst/>
          </a:blip>
          <a:stretch>
            <a:fillRect/>
          </a:stretch>
        </p:blipFill>
        <p:spPr>
          <a:xfrm>
            <a:off x="4355976" y="3710156"/>
            <a:ext cx="3777461" cy="2451522"/>
          </a:xfrm>
          <a:prstGeom prst="rect">
            <a:avLst/>
          </a:prstGeom>
          <a:ln w="3175">
            <a:solidFill>
              <a:schemeClr val="tx1"/>
            </a:solidFill>
          </a:ln>
          <a:effectLst>
            <a:outerShdw sx="1000" sy="1000" algn="tl" rotWithShape="0">
              <a:srgbClr val="333333"/>
            </a:outerShdw>
          </a:effectLst>
        </p:spPr>
      </p:pic>
      <p:sp>
        <p:nvSpPr>
          <p:cNvPr id="1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4"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5" name="Número de diapositiva"/>
          <p:cNvSpPr txBox="1">
            <a:spLocks noGrp="1"/>
          </p:cNvSpPr>
          <p:nvPr>
            <p:ph type="sldNum" sz="quarter" idx="2"/>
          </p:nvPr>
        </p:nvSpPr>
        <p:spPr>
          <a:xfrm>
            <a:off x="8839523" y="6533148"/>
            <a:ext cx="196527" cy="338554"/>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r>
              <a:rPr lang="es-ES" dirty="0" smtClean="0"/>
              <a:t>9</a:t>
            </a:r>
            <a:endParaRPr dirty="0"/>
          </a:p>
        </p:txBody>
      </p:sp>
      <p:sp>
        <p:nvSpPr>
          <p:cNvPr id="16" name="Kampuchea Democrática"/>
          <p:cNvSpPr txBox="1"/>
          <p:nvPr/>
        </p:nvSpPr>
        <p:spPr>
          <a:xfrm>
            <a:off x="923888" y="1581546"/>
            <a:ext cx="2952329" cy="40894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defRPr sz="2000">
                <a:solidFill>
                  <a:srgbClr val="10253F"/>
                </a:solidFill>
              </a:defRPr>
            </a:lvl1pPr>
          </a:lstStyle>
          <a:p>
            <a:r>
              <a:t>Kampuchea Democrática</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 name="Resultado de imagen para BARRA PNG" descr="Resultado de imagen para BARRA PNG"/>
          <p:cNvPicPr>
            <a:picLocks noChangeAspect="1"/>
          </p:cNvPicPr>
          <p:nvPr/>
        </p:nvPicPr>
        <p:blipFill>
          <a:blip r:embed="rId2" cstate="print">
            <a:extLst/>
          </a:blip>
          <a:stretch>
            <a:fillRect/>
          </a:stretch>
        </p:blipFill>
        <p:spPr>
          <a:xfrm>
            <a:off x="5746057" y="697750"/>
            <a:ext cx="5474257" cy="1316268"/>
          </a:xfrm>
          <a:prstGeom prst="rect">
            <a:avLst/>
          </a:prstGeom>
          <a:ln w="12700">
            <a:miter lim="400000"/>
          </a:ln>
        </p:spPr>
      </p:pic>
      <p:sp>
        <p:nvSpPr>
          <p:cNvPr id="100" name="Rectángulo"/>
          <p:cNvSpPr/>
          <p:nvPr/>
        </p:nvSpPr>
        <p:spPr>
          <a:xfrm>
            <a:off x="1581671" y="2205037"/>
            <a:ext cx="2054225" cy="4319588"/>
          </a:xfrm>
          <a:prstGeom prst="rect">
            <a:avLst/>
          </a:prstGeom>
          <a:solidFill>
            <a:srgbClr val="92D050">
              <a:alpha val="39000"/>
            </a:srgbClr>
          </a:solidFill>
          <a:ln w="3175">
            <a:solidFill>
              <a:srgbClr val="FDEADA"/>
            </a:solidFill>
          </a:ln>
        </p:spPr>
        <p:txBody>
          <a:bodyPr lIns="45719" rIns="45719" anchor="ctr"/>
          <a:lstStyle/>
          <a:p>
            <a:pPr algn="ctr"/>
            <a:endParaRPr/>
          </a:p>
        </p:txBody>
      </p:sp>
      <p:sp>
        <p:nvSpPr>
          <p:cNvPr id="101"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02" name="1953"/>
          <p:cNvSpPr txBox="1"/>
          <p:nvPr/>
        </p:nvSpPr>
        <p:spPr>
          <a:xfrm>
            <a:off x="295344"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1953</a:t>
            </a:r>
          </a:p>
        </p:txBody>
      </p:sp>
      <p:sp>
        <p:nvSpPr>
          <p:cNvPr id="103" name="1970"/>
          <p:cNvSpPr txBox="1"/>
          <p:nvPr/>
        </p:nvSpPr>
        <p:spPr>
          <a:xfrm>
            <a:off x="1879669"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1970</a:t>
            </a:r>
          </a:p>
        </p:txBody>
      </p:sp>
      <p:sp>
        <p:nvSpPr>
          <p:cNvPr id="104" name="1975"/>
          <p:cNvSpPr txBox="1"/>
          <p:nvPr/>
        </p:nvSpPr>
        <p:spPr>
          <a:xfrm>
            <a:off x="3392556" y="1700212"/>
            <a:ext cx="560408"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a:solidFill>
                  <a:schemeClr val="tx1"/>
                </a:solidFill>
              </a:rPr>
              <a:t>1975</a:t>
            </a:r>
          </a:p>
        </p:txBody>
      </p:sp>
      <p:sp>
        <p:nvSpPr>
          <p:cNvPr id="105" name="Reino de…"/>
          <p:cNvSpPr txBox="1"/>
          <p:nvPr/>
        </p:nvSpPr>
        <p:spPr>
          <a:xfrm>
            <a:off x="611187" y="2205037"/>
            <a:ext cx="1522413" cy="634366"/>
          </a:xfrm>
          <a:prstGeom prst="rect">
            <a:avLst/>
          </a:prstGeom>
          <a:solidFill>
            <a:schemeClr val="accent3">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rPr dirty="0" err="1"/>
              <a:t>Reino</a:t>
            </a:r>
            <a:r>
              <a:rPr dirty="0"/>
              <a:t> de </a:t>
            </a:r>
          </a:p>
          <a:p>
            <a:r>
              <a:rPr dirty="0" err="1"/>
              <a:t>Camboya</a:t>
            </a:r>
            <a:endParaRPr dirty="0"/>
          </a:p>
        </p:txBody>
      </p:sp>
      <p:sp>
        <p:nvSpPr>
          <p:cNvPr id="106" name="República Khmer"/>
          <p:cNvSpPr txBox="1"/>
          <p:nvPr/>
        </p:nvSpPr>
        <p:spPr>
          <a:xfrm>
            <a:off x="2124075" y="2205037"/>
            <a:ext cx="1501775" cy="634366"/>
          </a:xfrm>
          <a:prstGeom prst="rect">
            <a:avLst/>
          </a:prstGeom>
          <a:solidFill>
            <a:schemeClr val="accent6">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r>
              <a:t>República Khmer</a:t>
            </a:r>
          </a:p>
        </p:txBody>
      </p:sp>
      <p:sp>
        <p:nvSpPr>
          <p:cNvPr id="107" name="Guerra de Vietnam"/>
          <p:cNvSpPr txBox="1"/>
          <p:nvPr/>
        </p:nvSpPr>
        <p:spPr>
          <a:xfrm>
            <a:off x="1585912" y="6092825"/>
            <a:ext cx="2410024" cy="400110"/>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a:solidFill>
                  <a:srgbClr val="FFFFFF"/>
                </a:solidFill>
              </a:defRPr>
            </a:lvl1pPr>
          </a:lstStyle>
          <a:p>
            <a:r>
              <a:rPr sz="2000" b="1" dirty="0">
                <a:solidFill>
                  <a:schemeClr val="tx1"/>
                </a:solidFill>
              </a:rPr>
              <a:t>Guerra de Vietnam</a:t>
            </a:r>
          </a:p>
        </p:txBody>
      </p:sp>
      <p:sp>
        <p:nvSpPr>
          <p:cNvPr id="110"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ANTECEDENTES</a:t>
            </a:r>
          </a:p>
        </p:txBody>
      </p:sp>
      <p:sp>
        <p:nvSpPr>
          <p:cNvPr id="111" name="HISTORIA"/>
          <p:cNvSpPr txBox="1"/>
          <p:nvPr/>
        </p:nvSpPr>
        <p:spPr>
          <a:xfrm>
            <a:off x="7633186" y="950912"/>
            <a:ext cx="1342540"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HISTORIA</a:t>
            </a:r>
          </a:p>
        </p:txBody>
      </p:sp>
      <p:sp>
        <p:nvSpPr>
          <p:cNvPr id="112" name="Línea"/>
          <p:cNvSpPr/>
          <p:nvPr/>
        </p:nvSpPr>
        <p:spPr>
          <a:xfrm>
            <a:off x="204787" y="2123439"/>
            <a:ext cx="8734426" cy="1"/>
          </a:xfrm>
          <a:prstGeom prst="line">
            <a:avLst/>
          </a:prstGeom>
          <a:ln w="25400">
            <a:solidFill>
              <a:srgbClr val="FFFFFF"/>
            </a:solidFill>
          </a:ln>
          <a:effectLst>
            <a:outerShdw blurRad="38100" dist="20000" dir="5400000" rotWithShape="0">
              <a:srgbClr val="000000">
                <a:alpha val="38000"/>
              </a:srgbClr>
            </a:outerShdw>
          </a:effectLst>
        </p:spPr>
        <p:txBody>
          <a:bodyPr lIns="45719" rIns="45719"/>
          <a:lstStyle/>
          <a:p>
            <a:endParaRPr/>
          </a:p>
        </p:txBody>
      </p:sp>
      <p:sp>
        <p:nvSpPr>
          <p:cNvPr id="113" name="Línea"/>
          <p:cNvSpPr/>
          <p:nvPr/>
        </p:nvSpPr>
        <p:spPr>
          <a:xfrm flipH="1">
            <a:off x="606425" y="2113512"/>
            <a:ext cx="1" cy="817417"/>
          </a:xfrm>
          <a:prstGeom prst="line">
            <a:avLst/>
          </a:prstGeom>
          <a:ln w="38100">
            <a:solidFill>
              <a:srgbClr val="FFFFFF"/>
            </a:solidFill>
          </a:ln>
        </p:spPr>
        <p:txBody>
          <a:bodyPr lIns="45719" rIns="45719"/>
          <a:lstStyle/>
          <a:p>
            <a:endParaRPr/>
          </a:p>
        </p:txBody>
      </p:sp>
      <p:sp>
        <p:nvSpPr>
          <p:cNvPr id="114" name="Línea"/>
          <p:cNvSpPr/>
          <p:nvPr/>
        </p:nvSpPr>
        <p:spPr>
          <a:xfrm flipH="1">
            <a:off x="2113756" y="2169794"/>
            <a:ext cx="1" cy="3624929"/>
          </a:xfrm>
          <a:prstGeom prst="line">
            <a:avLst/>
          </a:prstGeom>
          <a:ln w="38100">
            <a:solidFill>
              <a:srgbClr val="FFFFFF"/>
            </a:solidFill>
          </a:ln>
        </p:spPr>
        <p:txBody>
          <a:bodyPr lIns="45719" rIns="45719"/>
          <a:lstStyle/>
          <a:p>
            <a:endParaRPr/>
          </a:p>
        </p:txBody>
      </p:sp>
      <p:sp>
        <p:nvSpPr>
          <p:cNvPr id="115" name="Figura"/>
          <p:cNvSpPr/>
          <p:nvPr/>
        </p:nvSpPr>
        <p:spPr>
          <a:xfrm>
            <a:off x="1692275" y="2874640"/>
            <a:ext cx="914400" cy="914400"/>
          </a:xfrm>
          <a:custGeom>
            <a:avLst/>
            <a:gdLst/>
            <a:ahLst/>
            <a:cxnLst>
              <a:cxn ang="0">
                <a:pos x="wd2" y="hd2"/>
              </a:cxn>
              <a:cxn ang="5400000">
                <a:pos x="wd2" y="hd2"/>
              </a:cxn>
              <a:cxn ang="10800000">
                <a:pos x="wd2" y="hd2"/>
              </a:cxn>
              <a:cxn ang="16200000">
                <a:pos x="wd2" y="hd2"/>
              </a:cxn>
            </a:cxnLst>
            <a:rect l="0" t="0" r="r" b="b"/>
            <a:pathLst>
              <a:path w="21600" h="21600" extrusionOk="0">
                <a:moveTo>
                  <a:pt x="10800" y="5800"/>
                </a:moveTo>
                <a:lnTo>
                  <a:pt x="8352" y="2295"/>
                </a:lnTo>
                <a:lnTo>
                  <a:pt x="7312" y="6320"/>
                </a:lnTo>
                <a:lnTo>
                  <a:pt x="370" y="2295"/>
                </a:lnTo>
                <a:lnTo>
                  <a:pt x="4627" y="7617"/>
                </a:lnTo>
                <a:lnTo>
                  <a:pt x="0" y="8615"/>
                </a:lnTo>
                <a:lnTo>
                  <a:pt x="3722" y="11775"/>
                </a:lnTo>
                <a:lnTo>
                  <a:pt x="135" y="14587"/>
                </a:lnTo>
                <a:lnTo>
                  <a:pt x="5667" y="13937"/>
                </a:lnTo>
                <a:lnTo>
                  <a:pt x="4762" y="17617"/>
                </a:lnTo>
                <a:lnTo>
                  <a:pt x="7715" y="15627"/>
                </a:lnTo>
                <a:lnTo>
                  <a:pt x="8485" y="21600"/>
                </a:lnTo>
                <a:lnTo>
                  <a:pt x="10532" y="14935"/>
                </a:lnTo>
                <a:lnTo>
                  <a:pt x="13247" y="19737"/>
                </a:lnTo>
                <a:lnTo>
                  <a:pt x="14020" y="14457"/>
                </a:lnTo>
                <a:lnTo>
                  <a:pt x="18145" y="18095"/>
                </a:lnTo>
                <a:lnTo>
                  <a:pt x="16837" y="12942"/>
                </a:lnTo>
                <a:lnTo>
                  <a:pt x="21600" y="13290"/>
                </a:lnTo>
                <a:lnTo>
                  <a:pt x="17607" y="10475"/>
                </a:lnTo>
                <a:lnTo>
                  <a:pt x="21097" y="8137"/>
                </a:lnTo>
                <a:lnTo>
                  <a:pt x="16702" y="7315"/>
                </a:lnTo>
                <a:lnTo>
                  <a:pt x="18380" y="4457"/>
                </a:lnTo>
                <a:lnTo>
                  <a:pt x="14155" y="5325"/>
                </a:lnTo>
                <a:lnTo>
                  <a:pt x="14522" y="0"/>
                </a:lnTo>
                <a:close/>
              </a:path>
            </a:pathLst>
          </a:cu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11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
        <p:nvSpPr>
          <p:cNvPr id="21" name="Línea"/>
          <p:cNvSpPr/>
          <p:nvPr/>
        </p:nvSpPr>
        <p:spPr>
          <a:xfrm flipH="1">
            <a:off x="3635895" y="2204864"/>
            <a:ext cx="1" cy="3624929"/>
          </a:xfrm>
          <a:prstGeom prst="line">
            <a:avLst/>
          </a:prstGeom>
          <a:ln w="38100">
            <a:solidFill>
              <a:srgbClr val="FFFFFF"/>
            </a:solidFill>
          </a:ln>
        </p:spPr>
        <p:txBody>
          <a:bodyPr lIns="45719" rIns="45719"/>
          <a:lstStyle/>
          <a:p>
            <a:endParaRPr/>
          </a:p>
        </p:txBody>
      </p:sp>
      <p:sp>
        <p:nvSpPr>
          <p:cNvPr id="23" name="1979"/>
          <p:cNvSpPr txBox="1"/>
          <p:nvPr/>
        </p:nvSpPr>
        <p:spPr>
          <a:xfrm>
            <a:off x="4875212" y="1700212"/>
            <a:ext cx="613307"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dirty="0">
                <a:solidFill>
                  <a:schemeClr val="tx1"/>
                </a:solidFill>
              </a:rPr>
              <a:t> 1979</a:t>
            </a:r>
          </a:p>
        </p:txBody>
      </p:sp>
      <p:sp>
        <p:nvSpPr>
          <p:cNvPr id="24" name="Línea"/>
          <p:cNvSpPr/>
          <p:nvPr/>
        </p:nvSpPr>
        <p:spPr>
          <a:xfrm flipH="1">
            <a:off x="5224051" y="2115343"/>
            <a:ext cx="20639" cy="3852864"/>
          </a:xfrm>
          <a:prstGeom prst="line">
            <a:avLst/>
          </a:prstGeom>
          <a:ln w="38100">
            <a:solidFill>
              <a:srgbClr val="FFFFFF"/>
            </a:solidFill>
          </a:ln>
        </p:spPr>
        <p:txBody>
          <a:bodyPr lIns="45719" rIns="45719"/>
          <a:lstStyle/>
          <a:p>
            <a:endParaRPr/>
          </a:p>
        </p:txBody>
      </p:sp>
      <p:sp>
        <p:nvSpPr>
          <p:cNvPr id="25" name="Kampuchea Democrática"/>
          <p:cNvSpPr txBox="1"/>
          <p:nvPr/>
        </p:nvSpPr>
        <p:spPr>
          <a:xfrm>
            <a:off x="3635374" y="2205037"/>
            <a:ext cx="1590677" cy="634366"/>
          </a:xfrm>
          <a:prstGeom prst="rect">
            <a:avLst/>
          </a:prstGeom>
          <a:solidFill>
            <a:schemeClr val="accent2">
              <a:lumMod val="40000"/>
              <a:lumOff val="60000"/>
            </a:schemeClr>
          </a:solidFill>
          <a:ln>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defRPr>
                <a:solidFill>
                  <a:srgbClr val="10253F"/>
                </a:solidFill>
              </a:defRPr>
            </a:lvl1pPr>
          </a:lstStyle>
          <a:p>
            <a:r>
              <a:rPr dirty="0"/>
              <a:t>Kampuchea </a:t>
            </a:r>
            <a:r>
              <a:rPr dirty="0" err="1"/>
              <a:t>Democrática</a:t>
            </a:r>
            <a:endParaRPr dirty="0"/>
          </a:p>
        </p:txBody>
      </p:sp>
      <p:sp>
        <p:nvSpPr>
          <p:cNvPr id="26" name="Gobierno  Khmer Rouge"/>
          <p:cNvSpPr/>
          <p:nvPr/>
        </p:nvSpPr>
        <p:spPr>
          <a:xfrm>
            <a:off x="3660775" y="4869879"/>
            <a:ext cx="1558925" cy="646331"/>
          </a:xfrm>
          <a:prstGeom prst="rect">
            <a:avLst/>
          </a:prstGeom>
          <a:solidFill>
            <a:schemeClr val="accent2">
              <a:lumMod val="40000"/>
              <a:lumOff val="60000"/>
            </a:schemeClr>
          </a:solidFill>
          <a:ln>
            <a:solidFill>
              <a:srgbClr val="000000"/>
            </a:solidFill>
          </a:ln>
          <a:extLst>
            <a:ext uri="{C572A759-6A51-4108-AA02-DFA0A04FC94B}">
              <ma14:wrappingTextBoxFlag xmlns="" xmlns:ma14="http://schemas.microsoft.com/office/mac/drawingml/2011/main" val="1"/>
            </a:ext>
          </a:extLst>
        </p:spPr>
        <p:txBody>
          <a:bodyPr wrap="square" lIns="45719" rIns="45719">
            <a:spAutoFit/>
          </a:bodyPr>
          <a:lstStyle>
            <a:lvl1pPr algn="ctr"/>
          </a:lstStyle>
          <a:p>
            <a:r>
              <a:rPr dirty="0" err="1"/>
              <a:t>Gobierno</a:t>
            </a:r>
            <a:r>
              <a:rPr dirty="0"/>
              <a:t>  Khmer Rouge</a:t>
            </a:r>
          </a:p>
        </p:txBody>
      </p:sp>
      <p:sp>
        <p:nvSpPr>
          <p:cNvPr id="27" name="Línea"/>
          <p:cNvSpPr/>
          <p:nvPr/>
        </p:nvSpPr>
        <p:spPr>
          <a:xfrm flipH="1">
            <a:off x="3636644" y="2133600"/>
            <a:ext cx="2" cy="3816350"/>
          </a:xfrm>
          <a:prstGeom prst="line">
            <a:avLst/>
          </a:prstGeom>
          <a:ln w="38100">
            <a:solidFill>
              <a:srgbClr val="FFFFFF"/>
            </a:solidFill>
          </a:ln>
        </p:spPr>
        <p:txBody>
          <a:bodyPr lIns="45719" rIns="45719"/>
          <a:lstStyle/>
          <a:p>
            <a:endParaRPr/>
          </a:p>
        </p:txBody>
      </p:sp>
      <p:sp>
        <p:nvSpPr>
          <p:cNvPr id="28" name="Figura"/>
          <p:cNvSpPr/>
          <p:nvPr/>
        </p:nvSpPr>
        <p:spPr>
          <a:xfrm>
            <a:off x="3203575" y="3306687"/>
            <a:ext cx="914401" cy="914401"/>
          </a:xfrm>
          <a:custGeom>
            <a:avLst/>
            <a:gdLst/>
            <a:ahLst/>
            <a:cxnLst>
              <a:cxn ang="0">
                <a:pos x="wd2" y="hd2"/>
              </a:cxn>
              <a:cxn ang="5400000">
                <a:pos x="wd2" y="hd2"/>
              </a:cxn>
              <a:cxn ang="10800000">
                <a:pos x="wd2" y="hd2"/>
              </a:cxn>
              <a:cxn ang="16200000">
                <a:pos x="wd2" y="hd2"/>
              </a:cxn>
            </a:cxnLst>
            <a:rect l="0" t="0" r="r" b="b"/>
            <a:pathLst>
              <a:path w="21600" h="21600" extrusionOk="0">
                <a:moveTo>
                  <a:pt x="10800" y="5800"/>
                </a:moveTo>
                <a:lnTo>
                  <a:pt x="8352" y="2295"/>
                </a:lnTo>
                <a:lnTo>
                  <a:pt x="7312" y="6320"/>
                </a:lnTo>
                <a:lnTo>
                  <a:pt x="370" y="2295"/>
                </a:lnTo>
                <a:lnTo>
                  <a:pt x="4627" y="7617"/>
                </a:lnTo>
                <a:lnTo>
                  <a:pt x="0" y="8615"/>
                </a:lnTo>
                <a:lnTo>
                  <a:pt x="3722" y="11775"/>
                </a:lnTo>
                <a:lnTo>
                  <a:pt x="135" y="14587"/>
                </a:lnTo>
                <a:lnTo>
                  <a:pt x="5667" y="13937"/>
                </a:lnTo>
                <a:lnTo>
                  <a:pt x="4762" y="17617"/>
                </a:lnTo>
                <a:lnTo>
                  <a:pt x="7715" y="15627"/>
                </a:lnTo>
                <a:lnTo>
                  <a:pt x="8485" y="21600"/>
                </a:lnTo>
                <a:lnTo>
                  <a:pt x="10532" y="14935"/>
                </a:lnTo>
                <a:lnTo>
                  <a:pt x="13247" y="19737"/>
                </a:lnTo>
                <a:lnTo>
                  <a:pt x="14020" y="14457"/>
                </a:lnTo>
                <a:lnTo>
                  <a:pt x="18145" y="18095"/>
                </a:lnTo>
                <a:lnTo>
                  <a:pt x="16837" y="12942"/>
                </a:lnTo>
                <a:lnTo>
                  <a:pt x="21600" y="13290"/>
                </a:lnTo>
                <a:lnTo>
                  <a:pt x="17607" y="10475"/>
                </a:lnTo>
                <a:lnTo>
                  <a:pt x="21097" y="8137"/>
                </a:lnTo>
                <a:lnTo>
                  <a:pt x="16702" y="7315"/>
                </a:lnTo>
                <a:lnTo>
                  <a:pt x="18380" y="4457"/>
                </a:lnTo>
                <a:lnTo>
                  <a:pt x="14155" y="5325"/>
                </a:lnTo>
                <a:lnTo>
                  <a:pt x="14522" y="0"/>
                </a:lnTo>
                <a:close/>
              </a:path>
            </a:pathLst>
          </a:cu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108" name="Gobierno pro Estados Unidos"/>
          <p:cNvSpPr/>
          <p:nvPr/>
        </p:nvSpPr>
        <p:spPr>
          <a:xfrm>
            <a:off x="2119312" y="4887530"/>
            <a:ext cx="1511301" cy="646331"/>
          </a:xfrm>
          <a:prstGeom prst="rect">
            <a:avLst/>
          </a:prstGeom>
          <a:solidFill>
            <a:schemeClr val="accent6">
              <a:lumMod val="40000"/>
              <a:lumOff val="60000"/>
            </a:schemeClr>
          </a:solidFill>
          <a:ln>
            <a:solidFill>
              <a:schemeClr val="tx1"/>
            </a:solidFill>
          </a:ln>
          <a:extLst>
            <a:ext uri="{C572A759-6A51-4108-AA02-DFA0A04FC94B}">
              <ma14:wrappingTextBoxFlag xmlns="" xmlns:ma14="http://schemas.microsoft.com/office/mac/drawingml/2011/main" val="1"/>
            </a:ext>
          </a:extLst>
        </p:spPr>
        <p:txBody>
          <a:bodyPr wrap="square" lIns="45719" rIns="45719">
            <a:spAutoFit/>
          </a:bodyPr>
          <a:lstStyle>
            <a:lvl1pPr algn="ctr"/>
          </a:lstStyle>
          <a:p>
            <a:r>
              <a:rPr dirty="0" err="1"/>
              <a:t>Gobierno</a:t>
            </a:r>
            <a:r>
              <a:rPr dirty="0"/>
              <a:t> pro </a:t>
            </a:r>
            <a:r>
              <a:rPr dirty="0" err="1"/>
              <a:t>Estados</a:t>
            </a:r>
            <a:r>
              <a:rPr dirty="0"/>
              <a:t> </a:t>
            </a:r>
            <a:r>
              <a:rPr dirty="0" err="1"/>
              <a:t>Unidos</a:t>
            </a:r>
            <a:endParaRPr dirty="0"/>
          </a:p>
        </p:txBody>
      </p:sp>
      <p:sp>
        <p:nvSpPr>
          <p:cNvPr id="29" name="Rectángulo"/>
          <p:cNvSpPr/>
          <p:nvPr/>
        </p:nvSpPr>
        <p:spPr>
          <a:xfrm>
            <a:off x="5219700" y="2133600"/>
            <a:ext cx="2001838" cy="4391025"/>
          </a:xfrm>
          <a:prstGeom prst="rect">
            <a:avLst/>
          </a:prstGeom>
          <a:solidFill>
            <a:srgbClr val="92D050">
              <a:alpha val="20000"/>
            </a:srgbClr>
          </a:solidFill>
          <a:ln w="3175">
            <a:solidFill>
              <a:srgbClr val="FDEADA"/>
            </a:solidFill>
          </a:ln>
        </p:spPr>
        <p:txBody>
          <a:bodyPr lIns="45719" rIns="45719" anchor="ctr"/>
          <a:lstStyle/>
          <a:p>
            <a:pPr algn="ctr">
              <a:defRPr>
                <a:solidFill>
                  <a:srgbClr val="FFFFFF"/>
                </a:solidFill>
              </a:defRPr>
            </a:pPr>
            <a:endParaRPr/>
          </a:p>
        </p:txBody>
      </p:sp>
      <p:sp>
        <p:nvSpPr>
          <p:cNvPr id="30" name="Línea"/>
          <p:cNvSpPr/>
          <p:nvPr/>
        </p:nvSpPr>
        <p:spPr>
          <a:xfrm>
            <a:off x="7272979" y="2138117"/>
            <a:ext cx="14288" cy="3776663"/>
          </a:xfrm>
          <a:prstGeom prst="line">
            <a:avLst/>
          </a:prstGeom>
          <a:ln w="38100">
            <a:solidFill>
              <a:srgbClr val="FFFFFF"/>
            </a:solidFill>
          </a:ln>
        </p:spPr>
        <p:txBody>
          <a:bodyPr lIns="45719" rIns="45719"/>
          <a:lstStyle/>
          <a:p>
            <a:endParaRPr/>
          </a:p>
        </p:txBody>
      </p:sp>
      <p:sp>
        <p:nvSpPr>
          <p:cNvPr id="31" name="1991"/>
          <p:cNvSpPr txBox="1"/>
          <p:nvPr/>
        </p:nvSpPr>
        <p:spPr>
          <a:xfrm>
            <a:off x="6713537" y="1700212"/>
            <a:ext cx="613307" cy="369332"/>
          </a:xfrm>
          <a:prstGeom prst="rect">
            <a:avLst/>
          </a:prstGeom>
          <a:solidFill>
            <a:srgbClr val="FFFFFF"/>
          </a:solidFill>
          <a:ln>
            <a:solidFill>
              <a:srgbClr val="10253F"/>
            </a:solidFill>
          </a:ln>
          <a:extLst>
            <a:ext uri="{C572A759-6A51-4108-AA02-DFA0A04FC94B}">
              <ma14:wrappingTextBoxFlag xmlns="" xmlns:ma14="http://schemas.microsoft.com/office/mac/drawingml/2011/main" val="1"/>
            </a:ext>
          </a:extLst>
        </p:spPr>
        <p:txBody>
          <a:bodyPr wrap="none" lIns="45719" rIns="45719">
            <a:spAutoFit/>
          </a:bodyPr>
          <a:lstStyle>
            <a:lvl1pPr>
              <a:defRPr b="1">
                <a:solidFill>
                  <a:srgbClr val="FFFFFF"/>
                </a:solidFill>
              </a:defRPr>
            </a:lvl1pPr>
          </a:lstStyle>
          <a:p>
            <a:pPr algn="ctr"/>
            <a:r>
              <a:rPr dirty="0">
                <a:solidFill>
                  <a:schemeClr val="tx1"/>
                </a:solidFill>
              </a:rPr>
              <a:t> </a:t>
            </a:r>
            <a:r>
              <a:rPr dirty="0" smtClean="0">
                <a:solidFill>
                  <a:schemeClr val="tx1"/>
                </a:solidFill>
              </a:rPr>
              <a:t>19</a:t>
            </a:r>
            <a:r>
              <a:rPr lang="es-CL" dirty="0" smtClean="0">
                <a:solidFill>
                  <a:schemeClr val="tx1"/>
                </a:solidFill>
              </a:rPr>
              <a:t>89</a:t>
            </a:r>
            <a:endParaRPr dirty="0">
              <a:solidFill>
                <a:schemeClr val="tx1"/>
              </a:solidFill>
            </a:endParaRPr>
          </a:p>
        </p:txBody>
      </p:sp>
      <p:sp>
        <p:nvSpPr>
          <p:cNvPr id="32" name="Línea"/>
          <p:cNvSpPr/>
          <p:nvPr/>
        </p:nvSpPr>
        <p:spPr>
          <a:xfrm flipH="1">
            <a:off x="5239067" y="2115343"/>
            <a:ext cx="20638" cy="3852864"/>
          </a:xfrm>
          <a:prstGeom prst="line">
            <a:avLst/>
          </a:prstGeom>
          <a:ln w="38100">
            <a:solidFill>
              <a:srgbClr val="FFFFFF"/>
            </a:solidFill>
          </a:ln>
        </p:spPr>
        <p:txBody>
          <a:bodyPr lIns="45719" rIns="45719"/>
          <a:lstStyle/>
          <a:p>
            <a:endParaRPr/>
          </a:p>
        </p:txBody>
      </p:sp>
      <p:sp>
        <p:nvSpPr>
          <p:cNvPr id="33" name="Republica popular…"/>
          <p:cNvSpPr txBox="1"/>
          <p:nvPr/>
        </p:nvSpPr>
        <p:spPr>
          <a:xfrm>
            <a:off x="5219700" y="2205037"/>
            <a:ext cx="2092931" cy="634366"/>
          </a:xfrm>
          <a:prstGeom prst="rect">
            <a:avLst/>
          </a:prstGeom>
          <a:solidFill>
            <a:srgbClr val="CCFFCC"/>
          </a:solidFill>
          <a:ln>
            <a:solidFill>
              <a:schemeClr val="accent1"/>
            </a:solidFill>
          </a:ln>
          <a:extLst>
            <a:ext uri="{C572A759-6A51-4108-AA02-DFA0A04FC94B}">
              <ma14:wrappingTextBoxFlag xmlns="" xmlns:ma14="http://schemas.microsoft.com/office/mac/drawingml/2011/main" val="1"/>
            </a:ext>
          </a:extLst>
        </p:spPr>
        <p:txBody>
          <a:bodyPr wrap="none" lIns="45719" rIns="45719">
            <a:spAutoFit/>
          </a:bodyPr>
          <a:lstStyle/>
          <a:p>
            <a:r>
              <a:t>Republica popular </a:t>
            </a:r>
          </a:p>
          <a:p>
            <a:r>
              <a:t>de Kampuchea.</a:t>
            </a:r>
          </a:p>
        </p:txBody>
      </p:sp>
      <p:sp>
        <p:nvSpPr>
          <p:cNvPr id="34" name="Ocupación por  Vietnam"/>
          <p:cNvSpPr txBox="1"/>
          <p:nvPr/>
        </p:nvSpPr>
        <p:spPr>
          <a:xfrm>
            <a:off x="5245100" y="5876925"/>
            <a:ext cx="1968500" cy="64633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a:solidFill>
                  <a:srgbClr val="FFFFFF"/>
                </a:solidFill>
              </a:defRPr>
            </a:lvl1pPr>
          </a:lstStyle>
          <a:p>
            <a:r>
              <a:rPr b="1" dirty="0" err="1">
                <a:solidFill>
                  <a:schemeClr val="tx1"/>
                </a:solidFill>
              </a:rPr>
              <a:t>Ocupación</a:t>
            </a:r>
            <a:r>
              <a:rPr b="1" dirty="0">
                <a:solidFill>
                  <a:schemeClr val="tx1"/>
                </a:solidFill>
              </a:rPr>
              <a:t> </a:t>
            </a:r>
            <a:r>
              <a:rPr b="1" dirty="0" err="1">
                <a:solidFill>
                  <a:schemeClr val="tx1"/>
                </a:solidFill>
              </a:rPr>
              <a:t>por</a:t>
            </a:r>
            <a:r>
              <a:rPr b="1" dirty="0">
                <a:solidFill>
                  <a:schemeClr val="tx1"/>
                </a:solidFill>
              </a:rPr>
              <a:t>  Vietnam</a:t>
            </a:r>
          </a:p>
        </p:txBody>
      </p:sp>
      <p:sp>
        <p:nvSpPr>
          <p:cNvPr id="35" name="Gobierno pro Vietnam"/>
          <p:cNvSpPr/>
          <p:nvPr/>
        </p:nvSpPr>
        <p:spPr>
          <a:xfrm>
            <a:off x="5259705" y="4869160"/>
            <a:ext cx="1976591" cy="646331"/>
          </a:xfrm>
          <a:prstGeom prst="rect">
            <a:avLst/>
          </a:prstGeom>
          <a:solidFill>
            <a:srgbClr val="CCFFCC"/>
          </a:solidFill>
          <a:ln>
            <a:solidFill>
              <a:srgbClr val="000000"/>
            </a:solidFill>
          </a:ln>
          <a:extLst>
            <a:ext uri="{C572A759-6A51-4108-AA02-DFA0A04FC94B}">
              <ma14:wrappingTextBoxFlag xmlns="" xmlns:ma14="http://schemas.microsoft.com/office/mac/drawingml/2011/main" val="1"/>
            </a:ext>
          </a:extLst>
        </p:spPr>
        <p:txBody>
          <a:bodyPr wrap="square" lIns="45719" rIns="45719">
            <a:spAutoFit/>
          </a:bodyPr>
          <a:lstStyle>
            <a:lvl1pPr algn="ctr"/>
          </a:lstStyle>
          <a:p>
            <a:r>
              <a:rPr dirty="0" err="1"/>
              <a:t>Gobierno</a:t>
            </a:r>
            <a:r>
              <a:rPr dirty="0"/>
              <a:t> pro Vietnam</a:t>
            </a:r>
          </a:p>
        </p:txBody>
      </p:sp>
      <p:sp>
        <p:nvSpPr>
          <p:cNvPr id="36" name="Figura"/>
          <p:cNvSpPr/>
          <p:nvPr/>
        </p:nvSpPr>
        <p:spPr>
          <a:xfrm>
            <a:off x="4860032" y="3717032"/>
            <a:ext cx="914401" cy="914401"/>
          </a:xfrm>
          <a:custGeom>
            <a:avLst/>
            <a:gdLst/>
            <a:ahLst/>
            <a:cxnLst>
              <a:cxn ang="0">
                <a:pos x="wd2" y="hd2"/>
              </a:cxn>
              <a:cxn ang="5400000">
                <a:pos x="wd2" y="hd2"/>
              </a:cxn>
              <a:cxn ang="10800000">
                <a:pos x="wd2" y="hd2"/>
              </a:cxn>
              <a:cxn ang="16200000">
                <a:pos x="wd2" y="hd2"/>
              </a:cxn>
            </a:cxnLst>
            <a:rect l="0" t="0" r="r" b="b"/>
            <a:pathLst>
              <a:path w="21600" h="21600" extrusionOk="0">
                <a:moveTo>
                  <a:pt x="10800" y="5800"/>
                </a:moveTo>
                <a:lnTo>
                  <a:pt x="8352" y="2295"/>
                </a:lnTo>
                <a:lnTo>
                  <a:pt x="7312" y="6320"/>
                </a:lnTo>
                <a:lnTo>
                  <a:pt x="370" y="2295"/>
                </a:lnTo>
                <a:lnTo>
                  <a:pt x="4627" y="7617"/>
                </a:lnTo>
                <a:lnTo>
                  <a:pt x="0" y="8615"/>
                </a:lnTo>
                <a:lnTo>
                  <a:pt x="3722" y="11775"/>
                </a:lnTo>
                <a:lnTo>
                  <a:pt x="135" y="14587"/>
                </a:lnTo>
                <a:lnTo>
                  <a:pt x="5667" y="13937"/>
                </a:lnTo>
                <a:lnTo>
                  <a:pt x="4762" y="17617"/>
                </a:lnTo>
                <a:lnTo>
                  <a:pt x="7715" y="15627"/>
                </a:lnTo>
                <a:lnTo>
                  <a:pt x="8485" y="21600"/>
                </a:lnTo>
                <a:lnTo>
                  <a:pt x="10532" y="14935"/>
                </a:lnTo>
                <a:lnTo>
                  <a:pt x="13247" y="19737"/>
                </a:lnTo>
                <a:lnTo>
                  <a:pt x="14020" y="14457"/>
                </a:lnTo>
                <a:lnTo>
                  <a:pt x="18145" y="18095"/>
                </a:lnTo>
                <a:lnTo>
                  <a:pt x="16837" y="12942"/>
                </a:lnTo>
                <a:lnTo>
                  <a:pt x="21600" y="13290"/>
                </a:lnTo>
                <a:lnTo>
                  <a:pt x="17607" y="10475"/>
                </a:lnTo>
                <a:lnTo>
                  <a:pt x="21097" y="8137"/>
                </a:lnTo>
                <a:lnTo>
                  <a:pt x="16702" y="7315"/>
                </a:lnTo>
                <a:lnTo>
                  <a:pt x="18380" y="4457"/>
                </a:lnTo>
                <a:lnTo>
                  <a:pt x="14155" y="5325"/>
                </a:lnTo>
                <a:lnTo>
                  <a:pt x="14522" y="0"/>
                </a:lnTo>
                <a:close/>
              </a:path>
            </a:pathLst>
          </a:cu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37" name="Gobierno pro Estados Unidos"/>
          <p:cNvSpPr/>
          <p:nvPr/>
        </p:nvSpPr>
        <p:spPr>
          <a:xfrm>
            <a:off x="612427" y="4869160"/>
            <a:ext cx="1511301" cy="646331"/>
          </a:xfrm>
          <a:prstGeom prst="rect">
            <a:avLst/>
          </a:prstGeom>
          <a:solidFill>
            <a:schemeClr val="accent3">
              <a:lumMod val="40000"/>
              <a:lumOff val="60000"/>
            </a:schemeClr>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rPr dirty="0" err="1"/>
              <a:t>Gobierno</a:t>
            </a:r>
            <a:r>
              <a:rPr dirty="0"/>
              <a:t> </a:t>
            </a:r>
            <a:endParaRPr lang="es-CL" dirty="0" smtClean="0"/>
          </a:p>
          <a:p>
            <a:r>
              <a:rPr lang="es-CL" dirty="0" smtClean="0"/>
              <a:t>del Rey</a:t>
            </a:r>
            <a:endParaRPr dirty="0"/>
          </a:p>
        </p:txBody>
      </p:sp>
      <p:sp>
        <p:nvSpPr>
          <p:cNvPr id="38" name="Línea"/>
          <p:cNvSpPr/>
          <p:nvPr/>
        </p:nvSpPr>
        <p:spPr>
          <a:xfrm flipH="1">
            <a:off x="611559" y="2132856"/>
            <a:ext cx="1" cy="3624929"/>
          </a:xfrm>
          <a:prstGeom prst="line">
            <a:avLst/>
          </a:prstGeom>
          <a:ln w="38100">
            <a:solidFill>
              <a:srgbClr val="FFFFFF"/>
            </a:solidFill>
          </a:ln>
        </p:spPr>
        <p:txBody>
          <a:bodyPr lIns="45719" rIns="45719"/>
          <a:lstStyle/>
          <a:p>
            <a:endParaRPr/>
          </a:p>
        </p:txBody>
      </p:sp>
      <p:sp>
        <p:nvSpPr>
          <p:cNvPr id="40" name="Número de diapositiva"/>
          <p:cNvSpPr txBox="1">
            <a:spLocks noGrp="1"/>
          </p:cNvSpPr>
          <p:nvPr>
            <p:ph type="sldNum" sz="quarter" idx="2"/>
          </p:nvPr>
        </p:nvSpPr>
        <p:spPr>
          <a:xfrm>
            <a:off x="8735329" y="6533148"/>
            <a:ext cx="300721" cy="338554"/>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r>
              <a:rPr lang="es-ES" smtClean="0"/>
              <a:t>10</a:t>
            </a:r>
            <a:endParaRP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3" grpId="0" animBg="1"/>
      <p:bldP spid="34" grpId="0" animBg="1"/>
      <p:bldP spid="35" grpId="0" animBg="1"/>
      <p:bldP spid="3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Número de diapositiva"/>
          <p:cNvSpPr txBox="1">
            <a:spLocks noGrp="1"/>
          </p:cNvSpPr>
          <p:nvPr>
            <p:ph type="sldNum" sz="quarter" idx="2"/>
          </p:nvPr>
        </p:nvSpPr>
        <p:spPr>
          <a:xfrm>
            <a:off x="8422818" y="6404292"/>
            <a:ext cx="263983" cy="269241"/>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11</a:t>
            </a:fld>
            <a:endParaRPr/>
          </a:p>
        </p:txBody>
      </p:sp>
      <p:pic>
        <p:nvPicPr>
          <p:cNvPr id="224" name="C:\Users\gmaldonadov\AppData\Local\Microsoft\Windows\Temporary Internet Files\Content.Outlook\V1HJ66K0\Imagen (11).jpg" descr="C:\Users\gmaldonadov\AppData\Local\Microsoft\Windows\Temporary Internet Files\Content.Outlook\V1HJ66K0\Imagen (11).jpg"/>
          <p:cNvPicPr>
            <a:picLocks noChangeAspect="1"/>
          </p:cNvPicPr>
          <p:nvPr/>
        </p:nvPicPr>
        <p:blipFill>
          <a:blip r:embed="rId2" cstate="print">
            <a:extLst/>
          </a:blip>
          <a:srcRect l="4268" t="6096" r="4268" b="6096"/>
          <a:stretch>
            <a:fillRect/>
          </a:stretch>
        </p:blipFill>
        <p:spPr>
          <a:xfrm>
            <a:off x="205251" y="1451127"/>
            <a:ext cx="3750447" cy="2655833"/>
          </a:xfrm>
          <a:prstGeom prst="rect">
            <a:avLst/>
          </a:prstGeom>
          <a:ln w="12700">
            <a:miter lim="400000"/>
          </a:ln>
        </p:spPr>
      </p:pic>
      <p:sp>
        <p:nvSpPr>
          <p:cNvPr id="227"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pic>
        <p:nvPicPr>
          <p:cNvPr id="9" name="Picture 2" descr="C:\Users\gmaldonadov\AppData\Local\Microsoft\Windows\Temporary Internet Files\Content.Outlook\V1HJ66K0\Imagen (2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269" t="5783" r="48271" b="51707"/>
          <a:stretch/>
        </p:blipFill>
        <p:spPr bwMode="auto">
          <a:xfrm rot="16200000">
            <a:off x="722998" y="3482968"/>
            <a:ext cx="2367454" cy="34208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gmaldonadov\AppData\Local\Microsoft\Windows\Temporary Internet Files\Content.Outlook\V1HJ66K0\Imagen (19).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835" t="50232" r="48505" b="7442"/>
          <a:stretch/>
        </p:blipFill>
        <p:spPr bwMode="auto">
          <a:xfrm rot="16200000">
            <a:off x="3179639" y="3744161"/>
            <a:ext cx="2371646" cy="290268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gmaldonadov\AppData\Local\Microsoft\Windows\Temporary Internet Files\Content.Outlook\V1HJ66K0\Imagen (19).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7678" t="50853" r="3302" b="7287"/>
          <a:stretch/>
        </p:blipFill>
        <p:spPr bwMode="auto">
          <a:xfrm rot="16200000">
            <a:off x="3293194" y="1054078"/>
            <a:ext cx="2583675" cy="34020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Users\gmaldonadov\AppData\Local\Microsoft\Windows\Temporary Internet Files\Content.Outlook\V1HJ66K0\Imagen (2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865" t="51481" r="50363" b="7421"/>
          <a:stretch/>
        </p:blipFill>
        <p:spPr bwMode="auto">
          <a:xfrm rot="16200000">
            <a:off x="6132374" y="3556857"/>
            <a:ext cx="2327220" cy="3307342"/>
          </a:xfrm>
          <a:prstGeom prst="rect">
            <a:avLst/>
          </a:prstGeom>
          <a:noFill/>
          <a:extLst>
            <a:ext uri="{909E8E84-426E-40DD-AFC4-6F175D3DCCD1}">
              <a14:hiddenFill xmlns:a14="http://schemas.microsoft.com/office/drawing/2010/main">
                <a:solidFill>
                  <a:srgbClr val="FFFFFF"/>
                </a:solidFill>
              </a14:hiddenFill>
            </a:ext>
          </a:extLst>
        </p:spPr>
      </p:pic>
      <p:sp>
        <p:nvSpPr>
          <p:cNvPr id="24"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25"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26"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12</a:t>
            </a:r>
            <a:endParaRPr lang="es-ES" dirty="0"/>
          </a:p>
        </p:txBody>
      </p:sp>
      <p:pic>
        <p:nvPicPr>
          <p:cNvPr id="14" name="Resultado de imagen para BARRA PNG" descr="Resultado de imagen para BARRA PNG"/>
          <p:cNvPicPr>
            <a:picLocks noChangeAspect="1"/>
          </p:cNvPicPr>
          <p:nvPr/>
        </p:nvPicPr>
        <p:blipFill>
          <a:blip r:embed="rId5" cstate="print">
            <a:extLst/>
          </a:blip>
          <a:stretch>
            <a:fillRect/>
          </a:stretch>
        </p:blipFill>
        <p:spPr>
          <a:xfrm>
            <a:off x="4623329" y="685800"/>
            <a:ext cx="5543551" cy="1298575"/>
          </a:xfrm>
          <a:prstGeom prst="rect">
            <a:avLst/>
          </a:prstGeom>
          <a:ln w="12700">
            <a:miter lim="400000"/>
          </a:ln>
        </p:spPr>
      </p:pic>
      <p:sp>
        <p:nvSpPr>
          <p:cNvPr id="15" name="NECESIDAD DE INTERVENCIÓN"/>
          <p:cNvSpPr txBox="1"/>
          <p:nvPr/>
        </p:nvSpPr>
        <p:spPr>
          <a:xfrm>
            <a:off x="4862452" y="950912"/>
            <a:ext cx="4113273"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NECESIDAD DE INTERVENCIÓN</a:t>
            </a:r>
          </a:p>
        </p:txBody>
      </p:sp>
      <p:sp>
        <p:nvSpPr>
          <p:cNvPr id="16" name="12 años de guerra civil…"/>
          <p:cNvSpPr/>
          <p:nvPr/>
        </p:nvSpPr>
        <p:spPr>
          <a:xfrm>
            <a:off x="6084168" y="1436291"/>
            <a:ext cx="2951882" cy="300082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268287" indent="-268287">
              <a:lnSpc>
                <a:spcPct val="150000"/>
              </a:lnSpc>
              <a:buSzPct val="100000"/>
              <a:buChar char="-"/>
            </a:pPr>
            <a:r>
              <a:rPr lang="es-CL" b="1" dirty="0" err="1" smtClean="0">
                <a:solidFill>
                  <a:schemeClr val="tx1"/>
                </a:solidFill>
              </a:rPr>
              <a:t>Añ</a:t>
            </a:r>
            <a:r>
              <a:rPr b="1" dirty="0" err="1" smtClean="0">
                <a:solidFill>
                  <a:schemeClr val="tx1"/>
                </a:solidFill>
              </a:rPr>
              <a:t>os</a:t>
            </a:r>
            <a:r>
              <a:rPr b="1" dirty="0" smtClean="0">
                <a:solidFill>
                  <a:schemeClr val="tx1"/>
                </a:solidFill>
              </a:rPr>
              <a:t> </a:t>
            </a:r>
            <a:r>
              <a:rPr b="1" dirty="0">
                <a:solidFill>
                  <a:schemeClr val="tx1"/>
                </a:solidFill>
              </a:rPr>
              <a:t>de </a:t>
            </a:r>
            <a:r>
              <a:rPr b="1" dirty="0" err="1">
                <a:solidFill>
                  <a:schemeClr val="tx1"/>
                </a:solidFill>
              </a:rPr>
              <a:t>guerra</a:t>
            </a:r>
            <a:r>
              <a:rPr b="1" dirty="0">
                <a:solidFill>
                  <a:schemeClr val="tx1"/>
                </a:solidFill>
              </a:rPr>
              <a:t> civil </a:t>
            </a:r>
          </a:p>
          <a:p>
            <a:pPr marL="268287" indent="-268287">
              <a:lnSpc>
                <a:spcPct val="150000"/>
              </a:lnSpc>
            </a:pPr>
            <a:r>
              <a:rPr b="1" dirty="0">
                <a:solidFill>
                  <a:schemeClr val="tx1"/>
                </a:solidFill>
              </a:rPr>
              <a:t>	entre 4 </a:t>
            </a:r>
            <a:r>
              <a:rPr b="1" dirty="0" err="1">
                <a:solidFill>
                  <a:schemeClr val="tx1"/>
                </a:solidFill>
              </a:rPr>
              <a:t>facciones</a:t>
            </a:r>
            <a:r>
              <a:rPr b="1" dirty="0">
                <a:solidFill>
                  <a:schemeClr val="tx1"/>
                </a:solidFill>
              </a:rPr>
              <a:t>.</a:t>
            </a:r>
          </a:p>
          <a:p>
            <a:pPr marL="268287" indent="-268287">
              <a:lnSpc>
                <a:spcPct val="150000"/>
              </a:lnSpc>
              <a:buSzPct val="100000"/>
              <a:buChar char="-"/>
            </a:pPr>
            <a:r>
              <a:rPr b="1" dirty="0" err="1">
                <a:solidFill>
                  <a:schemeClr val="tx1"/>
                </a:solidFill>
              </a:rPr>
              <a:t>Destrucción</a:t>
            </a:r>
            <a:r>
              <a:rPr b="1" dirty="0">
                <a:solidFill>
                  <a:schemeClr val="tx1"/>
                </a:solidFill>
              </a:rPr>
              <a:t> de la </a:t>
            </a:r>
          </a:p>
          <a:p>
            <a:pPr marL="268287" lvl="1" indent="-268287">
              <a:lnSpc>
                <a:spcPct val="150000"/>
              </a:lnSpc>
            </a:pPr>
            <a:r>
              <a:rPr b="1" dirty="0">
                <a:solidFill>
                  <a:schemeClr val="tx1"/>
                </a:solidFill>
              </a:rPr>
              <a:t>	</a:t>
            </a:r>
            <a:r>
              <a:rPr b="1" dirty="0" err="1">
                <a:solidFill>
                  <a:schemeClr val="tx1"/>
                </a:solidFill>
              </a:rPr>
              <a:t>infraestructura</a:t>
            </a:r>
            <a:r>
              <a:rPr b="1" dirty="0">
                <a:solidFill>
                  <a:schemeClr val="tx1"/>
                </a:solidFill>
              </a:rPr>
              <a:t> del </a:t>
            </a:r>
            <a:r>
              <a:rPr b="1" dirty="0" err="1">
                <a:solidFill>
                  <a:schemeClr val="tx1"/>
                </a:solidFill>
              </a:rPr>
              <a:t>país</a:t>
            </a:r>
            <a:r>
              <a:rPr b="1" dirty="0">
                <a:solidFill>
                  <a:schemeClr val="tx1"/>
                </a:solidFill>
              </a:rPr>
              <a:t>.</a:t>
            </a:r>
          </a:p>
          <a:p>
            <a:pPr marL="268287" indent="-268287">
              <a:lnSpc>
                <a:spcPct val="150000"/>
              </a:lnSpc>
              <a:buSzPct val="100000"/>
              <a:buChar char="-"/>
            </a:pPr>
            <a:r>
              <a:rPr b="1" dirty="0" err="1">
                <a:solidFill>
                  <a:schemeClr val="tx1"/>
                </a:solidFill>
              </a:rPr>
              <a:t>Instituciones</a:t>
            </a:r>
            <a:r>
              <a:rPr b="1" dirty="0">
                <a:solidFill>
                  <a:schemeClr val="tx1"/>
                </a:solidFill>
              </a:rPr>
              <a:t> no </a:t>
            </a:r>
            <a:r>
              <a:rPr b="1" dirty="0" err="1">
                <a:solidFill>
                  <a:schemeClr val="tx1"/>
                </a:solidFill>
              </a:rPr>
              <a:t>funcionan</a:t>
            </a:r>
            <a:r>
              <a:rPr b="1" dirty="0">
                <a:solidFill>
                  <a:schemeClr val="tx1"/>
                </a:solidFill>
              </a:rPr>
              <a:t>.</a:t>
            </a:r>
          </a:p>
          <a:p>
            <a:pPr marL="268287" indent="-268287">
              <a:lnSpc>
                <a:spcPct val="150000"/>
              </a:lnSpc>
              <a:buSzPct val="100000"/>
              <a:buChar char="-"/>
            </a:pPr>
            <a:r>
              <a:rPr b="1" dirty="0" err="1">
                <a:solidFill>
                  <a:schemeClr val="tx1"/>
                </a:solidFill>
              </a:rPr>
              <a:t>Salud</a:t>
            </a:r>
            <a:r>
              <a:rPr b="1" dirty="0">
                <a:solidFill>
                  <a:schemeClr val="tx1"/>
                </a:solidFill>
              </a:rPr>
              <a:t> </a:t>
            </a:r>
            <a:r>
              <a:rPr b="1" dirty="0" err="1">
                <a:solidFill>
                  <a:schemeClr val="tx1"/>
                </a:solidFill>
              </a:rPr>
              <a:t>precaria</a:t>
            </a:r>
            <a:r>
              <a:rPr b="1" dirty="0">
                <a:solidFill>
                  <a:schemeClr val="tx1"/>
                </a:solidFill>
              </a:rPr>
              <a:t>.</a:t>
            </a:r>
          </a:p>
          <a:p>
            <a:pPr marL="268287" indent="-268287">
              <a:lnSpc>
                <a:spcPct val="150000"/>
              </a:lnSpc>
              <a:buSzPct val="100000"/>
              <a:buChar char="-"/>
            </a:pPr>
            <a:r>
              <a:rPr b="1" dirty="0" err="1">
                <a:solidFill>
                  <a:schemeClr val="tx1"/>
                </a:solidFill>
              </a:rPr>
              <a:t>Falta</a:t>
            </a:r>
            <a:r>
              <a:rPr b="1" dirty="0">
                <a:solidFill>
                  <a:schemeClr val="tx1"/>
                </a:solidFill>
              </a:rPr>
              <a:t> de </a:t>
            </a:r>
            <a:r>
              <a:rPr b="1" dirty="0" err="1">
                <a:solidFill>
                  <a:schemeClr val="tx1"/>
                </a:solidFill>
              </a:rPr>
              <a:t>servicios</a:t>
            </a:r>
            <a:r>
              <a:rPr b="1" dirty="0">
                <a:solidFill>
                  <a:schemeClr val="tx1"/>
                </a:solidFill>
              </a:rPr>
              <a:t> </a:t>
            </a:r>
            <a:r>
              <a:rPr b="1" dirty="0" err="1">
                <a:solidFill>
                  <a:schemeClr val="tx1"/>
                </a:solidFill>
              </a:rPr>
              <a:t>básicos</a:t>
            </a:r>
            <a:r>
              <a:rPr b="1" dirty="0" smtClean="0">
                <a:solidFill>
                  <a:schemeClr val="tx1"/>
                </a:solidFill>
              </a:rPr>
              <a:t>.</a:t>
            </a:r>
            <a:endParaRPr b="1" dirty="0">
              <a:solidFill>
                <a:schemeClr val="tx1"/>
              </a:solidFill>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213"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12</a:t>
            </a:fld>
            <a:endParaRPr/>
          </a:p>
        </p:txBody>
      </p:sp>
      <p:sp>
        <p:nvSpPr>
          <p:cNvPr id="214" name="12 años de guerra civil…"/>
          <p:cNvSpPr/>
          <p:nvPr/>
        </p:nvSpPr>
        <p:spPr>
          <a:xfrm>
            <a:off x="5652120" y="1772816"/>
            <a:ext cx="3168402" cy="2169825"/>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180975">
              <a:lnSpc>
                <a:spcPct val="150000"/>
              </a:lnSpc>
              <a:buSzPct val="100000"/>
            </a:pPr>
            <a:r>
              <a:rPr b="1" i="1" dirty="0" smtClean="0">
                <a:solidFill>
                  <a:schemeClr val="tx1"/>
                </a:solidFill>
              </a:rPr>
              <a:t>El </a:t>
            </a:r>
            <a:r>
              <a:rPr b="1" i="1" dirty="0" err="1">
                <a:solidFill>
                  <a:schemeClr val="tx1"/>
                </a:solidFill>
              </a:rPr>
              <a:t>rey</a:t>
            </a:r>
            <a:r>
              <a:rPr b="1" i="1" dirty="0">
                <a:solidFill>
                  <a:schemeClr val="tx1"/>
                </a:solidFill>
              </a:rPr>
              <a:t> </a:t>
            </a:r>
            <a:r>
              <a:rPr b="1" i="1" dirty="0" err="1">
                <a:solidFill>
                  <a:schemeClr val="tx1"/>
                </a:solidFill>
              </a:rPr>
              <a:t>pide</a:t>
            </a:r>
            <a:r>
              <a:rPr b="1" i="1" dirty="0">
                <a:solidFill>
                  <a:schemeClr val="tx1"/>
                </a:solidFill>
              </a:rPr>
              <a:t> la </a:t>
            </a:r>
            <a:r>
              <a:rPr b="1" i="1" dirty="0" err="1">
                <a:solidFill>
                  <a:schemeClr val="tx1"/>
                </a:solidFill>
              </a:rPr>
              <a:t>intervención</a:t>
            </a:r>
            <a:r>
              <a:rPr b="1" i="1" dirty="0">
                <a:solidFill>
                  <a:schemeClr val="tx1"/>
                </a:solidFill>
              </a:rPr>
              <a:t> de </a:t>
            </a:r>
            <a:r>
              <a:rPr b="1" i="1" dirty="0" smtClean="0">
                <a:solidFill>
                  <a:schemeClr val="tx1"/>
                </a:solidFill>
              </a:rPr>
              <a:t>la</a:t>
            </a:r>
            <a:r>
              <a:rPr lang="es-CL" b="1" i="1" dirty="0">
                <a:solidFill>
                  <a:schemeClr val="tx1"/>
                </a:solidFill>
              </a:rPr>
              <a:t> </a:t>
            </a:r>
            <a:r>
              <a:rPr b="1" i="1" dirty="0" smtClean="0">
                <a:solidFill>
                  <a:schemeClr val="tx1"/>
                </a:solidFill>
              </a:rPr>
              <a:t>ONU </a:t>
            </a:r>
            <a:r>
              <a:rPr b="1" i="1" dirty="0">
                <a:solidFill>
                  <a:schemeClr val="tx1"/>
                </a:solidFill>
              </a:rPr>
              <a:t>en 1991. </a:t>
            </a:r>
            <a:endParaRPr lang="es-CL" b="1" i="1" dirty="0" smtClean="0">
              <a:solidFill>
                <a:schemeClr val="tx1"/>
              </a:solidFill>
            </a:endParaRPr>
          </a:p>
          <a:p>
            <a:pPr marL="180975">
              <a:lnSpc>
                <a:spcPct val="150000"/>
              </a:lnSpc>
              <a:buSzPct val="100000"/>
            </a:pPr>
            <a:endParaRPr lang="es-CL" b="1" i="1" dirty="0">
              <a:solidFill>
                <a:schemeClr val="tx1"/>
              </a:solidFill>
            </a:endParaRPr>
          </a:p>
          <a:p>
            <a:pPr marL="180975">
              <a:lnSpc>
                <a:spcPct val="150000"/>
              </a:lnSpc>
              <a:buSzPct val="100000"/>
            </a:pPr>
            <a:r>
              <a:rPr lang="es-CL" b="1" i="1" dirty="0" smtClean="0">
                <a:solidFill>
                  <a:schemeClr val="tx1"/>
                </a:solidFill>
              </a:rPr>
              <a:t>Se logra un acuerdo de paz en parís.</a:t>
            </a:r>
            <a:endParaRPr b="1" i="1" dirty="0">
              <a:solidFill>
                <a:schemeClr val="tx1"/>
              </a:solidFill>
            </a:endParaRPr>
          </a:p>
        </p:txBody>
      </p:sp>
      <p:pic>
        <p:nvPicPr>
          <p:cNvPr id="215" name="a_general_view_of_the_cambodian_peace_conference_in_paris_on_23_october_1991_eric_feferberg_afp_2.jpg" descr="a_general_view_of_the_cambodian_peace_conference_in_paris_on_23_october_1991_eric_feferberg_afp_2.jpg"/>
          <p:cNvPicPr>
            <a:picLocks noChangeAspect="1"/>
          </p:cNvPicPr>
          <p:nvPr/>
        </p:nvPicPr>
        <p:blipFill>
          <a:blip r:embed="rId2" cstate="print">
            <a:extLst/>
          </a:blip>
          <a:stretch>
            <a:fillRect/>
          </a:stretch>
        </p:blipFill>
        <p:spPr>
          <a:xfrm>
            <a:off x="19050" y="1700212"/>
            <a:ext cx="5505450" cy="3689351"/>
          </a:xfrm>
          <a:prstGeom prst="rect">
            <a:avLst/>
          </a:prstGeom>
          <a:ln w="12700">
            <a:miter lim="400000"/>
          </a:ln>
        </p:spPr>
      </p:pic>
      <p:sp>
        <p:nvSpPr>
          <p:cNvPr id="217"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pic>
        <p:nvPicPr>
          <p:cNvPr id="218" name="Resultado de imagen para BARRA PNG" descr="Resultado de imagen para BARRA PNG"/>
          <p:cNvPicPr>
            <a:picLocks noChangeAspect="1"/>
          </p:cNvPicPr>
          <p:nvPr/>
        </p:nvPicPr>
        <p:blipFill>
          <a:blip r:embed="rId3" cstate="print">
            <a:extLst/>
          </a:blip>
          <a:stretch>
            <a:fillRect/>
          </a:stretch>
        </p:blipFill>
        <p:spPr>
          <a:xfrm>
            <a:off x="4623329" y="685800"/>
            <a:ext cx="5543551" cy="1298575"/>
          </a:xfrm>
          <a:prstGeom prst="rect">
            <a:avLst/>
          </a:prstGeom>
          <a:ln w="12700">
            <a:miter lim="400000"/>
          </a:ln>
        </p:spPr>
      </p:pic>
      <p:sp>
        <p:nvSpPr>
          <p:cNvPr id="219" name="NECESIDAD DE INTERVENCIÓN"/>
          <p:cNvSpPr txBox="1"/>
          <p:nvPr/>
        </p:nvSpPr>
        <p:spPr>
          <a:xfrm>
            <a:off x="4862452" y="950912"/>
            <a:ext cx="4113273"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NECESIDAD DE INTERVENCIÓN</a:t>
            </a:r>
          </a:p>
        </p:txBody>
      </p:sp>
      <p:sp>
        <p:nvSpPr>
          <p:cNvPr id="22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
        <p:nvSpPr>
          <p:cNvPr id="12" name="Se crea la “Autoridad Provisional de las Naciones Unidas en Camboya”.  APRONUC/UNTAC."/>
          <p:cNvSpPr/>
          <p:nvPr/>
        </p:nvSpPr>
        <p:spPr>
          <a:xfrm>
            <a:off x="333375" y="5589240"/>
            <a:ext cx="8642350" cy="75184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pPr marL="457200" indent="-6350">
              <a:buSzPct val="100000"/>
              <a:defRPr sz="2100"/>
            </a:pPr>
            <a:r>
              <a:rPr dirty="0"/>
              <a:t>Se </a:t>
            </a:r>
            <a:r>
              <a:rPr dirty="0" err="1"/>
              <a:t>crea</a:t>
            </a:r>
            <a:r>
              <a:rPr dirty="0"/>
              <a:t> la “</a:t>
            </a:r>
            <a:r>
              <a:rPr dirty="0" err="1"/>
              <a:t>Autoridad</a:t>
            </a:r>
            <a:r>
              <a:rPr dirty="0"/>
              <a:t> Provisional de </a:t>
            </a:r>
            <a:r>
              <a:rPr dirty="0" err="1"/>
              <a:t>las</a:t>
            </a:r>
            <a:r>
              <a:rPr dirty="0"/>
              <a:t> </a:t>
            </a:r>
            <a:r>
              <a:rPr dirty="0" err="1"/>
              <a:t>Naciones</a:t>
            </a:r>
            <a:r>
              <a:rPr dirty="0"/>
              <a:t> </a:t>
            </a:r>
            <a:r>
              <a:rPr dirty="0" err="1"/>
              <a:t>Unidas</a:t>
            </a:r>
            <a:r>
              <a:rPr dirty="0"/>
              <a:t> en </a:t>
            </a:r>
            <a:r>
              <a:rPr dirty="0" err="1"/>
              <a:t>Camboya</a:t>
            </a:r>
            <a:r>
              <a:rPr dirty="0"/>
              <a:t>”.  </a:t>
            </a:r>
            <a:r>
              <a:rPr b="1" dirty="0"/>
              <a:t>APRONUC/UNTAC.</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p:tmAbs val="0"/>
                                  </p:iterate>
                                  <p:childTnLst>
                                    <p:set>
                                      <p:cBhvr>
                                        <p:cTn id="6" fill="hold"/>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dvAuto="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1" name="pacifique19.gif" descr="pacifique19.gif"/>
          <p:cNvPicPr>
            <a:picLocks noChangeAspect="1"/>
          </p:cNvPicPr>
          <p:nvPr/>
        </p:nvPicPr>
        <p:blipFill>
          <a:blip r:embed="rId2" cstate="print">
            <a:extLst/>
          </a:blip>
          <a:stretch>
            <a:fillRect/>
          </a:stretch>
        </p:blipFill>
        <p:spPr>
          <a:xfrm>
            <a:off x="0" y="0"/>
            <a:ext cx="9144000" cy="6858000"/>
          </a:xfrm>
          <a:prstGeom prst="rect">
            <a:avLst/>
          </a:prstGeom>
          <a:ln w="12700">
            <a:miter lim="400000"/>
          </a:ln>
        </p:spPr>
      </p:pic>
      <p:pic>
        <p:nvPicPr>
          <p:cNvPr id="12" name="Imagen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9" y="-297498"/>
            <a:ext cx="9144000" cy="1543050"/>
          </a:xfrm>
          <a:prstGeom prst="rect">
            <a:avLst/>
          </a:prstGeom>
        </p:spPr>
      </p:pic>
      <p:sp>
        <p:nvSpPr>
          <p:cNvPr id="230" name="Número de diapositiva"/>
          <p:cNvSpPr txBox="1">
            <a:spLocks noGrp="1"/>
          </p:cNvSpPr>
          <p:nvPr>
            <p:ph type="sldNum" sz="quarter" idx="2"/>
          </p:nvPr>
        </p:nvSpPr>
        <p:spPr>
          <a:xfrm>
            <a:off x="8422818" y="6404292"/>
            <a:ext cx="263983" cy="269241"/>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13</a:t>
            </a:fld>
            <a:endParaRPr/>
          </a:p>
        </p:txBody>
      </p:sp>
      <p:sp>
        <p:nvSpPr>
          <p:cNvPr id="232" name="Óvalo"/>
          <p:cNvSpPr/>
          <p:nvPr/>
        </p:nvSpPr>
        <p:spPr>
          <a:xfrm>
            <a:off x="69850" y="2997200"/>
            <a:ext cx="541338" cy="582613"/>
          </a:xfrm>
          <a:prstGeom prst="ellipse">
            <a:avLst/>
          </a:prstGeom>
          <a:solidFill>
            <a:srgbClr val="17375E">
              <a:alpha val="45000"/>
            </a:srgbClr>
          </a:solidFill>
          <a:ln>
            <a:solidFill>
              <a:srgbClr val="000000"/>
            </a:solidFill>
          </a:ln>
        </p:spPr>
        <p:txBody>
          <a:bodyPr lIns="45719" rIns="45719" anchor="ctr"/>
          <a:lstStyle/>
          <a:p>
            <a:pPr algn="ctr">
              <a:defRPr sz="2800">
                <a:solidFill>
                  <a:srgbClr val="CC0000"/>
                </a:solidFill>
                <a:latin typeface="Times New Roman"/>
                <a:ea typeface="Times New Roman"/>
                <a:cs typeface="Times New Roman"/>
                <a:sym typeface="Times New Roman"/>
              </a:defRPr>
            </a:pPr>
            <a:endParaRPr/>
          </a:p>
        </p:txBody>
      </p:sp>
      <p:sp>
        <p:nvSpPr>
          <p:cNvPr id="233" name="Óvalo"/>
          <p:cNvSpPr/>
          <p:nvPr/>
        </p:nvSpPr>
        <p:spPr>
          <a:xfrm>
            <a:off x="8316912" y="5084762"/>
            <a:ext cx="541338" cy="504826"/>
          </a:xfrm>
          <a:prstGeom prst="ellipse">
            <a:avLst/>
          </a:prstGeom>
          <a:solidFill>
            <a:srgbClr val="17375E">
              <a:alpha val="45097"/>
            </a:srgbClr>
          </a:solidFill>
          <a:ln>
            <a:solidFill>
              <a:srgbClr val="000000"/>
            </a:solidFill>
          </a:ln>
        </p:spPr>
        <p:txBody>
          <a:bodyPr lIns="45719" rIns="45719" anchor="ctr"/>
          <a:lstStyle/>
          <a:p>
            <a:pPr algn="ctr">
              <a:defRPr sz="2800">
                <a:solidFill>
                  <a:srgbClr val="CC0000"/>
                </a:solidFill>
                <a:latin typeface="Times New Roman"/>
                <a:ea typeface="Times New Roman"/>
                <a:cs typeface="Times New Roman"/>
                <a:sym typeface="Times New Roman"/>
              </a:defRPr>
            </a:pPr>
            <a:endParaRPr/>
          </a:p>
        </p:txBody>
      </p:sp>
      <p:sp>
        <p:nvSpPr>
          <p:cNvPr id="234" name="Línea"/>
          <p:cNvSpPr/>
          <p:nvPr/>
        </p:nvSpPr>
        <p:spPr>
          <a:xfrm flipH="1" flipV="1">
            <a:off x="468312" y="3357562"/>
            <a:ext cx="8064501" cy="2016126"/>
          </a:xfrm>
          <a:prstGeom prst="line">
            <a:avLst/>
          </a:prstGeom>
          <a:ln w="28575">
            <a:solidFill>
              <a:srgbClr val="FF0000"/>
            </a:solidFill>
            <a:tailEnd type="triangle"/>
          </a:ln>
        </p:spPr>
        <p:txBody>
          <a:bodyPr lIns="45719" rIns="45719"/>
          <a:lstStyle/>
          <a:p>
            <a:endParaRPr/>
          </a:p>
        </p:txBody>
      </p:sp>
      <p:sp>
        <p:nvSpPr>
          <p:cNvPr id="235" name="CAMBOYA…"/>
          <p:cNvSpPr txBox="1"/>
          <p:nvPr/>
        </p:nvSpPr>
        <p:spPr>
          <a:xfrm>
            <a:off x="4643437" y="3500437"/>
            <a:ext cx="1847851" cy="69025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pPr algn="ctr">
              <a:defRPr sz="2000" b="1">
                <a:solidFill>
                  <a:srgbClr val="1F497D"/>
                </a:solidFill>
                <a:latin typeface="Times New Roman"/>
                <a:ea typeface="Times New Roman"/>
                <a:cs typeface="Times New Roman"/>
                <a:sym typeface="Times New Roman"/>
              </a:defRPr>
            </a:pPr>
            <a:r>
              <a:t>CAMBOYA</a:t>
            </a:r>
          </a:p>
          <a:p>
            <a:pPr algn="ctr">
              <a:defRPr sz="2000" b="1">
                <a:solidFill>
                  <a:srgbClr val="1F497D"/>
                </a:solidFill>
                <a:latin typeface="Times New Roman"/>
                <a:ea typeface="Times New Roman"/>
                <a:cs typeface="Times New Roman"/>
                <a:sym typeface="Times New Roman"/>
              </a:defRPr>
            </a:pPr>
            <a:r>
              <a:t>17.527 kms.</a:t>
            </a:r>
          </a:p>
        </p:txBody>
      </p:sp>
      <p:sp>
        <p:nvSpPr>
          <p:cNvPr id="237"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pic>
        <p:nvPicPr>
          <p:cNvPr id="238" name="Resultado de imagen para BARRA PNG" descr="Resultado de imagen para BARRA PNG"/>
          <p:cNvPicPr>
            <a:picLocks noChangeAspect="1"/>
          </p:cNvPicPr>
          <p:nvPr/>
        </p:nvPicPr>
        <p:blipFill>
          <a:blip r:embed="rId4" cstate="print">
            <a:extLst/>
          </a:blip>
          <a:stretch>
            <a:fillRect/>
          </a:stretch>
        </p:blipFill>
        <p:spPr>
          <a:xfrm>
            <a:off x="4859337" y="685800"/>
            <a:ext cx="5400676" cy="1298575"/>
          </a:xfrm>
          <a:prstGeom prst="rect">
            <a:avLst/>
          </a:prstGeom>
          <a:ln w="12700">
            <a:miter lim="400000"/>
          </a:ln>
        </p:spPr>
      </p:pic>
      <p:sp>
        <p:nvSpPr>
          <p:cNvPr id="239" name="PARTICIPACIÓN DE CHILE"/>
          <p:cNvSpPr txBox="1"/>
          <p:nvPr/>
        </p:nvSpPr>
        <p:spPr>
          <a:xfrm>
            <a:off x="5561052" y="950912"/>
            <a:ext cx="3414673"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PARTICIPACIÓN DE CHILE</a:t>
            </a:r>
          </a:p>
        </p:txBody>
      </p:sp>
      <p:sp>
        <p:nvSpPr>
          <p:cNvPr id="1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4"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5"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smtClean="0"/>
              <a:t>13</a:t>
            </a:r>
            <a:endParaRPr lang="es-ES" dirty="0"/>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1" name="pacifique19.gif" descr="pacifique19.gif"/>
          <p:cNvPicPr>
            <a:picLocks noChangeAspect="1"/>
          </p:cNvPicPr>
          <p:nvPr/>
        </p:nvPicPr>
        <p:blipFill>
          <a:blip r:embed="rId2" cstate="print">
            <a:extLst/>
          </a:blip>
          <a:stretch>
            <a:fillRect/>
          </a:stretch>
        </p:blipFill>
        <p:spPr>
          <a:xfrm>
            <a:off x="0" y="0"/>
            <a:ext cx="9144000" cy="6858000"/>
          </a:xfrm>
          <a:prstGeom prst="rect">
            <a:avLst/>
          </a:prstGeom>
          <a:ln w="12700">
            <a:miter lim="400000"/>
          </a:ln>
        </p:spPr>
      </p:pic>
      <p:pic>
        <p:nvPicPr>
          <p:cNvPr id="14" name="Imagen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9" y="-297498"/>
            <a:ext cx="9144000" cy="1543050"/>
          </a:xfrm>
          <a:prstGeom prst="rect">
            <a:avLst/>
          </a:prstGeom>
        </p:spPr>
      </p:pic>
      <p:sp>
        <p:nvSpPr>
          <p:cNvPr id="230" name="Número de diapositiva"/>
          <p:cNvSpPr txBox="1">
            <a:spLocks noGrp="1"/>
          </p:cNvSpPr>
          <p:nvPr>
            <p:ph type="sldNum" sz="quarter" idx="2"/>
          </p:nvPr>
        </p:nvSpPr>
        <p:spPr>
          <a:xfrm>
            <a:off x="8422818" y="6404292"/>
            <a:ext cx="263983" cy="269241"/>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14</a:t>
            </a:fld>
            <a:endParaRPr/>
          </a:p>
        </p:txBody>
      </p:sp>
      <p:sp>
        <p:nvSpPr>
          <p:cNvPr id="232" name="Óvalo"/>
          <p:cNvSpPr/>
          <p:nvPr/>
        </p:nvSpPr>
        <p:spPr>
          <a:xfrm>
            <a:off x="69850" y="2997200"/>
            <a:ext cx="541338" cy="582613"/>
          </a:xfrm>
          <a:prstGeom prst="ellipse">
            <a:avLst/>
          </a:prstGeom>
          <a:solidFill>
            <a:srgbClr val="17375E">
              <a:alpha val="50195"/>
            </a:srgbClr>
          </a:solidFill>
          <a:ln>
            <a:solidFill>
              <a:srgbClr val="000000"/>
            </a:solidFill>
          </a:ln>
        </p:spPr>
        <p:txBody>
          <a:bodyPr lIns="45719" rIns="45719" anchor="ctr"/>
          <a:lstStyle/>
          <a:p>
            <a:pPr algn="ctr">
              <a:defRPr sz="2800">
                <a:solidFill>
                  <a:srgbClr val="CC0000"/>
                </a:solidFill>
                <a:latin typeface="Times New Roman"/>
                <a:ea typeface="Times New Roman"/>
                <a:cs typeface="Times New Roman"/>
                <a:sym typeface="Times New Roman"/>
              </a:defRPr>
            </a:pPr>
            <a:endParaRPr/>
          </a:p>
        </p:txBody>
      </p:sp>
      <p:sp>
        <p:nvSpPr>
          <p:cNvPr id="233" name="Óvalo"/>
          <p:cNvSpPr/>
          <p:nvPr/>
        </p:nvSpPr>
        <p:spPr>
          <a:xfrm>
            <a:off x="8316912" y="5084762"/>
            <a:ext cx="541338" cy="504826"/>
          </a:xfrm>
          <a:prstGeom prst="ellipse">
            <a:avLst/>
          </a:prstGeom>
          <a:solidFill>
            <a:srgbClr val="17375E">
              <a:alpha val="45097"/>
            </a:srgbClr>
          </a:solidFill>
          <a:ln>
            <a:solidFill>
              <a:srgbClr val="000000"/>
            </a:solidFill>
          </a:ln>
        </p:spPr>
        <p:txBody>
          <a:bodyPr lIns="45719" rIns="45719" anchor="ctr"/>
          <a:lstStyle/>
          <a:p>
            <a:pPr algn="ctr">
              <a:defRPr sz="2800">
                <a:solidFill>
                  <a:srgbClr val="CC0000"/>
                </a:solidFill>
                <a:latin typeface="Times New Roman"/>
                <a:ea typeface="Times New Roman"/>
                <a:cs typeface="Times New Roman"/>
                <a:sym typeface="Times New Roman"/>
              </a:defRPr>
            </a:pPr>
            <a:endParaRPr/>
          </a:p>
        </p:txBody>
      </p:sp>
      <p:sp>
        <p:nvSpPr>
          <p:cNvPr id="234" name="Línea"/>
          <p:cNvSpPr/>
          <p:nvPr/>
        </p:nvSpPr>
        <p:spPr>
          <a:xfrm flipH="1" flipV="1">
            <a:off x="468312" y="3357562"/>
            <a:ext cx="8064501" cy="2016126"/>
          </a:xfrm>
          <a:prstGeom prst="line">
            <a:avLst/>
          </a:prstGeom>
          <a:ln w="28575">
            <a:solidFill>
              <a:srgbClr val="FF0000"/>
            </a:solidFill>
            <a:tailEnd type="triangle"/>
          </a:ln>
        </p:spPr>
        <p:txBody>
          <a:bodyPr lIns="45719" rIns="45719"/>
          <a:lstStyle/>
          <a:p>
            <a:endParaRPr/>
          </a:p>
        </p:txBody>
      </p:sp>
      <p:sp>
        <p:nvSpPr>
          <p:cNvPr id="235" name="CAMBOYA…"/>
          <p:cNvSpPr txBox="1"/>
          <p:nvPr/>
        </p:nvSpPr>
        <p:spPr>
          <a:xfrm>
            <a:off x="4956397" y="3500437"/>
            <a:ext cx="1847851" cy="69025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pPr algn="ctr">
              <a:defRPr sz="2000" b="1">
                <a:solidFill>
                  <a:srgbClr val="1F497D"/>
                </a:solidFill>
                <a:latin typeface="Times New Roman"/>
                <a:ea typeface="Times New Roman"/>
                <a:cs typeface="Times New Roman"/>
                <a:sym typeface="Times New Roman"/>
              </a:defRPr>
            </a:pPr>
            <a:r>
              <a:t>CAMBOYA</a:t>
            </a:r>
          </a:p>
          <a:p>
            <a:pPr algn="ctr">
              <a:defRPr sz="2000" b="1">
                <a:solidFill>
                  <a:srgbClr val="1F497D"/>
                </a:solidFill>
                <a:latin typeface="Times New Roman"/>
                <a:ea typeface="Times New Roman"/>
                <a:cs typeface="Times New Roman"/>
                <a:sym typeface="Times New Roman"/>
              </a:defRPr>
            </a:pPr>
            <a:r>
              <a:t>17.527 kms.</a:t>
            </a:r>
          </a:p>
        </p:txBody>
      </p:sp>
      <p:sp>
        <p:nvSpPr>
          <p:cNvPr id="237" name="ANTECEDENTES"/>
          <p:cNvSpPr txBox="1"/>
          <p:nvPr/>
        </p:nvSpPr>
        <p:spPr>
          <a:xfrm>
            <a:off x="6076394" y="115887"/>
            <a:ext cx="289298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ANTECEDENTES</a:t>
            </a:r>
          </a:p>
        </p:txBody>
      </p:sp>
      <p:pic>
        <p:nvPicPr>
          <p:cNvPr id="238" name="Resultado de imagen para BARRA PNG" descr="Resultado de imagen para BARRA PNG"/>
          <p:cNvPicPr>
            <a:picLocks noChangeAspect="1"/>
          </p:cNvPicPr>
          <p:nvPr/>
        </p:nvPicPr>
        <p:blipFill>
          <a:blip r:embed="rId4" cstate="print">
            <a:extLst/>
          </a:blip>
          <a:stretch>
            <a:fillRect/>
          </a:stretch>
        </p:blipFill>
        <p:spPr>
          <a:xfrm>
            <a:off x="4859337" y="685800"/>
            <a:ext cx="5400676" cy="1298575"/>
          </a:xfrm>
          <a:prstGeom prst="rect">
            <a:avLst/>
          </a:prstGeom>
          <a:ln w="12700">
            <a:miter lim="400000"/>
          </a:ln>
        </p:spPr>
      </p:pic>
      <p:sp>
        <p:nvSpPr>
          <p:cNvPr id="239" name="PARTICIPACIÓN DE CHILE"/>
          <p:cNvSpPr txBox="1"/>
          <p:nvPr/>
        </p:nvSpPr>
        <p:spPr>
          <a:xfrm>
            <a:off x="5561052" y="950912"/>
            <a:ext cx="3414673"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PARTICIPACIÓN DE CHILE</a:t>
            </a:r>
          </a:p>
        </p:txBody>
      </p:sp>
      <p:pic>
        <p:nvPicPr>
          <p:cNvPr id="12" name="image.png" descr="image.png"/>
          <p:cNvPicPr>
            <a:picLocks noChangeAspect="1"/>
          </p:cNvPicPr>
          <p:nvPr/>
        </p:nvPicPr>
        <p:blipFill>
          <a:blip r:embed="rId5" cstate="print">
            <a:extLst/>
          </a:blip>
          <a:srcRect l="14950" t="11864" r="34808" b="18227"/>
          <a:stretch>
            <a:fillRect/>
          </a:stretch>
        </p:blipFill>
        <p:spPr>
          <a:xfrm>
            <a:off x="-1" y="1916832"/>
            <a:ext cx="4877483" cy="3816424"/>
          </a:xfrm>
          <a:prstGeom prst="rect">
            <a:avLst/>
          </a:prstGeom>
          <a:ln w="12700">
            <a:solidFill>
              <a:schemeClr val="tx1"/>
            </a:solidFill>
            <a:miter lim="400000"/>
          </a:ln>
        </p:spPr>
      </p:pic>
      <p:sp>
        <p:nvSpPr>
          <p:cNvPr id="13" name="Óvalo"/>
          <p:cNvSpPr/>
          <p:nvPr/>
        </p:nvSpPr>
        <p:spPr>
          <a:xfrm>
            <a:off x="1475656" y="3212976"/>
            <a:ext cx="792088" cy="792858"/>
          </a:xfrm>
          <a:prstGeom prst="ellipse">
            <a:avLst/>
          </a:prstGeom>
          <a:solidFill>
            <a:srgbClr val="17375E">
              <a:alpha val="30000"/>
            </a:srgbClr>
          </a:solidFill>
          <a:ln>
            <a:solidFill>
              <a:srgbClr val="000000"/>
            </a:solidFill>
          </a:ln>
        </p:spPr>
        <p:txBody>
          <a:bodyPr lIns="45719" rIns="45719" anchor="ctr"/>
          <a:lstStyle/>
          <a:p>
            <a:pPr algn="ctr">
              <a:defRPr sz="2800">
                <a:solidFill>
                  <a:srgbClr val="CC0000"/>
                </a:solidFill>
                <a:latin typeface="Times New Roman"/>
                <a:ea typeface="Times New Roman"/>
                <a:cs typeface="Times New Roman"/>
                <a:sym typeface="Times New Roman"/>
              </a:defRPr>
            </a:pPr>
            <a:endParaRPr/>
          </a:p>
        </p:txBody>
      </p:sp>
      <p:sp>
        <p:nvSpPr>
          <p:cNvPr id="15"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7"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smtClean="0"/>
              <a:t>14</a:t>
            </a:r>
            <a:endParaRPr lang="es-ES" dirty="0"/>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243"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15</a:t>
            </a:fld>
            <a:endParaRPr/>
          </a:p>
        </p:txBody>
      </p:sp>
      <p:pic>
        <p:nvPicPr>
          <p:cNvPr id="246" name="Resultado de imagen para BARRA PNG" descr="Resultado de imagen para BARRA PNG"/>
          <p:cNvPicPr>
            <a:picLocks noChangeAspect="1"/>
          </p:cNvPicPr>
          <p:nvPr/>
        </p:nvPicPr>
        <p:blipFill>
          <a:blip r:embed="rId2" cstate="print">
            <a:extLst/>
          </a:blip>
          <a:stretch>
            <a:fillRect/>
          </a:stretch>
        </p:blipFill>
        <p:spPr>
          <a:xfrm>
            <a:off x="-20638" y="836612"/>
            <a:ext cx="6105526" cy="2085976"/>
          </a:xfrm>
          <a:prstGeom prst="rect">
            <a:avLst/>
          </a:prstGeom>
          <a:ln w="12700">
            <a:miter lim="400000"/>
          </a:ln>
        </p:spPr>
      </p:pic>
      <p:pic>
        <p:nvPicPr>
          <p:cNvPr id="247" name="Resultado de imagen para BARRA PNG" descr="Resultado de imagen para BARRA PNG"/>
          <p:cNvPicPr>
            <a:picLocks noChangeAspect="1"/>
          </p:cNvPicPr>
          <p:nvPr/>
        </p:nvPicPr>
        <p:blipFill>
          <a:blip r:embed="rId2" cstate="print">
            <a:extLst/>
          </a:blip>
          <a:stretch>
            <a:fillRect/>
          </a:stretch>
        </p:blipFill>
        <p:spPr>
          <a:xfrm>
            <a:off x="-20638" y="1700212"/>
            <a:ext cx="6105526" cy="2085976"/>
          </a:xfrm>
          <a:prstGeom prst="rect">
            <a:avLst/>
          </a:prstGeom>
          <a:ln w="12700">
            <a:miter lim="400000"/>
          </a:ln>
        </p:spPr>
      </p:pic>
      <p:pic>
        <p:nvPicPr>
          <p:cNvPr id="248" name="Resultado de imagen para BARRA PNG" descr="Resultado de imagen para BARRA PNG"/>
          <p:cNvPicPr>
            <a:picLocks noChangeAspect="1"/>
          </p:cNvPicPr>
          <p:nvPr/>
        </p:nvPicPr>
        <p:blipFill>
          <a:blip r:embed="rId2" cstate="print">
            <a:extLst/>
          </a:blip>
          <a:stretch>
            <a:fillRect/>
          </a:stretch>
        </p:blipFill>
        <p:spPr>
          <a:xfrm>
            <a:off x="-3175" y="2565400"/>
            <a:ext cx="6103938" cy="2085975"/>
          </a:xfrm>
          <a:prstGeom prst="rect">
            <a:avLst/>
          </a:prstGeom>
          <a:ln w="12700">
            <a:miter lim="400000"/>
          </a:ln>
        </p:spPr>
      </p:pic>
      <p:pic>
        <p:nvPicPr>
          <p:cNvPr id="249" name="Resultado de imagen para BARRA PNG" descr="Resultado de imagen para BARRA PNG"/>
          <p:cNvPicPr>
            <a:picLocks noChangeAspect="1"/>
          </p:cNvPicPr>
          <p:nvPr/>
        </p:nvPicPr>
        <p:blipFill>
          <a:blip r:embed="rId2" cstate="print">
            <a:extLst/>
          </a:blip>
          <a:stretch>
            <a:fillRect/>
          </a:stretch>
        </p:blipFill>
        <p:spPr>
          <a:xfrm>
            <a:off x="-3175" y="3430587"/>
            <a:ext cx="6103938" cy="2085976"/>
          </a:xfrm>
          <a:prstGeom prst="rect">
            <a:avLst/>
          </a:prstGeom>
          <a:ln w="12700">
            <a:miter lim="400000"/>
          </a:ln>
        </p:spPr>
      </p:pic>
      <p:pic>
        <p:nvPicPr>
          <p:cNvPr id="250" name="Resultado de imagen para BARRA PNG" descr="Resultado de imagen para BARRA PNG"/>
          <p:cNvPicPr>
            <a:picLocks noChangeAspect="1"/>
          </p:cNvPicPr>
          <p:nvPr/>
        </p:nvPicPr>
        <p:blipFill>
          <a:blip r:embed="rId2" cstate="print">
            <a:extLst/>
          </a:blip>
          <a:stretch>
            <a:fillRect/>
          </a:stretch>
        </p:blipFill>
        <p:spPr>
          <a:xfrm>
            <a:off x="-3175" y="4292600"/>
            <a:ext cx="6103938" cy="2085975"/>
          </a:xfrm>
          <a:prstGeom prst="rect">
            <a:avLst/>
          </a:prstGeom>
          <a:ln w="12700">
            <a:miter lim="400000"/>
          </a:ln>
        </p:spPr>
      </p:pic>
      <p:sp>
        <p:nvSpPr>
          <p:cNvPr id="251" name="ANTECEDENTES"/>
          <p:cNvSpPr txBox="1"/>
          <p:nvPr/>
        </p:nvSpPr>
        <p:spPr>
          <a:xfrm>
            <a:off x="3199199" y="1412875"/>
            <a:ext cx="2544377"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ANTECEDENTES</a:t>
            </a:r>
          </a:p>
        </p:txBody>
      </p:sp>
      <p:sp>
        <p:nvSpPr>
          <p:cNvPr id="252" name="MISIÓN"/>
          <p:cNvSpPr txBox="1"/>
          <p:nvPr/>
        </p:nvSpPr>
        <p:spPr>
          <a:xfrm>
            <a:off x="4532575" y="2241550"/>
            <a:ext cx="1191951"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chemeClr val="accent6">
                    <a:lumOff val="18921"/>
                  </a:schemeClr>
                </a:solidFill>
              </a:defRPr>
            </a:lvl1pPr>
          </a:lstStyle>
          <a:p>
            <a:r>
              <a:t>MISIÓN</a:t>
            </a:r>
          </a:p>
        </p:txBody>
      </p:sp>
      <p:sp>
        <p:nvSpPr>
          <p:cNvPr id="253" name="ORGANIZACIÓN"/>
          <p:cNvSpPr txBox="1"/>
          <p:nvPr/>
        </p:nvSpPr>
        <p:spPr>
          <a:xfrm>
            <a:off x="3285445" y="3121025"/>
            <a:ext cx="2510518"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ORGANIZACIÓN</a:t>
            </a:r>
          </a:p>
        </p:txBody>
      </p:sp>
      <p:sp>
        <p:nvSpPr>
          <p:cNvPr id="254" name="EJECUCIÓN"/>
          <p:cNvSpPr txBox="1"/>
          <p:nvPr/>
        </p:nvSpPr>
        <p:spPr>
          <a:xfrm>
            <a:off x="3862749" y="3986212"/>
            <a:ext cx="187606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EJECUCIÓN</a:t>
            </a:r>
          </a:p>
        </p:txBody>
      </p:sp>
      <p:sp>
        <p:nvSpPr>
          <p:cNvPr id="255" name="LECCIONES APRENDIDAS"/>
          <p:cNvSpPr txBox="1"/>
          <p:nvPr/>
        </p:nvSpPr>
        <p:spPr>
          <a:xfrm>
            <a:off x="1875869" y="4849812"/>
            <a:ext cx="386294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LECCIONES APRENDIDAS</a:t>
            </a:r>
          </a:p>
        </p:txBody>
      </p:sp>
      <p:sp>
        <p:nvSpPr>
          <p:cNvPr id="257"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20" name="flecha.png" descr="flecha.png"/>
          <p:cNvPicPr>
            <a:picLocks noChangeAspect="1"/>
          </p:cNvPicPr>
          <p:nvPr/>
        </p:nvPicPr>
        <p:blipFill>
          <a:blip r:embed="rId3" cstate="print">
            <a:duotone>
              <a:schemeClr val="accent6">
                <a:shade val="45000"/>
                <a:satMod val="135000"/>
              </a:schemeClr>
              <a:prstClr val="white"/>
            </a:duotone>
            <a:extLst/>
          </a:blip>
          <a:stretch>
            <a:fillRect/>
          </a:stretch>
        </p:blipFill>
        <p:spPr>
          <a:xfrm rot="16200000">
            <a:off x="3718144" y="2135671"/>
            <a:ext cx="571134" cy="782892"/>
          </a:xfrm>
          <a:prstGeom prst="rect">
            <a:avLst/>
          </a:prstGeom>
          <a:ln w="12700">
            <a:miter lim="400000"/>
          </a:ln>
        </p:spPr>
      </p:pic>
      <p:sp>
        <p:nvSpPr>
          <p:cNvPr id="16" name="TEMARIO"/>
          <p:cNvSpPr txBox="1"/>
          <p:nvPr/>
        </p:nvSpPr>
        <p:spPr>
          <a:xfrm>
            <a:off x="7260074" y="115887"/>
            <a:ext cx="170930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TEMARIO</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261"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16</a:t>
            </a:fld>
            <a:endParaRPr/>
          </a:p>
        </p:txBody>
      </p:sp>
      <p:sp>
        <p:nvSpPr>
          <p:cNvPr id="262" name="Garantizar los derechos humanos.…"/>
          <p:cNvSpPr/>
          <p:nvPr/>
        </p:nvSpPr>
        <p:spPr>
          <a:xfrm>
            <a:off x="467544" y="1700808"/>
            <a:ext cx="8369784" cy="4524315"/>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GARANTIZAR LOS DERECHOS HUMANOS.</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ORGANIZAR Y CELEBRAR ELECCIONES GENERALES LIBRES. </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SUPERVISAR LA DESMOVILIZACIÓN DE LAS FACCIONES. </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APOYAR LA ADMINISTRACIÓN CIVIL.</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MANTENER EL ORDEN PÚBLICO. </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FACILITAR EL RETORNO DE LAS PERSONAS DESPLAZADAS.</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REHABILITAR LA INFRAESTRUCTURA FUNDAMENTAL.</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RETIRO DE FUERZAS MILITARES EXTRANJERAS</a:t>
            </a:r>
            <a:r>
              <a:rPr sz="2400" b="1" dirty="0" smtClean="0">
                <a:ea typeface="Verdana" panose="020B0604030504040204" pitchFamily="34" charset="0"/>
                <a:cs typeface="Verdana" panose="020B0604030504040204" pitchFamily="34" charset="0"/>
              </a:rPr>
              <a:t>.</a:t>
            </a:r>
            <a:endParaRPr sz="2400" b="1" dirty="0">
              <a:ea typeface="Verdana" panose="020B0604030504040204" pitchFamily="34" charset="0"/>
              <a:cs typeface="Verdana" panose="020B0604030504040204" pitchFamily="34" charset="0"/>
            </a:endParaRPr>
          </a:p>
        </p:txBody>
      </p:sp>
      <p:sp>
        <p:nvSpPr>
          <p:cNvPr id="265" name="MISIÓN"/>
          <p:cNvSpPr txBox="1"/>
          <p:nvPr/>
        </p:nvSpPr>
        <p:spPr>
          <a:xfrm>
            <a:off x="7622024" y="115887"/>
            <a:ext cx="134735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MISIÓN</a:t>
            </a:r>
          </a:p>
        </p:txBody>
      </p:sp>
      <p:pic>
        <p:nvPicPr>
          <p:cNvPr id="266" name="Resultado de imagen para BARRA PNG" descr="Resultado de imagen para BARRA PNG"/>
          <p:cNvPicPr>
            <a:picLocks noChangeAspect="1"/>
          </p:cNvPicPr>
          <p:nvPr/>
        </p:nvPicPr>
        <p:blipFill>
          <a:blip r:embed="rId2" cstate="print">
            <a:extLst/>
          </a:blip>
          <a:stretch>
            <a:fillRect/>
          </a:stretch>
        </p:blipFill>
        <p:spPr>
          <a:xfrm>
            <a:off x="5037137" y="685800"/>
            <a:ext cx="5400676" cy="1298575"/>
          </a:xfrm>
          <a:prstGeom prst="rect">
            <a:avLst/>
          </a:prstGeom>
          <a:ln w="12700">
            <a:miter lim="400000"/>
          </a:ln>
        </p:spPr>
      </p:pic>
      <p:sp>
        <p:nvSpPr>
          <p:cNvPr id="267" name="MANDATO DE LA ONU"/>
          <p:cNvSpPr txBox="1"/>
          <p:nvPr/>
        </p:nvSpPr>
        <p:spPr>
          <a:xfrm>
            <a:off x="6037897" y="950912"/>
            <a:ext cx="2937828"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MANDATO DE LA ONU</a:t>
            </a:r>
          </a:p>
        </p:txBody>
      </p:sp>
      <p:sp>
        <p:nvSpPr>
          <p:cNvPr id="268" name="Texto"/>
          <p:cNvSpPr txBox="1"/>
          <p:nvPr/>
        </p:nvSpPr>
        <p:spPr>
          <a:xfrm>
            <a:off x="4368546" y="3376930"/>
            <a:ext cx="660908" cy="358140"/>
          </a:xfrm>
          <a:prstGeom prst="rect">
            <a:avLst/>
          </a:prstGeom>
          <a:ln w="12700">
            <a:miter lim="400000"/>
          </a:ln>
        </p:spPr>
        <p:txBody>
          <a:bodyPr wrap="none" lIns="45719" rIns="45719">
            <a:spAutoFit/>
          </a:bodyPr>
          <a:lstStyle/>
          <a:p>
            <a:endParaRPr/>
          </a:p>
        </p:txBody>
      </p:sp>
      <p:sp>
        <p:nvSpPr>
          <p:cNvPr id="269"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2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26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26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26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26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26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1" nodeType="clickEffect">
                                  <p:stCondLst>
                                    <p:cond delay="0"/>
                                  </p:stCondLst>
                                  <p:childTnLst>
                                    <p:set>
                                      <p:cBhvr>
                                        <p:cTn id="30" dur="1" fill="hold">
                                          <p:stCondLst>
                                            <p:cond delay="0"/>
                                          </p:stCondLst>
                                        </p:cTn>
                                        <p:tgtEl>
                                          <p:spTgt spid="26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1" nodeType="clickEffect">
                                  <p:stCondLst>
                                    <p:cond delay="0"/>
                                  </p:stCondLst>
                                  <p:childTnLst>
                                    <p:set>
                                      <p:cBhvr>
                                        <p:cTn id="34" dur="1" fill="hold">
                                          <p:stCondLst>
                                            <p:cond delay="0"/>
                                          </p:stCondLst>
                                        </p:cTn>
                                        <p:tgtEl>
                                          <p:spTgt spid="26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1" uiExpand="1" build="p" bldLvl="5"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261"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17</a:t>
            </a:fld>
            <a:endParaRPr/>
          </a:p>
        </p:txBody>
      </p:sp>
      <p:sp>
        <p:nvSpPr>
          <p:cNvPr id="262" name="Garantizar los derechos humanos.…"/>
          <p:cNvSpPr/>
          <p:nvPr/>
        </p:nvSpPr>
        <p:spPr>
          <a:xfrm>
            <a:off x="467544" y="1700808"/>
            <a:ext cx="8369784" cy="4524315"/>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GARANTIZAR LOS DERECHOS HUMANOS.</a:t>
            </a:r>
          </a:p>
          <a:p>
            <a:pPr marL="890588" indent="-457200" algn="just">
              <a:lnSpc>
                <a:spcPct val="150000"/>
              </a:lnSpc>
              <a:buSzPct val="100000"/>
              <a:buFont typeface="Wingdings" pitchFamily="2" charset="2"/>
              <a:buChar char="§"/>
              <a:defRPr sz="2100"/>
            </a:pPr>
            <a:r>
              <a:rPr lang="es-CL" sz="2400" b="1" dirty="0" smtClean="0">
                <a:solidFill>
                  <a:srgbClr val="FF0000"/>
                </a:solidFill>
                <a:ea typeface="Verdana" panose="020B0604030504040204" pitchFamily="34" charset="0"/>
                <a:cs typeface="Verdana" panose="020B0604030504040204" pitchFamily="34" charset="0"/>
              </a:rPr>
              <a:t>ORGANIZAR Y CELEBRAR ELECCIONES GENERALES LIBRES. </a:t>
            </a:r>
          </a:p>
          <a:p>
            <a:pPr marL="890588" indent="-457200" algn="just">
              <a:lnSpc>
                <a:spcPct val="150000"/>
              </a:lnSpc>
              <a:buSzPct val="100000"/>
              <a:buFont typeface="Wingdings" pitchFamily="2" charset="2"/>
              <a:buChar char="§"/>
              <a:defRPr sz="2100"/>
            </a:pPr>
            <a:r>
              <a:rPr lang="es-CL" sz="2400" b="1" dirty="0" smtClean="0">
                <a:solidFill>
                  <a:srgbClr val="FF0000"/>
                </a:solidFill>
                <a:ea typeface="Verdana" panose="020B0604030504040204" pitchFamily="34" charset="0"/>
                <a:cs typeface="Verdana" panose="020B0604030504040204" pitchFamily="34" charset="0"/>
              </a:rPr>
              <a:t>SUPERVISAR LA DESMOVILIZACIÓN DE LAS FACCIONES. </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APOYAR LA ADMINISTRACIÓN CIVIL.</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MANTENER EL ORDEN PÚBLICO. </a:t>
            </a:r>
          </a:p>
          <a:p>
            <a:pPr marL="890588" indent="-457200" algn="just">
              <a:lnSpc>
                <a:spcPct val="150000"/>
              </a:lnSpc>
              <a:buSzPct val="100000"/>
              <a:buFont typeface="Wingdings" pitchFamily="2" charset="2"/>
              <a:buChar char="§"/>
              <a:defRPr sz="2100"/>
            </a:pPr>
            <a:r>
              <a:rPr lang="es-CL" sz="2400" b="1" dirty="0" smtClean="0">
                <a:solidFill>
                  <a:srgbClr val="FF0000"/>
                </a:solidFill>
                <a:ea typeface="Verdana" panose="020B0604030504040204" pitchFamily="34" charset="0"/>
                <a:cs typeface="Verdana" panose="020B0604030504040204" pitchFamily="34" charset="0"/>
              </a:rPr>
              <a:t>FACILITAR EL RETORNO DE LAS PERSONAS DESPLAZADAS.</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REHABILITAR LA INFRAESTRUCTURA FUNDAMENTAL.</a:t>
            </a:r>
          </a:p>
          <a:p>
            <a:pPr marL="890588" indent="-457200" algn="just">
              <a:lnSpc>
                <a:spcPct val="150000"/>
              </a:lnSpc>
              <a:buSzPct val="100000"/>
              <a:buFont typeface="Wingdings" pitchFamily="2" charset="2"/>
              <a:buChar char="§"/>
              <a:defRPr sz="2100"/>
            </a:pPr>
            <a:r>
              <a:rPr lang="es-CL" sz="2400" b="1" dirty="0" smtClean="0">
                <a:ea typeface="Verdana" panose="020B0604030504040204" pitchFamily="34" charset="0"/>
                <a:cs typeface="Verdana" panose="020B0604030504040204" pitchFamily="34" charset="0"/>
              </a:rPr>
              <a:t>RETIRO DE FUERZAS MILITARES EXTRANJERAS</a:t>
            </a:r>
            <a:r>
              <a:rPr sz="2400" b="1" dirty="0" smtClean="0">
                <a:ea typeface="Verdana" panose="020B0604030504040204" pitchFamily="34" charset="0"/>
                <a:cs typeface="Verdana" panose="020B0604030504040204" pitchFamily="34" charset="0"/>
              </a:rPr>
              <a:t>.</a:t>
            </a:r>
            <a:endParaRPr sz="2400" b="1" dirty="0">
              <a:ea typeface="Verdana" panose="020B0604030504040204" pitchFamily="34" charset="0"/>
              <a:cs typeface="Verdana" panose="020B0604030504040204" pitchFamily="34" charset="0"/>
            </a:endParaRPr>
          </a:p>
        </p:txBody>
      </p:sp>
      <p:sp>
        <p:nvSpPr>
          <p:cNvPr id="265" name="MISIÓN"/>
          <p:cNvSpPr txBox="1"/>
          <p:nvPr/>
        </p:nvSpPr>
        <p:spPr>
          <a:xfrm>
            <a:off x="7622024" y="115887"/>
            <a:ext cx="134735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MISIÓN</a:t>
            </a:r>
          </a:p>
        </p:txBody>
      </p:sp>
      <p:pic>
        <p:nvPicPr>
          <p:cNvPr id="266" name="Resultado de imagen para BARRA PNG" descr="Resultado de imagen para BARRA PNG"/>
          <p:cNvPicPr>
            <a:picLocks noChangeAspect="1"/>
          </p:cNvPicPr>
          <p:nvPr/>
        </p:nvPicPr>
        <p:blipFill>
          <a:blip r:embed="rId2" cstate="print">
            <a:extLst/>
          </a:blip>
          <a:stretch>
            <a:fillRect/>
          </a:stretch>
        </p:blipFill>
        <p:spPr>
          <a:xfrm>
            <a:off x="5037137" y="685800"/>
            <a:ext cx="5400676" cy="1298575"/>
          </a:xfrm>
          <a:prstGeom prst="rect">
            <a:avLst/>
          </a:prstGeom>
          <a:ln w="12700">
            <a:miter lim="400000"/>
          </a:ln>
        </p:spPr>
      </p:pic>
      <p:sp>
        <p:nvSpPr>
          <p:cNvPr id="267" name="MANDATO DE LA ONU"/>
          <p:cNvSpPr txBox="1"/>
          <p:nvPr/>
        </p:nvSpPr>
        <p:spPr>
          <a:xfrm>
            <a:off x="6037897" y="950912"/>
            <a:ext cx="2937828"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MANDATO DE LA ONU</a:t>
            </a:r>
          </a:p>
        </p:txBody>
      </p:sp>
      <p:sp>
        <p:nvSpPr>
          <p:cNvPr id="268" name="Texto"/>
          <p:cNvSpPr txBox="1"/>
          <p:nvPr/>
        </p:nvSpPr>
        <p:spPr>
          <a:xfrm>
            <a:off x="4368546" y="3376930"/>
            <a:ext cx="660908" cy="358140"/>
          </a:xfrm>
          <a:prstGeom prst="rect">
            <a:avLst/>
          </a:prstGeom>
          <a:ln w="12700">
            <a:miter lim="400000"/>
          </a:ln>
        </p:spPr>
        <p:txBody>
          <a:bodyPr wrap="none" lIns="45719" rIns="45719">
            <a:spAutoFit/>
          </a:bodyPr>
          <a:lstStyle/>
          <a:p>
            <a:endParaRPr/>
          </a:p>
        </p:txBody>
      </p:sp>
      <p:sp>
        <p:nvSpPr>
          <p:cNvPr id="269"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Tree>
  </p:cSld>
  <p:clrMapOvr>
    <a:masterClrMapping/>
  </p:clrMapOvr>
  <p:transition spd="med"/>
  <p:timing>
    <p:tnLst>
      <p:par>
        <p:cTn id="1" dur="indefinite" restart="never" fill="hold"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28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18</a:t>
            </a:fld>
            <a:endParaRPr/>
          </a:p>
        </p:txBody>
      </p:sp>
      <p:pic>
        <p:nvPicPr>
          <p:cNvPr id="287" name="Resultado de imagen para BARRA PNG" descr="Resultado de imagen para BARRA PNG"/>
          <p:cNvPicPr>
            <a:picLocks noChangeAspect="1"/>
          </p:cNvPicPr>
          <p:nvPr/>
        </p:nvPicPr>
        <p:blipFill>
          <a:blip r:embed="rId2" cstate="print">
            <a:extLst/>
          </a:blip>
          <a:stretch>
            <a:fillRect/>
          </a:stretch>
        </p:blipFill>
        <p:spPr>
          <a:xfrm>
            <a:off x="-20638" y="836612"/>
            <a:ext cx="6105526" cy="2085976"/>
          </a:xfrm>
          <a:prstGeom prst="rect">
            <a:avLst/>
          </a:prstGeom>
          <a:ln w="12700">
            <a:miter lim="400000"/>
          </a:ln>
        </p:spPr>
      </p:pic>
      <p:pic>
        <p:nvPicPr>
          <p:cNvPr id="288" name="Resultado de imagen para BARRA PNG" descr="Resultado de imagen para BARRA PNG"/>
          <p:cNvPicPr>
            <a:picLocks noChangeAspect="1"/>
          </p:cNvPicPr>
          <p:nvPr/>
        </p:nvPicPr>
        <p:blipFill>
          <a:blip r:embed="rId2" cstate="print">
            <a:extLst/>
          </a:blip>
          <a:stretch>
            <a:fillRect/>
          </a:stretch>
        </p:blipFill>
        <p:spPr>
          <a:xfrm>
            <a:off x="-20638" y="1700212"/>
            <a:ext cx="6105526" cy="2085976"/>
          </a:xfrm>
          <a:prstGeom prst="rect">
            <a:avLst/>
          </a:prstGeom>
          <a:ln w="12700">
            <a:miter lim="400000"/>
          </a:ln>
        </p:spPr>
      </p:pic>
      <p:pic>
        <p:nvPicPr>
          <p:cNvPr id="289" name="Resultado de imagen para BARRA PNG" descr="Resultado de imagen para BARRA PNG"/>
          <p:cNvPicPr>
            <a:picLocks noChangeAspect="1"/>
          </p:cNvPicPr>
          <p:nvPr/>
        </p:nvPicPr>
        <p:blipFill>
          <a:blip r:embed="rId2" cstate="print">
            <a:extLst/>
          </a:blip>
          <a:stretch>
            <a:fillRect/>
          </a:stretch>
        </p:blipFill>
        <p:spPr>
          <a:xfrm>
            <a:off x="-3175" y="2565400"/>
            <a:ext cx="6103938" cy="2085975"/>
          </a:xfrm>
          <a:prstGeom prst="rect">
            <a:avLst/>
          </a:prstGeom>
          <a:ln w="12700">
            <a:miter lim="400000"/>
          </a:ln>
        </p:spPr>
      </p:pic>
      <p:pic>
        <p:nvPicPr>
          <p:cNvPr id="290" name="Resultado de imagen para BARRA PNG" descr="Resultado de imagen para BARRA PNG"/>
          <p:cNvPicPr>
            <a:picLocks noChangeAspect="1"/>
          </p:cNvPicPr>
          <p:nvPr/>
        </p:nvPicPr>
        <p:blipFill>
          <a:blip r:embed="rId2" cstate="print">
            <a:extLst/>
          </a:blip>
          <a:stretch>
            <a:fillRect/>
          </a:stretch>
        </p:blipFill>
        <p:spPr>
          <a:xfrm>
            <a:off x="-3175" y="3430587"/>
            <a:ext cx="6103938" cy="2085976"/>
          </a:xfrm>
          <a:prstGeom prst="rect">
            <a:avLst/>
          </a:prstGeom>
          <a:ln w="12700">
            <a:miter lim="400000"/>
          </a:ln>
        </p:spPr>
      </p:pic>
      <p:pic>
        <p:nvPicPr>
          <p:cNvPr id="291" name="Resultado de imagen para BARRA PNG" descr="Resultado de imagen para BARRA PNG"/>
          <p:cNvPicPr>
            <a:picLocks noChangeAspect="1"/>
          </p:cNvPicPr>
          <p:nvPr/>
        </p:nvPicPr>
        <p:blipFill>
          <a:blip r:embed="rId2" cstate="print">
            <a:extLst/>
          </a:blip>
          <a:stretch>
            <a:fillRect/>
          </a:stretch>
        </p:blipFill>
        <p:spPr>
          <a:xfrm>
            <a:off x="-3175" y="4292600"/>
            <a:ext cx="6103938" cy="2085975"/>
          </a:xfrm>
          <a:prstGeom prst="rect">
            <a:avLst/>
          </a:prstGeom>
          <a:ln w="12700">
            <a:miter lim="400000"/>
          </a:ln>
        </p:spPr>
      </p:pic>
      <p:sp>
        <p:nvSpPr>
          <p:cNvPr id="292" name="ANTECEDENTES"/>
          <p:cNvSpPr txBox="1"/>
          <p:nvPr/>
        </p:nvSpPr>
        <p:spPr>
          <a:xfrm>
            <a:off x="3199199" y="1412875"/>
            <a:ext cx="2544377"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ANTECEDENTES</a:t>
            </a:r>
          </a:p>
        </p:txBody>
      </p:sp>
      <p:sp>
        <p:nvSpPr>
          <p:cNvPr id="293" name="MISIÓN"/>
          <p:cNvSpPr txBox="1"/>
          <p:nvPr/>
        </p:nvSpPr>
        <p:spPr>
          <a:xfrm>
            <a:off x="4532575" y="2241550"/>
            <a:ext cx="1191951"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MISIÓN</a:t>
            </a:r>
          </a:p>
        </p:txBody>
      </p:sp>
      <p:sp>
        <p:nvSpPr>
          <p:cNvPr id="294" name="ORGANIZACIÓN"/>
          <p:cNvSpPr txBox="1"/>
          <p:nvPr/>
        </p:nvSpPr>
        <p:spPr>
          <a:xfrm>
            <a:off x="3285445" y="3121025"/>
            <a:ext cx="2510518"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chemeClr val="accent6">
                    <a:lumOff val="18921"/>
                  </a:schemeClr>
                </a:solidFill>
              </a:defRPr>
            </a:lvl1pPr>
          </a:lstStyle>
          <a:p>
            <a:r>
              <a:t>ORGANIZACIÓN</a:t>
            </a:r>
          </a:p>
        </p:txBody>
      </p:sp>
      <p:sp>
        <p:nvSpPr>
          <p:cNvPr id="295" name="EJECUCIÓN"/>
          <p:cNvSpPr txBox="1"/>
          <p:nvPr/>
        </p:nvSpPr>
        <p:spPr>
          <a:xfrm>
            <a:off x="3862749" y="3986212"/>
            <a:ext cx="187606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EJECUCIÓN</a:t>
            </a:r>
          </a:p>
        </p:txBody>
      </p:sp>
      <p:sp>
        <p:nvSpPr>
          <p:cNvPr id="296" name="LECCIONES APRENDIDAS"/>
          <p:cNvSpPr txBox="1"/>
          <p:nvPr/>
        </p:nvSpPr>
        <p:spPr>
          <a:xfrm>
            <a:off x="1875869" y="4849812"/>
            <a:ext cx="386294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LECCIONES APRENDIDAS</a:t>
            </a:r>
          </a:p>
        </p:txBody>
      </p:sp>
      <p:sp>
        <p:nvSpPr>
          <p:cNvPr id="298"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9" name="flecha.png" descr="flecha.png"/>
          <p:cNvPicPr>
            <a:picLocks noChangeAspect="1"/>
          </p:cNvPicPr>
          <p:nvPr/>
        </p:nvPicPr>
        <p:blipFill>
          <a:blip r:embed="rId3" cstate="print">
            <a:duotone>
              <a:schemeClr val="accent6">
                <a:shade val="45000"/>
                <a:satMod val="135000"/>
              </a:schemeClr>
              <a:prstClr val="white"/>
            </a:duotone>
            <a:extLst/>
          </a:blip>
          <a:stretch>
            <a:fillRect/>
          </a:stretch>
        </p:blipFill>
        <p:spPr>
          <a:xfrm rot="16200000">
            <a:off x="2612236" y="3002678"/>
            <a:ext cx="571134" cy="782892"/>
          </a:xfrm>
          <a:prstGeom prst="rect">
            <a:avLst/>
          </a:prstGeom>
          <a:ln w="12700">
            <a:miter lim="400000"/>
          </a:ln>
        </p:spPr>
      </p:pic>
      <p:sp>
        <p:nvSpPr>
          <p:cNvPr id="16" name="TEMARIO"/>
          <p:cNvSpPr txBox="1"/>
          <p:nvPr/>
        </p:nvSpPr>
        <p:spPr>
          <a:xfrm>
            <a:off x="7260074" y="115887"/>
            <a:ext cx="170930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TEMARIO</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 name="image.jpeg" descr="image.jpeg"/>
          <p:cNvPicPr>
            <a:picLocks noChangeAspect="1"/>
          </p:cNvPicPr>
          <p:nvPr/>
        </p:nvPicPr>
        <p:blipFill rotWithShape="1">
          <a:blip r:embed="rId2" cstate="print">
            <a:extLst/>
          </a:blip>
          <a:srcRect b="26628"/>
          <a:stretch/>
        </p:blipFill>
        <p:spPr>
          <a:xfrm>
            <a:off x="2071475" y="4055304"/>
            <a:ext cx="4926784" cy="2326024"/>
          </a:xfrm>
          <a:prstGeom prst="rect">
            <a:avLst/>
          </a:prstGeom>
          <a:ln w="12700">
            <a:miter lim="400000"/>
          </a:ln>
        </p:spPr>
      </p:pic>
      <p:sp>
        <p:nvSpPr>
          <p:cNvPr id="305" name="Jordan…"/>
          <p:cNvSpPr/>
          <p:nvPr/>
        </p:nvSpPr>
        <p:spPr>
          <a:xfrm>
            <a:off x="7512423" y="1698334"/>
            <a:ext cx="1463303" cy="3811493"/>
          </a:xfrm>
          <a:prstGeom prst="rect">
            <a:avLst/>
          </a:prstGeom>
          <a:solidFill>
            <a:srgbClr val="DCE6F2"/>
          </a:solidFill>
          <a:ln w="12700">
            <a:miter lim="400000"/>
          </a:ln>
          <a:extLst>
            <a:ext uri="{C572A759-6A51-4108-AA02-DFA0A04FC94B}">
              <ma14:wrappingTextBoxFlag xmlns="" xmlns:ma14="http://schemas.microsoft.com/office/mac/drawingml/2011/main" val="1"/>
            </a:ext>
          </a:extLst>
        </p:spPr>
        <p:txBody>
          <a:bodyPr wrap="square" lIns="0" tIns="0" rIns="0" bIns="0" anchor="ctr">
            <a:spAutoFit/>
          </a:bodyPr>
          <a:lstStyle/>
          <a:p>
            <a:pPr>
              <a:lnSpc>
                <a:spcPct val="120000"/>
              </a:lnSpc>
              <a:defRPr sz="800"/>
            </a:pPr>
            <a:endParaRPr sz="700" dirty="0"/>
          </a:p>
          <a:p>
            <a:pPr lvl="1">
              <a:lnSpc>
                <a:spcPct val="120000"/>
              </a:lnSpc>
              <a:buSzPct val="100000"/>
              <a:buChar char="•"/>
              <a:defRPr sz="1000"/>
            </a:pPr>
            <a:r>
              <a:rPr sz="900" dirty="0"/>
              <a:t>   </a:t>
            </a:r>
            <a:r>
              <a:rPr sz="900" b="1" u="sng" dirty="0">
                <a:uFill>
                  <a:solidFill>
                    <a:srgbClr val="0000FF"/>
                  </a:solidFill>
                </a:uFill>
              </a:rPr>
              <a:t>Jordan</a:t>
            </a:r>
          </a:p>
          <a:p>
            <a:pPr lvl="1">
              <a:lnSpc>
                <a:spcPct val="120000"/>
              </a:lnSpc>
              <a:buSzPct val="100000"/>
              <a:buChar char="•"/>
              <a:defRPr sz="1000"/>
            </a:pPr>
            <a:r>
              <a:rPr sz="900" b="1" dirty="0"/>
              <a:t>   </a:t>
            </a:r>
            <a:r>
              <a:rPr sz="900" b="1" u="sng" dirty="0">
                <a:uFill>
                  <a:solidFill>
                    <a:srgbClr val="0000FF"/>
                  </a:solidFill>
                </a:uFill>
              </a:rPr>
              <a:t>Kenya</a:t>
            </a:r>
          </a:p>
          <a:p>
            <a:pPr lvl="1">
              <a:lnSpc>
                <a:spcPct val="120000"/>
              </a:lnSpc>
              <a:buSzPct val="100000"/>
              <a:buChar char="•"/>
              <a:defRPr sz="1000"/>
            </a:pPr>
            <a:r>
              <a:rPr sz="900" b="1" dirty="0"/>
              <a:t>   </a:t>
            </a:r>
            <a:r>
              <a:rPr sz="900" b="1" u="sng" dirty="0">
                <a:uFill>
                  <a:solidFill>
                    <a:srgbClr val="0000FF"/>
                  </a:solidFill>
                </a:uFill>
              </a:rPr>
              <a:t>Malaysia</a:t>
            </a:r>
          </a:p>
          <a:p>
            <a:pPr lvl="1">
              <a:lnSpc>
                <a:spcPct val="120000"/>
              </a:lnSpc>
              <a:buSzPct val="100000"/>
              <a:buChar char="•"/>
              <a:defRPr sz="1000"/>
            </a:pPr>
            <a:r>
              <a:rPr sz="900" b="1" dirty="0"/>
              <a:t>   </a:t>
            </a:r>
            <a:r>
              <a:rPr sz="900" b="1" u="sng" dirty="0">
                <a:uFill>
                  <a:solidFill>
                    <a:srgbClr val="0000FF"/>
                  </a:solidFill>
                </a:uFill>
              </a:rPr>
              <a:t>Morocco</a:t>
            </a:r>
          </a:p>
          <a:p>
            <a:pPr lvl="1">
              <a:lnSpc>
                <a:spcPct val="120000"/>
              </a:lnSpc>
              <a:buSzPct val="100000"/>
              <a:buChar char="•"/>
              <a:defRPr sz="1000"/>
            </a:pPr>
            <a:r>
              <a:rPr sz="900" b="1" dirty="0"/>
              <a:t>   </a:t>
            </a:r>
            <a:r>
              <a:rPr sz="900" b="1" u="sng" dirty="0">
                <a:uFill>
                  <a:solidFill>
                    <a:srgbClr val="0000FF"/>
                  </a:solidFill>
                </a:uFill>
              </a:rPr>
              <a:t>Namibia</a:t>
            </a:r>
          </a:p>
          <a:p>
            <a:pPr lvl="1">
              <a:lnSpc>
                <a:spcPct val="120000"/>
              </a:lnSpc>
              <a:buSzPct val="100000"/>
              <a:buChar char="•"/>
              <a:defRPr sz="1000"/>
            </a:pPr>
            <a:r>
              <a:rPr sz="900" b="1" dirty="0"/>
              <a:t>   </a:t>
            </a:r>
            <a:r>
              <a:rPr sz="900" b="1" u="sng" dirty="0">
                <a:uFill>
                  <a:solidFill>
                    <a:srgbClr val="0000FF"/>
                  </a:solidFill>
                </a:uFill>
              </a:rPr>
              <a:t>Nepal</a:t>
            </a:r>
          </a:p>
          <a:p>
            <a:pPr lvl="1">
              <a:lnSpc>
                <a:spcPct val="120000"/>
              </a:lnSpc>
              <a:buSzPct val="100000"/>
              <a:buChar char="•"/>
              <a:defRPr sz="1000"/>
            </a:pPr>
            <a:r>
              <a:rPr sz="900" b="1" dirty="0"/>
              <a:t>   </a:t>
            </a:r>
            <a:r>
              <a:rPr sz="900" b="1" u="sng" dirty="0">
                <a:uFill>
                  <a:solidFill>
                    <a:srgbClr val="0000FF"/>
                  </a:solidFill>
                </a:uFill>
              </a:rPr>
              <a:t>Netherlands</a:t>
            </a:r>
          </a:p>
          <a:p>
            <a:pPr lvl="1">
              <a:lnSpc>
                <a:spcPct val="120000"/>
              </a:lnSpc>
              <a:buSzPct val="100000"/>
              <a:buChar char="•"/>
              <a:defRPr sz="1000"/>
            </a:pPr>
            <a:r>
              <a:rPr sz="900" b="1" dirty="0"/>
              <a:t>   </a:t>
            </a:r>
            <a:r>
              <a:rPr sz="900" b="1" u="sng" dirty="0">
                <a:uFill>
                  <a:solidFill>
                    <a:srgbClr val="0000FF"/>
                  </a:solidFill>
                </a:uFill>
              </a:rPr>
              <a:t>New Zealand</a:t>
            </a:r>
          </a:p>
          <a:p>
            <a:pPr lvl="1">
              <a:lnSpc>
                <a:spcPct val="120000"/>
              </a:lnSpc>
              <a:buSzPct val="100000"/>
              <a:buChar char="•"/>
              <a:defRPr sz="1000"/>
            </a:pPr>
            <a:r>
              <a:rPr sz="900" b="1" dirty="0"/>
              <a:t>   </a:t>
            </a:r>
            <a:r>
              <a:rPr sz="900" b="1" u="sng" dirty="0">
                <a:uFill>
                  <a:solidFill>
                    <a:srgbClr val="0000FF"/>
                  </a:solidFill>
                </a:uFill>
              </a:rPr>
              <a:t>Nigeria</a:t>
            </a:r>
            <a:endParaRPr sz="900" b="1" u="sng" dirty="0">
              <a:uFill>
                <a:solidFill>
                  <a:srgbClr val="0000FF"/>
                </a:solidFill>
              </a:uFill>
              <a:hlinkClick r:id="rId3"/>
            </a:endParaRPr>
          </a:p>
          <a:p>
            <a:pPr lvl="1">
              <a:lnSpc>
                <a:spcPct val="120000"/>
              </a:lnSpc>
              <a:buSzPct val="100000"/>
              <a:buChar char="•"/>
              <a:defRPr sz="1000"/>
            </a:pPr>
            <a:r>
              <a:rPr sz="900" b="1" dirty="0"/>
              <a:t>   </a:t>
            </a:r>
            <a:r>
              <a:rPr sz="900" b="1" u="sng" dirty="0">
                <a:uFill>
                  <a:solidFill>
                    <a:srgbClr val="0000FF"/>
                  </a:solidFill>
                </a:uFill>
              </a:rPr>
              <a:t>Norway</a:t>
            </a:r>
          </a:p>
          <a:p>
            <a:pPr lvl="1">
              <a:lnSpc>
                <a:spcPct val="120000"/>
              </a:lnSpc>
              <a:buSzPct val="100000"/>
              <a:buChar char="•"/>
              <a:defRPr sz="1000"/>
            </a:pPr>
            <a:r>
              <a:rPr sz="900" b="1" dirty="0"/>
              <a:t>   </a:t>
            </a:r>
            <a:r>
              <a:rPr sz="900" b="1" u="sng" dirty="0">
                <a:uFill>
                  <a:solidFill>
                    <a:srgbClr val="0000FF"/>
                  </a:solidFill>
                </a:uFill>
              </a:rPr>
              <a:t>Pakistan</a:t>
            </a:r>
          </a:p>
          <a:p>
            <a:pPr lvl="1">
              <a:lnSpc>
                <a:spcPct val="120000"/>
              </a:lnSpc>
              <a:buSzPct val="100000"/>
              <a:buChar char="•"/>
              <a:defRPr sz="1000"/>
            </a:pPr>
            <a:r>
              <a:rPr sz="900" b="1" dirty="0"/>
              <a:t>   </a:t>
            </a:r>
            <a:r>
              <a:rPr sz="900" b="1" u="sng" dirty="0">
                <a:uFill>
                  <a:solidFill>
                    <a:srgbClr val="0000FF"/>
                  </a:solidFill>
                </a:uFill>
              </a:rPr>
              <a:t>Philippines</a:t>
            </a:r>
          </a:p>
          <a:p>
            <a:pPr lvl="1">
              <a:lnSpc>
                <a:spcPct val="120000"/>
              </a:lnSpc>
              <a:buSzPct val="100000"/>
              <a:buChar char="•"/>
              <a:defRPr sz="1000"/>
            </a:pPr>
            <a:r>
              <a:rPr sz="900" b="1" dirty="0"/>
              <a:t>   </a:t>
            </a:r>
            <a:r>
              <a:rPr sz="900" b="1" u="sng" dirty="0">
                <a:uFill>
                  <a:solidFill>
                    <a:srgbClr val="0000FF"/>
                  </a:solidFill>
                </a:uFill>
              </a:rPr>
              <a:t>Poland</a:t>
            </a:r>
            <a:endParaRPr sz="900" b="1" u="sng" dirty="0">
              <a:uFill>
                <a:solidFill>
                  <a:srgbClr val="0000FF"/>
                </a:solidFill>
              </a:uFill>
              <a:hlinkClick r:id="rId4"/>
            </a:endParaRPr>
          </a:p>
          <a:p>
            <a:pPr lvl="1">
              <a:lnSpc>
                <a:spcPct val="120000"/>
              </a:lnSpc>
              <a:buSzPct val="100000"/>
              <a:buChar char="•"/>
              <a:defRPr sz="1000"/>
            </a:pPr>
            <a:r>
              <a:rPr sz="900" b="1" dirty="0"/>
              <a:t>   </a:t>
            </a:r>
            <a:r>
              <a:rPr sz="900" b="1" u="sng" dirty="0">
                <a:uFill>
                  <a:solidFill>
                    <a:srgbClr val="0000FF"/>
                  </a:solidFill>
                </a:uFill>
              </a:rPr>
              <a:t>Russian Federation</a:t>
            </a:r>
          </a:p>
          <a:p>
            <a:pPr lvl="1">
              <a:lnSpc>
                <a:spcPct val="120000"/>
              </a:lnSpc>
              <a:buSzPct val="100000"/>
              <a:buChar char="•"/>
              <a:defRPr sz="1000"/>
            </a:pPr>
            <a:r>
              <a:rPr sz="900" b="1" dirty="0"/>
              <a:t>   </a:t>
            </a:r>
            <a:r>
              <a:rPr sz="900" b="1" u="sng" dirty="0">
                <a:uFill>
                  <a:solidFill>
                    <a:srgbClr val="0000FF"/>
                  </a:solidFill>
                </a:uFill>
              </a:rPr>
              <a:t>Senegal</a:t>
            </a:r>
          </a:p>
          <a:p>
            <a:pPr lvl="1">
              <a:lnSpc>
                <a:spcPct val="120000"/>
              </a:lnSpc>
              <a:buSzPct val="100000"/>
              <a:buChar char="•"/>
              <a:defRPr sz="1000"/>
            </a:pPr>
            <a:r>
              <a:rPr sz="900" b="1" dirty="0"/>
              <a:t>   </a:t>
            </a:r>
            <a:r>
              <a:rPr sz="900" b="1" u="sng" dirty="0">
                <a:uFill>
                  <a:solidFill>
                    <a:srgbClr val="0000FF"/>
                  </a:solidFill>
                </a:uFill>
              </a:rPr>
              <a:t>Sweden</a:t>
            </a:r>
            <a:endParaRPr sz="900" b="1" u="sng" dirty="0">
              <a:uFill>
                <a:solidFill>
                  <a:srgbClr val="0000FF"/>
                </a:solidFill>
              </a:uFill>
              <a:hlinkClick r:id="rId5"/>
            </a:endParaRPr>
          </a:p>
          <a:p>
            <a:pPr lvl="1">
              <a:lnSpc>
                <a:spcPct val="120000"/>
              </a:lnSpc>
              <a:buSzPct val="100000"/>
              <a:buChar char="•"/>
              <a:defRPr sz="1000"/>
            </a:pPr>
            <a:r>
              <a:rPr sz="900" b="1" dirty="0"/>
              <a:t>   </a:t>
            </a:r>
            <a:r>
              <a:rPr sz="900" b="1" u="sng" dirty="0">
                <a:uFill>
                  <a:solidFill>
                    <a:srgbClr val="0000FF"/>
                  </a:solidFill>
                </a:uFill>
              </a:rPr>
              <a:t>Thailand</a:t>
            </a:r>
          </a:p>
          <a:p>
            <a:pPr lvl="1">
              <a:lnSpc>
                <a:spcPct val="120000"/>
              </a:lnSpc>
              <a:buSzPct val="100000"/>
              <a:buChar char="•"/>
              <a:defRPr sz="1000"/>
            </a:pPr>
            <a:r>
              <a:rPr sz="900" b="1" dirty="0"/>
              <a:t>   </a:t>
            </a:r>
            <a:r>
              <a:rPr sz="900" b="1" u="sng" dirty="0">
                <a:uFill>
                  <a:solidFill>
                    <a:srgbClr val="0000FF"/>
                  </a:solidFill>
                </a:uFill>
              </a:rPr>
              <a:t>Tunisia</a:t>
            </a:r>
            <a:endParaRPr sz="900" b="1" u="sng" dirty="0">
              <a:uFill>
                <a:solidFill>
                  <a:srgbClr val="0000FF"/>
                </a:solidFill>
              </a:uFill>
              <a:hlinkClick r:id="rId6"/>
            </a:endParaRPr>
          </a:p>
          <a:p>
            <a:pPr lvl="1">
              <a:lnSpc>
                <a:spcPct val="120000"/>
              </a:lnSpc>
              <a:buSzPct val="100000"/>
              <a:buChar char="•"/>
              <a:defRPr sz="1000"/>
            </a:pPr>
            <a:r>
              <a:rPr sz="900" b="1" dirty="0"/>
              <a:t>   </a:t>
            </a:r>
            <a:r>
              <a:rPr sz="900" b="1" u="sng" dirty="0">
                <a:uFill>
                  <a:solidFill>
                    <a:srgbClr val="0000FF"/>
                  </a:solidFill>
                </a:uFill>
              </a:rPr>
              <a:t>Turkey</a:t>
            </a:r>
            <a:endParaRPr sz="900" b="1" u="sng" dirty="0">
              <a:uFill>
                <a:solidFill>
                  <a:srgbClr val="0000FF"/>
                </a:solidFill>
              </a:uFill>
              <a:hlinkClick r:id="rId7"/>
            </a:endParaRPr>
          </a:p>
          <a:p>
            <a:pPr lvl="1">
              <a:lnSpc>
                <a:spcPct val="120000"/>
              </a:lnSpc>
              <a:buSzPct val="100000"/>
              <a:buChar char="•"/>
              <a:defRPr sz="1000"/>
            </a:pPr>
            <a:r>
              <a:rPr sz="900" b="1" dirty="0"/>
              <a:t>   </a:t>
            </a:r>
            <a:r>
              <a:rPr sz="900" b="1" u="sng" dirty="0">
                <a:uFill>
                  <a:solidFill>
                    <a:srgbClr val="0000FF"/>
                  </a:solidFill>
                </a:uFill>
              </a:rPr>
              <a:t>United Kingdom</a:t>
            </a:r>
            <a:endParaRPr sz="900" b="1" u="sng" dirty="0">
              <a:uFill>
                <a:solidFill>
                  <a:srgbClr val="0000FF"/>
                </a:solidFill>
              </a:uFill>
              <a:hlinkClick r:id="rId8"/>
            </a:endParaRPr>
          </a:p>
          <a:p>
            <a:pPr lvl="1">
              <a:lnSpc>
                <a:spcPct val="120000"/>
              </a:lnSpc>
              <a:buSzPct val="100000"/>
              <a:buChar char="•"/>
              <a:defRPr sz="1000"/>
            </a:pPr>
            <a:r>
              <a:rPr sz="900" b="1" dirty="0"/>
              <a:t>   </a:t>
            </a:r>
            <a:r>
              <a:rPr sz="900" b="1" u="sng" dirty="0">
                <a:uFill>
                  <a:solidFill>
                    <a:srgbClr val="0000FF"/>
                  </a:solidFill>
                </a:uFill>
              </a:rPr>
              <a:t>United States</a:t>
            </a:r>
          </a:p>
          <a:p>
            <a:pPr lvl="1">
              <a:lnSpc>
                <a:spcPct val="120000"/>
              </a:lnSpc>
              <a:buSzPct val="100000"/>
              <a:buChar char="•"/>
              <a:defRPr sz="1000"/>
            </a:pPr>
            <a:r>
              <a:rPr sz="900" b="1" dirty="0"/>
              <a:t>   </a:t>
            </a:r>
            <a:r>
              <a:rPr sz="900" b="1" u="sng" dirty="0">
                <a:uFill>
                  <a:solidFill>
                    <a:srgbClr val="0000FF"/>
                  </a:solidFill>
                </a:uFill>
              </a:rPr>
              <a:t>Uruguay</a:t>
            </a:r>
            <a:r>
              <a:rPr sz="900" b="1" u="sng" baseline="30000" dirty="0">
                <a:uFill>
                  <a:solidFill>
                    <a:srgbClr val="0000FF"/>
                  </a:solidFill>
                </a:uFill>
              </a:rPr>
              <a:t>[</a:t>
            </a:r>
            <a:endParaRPr sz="900" b="1" u="sng" baseline="30000" dirty="0">
              <a:uFill>
                <a:solidFill>
                  <a:srgbClr val="0000FF"/>
                </a:solidFill>
              </a:uFill>
              <a:hlinkClick r:id="rId9"/>
            </a:endParaRPr>
          </a:p>
        </p:txBody>
      </p:sp>
      <p:sp>
        <p:nvSpPr>
          <p:cNvPr id="301"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302"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19</a:t>
            </a:fld>
            <a:endParaRPr/>
          </a:p>
        </p:txBody>
      </p:sp>
      <p:sp>
        <p:nvSpPr>
          <p:cNvPr id="303" name="Componente militar          15.991…"/>
          <p:cNvSpPr/>
          <p:nvPr/>
        </p:nvSpPr>
        <p:spPr>
          <a:xfrm>
            <a:off x="2054063" y="2030293"/>
            <a:ext cx="4946437" cy="2031325"/>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pPr marL="457200" indent="-6350">
              <a:buSzPct val="100000"/>
              <a:defRPr sz="2100"/>
            </a:pPr>
            <a:r>
              <a:rPr dirty="0" err="1"/>
              <a:t>Componente</a:t>
            </a:r>
            <a:r>
              <a:rPr dirty="0"/>
              <a:t> </a:t>
            </a:r>
            <a:r>
              <a:rPr dirty="0" err="1"/>
              <a:t>militar</a:t>
            </a:r>
            <a:r>
              <a:rPr dirty="0"/>
              <a:t>          </a:t>
            </a:r>
            <a:r>
              <a:rPr lang="es-CL" dirty="0" smtClean="0"/>
              <a:t>      </a:t>
            </a:r>
            <a:r>
              <a:rPr dirty="0" smtClean="0"/>
              <a:t>15.991</a:t>
            </a:r>
            <a:endParaRPr dirty="0"/>
          </a:p>
          <a:p>
            <a:pPr marL="457200" indent="-6350">
              <a:buSzPct val="100000"/>
              <a:defRPr sz="2100"/>
            </a:pPr>
            <a:r>
              <a:rPr dirty="0" err="1"/>
              <a:t>Policías</a:t>
            </a:r>
            <a:r>
              <a:rPr dirty="0"/>
              <a:t>     		   	 3.400</a:t>
            </a:r>
          </a:p>
          <a:p>
            <a:pPr marL="457200" indent="-6350">
              <a:buSzPct val="100000"/>
              <a:defRPr sz="2100"/>
            </a:pPr>
            <a:r>
              <a:rPr dirty="0" err="1"/>
              <a:t>Observadores</a:t>
            </a:r>
            <a:r>
              <a:rPr dirty="0"/>
              <a:t> </a:t>
            </a:r>
            <a:r>
              <a:rPr dirty="0" err="1"/>
              <a:t>militares</a:t>
            </a:r>
            <a:r>
              <a:rPr dirty="0"/>
              <a:t>     	    893</a:t>
            </a:r>
          </a:p>
          <a:p>
            <a:pPr marL="457200" indent="-6350">
              <a:buSzPct val="100000"/>
              <a:defRPr sz="2100"/>
            </a:pPr>
            <a:r>
              <a:rPr dirty="0"/>
              <a:t>Personal civil ONU              </a:t>
            </a:r>
            <a:r>
              <a:rPr lang="es-CL" dirty="0" smtClean="0"/>
              <a:t>       </a:t>
            </a:r>
            <a:r>
              <a:rPr dirty="0" smtClean="0"/>
              <a:t>1.100</a:t>
            </a:r>
            <a:endParaRPr dirty="0"/>
          </a:p>
          <a:p>
            <a:pPr marL="457200" indent="-6350">
              <a:buSzPct val="100000"/>
              <a:defRPr sz="2100"/>
            </a:pPr>
            <a:r>
              <a:rPr dirty="0"/>
              <a:t>Voluntarios ONU	       	</a:t>
            </a:r>
            <a:r>
              <a:rPr u="sng" dirty="0"/>
              <a:t>    </a:t>
            </a:r>
            <a:r>
              <a:rPr u="sng" dirty="0" smtClean="0"/>
              <a:t>45</a:t>
            </a:r>
            <a:r>
              <a:rPr lang="es-ES" u="sng" dirty="0" smtClean="0"/>
              <a:t>0</a:t>
            </a:r>
            <a:endParaRPr u="sng" dirty="0" smtClean="0"/>
          </a:p>
          <a:p>
            <a:pPr marL="457200" indent="-6350">
              <a:buSzPct val="100000"/>
              <a:defRPr sz="2100"/>
            </a:pPr>
            <a:r>
              <a:rPr dirty="0" smtClean="0"/>
              <a:t> </a:t>
            </a:r>
            <a:r>
              <a:rPr dirty="0"/>
              <a:t>TOTAL             	           </a:t>
            </a:r>
            <a:r>
              <a:rPr lang="es-CL" dirty="0" smtClean="0"/>
              <a:t>   </a:t>
            </a:r>
            <a:r>
              <a:rPr dirty="0" smtClean="0"/>
              <a:t>21.834</a:t>
            </a:r>
            <a:endParaRPr dirty="0"/>
          </a:p>
        </p:txBody>
      </p:sp>
      <p:sp>
        <p:nvSpPr>
          <p:cNvPr id="304" name="Provenientes de 46 países"/>
          <p:cNvSpPr txBox="1"/>
          <p:nvPr/>
        </p:nvSpPr>
        <p:spPr>
          <a:xfrm>
            <a:off x="2054064" y="1479535"/>
            <a:ext cx="4946437" cy="52322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lgn="r">
              <a:defRPr sz="2600"/>
            </a:lvl1pPr>
          </a:lstStyle>
          <a:p>
            <a:pPr algn="l"/>
            <a:r>
              <a:rPr lang="es-CL" sz="2800" dirty="0" smtClean="0"/>
              <a:t>           Participación </a:t>
            </a:r>
            <a:r>
              <a:rPr sz="2800" dirty="0" smtClean="0"/>
              <a:t>de </a:t>
            </a:r>
            <a:r>
              <a:rPr sz="2800" dirty="0"/>
              <a:t>46 </a:t>
            </a:r>
            <a:r>
              <a:rPr sz="2800" dirty="0" err="1"/>
              <a:t>países</a:t>
            </a:r>
            <a:endParaRPr sz="2800" dirty="0"/>
          </a:p>
        </p:txBody>
      </p:sp>
      <p:pic>
        <p:nvPicPr>
          <p:cNvPr id="306" name="https://upload.wikimedia.org/wikipedia/commons/thumb/c/c0/Flag_of_Jordan.svg/23px-Flag_of_Jordan.svg.png" descr="https://upload.wikimedia.org/wikipedia/commons/thumb/c/c0/Flag_of_Jordan.svg/23px-Flag_of_Jordan.svg.png"/>
          <p:cNvPicPr>
            <a:picLocks noChangeAspect="1"/>
          </p:cNvPicPr>
          <p:nvPr/>
        </p:nvPicPr>
        <p:blipFill>
          <a:blip r:embed="rId10" cstate="print">
            <a:extLst/>
          </a:blip>
          <a:stretch>
            <a:fillRect/>
          </a:stretch>
        </p:blipFill>
        <p:spPr>
          <a:xfrm>
            <a:off x="7656456" y="1862137"/>
            <a:ext cx="219076" cy="114301"/>
          </a:xfrm>
          <a:prstGeom prst="rect">
            <a:avLst/>
          </a:prstGeom>
          <a:ln w="12700">
            <a:miter lim="400000"/>
          </a:ln>
        </p:spPr>
      </p:pic>
      <p:pic>
        <p:nvPicPr>
          <p:cNvPr id="307" name="https://upload.wikimedia.org/wikipedia/commons/thumb/4/49/Flag_of_Kenya.svg/23px-Flag_of_Kenya.svg.png" descr="https://upload.wikimedia.org/wikipedia/commons/thumb/4/49/Flag_of_Kenya.svg/23px-Flag_of_Kenya.svg.png"/>
          <p:cNvPicPr>
            <a:picLocks noChangeAspect="1"/>
          </p:cNvPicPr>
          <p:nvPr/>
        </p:nvPicPr>
        <p:blipFill>
          <a:blip r:embed="rId11" cstate="print">
            <a:extLst/>
          </a:blip>
          <a:stretch>
            <a:fillRect/>
          </a:stretch>
        </p:blipFill>
        <p:spPr>
          <a:xfrm>
            <a:off x="7656456" y="2000249"/>
            <a:ext cx="219076" cy="142876"/>
          </a:xfrm>
          <a:prstGeom prst="rect">
            <a:avLst/>
          </a:prstGeom>
          <a:ln w="12700">
            <a:miter lim="400000"/>
          </a:ln>
        </p:spPr>
      </p:pic>
      <p:pic>
        <p:nvPicPr>
          <p:cNvPr id="308" name="https://upload.wikimedia.org/wikipedia/commons/thumb/6/66/Flag_of_Malaysia.svg/23px-Flag_of_Malaysia.svg.png" descr="https://upload.wikimedia.org/wikipedia/commons/thumb/6/66/Flag_of_Malaysia.svg/23px-Flag_of_Malaysia.svg.png"/>
          <p:cNvPicPr>
            <a:picLocks noChangeAspect="1"/>
          </p:cNvPicPr>
          <p:nvPr/>
        </p:nvPicPr>
        <p:blipFill>
          <a:blip r:embed="rId12" cstate="print">
            <a:extLst/>
          </a:blip>
          <a:stretch>
            <a:fillRect/>
          </a:stretch>
        </p:blipFill>
        <p:spPr>
          <a:xfrm>
            <a:off x="7656456" y="2192813"/>
            <a:ext cx="219076" cy="114301"/>
          </a:xfrm>
          <a:prstGeom prst="rect">
            <a:avLst/>
          </a:prstGeom>
          <a:ln w="12700">
            <a:miter lim="400000"/>
          </a:ln>
        </p:spPr>
      </p:pic>
      <p:pic>
        <p:nvPicPr>
          <p:cNvPr id="309" name="https://upload.wikimedia.org/wikipedia/commons/thumb/2/2c/Flag_of_Morocco.svg/23px-Flag_of_Morocco.svg.png" descr="https://upload.wikimedia.org/wikipedia/commons/thumb/2/2c/Flag_of_Morocco.svg/23px-Flag_of_Morocco.svg.png"/>
          <p:cNvPicPr>
            <a:picLocks noChangeAspect="1"/>
          </p:cNvPicPr>
          <p:nvPr/>
        </p:nvPicPr>
        <p:blipFill>
          <a:blip r:embed="rId13" cstate="print">
            <a:extLst/>
          </a:blip>
          <a:stretch>
            <a:fillRect/>
          </a:stretch>
        </p:blipFill>
        <p:spPr>
          <a:xfrm>
            <a:off x="7656456" y="2349499"/>
            <a:ext cx="219076" cy="142876"/>
          </a:xfrm>
          <a:prstGeom prst="rect">
            <a:avLst/>
          </a:prstGeom>
          <a:ln w="12700">
            <a:miter lim="400000"/>
          </a:ln>
        </p:spPr>
      </p:pic>
      <p:pic>
        <p:nvPicPr>
          <p:cNvPr id="310" name="https://upload.wikimedia.org/wikipedia/commons/thumb/0/00/Flag_of_Namibia.svg/23px-Flag_of_Namibia.svg.png" descr="https://upload.wikimedia.org/wikipedia/commons/thumb/0/00/Flag_of_Namibia.svg/23px-Flag_of_Namibia.svg.png"/>
          <p:cNvPicPr>
            <a:picLocks noChangeAspect="1"/>
          </p:cNvPicPr>
          <p:nvPr/>
        </p:nvPicPr>
        <p:blipFill>
          <a:blip r:embed="rId14" cstate="print">
            <a:extLst/>
          </a:blip>
          <a:stretch>
            <a:fillRect/>
          </a:stretch>
        </p:blipFill>
        <p:spPr>
          <a:xfrm>
            <a:off x="7656456" y="2520632"/>
            <a:ext cx="219076" cy="142876"/>
          </a:xfrm>
          <a:prstGeom prst="rect">
            <a:avLst/>
          </a:prstGeom>
          <a:ln w="12700">
            <a:miter lim="400000"/>
          </a:ln>
        </p:spPr>
      </p:pic>
      <p:pic>
        <p:nvPicPr>
          <p:cNvPr id="311" name="https://upload.wikimedia.org/wikipedia/commons/thumb/9/9b/Flag_of_Nepal.svg/16px-Flag_of_Nepal.svg.png" descr="https://upload.wikimedia.org/wikipedia/commons/thumb/9/9b/Flag_of_Nepal.svg/16px-Flag_of_Nepal.svg.png"/>
          <p:cNvPicPr>
            <a:picLocks noChangeAspect="1"/>
          </p:cNvPicPr>
          <p:nvPr/>
        </p:nvPicPr>
        <p:blipFill>
          <a:blip r:embed="rId15" cstate="print">
            <a:extLst/>
          </a:blip>
          <a:stretch>
            <a:fillRect/>
          </a:stretch>
        </p:blipFill>
        <p:spPr>
          <a:xfrm>
            <a:off x="7689794" y="2672556"/>
            <a:ext cx="152401" cy="190501"/>
          </a:xfrm>
          <a:prstGeom prst="rect">
            <a:avLst/>
          </a:prstGeom>
          <a:ln w="12700">
            <a:miter lim="400000"/>
          </a:ln>
        </p:spPr>
      </p:pic>
      <p:pic>
        <p:nvPicPr>
          <p:cNvPr id="312" name="https://upload.wikimedia.org/wikipedia/commons/thumb/2/20/Flag_of_the_Netherlands.svg/23px-Flag_of_the_Netherlands.svg.png" descr="https://upload.wikimedia.org/wikipedia/commons/thumb/2/20/Flag_of_the_Netherlands.svg/23px-Flag_of_the_Netherlands.svg.png"/>
          <p:cNvPicPr>
            <a:picLocks noChangeAspect="1"/>
          </p:cNvPicPr>
          <p:nvPr/>
        </p:nvPicPr>
        <p:blipFill>
          <a:blip r:embed="rId16" cstate="print">
            <a:extLst/>
          </a:blip>
          <a:stretch>
            <a:fillRect/>
          </a:stretch>
        </p:blipFill>
        <p:spPr>
          <a:xfrm>
            <a:off x="7656456" y="2887503"/>
            <a:ext cx="219076" cy="142876"/>
          </a:xfrm>
          <a:prstGeom prst="rect">
            <a:avLst/>
          </a:prstGeom>
          <a:ln w="12700">
            <a:miter lim="400000"/>
          </a:ln>
        </p:spPr>
      </p:pic>
      <p:pic>
        <p:nvPicPr>
          <p:cNvPr id="313" name="https://upload.wikimedia.org/wikipedia/commons/thumb/3/3e/Flag_of_New_Zealand.svg/23px-Flag_of_New_Zealand.svg.png" descr="https://upload.wikimedia.org/wikipedia/commons/thumb/3/3e/Flag_of_New_Zealand.svg/23px-Flag_of_New_Zealand.svg.png"/>
          <p:cNvPicPr>
            <a:picLocks noChangeAspect="1"/>
          </p:cNvPicPr>
          <p:nvPr/>
        </p:nvPicPr>
        <p:blipFill>
          <a:blip r:embed="rId17" cstate="print">
            <a:extLst/>
          </a:blip>
          <a:stretch>
            <a:fillRect/>
          </a:stretch>
        </p:blipFill>
        <p:spPr>
          <a:xfrm>
            <a:off x="7656456" y="3059906"/>
            <a:ext cx="219076" cy="114301"/>
          </a:xfrm>
          <a:prstGeom prst="rect">
            <a:avLst/>
          </a:prstGeom>
          <a:ln w="12700">
            <a:miter lim="400000"/>
          </a:ln>
        </p:spPr>
      </p:pic>
      <p:pic>
        <p:nvPicPr>
          <p:cNvPr id="314" name="https://upload.wikimedia.org/wikipedia/commons/thumb/7/79/Flag_of_Nigeria.svg/23px-Flag_of_Nigeria.svg.png" descr="https://upload.wikimedia.org/wikipedia/commons/thumb/7/79/Flag_of_Nigeria.svg/23px-Flag_of_Nigeria.svg.png"/>
          <p:cNvPicPr>
            <a:picLocks noChangeAspect="1"/>
          </p:cNvPicPr>
          <p:nvPr/>
        </p:nvPicPr>
        <p:blipFill>
          <a:blip r:embed="rId18" cstate="print">
            <a:extLst/>
          </a:blip>
          <a:stretch>
            <a:fillRect/>
          </a:stretch>
        </p:blipFill>
        <p:spPr>
          <a:xfrm>
            <a:off x="7656456" y="3225006"/>
            <a:ext cx="219076" cy="114301"/>
          </a:xfrm>
          <a:prstGeom prst="rect">
            <a:avLst/>
          </a:prstGeom>
          <a:ln w="12700">
            <a:miter lim="400000"/>
          </a:ln>
        </p:spPr>
      </p:pic>
      <p:pic>
        <p:nvPicPr>
          <p:cNvPr id="315" name="https://upload.wikimedia.org/wikipedia/commons/thumb/d/d9/Flag_of_Norway.svg/21px-Flag_of_Norway.svg.png" descr="https://upload.wikimedia.org/wikipedia/commons/thumb/d/d9/Flag_of_Norway.svg/21px-Flag_of_Norway.svg.png"/>
          <p:cNvPicPr>
            <a:picLocks noChangeAspect="1"/>
          </p:cNvPicPr>
          <p:nvPr/>
        </p:nvPicPr>
        <p:blipFill>
          <a:blip r:embed="rId19" cstate="print">
            <a:extLst/>
          </a:blip>
          <a:stretch>
            <a:fillRect/>
          </a:stretch>
        </p:blipFill>
        <p:spPr>
          <a:xfrm>
            <a:off x="7665981" y="3390344"/>
            <a:ext cx="200026" cy="142876"/>
          </a:xfrm>
          <a:prstGeom prst="rect">
            <a:avLst/>
          </a:prstGeom>
          <a:ln w="12700">
            <a:miter lim="400000"/>
          </a:ln>
        </p:spPr>
      </p:pic>
      <p:pic>
        <p:nvPicPr>
          <p:cNvPr id="316" name="https://upload.wikimedia.org/wikipedia/commons/thumb/3/32/Flag_of_Pakistan.svg/23px-Flag_of_Pakistan.svg.png" descr="https://upload.wikimedia.org/wikipedia/commons/thumb/3/32/Flag_of_Pakistan.svg/23px-Flag_of_Pakistan.svg.png"/>
          <p:cNvPicPr>
            <a:picLocks noChangeAspect="1"/>
          </p:cNvPicPr>
          <p:nvPr/>
        </p:nvPicPr>
        <p:blipFill>
          <a:blip r:embed="rId20" cstate="print">
            <a:extLst/>
          </a:blip>
          <a:stretch>
            <a:fillRect/>
          </a:stretch>
        </p:blipFill>
        <p:spPr>
          <a:xfrm>
            <a:off x="7656456" y="3559175"/>
            <a:ext cx="219076" cy="142875"/>
          </a:xfrm>
          <a:prstGeom prst="rect">
            <a:avLst/>
          </a:prstGeom>
          <a:ln w="12700">
            <a:miter lim="400000"/>
          </a:ln>
        </p:spPr>
      </p:pic>
      <p:pic>
        <p:nvPicPr>
          <p:cNvPr id="317" name="https://upload.wikimedia.org/wikipedia/commons/thumb/b/bd/Flag_of_the_Philippines_%28navy_blue%29.svg/23px-Flag_of_the_Philippines_%28navy_blue%29.svg.png" descr="https://upload.wikimedia.org/wikipedia/commons/thumb/b/bd/Flag_of_the_Philippines_%28navy_blue%29.svg/23px-Flag_of_the_Philippines_%28navy_blue%29.svg.png"/>
          <p:cNvPicPr>
            <a:picLocks noChangeAspect="1"/>
          </p:cNvPicPr>
          <p:nvPr/>
        </p:nvPicPr>
        <p:blipFill>
          <a:blip r:embed="rId21" cstate="print">
            <a:extLst/>
          </a:blip>
          <a:stretch>
            <a:fillRect/>
          </a:stretch>
        </p:blipFill>
        <p:spPr>
          <a:xfrm>
            <a:off x="7656456" y="3711575"/>
            <a:ext cx="219076" cy="114300"/>
          </a:xfrm>
          <a:prstGeom prst="rect">
            <a:avLst/>
          </a:prstGeom>
          <a:ln w="12700">
            <a:miter lim="400000"/>
          </a:ln>
        </p:spPr>
      </p:pic>
      <p:pic>
        <p:nvPicPr>
          <p:cNvPr id="318" name="https://upload.wikimedia.org/wikipedia/en/thumb/1/12/Flag_of_Poland.svg/23px-Flag_of_Poland.svg.png" descr="https://upload.wikimedia.org/wikipedia/en/thumb/1/12/Flag_of_Poland.svg/23px-Flag_of_Poland.svg.png"/>
          <p:cNvPicPr>
            <a:picLocks noChangeAspect="1"/>
          </p:cNvPicPr>
          <p:nvPr/>
        </p:nvPicPr>
        <p:blipFill>
          <a:blip r:embed="rId22" cstate="print">
            <a:extLst/>
          </a:blip>
          <a:stretch>
            <a:fillRect/>
          </a:stretch>
        </p:blipFill>
        <p:spPr>
          <a:xfrm>
            <a:off x="7656456" y="3863975"/>
            <a:ext cx="219076" cy="133350"/>
          </a:xfrm>
          <a:prstGeom prst="rect">
            <a:avLst/>
          </a:prstGeom>
          <a:ln w="12700">
            <a:miter lim="400000"/>
          </a:ln>
        </p:spPr>
      </p:pic>
      <p:pic>
        <p:nvPicPr>
          <p:cNvPr id="319" name="https://upload.wikimedia.org/wikipedia/commons/thumb/3/32/Flag_of_Russia_%281991%E2%80%931993%29.svg/23px-Flag_of_Russia_%281991%E2%80%931993%29.svg.png" descr="https://upload.wikimedia.org/wikipedia/commons/thumb/3/32/Flag_of_Russia_%281991%E2%80%931993%29.svg/23px-Flag_of_Russia_%281991%E2%80%931993%29.svg.png"/>
          <p:cNvPicPr>
            <a:picLocks noChangeAspect="1"/>
          </p:cNvPicPr>
          <p:nvPr/>
        </p:nvPicPr>
        <p:blipFill>
          <a:blip r:embed="rId23" cstate="print">
            <a:extLst/>
          </a:blip>
          <a:stretch>
            <a:fillRect/>
          </a:stretch>
        </p:blipFill>
        <p:spPr>
          <a:xfrm>
            <a:off x="7656456" y="4016375"/>
            <a:ext cx="219076" cy="114300"/>
          </a:xfrm>
          <a:prstGeom prst="rect">
            <a:avLst/>
          </a:prstGeom>
          <a:ln w="12700">
            <a:miter lim="400000"/>
          </a:ln>
        </p:spPr>
      </p:pic>
      <p:pic>
        <p:nvPicPr>
          <p:cNvPr id="320" name="https://upload.wikimedia.org/wikipedia/commons/thumb/f/fd/Flag_of_Senegal.svg/23px-Flag_of_Senegal.svg.png" descr="https://upload.wikimedia.org/wikipedia/commons/thumb/f/fd/Flag_of_Senegal.svg/23px-Flag_of_Senegal.svg.png"/>
          <p:cNvPicPr>
            <a:picLocks noChangeAspect="1"/>
          </p:cNvPicPr>
          <p:nvPr/>
        </p:nvPicPr>
        <p:blipFill>
          <a:blip r:embed="rId24" cstate="print">
            <a:extLst/>
          </a:blip>
          <a:stretch>
            <a:fillRect/>
          </a:stretch>
        </p:blipFill>
        <p:spPr>
          <a:xfrm>
            <a:off x="7656456" y="4168775"/>
            <a:ext cx="219076" cy="142875"/>
          </a:xfrm>
          <a:prstGeom prst="rect">
            <a:avLst/>
          </a:prstGeom>
          <a:ln w="12700">
            <a:miter lim="400000"/>
          </a:ln>
        </p:spPr>
      </p:pic>
      <p:pic>
        <p:nvPicPr>
          <p:cNvPr id="321" name="https://upload.wikimedia.org/wikipedia/en/thumb/4/4c/Flag_of_Sweden.svg/23px-Flag_of_Sweden.svg.png" descr="https://upload.wikimedia.org/wikipedia/en/thumb/4/4c/Flag_of_Sweden.svg/23px-Flag_of_Sweden.svg.png"/>
          <p:cNvPicPr>
            <a:picLocks noChangeAspect="1"/>
          </p:cNvPicPr>
          <p:nvPr/>
        </p:nvPicPr>
        <p:blipFill>
          <a:blip r:embed="rId25" cstate="print">
            <a:extLst/>
          </a:blip>
          <a:stretch>
            <a:fillRect/>
          </a:stretch>
        </p:blipFill>
        <p:spPr>
          <a:xfrm>
            <a:off x="7656456" y="4366815"/>
            <a:ext cx="219076" cy="133351"/>
          </a:xfrm>
          <a:prstGeom prst="rect">
            <a:avLst/>
          </a:prstGeom>
          <a:ln w="12700">
            <a:miter lim="400000"/>
          </a:ln>
        </p:spPr>
      </p:pic>
      <p:pic>
        <p:nvPicPr>
          <p:cNvPr id="322" name="https://upload.wikimedia.org/wikipedia/commons/thumb/a/a9/Flag_of_Thailand.svg/23px-Flag_of_Thailand.svg.png" descr="https://upload.wikimedia.org/wikipedia/commons/thumb/a/a9/Flag_of_Thailand.svg/23px-Flag_of_Thailand.svg.png"/>
          <p:cNvPicPr>
            <a:picLocks noChangeAspect="1"/>
          </p:cNvPicPr>
          <p:nvPr/>
        </p:nvPicPr>
        <p:blipFill>
          <a:blip r:embed="rId26" cstate="print">
            <a:extLst/>
          </a:blip>
          <a:stretch>
            <a:fillRect/>
          </a:stretch>
        </p:blipFill>
        <p:spPr>
          <a:xfrm>
            <a:off x="7656456" y="4538662"/>
            <a:ext cx="219076" cy="142876"/>
          </a:xfrm>
          <a:prstGeom prst="rect">
            <a:avLst/>
          </a:prstGeom>
          <a:ln w="12700">
            <a:miter lim="400000"/>
          </a:ln>
        </p:spPr>
      </p:pic>
      <p:pic>
        <p:nvPicPr>
          <p:cNvPr id="323" name="https://upload.wikimedia.org/wikipedia/commons/thumb/c/ce/Flag_of_Tunisia.svg/23px-Flag_of_Tunisia.svg.png" descr="https://upload.wikimedia.org/wikipedia/commons/thumb/c/ce/Flag_of_Tunisia.svg/23px-Flag_of_Tunisia.svg.png"/>
          <p:cNvPicPr>
            <a:picLocks noChangeAspect="1"/>
          </p:cNvPicPr>
          <p:nvPr/>
        </p:nvPicPr>
        <p:blipFill>
          <a:blip r:embed="rId27" cstate="print">
            <a:extLst/>
          </a:blip>
          <a:stretch>
            <a:fillRect/>
          </a:stretch>
        </p:blipFill>
        <p:spPr>
          <a:xfrm>
            <a:off x="7665292" y="4718843"/>
            <a:ext cx="219076" cy="142876"/>
          </a:xfrm>
          <a:prstGeom prst="rect">
            <a:avLst/>
          </a:prstGeom>
          <a:ln w="12700">
            <a:miter lim="400000"/>
          </a:ln>
        </p:spPr>
      </p:pic>
      <p:pic>
        <p:nvPicPr>
          <p:cNvPr id="324" name="https://upload.wikimedia.org/wikipedia/commons/thumb/b/b4/Flag_of_Turkey.svg/23px-Flag_of_Turkey.svg.png" descr="https://upload.wikimedia.org/wikipedia/commons/thumb/b/b4/Flag_of_Turkey.svg/23px-Flag_of_Turkey.svg.png"/>
          <p:cNvPicPr>
            <a:picLocks noChangeAspect="1"/>
          </p:cNvPicPr>
          <p:nvPr/>
        </p:nvPicPr>
        <p:blipFill>
          <a:blip r:embed="rId28" cstate="print">
            <a:extLst/>
          </a:blip>
          <a:stretch>
            <a:fillRect/>
          </a:stretch>
        </p:blipFill>
        <p:spPr>
          <a:xfrm>
            <a:off x="7656456" y="4892675"/>
            <a:ext cx="219076" cy="142876"/>
          </a:xfrm>
          <a:prstGeom prst="rect">
            <a:avLst/>
          </a:prstGeom>
          <a:ln w="12700">
            <a:miter lim="400000"/>
          </a:ln>
        </p:spPr>
      </p:pic>
      <p:pic>
        <p:nvPicPr>
          <p:cNvPr id="325" name="https://upload.wikimedia.org/wikipedia/en/thumb/a/ae/Flag_of_the_United_Kingdom.svg/23px-Flag_of_the_United_Kingdom.svg.png" descr="https://upload.wikimedia.org/wikipedia/en/thumb/a/ae/Flag_of_the_United_Kingdom.svg/23px-Flag_of_the_United_Kingdom.svg.png"/>
          <p:cNvPicPr>
            <a:picLocks noChangeAspect="1"/>
          </p:cNvPicPr>
          <p:nvPr/>
        </p:nvPicPr>
        <p:blipFill>
          <a:blip r:embed="rId29" cstate="print">
            <a:extLst/>
          </a:blip>
          <a:stretch>
            <a:fillRect/>
          </a:stretch>
        </p:blipFill>
        <p:spPr>
          <a:xfrm>
            <a:off x="7656456" y="5072062"/>
            <a:ext cx="219076" cy="114301"/>
          </a:xfrm>
          <a:prstGeom prst="rect">
            <a:avLst/>
          </a:prstGeom>
          <a:ln w="12700">
            <a:miter lim="400000"/>
          </a:ln>
        </p:spPr>
      </p:pic>
      <p:pic>
        <p:nvPicPr>
          <p:cNvPr id="326" name="https://upload.wikimedia.org/wikipedia/en/thumb/a/a4/Flag_of_the_United_States.svg/23px-Flag_of_the_United_States.svg.png" descr="https://upload.wikimedia.org/wikipedia/en/thumb/a/a4/Flag_of_the_United_States.svg/23px-Flag_of_the_United_States.svg.png"/>
          <p:cNvPicPr>
            <a:picLocks noChangeAspect="1"/>
          </p:cNvPicPr>
          <p:nvPr/>
        </p:nvPicPr>
        <p:blipFill>
          <a:blip r:embed="rId30" cstate="print">
            <a:extLst/>
          </a:blip>
          <a:stretch>
            <a:fillRect/>
          </a:stretch>
        </p:blipFill>
        <p:spPr>
          <a:xfrm>
            <a:off x="7656456" y="5231130"/>
            <a:ext cx="219076" cy="114301"/>
          </a:xfrm>
          <a:prstGeom prst="rect">
            <a:avLst/>
          </a:prstGeom>
          <a:ln w="12700">
            <a:miter lim="400000"/>
          </a:ln>
        </p:spPr>
      </p:pic>
      <p:pic>
        <p:nvPicPr>
          <p:cNvPr id="327" name="https://upload.wikimedia.org/wikipedia/commons/thumb/f/fe/Flag_of_Uruguay.svg/23px-Flag_of_Uruguay.svg.png" descr="https://upload.wikimedia.org/wikipedia/commons/thumb/f/fe/Flag_of_Uruguay.svg/23px-Flag_of_Uruguay.svg.png"/>
          <p:cNvPicPr>
            <a:picLocks noChangeAspect="1"/>
          </p:cNvPicPr>
          <p:nvPr/>
        </p:nvPicPr>
        <p:blipFill>
          <a:blip r:embed="rId31" cstate="print">
            <a:extLst/>
          </a:blip>
          <a:stretch>
            <a:fillRect/>
          </a:stretch>
        </p:blipFill>
        <p:spPr>
          <a:xfrm>
            <a:off x="7656456" y="5394325"/>
            <a:ext cx="219076" cy="142876"/>
          </a:xfrm>
          <a:prstGeom prst="rect">
            <a:avLst/>
          </a:prstGeom>
          <a:ln w="12700">
            <a:miter lim="400000"/>
          </a:ln>
        </p:spPr>
      </p:pic>
      <p:pic>
        <p:nvPicPr>
          <p:cNvPr id="328" name="Emblem of the United Nations.svg" descr="Emblem of the United Nations.svg"/>
          <p:cNvPicPr>
            <a:picLocks noChangeAspect="1"/>
          </p:cNvPicPr>
          <p:nvPr/>
        </p:nvPicPr>
        <p:blipFill>
          <a:blip r:embed="rId32" cstate="print">
            <a:extLst/>
          </a:blip>
          <a:stretch>
            <a:fillRect/>
          </a:stretch>
        </p:blipFill>
        <p:spPr>
          <a:xfrm>
            <a:off x="2387786" y="1546229"/>
            <a:ext cx="537259" cy="457201"/>
          </a:xfrm>
          <a:prstGeom prst="rect">
            <a:avLst/>
          </a:prstGeom>
          <a:ln w="12700">
            <a:miter lim="400000"/>
          </a:ln>
        </p:spPr>
      </p:pic>
      <p:sp>
        <p:nvSpPr>
          <p:cNvPr id="329" name="Algeria…"/>
          <p:cNvSpPr/>
          <p:nvPr/>
        </p:nvSpPr>
        <p:spPr>
          <a:xfrm>
            <a:off x="323528" y="1541339"/>
            <a:ext cx="1290075" cy="4191917"/>
          </a:xfrm>
          <a:prstGeom prst="rect">
            <a:avLst/>
          </a:prstGeom>
          <a:solidFill>
            <a:srgbClr val="DCE6F2"/>
          </a:solidFill>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a:lnSpc>
                <a:spcPct val="120000"/>
              </a:lnSpc>
              <a:defRPr sz="800" b="1"/>
            </a:pPr>
            <a:endParaRPr sz="700" dirty="0"/>
          </a:p>
          <a:p>
            <a:pPr lvl="1">
              <a:lnSpc>
                <a:spcPct val="120000"/>
              </a:lnSpc>
              <a:buSzPct val="100000"/>
              <a:buChar char="•"/>
              <a:defRPr sz="1000" b="1"/>
            </a:pPr>
            <a:r>
              <a:rPr sz="900" dirty="0"/>
              <a:t>  </a:t>
            </a:r>
            <a:r>
              <a:rPr sz="800" dirty="0"/>
              <a:t> </a:t>
            </a:r>
            <a:r>
              <a:rPr sz="900" u="sng" dirty="0">
                <a:uFill>
                  <a:solidFill>
                    <a:srgbClr val="0000FF"/>
                  </a:solidFill>
                </a:uFill>
              </a:rPr>
              <a:t>Algeria</a:t>
            </a:r>
            <a:endParaRPr sz="900" u="sng" dirty="0">
              <a:uFill>
                <a:solidFill>
                  <a:srgbClr val="0000FF"/>
                </a:solidFill>
              </a:uFill>
              <a:hlinkClick r:id="rId33"/>
            </a:endParaRPr>
          </a:p>
          <a:p>
            <a:pPr lvl="1">
              <a:lnSpc>
                <a:spcPct val="120000"/>
              </a:lnSpc>
              <a:buSzPct val="100000"/>
              <a:buChar char="•"/>
              <a:defRPr sz="1000" b="1"/>
            </a:pPr>
            <a:r>
              <a:rPr sz="900" dirty="0"/>
              <a:t>  </a:t>
            </a:r>
            <a:r>
              <a:rPr sz="700" dirty="0"/>
              <a:t> </a:t>
            </a:r>
            <a:r>
              <a:rPr sz="900" u="sng" dirty="0">
                <a:uFill>
                  <a:solidFill>
                    <a:srgbClr val="0000FF"/>
                  </a:solidFill>
                </a:uFill>
              </a:rPr>
              <a:t>Argentina</a:t>
            </a:r>
          </a:p>
          <a:p>
            <a:pPr lvl="1">
              <a:lnSpc>
                <a:spcPct val="120000"/>
              </a:lnSpc>
              <a:buSzPct val="100000"/>
              <a:buChar char="•"/>
              <a:defRPr sz="1000" b="1"/>
            </a:pPr>
            <a:r>
              <a:rPr sz="900" dirty="0"/>
              <a:t>  </a:t>
            </a:r>
            <a:r>
              <a:rPr sz="600" dirty="0"/>
              <a:t> </a:t>
            </a:r>
            <a:r>
              <a:rPr sz="900" u="sng" dirty="0">
                <a:uFill>
                  <a:solidFill>
                    <a:srgbClr val="0000FF"/>
                  </a:solidFill>
                </a:uFill>
              </a:rPr>
              <a:t>Australia</a:t>
            </a:r>
          </a:p>
          <a:p>
            <a:pPr lvl="1">
              <a:lnSpc>
                <a:spcPct val="120000"/>
              </a:lnSpc>
              <a:buSzPct val="100000"/>
              <a:buChar char="•"/>
              <a:defRPr sz="1000" b="1"/>
            </a:pPr>
            <a:r>
              <a:rPr sz="900" dirty="0"/>
              <a:t>  </a:t>
            </a:r>
            <a:r>
              <a:rPr sz="800" dirty="0"/>
              <a:t> </a:t>
            </a:r>
            <a:r>
              <a:rPr sz="900" u="sng" dirty="0">
                <a:uFill>
                  <a:solidFill>
                    <a:srgbClr val="0000FF"/>
                  </a:solidFill>
                </a:uFill>
              </a:rPr>
              <a:t>Austria</a:t>
            </a:r>
          </a:p>
          <a:p>
            <a:pPr lvl="1">
              <a:lnSpc>
                <a:spcPct val="120000"/>
              </a:lnSpc>
              <a:buSzPct val="100000"/>
              <a:buChar char="•"/>
              <a:defRPr sz="1000" b="1"/>
            </a:pPr>
            <a:r>
              <a:rPr sz="900" dirty="0"/>
              <a:t>  </a:t>
            </a:r>
            <a:r>
              <a:rPr sz="700" dirty="0"/>
              <a:t> </a:t>
            </a:r>
            <a:r>
              <a:rPr sz="900" u="sng" dirty="0">
                <a:uFill>
                  <a:solidFill>
                    <a:srgbClr val="0000FF"/>
                  </a:solidFill>
                </a:uFill>
              </a:rPr>
              <a:t>Bangladesh</a:t>
            </a:r>
          </a:p>
          <a:p>
            <a:pPr lvl="1">
              <a:lnSpc>
                <a:spcPct val="120000"/>
              </a:lnSpc>
              <a:buSzPct val="100000"/>
              <a:buChar char="•"/>
              <a:defRPr sz="1000" b="1"/>
            </a:pPr>
            <a:r>
              <a:rPr sz="900" dirty="0"/>
              <a:t>  </a:t>
            </a:r>
            <a:r>
              <a:rPr sz="800" dirty="0"/>
              <a:t> </a:t>
            </a:r>
            <a:r>
              <a:rPr sz="900" u="sng" dirty="0">
                <a:uFill>
                  <a:solidFill>
                    <a:srgbClr val="0000FF"/>
                  </a:solidFill>
                </a:uFill>
              </a:rPr>
              <a:t>Belgium</a:t>
            </a:r>
            <a:endParaRPr sz="900" u="sng" dirty="0">
              <a:uFill>
                <a:solidFill>
                  <a:srgbClr val="0000FF"/>
                </a:solidFill>
              </a:uFill>
              <a:hlinkClick r:id="rId34"/>
            </a:endParaRPr>
          </a:p>
          <a:p>
            <a:pPr lvl="1">
              <a:lnSpc>
                <a:spcPct val="120000"/>
              </a:lnSpc>
              <a:buSzPct val="100000"/>
              <a:buChar char="•"/>
              <a:defRPr sz="1000" b="1"/>
            </a:pPr>
            <a:r>
              <a:rPr sz="900" dirty="0"/>
              <a:t>  </a:t>
            </a:r>
            <a:r>
              <a:rPr sz="600" dirty="0"/>
              <a:t> </a:t>
            </a:r>
            <a:r>
              <a:rPr sz="900" u="sng" dirty="0">
                <a:uFill>
                  <a:solidFill>
                    <a:srgbClr val="0000FF"/>
                  </a:solidFill>
                </a:uFill>
              </a:rPr>
              <a:t>Brunei</a:t>
            </a:r>
          </a:p>
          <a:p>
            <a:pPr lvl="1">
              <a:lnSpc>
                <a:spcPct val="120000"/>
              </a:lnSpc>
              <a:buSzPct val="100000"/>
              <a:buChar char="•"/>
              <a:defRPr sz="1000" b="1"/>
            </a:pPr>
            <a:r>
              <a:rPr sz="900" dirty="0"/>
              <a:t>  </a:t>
            </a:r>
            <a:r>
              <a:rPr sz="700" dirty="0"/>
              <a:t> </a:t>
            </a:r>
            <a:r>
              <a:rPr sz="900" u="sng" dirty="0">
                <a:uFill>
                  <a:solidFill>
                    <a:srgbClr val="0000FF"/>
                  </a:solidFill>
                </a:uFill>
              </a:rPr>
              <a:t>Bulgaria</a:t>
            </a:r>
          </a:p>
          <a:p>
            <a:pPr lvl="1">
              <a:lnSpc>
                <a:spcPct val="120000"/>
              </a:lnSpc>
              <a:buSzPct val="100000"/>
              <a:buChar char="•"/>
              <a:defRPr sz="1000" b="1"/>
            </a:pPr>
            <a:r>
              <a:rPr sz="900" dirty="0"/>
              <a:t>  </a:t>
            </a:r>
            <a:r>
              <a:rPr sz="800" dirty="0"/>
              <a:t> </a:t>
            </a:r>
            <a:r>
              <a:rPr sz="900" u="sng" dirty="0">
                <a:uFill>
                  <a:solidFill>
                    <a:srgbClr val="0000FF"/>
                  </a:solidFill>
                </a:uFill>
              </a:rPr>
              <a:t>Cameroon</a:t>
            </a:r>
          </a:p>
          <a:p>
            <a:pPr lvl="1">
              <a:lnSpc>
                <a:spcPct val="120000"/>
              </a:lnSpc>
              <a:buSzPct val="100000"/>
              <a:buChar char="•"/>
              <a:defRPr sz="1000" b="1"/>
            </a:pPr>
            <a:r>
              <a:rPr sz="900" dirty="0"/>
              <a:t>  </a:t>
            </a:r>
            <a:r>
              <a:rPr sz="600" dirty="0"/>
              <a:t> </a:t>
            </a:r>
            <a:r>
              <a:rPr sz="900" u="sng" dirty="0">
                <a:uFill>
                  <a:solidFill>
                    <a:srgbClr val="0000FF"/>
                  </a:solidFill>
                </a:uFill>
              </a:rPr>
              <a:t>Canada</a:t>
            </a:r>
          </a:p>
          <a:p>
            <a:pPr lvl="1">
              <a:lnSpc>
                <a:spcPct val="120000"/>
              </a:lnSpc>
              <a:buSzPct val="100000"/>
              <a:buChar char="•"/>
              <a:defRPr sz="1000" b="1"/>
            </a:pPr>
            <a:r>
              <a:rPr sz="900" dirty="0"/>
              <a:t>  </a:t>
            </a:r>
            <a:r>
              <a:rPr sz="800" dirty="0"/>
              <a:t> </a:t>
            </a:r>
            <a:r>
              <a:rPr sz="900" u="sng" dirty="0">
                <a:uFill>
                  <a:solidFill>
                    <a:srgbClr val="0000FF"/>
                  </a:solidFill>
                </a:uFill>
              </a:rPr>
              <a:t>Chile</a:t>
            </a:r>
          </a:p>
          <a:p>
            <a:pPr lvl="1">
              <a:lnSpc>
                <a:spcPct val="120000"/>
              </a:lnSpc>
              <a:buSzPct val="100000"/>
              <a:buChar char="•"/>
              <a:defRPr sz="1000" b="1"/>
            </a:pPr>
            <a:r>
              <a:rPr sz="900" dirty="0"/>
              <a:t>  </a:t>
            </a:r>
            <a:r>
              <a:rPr sz="800" dirty="0"/>
              <a:t> </a:t>
            </a:r>
            <a:r>
              <a:rPr sz="900" dirty="0"/>
              <a:t>China </a:t>
            </a:r>
          </a:p>
          <a:p>
            <a:pPr lvl="1">
              <a:lnSpc>
                <a:spcPct val="120000"/>
              </a:lnSpc>
              <a:buSzPct val="100000"/>
              <a:buChar char="•"/>
              <a:defRPr sz="1000" b="1"/>
            </a:pPr>
            <a:r>
              <a:rPr sz="900" dirty="0"/>
              <a:t>  </a:t>
            </a:r>
            <a:r>
              <a:rPr sz="800" dirty="0"/>
              <a:t> </a:t>
            </a:r>
            <a:r>
              <a:rPr sz="900" u="sng" dirty="0">
                <a:uFill>
                  <a:solidFill>
                    <a:srgbClr val="0000FF"/>
                  </a:solidFill>
                </a:uFill>
              </a:rPr>
              <a:t>Colombia</a:t>
            </a:r>
          </a:p>
          <a:p>
            <a:pPr lvl="1">
              <a:lnSpc>
                <a:spcPct val="120000"/>
              </a:lnSpc>
              <a:buSzPct val="100000"/>
              <a:buChar char="•"/>
              <a:defRPr sz="1000" b="1"/>
            </a:pPr>
            <a:r>
              <a:rPr sz="900" dirty="0"/>
              <a:t>  </a:t>
            </a:r>
            <a:r>
              <a:rPr sz="800" dirty="0"/>
              <a:t> </a:t>
            </a:r>
            <a:r>
              <a:rPr sz="900" u="sng" dirty="0">
                <a:uFill>
                  <a:solidFill>
                    <a:srgbClr val="0000FF"/>
                  </a:solidFill>
                </a:uFill>
              </a:rPr>
              <a:t>Egypt</a:t>
            </a:r>
          </a:p>
          <a:p>
            <a:pPr lvl="1">
              <a:lnSpc>
                <a:spcPct val="120000"/>
              </a:lnSpc>
              <a:buSzPct val="100000"/>
              <a:buChar char="•"/>
              <a:defRPr sz="1000" b="1"/>
            </a:pPr>
            <a:r>
              <a:rPr sz="900" dirty="0"/>
              <a:t>  </a:t>
            </a:r>
            <a:r>
              <a:rPr sz="600" dirty="0"/>
              <a:t> </a:t>
            </a:r>
            <a:r>
              <a:rPr sz="900" u="sng" dirty="0">
                <a:uFill>
                  <a:solidFill>
                    <a:srgbClr val="0000FF"/>
                  </a:solidFill>
                </a:uFill>
              </a:rPr>
              <a:t>Fiji</a:t>
            </a:r>
          </a:p>
          <a:p>
            <a:pPr lvl="1">
              <a:lnSpc>
                <a:spcPct val="120000"/>
              </a:lnSpc>
              <a:buSzPct val="100000"/>
              <a:buChar char="•"/>
              <a:defRPr sz="1000" b="1"/>
            </a:pPr>
            <a:r>
              <a:rPr sz="900" dirty="0"/>
              <a:t>  </a:t>
            </a:r>
            <a:r>
              <a:rPr sz="800" dirty="0"/>
              <a:t> </a:t>
            </a:r>
            <a:r>
              <a:rPr sz="900" u="sng" dirty="0">
                <a:uFill>
                  <a:solidFill>
                    <a:srgbClr val="0000FF"/>
                  </a:solidFill>
                </a:uFill>
              </a:rPr>
              <a:t>France</a:t>
            </a:r>
            <a:endParaRPr sz="900" u="sng" dirty="0">
              <a:uFill>
                <a:solidFill>
                  <a:srgbClr val="0000FF"/>
                </a:solidFill>
              </a:uFill>
              <a:hlinkClick r:id="rId35"/>
            </a:endParaRPr>
          </a:p>
          <a:p>
            <a:pPr lvl="1">
              <a:lnSpc>
                <a:spcPct val="120000"/>
              </a:lnSpc>
              <a:buSzPct val="100000"/>
              <a:buChar char="•"/>
              <a:defRPr sz="1000" b="1"/>
            </a:pPr>
            <a:r>
              <a:rPr sz="900" dirty="0"/>
              <a:t>  </a:t>
            </a:r>
            <a:r>
              <a:rPr sz="700" dirty="0"/>
              <a:t> </a:t>
            </a:r>
            <a:r>
              <a:rPr sz="900" u="sng" dirty="0">
                <a:uFill>
                  <a:solidFill>
                    <a:srgbClr val="0000FF"/>
                  </a:solidFill>
                </a:uFill>
              </a:rPr>
              <a:t>Germany</a:t>
            </a:r>
          </a:p>
          <a:p>
            <a:pPr lvl="1">
              <a:lnSpc>
                <a:spcPct val="120000"/>
              </a:lnSpc>
              <a:buSzPct val="100000"/>
              <a:buChar char="•"/>
              <a:defRPr sz="1000" b="1"/>
            </a:pPr>
            <a:r>
              <a:rPr sz="900" dirty="0"/>
              <a:t>  </a:t>
            </a:r>
            <a:r>
              <a:rPr sz="800" dirty="0"/>
              <a:t> </a:t>
            </a:r>
            <a:r>
              <a:rPr sz="900" u="sng" dirty="0">
                <a:uFill>
                  <a:solidFill>
                    <a:srgbClr val="0000FF"/>
                  </a:solidFill>
                </a:uFill>
              </a:rPr>
              <a:t>Ghana</a:t>
            </a:r>
          </a:p>
          <a:p>
            <a:pPr lvl="1">
              <a:lnSpc>
                <a:spcPct val="120000"/>
              </a:lnSpc>
              <a:buSzPct val="100000"/>
              <a:buChar char="•"/>
              <a:defRPr sz="1000" b="1"/>
            </a:pPr>
            <a:r>
              <a:rPr sz="900" dirty="0"/>
              <a:t>  </a:t>
            </a:r>
            <a:r>
              <a:rPr sz="600" dirty="0"/>
              <a:t> </a:t>
            </a:r>
            <a:r>
              <a:rPr sz="900" u="sng" dirty="0">
                <a:uFill>
                  <a:solidFill>
                    <a:srgbClr val="0000FF"/>
                  </a:solidFill>
                </a:uFill>
              </a:rPr>
              <a:t>Hungary</a:t>
            </a:r>
            <a:endParaRPr sz="900" u="sng" dirty="0">
              <a:uFill>
                <a:solidFill>
                  <a:srgbClr val="0000FF"/>
                </a:solidFill>
              </a:uFill>
              <a:hlinkClick r:id="rId36"/>
            </a:endParaRPr>
          </a:p>
          <a:p>
            <a:pPr lvl="1">
              <a:lnSpc>
                <a:spcPct val="120000"/>
              </a:lnSpc>
              <a:buSzPct val="100000"/>
              <a:buChar char="•"/>
              <a:defRPr sz="1000" b="1"/>
            </a:pPr>
            <a:r>
              <a:rPr sz="900" dirty="0"/>
              <a:t>  </a:t>
            </a:r>
            <a:r>
              <a:rPr sz="800" dirty="0"/>
              <a:t> </a:t>
            </a:r>
            <a:r>
              <a:rPr sz="900" u="sng" dirty="0">
                <a:uFill>
                  <a:solidFill>
                    <a:srgbClr val="0000FF"/>
                  </a:solidFill>
                </a:uFill>
              </a:rPr>
              <a:t>India</a:t>
            </a:r>
          </a:p>
          <a:p>
            <a:pPr lvl="1">
              <a:lnSpc>
                <a:spcPct val="120000"/>
              </a:lnSpc>
              <a:buSzPct val="100000"/>
              <a:buChar char="•"/>
              <a:defRPr sz="1000" b="1"/>
            </a:pPr>
            <a:r>
              <a:rPr sz="900" dirty="0"/>
              <a:t>  </a:t>
            </a:r>
            <a:r>
              <a:rPr sz="800" dirty="0"/>
              <a:t> </a:t>
            </a:r>
            <a:r>
              <a:rPr sz="900" u="sng" dirty="0">
                <a:uFill>
                  <a:solidFill>
                    <a:srgbClr val="0000FF"/>
                  </a:solidFill>
                </a:uFill>
              </a:rPr>
              <a:t>Indonesia</a:t>
            </a:r>
          </a:p>
          <a:p>
            <a:pPr lvl="1">
              <a:lnSpc>
                <a:spcPct val="120000"/>
              </a:lnSpc>
              <a:buSzPct val="100000"/>
              <a:buChar char="•"/>
              <a:defRPr sz="1000" b="1"/>
            </a:pPr>
            <a:r>
              <a:rPr sz="900" dirty="0"/>
              <a:t>  </a:t>
            </a:r>
            <a:r>
              <a:rPr sz="600" dirty="0"/>
              <a:t> </a:t>
            </a:r>
            <a:r>
              <a:rPr sz="900" u="sng" dirty="0">
                <a:uFill>
                  <a:solidFill>
                    <a:srgbClr val="0000FF"/>
                  </a:solidFill>
                </a:uFill>
              </a:rPr>
              <a:t>Ireland</a:t>
            </a:r>
            <a:endParaRPr sz="900" u="sng" dirty="0">
              <a:uFill>
                <a:solidFill>
                  <a:srgbClr val="0000FF"/>
                </a:solidFill>
              </a:uFill>
              <a:hlinkClick r:id="rId37"/>
            </a:endParaRPr>
          </a:p>
          <a:p>
            <a:pPr lvl="1">
              <a:lnSpc>
                <a:spcPct val="120000"/>
              </a:lnSpc>
              <a:buSzPct val="100000"/>
              <a:buChar char="•"/>
              <a:defRPr sz="1000" b="1"/>
            </a:pPr>
            <a:r>
              <a:rPr sz="900" dirty="0"/>
              <a:t>  </a:t>
            </a:r>
            <a:r>
              <a:rPr sz="800" dirty="0"/>
              <a:t> </a:t>
            </a:r>
            <a:r>
              <a:rPr sz="900" u="sng" dirty="0">
                <a:uFill>
                  <a:solidFill>
                    <a:srgbClr val="0000FF"/>
                  </a:solidFill>
                </a:uFill>
              </a:rPr>
              <a:t>Italy</a:t>
            </a:r>
            <a:endParaRPr sz="900" u="sng" dirty="0">
              <a:uFill>
                <a:solidFill>
                  <a:srgbClr val="0000FF"/>
                </a:solidFill>
              </a:uFill>
              <a:hlinkClick r:id="rId38"/>
            </a:endParaRPr>
          </a:p>
          <a:p>
            <a:pPr lvl="1">
              <a:lnSpc>
                <a:spcPct val="120000"/>
              </a:lnSpc>
              <a:buSzPct val="100000"/>
              <a:buChar char="•"/>
              <a:defRPr sz="1000" b="1"/>
            </a:pPr>
            <a:r>
              <a:rPr sz="900" dirty="0"/>
              <a:t>  </a:t>
            </a:r>
            <a:r>
              <a:rPr sz="800" dirty="0"/>
              <a:t> </a:t>
            </a:r>
            <a:r>
              <a:rPr sz="900" u="sng" dirty="0">
                <a:uFill>
                  <a:solidFill>
                    <a:srgbClr val="0000FF"/>
                  </a:solidFill>
                </a:uFill>
              </a:rPr>
              <a:t>Japan</a:t>
            </a:r>
            <a:endParaRPr sz="900" u="sng" dirty="0">
              <a:uFill>
                <a:solidFill>
                  <a:srgbClr val="0000FF"/>
                </a:solidFill>
              </a:uFill>
              <a:hlinkClick r:id="rId39"/>
            </a:endParaRPr>
          </a:p>
        </p:txBody>
      </p:sp>
      <p:grpSp>
        <p:nvGrpSpPr>
          <p:cNvPr id="332" name="https://upload.wikimedia.org/wikipedia/commons/thumb/7/77/Flag_of_Algeria.svg/23px-Flag_of_Algeria.svg.png"/>
          <p:cNvGrpSpPr/>
          <p:nvPr/>
        </p:nvGrpSpPr>
        <p:grpSpPr>
          <a:xfrm>
            <a:off x="449295" y="1726976"/>
            <a:ext cx="219076" cy="142876"/>
            <a:chOff x="0" y="0"/>
            <a:chExt cx="219075" cy="142875"/>
          </a:xfrm>
        </p:grpSpPr>
        <p:sp>
          <p:nvSpPr>
            <p:cNvPr id="330"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31" name="23px-Flag_of_Algeria.png" descr="23px-Flag_of_Algeria.png"/>
            <p:cNvPicPr>
              <a:picLocks noChangeAspect="1"/>
            </p:cNvPicPr>
            <p:nvPr/>
          </p:nvPicPr>
          <p:blipFill>
            <a:blip r:embed="rId40" cstate="print">
              <a:extLst/>
            </a:blip>
            <a:stretch>
              <a:fillRect/>
            </a:stretch>
          </p:blipFill>
          <p:spPr>
            <a:xfrm>
              <a:off x="0" y="0"/>
              <a:ext cx="219075" cy="142875"/>
            </a:xfrm>
            <a:prstGeom prst="rect">
              <a:avLst/>
            </a:prstGeom>
            <a:ln w="12700" cap="flat">
              <a:noFill/>
              <a:miter lim="400000"/>
            </a:ln>
            <a:effectLst/>
          </p:spPr>
        </p:pic>
      </p:grpSp>
      <p:grpSp>
        <p:nvGrpSpPr>
          <p:cNvPr id="335" name="https://upload.wikimedia.org/wikipedia/commons/thumb/1/1a/Flag_of_Argentina.svg/23px-Flag_of_Argentina.svg.png"/>
          <p:cNvGrpSpPr/>
          <p:nvPr/>
        </p:nvGrpSpPr>
        <p:grpSpPr>
          <a:xfrm>
            <a:off x="458423" y="2089958"/>
            <a:ext cx="219076" cy="133351"/>
            <a:chOff x="0" y="0"/>
            <a:chExt cx="219075" cy="133350"/>
          </a:xfrm>
        </p:grpSpPr>
        <p:sp>
          <p:nvSpPr>
            <p:cNvPr id="333" name="Rectángulo"/>
            <p:cNvSpPr/>
            <p:nvPr/>
          </p:nvSpPr>
          <p:spPr>
            <a:xfrm>
              <a:off x="0" y="0"/>
              <a:ext cx="219075" cy="1333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34" name="23px-Flag_of_Argentina.png" descr="23px-Flag_of_Argentina.png"/>
            <p:cNvPicPr>
              <a:picLocks noChangeAspect="1"/>
            </p:cNvPicPr>
            <p:nvPr/>
          </p:nvPicPr>
          <p:blipFill>
            <a:blip r:embed="rId41" cstate="print">
              <a:extLst/>
            </a:blip>
            <a:stretch>
              <a:fillRect/>
            </a:stretch>
          </p:blipFill>
          <p:spPr>
            <a:xfrm>
              <a:off x="0" y="0"/>
              <a:ext cx="219075" cy="133350"/>
            </a:xfrm>
            <a:prstGeom prst="rect">
              <a:avLst/>
            </a:prstGeom>
            <a:ln w="12700" cap="flat">
              <a:noFill/>
              <a:miter lim="400000"/>
            </a:ln>
            <a:effectLst/>
          </p:spPr>
        </p:pic>
      </p:grpSp>
      <p:grpSp>
        <p:nvGrpSpPr>
          <p:cNvPr id="338" name="https://upload.wikimedia.org/wikipedia/en/thumb/b/b9/Flag_of_Australia.svg/23px-Flag_of_Australia.svg.png"/>
          <p:cNvGrpSpPr/>
          <p:nvPr/>
        </p:nvGrpSpPr>
        <p:grpSpPr>
          <a:xfrm>
            <a:off x="440167" y="1929383"/>
            <a:ext cx="237332" cy="123826"/>
            <a:chOff x="0" y="0"/>
            <a:chExt cx="237331" cy="123825"/>
          </a:xfrm>
        </p:grpSpPr>
        <p:sp>
          <p:nvSpPr>
            <p:cNvPr id="336" name="Rectángulo"/>
            <p:cNvSpPr/>
            <p:nvPr/>
          </p:nvSpPr>
          <p:spPr>
            <a:xfrm>
              <a:off x="0" y="0"/>
              <a:ext cx="237332" cy="12382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37" name="23px-Flag_of_Australia.png" descr="23px-Flag_of_Australia.png"/>
            <p:cNvPicPr>
              <a:picLocks noChangeAspect="1"/>
            </p:cNvPicPr>
            <p:nvPr/>
          </p:nvPicPr>
          <p:blipFill>
            <a:blip r:embed="rId42" cstate="print">
              <a:extLst/>
            </a:blip>
            <a:stretch>
              <a:fillRect/>
            </a:stretch>
          </p:blipFill>
          <p:spPr>
            <a:xfrm>
              <a:off x="0" y="0"/>
              <a:ext cx="237332" cy="123825"/>
            </a:xfrm>
            <a:prstGeom prst="rect">
              <a:avLst/>
            </a:prstGeom>
            <a:ln w="12700" cap="flat">
              <a:noFill/>
              <a:miter lim="400000"/>
            </a:ln>
            <a:effectLst/>
          </p:spPr>
        </p:pic>
      </p:grpSp>
      <p:grpSp>
        <p:nvGrpSpPr>
          <p:cNvPr id="341" name="https://upload.wikimedia.org/wikipedia/commons/thumb/4/41/Flag_of_Austria.svg/23px-Flag_of_Austria.svg.png"/>
          <p:cNvGrpSpPr/>
          <p:nvPr/>
        </p:nvGrpSpPr>
        <p:grpSpPr>
          <a:xfrm>
            <a:off x="458423" y="2240612"/>
            <a:ext cx="219076" cy="142876"/>
            <a:chOff x="0" y="0"/>
            <a:chExt cx="219075" cy="142875"/>
          </a:xfrm>
        </p:grpSpPr>
        <p:sp>
          <p:nvSpPr>
            <p:cNvPr id="339"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40" name="23px-Flag_of_Austria.png" descr="23px-Flag_of_Austria.png"/>
            <p:cNvPicPr>
              <a:picLocks noChangeAspect="1"/>
            </p:cNvPicPr>
            <p:nvPr/>
          </p:nvPicPr>
          <p:blipFill>
            <a:blip r:embed="rId43" cstate="print">
              <a:extLst/>
            </a:blip>
            <a:stretch>
              <a:fillRect/>
            </a:stretch>
          </p:blipFill>
          <p:spPr>
            <a:xfrm>
              <a:off x="0" y="0"/>
              <a:ext cx="219075" cy="142875"/>
            </a:xfrm>
            <a:prstGeom prst="rect">
              <a:avLst/>
            </a:prstGeom>
            <a:ln w="12700" cap="flat">
              <a:noFill/>
              <a:miter lim="400000"/>
            </a:ln>
            <a:effectLst/>
          </p:spPr>
        </p:pic>
      </p:grpSp>
      <p:grpSp>
        <p:nvGrpSpPr>
          <p:cNvPr id="344" name="https://upload.wikimedia.org/wikipedia/commons/thumb/f/f9/Flag_of_Bangladesh.svg/23px-Flag_of_Bangladesh.svg.png"/>
          <p:cNvGrpSpPr/>
          <p:nvPr/>
        </p:nvGrpSpPr>
        <p:grpSpPr>
          <a:xfrm>
            <a:off x="449295" y="2413173"/>
            <a:ext cx="219076" cy="133351"/>
            <a:chOff x="0" y="0"/>
            <a:chExt cx="219075" cy="133350"/>
          </a:xfrm>
        </p:grpSpPr>
        <p:sp>
          <p:nvSpPr>
            <p:cNvPr id="342" name="Rectángulo"/>
            <p:cNvSpPr/>
            <p:nvPr/>
          </p:nvSpPr>
          <p:spPr>
            <a:xfrm>
              <a:off x="0" y="0"/>
              <a:ext cx="219075" cy="1333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43" name="23px-Flag_of_Bangladesh.png" descr="23px-Flag_of_Bangladesh.png"/>
            <p:cNvPicPr>
              <a:picLocks noChangeAspect="1"/>
            </p:cNvPicPr>
            <p:nvPr/>
          </p:nvPicPr>
          <p:blipFill>
            <a:blip r:embed="rId44" cstate="print">
              <a:extLst/>
            </a:blip>
            <a:stretch>
              <a:fillRect/>
            </a:stretch>
          </p:blipFill>
          <p:spPr>
            <a:xfrm>
              <a:off x="0" y="0"/>
              <a:ext cx="219075" cy="133350"/>
            </a:xfrm>
            <a:prstGeom prst="rect">
              <a:avLst/>
            </a:prstGeom>
            <a:ln w="12700" cap="flat">
              <a:noFill/>
              <a:miter lim="400000"/>
            </a:ln>
            <a:effectLst/>
          </p:spPr>
        </p:pic>
      </p:grpSp>
      <p:grpSp>
        <p:nvGrpSpPr>
          <p:cNvPr id="347" name="https://upload.wikimedia.org/wikipedia/commons/thumb/9/92/Flag_of_Belgium_%28civil%29.svg/23px-Flag_of_Belgium_%28civil%29.svg.png"/>
          <p:cNvGrpSpPr/>
          <p:nvPr/>
        </p:nvGrpSpPr>
        <p:grpSpPr>
          <a:xfrm>
            <a:off x="458423" y="2592640"/>
            <a:ext cx="219076" cy="142876"/>
            <a:chOff x="0" y="0"/>
            <a:chExt cx="219075" cy="142875"/>
          </a:xfrm>
        </p:grpSpPr>
        <p:sp>
          <p:nvSpPr>
            <p:cNvPr id="345"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46" name="23px-Flag_of_Belgium_%28civil%29.png" descr="23px-Flag_of_Belgium_%28civil%29.png"/>
            <p:cNvPicPr>
              <a:picLocks noChangeAspect="1"/>
            </p:cNvPicPr>
            <p:nvPr/>
          </p:nvPicPr>
          <p:blipFill>
            <a:blip r:embed="rId45" cstate="print">
              <a:extLst/>
            </a:blip>
            <a:stretch>
              <a:fillRect/>
            </a:stretch>
          </p:blipFill>
          <p:spPr>
            <a:xfrm>
              <a:off x="0" y="0"/>
              <a:ext cx="219075" cy="142875"/>
            </a:xfrm>
            <a:prstGeom prst="rect">
              <a:avLst/>
            </a:prstGeom>
            <a:ln w="12700" cap="flat">
              <a:noFill/>
              <a:miter lim="400000"/>
            </a:ln>
            <a:effectLst/>
          </p:spPr>
        </p:pic>
      </p:grpSp>
      <p:grpSp>
        <p:nvGrpSpPr>
          <p:cNvPr id="350" name="https://upload.wikimedia.org/wikipedia/commons/thumb/9/9c/Flag_of_Brunei.svg/23px-Flag_of_Brunei.svg.png"/>
          <p:cNvGrpSpPr/>
          <p:nvPr/>
        </p:nvGrpSpPr>
        <p:grpSpPr>
          <a:xfrm>
            <a:off x="449295" y="2776840"/>
            <a:ext cx="219076" cy="114301"/>
            <a:chOff x="0" y="0"/>
            <a:chExt cx="219075" cy="114300"/>
          </a:xfrm>
        </p:grpSpPr>
        <p:sp>
          <p:nvSpPr>
            <p:cNvPr id="348" name="Rectángulo"/>
            <p:cNvSpPr/>
            <p:nvPr/>
          </p:nvSpPr>
          <p:spPr>
            <a:xfrm>
              <a:off x="0" y="0"/>
              <a:ext cx="219075" cy="11430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49" name="23px-Flag_of_Brunei.png" descr="23px-Flag_of_Brunei.png"/>
            <p:cNvPicPr>
              <a:picLocks noChangeAspect="1"/>
            </p:cNvPicPr>
            <p:nvPr/>
          </p:nvPicPr>
          <p:blipFill>
            <a:blip r:embed="rId46" cstate="print">
              <a:extLst/>
            </a:blip>
            <a:stretch>
              <a:fillRect/>
            </a:stretch>
          </p:blipFill>
          <p:spPr>
            <a:xfrm>
              <a:off x="0" y="0"/>
              <a:ext cx="219075" cy="114300"/>
            </a:xfrm>
            <a:prstGeom prst="rect">
              <a:avLst/>
            </a:prstGeom>
            <a:ln w="12700" cap="flat">
              <a:noFill/>
              <a:miter lim="400000"/>
            </a:ln>
            <a:effectLst/>
          </p:spPr>
        </p:pic>
      </p:grpSp>
      <p:grpSp>
        <p:nvGrpSpPr>
          <p:cNvPr id="353" name="https://upload.wikimedia.org/wikipedia/commons/thumb/4/4f/Flag_of_Cameroon.svg/23px-Flag_of_Cameroon.svg.png"/>
          <p:cNvGrpSpPr/>
          <p:nvPr/>
        </p:nvGrpSpPr>
        <p:grpSpPr>
          <a:xfrm>
            <a:off x="458423" y="3090877"/>
            <a:ext cx="219076" cy="142876"/>
            <a:chOff x="0" y="0"/>
            <a:chExt cx="219075" cy="142875"/>
          </a:xfrm>
        </p:grpSpPr>
        <p:sp>
          <p:nvSpPr>
            <p:cNvPr id="351"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52" name="23px-Flag_of_Cameroon.png" descr="23px-Flag_of_Cameroon.png"/>
            <p:cNvPicPr>
              <a:picLocks noChangeAspect="1"/>
            </p:cNvPicPr>
            <p:nvPr/>
          </p:nvPicPr>
          <p:blipFill>
            <a:blip r:embed="rId47" cstate="print">
              <a:extLst/>
            </a:blip>
            <a:stretch>
              <a:fillRect/>
            </a:stretch>
          </p:blipFill>
          <p:spPr>
            <a:xfrm>
              <a:off x="0" y="0"/>
              <a:ext cx="219075" cy="142875"/>
            </a:xfrm>
            <a:prstGeom prst="rect">
              <a:avLst/>
            </a:prstGeom>
            <a:ln w="12700" cap="flat">
              <a:noFill/>
              <a:miter lim="400000"/>
            </a:ln>
            <a:effectLst/>
          </p:spPr>
        </p:pic>
      </p:grpSp>
      <p:grpSp>
        <p:nvGrpSpPr>
          <p:cNvPr id="356" name="https://upload.wikimedia.org/wikipedia/en/thumb/c/cf/Flag_of_Canada.svg/23px-Flag_of_Canada.svg.png"/>
          <p:cNvGrpSpPr/>
          <p:nvPr/>
        </p:nvGrpSpPr>
        <p:grpSpPr>
          <a:xfrm>
            <a:off x="449295" y="3271614"/>
            <a:ext cx="219076" cy="114301"/>
            <a:chOff x="0" y="0"/>
            <a:chExt cx="219075" cy="114300"/>
          </a:xfrm>
        </p:grpSpPr>
        <p:sp>
          <p:nvSpPr>
            <p:cNvPr id="354" name="Rectángulo"/>
            <p:cNvSpPr/>
            <p:nvPr/>
          </p:nvSpPr>
          <p:spPr>
            <a:xfrm>
              <a:off x="0" y="0"/>
              <a:ext cx="219075" cy="11430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55" name="23px-Flag_of_Canada.png" descr="23px-Flag_of_Canada.png"/>
            <p:cNvPicPr>
              <a:picLocks noChangeAspect="1"/>
            </p:cNvPicPr>
            <p:nvPr/>
          </p:nvPicPr>
          <p:blipFill>
            <a:blip r:embed="rId48" cstate="print">
              <a:extLst/>
            </a:blip>
            <a:stretch>
              <a:fillRect/>
            </a:stretch>
          </p:blipFill>
          <p:spPr>
            <a:xfrm>
              <a:off x="0" y="0"/>
              <a:ext cx="219075" cy="114300"/>
            </a:xfrm>
            <a:prstGeom prst="rect">
              <a:avLst/>
            </a:prstGeom>
            <a:ln w="12700" cap="flat">
              <a:noFill/>
              <a:miter lim="400000"/>
            </a:ln>
            <a:effectLst/>
          </p:spPr>
        </p:pic>
      </p:grpSp>
      <p:grpSp>
        <p:nvGrpSpPr>
          <p:cNvPr id="359" name="https://upload.wikimedia.org/wikipedia/commons/thumb/7/78/Flag_of_Chile.svg/23px-Flag_of_Chile.svg.png"/>
          <p:cNvGrpSpPr/>
          <p:nvPr/>
        </p:nvGrpSpPr>
        <p:grpSpPr>
          <a:xfrm>
            <a:off x="458423" y="3435523"/>
            <a:ext cx="219076" cy="142876"/>
            <a:chOff x="0" y="0"/>
            <a:chExt cx="219075" cy="142875"/>
          </a:xfrm>
        </p:grpSpPr>
        <p:sp>
          <p:nvSpPr>
            <p:cNvPr id="357"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58" name="23px-Flag_of_Chile.png" descr="23px-Flag_of_Chile.png"/>
            <p:cNvPicPr>
              <a:picLocks noChangeAspect="1"/>
            </p:cNvPicPr>
            <p:nvPr/>
          </p:nvPicPr>
          <p:blipFill>
            <a:blip r:embed="rId49" cstate="print">
              <a:extLst/>
            </a:blip>
            <a:stretch>
              <a:fillRect/>
            </a:stretch>
          </p:blipFill>
          <p:spPr>
            <a:xfrm>
              <a:off x="0" y="0"/>
              <a:ext cx="219075" cy="142875"/>
            </a:xfrm>
            <a:prstGeom prst="rect">
              <a:avLst/>
            </a:prstGeom>
            <a:ln w="12700" cap="flat">
              <a:noFill/>
              <a:miter lim="400000"/>
            </a:ln>
            <a:effectLst/>
          </p:spPr>
        </p:pic>
      </p:grpSp>
      <p:grpSp>
        <p:nvGrpSpPr>
          <p:cNvPr id="362" name="https://upload.wikimedia.org/wikipedia/commons/thumb/f/fa/Flag_of_the_People%27s_Republic_of_China.svg/23px-Flag_of_the_People%27s_Republic_of_China.svg.png"/>
          <p:cNvGrpSpPr/>
          <p:nvPr/>
        </p:nvGrpSpPr>
        <p:grpSpPr>
          <a:xfrm>
            <a:off x="449295" y="3585105"/>
            <a:ext cx="219076" cy="142876"/>
            <a:chOff x="0" y="0"/>
            <a:chExt cx="219075" cy="142875"/>
          </a:xfrm>
        </p:grpSpPr>
        <p:sp>
          <p:nvSpPr>
            <p:cNvPr id="360"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61" name="23px-Flag_of_the_People%27s_Republic_of_China.png" descr="23px-Flag_of_the_People%27s_Republic_of_China.png"/>
            <p:cNvPicPr>
              <a:picLocks noChangeAspect="1"/>
            </p:cNvPicPr>
            <p:nvPr/>
          </p:nvPicPr>
          <p:blipFill>
            <a:blip r:embed="rId50" cstate="print">
              <a:extLst/>
            </a:blip>
            <a:stretch>
              <a:fillRect/>
            </a:stretch>
          </p:blipFill>
          <p:spPr>
            <a:xfrm>
              <a:off x="0" y="0"/>
              <a:ext cx="219075" cy="142875"/>
            </a:xfrm>
            <a:prstGeom prst="rect">
              <a:avLst/>
            </a:prstGeom>
            <a:ln w="12700" cap="flat">
              <a:noFill/>
              <a:miter lim="400000"/>
            </a:ln>
            <a:effectLst/>
          </p:spPr>
        </p:pic>
      </p:grpSp>
      <p:grpSp>
        <p:nvGrpSpPr>
          <p:cNvPr id="365" name="https://upload.wikimedia.org/wikipedia/commons/thumb/2/21/Flag_of_Colombia.svg/23px-Flag_of_Colombia.svg.png"/>
          <p:cNvGrpSpPr/>
          <p:nvPr/>
        </p:nvGrpSpPr>
        <p:grpSpPr>
          <a:xfrm>
            <a:off x="449295" y="3753499"/>
            <a:ext cx="219076" cy="142876"/>
            <a:chOff x="0" y="0"/>
            <a:chExt cx="219075" cy="142875"/>
          </a:xfrm>
        </p:grpSpPr>
        <p:sp>
          <p:nvSpPr>
            <p:cNvPr id="363"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64" name="23px-Flag_of_Colombia.png" descr="23px-Flag_of_Colombia.png"/>
            <p:cNvPicPr>
              <a:picLocks noChangeAspect="1"/>
            </p:cNvPicPr>
            <p:nvPr/>
          </p:nvPicPr>
          <p:blipFill>
            <a:blip r:embed="rId51" cstate="print">
              <a:extLst/>
            </a:blip>
            <a:stretch>
              <a:fillRect/>
            </a:stretch>
          </p:blipFill>
          <p:spPr>
            <a:xfrm>
              <a:off x="0" y="0"/>
              <a:ext cx="219075" cy="142875"/>
            </a:xfrm>
            <a:prstGeom prst="rect">
              <a:avLst/>
            </a:prstGeom>
            <a:ln w="12700" cap="flat">
              <a:noFill/>
              <a:miter lim="400000"/>
            </a:ln>
            <a:effectLst/>
          </p:spPr>
        </p:pic>
      </p:grpSp>
      <p:grpSp>
        <p:nvGrpSpPr>
          <p:cNvPr id="368" name="https://upload.wikimedia.org/wikipedia/commons/thumb/f/fe/Flag_of_Egypt.svg/23px-Flag_of_Egypt.svg.png"/>
          <p:cNvGrpSpPr/>
          <p:nvPr/>
        </p:nvGrpSpPr>
        <p:grpSpPr>
          <a:xfrm>
            <a:off x="449295" y="3912428"/>
            <a:ext cx="219076" cy="142876"/>
            <a:chOff x="0" y="0"/>
            <a:chExt cx="219075" cy="142875"/>
          </a:xfrm>
        </p:grpSpPr>
        <p:sp>
          <p:nvSpPr>
            <p:cNvPr id="366"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67" name="23px-Flag_of_Egypt.png" descr="23px-Flag_of_Egypt.png"/>
            <p:cNvPicPr>
              <a:picLocks noChangeAspect="1"/>
            </p:cNvPicPr>
            <p:nvPr/>
          </p:nvPicPr>
          <p:blipFill>
            <a:blip r:embed="rId52" cstate="print">
              <a:extLst/>
            </a:blip>
            <a:stretch>
              <a:fillRect/>
            </a:stretch>
          </p:blipFill>
          <p:spPr>
            <a:xfrm>
              <a:off x="0" y="0"/>
              <a:ext cx="219075" cy="142875"/>
            </a:xfrm>
            <a:prstGeom prst="rect">
              <a:avLst/>
            </a:prstGeom>
            <a:ln w="12700" cap="flat">
              <a:noFill/>
              <a:miter lim="400000"/>
            </a:ln>
            <a:effectLst/>
          </p:spPr>
        </p:pic>
      </p:grpSp>
      <p:grpSp>
        <p:nvGrpSpPr>
          <p:cNvPr id="371" name="https://upload.wikimedia.org/wikipedia/commons/thumb/b/ba/Flag_of_Fiji.svg/23px-Flag_of_Fiji.svg.png"/>
          <p:cNvGrpSpPr/>
          <p:nvPr/>
        </p:nvGrpSpPr>
        <p:grpSpPr>
          <a:xfrm>
            <a:off x="449295" y="4088382"/>
            <a:ext cx="219076" cy="114301"/>
            <a:chOff x="0" y="0"/>
            <a:chExt cx="219075" cy="114300"/>
          </a:xfrm>
        </p:grpSpPr>
        <p:sp>
          <p:nvSpPr>
            <p:cNvPr id="369" name="Rectángulo"/>
            <p:cNvSpPr/>
            <p:nvPr/>
          </p:nvSpPr>
          <p:spPr>
            <a:xfrm>
              <a:off x="0" y="0"/>
              <a:ext cx="219075" cy="11430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70" name="23px-Flag_of_Fiji.png" descr="23px-Flag_of_Fiji.png"/>
            <p:cNvPicPr>
              <a:picLocks noChangeAspect="1"/>
            </p:cNvPicPr>
            <p:nvPr/>
          </p:nvPicPr>
          <p:blipFill>
            <a:blip r:embed="rId53" cstate="print">
              <a:extLst/>
            </a:blip>
            <a:stretch>
              <a:fillRect/>
            </a:stretch>
          </p:blipFill>
          <p:spPr>
            <a:xfrm>
              <a:off x="0" y="0"/>
              <a:ext cx="219075" cy="114300"/>
            </a:xfrm>
            <a:prstGeom prst="rect">
              <a:avLst/>
            </a:prstGeom>
            <a:ln w="12700" cap="flat">
              <a:noFill/>
              <a:miter lim="400000"/>
            </a:ln>
            <a:effectLst/>
          </p:spPr>
        </p:pic>
      </p:grpSp>
      <p:grpSp>
        <p:nvGrpSpPr>
          <p:cNvPr id="374" name="https://upload.wikimedia.org/wikipedia/en/thumb/c/c3/Flag_of_France.svg/23px-Flag_of_France.svg.png"/>
          <p:cNvGrpSpPr/>
          <p:nvPr/>
        </p:nvGrpSpPr>
        <p:grpSpPr>
          <a:xfrm>
            <a:off x="449295" y="4231773"/>
            <a:ext cx="219076" cy="142876"/>
            <a:chOff x="0" y="0"/>
            <a:chExt cx="219075" cy="142875"/>
          </a:xfrm>
        </p:grpSpPr>
        <p:sp>
          <p:nvSpPr>
            <p:cNvPr id="372"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73" name="23px-Flag_of_France.png" descr="23px-Flag_of_France.png"/>
            <p:cNvPicPr>
              <a:picLocks noChangeAspect="1"/>
            </p:cNvPicPr>
            <p:nvPr/>
          </p:nvPicPr>
          <p:blipFill>
            <a:blip r:embed="rId54" cstate="print">
              <a:extLst/>
            </a:blip>
            <a:stretch>
              <a:fillRect/>
            </a:stretch>
          </p:blipFill>
          <p:spPr>
            <a:xfrm>
              <a:off x="0" y="0"/>
              <a:ext cx="219075" cy="142875"/>
            </a:xfrm>
            <a:prstGeom prst="rect">
              <a:avLst/>
            </a:prstGeom>
            <a:ln w="12700" cap="flat">
              <a:noFill/>
              <a:miter lim="400000"/>
            </a:ln>
            <a:effectLst/>
          </p:spPr>
        </p:pic>
      </p:grpSp>
      <p:grpSp>
        <p:nvGrpSpPr>
          <p:cNvPr id="377" name="https://upload.wikimedia.org/wikipedia/en/thumb/b/ba/Flag_of_Germany.svg/23px-Flag_of_Germany.svg.png"/>
          <p:cNvGrpSpPr/>
          <p:nvPr/>
        </p:nvGrpSpPr>
        <p:grpSpPr>
          <a:xfrm>
            <a:off x="449295" y="4390801"/>
            <a:ext cx="219076" cy="133351"/>
            <a:chOff x="0" y="0"/>
            <a:chExt cx="219075" cy="133350"/>
          </a:xfrm>
        </p:grpSpPr>
        <p:sp>
          <p:nvSpPr>
            <p:cNvPr id="375" name="Rectángulo"/>
            <p:cNvSpPr/>
            <p:nvPr/>
          </p:nvSpPr>
          <p:spPr>
            <a:xfrm>
              <a:off x="0" y="0"/>
              <a:ext cx="219075" cy="1333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76" name="23px-Flag_of_Germany.png" descr="23px-Flag_of_Germany.png"/>
            <p:cNvPicPr>
              <a:picLocks noChangeAspect="1"/>
            </p:cNvPicPr>
            <p:nvPr/>
          </p:nvPicPr>
          <p:blipFill>
            <a:blip r:embed="rId55" cstate="print">
              <a:extLst/>
            </a:blip>
            <a:stretch>
              <a:fillRect/>
            </a:stretch>
          </p:blipFill>
          <p:spPr>
            <a:xfrm>
              <a:off x="0" y="0"/>
              <a:ext cx="219075" cy="133350"/>
            </a:xfrm>
            <a:prstGeom prst="rect">
              <a:avLst/>
            </a:prstGeom>
            <a:ln w="12700" cap="flat">
              <a:noFill/>
              <a:miter lim="400000"/>
            </a:ln>
            <a:effectLst/>
          </p:spPr>
        </p:pic>
      </p:grpSp>
      <p:grpSp>
        <p:nvGrpSpPr>
          <p:cNvPr id="380" name="https://upload.wikimedia.org/wikipedia/commons/thumb/1/19/Flag_of_Ghana.svg/23px-Flag_of_Ghana.svg.png"/>
          <p:cNvGrpSpPr/>
          <p:nvPr/>
        </p:nvGrpSpPr>
        <p:grpSpPr>
          <a:xfrm>
            <a:off x="449295" y="4554790"/>
            <a:ext cx="219076" cy="142876"/>
            <a:chOff x="0" y="0"/>
            <a:chExt cx="219075" cy="142875"/>
          </a:xfrm>
        </p:grpSpPr>
        <p:sp>
          <p:nvSpPr>
            <p:cNvPr id="378"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79" name="23px-Flag_of_Ghana.png" descr="23px-Flag_of_Ghana.png"/>
            <p:cNvPicPr>
              <a:picLocks noChangeAspect="1"/>
            </p:cNvPicPr>
            <p:nvPr/>
          </p:nvPicPr>
          <p:blipFill>
            <a:blip r:embed="rId56" cstate="print">
              <a:extLst/>
            </a:blip>
            <a:stretch>
              <a:fillRect/>
            </a:stretch>
          </p:blipFill>
          <p:spPr>
            <a:xfrm>
              <a:off x="0" y="0"/>
              <a:ext cx="219075" cy="142875"/>
            </a:xfrm>
            <a:prstGeom prst="rect">
              <a:avLst/>
            </a:prstGeom>
            <a:ln w="12700" cap="flat">
              <a:noFill/>
              <a:miter lim="400000"/>
            </a:ln>
            <a:effectLst/>
          </p:spPr>
        </p:pic>
      </p:grpSp>
      <p:grpSp>
        <p:nvGrpSpPr>
          <p:cNvPr id="383" name="https://upload.wikimedia.org/wikipedia/commons/thumb/c/c1/Flag_of_Hungary.svg/23px-Flag_of_Hungary.svg.png"/>
          <p:cNvGrpSpPr/>
          <p:nvPr/>
        </p:nvGrpSpPr>
        <p:grpSpPr>
          <a:xfrm>
            <a:off x="449295" y="4749179"/>
            <a:ext cx="219076" cy="114301"/>
            <a:chOff x="0" y="0"/>
            <a:chExt cx="219075" cy="114300"/>
          </a:xfrm>
        </p:grpSpPr>
        <p:sp>
          <p:nvSpPr>
            <p:cNvPr id="381" name="Rectángulo"/>
            <p:cNvSpPr/>
            <p:nvPr/>
          </p:nvSpPr>
          <p:spPr>
            <a:xfrm>
              <a:off x="0" y="0"/>
              <a:ext cx="219075" cy="11430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82" name="23px-Flag_of_Hungary.png" descr="23px-Flag_of_Hungary.png"/>
            <p:cNvPicPr>
              <a:picLocks noChangeAspect="1"/>
            </p:cNvPicPr>
            <p:nvPr/>
          </p:nvPicPr>
          <p:blipFill>
            <a:blip r:embed="rId57" cstate="print">
              <a:extLst/>
            </a:blip>
            <a:stretch>
              <a:fillRect/>
            </a:stretch>
          </p:blipFill>
          <p:spPr>
            <a:xfrm>
              <a:off x="0" y="0"/>
              <a:ext cx="219075" cy="114300"/>
            </a:xfrm>
            <a:prstGeom prst="rect">
              <a:avLst/>
            </a:prstGeom>
            <a:ln w="12700" cap="flat">
              <a:noFill/>
              <a:miter lim="400000"/>
            </a:ln>
            <a:effectLst/>
          </p:spPr>
        </p:pic>
      </p:grpSp>
      <p:grpSp>
        <p:nvGrpSpPr>
          <p:cNvPr id="386" name="https://upload.wikimedia.org/wikipedia/en/thumb/4/41/Flag_of_India.svg/23px-Flag_of_India.svg.png"/>
          <p:cNvGrpSpPr/>
          <p:nvPr/>
        </p:nvGrpSpPr>
        <p:grpSpPr>
          <a:xfrm>
            <a:off x="449295" y="4896658"/>
            <a:ext cx="219076" cy="142876"/>
            <a:chOff x="0" y="0"/>
            <a:chExt cx="219075" cy="142875"/>
          </a:xfrm>
        </p:grpSpPr>
        <p:sp>
          <p:nvSpPr>
            <p:cNvPr id="384"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85" name="23px-Flag_of_India.png" descr="23px-Flag_of_India.png"/>
            <p:cNvPicPr>
              <a:picLocks noChangeAspect="1"/>
            </p:cNvPicPr>
            <p:nvPr/>
          </p:nvPicPr>
          <p:blipFill>
            <a:blip r:embed="rId58" cstate="print">
              <a:extLst/>
            </a:blip>
            <a:stretch>
              <a:fillRect/>
            </a:stretch>
          </p:blipFill>
          <p:spPr>
            <a:xfrm>
              <a:off x="0" y="0"/>
              <a:ext cx="219075" cy="142875"/>
            </a:xfrm>
            <a:prstGeom prst="rect">
              <a:avLst/>
            </a:prstGeom>
            <a:ln w="12700" cap="flat">
              <a:noFill/>
              <a:miter lim="400000"/>
            </a:ln>
            <a:effectLst/>
          </p:spPr>
        </p:pic>
      </p:grpSp>
      <p:grpSp>
        <p:nvGrpSpPr>
          <p:cNvPr id="389" name="https://upload.wikimedia.org/wikipedia/commons/thumb/9/9f/Flag_of_Indonesia.svg/23px-Flag_of_Indonesia.svg.png"/>
          <p:cNvGrpSpPr/>
          <p:nvPr/>
        </p:nvGrpSpPr>
        <p:grpSpPr>
          <a:xfrm>
            <a:off x="449295" y="5064695"/>
            <a:ext cx="219076" cy="142876"/>
            <a:chOff x="0" y="0"/>
            <a:chExt cx="219075" cy="142875"/>
          </a:xfrm>
        </p:grpSpPr>
        <p:sp>
          <p:nvSpPr>
            <p:cNvPr id="387"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88" name="23px-Flag_of_Indonesia.png" descr="23px-Flag_of_Indonesia.png"/>
            <p:cNvPicPr>
              <a:picLocks noChangeAspect="1"/>
            </p:cNvPicPr>
            <p:nvPr/>
          </p:nvPicPr>
          <p:blipFill>
            <a:blip r:embed="rId59" cstate="print">
              <a:extLst/>
            </a:blip>
            <a:stretch>
              <a:fillRect/>
            </a:stretch>
          </p:blipFill>
          <p:spPr>
            <a:xfrm>
              <a:off x="0" y="0"/>
              <a:ext cx="219075" cy="142875"/>
            </a:xfrm>
            <a:prstGeom prst="rect">
              <a:avLst/>
            </a:prstGeom>
            <a:ln w="12700" cap="flat">
              <a:noFill/>
              <a:miter lim="400000"/>
            </a:ln>
            <a:effectLst/>
          </p:spPr>
        </p:pic>
      </p:grpSp>
      <p:grpSp>
        <p:nvGrpSpPr>
          <p:cNvPr id="392" name="https://upload.wikimedia.org/wikipedia/commons/thumb/4/45/Flag_of_Ireland.svg/23px-Flag_of_Ireland.svg.png"/>
          <p:cNvGrpSpPr/>
          <p:nvPr/>
        </p:nvGrpSpPr>
        <p:grpSpPr>
          <a:xfrm>
            <a:off x="449295" y="5223445"/>
            <a:ext cx="219076" cy="114301"/>
            <a:chOff x="0" y="0"/>
            <a:chExt cx="219075" cy="114300"/>
          </a:xfrm>
        </p:grpSpPr>
        <p:sp>
          <p:nvSpPr>
            <p:cNvPr id="390" name="Rectángulo"/>
            <p:cNvSpPr/>
            <p:nvPr/>
          </p:nvSpPr>
          <p:spPr>
            <a:xfrm>
              <a:off x="0" y="0"/>
              <a:ext cx="219075" cy="11430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91" name="23px-Flag_of_Ireland.png" descr="23px-Flag_of_Ireland.png"/>
            <p:cNvPicPr>
              <a:picLocks noChangeAspect="1"/>
            </p:cNvPicPr>
            <p:nvPr/>
          </p:nvPicPr>
          <p:blipFill>
            <a:blip r:embed="rId60" cstate="print">
              <a:extLst/>
            </a:blip>
            <a:stretch>
              <a:fillRect/>
            </a:stretch>
          </p:blipFill>
          <p:spPr>
            <a:xfrm>
              <a:off x="0" y="0"/>
              <a:ext cx="219075" cy="114300"/>
            </a:xfrm>
            <a:prstGeom prst="rect">
              <a:avLst/>
            </a:prstGeom>
            <a:ln w="12700" cap="flat">
              <a:noFill/>
              <a:miter lim="400000"/>
            </a:ln>
            <a:effectLst/>
          </p:spPr>
        </p:pic>
      </p:grpSp>
      <p:grpSp>
        <p:nvGrpSpPr>
          <p:cNvPr id="395" name="https://upload.wikimedia.org/wikipedia/en/thumb/0/03/Flag_of_Italy.svg/23px-Flag_of_Italy.svg.png"/>
          <p:cNvGrpSpPr/>
          <p:nvPr/>
        </p:nvGrpSpPr>
        <p:grpSpPr>
          <a:xfrm>
            <a:off x="449295" y="5376321"/>
            <a:ext cx="219076" cy="142876"/>
            <a:chOff x="0" y="0"/>
            <a:chExt cx="219075" cy="142875"/>
          </a:xfrm>
        </p:grpSpPr>
        <p:sp>
          <p:nvSpPr>
            <p:cNvPr id="393" name="Rectángulo"/>
            <p:cNvSpPr/>
            <p:nvPr/>
          </p:nvSpPr>
          <p:spPr>
            <a:xfrm>
              <a:off x="0" y="0"/>
              <a:ext cx="219075"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94" name="23px-Flag_of_Italy.png" descr="23px-Flag_of_Italy.png"/>
            <p:cNvPicPr>
              <a:picLocks noChangeAspect="1"/>
            </p:cNvPicPr>
            <p:nvPr/>
          </p:nvPicPr>
          <p:blipFill>
            <a:blip r:embed="rId61" cstate="print">
              <a:extLst/>
            </a:blip>
            <a:stretch>
              <a:fillRect/>
            </a:stretch>
          </p:blipFill>
          <p:spPr>
            <a:xfrm>
              <a:off x="0" y="0"/>
              <a:ext cx="219075" cy="142875"/>
            </a:xfrm>
            <a:prstGeom prst="rect">
              <a:avLst/>
            </a:prstGeom>
            <a:ln w="12700" cap="flat">
              <a:noFill/>
              <a:miter lim="400000"/>
            </a:ln>
            <a:effectLst/>
          </p:spPr>
        </p:pic>
      </p:grpSp>
      <p:grpSp>
        <p:nvGrpSpPr>
          <p:cNvPr id="398" name="https://upload.wikimedia.org/wikipedia/commons/thumb/1/1b/Flag_of_Japan_%281870%E2%80%931999%29.svg/22px-Flag_of_Japan_%281870%E2%80%931999%29.svg.png"/>
          <p:cNvGrpSpPr/>
          <p:nvPr/>
        </p:nvGrpSpPr>
        <p:grpSpPr>
          <a:xfrm>
            <a:off x="454057" y="5562376"/>
            <a:ext cx="209551" cy="142876"/>
            <a:chOff x="0" y="0"/>
            <a:chExt cx="209550" cy="142875"/>
          </a:xfrm>
        </p:grpSpPr>
        <p:sp>
          <p:nvSpPr>
            <p:cNvPr id="396" name="Rectángulo"/>
            <p:cNvSpPr/>
            <p:nvPr/>
          </p:nvSpPr>
          <p:spPr>
            <a:xfrm>
              <a:off x="0" y="0"/>
              <a:ext cx="209550" cy="142875"/>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397" name="22px-Flag_of_Japan_%281870%E2%80%931999%29.png" descr="22px-Flag_of_Japan_%281870%E2%80%931999%29.png"/>
            <p:cNvPicPr>
              <a:picLocks noChangeAspect="1"/>
            </p:cNvPicPr>
            <p:nvPr/>
          </p:nvPicPr>
          <p:blipFill>
            <a:blip r:embed="rId62" cstate="print">
              <a:extLst/>
            </a:blip>
            <a:stretch>
              <a:fillRect/>
            </a:stretch>
          </p:blipFill>
          <p:spPr>
            <a:xfrm>
              <a:off x="0" y="0"/>
              <a:ext cx="209550" cy="142875"/>
            </a:xfrm>
            <a:prstGeom prst="rect">
              <a:avLst/>
            </a:prstGeom>
            <a:ln w="12700" cap="flat">
              <a:noFill/>
              <a:miter lim="400000"/>
            </a:ln>
            <a:effectLst/>
          </p:spPr>
        </p:pic>
      </p:grpSp>
      <p:sp>
        <p:nvSpPr>
          <p:cNvPr id="400" name="ORGANIZACIÓN"/>
          <p:cNvSpPr txBox="1"/>
          <p:nvPr/>
        </p:nvSpPr>
        <p:spPr>
          <a:xfrm>
            <a:off x="6115089" y="115887"/>
            <a:ext cx="2854287"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ORGANIZACIÓN</a:t>
            </a:r>
          </a:p>
        </p:txBody>
      </p:sp>
      <p:pic>
        <p:nvPicPr>
          <p:cNvPr id="401" name="Resultado de imagen para BARRA PNG" descr="Resultado de imagen para BARRA PNG"/>
          <p:cNvPicPr>
            <a:picLocks noChangeAspect="1"/>
          </p:cNvPicPr>
          <p:nvPr/>
        </p:nvPicPr>
        <p:blipFill>
          <a:blip r:embed="rId63" cstate="print">
            <a:extLst/>
          </a:blip>
          <a:stretch>
            <a:fillRect/>
          </a:stretch>
        </p:blipFill>
        <p:spPr>
          <a:xfrm>
            <a:off x="4770437" y="685801"/>
            <a:ext cx="5400676" cy="1233488"/>
          </a:xfrm>
          <a:prstGeom prst="rect">
            <a:avLst/>
          </a:prstGeom>
          <a:ln w="12700">
            <a:miter lim="400000"/>
          </a:ln>
        </p:spPr>
      </p:pic>
      <p:sp>
        <p:nvSpPr>
          <p:cNvPr id="402" name="CONTINGENTE DE LA MISIÓN"/>
          <p:cNvSpPr txBox="1"/>
          <p:nvPr/>
        </p:nvSpPr>
        <p:spPr>
          <a:xfrm>
            <a:off x="5053548" y="950912"/>
            <a:ext cx="3922178"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CONTINGENTE DE LA MISIÓN</a:t>
            </a:r>
          </a:p>
        </p:txBody>
      </p:sp>
      <p:grpSp>
        <p:nvGrpSpPr>
          <p:cNvPr id="405" name="Flag of Cambodia.svg"/>
          <p:cNvGrpSpPr/>
          <p:nvPr/>
        </p:nvGrpSpPr>
        <p:grpSpPr>
          <a:xfrm>
            <a:off x="448161" y="2930074"/>
            <a:ext cx="221344" cy="138341"/>
            <a:chOff x="0" y="0"/>
            <a:chExt cx="221343" cy="138339"/>
          </a:xfrm>
        </p:grpSpPr>
        <p:sp>
          <p:nvSpPr>
            <p:cNvPr id="403" name="Rectángulo"/>
            <p:cNvSpPr/>
            <p:nvPr/>
          </p:nvSpPr>
          <p:spPr>
            <a:xfrm>
              <a:off x="0" y="0"/>
              <a:ext cx="221344" cy="13834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404" name="Flag of Cambodia.png" descr="Flag of Cambodia.png"/>
            <p:cNvPicPr>
              <a:picLocks noChangeAspect="1"/>
            </p:cNvPicPr>
            <p:nvPr/>
          </p:nvPicPr>
          <p:blipFill>
            <a:blip r:embed="rId64" cstate="print">
              <a:extLst/>
            </a:blip>
            <a:stretch>
              <a:fillRect/>
            </a:stretch>
          </p:blipFill>
          <p:spPr>
            <a:xfrm>
              <a:off x="0" y="0"/>
              <a:ext cx="221344" cy="138340"/>
            </a:xfrm>
            <a:prstGeom prst="rect">
              <a:avLst/>
            </a:prstGeom>
            <a:ln w="12700" cap="flat">
              <a:noFill/>
              <a:miter lim="400000"/>
            </a:ln>
            <a:effectLst/>
          </p:spPr>
        </p:pic>
      </p:grpSp>
      <p:sp>
        <p:nvSpPr>
          <p:cNvPr id="40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Tree>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 name="dea-7.png" descr="dea-7.png"/>
          <p:cNvPicPr>
            <a:picLocks noChangeAspect="1"/>
          </p:cNvPicPr>
          <p:nvPr/>
        </p:nvPicPr>
        <p:blipFill>
          <a:blip r:embed="rId2" cstate="print">
            <a:extLst/>
          </a:blip>
          <a:stretch>
            <a:fillRect/>
          </a:stretch>
        </p:blipFill>
        <p:spPr>
          <a:xfrm>
            <a:off x="172129" y="1212508"/>
            <a:ext cx="8131284" cy="6098465"/>
          </a:xfrm>
          <a:prstGeom prst="rect">
            <a:avLst/>
          </a:prstGeom>
          <a:ln w="12700">
            <a:miter lim="400000"/>
          </a:ln>
        </p:spPr>
      </p:pic>
      <p:sp>
        <p:nvSpPr>
          <p:cNvPr id="410" name="HOLANDA"/>
          <p:cNvSpPr txBox="1"/>
          <p:nvPr/>
        </p:nvSpPr>
        <p:spPr>
          <a:xfrm>
            <a:off x="1395412" y="2149475"/>
            <a:ext cx="1473201" cy="367665"/>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HOLANDA</a:t>
            </a:r>
          </a:p>
        </p:txBody>
      </p:sp>
      <p:sp>
        <p:nvSpPr>
          <p:cNvPr id="411" name="Óvalo"/>
          <p:cNvSpPr/>
          <p:nvPr/>
        </p:nvSpPr>
        <p:spPr>
          <a:xfrm>
            <a:off x="2021681" y="2444432"/>
            <a:ext cx="220663"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12" name="BANGLADESH"/>
          <p:cNvSpPr txBox="1"/>
          <p:nvPr/>
        </p:nvSpPr>
        <p:spPr>
          <a:xfrm>
            <a:off x="3109912" y="1935162"/>
            <a:ext cx="1473201" cy="367666"/>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BANGLADESH</a:t>
            </a:r>
          </a:p>
        </p:txBody>
      </p:sp>
      <p:sp>
        <p:nvSpPr>
          <p:cNvPr id="413" name="Óvalo"/>
          <p:cNvSpPr/>
          <p:nvPr/>
        </p:nvSpPr>
        <p:spPr>
          <a:xfrm>
            <a:off x="3593306" y="2222182"/>
            <a:ext cx="220663"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14" name="PAKISTAN"/>
          <p:cNvSpPr txBox="1"/>
          <p:nvPr/>
        </p:nvSpPr>
        <p:spPr>
          <a:xfrm>
            <a:off x="5154612" y="2078037"/>
            <a:ext cx="1473201" cy="367666"/>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PAKISTAN</a:t>
            </a:r>
          </a:p>
        </p:txBody>
      </p:sp>
      <p:sp>
        <p:nvSpPr>
          <p:cNvPr id="415" name="Óvalo"/>
          <p:cNvSpPr/>
          <p:nvPr/>
        </p:nvSpPr>
        <p:spPr>
          <a:xfrm>
            <a:off x="5078147" y="2423794"/>
            <a:ext cx="220664"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16" name="URUGUAY"/>
          <p:cNvSpPr txBox="1"/>
          <p:nvPr/>
        </p:nvSpPr>
        <p:spPr>
          <a:xfrm>
            <a:off x="6753224" y="2363787"/>
            <a:ext cx="1473202" cy="367666"/>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URUGUAY</a:t>
            </a:r>
          </a:p>
        </p:txBody>
      </p:sp>
      <p:sp>
        <p:nvSpPr>
          <p:cNvPr id="417" name="Óvalo"/>
          <p:cNvSpPr/>
          <p:nvPr/>
        </p:nvSpPr>
        <p:spPr>
          <a:xfrm>
            <a:off x="7278158" y="2701925"/>
            <a:ext cx="220663"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18" name="MALASIA"/>
          <p:cNvSpPr txBox="1"/>
          <p:nvPr/>
        </p:nvSpPr>
        <p:spPr>
          <a:xfrm>
            <a:off x="2038349" y="3506787"/>
            <a:ext cx="1473202" cy="367666"/>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MALASIA</a:t>
            </a:r>
          </a:p>
        </p:txBody>
      </p:sp>
      <p:sp>
        <p:nvSpPr>
          <p:cNvPr id="419" name="Óvalo"/>
          <p:cNvSpPr/>
          <p:nvPr/>
        </p:nvSpPr>
        <p:spPr>
          <a:xfrm>
            <a:off x="2465387" y="3827462"/>
            <a:ext cx="220663"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20" name="INDONESIA"/>
          <p:cNvSpPr txBox="1"/>
          <p:nvPr/>
        </p:nvSpPr>
        <p:spPr>
          <a:xfrm>
            <a:off x="4367212" y="3057525"/>
            <a:ext cx="1473201" cy="367665"/>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INDONESIA</a:t>
            </a:r>
          </a:p>
        </p:txBody>
      </p:sp>
      <p:sp>
        <p:nvSpPr>
          <p:cNvPr id="421" name="Óvalo"/>
          <p:cNvSpPr/>
          <p:nvPr/>
        </p:nvSpPr>
        <p:spPr>
          <a:xfrm>
            <a:off x="4976812" y="3378200"/>
            <a:ext cx="220663" cy="222250"/>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22" name="INDIA"/>
          <p:cNvSpPr txBox="1"/>
          <p:nvPr/>
        </p:nvSpPr>
        <p:spPr>
          <a:xfrm>
            <a:off x="5967412" y="4397375"/>
            <a:ext cx="1473201" cy="367665"/>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INDIA</a:t>
            </a:r>
          </a:p>
        </p:txBody>
      </p:sp>
      <p:sp>
        <p:nvSpPr>
          <p:cNvPr id="423" name="Óvalo"/>
          <p:cNvSpPr/>
          <p:nvPr/>
        </p:nvSpPr>
        <p:spPr>
          <a:xfrm>
            <a:off x="6593681" y="4711273"/>
            <a:ext cx="220663"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24" name="TUNEZ"/>
          <p:cNvSpPr txBox="1"/>
          <p:nvPr/>
        </p:nvSpPr>
        <p:spPr>
          <a:xfrm>
            <a:off x="2967037" y="4721225"/>
            <a:ext cx="1473201" cy="367665"/>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TUNEZ</a:t>
            </a:r>
          </a:p>
        </p:txBody>
      </p:sp>
      <p:sp>
        <p:nvSpPr>
          <p:cNvPr id="425" name="Óvalo"/>
          <p:cNvSpPr/>
          <p:nvPr/>
        </p:nvSpPr>
        <p:spPr>
          <a:xfrm>
            <a:off x="3593306" y="5000624"/>
            <a:ext cx="220663"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26" name="FRANCIA"/>
          <p:cNvSpPr txBox="1"/>
          <p:nvPr/>
        </p:nvSpPr>
        <p:spPr>
          <a:xfrm>
            <a:off x="1700212" y="5343525"/>
            <a:ext cx="1473201" cy="367665"/>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FRANCIA</a:t>
            </a:r>
          </a:p>
        </p:txBody>
      </p:sp>
      <p:sp>
        <p:nvSpPr>
          <p:cNvPr id="427" name="Óvalo"/>
          <p:cNvSpPr/>
          <p:nvPr/>
        </p:nvSpPr>
        <p:spPr>
          <a:xfrm>
            <a:off x="2309812" y="5664200"/>
            <a:ext cx="220663" cy="222250"/>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28" name="GHANA"/>
          <p:cNvSpPr txBox="1"/>
          <p:nvPr/>
        </p:nvSpPr>
        <p:spPr>
          <a:xfrm>
            <a:off x="3181349" y="5792787"/>
            <a:ext cx="1473202" cy="367666"/>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GHANA</a:t>
            </a:r>
          </a:p>
        </p:txBody>
      </p:sp>
      <p:sp>
        <p:nvSpPr>
          <p:cNvPr id="429" name="Óvalo"/>
          <p:cNvSpPr/>
          <p:nvPr/>
        </p:nvSpPr>
        <p:spPr>
          <a:xfrm>
            <a:off x="3807618" y="6097587"/>
            <a:ext cx="220664"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30" name="BULGARIA"/>
          <p:cNvSpPr txBox="1"/>
          <p:nvPr/>
        </p:nvSpPr>
        <p:spPr>
          <a:xfrm>
            <a:off x="4824412" y="5649912"/>
            <a:ext cx="1473201" cy="367666"/>
          </a:xfrm>
          <a:prstGeom prst="rect">
            <a:avLst/>
          </a:prstGeom>
          <a:solidFill>
            <a:srgbClr val="EBF1DE"/>
          </a:solidFill>
          <a:ln>
            <a:solidFill>
              <a:srgbClr val="000000"/>
            </a:solidFill>
          </a:ln>
          <a:extLst>
            <a:ext uri="{C572A759-6A51-4108-AA02-DFA0A04FC94B}">
              <ma14:wrappingTextBoxFlag xmlns="" xmlns:ma14="http://schemas.microsoft.com/office/mac/drawingml/2011/main" val="1"/>
            </a:ext>
          </a:extLst>
        </p:spPr>
        <p:txBody>
          <a:bodyPr lIns="45719" rIns="45719">
            <a:spAutoFit/>
          </a:bodyPr>
          <a:lstStyle>
            <a:lvl1pPr algn="ctr"/>
          </a:lstStyle>
          <a:p>
            <a:r>
              <a:t>BULGARIA</a:t>
            </a:r>
          </a:p>
        </p:txBody>
      </p:sp>
      <p:sp>
        <p:nvSpPr>
          <p:cNvPr id="431" name="Óvalo"/>
          <p:cNvSpPr/>
          <p:nvPr/>
        </p:nvSpPr>
        <p:spPr>
          <a:xfrm>
            <a:off x="5450681" y="5954712"/>
            <a:ext cx="220663" cy="222251"/>
          </a:xfrm>
          <a:prstGeom prst="ellipse">
            <a:avLst/>
          </a:prstGeom>
          <a:solidFill>
            <a:srgbClr val="FF0000"/>
          </a:solidFill>
          <a:ln w="3175">
            <a:solidFill>
              <a:srgbClr val="385D8A"/>
            </a:solidFill>
          </a:ln>
        </p:spPr>
        <p:txBody>
          <a:bodyPr lIns="45719" rIns="45719" anchor="ctr"/>
          <a:lstStyle/>
          <a:p>
            <a:pPr algn="ctr">
              <a:defRPr>
                <a:solidFill>
                  <a:srgbClr val="FFFFFF"/>
                </a:solidFill>
              </a:defRPr>
            </a:pPr>
            <a:endParaRPr/>
          </a:p>
        </p:txBody>
      </p:sp>
      <p:sp>
        <p:nvSpPr>
          <p:cNvPr id="432" name="BATALLONES"/>
          <p:cNvSpPr txBox="1"/>
          <p:nvPr/>
        </p:nvSpPr>
        <p:spPr>
          <a:xfrm>
            <a:off x="214991" y="1052736"/>
            <a:ext cx="3063877" cy="369332"/>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lgn="ctr">
              <a:spcBef>
                <a:spcPts val="1000"/>
              </a:spcBef>
              <a:defRPr b="1">
                <a:solidFill>
                  <a:srgbClr val="1F497D"/>
                </a:solidFill>
              </a:defRPr>
            </a:lvl1pPr>
          </a:lstStyle>
          <a:p>
            <a:r>
              <a:rPr dirty="0" smtClean="0"/>
              <a:t>BATALLONES</a:t>
            </a:r>
            <a:endParaRPr dirty="0"/>
          </a:p>
        </p:txBody>
      </p:sp>
      <p:sp>
        <p:nvSpPr>
          <p:cNvPr id="434" name="ORGANIZACIÓN"/>
          <p:cNvSpPr txBox="1"/>
          <p:nvPr/>
        </p:nvSpPr>
        <p:spPr>
          <a:xfrm>
            <a:off x="6115089" y="115887"/>
            <a:ext cx="2854287"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ORGANIZACIÓN</a:t>
            </a:r>
          </a:p>
        </p:txBody>
      </p:sp>
      <p:pic>
        <p:nvPicPr>
          <p:cNvPr id="435" name="Resultado de imagen para BARRA PNG" descr="Resultado de imagen para BARRA PNG"/>
          <p:cNvPicPr>
            <a:picLocks noChangeAspect="1"/>
          </p:cNvPicPr>
          <p:nvPr/>
        </p:nvPicPr>
        <p:blipFill>
          <a:blip r:embed="rId3" cstate="print">
            <a:extLst/>
          </a:blip>
          <a:stretch>
            <a:fillRect/>
          </a:stretch>
        </p:blipFill>
        <p:spPr>
          <a:xfrm>
            <a:off x="4136710" y="651936"/>
            <a:ext cx="6123303" cy="1366303"/>
          </a:xfrm>
          <a:prstGeom prst="rect">
            <a:avLst/>
          </a:prstGeom>
          <a:ln w="12700">
            <a:miter lim="400000"/>
          </a:ln>
        </p:spPr>
      </p:pic>
      <p:sp>
        <p:nvSpPr>
          <p:cNvPr id="436" name="DESPLIEGUE FUERZAS MILITARES"/>
          <p:cNvSpPr txBox="1"/>
          <p:nvPr/>
        </p:nvSpPr>
        <p:spPr>
          <a:xfrm>
            <a:off x="4693144" y="950912"/>
            <a:ext cx="42825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PRINCIPALES </a:t>
            </a:r>
            <a:r>
              <a:rPr dirty="0" smtClean="0"/>
              <a:t>FUERZAS </a:t>
            </a:r>
            <a:r>
              <a:rPr dirty="0"/>
              <a:t>MILITARES</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 name="Línea"/>
          <p:cNvSpPr/>
          <p:nvPr/>
        </p:nvSpPr>
        <p:spPr>
          <a:xfrm rot="16200000" flipH="1">
            <a:off x="5829299" y="4427537"/>
            <a:ext cx="463552" cy="1905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ln w="19050">
            <a:solidFill>
              <a:srgbClr val="FFFFFF"/>
            </a:solidFill>
          </a:ln>
        </p:spPr>
        <p:txBody>
          <a:bodyPr lIns="45719" rIns="45719"/>
          <a:lstStyle/>
          <a:p>
            <a:endParaRPr/>
          </a:p>
        </p:txBody>
      </p:sp>
      <p:sp>
        <p:nvSpPr>
          <p:cNvPr id="440" name="Línea"/>
          <p:cNvSpPr/>
          <p:nvPr/>
        </p:nvSpPr>
        <p:spPr>
          <a:xfrm rot="16200000" flipH="1">
            <a:off x="7436643" y="4452143"/>
            <a:ext cx="560389" cy="984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ln w="19050">
            <a:solidFill>
              <a:schemeClr val="tx1"/>
            </a:solidFill>
          </a:ln>
        </p:spPr>
        <p:txBody>
          <a:bodyPr lIns="45719" rIns="45719"/>
          <a:lstStyle/>
          <a:p>
            <a:endParaRPr/>
          </a:p>
        </p:txBody>
      </p:sp>
      <p:sp>
        <p:nvSpPr>
          <p:cNvPr id="441" name="Línea"/>
          <p:cNvSpPr/>
          <p:nvPr/>
        </p:nvSpPr>
        <p:spPr>
          <a:xfrm>
            <a:off x="4502150" y="2154237"/>
            <a:ext cx="0" cy="431801"/>
          </a:xfrm>
          <a:prstGeom prst="line">
            <a:avLst/>
          </a:prstGeom>
          <a:ln w="28575">
            <a:solidFill>
              <a:schemeClr val="tx1"/>
            </a:solidFill>
          </a:ln>
        </p:spPr>
        <p:txBody>
          <a:bodyPr lIns="45719" rIns="45719"/>
          <a:lstStyle/>
          <a:p>
            <a:endParaRPr/>
          </a:p>
        </p:txBody>
      </p:sp>
      <p:sp>
        <p:nvSpPr>
          <p:cNvPr id="442" name="Línea"/>
          <p:cNvSpPr/>
          <p:nvPr/>
        </p:nvSpPr>
        <p:spPr>
          <a:xfrm>
            <a:off x="1476375" y="2586037"/>
            <a:ext cx="0" cy="266701"/>
          </a:xfrm>
          <a:prstGeom prst="line">
            <a:avLst/>
          </a:prstGeom>
          <a:ln w="28575">
            <a:solidFill>
              <a:schemeClr val="tx1"/>
            </a:solidFill>
          </a:ln>
        </p:spPr>
        <p:txBody>
          <a:bodyPr lIns="45719" rIns="45719"/>
          <a:lstStyle/>
          <a:p>
            <a:endParaRPr/>
          </a:p>
        </p:txBody>
      </p:sp>
      <p:sp>
        <p:nvSpPr>
          <p:cNvPr id="443" name="Línea"/>
          <p:cNvSpPr/>
          <p:nvPr/>
        </p:nvSpPr>
        <p:spPr>
          <a:xfrm>
            <a:off x="4499991" y="2586037"/>
            <a:ext cx="1" cy="266701"/>
          </a:xfrm>
          <a:prstGeom prst="line">
            <a:avLst/>
          </a:prstGeom>
          <a:ln w="28575">
            <a:solidFill>
              <a:schemeClr val="tx1"/>
            </a:solidFill>
          </a:ln>
        </p:spPr>
        <p:txBody>
          <a:bodyPr lIns="45719" rIns="45719"/>
          <a:lstStyle/>
          <a:p>
            <a:endParaRPr/>
          </a:p>
        </p:txBody>
      </p:sp>
      <p:sp>
        <p:nvSpPr>
          <p:cNvPr id="444" name="Línea"/>
          <p:cNvSpPr/>
          <p:nvPr/>
        </p:nvSpPr>
        <p:spPr>
          <a:xfrm>
            <a:off x="7164387" y="2586037"/>
            <a:ext cx="1" cy="266701"/>
          </a:xfrm>
          <a:prstGeom prst="line">
            <a:avLst/>
          </a:prstGeom>
          <a:ln w="28575">
            <a:solidFill>
              <a:schemeClr val="tx1"/>
            </a:solidFill>
          </a:ln>
        </p:spPr>
        <p:txBody>
          <a:bodyPr lIns="45719" rIns="45719"/>
          <a:lstStyle/>
          <a:p>
            <a:endParaRPr/>
          </a:p>
        </p:txBody>
      </p:sp>
      <p:sp>
        <p:nvSpPr>
          <p:cNvPr id="445" name="Línea"/>
          <p:cNvSpPr/>
          <p:nvPr/>
        </p:nvSpPr>
        <p:spPr>
          <a:xfrm>
            <a:off x="1476374" y="2587307"/>
            <a:ext cx="5688014" cy="1"/>
          </a:xfrm>
          <a:prstGeom prst="line">
            <a:avLst/>
          </a:prstGeom>
          <a:ln w="28575">
            <a:solidFill>
              <a:schemeClr val="tx1"/>
            </a:solidFill>
          </a:ln>
        </p:spPr>
        <p:txBody>
          <a:bodyPr lIns="45719" rIns="45719"/>
          <a:lstStyle/>
          <a:p>
            <a:endParaRPr/>
          </a:p>
        </p:txBody>
      </p:sp>
      <p:sp>
        <p:nvSpPr>
          <p:cNvPr id="446"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447"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21</a:t>
            </a:fld>
            <a:endParaRPr/>
          </a:p>
        </p:txBody>
      </p:sp>
      <p:grpSp>
        <p:nvGrpSpPr>
          <p:cNvPr id="450" name="Grupo"/>
          <p:cNvGrpSpPr/>
          <p:nvPr/>
        </p:nvGrpSpPr>
        <p:grpSpPr>
          <a:xfrm>
            <a:off x="3139678" y="2749550"/>
            <a:ext cx="2584450" cy="639763"/>
            <a:chOff x="0" y="0"/>
            <a:chExt cx="2584450" cy="639762"/>
          </a:xfrm>
        </p:grpSpPr>
        <p:pic>
          <p:nvPicPr>
            <p:cNvPr id="448" name="image.png" descr="image.png"/>
            <p:cNvPicPr>
              <a:picLocks noChangeAspect="1"/>
            </p:cNvPicPr>
            <p:nvPr/>
          </p:nvPicPr>
          <p:blipFill>
            <a:blip r:embed="rId2" cstate="print">
              <a:extLst/>
            </a:blip>
            <a:stretch>
              <a:fillRect/>
            </a:stretch>
          </p:blipFill>
          <p:spPr>
            <a:xfrm>
              <a:off x="0" y="0"/>
              <a:ext cx="2584450" cy="639763"/>
            </a:xfrm>
            <a:prstGeom prst="rect">
              <a:avLst/>
            </a:prstGeom>
            <a:ln w="12700" cap="flat">
              <a:noFill/>
              <a:miter lim="400000"/>
            </a:ln>
            <a:effectLst/>
          </p:spPr>
        </p:pic>
        <p:sp>
          <p:nvSpPr>
            <p:cNvPr id="449" name="División Marítima"/>
            <p:cNvSpPr txBox="1"/>
            <p:nvPr/>
          </p:nvSpPr>
          <p:spPr>
            <a:xfrm>
              <a:off x="103187" y="110648"/>
              <a:ext cx="2398713" cy="3454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defRPr sz="1700" b="1">
                  <a:solidFill>
                    <a:srgbClr val="FFFFFF"/>
                  </a:solidFill>
                </a:defRPr>
              </a:lvl1pPr>
            </a:lstStyle>
            <a:p>
              <a:r>
                <a:rPr dirty="0" err="1"/>
                <a:t>División</a:t>
              </a:r>
              <a:r>
                <a:rPr dirty="0"/>
                <a:t> </a:t>
              </a:r>
              <a:r>
                <a:rPr dirty="0" err="1"/>
                <a:t>Marítima</a:t>
              </a:r>
              <a:endParaRPr dirty="0"/>
            </a:p>
          </p:txBody>
        </p:sp>
      </p:grpSp>
      <p:grpSp>
        <p:nvGrpSpPr>
          <p:cNvPr id="456" name="Grupo"/>
          <p:cNvGrpSpPr/>
          <p:nvPr/>
        </p:nvGrpSpPr>
        <p:grpSpPr>
          <a:xfrm>
            <a:off x="7327900" y="3584575"/>
            <a:ext cx="1693863" cy="785813"/>
            <a:chOff x="0" y="0"/>
            <a:chExt cx="1693862" cy="785812"/>
          </a:xfrm>
        </p:grpSpPr>
        <p:pic>
          <p:nvPicPr>
            <p:cNvPr id="454" name="image.png" descr="image.png"/>
            <p:cNvPicPr>
              <a:picLocks noChangeAspect="1"/>
            </p:cNvPicPr>
            <p:nvPr/>
          </p:nvPicPr>
          <p:blipFill>
            <a:blip r:embed="rId3" cstate="print">
              <a:extLst/>
            </a:blip>
            <a:stretch>
              <a:fillRect/>
            </a:stretch>
          </p:blipFill>
          <p:spPr>
            <a:xfrm>
              <a:off x="0" y="0"/>
              <a:ext cx="1693863" cy="785813"/>
            </a:xfrm>
            <a:prstGeom prst="rect">
              <a:avLst/>
            </a:prstGeom>
            <a:ln w="12700" cap="flat">
              <a:noFill/>
              <a:miter lim="400000"/>
            </a:ln>
            <a:effectLst/>
          </p:spPr>
        </p:pic>
        <p:sp>
          <p:nvSpPr>
            <p:cNvPr id="455" name="UNIDAD URUGUAYA"/>
            <p:cNvSpPr txBox="1"/>
            <p:nvPr/>
          </p:nvSpPr>
          <p:spPr>
            <a:xfrm>
              <a:off x="85725" y="61912"/>
              <a:ext cx="1517650" cy="2565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defTabSz="457200">
                <a:defRPr sz="1100" b="1">
                  <a:solidFill>
                    <a:srgbClr val="FFFFFF"/>
                  </a:solidFill>
                  <a:latin typeface="+mn-lt"/>
                  <a:ea typeface="+mn-ea"/>
                  <a:cs typeface="+mn-cs"/>
                  <a:sym typeface="Helvetica"/>
                </a:defRPr>
              </a:lvl1pPr>
            </a:lstStyle>
            <a:p>
              <a:r>
                <a:t>UNIDAD URUGUAYA</a:t>
              </a:r>
            </a:p>
          </p:txBody>
        </p:sp>
      </p:grpSp>
      <p:grpSp>
        <p:nvGrpSpPr>
          <p:cNvPr id="459" name="Grupo"/>
          <p:cNvGrpSpPr/>
          <p:nvPr/>
        </p:nvGrpSpPr>
        <p:grpSpPr>
          <a:xfrm>
            <a:off x="6156325" y="4522787"/>
            <a:ext cx="1106488" cy="463551"/>
            <a:chOff x="0" y="0"/>
            <a:chExt cx="1106487" cy="463550"/>
          </a:xfrm>
        </p:grpSpPr>
        <p:sp>
          <p:nvSpPr>
            <p:cNvPr id="457" name="Rectángulo redondeado"/>
            <p:cNvSpPr/>
            <p:nvPr/>
          </p:nvSpPr>
          <p:spPr>
            <a:xfrm>
              <a:off x="0" y="0"/>
              <a:ext cx="1106488" cy="463550"/>
            </a:xfrm>
            <a:prstGeom prst="roundRect">
              <a:avLst>
                <a:gd name="adj" fmla="val 16667"/>
              </a:avLst>
            </a:prstGeom>
            <a:gradFill flip="none" rotWithShape="1">
              <a:gsLst>
                <a:gs pos="0">
                  <a:srgbClr val="E5EEFF"/>
                </a:gs>
                <a:gs pos="64999">
                  <a:srgbClr val="BFD5FF"/>
                </a:gs>
                <a:gs pos="100000">
                  <a:srgbClr val="A3C4FF"/>
                </a:gs>
              </a:gsLst>
              <a:lin ang="5400000" scaled="0"/>
            </a:gradFill>
            <a:ln w="9525" cap="flat">
              <a:solidFill>
                <a:srgbClr val="4A7EBB"/>
              </a:solidFill>
              <a:prstDash val="solid"/>
              <a:round/>
            </a:ln>
            <a:effectLst>
              <a:outerShdw blurRad="38100" dist="20000" dir="5400000" rotWithShape="0">
                <a:srgbClr val="000000">
                  <a:alpha val="37998"/>
                </a:srgbClr>
              </a:outerShdw>
            </a:effectLst>
          </p:spPr>
          <p:txBody>
            <a:bodyPr wrap="square" lIns="45719" tIns="45719" rIns="45719" bIns="45719" numCol="1" anchor="ctr">
              <a:noAutofit/>
            </a:bodyPr>
            <a:lstStyle/>
            <a:p>
              <a:pPr algn="ctr">
                <a:defRPr sz="1600" b="1"/>
              </a:pPr>
              <a:endParaRPr/>
            </a:p>
          </p:txBody>
        </p:sp>
        <p:sp>
          <p:nvSpPr>
            <p:cNvPr id="458" name="BT"/>
            <p:cNvSpPr txBox="1"/>
            <p:nvPr/>
          </p:nvSpPr>
          <p:spPr>
            <a:xfrm>
              <a:off x="22619" y="65405"/>
              <a:ext cx="1061250" cy="3327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lgn="ctr">
                <a:defRPr sz="1600" b="1"/>
              </a:lvl1pPr>
            </a:lstStyle>
            <a:p>
              <a:r>
                <a:t>BT</a:t>
              </a:r>
            </a:p>
          </p:txBody>
        </p:sp>
      </p:grpSp>
      <p:grpSp>
        <p:nvGrpSpPr>
          <p:cNvPr id="462" name="Grupo"/>
          <p:cNvGrpSpPr/>
          <p:nvPr/>
        </p:nvGrpSpPr>
        <p:grpSpPr>
          <a:xfrm>
            <a:off x="6156325" y="5229225"/>
            <a:ext cx="1106488" cy="463550"/>
            <a:chOff x="0" y="0"/>
            <a:chExt cx="1106487" cy="463550"/>
          </a:xfrm>
        </p:grpSpPr>
        <p:sp>
          <p:nvSpPr>
            <p:cNvPr id="460" name="Rectángulo redondeado"/>
            <p:cNvSpPr/>
            <p:nvPr/>
          </p:nvSpPr>
          <p:spPr>
            <a:xfrm>
              <a:off x="0" y="0"/>
              <a:ext cx="1106488" cy="463550"/>
            </a:xfrm>
            <a:prstGeom prst="roundRect">
              <a:avLst>
                <a:gd name="adj" fmla="val 16667"/>
              </a:avLst>
            </a:prstGeom>
            <a:gradFill flip="none" rotWithShape="1">
              <a:gsLst>
                <a:gs pos="0">
                  <a:srgbClr val="E5EEFF"/>
                </a:gs>
                <a:gs pos="64999">
                  <a:srgbClr val="BFD5FF"/>
                </a:gs>
                <a:gs pos="100000">
                  <a:srgbClr val="A3C4FF"/>
                </a:gs>
              </a:gsLst>
              <a:lin ang="5400000" scaled="0"/>
            </a:gradFill>
            <a:ln w="9525" cap="flat">
              <a:solidFill>
                <a:srgbClr val="4A7EBB"/>
              </a:solidFill>
              <a:prstDash val="solid"/>
              <a:round/>
            </a:ln>
            <a:effectLst>
              <a:outerShdw blurRad="38100" dist="20000" dir="5400000" rotWithShape="0">
                <a:srgbClr val="000000">
                  <a:alpha val="37998"/>
                </a:srgbClr>
              </a:outerShdw>
            </a:effectLst>
          </p:spPr>
          <p:txBody>
            <a:bodyPr wrap="square" lIns="45719" tIns="45719" rIns="45719" bIns="45719" numCol="1" anchor="ctr">
              <a:noAutofit/>
            </a:bodyPr>
            <a:lstStyle/>
            <a:p>
              <a:pPr algn="ctr">
                <a:defRPr sz="1600" b="1"/>
              </a:pPr>
              <a:endParaRPr/>
            </a:p>
          </p:txBody>
        </p:sp>
        <p:sp>
          <p:nvSpPr>
            <p:cNvPr id="461" name="IM"/>
            <p:cNvSpPr txBox="1"/>
            <p:nvPr/>
          </p:nvSpPr>
          <p:spPr>
            <a:xfrm>
              <a:off x="22619" y="65405"/>
              <a:ext cx="1061250" cy="3327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lgn="ctr">
                <a:defRPr sz="1600" b="1"/>
              </a:lvl1pPr>
            </a:lstStyle>
            <a:p>
              <a:r>
                <a:t>IM</a:t>
              </a:r>
            </a:p>
          </p:txBody>
        </p:sp>
      </p:grpSp>
      <p:grpSp>
        <p:nvGrpSpPr>
          <p:cNvPr id="465" name="Grupo"/>
          <p:cNvGrpSpPr/>
          <p:nvPr/>
        </p:nvGrpSpPr>
        <p:grpSpPr>
          <a:xfrm>
            <a:off x="7766050" y="4532629"/>
            <a:ext cx="1122363" cy="497841"/>
            <a:chOff x="0" y="0"/>
            <a:chExt cx="1122362" cy="497840"/>
          </a:xfrm>
        </p:grpSpPr>
        <p:sp>
          <p:nvSpPr>
            <p:cNvPr id="463" name="Rectángulo redondeado"/>
            <p:cNvSpPr/>
            <p:nvPr/>
          </p:nvSpPr>
          <p:spPr>
            <a:xfrm>
              <a:off x="0" y="17145"/>
              <a:ext cx="1122363" cy="463551"/>
            </a:xfrm>
            <a:prstGeom prst="roundRect">
              <a:avLst>
                <a:gd name="adj" fmla="val 16667"/>
              </a:avLst>
            </a:prstGeom>
            <a:gradFill flip="none" rotWithShape="1">
              <a:gsLst>
                <a:gs pos="0">
                  <a:srgbClr val="E5EEFF"/>
                </a:gs>
                <a:gs pos="64999">
                  <a:srgbClr val="BFD5FF"/>
                </a:gs>
                <a:gs pos="100000">
                  <a:srgbClr val="A3C4FF"/>
                </a:gs>
              </a:gsLst>
              <a:lin ang="5400000" scaled="0"/>
            </a:gradFill>
            <a:ln w="9525" cap="flat">
              <a:solidFill>
                <a:srgbClr val="4A7EBB"/>
              </a:solidFill>
              <a:prstDash val="solid"/>
              <a:round/>
            </a:ln>
            <a:effectLst>
              <a:outerShdw blurRad="38100" dist="20000" dir="5400000" rotWithShape="0">
                <a:srgbClr val="000000">
                  <a:alpha val="37998"/>
                </a:srgbClr>
              </a:outerShdw>
            </a:effectLst>
          </p:spPr>
          <p:txBody>
            <a:bodyPr wrap="square" lIns="45719" tIns="45719" rIns="45719" bIns="45719" numCol="1" anchor="ctr">
              <a:noAutofit/>
            </a:bodyPr>
            <a:lstStyle/>
            <a:p>
              <a:pPr algn="ctr">
                <a:defRPr sz="1400" b="1"/>
              </a:pPr>
              <a:endParaRPr/>
            </a:p>
          </p:txBody>
        </p:sp>
        <p:sp>
          <p:nvSpPr>
            <p:cNvPr id="464" name="FUSILEROS NAVALES"/>
            <p:cNvSpPr txBox="1"/>
            <p:nvPr/>
          </p:nvSpPr>
          <p:spPr>
            <a:xfrm>
              <a:off x="22619" y="0"/>
              <a:ext cx="1077125" cy="4978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lgn="ctr">
                <a:defRPr sz="1400" b="1"/>
              </a:lvl1pPr>
            </a:lstStyle>
            <a:p>
              <a:r>
                <a:t>FUSILEROS NAVALES</a:t>
              </a:r>
            </a:p>
          </p:txBody>
        </p:sp>
      </p:grpSp>
      <p:sp>
        <p:nvSpPr>
          <p:cNvPr id="466" name="Línea"/>
          <p:cNvSpPr/>
          <p:nvPr/>
        </p:nvSpPr>
        <p:spPr>
          <a:xfrm rot="16200000" flipH="1">
            <a:off x="5476081" y="4780756"/>
            <a:ext cx="1169988" cy="1905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ln w="19050">
            <a:solidFill>
              <a:schemeClr val="tx1"/>
            </a:solidFill>
          </a:ln>
        </p:spPr>
        <p:txBody>
          <a:bodyPr lIns="45719" rIns="45719"/>
          <a:lstStyle/>
          <a:p>
            <a:endParaRPr/>
          </a:p>
        </p:txBody>
      </p:sp>
      <p:grpSp>
        <p:nvGrpSpPr>
          <p:cNvPr id="469" name="Grupo"/>
          <p:cNvGrpSpPr/>
          <p:nvPr/>
        </p:nvGrpSpPr>
        <p:grpSpPr>
          <a:xfrm>
            <a:off x="244475" y="2749550"/>
            <a:ext cx="2438400" cy="639763"/>
            <a:chOff x="0" y="0"/>
            <a:chExt cx="2438400" cy="639762"/>
          </a:xfrm>
        </p:grpSpPr>
        <p:pic>
          <p:nvPicPr>
            <p:cNvPr id="467" name="image.png" descr="image.png"/>
            <p:cNvPicPr>
              <a:picLocks noChangeAspect="1"/>
            </p:cNvPicPr>
            <p:nvPr/>
          </p:nvPicPr>
          <p:blipFill>
            <a:blip r:embed="rId4" cstate="print">
              <a:extLst/>
            </a:blip>
            <a:stretch>
              <a:fillRect/>
            </a:stretch>
          </p:blipFill>
          <p:spPr>
            <a:xfrm>
              <a:off x="0" y="0"/>
              <a:ext cx="2438400" cy="639763"/>
            </a:xfrm>
            <a:prstGeom prst="rect">
              <a:avLst/>
            </a:prstGeom>
            <a:ln w="12700" cap="flat">
              <a:noFill/>
              <a:miter lim="400000"/>
            </a:ln>
            <a:effectLst/>
          </p:spPr>
        </p:pic>
        <p:sp>
          <p:nvSpPr>
            <p:cNvPr id="468" name="División Fluvial"/>
            <p:cNvSpPr txBox="1"/>
            <p:nvPr/>
          </p:nvSpPr>
          <p:spPr>
            <a:xfrm>
              <a:off x="103187" y="110648"/>
              <a:ext cx="2255838" cy="3454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defRPr sz="1700" b="1">
                  <a:solidFill>
                    <a:srgbClr val="FFFFFF"/>
                  </a:solidFill>
                </a:defRPr>
              </a:lvl1pPr>
            </a:lstStyle>
            <a:p>
              <a:r>
                <a:t>División Fluvial </a:t>
              </a:r>
            </a:p>
          </p:txBody>
        </p:sp>
      </p:grpSp>
      <p:grpSp>
        <p:nvGrpSpPr>
          <p:cNvPr id="472" name="Grupo"/>
          <p:cNvGrpSpPr/>
          <p:nvPr/>
        </p:nvGrpSpPr>
        <p:grpSpPr>
          <a:xfrm>
            <a:off x="3005137" y="1719262"/>
            <a:ext cx="2994026" cy="596901"/>
            <a:chOff x="0" y="0"/>
            <a:chExt cx="2994025" cy="596900"/>
          </a:xfrm>
        </p:grpSpPr>
        <p:pic>
          <p:nvPicPr>
            <p:cNvPr id="470" name="image.png" descr="image.png"/>
            <p:cNvPicPr>
              <a:picLocks noChangeAspect="1"/>
            </p:cNvPicPr>
            <p:nvPr/>
          </p:nvPicPr>
          <p:blipFill>
            <a:blip r:embed="rId5" cstate="print">
              <a:extLst/>
            </a:blip>
            <a:stretch>
              <a:fillRect/>
            </a:stretch>
          </p:blipFill>
          <p:spPr>
            <a:xfrm>
              <a:off x="0" y="0"/>
              <a:ext cx="2994025" cy="596900"/>
            </a:xfrm>
            <a:prstGeom prst="rect">
              <a:avLst/>
            </a:prstGeom>
            <a:ln w="12700" cap="flat">
              <a:noFill/>
              <a:miter lim="400000"/>
            </a:ln>
            <a:effectLst/>
          </p:spPr>
        </p:pic>
        <p:sp>
          <p:nvSpPr>
            <p:cNvPr id="471" name="COMANDANTE"/>
            <p:cNvSpPr txBox="1"/>
            <p:nvPr/>
          </p:nvSpPr>
          <p:spPr>
            <a:xfrm>
              <a:off x="73025" y="64611"/>
              <a:ext cx="2846388" cy="3581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lgn="ctr">
                <a:defRPr b="1">
                  <a:solidFill>
                    <a:srgbClr val="FFFFFF"/>
                  </a:solidFill>
                </a:defRPr>
              </a:lvl1pPr>
            </a:lstStyle>
            <a:p>
              <a:r>
                <a:t>COMANDANTE </a:t>
              </a:r>
            </a:p>
          </p:txBody>
        </p:sp>
      </p:grpSp>
      <p:pic>
        <p:nvPicPr>
          <p:cNvPr id="476" name="https://upload.wikimedia.org/wikipedia/commons/thumb/f/fe/Flag_of_Uruguay.svg/23px-Flag_of_Uruguay.svg.png" descr="https://upload.wikimedia.org/wikipedia/commons/thumb/f/fe/Flag_of_Uruguay.svg/23px-Flag_of_Uruguay.svg.png"/>
          <p:cNvPicPr>
            <a:picLocks noChangeAspect="1"/>
          </p:cNvPicPr>
          <p:nvPr/>
        </p:nvPicPr>
        <p:blipFill>
          <a:blip r:embed="rId6" cstate="print">
            <a:extLst/>
          </a:blip>
          <a:stretch>
            <a:fillRect/>
          </a:stretch>
        </p:blipFill>
        <p:spPr>
          <a:xfrm>
            <a:off x="5435600" y="1844675"/>
            <a:ext cx="330200" cy="214313"/>
          </a:xfrm>
          <a:prstGeom prst="rect">
            <a:avLst/>
          </a:prstGeom>
          <a:ln w="12700">
            <a:miter lim="400000"/>
          </a:ln>
        </p:spPr>
      </p:pic>
      <p:pic>
        <p:nvPicPr>
          <p:cNvPr id="477" name="https://upload.wikimedia.org/wikipedia/commons/thumb/f/fe/Flag_of_Uruguay.svg/23px-Flag_of_Uruguay.svg.png" descr="https://upload.wikimedia.org/wikipedia/commons/thumb/f/fe/Flag_of_Uruguay.svg/23px-Flag_of_Uruguay.svg.png"/>
          <p:cNvPicPr>
            <a:picLocks noChangeAspect="1"/>
          </p:cNvPicPr>
          <p:nvPr/>
        </p:nvPicPr>
        <p:blipFill>
          <a:blip r:embed="rId6" cstate="print">
            <a:extLst/>
          </a:blip>
          <a:stretch>
            <a:fillRect/>
          </a:stretch>
        </p:blipFill>
        <p:spPr>
          <a:xfrm>
            <a:off x="4962525" y="2925762"/>
            <a:ext cx="330200" cy="215901"/>
          </a:xfrm>
          <a:prstGeom prst="rect">
            <a:avLst/>
          </a:prstGeom>
          <a:ln w="12700">
            <a:miter lim="400000"/>
          </a:ln>
        </p:spPr>
      </p:pic>
      <p:pic>
        <p:nvPicPr>
          <p:cNvPr id="478" name="https://upload.wikimedia.org/wikipedia/commons/thumb/f/fe/Flag_of_Uruguay.svg/23px-Flag_of_Uruguay.svg.png" descr="https://upload.wikimedia.org/wikipedia/commons/thumb/f/fe/Flag_of_Uruguay.svg/23px-Flag_of_Uruguay.svg.png"/>
          <p:cNvPicPr>
            <a:picLocks noChangeAspect="1"/>
          </p:cNvPicPr>
          <p:nvPr/>
        </p:nvPicPr>
        <p:blipFill>
          <a:blip r:embed="rId6" cstate="print">
            <a:extLst/>
          </a:blip>
          <a:stretch>
            <a:fillRect/>
          </a:stretch>
        </p:blipFill>
        <p:spPr>
          <a:xfrm>
            <a:off x="8027987" y="3914775"/>
            <a:ext cx="330201" cy="214313"/>
          </a:xfrm>
          <a:prstGeom prst="rect">
            <a:avLst/>
          </a:prstGeom>
          <a:ln w="12700">
            <a:miter lim="400000"/>
          </a:ln>
        </p:spPr>
      </p:pic>
      <p:grpSp>
        <p:nvGrpSpPr>
          <p:cNvPr id="481" name="https://upload.wikimedia.org/wikipedia/commons/thumb/7/78/Flag_of_Chile.svg/23px-Flag_of_Chile.svg.png"/>
          <p:cNvGrpSpPr/>
          <p:nvPr/>
        </p:nvGrpSpPr>
        <p:grpSpPr>
          <a:xfrm>
            <a:off x="2051050" y="2924175"/>
            <a:ext cx="360363" cy="234950"/>
            <a:chOff x="0" y="0"/>
            <a:chExt cx="360362" cy="234950"/>
          </a:xfrm>
        </p:grpSpPr>
        <p:sp>
          <p:nvSpPr>
            <p:cNvPr id="479" name="Rectángulo"/>
            <p:cNvSpPr/>
            <p:nvPr/>
          </p:nvSpPr>
          <p:spPr>
            <a:xfrm>
              <a:off x="0" y="0"/>
              <a:ext cx="360363" cy="2349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480" name="23px-Flag_of_Chile.png" descr="23px-Flag_of_Chile.png"/>
            <p:cNvPicPr>
              <a:picLocks noChangeAspect="1"/>
            </p:cNvPicPr>
            <p:nvPr/>
          </p:nvPicPr>
          <p:blipFill>
            <a:blip r:embed="rId7" cstate="print">
              <a:extLst/>
            </a:blip>
            <a:stretch>
              <a:fillRect/>
            </a:stretch>
          </p:blipFill>
          <p:spPr>
            <a:xfrm>
              <a:off x="0" y="0"/>
              <a:ext cx="360363" cy="234950"/>
            </a:xfrm>
            <a:prstGeom prst="rect">
              <a:avLst/>
            </a:prstGeom>
            <a:ln w="12700" cap="flat">
              <a:noFill/>
              <a:miter lim="400000"/>
            </a:ln>
            <a:effectLst/>
          </p:spPr>
        </p:pic>
      </p:grpSp>
      <p:grpSp>
        <p:nvGrpSpPr>
          <p:cNvPr id="484" name="https://upload.wikimedia.org/wikipedia/commons/thumb/7/78/Flag_of_Chile.svg/23px-Flag_of_Chile.svg.png"/>
          <p:cNvGrpSpPr/>
          <p:nvPr/>
        </p:nvGrpSpPr>
        <p:grpSpPr>
          <a:xfrm>
            <a:off x="8101012" y="2924175"/>
            <a:ext cx="358776" cy="234950"/>
            <a:chOff x="0" y="0"/>
            <a:chExt cx="358775" cy="234950"/>
          </a:xfrm>
        </p:grpSpPr>
        <p:sp>
          <p:nvSpPr>
            <p:cNvPr id="482" name="Rectángulo"/>
            <p:cNvSpPr/>
            <p:nvPr/>
          </p:nvSpPr>
          <p:spPr>
            <a:xfrm>
              <a:off x="0" y="0"/>
              <a:ext cx="358775" cy="2349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483" name="23px-Flag_of_Chile.png" descr="23px-Flag_of_Chile.png"/>
            <p:cNvPicPr>
              <a:picLocks noChangeAspect="1"/>
            </p:cNvPicPr>
            <p:nvPr/>
          </p:nvPicPr>
          <p:blipFill>
            <a:blip r:embed="rId7" cstate="print">
              <a:extLst/>
            </a:blip>
            <a:stretch>
              <a:fillRect/>
            </a:stretch>
          </p:blipFill>
          <p:spPr>
            <a:xfrm>
              <a:off x="0" y="0"/>
              <a:ext cx="358775" cy="234950"/>
            </a:xfrm>
            <a:prstGeom prst="rect">
              <a:avLst/>
            </a:prstGeom>
            <a:ln w="12700" cap="flat">
              <a:noFill/>
              <a:miter lim="400000"/>
            </a:ln>
            <a:effectLst/>
          </p:spPr>
        </p:pic>
      </p:grpSp>
      <p:grpSp>
        <p:nvGrpSpPr>
          <p:cNvPr id="487" name="https://upload.wikimedia.org/wikipedia/commons/thumb/7/78/Flag_of_Chile.svg/23px-Flag_of_Chile.svg.png"/>
          <p:cNvGrpSpPr/>
          <p:nvPr/>
        </p:nvGrpSpPr>
        <p:grpSpPr>
          <a:xfrm>
            <a:off x="6300787" y="3914775"/>
            <a:ext cx="358776" cy="234950"/>
            <a:chOff x="0" y="0"/>
            <a:chExt cx="358775" cy="234950"/>
          </a:xfrm>
        </p:grpSpPr>
        <p:sp>
          <p:nvSpPr>
            <p:cNvPr id="485" name="Rectángulo"/>
            <p:cNvSpPr/>
            <p:nvPr/>
          </p:nvSpPr>
          <p:spPr>
            <a:xfrm>
              <a:off x="0" y="0"/>
              <a:ext cx="358775" cy="2349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486" name="23px-Flag_of_Chile.png" descr="23px-Flag_of_Chile.png"/>
            <p:cNvPicPr>
              <a:picLocks noChangeAspect="1"/>
            </p:cNvPicPr>
            <p:nvPr/>
          </p:nvPicPr>
          <p:blipFill>
            <a:blip r:embed="rId7" cstate="print">
              <a:extLst/>
            </a:blip>
            <a:stretch>
              <a:fillRect/>
            </a:stretch>
          </p:blipFill>
          <p:spPr>
            <a:xfrm>
              <a:off x="0" y="0"/>
              <a:ext cx="358775" cy="234950"/>
            </a:xfrm>
            <a:prstGeom prst="rect">
              <a:avLst/>
            </a:prstGeom>
            <a:ln w="12700" cap="flat">
              <a:noFill/>
              <a:miter lim="400000"/>
            </a:ln>
            <a:effectLst/>
          </p:spPr>
        </p:pic>
      </p:grpSp>
      <p:sp>
        <p:nvSpPr>
          <p:cNvPr id="488" name="Fuerzas Chilenas…"/>
          <p:cNvSpPr/>
          <p:nvPr/>
        </p:nvSpPr>
        <p:spPr>
          <a:xfrm>
            <a:off x="395287" y="3860800"/>
            <a:ext cx="3168601" cy="1938992"/>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627063" indent="-457200">
              <a:defRPr sz="2000" u="sng"/>
            </a:pPr>
            <a:r>
              <a:rPr b="1" dirty="0" err="1"/>
              <a:t>Fuerzas</a:t>
            </a:r>
            <a:r>
              <a:rPr b="1" dirty="0"/>
              <a:t> </a:t>
            </a:r>
            <a:r>
              <a:rPr b="1" dirty="0" err="1" smtClean="0"/>
              <a:t>Chilenas</a:t>
            </a:r>
            <a:r>
              <a:rPr lang="es-CL" b="1" dirty="0" smtClean="0"/>
              <a:t> </a:t>
            </a:r>
          </a:p>
          <a:p>
            <a:pPr marL="627063" indent="-457200">
              <a:defRPr sz="2000" u="sng"/>
            </a:pPr>
            <a:endParaRPr b="1" dirty="0"/>
          </a:p>
          <a:p>
            <a:pPr marL="627063" indent="-457200">
              <a:defRPr sz="2000"/>
            </a:pPr>
            <a:r>
              <a:rPr b="1" dirty="0"/>
              <a:t>11  </a:t>
            </a:r>
            <a:r>
              <a:rPr b="1" dirty="0" err="1"/>
              <a:t>Observadores</a:t>
            </a:r>
            <a:r>
              <a:rPr b="1" dirty="0"/>
              <a:t> </a:t>
            </a:r>
            <a:r>
              <a:rPr b="1" dirty="0" err="1"/>
              <a:t>Militares</a:t>
            </a:r>
            <a:endParaRPr b="1" dirty="0"/>
          </a:p>
          <a:p>
            <a:pPr marL="169863">
              <a:buSzPct val="100000"/>
              <a:defRPr sz="2000"/>
            </a:pPr>
            <a:r>
              <a:rPr lang="es-CL" b="1" dirty="0" smtClean="0"/>
              <a:t>42  </a:t>
            </a:r>
            <a:r>
              <a:rPr b="1" dirty="0" err="1" smtClean="0"/>
              <a:t>Contingente</a:t>
            </a:r>
            <a:r>
              <a:rPr b="1" dirty="0" smtClean="0"/>
              <a:t> </a:t>
            </a:r>
            <a:r>
              <a:rPr b="1" dirty="0" err="1"/>
              <a:t>Militar</a:t>
            </a:r>
            <a:endParaRPr b="1" dirty="0"/>
          </a:p>
          <a:p>
            <a:pPr marL="169863" lvl="3" indent="0">
              <a:buSzPct val="100000"/>
              <a:defRPr sz="2000"/>
            </a:pPr>
            <a:r>
              <a:rPr lang="es-CL" b="1" dirty="0" smtClean="0"/>
              <a:t>       </a:t>
            </a:r>
            <a:r>
              <a:rPr b="1" dirty="0" smtClean="0"/>
              <a:t>15 </a:t>
            </a:r>
            <a:r>
              <a:rPr b="1" dirty="0"/>
              <a:t>BT</a:t>
            </a:r>
          </a:p>
          <a:p>
            <a:pPr marL="169863" lvl="3" indent="0">
              <a:buSzPct val="100000"/>
              <a:tabLst>
                <a:tab pos="712788" algn="l"/>
              </a:tabLst>
              <a:defRPr sz="2000"/>
            </a:pPr>
            <a:r>
              <a:rPr lang="es-CL" b="1" dirty="0" smtClean="0"/>
              <a:t>       </a:t>
            </a:r>
            <a:r>
              <a:rPr b="1" dirty="0" smtClean="0"/>
              <a:t>27 </a:t>
            </a:r>
            <a:r>
              <a:rPr b="1" dirty="0"/>
              <a:t>IM</a:t>
            </a:r>
          </a:p>
        </p:txBody>
      </p:sp>
      <p:sp>
        <p:nvSpPr>
          <p:cNvPr id="490" name="ORGANIZACIÓN"/>
          <p:cNvSpPr txBox="1"/>
          <p:nvPr/>
        </p:nvSpPr>
        <p:spPr>
          <a:xfrm>
            <a:off x="6115089" y="115887"/>
            <a:ext cx="2854287"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ORGANIZACIÓN</a:t>
            </a:r>
          </a:p>
        </p:txBody>
      </p:sp>
      <p:pic>
        <p:nvPicPr>
          <p:cNvPr id="491" name="Resultado de imagen para BARRA PNG" descr="Resultado de imagen para BARRA PNG"/>
          <p:cNvPicPr>
            <a:picLocks noChangeAspect="1"/>
          </p:cNvPicPr>
          <p:nvPr/>
        </p:nvPicPr>
        <p:blipFill>
          <a:blip r:embed="rId8" cstate="print">
            <a:extLst/>
          </a:blip>
          <a:stretch>
            <a:fillRect/>
          </a:stretch>
        </p:blipFill>
        <p:spPr>
          <a:xfrm>
            <a:off x="4859337" y="685800"/>
            <a:ext cx="5400676" cy="1298575"/>
          </a:xfrm>
          <a:prstGeom prst="rect">
            <a:avLst/>
          </a:prstGeom>
          <a:ln w="12700">
            <a:miter lim="400000"/>
          </a:ln>
        </p:spPr>
      </p:pic>
      <p:sp>
        <p:nvSpPr>
          <p:cNvPr id="492" name="COMPONENTE NAVAL"/>
          <p:cNvSpPr txBox="1"/>
          <p:nvPr/>
        </p:nvSpPr>
        <p:spPr>
          <a:xfrm>
            <a:off x="6078378" y="950912"/>
            <a:ext cx="2897348"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COMPONENTE NAVAL</a:t>
            </a:r>
          </a:p>
        </p:txBody>
      </p:sp>
      <p:sp>
        <p:nvSpPr>
          <p:cNvPr id="493"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
        <p:nvSpPr>
          <p:cNvPr id="58" name="Línea"/>
          <p:cNvSpPr/>
          <p:nvPr/>
        </p:nvSpPr>
        <p:spPr>
          <a:xfrm>
            <a:off x="6228184" y="3429000"/>
            <a:ext cx="0" cy="214312"/>
          </a:xfrm>
          <a:prstGeom prst="line">
            <a:avLst/>
          </a:prstGeom>
          <a:ln w="28575">
            <a:solidFill>
              <a:schemeClr val="tx1"/>
            </a:solidFill>
          </a:ln>
        </p:spPr>
        <p:txBody>
          <a:bodyPr lIns="45719" rIns="45719"/>
          <a:lstStyle/>
          <a:p>
            <a:endParaRPr/>
          </a:p>
        </p:txBody>
      </p:sp>
      <p:sp>
        <p:nvSpPr>
          <p:cNvPr id="59" name="Línea"/>
          <p:cNvSpPr/>
          <p:nvPr/>
        </p:nvSpPr>
        <p:spPr>
          <a:xfrm flipH="1">
            <a:off x="8100392" y="3429000"/>
            <a:ext cx="620" cy="214312"/>
          </a:xfrm>
          <a:prstGeom prst="line">
            <a:avLst/>
          </a:prstGeom>
          <a:ln w="28575">
            <a:solidFill>
              <a:schemeClr val="tx1"/>
            </a:solidFill>
          </a:ln>
        </p:spPr>
        <p:txBody>
          <a:bodyPr lIns="45719" rIns="45719"/>
          <a:lstStyle/>
          <a:p>
            <a:endParaRPr/>
          </a:p>
        </p:txBody>
      </p:sp>
      <p:sp>
        <p:nvSpPr>
          <p:cNvPr id="60" name="Línea"/>
          <p:cNvSpPr/>
          <p:nvPr/>
        </p:nvSpPr>
        <p:spPr>
          <a:xfrm>
            <a:off x="7192963" y="3127633"/>
            <a:ext cx="1" cy="293371"/>
          </a:xfrm>
          <a:prstGeom prst="line">
            <a:avLst/>
          </a:prstGeom>
          <a:ln w="28575">
            <a:solidFill>
              <a:schemeClr val="tx1"/>
            </a:solidFill>
          </a:ln>
        </p:spPr>
        <p:txBody>
          <a:bodyPr lIns="45719" rIns="45719"/>
          <a:lstStyle/>
          <a:p>
            <a:endParaRPr/>
          </a:p>
        </p:txBody>
      </p:sp>
      <p:sp>
        <p:nvSpPr>
          <p:cNvPr id="61" name="Línea"/>
          <p:cNvSpPr/>
          <p:nvPr/>
        </p:nvSpPr>
        <p:spPr>
          <a:xfrm flipV="1">
            <a:off x="6228184" y="3420411"/>
            <a:ext cx="1871590" cy="8589"/>
          </a:xfrm>
          <a:prstGeom prst="line">
            <a:avLst/>
          </a:prstGeom>
          <a:ln w="28575">
            <a:solidFill>
              <a:schemeClr val="tx1"/>
            </a:solidFill>
          </a:ln>
        </p:spPr>
        <p:txBody>
          <a:bodyPr lIns="45719" rIns="45719"/>
          <a:lstStyle/>
          <a:p>
            <a:endParaRPr/>
          </a:p>
        </p:txBody>
      </p:sp>
      <p:grpSp>
        <p:nvGrpSpPr>
          <p:cNvPr id="475" name="Grupo"/>
          <p:cNvGrpSpPr/>
          <p:nvPr/>
        </p:nvGrpSpPr>
        <p:grpSpPr>
          <a:xfrm>
            <a:off x="5948683" y="2749550"/>
            <a:ext cx="2871789" cy="639764"/>
            <a:chOff x="230508" y="0"/>
            <a:chExt cx="2871788" cy="639763"/>
          </a:xfrm>
        </p:grpSpPr>
        <p:pic>
          <p:nvPicPr>
            <p:cNvPr id="473" name="image.png" descr="image.png"/>
            <p:cNvPicPr>
              <a:picLocks noChangeAspect="1"/>
            </p:cNvPicPr>
            <p:nvPr/>
          </p:nvPicPr>
          <p:blipFill>
            <a:blip r:embed="rId9" cstate="print">
              <a:extLst/>
            </a:blip>
            <a:stretch>
              <a:fillRect/>
            </a:stretch>
          </p:blipFill>
          <p:spPr>
            <a:xfrm>
              <a:off x="230508" y="0"/>
              <a:ext cx="2871788" cy="639763"/>
            </a:xfrm>
            <a:prstGeom prst="rect">
              <a:avLst/>
            </a:prstGeom>
            <a:ln w="12700" cap="flat">
              <a:noFill/>
              <a:miter lim="400000"/>
            </a:ln>
            <a:effectLst/>
          </p:spPr>
        </p:pic>
        <p:sp>
          <p:nvSpPr>
            <p:cNvPr id="474" name="Sitio Acantonamiento"/>
            <p:cNvSpPr txBox="1"/>
            <p:nvPr/>
          </p:nvSpPr>
          <p:spPr>
            <a:xfrm>
              <a:off x="416245" y="110648"/>
              <a:ext cx="2686051" cy="3454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defRPr sz="1700" b="1">
                  <a:solidFill>
                    <a:srgbClr val="FFFFFF"/>
                  </a:solidFill>
                </a:defRPr>
              </a:lvl1pPr>
            </a:lstStyle>
            <a:p>
              <a:r>
                <a:rPr dirty="0" err="1"/>
                <a:t>Sitio</a:t>
              </a:r>
              <a:r>
                <a:rPr dirty="0"/>
                <a:t> </a:t>
              </a:r>
              <a:r>
                <a:rPr dirty="0" err="1"/>
                <a:t>Acantonamiento</a:t>
              </a:r>
              <a:endParaRPr dirty="0"/>
            </a:p>
          </p:txBody>
        </p:sp>
      </p:grpSp>
      <p:grpSp>
        <p:nvGrpSpPr>
          <p:cNvPr id="62" name="https://upload.wikimedia.org/wikipedia/commons/thumb/7/78/Flag_of_Chile.svg/23px-Flag_of_Chile.svg.png"/>
          <p:cNvGrpSpPr/>
          <p:nvPr/>
        </p:nvGrpSpPr>
        <p:grpSpPr>
          <a:xfrm>
            <a:off x="8244085" y="2925762"/>
            <a:ext cx="360363" cy="234950"/>
            <a:chOff x="0" y="0"/>
            <a:chExt cx="360362" cy="234950"/>
          </a:xfrm>
        </p:grpSpPr>
        <p:sp>
          <p:nvSpPr>
            <p:cNvPr id="63" name="Rectángulo"/>
            <p:cNvSpPr/>
            <p:nvPr/>
          </p:nvSpPr>
          <p:spPr>
            <a:xfrm>
              <a:off x="0" y="0"/>
              <a:ext cx="360363" cy="2349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64" name="23px-Flag_of_Chile.png" descr="23px-Flag_of_Chile.png"/>
            <p:cNvPicPr>
              <a:picLocks noChangeAspect="1"/>
            </p:cNvPicPr>
            <p:nvPr/>
          </p:nvPicPr>
          <p:blipFill>
            <a:blip r:embed="rId7" cstate="print">
              <a:extLst/>
            </a:blip>
            <a:stretch>
              <a:fillRect/>
            </a:stretch>
          </p:blipFill>
          <p:spPr>
            <a:xfrm>
              <a:off x="0" y="0"/>
              <a:ext cx="360363" cy="234950"/>
            </a:xfrm>
            <a:prstGeom prst="rect">
              <a:avLst/>
            </a:prstGeom>
            <a:ln w="12700" cap="flat">
              <a:noFill/>
              <a:miter lim="400000"/>
            </a:ln>
            <a:effectLst/>
          </p:spPr>
        </p:pic>
      </p:grpSp>
      <p:sp>
        <p:nvSpPr>
          <p:cNvPr id="65" name="Línea"/>
          <p:cNvSpPr/>
          <p:nvPr/>
        </p:nvSpPr>
        <p:spPr>
          <a:xfrm rot="16200000" flipH="1">
            <a:off x="5475931" y="4116907"/>
            <a:ext cx="1169988" cy="1905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ln w="19050">
            <a:solidFill>
              <a:schemeClr val="tx1"/>
            </a:solidFill>
          </a:ln>
        </p:spPr>
        <p:txBody>
          <a:bodyPr lIns="45719" rIns="45719"/>
          <a:lstStyle/>
          <a:p>
            <a:endParaRPr/>
          </a:p>
        </p:txBody>
      </p:sp>
      <p:grpSp>
        <p:nvGrpSpPr>
          <p:cNvPr id="453" name="Grupo"/>
          <p:cNvGrpSpPr/>
          <p:nvPr/>
        </p:nvGrpSpPr>
        <p:grpSpPr>
          <a:xfrm>
            <a:off x="5522912" y="3584575"/>
            <a:ext cx="1670051" cy="785813"/>
            <a:chOff x="0" y="0"/>
            <a:chExt cx="1670050" cy="785812"/>
          </a:xfrm>
        </p:grpSpPr>
        <p:pic>
          <p:nvPicPr>
            <p:cNvPr id="451" name="image.png" descr="image.png"/>
            <p:cNvPicPr>
              <a:picLocks noChangeAspect="1"/>
            </p:cNvPicPr>
            <p:nvPr/>
          </p:nvPicPr>
          <p:blipFill>
            <a:blip r:embed="rId10" cstate="print">
              <a:extLst/>
            </a:blip>
            <a:stretch>
              <a:fillRect/>
            </a:stretch>
          </p:blipFill>
          <p:spPr>
            <a:xfrm>
              <a:off x="0" y="0"/>
              <a:ext cx="1670050" cy="785813"/>
            </a:xfrm>
            <a:prstGeom prst="rect">
              <a:avLst/>
            </a:prstGeom>
            <a:ln w="12700" cap="flat">
              <a:noFill/>
              <a:miter lim="400000"/>
            </a:ln>
            <a:effectLst/>
          </p:spPr>
        </p:pic>
        <p:sp>
          <p:nvSpPr>
            <p:cNvPr id="452" name="UNIDAD CHILENA"/>
            <p:cNvSpPr txBox="1"/>
            <p:nvPr/>
          </p:nvSpPr>
          <p:spPr>
            <a:xfrm>
              <a:off x="90487" y="61912"/>
              <a:ext cx="1492251" cy="2692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defTabSz="457200">
                <a:defRPr sz="1200" b="1">
                  <a:solidFill>
                    <a:srgbClr val="FFFFFF"/>
                  </a:solidFill>
                  <a:latin typeface="+mn-lt"/>
                  <a:ea typeface="+mn-ea"/>
                  <a:cs typeface="+mn-cs"/>
                  <a:sym typeface="Helvetica"/>
                </a:defRPr>
              </a:lvl1pPr>
            </a:lstStyle>
            <a:p>
              <a:r>
                <a:t>UNIDAD CHILENA</a:t>
              </a:r>
            </a:p>
          </p:txBody>
        </p:sp>
      </p:grpSp>
      <p:grpSp>
        <p:nvGrpSpPr>
          <p:cNvPr id="66" name="https://upload.wikimedia.org/wikipedia/commons/thumb/7/78/Flag_of_Chile.svg/23px-Flag_of_Chile.svg.png"/>
          <p:cNvGrpSpPr/>
          <p:nvPr/>
        </p:nvGrpSpPr>
        <p:grpSpPr>
          <a:xfrm>
            <a:off x="6156176" y="3933056"/>
            <a:ext cx="360363" cy="234950"/>
            <a:chOff x="0" y="0"/>
            <a:chExt cx="360362" cy="234950"/>
          </a:xfrm>
        </p:grpSpPr>
        <p:sp>
          <p:nvSpPr>
            <p:cNvPr id="67" name="Rectángulo"/>
            <p:cNvSpPr/>
            <p:nvPr/>
          </p:nvSpPr>
          <p:spPr>
            <a:xfrm>
              <a:off x="0" y="0"/>
              <a:ext cx="360363" cy="234950"/>
            </a:xfrm>
            <a:prstGeom prst="rect">
              <a:avLst/>
            </a:prstGeom>
            <a:solidFill>
              <a:srgbClr val="DCE6F2"/>
            </a:solidFill>
            <a:ln w="12700" cap="flat">
              <a:noFill/>
              <a:miter lim="400000"/>
            </a:ln>
            <a:effectLst/>
          </p:spPr>
          <p:txBody>
            <a:bodyPr wrap="square" lIns="45719" tIns="45719" rIns="45719" bIns="45719" numCol="1" anchor="t">
              <a:noAutofit/>
            </a:bodyPr>
            <a:lstStyle/>
            <a:p>
              <a:endParaRPr/>
            </a:p>
          </p:txBody>
        </p:sp>
        <p:pic>
          <p:nvPicPr>
            <p:cNvPr id="68" name="23px-Flag_of_Chile.png" descr="23px-Flag_of_Chile.png"/>
            <p:cNvPicPr>
              <a:picLocks noChangeAspect="1"/>
            </p:cNvPicPr>
            <p:nvPr/>
          </p:nvPicPr>
          <p:blipFill>
            <a:blip r:embed="rId7" cstate="print">
              <a:extLst/>
            </a:blip>
            <a:stretch>
              <a:fillRect/>
            </a:stretch>
          </p:blipFill>
          <p:spPr>
            <a:xfrm>
              <a:off x="0" y="0"/>
              <a:ext cx="360363" cy="234950"/>
            </a:xfrm>
            <a:prstGeom prst="rect">
              <a:avLst/>
            </a:prstGeom>
            <a:ln w="12700" cap="flat">
              <a:noFill/>
              <a:miter lim="400000"/>
            </a:ln>
            <a:effectLst/>
          </p:spPr>
        </p:pic>
      </p:gr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iterate>
                                    <p:tmAbs val="0"/>
                                  </p:iterate>
                                  <p:childTnLst>
                                    <p:set>
                                      <p:cBhvr>
                                        <p:cTn id="6" fill="hold"/>
                                        <p:tgtEl>
                                          <p:spTgt spid="488">
                                            <p:bg/>
                                          </p:spTgt>
                                        </p:tgtEl>
                                        <p:attrNameLst>
                                          <p:attrName>style.visibility</p:attrName>
                                        </p:attrNameLst>
                                      </p:cBhvr>
                                      <p:to>
                                        <p:strVal val="visible"/>
                                      </p:to>
                                    </p:set>
                                    <p:animEffect transition="in" filter="wipe(left)">
                                      <p:cBhvr>
                                        <p:cTn id="7" dur="500"/>
                                        <p:tgtEl>
                                          <p:spTgt spid="488">
                                            <p:bg/>
                                          </p:spTgt>
                                        </p:tgtEl>
                                      </p:cBhvr>
                                    </p:animEffect>
                                  </p:childTnLst>
                                </p:cTn>
                              </p:par>
                              <p:par>
                                <p:cTn id="8" presetID="22" presetClass="entr" presetSubtype="8" fill="hold" grpId="1" nodeType="withEffect">
                                  <p:stCondLst>
                                    <p:cond delay="0"/>
                                  </p:stCondLst>
                                  <p:iterate>
                                    <p:tmAbs val="0"/>
                                  </p:iterate>
                                  <p:childTnLst>
                                    <p:set>
                                      <p:cBhvr>
                                        <p:cTn id="9" fill="hold"/>
                                        <p:tgtEl>
                                          <p:spTgt spid="488">
                                            <p:txEl>
                                              <p:pRg st="0" end="0"/>
                                            </p:txEl>
                                          </p:spTgt>
                                        </p:tgtEl>
                                        <p:attrNameLst>
                                          <p:attrName>style.visibility</p:attrName>
                                        </p:attrNameLst>
                                      </p:cBhvr>
                                      <p:to>
                                        <p:strVal val="visible"/>
                                      </p:to>
                                    </p:set>
                                    <p:animEffect transition="in" filter="wipe(left)">
                                      <p:cBhvr>
                                        <p:cTn id="10" dur="500"/>
                                        <p:tgtEl>
                                          <p:spTgt spid="488">
                                            <p:txEl>
                                              <p:pRg st="0" end="0"/>
                                            </p:txEl>
                                          </p:spTgt>
                                        </p:tgtEl>
                                      </p:cBhvr>
                                    </p:animEffect>
                                  </p:childTnLst>
                                </p:cTn>
                              </p:par>
                            </p:childTnLst>
                          </p:cTn>
                        </p:par>
                        <p:par>
                          <p:cTn id="11" fill="hold">
                            <p:stCondLst>
                              <p:cond delay="500"/>
                            </p:stCondLst>
                            <p:childTnLst>
                              <p:par>
                                <p:cTn id="12" presetID="22" presetClass="entr" presetSubtype="8" fill="hold" grpId="1" nodeType="afterEffect">
                                  <p:stCondLst>
                                    <p:cond delay="0"/>
                                  </p:stCondLst>
                                  <p:iterate>
                                    <p:tmAbs val="0"/>
                                  </p:iterate>
                                  <p:childTnLst>
                                    <p:set>
                                      <p:cBhvr>
                                        <p:cTn id="13" fill="hold"/>
                                        <p:tgtEl>
                                          <p:spTgt spid="488">
                                            <p:txEl>
                                              <p:pRg st="2" end="2"/>
                                            </p:txEl>
                                          </p:spTgt>
                                        </p:tgtEl>
                                        <p:attrNameLst>
                                          <p:attrName>style.visibility</p:attrName>
                                        </p:attrNameLst>
                                      </p:cBhvr>
                                      <p:to>
                                        <p:strVal val="visible"/>
                                      </p:to>
                                    </p:set>
                                    <p:animEffect transition="in" filter="wipe(left)">
                                      <p:cBhvr>
                                        <p:cTn id="14" dur="500"/>
                                        <p:tgtEl>
                                          <p:spTgt spid="488">
                                            <p:txEl>
                                              <p:pRg st="2" end="2"/>
                                            </p:txEl>
                                          </p:spTgt>
                                        </p:tgtEl>
                                      </p:cBhvr>
                                    </p:animEffect>
                                  </p:childTnLst>
                                </p:cTn>
                              </p:par>
                            </p:childTnLst>
                          </p:cTn>
                        </p:par>
                        <p:par>
                          <p:cTn id="15" fill="hold">
                            <p:stCondLst>
                              <p:cond delay="1000"/>
                            </p:stCondLst>
                            <p:childTnLst>
                              <p:par>
                                <p:cTn id="16" presetID="22" presetClass="entr" presetSubtype="8" fill="hold" grpId="1" nodeType="afterEffect">
                                  <p:stCondLst>
                                    <p:cond delay="0"/>
                                  </p:stCondLst>
                                  <p:iterate>
                                    <p:tmAbs val="0"/>
                                  </p:iterate>
                                  <p:childTnLst>
                                    <p:set>
                                      <p:cBhvr>
                                        <p:cTn id="17" fill="hold"/>
                                        <p:tgtEl>
                                          <p:spTgt spid="488">
                                            <p:txEl>
                                              <p:pRg st="3" end="3"/>
                                            </p:txEl>
                                          </p:spTgt>
                                        </p:tgtEl>
                                        <p:attrNameLst>
                                          <p:attrName>style.visibility</p:attrName>
                                        </p:attrNameLst>
                                      </p:cBhvr>
                                      <p:to>
                                        <p:strVal val="visible"/>
                                      </p:to>
                                    </p:set>
                                    <p:animEffect transition="in" filter="wipe(left)">
                                      <p:cBhvr>
                                        <p:cTn id="18" dur="500"/>
                                        <p:tgtEl>
                                          <p:spTgt spid="488">
                                            <p:txEl>
                                              <p:pRg st="3" end="3"/>
                                            </p:txEl>
                                          </p:spTgt>
                                        </p:tgtEl>
                                      </p:cBhvr>
                                    </p:animEffect>
                                  </p:childTnLst>
                                </p:cTn>
                              </p:par>
                            </p:childTnLst>
                          </p:cTn>
                        </p:par>
                        <p:par>
                          <p:cTn id="19" fill="hold">
                            <p:stCondLst>
                              <p:cond delay="1500"/>
                            </p:stCondLst>
                            <p:childTnLst>
                              <p:par>
                                <p:cTn id="20" presetID="22" presetClass="entr" presetSubtype="8" fill="hold" grpId="1" nodeType="afterEffect">
                                  <p:stCondLst>
                                    <p:cond delay="0"/>
                                  </p:stCondLst>
                                  <p:iterate>
                                    <p:tmAbs val="0"/>
                                  </p:iterate>
                                  <p:childTnLst>
                                    <p:set>
                                      <p:cBhvr>
                                        <p:cTn id="21" fill="hold"/>
                                        <p:tgtEl>
                                          <p:spTgt spid="488">
                                            <p:txEl>
                                              <p:pRg st="4" end="4"/>
                                            </p:txEl>
                                          </p:spTgt>
                                        </p:tgtEl>
                                        <p:attrNameLst>
                                          <p:attrName>style.visibility</p:attrName>
                                        </p:attrNameLst>
                                      </p:cBhvr>
                                      <p:to>
                                        <p:strVal val="visible"/>
                                      </p:to>
                                    </p:set>
                                    <p:animEffect transition="in" filter="wipe(left)">
                                      <p:cBhvr>
                                        <p:cTn id="22" dur="500"/>
                                        <p:tgtEl>
                                          <p:spTgt spid="488">
                                            <p:txEl>
                                              <p:pRg st="4" end="4"/>
                                            </p:txEl>
                                          </p:spTgt>
                                        </p:tgtEl>
                                      </p:cBhvr>
                                    </p:animEffect>
                                  </p:childTnLst>
                                </p:cTn>
                              </p:par>
                            </p:childTnLst>
                          </p:cTn>
                        </p:par>
                        <p:par>
                          <p:cTn id="23" fill="hold">
                            <p:stCondLst>
                              <p:cond delay="2000"/>
                            </p:stCondLst>
                            <p:childTnLst>
                              <p:par>
                                <p:cTn id="24" presetID="22" presetClass="entr" presetSubtype="8" fill="hold" grpId="1" nodeType="afterEffect">
                                  <p:stCondLst>
                                    <p:cond delay="0"/>
                                  </p:stCondLst>
                                  <p:iterate>
                                    <p:tmAbs val="0"/>
                                  </p:iterate>
                                  <p:childTnLst>
                                    <p:set>
                                      <p:cBhvr>
                                        <p:cTn id="25" fill="hold"/>
                                        <p:tgtEl>
                                          <p:spTgt spid="488">
                                            <p:txEl>
                                              <p:pRg st="5" end="5"/>
                                            </p:txEl>
                                          </p:spTgt>
                                        </p:tgtEl>
                                        <p:attrNameLst>
                                          <p:attrName>style.visibility</p:attrName>
                                        </p:attrNameLst>
                                      </p:cBhvr>
                                      <p:to>
                                        <p:strVal val="visible"/>
                                      </p:to>
                                    </p:set>
                                    <p:animEffect transition="in" filter="wipe(left)">
                                      <p:cBhvr>
                                        <p:cTn id="26" dur="500"/>
                                        <p:tgtEl>
                                          <p:spTgt spid="48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8" grpId="1" uiExpand="1" build="p" bldLvl="5" animBg="1"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497"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22</a:t>
            </a:fld>
            <a:endParaRPr/>
          </a:p>
        </p:txBody>
      </p:sp>
      <p:pic>
        <p:nvPicPr>
          <p:cNvPr id="500" name="Resultado de imagen para BARRA PNG" descr="Resultado de imagen para BARRA PNG"/>
          <p:cNvPicPr>
            <a:picLocks noChangeAspect="1"/>
          </p:cNvPicPr>
          <p:nvPr/>
        </p:nvPicPr>
        <p:blipFill>
          <a:blip r:embed="rId2" cstate="print">
            <a:extLst/>
          </a:blip>
          <a:stretch>
            <a:fillRect/>
          </a:stretch>
        </p:blipFill>
        <p:spPr>
          <a:xfrm>
            <a:off x="-20638" y="836612"/>
            <a:ext cx="6105526" cy="2085976"/>
          </a:xfrm>
          <a:prstGeom prst="rect">
            <a:avLst/>
          </a:prstGeom>
          <a:ln w="12700">
            <a:miter lim="400000"/>
          </a:ln>
        </p:spPr>
      </p:pic>
      <p:pic>
        <p:nvPicPr>
          <p:cNvPr id="501" name="Resultado de imagen para BARRA PNG" descr="Resultado de imagen para BARRA PNG"/>
          <p:cNvPicPr>
            <a:picLocks noChangeAspect="1"/>
          </p:cNvPicPr>
          <p:nvPr/>
        </p:nvPicPr>
        <p:blipFill>
          <a:blip r:embed="rId2" cstate="print">
            <a:extLst/>
          </a:blip>
          <a:stretch>
            <a:fillRect/>
          </a:stretch>
        </p:blipFill>
        <p:spPr>
          <a:xfrm>
            <a:off x="-20638" y="1700212"/>
            <a:ext cx="6105526" cy="2085976"/>
          </a:xfrm>
          <a:prstGeom prst="rect">
            <a:avLst/>
          </a:prstGeom>
          <a:ln w="12700">
            <a:miter lim="400000"/>
          </a:ln>
        </p:spPr>
      </p:pic>
      <p:pic>
        <p:nvPicPr>
          <p:cNvPr id="502" name="Resultado de imagen para BARRA PNG" descr="Resultado de imagen para BARRA PNG"/>
          <p:cNvPicPr>
            <a:picLocks noChangeAspect="1"/>
          </p:cNvPicPr>
          <p:nvPr/>
        </p:nvPicPr>
        <p:blipFill>
          <a:blip r:embed="rId2" cstate="print">
            <a:extLst/>
          </a:blip>
          <a:stretch>
            <a:fillRect/>
          </a:stretch>
        </p:blipFill>
        <p:spPr>
          <a:xfrm>
            <a:off x="-3175" y="2565400"/>
            <a:ext cx="6103938" cy="2085975"/>
          </a:xfrm>
          <a:prstGeom prst="rect">
            <a:avLst/>
          </a:prstGeom>
          <a:ln w="12700">
            <a:miter lim="400000"/>
          </a:ln>
        </p:spPr>
      </p:pic>
      <p:pic>
        <p:nvPicPr>
          <p:cNvPr id="503" name="Resultado de imagen para BARRA PNG" descr="Resultado de imagen para BARRA PNG"/>
          <p:cNvPicPr>
            <a:picLocks noChangeAspect="1"/>
          </p:cNvPicPr>
          <p:nvPr/>
        </p:nvPicPr>
        <p:blipFill>
          <a:blip r:embed="rId2" cstate="print">
            <a:extLst/>
          </a:blip>
          <a:stretch>
            <a:fillRect/>
          </a:stretch>
        </p:blipFill>
        <p:spPr>
          <a:xfrm>
            <a:off x="-3175" y="3430587"/>
            <a:ext cx="6103938" cy="2085976"/>
          </a:xfrm>
          <a:prstGeom prst="rect">
            <a:avLst/>
          </a:prstGeom>
          <a:ln w="12700">
            <a:miter lim="400000"/>
          </a:ln>
        </p:spPr>
      </p:pic>
      <p:pic>
        <p:nvPicPr>
          <p:cNvPr id="504" name="Resultado de imagen para BARRA PNG" descr="Resultado de imagen para BARRA PNG"/>
          <p:cNvPicPr>
            <a:picLocks noChangeAspect="1"/>
          </p:cNvPicPr>
          <p:nvPr/>
        </p:nvPicPr>
        <p:blipFill>
          <a:blip r:embed="rId2" cstate="print">
            <a:extLst/>
          </a:blip>
          <a:stretch>
            <a:fillRect/>
          </a:stretch>
        </p:blipFill>
        <p:spPr>
          <a:xfrm>
            <a:off x="-3175" y="4292600"/>
            <a:ext cx="6103938" cy="2085975"/>
          </a:xfrm>
          <a:prstGeom prst="rect">
            <a:avLst/>
          </a:prstGeom>
          <a:ln w="12700">
            <a:miter lim="400000"/>
          </a:ln>
        </p:spPr>
      </p:pic>
      <p:sp>
        <p:nvSpPr>
          <p:cNvPr id="505" name="ANTECEDENTES"/>
          <p:cNvSpPr txBox="1"/>
          <p:nvPr/>
        </p:nvSpPr>
        <p:spPr>
          <a:xfrm>
            <a:off x="3199199" y="1412875"/>
            <a:ext cx="2544377"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ANTECEDENTES</a:t>
            </a:r>
          </a:p>
        </p:txBody>
      </p:sp>
      <p:sp>
        <p:nvSpPr>
          <p:cNvPr id="506" name="MISIÓN"/>
          <p:cNvSpPr txBox="1"/>
          <p:nvPr/>
        </p:nvSpPr>
        <p:spPr>
          <a:xfrm>
            <a:off x="4532575" y="2241550"/>
            <a:ext cx="1191951"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MISIÓN</a:t>
            </a:r>
          </a:p>
        </p:txBody>
      </p:sp>
      <p:sp>
        <p:nvSpPr>
          <p:cNvPr id="507" name="ORGANIZACIÓN"/>
          <p:cNvSpPr txBox="1"/>
          <p:nvPr/>
        </p:nvSpPr>
        <p:spPr>
          <a:xfrm>
            <a:off x="3285445" y="3121025"/>
            <a:ext cx="2510518"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ORGANIZACIÓN</a:t>
            </a:r>
          </a:p>
        </p:txBody>
      </p:sp>
      <p:sp>
        <p:nvSpPr>
          <p:cNvPr id="508" name="EJECUCIÓN"/>
          <p:cNvSpPr txBox="1"/>
          <p:nvPr/>
        </p:nvSpPr>
        <p:spPr>
          <a:xfrm>
            <a:off x="3862749" y="3986212"/>
            <a:ext cx="187606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chemeClr val="accent6">
                    <a:lumOff val="18921"/>
                  </a:schemeClr>
                </a:solidFill>
              </a:defRPr>
            </a:lvl1pPr>
          </a:lstStyle>
          <a:p>
            <a:r>
              <a:t>EJECUCIÓN</a:t>
            </a:r>
          </a:p>
        </p:txBody>
      </p:sp>
      <p:sp>
        <p:nvSpPr>
          <p:cNvPr id="509" name="LECCIONES APRENDIDAS"/>
          <p:cNvSpPr txBox="1"/>
          <p:nvPr/>
        </p:nvSpPr>
        <p:spPr>
          <a:xfrm>
            <a:off x="1875869" y="4849812"/>
            <a:ext cx="386294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LECCIONES APRENDIDAS</a:t>
            </a:r>
          </a:p>
        </p:txBody>
      </p:sp>
      <p:sp>
        <p:nvSpPr>
          <p:cNvPr id="511"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9" name="flecha.png" descr="flecha.png"/>
          <p:cNvPicPr>
            <a:picLocks noChangeAspect="1"/>
          </p:cNvPicPr>
          <p:nvPr/>
        </p:nvPicPr>
        <p:blipFill>
          <a:blip r:embed="rId3" cstate="print">
            <a:duotone>
              <a:schemeClr val="accent6">
                <a:shade val="45000"/>
                <a:satMod val="135000"/>
              </a:schemeClr>
              <a:prstClr val="white"/>
            </a:duotone>
            <a:extLst/>
          </a:blip>
          <a:stretch>
            <a:fillRect/>
          </a:stretch>
        </p:blipFill>
        <p:spPr>
          <a:xfrm rot="16200000">
            <a:off x="3305078" y="3878746"/>
            <a:ext cx="571134" cy="782892"/>
          </a:xfrm>
          <a:prstGeom prst="rect">
            <a:avLst/>
          </a:prstGeom>
          <a:ln w="12700">
            <a:miter lim="400000"/>
          </a:ln>
        </p:spPr>
      </p:pic>
      <p:sp>
        <p:nvSpPr>
          <p:cNvPr id="16" name="TEMARIO"/>
          <p:cNvSpPr txBox="1"/>
          <p:nvPr/>
        </p:nvSpPr>
        <p:spPr>
          <a:xfrm>
            <a:off x="7260074" y="115887"/>
            <a:ext cx="170930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TEMARIO</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 name="INSTRUCCION Y ENTRENAMIENTO…"/>
          <p:cNvSpPr txBox="1"/>
          <p:nvPr/>
        </p:nvSpPr>
        <p:spPr>
          <a:xfrm>
            <a:off x="179512" y="2786154"/>
            <a:ext cx="4473130" cy="2862320"/>
          </a:xfrm>
          <a:prstGeom prst="rect">
            <a:avLst/>
          </a:prstGeom>
          <a:solidFill>
            <a:srgbClr val="FFFFFF"/>
          </a:solidFill>
          <a:ln w="12700" cap="flat">
            <a:solidFill>
              <a:schemeClr val="accent1"/>
            </a:solidFill>
            <a:miter lim="400000"/>
          </a:ln>
          <a:effectLst/>
          <a:sp3d/>
          <a:extLst>
            <a:ext uri="{C572A759-6A51-4108-AA02-DFA0A04FC94B}">
              <ma14:wrappingTextBoxFlag xmlns="" xmlns:ma14="http://schemas.microsoft.com/office/mac/drawingml/2011/main" val="1"/>
            </a:ext>
          </a:ex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68288">
              <a:lnSpc>
                <a:spcPct val="150000"/>
              </a:lnSpc>
              <a:defRPr sz="1500" b="1"/>
            </a:pPr>
            <a:r>
              <a:rPr lang="es-CL" sz="2000" b="1" dirty="0" smtClean="0"/>
              <a:t>Antecedentes de la operación de paz.</a:t>
            </a:r>
          </a:p>
          <a:p>
            <a:pPr marL="268288">
              <a:lnSpc>
                <a:spcPct val="150000"/>
              </a:lnSpc>
              <a:defRPr sz="1500" b="1"/>
            </a:pPr>
            <a:r>
              <a:rPr lang="es-CL" sz="2000" b="1" dirty="0" smtClean="0"/>
              <a:t>Cultura y costumbres.</a:t>
            </a:r>
          </a:p>
          <a:p>
            <a:pPr marL="268288">
              <a:lnSpc>
                <a:spcPct val="150000"/>
              </a:lnSpc>
              <a:defRPr sz="1500" b="1"/>
            </a:pPr>
            <a:r>
              <a:rPr lang="es-CL" sz="2000" b="1" dirty="0" smtClean="0"/>
              <a:t>Aspectos legales de la misión.</a:t>
            </a:r>
          </a:p>
          <a:p>
            <a:pPr marL="268288">
              <a:lnSpc>
                <a:spcPct val="150000"/>
              </a:lnSpc>
              <a:defRPr sz="1500" b="1"/>
            </a:pPr>
            <a:r>
              <a:rPr lang="es-CL" sz="2000" b="1" dirty="0" smtClean="0"/>
              <a:t>Supervivencia en la selva.</a:t>
            </a:r>
          </a:p>
          <a:p>
            <a:pPr marL="268288">
              <a:lnSpc>
                <a:spcPct val="150000"/>
              </a:lnSpc>
              <a:defRPr sz="1500" b="1"/>
            </a:pPr>
            <a:r>
              <a:rPr lang="es-CL" sz="2000" b="1" dirty="0" smtClean="0"/>
              <a:t>Geografía del área.</a:t>
            </a:r>
          </a:p>
          <a:p>
            <a:pPr marL="268288">
              <a:lnSpc>
                <a:spcPct val="150000"/>
              </a:lnSpc>
              <a:defRPr sz="1500" b="1"/>
            </a:pPr>
            <a:r>
              <a:rPr lang="es-CL" sz="2000" b="1" dirty="0" smtClean="0"/>
              <a:t>Condiciones climáticas.</a:t>
            </a:r>
          </a:p>
        </p:txBody>
      </p:sp>
      <p:sp>
        <p:nvSpPr>
          <p:cNvPr id="517"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pic>
        <p:nvPicPr>
          <p:cNvPr id="518" name="Resultado de imagen para BARRA PNG" descr="Resultado de imagen para BARRA PNG"/>
          <p:cNvPicPr>
            <a:picLocks noChangeAspect="1"/>
          </p:cNvPicPr>
          <p:nvPr/>
        </p:nvPicPr>
        <p:blipFill>
          <a:blip r:embed="rId3" cstate="print">
            <a:extLst/>
          </a:blip>
          <a:stretch>
            <a:fillRect/>
          </a:stretch>
        </p:blipFill>
        <p:spPr>
          <a:xfrm>
            <a:off x="4398962" y="685800"/>
            <a:ext cx="5903913" cy="1298575"/>
          </a:xfrm>
          <a:prstGeom prst="rect">
            <a:avLst/>
          </a:prstGeom>
          <a:ln w="12700">
            <a:miter lim="400000"/>
          </a:ln>
        </p:spPr>
      </p:pic>
      <p:sp>
        <p:nvSpPr>
          <p:cNvPr id="519" name="PREPARACIÓN DEL DESPLIEGUE"/>
          <p:cNvSpPr txBox="1"/>
          <p:nvPr/>
        </p:nvSpPr>
        <p:spPr>
          <a:xfrm>
            <a:off x="4707820" y="950912"/>
            <a:ext cx="4267906"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PREPARACIÓN DEL DESPLIEGUE</a:t>
            </a:r>
          </a:p>
        </p:txBody>
      </p:sp>
      <p:sp>
        <p:nvSpPr>
          <p:cNvPr id="9" name="INSTRUCCION Y ENTRENAMIENTO…"/>
          <p:cNvSpPr txBox="1"/>
          <p:nvPr/>
        </p:nvSpPr>
        <p:spPr>
          <a:xfrm>
            <a:off x="2512892" y="2233294"/>
            <a:ext cx="4184651" cy="34035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476250" indent="-476250" algn="ctr">
              <a:lnSpc>
                <a:spcPct val="104999"/>
              </a:lnSpc>
              <a:spcBef>
                <a:spcPts val="1400"/>
              </a:spcBef>
              <a:defRPr sz="1500" b="1" u="sng"/>
            </a:pPr>
            <a:r>
              <a:rPr sz="1600" dirty="0"/>
              <a:t>INSTRUCCION Y </a:t>
            </a:r>
            <a:r>
              <a:rPr sz="1600" dirty="0" smtClean="0"/>
              <a:t>ENTRENAMIENTO</a:t>
            </a:r>
            <a:endParaRPr sz="1600" dirty="0"/>
          </a:p>
        </p:txBody>
      </p:sp>
      <p:sp>
        <p:nvSpPr>
          <p:cNvPr id="10"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1"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2"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23</a:t>
            </a:r>
            <a:endParaRPr lang="es-ES" dirty="0"/>
          </a:p>
        </p:txBody>
      </p:sp>
      <p:sp>
        <p:nvSpPr>
          <p:cNvPr id="14" name="INSTRUCCION Y ENTRENAMIENTO…"/>
          <p:cNvSpPr txBox="1"/>
          <p:nvPr/>
        </p:nvSpPr>
        <p:spPr>
          <a:xfrm>
            <a:off x="4941527" y="2786154"/>
            <a:ext cx="3878945" cy="2862320"/>
          </a:xfrm>
          <a:prstGeom prst="rect">
            <a:avLst/>
          </a:prstGeom>
          <a:solidFill>
            <a:srgbClr val="FFFFFF"/>
          </a:solidFill>
          <a:ln w="12700" cap="flat">
            <a:solidFill>
              <a:schemeClr val="accent1"/>
            </a:solidFill>
            <a:miter lim="400000"/>
          </a:ln>
          <a:effectLst/>
          <a:sp3d/>
          <a:extLst>
            <a:ext uri="{C572A759-6A51-4108-AA02-DFA0A04FC94B}">
              <ma14:wrappingTextBoxFlag xmlns="" xmlns:ma14="http://schemas.microsoft.com/office/mac/drawingml/2011/main" val="1"/>
            </a:ext>
          </a:ex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68288">
              <a:lnSpc>
                <a:spcPct val="150000"/>
              </a:lnSpc>
              <a:defRPr sz="1500" b="1"/>
            </a:pPr>
            <a:r>
              <a:rPr lang="es-CL" sz="2000" b="1" dirty="0" smtClean="0"/>
              <a:t>Minas terrestres anti personales.</a:t>
            </a:r>
          </a:p>
          <a:p>
            <a:pPr marL="268288">
              <a:lnSpc>
                <a:spcPct val="150000"/>
              </a:lnSpc>
              <a:defRPr sz="1500" b="1"/>
            </a:pPr>
            <a:r>
              <a:rPr lang="es-CL" sz="2000" b="1" dirty="0" smtClean="0"/>
              <a:t>Enfermedades tropicales.</a:t>
            </a:r>
          </a:p>
          <a:p>
            <a:pPr marL="268288">
              <a:lnSpc>
                <a:spcPct val="150000"/>
              </a:lnSpc>
              <a:defRPr sz="1500" b="1"/>
            </a:pPr>
            <a:r>
              <a:rPr lang="es-CL" sz="2000" b="1" dirty="0" smtClean="0"/>
              <a:t>Problemas sociales (sida).</a:t>
            </a:r>
          </a:p>
          <a:p>
            <a:pPr marL="268288">
              <a:lnSpc>
                <a:spcPct val="150000"/>
              </a:lnSpc>
              <a:defRPr sz="1500" b="1"/>
            </a:pPr>
            <a:r>
              <a:rPr lang="es-CL" sz="2000" b="1" dirty="0" smtClean="0"/>
              <a:t>Flora y fauna.</a:t>
            </a:r>
          </a:p>
          <a:p>
            <a:pPr marL="268288">
              <a:lnSpc>
                <a:spcPct val="150000"/>
              </a:lnSpc>
              <a:defRPr sz="1500" b="1"/>
            </a:pPr>
            <a:r>
              <a:rPr lang="es-CL" sz="2000" b="1" dirty="0" smtClean="0"/>
              <a:t>Primeros auxilios.</a:t>
            </a:r>
          </a:p>
          <a:p>
            <a:pPr marL="268288">
              <a:lnSpc>
                <a:spcPct val="150000"/>
              </a:lnSpc>
              <a:defRPr sz="1500" b="1"/>
            </a:pPr>
            <a:r>
              <a:rPr lang="es-CL" sz="2000" b="1" dirty="0" smtClean="0"/>
              <a:t>Idioma inglés.</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 name="Número de diapositiva"/>
          <p:cNvSpPr txBox="1">
            <a:spLocks noGrp="1"/>
          </p:cNvSpPr>
          <p:nvPr>
            <p:ph type="sldNum" sz="quarter" idx="2"/>
          </p:nvPr>
        </p:nvSpPr>
        <p:spPr>
          <a:xfrm>
            <a:off x="8422818" y="6560635"/>
            <a:ext cx="263983" cy="269241"/>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24</a:t>
            </a:fld>
            <a:endParaRPr/>
          </a:p>
        </p:txBody>
      </p:sp>
      <p:sp>
        <p:nvSpPr>
          <p:cNvPr id="538"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pic>
        <p:nvPicPr>
          <p:cNvPr id="539" name="Resultado de imagen para BARRA PNG" descr="Resultado de imagen para BARRA PNG"/>
          <p:cNvPicPr>
            <a:picLocks noChangeAspect="1"/>
          </p:cNvPicPr>
          <p:nvPr/>
        </p:nvPicPr>
        <p:blipFill>
          <a:blip r:embed="rId2" cstate="print">
            <a:extLst/>
          </a:blip>
          <a:stretch>
            <a:fillRect/>
          </a:stretch>
        </p:blipFill>
        <p:spPr>
          <a:xfrm>
            <a:off x="4960937" y="685800"/>
            <a:ext cx="5400676" cy="1298575"/>
          </a:xfrm>
          <a:prstGeom prst="rect">
            <a:avLst/>
          </a:prstGeom>
          <a:ln w="12700">
            <a:miter lim="400000"/>
          </a:ln>
        </p:spPr>
      </p:pic>
      <p:sp>
        <p:nvSpPr>
          <p:cNvPr id="540" name="TAREAS FUERZA MIITAR"/>
          <p:cNvSpPr txBox="1"/>
          <p:nvPr/>
        </p:nvSpPr>
        <p:spPr>
          <a:xfrm>
            <a:off x="5760744" y="950912"/>
            <a:ext cx="32149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dirty="0"/>
              <a:t>TAREAS FUERZA </a:t>
            </a:r>
            <a:r>
              <a:rPr dirty="0" smtClean="0"/>
              <a:t>MI</a:t>
            </a:r>
            <a:r>
              <a:rPr lang="es-CL" dirty="0" smtClean="0"/>
              <a:t>L</a:t>
            </a:r>
            <a:r>
              <a:rPr dirty="0" smtClean="0"/>
              <a:t>ITAR</a:t>
            </a:r>
            <a:endParaRPr dirty="0"/>
          </a:p>
        </p:txBody>
      </p:sp>
      <p:pic>
        <p:nvPicPr>
          <p:cNvPr id="10" name="C:\Users\gmaldonadov\AppData\Local\Microsoft\Windows\Temporary Internet Files\Content.Outlook\V1HJ66K0\Imagen (14).jpg" descr="C:\Users\gmaldonadov\AppData\Local\Microsoft\Windows\Temporary Internet Files\Content.Outlook\V1HJ66K0\Imagen (14).jpg"/>
          <p:cNvPicPr>
            <a:picLocks noChangeAspect="1"/>
          </p:cNvPicPr>
          <p:nvPr/>
        </p:nvPicPr>
        <p:blipFill rotWithShape="1">
          <a:blip r:embed="rId3" cstate="print">
            <a:extLst/>
          </a:blip>
          <a:srcRect l="3101" t="7465" r="56592" b="56284"/>
          <a:stretch/>
        </p:blipFill>
        <p:spPr>
          <a:xfrm>
            <a:off x="717209" y="1573612"/>
            <a:ext cx="3744416" cy="2448272"/>
          </a:xfrm>
          <a:prstGeom prst="rect">
            <a:avLst/>
          </a:prstGeom>
          <a:ln>
            <a:noFill/>
          </a:ln>
          <a:effectLst>
            <a:outerShdw sx="1000" sy="1000" algn="tl" rotWithShape="0">
              <a:srgbClr val="333333"/>
            </a:outerShdw>
          </a:effectLst>
        </p:spPr>
      </p:pic>
      <p:pic>
        <p:nvPicPr>
          <p:cNvPr id="11" name="C:\Users\gmaldonadov\AppData\Local\Microsoft\Windows\Temporary Internet Files\Content.Outlook\V1HJ66K0\Imagen (14).jpg" descr="C:\Users\gmaldonadov\AppData\Local\Microsoft\Windows\Temporary Internet Files\Content.Outlook\V1HJ66K0\Imagen (14).jpg"/>
          <p:cNvPicPr>
            <a:picLocks noChangeAspect="1"/>
          </p:cNvPicPr>
          <p:nvPr/>
        </p:nvPicPr>
        <p:blipFill>
          <a:blip r:embed="rId3" cstate="print">
            <a:extLst/>
          </a:blip>
          <a:srcRect l="47187" t="4988" r="10035" b="55560"/>
          <a:stretch>
            <a:fillRect/>
          </a:stretch>
        </p:blipFill>
        <p:spPr>
          <a:xfrm>
            <a:off x="4461625" y="1569676"/>
            <a:ext cx="3952417" cy="2663826"/>
          </a:xfrm>
          <a:prstGeom prst="rect">
            <a:avLst/>
          </a:prstGeom>
          <a:ln>
            <a:noFill/>
          </a:ln>
          <a:effectLst>
            <a:outerShdw sx="1000" sy="1000" algn="tl" rotWithShape="0">
              <a:srgbClr val="333333"/>
            </a:outerShdw>
          </a:effectLst>
        </p:spPr>
      </p:pic>
      <p:pic>
        <p:nvPicPr>
          <p:cNvPr id="12" name="C:\Users\gmaldonadov\AppData\Local\Microsoft\Windows\Temporary Internet Files\Content.Outlook\V1HJ66K0\Imagen (14).jpg" descr="C:\Users\gmaldonadov\AppData\Local\Microsoft\Windows\Temporary Internet Files\Content.Outlook\V1HJ66K0\Imagen (14).jpg"/>
          <p:cNvPicPr>
            <a:picLocks noChangeAspect="1"/>
          </p:cNvPicPr>
          <p:nvPr/>
        </p:nvPicPr>
        <p:blipFill>
          <a:blip r:embed="rId3" cstate="print">
            <a:extLst/>
          </a:blip>
          <a:srcRect l="2885" t="49226" r="54678" b="11906"/>
          <a:stretch>
            <a:fillRect/>
          </a:stretch>
        </p:blipFill>
        <p:spPr>
          <a:xfrm>
            <a:off x="711020" y="3959300"/>
            <a:ext cx="3617466" cy="2409701"/>
          </a:xfrm>
          <a:prstGeom prst="rect">
            <a:avLst/>
          </a:prstGeom>
          <a:ln>
            <a:noFill/>
          </a:ln>
          <a:effectLst>
            <a:outerShdw sx="1000" sy="1000" algn="tl" rotWithShape="0">
              <a:srgbClr val="333333"/>
            </a:outerShdw>
          </a:effectLst>
        </p:spPr>
      </p:pic>
      <p:pic>
        <p:nvPicPr>
          <p:cNvPr id="15" name="Captura de pantalla 2018-07-27 a la(s) 15.03.30.png" descr="Captura de pantalla 2018-07-27 a la(s) 15.03.30.png"/>
          <p:cNvPicPr>
            <a:picLocks noChangeAspect="1"/>
          </p:cNvPicPr>
          <p:nvPr/>
        </p:nvPicPr>
        <p:blipFill>
          <a:blip r:embed="rId4" cstate="print">
            <a:extLst/>
          </a:blip>
          <a:srcRect b="6814"/>
          <a:stretch>
            <a:fillRect/>
          </a:stretch>
        </p:blipFill>
        <p:spPr>
          <a:xfrm>
            <a:off x="4324641" y="3789040"/>
            <a:ext cx="4089401" cy="2579961"/>
          </a:xfrm>
          <a:prstGeom prst="rect">
            <a:avLst/>
          </a:prstGeom>
          <a:ln>
            <a:noFill/>
          </a:ln>
          <a:effectLst>
            <a:outerShdw sx="1000" sy="1000" algn="tl" rotWithShape="0">
              <a:srgbClr val="333333"/>
            </a:outerShdw>
          </a:effectLst>
        </p:spPr>
      </p:pic>
      <p:sp>
        <p:nvSpPr>
          <p:cNvPr id="13" name="ORGANIZAR Y DAR SEGURIDAD AL SITIO DE  ACANTONAMIENTO NAVAL…"/>
          <p:cNvSpPr txBox="1"/>
          <p:nvPr/>
        </p:nvSpPr>
        <p:spPr>
          <a:xfrm>
            <a:off x="711020" y="3654513"/>
            <a:ext cx="7711798" cy="338554"/>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lgn="ctr">
              <a:spcBef>
                <a:spcPts val="800"/>
              </a:spcBef>
              <a:buSzPct val="100000"/>
              <a:defRPr sz="1400" b="1"/>
            </a:pPr>
            <a:r>
              <a:rPr sz="1600" dirty="0" smtClean="0"/>
              <a:t>ORGANIZAR </a:t>
            </a:r>
            <a:r>
              <a:rPr sz="1600" dirty="0"/>
              <a:t>Y DAR SEGURIDAD AL SITIO DE  ACANTONAMIENTO </a:t>
            </a:r>
            <a:r>
              <a:rPr sz="1600" dirty="0" smtClean="0"/>
              <a:t>NAVAL</a:t>
            </a:r>
            <a:endParaRPr sz="1600" dirty="0"/>
          </a:p>
        </p:txBody>
      </p:sp>
      <p:sp>
        <p:nvSpPr>
          <p:cNvPr id="14"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7"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24</a:t>
            </a:r>
            <a:endParaRPr lang="es-ES"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Documents and Settings\marinfa_a5jefgest\Mis documentos\Mis imágenes\Camboya 1992-93\Acantonamiento.jpg" descr="C:\Documents and Settings\marinfa_a5jefgest\Mis documentos\Mis imágenes\Camboya 1992-93\Acantonamiento.jpg"/>
          <p:cNvPicPr>
            <a:picLocks noChangeAspect="1"/>
          </p:cNvPicPr>
          <p:nvPr/>
        </p:nvPicPr>
        <p:blipFill>
          <a:blip r:embed="rId2" cstate="print">
            <a:extLst/>
          </a:blip>
          <a:srcRect r="4182" b="6158"/>
          <a:stretch>
            <a:fillRect/>
          </a:stretch>
        </p:blipFill>
        <p:spPr>
          <a:xfrm>
            <a:off x="4572000" y="1833314"/>
            <a:ext cx="3608388" cy="2482851"/>
          </a:xfrm>
          <a:prstGeom prst="rect">
            <a:avLst/>
          </a:prstGeom>
          <a:ln w="12700">
            <a:miter lim="400000"/>
          </a:ln>
        </p:spPr>
      </p:pic>
      <p:pic>
        <p:nvPicPr>
          <p:cNvPr id="6" name="Resultado de imagen para BARRA PNG" descr="Resultado de imagen para BARRA PNG"/>
          <p:cNvPicPr>
            <a:picLocks noChangeAspect="1"/>
          </p:cNvPicPr>
          <p:nvPr/>
        </p:nvPicPr>
        <p:blipFill>
          <a:blip r:embed="rId3" cstate="print">
            <a:extLst/>
          </a:blip>
          <a:stretch>
            <a:fillRect/>
          </a:stretch>
        </p:blipFill>
        <p:spPr>
          <a:xfrm>
            <a:off x="4960937" y="685800"/>
            <a:ext cx="5400676" cy="1298575"/>
          </a:xfrm>
          <a:prstGeom prst="rect">
            <a:avLst/>
          </a:prstGeom>
          <a:ln w="12700">
            <a:miter lim="400000"/>
          </a:ln>
        </p:spPr>
      </p:pic>
      <p:sp>
        <p:nvSpPr>
          <p:cNvPr id="7" name="TAREAS FUERZA MIITAR"/>
          <p:cNvSpPr txBox="1"/>
          <p:nvPr/>
        </p:nvSpPr>
        <p:spPr>
          <a:xfrm>
            <a:off x="5760744" y="950912"/>
            <a:ext cx="32149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dirty="0"/>
              <a:t>TAREAS FUERZA </a:t>
            </a:r>
            <a:r>
              <a:rPr dirty="0" smtClean="0"/>
              <a:t>MI</a:t>
            </a:r>
            <a:r>
              <a:rPr lang="es-CL" dirty="0" smtClean="0"/>
              <a:t>L</a:t>
            </a:r>
            <a:r>
              <a:rPr dirty="0" smtClean="0"/>
              <a:t>ITAR</a:t>
            </a:r>
            <a:endParaRPr dirty="0"/>
          </a:p>
        </p:txBody>
      </p:sp>
      <p:pic>
        <p:nvPicPr>
          <p:cNvPr id="4" name="Captura de pantalla 2018-07-27 a la(s) 15.07.15.png" descr="Captura de pantalla 2018-07-27 a la(s) 15.07.15.png"/>
          <p:cNvPicPr>
            <a:picLocks noChangeAspect="1"/>
          </p:cNvPicPr>
          <p:nvPr/>
        </p:nvPicPr>
        <p:blipFill>
          <a:blip r:embed="rId4" cstate="print">
            <a:extLst/>
          </a:blip>
          <a:stretch>
            <a:fillRect/>
          </a:stretch>
        </p:blipFill>
        <p:spPr>
          <a:xfrm>
            <a:off x="886749" y="1835783"/>
            <a:ext cx="3971300" cy="2980789"/>
          </a:xfrm>
          <a:prstGeom prst="rect">
            <a:avLst/>
          </a:prstGeom>
          <a:ln w="12700">
            <a:miter lim="400000"/>
          </a:ln>
        </p:spPr>
      </p:pic>
      <p:pic>
        <p:nvPicPr>
          <p:cNvPr id="10" name="Captura de pantalla 2018-07-27 a la(s) 15.02.38.png" descr="Captura de pantalla 2018-07-27 a la(s) 15.02.38.png"/>
          <p:cNvPicPr>
            <a:picLocks noChangeAspect="1"/>
          </p:cNvPicPr>
          <p:nvPr/>
        </p:nvPicPr>
        <p:blipFill>
          <a:blip r:embed="rId5" cstate="print">
            <a:extLst/>
          </a:blip>
          <a:srcRect l="34777"/>
          <a:stretch>
            <a:fillRect/>
          </a:stretch>
        </p:blipFill>
        <p:spPr>
          <a:xfrm>
            <a:off x="4572000" y="4437112"/>
            <a:ext cx="2533758" cy="2023095"/>
          </a:xfrm>
          <a:prstGeom prst="rect">
            <a:avLst/>
          </a:prstGeom>
          <a:ln w="12700">
            <a:miter lim="400000"/>
          </a:ln>
        </p:spPr>
      </p:pic>
      <p:pic>
        <p:nvPicPr>
          <p:cNvPr id="1026"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403" b="13889"/>
          <a:stretch/>
        </p:blipFill>
        <p:spPr bwMode="auto">
          <a:xfrm>
            <a:off x="2200849" y="4437112"/>
            <a:ext cx="2183727" cy="2016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2"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3"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25</a:t>
            </a:r>
            <a:endParaRPr lang="es-ES" dirty="0"/>
          </a:p>
        </p:txBody>
      </p:sp>
      <p:sp>
        <p:nvSpPr>
          <p:cNvPr id="15" name="ORGANIZAR Y DAR SEGURIDAD AL SITIO DE  ACANTONAMIENTO NAVAL…"/>
          <p:cNvSpPr txBox="1"/>
          <p:nvPr/>
        </p:nvSpPr>
        <p:spPr>
          <a:xfrm>
            <a:off x="884969" y="1727385"/>
            <a:ext cx="7295419" cy="584775"/>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spcBef>
                <a:spcPts val="800"/>
              </a:spcBef>
              <a:buSzPct val="100000"/>
              <a:defRPr sz="1400" b="1"/>
            </a:pPr>
            <a:r>
              <a:rPr lang="es-CL" sz="1600" dirty="0" smtClean="0"/>
              <a:t>RECEPCIÓN Y CONTROL </a:t>
            </a:r>
            <a:r>
              <a:rPr sz="1600" dirty="0" smtClean="0"/>
              <a:t>DEL </a:t>
            </a:r>
            <a:r>
              <a:rPr sz="1600" dirty="0"/>
              <a:t>ARMAMENTO Y EQUIPO MILITAR DE </a:t>
            </a:r>
            <a:r>
              <a:rPr lang="es-CL" sz="1600" dirty="0" smtClean="0"/>
              <a:t>LAS FUERZAS DESMOVILIZADAS</a:t>
            </a:r>
            <a:endParaRPr sz="1600" dirty="0"/>
          </a:p>
        </p:txBody>
      </p:sp>
      <p:sp>
        <p:nvSpPr>
          <p:cNvPr id="16"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spTree>
    <p:extLst>
      <p:ext uri="{BB962C8B-B14F-4D97-AF65-F5344CB8AC3E}">
        <p14:creationId xmlns:p14="http://schemas.microsoft.com/office/powerpoint/2010/main" val="1089154655"/>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ultado de imagen para BARRA PNG" descr="Resultado de imagen para BARRA PNG"/>
          <p:cNvPicPr>
            <a:picLocks noChangeAspect="1"/>
          </p:cNvPicPr>
          <p:nvPr/>
        </p:nvPicPr>
        <p:blipFill>
          <a:blip r:embed="rId2" cstate="print">
            <a:extLst/>
          </a:blip>
          <a:stretch>
            <a:fillRect/>
          </a:stretch>
        </p:blipFill>
        <p:spPr>
          <a:xfrm>
            <a:off x="4960937" y="685800"/>
            <a:ext cx="5400676" cy="1298575"/>
          </a:xfrm>
          <a:prstGeom prst="rect">
            <a:avLst/>
          </a:prstGeom>
          <a:ln w="12700">
            <a:miter lim="400000"/>
          </a:ln>
        </p:spPr>
      </p:pic>
      <p:sp>
        <p:nvSpPr>
          <p:cNvPr id="6" name="TAREAS FUERZA MIITAR"/>
          <p:cNvSpPr txBox="1"/>
          <p:nvPr/>
        </p:nvSpPr>
        <p:spPr>
          <a:xfrm>
            <a:off x="5760744" y="950912"/>
            <a:ext cx="32149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dirty="0"/>
              <a:t>TAREAS FUERZA </a:t>
            </a:r>
            <a:r>
              <a:rPr dirty="0" smtClean="0"/>
              <a:t>MI</a:t>
            </a:r>
            <a:r>
              <a:rPr lang="es-CL" dirty="0" smtClean="0"/>
              <a:t>L</a:t>
            </a:r>
            <a:r>
              <a:rPr dirty="0" smtClean="0"/>
              <a:t>ITAR</a:t>
            </a:r>
            <a:endParaRPr dirty="0"/>
          </a:p>
        </p:txBody>
      </p:sp>
      <p:pic>
        <p:nvPicPr>
          <p:cNvPr id="9" name="C:\WINDOWS\Escritorio\Mía - Asuntos Operativos\Correo\OPAZ\Patrullaje en Camboya.jpg" descr="C:\WINDOWS\Escritorio\Mía - Asuntos Operativos\Correo\OPAZ\Patrullaje en Camboya.jpg"/>
          <p:cNvPicPr>
            <a:picLocks noChangeAspect="1"/>
          </p:cNvPicPr>
          <p:nvPr/>
        </p:nvPicPr>
        <p:blipFill rotWithShape="1">
          <a:blip r:embed="rId3" cstate="print">
            <a:extLst/>
          </a:blip>
          <a:srcRect l="1664" r="1200" b="16284"/>
          <a:stretch/>
        </p:blipFill>
        <p:spPr>
          <a:xfrm>
            <a:off x="4565386" y="2951417"/>
            <a:ext cx="4241951" cy="2729203"/>
          </a:xfrm>
          <a:prstGeom prst="rect">
            <a:avLst/>
          </a:prstGeom>
          <a:ln w="12700">
            <a:miter lim="400000"/>
          </a:ln>
        </p:spPr>
      </p:pic>
      <p:pic>
        <p:nvPicPr>
          <p:cNvPr id="7" name="Captura de pantalla 2018-07-27 a la(s) 15.02.27.png" descr="Captura de pantalla 2018-07-27 a la(s) 15.02.27.png"/>
          <p:cNvPicPr>
            <a:picLocks noChangeAspect="1"/>
          </p:cNvPicPr>
          <p:nvPr/>
        </p:nvPicPr>
        <p:blipFill rotWithShape="1">
          <a:blip r:embed="rId4" cstate="print">
            <a:extLst/>
          </a:blip>
          <a:srcRect t="16342" b="24064"/>
          <a:stretch/>
        </p:blipFill>
        <p:spPr>
          <a:xfrm>
            <a:off x="4540136" y="2198826"/>
            <a:ext cx="4267201" cy="1695347"/>
          </a:xfrm>
          <a:prstGeom prst="rect">
            <a:avLst/>
          </a:prstGeom>
          <a:ln w="12700">
            <a:noFill/>
            <a:miter lim="400000"/>
          </a:ln>
        </p:spPr>
      </p:pic>
      <p:pic>
        <p:nvPicPr>
          <p:cNvPr id="8" name="image.jpeg" descr="image.jpeg"/>
          <p:cNvPicPr>
            <a:picLocks noChangeAspect="1"/>
          </p:cNvPicPr>
          <p:nvPr/>
        </p:nvPicPr>
        <p:blipFill>
          <a:blip r:embed="rId5" cstate="print">
            <a:extLst/>
          </a:blip>
          <a:stretch>
            <a:fillRect/>
          </a:stretch>
        </p:blipFill>
        <p:spPr>
          <a:xfrm>
            <a:off x="395536" y="2198826"/>
            <a:ext cx="4253672" cy="2925128"/>
          </a:xfrm>
          <a:prstGeom prst="rect">
            <a:avLst/>
          </a:prstGeom>
          <a:ln w="12700">
            <a:miter lim="400000"/>
          </a:ln>
        </p:spPr>
      </p:pic>
      <p:sp>
        <p:nvSpPr>
          <p:cNvPr id="4" name="ORGANIZAR Y DAR SEGURIDAD AL SITIO DE  ACANTONAMIENTO NAVAL…"/>
          <p:cNvSpPr txBox="1"/>
          <p:nvPr/>
        </p:nvSpPr>
        <p:spPr>
          <a:xfrm>
            <a:off x="401648" y="5095845"/>
            <a:ext cx="4247560" cy="584775"/>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spcBef>
                <a:spcPts val="800"/>
              </a:spcBef>
              <a:buSzPct val="100000"/>
              <a:defRPr sz="1400" b="1"/>
            </a:pPr>
            <a:r>
              <a:rPr lang="es-CL" sz="1600" dirty="0" smtClean="0"/>
              <a:t>PROTECCIÓN </a:t>
            </a:r>
            <a:r>
              <a:rPr sz="1600" dirty="0" smtClean="0"/>
              <a:t>DE </a:t>
            </a:r>
            <a:r>
              <a:rPr sz="1600" dirty="0"/>
              <a:t>CONVOYES FLUVIALES (TRANSPORTES LOGISTICOS</a:t>
            </a:r>
            <a:r>
              <a:rPr sz="1600" dirty="0" smtClean="0"/>
              <a:t>)</a:t>
            </a:r>
            <a:endParaRPr sz="1600" dirty="0"/>
          </a:p>
        </p:txBody>
      </p:sp>
      <p:sp>
        <p:nvSpPr>
          <p:cNvPr id="10"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1"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2"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26</a:t>
            </a:r>
            <a:endParaRPr lang="es-ES" dirty="0"/>
          </a:p>
        </p:txBody>
      </p:sp>
      <p:sp>
        <p:nvSpPr>
          <p:cNvPr id="13"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spTree>
    <p:extLst>
      <p:ext uri="{BB962C8B-B14F-4D97-AF65-F5344CB8AC3E}">
        <p14:creationId xmlns:p14="http://schemas.microsoft.com/office/powerpoint/2010/main" val="1871955462"/>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ultado de imagen para BARRA PNG" descr="Resultado de imagen para BARRA PNG"/>
          <p:cNvPicPr>
            <a:picLocks noChangeAspect="1"/>
          </p:cNvPicPr>
          <p:nvPr/>
        </p:nvPicPr>
        <p:blipFill>
          <a:blip r:embed="rId2" cstate="print">
            <a:extLst/>
          </a:blip>
          <a:stretch>
            <a:fillRect/>
          </a:stretch>
        </p:blipFill>
        <p:spPr>
          <a:xfrm>
            <a:off x="4960937" y="685800"/>
            <a:ext cx="5400676" cy="1298575"/>
          </a:xfrm>
          <a:prstGeom prst="rect">
            <a:avLst/>
          </a:prstGeom>
          <a:ln w="12700">
            <a:miter lim="400000"/>
          </a:ln>
        </p:spPr>
      </p:pic>
      <p:sp>
        <p:nvSpPr>
          <p:cNvPr id="4" name="TAREAS FUERZA MIITAR"/>
          <p:cNvSpPr txBox="1"/>
          <p:nvPr/>
        </p:nvSpPr>
        <p:spPr>
          <a:xfrm>
            <a:off x="5760744" y="950912"/>
            <a:ext cx="32149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dirty="0"/>
              <a:t>TAREAS FUERZA </a:t>
            </a:r>
            <a:r>
              <a:rPr dirty="0" smtClean="0"/>
              <a:t>MI</a:t>
            </a:r>
            <a:r>
              <a:rPr lang="es-CL" dirty="0" smtClean="0"/>
              <a:t>L</a:t>
            </a:r>
            <a:r>
              <a:rPr dirty="0" smtClean="0"/>
              <a:t>ITAR</a:t>
            </a:r>
            <a:endParaRPr dirty="0"/>
          </a:p>
        </p:txBody>
      </p:sp>
      <p:pic>
        <p:nvPicPr>
          <p:cNvPr id="32770" name="Picture 2" descr="Resultado de imagen para SHIP BOATS UNTAC"/>
          <p:cNvPicPr>
            <a:picLocks noChangeAspect="1" noChangeArrowheads="1"/>
          </p:cNvPicPr>
          <p:nvPr/>
        </p:nvPicPr>
        <p:blipFill>
          <a:blip r:embed="rId3" cstate="print"/>
          <a:srcRect/>
          <a:stretch>
            <a:fillRect/>
          </a:stretch>
        </p:blipFill>
        <p:spPr bwMode="auto">
          <a:xfrm>
            <a:off x="5898999" y="1648736"/>
            <a:ext cx="3524551" cy="2129145"/>
          </a:xfrm>
          <a:prstGeom prst="rect">
            <a:avLst/>
          </a:prstGeom>
          <a:noFill/>
        </p:spPr>
      </p:pic>
      <p:pic>
        <p:nvPicPr>
          <p:cNvPr id="11" name="Captura de pantalla 2018-07-27 a la(s) 15.03.14.png" descr="Captura de pantalla 2018-07-27 a la(s) 15.03.14.png"/>
          <p:cNvPicPr>
            <a:picLocks noChangeAspect="1"/>
          </p:cNvPicPr>
          <p:nvPr/>
        </p:nvPicPr>
        <p:blipFill>
          <a:blip r:embed="rId4" cstate="print">
            <a:extLst/>
          </a:blip>
          <a:stretch>
            <a:fillRect/>
          </a:stretch>
        </p:blipFill>
        <p:spPr>
          <a:xfrm>
            <a:off x="4430028" y="3596538"/>
            <a:ext cx="4305301" cy="2844801"/>
          </a:xfrm>
          <a:prstGeom prst="rect">
            <a:avLst/>
          </a:prstGeom>
          <a:ln w="12700">
            <a:miter lim="400000"/>
          </a:ln>
        </p:spPr>
      </p:pic>
      <p:pic>
        <p:nvPicPr>
          <p:cNvPr id="4098" name="Picture 2"/>
          <p:cNvPicPr>
            <a:picLocks noChangeAspect="1" noChangeArrowheads="1"/>
          </p:cNvPicPr>
          <p:nvPr/>
        </p:nvPicPr>
        <p:blipFill>
          <a:blip r:embed="rId5" cstate="print"/>
          <a:srcRect r="2581"/>
          <a:stretch>
            <a:fillRect/>
          </a:stretch>
        </p:blipFill>
        <p:spPr bwMode="auto">
          <a:xfrm>
            <a:off x="193948" y="1040987"/>
            <a:ext cx="4378052" cy="2736895"/>
          </a:xfrm>
          <a:prstGeom prst="rect">
            <a:avLst/>
          </a:prstGeom>
          <a:noFill/>
          <a:ln w="9525">
            <a:noFill/>
            <a:miter lim="800000"/>
            <a:headEnd/>
            <a:tailEnd/>
          </a:ln>
        </p:spPr>
      </p:pic>
      <p:sp>
        <p:nvSpPr>
          <p:cNvPr id="2" name="ORGANIZAR Y DAR SEGURIDAD AL SITIO DE  ACANTONAMIENTO NAVAL…"/>
          <p:cNvSpPr txBox="1"/>
          <p:nvPr/>
        </p:nvSpPr>
        <p:spPr>
          <a:xfrm>
            <a:off x="474839" y="4112496"/>
            <a:ext cx="4767595" cy="2328843"/>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spcBef>
                <a:spcPts val="800"/>
              </a:spcBef>
              <a:buSzPct val="100000"/>
              <a:defRPr sz="1400" b="1"/>
            </a:pPr>
            <a:r>
              <a:rPr sz="1600" dirty="0" smtClean="0"/>
              <a:t>PROTECCION </a:t>
            </a:r>
            <a:r>
              <a:rPr sz="1600" dirty="0"/>
              <a:t>A </a:t>
            </a:r>
            <a:r>
              <a:rPr lang="es-CL" sz="1600" dirty="0" smtClean="0"/>
              <a:t>:</a:t>
            </a:r>
          </a:p>
          <a:p>
            <a:pPr marL="457200" indent="-457200">
              <a:spcBef>
                <a:spcPts val="800"/>
              </a:spcBef>
              <a:buSzPct val="100000"/>
              <a:buChar char="•"/>
              <a:defRPr sz="1400" b="1"/>
            </a:pPr>
            <a:r>
              <a:rPr sz="1600" dirty="0" smtClean="0"/>
              <a:t>OBSERVADORES </a:t>
            </a:r>
            <a:r>
              <a:rPr sz="1600" dirty="0"/>
              <a:t>NAVALES EN LOS PATRULLAJES </a:t>
            </a:r>
            <a:r>
              <a:rPr sz="1600" dirty="0" smtClean="0"/>
              <a:t>FLUVIALE</a:t>
            </a:r>
            <a:r>
              <a:rPr lang="es-CL" sz="1600" dirty="0" smtClean="0"/>
              <a:t>S.</a:t>
            </a:r>
          </a:p>
          <a:p>
            <a:pPr marL="457200" indent="-457200">
              <a:spcBef>
                <a:spcPts val="800"/>
              </a:spcBef>
              <a:buSzPct val="100000"/>
              <a:buChar char="•"/>
              <a:defRPr sz="1400" b="1"/>
            </a:pPr>
            <a:r>
              <a:rPr lang="es-CL" sz="1600" b="1" dirty="0" smtClean="0"/>
              <a:t>PUESTOS DE CONTROL FRONTERA CON VIETNAM.</a:t>
            </a:r>
          </a:p>
          <a:p>
            <a:pPr marL="457200" indent="-457200">
              <a:spcBef>
                <a:spcPts val="800"/>
              </a:spcBef>
              <a:buSzPct val="100000"/>
              <a:buChar char="•"/>
              <a:defRPr sz="1400" b="1"/>
            </a:pPr>
            <a:r>
              <a:rPr lang="es-CL" sz="1600" b="1" dirty="0" smtClean="0"/>
              <a:t>CUARTEL  DEL COMPONENTE NAVAL</a:t>
            </a:r>
          </a:p>
          <a:p>
            <a:pPr marL="457200" indent="-457200">
              <a:spcBef>
                <a:spcPts val="800"/>
              </a:spcBef>
              <a:buSzPct val="100000"/>
              <a:buChar char="•"/>
              <a:defRPr sz="1400" b="1"/>
            </a:pPr>
            <a:r>
              <a:rPr lang="es-CL" sz="1600" b="1" dirty="0" smtClean="0"/>
              <a:t>CUARTEL DE LA DIVISIÓN FLUVIAL.</a:t>
            </a:r>
          </a:p>
          <a:p>
            <a:pPr marL="457200" indent="-457200">
              <a:spcBef>
                <a:spcPts val="800"/>
              </a:spcBef>
              <a:buSzPct val="100000"/>
              <a:buChar char="•"/>
              <a:defRPr sz="1400" b="1"/>
            </a:pPr>
            <a:r>
              <a:rPr lang="es-CL" sz="1600" b="1" dirty="0" smtClean="0"/>
              <a:t>PUESTOS DE OBSERVADORES NAVALES.</a:t>
            </a:r>
          </a:p>
        </p:txBody>
      </p:sp>
      <p:sp>
        <p:nvSpPr>
          <p:cNvPr id="8"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9"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0"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27</a:t>
            </a:r>
            <a:endParaRPr lang="es-ES" dirty="0"/>
          </a:p>
        </p:txBody>
      </p:sp>
      <p:sp>
        <p:nvSpPr>
          <p:cNvPr id="12"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pic>
        <p:nvPicPr>
          <p:cNvPr id="1026" name="Picture 2" descr="C:\Users\gmaldonadov\AppData\Local\Microsoft\Windows\Temporary Internet Files\Content.Outlook\V1HJ66K0\Imagen (25).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1695" t="47648" r="49530" b="9574"/>
          <a:stretch/>
        </p:blipFill>
        <p:spPr bwMode="auto">
          <a:xfrm rot="10800000">
            <a:off x="3707904" y="1412577"/>
            <a:ext cx="1933575" cy="2933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773609"/>
      </p:ext>
    </p:extLst>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ultado de imagen para BARRA PNG" descr="Resultado de imagen para BARRA PNG"/>
          <p:cNvPicPr>
            <a:picLocks noChangeAspect="1"/>
          </p:cNvPicPr>
          <p:nvPr/>
        </p:nvPicPr>
        <p:blipFill>
          <a:blip r:embed="rId2" cstate="print">
            <a:extLst/>
          </a:blip>
          <a:stretch>
            <a:fillRect/>
          </a:stretch>
        </p:blipFill>
        <p:spPr>
          <a:xfrm>
            <a:off x="4960937" y="685800"/>
            <a:ext cx="5400676" cy="1298575"/>
          </a:xfrm>
          <a:prstGeom prst="rect">
            <a:avLst/>
          </a:prstGeom>
          <a:ln w="12700">
            <a:miter lim="400000"/>
          </a:ln>
        </p:spPr>
      </p:pic>
      <p:sp>
        <p:nvSpPr>
          <p:cNvPr id="5" name="TAREAS FUERZA MIITAR"/>
          <p:cNvSpPr txBox="1"/>
          <p:nvPr/>
        </p:nvSpPr>
        <p:spPr>
          <a:xfrm>
            <a:off x="5760744" y="950912"/>
            <a:ext cx="32149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dirty="0"/>
              <a:t>TAREAS FUERZA </a:t>
            </a:r>
            <a:r>
              <a:rPr dirty="0" smtClean="0"/>
              <a:t>MI</a:t>
            </a:r>
            <a:r>
              <a:rPr lang="es-CL" dirty="0" smtClean="0"/>
              <a:t>L</a:t>
            </a:r>
            <a:r>
              <a:rPr dirty="0" smtClean="0"/>
              <a:t>ITAR</a:t>
            </a:r>
            <a:endParaRPr dirty="0"/>
          </a:p>
        </p:txBody>
      </p:sp>
      <p:pic>
        <p:nvPicPr>
          <p:cNvPr id="7" name="Captura de pantalla 2018-07-27 a la(s) 15.08.42.png" descr="Captura de pantalla 2018-07-27 a la(s) 15.08.42.png"/>
          <p:cNvPicPr>
            <a:picLocks noChangeAspect="1"/>
          </p:cNvPicPr>
          <p:nvPr/>
        </p:nvPicPr>
        <p:blipFill>
          <a:blip r:embed="rId3" cstate="print">
            <a:extLst/>
          </a:blip>
          <a:stretch>
            <a:fillRect/>
          </a:stretch>
        </p:blipFill>
        <p:spPr>
          <a:xfrm>
            <a:off x="4218631" y="1851981"/>
            <a:ext cx="4241801" cy="3305211"/>
          </a:xfrm>
          <a:prstGeom prst="rect">
            <a:avLst/>
          </a:prstGeom>
          <a:ln>
            <a:noFill/>
          </a:ln>
          <a:effectLst>
            <a:outerShdw sx="1000" sy="1000" algn="tl" rotWithShape="0">
              <a:srgbClr val="000000"/>
            </a:outerShdw>
          </a:effectLst>
        </p:spPr>
      </p:pic>
      <p:pic>
        <p:nvPicPr>
          <p:cNvPr id="8" name="Captura de pantalla 2018-07-27 a la(s) 15.08.26.png" descr="Captura de pantalla 2018-07-27 a la(s) 15.08.26.png"/>
          <p:cNvPicPr>
            <a:picLocks noChangeAspect="1"/>
          </p:cNvPicPr>
          <p:nvPr/>
        </p:nvPicPr>
        <p:blipFill>
          <a:blip r:embed="rId4" cstate="print">
            <a:extLst/>
          </a:blip>
          <a:stretch>
            <a:fillRect/>
          </a:stretch>
        </p:blipFill>
        <p:spPr>
          <a:xfrm>
            <a:off x="654520" y="1844824"/>
            <a:ext cx="3600400" cy="2672873"/>
          </a:xfrm>
          <a:prstGeom prst="rect">
            <a:avLst/>
          </a:prstGeom>
          <a:ln>
            <a:noFill/>
          </a:ln>
          <a:effectLst>
            <a:outerShdw sx="1000" sy="1000" algn="tl" rotWithShape="0">
              <a:srgbClr val="000000"/>
            </a:outerShdw>
          </a:effectLst>
        </p:spPr>
      </p:pic>
      <p:pic>
        <p:nvPicPr>
          <p:cNvPr id="31746" name="Picture 2" descr="Resultado de imagen para UN OBSERVER IN CAMBODIA"/>
          <p:cNvPicPr>
            <a:picLocks noChangeAspect="1" noChangeArrowheads="1"/>
          </p:cNvPicPr>
          <p:nvPr/>
        </p:nvPicPr>
        <p:blipFill rotWithShape="1">
          <a:blip r:embed="rId5" cstate="print"/>
          <a:srcRect t="7887" r="15840" b="9561"/>
          <a:stretch/>
        </p:blipFill>
        <p:spPr bwMode="auto">
          <a:xfrm>
            <a:off x="654521" y="3789040"/>
            <a:ext cx="3600400" cy="2376264"/>
          </a:xfrm>
          <a:prstGeom prst="rect">
            <a:avLst/>
          </a:prstGeom>
          <a:noFill/>
        </p:spPr>
      </p:pic>
      <p:sp>
        <p:nvSpPr>
          <p:cNvPr id="9"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1"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28</a:t>
            </a:r>
            <a:endParaRPr lang="es-ES" dirty="0"/>
          </a:p>
        </p:txBody>
      </p:sp>
      <p:sp>
        <p:nvSpPr>
          <p:cNvPr id="12" name="ORGANIZAR Y DAR SEGURIDAD AL SITIO DE  ACANTONAMIENTO NAVAL…"/>
          <p:cNvSpPr txBox="1"/>
          <p:nvPr/>
        </p:nvSpPr>
        <p:spPr>
          <a:xfrm>
            <a:off x="4460051" y="5470996"/>
            <a:ext cx="4209133" cy="338554"/>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lgn="ctr">
              <a:spcBef>
                <a:spcPts val="800"/>
              </a:spcBef>
              <a:buSzPct val="100000"/>
              <a:defRPr sz="1400" b="1"/>
            </a:pPr>
            <a:r>
              <a:rPr sz="1600" dirty="0" smtClean="0"/>
              <a:t>PROTECCION </a:t>
            </a:r>
            <a:r>
              <a:rPr sz="1600" dirty="0"/>
              <a:t>AL PROCESO ELECCIONARIO</a:t>
            </a:r>
          </a:p>
        </p:txBody>
      </p:sp>
      <p:sp>
        <p:nvSpPr>
          <p:cNvPr id="13"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spTree>
    <p:extLst>
      <p:ext uri="{BB962C8B-B14F-4D97-AF65-F5344CB8AC3E}">
        <p14:creationId xmlns:p14="http://schemas.microsoft.com/office/powerpoint/2010/main" val="1951910639"/>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aptura de pantalla 2018-07-27 a la(s) 15.05.38.png" descr="Captura de pantalla 2018-07-27 a la(s) 15.05.38.png"/>
          <p:cNvPicPr>
            <a:picLocks noChangeAspect="1"/>
          </p:cNvPicPr>
          <p:nvPr/>
        </p:nvPicPr>
        <p:blipFill>
          <a:blip r:embed="rId2" cstate="print">
            <a:extLst/>
          </a:blip>
          <a:stretch>
            <a:fillRect/>
          </a:stretch>
        </p:blipFill>
        <p:spPr>
          <a:xfrm>
            <a:off x="715041" y="3274871"/>
            <a:ext cx="4578777" cy="3129283"/>
          </a:xfrm>
          <a:prstGeom prst="rect">
            <a:avLst/>
          </a:prstGeom>
          <a:ln w="12700">
            <a:miter lim="400000"/>
          </a:ln>
        </p:spPr>
      </p:pic>
      <p:pic>
        <p:nvPicPr>
          <p:cNvPr id="3" name="Captura de pantalla 2018-07-27 a la(s) 15.05.21.png" descr="Captura de pantalla 2018-07-27 a la(s) 15.05.21.png"/>
          <p:cNvPicPr>
            <a:picLocks noChangeAspect="1"/>
          </p:cNvPicPr>
          <p:nvPr/>
        </p:nvPicPr>
        <p:blipFill>
          <a:blip r:embed="rId3" cstate="print">
            <a:extLst/>
          </a:blip>
          <a:stretch>
            <a:fillRect/>
          </a:stretch>
        </p:blipFill>
        <p:spPr>
          <a:xfrm>
            <a:off x="4716016" y="4005064"/>
            <a:ext cx="3797053" cy="2405941"/>
          </a:xfrm>
          <a:prstGeom prst="rect">
            <a:avLst/>
          </a:prstGeom>
          <a:ln w="12700">
            <a:miter lim="400000"/>
          </a:ln>
        </p:spPr>
      </p:pic>
      <p:pic>
        <p:nvPicPr>
          <p:cNvPr id="5" name="Resultado de imagen para BARRA PNG" descr="Resultado de imagen para BARRA PNG"/>
          <p:cNvPicPr>
            <a:picLocks noChangeAspect="1"/>
          </p:cNvPicPr>
          <p:nvPr/>
        </p:nvPicPr>
        <p:blipFill>
          <a:blip r:embed="rId4" cstate="print">
            <a:extLst/>
          </a:blip>
          <a:stretch>
            <a:fillRect/>
          </a:stretch>
        </p:blipFill>
        <p:spPr>
          <a:xfrm>
            <a:off x="4960937" y="685800"/>
            <a:ext cx="5400676" cy="1298575"/>
          </a:xfrm>
          <a:prstGeom prst="rect">
            <a:avLst/>
          </a:prstGeom>
          <a:ln w="12700">
            <a:miter lim="400000"/>
          </a:ln>
        </p:spPr>
      </p:pic>
      <p:sp>
        <p:nvSpPr>
          <p:cNvPr id="6" name="TAREAS FUERZA MIITAR"/>
          <p:cNvSpPr txBox="1"/>
          <p:nvPr/>
        </p:nvSpPr>
        <p:spPr>
          <a:xfrm>
            <a:off x="5760744" y="950912"/>
            <a:ext cx="32149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dirty="0"/>
              <a:t>TAREAS FUERZA </a:t>
            </a:r>
            <a:r>
              <a:rPr dirty="0" smtClean="0"/>
              <a:t>MI</a:t>
            </a:r>
            <a:r>
              <a:rPr lang="es-CL" dirty="0" smtClean="0"/>
              <a:t>L</a:t>
            </a:r>
            <a:r>
              <a:rPr dirty="0" smtClean="0"/>
              <a:t>ITAR</a:t>
            </a:r>
            <a:endParaRPr dirty="0"/>
          </a:p>
        </p:txBody>
      </p:sp>
      <p:pic>
        <p:nvPicPr>
          <p:cNvPr id="9" name="Captura de pantalla 2018-07-27 a la(s) 15.04.08.png" descr="Captura de pantalla 2018-07-27 a la(s) 15.04.08.png"/>
          <p:cNvPicPr>
            <a:picLocks noChangeAspect="1"/>
          </p:cNvPicPr>
          <p:nvPr/>
        </p:nvPicPr>
        <p:blipFill rotWithShape="1">
          <a:blip r:embed="rId5" cstate="print">
            <a:extLst/>
          </a:blip>
          <a:srcRect r="6242" b="12361"/>
          <a:stretch/>
        </p:blipFill>
        <p:spPr>
          <a:xfrm>
            <a:off x="715041" y="1855866"/>
            <a:ext cx="4000975" cy="2516660"/>
          </a:xfrm>
          <a:prstGeom prst="rect">
            <a:avLst/>
          </a:prstGeom>
          <a:ln w="12700">
            <a:miter lim="400000"/>
          </a:ln>
        </p:spPr>
      </p:pic>
      <p:pic>
        <p:nvPicPr>
          <p:cNvPr id="10" name="Captura de pantalla 2018-07-27 a la(s) 15.00.04.png" descr="Captura de pantalla 2018-07-27 a la(s) 15.00.04.png"/>
          <p:cNvPicPr>
            <a:picLocks noChangeAspect="1"/>
          </p:cNvPicPr>
          <p:nvPr/>
        </p:nvPicPr>
        <p:blipFill>
          <a:blip r:embed="rId6" cstate="print">
            <a:extLst/>
          </a:blip>
          <a:stretch>
            <a:fillRect/>
          </a:stretch>
        </p:blipFill>
        <p:spPr>
          <a:xfrm>
            <a:off x="4716016" y="1855865"/>
            <a:ext cx="3797053" cy="2516659"/>
          </a:xfrm>
          <a:prstGeom prst="rect">
            <a:avLst/>
          </a:prstGeom>
          <a:ln w="12700">
            <a:miter lim="400000"/>
          </a:ln>
        </p:spPr>
      </p:pic>
      <p:sp>
        <p:nvSpPr>
          <p:cNvPr id="4" name="ORGANIZAR Y DAR SEGURIDAD AL SITIO DE  ACANTONAMIENTO NAVAL…"/>
          <p:cNvSpPr txBox="1"/>
          <p:nvPr/>
        </p:nvSpPr>
        <p:spPr>
          <a:xfrm>
            <a:off x="715041" y="1544468"/>
            <a:ext cx="7798028" cy="307777"/>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lgn="ctr">
              <a:spcBef>
                <a:spcPts val="800"/>
              </a:spcBef>
              <a:buSzPct val="100000"/>
              <a:defRPr sz="1400" b="1"/>
            </a:pPr>
            <a:r>
              <a:rPr lang="es-CL" dirty="0" smtClean="0"/>
              <a:t>  PROTECCIÓN AL RETORNO DE DESPLAZADOS POR LA GUERRA.</a:t>
            </a:r>
            <a:endParaRPr lang="es-CL" dirty="0"/>
          </a:p>
        </p:txBody>
      </p:sp>
      <p:sp>
        <p:nvSpPr>
          <p:cNvPr id="11"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2"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3"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29</a:t>
            </a:r>
            <a:endParaRPr lang="es-ES" dirty="0"/>
          </a:p>
        </p:txBody>
      </p:sp>
      <p:sp>
        <p:nvSpPr>
          <p:cNvPr id="14"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spTree>
    <p:extLst>
      <p:ext uri="{BB962C8B-B14F-4D97-AF65-F5344CB8AC3E}">
        <p14:creationId xmlns:p14="http://schemas.microsoft.com/office/powerpoint/2010/main" val="411992321"/>
      </p:ext>
    </p:extLst>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gmaldonadov\AppData\Local\Microsoft\Windows\Temporary Internet Files\Content.Outlook\V1HJ66K0\Imagen (2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5864" t="4263" r="4718" b="53433"/>
          <a:stretch/>
        </p:blipFill>
        <p:spPr bwMode="auto">
          <a:xfrm rot="16200000">
            <a:off x="785747" y="1538042"/>
            <a:ext cx="3034421" cy="463592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gmaldonadov\AppData\Local\Microsoft\Windows\Temporary Internet Files\Content.Outlook\V1HJ66K0\Imagen (20).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785" t="48847" r="47472" b="8828"/>
          <a:stretch/>
        </p:blipFill>
        <p:spPr bwMode="auto">
          <a:xfrm rot="16200000">
            <a:off x="5146911" y="2070476"/>
            <a:ext cx="3111310" cy="4666967"/>
          </a:xfrm>
          <a:prstGeom prst="rect">
            <a:avLst/>
          </a:prstGeom>
          <a:noFill/>
          <a:extLst>
            <a:ext uri="{909E8E84-426E-40DD-AFC4-6F175D3DCCD1}">
              <a14:hiddenFill xmlns:a14="http://schemas.microsoft.com/office/drawing/2010/main">
                <a:solidFill>
                  <a:srgbClr val="FFFFFF"/>
                </a:solidFill>
              </a14:hiddenFill>
            </a:ext>
          </a:extLst>
        </p:spPr>
      </p:pic>
      <p:sp>
        <p:nvSpPr>
          <p:cNvPr id="4" name="ORGANIZAR Y DAR SEGURIDAD AL SITIO DE  ACANTONAMIENTO NAVAL…"/>
          <p:cNvSpPr txBox="1"/>
          <p:nvPr/>
        </p:nvSpPr>
        <p:spPr>
          <a:xfrm>
            <a:off x="2807804" y="1706409"/>
            <a:ext cx="3528392" cy="338554"/>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lgn="ctr">
              <a:spcBef>
                <a:spcPts val="800"/>
              </a:spcBef>
              <a:buSzPct val="100000"/>
              <a:defRPr sz="1400" b="1"/>
            </a:pPr>
            <a:r>
              <a:rPr lang="es-CL" sz="1600" dirty="0" smtClean="0"/>
              <a:t>  CUMPLIR TAREAS GUARNICIONALES </a:t>
            </a:r>
            <a:endParaRPr lang="es-CL" sz="1600" dirty="0"/>
          </a:p>
        </p:txBody>
      </p:sp>
      <p:pic>
        <p:nvPicPr>
          <p:cNvPr id="5" name="Resultado de imagen para BARRA PNG" descr="Resultado de imagen para BARRA PNG"/>
          <p:cNvPicPr>
            <a:picLocks noChangeAspect="1"/>
          </p:cNvPicPr>
          <p:nvPr/>
        </p:nvPicPr>
        <p:blipFill>
          <a:blip r:embed="rId4" cstate="print">
            <a:extLst/>
          </a:blip>
          <a:stretch>
            <a:fillRect/>
          </a:stretch>
        </p:blipFill>
        <p:spPr>
          <a:xfrm>
            <a:off x="4960937" y="685800"/>
            <a:ext cx="5400676" cy="1298575"/>
          </a:xfrm>
          <a:prstGeom prst="rect">
            <a:avLst/>
          </a:prstGeom>
          <a:ln w="12700">
            <a:miter lim="400000"/>
          </a:ln>
        </p:spPr>
      </p:pic>
      <p:sp>
        <p:nvSpPr>
          <p:cNvPr id="6" name="TAREAS FUERZA MIITAR"/>
          <p:cNvSpPr txBox="1"/>
          <p:nvPr/>
        </p:nvSpPr>
        <p:spPr>
          <a:xfrm>
            <a:off x="5760744" y="950912"/>
            <a:ext cx="3214981"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dirty="0"/>
              <a:t>TAREAS FUERZA </a:t>
            </a:r>
            <a:r>
              <a:rPr dirty="0" smtClean="0"/>
              <a:t>MI</a:t>
            </a:r>
            <a:r>
              <a:rPr lang="es-CL" dirty="0" smtClean="0"/>
              <a:t>L</a:t>
            </a:r>
            <a:r>
              <a:rPr dirty="0" smtClean="0"/>
              <a:t>ITAR</a:t>
            </a:r>
            <a:endParaRPr dirty="0"/>
          </a:p>
        </p:txBody>
      </p:sp>
      <p:sp>
        <p:nvSpPr>
          <p:cNvPr id="7"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8"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9"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30</a:t>
            </a:r>
            <a:endParaRPr lang="es-ES" dirty="0"/>
          </a:p>
        </p:txBody>
      </p:sp>
      <p:sp>
        <p:nvSpPr>
          <p:cNvPr id="10"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spTree>
    <p:extLst>
      <p:ext uri="{BB962C8B-B14F-4D97-AF65-F5344CB8AC3E}">
        <p14:creationId xmlns:p14="http://schemas.microsoft.com/office/powerpoint/2010/main" val="2901516157"/>
      </p:ext>
    </p:extLst>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ultado de imagen para BARRA PNG" descr="Resultado de imagen para BARRA PNG"/>
          <p:cNvPicPr>
            <a:picLocks noChangeAspect="1"/>
          </p:cNvPicPr>
          <p:nvPr/>
        </p:nvPicPr>
        <p:blipFill>
          <a:blip r:embed="rId3" cstate="print">
            <a:extLst/>
          </a:blip>
          <a:stretch>
            <a:fillRect/>
          </a:stretch>
        </p:blipFill>
        <p:spPr>
          <a:xfrm>
            <a:off x="4960937" y="685800"/>
            <a:ext cx="5400676" cy="1298575"/>
          </a:xfrm>
          <a:prstGeom prst="rect">
            <a:avLst/>
          </a:prstGeom>
          <a:ln w="12700">
            <a:miter lim="400000"/>
          </a:ln>
        </p:spPr>
      </p:pic>
      <p:sp>
        <p:nvSpPr>
          <p:cNvPr id="9" name="TAREAS FUERZA MIITAR"/>
          <p:cNvSpPr txBox="1"/>
          <p:nvPr/>
        </p:nvSpPr>
        <p:spPr>
          <a:xfrm>
            <a:off x="5940152" y="980728"/>
            <a:ext cx="2395846"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APOYO LOGÍSTICO</a:t>
            </a:r>
            <a:endParaRPr dirty="0"/>
          </a:p>
        </p:txBody>
      </p:sp>
      <p:sp>
        <p:nvSpPr>
          <p:cNvPr id="29700" name="AutoShape 4" descr="Resultado de imagen para SHIP BOATS UNTA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9702" name="AutoShape 6" descr="Resultado de imagen para SHIP BOATS UNTA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9704" name="AutoShape 8" descr="Resultado de imagen para SHIP BOATS UNTA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 name="13 Imagen" descr="FOTOPL.jpg"/>
          <p:cNvPicPr>
            <a:picLocks noChangeAspect="1"/>
          </p:cNvPicPr>
          <p:nvPr/>
        </p:nvPicPr>
        <p:blipFill>
          <a:blip r:embed="rId4" cstate="print"/>
          <a:stretch>
            <a:fillRect/>
          </a:stretch>
        </p:blipFill>
        <p:spPr>
          <a:xfrm>
            <a:off x="359456" y="3817845"/>
            <a:ext cx="3611438" cy="2501255"/>
          </a:xfrm>
          <a:prstGeom prst="rect">
            <a:avLst/>
          </a:prstGeom>
        </p:spPr>
      </p:pic>
      <p:pic>
        <p:nvPicPr>
          <p:cNvPr id="29698" name="Picture 2" descr="Resultado de imagen para MEKONG UNTAC 1993"/>
          <p:cNvPicPr>
            <a:picLocks noChangeAspect="1" noChangeArrowheads="1"/>
          </p:cNvPicPr>
          <p:nvPr/>
        </p:nvPicPr>
        <p:blipFill>
          <a:blip r:embed="rId5" cstate="print"/>
          <a:srcRect/>
          <a:stretch>
            <a:fillRect/>
          </a:stretch>
        </p:blipFill>
        <p:spPr bwMode="auto">
          <a:xfrm>
            <a:off x="2835209" y="3933056"/>
            <a:ext cx="3711624" cy="2386044"/>
          </a:xfrm>
          <a:prstGeom prst="rect">
            <a:avLst/>
          </a:prstGeom>
          <a:noFill/>
        </p:spPr>
      </p:pic>
      <p:pic>
        <p:nvPicPr>
          <p:cNvPr id="13" name="image.png" descr="image.png"/>
          <p:cNvPicPr>
            <a:picLocks noChangeAspect="1"/>
          </p:cNvPicPr>
          <p:nvPr/>
        </p:nvPicPr>
        <p:blipFill>
          <a:blip r:embed="rId6" cstate="print">
            <a:extLst/>
          </a:blip>
          <a:srcRect l="25621" t="31524" r="15356" b="10995"/>
          <a:stretch>
            <a:fillRect/>
          </a:stretch>
        </p:blipFill>
        <p:spPr>
          <a:xfrm>
            <a:off x="359456" y="1616418"/>
            <a:ext cx="4078288" cy="2482851"/>
          </a:xfrm>
          <a:prstGeom prst="rect">
            <a:avLst/>
          </a:prstGeom>
          <a:ln w="12700">
            <a:miter lim="400000"/>
          </a:ln>
        </p:spPr>
      </p:pic>
      <p:pic>
        <p:nvPicPr>
          <p:cNvPr id="12" name="Captura de pantalla 2018-07-27 a la(s) 15.04.03.png" descr="Captura de pantalla 2018-07-27 a la(s) 15.04.03.png"/>
          <p:cNvPicPr>
            <a:picLocks noChangeAspect="1"/>
          </p:cNvPicPr>
          <p:nvPr/>
        </p:nvPicPr>
        <p:blipFill>
          <a:blip r:embed="rId7" cstate="print">
            <a:extLst/>
          </a:blip>
          <a:stretch>
            <a:fillRect/>
          </a:stretch>
        </p:blipFill>
        <p:spPr>
          <a:xfrm>
            <a:off x="4396253" y="1611239"/>
            <a:ext cx="4362454" cy="2503908"/>
          </a:xfrm>
          <a:prstGeom prst="rect">
            <a:avLst/>
          </a:prstGeom>
          <a:ln w="12700">
            <a:miter lim="400000"/>
          </a:ln>
        </p:spPr>
      </p:pic>
      <p:pic>
        <p:nvPicPr>
          <p:cNvPr id="11" name="Captura de pantalla 2018-07-27 a la(s) 15.06.06.png" descr="Captura de pantalla 2018-07-27 a la(s) 15.06.06.png"/>
          <p:cNvPicPr>
            <a:picLocks noChangeAspect="1"/>
          </p:cNvPicPr>
          <p:nvPr/>
        </p:nvPicPr>
        <p:blipFill>
          <a:blip r:embed="rId8" cstate="print">
            <a:extLst/>
          </a:blip>
          <a:stretch>
            <a:fillRect/>
          </a:stretch>
        </p:blipFill>
        <p:spPr>
          <a:xfrm>
            <a:off x="5230809" y="4115147"/>
            <a:ext cx="3528392" cy="2211071"/>
          </a:xfrm>
          <a:prstGeom prst="rect">
            <a:avLst/>
          </a:prstGeom>
          <a:ln w="12700">
            <a:miter lim="400000"/>
          </a:ln>
        </p:spPr>
      </p:pic>
      <p:sp>
        <p:nvSpPr>
          <p:cNvPr id="15"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6"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7"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31</a:t>
            </a:r>
            <a:endParaRPr lang="es-ES" dirty="0"/>
          </a:p>
        </p:txBody>
      </p:sp>
      <p:sp>
        <p:nvSpPr>
          <p:cNvPr id="18"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EJECUCIÓN</a:t>
            </a:r>
          </a:p>
        </p:txBody>
      </p:sp>
    </p:spTree>
    <p:extLst>
      <p:ext uri="{BB962C8B-B14F-4D97-AF65-F5344CB8AC3E}">
        <p14:creationId xmlns:p14="http://schemas.microsoft.com/office/powerpoint/2010/main" val="1456742418"/>
      </p:ext>
    </p:extLst>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4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32</a:t>
            </a:fld>
            <a:endParaRPr/>
          </a:p>
        </p:txBody>
      </p:sp>
      <p:sp>
        <p:nvSpPr>
          <p:cNvPr id="547"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pic>
        <p:nvPicPr>
          <p:cNvPr id="548" name="Resultado de imagen para BARRA PNG" descr="Resultado de imagen para BARRA PNG"/>
          <p:cNvPicPr>
            <a:picLocks noChangeAspect="1"/>
          </p:cNvPicPr>
          <p:nvPr/>
        </p:nvPicPr>
        <p:blipFill>
          <a:blip r:embed="rId2" cstate="print">
            <a:extLst/>
          </a:blip>
          <a:stretch>
            <a:fillRect/>
          </a:stretch>
        </p:blipFill>
        <p:spPr>
          <a:xfrm>
            <a:off x="5220072" y="685800"/>
            <a:ext cx="5400676" cy="1298575"/>
          </a:xfrm>
          <a:prstGeom prst="rect">
            <a:avLst/>
          </a:prstGeom>
          <a:ln w="12700">
            <a:miter lim="400000"/>
          </a:ln>
        </p:spPr>
      </p:pic>
      <p:sp>
        <p:nvSpPr>
          <p:cNvPr id="549" name="RIESGOS"/>
          <p:cNvSpPr txBox="1"/>
          <p:nvPr/>
        </p:nvSpPr>
        <p:spPr>
          <a:xfrm>
            <a:off x="5465752" y="980728"/>
            <a:ext cx="3678248"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      ORGANIZACIÓN INTERNA</a:t>
            </a:r>
            <a:endParaRPr dirty="0"/>
          </a:p>
        </p:txBody>
      </p:sp>
      <p:sp>
        <p:nvSpPr>
          <p:cNvPr id="55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2" name="C:\Users\gmaldonadov\AppData\Local\Microsoft\Windows\Temporary Internet Files\Content.Outlook\V1HJ66K0\Imagen (11).jpg" descr="C:\Users\gmaldonadov\AppData\Local\Microsoft\Windows\Temporary Internet Files\Content.Outlook\V1HJ66K0\Imagen (11).jpg"/>
          <p:cNvPicPr>
            <a:picLocks noChangeAspect="1"/>
          </p:cNvPicPr>
          <p:nvPr/>
        </p:nvPicPr>
        <p:blipFill>
          <a:blip r:embed="rId3" cstate="print">
            <a:extLst/>
          </a:blip>
          <a:srcRect l="65795" t="5235" b="55775"/>
          <a:stretch>
            <a:fillRect/>
          </a:stretch>
        </p:blipFill>
        <p:spPr>
          <a:xfrm>
            <a:off x="0" y="969296"/>
            <a:ext cx="3267033" cy="2570493"/>
          </a:xfrm>
          <a:prstGeom prst="rect">
            <a:avLst/>
          </a:prstGeom>
          <a:ln w="12700">
            <a:miter lim="400000"/>
          </a:ln>
        </p:spPr>
      </p:pic>
      <p:pic>
        <p:nvPicPr>
          <p:cNvPr id="15" name="14 Imagen" descr="Scan0003.jpg"/>
          <p:cNvPicPr>
            <a:picLocks noChangeAspect="1"/>
          </p:cNvPicPr>
          <p:nvPr/>
        </p:nvPicPr>
        <p:blipFill rotWithShape="1">
          <a:blip r:embed="rId4" cstate="print"/>
          <a:srcRect t="70770" r="64947"/>
          <a:stretch/>
        </p:blipFill>
        <p:spPr>
          <a:xfrm rot="16200000">
            <a:off x="3371016" y="825959"/>
            <a:ext cx="2818716" cy="3041755"/>
          </a:xfrm>
          <a:prstGeom prst="rect">
            <a:avLst/>
          </a:prstGeom>
        </p:spPr>
      </p:pic>
      <p:pic>
        <p:nvPicPr>
          <p:cNvPr id="11" name="Captura de pantalla 2018-07-27 a la(s) 15.00.11.png" descr="Captura de pantalla 2018-07-27 a la(s) 15.00.11.png"/>
          <p:cNvPicPr>
            <a:picLocks noChangeAspect="1"/>
          </p:cNvPicPr>
          <p:nvPr/>
        </p:nvPicPr>
        <p:blipFill rotWithShape="1">
          <a:blip r:embed="rId5" cstate="print">
            <a:extLst/>
          </a:blip>
          <a:srcRect t="12421" b="10947"/>
          <a:stretch/>
        </p:blipFill>
        <p:spPr>
          <a:xfrm>
            <a:off x="5575422" y="2664903"/>
            <a:ext cx="3465434" cy="3798751"/>
          </a:xfrm>
          <a:prstGeom prst="rect">
            <a:avLst/>
          </a:prstGeom>
          <a:ln w="12700">
            <a:miter lim="400000"/>
          </a:ln>
        </p:spPr>
      </p:pic>
      <p:sp>
        <p:nvSpPr>
          <p:cNvPr id="545" name="Facciones armadas…"/>
          <p:cNvSpPr/>
          <p:nvPr/>
        </p:nvSpPr>
        <p:spPr>
          <a:xfrm>
            <a:off x="6786210" y="1612847"/>
            <a:ext cx="2237136" cy="954107"/>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457200" indent="-457200" algn="just">
              <a:buSzPct val="100000"/>
              <a:buChar char="-"/>
              <a:defRPr sz="2600"/>
            </a:pPr>
            <a:r>
              <a:rPr lang="es-CL" sz="1400" b="1" dirty="0" smtClean="0"/>
              <a:t>REGIMEN INTERNO</a:t>
            </a:r>
          </a:p>
          <a:p>
            <a:pPr marL="457200" indent="-457200" algn="just">
              <a:buSzPct val="100000"/>
              <a:buChar char="-"/>
              <a:defRPr sz="2600"/>
            </a:pPr>
            <a:r>
              <a:rPr lang="es-CL" sz="1400" b="1" dirty="0" smtClean="0"/>
              <a:t>FRANCO</a:t>
            </a:r>
          </a:p>
          <a:p>
            <a:pPr marL="457200" indent="-457200" algn="just">
              <a:buSzPct val="100000"/>
              <a:buChar char="-"/>
              <a:defRPr sz="2600"/>
            </a:pPr>
            <a:r>
              <a:rPr lang="es-CL" sz="1400" b="1" dirty="0" smtClean="0"/>
              <a:t>DEPORTES </a:t>
            </a:r>
          </a:p>
          <a:p>
            <a:pPr marL="457200" indent="-457200" algn="just">
              <a:buSzPct val="100000"/>
              <a:buChar char="-"/>
              <a:defRPr sz="2600"/>
            </a:pPr>
            <a:r>
              <a:rPr lang="es-CL" sz="1400" b="1" dirty="0" smtClean="0"/>
              <a:t>EVENTOS ESPECIALES.</a:t>
            </a:r>
          </a:p>
        </p:txBody>
      </p:sp>
      <p:pic>
        <p:nvPicPr>
          <p:cNvPr id="14" name="Captura de pantalla 2018-07-27 a la(s) 15.04.56.png" descr="Captura de pantalla 2018-07-27 a la(s) 15.04.56.png"/>
          <p:cNvPicPr>
            <a:picLocks noChangeAspect="1"/>
          </p:cNvPicPr>
          <p:nvPr/>
        </p:nvPicPr>
        <p:blipFill>
          <a:blip r:embed="rId6" cstate="print">
            <a:extLst/>
          </a:blip>
          <a:stretch>
            <a:fillRect/>
          </a:stretch>
        </p:blipFill>
        <p:spPr>
          <a:xfrm>
            <a:off x="835013" y="3539789"/>
            <a:ext cx="4001610" cy="2720674"/>
          </a:xfrm>
          <a:prstGeom prst="rect">
            <a:avLst/>
          </a:prstGeom>
          <a:ln w="12700">
            <a:miter lim="400000"/>
          </a:ln>
        </p:spPr>
      </p:pic>
    </p:spTree>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4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5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33</a:t>
            </a:fld>
            <a:endParaRPr/>
          </a:p>
        </p:txBody>
      </p:sp>
      <p:sp>
        <p:nvSpPr>
          <p:cNvPr id="557"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pic>
        <p:nvPicPr>
          <p:cNvPr id="558" name="Resultado de imagen para BARRA PNG" descr="Resultado de imagen para BARRA PNG"/>
          <p:cNvPicPr>
            <a:picLocks noChangeAspect="1"/>
          </p:cNvPicPr>
          <p:nvPr/>
        </p:nvPicPr>
        <p:blipFill>
          <a:blip r:embed="rId2" cstate="print">
            <a:extLst/>
          </a:blip>
          <a:stretch>
            <a:fillRect/>
          </a:stretch>
        </p:blipFill>
        <p:spPr>
          <a:xfrm>
            <a:off x="5562070" y="685800"/>
            <a:ext cx="5400676" cy="1298575"/>
          </a:xfrm>
          <a:prstGeom prst="rect">
            <a:avLst/>
          </a:prstGeom>
          <a:ln w="12700">
            <a:miter lim="400000"/>
          </a:ln>
        </p:spPr>
      </p:pic>
      <p:sp>
        <p:nvSpPr>
          <p:cNvPr id="559" name="INCONVENIENTES"/>
          <p:cNvSpPr txBox="1"/>
          <p:nvPr/>
        </p:nvSpPr>
        <p:spPr>
          <a:xfrm>
            <a:off x="7099251" y="950912"/>
            <a:ext cx="1876474"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DIFICULTADES</a:t>
            </a:r>
            <a:endParaRPr dirty="0"/>
          </a:p>
        </p:txBody>
      </p:sp>
      <p:sp>
        <p:nvSpPr>
          <p:cNvPr id="56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2" name="Captura de pantalla 2018-07-27 a la(s) 15.08.04.png" descr="Captura de pantalla 2018-07-27 a la(s) 15.08.04.png"/>
          <p:cNvPicPr>
            <a:picLocks noChangeAspect="1"/>
          </p:cNvPicPr>
          <p:nvPr/>
        </p:nvPicPr>
        <p:blipFill rotWithShape="1">
          <a:blip r:embed="rId3" cstate="print">
            <a:extLst/>
          </a:blip>
          <a:srcRect l="25058" t="-30751" b="30751"/>
          <a:stretch/>
        </p:blipFill>
        <p:spPr>
          <a:xfrm>
            <a:off x="3233758" y="-448314"/>
            <a:ext cx="2274144" cy="4200137"/>
          </a:xfrm>
          <a:prstGeom prst="rect">
            <a:avLst/>
          </a:prstGeom>
          <a:ln w="12700">
            <a:miter lim="400000"/>
          </a:ln>
        </p:spPr>
      </p:pic>
      <p:pic>
        <p:nvPicPr>
          <p:cNvPr id="17" name="image.jpeg" descr="image.jpeg"/>
          <p:cNvPicPr>
            <a:picLocks noChangeAspect="1"/>
          </p:cNvPicPr>
          <p:nvPr/>
        </p:nvPicPr>
        <p:blipFill rotWithShape="1">
          <a:blip r:embed="rId4" cstate="print">
            <a:extLst/>
          </a:blip>
          <a:srcRect l="13364" t="12403" r="20528" b="6729"/>
          <a:stretch/>
        </p:blipFill>
        <p:spPr>
          <a:xfrm>
            <a:off x="54026" y="3144092"/>
            <a:ext cx="4407709" cy="3369738"/>
          </a:xfrm>
          <a:prstGeom prst="rect">
            <a:avLst/>
          </a:prstGeom>
          <a:ln>
            <a:noFill/>
          </a:ln>
          <a:effectLst>
            <a:outerShdw sx="1000" sy="1000" algn="tl" rotWithShape="0">
              <a:srgbClr val="000000"/>
            </a:outerShdw>
          </a:effectLst>
        </p:spPr>
      </p:pic>
      <p:pic>
        <p:nvPicPr>
          <p:cNvPr id="18" name="Captura de pantalla 2018-07-27 a la(s) 15.07.15.png" descr="Captura de pantalla 2018-07-27 a la(s) 15.07.15.png"/>
          <p:cNvPicPr>
            <a:picLocks noChangeAspect="1"/>
          </p:cNvPicPr>
          <p:nvPr/>
        </p:nvPicPr>
        <p:blipFill>
          <a:blip r:embed="rId5" cstate="print">
            <a:extLst/>
          </a:blip>
          <a:stretch>
            <a:fillRect/>
          </a:stretch>
        </p:blipFill>
        <p:spPr>
          <a:xfrm>
            <a:off x="5039879" y="3454330"/>
            <a:ext cx="3600602" cy="2731229"/>
          </a:xfrm>
          <a:prstGeom prst="rect">
            <a:avLst/>
          </a:prstGeom>
          <a:ln w="12700">
            <a:miter lim="400000"/>
          </a:ln>
        </p:spPr>
      </p:pic>
      <p:sp>
        <p:nvSpPr>
          <p:cNvPr id="2" name="1 CuadroTexto"/>
          <p:cNvSpPr txBox="1"/>
          <p:nvPr/>
        </p:nvSpPr>
        <p:spPr>
          <a:xfrm>
            <a:off x="3779912" y="5507942"/>
            <a:ext cx="1999904" cy="338552"/>
          </a:xfrm>
          <a:prstGeom prst="rect">
            <a:avLst/>
          </a:prstGeom>
          <a:solidFill>
            <a:srgbClr val="FFFFFF"/>
          </a:solidFill>
          <a:ln w="12700" cap="flat">
            <a:solidFill>
              <a:schemeClr val="accent1"/>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CL" sz="1600" b="1" i="0" u="none" strike="noStrike" cap="none" spc="0" normalizeH="0" baseline="0" dirty="0" smtClean="0">
                <a:ln>
                  <a:noFill/>
                </a:ln>
                <a:solidFill>
                  <a:srgbClr val="000000"/>
                </a:solidFill>
                <a:effectLst/>
                <a:uFillTx/>
                <a:latin typeface="+mj-lt"/>
                <a:ea typeface="+mj-ea"/>
                <a:cs typeface="+mj-cs"/>
                <a:sym typeface="Calibri"/>
              </a:rPr>
              <a:t>FACCIONES ARMADAS</a:t>
            </a:r>
            <a:endParaRPr kumimoji="0" lang="es-CL" sz="1600" b="1"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081252159"/>
      </p:ext>
    </p:extLst>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5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34</a:t>
            </a:fld>
            <a:endParaRPr/>
          </a:p>
        </p:txBody>
      </p:sp>
      <p:sp>
        <p:nvSpPr>
          <p:cNvPr id="557"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pic>
        <p:nvPicPr>
          <p:cNvPr id="558" name="Resultado de imagen para BARRA PNG" descr="Resultado de imagen para BARRA PNG"/>
          <p:cNvPicPr>
            <a:picLocks noChangeAspect="1"/>
          </p:cNvPicPr>
          <p:nvPr/>
        </p:nvPicPr>
        <p:blipFill>
          <a:blip r:embed="rId2" cstate="print">
            <a:extLst/>
          </a:blip>
          <a:stretch>
            <a:fillRect/>
          </a:stretch>
        </p:blipFill>
        <p:spPr>
          <a:xfrm>
            <a:off x="5562070" y="685800"/>
            <a:ext cx="5400676" cy="1298575"/>
          </a:xfrm>
          <a:prstGeom prst="rect">
            <a:avLst/>
          </a:prstGeom>
          <a:ln w="12700">
            <a:miter lim="400000"/>
          </a:ln>
        </p:spPr>
      </p:pic>
      <p:sp>
        <p:nvSpPr>
          <p:cNvPr id="559" name="INCONVENIENTES"/>
          <p:cNvSpPr txBox="1"/>
          <p:nvPr/>
        </p:nvSpPr>
        <p:spPr>
          <a:xfrm>
            <a:off x="7099251" y="950912"/>
            <a:ext cx="1876474"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DIFICULTADES</a:t>
            </a:r>
            <a:endParaRPr dirty="0"/>
          </a:p>
        </p:txBody>
      </p:sp>
      <p:sp>
        <p:nvSpPr>
          <p:cNvPr id="56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3" name="Captura de pantalla 2018-07-27 a la(s) 15.04.45.png" descr="Captura de pantalla 2018-07-27 a la(s) 15.04.45.png"/>
          <p:cNvPicPr>
            <a:picLocks noChangeAspect="1"/>
          </p:cNvPicPr>
          <p:nvPr/>
        </p:nvPicPr>
        <p:blipFill>
          <a:blip r:embed="rId3" cstate="print">
            <a:extLst/>
          </a:blip>
          <a:stretch>
            <a:fillRect/>
          </a:stretch>
        </p:blipFill>
        <p:spPr>
          <a:xfrm>
            <a:off x="4438888" y="1690389"/>
            <a:ext cx="4178301" cy="2832101"/>
          </a:xfrm>
          <a:prstGeom prst="rect">
            <a:avLst/>
          </a:prstGeom>
          <a:ln w="12700">
            <a:miter lim="400000"/>
          </a:ln>
        </p:spPr>
      </p:pic>
      <p:pic>
        <p:nvPicPr>
          <p:cNvPr id="16" name="Captura de pantalla 2018-07-27 a la(s) 15.04.50.png" descr="Captura de pantalla 2018-07-27 a la(s) 15.04.50.png"/>
          <p:cNvPicPr>
            <a:picLocks noChangeAspect="1"/>
          </p:cNvPicPr>
          <p:nvPr/>
        </p:nvPicPr>
        <p:blipFill>
          <a:blip r:embed="rId4" cstate="print">
            <a:extLst/>
          </a:blip>
          <a:stretch>
            <a:fillRect/>
          </a:stretch>
        </p:blipFill>
        <p:spPr>
          <a:xfrm>
            <a:off x="395536" y="1677689"/>
            <a:ext cx="4203701" cy="2844801"/>
          </a:xfrm>
          <a:prstGeom prst="rect">
            <a:avLst/>
          </a:prstGeom>
          <a:ln w="12700">
            <a:miter lim="400000"/>
          </a:ln>
        </p:spPr>
      </p:pic>
      <p:pic>
        <p:nvPicPr>
          <p:cNvPr id="15" name="qw.jpg" descr="qw.jpg"/>
          <p:cNvPicPr>
            <a:picLocks noChangeAspect="1"/>
          </p:cNvPicPr>
          <p:nvPr/>
        </p:nvPicPr>
        <p:blipFill>
          <a:blip r:embed="rId5" cstate="print">
            <a:extLst/>
          </a:blip>
          <a:srcRect r="10675"/>
          <a:stretch>
            <a:fillRect/>
          </a:stretch>
        </p:blipFill>
        <p:spPr>
          <a:xfrm>
            <a:off x="395535" y="4484410"/>
            <a:ext cx="4203701" cy="1787389"/>
          </a:xfrm>
          <a:prstGeom prst="rect">
            <a:avLst/>
          </a:prstGeom>
          <a:ln w="12700">
            <a:miter lim="400000"/>
          </a:ln>
        </p:spPr>
      </p:pic>
      <p:sp>
        <p:nvSpPr>
          <p:cNvPr id="17" name="Tenida…"/>
          <p:cNvSpPr/>
          <p:nvPr/>
        </p:nvSpPr>
        <p:spPr>
          <a:xfrm>
            <a:off x="4584741" y="4332808"/>
            <a:ext cx="4032448" cy="1938992"/>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457200" indent="-457200">
              <a:lnSpc>
                <a:spcPct val="150000"/>
              </a:lnSpc>
              <a:buSzPct val="100000"/>
              <a:buFont typeface="Arial" pitchFamily="34" charset="0"/>
              <a:buChar char="•"/>
              <a:defRPr sz="2800"/>
            </a:pPr>
            <a:r>
              <a:rPr lang="es-CL" sz="1600" b="1" dirty="0" smtClean="0"/>
              <a:t>MINAS ANTIPERSONALES</a:t>
            </a:r>
          </a:p>
          <a:p>
            <a:pPr marL="457200" indent="-457200">
              <a:lnSpc>
                <a:spcPct val="150000"/>
              </a:lnSpc>
              <a:buSzPct val="100000"/>
              <a:buFont typeface="Arial" pitchFamily="34" charset="0"/>
              <a:buChar char="•"/>
              <a:defRPr sz="2800"/>
            </a:pPr>
            <a:r>
              <a:rPr lang="es-CL" sz="1600" b="1" dirty="0" smtClean="0"/>
              <a:t>ENFERMEDADES  (</a:t>
            </a:r>
            <a:r>
              <a:rPr lang="es-CL" sz="1600" b="1" u="sng" dirty="0" smtClean="0">
                <a:solidFill>
                  <a:srgbClr val="FF0000"/>
                </a:solidFill>
              </a:rPr>
              <a:t>MALARIA</a:t>
            </a:r>
            <a:r>
              <a:rPr lang="es-CL" sz="1600" b="1" dirty="0" smtClean="0"/>
              <a:t>, </a:t>
            </a:r>
            <a:r>
              <a:rPr lang="es-CL" sz="1600" b="1" dirty="0" smtClean="0">
                <a:solidFill>
                  <a:srgbClr val="FF0000"/>
                </a:solidFill>
              </a:rPr>
              <a:t>DENGUE</a:t>
            </a:r>
            <a:r>
              <a:rPr lang="es-CL" sz="1600" b="1" dirty="0" smtClean="0"/>
              <a:t>, DIFTERIA, TIFOIDEA, LEPRA, TUBERCULOSIS, VIRUELA,  ENCEFALITIS JAPONESA)</a:t>
            </a:r>
          </a:p>
        </p:txBody>
      </p:sp>
    </p:spTree>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5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35</a:t>
            </a:fld>
            <a:endParaRPr/>
          </a:p>
        </p:txBody>
      </p:sp>
      <p:sp>
        <p:nvSpPr>
          <p:cNvPr id="555" name="Tenida…"/>
          <p:cNvSpPr/>
          <p:nvPr/>
        </p:nvSpPr>
        <p:spPr>
          <a:xfrm>
            <a:off x="6037951" y="4925090"/>
            <a:ext cx="1656183" cy="40011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457200" indent="-457200" algn="ctr">
              <a:buSzPct val="100000"/>
              <a:defRPr sz="2800"/>
            </a:pPr>
            <a:r>
              <a:rPr lang="es-CL" sz="2000" b="1" dirty="0" smtClean="0"/>
              <a:t>CLIMA</a:t>
            </a:r>
          </a:p>
        </p:txBody>
      </p:sp>
      <p:sp>
        <p:nvSpPr>
          <p:cNvPr id="557"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pic>
        <p:nvPicPr>
          <p:cNvPr id="558" name="Resultado de imagen para BARRA PNG" descr="Resultado de imagen para BARRA PNG"/>
          <p:cNvPicPr>
            <a:picLocks noChangeAspect="1"/>
          </p:cNvPicPr>
          <p:nvPr/>
        </p:nvPicPr>
        <p:blipFill>
          <a:blip r:embed="rId2" cstate="print">
            <a:extLst/>
          </a:blip>
          <a:stretch>
            <a:fillRect/>
          </a:stretch>
        </p:blipFill>
        <p:spPr>
          <a:xfrm>
            <a:off x="5562070" y="685800"/>
            <a:ext cx="5400676" cy="1298575"/>
          </a:xfrm>
          <a:prstGeom prst="rect">
            <a:avLst/>
          </a:prstGeom>
          <a:ln w="12700">
            <a:miter lim="400000"/>
          </a:ln>
        </p:spPr>
      </p:pic>
      <p:sp>
        <p:nvSpPr>
          <p:cNvPr id="559" name="INCONVENIENTES"/>
          <p:cNvSpPr txBox="1"/>
          <p:nvPr/>
        </p:nvSpPr>
        <p:spPr>
          <a:xfrm>
            <a:off x="7099251" y="950912"/>
            <a:ext cx="1876474"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DIFICULTADES</a:t>
            </a:r>
            <a:endParaRPr dirty="0"/>
          </a:p>
        </p:txBody>
      </p:sp>
      <p:sp>
        <p:nvSpPr>
          <p:cNvPr id="56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22530" name="Picture 2" descr="Heftoger Monsunregen in Angkor"/>
          <p:cNvPicPr>
            <a:picLocks noChangeAspect="1" noChangeArrowheads="1"/>
          </p:cNvPicPr>
          <p:nvPr/>
        </p:nvPicPr>
        <p:blipFill>
          <a:blip r:embed="rId3" cstate="print"/>
          <a:srcRect/>
          <a:stretch>
            <a:fillRect/>
          </a:stretch>
        </p:blipFill>
        <p:spPr bwMode="auto">
          <a:xfrm>
            <a:off x="395536" y="1584194"/>
            <a:ext cx="3073524" cy="3841905"/>
          </a:xfrm>
          <a:prstGeom prst="rect">
            <a:avLst/>
          </a:prstGeom>
          <a:noFill/>
        </p:spPr>
      </p:pic>
      <p:pic>
        <p:nvPicPr>
          <p:cNvPr id="12" name="image.jpeg" descr="image.jpeg"/>
          <p:cNvPicPr>
            <a:picLocks noChangeAspect="1"/>
          </p:cNvPicPr>
          <p:nvPr/>
        </p:nvPicPr>
        <p:blipFill rotWithShape="1">
          <a:blip r:embed="rId4" cstate="print">
            <a:extLst/>
          </a:blip>
          <a:srcRect l="2419" t="8103" r="2423" b="8031"/>
          <a:stretch/>
        </p:blipFill>
        <p:spPr>
          <a:xfrm>
            <a:off x="2105198" y="4259969"/>
            <a:ext cx="3528392" cy="2160240"/>
          </a:xfrm>
          <a:prstGeom prst="rect">
            <a:avLst/>
          </a:prstGeom>
          <a:ln w="12700">
            <a:miter lim="400000"/>
          </a:ln>
        </p:spPr>
      </p:pic>
      <p:pic>
        <p:nvPicPr>
          <p:cNvPr id="11" name="Captura de pantalla 2018-07-27 a la(s) 15.05.27.png" descr="Captura de pantalla 2018-07-27 a la(s) 15.05.27.png"/>
          <p:cNvPicPr>
            <a:picLocks noChangeAspect="1"/>
          </p:cNvPicPr>
          <p:nvPr/>
        </p:nvPicPr>
        <p:blipFill>
          <a:blip r:embed="rId5" cstate="print">
            <a:extLst/>
          </a:blip>
          <a:stretch>
            <a:fillRect/>
          </a:stretch>
        </p:blipFill>
        <p:spPr>
          <a:xfrm>
            <a:off x="3869394" y="1584194"/>
            <a:ext cx="4229101" cy="2857501"/>
          </a:xfrm>
          <a:prstGeom prst="rect">
            <a:avLst/>
          </a:prstGeom>
          <a:ln w="12700">
            <a:miter lim="400000"/>
          </a:ln>
        </p:spPr>
      </p:pic>
    </p:spTree>
    <p:extLst>
      <p:ext uri="{BB962C8B-B14F-4D97-AF65-F5344CB8AC3E}">
        <p14:creationId xmlns:p14="http://schemas.microsoft.com/office/powerpoint/2010/main" val="673733707"/>
      </p:ext>
    </p:extLst>
  </p:cSld>
  <p:clrMapOvr>
    <a:masterClrMapping/>
  </p:clrMapOvr>
  <p:transition spd="med"/>
  <p:timing>
    <p:tnLst>
      <p:par>
        <p:cTn id="1" dur="indefinite" restart="never" fill="hold"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8" name="Resultado de imagen para BARRA PNG" descr="Resultado de imagen para BARRA PNG"/>
          <p:cNvPicPr>
            <a:picLocks noChangeAspect="1"/>
          </p:cNvPicPr>
          <p:nvPr/>
        </p:nvPicPr>
        <p:blipFill>
          <a:blip r:embed="rId2" cstate="print">
            <a:extLst/>
          </a:blip>
          <a:stretch>
            <a:fillRect/>
          </a:stretch>
        </p:blipFill>
        <p:spPr>
          <a:xfrm>
            <a:off x="5562070" y="685800"/>
            <a:ext cx="5400676" cy="1298575"/>
          </a:xfrm>
          <a:prstGeom prst="rect">
            <a:avLst/>
          </a:prstGeom>
          <a:ln w="12700">
            <a:miter lim="400000"/>
          </a:ln>
        </p:spPr>
      </p:pic>
      <p:sp>
        <p:nvSpPr>
          <p:cNvPr id="55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5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36</a:t>
            </a:fld>
            <a:endParaRPr/>
          </a:p>
        </p:txBody>
      </p:sp>
      <p:sp>
        <p:nvSpPr>
          <p:cNvPr id="557"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sp>
        <p:nvSpPr>
          <p:cNvPr id="56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7" name="Captura de pantalla 2018-07-27 a la(s) 15.01.37.png" descr="Captura de pantalla 2018-07-27 a la(s) 15.01.37.png"/>
          <p:cNvPicPr>
            <a:picLocks noChangeAspect="1"/>
          </p:cNvPicPr>
          <p:nvPr/>
        </p:nvPicPr>
        <p:blipFill>
          <a:blip r:embed="rId3" cstate="print">
            <a:extLst/>
          </a:blip>
          <a:stretch>
            <a:fillRect/>
          </a:stretch>
        </p:blipFill>
        <p:spPr>
          <a:xfrm>
            <a:off x="539552" y="3501008"/>
            <a:ext cx="4122163" cy="2765726"/>
          </a:xfrm>
          <a:prstGeom prst="rect">
            <a:avLst/>
          </a:prstGeom>
          <a:ln w="12700">
            <a:miter lim="400000"/>
          </a:ln>
        </p:spPr>
      </p:pic>
      <p:sp>
        <p:nvSpPr>
          <p:cNvPr id="559" name="INCONVENIENTES"/>
          <p:cNvSpPr txBox="1"/>
          <p:nvPr/>
        </p:nvSpPr>
        <p:spPr>
          <a:xfrm>
            <a:off x="7099251" y="950912"/>
            <a:ext cx="1876474"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DIFICULTADES</a:t>
            </a:r>
            <a:endParaRPr dirty="0"/>
          </a:p>
        </p:txBody>
      </p:sp>
      <p:sp>
        <p:nvSpPr>
          <p:cNvPr id="555" name="Tenida…"/>
          <p:cNvSpPr/>
          <p:nvPr/>
        </p:nvSpPr>
        <p:spPr>
          <a:xfrm>
            <a:off x="4607496" y="4869160"/>
            <a:ext cx="4536504" cy="156966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marL="361950" indent="-188913">
              <a:lnSpc>
                <a:spcPct val="150000"/>
              </a:lnSpc>
              <a:buSzPct val="100000"/>
              <a:buFont typeface="Arial" pitchFamily="34" charset="0"/>
              <a:buChar char="•"/>
              <a:defRPr sz="2800"/>
            </a:pPr>
            <a:r>
              <a:rPr lang="es-CL" sz="1600" b="1" dirty="0"/>
              <a:t>ENLACE</a:t>
            </a:r>
            <a:r>
              <a:rPr lang="es-CL" sz="1600" b="1" dirty="0" smtClean="0"/>
              <a:t> CON CHILE.</a:t>
            </a:r>
          </a:p>
          <a:p>
            <a:pPr marL="361950" indent="-188913">
              <a:lnSpc>
                <a:spcPct val="150000"/>
              </a:lnSpc>
              <a:buSzPct val="100000"/>
              <a:buFont typeface="Arial" pitchFamily="34" charset="0"/>
              <a:buChar char="•"/>
              <a:defRPr sz="2800"/>
            </a:pPr>
            <a:r>
              <a:rPr lang="es-CL" sz="1600" b="1" dirty="0" smtClean="0"/>
              <a:t>SERVICIOS BÁSICOS.</a:t>
            </a:r>
            <a:endParaRPr lang="es-CL" sz="1600" b="1" dirty="0"/>
          </a:p>
          <a:p>
            <a:pPr marL="361950" indent="-188913">
              <a:lnSpc>
                <a:spcPct val="150000"/>
              </a:lnSpc>
              <a:buSzPct val="100000"/>
              <a:buFont typeface="Arial" pitchFamily="34" charset="0"/>
              <a:buChar char="•"/>
              <a:defRPr sz="2800"/>
            </a:pPr>
            <a:r>
              <a:rPr lang="es-CL" sz="1600" b="1" dirty="0" smtClean="0"/>
              <a:t>RECIBIR DINERO.</a:t>
            </a:r>
            <a:endParaRPr lang="es-CL" sz="1600" b="1" dirty="0"/>
          </a:p>
          <a:p>
            <a:pPr marL="361950" indent="-188913">
              <a:lnSpc>
                <a:spcPct val="150000"/>
              </a:lnSpc>
              <a:buSzPct val="100000"/>
              <a:buFont typeface="Arial" pitchFamily="34" charset="0"/>
              <a:buChar char="•"/>
              <a:defRPr sz="2800"/>
            </a:pPr>
            <a:r>
              <a:rPr lang="es-CL" sz="1600" b="1" dirty="0"/>
              <a:t>TRAMITACION DE DOCUMENTOS OFICIALES</a:t>
            </a:r>
            <a:r>
              <a:rPr lang="es-CL" sz="1600" b="1" dirty="0" smtClean="0"/>
              <a:t>.</a:t>
            </a:r>
            <a:endParaRPr lang="es-CL" sz="1600" b="1" dirty="0"/>
          </a:p>
        </p:txBody>
      </p:sp>
      <p:pic>
        <p:nvPicPr>
          <p:cNvPr id="13" name="Picture 2" descr="C:\Users\gmaldonadov\AppData\Local\Microsoft\Windows\Temporary Internet Files\Content.Outlook\V1HJ66K0\Imagen (2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9753" t="55694" r="12370" b="15695"/>
          <a:stretch/>
        </p:blipFill>
        <p:spPr bwMode="auto">
          <a:xfrm rot="10800000">
            <a:off x="3923928" y="1628800"/>
            <a:ext cx="4211068" cy="28629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5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5" grpId="0" uiExpand="1" build="p" bldLvl="5" advAuto="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5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37</a:t>
            </a:fld>
            <a:endParaRPr/>
          </a:p>
        </p:txBody>
      </p:sp>
      <p:sp>
        <p:nvSpPr>
          <p:cNvPr id="557"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pic>
        <p:nvPicPr>
          <p:cNvPr id="558" name="Resultado de imagen para BARRA PNG" descr="Resultado de imagen para BARRA PNG"/>
          <p:cNvPicPr>
            <a:picLocks noChangeAspect="1"/>
          </p:cNvPicPr>
          <p:nvPr/>
        </p:nvPicPr>
        <p:blipFill>
          <a:blip r:embed="rId2" cstate="print">
            <a:extLst/>
          </a:blip>
          <a:stretch>
            <a:fillRect/>
          </a:stretch>
        </p:blipFill>
        <p:spPr>
          <a:xfrm>
            <a:off x="5562070" y="685800"/>
            <a:ext cx="5400676" cy="1298575"/>
          </a:xfrm>
          <a:prstGeom prst="rect">
            <a:avLst/>
          </a:prstGeom>
          <a:ln w="12700">
            <a:miter lim="400000"/>
          </a:ln>
        </p:spPr>
      </p:pic>
      <p:sp>
        <p:nvSpPr>
          <p:cNvPr id="559" name="INCONVENIENTES"/>
          <p:cNvSpPr txBox="1"/>
          <p:nvPr/>
        </p:nvSpPr>
        <p:spPr>
          <a:xfrm>
            <a:off x="7099251" y="950912"/>
            <a:ext cx="1876474"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rPr lang="es-CL" dirty="0" smtClean="0"/>
              <a:t>DIFICULTADES</a:t>
            </a:r>
            <a:endParaRPr dirty="0"/>
          </a:p>
        </p:txBody>
      </p:sp>
      <p:sp>
        <p:nvSpPr>
          <p:cNvPr id="56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5" name="Captura de pantalla 2018-07-27 a la(s) 15.01.42.png" descr="Captura de pantalla 2018-07-27 a la(s) 15.01.42.png"/>
          <p:cNvPicPr>
            <a:picLocks noChangeAspect="1"/>
          </p:cNvPicPr>
          <p:nvPr/>
        </p:nvPicPr>
        <p:blipFill>
          <a:blip r:embed="rId3" cstate="print">
            <a:extLst/>
          </a:blip>
          <a:stretch>
            <a:fillRect/>
          </a:stretch>
        </p:blipFill>
        <p:spPr>
          <a:xfrm>
            <a:off x="5156342" y="3723933"/>
            <a:ext cx="3859614" cy="2658278"/>
          </a:xfrm>
          <a:prstGeom prst="rect">
            <a:avLst/>
          </a:prstGeom>
          <a:ln w="12700">
            <a:miter lim="400000"/>
          </a:ln>
        </p:spPr>
      </p:pic>
      <p:pic>
        <p:nvPicPr>
          <p:cNvPr id="17" name="Captura de pantalla 2018-07-27 a la(s) 15.02.42.png" descr="Captura de pantalla 2018-07-27 a la(s) 15.02.42.png"/>
          <p:cNvPicPr>
            <a:picLocks noChangeAspect="1"/>
          </p:cNvPicPr>
          <p:nvPr/>
        </p:nvPicPr>
        <p:blipFill rotWithShape="1">
          <a:blip r:embed="rId4" cstate="print">
            <a:extLst/>
          </a:blip>
          <a:srcRect l="2544"/>
          <a:stretch/>
        </p:blipFill>
        <p:spPr>
          <a:xfrm>
            <a:off x="251520" y="4151909"/>
            <a:ext cx="3438636" cy="2234649"/>
          </a:xfrm>
          <a:prstGeom prst="rect">
            <a:avLst/>
          </a:prstGeom>
          <a:ln w="12700">
            <a:solidFill>
              <a:srgbClr val="FFFFFF"/>
            </a:solidFill>
            <a:miter lim="400000"/>
          </a:ln>
        </p:spPr>
      </p:pic>
      <p:pic>
        <p:nvPicPr>
          <p:cNvPr id="14" name="Picture 2" descr="C:\Users\gmaldonadov\AppData\Local\Microsoft\Windows\Temporary Internet Files\Content.Outlook\V1HJ66K0\Imagen (21).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56503" t="49305" r="4051" b="8760"/>
          <a:stretch/>
        </p:blipFill>
        <p:spPr bwMode="auto">
          <a:xfrm rot="16200000">
            <a:off x="6048444" y="1138112"/>
            <a:ext cx="2413319" cy="3528393"/>
          </a:xfrm>
          <a:prstGeom prst="rect">
            <a:avLst/>
          </a:prstGeom>
          <a:noFill/>
          <a:ln>
            <a:solidFill>
              <a:srgbClr val="FFFFFF"/>
            </a:solidFill>
          </a:ln>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rotWithShape="1">
          <a:blip r:embed="rId6" cstate="print"/>
          <a:srcRect l="-113" t="739" r="61205" b="60241"/>
          <a:stretch/>
        </p:blipFill>
        <p:spPr bwMode="auto">
          <a:xfrm rot="16200000">
            <a:off x="651638" y="1308836"/>
            <a:ext cx="2597447" cy="3371069"/>
          </a:xfrm>
          <a:prstGeom prst="rect">
            <a:avLst/>
          </a:prstGeom>
          <a:noFill/>
          <a:ln w="9525">
            <a:solidFill>
              <a:srgbClr val="FFFFFF"/>
            </a:solidFill>
            <a:miter lim="800000"/>
            <a:headEnd/>
            <a:tailEnd/>
          </a:ln>
        </p:spPr>
      </p:pic>
      <p:sp>
        <p:nvSpPr>
          <p:cNvPr id="555" name="Tenida…"/>
          <p:cNvSpPr/>
          <p:nvPr/>
        </p:nvSpPr>
        <p:spPr>
          <a:xfrm>
            <a:off x="282097" y="1097448"/>
            <a:ext cx="4464051" cy="553998"/>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pPr marL="457200" indent="-457200" algn="ctr">
              <a:buSzPct val="100000"/>
              <a:defRPr sz="2800"/>
            </a:pPr>
            <a:r>
              <a:rPr lang="es-CL" sz="1600" b="1" dirty="0" smtClean="0"/>
              <a:t>FLORA Y FAUNA</a:t>
            </a:r>
          </a:p>
          <a:p>
            <a:pPr marL="457200" indent="-457200">
              <a:buSzPct val="100000"/>
              <a:defRPr sz="2800"/>
            </a:pPr>
            <a:r>
              <a:rPr lang="es-CL" sz="1400" b="1" dirty="0" smtClean="0"/>
              <a:t>(Serpientes, murciélagos, mosquitos, ranas, </a:t>
            </a:r>
            <a:r>
              <a:rPr lang="es-CL" sz="1400" b="1" dirty="0" err="1" smtClean="0"/>
              <a:t>lagartos,etc</a:t>
            </a:r>
            <a:r>
              <a:rPr lang="es-CL" sz="1400" b="1" dirty="0" smtClean="0"/>
              <a:t>)</a:t>
            </a:r>
          </a:p>
        </p:txBody>
      </p:sp>
      <p:pic>
        <p:nvPicPr>
          <p:cNvPr id="16" name="17 Imagen" descr="cam1.jpg"/>
          <p:cNvPicPr>
            <a:picLocks noChangeAspect="1"/>
          </p:cNvPicPr>
          <p:nvPr/>
        </p:nvPicPr>
        <p:blipFill rotWithShape="1">
          <a:blip r:embed="rId7" cstate="print">
            <a:lum bright="14000" contrast="2000"/>
          </a:blip>
          <a:srcRect l="-1236" t="91" r="60748" b="77427"/>
          <a:stretch/>
        </p:blipFill>
        <p:spPr>
          <a:xfrm rot="16200000">
            <a:off x="2243589" y="2541671"/>
            <a:ext cx="4823798" cy="3145390"/>
          </a:xfrm>
          <a:prstGeom prst="rect">
            <a:avLst/>
          </a:prstGeom>
          <a:ln>
            <a:solidFill>
              <a:srgbClr val="FFFFFF"/>
            </a:solidFill>
          </a:ln>
        </p:spPr>
      </p:pic>
    </p:spTree>
    <p:extLst>
      <p:ext uri="{BB962C8B-B14F-4D97-AF65-F5344CB8AC3E}">
        <p14:creationId xmlns:p14="http://schemas.microsoft.com/office/powerpoint/2010/main" val="4210447342"/>
      </p:ext>
    </p:extLst>
  </p:cSld>
  <p:clrMapOvr>
    <a:masterClrMapping/>
  </p:clrMapOvr>
  <p:transition spd="med"/>
  <p:timing>
    <p:tnLst>
      <p:par>
        <p:cTn id="1" dur="indefinite" restart="never" fill="hold"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74"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38</a:t>
            </a:fld>
            <a:endParaRPr/>
          </a:p>
        </p:txBody>
      </p:sp>
      <p:sp>
        <p:nvSpPr>
          <p:cNvPr id="575" name="Pago de sueldos"/>
          <p:cNvSpPr txBox="1"/>
          <p:nvPr/>
        </p:nvSpPr>
        <p:spPr>
          <a:xfrm>
            <a:off x="539552" y="2456021"/>
            <a:ext cx="5544616" cy="40011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defRPr sz="2000"/>
            </a:lvl1pPr>
          </a:lstStyle>
          <a:p>
            <a:r>
              <a:rPr dirty="0"/>
              <a:t>Pago de </a:t>
            </a:r>
            <a:r>
              <a:rPr dirty="0" err="1" smtClean="0"/>
              <a:t>sueldos</a:t>
            </a:r>
            <a:r>
              <a:rPr lang="es-CL" dirty="0" smtClean="0"/>
              <a:t> a las Fuerzas Camboyanas.</a:t>
            </a:r>
            <a:endParaRPr dirty="0"/>
          </a:p>
        </p:txBody>
      </p:sp>
      <p:sp>
        <p:nvSpPr>
          <p:cNvPr id="576" name="Puntos de control irregulares"/>
          <p:cNvSpPr txBox="1"/>
          <p:nvPr/>
        </p:nvSpPr>
        <p:spPr>
          <a:xfrm>
            <a:off x="1746667" y="4050029"/>
            <a:ext cx="5472608" cy="40894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defRPr sz="2000"/>
            </a:lvl1pPr>
          </a:lstStyle>
          <a:p>
            <a:r>
              <a:rPr dirty="0" err="1"/>
              <a:t>Puntos</a:t>
            </a:r>
            <a:r>
              <a:rPr dirty="0"/>
              <a:t> de control </a:t>
            </a:r>
            <a:r>
              <a:rPr dirty="0" err="1" smtClean="0"/>
              <a:t>irregulares</a:t>
            </a:r>
            <a:r>
              <a:rPr lang="es-CL" dirty="0" smtClean="0"/>
              <a:t>.</a:t>
            </a:r>
            <a:endParaRPr dirty="0"/>
          </a:p>
        </p:txBody>
      </p:sp>
      <p:sp>
        <p:nvSpPr>
          <p:cNvPr id="577" name="Avance del Khmer Rouge"/>
          <p:cNvSpPr txBox="1"/>
          <p:nvPr/>
        </p:nvSpPr>
        <p:spPr>
          <a:xfrm>
            <a:off x="1115616" y="3239278"/>
            <a:ext cx="5544616" cy="40011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defRPr sz="2000"/>
            </a:lvl1pPr>
          </a:lstStyle>
          <a:p>
            <a:r>
              <a:rPr lang="es-CL" dirty="0" smtClean="0"/>
              <a:t>Desinformación de a</a:t>
            </a:r>
            <a:r>
              <a:rPr dirty="0" err="1" smtClean="0"/>
              <a:t>vance</a:t>
            </a:r>
            <a:r>
              <a:rPr dirty="0" smtClean="0"/>
              <a:t> </a:t>
            </a:r>
            <a:r>
              <a:rPr dirty="0"/>
              <a:t>del Khmer </a:t>
            </a:r>
            <a:r>
              <a:rPr dirty="0" smtClean="0"/>
              <a:t>Rouge</a:t>
            </a:r>
            <a:r>
              <a:rPr lang="es-CL" dirty="0" smtClean="0"/>
              <a:t>.</a:t>
            </a:r>
            <a:endParaRPr dirty="0"/>
          </a:p>
        </p:txBody>
      </p:sp>
      <p:sp>
        <p:nvSpPr>
          <p:cNvPr id="578" name="Muerte Sargento Uruguayo."/>
          <p:cNvSpPr txBox="1"/>
          <p:nvPr/>
        </p:nvSpPr>
        <p:spPr>
          <a:xfrm>
            <a:off x="2531090" y="4824769"/>
            <a:ext cx="5349032" cy="408941"/>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defRPr sz="2000"/>
            </a:lvl1pPr>
          </a:lstStyle>
          <a:p>
            <a:r>
              <a:rPr lang="es-CL" dirty="0" smtClean="0"/>
              <a:t>Baja de fusilero naval.</a:t>
            </a:r>
            <a:endParaRPr dirty="0"/>
          </a:p>
        </p:txBody>
      </p:sp>
      <p:sp>
        <p:nvSpPr>
          <p:cNvPr id="580" name="EJECUCIÓN"/>
          <p:cNvSpPr txBox="1"/>
          <p:nvPr/>
        </p:nvSpPr>
        <p:spPr>
          <a:xfrm>
            <a:off x="6840180" y="115887"/>
            <a:ext cx="212919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EJECUCIÓN</a:t>
            </a:r>
          </a:p>
        </p:txBody>
      </p:sp>
      <p:pic>
        <p:nvPicPr>
          <p:cNvPr id="581" name="Resultado de imagen para BARRA PNG" descr="Resultado de imagen para BARRA PNG"/>
          <p:cNvPicPr>
            <a:picLocks noChangeAspect="1"/>
          </p:cNvPicPr>
          <p:nvPr/>
        </p:nvPicPr>
        <p:blipFill>
          <a:blip r:embed="rId2" cstate="print">
            <a:extLst/>
          </a:blip>
          <a:stretch>
            <a:fillRect/>
          </a:stretch>
        </p:blipFill>
        <p:spPr>
          <a:xfrm>
            <a:off x="4859337" y="685800"/>
            <a:ext cx="5400676" cy="1298575"/>
          </a:xfrm>
          <a:prstGeom prst="rect">
            <a:avLst/>
          </a:prstGeom>
          <a:ln w="12700">
            <a:miter lim="400000"/>
          </a:ln>
        </p:spPr>
      </p:pic>
      <p:sp>
        <p:nvSpPr>
          <p:cNvPr id="582" name="SITUACIONES ESPECIALES"/>
          <p:cNvSpPr txBox="1"/>
          <p:nvPr/>
        </p:nvSpPr>
        <p:spPr>
          <a:xfrm>
            <a:off x="5462825" y="950912"/>
            <a:ext cx="3512901"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400">
                <a:solidFill>
                  <a:srgbClr val="FFFFFF"/>
                </a:solidFill>
              </a:defRPr>
            </a:lvl1pPr>
          </a:lstStyle>
          <a:p>
            <a:r>
              <a:t>SITUACIONES ESPECIALES</a:t>
            </a:r>
          </a:p>
        </p:txBody>
      </p:sp>
      <p:sp>
        <p:nvSpPr>
          <p:cNvPr id="583"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5" grpId="0" animBg="1"/>
      <p:bldP spid="576" grpId="0" animBg="1"/>
      <p:bldP spid="577" grpId="0" animBg="1"/>
      <p:bldP spid="57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6"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587" name="Número de diapositiva"/>
          <p:cNvSpPr txBox="1">
            <a:spLocks noGrp="1"/>
          </p:cNvSpPr>
          <p:nvPr>
            <p:ph type="sldNum" sz="quarter" idx="2"/>
          </p:nvPr>
        </p:nvSpPr>
        <p:spPr>
          <a:xfrm>
            <a:off x="8693785" y="6536054"/>
            <a:ext cx="342266" cy="332741"/>
          </a:xfrm>
          <a:prstGeom prst="rect">
            <a:avLst/>
          </a:prstGeom>
          <a:extLst>
            <a:ext uri="{C572A759-6A51-4108-AA02-DFA0A04FC94B}">
              <ma14:wrappingTextBoxFlag xmlns="" xmlns:ma14="http://schemas.microsoft.com/office/mac/drawingml/2011/main" val="1"/>
            </a:ext>
          </a:extLst>
        </p:spPr>
        <p:txBody>
          <a:bodyPr/>
          <a:lstStyle>
            <a:lvl1pPr>
              <a:defRPr sz="1600" b="1">
                <a:solidFill>
                  <a:srgbClr val="FFFFFF"/>
                </a:solidFill>
              </a:defRPr>
            </a:lvl1pPr>
          </a:lstStyle>
          <a:p>
            <a:fld id="{86CB4B4D-7CA3-9044-876B-883B54F8677D}" type="slidenum">
              <a:rPr/>
              <a:pPr/>
              <a:t>39</a:t>
            </a:fld>
            <a:endParaRPr/>
          </a:p>
        </p:txBody>
      </p:sp>
      <p:sp>
        <p:nvSpPr>
          <p:cNvPr id="589" name="TEMARIO"/>
          <p:cNvSpPr txBox="1"/>
          <p:nvPr/>
        </p:nvSpPr>
        <p:spPr>
          <a:xfrm>
            <a:off x="7260074" y="115887"/>
            <a:ext cx="1709301"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rPr dirty="0"/>
              <a:t>TEMARIO</a:t>
            </a:r>
          </a:p>
        </p:txBody>
      </p:sp>
      <p:pic>
        <p:nvPicPr>
          <p:cNvPr id="590" name="Resultado de imagen para BARRA PNG" descr="Resultado de imagen para BARRA PNG"/>
          <p:cNvPicPr>
            <a:picLocks noChangeAspect="1"/>
          </p:cNvPicPr>
          <p:nvPr/>
        </p:nvPicPr>
        <p:blipFill>
          <a:blip r:embed="rId2" cstate="print">
            <a:extLst/>
          </a:blip>
          <a:stretch>
            <a:fillRect/>
          </a:stretch>
        </p:blipFill>
        <p:spPr>
          <a:xfrm>
            <a:off x="-20638" y="836612"/>
            <a:ext cx="6105526" cy="2085976"/>
          </a:xfrm>
          <a:prstGeom prst="rect">
            <a:avLst/>
          </a:prstGeom>
          <a:ln w="12700">
            <a:miter lim="400000"/>
          </a:ln>
        </p:spPr>
      </p:pic>
      <p:pic>
        <p:nvPicPr>
          <p:cNvPr id="591" name="Resultado de imagen para BARRA PNG" descr="Resultado de imagen para BARRA PNG"/>
          <p:cNvPicPr>
            <a:picLocks noChangeAspect="1"/>
          </p:cNvPicPr>
          <p:nvPr/>
        </p:nvPicPr>
        <p:blipFill>
          <a:blip r:embed="rId2" cstate="print">
            <a:extLst/>
          </a:blip>
          <a:stretch>
            <a:fillRect/>
          </a:stretch>
        </p:blipFill>
        <p:spPr>
          <a:xfrm>
            <a:off x="-20638" y="1700212"/>
            <a:ext cx="6105526" cy="2085976"/>
          </a:xfrm>
          <a:prstGeom prst="rect">
            <a:avLst/>
          </a:prstGeom>
          <a:ln w="12700">
            <a:miter lim="400000"/>
          </a:ln>
        </p:spPr>
      </p:pic>
      <p:pic>
        <p:nvPicPr>
          <p:cNvPr id="592" name="Resultado de imagen para BARRA PNG" descr="Resultado de imagen para BARRA PNG"/>
          <p:cNvPicPr>
            <a:picLocks noChangeAspect="1"/>
          </p:cNvPicPr>
          <p:nvPr/>
        </p:nvPicPr>
        <p:blipFill>
          <a:blip r:embed="rId2" cstate="print">
            <a:extLst/>
          </a:blip>
          <a:stretch>
            <a:fillRect/>
          </a:stretch>
        </p:blipFill>
        <p:spPr>
          <a:xfrm>
            <a:off x="-3175" y="2565400"/>
            <a:ext cx="6103938" cy="2085975"/>
          </a:xfrm>
          <a:prstGeom prst="rect">
            <a:avLst/>
          </a:prstGeom>
          <a:ln w="12700">
            <a:miter lim="400000"/>
          </a:ln>
        </p:spPr>
      </p:pic>
      <p:pic>
        <p:nvPicPr>
          <p:cNvPr id="593" name="Resultado de imagen para BARRA PNG" descr="Resultado de imagen para BARRA PNG"/>
          <p:cNvPicPr>
            <a:picLocks noChangeAspect="1"/>
          </p:cNvPicPr>
          <p:nvPr/>
        </p:nvPicPr>
        <p:blipFill>
          <a:blip r:embed="rId2" cstate="print">
            <a:extLst/>
          </a:blip>
          <a:stretch>
            <a:fillRect/>
          </a:stretch>
        </p:blipFill>
        <p:spPr>
          <a:xfrm>
            <a:off x="-3175" y="3430587"/>
            <a:ext cx="6103938" cy="2085976"/>
          </a:xfrm>
          <a:prstGeom prst="rect">
            <a:avLst/>
          </a:prstGeom>
          <a:ln w="12700">
            <a:miter lim="400000"/>
          </a:ln>
        </p:spPr>
      </p:pic>
      <p:pic>
        <p:nvPicPr>
          <p:cNvPr id="594" name="Resultado de imagen para BARRA PNG" descr="Resultado de imagen para BARRA PNG"/>
          <p:cNvPicPr>
            <a:picLocks noChangeAspect="1"/>
          </p:cNvPicPr>
          <p:nvPr/>
        </p:nvPicPr>
        <p:blipFill>
          <a:blip r:embed="rId2" cstate="print">
            <a:extLst/>
          </a:blip>
          <a:stretch>
            <a:fillRect/>
          </a:stretch>
        </p:blipFill>
        <p:spPr>
          <a:xfrm>
            <a:off x="-3175" y="4292600"/>
            <a:ext cx="6103938" cy="2085975"/>
          </a:xfrm>
          <a:prstGeom prst="rect">
            <a:avLst/>
          </a:prstGeom>
          <a:ln w="12700">
            <a:miter lim="400000"/>
          </a:ln>
        </p:spPr>
      </p:pic>
      <p:sp>
        <p:nvSpPr>
          <p:cNvPr id="595" name="ANTECEDENTES"/>
          <p:cNvSpPr txBox="1"/>
          <p:nvPr/>
        </p:nvSpPr>
        <p:spPr>
          <a:xfrm>
            <a:off x="3199199" y="1412875"/>
            <a:ext cx="2544377"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ANTECEDENTES</a:t>
            </a:r>
          </a:p>
        </p:txBody>
      </p:sp>
      <p:sp>
        <p:nvSpPr>
          <p:cNvPr id="596" name="MISIÓN"/>
          <p:cNvSpPr txBox="1"/>
          <p:nvPr/>
        </p:nvSpPr>
        <p:spPr>
          <a:xfrm>
            <a:off x="4532575" y="2241550"/>
            <a:ext cx="1191951"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MISIÓN</a:t>
            </a:r>
          </a:p>
        </p:txBody>
      </p:sp>
      <p:sp>
        <p:nvSpPr>
          <p:cNvPr id="597" name="ORGANIZACIÓN"/>
          <p:cNvSpPr txBox="1"/>
          <p:nvPr/>
        </p:nvSpPr>
        <p:spPr>
          <a:xfrm>
            <a:off x="3285445" y="3121025"/>
            <a:ext cx="2510518" cy="497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ORGANIZACIÓN</a:t>
            </a:r>
          </a:p>
        </p:txBody>
      </p:sp>
      <p:sp>
        <p:nvSpPr>
          <p:cNvPr id="598" name="EJECUCIÓN"/>
          <p:cNvSpPr txBox="1"/>
          <p:nvPr/>
        </p:nvSpPr>
        <p:spPr>
          <a:xfrm>
            <a:off x="3862749" y="3986212"/>
            <a:ext cx="187606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rgbClr val="FFFFFF"/>
                </a:solidFill>
              </a:defRPr>
            </a:lvl1pPr>
          </a:lstStyle>
          <a:p>
            <a:r>
              <a:t>EJECUCIÓN</a:t>
            </a:r>
          </a:p>
        </p:txBody>
      </p:sp>
      <p:sp>
        <p:nvSpPr>
          <p:cNvPr id="599" name="LECCIONES APRENDIDAS"/>
          <p:cNvSpPr txBox="1"/>
          <p:nvPr/>
        </p:nvSpPr>
        <p:spPr>
          <a:xfrm>
            <a:off x="1875869" y="4849812"/>
            <a:ext cx="3862944" cy="497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2800">
                <a:solidFill>
                  <a:schemeClr val="accent6">
                    <a:lumOff val="18921"/>
                  </a:schemeClr>
                </a:solidFill>
              </a:defRPr>
            </a:lvl1pPr>
          </a:lstStyle>
          <a:p>
            <a:r>
              <a:t>LECCIONES APRENDIDAS</a:t>
            </a:r>
          </a:p>
        </p:txBody>
      </p:sp>
      <p:sp>
        <p:nvSpPr>
          <p:cNvPr id="601"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a:t>Misión de Paz </a:t>
            </a:r>
            <a:r>
              <a:rPr dirty="0" smtClean="0"/>
              <a:t>Camboya</a:t>
            </a:r>
            <a:endParaRPr dirty="0"/>
          </a:p>
        </p:txBody>
      </p:sp>
      <p:pic>
        <p:nvPicPr>
          <p:cNvPr id="19" name="flecha.png" descr="flecha.png"/>
          <p:cNvPicPr>
            <a:picLocks noChangeAspect="1"/>
          </p:cNvPicPr>
          <p:nvPr/>
        </p:nvPicPr>
        <p:blipFill>
          <a:blip r:embed="rId3" cstate="print">
            <a:duotone>
              <a:schemeClr val="accent6">
                <a:shade val="45000"/>
                <a:satMod val="135000"/>
              </a:schemeClr>
              <a:prstClr val="white"/>
            </a:duotone>
            <a:extLst/>
          </a:blip>
          <a:stretch>
            <a:fillRect/>
          </a:stretch>
        </p:blipFill>
        <p:spPr>
          <a:xfrm rot="16200000">
            <a:off x="1437519" y="4728595"/>
            <a:ext cx="571134" cy="782892"/>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1" name="LECCIONES APRENDIDAS"/>
          <p:cNvSpPr txBox="1"/>
          <p:nvPr/>
        </p:nvSpPr>
        <p:spPr>
          <a:xfrm>
            <a:off x="4569459" y="115887"/>
            <a:ext cx="439991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LECCIONES APRENDIDAS</a:t>
            </a:r>
          </a:p>
        </p:txBody>
      </p:sp>
      <p:pic>
        <p:nvPicPr>
          <p:cNvPr id="6" name="Captura de pantalla 2018-07-27 a la(s) 14.59.54.png" descr="Captura de pantalla 2018-07-27 a la(s) 14.59.54.png"/>
          <p:cNvPicPr>
            <a:picLocks noChangeAspect="1"/>
          </p:cNvPicPr>
          <p:nvPr/>
        </p:nvPicPr>
        <p:blipFill>
          <a:blip r:embed="rId3" cstate="print">
            <a:extLst/>
          </a:blip>
          <a:srcRect t="13430"/>
          <a:stretch>
            <a:fillRect/>
          </a:stretch>
        </p:blipFill>
        <p:spPr>
          <a:xfrm>
            <a:off x="730923" y="1210505"/>
            <a:ext cx="7677072" cy="4449825"/>
          </a:xfrm>
          <a:prstGeom prst="rect">
            <a:avLst/>
          </a:prstGeom>
          <a:ln w="12700">
            <a:miter lim="400000"/>
          </a:ln>
        </p:spPr>
      </p:pic>
      <p:sp>
        <p:nvSpPr>
          <p:cNvPr id="639" name="La participación de Chile en la operación de paz ONU en Camboya obligó al desarrollo de una política nacional para enfrentar este problema, se evidenció la necesidad de contar con un centro de entrenamiento para las futuras operaciones."/>
          <p:cNvSpPr txBox="1"/>
          <p:nvPr/>
        </p:nvSpPr>
        <p:spPr>
          <a:xfrm>
            <a:off x="361087" y="5064358"/>
            <a:ext cx="8604448" cy="1154162"/>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lvl1pPr algn="just">
              <a:defRPr sz="2400"/>
            </a:lvl1pPr>
          </a:lstStyle>
          <a:p>
            <a:r>
              <a:rPr lang="es-CL" sz="2300" dirty="0" smtClean="0"/>
              <a:t>Necesidad de desarrollar una política nacional para enfrentar este tipo de desafío y contar con una organización que prepare a las Fuerzas de Paz para futuras misiones.</a:t>
            </a:r>
            <a:endParaRPr lang="es-CL" sz="2300" dirty="0"/>
          </a:p>
        </p:txBody>
      </p:sp>
      <p:sp>
        <p:nvSpPr>
          <p:cNvPr id="7"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8"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9"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40</a:t>
            </a:r>
            <a:endParaRPr lang="es-ES" dirty="0"/>
          </a:p>
        </p:txBody>
      </p:sp>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print">
            <a:extLst>
              <a:ext uri="{28A0092B-C50C-407E-A947-70E740481C1C}">
                <a14:useLocalDpi xmlns:a14="http://schemas.microsoft.com/office/drawing/2010/main" val="0"/>
              </a:ext>
            </a:extLst>
          </a:blip>
          <a:srcRect t="-6526" b="-1"/>
          <a:stretch/>
        </p:blipFill>
        <p:spPr>
          <a:xfrm>
            <a:off x="478634" y="973803"/>
            <a:ext cx="8490741" cy="5550822"/>
          </a:xfrm>
          <a:prstGeom prst="rect">
            <a:avLst/>
          </a:prstGeom>
        </p:spPr>
      </p:pic>
      <p:sp>
        <p:nvSpPr>
          <p:cNvPr id="641" name="LECCIONES APRENDIDAS"/>
          <p:cNvSpPr txBox="1"/>
          <p:nvPr/>
        </p:nvSpPr>
        <p:spPr>
          <a:xfrm>
            <a:off x="4569459" y="115887"/>
            <a:ext cx="439991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LECCIONES APRENDIDAS</a:t>
            </a:r>
          </a:p>
        </p:txBody>
      </p:sp>
      <p:sp>
        <p:nvSpPr>
          <p:cNvPr id="8" name="7 Rectángulo"/>
          <p:cNvSpPr/>
          <p:nvPr/>
        </p:nvSpPr>
        <p:spPr>
          <a:xfrm>
            <a:off x="170314" y="1229458"/>
            <a:ext cx="8715375" cy="1569660"/>
          </a:xfrm>
          <a:prstGeom prst="rect">
            <a:avLst/>
          </a:prstGeom>
          <a:solidFill>
            <a:srgbClr val="FFFFFF"/>
          </a:solidFill>
          <a:ln>
            <a:solidFill>
              <a:schemeClr val="accent1"/>
            </a:solidFill>
          </a:ln>
        </p:spPr>
        <p:txBody>
          <a:bodyPr>
            <a:spAutoFit/>
          </a:bodyPr>
          <a:lstStyle/>
          <a:p>
            <a:pPr algn="just">
              <a:defRPr/>
            </a:pPr>
            <a:r>
              <a:rPr lang="es-CL" sz="2400" dirty="0" smtClean="0">
                <a:solidFill>
                  <a:schemeClr val="tx1"/>
                </a:solidFill>
                <a:latin typeface="Calibri" pitchFamily="34" charset="0"/>
              </a:rPr>
              <a:t>La experiencia fortaleció a la Armada en su </a:t>
            </a:r>
            <a:r>
              <a:rPr lang="es-CL" sz="2400" dirty="0">
                <a:solidFill>
                  <a:schemeClr val="tx1"/>
                </a:solidFill>
                <a:latin typeface="Calibri" pitchFamily="34" charset="0"/>
              </a:rPr>
              <a:t>capacidad para adecuarse al sistema ONU, al </a:t>
            </a:r>
            <a:r>
              <a:rPr lang="es-CL" sz="2400" dirty="0" smtClean="0">
                <a:solidFill>
                  <a:schemeClr val="tx1"/>
                </a:solidFill>
                <a:latin typeface="Calibri" pitchFamily="34" charset="0"/>
              </a:rPr>
              <a:t>ambiente de riesgo, </a:t>
            </a:r>
            <a:r>
              <a:rPr lang="es-CL" sz="2400" dirty="0">
                <a:solidFill>
                  <a:schemeClr val="tx1"/>
                </a:solidFill>
                <a:latin typeface="Calibri" pitchFamily="34" charset="0"/>
              </a:rPr>
              <a:t>a las enfermedades, al terreno, a las condiciones climáticas y </a:t>
            </a:r>
            <a:r>
              <a:rPr lang="es-CL" sz="2400" dirty="0" smtClean="0">
                <a:solidFill>
                  <a:schemeClr val="tx1"/>
                </a:solidFill>
                <a:latin typeface="Calibri" pitchFamily="34" charset="0"/>
              </a:rPr>
              <a:t>al </a:t>
            </a:r>
            <a:r>
              <a:rPr lang="es-CL" sz="2400" dirty="0">
                <a:solidFill>
                  <a:schemeClr val="tx1"/>
                </a:solidFill>
                <a:latin typeface="Calibri" pitchFamily="34" charset="0"/>
              </a:rPr>
              <a:t>empleo regulado de la fuerza. </a:t>
            </a:r>
          </a:p>
        </p:txBody>
      </p:sp>
      <p:sp>
        <p:nvSpPr>
          <p:cNvPr id="9"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10"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1"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41</a:t>
            </a:r>
            <a:endParaRPr lang="es-ES" dirty="0"/>
          </a:p>
        </p:txBody>
      </p:sp>
    </p:spTree>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 name="LECCIONES APRENDIDAS"/>
          <p:cNvSpPr txBox="1"/>
          <p:nvPr/>
        </p:nvSpPr>
        <p:spPr>
          <a:xfrm>
            <a:off x="4569459" y="115887"/>
            <a:ext cx="439991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LECCIONES APRENDIDAS</a:t>
            </a:r>
          </a:p>
        </p:txBody>
      </p:sp>
      <p:pic>
        <p:nvPicPr>
          <p:cNvPr id="3074" name="Picture 2"/>
          <p:cNvPicPr>
            <a:picLocks noChangeAspect="1" noChangeArrowheads="1"/>
          </p:cNvPicPr>
          <p:nvPr/>
        </p:nvPicPr>
        <p:blipFill rotWithShape="1">
          <a:blip r:embed="rId3" cstate="print"/>
          <a:srcRect t="-4123" r="1886" b="4123"/>
          <a:stretch/>
        </p:blipFill>
        <p:spPr bwMode="auto">
          <a:xfrm>
            <a:off x="827584" y="836712"/>
            <a:ext cx="7488832" cy="5239633"/>
          </a:xfrm>
          <a:prstGeom prst="rect">
            <a:avLst/>
          </a:prstGeom>
          <a:noFill/>
          <a:ln w="9525">
            <a:noFill/>
            <a:miter lim="800000"/>
            <a:headEnd/>
            <a:tailEnd/>
          </a:ln>
        </p:spPr>
      </p:pic>
      <p:sp>
        <p:nvSpPr>
          <p:cNvPr id="604" name="La operación de paz permitió operar por primera vez en forma conjunta BT e IM en forma eficiente, eficaz y sin inconvenientes.…"/>
          <p:cNvSpPr txBox="1"/>
          <p:nvPr/>
        </p:nvSpPr>
        <p:spPr>
          <a:xfrm>
            <a:off x="209233" y="4941168"/>
            <a:ext cx="8676456" cy="1508105"/>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lgn="just">
              <a:defRPr sz="2300"/>
            </a:pPr>
            <a:r>
              <a:rPr lang="es-CL" dirty="0" smtClean="0"/>
              <a:t>La Operación de Paz complementó la preparación de los </a:t>
            </a:r>
            <a:r>
              <a:rPr lang="es-CL" dirty="0"/>
              <a:t>Buzos Tácticos e Infantes de Marina </a:t>
            </a:r>
            <a:r>
              <a:rPr lang="es-CL" dirty="0" smtClean="0"/>
              <a:t>para escenarios</a:t>
            </a:r>
            <a:r>
              <a:rPr lang="es-CL" dirty="0"/>
              <a:t> </a:t>
            </a:r>
            <a:r>
              <a:rPr lang="es-CL" dirty="0" smtClean="0"/>
              <a:t>hostiles, experimentando en forma real la validez de las reglas de enfrentamiento y los riesgos operacionales. </a:t>
            </a:r>
            <a:endParaRPr dirty="0"/>
          </a:p>
        </p:txBody>
      </p:sp>
      <p:sp>
        <p:nvSpPr>
          <p:cNvPr id="7"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8"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9"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42</a:t>
            </a:r>
            <a:endParaRPr lang="es-ES" dirty="0"/>
          </a:p>
        </p:txBody>
      </p:sp>
    </p:spTree>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 name="LECCIONES APRENDIDAS"/>
          <p:cNvSpPr txBox="1"/>
          <p:nvPr/>
        </p:nvSpPr>
        <p:spPr>
          <a:xfrm>
            <a:off x="4569459" y="115887"/>
            <a:ext cx="439991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LECCIONES APRENDIDAS</a:t>
            </a:r>
          </a:p>
        </p:txBody>
      </p:sp>
      <p:pic>
        <p:nvPicPr>
          <p:cNvPr id="1026" name="Picture 2"/>
          <p:cNvPicPr>
            <a:picLocks noChangeAspect="1" noChangeArrowheads="1"/>
          </p:cNvPicPr>
          <p:nvPr/>
        </p:nvPicPr>
        <p:blipFill rotWithShape="1">
          <a:blip r:embed="rId3" cstate="print"/>
          <a:srcRect l="1942" t="6937"/>
          <a:stretch/>
        </p:blipFill>
        <p:spPr bwMode="auto">
          <a:xfrm>
            <a:off x="1007629" y="1185674"/>
            <a:ext cx="7272808" cy="4830504"/>
          </a:xfrm>
          <a:prstGeom prst="rect">
            <a:avLst/>
          </a:prstGeom>
          <a:noFill/>
          <a:ln w="9525">
            <a:noFill/>
            <a:miter lim="800000"/>
            <a:headEnd/>
            <a:tailEnd/>
          </a:ln>
        </p:spPr>
      </p:pic>
      <p:sp>
        <p:nvSpPr>
          <p:cNvPr id="604" name="La operación de paz permitió operar por primera vez en forma conjunta BT e IM en forma eficiente, eficaz y sin inconvenientes.…"/>
          <p:cNvSpPr txBox="1"/>
          <p:nvPr/>
        </p:nvSpPr>
        <p:spPr>
          <a:xfrm>
            <a:off x="526366" y="5133608"/>
            <a:ext cx="8208963" cy="1154162"/>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p>
            <a:pPr algn="just">
              <a:defRPr sz="2300"/>
            </a:pPr>
            <a:r>
              <a:rPr lang="es-CL" dirty="0" smtClean="0"/>
              <a:t>El actuar en toda circunstancia con profesionalismo y capacidad de relación con la civilidad, es reconocido por otras Fuerzas Militares y los miembros de la ONU.</a:t>
            </a:r>
            <a:endParaRPr dirty="0"/>
          </a:p>
        </p:txBody>
      </p:sp>
      <p:sp>
        <p:nvSpPr>
          <p:cNvPr id="7"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8"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9"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43</a:t>
            </a:r>
            <a:endParaRPr lang="es-ES" dirty="0"/>
          </a:p>
        </p:txBody>
      </p:sp>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 name="LECCIONES APRENDIDAS"/>
          <p:cNvSpPr txBox="1"/>
          <p:nvPr/>
        </p:nvSpPr>
        <p:spPr>
          <a:xfrm>
            <a:off x="4569459" y="115887"/>
            <a:ext cx="439991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LECCIONES APRENDIDAS</a:t>
            </a:r>
          </a:p>
        </p:txBody>
      </p:sp>
      <p:sp>
        <p:nvSpPr>
          <p:cNvPr id="7"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9"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0"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44</a:t>
            </a:r>
            <a:endParaRPr lang="es-ES" dirty="0"/>
          </a:p>
        </p:txBody>
      </p:sp>
      <p:pic>
        <p:nvPicPr>
          <p:cNvPr id="3074" name="Picture 2" descr="C:\Users\gmaldonadov\AppData\Local\Microsoft\Windows\Temporary Internet Files\Content.Outlook\V1HJ66K0\Imagen (2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4775" t="3473" r="5494" b="54305"/>
          <a:stretch/>
        </p:blipFill>
        <p:spPr bwMode="auto">
          <a:xfrm rot="16200000">
            <a:off x="2161865" y="-349289"/>
            <a:ext cx="4942065" cy="7223022"/>
          </a:xfrm>
          <a:prstGeom prst="rect">
            <a:avLst/>
          </a:prstGeom>
          <a:noFill/>
          <a:extLst>
            <a:ext uri="{909E8E84-426E-40DD-AFC4-6F175D3DCCD1}">
              <a14:hiddenFill xmlns:a14="http://schemas.microsoft.com/office/drawing/2010/main">
                <a:solidFill>
                  <a:srgbClr val="FFFFFF"/>
                </a:solidFill>
              </a14:hiddenFill>
            </a:ext>
          </a:extLst>
        </p:spPr>
      </p:pic>
      <p:sp>
        <p:nvSpPr>
          <p:cNvPr id="604" name="La operación de paz permitió operar por primera vez en forma conjunta BT e IM en forma eficiente, eficaz y sin inconvenientes.…"/>
          <p:cNvSpPr txBox="1"/>
          <p:nvPr/>
        </p:nvSpPr>
        <p:spPr>
          <a:xfrm>
            <a:off x="231231" y="5517232"/>
            <a:ext cx="8676456" cy="800219"/>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45719" rIns="45719">
            <a:spAutoFit/>
          </a:bodyPr>
          <a:lstStyle/>
          <a:p>
            <a:pPr algn="just">
              <a:defRPr sz="2300"/>
            </a:pPr>
            <a:r>
              <a:rPr lang="es-CL" dirty="0" smtClean="0"/>
              <a:t>Se o</a:t>
            </a:r>
            <a:r>
              <a:rPr lang="es-CL" sz="2300" dirty="0" smtClean="0"/>
              <a:t>per</a:t>
            </a:r>
            <a:r>
              <a:rPr lang="es-CL" dirty="0" smtClean="0"/>
              <a:t>ó,</a:t>
            </a:r>
            <a:r>
              <a:rPr dirty="0" smtClean="0"/>
              <a:t> </a:t>
            </a:r>
            <a:r>
              <a:rPr lang="es-CL" sz="2300" dirty="0" smtClean="0"/>
              <a:t>por primera vez, en forma conjunta y por un largo período, Buzos Tácticos e Infantes de Marina</a:t>
            </a:r>
            <a:r>
              <a:rPr lang="es-CL" dirty="0" smtClean="0"/>
              <a:t>, con excelente resultado.</a:t>
            </a:r>
            <a:endParaRPr dirty="0"/>
          </a:p>
        </p:txBody>
      </p:sp>
    </p:spTree>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 name="LECCIONES APRENDIDAS"/>
          <p:cNvSpPr txBox="1"/>
          <p:nvPr/>
        </p:nvSpPr>
        <p:spPr>
          <a:xfrm>
            <a:off x="4569459" y="115887"/>
            <a:ext cx="439991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LECCIONES APRENDIDAS</a:t>
            </a:r>
          </a:p>
        </p:txBody>
      </p:sp>
      <p:sp>
        <p:nvSpPr>
          <p:cNvPr id="8"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9"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0"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45</a:t>
            </a:r>
            <a:endParaRPr lang="es-ES" dirty="0"/>
          </a:p>
        </p:txBody>
      </p:sp>
      <p:pic>
        <p:nvPicPr>
          <p:cNvPr id="11" name="Picture 2" descr="C:\Users\gmaldonadov\AppData\Local\Microsoft\Windows\Temporary Internet Files\Content.Outlook\V1HJ66K0\Imagen (2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179" t="3611" r="48281" b="53472"/>
          <a:stretch/>
        </p:blipFill>
        <p:spPr bwMode="auto">
          <a:xfrm rot="16200000">
            <a:off x="2086793" y="-108287"/>
            <a:ext cx="5328593" cy="7954276"/>
          </a:xfrm>
          <a:prstGeom prst="rect">
            <a:avLst/>
          </a:prstGeom>
          <a:noFill/>
          <a:extLst>
            <a:ext uri="{909E8E84-426E-40DD-AFC4-6F175D3DCCD1}">
              <a14:hiddenFill xmlns:a14="http://schemas.microsoft.com/office/drawing/2010/main">
                <a:solidFill>
                  <a:srgbClr val="FFFFFF"/>
                </a:solidFill>
              </a14:hiddenFill>
            </a:ext>
          </a:extLst>
        </p:spPr>
      </p:pic>
      <p:sp>
        <p:nvSpPr>
          <p:cNvPr id="616" name="Se demostró la excelente capacidad profesional para liderar una unidad combinada Chilena-Uruguaya."/>
          <p:cNvSpPr txBox="1"/>
          <p:nvPr/>
        </p:nvSpPr>
        <p:spPr>
          <a:xfrm>
            <a:off x="827584" y="1052736"/>
            <a:ext cx="7847013" cy="1200329"/>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lIns="45719" rIns="45719">
            <a:spAutoFit/>
          </a:bodyPr>
          <a:lstStyle>
            <a:lvl1pPr algn="just">
              <a:defRPr sz="2400"/>
            </a:lvl1pPr>
          </a:lstStyle>
          <a:p>
            <a:r>
              <a:rPr lang="es-CL" dirty="0" smtClean="0">
                <a:solidFill>
                  <a:schemeClr val="tx1"/>
                </a:solidFill>
              </a:rPr>
              <a:t>Liderar eficazmente a unidades extranjeras en todos los niveles (cuartel, guardias, patrullas), considerando las diferencias culturales y de formación.</a:t>
            </a:r>
            <a:endParaRPr dirty="0">
              <a:solidFill>
                <a:schemeClr val="tx1"/>
              </a:solidFill>
            </a:endParaRPr>
          </a:p>
        </p:txBody>
      </p:sp>
    </p:spTree>
  </p:cSld>
  <p:clrMapOvr>
    <a:masterClrMapping/>
  </p:clrMapOvr>
  <p:transition spd="med"/>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2" name="LECCIONES APRENDIDAS"/>
          <p:cNvSpPr txBox="1"/>
          <p:nvPr/>
        </p:nvSpPr>
        <p:spPr>
          <a:xfrm>
            <a:off x="4569459" y="115887"/>
            <a:ext cx="4399916" cy="561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r">
              <a:defRPr sz="3200">
                <a:solidFill>
                  <a:srgbClr val="FFFFFF"/>
                </a:solidFill>
              </a:defRPr>
            </a:lvl1pPr>
          </a:lstStyle>
          <a:p>
            <a:r>
              <a:t>LECCIONES APRENDIDAS</a:t>
            </a:r>
          </a:p>
        </p:txBody>
      </p:sp>
      <p:sp>
        <p:nvSpPr>
          <p:cNvPr id="8" name="Rectángulo redondeado"/>
          <p:cNvSpPr/>
          <p:nvPr/>
        </p:nvSpPr>
        <p:spPr>
          <a:xfrm>
            <a:off x="-107950" y="6524625"/>
            <a:ext cx="9359900" cy="333375"/>
          </a:xfrm>
          <a:prstGeom prst="roundRect">
            <a:avLst>
              <a:gd name="adj" fmla="val 8907"/>
            </a:avLst>
          </a:prstGeom>
          <a:solidFill>
            <a:srgbClr val="17375E"/>
          </a:solidFill>
          <a:ln w="12700">
            <a:miter lim="400000"/>
          </a:ln>
          <a:effectLst>
            <a:outerShdw blurRad="38100" dist="23000" dir="5400000" rotWithShape="0">
              <a:srgbClr val="000000">
                <a:alpha val="34999"/>
              </a:srgbClr>
            </a:outerShdw>
          </a:effectLst>
        </p:spPr>
        <p:txBody>
          <a:bodyPr lIns="45719" rIns="45719" anchor="ctr"/>
          <a:lstStyle/>
          <a:p>
            <a:pPr algn="ctr">
              <a:defRPr sz="2000" b="1">
                <a:solidFill>
                  <a:srgbClr val="FFFFFF"/>
                </a:solidFill>
                <a:effectLst>
                  <a:outerShdw blurRad="12700" dist="25400" dir="2700000" rotWithShape="0">
                    <a:srgbClr val="000000"/>
                  </a:outerShdw>
                </a:effectLst>
              </a:defRPr>
            </a:pPr>
            <a:endParaRPr/>
          </a:p>
        </p:txBody>
      </p:sp>
      <p:sp>
        <p:nvSpPr>
          <p:cNvPr id="9" name="Misión de Paz Camboya 1993"/>
          <p:cNvSpPr txBox="1"/>
          <p:nvPr/>
        </p:nvSpPr>
        <p:spPr>
          <a:xfrm>
            <a:off x="64029" y="6524625"/>
            <a:ext cx="5184776" cy="1069340"/>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rPr dirty="0" err="1"/>
              <a:t>Misión</a:t>
            </a:r>
            <a:r>
              <a:rPr dirty="0"/>
              <a:t> de Paz </a:t>
            </a:r>
            <a:r>
              <a:rPr dirty="0" err="1" smtClean="0"/>
              <a:t>Camboya</a:t>
            </a:r>
            <a:endParaRPr dirty="0"/>
          </a:p>
        </p:txBody>
      </p:sp>
      <p:sp>
        <p:nvSpPr>
          <p:cNvPr id="10" name="Número de diapositiva"/>
          <p:cNvSpPr txBox="1">
            <a:spLocks/>
          </p:cNvSpPr>
          <p:nvPr/>
        </p:nvSpPr>
        <p:spPr>
          <a:xfrm>
            <a:off x="8735329" y="6533148"/>
            <a:ext cx="300721"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600" b="1" i="0" u="none" strike="noStrike" cap="none" spc="0" normalizeH="0" baseline="0">
                <a:ln>
                  <a:noFill/>
                </a:ln>
                <a:solidFill>
                  <a:srgbClr val="FFFFFF"/>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a:lstStyle>
          <a:p>
            <a:r>
              <a:rPr lang="es-ES" dirty="0" smtClean="0"/>
              <a:t>46</a:t>
            </a:r>
            <a:endParaRPr lang="es-ES" dirty="0"/>
          </a:p>
        </p:txBody>
      </p:sp>
      <p:pic>
        <p:nvPicPr>
          <p:cNvPr id="4098" name="Picture 2" descr="C:\Users\gmaldonadov\AppData\Local\Microsoft\Windows\Temporary Internet Files\Content.Outlook\V1HJ66K0\Imagen (2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4584" t="47500" r="7707" b="10417"/>
          <a:stretch/>
        </p:blipFill>
        <p:spPr bwMode="auto">
          <a:xfrm rot="16200000">
            <a:off x="1772248" y="-682527"/>
            <a:ext cx="5686424" cy="8727877"/>
          </a:xfrm>
          <a:prstGeom prst="rect">
            <a:avLst/>
          </a:prstGeom>
          <a:noFill/>
          <a:extLst>
            <a:ext uri="{909E8E84-426E-40DD-AFC4-6F175D3DCCD1}">
              <a14:hiddenFill xmlns:a14="http://schemas.microsoft.com/office/drawing/2010/main">
                <a:solidFill>
                  <a:srgbClr val="FFFFFF"/>
                </a:solidFill>
              </a14:hiddenFill>
            </a:ext>
          </a:extLst>
        </p:spPr>
      </p:pic>
      <p:sp>
        <p:nvSpPr>
          <p:cNvPr id="630" name="La preparación profesional y militar de los BT e IM es sobresaliente, se cumplieron todas las tareas asignadas con eficiencia, los desafíos presentados siempre fueron enfrentados nunca se evadieron."/>
          <p:cNvSpPr txBox="1"/>
          <p:nvPr/>
        </p:nvSpPr>
        <p:spPr>
          <a:xfrm>
            <a:off x="323528" y="908720"/>
            <a:ext cx="8568754" cy="1569660"/>
          </a:xfrm>
          <a:prstGeom prst="rect">
            <a:avLst/>
          </a:prstGeom>
          <a:solidFill>
            <a:srgbClr val="FFFFFF"/>
          </a:solidFill>
          <a:ln w="25400">
            <a:solidFill>
              <a:schemeClr val="accent1"/>
            </a:solidFill>
          </a:ln>
          <a:extLst>
            <a:ext uri="{C572A759-6A51-4108-AA02-DFA0A04FC94B}">
              <ma14:wrappingTextBoxFlag xmlns="" xmlns:ma14="http://schemas.microsoft.com/office/mac/drawingml/2011/main" val="1"/>
            </a:ext>
          </a:extLst>
        </p:spPr>
        <p:txBody>
          <a:bodyPr wrap="square" lIns="72000" rIns="324000">
            <a:spAutoFit/>
          </a:bodyPr>
          <a:lstStyle>
            <a:lvl1pPr algn="just">
              <a:defRPr sz="2400"/>
            </a:lvl1pPr>
          </a:lstStyle>
          <a:p>
            <a:pPr marL="268288"/>
            <a:r>
              <a:rPr dirty="0">
                <a:solidFill>
                  <a:schemeClr val="tx1"/>
                </a:solidFill>
              </a:rPr>
              <a:t>La </a:t>
            </a:r>
            <a:r>
              <a:rPr lang="es-CL" dirty="0" smtClean="0">
                <a:solidFill>
                  <a:schemeClr val="tx1"/>
                </a:solidFill>
              </a:rPr>
              <a:t>preparación profesional de los Buzos Tácticos e Infantes de Marina es sobresaliente, permitió cumplir las tareas con eficiencia, y soportar el clima, el entorno y la adversidad con fortaleza.</a:t>
            </a:r>
            <a:endParaRPr lang="es-CL" dirty="0">
              <a:solidFill>
                <a:schemeClr val="tx1"/>
              </a:solidFill>
            </a:endParaRPr>
          </a:p>
        </p:txBody>
      </p:sp>
    </p:spTree>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8" name="dea-1.jpg" descr="dea-1.jpg"/>
          <p:cNvPicPr>
            <a:picLocks noChangeAspect="1"/>
          </p:cNvPicPr>
          <p:nvPr/>
        </p:nvPicPr>
        <p:blipFill>
          <a:blip r:embed="rId2" cstate="print">
            <a:extLst/>
          </a:blip>
          <a:stretch>
            <a:fillRect/>
          </a:stretch>
        </p:blipFill>
        <p:spPr>
          <a:xfrm>
            <a:off x="0" y="0"/>
            <a:ext cx="9144000" cy="6858000"/>
          </a:xfrm>
          <a:prstGeom prst="rect">
            <a:avLst/>
          </a:prstGeom>
          <a:ln w="12700">
            <a:miter lim="400000"/>
          </a:ln>
        </p:spPr>
      </p:pic>
      <p:pic>
        <p:nvPicPr>
          <p:cNvPr id="649" name="image.pdf" descr="image.pdf"/>
          <p:cNvPicPr>
            <a:picLocks noChangeAspect="1"/>
          </p:cNvPicPr>
          <p:nvPr/>
        </p:nvPicPr>
        <p:blipFill>
          <a:blip r:embed="rId3" cstate="print">
            <a:extLst/>
          </a:blip>
          <a:stretch>
            <a:fillRect/>
          </a:stretch>
        </p:blipFill>
        <p:spPr>
          <a:xfrm>
            <a:off x="-39688" y="11112"/>
            <a:ext cx="9231313" cy="322263"/>
          </a:xfrm>
          <a:prstGeom prst="rect">
            <a:avLst/>
          </a:prstGeom>
          <a:ln w="12700">
            <a:miter lim="400000"/>
          </a:ln>
        </p:spPr>
      </p:pic>
      <p:pic>
        <p:nvPicPr>
          <p:cNvPr id="650" name="image.pdf" descr="image.pdf"/>
          <p:cNvPicPr>
            <a:picLocks noChangeAspect="1"/>
          </p:cNvPicPr>
          <p:nvPr/>
        </p:nvPicPr>
        <p:blipFill>
          <a:blip r:embed="rId3" cstate="print">
            <a:extLst/>
          </a:blip>
          <a:stretch>
            <a:fillRect/>
          </a:stretch>
        </p:blipFill>
        <p:spPr>
          <a:xfrm>
            <a:off x="-71438" y="4968875"/>
            <a:ext cx="9323388" cy="1889125"/>
          </a:xfrm>
          <a:prstGeom prst="rect">
            <a:avLst/>
          </a:prstGeom>
          <a:ln w="12700">
            <a:miter lim="400000"/>
          </a:ln>
        </p:spPr>
      </p:pic>
      <p:sp>
        <p:nvSpPr>
          <p:cNvPr id="653" name="EXPERIENCIAS"/>
          <p:cNvSpPr txBox="1"/>
          <p:nvPr/>
        </p:nvSpPr>
        <p:spPr>
          <a:xfrm>
            <a:off x="250825" y="5373687"/>
            <a:ext cx="5273313" cy="10693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6600">
                <a:solidFill>
                  <a:srgbClr val="FFFFFF"/>
                </a:solidFill>
              </a:defRPr>
            </a:lvl1pPr>
          </a:lstStyle>
          <a:p>
            <a:r>
              <a:t>EXPERIENCIAS</a:t>
            </a:r>
          </a:p>
        </p:txBody>
      </p:sp>
      <p:pic>
        <p:nvPicPr>
          <p:cNvPr id="12" name="Imagen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226117"/>
            <a:ext cx="9144000" cy="2059061"/>
          </a:xfrm>
          <a:prstGeom prst="rect">
            <a:avLst/>
          </a:prstGeom>
        </p:spPr>
      </p:pic>
      <p:sp>
        <p:nvSpPr>
          <p:cNvPr id="13" name="MISIÓN DE PAZ  CAMBOYA 1993"/>
          <p:cNvSpPr txBox="1">
            <a:spLocks/>
          </p:cNvSpPr>
          <p:nvPr/>
        </p:nvSpPr>
        <p:spPr>
          <a:xfrm>
            <a:off x="4500562" y="5157787"/>
            <a:ext cx="5184776" cy="1584326"/>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rmAutofit/>
          </a:bodyPr>
          <a:lstStyle>
            <a:lvl1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5pPr>
            <a:lvl6pPr marL="0" marR="0" indent="4572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6pPr>
            <a:lvl7pPr marL="0" marR="0" indent="9144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7pPr>
            <a:lvl8pPr marL="0" marR="0" indent="13716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8pPr>
            <a:lvl9pPr marL="0" marR="0" indent="182880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9pPr>
          </a:lstStyle>
          <a:p>
            <a:pPr hangingPunct="1">
              <a:defRPr sz="3200" b="1">
                <a:solidFill>
                  <a:srgbClr val="FFFFFF"/>
                </a:solidFill>
              </a:defRPr>
            </a:pPr>
            <a:r>
              <a:rPr lang="es-ES_tradnl" sz="3200" b="1" smtClean="0">
                <a:solidFill>
                  <a:srgbClr val="FFFFFF"/>
                </a:solidFill>
              </a:rPr>
              <a:t>MISIÓN DE PAZ </a:t>
            </a:r>
            <a:br>
              <a:rPr lang="es-ES_tradnl" sz="3200" b="1" smtClean="0">
                <a:solidFill>
                  <a:srgbClr val="FFFFFF"/>
                </a:solidFill>
              </a:rPr>
            </a:br>
            <a:r>
              <a:rPr lang="es-ES_tradnl" sz="3200" b="1" smtClean="0">
                <a:solidFill>
                  <a:srgbClr val="FFFFFF"/>
                </a:solidFill>
              </a:rPr>
              <a:t>CAMBOYA </a:t>
            </a:r>
            <a:endParaRPr lang="es-ES_tradnl" sz="3200" b="1" dirty="0">
              <a:solidFill>
                <a:srgbClr val="FFFFFF"/>
              </a:solidFill>
            </a:endParaRPr>
          </a:p>
        </p:txBody>
      </p:sp>
      <p:sp>
        <p:nvSpPr>
          <p:cNvPr id="14" name="Dirección de Educación de la Armada"/>
          <p:cNvSpPr txBox="1"/>
          <p:nvPr/>
        </p:nvSpPr>
        <p:spPr>
          <a:xfrm>
            <a:off x="72495" y="-6086"/>
            <a:ext cx="5184776" cy="1069341"/>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lvl1pPr>
              <a:defRPr sz="1600" b="1">
                <a:solidFill>
                  <a:srgbClr val="FFFFFF"/>
                </a:solidFill>
              </a:defRPr>
            </a:lvl1pPr>
          </a:lstStyle>
          <a:p>
            <a:r>
              <a:t>Dirección de Educación de la Armada</a:t>
            </a: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Tema de Office">
  <a:themeElements>
    <a:clrScheme name="Tema de Office">
      <a:dk1>
        <a:srgbClr val="000000"/>
      </a:dk1>
      <a:lt1>
        <a:srgbClr val="C6D9F1"/>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Tema de Office">
      <a:majorFont>
        <a:latin typeface="Calibri"/>
        <a:ea typeface="Calibri"/>
        <a:cs typeface="Calibri"/>
      </a:majorFont>
      <a:minorFont>
        <a:latin typeface="Helvetica"/>
        <a:ea typeface="Helvetica"/>
        <a:cs typeface="Helvetica"/>
      </a:minorFont>
    </a:fontScheme>
    <a:fmtScheme name="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ema de Office">
  <a:themeElements>
    <a:clrScheme name="Tema de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Tema de Office">
      <a:majorFont>
        <a:latin typeface="Calibri"/>
        <a:ea typeface="Calibri"/>
        <a:cs typeface="Calibri"/>
      </a:majorFont>
      <a:minorFont>
        <a:latin typeface="Helvetica"/>
        <a:ea typeface="Helvetica"/>
        <a:cs typeface="Helvetica"/>
      </a:minorFont>
    </a:fontScheme>
    <a:fmtScheme name="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1010</TotalTime>
  <Words>1185</Words>
  <Application>Microsoft Office PowerPoint</Application>
  <PresentationFormat>Presentación en pantalla (4:3)</PresentationFormat>
  <Paragraphs>467</Paragraphs>
  <Slides>47</Slides>
  <Notes>9</Notes>
  <HiddenSlides>1</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47</vt:i4>
      </vt:variant>
    </vt:vector>
  </HeadingPairs>
  <TitlesOfParts>
    <vt:vector size="54" baseType="lpstr">
      <vt:lpstr>Arial</vt:lpstr>
      <vt:lpstr>Calibri</vt:lpstr>
      <vt:lpstr>Helvetica</vt:lpstr>
      <vt:lpstr>Times New Roman</vt:lpstr>
      <vt:lpstr>Verdana</vt:lpstr>
      <vt:lpstr>Wingdings</vt:lpstr>
      <vt:lpstr>Tema de Office</vt:lpstr>
      <vt:lpstr>MISIÓN DE PAZ  CAMBOYA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MISIÓN DE PAZ  CAMBOYA 1993</dc:title>
  <dc:creator>Gonzalo Maldonado Valdes</dc:creator>
  <cp:lastModifiedBy>GONZALO MALDONADO</cp:lastModifiedBy>
  <cp:revision>101</cp:revision>
  <dcterms:modified xsi:type="dcterms:W3CDTF">2020-11-10T00:18:31Z</dcterms:modified>
</cp:coreProperties>
</file>