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8"/>
  </p:notesMasterIdLst>
  <p:sldIdLst>
    <p:sldId id="256" r:id="rId2"/>
    <p:sldId id="257" r:id="rId3"/>
    <p:sldId id="258" r:id="rId4"/>
    <p:sldId id="315" r:id="rId5"/>
    <p:sldId id="260" r:id="rId6"/>
    <p:sldId id="262" r:id="rId7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6F5770-C5F6-41DC-882F-C36A579EF290}" type="datetimeFigureOut">
              <a:rPr lang="es-CL" smtClean="0"/>
              <a:pPr/>
              <a:t>05-07-2022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4FCD48-8F85-46DC-B07B-359A40B52CE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C0901-CA30-46FB-B6E4-8DBACF9943FD}" type="datetime1">
              <a:rPr lang="es-ES" smtClean="0"/>
              <a:pPr/>
              <a:t>05/07/2022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649104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F23A-443E-43DC-9A76-5538BEDD3DA3}" type="datetime1">
              <a:rPr lang="es-ES" smtClean="0"/>
              <a:pPr/>
              <a:t>05/07/2022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613242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303AD-71EA-40B4-960A-4749746F1F37}" type="datetime1">
              <a:rPr lang="es-ES" smtClean="0"/>
              <a:pPr/>
              <a:t>05/07/2022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8425978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1E082-348C-4EF2-ABC5-8463FC7F8E9B}" type="datetime1">
              <a:rPr lang="es-ES" smtClean="0"/>
              <a:pPr/>
              <a:t>05/07/2022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150728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C6A14-1846-4688-B8F1-6201895C94C1}" type="datetime1">
              <a:rPr lang="es-ES" smtClean="0"/>
              <a:pPr/>
              <a:t>05/07/2022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11498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61DE3-AD82-4BAC-BD2C-862F7038691E}" type="datetime1">
              <a:rPr lang="es-ES" smtClean="0"/>
              <a:pPr/>
              <a:t>05/07/2022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5741192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26E27-79BD-4590-BE78-6C359C983F27}" type="datetime1">
              <a:rPr lang="es-ES" smtClean="0"/>
              <a:pPr/>
              <a:t>05/07/2022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8857996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C9001-EFEE-462D-8093-B0F544164CFF}" type="datetime1">
              <a:rPr lang="es-ES" smtClean="0"/>
              <a:pPr/>
              <a:t>05/07/2022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802770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7A65E-9DCD-41C7-8D41-BFD6E2A58937}" type="datetime1">
              <a:rPr lang="es-ES" smtClean="0"/>
              <a:pPr/>
              <a:t>05/07/2022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383225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5AB3B-1FCC-4FCB-8BF6-3E2741A76976}" type="datetime1">
              <a:rPr lang="es-ES" smtClean="0"/>
              <a:pPr/>
              <a:t>05/07/2022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968504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A2A52-3B2E-4ED4-88B0-013DE32E928B}" type="datetime1">
              <a:rPr lang="es-ES" smtClean="0"/>
              <a:pPr/>
              <a:t>05/07/2022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864597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D2F6D-FA76-477E-8349-32FB5CE1ED90}" type="datetime1">
              <a:rPr lang="es-ES" smtClean="0"/>
              <a:pPr/>
              <a:t>05/07/2022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4574780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175668" y="2206526"/>
            <a:ext cx="6849760" cy="1200329"/>
          </a:xfrm>
          <a:solidFill>
            <a:schemeClr val="tx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none" lIns="91440" tIns="45720" rIns="91440" bIns="45720" rtlCol="0" anchor="ctr">
            <a:spAutoFit/>
          </a:bodyPr>
          <a:lstStyle/>
          <a:p>
            <a:pPr>
              <a:spcBef>
                <a:spcPts val="0"/>
              </a:spcBef>
            </a:pPr>
            <a:r>
              <a:rPr lang="es-CL" sz="3600" dirty="0">
                <a:solidFill>
                  <a:srgbClr val="1F497D">
                    <a:lumMod val="75000"/>
                  </a:srgbClr>
                </a:solidFill>
                <a:latin typeface="Calibri"/>
                <a:ea typeface="+mn-ea"/>
                <a:cs typeface="+mn-cs"/>
              </a:rPr>
              <a:t>ASIGNANTURA: EDUCACIÓN CÍVICA</a:t>
            </a:r>
            <a:br>
              <a:rPr lang="es-CL" sz="3600" dirty="0">
                <a:solidFill>
                  <a:srgbClr val="1F497D">
                    <a:lumMod val="75000"/>
                  </a:srgbClr>
                </a:solidFill>
                <a:latin typeface="Calibri"/>
                <a:ea typeface="+mn-ea"/>
                <a:cs typeface="+mn-cs"/>
              </a:rPr>
            </a:br>
            <a:r>
              <a:rPr lang="es-CL" sz="3600" dirty="0">
                <a:solidFill>
                  <a:srgbClr val="1F497D">
                    <a:lumMod val="75000"/>
                  </a:srgbClr>
                </a:solidFill>
                <a:latin typeface="Calibri"/>
                <a:ea typeface="+mn-ea"/>
                <a:cs typeface="+mn-cs"/>
              </a:rPr>
              <a:t>CURSO: 4° EJ - IM - AB - LT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14546" y="4572008"/>
            <a:ext cx="4714908" cy="1000132"/>
          </a:xfrm>
        </p:spPr>
        <p:txBody>
          <a:bodyPr>
            <a:normAutofit/>
          </a:bodyPr>
          <a:lstStyle/>
          <a:p>
            <a:r>
              <a:rPr lang="es-CL" sz="1600" dirty="0">
                <a:solidFill>
                  <a:schemeClr val="bg1"/>
                </a:solidFill>
              </a:rPr>
              <a:t>PC SRA. BLANCA RAMÍREZ T. </a:t>
            </a:r>
          </a:p>
          <a:p>
            <a:r>
              <a:rPr lang="es-CL" sz="1600" dirty="0">
                <a:solidFill>
                  <a:schemeClr val="bg1"/>
                </a:solidFill>
              </a:rPr>
              <a:t>PC SRA. LORENA ROMÁN C.</a:t>
            </a:r>
          </a:p>
          <a:p>
            <a:r>
              <a:rPr lang="es-CL" sz="1600" dirty="0">
                <a:solidFill>
                  <a:schemeClr val="bg1"/>
                </a:solidFill>
              </a:rPr>
              <a:t>PC SR. EDUARDO SIMS S.</a:t>
            </a:r>
          </a:p>
        </p:txBody>
      </p:sp>
      <p:sp>
        <p:nvSpPr>
          <p:cNvPr id="4" name="3 CuadroTexto"/>
          <p:cNvSpPr txBox="1"/>
          <p:nvPr/>
        </p:nvSpPr>
        <p:spPr>
          <a:xfrm flipH="1">
            <a:off x="357158" y="285728"/>
            <a:ext cx="3571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dirty="0">
                <a:solidFill>
                  <a:schemeClr val="bg1"/>
                </a:solidFill>
              </a:rPr>
              <a:t>ESCUELA NAVAL “ARTURO PRAT”</a:t>
            </a:r>
          </a:p>
          <a:p>
            <a:r>
              <a:rPr lang="es-CL" sz="1600" dirty="0">
                <a:solidFill>
                  <a:schemeClr val="bg1"/>
                </a:solidFill>
              </a:rPr>
              <a:t>FACULTAD HUMANÍSTICA</a:t>
            </a:r>
          </a:p>
          <a:p>
            <a:r>
              <a:rPr lang="es-CL" sz="1600" dirty="0">
                <a:solidFill>
                  <a:schemeClr val="bg1"/>
                </a:solidFill>
              </a:rPr>
              <a:t>CÁTEDRA DE DERECHO </a:t>
            </a:r>
          </a:p>
        </p:txBody>
      </p:sp>
      <p:pic>
        <p:nvPicPr>
          <p:cNvPr id="7" name="6 Imagen" descr="ESCUDO ESNAVAL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9058" y="214290"/>
            <a:ext cx="1143008" cy="10001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13153" y="492195"/>
            <a:ext cx="3517693" cy="707886"/>
          </a:xfrm>
          <a:solidFill>
            <a:schemeClr val="tx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none" lIns="91440" tIns="45720" rIns="91440" bIns="45720" rtlCol="0" anchor="ctr">
            <a:spAutoFit/>
          </a:bodyPr>
          <a:lstStyle/>
          <a:p>
            <a:pPr>
              <a:spcBef>
                <a:spcPts val="0"/>
              </a:spcBef>
            </a:pPr>
            <a:r>
              <a:rPr lang="es-CL" sz="4000" dirty="0">
                <a:solidFill>
                  <a:srgbClr val="1F497D">
                    <a:lumMod val="75000"/>
                  </a:srgbClr>
                </a:solidFill>
                <a:latin typeface="Calibri"/>
                <a:ea typeface="+mn-ea"/>
                <a:cs typeface="+mn-cs"/>
              </a:rPr>
              <a:t>FUNDAMENTOS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1785926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es-ES" sz="2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Los conocimientos que se adquirirán van a contribuir para que el comportamiento de los Oficiales de Marina, en el ámbito del derecho, se ajusten jurídicamente a los tratados reconocidos por el Estado, la Constitución Política del Estado de Chile, las leyes y la reglamentación existente que tienen relación con la temática de los DD.HH.</a:t>
            </a:r>
            <a:endParaRPr lang="es-CL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CL" dirty="0">
              <a:solidFill>
                <a:schemeClr val="bg1"/>
              </a:solidFill>
            </a:endParaRPr>
          </a:p>
          <a:p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2</a:t>
            </a:fld>
            <a:endParaRPr lang="es-CL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05670" y="492195"/>
            <a:ext cx="5732659" cy="707886"/>
          </a:xfrm>
          <a:solidFill>
            <a:schemeClr val="tx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none" lIns="91440" tIns="45720" rIns="91440" bIns="45720" rtlCol="0" anchor="ctr">
            <a:spAutoFit/>
          </a:bodyPr>
          <a:lstStyle/>
          <a:p>
            <a:pPr>
              <a:spcBef>
                <a:spcPts val="0"/>
              </a:spcBef>
            </a:pPr>
            <a:r>
              <a:rPr lang="es-CL" sz="4000" dirty="0">
                <a:solidFill>
                  <a:srgbClr val="1F497D">
                    <a:lumMod val="75000"/>
                  </a:srgbClr>
                </a:solidFill>
                <a:latin typeface="Calibri"/>
                <a:ea typeface="+mn-ea"/>
                <a:cs typeface="+mn-cs"/>
              </a:rPr>
              <a:t>OBJETIVOS Y CONTENIDOS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1500174"/>
            <a:ext cx="8186766" cy="4972072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es-ES_tradnl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El brigadier deberá ser capaz de </a:t>
            </a:r>
            <a:r>
              <a:rPr lang="es-ES_tradnl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conocer</a:t>
            </a:r>
            <a:r>
              <a:rPr lang="es-ES_tradnl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y </a:t>
            </a:r>
            <a:r>
              <a:rPr lang="es-ES_tradnl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explicar</a:t>
            </a:r>
            <a:r>
              <a:rPr lang="es-ES_tradnl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buNone/>
            </a:pPr>
            <a:endParaRPr lang="es-ES_tradnl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1" algn="just"/>
            <a:r>
              <a:rPr lang="es-ES_tradnl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Teoría</a:t>
            </a:r>
            <a:r>
              <a:rPr lang="es-ES_tradnl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de los Derechos Humanos. </a:t>
            </a:r>
          </a:p>
          <a:p>
            <a:pPr lvl="1" algn="just"/>
            <a:r>
              <a:rPr lang="es-ES_tradnl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Bases jurídicas </a:t>
            </a:r>
            <a:r>
              <a:rPr lang="es-ES_tradnl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de los sistemas internacionales de protección de los DD.HH.</a:t>
            </a:r>
          </a:p>
          <a:p>
            <a:pPr lvl="1" algn="just"/>
            <a:r>
              <a:rPr lang="es-ES_tradnl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Principios y normas constitucionales </a:t>
            </a:r>
            <a:r>
              <a:rPr lang="es-ES_tradnl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de los DD.HH.</a:t>
            </a:r>
          </a:p>
          <a:p>
            <a:pPr lvl="1" algn="just"/>
            <a:r>
              <a:rPr lang="es-ES_tradnl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Rol de las FF.AA</a:t>
            </a:r>
            <a:r>
              <a:rPr lang="es-ES_tradnl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 en el respeto, promoción y protección de los DD.HH.</a:t>
            </a:r>
            <a:endParaRPr lang="es-CL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1" algn="just"/>
            <a:r>
              <a:rPr lang="es-ES_tradnl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Régimen jurídico </a:t>
            </a:r>
            <a:r>
              <a:rPr lang="es-ES_tradnl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de inclusión y no discriminación:</a:t>
            </a:r>
          </a:p>
          <a:p>
            <a:pPr lvl="2" algn="just"/>
            <a:r>
              <a:rPr lang="es-ES_tradnl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género, discapacitados, solicitantes de asilo, refugiados, apátridas, desplazados y, pueblos indígenas.</a:t>
            </a:r>
          </a:p>
          <a:p>
            <a:pPr lvl="1" algn="just"/>
            <a:r>
              <a:rPr lang="es-ES_tradnl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Enfoque de género</a:t>
            </a:r>
            <a:r>
              <a:rPr lang="es-ES_tradnl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 algn="just"/>
            <a:endParaRPr lang="es-ES_tradnl" dirty="0">
              <a:solidFill>
                <a:schemeClr val="bg1"/>
              </a:solidFill>
            </a:endParaRPr>
          </a:p>
          <a:p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3</a:t>
            </a:fld>
            <a:endParaRPr lang="es-CL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5950496" y="3284984"/>
            <a:ext cx="2736304" cy="1296144"/>
          </a:xfrm>
          <a:prstGeom prst="snip1Rect">
            <a:avLst/>
          </a:prstGeom>
          <a:solidFill>
            <a:schemeClr val="tx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UT 3: ENFOQUE DE GÉNERO</a:t>
            </a: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76881" y="3284984"/>
            <a:ext cx="2660895" cy="1296144"/>
          </a:xfrm>
          <a:prstGeom prst="snip1Rect">
            <a:avLst/>
          </a:prstGeom>
          <a:solidFill>
            <a:schemeClr val="tx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UT 2: DERECHO PENAL EN DD.HH. Y ROL DE LAS FF.AA.</a:t>
            </a:r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251520" y="3284984"/>
            <a:ext cx="2607193" cy="1296144"/>
          </a:xfrm>
          <a:prstGeom prst="snip1Rect">
            <a:avLst/>
          </a:prstGeom>
          <a:solidFill>
            <a:schemeClr val="tx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UT 1: DERECHOS HUMANOS</a:t>
            </a: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1E8ED36-391F-41F1-8171-AE9E833F9033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2355916" y="404664"/>
            <a:ext cx="4233275" cy="707886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40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EDUCACIÓN CÍVICA</a:t>
            </a:r>
          </a:p>
        </p:txBody>
      </p:sp>
      <p:sp>
        <p:nvSpPr>
          <p:cNvPr id="3" name="Flecha abajo 2"/>
          <p:cNvSpPr/>
          <p:nvPr/>
        </p:nvSpPr>
        <p:spPr>
          <a:xfrm>
            <a:off x="4407329" y="1268760"/>
            <a:ext cx="336145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2858713" y="2276872"/>
            <a:ext cx="3433376" cy="584775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2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Derechos Humanos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810806" y="4581127"/>
            <a:ext cx="11673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4 </a:t>
            </a:r>
            <a:r>
              <a:rPr kumimoji="0" lang="es-C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Sesiones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 prueba</a:t>
            </a: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3818865" y="4581127"/>
            <a:ext cx="11673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 smtClean="0">
                <a:solidFill>
                  <a:prstClr val="black"/>
                </a:solidFill>
                <a:latin typeface="Calibri"/>
              </a:rPr>
              <a:t>4</a:t>
            </a:r>
            <a:r>
              <a:rPr kumimoji="0" lang="es-CL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s-C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Sesiones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 trabajo</a:t>
            </a: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6589191" y="4609146"/>
            <a:ext cx="14118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 </a:t>
            </a:r>
            <a:r>
              <a:rPr kumimoji="0" lang="es-C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Sesiones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 Exposición  </a:t>
            </a: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3428992" y="6143644"/>
            <a:ext cx="18111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Total 3 notas</a:t>
            </a:r>
          </a:p>
        </p:txBody>
      </p:sp>
    </p:spTree>
    <p:extLst>
      <p:ext uri="{BB962C8B-B14F-4D97-AF65-F5344CB8AC3E}">
        <p14:creationId xmlns:p14="http://schemas.microsoft.com/office/powerpoint/2010/main" xmlns="" val="1693815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5" grpId="0"/>
      <p:bldP spid="13" grpId="0"/>
      <p:bldP spid="14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62531" y="492195"/>
            <a:ext cx="5018938" cy="707886"/>
          </a:xfrm>
          <a:solidFill>
            <a:schemeClr val="tx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>
            <a:spAutoFit/>
          </a:bodyPr>
          <a:lstStyle/>
          <a:p>
            <a:pPr>
              <a:spcBef>
                <a:spcPts val="0"/>
              </a:spcBef>
            </a:pPr>
            <a:r>
              <a:rPr lang="es-CL" sz="4000" dirty="0">
                <a:solidFill>
                  <a:srgbClr val="1F497D">
                    <a:lumMod val="75000"/>
                  </a:srgbClr>
                </a:solidFill>
                <a:latin typeface="Calibri"/>
                <a:ea typeface="+mn-ea"/>
                <a:cs typeface="+mn-cs"/>
              </a:rPr>
              <a:t>METODOLOGÍA CLASES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42910" y="1643050"/>
            <a:ext cx="8229600" cy="4525963"/>
          </a:xfrm>
        </p:spPr>
        <p:txBody>
          <a:bodyPr>
            <a:normAutofit lnSpcReduction="10000"/>
          </a:bodyPr>
          <a:lstStyle/>
          <a:p>
            <a:pPr algn="just"/>
            <a:r>
              <a:rPr lang="es-CL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Talleres</a:t>
            </a:r>
            <a:r>
              <a:rPr lang="es-CL" sz="4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s-CL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CL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Debates.</a:t>
            </a:r>
          </a:p>
          <a:p>
            <a:endParaRPr lang="es-CL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ES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Estudio</a:t>
            </a:r>
            <a:r>
              <a:rPr lang="es-MX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de caso, aplicación de conceptos y puesta en común.</a:t>
            </a:r>
          </a:p>
          <a:p>
            <a:pPr>
              <a:buNone/>
            </a:pPr>
            <a:endParaRPr lang="es-CL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CL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Exposición de casos.</a:t>
            </a:r>
          </a:p>
          <a:p>
            <a:endParaRPr lang="es-CL" dirty="0">
              <a:solidFill>
                <a:schemeClr val="bg1"/>
              </a:solidFill>
            </a:endParaRPr>
          </a:p>
          <a:p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5</a:t>
            </a:fld>
            <a:endParaRPr lang="es-CL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2117" y="492195"/>
            <a:ext cx="3119765" cy="707886"/>
          </a:xfrm>
          <a:solidFill>
            <a:schemeClr val="tx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>
            <a:spAutoFit/>
          </a:bodyPr>
          <a:lstStyle/>
          <a:p>
            <a:pPr>
              <a:spcBef>
                <a:spcPts val="0"/>
              </a:spcBef>
            </a:pPr>
            <a:r>
              <a:rPr lang="es-CL" sz="4000" dirty="0">
                <a:solidFill>
                  <a:srgbClr val="1F497D">
                    <a:lumMod val="75000"/>
                  </a:srgbClr>
                </a:solidFill>
                <a:latin typeface="Calibri"/>
                <a:ea typeface="+mn-ea"/>
                <a:cs typeface="+mn-cs"/>
              </a:rPr>
              <a:t>BIBLIOGRAFÍA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58204" cy="4900634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es-ES" sz="23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Carpizo, J. (2011). Los Derechos Humanos. En Revista Mexicana de Derecho Constitucional.</a:t>
            </a:r>
          </a:p>
          <a:p>
            <a:pPr algn="just"/>
            <a:endParaRPr lang="es-CL" sz="23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s-ES" sz="23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Medina, C., Nash, C. (2011). Sistema Interamericano de DDHH: Introducción a sus mecanismos de protección. Centro de Derechos Humanos. </a:t>
            </a:r>
          </a:p>
          <a:p>
            <a:pPr algn="just"/>
            <a:endParaRPr lang="es-CL" sz="23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s-ES" sz="23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Nash, C. et al. (2012). Derecho Internacional de los Derechos Humanos en Chile. Centro de Derechos Humanos Universidad de Chile.</a:t>
            </a:r>
          </a:p>
          <a:p>
            <a:pPr algn="just"/>
            <a:endParaRPr lang="es-CL" sz="23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s-ES" sz="23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ONU. (2011). Protección jurídica internacional de los DD.HH. durante los conflictos armados. Ginebra. </a:t>
            </a:r>
          </a:p>
          <a:p>
            <a:pPr algn="just">
              <a:buNone/>
            </a:pPr>
            <a:endParaRPr lang="es-ES" sz="23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s-ES" sz="23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Shelton</a:t>
            </a:r>
            <a:r>
              <a:rPr lang="es-ES" sz="23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D. (2008). Prohibición de discriminación en el Derecho Internacional de los Derechos Humanos. Centro de Derechos Humanos, en Anuario de Derechos Humanos, 2008.</a:t>
            </a:r>
          </a:p>
          <a:p>
            <a:pPr algn="just">
              <a:buNone/>
            </a:pPr>
            <a:endParaRPr lang="es-CL" sz="23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s-ES" sz="23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Squella</a:t>
            </a:r>
            <a:r>
              <a:rPr lang="es-ES" sz="23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 A. (1999). Introducción al Derecho. Jurídica: Santiago de Chile.</a:t>
            </a:r>
            <a:endParaRPr lang="es-CL" sz="23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s-CL" sz="23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s-ES" dirty="0">
              <a:solidFill>
                <a:schemeClr val="bg1"/>
              </a:solidFill>
            </a:endParaRPr>
          </a:p>
          <a:p>
            <a:endParaRPr lang="es-CL" dirty="0">
              <a:solidFill>
                <a:schemeClr val="bg1"/>
              </a:solidFill>
            </a:endParaRPr>
          </a:p>
          <a:p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6</a:t>
            </a:fld>
            <a:endParaRPr lang="es-CL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</TotalTime>
  <Words>394</Words>
  <Application>Microsoft Office PowerPoint</Application>
  <PresentationFormat>Presentación en pantalla (4:3)</PresentationFormat>
  <Paragraphs>58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1_Tema de Office</vt:lpstr>
      <vt:lpstr>ASIGNANTURA: EDUCACIÓN CÍVICA CURSO: 4° EJ - IM - AB - LT</vt:lpstr>
      <vt:lpstr>FUNDAMENTOS</vt:lpstr>
      <vt:lpstr>OBJETIVOS Y CONTENIDOS</vt:lpstr>
      <vt:lpstr>Diapositiva 4</vt:lpstr>
      <vt:lpstr>METODOLOGÍA CLASES</vt:lpstr>
      <vt:lpstr>BIBLIOGRAFÍA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ASIGNANTURA: EDUCACIÓN CÍVICA</dc:title>
  <dc:creator>9416032-4</dc:creator>
  <cp:lastModifiedBy>9416032-4</cp:lastModifiedBy>
  <cp:revision>22</cp:revision>
  <dcterms:created xsi:type="dcterms:W3CDTF">2018-02-27T17:28:13Z</dcterms:created>
  <dcterms:modified xsi:type="dcterms:W3CDTF">2022-07-05T19:26:38Z</dcterms:modified>
</cp:coreProperties>
</file>