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8" r:id="rId4"/>
    <p:sldId id="279" r:id="rId5"/>
    <p:sldId id="298" r:id="rId6"/>
    <p:sldId id="294" r:id="rId7"/>
    <p:sldId id="283" r:id="rId8"/>
    <p:sldId id="295" r:id="rId9"/>
    <p:sldId id="280" r:id="rId10"/>
    <p:sldId id="281" r:id="rId11"/>
    <p:sldId id="282" r:id="rId12"/>
    <p:sldId id="284" r:id="rId13"/>
    <p:sldId id="285" r:id="rId14"/>
    <p:sldId id="297" r:id="rId15"/>
    <p:sldId id="286" r:id="rId16"/>
    <p:sldId id="299" r:id="rId17"/>
    <p:sldId id="287" r:id="rId18"/>
    <p:sldId id="300" r:id="rId19"/>
    <p:sldId id="301" r:id="rId20"/>
    <p:sldId id="288" r:id="rId21"/>
    <p:sldId id="289" r:id="rId22"/>
    <p:sldId id="302" r:id="rId23"/>
    <p:sldId id="303" r:id="rId24"/>
    <p:sldId id="304" r:id="rId25"/>
    <p:sldId id="290" r:id="rId26"/>
    <p:sldId id="291" r:id="rId27"/>
    <p:sldId id="293" r:id="rId28"/>
    <p:sldId id="305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754" userDrawn="1">
          <p15:clr>
            <a:srgbClr val="A4A3A4"/>
          </p15:clr>
        </p15:guide>
        <p15:guide id="4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69696"/>
    <a:srgbClr val="C0C0C0"/>
    <a:srgbClr val="FF9900"/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7" autoAdjust="0"/>
    <p:restoredTop sz="94660"/>
  </p:normalViewPr>
  <p:slideViewPr>
    <p:cSldViewPr>
      <p:cViewPr varScale="1">
        <p:scale>
          <a:sx n="69" d="100"/>
          <a:sy n="69" d="100"/>
        </p:scale>
        <p:origin x="1506" y="78"/>
      </p:cViewPr>
      <p:guideLst>
        <p:guide orient="horz" pos="754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Buque%20borneando.avi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Fondear%20a%20barbas%20de%20gato%20a%20la%20gira.avi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Fondeo%20con%20dos%20anclas%20por%20proa%20acoderado.avi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>
                <a:solidFill>
                  <a:srgbClr val="FFFF00"/>
                </a:solidFill>
                <a:latin typeface="+mn-lt"/>
              </a:rPr>
              <a:t>NÁUTICA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034" y="1556792"/>
            <a:ext cx="8612494" cy="4176464"/>
          </a:xfrm>
        </p:spPr>
        <p:txBody>
          <a:bodyPr lIns="0" tIns="0" rIns="0" bIns="0"/>
          <a:lstStyle/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N°1	GENERALIDADES SOBRE BUQUES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N°2	JARCIAS, NUDOS Y APAREJOS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N°3	EMBARCACIONES MENORES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b="1" dirty="0">
                <a:solidFill>
                  <a:srgbClr val="FFFF00"/>
                </a:solidFill>
              </a:rPr>
              <a:t>UT N°4	ANCLAS Y CADENAS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N°5	CONTROL DE AVERÍAS Y SUPERVIVENCIA</a:t>
            </a:r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10724" y="102118"/>
            <a:ext cx="4546848" cy="590578"/>
          </a:xfrm>
        </p:spPr>
        <p:txBody>
          <a:bodyPr/>
          <a:lstStyle/>
          <a:p>
            <a:pPr marL="838200" indent="-838200"/>
            <a:r>
              <a:rPr lang="es-CL" sz="4000" b="1" u="sng" dirty="0">
                <a:solidFill>
                  <a:schemeClr val="tx1"/>
                </a:solidFill>
              </a:rPr>
              <a:t>Contenidos</a:t>
            </a:r>
            <a:endParaRPr lang="es-ES" sz="4000" u="sng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7534" y="836712"/>
            <a:ext cx="8316416" cy="5616624"/>
          </a:xfrm>
        </p:spPr>
        <p:txBody>
          <a:bodyPr/>
          <a:lstStyle/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1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Descripción y clasificación de anclas y cadenas (105 a 110)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2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Catenaria, disposiciones y elementos de una maniobra de fondeo (110 a 112)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3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Certamen</a:t>
            </a: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4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Trabajo en terreno (112 a 117)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rgbClr val="FF0000"/>
                </a:solidFill>
              </a:rPr>
              <a:t>Sesión N° 5</a:t>
            </a:r>
            <a:endParaRPr lang="es-CL" sz="2800" b="1" dirty="0">
              <a:solidFill>
                <a:srgbClr val="FF0000"/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>
                <a:solidFill>
                  <a:srgbClr val="FF0000"/>
                </a:solidFill>
              </a:rPr>
              <a:t>Asegurar el trabajo del ancla, la boya (117 a 120)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MANIOBRA DE FONDEO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514680" y="908720"/>
            <a:ext cx="811706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BÁSICAS DEL ANCLA</a:t>
            </a: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 para aguantar el buque en el punto elegido.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LEVAR, es decir, recuperar el ancla.</a:t>
            </a:r>
          </a:p>
          <a:p>
            <a:pPr algn="just"/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FONDEAR: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Antes de atracar a un muelle, para apoyar la maniobra de atraque y/o zarpe.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gira para permanecer en el lugar.</a:t>
            </a:r>
          </a:p>
          <a:p>
            <a:pPr algn="just"/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LEVAR: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el buque va a zarpar.</a:t>
            </a:r>
          </a:p>
        </p:txBody>
      </p:sp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783698"/>
            <a:ext cx="8892000" cy="103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>
                <a:solidFill>
                  <a:schemeClr val="tx1"/>
                </a:solidFill>
              </a:rPr>
              <a:t>¿Cómo </a:t>
            </a:r>
            <a:r>
              <a:rPr lang="es-MX" sz="2800" dirty="0">
                <a:solidFill>
                  <a:schemeClr val="tx1"/>
                </a:solidFill>
              </a:rPr>
              <a:t>un ancla de 5 Toneladas puede sujetar a un buque de 30.000 toneladas en su fondeadero?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43952" y="2047200"/>
            <a:ext cx="3996000" cy="440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Se entierran las uñas.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Ancla se acuesta, al arrastrarla.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b="1" u="sng" dirty="0">
                <a:solidFill>
                  <a:schemeClr val="tx1"/>
                </a:solidFill>
              </a:rPr>
              <a:t>Cadena trabaja </a:t>
            </a:r>
            <a:r>
              <a:rPr lang="es-MX" sz="2800" dirty="0">
                <a:solidFill>
                  <a:schemeClr val="tx1"/>
                </a:solidFill>
              </a:rPr>
              <a:t>horizontal.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El ancla se entierra.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El buque es aguantado por el ancla y la cadena.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4208192" y="1794766"/>
            <a:ext cx="4855600" cy="4874594"/>
            <a:chOff x="4208192" y="1772816"/>
            <a:chExt cx="4855600" cy="487459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/>
            <a:srcRect l="2030" r="6217"/>
            <a:stretch/>
          </p:blipFill>
          <p:spPr>
            <a:xfrm>
              <a:off x="4208192" y="1772816"/>
              <a:ext cx="4855600" cy="4874594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4355976" y="2407240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ángulo 6"/>
            <p:cNvSpPr/>
            <p:nvPr/>
          </p:nvSpPr>
          <p:spPr>
            <a:xfrm>
              <a:off x="4328680" y="386109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ángulo 8"/>
            <p:cNvSpPr/>
            <p:nvPr/>
          </p:nvSpPr>
          <p:spPr>
            <a:xfrm>
              <a:off x="4400688" y="602133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1114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nde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D4.. Like a big anchor does damage to poseidonia.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67743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025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3856" y="908720"/>
            <a:ext cx="895925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Antes de llegar al punto de fondeo: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Definir la cantidad de cadena a fondear.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Conectar (embragar) la catalina.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Sacar la boza de mar o Soltar el estopor.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Arriar un poco de cadena con el cabrestante </a:t>
            </a:r>
            <a:r>
              <a:rPr lang="es-MX" sz="2800" u="sng" dirty="0">
                <a:solidFill>
                  <a:schemeClr val="tx1"/>
                </a:solidFill>
              </a:rPr>
              <a:t>embragado</a:t>
            </a:r>
            <a:r>
              <a:rPr lang="es-MX" sz="2800" dirty="0">
                <a:solidFill>
                  <a:schemeClr val="tx1"/>
                </a:solidFill>
              </a:rPr>
              <a:t>, dependiendo de la profundidad, dejando el ancla “a la péndura”.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Abozar con la boza de puerto y dejar trabajando.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Desembragar el cabrestante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El ancla queda lista a ser fondeada.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Verificar viada antes de fondear.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84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niobra de fonde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26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218104" y="2520192"/>
            <a:ext cx="292184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dirty="0">
                <a:solidFill>
                  <a:schemeClr val="tx1"/>
                </a:solidFill>
              </a:rPr>
              <a:t>¿Qué pasa cuando una uña choca con una roca?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4896344" y="692696"/>
            <a:ext cx="2772000" cy="6033850"/>
            <a:chOff x="4896344" y="764704"/>
            <a:chExt cx="2772000" cy="603385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2"/>
            <a:srcRect b="4901"/>
            <a:stretch/>
          </p:blipFill>
          <p:spPr>
            <a:xfrm>
              <a:off x="4896344" y="764704"/>
              <a:ext cx="2772000" cy="603385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>
              <a:off x="4932088" y="1183104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ángulo 11"/>
            <p:cNvSpPr/>
            <p:nvPr/>
          </p:nvSpPr>
          <p:spPr>
            <a:xfrm>
              <a:off x="5016248" y="310995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ángulo 12"/>
            <p:cNvSpPr/>
            <p:nvPr/>
          </p:nvSpPr>
          <p:spPr>
            <a:xfrm>
              <a:off x="5182296" y="544527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2189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15768" y="980728"/>
            <a:ext cx="8532000" cy="1611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>
                <a:solidFill>
                  <a:schemeClr val="tx1"/>
                </a:solidFill>
              </a:rPr>
              <a:t>¿Como levar el ancla, si se entierra completamente?</a:t>
            </a:r>
          </a:p>
          <a:p>
            <a:pPr algn="just"/>
            <a:endParaRPr lang="es-MX" sz="2800" dirty="0">
              <a:solidFill>
                <a:schemeClr val="tx1"/>
              </a:solidFill>
            </a:endParaRPr>
          </a:p>
          <a:p>
            <a:pPr algn="l"/>
            <a:r>
              <a:rPr lang="es-MX" sz="2800" dirty="0">
                <a:solidFill>
                  <a:schemeClr val="tx1"/>
                </a:solidFill>
              </a:rPr>
              <a:t>Se vira la cadena hasta que quede vertical y se continua virando.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162096" y="3456296"/>
            <a:ext cx="3510767" cy="2208702"/>
            <a:chOff x="162096" y="3456296"/>
            <a:chExt cx="3510767" cy="2208702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/>
            <a:srcRect l="40896" b="64197"/>
            <a:stretch/>
          </p:blipFill>
          <p:spPr>
            <a:xfrm>
              <a:off x="162096" y="3456296"/>
              <a:ext cx="3510767" cy="2208702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>
              <a:off x="251520" y="407707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3803358" y="2946975"/>
            <a:ext cx="2924905" cy="3240360"/>
            <a:chOff x="3803358" y="2946975"/>
            <a:chExt cx="2924905" cy="324036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 rotWithShape="1">
            <a:blip r:embed="rId2"/>
            <a:srcRect t="26329" r="50759" b="21147"/>
            <a:stretch/>
          </p:blipFill>
          <p:spPr>
            <a:xfrm>
              <a:off x="3803358" y="2946975"/>
              <a:ext cx="2924905" cy="3240360"/>
            </a:xfrm>
            <a:prstGeom prst="rect">
              <a:avLst/>
            </a:prstGeom>
          </p:spPr>
        </p:pic>
        <p:sp>
          <p:nvSpPr>
            <p:cNvPr id="12" name="Rectángulo 11"/>
            <p:cNvSpPr/>
            <p:nvPr/>
          </p:nvSpPr>
          <p:spPr>
            <a:xfrm>
              <a:off x="4208240" y="458117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6890136" y="2754027"/>
            <a:ext cx="2088000" cy="3627301"/>
            <a:chOff x="6890136" y="2754027"/>
            <a:chExt cx="2088000" cy="3627301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2"/>
            <a:srcRect l="54091" t="39168" r="9542"/>
            <a:stretch/>
          </p:blipFill>
          <p:spPr>
            <a:xfrm>
              <a:off x="6890136" y="2754027"/>
              <a:ext cx="2088000" cy="3627301"/>
            </a:xfrm>
            <a:prstGeom prst="rect">
              <a:avLst/>
            </a:prstGeom>
          </p:spPr>
        </p:pic>
        <p:sp>
          <p:nvSpPr>
            <p:cNvPr id="13" name="Rectángulo 12"/>
            <p:cNvSpPr/>
            <p:nvPr/>
          </p:nvSpPr>
          <p:spPr>
            <a:xfrm>
              <a:off x="7263640" y="508523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3808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LONGITUD DE LA CADENA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3856" y="764704"/>
            <a:ext cx="895925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 de ella esté en el fondo, ejerciendo tensión horizontal.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Resto de la cadena amortigua para evitar que el ancla se despegue con el movimiento del buque (catenaria).</a:t>
            </a:r>
          </a:p>
          <a:p>
            <a:pPr algn="just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longitud de la cadena depende de:</a:t>
            </a:r>
          </a:p>
          <a:p>
            <a:pPr algn="just">
              <a:spcAft>
                <a:spcPts val="0"/>
              </a:spcAft>
              <a:tabLst>
                <a:tab pos="3944938" algn="l"/>
              </a:tabLs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profundidad	El período de permanencia</a:t>
            </a:r>
          </a:p>
          <a:p>
            <a:pPr algn="just">
              <a:spcAft>
                <a:spcPts val="0"/>
              </a:spcAft>
              <a:tabLst>
                <a:tab pos="3944938" algn="l"/>
              </a:tabLs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cadena	Las condiciones climáticas</a:t>
            </a:r>
          </a:p>
          <a:p>
            <a:pPr algn="just">
              <a:spcAft>
                <a:spcPts val="1800"/>
              </a:spcAft>
              <a:tabLst>
                <a:tab pos="3944938" algn="l"/>
              </a:tabLs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fondo marino.</a:t>
            </a:r>
          </a:p>
          <a:p>
            <a:pPr>
              <a:spcAft>
                <a:spcPts val="600"/>
              </a:spcAft>
              <a:tabLst>
                <a:tab pos="3944938" algn="l"/>
              </a:tabLs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Fórmula aproximada que se aplica: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5687" t="48031" r="2405" b="37203"/>
          <a:stretch/>
        </p:blipFill>
        <p:spPr>
          <a:xfrm>
            <a:off x="80208" y="5400823"/>
            <a:ext cx="8964000" cy="908497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324659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367968" y="914832"/>
            <a:ext cx="843274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Filar Cadena (Entregar)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¿Por dónde llama la cadena?</a:t>
            </a:r>
          </a:p>
          <a:p>
            <a:pPr marL="273050"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Por la proa, amura cuadra, aleta de babor/estribor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¿Cómo llama la cadena?</a:t>
            </a:r>
          </a:p>
          <a:p>
            <a:pPr marL="273050"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Con mucha fuerza, con fuerza, despacio, a pique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LENGUAJE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79712" y="3969344"/>
            <a:ext cx="2214832" cy="25560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Arriba Clara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Garrear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Desvirar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Abozar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148064" y="4104344"/>
            <a:ext cx="221483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Agarrar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Aguantar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2 en el agua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Arrancó</a:t>
            </a:r>
          </a:p>
        </p:txBody>
      </p:sp>
    </p:spTree>
    <p:extLst>
      <p:ext uri="{BB962C8B-B14F-4D97-AF65-F5344CB8AC3E}">
        <p14:creationId xmlns:p14="http://schemas.microsoft.com/office/powerpoint/2010/main" val="1697183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827584" y="809416"/>
            <a:ext cx="727280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 fondear con una o dos anclas.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dos: Por la proa o A barbas de gato.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Alternativa: Engrilletar la cadena a una boya.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93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45808" y="2276872"/>
            <a:ext cx="727280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 fondear con una o dos anclas.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dos: Por la proa o A barbas de gato.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Alternativa: Engrilletar la cadena a una boya.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487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48448" y="723760"/>
            <a:ext cx="883372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con un Ancla:</a:t>
            </a:r>
          </a:p>
          <a:p>
            <a:pPr algn="just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 de buen diseño, arriando suficiente cadena y con un fondo adecuado, el buque estará bien fondeado a pesar de las inclemencias del tiempo.</a:t>
            </a:r>
          </a:p>
          <a:p>
            <a:pPr algn="just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 desfavorable:</a:t>
            </a:r>
          </a:p>
          <a:p>
            <a:pPr algn="just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buque ocupa mucha área al </a:t>
            </a:r>
            <a:r>
              <a:rPr lang="es-MX" sz="28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bornear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debido al viento y/o la corriente.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32290" t="10624" r="27309" b="22439"/>
          <a:stretch/>
        </p:blipFill>
        <p:spPr>
          <a:xfrm>
            <a:off x="3347939" y="4365104"/>
            <a:ext cx="2434746" cy="22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10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2" name="D11. Buque borneand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764" y="816634"/>
            <a:ext cx="8064896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76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82120"/>
            <a:ext cx="8784976" cy="4303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a barbas de gato: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anclas se fondean a cierta distancia entre ellas y el buque queda situado equidistante.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el área de borneo del buque.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solo si la dirección del viento y/o corriente se mantienen en el mismo sentido de trabajo de las cadenas.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se puede fondear con dos anclas y acoderarse a un muelle.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2" name="Imagen 1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7566" y="5108530"/>
            <a:ext cx="2851870" cy="1656000"/>
          </a:xfrm>
          <a:prstGeom prst="rect">
            <a:avLst/>
          </a:prstGeom>
        </p:spPr>
      </p:pic>
      <p:pic>
        <p:nvPicPr>
          <p:cNvPr id="3" name="Imagen 2">
            <a:hlinkClick r:id="rId4" action="ppaction://hlinkfile"/>
          </p:cNvPr>
          <p:cNvPicPr>
            <a:picLocks noChangeAspect="1"/>
          </p:cNvPicPr>
          <p:nvPr/>
        </p:nvPicPr>
        <p:blipFill rotWithShape="1">
          <a:blip r:embed="rId5"/>
          <a:srcRect l="24349" t="24609" r="18954" b="25189"/>
          <a:stretch/>
        </p:blipFill>
        <p:spPr>
          <a:xfrm>
            <a:off x="4989949" y="5085184"/>
            <a:ext cx="3326467" cy="16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75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12. Fondear a barbas de gato a la gir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64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12. Fondeo con dos anclas por proa acoderad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19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64704"/>
            <a:ext cx="8784976" cy="383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Alternativas: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 con una sola ancla y arriar la segunda ancla hasta que toque el fondo, para reducir el borneo.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resulta, fondear la segunda ancla hasta que ambas se afirmen.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se cuenta con una sola ancla y comienza a garrear, se debe filar más cadena; si no resulta, hacerse a la mar.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sp>
        <p:nvSpPr>
          <p:cNvPr id="3" name="Acorde 2"/>
          <p:cNvSpPr/>
          <p:nvPr/>
        </p:nvSpPr>
        <p:spPr>
          <a:xfrm rot="17568336">
            <a:off x="4085477" y="4677196"/>
            <a:ext cx="921967" cy="1080012"/>
          </a:xfrm>
          <a:custGeom>
            <a:avLst/>
            <a:gdLst>
              <a:gd name="connsiteX0" fmla="*/ 921919 w 1080120"/>
              <a:gd name="connsiteY0" fmla="*/ 921859 h 1080000"/>
              <a:gd name="connsiteX1" fmla="*/ 270053 w 1080120"/>
              <a:gd name="connsiteY1" fmla="*/ 1007667 h 1080000"/>
              <a:gd name="connsiteX2" fmla="*/ 18406 w 1080120"/>
              <a:gd name="connsiteY2" fmla="*/ 400224 h 1080000"/>
              <a:gd name="connsiteX3" fmla="*/ 540060 w 1080120"/>
              <a:gd name="connsiteY3" fmla="*/ 1 h 1080000"/>
              <a:gd name="connsiteX4" fmla="*/ 921919 w 1080120"/>
              <a:gd name="connsiteY4" fmla="*/ 921859 h 1080000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1967" h="1080012">
                <a:moveTo>
                  <a:pt x="921967" y="921858"/>
                </a:moveTo>
                <a:cubicBezTo>
                  <a:pt x="749131" y="1094656"/>
                  <a:pt x="481775" y="1129849"/>
                  <a:pt x="270101" y="1007666"/>
                </a:cubicBezTo>
                <a:cubicBezTo>
                  <a:pt x="58396" y="885465"/>
                  <a:pt x="-44820" y="636315"/>
                  <a:pt x="18454" y="400223"/>
                </a:cubicBezTo>
                <a:cubicBezTo>
                  <a:pt x="81723" y="164151"/>
                  <a:pt x="295679" y="0"/>
                  <a:pt x="540108" y="0"/>
                </a:cubicBezTo>
                <a:cubicBezTo>
                  <a:pt x="806369" y="415199"/>
                  <a:pt x="547794" y="-4451"/>
                  <a:pt x="803249" y="415292"/>
                </a:cubicBezTo>
                <a:cubicBezTo>
                  <a:pt x="921764" y="919754"/>
                  <a:pt x="803451" y="417396"/>
                  <a:pt x="921967" y="921858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upo 13"/>
          <p:cNvGrpSpPr/>
          <p:nvPr/>
        </p:nvGrpSpPr>
        <p:grpSpPr>
          <a:xfrm>
            <a:off x="251520" y="4861416"/>
            <a:ext cx="8642384" cy="1774691"/>
            <a:chOff x="259360" y="4861416"/>
            <a:chExt cx="8642384" cy="1774691"/>
          </a:xfrm>
        </p:grpSpPr>
        <p:sp>
          <p:nvSpPr>
            <p:cNvPr id="4" name="Explosión 1 3"/>
            <p:cNvSpPr/>
            <p:nvPr/>
          </p:nvSpPr>
          <p:spPr>
            <a:xfrm>
              <a:off x="259360" y="6453336"/>
              <a:ext cx="8642384" cy="144016"/>
            </a:xfrm>
            <a:prstGeom prst="irregularSeal1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co 9"/>
            <p:cNvSpPr/>
            <p:nvPr/>
          </p:nvSpPr>
          <p:spPr>
            <a:xfrm rot="5633218">
              <a:off x="1693646" y="4026209"/>
              <a:ext cx="1667474" cy="3552322"/>
            </a:xfrm>
            <a:custGeom>
              <a:avLst/>
              <a:gdLst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3" fmla="*/ 1719572 w 3439143"/>
                <a:gd name="connsiteY3" fmla="*/ 2269774 h 4539547"/>
                <a:gd name="connsiteX4" fmla="*/ 1719571 w 3439143"/>
                <a:gd name="connsiteY4" fmla="*/ 0 h 4539547"/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0" fmla="*/ 0 w 1719574"/>
                <a:gd name="connsiteY0" fmla="*/ 164 h 2869536"/>
                <a:gd name="connsiteX1" fmla="*/ 1518303 w 1719574"/>
                <a:gd name="connsiteY1" fmla="*/ 1204372 h 2869536"/>
                <a:gd name="connsiteX2" fmla="*/ 1658488 w 1719574"/>
                <a:gd name="connsiteY2" fmla="*/ 2869536 h 2869536"/>
                <a:gd name="connsiteX3" fmla="*/ 1 w 1719574"/>
                <a:gd name="connsiteY3" fmla="*/ 2269938 h 2869536"/>
                <a:gd name="connsiteX4" fmla="*/ 0 w 1719574"/>
                <a:gd name="connsiteY4" fmla="*/ 164 h 2869536"/>
                <a:gd name="connsiteX0" fmla="*/ 0 w 1719574"/>
                <a:gd name="connsiteY0" fmla="*/ 164 h 2869536"/>
                <a:gd name="connsiteX1" fmla="*/ 1436576 w 1719574"/>
                <a:gd name="connsiteY1" fmla="*/ 711473 h 2869536"/>
                <a:gd name="connsiteX2" fmla="*/ 1658488 w 1719574"/>
                <a:gd name="connsiteY2" fmla="*/ 2869536 h 2869536"/>
                <a:gd name="connsiteX0" fmla="*/ 0 w 1739894"/>
                <a:gd name="connsiteY0" fmla="*/ 164 h 3525749"/>
                <a:gd name="connsiteX1" fmla="*/ 1518303 w 1739894"/>
                <a:gd name="connsiteY1" fmla="*/ 1204372 h 3525749"/>
                <a:gd name="connsiteX2" fmla="*/ 1658488 w 1739894"/>
                <a:gd name="connsiteY2" fmla="*/ 2869536 h 3525749"/>
                <a:gd name="connsiteX3" fmla="*/ 1 w 1739894"/>
                <a:gd name="connsiteY3" fmla="*/ 2269938 h 3525749"/>
                <a:gd name="connsiteX4" fmla="*/ 0 w 1739894"/>
                <a:gd name="connsiteY4" fmla="*/ 164 h 3525749"/>
                <a:gd name="connsiteX0" fmla="*/ 0 w 1739894"/>
                <a:gd name="connsiteY0" fmla="*/ 164 h 3525749"/>
                <a:gd name="connsiteX1" fmla="*/ 1436576 w 1739894"/>
                <a:gd name="connsiteY1" fmla="*/ 711473 h 3525749"/>
                <a:gd name="connsiteX2" fmla="*/ 1703074 w 1739894"/>
                <a:gd name="connsiteY2" fmla="*/ 3525749 h 3525749"/>
                <a:gd name="connsiteX0" fmla="*/ 0 w 1813993"/>
                <a:gd name="connsiteY0" fmla="*/ 164 h 3552322"/>
                <a:gd name="connsiteX1" fmla="*/ 1518303 w 1813993"/>
                <a:gd name="connsiteY1" fmla="*/ 1204372 h 3552322"/>
                <a:gd name="connsiteX2" fmla="*/ 1658488 w 1813993"/>
                <a:gd name="connsiteY2" fmla="*/ 2869536 h 3552322"/>
                <a:gd name="connsiteX3" fmla="*/ 1 w 1813993"/>
                <a:gd name="connsiteY3" fmla="*/ 2269938 h 3552322"/>
                <a:gd name="connsiteX4" fmla="*/ 0 w 1813993"/>
                <a:gd name="connsiteY4" fmla="*/ 164 h 3552322"/>
                <a:gd name="connsiteX0" fmla="*/ 0 w 1813993"/>
                <a:gd name="connsiteY0" fmla="*/ 164 h 3552322"/>
                <a:gd name="connsiteX1" fmla="*/ 1436576 w 1813993"/>
                <a:gd name="connsiteY1" fmla="*/ 711473 h 3552322"/>
                <a:gd name="connsiteX2" fmla="*/ 1785276 w 1813993"/>
                <a:gd name="connsiteY2" fmla="*/ 3552322 h 3552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3993" h="3552322" stroke="0" extrusionOk="0">
                  <a:moveTo>
                    <a:pt x="0" y="164"/>
                  </a:moveTo>
                  <a:cubicBezTo>
                    <a:pt x="635848" y="164"/>
                    <a:pt x="1219798" y="463311"/>
                    <a:pt x="1518303" y="1204372"/>
                  </a:cubicBezTo>
                  <a:cubicBezTo>
                    <a:pt x="1724197" y="1715519"/>
                    <a:pt x="1774345" y="2311194"/>
                    <a:pt x="1658488" y="2869536"/>
                  </a:cubicBezTo>
                  <a:lnTo>
                    <a:pt x="1" y="2269938"/>
                  </a:lnTo>
                  <a:cubicBezTo>
                    <a:pt x="1" y="1513347"/>
                    <a:pt x="0" y="756755"/>
                    <a:pt x="0" y="164"/>
                  </a:cubicBezTo>
                  <a:close/>
                </a:path>
                <a:path w="1813993" h="3552322" fill="none">
                  <a:moveTo>
                    <a:pt x="0" y="164"/>
                  </a:moveTo>
                  <a:cubicBezTo>
                    <a:pt x="635848" y="164"/>
                    <a:pt x="1138071" y="-29588"/>
                    <a:pt x="1436576" y="711473"/>
                  </a:cubicBezTo>
                  <a:cubicBezTo>
                    <a:pt x="1642470" y="1222620"/>
                    <a:pt x="1901133" y="2993980"/>
                    <a:pt x="1785276" y="3552322"/>
                  </a:cubicBezTo>
                </a:path>
              </a:pathLst>
            </a:custGeom>
            <a:ln w="28575">
              <a:solidFill>
                <a:srgbClr val="FFFF00"/>
              </a:solidFill>
              <a:headEnd type="oval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co 9"/>
            <p:cNvSpPr/>
            <p:nvPr/>
          </p:nvSpPr>
          <p:spPr>
            <a:xfrm rot="5633218" flipV="1">
              <a:off x="4304946" y="5542760"/>
              <a:ext cx="1372674" cy="497706"/>
            </a:xfrm>
            <a:custGeom>
              <a:avLst/>
              <a:gdLst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3" fmla="*/ 1719572 w 3439143"/>
                <a:gd name="connsiteY3" fmla="*/ 2269774 h 4539547"/>
                <a:gd name="connsiteX4" fmla="*/ 1719571 w 3439143"/>
                <a:gd name="connsiteY4" fmla="*/ 0 h 4539547"/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0" fmla="*/ 0 w 1719574"/>
                <a:gd name="connsiteY0" fmla="*/ 164 h 2869536"/>
                <a:gd name="connsiteX1" fmla="*/ 1518303 w 1719574"/>
                <a:gd name="connsiteY1" fmla="*/ 1204372 h 2869536"/>
                <a:gd name="connsiteX2" fmla="*/ 1658488 w 1719574"/>
                <a:gd name="connsiteY2" fmla="*/ 2869536 h 2869536"/>
                <a:gd name="connsiteX3" fmla="*/ 1 w 1719574"/>
                <a:gd name="connsiteY3" fmla="*/ 2269938 h 2869536"/>
                <a:gd name="connsiteX4" fmla="*/ 0 w 1719574"/>
                <a:gd name="connsiteY4" fmla="*/ 164 h 2869536"/>
                <a:gd name="connsiteX0" fmla="*/ 0 w 1719574"/>
                <a:gd name="connsiteY0" fmla="*/ 164 h 2869536"/>
                <a:gd name="connsiteX1" fmla="*/ 1436576 w 1719574"/>
                <a:gd name="connsiteY1" fmla="*/ 711473 h 2869536"/>
                <a:gd name="connsiteX2" fmla="*/ 1658488 w 1719574"/>
                <a:gd name="connsiteY2" fmla="*/ 2869536 h 2869536"/>
                <a:gd name="connsiteX0" fmla="*/ 0 w 1739894"/>
                <a:gd name="connsiteY0" fmla="*/ 164 h 3525749"/>
                <a:gd name="connsiteX1" fmla="*/ 1518303 w 1739894"/>
                <a:gd name="connsiteY1" fmla="*/ 1204372 h 3525749"/>
                <a:gd name="connsiteX2" fmla="*/ 1658488 w 1739894"/>
                <a:gd name="connsiteY2" fmla="*/ 2869536 h 3525749"/>
                <a:gd name="connsiteX3" fmla="*/ 1 w 1739894"/>
                <a:gd name="connsiteY3" fmla="*/ 2269938 h 3525749"/>
                <a:gd name="connsiteX4" fmla="*/ 0 w 1739894"/>
                <a:gd name="connsiteY4" fmla="*/ 164 h 3525749"/>
                <a:gd name="connsiteX0" fmla="*/ 0 w 1739894"/>
                <a:gd name="connsiteY0" fmla="*/ 164 h 3525749"/>
                <a:gd name="connsiteX1" fmla="*/ 1436576 w 1739894"/>
                <a:gd name="connsiteY1" fmla="*/ 711473 h 3525749"/>
                <a:gd name="connsiteX2" fmla="*/ 1703074 w 1739894"/>
                <a:gd name="connsiteY2" fmla="*/ 3525749 h 3525749"/>
                <a:gd name="connsiteX0" fmla="*/ 0 w 1813993"/>
                <a:gd name="connsiteY0" fmla="*/ 164 h 3552322"/>
                <a:gd name="connsiteX1" fmla="*/ 1518303 w 1813993"/>
                <a:gd name="connsiteY1" fmla="*/ 1204372 h 3552322"/>
                <a:gd name="connsiteX2" fmla="*/ 1658488 w 1813993"/>
                <a:gd name="connsiteY2" fmla="*/ 2869536 h 3552322"/>
                <a:gd name="connsiteX3" fmla="*/ 1 w 1813993"/>
                <a:gd name="connsiteY3" fmla="*/ 2269938 h 3552322"/>
                <a:gd name="connsiteX4" fmla="*/ 0 w 1813993"/>
                <a:gd name="connsiteY4" fmla="*/ 164 h 3552322"/>
                <a:gd name="connsiteX0" fmla="*/ 0 w 1813993"/>
                <a:gd name="connsiteY0" fmla="*/ 164 h 3552322"/>
                <a:gd name="connsiteX1" fmla="*/ 1436576 w 1813993"/>
                <a:gd name="connsiteY1" fmla="*/ 711473 h 3552322"/>
                <a:gd name="connsiteX2" fmla="*/ 1785276 w 1813993"/>
                <a:gd name="connsiteY2" fmla="*/ 3552322 h 3552322"/>
                <a:gd name="connsiteX0" fmla="*/ 0 w 1813994"/>
                <a:gd name="connsiteY0" fmla="*/ 164 h 3552322"/>
                <a:gd name="connsiteX1" fmla="*/ 1518303 w 1813994"/>
                <a:gd name="connsiteY1" fmla="*/ 1204372 h 3552322"/>
                <a:gd name="connsiteX2" fmla="*/ 1658488 w 1813994"/>
                <a:gd name="connsiteY2" fmla="*/ 2869536 h 3552322"/>
                <a:gd name="connsiteX3" fmla="*/ 1 w 1813994"/>
                <a:gd name="connsiteY3" fmla="*/ 2269938 h 3552322"/>
                <a:gd name="connsiteX4" fmla="*/ 0 w 1813994"/>
                <a:gd name="connsiteY4" fmla="*/ 164 h 3552322"/>
                <a:gd name="connsiteX0" fmla="*/ 0 w 1813994"/>
                <a:gd name="connsiteY0" fmla="*/ 164 h 3552322"/>
                <a:gd name="connsiteX1" fmla="*/ 1436576 w 1813994"/>
                <a:gd name="connsiteY1" fmla="*/ 711473 h 3552322"/>
                <a:gd name="connsiteX2" fmla="*/ 1785277 w 1813994"/>
                <a:gd name="connsiteY2" fmla="*/ 3552319 h 3552322"/>
                <a:gd name="connsiteX0" fmla="*/ 0 w 1785278"/>
                <a:gd name="connsiteY0" fmla="*/ 164 h 3552322"/>
                <a:gd name="connsiteX1" fmla="*/ 1518303 w 1785278"/>
                <a:gd name="connsiteY1" fmla="*/ 1204372 h 3552322"/>
                <a:gd name="connsiteX2" fmla="*/ 1658488 w 1785278"/>
                <a:gd name="connsiteY2" fmla="*/ 2869536 h 3552322"/>
                <a:gd name="connsiteX3" fmla="*/ 1 w 1785278"/>
                <a:gd name="connsiteY3" fmla="*/ 2269938 h 3552322"/>
                <a:gd name="connsiteX4" fmla="*/ 0 w 1785278"/>
                <a:gd name="connsiteY4" fmla="*/ 164 h 3552322"/>
                <a:gd name="connsiteX0" fmla="*/ 0 w 1785278"/>
                <a:gd name="connsiteY0" fmla="*/ 164 h 3552322"/>
                <a:gd name="connsiteX1" fmla="*/ 1436576 w 1785278"/>
                <a:gd name="connsiteY1" fmla="*/ 711473 h 3552322"/>
                <a:gd name="connsiteX2" fmla="*/ 1785277 w 1785278"/>
                <a:gd name="connsiteY2" fmla="*/ 3552319 h 3552322"/>
                <a:gd name="connsiteX0" fmla="*/ 0 w 1785277"/>
                <a:gd name="connsiteY0" fmla="*/ 164 h 3552322"/>
                <a:gd name="connsiteX1" fmla="*/ 1518303 w 1785277"/>
                <a:gd name="connsiteY1" fmla="*/ 1204372 h 3552322"/>
                <a:gd name="connsiteX2" fmla="*/ 1658488 w 1785277"/>
                <a:gd name="connsiteY2" fmla="*/ 2869536 h 3552322"/>
                <a:gd name="connsiteX3" fmla="*/ 1 w 1785277"/>
                <a:gd name="connsiteY3" fmla="*/ 2269938 h 3552322"/>
                <a:gd name="connsiteX4" fmla="*/ 0 w 1785277"/>
                <a:gd name="connsiteY4" fmla="*/ 164 h 3552322"/>
                <a:gd name="connsiteX0" fmla="*/ 0 w 1785277"/>
                <a:gd name="connsiteY0" fmla="*/ 164 h 3552322"/>
                <a:gd name="connsiteX1" fmla="*/ 1436576 w 1785277"/>
                <a:gd name="connsiteY1" fmla="*/ 711473 h 3552322"/>
                <a:gd name="connsiteX2" fmla="*/ 1785277 w 1785277"/>
                <a:gd name="connsiteY2" fmla="*/ 3552319 h 3552322"/>
                <a:gd name="connsiteX0" fmla="*/ 0 w 1785277"/>
                <a:gd name="connsiteY0" fmla="*/ 164 h 3552322"/>
                <a:gd name="connsiteX1" fmla="*/ 1658488 w 1785277"/>
                <a:gd name="connsiteY1" fmla="*/ 2869536 h 3552322"/>
                <a:gd name="connsiteX2" fmla="*/ 1 w 1785277"/>
                <a:gd name="connsiteY2" fmla="*/ 2269938 h 3552322"/>
                <a:gd name="connsiteX3" fmla="*/ 0 w 1785277"/>
                <a:gd name="connsiteY3" fmla="*/ 164 h 3552322"/>
                <a:gd name="connsiteX0" fmla="*/ 0 w 1785277"/>
                <a:gd name="connsiteY0" fmla="*/ 164 h 3552322"/>
                <a:gd name="connsiteX1" fmla="*/ 1436576 w 1785277"/>
                <a:gd name="connsiteY1" fmla="*/ 711473 h 3552322"/>
                <a:gd name="connsiteX2" fmla="*/ 1785277 w 1785277"/>
                <a:gd name="connsiteY2" fmla="*/ 3552319 h 3552322"/>
                <a:gd name="connsiteX0" fmla="*/ 0 w 1785277"/>
                <a:gd name="connsiteY0" fmla="*/ -1 h 3552157"/>
                <a:gd name="connsiteX1" fmla="*/ 1658488 w 1785277"/>
                <a:gd name="connsiteY1" fmla="*/ 2869371 h 3552157"/>
                <a:gd name="connsiteX2" fmla="*/ 1 w 1785277"/>
                <a:gd name="connsiteY2" fmla="*/ 2269773 h 3552157"/>
                <a:gd name="connsiteX3" fmla="*/ 0 w 1785277"/>
                <a:gd name="connsiteY3" fmla="*/ -1 h 3552157"/>
                <a:gd name="connsiteX0" fmla="*/ 0 w 1785277"/>
                <a:gd name="connsiteY0" fmla="*/ -1 h 3552157"/>
                <a:gd name="connsiteX1" fmla="*/ 1429617 w 1785277"/>
                <a:gd name="connsiteY1" fmla="*/ 1854503 h 3552157"/>
                <a:gd name="connsiteX2" fmla="*/ 1785277 w 1785277"/>
                <a:gd name="connsiteY2" fmla="*/ 3552154 h 3552157"/>
                <a:gd name="connsiteX0" fmla="*/ 0 w 1785277"/>
                <a:gd name="connsiteY0" fmla="*/ -1 h 3552157"/>
                <a:gd name="connsiteX1" fmla="*/ 1658488 w 1785277"/>
                <a:gd name="connsiteY1" fmla="*/ 2869371 h 3552157"/>
                <a:gd name="connsiteX2" fmla="*/ 1 w 1785277"/>
                <a:gd name="connsiteY2" fmla="*/ 2269773 h 3552157"/>
                <a:gd name="connsiteX3" fmla="*/ 0 w 1785277"/>
                <a:gd name="connsiteY3" fmla="*/ -1 h 3552157"/>
                <a:gd name="connsiteX0" fmla="*/ 0 w 1785277"/>
                <a:gd name="connsiteY0" fmla="*/ -1 h 3552157"/>
                <a:gd name="connsiteX1" fmla="*/ 1429617 w 1785277"/>
                <a:gd name="connsiteY1" fmla="*/ 1854503 h 3552157"/>
                <a:gd name="connsiteX2" fmla="*/ 1785277 w 1785277"/>
                <a:gd name="connsiteY2" fmla="*/ 3552154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429617 w 1785276"/>
                <a:gd name="connsiteY1" fmla="*/ 1854503 h 3552157"/>
                <a:gd name="connsiteX2" fmla="*/ 1785276 w 1785276"/>
                <a:gd name="connsiteY2" fmla="*/ 3552160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429617 w 1785276"/>
                <a:gd name="connsiteY1" fmla="*/ 1854503 h 3552157"/>
                <a:gd name="connsiteX2" fmla="*/ 1785276 w 1785276"/>
                <a:gd name="connsiteY2" fmla="*/ 3552160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284672 w 1785276"/>
                <a:gd name="connsiteY1" fmla="*/ 1534116 h 3552157"/>
                <a:gd name="connsiteX2" fmla="*/ 1785276 w 1785276"/>
                <a:gd name="connsiteY2" fmla="*/ 3552160 h 3552157"/>
                <a:gd name="connsiteX0" fmla="*/ 42372 w 1827648"/>
                <a:gd name="connsiteY0" fmla="*/ 15497 h 3567655"/>
                <a:gd name="connsiteX1" fmla="*/ 1700860 w 1827648"/>
                <a:gd name="connsiteY1" fmla="*/ 2884869 h 3567655"/>
                <a:gd name="connsiteX2" fmla="*/ 42373 w 1827648"/>
                <a:gd name="connsiteY2" fmla="*/ 2285271 h 3567655"/>
                <a:gd name="connsiteX3" fmla="*/ 42372 w 1827648"/>
                <a:gd name="connsiteY3" fmla="*/ 15497 h 3567655"/>
                <a:gd name="connsiteX0" fmla="*/ 0 w 1827648"/>
                <a:gd name="connsiteY0" fmla="*/ -1 h 3567655"/>
                <a:gd name="connsiteX1" fmla="*/ 1327044 w 1827648"/>
                <a:gd name="connsiteY1" fmla="*/ 1549614 h 3567655"/>
                <a:gd name="connsiteX2" fmla="*/ 1827648 w 1827648"/>
                <a:gd name="connsiteY2" fmla="*/ 3567658 h 3567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7648" h="3567655" stroke="0" extrusionOk="0">
                  <a:moveTo>
                    <a:pt x="42372" y="15497"/>
                  </a:moveTo>
                  <a:cubicBezTo>
                    <a:pt x="318786" y="115430"/>
                    <a:pt x="1700860" y="2506573"/>
                    <a:pt x="1700860" y="2884869"/>
                  </a:cubicBezTo>
                  <a:lnTo>
                    <a:pt x="42373" y="2285271"/>
                  </a:lnTo>
                  <a:cubicBezTo>
                    <a:pt x="42373" y="1528680"/>
                    <a:pt x="42372" y="772088"/>
                    <a:pt x="42372" y="15497"/>
                  </a:cubicBezTo>
                  <a:close/>
                </a:path>
                <a:path w="1827648" h="3567655" fill="none">
                  <a:moveTo>
                    <a:pt x="0" y="-1"/>
                  </a:moveTo>
                  <a:cubicBezTo>
                    <a:pt x="635848" y="-1"/>
                    <a:pt x="1028539" y="808553"/>
                    <a:pt x="1327044" y="1549614"/>
                  </a:cubicBezTo>
                  <a:cubicBezTo>
                    <a:pt x="1532938" y="2060761"/>
                    <a:pt x="1629985" y="2583731"/>
                    <a:pt x="1827648" y="3567658"/>
                  </a:cubicBezTo>
                </a:path>
              </a:pathLst>
            </a:custGeom>
            <a:ln w="28575">
              <a:solidFill>
                <a:srgbClr val="FFFF00"/>
              </a:solidFill>
              <a:headEnd type="oval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Conector recto 12"/>
            <p:cNvCxnSpPr/>
            <p:nvPr/>
          </p:nvCxnSpPr>
          <p:spPr>
            <a:xfrm>
              <a:off x="4572000" y="4861416"/>
              <a:ext cx="0" cy="828000"/>
            </a:xfrm>
            <a:prstGeom prst="line">
              <a:avLst/>
            </a:prstGeom>
            <a:ln w="127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3765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23760"/>
            <a:ext cx="878497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boya tiene múltiples utilidades: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Indicación de algún peligro (balizamiento)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Medición de datos oceanográficos y meteorológicos (corrientes, temperatura, mareas, sonido en el mar, etc.)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Entregar una alarma de Tsunami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Demarcar líneas en el mar (canales, regatas)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Servir de amarre a una embarcación.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567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TERCERA ZONA NAVAL APOYA BUQUE PORTUGUÉS EN LA ANGOSTURA INGLESA - Radio  Polar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99992" y="1988840"/>
            <a:ext cx="4445044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es.flare-star.net/uploads/202029493/small/channel-buoys-and-markers2640907565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8" r="8626"/>
          <a:stretch/>
        </p:blipFill>
        <p:spPr bwMode="auto">
          <a:xfrm>
            <a:off x="179512" y="1988840"/>
            <a:ext cx="4104456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884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armada.cl/armada/site/artic/20210426/imag/foto_0000001220210426165437.jpe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1772816"/>
            <a:ext cx="4477586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3339143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36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Boyas de Amarre. Boyas amarre - Mesema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6" r="2845"/>
          <a:stretch/>
        </p:blipFill>
        <p:spPr bwMode="auto">
          <a:xfrm>
            <a:off x="256880" y="620688"/>
            <a:ext cx="4536504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ondeo con boya y muerto - Wikipedia, la enciclopedia libre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173"/>
          <a:stretch/>
        </p:blipFill>
        <p:spPr bwMode="auto">
          <a:xfrm>
            <a:off x="4823520" y="620688"/>
            <a:ext cx="4320480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33.000+ Regata Fotografías de stock, fotos e imágenes libres de derechos -  iStock | Velero, Vela, Barc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908720"/>
            <a:ext cx="7382092" cy="553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840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79512" y="823064"/>
            <a:ext cx="8784976" cy="232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Flota, debido al principio de Arquímedes.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mantener en un lugar específico, por lo que posee elementos que la afirman al fondo; si el posicionamiento es bueno y firme, puede utilizarse para amarrar embarcaciones.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1028" name="Picture 4" descr="https://es.flare-star.net/Content/uploads/2021682593/202108191537116678e9e7e90f46959bf71c291d2ecd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86" y="3263229"/>
            <a:ext cx="8064000" cy="303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92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56680" y="1584088"/>
            <a:ext cx="5486256" cy="422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boyas de amarre, tienen en general los siguientes elementos: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muerto o Anclas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Orinque (de cabos o cadenas)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Grillete giratorio</a:t>
            </a:r>
          </a:p>
          <a:p>
            <a:pPr marL="450850" indent="-3556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Arganeo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buques o embarcaciones utilizan una boya de amarre como alternativa al ancla.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maniobra de amarre y de zarpe de un boya es sencilla y segura.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-978712" y="98215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5542936" y="98215"/>
            <a:ext cx="3456384" cy="6525996"/>
            <a:chOff x="5436096" y="287380"/>
            <a:chExt cx="3456384" cy="6525996"/>
          </a:xfrm>
        </p:grpSpPr>
        <p:grpSp>
          <p:nvGrpSpPr>
            <p:cNvPr id="4" name="Grupo 3"/>
            <p:cNvGrpSpPr/>
            <p:nvPr/>
          </p:nvGrpSpPr>
          <p:grpSpPr>
            <a:xfrm>
              <a:off x="5472480" y="287380"/>
              <a:ext cx="3420000" cy="6525996"/>
              <a:chOff x="1558910" y="287380"/>
              <a:chExt cx="3420000" cy="6525996"/>
            </a:xfrm>
          </p:grpSpPr>
          <p:pic>
            <p:nvPicPr>
              <p:cNvPr id="2" name="Imagen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558910" y="287380"/>
                <a:ext cx="3420000" cy="6525996"/>
              </a:xfrm>
              <a:prstGeom prst="rect">
                <a:avLst/>
              </a:prstGeom>
            </p:spPr>
          </p:pic>
          <p:sp>
            <p:nvSpPr>
              <p:cNvPr id="3" name="Rectángulo 2"/>
              <p:cNvSpPr/>
              <p:nvPr/>
            </p:nvSpPr>
            <p:spPr>
              <a:xfrm>
                <a:off x="2182088" y="2024928"/>
                <a:ext cx="1800200" cy="64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ángulo 5"/>
              <p:cNvSpPr/>
              <p:nvPr/>
            </p:nvSpPr>
            <p:spPr>
              <a:xfrm>
                <a:off x="1668784" y="1196752"/>
                <a:ext cx="1526352" cy="864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endParaRPr>
              </a:p>
            </p:txBody>
          </p:sp>
        </p:grpSp>
        <p:sp>
          <p:nvSpPr>
            <p:cNvPr id="9" name="Rectángulo 8"/>
            <p:cNvSpPr/>
            <p:nvPr/>
          </p:nvSpPr>
          <p:spPr>
            <a:xfrm>
              <a:off x="5436096" y="1637600"/>
              <a:ext cx="1476000" cy="4583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s-MX" sz="1700" dirty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rPr>
                <a:t>GRILLETE GIRATORIO</a:t>
              </a:r>
              <a:endParaRPr lang="en-US" sz="1700" dirty="0">
                <a:solidFill>
                  <a:schemeClr val="bg1">
                    <a:lumMod val="50000"/>
                  </a:schemeClr>
                </a:solidFill>
                <a:latin typeface="Segoe Script" panose="030B0504020000000003" pitchFamily="66" charset="0"/>
              </a:endParaRPr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5652120" y="404664"/>
              <a:ext cx="1368000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s-MX" sz="1700" dirty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rPr>
                <a:t>ARGANEO</a:t>
              </a:r>
              <a:endParaRPr lang="en-US" sz="1700" dirty="0">
                <a:solidFill>
                  <a:schemeClr val="bg1">
                    <a:lumMod val="50000"/>
                  </a:schemeClr>
                </a:solidFill>
                <a:latin typeface="Segoe Script" panose="030B0504020000000003" pitchFamily="66" charset="0"/>
              </a:endParaRPr>
            </a:p>
          </p:txBody>
        </p:sp>
        <p:sp>
          <p:nvSpPr>
            <p:cNvPr id="7" name="Arco 6"/>
            <p:cNvSpPr/>
            <p:nvPr/>
          </p:nvSpPr>
          <p:spPr>
            <a:xfrm>
              <a:off x="6372200" y="504016"/>
              <a:ext cx="1404000" cy="432000"/>
            </a:xfrm>
            <a:prstGeom prst="arc">
              <a:avLst>
                <a:gd name="adj1" fmla="val 16200000"/>
                <a:gd name="adj2" fmla="val 21286914"/>
              </a:avLst>
            </a:prstGeom>
            <a:ln w="19050">
              <a:solidFill>
                <a:schemeClr val="bg1">
                  <a:lumMod val="50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co 11"/>
            <p:cNvSpPr/>
            <p:nvPr/>
          </p:nvSpPr>
          <p:spPr>
            <a:xfrm flipV="1">
              <a:off x="6300192" y="1124744"/>
              <a:ext cx="1620000" cy="756000"/>
            </a:xfrm>
            <a:prstGeom prst="arc">
              <a:avLst>
                <a:gd name="adj1" fmla="val 15304557"/>
                <a:gd name="adj2" fmla="val 20791481"/>
              </a:avLst>
            </a:prstGeom>
            <a:ln w="19050">
              <a:solidFill>
                <a:schemeClr val="bg1">
                  <a:lumMod val="50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41" y="1313579"/>
            <a:ext cx="4322439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62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88640"/>
            <a:ext cx="6933980" cy="64228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2708920"/>
            <a:ext cx="3730868" cy="325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12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290044"/>
              </p:ext>
            </p:extLst>
          </p:nvPr>
        </p:nvGraphicFramePr>
        <p:xfrm>
          <a:off x="1043608" y="109558"/>
          <a:ext cx="6384032" cy="671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2016">
                  <a:extLst>
                    <a:ext uri="{9D8B030D-6E8A-4147-A177-3AD203B41FA5}">
                      <a16:colId xmlns:a16="http://schemas.microsoft.com/office/drawing/2014/main" val="2193152750"/>
                    </a:ext>
                  </a:extLst>
                </a:gridCol>
                <a:gridCol w="3192016">
                  <a:extLst>
                    <a:ext uri="{9D8B030D-6E8A-4147-A177-3AD203B41FA5}">
                      <a16:colId xmlns:a16="http://schemas.microsoft.com/office/drawing/2014/main" val="3150599916"/>
                    </a:ext>
                  </a:extLst>
                </a:gridCol>
              </a:tblGrid>
              <a:tr h="366778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NOMBRE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NOMBRE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181038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Fondear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Llama</a:t>
                      </a:r>
                      <a:r>
                        <a:rPr lang="es-ES" baseline="0" dirty="0">
                          <a:solidFill>
                            <a:schemeClr val="tx1"/>
                          </a:solidFill>
                        </a:rPr>
                        <a:t> la cadena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9469352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Levar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Arriba clara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439360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Garrear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50299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Uña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Desvirar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3959657"/>
                  </a:ext>
                </a:extLst>
              </a:tr>
              <a:tr h="477382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Cadena (componentes y uso)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Arrancó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468002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Aguantar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Engrilletar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758799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Embragar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Boya (componentes</a:t>
                      </a:r>
                      <a:r>
                        <a:rPr lang="es-ES" baseline="0" dirty="0">
                          <a:solidFill>
                            <a:schemeClr val="tx1"/>
                          </a:solidFill>
                        </a:rPr>
                        <a:t> y uso)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733118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Boza (puerto / mar)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Barbas de</a:t>
                      </a:r>
                      <a:r>
                        <a:rPr lang="es-ES" baseline="0" dirty="0">
                          <a:solidFill>
                            <a:schemeClr val="tx1"/>
                          </a:solidFill>
                        </a:rPr>
                        <a:t> gato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880456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 err="1">
                          <a:solidFill>
                            <a:schemeClr val="tx1"/>
                          </a:solidFill>
                        </a:rPr>
                        <a:t>Abozar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Bornear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00370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Cabrestante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Catalina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208297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Arriar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Fondeo</a:t>
                      </a:r>
                      <a:r>
                        <a:rPr lang="es-ES" baseline="0" dirty="0">
                          <a:solidFill>
                            <a:schemeClr val="tx1"/>
                          </a:solidFill>
                        </a:rPr>
                        <a:t> con 2 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0347991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Desembragar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Orinque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0588477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 trabajando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Arganeo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699903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Virar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Acoderar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166023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Escoben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Gatera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3550654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Filar cadena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Aguantó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940037"/>
                  </a:ext>
                </a:extLst>
              </a:tr>
              <a:tr h="366778"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Grilletes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 a la </a:t>
                      </a:r>
                      <a:r>
                        <a:rPr lang="es-ES" dirty="0" err="1">
                          <a:solidFill>
                            <a:schemeClr val="tx1"/>
                          </a:solidFill>
                        </a:rPr>
                        <a:t>pendura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8792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6766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21693</TotalTime>
  <Words>971</Words>
  <Application>Microsoft Office PowerPoint</Application>
  <PresentationFormat>Presentación en pantalla (4:3)</PresentationFormat>
  <Paragraphs>159</Paragraphs>
  <Slides>28</Slides>
  <Notes>0</Notes>
  <HiddenSlides>0</HiddenSlides>
  <MMClips>6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Segoe Script</vt:lpstr>
      <vt:lpstr>Wingdings</vt:lpstr>
      <vt:lpstr>Diseño predeterminado</vt:lpstr>
      <vt:lpstr>NÁUTICA</vt:lpstr>
      <vt:lpstr>Contenidos</vt:lpstr>
      <vt:lpstr>LA MANIOBRA DE FONDEO</vt:lpstr>
      <vt:lpstr>TRABAJO DEL ANCLA</vt:lpstr>
      <vt:lpstr>Presentación de PowerPoint</vt:lpstr>
      <vt:lpstr>Presentación de PowerPoint</vt:lpstr>
      <vt:lpstr>Presentación de PowerPoint</vt:lpstr>
      <vt:lpstr>Presentación de PowerPoint</vt:lpstr>
      <vt:lpstr>TRABAJO DEL ANCLA</vt:lpstr>
      <vt:lpstr>TRABAJO DEL ANCLA</vt:lpstr>
      <vt:lpstr>LONGITUD DE LA CADENA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</cp:lastModifiedBy>
  <cp:revision>242</cp:revision>
  <dcterms:created xsi:type="dcterms:W3CDTF">2011-06-17T15:44:05Z</dcterms:created>
  <dcterms:modified xsi:type="dcterms:W3CDTF">2024-08-19T16:34:38Z</dcterms:modified>
</cp:coreProperties>
</file>