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mbria Math" panose="02040503050406030204" pitchFamily="18" charset="0"/>
      <p:regular r:id="rId20"/>
    </p:embeddedFont>
    <p:embeddedFont>
      <p:font typeface="DM Sans" panose="020B0604020202020204" charset="0"/>
      <p:regular r:id="rId21"/>
      <p:bold r:id="rId22"/>
      <p:italic r:id="rId23"/>
      <p:boldItalic r:id="rId24"/>
    </p:embeddedFont>
    <p:embeddedFont>
      <p:font typeface="Merriweather" panose="020B060402020202020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F615C67-6913-477D-AD83-C949A434B57F}">
  <a:tblStyle styleId="{7F615C67-6913-477D-AD83-C949A434B57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9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ef2abc564f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3ef2abc564f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ef2abc564f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g3ef2abc564f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ef2abc564f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g3ef2abc564f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f269893ff0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f269893ff0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f269893ff0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g3f269893ff0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3f269893ff0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3f269893ff0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f269893ff0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3f269893ff0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295275" y="1781175"/>
            <a:ext cx="11601450" cy="866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i="0" u="none" strike="noStrike" cap="none">
                <a:solidFill>
                  <a:srgbClr val="FCFBF4"/>
                </a:solidFill>
                <a:latin typeface="Merriweather"/>
                <a:ea typeface="Merriweather"/>
                <a:cs typeface="Merriweather"/>
                <a:sym typeface="Merriweather"/>
              </a:rPr>
              <a:t>Física I</a:t>
            </a:r>
            <a:endParaRPr/>
          </a:p>
        </p:txBody>
      </p:sp>
      <p:sp>
        <p:nvSpPr>
          <p:cNvPr id="85" name="Google Shape;85;p13"/>
          <p:cNvSpPr txBox="1"/>
          <p:nvPr/>
        </p:nvSpPr>
        <p:spPr>
          <a:xfrm>
            <a:off x="571500" y="2882525"/>
            <a:ext cx="110490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b="1" i="0" u="none" strike="noStrike" cap="none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Escuela Naval Arturo Prat | 2S-202</a:t>
            </a:r>
            <a:r>
              <a:rPr lang="en-US" sz="2500" b="1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rPr>
              <a:t>6</a:t>
            </a:r>
            <a:endParaRPr sz="2100" b="1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4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123155" y="1264277"/>
            <a:ext cx="8578576" cy="5178926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4"/>
          <p:cNvSpPr txBox="1"/>
          <p:nvPr/>
        </p:nvSpPr>
        <p:spPr>
          <a:xfrm>
            <a:off x="762000" y="571500"/>
            <a:ext cx="50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Presentación del Curso</a:t>
            </a:r>
            <a:endParaRPr/>
          </a:p>
        </p:txBody>
      </p:sp>
      <p:sp>
        <p:nvSpPr>
          <p:cNvPr id="92" name="Google Shape;92;p14"/>
          <p:cNvSpPr/>
          <p:nvPr/>
        </p:nvSpPr>
        <p:spPr>
          <a:xfrm>
            <a:off x="571500" y="571500"/>
            <a:ext cx="76200" cy="523875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4"/>
          <p:cNvSpPr txBox="1"/>
          <p:nvPr/>
        </p:nvSpPr>
        <p:spPr>
          <a:xfrm>
            <a:off x="762000" y="1459400"/>
            <a:ext cx="4463100" cy="16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Profesores:</a:t>
            </a:r>
            <a:endParaRPr sz="1550" b="1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Damaris Rancibia B</a:t>
            </a:r>
            <a:endParaRPr sz="1550" b="1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Hector Jaime F.</a:t>
            </a:r>
            <a:endParaRPr sz="1550" b="1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Felipe Gallardo</a:t>
            </a:r>
            <a:endParaRPr sz="1550" b="1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Nelson Ríos P.</a:t>
            </a:r>
            <a:endParaRPr sz="1550" b="1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4" name="Google Shape;94;p14"/>
          <p:cNvSpPr txBox="1"/>
          <p:nvPr/>
        </p:nvSpPr>
        <p:spPr>
          <a:xfrm>
            <a:off x="5572200" y="1454400"/>
            <a:ext cx="3083400" cy="167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2hr Cátedra + 2 hr Laboratorio</a:t>
            </a:r>
            <a:endParaRPr sz="155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5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Evaluaciones:</a:t>
            </a:r>
            <a:endParaRPr sz="155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3 Pruebas</a:t>
            </a:r>
            <a:endParaRPr sz="155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457200" marR="0" lvl="0" indent="-327025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2D52"/>
              </a:buClr>
              <a:buSzPts val="1550"/>
              <a:buFont typeface="DM Sans"/>
              <a:buChar char="-"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1 nota Promedio + CUC´s</a:t>
            </a:r>
            <a:endParaRPr sz="155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95" name="Google Shape;95;p14"/>
          <p:cNvSpPr txBox="1"/>
          <p:nvPr/>
        </p:nvSpPr>
        <p:spPr>
          <a:xfrm>
            <a:off x="952538" y="3983172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Magnitudes y Cantidades Físicas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952538" y="4367845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Sistemas de Unidades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952538" y="4783272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Transformación de Unidades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952538" y="5183322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Analisis Dimensional</a:t>
            </a:r>
            <a:endParaRPr sz="1600">
              <a:solidFill>
                <a:srgbClr val="002D52"/>
              </a:solidFill>
            </a:endParaRPr>
          </a:p>
        </p:txBody>
      </p:sp>
      <p:pic>
        <p:nvPicPr>
          <p:cNvPr id="99" name="Google Shape;99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115" y="4023051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115" y="4423101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115" y="4823151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115" y="5223201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981" y="5613726"/>
            <a:ext cx="17145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571488" y="3606178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Contenidos:</a:t>
            </a:r>
            <a:endParaRPr sz="1600" b="1">
              <a:solidFill>
                <a:srgbClr val="002D52"/>
              </a:solidFill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952538" y="5583372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Medición y Error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106" name="Google Shape;106;p14"/>
          <p:cNvSpPr txBox="1"/>
          <p:nvPr/>
        </p:nvSpPr>
        <p:spPr>
          <a:xfrm>
            <a:off x="952488" y="5960960"/>
            <a:ext cx="4619700" cy="2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Diseño de modelos físicos</a:t>
            </a:r>
            <a:endParaRPr sz="1600">
              <a:solidFill>
                <a:srgbClr val="002D52"/>
              </a:solidFill>
            </a:endParaRPr>
          </a:p>
        </p:txBody>
      </p:sp>
      <p:pic>
        <p:nvPicPr>
          <p:cNvPr id="107" name="Google Shape;107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8847" y="5982603"/>
            <a:ext cx="171450" cy="180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5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275175" y="424400"/>
            <a:ext cx="5411325" cy="485905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 txBox="1"/>
          <p:nvPr/>
        </p:nvSpPr>
        <p:spPr>
          <a:xfrm>
            <a:off x="762000" y="571500"/>
            <a:ext cx="5000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Ciencia Experimental</a:t>
            </a:r>
            <a:endParaRPr/>
          </a:p>
        </p:txBody>
      </p:sp>
      <p:sp>
        <p:nvSpPr>
          <p:cNvPr id="114" name="Google Shape;114;p15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571500" y="1476375"/>
            <a:ext cx="4715700" cy="178510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La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Física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es, entre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todas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las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ciencias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naturales, la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más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general y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ambiciosa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,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ya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que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pretende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dar</a:t>
            </a:r>
            <a:endParaRPr sz="1600" dirty="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explicaciones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,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sobre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la base de la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menor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cantidad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posible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de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principios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, de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todos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los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fenómenos</a:t>
            </a:r>
            <a:endParaRPr sz="1600" dirty="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que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ocurren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en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el </a:t>
            </a:r>
            <a:r>
              <a:rPr lang="en-US" sz="1600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universo</a:t>
            </a:r>
            <a:r>
              <a:rPr lang="en-US" sz="1600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sz="1600" dirty="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904875" y="3156892"/>
            <a:ext cx="4619700" cy="238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Observación del fenómeno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904875" y="3485504"/>
            <a:ext cx="4619700" cy="238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Formulación de hipótesis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118" name="Google Shape;118;p15"/>
          <p:cNvSpPr txBox="1"/>
          <p:nvPr/>
        </p:nvSpPr>
        <p:spPr>
          <a:xfrm>
            <a:off x="904875" y="3814116"/>
            <a:ext cx="4619700" cy="238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Diseño experimental</a:t>
            </a:r>
            <a:endParaRPr sz="1600">
              <a:solidFill>
                <a:srgbClr val="002D52"/>
              </a:solidFill>
            </a:endParaRPr>
          </a:p>
        </p:txBody>
      </p:sp>
      <p:sp>
        <p:nvSpPr>
          <p:cNvPr id="119" name="Google Shape;119;p15"/>
          <p:cNvSpPr txBox="1"/>
          <p:nvPr/>
        </p:nvSpPr>
        <p:spPr>
          <a:xfrm>
            <a:off x="904875" y="4142728"/>
            <a:ext cx="4619700" cy="238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Análisis y Conclusiones</a:t>
            </a:r>
            <a:endParaRPr sz="1600">
              <a:solidFill>
                <a:srgbClr val="002D52"/>
              </a:solidFill>
            </a:endParaRPr>
          </a:p>
        </p:txBody>
      </p:sp>
      <p:pic>
        <p:nvPicPr>
          <p:cNvPr id="120" name="Google Shape;120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3283020"/>
            <a:ext cx="171450" cy="148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3595664"/>
            <a:ext cx="171450" cy="148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3924276"/>
            <a:ext cx="171450" cy="148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4268503"/>
            <a:ext cx="171450" cy="148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35268" y="824200"/>
            <a:ext cx="6274951" cy="542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6"/>
          <p:cNvSpPr txBox="1"/>
          <p:nvPr/>
        </p:nvSpPr>
        <p:spPr>
          <a:xfrm>
            <a:off x="762000" y="571500"/>
            <a:ext cx="5000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La relevancia de los números</a:t>
            </a:r>
            <a:endParaRPr lang="es-MX"/>
          </a:p>
        </p:txBody>
      </p:sp>
      <p:sp>
        <p:nvSpPr>
          <p:cNvPr id="130" name="Google Shape;130;p16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C7B319D-A2C0-43E9-A249-5F2A1BBDD41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" y="1587300"/>
            <a:ext cx="10958828" cy="5072547"/>
          </a:xfrm>
          <a:prstGeom prst="rect">
            <a:avLst/>
          </a:prstGeom>
          <a:solidFill>
            <a:schemeClr val="bg1">
              <a:alpha val="44000"/>
            </a:schemeClr>
          </a:solidFill>
          <a:effectLst>
            <a:reflection endPos="0" dist="508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123" y="1443272"/>
            <a:ext cx="3492549" cy="30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49799" y="2381250"/>
            <a:ext cx="3492549" cy="3000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7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28099" y="3349981"/>
            <a:ext cx="3492549" cy="3000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7"/>
          <p:cNvSpPr txBox="1"/>
          <p:nvPr/>
        </p:nvSpPr>
        <p:spPr>
          <a:xfrm>
            <a:off x="762000" y="571500"/>
            <a:ext cx="114014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Conceptos Fundamentales</a:t>
            </a:r>
            <a:endParaRPr/>
          </a:p>
        </p:txBody>
      </p:sp>
      <p:sp>
        <p:nvSpPr>
          <p:cNvPr id="140" name="Google Shape;140;p17"/>
          <p:cNvSpPr/>
          <p:nvPr/>
        </p:nvSpPr>
        <p:spPr>
          <a:xfrm>
            <a:off x="571500" y="571500"/>
            <a:ext cx="76200" cy="523875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p17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73723" y="1800054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7"/>
          <p:cNvSpPr txBox="1"/>
          <p:nvPr/>
        </p:nvSpPr>
        <p:spPr>
          <a:xfrm>
            <a:off x="778848" y="2447754"/>
            <a:ext cx="3047100" cy="2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Dígito</a:t>
            </a:r>
            <a:endParaRPr/>
          </a:p>
        </p:txBody>
      </p:sp>
      <p:sp>
        <p:nvSpPr>
          <p:cNvPr id="143" name="Google Shape;143;p17"/>
          <p:cNvSpPr txBox="1"/>
          <p:nvPr/>
        </p:nvSpPr>
        <p:spPr>
          <a:xfrm>
            <a:off x="851398" y="2838279"/>
            <a:ext cx="29019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Símbolo único (0-9) utilizado para construir números de una sola cifra. Proviene del latín </a:t>
            </a:r>
            <a:r>
              <a:rPr lang="en-US" sz="1350" b="0" i="1" u="none" strike="noStrike" cap="none">
                <a:solidFill>
                  <a:srgbClr val="005088"/>
                </a:solidFill>
                <a:latin typeface="DM Sans"/>
                <a:ea typeface="DM Sans"/>
                <a:cs typeface="DM Sans"/>
                <a:sym typeface="DM Sans"/>
              </a:rPr>
              <a:t>digitus</a:t>
            </a:r>
            <a:r>
              <a:rPr lang="en-US" sz="1350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/>
          </a:p>
        </p:txBody>
      </p:sp>
      <p:pic>
        <p:nvPicPr>
          <p:cNvPr id="144" name="Google Shape;144;p17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67400" y="267652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7"/>
          <p:cNvSpPr txBox="1"/>
          <p:nvPr/>
        </p:nvSpPr>
        <p:spPr>
          <a:xfrm>
            <a:off x="4572524" y="3324225"/>
            <a:ext cx="3047099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Cifra</a:t>
            </a:r>
            <a:endParaRPr/>
          </a:p>
        </p:txBody>
      </p:sp>
      <p:sp>
        <p:nvSpPr>
          <p:cNvPr id="146" name="Google Shape;146;p17"/>
          <p:cNvSpPr txBox="1"/>
          <p:nvPr/>
        </p:nvSpPr>
        <p:spPr>
          <a:xfrm>
            <a:off x="4645074" y="3714750"/>
            <a:ext cx="2901999" cy="77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Relacionada con la posición de un dígito dentro de un número (unidad, decena, centena, etc.).</a:t>
            </a:r>
            <a:endParaRPr/>
          </a:p>
        </p:txBody>
      </p:sp>
      <p:pic>
        <p:nvPicPr>
          <p:cNvPr id="147" name="Google Shape;147;p17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702849" y="3645256"/>
            <a:ext cx="3429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7"/>
          <p:cNvSpPr txBox="1"/>
          <p:nvPr/>
        </p:nvSpPr>
        <p:spPr>
          <a:xfrm>
            <a:off x="8350824" y="4292956"/>
            <a:ext cx="3047100" cy="2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Magnitud</a:t>
            </a:r>
            <a:endParaRPr/>
          </a:p>
        </p:txBody>
      </p:sp>
      <p:sp>
        <p:nvSpPr>
          <p:cNvPr id="149" name="Google Shape;149;p17"/>
          <p:cNvSpPr txBox="1"/>
          <p:nvPr/>
        </p:nvSpPr>
        <p:spPr>
          <a:xfrm>
            <a:off x="8423374" y="4683481"/>
            <a:ext cx="29019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Número real que indica cantidad de algo (tamaño, longitud) acompañado de una unidad.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8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8"/>
          <p:cNvSpPr txBox="1"/>
          <p:nvPr/>
        </p:nvSpPr>
        <p:spPr>
          <a:xfrm>
            <a:off x="762000" y="571500"/>
            <a:ext cx="114014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Reglas de Aproximación</a:t>
            </a:r>
            <a:endParaRPr/>
          </a:p>
        </p:txBody>
      </p:sp>
      <p:sp>
        <p:nvSpPr>
          <p:cNvPr id="156" name="Google Shape;156;p18"/>
          <p:cNvSpPr/>
          <p:nvPr/>
        </p:nvSpPr>
        <p:spPr>
          <a:xfrm>
            <a:off x="571500" y="571500"/>
            <a:ext cx="76200" cy="523875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57" name="Google Shape;157;p18"/>
          <p:cNvGraphicFramePr/>
          <p:nvPr>
            <p:extLst>
              <p:ext uri="{D42A27DB-BD31-4B8C-83A1-F6EECF244321}">
                <p14:modId xmlns:p14="http://schemas.microsoft.com/office/powerpoint/2010/main" val="3385751201"/>
              </p:ext>
            </p:extLst>
          </p:nvPr>
        </p:nvGraphicFramePr>
        <p:xfrm>
          <a:off x="571500" y="2466975"/>
          <a:ext cx="11049000" cy="3584525"/>
        </p:xfrm>
        <a:graphic>
          <a:graphicData uri="http://schemas.openxmlformats.org/drawingml/2006/table">
            <a:tbl>
              <a:tblPr firstRow="1" bandRow="1">
                <a:noFill/>
                <a:tableStyleId>{7F615C67-6913-477D-AD83-C949A434B57F}</a:tableStyleId>
              </a:tblPr>
              <a:tblGrid>
                <a:gridCol w="108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7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5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34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3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Caso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 dirty="0" err="1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Condición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Acción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Ejemplo (a 10-milésima)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I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Dígito despreciado &lt; 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Mantener dígitos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0,65372 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0,6537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II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Dígito despreciado &gt; 5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Aumentar en 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0,65376 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0,6538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3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III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Dígito es 5 seguido de ≠ 0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 err="1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Aumentar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</a:t>
                      </a:r>
                      <a:r>
                        <a:rPr lang="en-US" sz="1350" b="0" i="0" u="none" strike="noStrike" cap="none" dirty="0" err="1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en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1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3,429253 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3,493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3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IV (a)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Es 5 solo, conservado es par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Mantener igual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3,429250 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3,492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3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IV (b)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Es 5 solo, </a:t>
                      </a:r>
                      <a:r>
                        <a:rPr lang="en-US" sz="1350" b="0" i="0" u="none" strike="noStrike" cap="none" dirty="0" err="1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conservado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es impar</a:t>
                      </a:r>
                      <a:endParaRPr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Aumentar en 1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3,429350 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n-US" sz="13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 3,494</a:t>
                      </a:r>
                      <a:endParaRPr u="none"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3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350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V</a:t>
                      </a:r>
                      <a:endParaRPr sz="1350" dirty="0">
                        <a:solidFill>
                          <a:schemeClr val="bg2"/>
                        </a:solidFill>
                        <a:latin typeface="DM Sans" panose="020B0604020202020204" charset="0"/>
                      </a:endParaRPr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350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Cuando se aproxima un entero (sin decimales)</a:t>
                      </a:r>
                      <a:endParaRPr sz="1350" dirty="0">
                        <a:solidFill>
                          <a:schemeClr val="bg2"/>
                        </a:solidFill>
                        <a:latin typeface="DM Sans" panose="020B0604020202020204" charset="0"/>
                      </a:endParaRPr>
                    </a:p>
                  </a:txBody>
                  <a:tcPr marL="63500" marR="63500" marT="25400" marB="254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350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Se aproxima la Unidad</a:t>
                      </a:r>
                      <a:endParaRPr sz="1350" dirty="0">
                        <a:solidFill>
                          <a:schemeClr val="bg2"/>
                        </a:solidFill>
                        <a:latin typeface="DM Sans" panose="020B0604020202020204" charset="0"/>
                      </a:endParaRPr>
                    </a:p>
                  </a:txBody>
                  <a:tcPr marL="63500" marR="63500" marT="25400" marB="254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ct val="0"/>
                        </a:spcBef>
                        <a:tabLst>
                          <a:tab pos="273050" algn="l"/>
                        </a:tabLst>
                      </a:pPr>
                      <a:r>
                        <a:rPr lang="es-ES" altLang="es-CL" sz="1350" u="none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E = 4</a:t>
                      </a:r>
                      <a:r>
                        <a:rPr lang="es-ES" altLang="es-CL" sz="1350" b="1" u="none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,</a:t>
                      </a:r>
                      <a:r>
                        <a:rPr lang="es-ES" altLang="es-CL" sz="1350" u="none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78543 </a:t>
                      </a:r>
                      <a:r>
                        <a:rPr lang="en-US" sz="1350" b="0" i="0" u="none" strike="noStrike" cap="none" dirty="0">
                          <a:solidFill>
                            <a:schemeClr val="bg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DM Sans"/>
                          <a:sym typeface="DM Sans"/>
                        </a:rPr>
                        <a:t>~</a:t>
                      </a:r>
                      <a:r>
                        <a:rPr lang="es-ES" altLang="es-CL" sz="1350" u="none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 5</a:t>
                      </a:r>
                      <a:r>
                        <a:rPr lang="es-ES" altLang="es-CL" sz="1350" b="1" u="none" dirty="0">
                          <a:solidFill>
                            <a:schemeClr val="bg2"/>
                          </a:solidFill>
                          <a:latin typeface="DM Sans" panose="020B0604020202020204" charset="0"/>
                        </a:rPr>
                        <a:t>,</a:t>
                      </a:r>
                      <a:endParaRPr lang="es-CL" altLang="es-CL" sz="1350" u="none" dirty="0">
                        <a:solidFill>
                          <a:schemeClr val="bg2"/>
                        </a:solidFill>
                        <a:latin typeface="DM Sans" panose="020B0604020202020204" charset="0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50" u="none" dirty="0">
                        <a:solidFill>
                          <a:schemeClr val="bg2"/>
                        </a:solidFill>
                        <a:latin typeface="DM Sans" panose="020B0604020202020204" charset="0"/>
                      </a:endParaRPr>
                    </a:p>
                  </a:txBody>
                  <a:tcPr marL="63500" marR="63500" marT="25400" marB="254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3261881"/>
                  </a:ext>
                </a:extLst>
              </a:tr>
            </a:tbl>
          </a:graphicData>
        </a:graphic>
      </p:graphicFrame>
      <p:sp>
        <p:nvSpPr>
          <p:cNvPr id="158" name="Google Shape;158;p18"/>
          <p:cNvSpPr/>
          <p:nvPr/>
        </p:nvSpPr>
        <p:spPr>
          <a:xfrm>
            <a:off x="571500" y="3490912"/>
            <a:ext cx="108168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8"/>
          <p:cNvSpPr/>
          <p:nvPr/>
        </p:nvSpPr>
        <p:spPr>
          <a:xfrm>
            <a:off x="1653182" y="3490912"/>
            <a:ext cx="40676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8"/>
          <p:cNvSpPr/>
          <p:nvPr/>
        </p:nvSpPr>
        <p:spPr>
          <a:xfrm>
            <a:off x="5720804" y="3490912"/>
            <a:ext cx="236547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8086278" y="3490912"/>
            <a:ext cx="3534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571500" y="3986212"/>
            <a:ext cx="108168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18"/>
          <p:cNvSpPr/>
          <p:nvPr/>
        </p:nvSpPr>
        <p:spPr>
          <a:xfrm>
            <a:off x="1653182" y="3986212"/>
            <a:ext cx="40676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8"/>
          <p:cNvSpPr/>
          <p:nvPr/>
        </p:nvSpPr>
        <p:spPr>
          <a:xfrm>
            <a:off x="5720804" y="3986212"/>
            <a:ext cx="236547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8"/>
          <p:cNvSpPr/>
          <p:nvPr/>
        </p:nvSpPr>
        <p:spPr>
          <a:xfrm>
            <a:off x="8086278" y="3986212"/>
            <a:ext cx="3534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8"/>
          <p:cNvSpPr/>
          <p:nvPr/>
        </p:nvSpPr>
        <p:spPr>
          <a:xfrm>
            <a:off x="571500" y="4481512"/>
            <a:ext cx="108168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18"/>
          <p:cNvSpPr/>
          <p:nvPr/>
        </p:nvSpPr>
        <p:spPr>
          <a:xfrm>
            <a:off x="1653182" y="4481512"/>
            <a:ext cx="40676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8"/>
          <p:cNvSpPr/>
          <p:nvPr/>
        </p:nvSpPr>
        <p:spPr>
          <a:xfrm>
            <a:off x="5720804" y="4481512"/>
            <a:ext cx="236547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8"/>
          <p:cNvSpPr/>
          <p:nvPr/>
        </p:nvSpPr>
        <p:spPr>
          <a:xfrm>
            <a:off x="8086278" y="4481512"/>
            <a:ext cx="3534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8"/>
          <p:cNvSpPr/>
          <p:nvPr/>
        </p:nvSpPr>
        <p:spPr>
          <a:xfrm>
            <a:off x="571500" y="4976812"/>
            <a:ext cx="108168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8"/>
          <p:cNvSpPr/>
          <p:nvPr/>
        </p:nvSpPr>
        <p:spPr>
          <a:xfrm>
            <a:off x="1653182" y="4976812"/>
            <a:ext cx="40676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8"/>
          <p:cNvSpPr/>
          <p:nvPr/>
        </p:nvSpPr>
        <p:spPr>
          <a:xfrm>
            <a:off x="5720804" y="4976812"/>
            <a:ext cx="236547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8"/>
          <p:cNvSpPr/>
          <p:nvPr/>
        </p:nvSpPr>
        <p:spPr>
          <a:xfrm>
            <a:off x="8086278" y="4976812"/>
            <a:ext cx="3534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8"/>
          <p:cNvSpPr/>
          <p:nvPr/>
        </p:nvSpPr>
        <p:spPr>
          <a:xfrm>
            <a:off x="571500" y="5472112"/>
            <a:ext cx="1081682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8"/>
          <p:cNvSpPr/>
          <p:nvPr/>
        </p:nvSpPr>
        <p:spPr>
          <a:xfrm>
            <a:off x="1653182" y="5472112"/>
            <a:ext cx="40676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8"/>
          <p:cNvSpPr/>
          <p:nvPr/>
        </p:nvSpPr>
        <p:spPr>
          <a:xfrm>
            <a:off x="5720804" y="5472112"/>
            <a:ext cx="236547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8086278" y="5472112"/>
            <a:ext cx="3534221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9" descr="image.png"/>
          <p:cNvPicPr preferRelativeResize="0"/>
          <p:nvPr/>
        </p:nvPicPr>
        <p:blipFill rotWithShape="1">
          <a:blip r:embed="rId3">
            <a:alphaModFix amt="45000"/>
          </a:blip>
          <a:srcRect/>
          <a:stretch/>
        </p:blipFill>
        <p:spPr>
          <a:xfrm>
            <a:off x="0" y="12192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9"/>
          <p:cNvSpPr txBox="1"/>
          <p:nvPr/>
        </p:nvSpPr>
        <p:spPr>
          <a:xfrm>
            <a:off x="762000" y="571500"/>
            <a:ext cx="114014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Notación Científica</a:t>
            </a:r>
            <a:endParaRPr/>
          </a:p>
        </p:txBody>
      </p:sp>
      <p:sp>
        <p:nvSpPr>
          <p:cNvPr id="184" name="Google Shape;184;p19"/>
          <p:cNvSpPr/>
          <p:nvPr/>
        </p:nvSpPr>
        <p:spPr>
          <a:xfrm>
            <a:off x="571500" y="571500"/>
            <a:ext cx="76200" cy="523875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9"/>
          <p:cNvSpPr txBox="1"/>
          <p:nvPr/>
        </p:nvSpPr>
        <p:spPr>
          <a:xfrm>
            <a:off x="571500" y="1655833"/>
            <a:ext cx="5238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Permite escribir cantidades muy grandes o pequeñas de forma concisa como producto de un coeficiente y una potencia de 10.</a:t>
            </a:r>
            <a:endParaRPr sz="1700">
              <a:solidFill>
                <a:srgbClr val="002D52"/>
              </a:solidFill>
            </a:endParaRPr>
          </a:p>
        </p:txBody>
      </p:sp>
      <p:pic>
        <p:nvPicPr>
          <p:cNvPr id="186" name="Google Shape;186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81750" y="1376746"/>
            <a:ext cx="52387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19"/>
          <p:cNvSpPr txBox="1"/>
          <p:nvPr/>
        </p:nvSpPr>
        <p:spPr>
          <a:xfrm>
            <a:off x="904875" y="3776662"/>
            <a:ext cx="4905300" cy="2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1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A:</a:t>
            </a:r>
            <a:r>
              <a:rPr lang="en-US" sz="17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Coeficiente, </a:t>
            </a:r>
            <a:r>
              <a:rPr lang="en-US" sz="17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</a:t>
            </a:r>
            <a:r>
              <a:rPr lang="en-US" sz="17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ígito entre 1</a:t>
            </a:r>
            <a:r>
              <a:rPr lang="en-US" sz="17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,</a:t>
            </a:r>
            <a:r>
              <a:rPr lang="en-US" sz="1750" b="0" i="0" u="none" strike="noStrike" cap="none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00 y 9</a:t>
            </a:r>
            <a:r>
              <a:rPr lang="en-US" sz="17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,99</a:t>
            </a:r>
            <a:endParaRPr sz="1800">
              <a:solidFill>
                <a:srgbClr val="002D52"/>
              </a:solidFill>
            </a:endParaRPr>
          </a:p>
        </p:txBody>
      </p:sp>
      <p:sp>
        <p:nvSpPr>
          <p:cNvPr id="188" name="Google Shape;188;p19"/>
          <p:cNvSpPr txBox="1"/>
          <p:nvPr/>
        </p:nvSpPr>
        <p:spPr>
          <a:xfrm>
            <a:off x="904875" y="4176712"/>
            <a:ext cx="4905300" cy="2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10: </a:t>
            </a:r>
            <a:r>
              <a:rPr lang="en-US" sz="17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Base</a:t>
            </a:r>
            <a:endParaRPr sz="1800">
              <a:solidFill>
                <a:srgbClr val="002D52"/>
              </a:solidFill>
            </a:endParaRPr>
          </a:p>
        </p:txBody>
      </p:sp>
      <p:sp>
        <p:nvSpPr>
          <p:cNvPr id="189" name="Google Shape;189;p19"/>
          <p:cNvSpPr txBox="1"/>
          <p:nvPr/>
        </p:nvSpPr>
        <p:spPr>
          <a:xfrm>
            <a:off x="904875" y="4576762"/>
            <a:ext cx="4905300" cy="2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1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n:</a:t>
            </a:r>
            <a:r>
              <a:rPr lang="en-US" sz="17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7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Exponente</a:t>
            </a:r>
            <a:r>
              <a:rPr lang="en-US" sz="17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7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rectificador</a:t>
            </a:r>
            <a:r>
              <a:rPr lang="en-US" sz="17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sz="1800" dirty="0">
              <a:solidFill>
                <a:srgbClr val="002D52"/>
              </a:solidFill>
            </a:endParaRPr>
          </a:p>
        </p:txBody>
      </p:sp>
      <p:pic>
        <p:nvPicPr>
          <p:cNvPr id="190" name="Google Shape;190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3908374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4323563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4723613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9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8390" y="5140031"/>
            <a:ext cx="17145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19"/>
          <p:cNvSpPr txBox="1"/>
          <p:nvPr/>
        </p:nvSpPr>
        <p:spPr>
          <a:xfrm>
            <a:off x="904887" y="4973932"/>
            <a:ext cx="4905300" cy="2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50" b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u:</a:t>
            </a:r>
            <a:r>
              <a:rPr lang="en-US" sz="17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Unidad de medida</a:t>
            </a:r>
            <a:endParaRPr sz="1800">
              <a:solidFill>
                <a:srgbClr val="002D5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5" name="Google Shape;195;p19"/>
          <p:cNvSpPr txBox="1"/>
          <p:nvPr/>
        </p:nvSpPr>
        <p:spPr>
          <a:xfrm>
            <a:off x="2020650" y="5801179"/>
            <a:ext cx="8150700" cy="5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Por convención, escribiremos el coeficiente aproximado a la centésima.</a:t>
            </a:r>
            <a:endParaRPr sz="2100" b="1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280113" y="2533713"/>
            <a:ext cx="3821684" cy="151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20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-15377" y="0"/>
            <a:ext cx="12192000" cy="6865299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0"/>
          <p:cNvSpPr txBox="1"/>
          <p:nvPr/>
        </p:nvSpPr>
        <p:spPr>
          <a:xfrm>
            <a:off x="762000" y="571500"/>
            <a:ext cx="11401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Notación Científica</a:t>
            </a:r>
            <a:endParaRPr/>
          </a:p>
        </p:txBody>
      </p:sp>
      <p:sp>
        <p:nvSpPr>
          <p:cNvPr id="203" name="Google Shape;203;p20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4" name="Google Shape;204;p20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06200" y="1640081"/>
            <a:ext cx="52387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 txBox="1"/>
          <p:nvPr/>
        </p:nvSpPr>
        <p:spPr>
          <a:xfrm>
            <a:off x="505850" y="1095300"/>
            <a:ext cx="5789400" cy="55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Distance from Erath to Gliese:</a:t>
            </a:r>
            <a:endParaRPr sz="2600" b="1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145,000,000,000,000 km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Or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1,45 x 10</a:t>
            </a:r>
            <a:r>
              <a:rPr lang="en-US" sz="4500" baseline="300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km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b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Radius of a Proton</a:t>
            </a:r>
            <a:endParaRPr sz="2600" b="1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0,00000000000000841 m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Or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8,41 x 10</a:t>
            </a:r>
            <a:r>
              <a:rPr lang="en-US" sz="4500" baseline="300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-15</a:t>
            </a:r>
            <a:r>
              <a:rPr lang="en-US" sz="260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m</a:t>
            </a: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21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-15377" y="1476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1"/>
          <p:cNvSpPr txBox="1"/>
          <p:nvPr/>
        </p:nvSpPr>
        <p:spPr>
          <a:xfrm>
            <a:off x="762000" y="571500"/>
            <a:ext cx="11401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Notación Científica</a:t>
            </a:r>
            <a:endParaRPr/>
          </a:p>
        </p:txBody>
      </p:sp>
      <p:sp>
        <p:nvSpPr>
          <p:cNvPr id="212" name="Google Shape;212;p21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21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64250" y="1095295"/>
            <a:ext cx="5238750" cy="3810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1"/>
          <p:cNvSpPr txBox="1"/>
          <p:nvPr/>
        </p:nvSpPr>
        <p:spPr>
          <a:xfrm>
            <a:off x="444350" y="1079400"/>
            <a:ext cx="5919900" cy="55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dirty="0">
                <a:solidFill>
                  <a:srgbClr val="002D52"/>
                </a:solidFill>
              </a:rPr>
              <a:t>¿</a:t>
            </a:r>
            <a:r>
              <a:rPr lang="en-US" sz="2000" dirty="0" err="1">
                <a:solidFill>
                  <a:srgbClr val="002D52"/>
                </a:solidFill>
              </a:rPr>
              <a:t>Cómo</a:t>
            </a:r>
            <a:r>
              <a:rPr lang="en-US" sz="2000" dirty="0">
                <a:solidFill>
                  <a:srgbClr val="002D52"/>
                </a:solidFill>
              </a:rPr>
              <a:t> </a:t>
            </a:r>
            <a:r>
              <a:rPr lang="en-US" sz="2000" dirty="0" err="1">
                <a:solidFill>
                  <a:srgbClr val="002D52"/>
                </a:solidFill>
              </a:rPr>
              <a:t>expresamos</a:t>
            </a:r>
            <a:r>
              <a:rPr lang="en-US" sz="2000" dirty="0">
                <a:solidFill>
                  <a:srgbClr val="002D52"/>
                </a:solidFill>
              </a:rPr>
              <a:t> un </a:t>
            </a:r>
            <a:r>
              <a:rPr lang="en-US" sz="2000" dirty="0" err="1">
                <a:solidFill>
                  <a:srgbClr val="002D52"/>
                </a:solidFill>
              </a:rPr>
              <a:t>número</a:t>
            </a:r>
            <a:r>
              <a:rPr lang="en-US" sz="2000" dirty="0">
                <a:solidFill>
                  <a:srgbClr val="002D52"/>
                </a:solidFill>
              </a:rPr>
              <a:t> </a:t>
            </a:r>
            <a:r>
              <a:rPr lang="en-US" sz="2000" dirty="0" err="1">
                <a:solidFill>
                  <a:srgbClr val="002D52"/>
                </a:solidFill>
              </a:rPr>
              <a:t>en</a:t>
            </a:r>
            <a:r>
              <a:rPr lang="en-US" sz="2000" dirty="0">
                <a:solidFill>
                  <a:srgbClr val="002D52"/>
                </a:solidFill>
              </a:rPr>
              <a:t> </a:t>
            </a:r>
            <a:r>
              <a:rPr lang="en-US" sz="2000" dirty="0" err="1">
                <a:solidFill>
                  <a:srgbClr val="002D52"/>
                </a:solidFill>
              </a:rPr>
              <a:t>notación</a:t>
            </a:r>
            <a:r>
              <a:rPr lang="en-US" sz="2000" dirty="0">
                <a:solidFill>
                  <a:srgbClr val="002D52"/>
                </a:solidFill>
              </a:rPr>
              <a:t> </a:t>
            </a:r>
            <a:r>
              <a:rPr lang="en-US" sz="2000" dirty="0" err="1">
                <a:solidFill>
                  <a:srgbClr val="002D52"/>
                </a:solidFill>
              </a:rPr>
              <a:t>científica</a:t>
            </a:r>
            <a:r>
              <a:rPr lang="en-US" sz="2000" dirty="0">
                <a:solidFill>
                  <a:srgbClr val="002D52"/>
                </a:solidFill>
              </a:rPr>
              <a:t>? </a:t>
            </a: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a) 0,0000000000000000000257940 m</a:t>
            </a: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b) 5938600946730200000264792 s</a:t>
            </a: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c) 2930,00049838736272900000 kg</a:t>
            </a: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d) 0,0000000000000000000000000000000000274 m/s</a:t>
            </a:r>
            <a:endParaRPr sz="20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600" b="1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22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2"/>
          <p:cNvSpPr txBox="1"/>
          <p:nvPr/>
        </p:nvSpPr>
        <p:spPr>
          <a:xfrm>
            <a:off x="762000" y="571500"/>
            <a:ext cx="11401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Prefijos / </a:t>
            </a: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Multiplicadores Métricos (SI)</a:t>
            </a:r>
            <a:endParaRPr/>
          </a:p>
        </p:txBody>
      </p:sp>
      <p:sp>
        <p:nvSpPr>
          <p:cNvPr id="221" name="Google Shape;221;p22"/>
          <p:cNvSpPr/>
          <p:nvPr/>
        </p:nvSpPr>
        <p:spPr>
          <a:xfrm>
            <a:off x="571500" y="571500"/>
            <a:ext cx="76200" cy="523875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2"/>
          <p:cNvSpPr txBox="1"/>
          <p:nvPr/>
        </p:nvSpPr>
        <p:spPr>
          <a:xfrm>
            <a:off x="571500" y="2539628"/>
            <a:ext cx="52389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Prefijos Grandes</a:t>
            </a:r>
            <a:endParaRPr/>
          </a:p>
        </p:txBody>
      </p:sp>
      <p:graphicFrame>
        <p:nvGraphicFramePr>
          <p:cNvPr id="223" name="Google Shape;223;p22"/>
          <p:cNvGraphicFramePr/>
          <p:nvPr/>
        </p:nvGraphicFramePr>
        <p:xfrm>
          <a:off x="584059" y="2818499"/>
          <a:ext cx="5238750" cy="3209875"/>
        </p:xfrm>
        <a:graphic>
          <a:graphicData uri="http://schemas.openxmlformats.org/drawingml/2006/table">
            <a:tbl>
              <a:tblPr firstRow="1" bandRow="1">
                <a:noFill/>
                <a:tableStyleId>{7F615C67-6913-477D-AD83-C949A434B57F}</a:tableStyleId>
              </a:tblPr>
              <a:tblGrid>
                <a:gridCol w="170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Prefijo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Símbolo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Valor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Quetta</a:t>
                      </a:r>
                      <a:endParaRPr sz="2000"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Q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30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Ronna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R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27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Yotta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Y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24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Giga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G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9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Mega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 dirty="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6</a:t>
                      </a:r>
                      <a:endParaRPr sz="2000" baseline="30000" dirty="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24" name="Google Shape;224;p22"/>
          <p:cNvSpPr txBox="1"/>
          <p:nvPr/>
        </p:nvSpPr>
        <p:spPr>
          <a:xfrm>
            <a:off x="6389678" y="2546760"/>
            <a:ext cx="52389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i="0" u="none" strike="noStrike" cap="none">
                <a:solidFill>
                  <a:srgbClr val="334155"/>
                </a:solidFill>
                <a:latin typeface="DM Sans"/>
                <a:ea typeface="DM Sans"/>
                <a:cs typeface="DM Sans"/>
                <a:sym typeface="DM Sans"/>
              </a:rPr>
              <a:t>Prefijos Pequeños</a:t>
            </a:r>
            <a:endParaRPr/>
          </a:p>
        </p:txBody>
      </p:sp>
      <p:graphicFrame>
        <p:nvGraphicFramePr>
          <p:cNvPr id="225" name="Google Shape;225;p22"/>
          <p:cNvGraphicFramePr/>
          <p:nvPr/>
        </p:nvGraphicFramePr>
        <p:xfrm>
          <a:off x="6389757" y="2818509"/>
          <a:ext cx="5238750" cy="3209875"/>
        </p:xfrm>
        <a:graphic>
          <a:graphicData uri="http://schemas.openxmlformats.org/drawingml/2006/table">
            <a:tbl>
              <a:tblPr firstRow="1" bandRow="1">
                <a:noFill/>
                <a:tableStyleId>{7F615C67-6913-477D-AD83-C949A434B57F}</a:tableStyleId>
              </a:tblPr>
              <a:tblGrid>
                <a:gridCol w="170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Prefijo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Símbolo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350" b="1" i="0" u="none" strike="noStrike" cap="none">
                          <a:solidFill>
                            <a:srgbClr val="FFFFFF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Valor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50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mili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-3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micro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μ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-6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nano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n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-9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4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quecto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q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-30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ronto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r</a:t>
                      </a:r>
                      <a:endParaRPr sz="2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50" b="0" i="0" u="none" strike="noStrike" cap="none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10</a:t>
                      </a:r>
                      <a:r>
                        <a:rPr lang="en-US" sz="1950" b="0" i="0" u="none" strike="noStrike" cap="none" baseline="30000">
                          <a:solidFill>
                            <a:srgbClr val="334155"/>
                          </a:solidFill>
                          <a:latin typeface="DM Sans"/>
                          <a:ea typeface="DM Sans"/>
                          <a:cs typeface="DM Sans"/>
                          <a:sym typeface="DM Sans"/>
                        </a:rPr>
                        <a:t>-27</a:t>
                      </a:r>
                      <a:endParaRPr sz="2000" baseline="30000"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26" name="Google Shape;226;p22"/>
          <p:cNvSpPr/>
          <p:nvPr/>
        </p:nvSpPr>
        <p:spPr>
          <a:xfrm>
            <a:off x="10112275" y="5781675"/>
            <a:ext cx="1508224" cy="9525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2"/>
          <p:cNvSpPr txBox="1"/>
          <p:nvPr/>
        </p:nvSpPr>
        <p:spPr>
          <a:xfrm>
            <a:off x="571500" y="1232550"/>
            <a:ext cx="11049000" cy="10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rgbClr val="005088"/>
                </a:solidFill>
                <a:latin typeface="Calibri"/>
                <a:ea typeface="Calibri"/>
                <a:cs typeface="Calibri"/>
                <a:sym typeface="Calibri"/>
              </a:rPr>
              <a:t>En el sistema métrico, las unidades más grandes y más pequeñas se definen en múltiplos de 10 de la unidad estándar, lo cual facilita los cálculos.</a:t>
            </a:r>
            <a:endParaRPr>
              <a:solidFill>
                <a:srgbClr val="0050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1">
                <a:solidFill>
                  <a:srgbClr val="005088"/>
                </a:solidFill>
                <a:latin typeface="Calibri"/>
                <a:ea typeface="Calibri"/>
                <a:cs typeface="Calibri"/>
                <a:sym typeface="Calibri"/>
              </a:rPr>
              <a:t>OBS: </a:t>
            </a:r>
            <a:r>
              <a:rPr lang="en-US" b="1" i="1">
                <a:solidFill>
                  <a:srgbClr val="005088"/>
                </a:solidFill>
              </a:rPr>
              <a:t>A partir de noviembre de 2022, en su primera actualización de prefijos desde 1991, el Sistema Internacional de Unidades (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i="1">
                <a:solidFill>
                  <a:srgbClr val="005088"/>
                </a:solidFill>
              </a:rPr>
              <a:t>SI) ahora incluye los prefijos ronna, quetta, ronto y quecto.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 i="1">
              <a:solidFill>
                <a:srgbClr val="005088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3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453075" y="321675"/>
            <a:ext cx="7782301" cy="5391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3"/>
          <p:cNvSpPr txBox="1"/>
          <p:nvPr/>
        </p:nvSpPr>
        <p:spPr>
          <a:xfrm>
            <a:off x="746623" y="571500"/>
            <a:ext cx="71952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Prefijos / </a:t>
            </a:r>
            <a:r>
              <a:rPr lang="en-US" sz="3300" b="1" i="0" u="none" strike="noStrike" cap="none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Multiplicadores Métricos (SI)</a:t>
            </a:r>
            <a:endParaRPr/>
          </a:p>
        </p:txBody>
      </p:sp>
      <p:sp>
        <p:nvSpPr>
          <p:cNvPr id="234" name="Google Shape;234;p23"/>
          <p:cNvSpPr/>
          <p:nvPr/>
        </p:nvSpPr>
        <p:spPr>
          <a:xfrm>
            <a:off x="556123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23"/>
          <p:cNvSpPr/>
          <p:nvPr/>
        </p:nvSpPr>
        <p:spPr>
          <a:xfrm>
            <a:off x="10112275" y="3648075"/>
            <a:ext cx="1508100" cy="9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23"/>
          <p:cNvSpPr/>
          <p:nvPr/>
        </p:nvSpPr>
        <p:spPr>
          <a:xfrm>
            <a:off x="10112275" y="4181475"/>
            <a:ext cx="1508100" cy="9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23"/>
          <p:cNvSpPr/>
          <p:nvPr/>
        </p:nvSpPr>
        <p:spPr>
          <a:xfrm>
            <a:off x="10112275" y="4714875"/>
            <a:ext cx="1508100" cy="9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3"/>
          <p:cNvSpPr/>
          <p:nvPr/>
        </p:nvSpPr>
        <p:spPr>
          <a:xfrm>
            <a:off x="10112275" y="5248275"/>
            <a:ext cx="1508100" cy="9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23"/>
          <p:cNvSpPr/>
          <p:nvPr/>
        </p:nvSpPr>
        <p:spPr>
          <a:xfrm>
            <a:off x="10112275" y="5781675"/>
            <a:ext cx="1508100" cy="96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3"/>
          <p:cNvSpPr txBox="1"/>
          <p:nvPr/>
        </p:nvSpPr>
        <p:spPr>
          <a:xfrm>
            <a:off x="671325" y="1587300"/>
            <a:ext cx="7345800" cy="399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Exprese</a:t>
            </a:r>
            <a:r>
              <a:rPr lang="en-US" sz="16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las </a:t>
            </a:r>
            <a:r>
              <a:rPr lang="en-US" sz="160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siguientes</a:t>
            </a:r>
            <a:r>
              <a:rPr lang="en-US" sz="16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cifras</a:t>
            </a:r>
            <a:r>
              <a:rPr lang="en-US" sz="16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sz="160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uso</a:t>
            </a:r>
            <a:r>
              <a:rPr lang="en-US" sz="16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160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Prefijos</a:t>
            </a:r>
            <a:endParaRPr sz="16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9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a) 0,0000000000000000000257940 m		</a:t>
            </a: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9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b) 5938600946730200000264792 km</a:t>
            </a: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9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c) 2930,00049838736272900000 kg</a:t>
            </a: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90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d) 0,00000000000000000000000000000274 cm</a:t>
            </a:r>
            <a:endParaRPr sz="190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0050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i="1" dirty="0">
              <a:solidFill>
                <a:srgbClr val="005088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i="1" dirty="0">
              <a:solidFill>
                <a:srgbClr val="005088"/>
              </a:solidFill>
            </a:endParaRPr>
          </a:p>
        </p:txBody>
      </p:sp>
      <p:pic>
        <p:nvPicPr>
          <p:cNvPr id="241" name="Google Shape;24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40318" y="224139"/>
            <a:ext cx="3414000" cy="6376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Google Shape;246;p24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-2" y="-11635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p24"/>
          <p:cNvSpPr txBox="1"/>
          <p:nvPr/>
        </p:nvSpPr>
        <p:spPr>
          <a:xfrm>
            <a:off x="762000" y="571500"/>
            <a:ext cx="11401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Orden de Magnitud</a:t>
            </a:r>
            <a:endParaRPr/>
          </a:p>
        </p:txBody>
      </p:sp>
      <p:sp>
        <p:nvSpPr>
          <p:cNvPr id="248" name="Google Shape;248;p24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4"/>
          <p:cNvSpPr txBox="1"/>
          <p:nvPr/>
        </p:nvSpPr>
        <p:spPr>
          <a:xfrm>
            <a:off x="490475" y="1095300"/>
            <a:ext cx="5789400" cy="55983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/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6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4"/>
          <p:cNvSpPr txBox="1"/>
          <p:nvPr/>
        </p:nvSpPr>
        <p:spPr>
          <a:xfrm>
            <a:off x="571496" y="1346775"/>
            <a:ext cx="4388100" cy="5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Es la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potencia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de 10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más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próxima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a un valor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numérico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. Se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rige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por la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regla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de la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raíz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 de </a:t>
            </a:r>
            <a:r>
              <a:rPr lang="en-US" sz="1350" b="0" i="0" u="none" strike="noStrike" cap="none" dirty="0" err="1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diez</a:t>
            </a:r>
            <a:r>
              <a:rPr lang="en-US" sz="1350" b="0" i="0" u="none" strike="noStrike" cap="none" dirty="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:</a:t>
            </a:r>
            <a:endParaRPr dirty="0">
              <a:solidFill>
                <a:srgbClr val="002D52"/>
              </a:solidFill>
            </a:endParaRPr>
          </a:p>
        </p:txBody>
      </p:sp>
      <p:pic>
        <p:nvPicPr>
          <p:cNvPr id="251" name="Google Shape;251;p2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013335" y="2133756"/>
            <a:ext cx="1307455" cy="261193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4"/>
          <p:cNvSpPr txBox="1"/>
          <p:nvPr/>
        </p:nvSpPr>
        <p:spPr>
          <a:xfrm>
            <a:off x="4959663" y="2102805"/>
            <a:ext cx="624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2D52"/>
                </a:solidFill>
              </a:rPr>
              <a:t>¿Cómo obtenemos el orden de magnitud? </a:t>
            </a:r>
            <a:endParaRPr sz="240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3" name="Google Shape;253;p2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24775" y="3003956"/>
            <a:ext cx="171450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24"/>
          <p:cNvSpPr txBox="1"/>
          <p:nvPr/>
        </p:nvSpPr>
        <p:spPr>
          <a:xfrm>
            <a:off x="5347338" y="2858530"/>
            <a:ext cx="6033300" cy="22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Exprese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número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notación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científica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, con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multiplicador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entre 1 y 10 y una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unidad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35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 u="sng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Caso A</a:t>
            </a:r>
            <a:endParaRPr sz="1350" b="1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Si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multiplicador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es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menor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a 3,162,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orden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magnitud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número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es la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potencia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 10 de la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notación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científica</a:t>
            </a:r>
            <a:endParaRPr sz="135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1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Caso B</a:t>
            </a:r>
            <a:endParaRPr sz="1350" b="1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Si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multiplicador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es mayor a 3,162, el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orden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magnitud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es uno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más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grande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que la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potencia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de 10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en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notación</a:t>
            </a:r>
            <a:r>
              <a:rPr lang="en-US" sz="1350" dirty="0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50" dirty="0" err="1">
                <a:solidFill>
                  <a:srgbClr val="002D52"/>
                </a:solidFill>
                <a:latin typeface="Calibri"/>
                <a:ea typeface="Calibri"/>
                <a:cs typeface="Calibri"/>
                <a:sym typeface="Calibri"/>
              </a:rPr>
              <a:t>científica</a:t>
            </a:r>
            <a:endParaRPr sz="1350" dirty="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2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23408" y="3617657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2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22041" y="4446631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0787" y="2913921"/>
            <a:ext cx="4582026" cy="284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25" descr="image.png"/>
          <p:cNvPicPr preferRelativeResize="0"/>
          <p:nvPr/>
        </p:nvPicPr>
        <p:blipFill rotWithShape="1">
          <a:blip r:embed="rId3">
            <a:alphaModFix amt="50000"/>
          </a:blip>
          <a:srcRect/>
          <a:stretch/>
        </p:blipFill>
        <p:spPr>
          <a:xfrm>
            <a:off x="-2" y="-12"/>
            <a:ext cx="12192000" cy="6858012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5"/>
          <p:cNvSpPr txBox="1"/>
          <p:nvPr/>
        </p:nvSpPr>
        <p:spPr>
          <a:xfrm>
            <a:off x="762000" y="571500"/>
            <a:ext cx="11401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00" b="1">
                <a:solidFill>
                  <a:srgbClr val="002D52"/>
                </a:solidFill>
                <a:latin typeface="Merriweather"/>
                <a:ea typeface="Merriweather"/>
                <a:cs typeface="Merriweather"/>
                <a:sym typeface="Merriweather"/>
              </a:rPr>
              <a:t>Orden de Magnitud</a:t>
            </a:r>
            <a:endParaRPr/>
          </a:p>
        </p:txBody>
      </p:sp>
      <p:sp>
        <p:nvSpPr>
          <p:cNvPr id="264" name="Google Shape;264;p25"/>
          <p:cNvSpPr/>
          <p:nvPr/>
        </p:nvSpPr>
        <p:spPr>
          <a:xfrm>
            <a:off x="571500" y="571500"/>
            <a:ext cx="76200" cy="523800"/>
          </a:xfrm>
          <a:prstGeom prst="rect">
            <a:avLst/>
          </a:prstGeom>
          <a:solidFill>
            <a:srgbClr val="00508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5"/>
          <p:cNvSpPr txBox="1"/>
          <p:nvPr/>
        </p:nvSpPr>
        <p:spPr>
          <a:xfrm>
            <a:off x="5296213" y="1095312"/>
            <a:ext cx="60333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rgbClr val="002D5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6" name="Google Shape;266;p2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6213" y="2158243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4171" y="4016080"/>
            <a:ext cx="171450" cy="180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31912" y="455917"/>
            <a:ext cx="4582026" cy="284020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5"/>
          <p:cNvSpPr txBox="1"/>
          <p:nvPr/>
        </p:nvSpPr>
        <p:spPr>
          <a:xfrm>
            <a:off x="571500" y="1988609"/>
            <a:ext cx="7622700" cy="26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chemeClr val="bg2"/>
                </a:solidFill>
                <a:latin typeface="DM Sans"/>
                <a:ea typeface="DM Sans"/>
                <a:cs typeface="DM Sans"/>
                <a:sym typeface="DM Sans"/>
              </a:rPr>
              <a:t>Distancia</a:t>
            </a:r>
            <a:r>
              <a:rPr lang="en-US" sz="2000" dirty="0">
                <a:solidFill>
                  <a:schemeClr val="bg2"/>
                </a:solidFill>
                <a:latin typeface="DM Sans"/>
                <a:ea typeface="DM Sans"/>
                <a:cs typeface="DM Sans"/>
                <a:sym typeface="DM Sans"/>
              </a:rPr>
              <a:t> entre la Tierra y el Sol</a:t>
            </a: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bg2"/>
                </a:solidFill>
                <a:latin typeface="DM Sans"/>
                <a:ea typeface="DM Sans"/>
                <a:cs typeface="DM Sans"/>
                <a:sym typeface="DM Sans"/>
              </a:rPr>
              <a:t>150.000.000 km</a:t>
            </a: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bg2"/>
                </a:solidFill>
                <a:latin typeface="DM Sans"/>
                <a:ea typeface="DM Sans"/>
                <a:cs typeface="DM Sans"/>
                <a:sym typeface="DM Sans"/>
              </a:rPr>
              <a:t>Masa del electron:</a:t>
            </a:r>
            <a:endParaRPr sz="2000" dirty="0">
              <a:solidFill>
                <a:schemeClr val="bg2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2"/>
                </a:solidFill>
                <a:latin typeface="DM Sans"/>
                <a:ea typeface="DM Sans"/>
                <a:cs typeface="DM Sans"/>
                <a:sym typeface="DM Sans"/>
              </a:rPr>
              <a:t>0,000000000000000000000000000000910938291 kg</a:t>
            </a:r>
            <a:r>
              <a:rPr lang="en-US" sz="2000" dirty="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 </a:t>
            </a:r>
            <a:endParaRPr dirty="0"/>
          </a:p>
        </p:txBody>
      </p:sp>
      <p:sp>
        <p:nvSpPr>
          <p:cNvPr id="270" name="Google Shape;270;p25"/>
          <p:cNvSpPr txBox="1"/>
          <p:nvPr/>
        </p:nvSpPr>
        <p:spPr>
          <a:xfrm>
            <a:off x="647700" y="1437988"/>
            <a:ext cx="62400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>
                <a:solidFill>
                  <a:srgbClr val="002D52"/>
                </a:solidFill>
                <a:latin typeface="DM Sans"/>
                <a:ea typeface="DM Sans"/>
                <a:cs typeface="DM Sans"/>
                <a:sym typeface="DM Sans"/>
              </a:rPr>
              <a:t>¿ Cuál es el orden de magnitud de las siguientes magnitudes físicas?</a:t>
            </a:r>
            <a:endParaRPr>
              <a:solidFill>
                <a:srgbClr val="002D5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678</Words>
  <Application>Microsoft Office PowerPoint</Application>
  <PresentationFormat>Panorámica</PresentationFormat>
  <Paragraphs>165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Merriweather</vt:lpstr>
      <vt:lpstr>Cambria Math</vt:lpstr>
      <vt:lpstr>DM Sans</vt:lpstr>
      <vt:lpstr>Calibri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Nelson rios pacheco</cp:lastModifiedBy>
  <cp:revision>5</cp:revision>
  <dcterms:modified xsi:type="dcterms:W3CDTF">2026-07-14T18:28:30Z</dcterms:modified>
</cp:coreProperties>
</file>