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315" r:id="rId2"/>
    <p:sldId id="324" r:id="rId3"/>
    <p:sldId id="322" r:id="rId4"/>
    <p:sldId id="327" r:id="rId5"/>
    <p:sldId id="331" r:id="rId6"/>
    <p:sldId id="332" r:id="rId7"/>
  </p:sldIdLst>
  <p:sldSz cx="12192000" cy="6858000"/>
  <p:notesSz cx="6858000" cy="91440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Chiguay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600"/>
    <a:srgbClr val="06094D"/>
    <a:srgbClr val="2B413E"/>
    <a:srgbClr val="E4C49A"/>
    <a:srgbClr val="46920B"/>
    <a:srgbClr val="001222"/>
    <a:srgbClr val="041D39"/>
    <a:srgbClr val="001F60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11" autoAdjust="0"/>
    <p:restoredTop sz="94586" autoAdjust="0"/>
  </p:normalViewPr>
  <p:slideViewPr>
    <p:cSldViewPr snapToGrid="0">
      <p:cViewPr varScale="1">
        <p:scale>
          <a:sx n="56" d="100"/>
          <a:sy n="56" d="100"/>
        </p:scale>
        <p:origin x="20" y="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7F045A-2757-41DD-910A-683CC02E9F78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C1FD527-0FB1-4A5D-AD54-43F0222B8696}">
      <dgm:prSet phldrT="[Texto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Georreferenciar diques, varaderos, desembarcaderos, muelles, espigones, toda construcción para el desarrollo de la actividad marítima que se interne en las aguas de los ríos Aysén, Los Palos y Aguas Muertas.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2EF6D3-1172-4FBE-9577-30504B3DA76A}" type="parTrans" cxnId="{244B9A2C-84CE-4AC5-BCCC-0E42DE77B80E}">
      <dgm:prSet/>
      <dgm:spPr/>
      <dgm:t>
        <a:bodyPr/>
        <a:lstStyle/>
        <a:p>
          <a:endParaRPr lang="es-CL"/>
        </a:p>
      </dgm:t>
    </dgm:pt>
    <dgm:pt modelId="{FF4D9B32-B1C7-4E50-A17D-EB5824EEF127}" type="sibTrans" cxnId="{244B9A2C-84CE-4AC5-BCCC-0E42DE77B80E}">
      <dgm:prSet/>
      <dgm:spPr/>
      <dgm:t>
        <a:bodyPr/>
        <a:lstStyle/>
        <a:p>
          <a:endParaRPr lang="es-CL"/>
        </a:p>
      </dgm:t>
    </dgm:pt>
    <dgm:pt modelId="{E7FAB48A-BAA4-4C88-B759-150D1445B5B6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Elaborar un programa de fiscalizaciones intersectoriales, objeto verificar en terreno el cumplimiento de la normativa vigente.</a:t>
          </a:r>
        </a:p>
      </dgm:t>
    </dgm:pt>
    <dgm:pt modelId="{813D43AB-F526-4F70-B77C-B9020436ACDB}" type="parTrans" cxnId="{40B9D3B7-2BCF-4A93-B083-029FF409369B}">
      <dgm:prSet/>
      <dgm:spPr/>
      <dgm:t>
        <a:bodyPr/>
        <a:lstStyle/>
        <a:p>
          <a:endParaRPr lang="es-CL"/>
        </a:p>
      </dgm:t>
    </dgm:pt>
    <dgm:pt modelId="{51F8FC81-DF5A-412A-A9F2-34DAB3BFE826}" type="sibTrans" cxnId="{40B9D3B7-2BCF-4A93-B083-029FF409369B}">
      <dgm:prSet/>
      <dgm:spPr/>
      <dgm:t>
        <a:bodyPr/>
        <a:lstStyle/>
        <a:p>
          <a:endParaRPr lang="es-CL"/>
        </a:p>
      </dgm:t>
    </dgm:pt>
    <dgm:pt modelId="{5EE159D1-CD4E-4C1E-A1B6-5DFDE8AFD348}" type="pres">
      <dgm:prSet presAssocID="{467F045A-2757-41DD-910A-683CC02E9F7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32B1731D-51BA-41AB-90BF-9593A3481394}" type="pres">
      <dgm:prSet presAssocID="{6C1FD527-0FB1-4A5D-AD54-43F0222B8696}" presName="arrow" presStyleLbl="node1" presStyleIdx="0" presStyleCnt="2" custScaleX="94351" custScaleY="111931" custRadScaleRad="76615" custRadScaleInc="629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39B162E-730C-4C06-9175-FC7EAF06D9D4}" type="pres">
      <dgm:prSet presAssocID="{E7FAB48A-BAA4-4C88-B759-150D1445B5B6}" presName="arrow" presStyleLbl="node1" presStyleIdx="1" presStyleCnt="2" custScaleX="87792" custScaleY="95185" custRadScaleRad="72986" custRadScaleInc="-526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BA61D14-7571-40F6-8B73-7DF6336ED76D}" type="presOf" srcId="{467F045A-2757-41DD-910A-683CC02E9F78}" destId="{5EE159D1-CD4E-4C1E-A1B6-5DFDE8AFD348}" srcOrd="0" destOrd="0" presId="urn:microsoft.com/office/officeart/2005/8/layout/arrow5"/>
    <dgm:cxn modelId="{9EC069FD-59C1-482C-9093-3D0811E7C9A3}" type="presOf" srcId="{6C1FD527-0FB1-4A5D-AD54-43F0222B8696}" destId="{32B1731D-51BA-41AB-90BF-9593A3481394}" srcOrd="0" destOrd="0" presId="urn:microsoft.com/office/officeart/2005/8/layout/arrow5"/>
    <dgm:cxn modelId="{40B9D3B7-2BCF-4A93-B083-029FF409369B}" srcId="{467F045A-2757-41DD-910A-683CC02E9F78}" destId="{E7FAB48A-BAA4-4C88-B759-150D1445B5B6}" srcOrd="1" destOrd="0" parTransId="{813D43AB-F526-4F70-B77C-B9020436ACDB}" sibTransId="{51F8FC81-DF5A-412A-A9F2-34DAB3BFE826}"/>
    <dgm:cxn modelId="{244B9A2C-84CE-4AC5-BCCC-0E42DE77B80E}" srcId="{467F045A-2757-41DD-910A-683CC02E9F78}" destId="{6C1FD527-0FB1-4A5D-AD54-43F0222B8696}" srcOrd="0" destOrd="0" parTransId="{F32EF6D3-1172-4FBE-9577-30504B3DA76A}" sibTransId="{FF4D9B32-B1C7-4E50-A17D-EB5824EEF127}"/>
    <dgm:cxn modelId="{75FE97CD-AE57-42B3-9EDB-D28FC2BA78A1}" type="presOf" srcId="{E7FAB48A-BAA4-4C88-B759-150D1445B5B6}" destId="{139B162E-730C-4C06-9175-FC7EAF06D9D4}" srcOrd="0" destOrd="0" presId="urn:microsoft.com/office/officeart/2005/8/layout/arrow5"/>
    <dgm:cxn modelId="{F36313C2-330A-4551-853B-782BC4DA38ED}" type="presParOf" srcId="{5EE159D1-CD4E-4C1E-A1B6-5DFDE8AFD348}" destId="{32B1731D-51BA-41AB-90BF-9593A3481394}" srcOrd="0" destOrd="0" presId="urn:microsoft.com/office/officeart/2005/8/layout/arrow5"/>
    <dgm:cxn modelId="{E5FA905E-65B5-4A43-B2E6-F84934CDB72F}" type="presParOf" srcId="{5EE159D1-CD4E-4C1E-A1B6-5DFDE8AFD348}" destId="{139B162E-730C-4C06-9175-FC7EAF06D9D4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E4A0DF-0D4D-470C-AA57-469F628952B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06BD911-45DF-4FEF-89A9-0A0A9EFD865B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CL" dirty="0" smtClean="0"/>
            <a:t>Identificar sectores con mayor concentración de desechos y basuras, para dar paso a la organización de diversas campañas de limpieza. </a:t>
          </a:r>
          <a:endParaRPr lang="es-CL" dirty="0"/>
        </a:p>
      </dgm:t>
    </dgm:pt>
    <dgm:pt modelId="{754AD3A2-2F38-45B9-86B0-838E59DC2BEC}" type="parTrans" cxnId="{9BD9E485-4B81-4D04-A132-BA92FFBFC2F6}">
      <dgm:prSet/>
      <dgm:spPr/>
      <dgm:t>
        <a:bodyPr/>
        <a:lstStyle/>
        <a:p>
          <a:endParaRPr lang="es-CL"/>
        </a:p>
      </dgm:t>
    </dgm:pt>
    <dgm:pt modelId="{3FDEB961-01D2-4EDD-9733-C5D3D417B164}" type="sibTrans" cxnId="{9BD9E485-4B81-4D04-A132-BA92FFBFC2F6}">
      <dgm:prSet/>
      <dgm:spPr/>
      <dgm:t>
        <a:bodyPr/>
        <a:lstStyle/>
        <a:p>
          <a:endParaRPr lang="es-CL"/>
        </a:p>
      </dgm:t>
    </dgm:pt>
    <dgm:pt modelId="{17C9E3C3-474E-4DE2-9012-94549FDD44C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CL" dirty="0" smtClean="0"/>
            <a:t>Coordinación entre Autoridades,  sector privado, instituciones educacionales, sindicatos de pescadores y organizaciones sociales, grupos ambientalistas, entre otros. </a:t>
          </a:r>
          <a:endParaRPr lang="es-CL" dirty="0"/>
        </a:p>
      </dgm:t>
    </dgm:pt>
    <dgm:pt modelId="{B5715F11-4AF7-4C79-9F84-8F492ED54BC4}" type="parTrans" cxnId="{AF540062-1F70-4BD9-9579-F6BD280A7D4D}">
      <dgm:prSet/>
      <dgm:spPr/>
      <dgm:t>
        <a:bodyPr/>
        <a:lstStyle/>
        <a:p>
          <a:endParaRPr lang="es-CL"/>
        </a:p>
      </dgm:t>
    </dgm:pt>
    <dgm:pt modelId="{9832A385-8385-41C0-AA3D-6B50FF921082}" type="sibTrans" cxnId="{AF540062-1F70-4BD9-9579-F6BD280A7D4D}">
      <dgm:prSet/>
      <dgm:spPr/>
      <dgm:t>
        <a:bodyPr/>
        <a:lstStyle/>
        <a:p>
          <a:endParaRPr lang="es-CL"/>
        </a:p>
      </dgm:t>
    </dgm:pt>
    <dgm:pt modelId="{BEC4ECEC-D05D-4917-B05A-59929D25968E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CL" dirty="0" smtClean="0"/>
            <a:t>Ejecutar campaña de educación y concientización ambiental, a través de talleres de educación ambiental y de reciclaje, orientados a las juntas de vecinos, empresas y comunidad escolar.</a:t>
          </a:r>
          <a:endParaRPr lang="es-CL" dirty="0"/>
        </a:p>
      </dgm:t>
    </dgm:pt>
    <dgm:pt modelId="{35E84AB5-B3F1-488D-B624-0AF9B7DDF8EC}" type="parTrans" cxnId="{F1DE8E0E-4F5A-47F3-ACBF-D1C47B2805FB}">
      <dgm:prSet/>
      <dgm:spPr/>
      <dgm:t>
        <a:bodyPr/>
        <a:lstStyle/>
        <a:p>
          <a:endParaRPr lang="es-CL"/>
        </a:p>
      </dgm:t>
    </dgm:pt>
    <dgm:pt modelId="{7773BCC5-06A4-4018-B2E1-FFB0767C54BB}" type="sibTrans" cxnId="{F1DE8E0E-4F5A-47F3-ACBF-D1C47B2805FB}">
      <dgm:prSet/>
      <dgm:spPr/>
      <dgm:t>
        <a:bodyPr/>
        <a:lstStyle/>
        <a:p>
          <a:endParaRPr lang="es-CL"/>
        </a:p>
      </dgm:t>
    </dgm:pt>
    <dgm:pt modelId="{5106F983-A61E-4131-A15E-97FB6BEB3095}" type="pres">
      <dgm:prSet presAssocID="{AFE4A0DF-0D4D-470C-AA57-469F628952B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BF7D73B-8F7F-4D0F-A012-636A941346F6}" type="pres">
      <dgm:prSet presAssocID="{A06BD911-45DF-4FEF-89A9-0A0A9EFD865B}" presName="composite" presStyleCnt="0"/>
      <dgm:spPr/>
    </dgm:pt>
    <dgm:pt modelId="{A8AAF765-A609-497A-8875-399511B7FCDD}" type="pres">
      <dgm:prSet presAssocID="{A06BD911-45DF-4FEF-89A9-0A0A9EFD865B}" presName="imgShp" presStyleLbl="fgImgPlace1" presStyleIdx="0" presStyleCnt="3"/>
      <dgm:spPr/>
    </dgm:pt>
    <dgm:pt modelId="{B36039A5-8559-412A-9170-7E5157280E3E}" type="pres">
      <dgm:prSet presAssocID="{A06BD911-45DF-4FEF-89A9-0A0A9EFD865B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F6B9C66-8956-4A6D-AA0B-BE7B1C1ED144}" type="pres">
      <dgm:prSet presAssocID="{3FDEB961-01D2-4EDD-9733-C5D3D417B164}" presName="spacing" presStyleCnt="0"/>
      <dgm:spPr/>
    </dgm:pt>
    <dgm:pt modelId="{1CAA9C94-E74B-4517-B52B-6EC0B3B89CAC}" type="pres">
      <dgm:prSet presAssocID="{17C9E3C3-474E-4DE2-9012-94549FDD44C5}" presName="composite" presStyleCnt="0"/>
      <dgm:spPr/>
    </dgm:pt>
    <dgm:pt modelId="{9B84F40F-3522-4B5E-B42E-C734B48DB2EB}" type="pres">
      <dgm:prSet presAssocID="{17C9E3C3-474E-4DE2-9012-94549FDD44C5}" presName="imgShp" presStyleLbl="fgImgPlace1" presStyleIdx="1" presStyleCnt="3" custLinFactNeighborX="-57934" custLinFactNeighborY="5838"/>
      <dgm:spPr/>
    </dgm:pt>
    <dgm:pt modelId="{522EA85B-5BB1-44DB-8875-B46218DCD1EA}" type="pres">
      <dgm:prSet presAssocID="{17C9E3C3-474E-4DE2-9012-94549FDD44C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8B54BEF-DD00-4493-BDBE-24BD13BD8AA6}" type="pres">
      <dgm:prSet presAssocID="{9832A385-8385-41C0-AA3D-6B50FF921082}" presName="spacing" presStyleCnt="0"/>
      <dgm:spPr/>
    </dgm:pt>
    <dgm:pt modelId="{FDC40168-A810-4128-BBEA-0F3E821C0387}" type="pres">
      <dgm:prSet presAssocID="{BEC4ECEC-D05D-4917-B05A-59929D25968E}" presName="composite" presStyleCnt="0"/>
      <dgm:spPr/>
    </dgm:pt>
    <dgm:pt modelId="{043B692C-E838-42CB-84D2-F3027E5F4087}" type="pres">
      <dgm:prSet presAssocID="{BEC4ECEC-D05D-4917-B05A-59929D25968E}" presName="imgShp" presStyleLbl="fgImgPlace1" presStyleIdx="2" presStyleCnt="3"/>
      <dgm:spPr/>
    </dgm:pt>
    <dgm:pt modelId="{A2555AC7-872B-4049-BFAD-52200E77F26B}" type="pres">
      <dgm:prSet presAssocID="{BEC4ECEC-D05D-4917-B05A-59929D25968E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A7EE9EF-09EF-40A4-B597-25B9DCEDB409}" type="presOf" srcId="{BEC4ECEC-D05D-4917-B05A-59929D25968E}" destId="{A2555AC7-872B-4049-BFAD-52200E77F26B}" srcOrd="0" destOrd="0" presId="urn:microsoft.com/office/officeart/2005/8/layout/vList3"/>
    <dgm:cxn modelId="{980ADBB7-A8CD-442B-BE96-6D31C4127D1C}" type="presOf" srcId="{AFE4A0DF-0D4D-470C-AA57-469F628952B8}" destId="{5106F983-A61E-4131-A15E-97FB6BEB3095}" srcOrd="0" destOrd="0" presId="urn:microsoft.com/office/officeart/2005/8/layout/vList3"/>
    <dgm:cxn modelId="{9BD9E485-4B81-4D04-A132-BA92FFBFC2F6}" srcId="{AFE4A0DF-0D4D-470C-AA57-469F628952B8}" destId="{A06BD911-45DF-4FEF-89A9-0A0A9EFD865B}" srcOrd="0" destOrd="0" parTransId="{754AD3A2-2F38-45B9-86B0-838E59DC2BEC}" sibTransId="{3FDEB961-01D2-4EDD-9733-C5D3D417B164}"/>
    <dgm:cxn modelId="{AF540062-1F70-4BD9-9579-F6BD280A7D4D}" srcId="{AFE4A0DF-0D4D-470C-AA57-469F628952B8}" destId="{17C9E3C3-474E-4DE2-9012-94549FDD44C5}" srcOrd="1" destOrd="0" parTransId="{B5715F11-4AF7-4C79-9F84-8F492ED54BC4}" sibTransId="{9832A385-8385-41C0-AA3D-6B50FF921082}"/>
    <dgm:cxn modelId="{F1DE8E0E-4F5A-47F3-ACBF-D1C47B2805FB}" srcId="{AFE4A0DF-0D4D-470C-AA57-469F628952B8}" destId="{BEC4ECEC-D05D-4917-B05A-59929D25968E}" srcOrd="2" destOrd="0" parTransId="{35E84AB5-B3F1-488D-B624-0AF9B7DDF8EC}" sibTransId="{7773BCC5-06A4-4018-B2E1-FFB0767C54BB}"/>
    <dgm:cxn modelId="{89584F72-1564-470F-AF61-0E0952C7692B}" type="presOf" srcId="{A06BD911-45DF-4FEF-89A9-0A0A9EFD865B}" destId="{B36039A5-8559-412A-9170-7E5157280E3E}" srcOrd="0" destOrd="0" presId="urn:microsoft.com/office/officeart/2005/8/layout/vList3"/>
    <dgm:cxn modelId="{C3D657C5-C66F-4CFF-9536-814D763F5673}" type="presOf" srcId="{17C9E3C3-474E-4DE2-9012-94549FDD44C5}" destId="{522EA85B-5BB1-44DB-8875-B46218DCD1EA}" srcOrd="0" destOrd="0" presId="urn:microsoft.com/office/officeart/2005/8/layout/vList3"/>
    <dgm:cxn modelId="{A7DE0599-D80E-45CB-871C-D9C393F7AA1E}" type="presParOf" srcId="{5106F983-A61E-4131-A15E-97FB6BEB3095}" destId="{9BF7D73B-8F7F-4D0F-A012-636A941346F6}" srcOrd="0" destOrd="0" presId="urn:microsoft.com/office/officeart/2005/8/layout/vList3"/>
    <dgm:cxn modelId="{191E5AED-FBA1-48EB-AEF8-1BE339FFAF86}" type="presParOf" srcId="{9BF7D73B-8F7F-4D0F-A012-636A941346F6}" destId="{A8AAF765-A609-497A-8875-399511B7FCDD}" srcOrd="0" destOrd="0" presId="urn:microsoft.com/office/officeart/2005/8/layout/vList3"/>
    <dgm:cxn modelId="{29C21B69-9481-438D-9AFF-4E5B62F636B0}" type="presParOf" srcId="{9BF7D73B-8F7F-4D0F-A012-636A941346F6}" destId="{B36039A5-8559-412A-9170-7E5157280E3E}" srcOrd="1" destOrd="0" presId="urn:microsoft.com/office/officeart/2005/8/layout/vList3"/>
    <dgm:cxn modelId="{6A55414C-461F-4B6F-AA8E-DF319CC095B0}" type="presParOf" srcId="{5106F983-A61E-4131-A15E-97FB6BEB3095}" destId="{AF6B9C66-8956-4A6D-AA0B-BE7B1C1ED144}" srcOrd="1" destOrd="0" presId="urn:microsoft.com/office/officeart/2005/8/layout/vList3"/>
    <dgm:cxn modelId="{24BC24CE-8257-421D-AEE6-60F05AA77A6D}" type="presParOf" srcId="{5106F983-A61E-4131-A15E-97FB6BEB3095}" destId="{1CAA9C94-E74B-4517-B52B-6EC0B3B89CAC}" srcOrd="2" destOrd="0" presId="urn:microsoft.com/office/officeart/2005/8/layout/vList3"/>
    <dgm:cxn modelId="{33BC6D21-3915-4EFD-89C9-50E908B60B10}" type="presParOf" srcId="{1CAA9C94-E74B-4517-B52B-6EC0B3B89CAC}" destId="{9B84F40F-3522-4B5E-B42E-C734B48DB2EB}" srcOrd="0" destOrd="0" presId="urn:microsoft.com/office/officeart/2005/8/layout/vList3"/>
    <dgm:cxn modelId="{9469147F-85AF-46FA-A161-98E1C3B36250}" type="presParOf" srcId="{1CAA9C94-E74B-4517-B52B-6EC0B3B89CAC}" destId="{522EA85B-5BB1-44DB-8875-B46218DCD1EA}" srcOrd="1" destOrd="0" presId="urn:microsoft.com/office/officeart/2005/8/layout/vList3"/>
    <dgm:cxn modelId="{BF373853-FEFB-4610-B283-6A2DB29E7CFC}" type="presParOf" srcId="{5106F983-A61E-4131-A15E-97FB6BEB3095}" destId="{D8B54BEF-DD00-4493-BDBE-24BD13BD8AA6}" srcOrd="3" destOrd="0" presId="urn:microsoft.com/office/officeart/2005/8/layout/vList3"/>
    <dgm:cxn modelId="{25B90166-8D63-4A9B-BDDD-9F295891D27E}" type="presParOf" srcId="{5106F983-A61E-4131-A15E-97FB6BEB3095}" destId="{FDC40168-A810-4128-BBEA-0F3E821C0387}" srcOrd="4" destOrd="0" presId="urn:microsoft.com/office/officeart/2005/8/layout/vList3"/>
    <dgm:cxn modelId="{1572C4EF-5533-4111-8790-FA01A93FE85A}" type="presParOf" srcId="{FDC40168-A810-4128-BBEA-0F3E821C0387}" destId="{043B692C-E838-42CB-84D2-F3027E5F4087}" srcOrd="0" destOrd="0" presId="urn:microsoft.com/office/officeart/2005/8/layout/vList3"/>
    <dgm:cxn modelId="{8A6C9E47-847B-4F60-B483-B9B33818887B}" type="presParOf" srcId="{FDC40168-A810-4128-BBEA-0F3E821C0387}" destId="{A2555AC7-872B-4049-BFAD-52200E77F26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7D25FA-AF57-4249-A286-BA5D0469886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8EEE67EF-04F4-4327-9F11-7B3903394AFF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CL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Identificar naves varadas que se encuentran en condición de abandono y empresas interesadas en efectuar el retiro o desguace de éstas, que hayan sido declaradas a favor del FISCO.</a:t>
          </a:r>
          <a:endParaRPr lang="es-CL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AE3F00-691D-4BC9-9118-777C5B12ACDB}" type="parTrans" cxnId="{C99B0CF9-3D3C-4D69-8672-0A97DD9F76DE}">
      <dgm:prSet/>
      <dgm:spPr/>
      <dgm:t>
        <a:bodyPr/>
        <a:lstStyle/>
        <a:p>
          <a:endParaRPr lang="es-CL"/>
        </a:p>
      </dgm:t>
    </dgm:pt>
    <dgm:pt modelId="{38D35825-D5ED-4DA9-A058-C99834D1C869}" type="sibTrans" cxnId="{C99B0CF9-3D3C-4D69-8672-0A97DD9F76DE}">
      <dgm:prSet/>
      <dgm:spPr/>
      <dgm:t>
        <a:bodyPr/>
        <a:lstStyle/>
        <a:p>
          <a:endParaRPr lang="es-CL"/>
        </a:p>
      </dgm:t>
    </dgm:pt>
    <dgm:pt modelId="{979B0F30-D59E-4DEA-ABB3-559E2C44E347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CL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Efectuar </a:t>
          </a:r>
          <a:r>
            <a:rPr lang="es-CL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las licitaciones públicas o privadas</a:t>
          </a:r>
          <a:r>
            <a:rPr lang="es-CL" sz="14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D34AD6-663B-4965-A6DE-2D681E2F228A}" type="parTrans" cxnId="{84201C3E-C0F5-40C3-A2B0-D45CDAEB21EC}">
      <dgm:prSet/>
      <dgm:spPr/>
      <dgm:t>
        <a:bodyPr/>
        <a:lstStyle/>
        <a:p>
          <a:endParaRPr lang="es-CL"/>
        </a:p>
      </dgm:t>
    </dgm:pt>
    <dgm:pt modelId="{DC3A9976-49A0-42F5-A3B5-EC140C0DCD04}" type="sibTrans" cxnId="{84201C3E-C0F5-40C3-A2B0-D45CDAEB21EC}">
      <dgm:prSet/>
      <dgm:spPr/>
      <dgm:t>
        <a:bodyPr/>
        <a:lstStyle/>
        <a:p>
          <a:endParaRPr lang="es-CL"/>
        </a:p>
      </dgm:t>
    </dgm:pt>
    <dgm:pt modelId="{0526851E-8B74-4676-AF00-906A2E1C281A}" type="pres">
      <dgm:prSet presAssocID="{6D7D25FA-AF57-4249-A286-BA5D0469886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7EAFE16-432B-4531-A289-290193DB9E60}" type="pres">
      <dgm:prSet presAssocID="{8EEE67EF-04F4-4327-9F11-7B3903394AFF}" presName="parentText" presStyleLbl="node1" presStyleIdx="0" presStyleCnt="2" custLinFactNeighborX="-725" custLinFactNeighborY="2491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60AD40A-597E-4FD4-A4E4-BE4451FB1887}" type="pres">
      <dgm:prSet presAssocID="{38D35825-D5ED-4DA9-A058-C99834D1C869}" presName="spacer" presStyleCnt="0"/>
      <dgm:spPr/>
    </dgm:pt>
    <dgm:pt modelId="{BB243797-E359-4A42-A08A-93A4C4EEBB02}" type="pres">
      <dgm:prSet presAssocID="{979B0F30-D59E-4DEA-ABB3-559E2C44E347}" presName="parentText" presStyleLbl="node1" presStyleIdx="1" presStyleCnt="2" custLinFactY="3133" custLinFactNeighborX="-136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43853BB-541C-4FC8-9CE0-E6D464FF2E1C}" type="presOf" srcId="{979B0F30-D59E-4DEA-ABB3-559E2C44E347}" destId="{BB243797-E359-4A42-A08A-93A4C4EEBB02}" srcOrd="0" destOrd="0" presId="urn:microsoft.com/office/officeart/2005/8/layout/vList2"/>
    <dgm:cxn modelId="{C99B0CF9-3D3C-4D69-8672-0A97DD9F76DE}" srcId="{6D7D25FA-AF57-4249-A286-BA5D04698860}" destId="{8EEE67EF-04F4-4327-9F11-7B3903394AFF}" srcOrd="0" destOrd="0" parTransId="{0CAE3F00-691D-4BC9-9118-777C5B12ACDB}" sibTransId="{38D35825-D5ED-4DA9-A058-C99834D1C869}"/>
    <dgm:cxn modelId="{B53454E0-67B4-4AC0-BBD1-2D345B385AB5}" type="presOf" srcId="{8EEE67EF-04F4-4327-9F11-7B3903394AFF}" destId="{27EAFE16-432B-4531-A289-290193DB9E60}" srcOrd="0" destOrd="0" presId="urn:microsoft.com/office/officeart/2005/8/layout/vList2"/>
    <dgm:cxn modelId="{84201C3E-C0F5-40C3-A2B0-D45CDAEB21EC}" srcId="{6D7D25FA-AF57-4249-A286-BA5D04698860}" destId="{979B0F30-D59E-4DEA-ABB3-559E2C44E347}" srcOrd="1" destOrd="0" parTransId="{1CD34AD6-663B-4965-A6DE-2D681E2F228A}" sibTransId="{DC3A9976-49A0-42F5-A3B5-EC140C0DCD04}"/>
    <dgm:cxn modelId="{399884AE-6649-4034-8B2E-81F774CB8E7A}" type="presOf" srcId="{6D7D25FA-AF57-4249-A286-BA5D04698860}" destId="{0526851E-8B74-4676-AF00-906A2E1C281A}" srcOrd="0" destOrd="0" presId="urn:microsoft.com/office/officeart/2005/8/layout/vList2"/>
    <dgm:cxn modelId="{4F9E81C9-F147-423C-A922-AF9D57B69154}" type="presParOf" srcId="{0526851E-8B74-4676-AF00-906A2E1C281A}" destId="{27EAFE16-432B-4531-A289-290193DB9E60}" srcOrd="0" destOrd="0" presId="urn:microsoft.com/office/officeart/2005/8/layout/vList2"/>
    <dgm:cxn modelId="{F69E84F8-ADAA-4E25-B730-9B11729AF16D}" type="presParOf" srcId="{0526851E-8B74-4676-AF00-906A2E1C281A}" destId="{260AD40A-597E-4FD4-A4E4-BE4451FB1887}" srcOrd="1" destOrd="0" presId="urn:microsoft.com/office/officeart/2005/8/layout/vList2"/>
    <dgm:cxn modelId="{C68B42B3-D41A-4974-850F-6C17838BF307}" type="presParOf" srcId="{0526851E-8B74-4676-AF00-906A2E1C281A}" destId="{BB243797-E359-4A42-A08A-93A4C4EEBB0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1731D-51BA-41AB-90BF-9593A3481394}">
      <dsp:nvSpPr>
        <dsp:cNvPr id="0" name=""/>
        <dsp:cNvSpPr/>
      </dsp:nvSpPr>
      <dsp:spPr>
        <a:xfrm rot="16200000">
          <a:off x="759020" y="-299780"/>
          <a:ext cx="3217810" cy="3817370"/>
        </a:xfrm>
        <a:prstGeom prst="downArrow">
          <a:avLst>
            <a:gd name="adj1" fmla="val 50000"/>
            <a:gd name="adj2" fmla="val 3500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Georreferenciar diques, varaderos, desembarcaderos, muelles, espigones, toda construcción para el desarrollo de la actividad marítima que se interne en las aguas de los ríos Aysén, Los Palos y Aguas Muertas.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59240" y="804452"/>
        <a:ext cx="3254253" cy="1608905"/>
      </dsp:txXfrm>
    </dsp:sp>
    <dsp:sp modelId="{139B162E-730C-4C06-9175-FC7EAF06D9D4}">
      <dsp:nvSpPr>
        <dsp:cNvPr id="0" name=""/>
        <dsp:cNvSpPr/>
      </dsp:nvSpPr>
      <dsp:spPr>
        <a:xfrm rot="5400000">
          <a:off x="4456028" y="-5502"/>
          <a:ext cx="2994117" cy="3246253"/>
        </a:xfrm>
        <a:prstGeom prst="downArrow">
          <a:avLst>
            <a:gd name="adj1" fmla="val 50000"/>
            <a:gd name="adj2" fmla="val 35000"/>
          </a:avLst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Elaborar un programa de fiscalizaciones intersectoriales, objeto verificar en terreno el cumplimiento de la normativa vigente.</a:t>
          </a:r>
        </a:p>
      </dsp:txBody>
      <dsp:txXfrm rot="-5400000">
        <a:off x="4853930" y="869095"/>
        <a:ext cx="2722283" cy="14970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6039A5-8559-412A-9170-7E5157280E3E}">
      <dsp:nvSpPr>
        <dsp:cNvPr id="0" name=""/>
        <dsp:cNvSpPr/>
      </dsp:nvSpPr>
      <dsp:spPr>
        <a:xfrm rot="10800000">
          <a:off x="2059531" y="389"/>
          <a:ext cx="7062746" cy="1122275"/>
        </a:xfrm>
        <a:prstGeom prst="homePlate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94892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Identificar sectores con mayor concentración de desechos y basuras, para dar paso a la organización de diversas campañas de limpieza. </a:t>
          </a:r>
          <a:endParaRPr lang="es-CL" sz="1800" kern="1200" dirty="0"/>
        </a:p>
      </dsp:txBody>
      <dsp:txXfrm rot="10800000">
        <a:off x="2340100" y="389"/>
        <a:ext cx="6782177" cy="1122275"/>
      </dsp:txXfrm>
    </dsp:sp>
    <dsp:sp modelId="{A8AAF765-A609-497A-8875-399511B7FCDD}">
      <dsp:nvSpPr>
        <dsp:cNvPr id="0" name=""/>
        <dsp:cNvSpPr/>
      </dsp:nvSpPr>
      <dsp:spPr>
        <a:xfrm>
          <a:off x="1498393" y="389"/>
          <a:ext cx="1122275" cy="112227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2EA85B-5BB1-44DB-8875-B46218DCD1EA}">
      <dsp:nvSpPr>
        <dsp:cNvPr id="0" name=""/>
        <dsp:cNvSpPr/>
      </dsp:nvSpPr>
      <dsp:spPr>
        <a:xfrm rot="10800000">
          <a:off x="2059531" y="1437950"/>
          <a:ext cx="7062746" cy="1122275"/>
        </a:xfrm>
        <a:prstGeom prst="homePlate">
          <a:avLst/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94892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Coordinación entre Autoridades,  sector privado, instituciones educacionales, sindicatos de pescadores y organizaciones sociales, grupos ambientalistas, entre otros. </a:t>
          </a:r>
          <a:endParaRPr lang="es-CL" sz="1800" kern="1200" dirty="0"/>
        </a:p>
      </dsp:txBody>
      <dsp:txXfrm rot="10800000">
        <a:off x="2340100" y="1437950"/>
        <a:ext cx="6782177" cy="1122275"/>
      </dsp:txXfrm>
    </dsp:sp>
    <dsp:sp modelId="{9B84F40F-3522-4B5E-B42E-C734B48DB2EB}">
      <dsp:nvSpPr>
        <dsp:cNvPr id="0" name=""/>
        <dsp:cNvSpPr/>
      </dsp:nvSpPr>
      <dsp:spPr>
        <a:xfrm>
          <a:off x="848214" y="1503469"/>
          <a:ext cx="1122275" cy="112227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555AC7-872B-4049-BFAD-52200E77F26B}">
      <dsp:nvSpPr>
        <dsp:cNvPr id="0" name=""/>
        <dsp:cNvSpPr/>
      </dsp:nvSpPr>
      <dsp:spPr>
        <a:xfrm rot="10800000">
          <a:off x="2059531" y="2875511"/>
          <a:ext cx="7062746" cy="1122275"/>
        </a:xfrm>
        <a:prstGeom prst="homePlate">
          <a:avLst/>
        </a:prstGeom>
        <a:gradFill rotWithShape="1">
          <a:gsLst>
            <a:gs pos="0">
              <a:schemeClr val="accent1">
                <a:lumMod val="110000"/>
                <a:satMod val="105000"/>
                <a:tint val="67000"/>
              </a:schemeClr>
            </a:gs>
            <a:gs pos="50000">
              <a:schemeClr val="accent1">
                <a:lumMod val="105000"/>
                <a:satMod val="103000"/>
                <a:tint val="73000"/>
              </a:schemeClr>
            </a:gs>
            <a:gs pos="100000">
              <a:schemeClr val="accent1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94892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Ejecutar campaña de educación y concientización ambiental, a través de talleres de educación ambiental y de reciclaje, orientados a las juntas de vecinos, empresas y comunidad escolar.</a:t>
          </a:r>
          <a:endParaRPr lang="es-CL" sz="1800" kern="1200" dirty="0"/>
        </a:p>
      </dsp:txBody>
      <dsp:txXfrm rot="10800000">
        <a:off x="2340100" y="2875511"/>
        <a:ext cx="6782177" cy="1122275"/>
      </dsp:txXfrm>
    </dsp:sp>
    <dsp:sp modelId="{043B692C-E838-42CB-84D2-F3027E5F4087}">
      <dsp:nvSpPr>
        <dsp:cNvPr id="0" name=""/>
        <dsp:cNvSpPr/>
      </dsp:nvSpPr>
      <dsp:spPr>
        <a:xfrm>
          <a:off x="1498393" y="2875511"/>
          <a:ext cx="1122275" cy="112227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EAFE16-432B-4531-A289-290193DB9E60}">
      <dsp:nvSpPr>
        <dsp:cNvPr id="0" name=""/>
        <dsp:cNvSpPr/>
      </dsp:nvSpPr>
      <dsp:spPr>
        <a:xfrm>
          <a:off x="0" y="107262"/>
          <a:ext cx="6264695" cy="1216800"/>
        </a:xfrm>
        <a:prstGeom prst="roundRect">
          <a:avLst/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Identificar naves varadas que se encuentran en condición de abandono y empresas interesadas en efectuar el retiro o desguace de éstas, que hayan sido declaradas a favor del FISCO.</a:t>
          </a:r>
          <a:endParaRPr lang="es-CL" sz="14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166661"/>
        <a:ext cx="6145897" cy="1098002"/>
      </dsp:txXfrm>
    </dsp:sp>
    <dsp:sp modelId="{BB243797-E359-4A42-A08A-93A4C4EEBB02}">
      <dsp:nvSpPr>
        <dsp:cNvPr id="0" name=""/>
        <dsp:cNvSpPr/>
      </dsp:nvSpPr>
      <dsp:spPr>
        <a:xfrm>
          <a:off x="0" y="1525227"/>
          <a:ext cx="6264695" cy="1216800"/>
        </a:xfrm>
        <a:prstGeom prst="roundRect">
          <a:avLst/>
        </a:prstGeom>
        <a:gradFill rotWithShape="1">
          <a:gsLst>
            <a:gs pos="0">
              <a:schemeClr val="accent2">
                <a:lumMod val="110000"/>
                <a:satMod val="105000"/>
                <a:tint val="67000"/>
              </a:schemeClr>
            </a:gs>
            <a:gs pos="50000">
              <a:schemeClr val="accent2">
                <a:lumMod val="105000"/>
                <a:satMod val="103000"/>
                <a:tint val="73000"/>
              </a:schemeClr>
            </a:gs>
            <a:gs pos="100000">
              <a:schemeClr val="accent2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Efectuar </a:t>
          </a:r>
          <a:r>
            <a:rPr lang="es-CL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las licitaciones públicas o privadas</a:t>
          </a:r>
          <a:r>
            <a:rPr lang="es-CL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9" y="1584626"/>
        <a:ext cx="6145897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="" xmlns:a16="http://schemas.microsoft.com/office/drawing/2014/main" id="{30011A30-4AB1-7849-A9CC-253B56311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17871445-00FE-5846-AC1B-B30BD702F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6D8909-288C-E745-9776-E762A9139F5B}" type="datetimeFigureOut">
              <a:rPr lang="es-CL"/>
              <a:pPr>
                <a:defRPr/>
              </a:pPr>
              <a:t>10-07-2025</a:t>
            </a:fld>
            <a:endParaRPr lang="es-CL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="" xmlns:a16="http://schemas.microsoft.com/office/drawing/2014/main" id="{4DEC4BB8-540D-DD49-ACB1-EAEECF4ABF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="" xmlns:a16="http://schemas.microsoft.com/office/drawing/2014/main" id="{A469143D-7E5F-5A42-9C4C-44E819A7B7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89FEE750-D5FF-8145-9783-D8B557C6F1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7FDAA3F3-379F-9A4F-9CF5-D03E0DF43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3F0709-36F0-364D-A7D6-897F2C606CF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85201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="" xmlns:a16="http://schemas.microsoft.com/office/drawing/2014/main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="" xmlns:a16="http://schemas.microsoft.com/office/drawing/2014/main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39063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:a16="http://schemas.microsoft.com/office/drawing/2014/main" xmlns="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:a16="http://schemas.microsoft.com/office/drawing/2014/main" xmlns="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689796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:a16="http://schemas.microsoft.com/office/drawing/2014/main" xmlns="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:a16="http://schemas.microsoft.com/office/drawing/2014/main" xmlns="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93474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:a16="http://schemas.microsoft.com/office/drawing/2014/main" xmlns="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:a16="http://schemas.microsoft.com/office/drawing/2014/main" xmlns="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31497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:a16="http://schemas.microsoft.com/office/drawing/2014/main" xmlns="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:a16="http://schemas.microsoft.com/office/drawing/2014/main" xmlns="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29660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Marcador de imagen de diapositiva 1">
            <a:extLst>
              <a:ext uri="{FF2B5EF4-FFF2-40B4-BE49-F238E27FC236}">
                <a16:creationId xmlns:a16="http://schemas.microsoft.com/office/drawing/2014/main" xmlns="" id="{0267C0D2-D6B2-014E-9645-CE93FA3EEE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Marcador de notas 2">
            <a:extLst>
              <a:ext uri="{FF2B5EF4-FFF2-40B4-BE49-F238E27FC236}">
                <a16:creationId xmlns:a16="http://schemas.microsoft.com/office/drawing/2014/main" xmlns="" id="{217389B8-BB7E-6A41-AB33-CA5844C99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507371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A172E15-C731-A245-A3BB-EE14D194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543339D-0926-9E46-8E97-C881C7109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CE4BC00-EAC0-3A40-9E1D-81D367D90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A0A9AA3-E67F-1543-BCAF-998AA01512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30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BA9D0F7-6CD1-7E47-9EA3-EDEB7A337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EA16C3A-6124-454E-A6D1-18235B4B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3DE9FFC-2598-F245-9B8F-FCE9E6CB2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2982A2-21BA-C44B-B84A-8AD93B8E9D9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822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327A635-6A62-3345-9290-CDB4F22E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87051C1-96DE-C840-B223-EF00176F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5537086-8DBD-984E-A5EF-CFF0C121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875D802-1FC0-E246-B609-4749877FE8B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486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4F1D28FC-AE4E-0244-88F1-1AD9CD88C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DC86B9D7-5D5E-A547-8A12-DF429158E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B0530872-B0B2-7B4A-A9CE-19C1B080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A9B684-FE57-1E41-8822-58751F0027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6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21E5C8F6-DD10-DA41-A4B2-2AACB4F30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DF50A9E5-93E6-844C-AADD-1C913E732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A6C3595F-F562-444D-BF4B-580EF8567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A2D31DD-527A-2A41-8B9C-EF84B568CF8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345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578D5000-070A-CE44-8D6D-B8349BBDF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F190D7FB-6F7F-E447-91DB-3B63E1724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AAA0B129-7601-D149-8052-BE8FF0FC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F7CE55-1BB6-6F45-B0D9-D524349AE0E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915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AF53210F-88B4-7A4E-9AE1-0BB4B13E1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11ED7BA7-29A6-7F4E-AB96-84222B720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46848739-E652-434F-893F-87AC6466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082D1E-6A1E-BB42-971F-68413096F8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4547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5810D24D-D976-4247-A959-FD6FFAE4C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894C9BEB-29B7-4D4A-A028-B46254531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7F99488C-A266-3540-9625-B69693556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FC4640F-F715-FF4D-8F59-2BE9583CF0C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8595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6B6A663E-1822-D141-B7A7-CBB2ABE4C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4AF46FC9-485D-5F47-B988-B0B8B546D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C65A3356-5954-2E4B-AF2A-06B8B74D9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70021C0-C975-FA4E-9C04-2658E7CD9A6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1651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ED1D76C-00F9-F941-AD25-716AFA9C9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1B5BA75-0EDC-1345-A1E0-3402A2BB9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BA23012-CE8B-F64F-92F0-390F1C55A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DFC2884-A27F-4442-A9C8-761D66E124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2476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43AB3CE-33F3-C14A-B65C-50D4D8DB4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624F197-B17E-8243-B813-A06B0648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51CBB93-7796-5846-888B-1D8AEFE8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AB2AB7-5A11-6844-A403-B0F7000FE7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53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5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73DA031E-087E-7646-B244-2E5AAA0CCB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A614219D-BCEC-CB40-9E8E-A6AFD60A84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C30919F2-425D-2F42-AD7A-70FF8F77BF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FC98208-5BB6-994F-8CE6-0F631BBC5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528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="" xmlns:a16="http://schemas.microsoft.com/office/drawing/2014/main" id="{7B5037C3-E2AD-F34F-B86D-6806EA134DE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C3A17044-8427-3044-9F43-5429FFEAE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E4E13FB-300B-564D-B961-7BB6A8705F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B2C287E-C66F-4E4A-A5E7-B2DF41C222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4DE7EBC-B970-3944-80F7-69E9315C3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0D18402-3C32-8644-A4F9-03B038C0E9B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10.png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14.png"/><Relationship Id="rId5" Type="http://schemas.openxmlformats.org/officeDocument/2006/relationships/image" Target="../media/image3.png"/><Relationship Id="rId15" Type="http://schemas.openxmlformats.org/officeDocument/2006/relationships/image" Target="../media/image18.png"/><Relationship Id="rId10" Type="http://schemas.openxmlformats.org/officeDocument/2006/relationships/image" Target="../media/image13.jpeg"/><Relationship Id="rId4" Type="http://schemas.openxmlformats.org/officeDocument/2006/relationships/image" Target="../media/image2.png"/><Relationship Id="rId9" Type="http://schemas.openxmlformats.org/officeDocument/2006/relationships/image" Target="../media/image12.jpe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19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microsoft.com/office/2007/relationships/diagramDrawing" Target="../diagrams/drawing1.xml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3.png"/><Relationship Id="rId15" Type="http://schemas.openxmlformats.org/officeDocument/2006/relationships/image" Target="../media/image21.jpe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2.png"/><Relationship Id="rId9" Type="http://schemas.openxmlformats.org/officeDocument/2006/relationships/diagramLayout" Target="../diagrams/layout1.xml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24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3.png"/><Relationship Id="rId15" Type="http://schemas.openxmlformats.org/officeDocument/2006/relationships/image" Target="../media/image26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2.png"/><Relationship Id="rId9" Type="http://schemas.openxmlformats.org/officeDocument/2006/relationships/diagramLayout" Target="../diagrams/layout2.xml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27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3.xml"/><Relationship Id="rId5" Type="http://schemas.openxmlformats.org/officeDocument/2006/relationships/image" Target="../media/image3.pn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2.png"/><Relationship Id="rId9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="" xmlns:a16="http://schemas.microsoft.com/office/drawing/2014/main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387843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="" xmlns:a16="http://schemas.microsoft.com/office/drawing/2014/main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E1A081-6821-E147-9ECD-F22A641BA717}" type="slidenum">
              <a:rPr kumimoji="0" lang="es-ES" altLang="es-CL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ES" altLang="es-CL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="" xmlns:a16="http://schemas.microsoft.com/office/drawing/2014/main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-14288" y="-69850"/>
            <a:ext cx="12163425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="" xmlns:a16="http://schemas.microsoft.com/office/drawing/2014/main" id="{89C531F6-5BED-0A4F-88F2-3B4FA8FFE44D}"/>
              </a:ext>
            </a:extLst>
          </p:cNvPr>
          <p:cNvSpPr/>
          <p:nvPr/>
        </p:nvSpPr>
        <p:spPr>
          <a:xfrm>
            <a:off x="0" y="-69850"/>
            <a:ext cx="12192000" cy="692785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="" xmlns:a16="http://schemas.microsoft.com/office/drawing/2014/main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="" xmlns:a16="http://schemas.microsoft.com/office/drawing/2014/main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="" xmlns:a16="http://schemas.microsoft.com/office/drawing/2014/main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="" xmlns:a16="http://schemas.microsoft.com/office/drawing/2014/main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Imagen 8">
            <a:extLst>
              <a:ext uri="{FF2B5EF4-FFF2-40B4-BE49-F238E27FC236}">
                <a16:creationId xmlns="" xmlns:a16="http://schemas.microsoft.com/office/drawing/2014/main" id="{705EF79E-5196-8B4A-8FA4-3879395A8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75" y="57150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9">
            <a:extLst>
              <a:ext uri="{FF2B5EF4-FFF2-40B4-BE49-F238E27FC236}">
                <a16:creationId xmlns="" xmlns:a16="http://schemas.microsoft.com/office/drawing/2014/main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0" y="-23813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ARMADA DE CHILE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GOBERNACIÓN MARÍTIMA DE AYSÉN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9804850" y="1111128"/>
            <a:ext cx="2099877" cy="212725"/>
          </a:xfrm>
          <a:prstGeom prst="homePlat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TEMAS RELEVANTES</a:t>
            </a:r>
            <a:endParaRPr kumimoji="0" lang="es-CL" sz="9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entágono 16"/>
          <p:cNvSpPr/>
          <p:nvPr/>
        </p:nvSpPr>
        <p:spPr>
          <a:xfrm>
            <a:off x="7832014" y="1109662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900" noProof="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LOGÍSTICA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ágono 20"/>
          <p:cNvSpPr/>
          <p:nvPr/>
        </p:nvSpPr>
        <p:spPr>
          <a:xfrm>
            <a:off x="6058008" y="1109663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INMAR 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Pentágono 21"/>
          <p:cNvSpPr/>
          <p:nvPr/>
        </p:nvSpPr>
        <p:spPr>
          <a:xfrm>
            <a:off x="40523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900" noProof="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SEG. Y OPER. MARÍTIMAS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Pentágono 15"/>
          <p:cNvSpPr/>
          <p:nvPr/>
        </p:nvSpPr>
        <p:spPr>
          <a:xfrm>
            <a:off x="17218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ORGANIZACIÓN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entágono 2"/>
          <p:cNvSpPr/>
          <p:nvPr/>
        </p:nvSpPr>
        <p:spPr>
          <a:xfrm>
            <a:off x="384011" y="1109663"/>
            <a:ext cx="1874067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900" b="1" noProof="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JURISDICCIÓN</a:t>
            </a:r>
            <a:endParaRPr kumimoji="0" lang="es-CL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3219655" y="1456729"/>
            <a:ext cx="5752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CAPITANÍA DE PUERTO DE PUERTO CHACABUCO</a:t>
            </a:r>
            <a:endParaRPr lang="es-CL" sz="1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916734" y="1716859"/>
            <a:ext cx="2118454" cy="4067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3" name="CuadroTexto 12"/>
          <p:cNvSpPr txBox="1"/>
          <p:nvPr/>
        </p:nvSpPr>
        <p:spPr>
          <a:xfrm>
            <a:off x="806260" y="2157389"/>
            <a:ext cx="10247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PLAN SIMPSON</a:t>
            </a:r>
          </a:p>
          <a:p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5670" y="1830128"/>
            <a:ext cx="6587122" cy="4281017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781310" y="2789951"/>
            <a:ext cx="30839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kern="1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Organizar, planificar y conducir las </a:t>
            </a:r>
            <a:r>
              <a:rPr lang="es-CL" sz="1400" b="1" kern="1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tareas de control y regulación de la actividad marítima-fluvial que se desarrolla en los ríos Aysén, Los Palos y Aguas Muertas y contribuir con el ordenamiento y mejora de las condiciones ambientales del borde costero </a:t>
            </a:r>
            <a:r>
              <a:rPr lang="es-CL" sz="1400" kern="1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coordinando la limpieza de las riberas y fondos de ríos, desguace, retiro de naves y artefactos navales en condición de abandono en el sector.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9852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:a16="http://schemas.microsoft.com/office/drawing/2014/main" xmlns="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6" y="246857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:a16="http://schemas.microsoft.com/office/drawing/2014/main" xmlns="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fld id="{BAE1A081-6821-E147-9ECD-F22A641BA717}" type="slidenum">
              <a:rPr lang="es-ES" altLang="es-CL" sz="1200" smtClean="0">
                <a:solidFill>
                  <a:srgbClr val="FFFFFF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2</a:t>
            </a:fld>
            <a:endParaRPr lang="es-ES" altLang="es-CL" sz="1200">
              <a:solidFill>
                <a:srgbClr val="FFFFFF"/>
              </a:solidFill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xmlns="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-14288" y="-69850"/>
            <a:ext cx="12163425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-69850"/>
            <a:ext cx="12192000" cy="692785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:a16="http://schemas.microsoft.com/office/drawing/2014/main" xmlns="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:a16="http://schemas.microsoft.com/office/drawing/2014/main" xmlns="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Imagen 8">
            <a:extLst>
              <a:ext uri="{FF2B5EF4-FFF2-40B4-BE49-F238E27FC236}">
                <a16:creationId xmlns:a16="http://schemas.microsoft.com/office/drawing/2014/main" xmlns="" id="{705EF79E-5196-8B4A-8FA4-3879395A8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75" y="57150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9">
            <a:extLst>
              <a:ext uri="{FF2B5EF4-FFF2-40B4-BE49-F238E27FC236}">
                <a16:creationId xmlns:a16="http://schemas.microsoft.com/office/drawing/2014/main" xmlns="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0" y="-23813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GOBERNACIÓN MARÍTIMA DE AYSÉN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9804850" y="1111128"/>
            <a:ext cx="2099877" cy="212725"/>
          </a:xfrm>
          <a:prstGeom prst="homePlat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TEMAS RELEVANTES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entágono 16"/>
          <p:cNvSpPr/>
          <p:nvPr/>
        </p:nvSpPr>
        <p:spPr>
          <a:xfrm>
            <a:off x="7832014" y="1109662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LOGÍSTICA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ágono 20"/>
          <p:cNvSpPr/>
          <p:nvPr/>
        </p:nvSpPr>
        <p:spPr>
          <a:xfrm>
            <a:off x="6058008" y="1109663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INMAR 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Pentágono 21"/>
          <p:cNvSpPr/>
          <p:nvPr/>
        </p:nvSpPr>
        <p:spPr>
          <a:xfrm>
            <a:off x="40523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SEG. Y OPER. MARÍTIMAS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Pentágono 15"/>
          <p:cNvSpPr/>
          <p:nvPr/>
        </p:nvSpPr>
        <p:spPr>
          <a:xfrm>
            <a:off x="17218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ORGANIZACIÓN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entágono 2"/>
          <p:cNvSpPr/>
          <p:nvPr/>
        </p:nvSpPr>
        <p:spPr>
          <a:xfrm>
            <a:off x="385892" y="1109662"/>
            <a:ext cx="1874067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JURISDICCIÓN</a:t>
            </a:r>
            <a:endParaRPr lang="es-CL" sz="9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42687" y="1891578"/>
            <a:ext cx="5844523" cy="1550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 un incremento de actividad privada en el sector de </a:t>
            </a:r>
            <a:r>
              <a:rPr lang="es-CL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ES" altLang="es-CL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íos</a:t>
            </a:r>
            <a:r>
              <a:rPr lang="es-ES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Aysén, Los Palos, y Aguas Muertas, cuerpos de agua que </a:t>
            </a:r>
            <a:r>
              <a:rPr lang="es-ES" altLang="es-CL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figuran en nómina de ríos navegables (D.S. Nº 12 / 1998)</a:t>
            </a:r>
            <a:r>
              <a:rPr lang="es-ES" alt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Esto permite la proliferación de infraestructura marítima irregular como </a:t>
            </a:r>
            <a:r>
              <a:rPr lang="es-CL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rampas, </a:t>
            </a:r>
            <a:r>
              <a:rPr lang="es-ES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muelles, varaderos y astilleros, entre otros.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892" y="3770515"/>
            <a:ext cx="3401863" cy="202404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98868" y="3770515"/>
            <a:ext cx="2731245" cy="205453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63329" y="1664876"/>
            <a:ext cx="3164721" cy="177687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34527" y="3339688"/>
            <a:ext cx="3014610" cy="182278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059165" y="5181982"/>
            <a:ext cx="491803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ha detectado infraestructura deficiente y bajo el estándar constituyendo un riesgo a la seguridad de la vida humana y potencial daño al medio ambiente</a:t>
            </a:r>
            <a:r>
              <a:rPr lang="es-CL" alt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s-CL" alt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19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:a16="http://schemas.microsoft.com/office/drawing/2014/main" xmlns="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91" y="131413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:a16="http://schemas.microsoft.com/office/drawing/2014/main" xmlns="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fld id="{BAE1A081-6821-E147-9ECD-F22A641BA717}" type="slidenum">
              <a:rPr lang="es-ES" altLang="es-CL" sz="1200" smtClean="0">
                <a:solidFill>
                  <a:srgbClr val="FFFFFF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3</a:t>
            </a:fld>
            <a:endParaRPr lang="es-ES" altLang="es-CL" sz="1200">
              <a:solidFill>
                <a:srgbClr val="FFFFFF"/>
              </a:solidFill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xmlns="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-14288" y="-69850"/>
            <a:ext cx="12163425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-69850"/>
            <a:ext cx="12192000" cy="692785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:a16="http://schemas.microsoft.com/office/drawing/2014/main" xmlns="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:a16="http://schemas.microsoft.com/office/drawing/2014/main" xmlns="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Imagen 8">
            <a:extLst>
              <a:ext uri="{FF2B5EF4-FFF2-40B4-BE49-F238E27FC236}">
                <a16:creationId xmlns:a16="http://schemas.microsoft.com/office/drawing/2014/main" xmlns="" id="{705EF79E-5196-8B4A-8FA4-3879395A8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75" y="57150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9">
            <a:extLst>
              <a:ext uri="{FF2B5EF4-FFF2-40B4-BE49-F238E27FC236}">
                <a16:creationId xmlns:a16="http://schemas.microsoft.com/office/drawing/2014/main" xmlns="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0" y="-23813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GOBERNACIÓN MARÍTIMA DE AYSÉN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9804850" y="1111128"/>
            <a:ext cx="2099877" cy="212725"/>
          </a:xfrm>
          <a:prstGeom prst="homePlat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TEMAS RELEVANTES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entágono 16"/>
          <p:cNvSpPr/>
          <p:nvPr/>
        </p:nvSpPr>
        <p:spPr>
          <a:xfrm>
            <a:off x="7832014" y="1109662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LOGÍSTICA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ágono 20"/>
          <p:cNvSpPr/>
          <p:nvPr/>
        </p:nvSpPr>
        <p:spPr>
          <a:xfrm>
            <a:off x="6058008" y="1109663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INMAR 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Pentágono 21"/>
          <p:cNvSpPr/>
          <p:nvPr/>
        </p:nvSpPr>
        <p:spPr>
          <a:xfrm>
            <a:off x="40523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SEG. Y OPER. MARÍTIMAS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Pentágono 15"/>
          <p:cNvSpPr/>
          <p:nvPr/>
        </p:nvSpPr>
        <p:spPr>
          <a:xfrm>
            <a:off x="17218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ORGANIZACIÓN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entágono 2"/>
          <p:cNvSpPr/>
          <p:nvPr/>
        </p:nvSpPr>
        <p:spPr>
          <a:xfrm>
            <a:off x="384011" y="1109663"/>
            <a:ext cx="1874067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JURISDICCIÓN</a:t>
            </a:r>
            <a:endParaRPr lang="es-CL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851203" y="2927949"/>
            <a:ext cx="3002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AMENAZAS</a:t>
            </a:r>
            <a:endParaRPr lang="es-CL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Imagen 3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" t="-21965" r="1767" b="15719"/>
          <a:stretch/>
        </p:blipFill>
        <p:spPr>
          <a:xfrm>
            <a:off x="10178951" y="3519548"/>
            <a:ext cx="1617874" cy="2307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" name="Text Box 1"/>
          <p:cNvSpPr txBox="1">
            <a:spLocks noChangeArrowheads="1"/>
          </p:cNvSpPr>
          <p:nvPr/>
        </p:nvSpPr>
        <p:spPr bwMode="auto">
          <a:xfrm>
            <a:off x="9934019" y="5891438"/>
            <a:ext cx="2042081" cy="75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Contaminación acuática.</a:t>
            </a: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" r="13158"/>
          <a:stretch/>
        </p:blipFill>
        <p:spPr>
          <a:xfrm>
            <a:off x="291653" y="3954883"/>
            <a:ext cx="2300382" cy="1831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" name="Text Box 1"/>
          <p:cNvSpPr txBox="1">
            <a:spLocks noChangeArrowheads="1"/>
          </p:cNvSpPr>
          <p:nvPr/>
        </p:nvSpPr>
        <p:spPr bwMode="auto">
          <a:xfrm>
            <a:off x="-57150" y="5807563"/>
            <a:ext cx="2429621" cy="62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Basurales en Borde Costero.</a:t>
            </a:r>
            <a:endParaRPr lang="es-CL" altLang="es-CL" sz="1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FF"/>
              </a:buClr>
              <a:buFont typeface="Wingdings" panose="05000000000000000000" pitchFamily="2" charset="2"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Tx/>
              <a:buFontTx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7" r="10194"/>
          <a:stretch/>
        </p:blipFill>
        <p:spPr>
          <a:xfrm>
            <a:off x="8697594" y="1456936"/>
            <a:ext cx="2918142" cy="1789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8" name="Text Box 1"/>
          <p:cNvSpPr txBox="1">
            <a:spLocks noChangeArrowheads="1"/>
          </p:cNvSpPr>
          <p:nvPr/>
        </p:nvSpPr>
        <p:spPr bwMode="auto">
          <a:xfrm>
            <a:off x="8304918" y="3387777"/>
            <a:ext cx="3748066" cy="695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Transporte y desembarco irregular de combustible.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  <a:buFont typeface="Wingdings" panose="05000000000000000000" pitchFamily="2" charset="2"/>
              <a:buNone/>
            </a:pPr>
            <a:endParaRPr lang="es-CL" altLang="es-CL" sz="1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FF"/>
              </a:buClr>
              <a:buFont typeface="Wingdings" panose="05000000000000000000" pitchFamily="2" charset="2"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Tx/>
              <a:buFontTx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9" name="Elipse 48"/>
          <p:cNvSpPr/>
          <p:nvPr/>
        </p:nvSpPr>
        <p:spPr>
          <a:xfrm>
            <a:off x="9934019" y="2316004"/>
            <a:ext cx="603785" cy="627054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Imagen 4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30969" y="4005850"/>
            <a:ext cx="2577700" cy="17184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83688" y="3991223"/>
            <a:ext cx="2355628" cy="1766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2" name="Picture 2" descr="Policía Marítima detuvo a mujer que vendía chocolates con marihuana en Viña  del Mar: perro detectó la droga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11"/>
          <a:stretch/>
        </p:blipFill>
        <p:spPr bwMode="auto">
          <a:xfrm>
            <a:off x="8400322" y="4000741"/>
            <a:ext cx="1566335" cy="1812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53" name="Text Box 1"/>
          <p:cNvSpPr txBox="1">
            <a:spLocks noChangeArrowheads="1"/>
          </p:cNvSpPr>
          <p:nvPr/>
        </p:nvSpPr>
        <p:spPr bwMode="auto">
          <a:xfrm>
            <a:off x="2673134" y="5850609"/>
            <a:ext cx="2042081" cy="75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Desembarco Pesca Ilegal</a:t>
            </a: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4" name="Text Box 1"/>
          <p:cNvSpPr txBox="1">
            <a:spLocks noChangeArrowheads="1"/>
          </p:cNvSpPr>
          <p:nvPr/>
        </p:nvSpPr>
        <p:spPr bwMode="auto">
          <a:xfrm>
            <a:off x="4807719" y="5908456"/>
            <a:ext cx="3748066" cy="695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Detención por diversos delitos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  <a:buFont typeface="Wingdings" panose="05000000000000000000" pitchFamily="2" charset="2"/>
              <a:buNone/>
            </a:pPr>
            <a:endParaRPr lang="es-CL" altLang="es-CL" sz="1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FF"/>
              </a:buClr>
              <a:buFont typeface="Wingdings" panose="05000000000000000000" pitchFamily="2" charset="2"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Tx/>
              <a:buFontTx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5" name="Text Box 1"/>
          <p:cNvSpPr txBox="1">
            <a:spLocks noChangeArrowheads="1"/>
          </p:cNvSpPr>
          <p:nvPr/>
        </p:nvSpPr>
        <p:spPr bwMode="auto">
          <a:xfrm>
            <a:off x="7768058" y="5927687"/>
            <a:ext cx="2429621" cy="62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CL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Tráfico de drogas</a:t>
            </a:r>
            <a:endParaRPr lang="es-CL" altLang="es-CL" sz="1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FF"/>
              </a:buClr>
              <a:buFont typeface="Wingdings" panose="05000000000000000000" pitchFamily="2" charset="2"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buClrTx/>
              <a:buFontTx/>
              <a:buNone/>
            </a:pP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7" name="Text Box 1"/>
          <p:cNvSpPr txBox="1">
            <a:spLocks noChangeArrowheads="1"/>
          </p:cNvSpPr>
          <p:nvPr/>
        </p:nvSpPr>
        <p:spPr bwMode="auto">
          <a:xfrm>
            <a:off x="474962" y="3281434"/>
            <a:ext cx="2042081" cy="75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Ocupantes Ilegales</a:t>
            </a: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14"/>
          <a:srcRect l="-15784" t="-4056" r="438" b="42592"/>
          <a:stretch/>
        </p:blipFill>
        <p:spPr>
          <a:xfrm>
            <a:off x="-318440" y="1417347"/>
            <a:ext cx="4480000" cy="1857532"/>
          </a:xfrm>
          <a:prstGeom prst="rect">
            <a:avLst/>
          </a:prstGeom>
        </p:spPr>
      </p:pic>
      <p:pic>
        <p:nvPicPr>
          <p:cNvPr id="66560" name="Imagen 66559"/>
          <p:cNvPicPr>
            <a:picLocks noChangeAspect="1"/>
          </p:cNvPicPr>
          <p:nvPr/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48521" y="1778061"/>
            <a:ext cx="1162111" cy="1162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59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:a16="http://schemas.microsoft.com/office/drawing/2014/main" xmlns="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240883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:a16="http://schemas.microsoft.com/office/drawing/2014/main" xmlns="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fld id="{BAE1A081-6821-E147-9ECD-F22A641BA717}" type="slidenum">
              <a:rPr lang="es-ES" altLang="es-CL" sz="1200" smtClean="0">
                <a:solidFill>
                  <a:srgbClr val="FFFFFF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4</a:t>
            </a:fld>
            <a:endParaRPr lang="es-ES" altLang="es-CL" sz="1200">
              <a:solidFill>
                <a:srgbClr val="FFFFFF"/>
              </a:solidFill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xmlns="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-14288" y="-48541"/>
            <a:ext cx="12163425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-69850"/>
            <a:ext cx="12192000" cy="692785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:a16="http://schemas.microsoft.com/office/drawing/2014/main" xmlns="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:a16="http://schemas.microsoft.com/office/drawing/2014/main" xmlns="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Imagen 8">
            <a:extLst>
              <a:ext uri="{FF2B5EF4-FFF2-40B4-BE49-F238E27FC236}">
                <a16:creationId xmlns:a16="http://schemas.microsoft.com/office/drawing/2014/main" xmlns="" id="{705EF79E-5196-8B4A-8FA4-3879395A8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75" y="57150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9">
            <a:extLst>
              <a:ext uri="{FF2B5EF4-FFF2-40B4-BE49-F238E27FC236}">
                <a16:creationId xmlns:a16="http://schemas.microsoft.com/office/drawing/2014/main" xmlns="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0" y="-23813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GOBERNACIÓN MARÍTIMA DE AYSÉN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9804850" y="1111128"/>
            <a:ext cx="2099877" cy="212725"/>
          </a:xfrm>
          <a:prstGeom prst="homePlat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TEMAS RELEVANTES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entágono 16"/>
          <p:cNvSpPr/>
          <p:nvPr/>
        </p:nvSpPr>
        <p:spPr>
          <a:xfrm>
            <a:off x="7832014" y="1109662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LOGÍSTICA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ágono 20"/>
          <p:cNvSpPr/>
          <p:nvPr/>
        </p:nvSpPr>
        <p:spPr>
          <a:xfrm>
            <a:off x="6058008" y="1109663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INMAR 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Pentágono 21"/>
          <p:cNvSpPr/>
          <p:nvPr/>
        </p:nvSpPr>
        <p:spPr>
          <a:xfrm>
            <a:off x="40523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SEG. Y OPER. MARÍTIMAS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Pentágono 15"/>
          <p:cNvSpPr/>
          <p:nvPr/>
        </p:nvSpPr>
        <p:spPr>
          <a:xfrm>
            <a:off x="17218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ORGANIZACIÓN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entágono 2"/>
          <p:cNvSpPr/>
          <p:nvPr/>
        </p:nvSpPr>
        <p:spPr>
          <a:xfrm>
            <a:off x="384011" y="1109663"/>
            <a:ext cx="1874067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JURISDICCIÓN</a:t>
            </a:r>
            <a:endParaRPr lang="es-CL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3" name="Diagrama 52"/>
          <p:cNvGraphicFramePr/>
          <p:nvPr>
            <p:extLst>
              <p:ext uri="{D42A27DB-BD31-4B8C-83A1-F6EECF244321}">
                <p14:modId xmlns:p14="http://schemas.microsoft.com/office/powerpoint/2010/main" val="3061200440"/>
              </p:ext>
            </p:extLst>
          </p:nvPr>
        </p:nvGraphicFramePr>
        <p:xfrm>
          <a:off x="1854316" y="2450197"/>
          <a:ext cx="8285454" cy="3821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4" name="Text Box 1"/>
          <p:cNvSpPr txBox="1">
            <a:spLocks noChangeArrowheads="1"/>
          </p:cNvSpPr>
          <p:nvPr/>
        </p:nvSpPr>
        <p:spPr bwMode="auto">
          <a:xfrm>
            <a:off x="2338868" y="1705295"/>
            <a:ext cx="7646891" cy="64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PRIMERA ETAPA</a:t>
            </a:r>
          </a:p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CATASTRO </a:t>
            </a: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</a:rPr>
              <a:t>DE INFRAESTRUCTURA EN EL BORDE </a:t>
            </a:r>
            <a:r>
              <a:rPr lang="es-CL" sz="1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COSTERO.</a:t>
            </a: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55" name="Picture 2" descr="https://dppaysen.dpp.gob.cl/media/2021/07/LOGOS-DETALLE-DPP-CUADRADOS-2021-35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072" y="5060987"/>
            <a:ext cx="1242262" cy="111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6" descr="https://portal.sma.gob.cl/wp-content/uploads/2023/11/logo23-1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9094" y="5230286"/>
            <a:ext cx="3313559" cy="71503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8" name="Picture 8" descr="Sii - Servicio de impuestos interno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641" y="5314838"/>
            <a:ext cx="1421343" cy="51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50203" y="3924326"/>
            <a:ext cx="1024217" cy="102421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29026" y="4962238"/>
            <a:ext cx="971015" cy="134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9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:a16="http://schemas.microsoft.com/office/drawing/2014/main" xmlns="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57150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:a16="http://schemas.microsoft.com/office/drawing/2014/main" xmlns="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fld id="{BAE1A081-6821-E147-9ECD-F22A641BA717}" type="slidenum">
              <a:rPr lang="es-ES" altLang="es-CL" sz="1200" smtClean="0">
                <a:solidFill>
                  <a:srgbClr val="FFFFFF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5</a:t>
            </a:fld>
            <a:endParaRPr lang="es-ES" altLang="es-CL" sz="1200">
              <a:solidFill>
                <a:srgbClr val="FFFFFF"/>
              </a:solidFill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xmlns="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-14288" y="-69850"/>
            <a:ext cx="12163425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-69850"/>
            <a:ext cx="12192000" cy="692785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:a16="http://schemas.microsoft.com/office/drawing/2014/main" xmlns="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:a16="http://schemas.microsoft.com/office/drawing/2014/main" xmlns="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Imagen 8">
            <a:extLst>
              <a:ext uri="{FF2B5EF4-FFF2-40B4-BE49-F238E27FC236}">
                <a16:creationId xmlns:a16="http://schemas.microsoft.com/office/drawing/2014/main" xmlns="" id="{705EF79E-5196-8B4A-8FA4-3879395A8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75" y="57150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9">
            <a:extLst>
              <a:ext uri="{FF2B5EF4-FFF2-40B4-BE49-F238E27FC236}">
                <a16:creationId xmlns:a16="http://schemas.microsoft.com/office/drawing/2014/main" xmlns="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0" y="-23813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GOBERNACIÓN MARÍTIMA DE AYSÉN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9804850" y="1111128"/>
            <a:ext cx="2099877" cy="212725"/>
          </a:xfrm>
          <a:prstGeom prst="homePlat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TEMAS RELEVANTES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entágono 16"/>
          <p:cNvSpPr/>
          <p:nvPr/>
        </p:nvSpPr>
        <p:spPr>
          <a:xfrm>
            <a:off x="7832014" y="1109662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LOGÍSTICA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ágono 20"/>
          <p:cNvSpPr/>
          <p:nvPr/>
        </p:nvSpPr>
        <p:spPr>
          <a:xfrm>
            <a:off x="6058008" y="1109663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INMAR 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Pentágono 21"/>
          <p:cNvSpPr/>
          <p:nvPr/>
        </p:nvSpPr>
        <p:spPr>
          <a:xfrm>
            <a:off x="40523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SEG. Y OPER. MARÍTIMAS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Pentágono 15"/>
          <p:cNvSpPr/>
          <p:nvPr/>
        </p:nvSpPr>
        <p:spPr>
          <a:xfrm>
            <a:off x="17218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ORGANIZACIÓN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entágono 2"/>
          <p:cNvSpPr/>
          <p:nvPr/>
        </p:nvSpPr>
        <p:spPr>
          <a:xfrm>
            <a:off x="384011" y="1109663"/>
            <a:ext cx="1874067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JURISDICCIÓN</a:t>
            </a:r>
            <a:endParaRPr lang="es-CL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9" name="Diagrama 38"/>
          <p:cNvGraphicFramePr/>
          <p:nvPr>
            <p:extLst>
              <p:ext uri="{D42A27DB-BD31-4B8C-83A1-F6EECF244321}">
                <p14:modId xmlns:p14="http://schemas.microsoft.com/office/powerpoint/2010/main" val="2888917765"/>
              </p:ext>
            </p:extLst>
          </p:nvPr>
        </p:nvGraphicFramePr>
        <p:xfrm>
          <a:off x="974494" y="2251783"/>
          <a:ext cx="10620671" cy="3998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0" name="Text Box 1"/>
          <p:cNvSpPr txBox="1">
            <a:spLocks noChangeArrowheads="1"/>
          </p:cNvSpPr>
          <p:nvPr/>
        </p:nvSpPr>
        <p:spPr bwMode="auto">
          <a:xfrm>
            <a:off x="904875" y="1516458"/>
            <a:ext cx="9496464" cy="66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SEGUNDA ETAPA</a:t>
            </a:r>
          </a:p>
          <a:p>
            <a:pPr algn="ctr"/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</a:rPr>
              <a:t>CAMPAÑA DE EDUCACIÓN Y LIMPIEZA BORDE COSTERO, LIMPIEZA DE RIVERAS Y FONDOS DE RÍOS. </a:t>
            </a: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2" name="Picture 6" descr="https://mma.gob.cl/wp-content/uploads/2018/04/IMG_1297-e1524589401831-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78" y="4775373"/>
            <a:ext cx="2909201" cy="1623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4"/>
          <a:srcRect b="20010"/>
          <a:stretch/>
        </p:blipFill>
        <p:spPr>
          <a:xfrm>
            <a:off x="1005090" y="3402737"/>
            <a:ext cx="2802376" cy="1584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15"/>
          <a:srcRect b="27355"/>
          <a:stretch/>
        </p:blipFill>
        <p:spPr>
          <a:xfrm>
            <a:off x="945918" y="2045108"/>
            <a:ext cx="2880000" cy="1569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20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n 2">
            <a:extLst>
              <a:ext uri="{FF2B5EF4-FFF2-40B4-BE49-F238E27FC236}">
                <a16:creationId xmlns:a16="http://schemas.microsoft.com/office/drawing/2014/main" xmlns="" id="{E0CED4FC-3E0F-8C4F-8276-3BA2AECB3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" y="355600"/>
            <a:ext cx="12192000" cy="65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Marcador de número de diapositiva 9">
            <a:extLst>
              <a:ext uri="{FF2B5EF4-FFF2-40B4-BE49-F238E27FC236}">
                <a16:creationId xmlns:a16="http://schemas.microsoft.com/office/drawing/2014/main" xmlns="" id="{6CC029C0-290A-6D40-81D5-E78A74D85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839575" y="6442075"/>
            <a:ext cx="2844800" cy="476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fld id="{BAE1A081-6821-E147-9ECD-F22A641BA717}" type="slidenum">
              <a:rPr lang="es-ES" altLang="es-CL" sz="1200" smtClean="0">
                <a:solidFill>
                  <a:srgbClr val="FFFFFF"/>
                </a:solidFill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/>
              </a:pPr>
              <a:t>6</a:t>
            </a:fld>
            <a:endParaRPr lang="es-ES" altLang="es-CL" sz="1200">
              <a:solidFill>
                <a:srgbClr val="FFFFFF"/>
              </a:solidFill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xmlns="" id="{654B3EAF-D791-A94D-A62A-C1EA7212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-14288" y="-69850"/>
            <a:ext cx="12163425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-69850"/>
            <a:ext cx="12192000" cy="692785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prstClr val="white"/>
              </a:solidFill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68" name="Picture 2" descr="Imagen relacionada">
            <a:extLst>
              <a:ext uri="{FF2B5EF4-FFF2-40B4-BE49-F238E27FC236}">
                <a16:creationId xmlns:a16="http://schemas.microsoft.com/office/drawing/2014/main" xmlns="" id="{1A2A701C-A13B-2048-B4DB-8F4CE2BC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3" name="Imagen 65">
            <a:extLst>
              <a:ext uri="{FF2B5EF4-FFF2-40B4-BE49-F238E27FC236}">
                <a16:creationId xmlns:a16="http://schemas.microsoft.com/office/drawing/2014/main" xmlns="" id="{3C4AD72B-857C-7147-B755-4D2F85089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32550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Imagen 8">
            <a:extLst>
              <a:ext uri="{FF2B5EF4-FFF2-40B4-BE49-F238E27FC236}">
                <a16:creationId xmlns:a16="http://schemas.microsoft.com/office/drawing/2014/main" xmlns="" id="{705EF79E-5196-8B4A-8FA4-3879395A8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75" y="57150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uadroTexto 9">
            <a:extLst>
              <a:ext uri="{FF2B5EF4-FFF2-40B4-BE49-F238E27FC236}">
                <a16:creationId xmlns:a16="http://schemas.microsoft.com/office/drawing/2014/main" xmlns="" id="{C10EBCA1-A4C6-0841-AA40-71CA0DA44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750" y="-23813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>
                <a:solidFill>
                  <a:prstClr val="white"/>
                </a:solidFill>
              </a:rPr>
              <a:t>GOBERNACIÓN MARÍTIMA DE AYSÉN</a:t>
            </a:r>
          </a:p>
        </p:txBody>
      </p:sp>
      <p:sp>
        <p:nvSpPr>
          <p:cNvPr id="18" name="Pentágono 17"/>
          <p:cNvSpPr/>
          <p:nvPr/>
        </p:nvSpPr>
        <p:spPr>
          <a:xfrm>
            <a:off x="9804850" y="1111128"/>
            <a:ext cx="2099877" cy="212725"/>
          </a:xfrm>
          <a:prstGeom prst="homePlat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TEMAS RELEVANTES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entágono 16"/>
          <p:cNvSpPr/>
          <p:nvPr/>
        </p:nvSpPr>
        <p:spPr>
          <a:xfrm>
            <a:off x="7832014" y="1109662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LOGÍSTICA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entágono 20"/>
          <p:cNvSpPr/>
          <p:nvPr/>
        </p:nvSpPr>
        <p:spPr>
          <a:xfrm>
            <a:off x="6058008" y="1109663"/>
            <a:ext cx="2183395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INMAR 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Pentágono 21"/>
          <p:cNvSpPr/>
          <p:nvPr/>
        </p:nvSpPr>
        <p:spPr>
          <a:xfrm>
            <a:off x="40523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SEG. Y OPER. MARÍTIMAS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Pentágono 15"/>
          <p:cNvSpPr/>
          <p:nvPr/>
        </p:nvSpPr>
        <p:spPr>
          <a:xfrm>
            <a:off x="1721871" y="1109662"/>
            <a:ext cx="2562131" cy="212726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ORGANIZACIÓN</a:t>
            </a:r>
            <a:endParaRPr lang="es-CL" sz="9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entágono 2"/>
          <p:cNvSpPr/>
          <p:nvPr/>
        </p:nvSpPr>
        <p:spPr>
          <a:xfrm>
            <a:off x="384011" y="1109663"/>
            <a:ext cx="1874067" cy="212725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MX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JURISDICCIÓN</a:t>
            </a:r>
            <a:endParaRPr lang="es-CL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4" name="Diagrama 23"/>
          <p:cNvGraphicFramePr/>
          <p:nvPr>
            <p:extLst>
              <p:ext uri="{D42A27DB-BD31-4B8C-83A1-F6EECF244321}">
                <p14:modId xmlns:p14="http://schemas.microsoft.com/office/powerpoint/2010/main" val="3164751702"/>
              </p:ext>
            </p:extLst>
          </p:nvPr>
        </p:nvGraphicFramePr>
        <p:xfrm>
          <a:off x="471418" y="3130135"/>
          <a:ext cx="6264696" cy="2742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5" name="Text Box 1"/>
          <p:cNvSpPr txBox="1">
            <a:spLocks noChangeArrowheads="1"/>
          </p:cNvSpPr>
          <p:nvPr/>
        </p:nvSpPr>
        <p:spPr bwMode="auto">
          <a:xfrm>
            <a:off x="1449499" y="1570317"/>
            <a:ext cx="8886345" cy="570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sz="1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TERCERA ETAPA</a:t>
            </a:r>
          </a:p>
          <a:p>
            <a:pPr algn="ctr"/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</a:rPr>
              <a:t>DESGUACE Y RETIRO DE NAVES EN CONDICIÓN DE ABANDONO </a:t>
            </a:r>
          </a:p>
        </p:txBody>
      </p:sp>
      <p:pic>
        <p:nvPicPr>
          <p:cNvPr id="28" name="Picture 2" descr="https://www.armada.cl/armada/site/artic/20220129/imag/foto_0000000820220129095950/WhatsApp_Image_2022-01-28_at_16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487" y="2093769"/>
            <a:ext cx="4032448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1"/>
          <p:cNvSpPr txBox="1">
            <a:spLocks noChangeArrowheads="1"/>
          </p:cNvSpPr>
          <p:nvPr/>
        </p:nvSpPr>
        <p:spPr bwMode="auto">
          <a:xfrm>
            <a:off x="8730535" y="6045368"/>
            <a:ext cx="2042081" cy="75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FFF00"/>
              </a:buClr>
            </a:pPr>
            <a:r>
              <a:rPr lang="es-ES" altLang="es-CL" sz="1400" dirty="0" smtClean="0">
                <a:solidFill>
                  <a:schemeClr val="bg1"/>
                </a:solidFill>
                <a:latin typeface="Arial" panose="020B0604020202020204" pitchFamily="34" charset="0"/>
              </a:rPr>
              <a:t>Imagen referencial*</a:t>
            </a:r>
            <a:endParaRPr lang="es-CL" altLang="es-CL" sz="1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08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Exposición QUINZONA</Template>
  <TotalTime>31468</TotalTime>
  <Words>552</Words>
  <Application>Microsoft Office PowerPoint</Application>
  <PresentationFormat>Panorámica</PresentationFormat>
  <Paragraphs>84</Paragraphs>
  <Slides>6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SimSun</vt:lpstr>
      <vt:lpstr>Arial</vt:lpstr>
      <vt:lpstr>Calibri</vt:lpstr>
      <vt:lpstr>Calibri Light</vt:lpstr>
      <vt:lpstr>Wingdings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Felipe Rodríguez Muñoz</dc:creator>
  <cp:lastModifiedBy>OPERACIONES</cp:lastModifiedBy>
  <cp:revision>365</cp:revision>
  <cp:lastPrinted>2021-04-23T02:50:54Z</cp:lastPrinted>
  <dcterms:created xsi:type="dcterms:W3CDTF">2021-02-24T21:06:23Z</dcterms:created>
  <dcterms:modified xsi:type="dcterms:W3CDTF">2025-07-11T14:58:10Z</dcterms:modified>
</cp:coreProperties>
</file>