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heme/themeOverride1.xml" ContentType="application/vnd.openxmlformats-officedocument.themeOverride+xml"/>
  <Override PartName="/ppt/notesSlides/notesSlide29.xml" ContentType="application/vnd.openxmlformats-officedocument.presentationml.notesSlide+xml"/>
  <Override PartName="/ppt/theme/themeOverride2.xml" ContentType="application/vnd.openxmlformats-officedocument.themeOverr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09" r:id="rId1"/>
  </p:sldMasterIdLst>
  <p:notesMasterIdLst>
    <p:notesMasterId r:id="rId93"/>
  </p:notesMasterIdLst>
  <p:sldIdLst>
    <p:sldId id="256" r:id="rId2"/>
    <p:sldId id="257" r:id="rId3"/>
    <p:sldId id="259" r:id="rId4"/>
    <p:sldId id="260" r:id="rId5"/>
    <p:sldId id="261" r:id="rId6"/>
    <p:sldId id="262" r:id="rId7"/>
    <p:sldId id="870" r:id="rId8"/>
    <p:sldId id="871" r:id="rId9"/>
    <p:sldId id="263" r:id="rId10"/>
    <p:sldId id="264" r:id="rId11"/>
    <p:sldId id="265" r:id="rId12"/>
    <p:sldId id="266" r:id="rId13"/>
    <p:sldId id="267" r:id="rId14"/>
    <p:sldId id="268" r:id="rId15"/>
    <p:sldId id="270" r:id="rId16"/>
    <p:sldId id="271" r:id="rId17"/>
    <p:sldId id="272" r:id="rId18"/>
    <p:sldId id="273" r:id="rId19"/>
    <p:sldId id="274" r:id="rId20"/>
    <p:sldId id="275" r:id="rId21"/>
    <p:sldId id="276" r:id="rId22"/>
    <p:sldId id="277" r:id="rId23"/>
    <p:sldId id="278" r:id="rId24"/>
    <p:sldId id="279" r:id="rId25"/>
    <p:sldId id="873"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872" r:id="rId60"/>
    <p:sldId id="815" r:id="rId61"/>
    <p:sldId id="817" r:id="rId62"/>
    <p:sldId id="827" r:id="rId63"/>
    <p:sldId id="818" r:id="rId64"/>
    <p:sldId id="826" r:id="rId65"/>
    <p:sldId id="829" r:id="rId66"/>
    <p:sldId id="830" r:id="rId67"/>
    <p:sldId id="794" r:id="rId68"/>
    <p:sldId id="795" r:id="rId69"/>
    <p:sldId id="796" r:id="rId70"/>
    <p:sldId id="797" r:id="rId71"/>
    <p:sldId id="798" r:id="rId72"/>
    <p:sldId id="799" r:id="rId73"/>
    <p:sldId id="869" r:id="rId74"/>
    <p:sldId id="831" r:id="rId75"/>
    <p:sldId id="574" r:id="rId76"/>
    <p:sldId id="790" r:id="rId77"/>
    <p:sldId id="791" r:id="rId78"/>
    <p:sldId id="809" r:id="rId79"/>
    <p:sldId id="810" r:id="rId80"/>
    <p:sldId id="832" r:id="rId81"/>
    <p:sldId id="833" r:id="rId82"/>
    <p:sldId id="835" r:id="rId83"/>
    <p:sldId id="836" r:id="rId84"/>
    <p:sldId id="837" r:id="rId85"/>
    <p:sldId id="843" r:id="rId86"/>
    <p:sldId id="844" r:id="rId87"/>
    <p:sldId id="838" r:id="rId88"/>
    <p:sldId id="839" r:id="rId89"/>
    <p:sldId id="858" r:id="rId90"/>
    <p:sldId id="841" r:id="rId91"/>
    <p:sldId id="868" r:id="rId92"/>
  </p:sldIdLst>
  <p:sldSz cx="9144000" cy="6858000" type="screen4x3"/>
  <p:notesSz cx="6858000" cy="9077325"/>
  <p:defaultTextStyle>
    <a:defPPr>
      <a:defRPr lang="es-E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2E37"/>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9599" autoAdjust="0"/>
    <p:restoredTop sz="92588" autoAdjust="0"/>
  </p:normalViewPr>
  <p:slideViewPr>
    <p:cSldViewPr>
      <p:cViewPr varScale="1">
        <p:scale>
          <a:sx n="69" d="100"/>
          <a:sy n="69" d="100"/>
        </p:scale>
        <p:origin x="542" y="58"/>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varScale="1">
      <p:scale>
        <a:sx n="100" d="100"/>
        <a:sy n="100" d="100"/>
      </p:scale>
      <p:origin x="0" y="-5491"/>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es-ES"/>
          </a:p>
        </p:txBody>
      </p:sp>
      <p:sp>
        <p:nvSpPr>
          <p:cNvPr id="36867" name="Rectangle 3"/>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es-ES"/>
          </a:p>
        </p:txBody>
      </p:sp>
      <p:sp>
        <p:nvSpPr>
          <p:cNvPr id="115716" name="Rectangle 4"/>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es-ES"/>
          </a:p>
        </p:txBody>
      </p:sp>
      <p:sp>
        <p:nvSpPr>
          <p:cNvPr id="36871" name="Rectangle 7"/>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C49C0EB4-0D88-45EA-AD03-6E339152A895}"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4: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55" name="Google Shape;155;p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65" name="Google Shape;165;p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75" name="Google Shape;175;p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82" name="Google Shape;182;p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88" name="Google Shape;188;p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9: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95" name="Google Shape;195;p9: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04" name="Google Shape;204;p10: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11" name="Google Shape;211;p11: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2: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18" name="Google Shape;218;p12: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3: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51" name="Google Shape;251;p13: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66" name="Google Shape;266;p1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73" name="Google Shape;273;p1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1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80" name="Google Shape;280;p1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87" name="Google Shape;287;p1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9: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93" name="Google Shape;293;p19: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20: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39" name="Google Shape;339;p20: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48" name="Google Shape;348;p21: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p22: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84" name="Google Shape;384;p22: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3: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419" name="Google Shape;419;p23: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2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57" name="Google Shape;457;p24:notes"/>
          <p:cNvSpPr txBox="1">
            <a:spLocks noGrp="1"/>
          </p:cNvSpPr>
          <p:nvPr>
            <p:ph type="body" idx="1"/>
          </p:nvPr>
        </p:nvSpPr>
        <p:spPr>
          <a:xfrm>
            <a:off x="685800" y="4311650"/>
            <a:ext cx="5486400" cy="4084638"/>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458" name="Google Shape;458;p24:notes"/>
          <p:cNvSpPr txBox="1">
            <a:spLocks noGrp="1"/>
          </p:cNvSpPr>
          <p:nvPr>
            <p:ph type="sldNum" idx="12"/>
          </p:nvPr>
        </p:nvSpPr>
        <p:spPr>
          <a:xfrm>
            <a:off x="3884613" y="8621713"/>
            <a:ext cx="2971800" cy="4540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24</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478" name="Google Shape;478;p2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478" name="Google Shape;478;p2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p2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499" name="Google Shape;499;p2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2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527" name="Google Shape;527;p2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2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592" name="Google Shape;592;p2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1"/>
        <p:cNvGrpSpPr/>
        <p:nvPr/>
      </p:nvGrpSpPr>
      <p:grpSpPr>
        <a:xfrm>
          <a:off x="0" y="0"/>
          <a:ext cx="0" cy="0"/>
          <a:chOff x="0" y="0"/>
          <a:chExt cx="0" cy="0"/>
        </a:xfrm>
      </p:grpSpPr>
      <p:sp>
        <p:nvSpPr>
          <p:cNvPr id="662" name="Google Shape;662;p29: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663" name="Google Shape;663;p29: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6"/>
        <p:cNvGrpSpPr/>
        <p:nvPr/>
      </p:nvGrpSpPr>
      <p:grpSpPr>
        <a:xfrm>
          <a:off x="0" y="0"/>
          <a:ext cx="0" cy="0"/>
          <a:chOff x="0" y="0"/>
          <a:chExt cx="0" cy="0"/>
        </a:xfrm>
      </p:grpSpPr>
      <p:sp>
        <p:nvSpPr>
          <p:cNvPr id="737" name="Google Shape;737;p3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738" name="Google Shape;738;p31: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7"/>
        <p:cNvGrpSpPr/>
        <p:nvPr/>
      </p:nvGrpSpPr>
      <p:grpSpPr>
        <a:xfrm>
          <a:off x="0" y="0"/>
          <a:ext cx="0" cy="0"/>
          <a:chOff x="0" y="0"/>
          <a:chExt cx="0" cy="0"/>
        </a:xfrm>
      </p:grpSpPr>
      <p:sp>
        <p:nvSpPr>
          <p:cNvPr id="778" name="Google Shape;778;p32: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779" name="Google Shape;779;p32: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1"/>
        <p:cNvGrpSpPr/>
        <p:nvPr/>
      </p:nvGrpSpPr>
      <p:grpSpPr>
        <a:xfrm>
          <a:off x="0" y="0"/>
          <a:ext cx="0" cy="0"/>
          <a:chOff x="0" y="0"/>
          <a:chExt cx="0" cy="0"/>
        </a:xfrm>
      </p:grpSpPr>
      <p:sp>
        <p:nvSpPr>
          <p:cNvPr id="792" name="Google Shape;792;p33: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793" name="Google Shape;793;p33: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2"/>
        <p:cNvGrpSpPr/>
        <p:nvPr/>
      </p:nvGrpSpPr>
      <p:grpSpPr>
        <a:xfrm>
          <a:off x="0" y="0"/>
          <a:ext cx="0" cy="0"/>
          <a:chOff x="0" y="0"/>
          <a:chExt cx="0" cy="0"/>
        </a:xfrm>
      </p:grpSpPr>
      <p:sp>
        <p:nvSpPr>
          <p:cNvPr id="813" name="Google Shape;813;p34: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14" name="Google Shape;814;p3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3"/>
        <p:cNvGrpSpPr/>
        <p:nvPr/>
      </p:nvGrpSpPr>
      <p:grpSpPr>
        <a:xfrm>
          <a:off x="0" y="0"/>
          <a:ext cx="0" cy="0"/>
          <a:chOff x="0" y="0"/>
          <a:chExt cx="0" cy="0"/>
        </a:xfrm>
      </p:grpSpPr>
      <p:sp>
        <p:nvSpPr>
          <p:cNvPr id="844" name="Google Shape;844;p3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45" name="Google Shape;845;p3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0"/>
        <p:cNvGrpSpPr/>
        <p:nvPr/>
      </p:nvGrpSpPr>
      <p:grpSpPr>
        <a:xfrm>
          <a:off x="0" y="0"/>
          <a:ext cx="0" cy="0"/>
          <a:chOff x="0" y="0"/>
          <a:chExt cx="0" cy="0"/>
        </a:xfrm>
      </p:grpSpPr>
      <p:sp>
        <p:nvSpPr>
          <p:cNvPr id="851" name="Google Shape;851;p3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52" name="Google Shape;852;p3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7"/>
        <p:cNvGrpSpPr/>
        <p:nvPr/>
      </p:nvGrpSpPr>
      <p:grpSpPr>
        <a:xfrm>
          <a:off x="0" y="0"/>
          <a:ext cx="0" cy="0"/>
          <a:chOff x="0" y="0"/>
          <a:chExt cx="0" cy="0"/>
        </a:xfrm>
      </p:grpSpPr>
      <p:sp>
        <p:nvSpPr>
          <p:cNvPr id="878" name="Google Shape;878;p3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79" name="Google Shape;879;p3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p3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910" name="Google Shape;910;p3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7"/>
        <p:cNvGrpSpPr/>
        <p:nvPr/>
      </p:nvGrpSpPr>
      <p:grpSpPr>
        <a:xfrm>
          <a:off x="0" y="0"/>
          <a:ext cx="0" cy="0"/>
          <a:chOff x="0" y="0"/>
          <a:chExt cx="0" cy="0"/>
        </a:xfrm>
      </p:grpSpPr>
      <p:sp>
        <p:nvSpPr>
          <p:cNvPr id="938" name="Google Shape;938;p39: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939" name="Google Shape;939;p39: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7"/>
        <p:cNvGrpSpPr/>
        <p:nvPr/>
      </p:nvGrpSpPr>
      <p:grpSpPr>
        <a:xfrm>
          <a:off x="0" y="0"/>
          <a:ext cx="0" cy="0"/>
          <a:chOff x="0" y="0"/>
          <a:chExt cx="0" cy="0"/>
        </a:xfrm>
      </p:grpSpPr>
      <p:sp>
        <p:nvSpPr>
          <p:cNvPr id="968" name="Google Shape;968;p40: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969" name="Google Shape;969;p40:notes"/>
          <p:cNvSpPr txBox="1">
            <a:spLocks noGrp="1"/>
          </p:cNvSpPr>
          <p:nvPr>
            <p:ph type="body" idx="1"/>
          </p:nvPr>
        </p:nvSpPr>
        <p:spPr>
          <a:xfrm>
            <a:off x="685800" y="4311650"/>
            <a:ext cx="5486400" cy="4084638"/>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970" name="Google Shape;970;p40:notes"/>
          <p:cNvSpPr txBox="1">
            <a:spLocks noGrp="1"/>
          </p:cNvSpPr>
          <p:nvPr>
            <p:ph type="sldNum" idx="12"/>
          </p:nvPr>
        </p:nvSpPr>
        <p:spPr>
          <a:xfrm>
            <a:off x="3884613" y="8621713"/>
            <a:ext cx="2971800" cy="4540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40</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1"/>
        <p:cNvGrpSpPr/>
        <p:nvPr/>
      </p:nvGrpSpPr>
      <p:grpSpPr>
        <a:xfrm>
          <a:off x="0" y="0"/>
          <a:ext cx="0" cy="0"/>
          <a:chOff x="0" y="0"/>
          <a:chExt cx="0" cy="0"/>
        </a:xfrm>
      </p:grpSpPr>
      <p:sp>
        <p:nvSpPr>
          <p:cNvPr id="1042" name="Google Shape;1042;p4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43" name="Google Shape;1043;p41: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2"/>
        <p:cNvGrpSpPr/>
        <p:nvPr/>
      </p:nvGrpSpPr>
      <p:grpSpPr>
        <a:xfrm>
          <a:off x="0" y="0"/>
          <a:ext cx="0" cy="0"/>
          <a:chOff x="0" y="0"/>
          <a:chExt cx="0" cy="0"/>
        </a:xfrm>
      </p:grpSpPr>
      <p:sp>
        <p:nvSpPr>
          <p:cNvPr id="1063" name="Google Shape;1063;p42: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64" name="Google Shape;1064;p42: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0"/>
        <p:cNvGrpSpPr/>
        <p:nvPr/>
      </p:nvGrpSpPr>
      <p:grpSpPr>
        <a:xfrm>
          <a:off x="0" y="0"/>
          <a:ext cx="0" cy="0"/>
          <a:chOff x="0" y="0"/>
          <a:chExt cx="0" cy="0"/>
        </a:xfrm>
      </p:grpSpPr>
      <p:sp>
        <p:nvSpPr>
          <p:cNvPr id="1081" name="Google Shape;1081;p43: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82" name="Google Shape;1082;p43: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8"/>
        <p:cNvGrpSpPr/>
        <p:nvPr/>
      </p:nvGrpSpPr>
      <p:grpSpPr>
        <a:xfrm>
          <a:off x="0" y="0"/>
          <a:ext cx="0" cy="0"/>
          <a:chOff x="0" y="0"/>
          <a:chExt cx="0" cy="0"/>
        </a:xfrm>
      </p:grpSpPr>
      <p:sp>
        <p:nvSpPr>
          <p:cNvPr id="1089" name="Google Shape;1089;p44: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90" name="Google Shape;1090;p4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6"/>
        <p:cNvGrpSpPr/>
        <p:nvPr/>
      </p:nvGrpSpPr>
      <p:grpSpPr>
        <a:xfrm>
          <a:off x="0" y="0"/>
          <a:ext cx="0" cy="0"/>
          <a:chOff x="0" y="0"/>
          <a:chExt cx="0" cy="0"/>
        </a:xfrm>
      </p:grpSpPr>
      <p:sp>
        <p:nvSpPr>
          <p:cNvPr id="1117" name="Google Shape;1117;p4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118" name="Google Shape;1118;p4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1"/>
        <p:cNvGrpSpPr/>
        <p:nvPr/>
      </p:nvGrpSpPr>
      <p:grpSpPr>
        <a:xfrm>
          <a:off x="0" y="0"/>
          <a:ext cx="0" cy="0"/>
          <a:chOff x="0" y="0"/>
          <a:chExt cx="0" cy="0"/>
        </a:xfrm>
      </p:grpSpPr>
      <p:sp>
        <p:nvSpPr>
          <p:cNvPr id="1162" name="Google Shape;1162;p4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163" name="Google Shape;1163;p4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7"/>
        <p:cNvGrpSpPr/>
        <p:nvPr/>
      </p:nvGrpSpPr>
      <p:grpSpPr>
        <a:xfrm>
          <a:off x="0" y="0"/>
          <a:ext cx="0" cy="0"/>
          <a:chOff x="0" y="0"/>
          <a:chExt cx="0" cy="0"/>
        </a:xfrm>
      </p:grpSpPr>
      <p:sp>
        <p:nvSpPr>
          <p:cNvPr id="1188" name="Google Shape;1188;p4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189" name="Google Shape;1189;p4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6"/>
        <p:cNvGrpSpPr/>
        <p:nvPr/>
      </p:nvGrpSpPr>
      <p:grpSpPr>
        <a:xfrm>
          <a:off x="0" y="0"/>
          <a:ext cx="0" cy="0"/>
          <a:chOff x="0" y="0"/>
          <a:chExt cx="0" cy="0"/>
        </a:xfrm>
      </p:grpSpPr>
      <p:sp>
        <p:nvSpPr>
          <p:cNvPr id="1237" name="Google Shape;1237;p4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238" name="Google Shape;1238;p4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4"/>
        <p:cNvGrpSpPr/>
        <p:nvPr/>
      </p:nvGrpSpPr>
      <p:grpSpPr>
        <a:xfrm>
          <a:off x="0" y="0"/>
          <a:ext cx="0" cy="0"/>
          <a:chOff x="0" y="0"/>
          <a:chExt cx="0" cy="0"/>
        </a:xfrm>
      </p:grpSpPr>
      <p:sp>
        <p:nvSpPr>
          <p:cNvPr id="1245" name="Google Shape;1245;p49: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246" name="Google Shape;1246;p49:notes"/>
          <p:cNvSpPr txBox="1">
            <a:spLocks noGrp="1"/>
          </p:cNvSpPr>
          <p:nvPr>
            <p:ph type="body" idx="1"/>
          </p:nvPr>
        </p:nvSpPr>
        <p:spPr>
          <a:xfrm>
            <a:off x="685800" y="4311650"/>
            <a:ext cx="5486400" cy="4084638"/>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endParaRPr/>
          </a:p>
        </p:txBody>
      </p:sp>
      <p:sp>
        <p:nvSpPr>
          <p:cNvPr id="1247" name="Google Shape;1247;p49:notes"/>
          <p:cNvSpPr txBox="1">
            <a:spLocks noGrp="1"/>
          </p:cNvSpPr>
          <p:nvPr>
            <p:ph type="sldNum" idx="12"/>
          </p:nvPr>
        </p:nvSpPr>
        <p:spPr>
          <a:xfrm>
            <a:off x="3884613" y="8621713"/>
            <a:ext cx="2971800" cy="4540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49</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0"/>
        <p:cNvGrpSpPr/>
        <p:nvPr/>
      </p:nvGrpSpPr>
      <p:grpSpPr>
        <a:xfrm>
          <a:off x="0" y="0"/>
          <a:ext cx="0" cy="0"/>
          <a:chOff x="0" y="0"/>
          <a:chExt cx="0" cy="0"/>
        </a:xfrm>
      </p:grpSpPr>
      <p:sp>
        <p:nvSpPr>
          <p:cNvPr id="1261" name="Google Shape;1261;p50: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262" name="Google Shape;1262;p50: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7"/>
        <p:cNvGrpSpPr/>
        <p:nvPr/>
      </p:nvGrpSpPr>
      <p:grpSpPr>
        <a:xfrm>
          <a:off x="0" y="0"/>
          <a:ext cx="0" cy="0"/>
          <a:chOff x="0" y="0"/>
          <a:chExt cx="0" cy="0"/>
        </a:xfrm>
      </p:grpSpPr>
      <p:sp>
        <p:nvSpPr>
          <p:cNvPr id="1338" name="Google Shape;1338;p5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39" name="Google Shape;1339;p51: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4"/>
        <p:cNvGrpSpPr/>
        <p:nvPr/>
      </p:nvGrpSpPr>
      <p:grpSpPr>
        <a:xfrm>
          <a:off x="0" y="0"/>
          <a:ext cx="0" cy="0"/>
          <a:chOff x="0" y="0"/>
          <a:chExt cx="0" cy="0"/>
        </a:xfrm>
      </p:grpSpPr>
      <p:sp>
        <p:nvSpPr>
          <p:cNvPr id="1345" name="Google Shape;1345;p52: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46" name="Google Shape;1346;p52: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1"/>
        <p:cNvGrpSpPr/>
        <p:nvPr/>
      </p:nvGrpSpPr>
      <p:grpSpPr>
        <a:xfrm>
          <a:off x="0" y="0"/>
          <a:ext cx="0" cy="0"/>
          <a:chOff x="0" y="0"/>
          <a:chExt cx="0" cy="0"/>
        </a:xfrm>
      </p:grpSpPr>
      <p:sp>
        <p:nvSpPr>
          <p:cNvPr id="1352" name="Google Shape;1352;p53: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53" name="Google Shape;1353;p53: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2"/>
        <p:cNvGrpSpPr/>
        <p:nvPr/>
      </p:nvGrpSpPr>
      <p:grpSpPr>
        <a:xfrm>
          <a:off x="0" y="0"/>
          <a:ext cx="0" cy="0"/>
          <a:chOff x="0" y="0"/>
          <a:chExt cx="0" cy="0"/>
        </a:xfrm>
      </p:grpSpPr>
      <p:sp>
        <p:nvSpPr>
          <p:cNvPr id="1383" name="Google Shape;1383;p54: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84" name="Google Shape;1384;p54: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0"/>
        <p:cNvGrpSpPr/>
        <p:nvPr/>
      </p:nvGrpSpPr>
      <p:grpSpPr>
        <a:xfrm>
          <a:off x="0" y="0"/>
          <a:ext cx="0" cy="0"/>
          <a:chOff x="0" y="0"/>
          <a:chExt cx="0" cy="0"/>
        </a:xfrm>
      </p:grpSpPr>
      <p:sp>
        <p:nvSpPr>
          <p:cNvPr id="1391" name="Google Shape;1391;p55: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392" name="Google Shape;1392;p55: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7"/>
        <p:cNvGrpSpPr/>
        <p:nvPr/>
      </p:nvGrpSpPr>
      <p:grpSpPr>
        <a:xfrm>
          <a:off x="0" y="0"/>
          <a:ext cx="0" cy="0"/>
          <a:chOff x="0" y="0"/>
          <a:chExt cx="0" cy="0"/>
        </a:xfrm>
      </p:grpSpPr>
      <p:sp>
        <p:nvSpPr>
          <p:cNvPr id="1438" name="Google Shape;1438;p56: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439" name="Google Shape;1439;p56: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4"/>
        <p:cNvGrpSpPr/>
        <p:nvPr/>
      </p:nvGrpSpPr>
      <p:grpSpPr>
        <a:xfrm>
          <a:off x="0" y="0"/>
          <a:ext cx="0" cy="0"/>
          <a:chOff x="0" y="0"/>
          <a:chExt cx="0" cy="0"/>
        </a:xfrm>
      </p:grpSpPr>
      <p:sp>
        <p:nvSpPr>
          <p:cNvPr id="1485" name="Google Shape;1485;p57: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486" name="Google Shape;1486;p57: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2"/>
        <p:cNvGrpSpPr/>
        <p:nvPr/>
      </p:nvGrpSpPr>
      <p:grpSpPr>
        <a:xfrm>
          <a:off x="0" y="0"/>
          <a:ext cx="0" cy="0"/>
          <a:chOff x="0" y="0"/>
          <a:chExt cx="0" cy="0"/>
        </a:xfrm>
      </p:grpSpPr>
      <p:sp>
        <p:nvSpPr>
          <p:cNvPr id="1493" name="Google Shape;1493;p5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494" name="Google Shape;1494;p58: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04" name="Google Shape;204;p10:notes"/>
          <p:cNvSpPr>
            <a:spLocks noGrp="1" noRot="1" noChangeAspect="1"/>
          </p:cNvSpPr>
          <p:nvPr>
            <p:ph type="sldImg" idx="2"/>
          </p:nvPr>
        </p:nvSpPr>
        <p:spPr>
          <a:xfrm>
            <a:off x="1160463" y="681038"/>
            <a:ext cx="45386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652985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pPr>
              <a:defRPr/>
            </a:pPr>
            <a:fld id="{C49C0EB4-0D88-45EA-AD03-6E339152A895}" type="slidenum">
              <a:rPr lang="es-ES" smtClean="0"/>
              <a:pPr>
                <a:defRPr/>
              </a:pPr>
              <a:t>66</a:t>
            </a:fld>
            <a:endParaRPr lang="es-ES"/>
          </a:p>
        </p:txBody>
      </p:sp>
    </p:spTree>
    <p:extLst>
      <p:ext uri="{BB962C8B-B14F-4D97-AF65-F5344CB8AC3E}">
        <p14:creationId xmlns:p14="http://schemas.microsoft.com/office/powerpoint/2010/main" val="26349936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pPr>
              <a:defRPr/>
            </a:pPr>
            <a:fld id="{9EBF7D4A-B32D-47F7-BD1F-14334CC9A3CF}" type="datetime1">
              <a:rPr lang="es-CL" smtClean="0"/>
              <a:t>12-02-2025</a:t>
            </a:fld>
            <a:endParaRPr lang="es-ES"/>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pPr>
              <a:defRPr/>
            </a:pPr>
            <a:endParaRPr lang="es-ES"/>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pPr>
              <a:defRPr/>
            </a:pPr>
            <a:fld id="{C0A89749-771D-4773-9046-528091631E70}" type="slidenum">
              <a:rPr lang="es-ES" smtClean="0"/>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fld id="{8D6C80FF-E4E4-4994-BD02-8FA1BEC11722}" type="datetime1">
              <a:rPr lang="es-CL" smtClean="0"/>
              <a:t>12-02-2025</a:t>
            </a:fld>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512A34C5-A7E8-4629-B921-404C04172488}" type="slidenum">
              <a:rPr lang="es-ES" smtClean="0"/>
              <a:pPr>
                <a:defRPr/>
              </a:pPr>
              <a:t>‹Nº›</a:t>
            </a:fld>
            <a:endParaRPr lang="es-ES"/>
          </a:p>
        </p:txBody>
      </p:sp>
      <p:sp>
        <p:nvSpPr>
          <p:cNvPr id="7" name="6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a:t>Haga clic para modificar el estilo de texto del patrón</a:t>
            </a:r>
          </a:p>
        </p:txBody>
      </p:sp>
      <p:sp>
        <p:nvSpPr>
          <p:cNvPr id="4" name="3 Marcador de fecha"/>
          <p:cNvSpPr>
            <a:spLocks noGrp="1"/>
          </p:cNvSpPr>
          <p:nvPr>
            <p:ph type="dt" sz="half" idx="10"/>
          </p:nvPr>
        </p:nvSpPr>
        <p:spPr/>
        <p:txBody>
          <a:bodyPr/>
          <a:lstStyle/>
          <a:p>
            <a:pPr>
              <a:defRPr/>
            </a:pPr>
            <a:fld id="{645B9CF1-94ED-4481-AE2B-7A7813571048}" type="datetime1">
              <a:rPr lang="es-CL" smtClean="0"/>
              <a:t>12-02-2025</a:t>
            </a:fld>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BDABC050-5ECE-4420-AA49-21AC7FA4F390}" type="slidenum">
              <a:rPr lang="es-ES" smtClean="0"/>
              <a:pPr>
                <a:defRPr/>
              </a:pPr>
              <a:t>‹Nº›</a:t>
            </a:fld>
            <a:endParaRPr lang="es-ES"/>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5" name="4 Marcador de fecha"/>
          <p:cNvSpPr>
            <a:spLocks noGrp="1"/>
          </p:cNvSpPr>
          <p:nvPr>
            <p:ph type="dt" sz="half" idx="10"/>
          </p:nvPr>
        </p:nvSpPr>
        <p:spPr/>
        <p:txBody>
          <a:bodyPr/>
          <a:lstStyle/>
          <a:p>
            <a:pPr>
              <a:defRPr/>
            </a:pPr>
            <a:fld id="{D49CE21C-E5CC-48DA-8B3D-CAF2A8BEABB1}" type="datetime1">
              <a:rPr lang="es-CL" smtClean="0"/>
              <a:t>12-02-2025</a:t>
            </a:fld>
            <a:endParaRPr lang="es-ES"/>
          </a:p>
        </p:txBody>
      </p:sp>
      <p:sp>
        <p:nvSpPr>
          <p:cNvPr id="6" name="5 Marcador de pie de página"/>
          <p:cNvSpPr>
            <a:spLocks noGrp="1"/>
          </p:cNvSpPr>
          <p:nvPr>
            <p:ph type="ftr" sz="quarter" idx="11"/>
          </p:nvPr>
        </p:nvSpPr>
        <p:spPr/>
        <p:txBody>
          <a:bodyPr/>
          <a:lstStyle/>
          <a:p>
            <a:pPr>
              <a:defRPr/>
            </a:pPr>
            <a:endParaRPr lang="es-ES"/>
          </a:p>
        </p:txBody>
      </p:sp>
      <p:sp>
        <p:nvSpPr>
          <p:cNvPr id="7" name="6 Marcador de número de diapositiva"/>
          <p:cNvSpPr>
            <a:spLocks noGrp="1"/>
          </p:cNvSpPr>
          <p:nvPr>
            <p:ph type="sldNum" sz="quarter" idx="12"/>
          </p:nvPr>
        </p:nvSpPr>
        <p:spPr/>
        <p:txBody>
          <a:bodyPr/>
          <a:lstStyle/>
          <a:p>
            <a:pPr>
              <a:defRPr/>
            </a:pPr>
            <a:fld id="{98C7F8E6-B13C-433A-AD0F-1BD0253ED50E}" type="slidenum">
              <a:rPr lang="es-ES" smtClean="0"/>
              <a:pPr>
                <a:defRPr/>
              </a:pPr>
              <a:t>‹Nº›</a:t>
            </a:fld>
            <a:endParaRPr lang="es-ES"/>
          </a:p>
        </p:txBody>
      </p:sp>
      <p:sp>
        <p:nvSpPr>
          <p:cNvPr id="8" name="7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7" name="6 Marcador de fecha"/>
          <p:cNvSpPr>
            <a:spLocks noGrp="1"/>
          </p:cNvSpPr>
          <p:nvPr>
            <p:ph type="dt" sz="half" idx="10"/>
          </p:nvPr>
        </p:nvSpPr>
        <p:spPr/>
        <p:txBody>
          <a:bodyPr/>
          <a:lstStyle/>
          <a:p>
            <a:pPr>
              <a:defRPr/>
            </a:pPr>
            <a:fld id="{5E5E985D-0460-4167-BABE-A1F6F4C1F7ED}" type="datetime1">
              <a:rPr lang="es-CL" smtClean="0"/>
              <a:t>12-02-2025</a:t>
            </a:fld>
            <a:endParaRPr lang="es-ES"/>
          </a:p>
        </p:txBody>
      </p:sp>
      <p:sp>
        <p:nvSpPr>
          <p:cNvPr id="8" name="7 Marcador de pie de página"/>
          <p:cNvSpPr>
            <a:spLocks noGrp="1"/>
          </p:cNvSpPr>
          <p:nvPr>
            <p:ph type="ftr" sz="quarter" idx="11"/>
          </p:nvPr>
        </p:nvSpPr>
        <p:spPr/>
        <p:txBody>
          <a:bodyPr/>
          <a:lstStyle/>
          <a:p>
            <a:pPr>
              <a:defRPr/>
            </a:pPr>
            <a:endParaRPr lang="es-ES"/>
          </a:p>
        </p:txBody>
      </p:sp>
      <p:sp>
        <p:nvSpPr>
          <p:cNvPr id="9" name="8 Marcador de número de diapositiva"/>
          <p:cNvSpPr>
            <a:spLocks noGrp="1"/>
          </p:cNvSpPr>
          <p:nvPr>
            <p:ph type="sldNum" sz="quarter" idx="12"/>
          </p:nvPr>
        </p:nvSpPr>
        <p:spPr/>
        <p:txBody>
          <a:bodyPr/>
          <a:lstStyle/>
          <a:p>
            <a:pPr>
              <a:defRPr/>
            </a:pPr>
            <a:fld id="{1A642D2A-D80B-46DB-B70F-213340C71A31}" type="slidenum">
              <a:rPr lang="es-ES" smtClean="0"/>
              <a:pPr>
                <a:defRPr/>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pPr>
              <a:defRPr/>
            </a:pPr>
            <a:fld id="{FA86733B-A7F3-4D8F-999C-AF5067E30699}" type="datetime1">
              <a:rPr lang="es-CL" smtClean="0"/>
              <a:t>12-02-2025</a:t>
            </a:fld>
            <a:endParaRPr lang="es-ES"/>
          </a:p>
        </p:txBody>
      </p:sp>
      <p:sp>
        <p:nvSpPr>
          <p:cNvPr id="4" name="3 Marcador de pie de página"/>
          <p:cNvSpPr>
            <a:spLocks noGrp="1"/>
          </p:cNvSpPr>
          <p:nvPr>
            <p:ph type="ftr" sz="quarter" idx="11"/>
          </p:nvPr>
        </p:nvSpPr>
        <p:spPr/>
        <p:txBody>
          <a:bodyPr/>
          <a:lstStyle/>
          <a:p>
            <a:pPr>
              <a:defRPr/>
            </a:pPr>
            <a:endParaRPr lang="es-ES"/>
          </a:p>
        </p:txBody>
      </p:sp>
      <p:sp>
        <p:nvSpPr>
          <p:cNvPr id="5" name="4 Marcador de número de diapositiva"/>
          <p:cNvSpPr>
            <a:spLocks noGrp="1"/>
          </p:cNvSpPr>
          <p:nvPr>
            <p:ph type="sldNum" sz="quarter" idx="12"/>
          </p:nvPr>
        </p:nvSpPr>
        <p:spPr/>
        <p:txBody>
          <a:bodyPr/>
          <a:lstStyle/>
          <a:p>
            <a:pPr>
              <a:defRPr/>
            </a:pPr>
            <a:fld id="{1EDDACC4-A0AB-4440-9320-B5E0E34F4CB4}" type="slidenum">
              <a:rPr lang="es-ES" smtClean="0"/>
              <a:pPr>
                <a:defRPr/>
              </a:pPr>
              <a:t>‹Nº›</a:t>
            </a:fld>
            <a:endParaRPr lang="es-ES"/>
          </a:p>
        </p:txBody>
      </p:sp>
      <p:sp>
        <p:nvSpPr>
          <p:cNvPr id="6" name="5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fld id="{D5907276-F214-41C8-A644-51E99BB5DF25}" type="datetime1">
              <a:rPr lang="es-CL" smtClean="0"/>
              <a:t>12-02-2025</a:t>
            </a:fld>
            <a:endParaRPr lang="es-ES"/>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p:txBody>
          <a:bodyPr/>
          <a:lstStyle/>
          <a:p>
            <a:pPr>
              <a:defRPr/>
            </a:pPr>
            <a:fld id="{90111581-DA39-4E98-B9BB-2C3642245267}" type="slidenum">
              <a:rPr lang="es-ES" smtClean="0"/>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p>
            <a:pPr>
              <a:defRPr/>
            </a:pPr>
            <a:fld id="{4E29A919-76ED-4B19-8EC9-6328EA9CEC68}" type="datetime1">
              <a:rPr lang="es-CL" smtClean="0"/>
              <a:t>12-02-2025</a:t>
            </a:fld>
            <a:endParaRPr lang="es-ES"/>
          </a:p>
        </p:txBody>
      </p:sp>
      <p:sp>
        <p:nvSpPr>
          <p:cNvPr id="6" name="5 Marcador de pie de página"/>
          <p:cNvSpPr>
            <a:spLocks noGrp="1"/>
          </p:cNvSpPr>
          <p:nvPr>
            <p:ph type="ftr" sz="quarter" idx="11"/>
          </p:nvPr>
        </p:nvSpPr>
        <p:spPr/>
        <p:txBody>
          <a:bodyPr/>
          <a:lstStyle/>
          <a:p>
            <a:pPr>
              <a:defRPr/>
            </a:pPr>
            <a:endParaRPr lang="es-ES"/>
          </a:p>
        </p:txBody>
      </p:sp>
      <p:sp>
        <p:nvSpPr>
          <p:cNvPr id="7" name="6 Marcador de número de diapositiva"/>
          <p:cNvSpPr>
            <a:spLocks noGrp="1"/>
          </p:cNvSpPr>
          <p:nvPr>
            <p:ph type="sldNum" sz="quarter" idx="12"/>
          </p:nvPr>
        </p:nvSpPr>
        <p:spPr/>
        <p:txBody>
          <a:bodyPr/>
          <a:lstStyle/>
          <a:p>
            <a:pPr>
              <a:defRPr/>
            </a:pPr>
            <a:fld id="{5C44E263-5F5A-4F9D-99AD-B35F163DF5F3}" type="slidenum">
              <a:rPr lang="es-ES" smtClean="0"/>
              <a:pPr>
                <a:defRPr/>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pPr>
              <a:defRPr/>
            </a:pPr>
            <a:fld id="{CCB9B6C4-5FA6-4048-9ACC-675B3F1B1081}" type="datetime1">
              <a:rPr lang="es-CL" smtClean="0"/>
              <a:t>12-02-2025</a:t>
            </a:fld>
            <a:endParaRPr lang="es-ES"/>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es-ES"/>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pPr>
              <a:defRPr/>
            </a:pPr>
            <a:fld id="{91A2BDA9-FEC8-4EE0-9243-593511C8B572}" type="slidenum">
              <a:rPr lang="es-ES" smtClean="0"/>
              <a:pPr>
                <a:defRPr/>
              </a:pPr>
              <a:t>‹Nº›</a:t>
            </a:fld>
            <a:endParaRPr lang="es-ES"/>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a:t>Haga clic para modificar el estilo de título del patrón</a:t>
            </a:r>
            <a:endParaRPr kumimoji="0" lang="en-US"/>
          </a:p>
        </p:txBody>
      </p:sp>
      <p:sp>
        <p:nvSpPr>
          <p:cNvPr id="8" name="7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fld id="{46349E66-BFB0-44D7-A407-82CC65148865}" type="datetime1">
              <a:rPr lang="es-CL" smtClean="0"/>
              <a:t>12-02-2025</a:t>
            </a:fld>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CE216814-D6F1-45F4-85F0-FC804BF91361}" type="slidenum">
              <a:rPr lang="es-ES" smtClean="0"/>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fld id="{72EB7E29-04F0-4A74-8F07-A588B6F29272}" type="datetime1">
              <a:rPr lang="es-CL" smtClean="0"/>
              <a:t>12-02-2025</a:t>
            </a:fld>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84AAC83C-07D6-461E-A838-00C8005EB699}" type="slidenum">
              <a:rPr lang="es-ES" smtClean="0"/>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n-US"/>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Rectangle 8"/>
          <p:cNvSpPr>
            <a:spLocks noGrp="1" noChangeArrowheads="1"/>
          </p:cNvSpPr>
          <p:nvPr>
            <p:ph type="dt" sz="half" idx="10"/>
          </p:nvPr>
        </p:nvSpPr>
        <p:spPr>
          <a:ln/>
        </p:spPr>
        <p:txBody>
          <a:bodyPr/>
          <a:lstStyle>
            <a:lvl1pPr>
              <a:defRPr/>
            </a:lvl1pPr>
          </a:lstStyle>
          <a:p>
            <a:pPr>
              <a:defRPr/>
            </a:pPr>
            <a:fld id="{0362E0D8-A1FB-4BCD-8C36-8B76DA02E17F}" type="datetime1">
              <a:rPr lang="es-CL" smtClean="0"/>
              <a:t>12-02-2025</a:t>
            </a:fld>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A178CB3D-2E8A-4240-8991-367CC81DF090}"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066800" y="381000"/>
            <a:ext cx="76200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066800" y="1752600"/>
            <a:ext cx="37338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4953000" y="1752600"/>
            <a:ext cx="3733800" cy="4114800"/>
          </a:xfrm>
        </p:spPr>
        <p:txBody>
          <a:bodyPr/>
          <a:lstStyle/>
          <a:p>
            <a:endParaRPr lang="es-CL"/>
          </a:p>
        </p:txBody>
      </p:sp>
      <p:sp>
        <p:nvSpPr>
          <p:cNvPr id="5" name="4 Marcador de fecha"/>
          <p:cNvSpPr>
            <a:spLocks noGrp="1"/>
          </p:cNvSpPr>
          <p:nvPr>
            <p:ph type="dt" sz="half" idx="10"/>
          </p:nvPr>
        </p:nvSpPr>
        <p:spPr>
          <a:xfrm>
            <a:off x="1014413" y="6107113"/>
            <a:ext cx="1905000" cy="457200"/>
          </a:xfrm>
        </p:spPr>
        <p:txBody>
          <a:bodyPr/>
          <a:lstStyle>
            <a:lvl1pPr>
              <a:defRPr/>
            </a:lvl1pPr>
          </a:lstStyle>
          <a:p>
            <a:fld id="{F483D020-50D3-4A79-9970-D992DC5BD05C}" type="datetime1">
              <a:rPr lang="es-CL" smtClean="0"/>
              <a:t>12-02-2025</a:t>
            </a:fld>
            <a:endParaRPr lang="es-ES"/>
          </a:p>
        </p:txBody>
      </p:sp>
      <p:sp>
        <p:nvSpPr>
          <p:cNvPr id="6" name="5 Marcador de pie de página"/>
          <p:cNvSpPr>
            <a:spLocks noGrp="1"/>
          </p:cNvSpPr>
          <p:nvPr>
            <p:ph type="ftr" sz="quarter" idx="11"/>
          </p:nvPr>
        </p:nvSpPr>
        <p:spPr>
          <a:xfrm>
            <a:off x="3452813" y="6107113"/>
            <a:ext cx="2895600" cy="457200"/>
          </a:xfrm>
        </p:spPr>
        <p:txBody>
          <a:bodyPr/>
          <a:lstStyle>
            <a:lvl1pPr>
              <a:defRPr/>
            </a:lvl1pPr>
          </a:lstStyle>
          <a:p>
            <a:endParaRPr lang="es-ES"/>
          </a:p>
        </p:txBody>
      </p:sp>
      <p:sp>
        <p:nvSpPr>
          <p:cNvPr id="7" name="6 Marcador de número de diapositiva"/>
          <p:cNvSpPr>
            <a:spLocks noGrp="1"/>
          </p:cNvSpPr>
          <p:nvPr>
            <p:ph type="sldNum" sz="quarter" idx="12"/>
          </p:nvPr>
        </p:nvSpPr>
        <p:spPr>
          <a:xfrm>
            <a:off x="6881813" y="6107113"/>
            <a:ext cx="1905000" cy="457200"/>
          </a:xfrm>
        </p:spPr>
        <p:txBody>
          <a:bodyPr/>
          <a:lstStyle>
            <a:lvl1pPr>
              <a:defRPr/>
            </a:lvl1pPr>
          </a:lstStyle>
          <a:p>
            <a:fld id="{85CA58BB-6083-40E6-B52A-C93F0778D315}" type="slidenum">
              <a:rPr lang="es-ES"/>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AndTx">
  <p:cSld name="Título, gráfico y texto">
    <p:spTree>
      <p:nvGrpSpPr>
        <p:cNvPr id="1" name=""/>
        <p:cNvGrpSpPr/>
        <p:nvPr/>
      </p:nvGrpSpPr>
      <p:grpSpPr>
        <a:xfrm>
          <a:off x="0" y="0"/>
          <a:ext cx="0" cy="0"/>
          <a:chOff x="0" y="0"/>
          <a:chExt cx="0" cy="0"/>
        </a:xfrm>
      </p:grpSpPr>
      <p:sp>
        <p:nvSpPr>
          <p:cNvPr id="2" name="1 Título"/>
          <p:cNvSpPr>
            <a:spLocks noGrp="1"/>
          </p:cNvSpPr>
          <p:nvPr>
            <p:ph type="title"/>
          </p:nvPr>
        </p:nvSpPr>
        <p:spPr>
          <a:xfrm>
            <a:off x="1066800" y="381000"/>
            <a:ext cx="7620000" cy="1143000"/>
          </a:xfrm>
        </p:spPr>
        <p:txBody>
          <a:bodyPr/>
          <a:lstStyle/>
          <a:p>
            <a:r>
              <a:rPr lang="es-ES"/>
              <a:t>Haga clic para modificar el estilo de título del patrón</a:t>
            </a:r>
            <a:endParaRPr lang="es-CL"/>
          </a:p>
        </p:txBody>
      </p:sp>
      <p:sp>
        <p:nvSpPr>
          <p:cNvPr id="3" name="2 Marcador de gráfico"/>
          <p:cNvSpPr>
            <a:spLocks noGrp="1"/>
          </p:cNvSpPr>
          <p:nvPr>
            <p:ph type="chart" sz="half" idx="1"/>
          </p:nvPr>
        </p:nvSpPr>
        <p:spPr>
          <a:xfrm>
            <a:off x="1066800" y="1752600"/>
            <a:ext cx="3733800" cy="4114800"/>
          </a:xfrm>
        </p:spPr>
        <p:txBody>
          <a:bodyPr/>
          <a:lstStyle/>
          <a:p>
            <a:endParaRPr lang="es-CL"/>
          </a:p>
        </p:txBody>
      </p:sp>
      <p:sp>
        <p:nvSpPr>
          <p:cNvPr id="4" name="3 Marcador de texto"/>
          <p:cNvSpPr>
            <a:spLocks noGrp="1"/>
          </p:cNvSpPr>
          <p:nvPr>
            <p:ph type="body" sz="half" idx="2"/>
          </p:nvPr>
        </p:nvSpPr>
        <p:spPr>
          <a:xfrm>
            <a:off x="4953000" y="1752600"/>
            <a:ext cx="37338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a:xfrm>
            <a:off x="1014413" y="6107113"/>
            <a:ext cx="1905000" cy="457200"/>
          </a:xfrm>
        </p:spPr>
        <p:txBody>
          <a:bodyPr/>
          <a:lstStyle>
            <a:lvl1pPr>
              <a:defRPr/>
            </a:lvl1pPr>
          </a:lstStyle>
          <a:p>
            <a:fld id="{6DA7B699-2E2A-4622-8DCE-ADAF89D0431E}" type="datetime1">
              <a:rPr lang="es-CL" smtClean="0"/>
              <a:t>12-02-2025</a:t>
            </a:fld>
            <a:endParaRPr lang="es-ES"/>
          </a:p>
        </p:txBody>
      </p:sp>
      <p:sp>
        <p:nvSpPr>
          <p:cNvPr id="6" name="5 Marcador de pie de página"/>
          <p:cNvSpPr>
            <a:spLocks noGrp="1"/>
          </p:cNvSpPr>
          <p:nvPr>
            <p:ph type="ftr" sz="quarter" idx="11"/>
          </p:nvPr>
        </p:nvSpPr>
        <p:spPr>
          <a:xfrm>
            <a:off x="3452813" y="6107113"/>
            <a:ext cx="2895600" cy="457200"/>
          </a:xfrm>
        </p:spPr>
        <p:txBody>
          <a:bodyPr/>
          <a:lstStyle>
            <a:lvl1pPr>
              <a:defRPr/>
            </a:lvl1pPr>
          </a:lstStyle>
          <a:p>
            <a:endParaRPr lang="es-ES"/>
          </a:p>
        </p:txBody>
      </p:sp>
      <p:sp>
        <p:nvSpPr>
          <p:cNvPr id="7" name="6 Marcador de número de diapositiva"/>
          <p:cNvSpPr>
            <a:spLocks noGrp="1"/>
          </p:cNvSpPr>
          <p:nvPr>
            <p:ph type="sldNum" sz="quarter" idx="12"/>
          </p:nvPr>
        </p:nvSpPr>
        <p:spPr>
          <a:xfrm>
            <a:off x="6881813" y="6107113"/>
            <a:ext cx="1905000" cy="457200"/>
          </a:xfrm>
        </p:spPr>
        <p:txBody>
          <a:bodyPr/>
          <a:lstStyle>
            <a:lvl1pPr>
              <a:defRPr/>
            </a:lvl1pPr>
          </a:lstStyle>
          <a:p>
            <a:fld id="{ADF346FE-32C4-4C7A-8D11-FCBD42175791}" type="slidenum">
              <a:rPr lang="es-ES"/>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clipArtAndTx">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066800" y="381000"/>
            <a:ext cx="7620000" cy="1143000"/>
          </a:xfrm>
        </p:spPr>
        <p:txBody>
          <a:bodyPr/>
          <a:lstStyle/>
          <a:p>
            <a:r>
              <a:rPr lang="es-ES"/>
              <a:t>Haga clic para modificar el estilo de título del patrón</a:t>
            </a:r>
            <a:endParaRPr lang="es-CL"/>
          </a:p>
        </p:txBody>
      </p:sp>
      <p:sp>
        <p:nvSpPr>
          <p:cNvPr id="3" name="2 Marcador de imágenes prediseñadas"/>
          <p:cNvSpPr>
            <a:spLocks noGrp="1"/>
          </p:cNvSpPr>
          <p:nvPr>
            <p:ph type="clipArt" sz="half" idx="1"/>
          </p:nvPr>
        </p:nvSpPr>
        <p:spPr>
          <a:xfrm>
            <a:off x="1066800" y="1752600"/>
            <a:ext cx="3733800" cy="4114800"/>
          </a:xfrm>
        </p:spPr>
        <p:txBody>
          <a:bodyPr/>
          <a:lstStyle/>
          <a:p>
            <a:endParaRPr lang="es-CL"/>
          </a:p>
        </p:txBody>
      </p:sp>
      <p:sp>
        <p:nvSpPr>
          <p:cNvPr id="4" name="3 Marcador de texto"/>
          <p:cNvSpPr>
            <a:spLocks noGrp="1"/>
          </p:cNvSpPr>
          <p:nvPr>
            <p:ph type="body" sz="half" idx="2"/>
          </p:nvPr>
        </p:nvSpPr>
        <p:spPr>
          <a:xfrm>
            <a:off x="4953000" y="1752600"/>
            <a:ext cx="37338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a:xfrm>
            <a:off x="1014413" y="6107113"/>
            <a:ext cx="1905000" cy="457200"/>
          </a:xfrm>
        </p:spPr>
        <p:txBody>
          <a:bodyPr/>
          <a:lstStyle>
            <a:lvl1pPr>
              <a:defRPr/>
            </a:lvl1pPr>
          </a:lstStyle>
          <a:p>
            <a:fld id="{614C1965-4D40-43A7-B556-EA3A9DA9D849}" type="datetime1">
              <a:rPr lang="es-CL" smtClean="0"/>
              <a:t>12-02-2025</a:t>
            </a:fld>
            <a:endParaRPr lang="es-ES"/>
          </a:p>
        </p:txBody>
      </p:sp>
      <p:sp>
        <p:nvSpPr>
          <p:cNvPr id="6" name="5 Marcador de pie de página"/>
          <p:cNvSpPr>
            <a:spLocks noGrp="1"/>
          </p:cNvSpPr>
          <p:nvPr>
            <p:ph type="ftr" sz="quarter" idx="11"/>
          </p:nvPr>
        </p:nvSpPr>
        <p:spPr>
          <a:xfrm>
            <a:off x="3452813" y="6107113"/>
            <a:ext cx="2895600" cy="457200"/>
          </a:xfrm>
        </p:spPr>
        <p:txBody>
          <a:bodyPr/>
          <a:lstStyle>
            <a:lvl1pPr>
              <a:defRPr/>
            </a:lvl1pPr>
          </a:lstStyle>
          <a:p>
            <a:endParaRPr lang="es-ES"/>
          </a:p>
        </p:txBody>
      </p:sp>
      <p:sp>
        <p:nvSpPr>
          <p:cNvPr id="7" name="6 Marcador de número de diapositiva"/>
          <p:cNvSpPr>
            <a:spLocks noGrp="1"/>
          </p:cNvSpPr>
          <p:nvPr>
            <p:ph type="sldNum" sz="quarter" idx="12"/>
          </p:nvPr>
        </p:nvSpPr>
        <p:spPr>
          <a:xfrm>
            <a:off x="6881813" y="6107113"/>
            <a:ext cx="1905000" cy="457200"/>
          </a:xfrm>
        </p:spPr>
        <p:txBody>
          <a:bodyPr/>
          <a:lstStyle>
            <a:lvl1pPr>
              <a:defRPr/>
            </a:lvl1pPr>
          </a:lstStyle>
          <a:p>
            <a:fld id="{F6BE9A75-155A-4068-8D0F-633A91A1CE3F}" type="slidenum">
              <a:rPr lang="es-ES"/>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x">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fld id="{78D0A254-B2EC-4D5E-BEEA-53E253FAA708}" type="datetime1">
              <a:rPr lang="es-CL" smtClean="0"/>
              <a:t>12-02-2025</a:t>
            </a:fld>
            <a:endParaRPr lang="es-ES" dirty="0"/>
          </a:p>
        </p:txBody>
      </p:sp>
      <p:sp>
        <p:nvSpPr>
          <p:cNvPr id="6" name="Rectangle 9"/>
          <p:cNvSpPr>
            <a:spLocks noGrp="1" noChangeArrowheads="1"/>
          </p:cNvSpPr>
          <p:nvPr>
            <p:ph type="ftr" sz="quarter" idx="11"/>
          </p:nvPr>
        </p:nvSpPr>
        <p:spPr>
          <a:ln/>
        </p:spPr>
        <p:txBody>
          <a:bodyPr/>
          <a:lstStyle>
            <a:lvl1pPr>
              <a:defRPr/>
            </a:lvl1pPr>
          </a:lstStyle>
          <a:p>
            <a:pPr>
              <a:defRPr/>
            </a:pPr>
            <a:endParaRPr lang="es-ES" dirty="0"/>
          </a:p>
        </p:txBody>
      </p:sp>
      <p:sp>
        <p:nvSpPr>
          <p:cNvPr id="7" name="Rectangle 10"/>
          <p:cNvSpPr>
            <a:spLocks noGrp="1" noChangeArrowheads="1"/>
          </p:cNvSpPr>
          <p:nvPr>
            <p:ph type="sldNum" sz="quarter" idx="12"/>
          </p:nvPr>
        </p:nvSpPr>
        <p:spPr>
          <a:ln/>
        </p:spPr>
        <p:txBody>
          <a:bodyPr/>
          <a:lstStyle>
            <a:lvl1pPr>
              <a:defRPr/>
            </a:lvl1pPr>
          </a:lstStyle>
          <a:p>
            <a:pPr>
              <a:defRPr/>
            </a:pPr>
            <a:fld id="{1319301B-C8DD-4E2C-8C11-EA7AD44E6A18}" type="slidenum">
              <a:rPr lang="es-ES"/>
              <a:pPr>
                <a:defRPr/>
              </a:pPr>
              <a:t>‹Nº›</a:t>
            </a:fld>
            <a:endParaRPr lang="es-E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ítulo, texto y gráfico" type="txAndChart">
  <p:cSld name="Título, texto y gráfico">
    <p:spTree>
      <p:nvGrpSpPr>
        <p:cNvPr id="1" name="Shape 59"/>
        <p:cNvGrpSpPr/>
        <p:nvPr/>
      </p:nvGrpSpPr>
      <p:grpSpPr>
        <a:xfrm>
          <a:off x="0" y="0"/>
          <a:ext cx="0" cy="0"/>
          <a:chOff x="0" y="0"/>
          <a:chExt cx="0" cy="0"/>
        </a:xfrm>
      </p:grpSpPr>
      <p:sp>
        <p:nvSpPr>
          <p:cNvPr id="60" name="Google Shape;60;p112"/>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112"/>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a:bodyPr>
          <a:lstStyle>
            <a:lvl1pPr marL="457200" lvl="0" indent="-306324" algn="l">
              <a:spcBef>
                <a:spcPts val="400"/>
              </a:spcBef>
              <a:spcAft>
                <a:spcPts val="0"/>
              </a:spcAft>
              <a:buSzPts val="1224"/>
              <a:buChar char="🞂"/>
              <a:defRPr/>
            </a:lvl1pPr>
            <a:lvl2pPr marL="914400" lvl="1" indent="-342900" algn="l">
              <a:spcBef>
                <a:spcPts val="324"/>
              </a:spcBef>
              <a:spcAft>
                <a:spcPts val="0"/>
              </a:spcAft>
              <a:buSzPts val="1800"/>
              <a:buChar char="◦"/>
              <a:defRPr/>
            </a:lvl2pPr>
            <a:lvl3pPr marL="1371600" lvl="2" indent="-342900" algn="l">
              <a:spcBef>
                <a:spcPts val="350"/>
              </a:spcBef>
              <a:spcAft>
                <a:spcPts val="0"/>
              </a:spcAft>
              <a:buSzPts val="1800"/>
              <a:buChar char="●"/>
              <a:defRPr/>
            </a:lvl3pPr>
            <a:lvl4pPr marL="1828800" lvl="3" indent="-342900" algn="l">
              <a:spcBef>
                <a:spcPts val="350"/>
              </a:spcBef>
              <a:spcAft>
                <a:spcPts val="0"/>
              </a:spcAft>
              <a:buSzPts val="1800"/>
              <a:buChar char="●"/>
              <a:defRPr/>
            </a:lvl4pPr>
            <a:lvl5pPr marL="2286000" lvl="4" indent="-342900" algn="l">
              <a:spcBef>
                <a:spcPts val="350"/>
              </a:spcBef>
              <a:spcAft>
                <a:spcPts val="0"/>
              </a:spcAft>
              <a:buSzPts val="1800"/>
              <a:buChar char="●"/>
              <a:defRPr/>
            </a:lvl5pPr>
            <a:lvl6pPr marL="2743200" lvl="5" indent="-342900" algn="l">
              <a:spcBef>
                <a:spcPts val="350"/>
              </a:spcBef>
              <a:spcAft>
                <a:spcPts val="0"/>
              </a:spcAft>
              <a:buSzPts val="1800"/>
              <a:buChar char="■"/>
              <a:defRPr/>
            </a:lvl6pPr>
            <a:lvl7pPr marL="3200400" lvl="6" indent="-342900" algn="l">
              <a:spcBef>
                <a:spcPts val="350"/>
              </a:spcBef>
              <a:spcAft>
                <a:spcPts val="0"/>
              </a:spcAft>
              <a:buSzPts val="1800"/>
              <a:buChar char="■"/>
              <a:defRPr/>
            </a:lvl7pPr>
            <a:lvl8pPr marL="3657600" lvl="7" indent="-342900" algn="l">
              <a:spcBef>
                <a:spcPts val="350"/>
              </a:spcBef>
              <a:spcAft>
                <a:spcPts val="0"/>
              </a:spcAft>
              <a:buSzPts val="1800"/>
              <a:buChar char="■"/>
              <a:defRPr/>
            </a:lvl8pPr>
            <a:lvl9pPr marL="4114800" lvl="8" indent="-342900" algn="l">
              <a:spcBef>
                <a:spcPts val="350"/>
              </a:spcBef>
              <a:spcAft>
                <a:spcPts val="0"/>
              </a:spcAft>
              <a:buSzPts val="1800"/>
              <a:buChar char="■"/>
              <a:defRPr/>
            </a:lvl9pPr>
          </a:lstStyle>
          <a:p>
            <a:endParaRPr/>
          </a:p>
        </p:txBody>
      </p:sp>
      <p:sp>
        <p:nvSpPr>
          <p:cNvPr id="62" name="Google Shape;62;p112"/>
          <p:cNvSpPr>
            <a:spLocks noGrp="1"/>
          </p:cNvSpPr>
          <p:nvPr>
            <p:ph type="chart" idx="2"/>
          </p:nvPr>
        </p:nvSpPr>
        <p:spPr>
          <a:xfrm>
            <a:off x="4953000" y="1752600"/>
            <a:ext cx="3733800" cy="4114800"/>
          </a:xfrm>
          <a:prstGeom prst="rect">
            <a:avLst/>
          </a:prstGeom>
          <a:noFill/>
          <a:ln>
            <a:noFill/>
          </a:ln>
        </p:spPr>
        <p:txBody>
          <a:bodyPr spcFirstLastPara="1" wrap="square" lIns="91425" tIns="45700" rIns="91425" bIns="45700" anchor="t" anchorCtr="0">
            <a:normAutofit/>
          </a:bodyPr>
          <a:lstStyle>
            <a:lvl1pPr marR="0" lvl="0" algn="l" rtl="0">
              <a:spcBef>
                <a:spcPts val="400"/>
              </a:spcBef>
              <a:spcAft>
                <a:spcPts val="0"/>
              </a:spcAft>
              <a:buClr>
                <a:schemeClr val="accent1"/>
              </a:buClr>
              <a:buSzPts val="1836"/>
              <a:buFont typeface="Noto Sans Symbols"/>
              <a:buChar char="🞂"/>
              <a:defRPr sz="2700" b="0" i="0" u="none" strike="noStrike" cap="none">
                <a:solidFill>
                  <a:schemeClr val="dk1"/>
                </a:solidFill>
                <a:latin typeface="Lucida Sans"/>
                <a:ea typeface="Lucida Sans"/>
                <a:cs typeface="Lucida Sans"/>
                <a:sym typeface="Lucida Sans"/>
              </a:defRPr>
            </a:lvl1pPr>
            <a:lvl2pPr marR="0" lvl="1" algn="l" rtl="0">
              <a:spcBef>
                <a:spcPts val="324"/>
              </a:spcBef>
              <a:spcAft>
                <a:spcPts val="0"/>
              </a:spcAft>
              <a:buClr>
                <a:schemeClr val="accent1"/>
              </a:buClr>
              <a:buSzPts val="2300"/>
              <a:buFont typeface="Verdana"/>
              <a:buChar char="◦"/>
              <a:defRPr sz="2300" b="0" i="0" u="none" strike="noStrike" cap="none">
                <a:solidFill>
                  <a:schemeClr val="dk1"/>
                </a:solidFill>
                <a:latin typeface="Lucida Sans"/>
                <a:ea typeface="Lucida Sans"/>
                <a:cs typeface="Lucida Sans"/>
                <a:sym typeface="Lucida Sans"/>
              </a:defRPr>
            </a:lvl2pPr>
            <a:lvl3pPr marR="0" lvl="2" algn="l" rtl="0">
              <a:spcBef>
                <a:spcPts val="350"/>
              </a:spcBef>
              <a:spcAft>
                <a:spcPts val="0"/>
              </a:spcAft>
              <a:buClr>
                <a:schemeClr val="accent2"/>
              </a:buClr>
              <a:buSzPts val="2100"/>
              <a:buFont typeface="Noto Sans Symbols"/>
              <a:buChar char="●"/>
              <a:defRPr sz="2100" b="0" i="0" u="none" strike="noStrike" cap="none">
                <a:solidFill>
                  <a:schemeClr val="dk1"/>
                </a:solidFill>
                <a:latin typeface="Lucida Sans"/>
                <a:ea typeface="Lucida Sans"/>
                <a:cs typeface="Lucida Sans"/>
                <a:sym typeface="Lucida Sans"/>
              </a:defRPr>
            </a:lvl3pPr>
            <a:lvl4pPr marR="0" lvl="3" algn="l" rtl="0">
              <a:spcBef>
                <a:spcPts val="350"/>
              </a:spcBef>
              <a:spcAft>
                <a:spcPts val="0"/>
              </a:spcAft>
              <a:buClr>
                <a:schemeClr val="accent2"/>
              </a:buClr>
              <a:buSzPts val="1900"/>
              <a:buFont typeface="Noto Sans Symbols"/>
              <a:buChar char="●"/>
              <a:defRPr sz="1900" b="0" i="0" u="none" strike="noStrike" cap="none">
                <a:solidFill>
                  <a:schemeClr val="dk1"/>
                </a:solidFill>
                <a:latin typeface="Lucida Sans"/>
                <a:ea typeface="Lucida Sans"/>
                <a:cs typeface="Lucida Sans"/>
                <a:sym typeface="Lucida Sans"/>
              </a:defRPr>
            </a:lvl4pPr>
            <a:lvl5pPr marR="0" lvl="4" algn="l" rtl="0">
              <a:spcBef>
                <a:spcPts val="350"/>
              </a:spcBef>
              <a:spcAft>
                <a:spcPts val="0"/>
              </a:spcAft>
              <a:buClr>
                <a:schemeClr val="accent2"/>
              </a:buClr>
              <a:buSzPts val="1800"/>
              <a:buFont typeface="Noto Sans Symbols"/>
              <a:buChar char="●"/>
              <a:defRPr sz="1800" b="0" i="0" u="none" strike="noStrike" cap="none">
                <a:solidFill>
                  <a:schemeClr val="dk1"/>
                </a:solidFill>
                <a:latin typeface="Lucida Sans"/>
                <a:ea typeface="Lucida Sans"/>
                <a:cs typeface="Lucida Sans"/>
                <a:sym typeface="Lucida Sans"/>
              </a:defRPr>
            </a:lvl5pPr>
            <a:lvl6pPr marR="0" lvl="5" algn="l" rtl="0">
              <a:spcBef>
                <a:spcPts val="350"/>
              </a:spcBef>
              <a:spcAft>
                <a:spcPts val="0"/>
              </a:spcAft>
              <a:buClr>
                <a:schemeClr val="accent3"/>
              </a:buClr>
              <a:buSzPts val="1800"/>
              <a:buFont typeface="Noto Sans Symbols"/>
              <a:buChar char="■"/>
              <a:defRPr sz="1800" b="0" i="0" u="none" strike="noStrike" cap="none">
                <a:solidFill>
                  <a:schemeClr val="dk1"/>
                </a:solidFill>
                <a:latin typeface="Lucida Sans"/>
                <a:ea typeface="Lucida Sans"/>
                <a:cs typeface="Lucida Sans"/>
                <a:sym typeface="Lucida Sans"/>
              </a:defRPr>
            </a:lvl6pPr>
            <a:lvl7pPr marR="0" lvl="6"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7pPr>
            <a:lvl8pPr marR="0" lvl="7"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8pPr>
            <a:lvl9pPr marR="0" lvl="8" algn="l" rtl="0">
              <a:spcBef>
                <a:spcPts val="350"/>
              </a:spcBef>
              <a:spcAft>
                <a:spcPts val="0"/>
              </a:spcAft>
              <a:buClr>
                <a:schemeClr val="accent3"/>
              </a:buClr>
              <a:buSzPts val="1600"/>
              <a:buFont typeface="Noto Sans Symbols"/>
              <a:buChar char="■"/>
              <a:defRPr sz="1600" b="0" i="0" u="none" strike="noStrike" cap="none">
                <a:solidFill>
                  <a:schemeClr val="dk1"/>
                </a:solidFill>
                <a:latin typeface="Lucida Sans"/>
                <a:ea typeface="Lucida Sans"/>
                <a:cs typeface="Lucida Sans"/>
                <a:sym typeface="Lucida Sans"/>
              </a:defRPr>
            </a:lvl9pPr>
          </a:lstStyle>
          <a:p>
            <a:endParaRPr/>
          </a:p>
        </p:txBody>
      </p:sp>
      <p:sp>
        <p:nvSpPr>
          <p:cNvPr id="63" name="Google Shape;63;p112"/>
          <p:cNvSpPr txBox="1">
            <a:spLocks noGrp="1"/>
          </p:cNvSpPr>
          <p:nvPr>
            <p:ph type="dt" idx="10"/>
          </p:nvPr>
        </p:nvSpPr>
        <p:spPr>
          <a:xfrm>
            <a:off x="1014413" y="6107113"/>
            <a:ext cx="1905000" cy="4572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D774DB3E-48A3-4FDA-AE36-FC7CD3C4E1A1}" type="datetime1">
              <a:rPr lang="es-CL" smtClean="0"/>
              <a:t>12-02-2025</a:t>
            </a:fld>
            <a:endParaRPr/>
          </a:p>
        </p:txBody>
      </p:sp>
      <p:sp>
        <p:nvSpPr>
          <p:cNvPr id="64" name="Google Shape;64;p112"/>
          <p:cNvSpPr txBox="1">
            <a:spLocks noGrp="1"/>
          </p:cNvSpPr>
          <p:nvPr>
            <p:ph type="ftr" idx="11"/>
          </p:nvPr>
        </p:nvSpPr>
        <p:spPr>
          <a:xfrm>
            <a:off x="3452813" y="6107113"/>
            <a:ext cx="2895600" cy="457200"/>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112"/>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lvl1pPr marL="0" lvl="0" indent="0" algn="r">
              <a:spcBef>
                <a:spcPts val="0"/>
              </a:spcBef>
              <a:spcAft>
                <a:spcPts val="0"/>
              </a:spcAft>
              <a:buNone/>
              <a:defRPr sz="1000" b="0">
                <a:solidFill>
                  <a:schemeClr val="dk1"/>
                </a:solidFill>
                <a:latin typeface="Verdana"/>
                <a:ea typeface="Verdana"/>
                <a:cs typeface="Verdana"/>
                <a:sym typeface="Verdana"/>
              </a:defRPr>
            </a:lvl1pPr>
            <a:lvl2pPr marL="0" lvl="1" indent="0" algn="r">
              <a:spcBef>
                <a:spcPts val="0"/>
              </a:spcBef>
              <a:spcAft>
                <a:spcPts val="0"/>
              </a:spcAft>
              <a:buNone/>
              <a:defRPr sz="1000" b="0">
                <a:solidFill>
                  <a:schemeClr val="dk1"/>
                </a:solidFill>
                <a:latin typeface="Verdana"/>
                <a:ea typeface="Verdana"/>
                <a:cs typeface="Verdana"/>
                <a:sym typeface="Verdana"/>
              </a:defRPr>
            </a:lvl2pPr>
            <a:lvl3pPr marL="0" lvl="2" indent="0" algn="r">
              <a:spcBef>
                <a:spcPts val="0"/>
              </a:spcBef>
              <a:spcAft>
                <a:spcPts val="0"/>
              </a:spcAft>
              <a:buNone/>
              <a:defRPr sz="1000" b="0">
                <a:solidFill>
                  <a:schemeClr val="dk1"/>
                </a:solidFill>
                <a:latin typeface="Verdana"/>
                <a:ea typeface="Verdana"/>
                <a:cs typeface="Verdana"/>
                <a:sym typeface="Verdana"/>
              </a:defRPr>
            </a:lvl3pPr>
            <a:lvl4pPr marL="0" lvl="3" indent="0" algn="r">
              <a:spcBef>
                <a:spcPts val="0"/>
              </a:spcBef>
              <a:spcAft>
                <a:spcPts val="0"/>
              </a:spcAft>
              <a:buNone/>
              <a:defRPr sz="1000" b="0">
                <a:solidFill>
                  <a:schemeClr val="dk1"/>
                </a:solidFill>
                <a:latin typeface="Verdana"/>
                <a:ea typeface="Verdana"/>
                <a:cs typeface="Verdana"/>
                <a:sym typeface="Verdana"/>
              </a:defRPr>
            </a:lvl4pPr>
            <a:lvl5pPr marL="0" lvl="4" indent="0" algn="r">
              <a:spcBef>
                <a:spcPts val="0"/>
              </a:spcBef>
              <a:spcAft>
                <a:spcPts val="0"/>
              </a:spcAft>
              <a:buNone/>
              <a:defRPr sz="1000" b="0">
                <a:solidFill>
                  <a:schemeClr val="dk1"/>
                </a:solidFill>
                <a:latin typeface="Verdana"/>
                <a:ea typeface="Verdana"/>
                <a:cs typeface="Verdana"/>
                <a:sym typeface="Verdana"/>
              </a:defRPr>
            </a:lvl5pPr>
            <a:lvl6pPr marL="0" lvl="5" indent="0" algn="r">
              <a:spcBef>
                <a:spcPts val="0"/>
              </a:spcBef>
              <a:spcAft>
                <a:spcPts val="0"/>
              </a:spcAft>
              <a:buNone/>
              <a:defRPr sz="1000" b="0">
                <a:solidFill>
                  <a:schemeClr val="dk1"/>
                </a:solidFill>
                <a:latin typeface="Verdana"/>
                <a:ea typeface="Verdana"/>
                <a:cs typeface="Verdana"/>
                <a:sym typeface="Verdana"/>
              </a:defRPr>
            </a:lvl6pPr>
            <a:lvl7pPr marL="0" lvl="6" indent="0" algn="r">
              <a:spcBef>
                <a:spcPts val="0"/>
              </a:spcBef>
              <a:spcAft>
                <a:spcPts val="0"/>
              </a:spcAft>
              <a:buNone/>
              <a:defRPr sz="1000" b="0">
                <a:solidFill>
                  <a:schemeClr val="dk1"/>
                </a:solidFill>
                <a:latin typeface="Verdana"/>
                <a:ea typeface="Verdana"/>
                <a:cs typeface="Verdana"/>
                <a:sym typeface="Verdana"/>
              </a:defRPr>
            </a:lvl7pPr>
            <a:lvl8pPr marL="0" lvl="7" indent="0" algn="r">
              <a:spcBef>
                <a:spcPts val="0"/>
              </a:spcBef>
              <a:spcAft>
                <a:spcPts val="0"/>
              </a:spcAft>
              <a:buNone/>
              <a:defRPr sz="1000" b="0">
                <a:solidFill>
                  <a:schemeClr val="dk1"/>
                </a:solidFill>
                <a:latin typeface="Verdana"/>
                <a:ea typeface="Verdana"/>
                <a:cs typeface="Verdana"/>
                <a:sym typeface="Verdana"/>
              </a:defRPr>
            </a:lvl8pPr>
            <a:lvl9pPr marL="0" lvl="8" indent="0" algn="r">
              <a:spcBef>
                <a:spcPts val="0"/>
              </a:spcBef>
              <a:spcAft>
                <a:spcPts val="0"/>
              </a:spcAft>
              <a:buNone/>
              <a:defRPr sz="1000" b="0">
                <a:solidFill>
                  <a:schemeClr val="dk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s-ES"/>
              <a:t>‹Nº›</a:t>
            </a:fld>
            <a:endParaRPr/>
          </a:p>
        </p:txBody>
      </p:sp>
    </p:spTree>
    <p:extLst>
      <p:ext uri="{BB962C8B-B14F-4D97-AF65-F5344CB8AC3E}">
        <p14:creationId xmlns:p14="http://schemas.microsoft.com/office/powerpoint/2010/main" val="3542159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9">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s-ES"/>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fld id="{EAD97A54-2E18-40CF-9D02-2063F68145C6}" type="datetime1">
              <a:rPr lang="es-CL" smtClean="0"/>
              <a:t>12-02-2025</a:t>
            </a:fld>
            <a:endParaRPr lang="es-ES"/>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es-ES"/>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8CE0E627-7E44-4529-A67F-BA03B262E588}" type="slidenum">
              <a:rPr lang="es-ES" smtClean="0"/>
              <a:pPr>
                <a:defRPr/>
              </a:pPr>
              <a:t>‹Nº›</a:t>
            </a:fld>
            <a:endParaRPr lang="es-ES"/>
          </a:p>
        </p:txBody>
      </p:sp>
    </p:spTree>
  </p:cSld>
  <p:clrMap bg1="lt1" tx1="dk1" bg2="lt2" tx2="dk2" accent1="accent1" accent2="accent2" accent3="accent3" accent4="accent4" accent5="accent5" accent6="accent6" hlink="hlink" folHlink="folHlink"/>
  <p:sldLayoutIdLst>
    <p:sldLayoutId id="2147484110" r:id="rId1"/>
    <p:sldLayoutId id="2147484111" r:id="rId2"/>
    <p:sldLayoutId id="2147484112" r:id="rId3"/>
    <p:sldLayoutId id="2147484113" r:id="rId4"/>
    <p:sldLayoutId id="2147484114" r:id="rId5"/>
    <p:sldLayoutId id="2147484115" r:id="rId6"/>
    <p:sldLayoutId id="2147484116" r:id="rId7"/>
    <p:sldLayoutId id="2147484117" r:id="rId8"/>
    <p:sldLayoutId id="2147484118" r:id="rId9"/>
    <p:sldLayoutId id="2147484119" r:id="rId10"/>
    <p:sldLayoutId id="2147484120" r:id="rId11"/>
    <p:sldLayoutId id="2147484121" r:id="rId12"/>
    <p:sldLayoutId id="2147484123" r:id="rId13"/>
    <p:sldLayoutId id="2147484124" r:id="rId14"/>
    <p:sldLayoutId id="2147484125" r:id="rId15"/>
    <p:sldLayoutId id="2147484126" r:id="rId16"/>
    <p:sldLayoutId id="2147484127" r:id="rId17"/>
  </p:sldLayoutIdLst>
  <p:hf hdr="0" ftr="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hyperlink" Target="https://labovirtual5.blogspot.com/search/label/masa%20y%20peso" TargetMode="Externa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png"/><Relationship Id="rId7"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6.png"/><Relationship Id="rId9"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7.pn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12.xml"/><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12.xml"/><Relationship Id="rId5" Type="http://schemas.openxmlformats.org/officeDocument/2006/relationships/image" Target="../media/image36.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7.xml"/><Relationship Id="rId1" Type="http://schemas.openxmlformats.org/officeDocument/2006/relationships/themeOverride" Target="../theme/themeOverride1.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7.xml"/><Relationship Id="rId1" Type="http://schemas.openxmlformats.org/officeDocument/2006/relationships/themeOverride" Target="../theme/themeOverride2.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www.pbs.org/wgbh/nova/lasalle/buoyancy.html" TargetMode="External"/><Relationship Id="rId5" Type="http://schemas.openxmlformats.org/officeDocument/2006/relationships/image" Target="../media/image39.png"/><Relationship Id="rId4" Type="http://schemas.openxmlformats.org/officeDocument/2006/relationships/notesSlide" Target="../notesSlides/notesSlide55.xml"/></Relationships>
</file>

<file path=ppt/slides/_rels/slide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2.xml"/><Relationship Id="rId4" Type="http://schemas.openxmlformats.org/officeDocument/2006/relationships/image" Target="../media/image46.png"/></Relationships>
</file>

<file path=ppt/slides/_rels/slide6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2.xml"/><Relationship Id="rId4" Type="http://schemas.openxmlformats.org/officeDocument/2006/relationships/image" Target="../media/image49.gif"/></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16.xml"/></Relationships>
</file>

<file path=ppt/slides/_rels/slide6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oleObject" Target="../embeddings/oleObject2.bin"/><Relationship Id="rId1" Type="http://schemas.openxmlformats.org/officeDocument/2006/relationships/slideLayout" Target="../slideLayouts/slideLayout13.xml"/><Relationship Id="rId5" Type="http://schemas.openxmlformats.org/officeDocument/2006/relationships/image" Target="../media/image52.png"/><Relationship Id="rId4" Type="http://schemas.openxmlformats.org/officeDocument/2006/relationships/image" Target="../media/image51.png"/></Relationships>
</file>

<file path=ppt/slides/_rels/slide6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oleObject" Target="../embeddings/oleObject3.bin"/><Relationship Id="rId1" Type="http://schemas.openxmlformats.org/officeDocument/2006/relationships/slideLayout" Target="../slideLayouts/slideLayout15.xml"/><Relationship Id="rId6" Type="http://schemas.openxmlformats.org/officeDocument/2006/relationships/image" Target="../media/image56.png"/><Relationship Id="rId5" Type="http://schemas.openxmlformats.org/officeDocument/2006/relationships/image" Target="../media/image55.jpeg"/><Relationship Id="rId4" Type="http://schemas.openxmlformats.org/officeDocument/2006/relationships/image" Target="../media/image54.png"/></Relationships>
</file>

<file path=ppt/slides/_rels/slide6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oleObject" Target="../embeddings/oleObject4.bin"/><Relationship Id="rId1" Type="http://schemas.openxmlformats.org/officeDocument/2006/relationships/slideLayout" Target="../slideLayouts/slideLayout13.xml"/><Relationship Id="rId6" Type="http://schemas.openxmlformats.org/officeDocument/2006/relationships/image" Target="../media/image60.jpeg"/><Relationship Id="rId5" Type="http://schemas.openxmlformats.org/officeDocument/2006/relationships/image" Target="../media/image59.png"/><Relationship Id="rId4" Type="http://schemas.openxmlformats.org/officeDocument/2006/relationships/image" Target="../media/image58.jpeg"/></Relationships>
</file>

<file path=ppt/slides/_rels/slide7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2.xml"/><Relationship Id="rId5" Type="http://schemas.openxmlformats.org/officeDocument/2006/relationships/image" Target="../media/image65.jpeg"/><Relationship Id="rId4" Type="http://schemas.openxmlformats.org/officeDocument/2006/relationships/image" Target="../media/image64.png"/></Relationships>
</file>

<file path=ppt/slides/_rels/slide7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oleObject" Target="../embeddings/oleObject5.bin"/><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7.png"/><Relationship Id="rId7" Type="http://schemas.openxmlformats.org/officeDocument/2006/relationships/image" Target="../media/image71.png"/><Relationship Id="rId2" Type="http://schemas.openxmlformats.org/officeDocument/2006/relationships/oleObject" Target="../embeddings/oleObject6.bin"/><Relationship Id="rId1" Type="http://schemas.openxmlformats.org/officeDocument/2006/relationships/slideLayout" Target="../slideLayouts/slideLayout14.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 Id="rId9" Type="http://schemas.openxmlformats.org/officeDocument/2006/relationships/image" Target="../media/image73.png"/></Relationships>
</file>

<file path=ppt/slides/_rels/slide7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oleObject" Target="../embeddings/oleObject7.bin"/><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oleObject" Target="../embeddings/oleObject8.bin"/><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13.xml"/></Relationships>
</file>

<file path=ppt/slides/_rels/slide8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ctrTitle"/>
          </p:nvPr>
        </p:nvSpPr>
        <p:spPr/>
        <p:txBody>
          <a:bodyPr/>
          <a:lstStyle/>
          <a:p>
            <a:pPr eaLnBrk="1" hangingPunct="1"/>
            <a:r>
              <a:rPr lang="es-MX" dirty="0"/>
              <a:t>Estabilidad y Estiba</a:t>
            </a:r>
            <a:endParaRPr lang="es-ES" dirty="0"/>
          </a:p>
        </p:txBody>
      </p:sp>
      <p:sp>
        <p:nvSpPr>
          <p:cNvPr id="8196" name="Rectangle 3"/>
          <p:cNvSpPr>
            <a:spLocks noGrp="1" noChangeArrowheads="1"/>
          </p:cNvSpPr>
          <p:nvPr>
            <p:ph type="subTitle" idx="1"/>
          </p:nvPr>
        </p:nvSpPr>
        <p:spPr/>
        <p:txBody>
          <a:bodyPr>
            <a:normAutofit fontScale="70000" lnSpcReduction="20000"/>
          </a:bodyPr>
          <a:lstStyle/>
          <a:p>
            <a:pPr eaLnBrk="1" hangingPunct="1"/>
            <a:r>
              <a:rPr lang="es-MX" dirty="0"/>
              <a:t>Cátedra Especialidad Litoral.</a:t>
            </a:r>
          </a:p>
          <a:p>
            <a:pPr eaLnBrk="1" hangingPunct="1"/>
            <a:r>
              <a:rPr lang="es-MX" dirty="0"/>
              <a:t>P.C. Alberto García Covacevich</a:t>
            </a:r>
          </a:p>
          <a:p>
            <a:pPr eaLnBrk="1" hangingPunct="1"/>
            <a:r>
              <a:rPr lang="es-MX" dirty="0"/>
              <a:t>garcov04@gmail.com</a:t>
            </a:r>
          </a:p>
          <a:p>
            <a:pPr eaLnBrk="1" hangingPunct="1"/>
            <a:r>
              <a:rPr lang="es-MX" dirty="0"/>
              <a:t>+56 9 9732 8537</a:t>
            </a:r>
          </a:p>
        </p:txBody>
      </p:sp>
      <p:sp>
        <p:nvSpPr>
          <p:cNvPr id="7170" name="Rectangle 8"/>
          <p:cNvSpPr>
            <a:spLocks noGrp="1" noChangeArrowheads="1"/>
          </p:cNvSpPr>
          <p:nvPr>
            <p:ph type="dt" sz="half" idx="10"/>
          </p:nvPr>
        </p:nvSpPr>
        <p:spPr/>
        <p:txBody>
          <a:bodyPr/>
          <a:lstStyle/>
          <a:p>
            <a:pPr>
              <a:defRPr/>
            </a:pPr>
            <a:fld id="{D6C85B70-9827-4C8D-AD6B-C73DF1A356C0}" type="datetime1">
              <a:rPr lang="es-CL" smtClean="0"/>
              <a:t>12-02-2025</a:t>
            </a:fld>
            <a:endParaRPr lang="es-ES" dirty="0"/>
          </a:p>
        </p:txBody>
      </p:sp>
      <p:sp>
        <p:nvSpPr>
          <p:cNvPr id="8203" name="AutoShape 11" descr="Resultado de imagen para escuela naval logo"/>
          <p:cNvSpPr>
            <a:spLocks noChangeAspect="1" noChangeArrowheads="1"/>
          </p:cNvSpPr>
          <p:nvPr/>
        </p:nvSpPr>
        <p:spPr bwMode="auto">
          <a:xfrm>
            <a:off x="1730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dirty="0"/>
          </a:p>
        </p:txBody>
      </p:sp>
      <p:pic>
        <p:nvPicPr>
          <p:cNvPr id="11" name="10 Imagen" descr="FOTO_0820060307102800.jpg"/>
          <p:cNvPicPr>
            <a:picLocks noChangeAspect="1"/>
          </p:cNvPicPr>
          <p:nvPr/>
        </p:nvPicPr>
        <p:blipFill>
          <a:blip r:embed="rId2" cstate="print"/>
          <a:stretch>
            <a:fillRect/>
          </a:stretch>
        </p:blipFill>
        <p:spPr>
          <a:xfrm>
            <a:off x="500034" y="428604"/>
            <a:ext cx="1669097" cy="1928802"/>
          </a:xfrm>
          <a:prstGeom prst="rect">
            <a:avLst/>
          </a:prstGeom>
        </p:spPr>
      </p:pic>
      <p:sp>
        <p:nvSpPr>
          <p:cNvPr id="2" name="Marcador de número de diapositiva 1">
            <a:extLst>
              <a:ext uri="{FF2B5EF4-FFF2-40B4-BE49-F238E27FC236}">
                <a16:creationId xmlns:a16="http://schemas.microsoft.com/office/drawing/2014/main" id="{A3DB512B-BF83-374E-7C6F-4F7C2DF103EA}"/>
              </a:ext>
            </a:extLst>
          </p:cNvPr>
          <p:cNvSpPr>
            <a:spLocks noGrp="1"/>
          </p:cNvSpPr>
          <p:nvPr>
            <p:ph type="sldNum" sz="quarter" idx="12"/>
          </p:nvPr>
        </p:nvSpPr>
        <p:spPr/>
        <p:txBody>
          <a:bodyPr/>
          <a:lstStyle/>
          <a:p>
            <a:pPr>
              <a:defRPr/>
            </a:pPr>
            <a:fld id="{C0A89749-771D-4773-9046-528091631E70}" type="slidenum">
              <a:rPr lang="es-ES" smtClean="0"/>
              <a:pPr>
                <a:defRPr/>
              </a:pPr>
              <a:t>1</a:t>
            </a:fld>
            <a:endParaRPr lang="es-ES"/>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p:txBody>
          <a:bodyPr>
            <a:normAutofit lnSpcReduction="10000"/>
          </a:bodyPr>
          <a:lstStyle/>
          <a:p>
            <a:pPr eaLnBrk="1" hangingPunct="1">
              <a:buBlip>
                <a:blip r:embed="rId2"/>
              </a:buBlip>
            </a:pPr>
            <a:r>
              <a:rPr lang="es-ES" dirty="0"/>
              <a:t>Introducción</a:t>
            </a:r>
          </a:p>
          <a:p>
            <a:pPr eaLnBrk="1" hangingPunct="1"/>
            <a:r>
              <a:rPr lang="es-ES" dirty="0"/>
              <a:t>U.T.1 Fundamentos de Estabilidad</a:t>
            </a:r>
          </a:p>
          <a:p>
            <a:pPr eaLnBrk="1" hangingPunct="1"/>
            <a:r>
              <a:rPr lang="es-ES" dirty="0"/>
              <a:t>U.T.2 Estabilidad Estática Transversal</a:t>
            </a:r>
          </a:p>
          <a:p>
            <a:pPr eaLnBrk="1" hangingPunct="1"/>
            <a:r>
              <a:rPr lang="es-ES" dirty="0"/>
              <a:t>U.T.3 Superficie Libre y Estabilidad Dinámica</a:t>
            </a:r>
          </a:p>
          <a:p>
            <a:pPr eaLnBrk="1" hangingPunct="1"/>
            <a:r>
              <a:rPr lang="es-ES" dirty="0"/>
              <a:t>U.T.4 Estabilidad Longitudinal</a:t>
            </a:r>
          </a:p>
          <a:p>
            <a:pPr eaLnBrk="1" hangingPunct="1"/>
            <a:r>
              <a:rPr lang="es-ES" dirty="0"/>
              <a:t>U.T.5 Estabilidad con Averías y Varada</a:t>
            </a:r>
          </a:p>
          <a:p>
            <a:pPr eaLnBrk="1" hangingPunct="1"/>
            <a:r>
              <a:rPr lang="es-ES" dirty="0"/>
              <a:t>U.T.6 Taller Interrogador</a:t>
            </a:r>
          </a:p>
          <a:p>
            <a:pPr eaLnBrk="1" hangingPunct="1"/>
            <a:r>
              <a:rPr lang="es-ES" dirty="0"/>
              <a:t>U.T.7 Esfuerzo en un Buque</a:t>
            </a:r>
          </a:p>
          <a:p>
            <a:pPr eaLnBrk="1" hangingPunct="1"/>
            <a:r>
              <a:rPr lang="es-ES" dirty="0"/>
              <a:t>U.T.8 Fundamentos de Estiba</a:t>
            </a:r>
          </a:p>
          <a:p>
            <a:pPr eaLnBrk="1" hangingPunct="1"/>
            <a:r>
              <a:rPr lang="es-ES" dirty="0"/>
              <a:t>U.T.9 Planificación de Estiba</a:t>
            </a:r>
          </a:p>
        </p:txBody>
      </p:sp>
      <p:sp>
        <p:nvSpPr>
          <p:cNvPr id="9218" name="Rectangle 2"/>
          <p:cNvSpPr>
            <a:spLocks noGrp="1" noChangeArrowheads="1"/>
          </p:cNvSpPr>
          <p:nvPr>
            <p:ph type="title"/>
          </p:nvPr>
        </p:nvSpPr>
        <p:spPr/>
        <p:txBody>
          <a:bodyPr>
            <a:noAutofit/>
          </a:bodyPr>
          <a:lstStyle/>
          <a:p>
            <a:r>
              <a:rPr lang="es-ES" sz="3700" dirty="0"/>
              <a:t>Programa de Asignatura</a:t>
            </a:r>
          </a:p>
        </p:txBody>
      </p:sp>
      <p:sp>
        <p:nvSpPr>
          <p:cNvPr id="2" name="Marcador de fecha 1">
            <a:extLst>
              <a:ext uri="{FF2B5EF4-FFF2-40B4-BE49-F238E27FC236}">
                <a16:creationId xmlns:a16="http://schemas.microsoft.com/office/drawing/2014/main" id="{7C5F0B22-D48C-CA77-F212-19C0E7AEB6D8}"/>
              </a:ext>
            </a:extLst>
          </p:cNvPr>
          <p:cNvSpPr>
            <a:spLocks noGrp="1"/>
          </p:cNvSpPr>
          <p:nvPr>
            <p:ph type="dt" sz="half" idx="10"/>
          </p:nvPr>
        </p:nvSpPr>
        <p:spPr/>
        <p:txBody>
          <a:bodyPr/>
          <a:lstStyle/>
          <a:p>
            <a:pPr>
              <a:defRPr/>
            </a:pPr>
            <a:fld id="{D3D4EB75-9AA0-47E3-8144-935CB10076F0}" type="datetime1">
              <a:rPr lang="es-CL" smtClean="0"/>
              <a:t>12-02-2025</a:t>
            </a:fld>
            <a:endParaRPr lang="es-ES"/>
          </a:p>
        </p:txBody>
      </p:sp>
      <p:sp>
        <p:nvSpPr>
          <p:cNvPr id="3" name="Marcador de número de diapositiva 2">
            <a:extLst>
              <a:ext uri="{FF2B5EF4-FFF2-40B4-BE49-F238E27FC236}">
                <a16:creationId xmlns:a16="http://schemas.microsoft.com/office/drawing/2014/main" id="{951BB739-5356-FF79-751B-9A0934EF6998}"/>
              </a:ext>
            </a:extLst>
          </p:cNvPr>
          <p:cNvSpPr>
            <a:spLocks noGrp="1"/>
          </p:cNvSpPr>
          <p:nvPr>
            <p:ph type="sldNum" sz="quarter" idx="12"/>
          </p:nvPr>
        </p:nvSpPr>
        <p:spPr/>
        <p:txBody>
          <a:bodyPr/>
          <a:lstStyle/>
          <a:p>
            <a:pPr>
              <a:defRPr/>
            </a:pPr>
            <a:fld id="{512A34C5-A7E8-4629-B921-404C04172488}" type="slidenum">
              <a:rPr lang="es-ES" smtClean="0"/>
              <a:pPr>
                <a:defRPr/>
              </a:pPr>
              <a:t>2</a:t>
            </a:fld>
            <a:endParaRPr lang="es-E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9219">
                                            <p:txEl>
                                              <p:pRg st="0" end="0"/>
                                            </p:txEl>
                                          </p:spTgt>
                                        </p:tgtEl>
                                        <p:attrNameLst>
                                          <p:attrName>style.color</p:attrName>
                                        </p:attrNameLst>
                                      </p:cBhvr>
                                      <p:to>
                                        <a:schemeClr val="accent1"/>
                                      </p:to>
                                    </p:animClr>
                                  </p:childTnLst>
                                </p:cTn>
                              </p:par>
                              <p:par>
                                <p:cTn id="7" presetID="4" presetClass="emph" presetSubtype="2" fill="hold" nodeType="withEffect">
                                  <p:stCondLst>
                                    <p:cond delay="0"/>
                                  </p:stCondLst>
                                  <p:childTnLst>
                                    <p:anim to="1.3" calcmode="lin" valueType="num">
                                      <p:cBhvr override="childStyle">
                                        <p:cTn id="8" dur="2000" fill="hold"/>
                                        <p:tgtEl>
                                          <p:spTgt spid="9219">
                                            <p:txEl>
                                              <p:pRg st="1" end="1"/>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4"/>
          <p:cNvSpPr txBox="1">
            <a:spLocks noGrp="1"/>
          </p:cNvSpPr>
          <p:nvPr>
            <p:ph type="title"/>
          </p:nvPr>
        </p:nvSpPr>
        <p:spPr>
          <a:xfrm>
            <a:off x="1370013" y="301625"/>
            <a:ext cx="73136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mc:AlternateContent xmlns:mc="http://schemas.openxmlformats.org/markup-compatibility/2006" xmlns:a14="http://schemas.microsoft.com/office/drawing/2010/main">
        <mc:Choice Requires="a14">
          <p:sp>
            <p:nvSpPr>
              <p:cNvPr id="158" name="Google Shape;158;p4"/>
              <p:cNvSpPr txBox="1">
                <a:spLocks noGrp="1"/>
              </p:cNvSpPr>
              <p:nvPr>
                <p:ph type="body" idx="1"/>
              </p:nvPr>
            </p:nvSpPr>
            <p:spPr>
              <a:xfrm>
                <a:off x="714348" y="1903413"/>
                <a:ext cx="4214700" cy="4114800"/>
              </a:xfrm>
              <a:prstGeom prst="rect">
                <a:avLst/>
              </a:prstGeom>
              <a:noFill/>
              <a:ln>
                <a:noFill/>
              </a:ln>
            </p:spPr>
            <p:txBody>
              <a:bodyPr spcFirstLastPara="1" wrap="square" lIns="91425" tIns="45700" rIns="91425" bIns="45700" anchor="t" anchorCtr="0">
                <a:normAutofit fontScale="55000" lnSpcReduction="20000"/>
              </a:bodyPr>
              <a:lstStyle/>
              <a:p>
                <a:pPr marL="566929" indent="-457200">
                  <a:lnSpc>
                    <a:spcPct val="120000"/>
                  </a:lnSpc>
                  <a:spcBef>
                    <a:spcPts val="0"/>
                  </a:spcBef>
                </a:pPr>
                <a:r>
                  <a:rPr lang="es-ES" sz="3000" dirty="0"/>
                  <a:t>La </a:t>
                </a:r>
                <a:r>
                  <a:rPr lang="es-ES" sz="3000" b="1" dirty="0"/>
                  <a:t>masa</a:t>
                </a:r>
                <a:r>
                  <a:rPr lang="es-ES" sz="3000" dirty="0"/>
                  <a:t> </a:t>
                </a:r>
                <a:endParaRPr lang="es-ES" sz="2500" dirty="0"/>
              </a:p>
              <a:p>
                <a:pPr marL="621792" lvl="1" indent="-228631" algn="l" rtl="0">
                  <a:lnSpc>
                    <a:spcPct val="120000"/>
                  </a:lnSpc>
                  <a:spcBef>
                    <a:spcPts val="324"/>
                  </a:spcBef>
                  <a:spcAft>
                    <a:spcPts val="0"/>
                  </a:spcAft>
                  <a:buSzPct val="100000"/>
                  <a:buChar char="◦"/>
                </a:pPr>
                <a:r>
                  <a:rPr lang="es-ES" sz="2500" dirty="0"/>
                  <a:t>Magnitud física fundamental que indica la cantidad de materia contenida en un cuerpo.</a:t>
                </a:r>
                <a:endParaRPr lang="es-ES" dirty="0"/>
              </a:p>
              <a:p>
                <a:pPr marL="621792" lvl="1" indent="-228631" algn="l" rtl="0">
                  <a:lnSpc>
                    <a:spcPct val="120000"/>
                  </a:lnSpc>
                  <a:spcBef>
                    <a:spcPts val="324"/>
                  </a:spcBef>
                  <a:spcAft>
                    <a:spcPts val="0"/>
                  </a:spcAft>
                  <a:buSzPct val="100000"/>
                  <a:buChar char="◦"/>
                </a:pPr>
                <a:r>
                  <a:rPr lang="es-ES" sz="2500" dirty="0"/>
                  <a:t>La unidad de medida de la masa, según el S.I (Sistema Internacional de Unidades) es el Kilogramo (Kg), en el SGI (Sistema Gravitacional Inglés) es el Slug</a:t>
                </a:r>
                <a14:m>
                  <m:oMath xmlns:m="http://schemas.openxmlformats.org/officeDocument/2006/math">
                    <m:d>
                      <m:dPr>
                        <m:ctrlPr>
                          <a:rPr lang="ar-AE" sz="2500" i="1" smtClean="0">
                            <a:latin typeface="Cambria Math" panose="02040503050406030204" pitchFamily="18" charset="0"/>
                          </a:rPr>
                        </m:ctrlPr>
                      </m:dPr>
                      <m:e>
                        <m:f>
                          <m:fPr>
                            <m:ctrlPr>
                              <a:rPr lang="ar-AE" sz="2500" i="1" smtClean="0">
                                <a:latin typeface="Cambria Math" panose="02040503050406030204" pitchFamily="18" charset="0"/>
                              </a:rPr>
                            </m:ctrlPr>
                          </m:fPr>
                          <m:num>
                            <m:r>
                              <a:rPr lang="ar-AE" sz="2500" b="0" i="1" smtClean="0">
                                <a:latin typeface="Cambria Math" panose="02040503050406030204" pitchFamily="18" charset="0"/>
                              </a:rPr>
                              <m:t>𝑙</m:t>
                            </m:r>
                            <m:r>
                              <a:rPr lang="es-CL" sz="2500" b="0" i="1" smtClean="0">
                                <a:latin typeface="Cambria Math" panose="02040503050406030204" pitchFamily="18" charset="0"/>
                              </a:rPr>
                              <m:t>𝑏</m:t>
                            </m:r>
                            <m:r>
                              <a:rPr lang="es-CL" sz="2500" b="0" i="1" smtClean="0">
                                <a:latin typeface="Cambria Math" panose="02040503050406030204" pitchFamily="18" charset="0"/>
                              </a:rPr>
                              <m:t> </m:t>
                            </m:r>
                            <m:sSup>
                              <m:sSupPr>
                                <m:ctrlPr>
                                  <a:rPr lang="es-CL" sz="2500" b="0" i="1" smtClean="0">
                                    <a:latin typeface="Cambria Math" panose="02040503050406030204" pitchFamily="18" charset="0"/>
                                  </a:rPr>
                                </m:ctrlPr>
                              </m:sSupPr>
                              <m:e>
                                <m:r>
                                  <a:rPr lang="es-CL" sz="2500" b="0" i="1" smtClean="0">
                                    <a:latin typeface="Cambria Math" panose="02040503050406030204" pitchFamily="18" charset="0"/>
                                  </a:rPr>
                                  <m:t>𝑠</m:t>
                                </m:r>
                              </m:e>
                              <m:sup>
                                <m:r>
                                  <a:rPr lang="es-CL" sz="2500" b="0" i="1" smtClean="0">
                                    <a:latin typeface="Cambria Math" panose="02040503050406030204" pitchFamily="18" charset="0"/>
                                  </a:rPr>
                                  <m:t>2</m:t>
                                </m:r>
                              </m:sup>
                            </m:sSup>
                          </m:num>
                          <m:den>
                            <m:r>
                              <a:rPr lang="es-CL" sz="2500" b="0" i="1" smtClean="0">
                                <a:latin typeface="Cambria Math" panose="02040503050406030204" pitchFamily="18" charset="0"/>
                              </a:rPr>
                              <m:t>𝑝𝑖𝑒</m:t>
                            </m:r>
                          </m:den>
                        </m:f>
                      </m:e>
                    </m:d>
                  </m:oMath>
                </a14:m>
                <a:r>
                  <a:rPr lang="ar-AE" sz="2500" dirty="0"/>
                  <a:t>  </a:t>
                </a:r>
                <a:r>
                  <a:rPr lang="es-ES" sz="2500" dirty="0"/>
                  <a:t>	</a:t>
                </a:r>
                <a:endParaRPr lang="es-ES" dirty="0"/>
              </a:p>
              <a:p>
                <a:pPr marL="621792" lvl="1" indent="-228631" algn="l" rtl="0">
                  <a:lnSpc>
                    <a:spcPct val="120000"/>
                  </a:lnSpc>
                  <a:spcBef>
                    <a:spcPts val="324"/>
                  </a:spcBef>
                  <a:spcAft>
                    <a:spcPts val="0"/>
                  </a:spcAft>
                  <a:buSzPct val="100000"/>
                  <a:buChar char="◦"/>
                </a:pPr>
                <a:r>
                  <a:rPr lang="es-ES" sz="2500" dirty="0"/>
                  <a:t>Se tiende a utilizar el término masa y peso con el mismo significado, pero </a:t>
                </a:r>
                <a:r>
                  <a:rPr lang="es-ES" sz="2500" b="1" dirty="0"/>
                  <a:t>Masa</a:t>
                </a:r>
                <a:r>
                  <a:rPr lang="es-ES" sz="2500" dirty="0"/>
                  <a:t> y </a:t>
                </a:r>
                <a:r>
                  <a:rPr lang="es-ES" sz="2500" b="1" dirty="0"/>
                  <a:t>Peso</a:t>
                </a:r>
                <a:r>
                  <a:rPr lang="es-ES" sz="2500" dirty="0"/>
                  <a:t> son dos magnitudes diferentes: la primera (masa) es una magnitud escalar y la segunda (peso) es una magnitud vectorial que representa una fuerza.</a:t>
                </a:r>
                <a:endParaRPr dirty="0"/>
              </a:p>
            </p:txBody>
          </p:sp>
        </mc:Choice>
        <mc:Fallback xmlns="">
          <p:sp>
            <p:nvSpPr>
              <p:cNvPr id="158" name="Google Shape;158;p4"/>
              <p:cNvSpPr txBox="1">
                <a:spLocks noGrp="1" noRot="1" noChangeAspect="1" noMove="1" noResize="1" noEditPoints="1" noAdjustHandles="1" noChangeArrowheads="1" noChangeShapeType="1" noTextEdit="1"/>
              </p:cNvSpPr>
              <p:nvPr>
                <p:ph type="body" idx="1"/>
              </p:nvPr>
            </p:nvSpPr>
            <p:spPr>
              <a:xfrm>
                <a:off x="714348" y="1903413"/>
                <a:ext cx="4214700" cy="4114800"/>
              </a:xfrm>
              <a:prstGeom prst="rect">
                <a:avLst/>
              </a:prstGeom>
              <a:blipFill>
                <a:blip r:embed="rId3"/>
                <a:stretch>
                  <a:fillRect t="-444" r="-1445"/>
                </a:stretch>
              </a:blipFill>
              <a:ln>
                <a:noFill/>
              </a:ln>
            </p:spPr>
            <p:txBody>
              <a:bodyPr/>
              <a:lstStyle/>
              <a:p>
                <a:r>
                  <a:rPr lang="es-CL">
                    <a:noFill/>
                  </a:rPr>
                  <a:t> </a:t>
                </a:r>
              </a:p>
            </p:txBody>
          </p:sp>
        </mc:Fallback>
      </mc:AlternateContent>
      <p:pic>
        <p:nvPicPr>
          <p:cNvPr id="159" name="Google Shape;159;p4" descr="Medición de masa.jpg"/>
          <p:cNvPicPr preferRelativeResize="0">
            <a:picLocks noGrp="1"/>
          </p:cNvPicPr>
          <p:nvPr>
            <p:ph type="body" idx="2"/>
          </p:nvPr>
        </p:nvPicPr>
        <p:blipFill rotWithShape="1">
          <a:blip r:embed="rId4">
            <a:alphaModFix/>
          </a:blip>
          <a:srcRect/>
          <a:stretch/>
        </p:blipFill>
        <p:spPr>
          <a:xfrm>
            <a:off x="5559425" y="1960563"/>
            <a:ext cx="2667000" cy="1714500"/>
          </a:xfrm>
          <a:prstGeom prst="roundRect">
            <a:avLst>
              <a:gd name="adj" fmla="val 8594"/>
            </a:avLst>
          </a:prstGeom>
          <a:solidFill>
            <a:srgbClr val="ECECEC"/>
          </a:solidFill>
          <a:ln>
            <a:noFill/>
          </a:ln>
          <a:effectLst>
            <a:reflection stA="38000" endPos="28000" dist="5000" dir="5400000" sy="-100000" algn="bl" rotWithShape="0"/>
          </a:effectLst>
        </p:spPr>
      </p:pic>
      <p:sp>
        <p:nvSpPr>
          <p:cNvPr id="160" name="Google Shape;160;p4"/>
          <p:cNvSpPr txBox="1">
            <a:spLocks noGrp="1"/>
          </p:cNvSpPr>
          <p:nvPr>
            <p:ph type="body" idx="3"/>
          </p:nvPr>
        </p:nvSpPr>
        <p:spPr>
          <a:xfrm>
            <a:off x="5072066" y="4286256"/>
            <a:ext cx="3581400" cy="1981200"/>
          </a:xfrm>
          <a:prstGeom prst="rect">
            <a:avLst/>
          </a:prstGeom>
          <a:noFill/>
          <a:ln>
            <a:noFill/>
          </a:ln>
        </p:spPr>
        <p:txBody>
          <a:bodyPr spcFirstLastPara="1" wrap="square" lIns="91425" tIns="45700" rIns="91425" bIns="45700" anchor="t" anchorCtr="0">
            <a:normAutofit fontScale="92500" lnSpcReduction="20000"/>
          </a:bodyPr>
          <a:lstStyle/>
          <a:p>
            <a:pPr lvl="0">
              <a:spcBef>
                <a:spcPts val="0"/>
              </a:spcBef>
              <a:buFont typeface="Wingdings" panose="05000000000000000000" pitchFamily="2" charset="2"/>
              <a:buChar char="§"/>
            </a:pPr>
            <a:r>
              <a:rPr lang="es-ES" b="1" dirty="0"/>
              <a:t>Investigar el siguiente vínculo </a:t>
            </a:r>
            <a:r>
              <a:rPr lang="es-ES" u="sng" dirty="0">
                <a:solidFill>
                  <a:schemeClr val="hlink"/>
                </a:solidFill>
                <a:hlinkClick r:id="rId5"/>
              </a:rPr>
              <a:t>https://labovirtual5.blogspot.com/search/label/masa%20y%20peso</a:t>
            </a:r>
            <a:r>
              <a:rPr lang="es-ES" u="sng" dirty="0">
                <a:solidFill>
                  <a:schemeClr val="hlink"/>
                </a:solidFill>
              </a:rPr>
              <a:t> </a:t>
            </a:r>
          </a:p>
          <a:p>
            <a:pPr lvl="1">
              <a:buSzPct val="100000"/>
            </a:pPr>
            <a:endParaRPr dirty="0"/>
          </a:p>
        </p:txBody>
      </p:sp>
      <p:sp>
        <p:nvSpPr>
          <p:cNvPr id="2" name="Marcador de fecha 1">
            <a:extLst>
              <a:ext uri="{FF2B5EF4-FFF2-40B4-BE49-F238E27FC236}">
                <a16:creationId xmlns:a16="http://schemas.microsoft.com/office/drawing/2014/main" id="{F689F685-3FC4-0D51-B72E-608D9528D6CD}"/>
              </a:ext>
            </a:extLst>
          </p:cNvPr>
          <p:cNvSpPr>
            <a:spLocks noGrp="1"/>
          </p:cNvSpPr>
          <p:nvPr>
            <p:ph type="dt" sz="half" idx="10"/>
          </p:nvPr>
        </p:nvSpPr>
        <p:spPr/>
        <p:txBody>
          <a:bodyPr/>
          <a:lstStyle/>
          <a:p>
            <a:pPr>
              <a:defRPr/>
            </a:pPr>
            <a:fld id="{7D99AF8A-B443-4CD7-AB2C-D38B19496862}" type="datetime1">
              <a:rPr lang="es-CL" smtClean="0"/>
              <a:t>12-02-2025</a:t>
            </a:fld>
            <a:endParaRPr lang="es-ES"/>
          </a:p>
        </p:txBody>
      </p:sp>
      <p:sp>
        <p:nvSpPr>
          <p:cNvPr id="3" name="Marcador de número de diapositiva 2">
            <a:extLst>
              <a:ext uri="{FF2B5EF4-FFF2-40B4-BE49-F238E27FC236}">
                <a16:creationId xmlns:a16="http://schemas.microsoft.com/office/drawing/2014/main" id="{59A37D31-B9CB-FA10-7305-7E0D813C5B70}"/>
              </a:ext>
            </a:extLst>
          </p:cNvPr>
          <p:cNvSpPr>
            <a:spLocks noGrp="1"/>
          </p:cNvSpPr>
          <p:nvPr>
            <p:ph type="sldNum" sz="quarter" idx="12"/>
          </p:nvPr>
        </p:nvSpPr>
        <p:spPr/>
        <p:txBody>
          <a:bodyPr/>
          <a:lstStyle/>
          <a:p>
            <a:pPr>
              <a:defRPr/>
            </a:pPr>
            <a:fld id="{A178CB3D-2E8A-4240-8991-367CC81DF090}" type="slidenum">
              <a:rPr lang="es-ES" smtClean="0"/>
              <a:pPr>
                <a:defRPr/>
              </a:pPr>
              <a:t>3</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5"/>
          <p:cNvSpPr txBox="1">
            <a:spLocks noGrp="1"/>
          </p:cNvSpPr>
          <p:nvPr>
            <p:ph type="title"/>
          </p:nvPr>
        </p:nvSpPr>
        <p:spPr>
          <a:xfrm>
            <a:off x="1370013" y="301625"/>
            <a:ext cx="73136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p:sp>
        <p:nvSpPr>
          <p:cNvPr id="168" name="Google Shape;168;p5"/>
          <p:cNvSpPr txBox="1">
            <a:spLocks noGrp="1"/>
          </p:cNvSpPr>
          <p:nvPr>
            <p:ph type="body" idx="1"/>
          </p:nvPr>
        </p:nvSpPr>
        <p:spPr>
          <a:xfrm>
            <a:off x="714348" y="1827213"/>
            <a:ext cx="4500594" cy="4114800"/>
          </a:xfrm>
          <a:prstGeom prst="rect">
            <a:avLst/>
          </a:prstGeom>
          <a:noFill/>
          <a:ln>
            <a:noFill/>
          </a:ln>
        </p:spPr>
        <p:txBody>
          <a:bodyPr spcFirstLastPara="1" wrap="square" lIns="91425" tIns="45700" rIns="91425" bIns="45700" anchor="t" anchorCtr="0">
            <a:normAutofit fontScale="55000" lnSpcReduction="20000"/>
          </a:bodyPr>
          <a:lstStyle/>
          <a:p>
            <a:pPr>
              <a:spcBef>
                <a:spcPts val="0"/>
              </a:spcBef>
            </a:pPr>
            <a:r>
              <a:rPr lang="es-ES" sz="3000" dirty="0"/>
              <a:t>El </a:t>
            </a:r>
            <a:r>
              <a:rPr lang="es-ES" sz="3000" b="1" dirty="0"/>
              <a:t>peso </a:t>
            </a:r>
            <a:endParaRPr dirty="0"/>
          </a:p>
          <a:p>
            <a:pPr marL="621792" lvl="1" indent="-228600" algn="l" rtl="0">
              <a:spcBef>
                <a:spcPts val="324"/>
              </a:spcBef>
              <a:spcAft>
                <a:spcPts val="0"/>
              </a:spcAft>
              <a:buSzPct val="100000"/>
              <a:buChar char="◦"/>
            </a:pPr>
            <a:r>
              <a:rPr lang="es-ES" sz="2500" b="1" dirty="0"/>
              <a:t>Es una fuerza</a:t>
            </a:r>
            <a:r>
              <a:rPr lang="es-ES" sz="2500" dirty="0"/>
              <a:t> que depende de la atracción gravitacional. </a:t>
            </a:r>
            <a:endParaRPr dirty="0"/>
          </a:p>
          <a:p>
            <a:pPr marL="621792" lvl="1" indent="-228600" algn="l" rtl="0">
              <a:spcBef>
                <a:spcPts val="324"/>
              </a:spcBef>
              <a:spcAft>
                <a:spcPts val="0"/>
              </a:spcAft>
              <a:buSzPct val="100000"/>
              <a:buChar char="◦"/>
            </a:pPr>
            <a:r>
              <a:rPr lang="es-ES" sz="2500" dirty="0"/>
              <a:t>En términos de física clásica, la </a:t>
            </a:r>
            <a:r>
              <a:rPr lang="es-ES" sz="2500" b="1" dirty="0"/>
              <a:t>fuerza peso</a:t>
            </a:r>
            <a:r>
              <a:rPr lang="es-ES" sz="2500" dirty="0"/>
              <a:t> que actúa sobre un cuerpo es la fuerza de atracción que un campo gravitacional aplica sobre el mismo (sobre el cuerpo). </a:t>
            </a:r>
            <a:endParaRPr dirty="0"/>
          </a:p>
          <a:p>
            <a:pPr marL="621792" lvl="1" indent="-228600" algn="l" rtl="0">
              <a:spcBef>
                <a:spcPts val="324"/>
              </a:spcBef>
              <a:spcAft>
                <a:spcPts val="0"/>
              </a:spcAft>
              <a:buSzPct val="100000"/>
              <a:buChar char="◦"/>
            </a:pPr>
            <a:r>
              <a:rPr lang="es-ES" sz="2500" dirty="0"/>
              <a:t>El </a:t>
            </a:r>
            <a:r>
              <a:rPr lang="es-ES" sz="2500" b="1" dirty="0"/>
              <a:t>peso</a:t>
            </a:r>
            <a:r>
              <a:rPr lang="es-ES" sz="2500" dirty="0"/>
              <a:t>, por lo tanto, dado que es una fuerza, se mide en Newton (N) o en libras (lb)</a:t>
            </a:r>
            <a:endParaRPr dirty="0"/>
          </a:p>
          <a:p>
            <a:r>
              <a:rPr lang="es-ES" sz="3000" dirty="0"/>
              <a:t>El peso puede ser calculado multiplicando la masa por el valor de la aceleración de la gravedad.</a:t>
            </a:r>
            <a:endParaRPr dirty="0"/>
          </a:p>
          <a:p>
            <a:pPr marL="621792" lvl="1" indent="-228599" algn="l" rtl="0">
              <a:spcBef>
                <a:spcPts val="324"/>
              </a:spcBef>
              <a:spcAft>
                <a:spcPts val="0"/>
              </a:spcAft>
              <a:buSzPct val="100000"/>
              <a:buChar char="◦"/>
            </a:pPr>
            <a:r>
              <a:rPr lang="es-ES" sz="2600" b="1" dirty="0"/>
              <a:t>P = </a:t>
            </a:r>
            <a:r>
              <a:rPr lang="es-ES" sz="2600" b="1" dirty="0" err="1"/>
              <a:t>m.g</a:t>
            </a:r>
            <a:endParaRPr sz="2600" dirty="0"/>
          </a:p>
          <a:p>
            <a:pPr marL="621792" lvl="1" indent="-228600" algn="l" rtl="0">
              <a:spcBef>
                <a:spcPts val="324"/>
              </a:spcBef>
              <a:spcAft>
                <a:spcPts val="0"/>
              </a:spcAft>
              <a:buSzPct val="100000"/>
              <a:buChar char="◦"/>
            </a:pPr>
            <a:r>
              <a:rPr lang="es-ES" sz="2500" dirty="0"/>
              <a:t>P es peso</a:t>
            </a:r>
            <a:endParaRPr dirty="0"/>
          </a:p>
          <a:p>
            <a:pPr marL="621792" lvl="1" indent="-228600" algn="l" rtl="0">
              <a:spcBef>
                <a:spcPts val="324"/>
              </a:spcBef>
              <a:spcAft>
                <a:spcPts val="0"/>
              </a:spcAft>
              <a:buSzPct val="100000"/>
              <a:buChar char="◦"/>
            </a:pPr>
            <a:r>
              <a:rPr lang="es-ES" sz="2500" dirty="0"/>
              <a:t>m es masa</a:t>
            </a:r>
            <a:endParaRPr dirty="0"/>
          </a:p>
          <a:p>
            <a:pPr marL="621792" lvl="1" indent="-228600" algn="l" rtl="0">
              <a:spcBef>
                <a:spcPts val="324"/>
              </a:spcBef>
              <a:spcAft>
                <a:spcPts val="0"/>
              </a:spcAft>
              <a:buSzPct val="100000"/>
              <a:buChar char="◦"/>
            </a:pPr>
            <a:r>
              <a:rPr lang="es-ES" sz="2500" dirty="0"/>
              <a:t>g es la aceleración de la gravedad.</a:t>
            </a:r>
            <a:endParaRPr dirty="0"/>
          </a:p>
        </p:txBody>
      </p:sp>
      <p:pic>
        <p:nvPicPr>
          <p:cNvPr id="169" name="Google Shape;169;p5" descr="descarga.jpg"/>
          <p:cNvPicPr preferRelativeResize="0">
            <a:picLocks noGrp="1"/>
          </p:cNvPicPr>
          <p:nvPr>
            <p:ph type="body" idx="3"/>
          </p:nvPr>
        </p:nvPicPr>
        <p:blipFill rotWithShape="1">
          <a:blip r:embed="rId3">
            <a:alphaModFix/>
          </a:blip>
          <a:srcRect/>
          <a:stretch/>
        </p:blipFill>
        <p:spPr>
          <a:xfrm>
            <a:off x="5643570" y="1643050"/>
            <a:ext cx="3145172" cy="2214578"/>
          </a:xfrm>
          <a:prstGeom prst="rect">
            <a:avLst/>
          </a:prstGeom>
          <a:noFill/>
          <a:ln>
            <a:noFill/>
          </a:ln>
          <a:effectLst>
            <a:outerShdw blurRad="292100" dist="139700" dir="2700000" algn="tl" rotWithShape="0">
              <a:srgbClr val="333333">
                <a:alpha val="64705"/>
              </a:srgbClr>
            </a:outerShdw>
          </a:effectLst>
        </p:spPr>
      </p:pic>
      <p:pic>
        <p:nvPicPr>
          <p:cNvPr id="170" name="Google Shape;170;p5" descr="descarga.jpg"/>
          <p:cNvPicPr preferRelativeResize="0">
            <a:picLocks noGrp="1"/>
          </p:cNvPicPr>
          <p:nvPr>
            <p:ph type="body" idx="3"/>
          </p:nvPr>
        </p:nvPicPr>
        <p:blipFill rotWithShape="1">
          <a:blip r:embed="rId3">
            <a:alphaModFix/>
          </a:blip>
          <a:srcRect/>
          <a:stretch/>
        </p:blipFill>
        <p:spPr>
          <a:xfrm>
            <a:off x="5643570" y="4143380"/>
            <a:ext cx="3145172" cy="2214578"/>
          </a:xfrm>
          <a:prstGeom prst="rect">
            <a:avLst/>
          </a:prstGeom>
          <a:noFill/>
          <a:ln>
            <a:noFill/>
          </a:ln>
          <a:effectLst>
            <a:outerShdw blurRad="292100" dist="139700" dir="2700000" algn="tl" rotWithShape="0">
              <a:srgbClr val="333333">
                <a:alpha val="64705"/>
              </a:srgbClr>
            </a:outerShdw>
          </a:effectLst>
        </p:spPr>
      </p:pic>
      <p:sp>
        <p:nvSpPr>
          <p:cNvPr id="171" name="Google Shape;171;p5"/>
          <p:cNvSpPr txBox="1"/>
          <p:nvPr/>
        </p:nvSpPr>
        <p:spPr>
          <a:xfrm>
            <a:off x="6986603" y="4357694"/>
            <a:ext cx="1143008" cy="315471"/>
          </a:xfrm>
          <a:prstGeom prst="rect">
            <a:avLst/>
          </a:prstGeom>
          <a:solidFill>
            <a:srgbClr val="1C314E"/>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600">
                <a:solidFill>
                  <a:schemeClr val="lt1"/>
                </a:solidFill>
                <a:latin typeface="Verdana"/>
                <a:ea typeface="Verdana"/>
                <a:cs typeface="Verdana"/>
                <a:sym typeface="Verdana"/>
              </a:rPr>
              <a:t>8,38 slug</a:t>
            </a:r>
            <a:endParaRPr/>
          </a:p>
          <a:p>
            <a:pPr marL="0" marR="0" lvl="0" indent="0" algn="l" rtl="0">
              <a:spcBef>
                <a:spcPts val="300"/>
              </a:spcBef>
              <a:spcAft>
                <a:spcPts val="0"/>
              </a:spcAft>
              <a:buNone/>
            </a:pPr>
            <a:r>
              <a:rPr lang="es-ES" sz="600">
                <a:solidFill>
                  <a:schemeClr val="lt1"/>
                </a:solidFill>
                <a:latin typeface="Verdana"/>
                <a:ea typeface="Verdana"/>
                <a:cs typeface="Verdana"/>
                <a:sym typeface="Verdana"/>
              </a:rPr>
              <a:t>8,38 x 32,2 = 270 lb</a:t>
            </a:r>
            <a:endParaRPr sz="600">
              <a:solidFill>
                <a:schemeClr val="lt1"/>
              </a:solidFill>
              <a:latin typeface="Verdana"/>
              <a:ea typeface="Verdana"/>
              <a:cs typeface="Verdana"/>
              <a:sym typeface="Verdana"/>
            </a:endParaRPr>
          </a:p>
        </p:txBody>
      </p:sp>
      <p:sp>
        <p:nvSpPr>
          <p:cNvPr id="172" name="Google Shape;172;p5"/>
          <p:cNvSpPr txBox="1"/>
          <p:nvPr/>
        </p:nvSpPr>
        <p:spPr>
          <a:xfrm>
            <a:off x="8001024" y="5216009"/>
            <a:ext cx="785818" cy="284693"/>
          </a:xfrm>
          <a:prstGeom prst="rect">
            <a:avLst/>
          </a:prstGeom>
          <a:solidFill>
            <a:srgbClr val="1C314E"/>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500">
                <a:solidFill>
                  <a:schemeClr val="lt1"/>
                </a:solidFill>
                <a:latin typeface="Verdana"/>
                <a:ea typeface="Verdana"/>
                <a:cs typeface="Verdana"/>
                <a:sym typeface="Verdana"/>
              </a:rPr>
              <a:t>Masa = 8,38 slug</a:t>
            </a:r>
            <a:endParaRPr/>
          </a:p>
          <a:p>
            <a:pPr marL="0" marR="0" lvl="0" indent="0" algn="l" rtl="0">
              <a:spcBef>
                <a:spcPts val="300"/>
              </a:spcBef>
              <a:spcAft>
                <a:spcPts val="0"/>
              </a:spcAft>
              <a:buNone/>
            </a:pPr>
            <a:r>
              <a:rPr lang="es-ES" sz="500">
                <a:solidFill>
                  <a:schemeClr val="lt1"/>
                </a:solidFill>
                <a:latin typeface="Verdana"/>
                <a:ea typeface="Verdana"/>
                <a:cs typeface="Verdana"/>
                <a:sym typeface="Verdana"/>
              </a:rPr>
              <a:t>Peso =  45,9 lb</a:t>
            </a:r>
            <a:endParaRPr sz="500">
              <a:solidFill>
                <a:schemeClr val="lt1"/>
              </a:solidFill>
              <a:latin typeface="Verdana"/>
              <a:ea typeface="Verdana"/>
              <a:cs typeface="Verdana"/>
              <a:sym typeface="Verdana"/>
            </a:endParaRPr>
          </a:p>
        </p:txBody>
      </p:sp>
      <p:sp>
        <p:nvSpPr>
          <p:cNvPr id="2" name="Marcador de fecha 1">
            <a:extLst>
              <a:ext uri="{FF2B5EF4-FFF2-40B4-BE49-F238E27FC236}">
                <a16:creationId xmlns:a16="http://schemas.microsoft.com/office/drawing/2014/main" id="{0A5F9FFD-DF2C-BEE0-F6CD-B34A9595CE96}"/>
              </a:ext>
            </a:extLst>
          </p:cNvPr>
          <p:cNvSpPr>
            <a:spLocks noGrp="1"/>
          </p:cNvSpPr>
          <p:nvPr>
            <p:ph type="dt" sz="half" idx="10"/>
          </p:nvPr>
        </p:nvSpPr>
        <p:spPr/>
        <p:txBody>
          <a:bodyPr/>
          <a:lstStyle/>
          <a:p>
            <a:pPr>
              <a:defRPr/>
            </a:pPr>
            <a:fld id="{6AD2F823-8DAE-4A4E-9AA5-6E89E3EDCB4F}" type="datetime1">
              <a:rPr lang="es-CL" smtClean="0"/>
              <a:t>12-02-2025</a:t>
            </a:fld>
            <a:endParaRPr lang="es-ES"/>
          </a:p>
        </p:txBody>
      </p:sp>
      <p:sp>
        <p:nvSpPr>
          <p:cNvPr id="3" name="Marcador de número de diapositiva 2">
            <a:extLst>
              <a:ext uri="{FF2B5EF4-FFF2-40B4-BE49-F238E27FC236}">
                <a16:creationId xmlns:a16="http://schemas.microsoft.com/office/drawing/2014/main" id="{7E49905A-2F0E-721D-DC64-12EC95E55F39}"/>
              </a:ext>
            </a:extLst>
          </p:cNvPr>
          <p:cNvSpPr>
            <a:spLocks noGrp="1"/>
          </p:cNvSpPr>
          <p:nvPr>
            <p:ph type="sldNum" sz="quarter" idx="12"/>
          </p:nvPr>
        </p:nvSpPr>
        <p:spPr/>
        <p:txBody>
          <a:bodyPr/>
          <a:lstStyle/>
          <a:p>
            <a:pPr>
              <a:defRPr/>
            </a:pPr>
            <a:fld id="{A178CB3D-2E8A-4240-8991-367CC81DF090}" type="slidenum">
              <a:rPr lang="es-ES" smtClean="0"/>
              <a:pPr>
                <a:defRPr/>
              </a:pPr>
              <a:t>4</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8">
                                            <p:txEl>
                                              <p:pRg st="0" end="0"/>
                                            </p:txEl>
                                          </p:spTgt>
                                        </p:tgtEl>
                                        <p:attrNameLst>
                                          <p:attrName>style.visibility</p:attrName>
                                        </p:attrNameLst>
                                      </p:cBhvr>
                                      <p:to>
                                        <p:strVal val="visible"/>
                                      </p:to>
                                    </p:set>
                                    <p:animEffect transition="in" filter="fade">
                                      <p:cBhvr>
                                        <p:cTn id="7" dur="1000"/>
                                        <p:tgtEl>
                                          <p:spTgt spid="16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68">
                                            <p:txEl>
                                              <p:pRg st="1" end="1"/>
                                            </p:txEl>
                                          </p:spTgt>
                                        </p:tgtEl>
                                        <p:attrNameLst>
                                          <p:attrName>style.visibility</p:attrName>
                                        </p:attrNameLst>
                                      </p:cBhvr>
                                      <p:to>
                                        <p:strVal val="visible"/>
                                      </p:to>
                                    </p:set>
                                    <p:animEffect transition="in" filter="fade">
                                      <p:cBhvr>
                                        <p:cTn id="10" dur="1000"/>
                                        <p:tgtEl>
                                          <p:spTgt spid="168">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68">
                                            <p:txEl>
                                              <p:pRg st="2" end="2"/>
                                            </p:txEl>
                                          </p:spTgt>
                                        </p:tgtEl>
                                        <p:attrNameLst>
                                          <p:attrName>style.visibility</p:attrName>
                                        </p:attrNameLst>
                                      </p:cBhvr>
                                      <p:to>
                                        <p:strVal val="visible"/>
                                      </p:to>
                                    </p:set>
                                    <p:animEffect transition="in" filter="fade">
                                      <p:cBhvr>
                                        <p:cTn id="13" dur="1000"/>
                                        <p:tgtEl>
                                          <p:spTgt spid="168">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68">
                                            <p:txEl>
                                              <p:pRg st="3" end="3"/>
                                            </p:txEl>
                                          </p:spTgt>
                                        </p:tgtEl>
                                        <p:attrNameLst>
                                          <p:attrName>style.visibility</p:attrName>
                                        </p:attrNameLst>
                                      </p:cBhvr>
                                      <p:to>
                                        <p:strVal val="visible"/>
                                      </p:to>
                                    </p:set>
                                    <p:animEffect transition="in" filter="fade">
                                      <p:cBhvr>
                                        <p:cTn id="16" dur="1000"/>
                                        <p:tgtEl>
                                          <p:spTgt spid="168">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68">
                                            <p:txEl>
                                              <p:pRg st="4" end="4"/>
                                            </p:txEl>
                                          </p:spTgt>
                                        </p:tgtEl>
                                        <p:attrNameLst>
                                          <p:attrName>style.visibility</p:attrName>
                                        </p:attrNameLst>
                                      </p:cBhvr>
                                      <p:to>
                                        <p:strVal val="visible"/>
                                      </p:to>
                                    </p:set>
                                    <p:animEffect transition="in" filter="fade">
                                      <p:cBhvr>
                                        <p:cTn id="19" dur="1000"/>
                                        <p:tgtEl>
                                          <p:spTgt spid="168">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168">
                                            <p:txEl>
                                              <p:pRg st="5" end="5"/>
                                            </p:txEl>
                                          </p:spTgt>
                                        </p:tgtEl>
                                        <p:attrNameLst>
                                          <p:attrName>style.visibility</p:attrName>
                                        </p:attrNameLst>
                                      </p:cBhvr>
                                      <p:to>
                                        <p:strVal val="visible"/>
                                      </p:to>
                                    </p:set>
                                    <p:animEffect transition="in" filter="fade">
                                      <p:cBhvr>
                                        <p:cTn id="22" dur="1000"/>
                                        <p:tgtEl>
                                          <p:spTgt spid="168">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68">
                                            <p:txEl>
                                              <p:pRg st="6" end="6"/>
                                            </p:txEl>
                                          </p:spTgt>
                                        </p:tgtEl>
                                        <p:attrNameLst>
                                          <p:attrName>style.visibility</p:attrName>
                                        </p:attrNameLst>
                                      </p:cBhvr>
                                      <p:to>
                                        <p:strVal val="visible"/>
                                      </p:to>
                                    </p:set>
                                    <p:animEffect transition="in" filter="fade">
                                      <p:cBhvr>
                                        <p:cTn id="25" dur="1000"/>
                                        <p:tgtEl>
                                          <p:spTgt spid="168">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168">
                                            <p:txEl>
                                              <p:pRg st="7" end="7"/>
                                            </p:txEl>
                                          </p:spTgt>
                                        </p:tgtEl>
                                        <p:attrNameLst>
                                          <p:attrName>style.visibility</p:attrName>
                                        </p:attrNameLst>
                                      </p:cBhvr>
                                      <p:to>
                                        <p:strVal val="visible"/>
                                      </p:to>
                                    </p:set>
                                    <p:animEffect transition="in" filter="fade">
                                      <p:cBhvr>
                                        <p:cTn id="28" dur="1000"/>
                                        <p:tgtEl>
                                          <p:spTgt spid="168">
                                            <p:txEl>
                                              <p:pRg st="7" end="7"/>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168">
                                            <p:txEl>
                                              <p:pRg st="8" end="8"/>
                                            </p:txEl>
                                          </p:spTgt>
                                        </p:tgtEl>
                                        <p:attrNameLst>
                                          <p:attrName>style.visibility</p:attrName>
                                        </p:attrNameLst>
                                      </p:cBhvr>
                                      <p:to>
                                        <p:strVal val="visible"/>
                                      </p:to>
                                    </p:set>
                                    <p:animEffect transition="in" filter="fade">
                                      <p:cBhvr>
                                        <p:cTn id="31" dur="1000"/>
                                        <p:tgtEl>
                                          <p:spTgt spid="168">
                                            <p:txEl>
                                              <p:pRg st="8" end="8"/>
                                            </p:txEl>
                                          </p:spTgt>
                                        </p:tgtEl>
                                      </p:cBhvr>
                                    </p:animEffect>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169"/>
                                        </p:tgtEl>
                                        <p:attrNameLst>
                                          <p:attrName>style.visibility</p:attrName>
                                        </p:attrNameLst>
                                      </p:cBhvr>
                                      <p:to>
                                        <p:strVal val="visible"/>
                                      </p:to>
                                    </p:set>
                                    <p:animEffect transition="in" filter="fade">
                                      <p:cBhvr>
                                        <p:cTn id="35" dur="1000"/>
                                        <p:tgtEl>
                                          <p:spTgt spid="169"/>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171"/>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170"/>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1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6"/>
          <p:cNvSpPr txBox="1">
            <a:spLocks noGrp="1"/>
          </p:cNvSpPr>
          <p:nvPr>
            <p:ph type="title"/>
          </p:nvPr>
        </p:nvSpPr>
        <p:spPr>
          <a:xfrm>
            <a:off x="1370013" y="301625"/>
            <a:ext cx="73136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p:sp>
        <p:nvSpPr>
          <p:cNvPr id="178" name="Google Shape;178;p6"/>
          <p:cNvSpPr txBox="1">
            <a:spLocks noGrp="1"/>
          </p:cNvSpPr>
          <p:nvPr>
            <p:ph type="body" idx="1"/>
          </p:nvPr>
        </p:nvSpPr>
        <p:spPr>
          <a:xfrm>
            <a:off x="1370013" y="1827213"/>
            <a:ext cx="3579812" cy="4114800"/>
          </a:xfrm>
          <a:prstGeom prst="rect">
            <a:avLst/>
          </a:prstGeom>
          <a:noFill/>
          <a:ln>
            <a:noFill/>
          </a:ln>
        </p:spPr>
        <p:txBody>
          <a:bodyPr spcFirstLastPara="1" wrap="square" lIns="91425" tIns="45700" rIns="91425" bIns="45700" anchor="t" anchorCtr="0">
            <a:normAutofit fontScale="62500" lnSpcReduction="20000"/>
          </a:bodyPr>
          <a:lstStyle/>
          <a:p>
            <a:pPr marL="566907" indent="-457200">
              <a:spcBef>
                <a:spcPts val="0"/>
              </a:spcBef>
            </a:pPr>
            <a:r>
              <a:rPr lang="es-ES" b="1" dirty="0"/>
              <a:t>Diferencia entre peso y masa</a:t>
            </a:r>
            <a:endParaRPr dirty="0"/>
          </a:p>
          <a:p>
            <a:pPr marL="736061" lvl="1" indent="-342900">
              <a:buSzPct val="100000"/>
            </a:pPr>
            <a:r>
              <a:rPr lang="es-ES" dirty="0"/>
              <a:t>La </a:t>
            </a:r>
            <a:r>
              <a:rPr lang="es-ES" b="1" dirty="0"/>
              <a:t>masa </a:t>
            </a:r>
            <a:r>
              <a:rPr lang="es-ES" dirty="0"/>
              <a:t>es una propiedad de los cuerpos y no depende de ninguna otra magnitud.</a:t>
            </a:r>
            <a:endParaRPr dirty="0"/>
          </a:p>
          <a:p>
            <a:pPr marL="736061" lvl="1" indent="-342900">
              <a:buSzPct val="100000"/>
            </a:pPr>
            <a:r>
              <a:rPr lang="es-ES" dirty="0"/>
              <a:t>El </a:t>
            </a:r>
            <a:r>
              <a:rPr lang="es-ES" b="1" dirty="0"/>
              <a:t>peso </a:t>
            </a:r>
            <a:r>
              <a:rPr lang="es-ES" dirty="0"/>
              <a:t>depende del lugar en el cual se efectúa la medición, ya que es un efecto producido por la atracción de un campo gravitacional sobre una masa.</a:t>
            </a:r>
            <a:endParaRPr dirty="0"/>
          </a:p>
          <a:p>
            <a:pPr marL="736061" lvl="1" indent="-342900">
              <a:buSzPct val="100000"/>
            </a:pPr>
            <a:r>
              <a:rPr lang="es-ES" i="1" dirty="0"/>
              <a:t>¿Qué pesa más: un kilo de plumas o un kilo de hierro?</a:t>
            </a:r>
            <a:endParaRPr dirty="0"/>
          </a:p>
          <a:p>
            <a:pPr marL="973805" lvl="2" indent="-342900"/>
            <a:r>
              <a:rPr lang="es-ES" i="1" dirty="0"/>
              <a:t>Ambos pesan igual (1 kilo), lo que cambia es la densidad.</a:t>
            </a:r>
            <a:endParaRPr dirty="0"/>
          </a:p>
          <a:p>
            <a:pPr marL="973805" lvl="2" indent="-342900"/>
            <a:r>
              <a:rPr lang="es-ES" i="1" dirty="0"/>
              <a:t>1Kg de hierro tendrá un volumen muy inferior a 1Kg de plumas.</a:t>
            </a:r>
            <a:endParaRPr dirty="0"/>
          </a:p>
          <a:p>
            <a:pPr marL="973805" lvl="2" indent="-342900"/>
            <a:r>
              <a:rPr lang="es-ES" i="1" dirty="0"/>
              <a:t>En la figura lateral la comparación del volumen de un kilo de paja y uno de hierro</a:t>
            </a:r>
            <a:endParaRPr dirty="0"/>
          </a:p>
        </p:txBody>
      </p:sp>
      <p:pic>
        <p:nvPicPr>
          <p:cNvPr id="179" name="Google Shape;179;p6" descr="paja o hierro.jpg"/>
          <p:cNvPicPr preferRelativeResize="0">
            <a:picLocks noGrp="1"/>
          </p:cNvPicPr>
          <p:nvPr>
            <p:ph type="body" idx="2"/>
          </p:nvPr>
        </p:nvPicPr>
        <p:blipFill rotWithShape="1">
          <a:blip r:embed="rId3">
            <a:alphaModFix/>
          </a:blip>
          <a:srcRect/>
          <a:stretch/>
        </p:blipFill>
        <p:spPr>
          <a:xfrm>
            <a:off x="5857884" y="1643050"/>
            <a:ext cx="2702482" cy="3459175"/>
          </a:xfrm>
          <a:prstGeom prst="rect">
            <a:avLst/>
          </a:prstGeom>
          <a:noFill/>
          <a:ln>
            <a:noFill/>
          </a:ln>
          <a:effectLst>
            <a:outerShdw blurRad="292100" dist="139700" dir="2700000" algn="tl" rotWithShape="0">
              <a:srgbClr val="333333">
                <a:alpha val="64705"/>
              </a:srgbClr>
            </a:outerShdw>
          </a:effectLst>
        </p:spPr>
      </p:pic>
      <p:sp>
        <p:nvSpPr>
          <p:cNvPr id="2" name="Marcador de fecha 1">
            <a:extLst>
              <a:ext uri="{FF2B5EF4-FFF2-40B4-BE49-F238E27FC236}">
                <a16:creationId xmlns:a16="http://schemas.microsoft.com/office/drawing/2014/main" id="{0B655C4D-29D9-EB87-0028-33CE9680348A}"/>
              </a:ext>
            </a:extLst>
          </p:cNvPr>
          <p:cNvSpPr>
            <a:spLocks noGrp="1"/>
          </p:cNvSpPr>
          <p:nvPr>
            <p:ph type="dt" sz="half" idx="10"/>
          </p:nvPr>
        </p:nvSpPr>
        <p:spPr/>
        <p:txBody>
          <a:bodyPr/>
          <a:lstStyle/>
          <a:p>
            <a:pPr>
              <a:defRPr/>
            </a:pPr>
            <a:fld id="{7AEAC01B-1517-4FC4-A8F6-E196DF15090B}" type="datetime1">
              <a:rPr lang="es-CL" smtClean="0"/>
              <a:t>12-02-2025</a:t>
            </a:fld>
            <a:endParaRPr lang="es-ES"/>
          </a:p>
        </p:txBody>
      </p:sp>
      <p:sp>
        <p:nvSpPr>
          <p:cNvPr id="3" name="Marcador de número de diapositiva 2">
            <a:extLst>
              <a:ext uri="{FF2B5EF4-FFF2-40B4-BE49-F238E27FC236}">
                <a16:creationId xmlns:a16="http://schemas.microsoft.com/office/drawing/2014/main" id="{6C4DB86A-F469-C7EE-808D-41FAC83E1A3C}"/>
              </a:ext>
            </a:extLst>
          </p:cNvPr>
          <p:cNvSpPr>
            <a:spLocks noGrp="1"/>
          </p:cNvSpPr>
          <p:nvPr>
            <p:ph type="sldNum" sz="quarter" idx="12"/>
          </p:nvPr>
        </p:nvSpPr>
        <p:spPr/>
        <p:txBody>
          <a:bodyPr/>
          <a:lstStyle/>
          <a:p>
            <a:pPr>
              <a:defRPr/>
            </a:pPr>
            <a:fld id="{A178CB3D-2E8A-4240-8991-367CC81DF090}" type="slidenum">
              <a:rPr lang="es-ES" smtClean="0"/>
              <a:pPr>
                <a:defRPr/>
              </a:pPr>
              <a:t>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9"/>
                                        </p:tgtEl>
                                        <p:attrNameLst>
                                          <p:attrName>style.visibility</p:attrName>
                                        </p:attrNameLst>
                                      </p:cBhvr>
                                      <p:to>
                                        <p:strVal val="visible"/>
                                      </p:to>
                                    </p:set>
                                    <p:animEffect transition="in" filter="fade">
                                      <p:cBhvr>
                                        <p:cTn id="7" dur="10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7"/>
          <p:cNvSpPr txBox="1">
            <a:spLocks noGrp="1"/>
          </p:cNvSpPr>
          <p:nvPr>
            <p:ph type="body" idx="1"/>
          </p:nvPr>
        </p:nvSpPr>
        <p:spPr>
          <a:xfrm>
            <a:off x="500034" y="1500174"/>
            <a:ext cx="8229600" cy="4525963"/>
          </a:xfrm>
          <a:prstGeom prst="rect">
            <a:avLst/>
          </a:prstGeom>
          <a:noFill/>
          <a:ln>
            <a:noFill/>
          </a:ln>
        </p:spPr>
        <p:txBody>
          <a:bodyPr spcFirstLastPara="1" wrap="square" lIns="91425" tIns="45700" rIns="91425" bIns="45700" anchor="t" anchorCtr="0">
            <a:normAutofit fontScale="70000" lnSpcReduction="20000"/>
          </a:bodyPr>
          <a:lstStyle/>
          <a:p>
            <a:pPr>
              <a:spcBef>
                <a:spcPts val="0"/>
              </a:spcBef>
            </a:pPr>
            <a:r>
              <a:rPr lang="es-ES" b="1" dirty="0"/>
              <a:t>Volumen</a:t>
            </a:r>
            <a:endParaRPr dirty="0"/>
          </a:p>
          <a:p>
            <a:pPr lvl="1">
              <a:buSzPct val="100000"/>
            </a:pPr>
            <a:r>
              <a:rPr lang="es-ES" dirty="0"/>
              <a:t>Representa el </a:t>
            </a:r>
            <a:r>
              <a:rPr lang="es-ES" b="1" dirty="0"/>
              <a:t>espacio ocupado por un cuerpo</a:t>
            </a:r>
            <a:endParaRPr dirty="0"/>
          </a:p>
          <a:p>
            <a:pPr lvl="1">
              <a:buSzPct val="100000"/>
            </a:pPr>
            <a:r>
              <a:rPr lang="es-ES" dirty="0"/>
              <a:t>El Volumen es una magnitud escalar derivada que se obtiene multiplicando las longitudes referidas a las 3 dimensiones del espacio.</a:t>
            </a:r>
            <a:endParaRPr dirty="0"/>
          </a:p>
          <a:p>
            <a:pPr lvl="1">
              <a:buSzPct val="100000"/>
            </a:pPr>
            <a:r>
              <a:rPr lang="es-ES" dirty="0"/>
              <a:t>Su unidad de medida en el sistema internacional es el metro cubo. </a:t>
            </a:r>
            <a:endParaRPr dirty="0"/>
          </a:p>
          <a:p>
            <a:r>
              <a:rPr lang="es-ES" b="1" dirty="0"/>
              <a:t>Densidad</a:t>
            </a:r>
            <a:endParaRPr dirty="0"/>
          </a:p>
          <a:p>
            <a:pPr lvl="1">
              <a:buSzPct val="100000"/>
            </a:pPr>
            <a:r>
              <a:rPr lang="es-ES" dirty="0"/>
              <a:t>Densidad es la cantidad de </a:t>
            </a:r>
            <a:r>
              <a:rPr lang="es-ES" b="1" dirty="0"/>
              <a:t>masa</a:t>
            </a:r>
            <a:r>
              <a:rPr lang="es-ES" dirty="0"/>
              <a:t> por unidad de </a:t>
            </a:r>
            <a:r>
              <a:rPr lang="es-ES" b="1" dirty="0"/>
              <a:t>volumen</a:t>
            </a:r>
            <a:r>
              <a:rPr lang="es-ES" dirty="0"/>
              <a:t>. </a:t>
            </a:r>
            <a:endParaRPr dirty="0"/>
          </a:p>
          <a:p>
            <a:pPr lvl="1">
              <a:buSzPct val="100000"/>
            </a:pPr>
            <a:r>
              <a:rPr lang="es-ES" dirty="0"/>
              <a:t>La densidad es una magnitud derivada y se obtiene dividiendo la masa por el volumen (m/v = d). Haciendo el análisis dimensional de la formula se obtiene que la unidad de medida es kg/m</a:t>
            </a:r>
            <a:r>
              <a:rPr lang="es-ES" baseline="30000" dirty="0"/>
              <a:t>3</a:t>
            </a:r>
            <a:r>
              <a:rPr lang="es-ES" dirty="0"/>
              <a:t> (o múltiplos y submúltiplos equivalentes)</a:t>
            </a:r>
            <a:endParaRPr dirty="0"/>
          </a:p>
          <a:p>
            <a:pPr lvl="1">
              <a:buSzPct val="100000"/>
            </a:pPr>
            <a:r>
              <a:rPr lang="es-ES" dirty="0"/>
              <a:t>Es una propiedad de la materia, ya sea al estado solido, liquido o gaseoso. Podemos interpretar esta definición como el grado de compactación de un material. </a:t>
            </a:r>
            <a:endParaRPr dirty="0"/>
          </a:p>
          <a:p>
            <a:pPr lvl="2"/>
            <a:r>
              <a:rPr lang="es-ES" dirty="0"/>
              <a:t>Mayor cantidad de masa en igual volumen equivale a mayor densidad.</a:t>
            </a:r>
            <a:endParaRPr dirty="0"/>
          </a:p>
          <a:p>
            <a:pPr lvl="1">
              <a:buSzPct val="100000"/>
            </a:pPr>
            <a:r>
              <a:rPr lang="es-ES" dirty="0"/>
              <a:t>Tomemos como ejemplo el agua y el mercurio. </a:t>
            </a:r>
            <a:endParaRPr dirty="0"/>
          </a:p>
          <a:p>
            <a:pPr lvl="2"/>
            <a:r>
              <a:rPr lang="es-ES" dirty="0"/>
              <a:t>El agua contenida en un volumen de 1cm</a:t>
            </a:r>
            <a:r>
              <a:rPr lang="es-ES" baseline="30000" dirty="0"/>
              <a:t>3</a:t>
            </a:r>
            <a:r>
              <a:rPr lang="es-ES" dirty="0"/>
              <a:t> pesará 1 gramo, mientras el mercurio utilizado para llenar el mismo volumen (1cm</a:t>
            </a:r>
            <a:r>
              <a:rPr lang="es-ES" baseline="30000" dirty="0"/>
              <a:t>3</a:t>
            </a:r>
            <a:r>
              <a:rPr lang="es-ES" dirty="0"/>
              <a:t>) pesa 13,6 gramos; es decir, la densidad del mercurio es mayor.</a:t>
            </a:r>
            <a:endParaRPr dirty="0"/>
          </a:p>
        </p:txBody>
      </p:sp>
      <p:sp>
        <p:nvSpPr>
          <p:cNvPr id="185" name="Google Shape;185;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 name="Marcador de fecha 1">
            <a:extLst>
              <a:ext uri="{FF2B5EF4-FFF2-40B4-BE49-F238E27FC236}">
                <a16:creationId xmlns:a16="http://schemas.microsoft.com/office/drawing/2014/main" id="{1167259A-9632-D909-5C9A-A3EFA112E788}"/>
              </a:ext>
            </a:extLst>
          </p:cNvPr>
          <p:cNvSpPr>
            <a:spLocks noGrp="1"/>
          </p:cNvSpPr>
          <p:nvPr>
            <p:ph type="dt" sz="half" idx="10"/>
          </p:nvPr>
        </p:nvSpPr>
        <p:spPr/>
        <p:txBody>
          <a:bodyPr/>
          <a:lstStyle/>
          <a:p>
            <a:pPr>
              <a:defRPr/>
            </a:pPr>
            <a:fld id="{420589C1-4587-4AB3-BD00-4B20FD0D5D71}" type="datetime1">
              <a:rPr lang="es-CL" smtClean="0"/>
              <a:t>12-02-2025</a:t>
            </a:fld>
            <a:endParaRPr lang="es-ES"/>
          </a:p>
        </p:txBody>
      </p:sp>
      <p:sp>
        <p:nvSpPr>
          <p:cNvPr id="3" name="Marcador de número de diapositiva 2">
            <a:extLst>
              <a:ext uri="{FF2B5EF4-FFF2-40B4-BE49-F238E27FC236}">
                <a16:creationId xmlns:a16="http://schemas.microsoft.com/office/drawing/2014/main" id="{903AC85C-70D5-4AE7-24E5-870481346AC2}"/>
              </a:ext>
            </a:extLst>
          </p:cNvPr>
          <p:cNvSpPr>
            <a:spLocks noGrp="1"/>
          </p:cNvSpPr>
          <p:nvPr>
            <p:ph type="sldNum" sz="quarter" idx="12"/>
          </p:nvPr>
        </p:nvSpPr>
        <p:spPr/>
        <p:txBody>
          <a:bodyPr/>
          <a:lstStyle/>
          <a:p>
            <a:pPr>
              <a:defRPr/>
            </a:pPr>
            <a:fld id="{512A34C5-A7E8-4629-B921-404C04172488}" type="slidenum">
              <a:rPr lang="es-ES" smtClean="0"/>
              <a:pPr>
                <a:defRPr/>
              </a:pPr>
              <a:t>6</a:t>
            </a:fld>
            <a:endParaRPr lang="es-E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Marcador de contenido 1">
                <a:extLst>
                  <a:ext uri="{FF2B5EF4-FFF2-40B4-BE49-F238E27FC236}">
                    <a16:creationId xmlns:a16="http://schemas.microsoft.com/office/drawing/2014/main" id="{A6F2B44C-B887-41E9-9242-AF56E4515256}"/>
                  </a:ext>
                </a:extLst>
              </p:cNvPr>
              <p:cNvSpPr>
                <a:spLocks noGrp="1"/>
              </p:cNvSpPr>
              <p:nvPr>
                <p:ph idx="1"/>
              </p:nvPr>
            </p:nvSpPr>
            <p:spPr/>
            <p:txBody>
              <a:bodyPr>
                <a:normAutofit fontScale="85000" lnSpcReduction="10000"/>
              </a:bodyPr>
              <a:lstStyle/>
              <a:p>
                <a:r>
                  <a:rPr lang="es-MX" dirty="0"/>
                  <a:t>Densidad de un fluido</a:t>
                </a:r>
              </a:p>
              <a:p>
                <a:pPr lvl="1"/>
                <a:r>
                  <a:rPr lang="es-MX" dirty="0"/>
                  <a:t>La densidad del fluido es la masa por unidad de volumen y se denota con la letra griega ρ (rho).</a:t>
                </a:r>
              </a:p>
              <a:p>
                <a:pPr lvl="1"/>
                <a:r>
                  <a:rPr lang="es-MX" dirty="0"/>
                  <a:t>Sus dimensiones son masa por longitud al cubo o </a:t>
                </a:r>
                <a14:m>
                  <m:oMath xmlns:m="http://schemas.openxmlformats.org/officeDocument/2006/math">
                    <m:r>
                      <a:rPr lang="es-MX" i="1" dirty="0" smtClean="0">
                        <a:latin typeface="Cambria Math" panose="02040503050406030204" pitchFamily="18" charset="0"/>
                      </a:rPr>
                      <m:t>𝑀</m:t>
                    </m:r>
                    <m:r>
                      <a:rPr lang="es-MX" i="1" dirty="0" smtClean="0">
                        <a:latin typeface="Cambria Math" panose="02040503050406030204" pitchFamily="18" charset="0"/>
                      </a:rPr>
                      <m:t>/</m:t>
                    </m:r>
                    <m:r>
                      <a:rPr lang="es-MX" i="1" dirty="0" smtClean="0">
                        <a:latin typeface="Cambria Math" panose="02040503050406030204" pitchFamily="18" charset="0"/>
                      </a:rPr>
                      <m:t>𝐿</m:t>
                    </m:r>
                    <m:r>
                      <a:rPr lang="es-MX" i="1" dirty="0" smtClean="0">
                        <a:latin typeface="Cambria Math" panose="02040503050406030204" pitchFamily="18" charset="0"/>
                      </a:rPr>
                      <m:t>³</m:t>
                    </m:r>
                  </m:oMath>
                </a14:m>
                <a:endParaRPr lang="es-MX" dirty="0"/>
              </a:p>
              <a:p>
                <a:pPr lvl="1"/>
                <a:r>
                  <a:rPr lang="es-MX" dirty="0"/>
                  <a:t>En el sistema gravitacional inglés usa la </a:t>
                </a:r>
                <a:r>
                  <a:rPr lang="es-MX" i="1" dirty="0"/>
                  <a:t>slug </a:t>
                </a:r>
                <a:r>
                  <a:rPr lang="es-MX" dirty="0"/>
                  <a:t>para la unidad de masa y </a:t>
                </a:r>
                <a:r>
                  <a:rPr lang="es-MX" i="1" dirty="0"/>
                  <a:t>pie </a:t>
                </a:r>
                <a:r>
                  <a:rPr lang="es-MX" dirty="0"/>
                  <a:t>para la longitud. </a:t>
                </a:r>
              </a:p>
              <a:p>
                <a:pPr lvl="2"/>
                <a:r>
                  <a:rPr lang="es-MX" dirty="0"/>
                  <a:t>Las dimensiones comúnmente utilizadas en relación con este sistema son fuerza, F, longitud, L y tiempo, T.</a:t>
                </a:r>
              </a:p>
              <a:p>
                <a:pPr lvl="2"/>
                <a:r>
                  <a:rPr lang="es-MX" dirty="0"/>
                  <a:t>El slug se puede obtener relacionando la masa con la fuerza con la aceleración de la gravedad; es decir, </a:t>
                </a:r>
                <a14:m>
                  <m:oMath xmlns:m="http://schemas.openxmlformats.org/officeDocument/2006/math">
                    <m:r>
                      <a:rPr lang="es-MX" i="1" dirty="0" smtClean="0">
                        <a:latin typeface="Cambria Math" panose="02040503050406030204" pitchFamily="18" charset="0"/>
                      </a:rPr>
                      <m:t>𝐹</m:t>
                    </m:r>
                    <m:r>
                      <a:rPr lang="es-MX" i="1" dirty="0" smtClean="0">
                        <a:latin typeface="Cambria Math" panose="02040503050406030204" pitchFamily="18" charset="0"/>
                      </a:rPr>
                      <m:t>= </m:t>
                    </m:r>
                    <m:r>
                      <a:rPr lang="es-MX" i="1" dirty="0" smtClean="0">
                        <a:latin typeface="Cambria Math" panose="02040503050406030204" pitchFamily="18" charset="0"/>
                      </a:rPr>
                      <m:t>𝑀</m:t>
                    </m:r>
                    <m:r>
                      <a:rPr lang="es-MX" i="1" dirty="0" smtClean="0">
                        <a:latin typeface="Cambria Math" panose="02040503050406030204" pitchFamily="18" charset="0"/>
                        <a:ea typeface="Cambria Math" panose="02040503050406030204" pitchFamily="18" charset="0"/>
                      </a:rPr>
                      <m:t>∙</m:t>
                    </m:r>
                    <m:r>
                      <a:rPr lang="es-MX" i="1" dirty="0" smtClean="0">
                        <a:latin typeface="Cambria Math" panose="02040503050406030204" pitchFamily="18" charset="0"/>
                      </a:rPr>
                      <m:t> </m:t>
                    </m:r>
                    <m:r>
                      <a:rPr lang="es-CL" b="0" i="1" dirty="0" smtClean="0">
                        <a:latin typeface="Cambria Math" panose="02040503050406030204" pitchFamily="18" charset="0"/>
                      </a:rPr>
                      <m:t>𝑎</m:t>
                    </m:r>
                  </m:oMath>
                </a14:m>
                <a:endParaRPr lang="es-MX" dirty="0"/>
              </a:p>
              <a:p>
                <a:pPr lvl="3"/>
                <a:r>
                  <a:rPr lang="es-MX" dirty="0"/>
                  <a:t>Las unidades de densidad en el sistema inglés son </a:t>
                </a:r>
                <a14:m>
                  <m:oMath xmlns:m="http://schemas.openxmlformats.org/officeDocument/2006/math">
                    <m:r>
                      <a:rPr lang="es-MX" i="1" dirty="0" smtClean="0">
                        <a:latin typeface="Cambria Math" panose="02040503050406030204" pitchFamily="18" charset="0"/>
                      </a:rPr>
                      <m:t>𝑆𝑙𝑢𝑔</m:t>
                    </m:r>
                    <m:r>
                      <a:rPr lang="es-MX" i="1" dirty="0" smtClean="0">
                        <a:latin typeface="Cambria Math" panose="02040503050406030204" pitchFamily="18" charset="0"/>
                      </a:rPr>
                      <m:t>/</m:t>
                    </m:r>
                    <m:r>
                      <a:rPr lang="es-MX" i="1" dirty="0" smtClean="0">
                        <a:latin typeface="Cambria Math" panose="02040503050406030204" pitchFamily="18" charset="0"/>
                      </a:rPr>
                      <m:t>𝑓𝑡</m:t>
                    </m:r>
                    <m:r>
                      <a:rPr lang="es-MX" i="1" dirty="0" smtClean="0">
                        <a:latin typeface="Cambria Math" panose="02040503050406030204" pitchFamily="18" charset="0"/>
                      </a:rPr>
                      <m:t>³ </m:t>
                    </m:r>
                  </m:oMath>
                </a14:m>
                <a:r>
                  <a:rPr lang="es-MX" dirty="0"/>
                  <a:t>o </a:t>
                </a:r>
                <a14:m>
                  <m:oMath xmlns:m="http://schemas.openxmlformats.org/officeDocument/2006/math">
                    <m:r>
                      <a:rPr lang="es-MX" i="1" dirty="0" smtClean="0">
                        <a:latin typeface="Cambria Math" panose="02040503050406030204" pitchFamily="18" charset="0"/>
                      </a:rPr>
                      <m:t>𝑙𝑏</m:t>
                    </m:r>
                    <m:r>
                      <a:rPr lang="es-CL" b="0" i="1" dirty="0" smtClean="0">
                        <a:latin typeface="Cambria Math" panose="02040503050406030204" pitchFamily="18" charset="0"/>
                      </a:rPr>
                      <m:t> </m:t>
                    </m:r>
                    <m:r>
                      <m:rPr>
                        <m:sty m:val="p"/>
                      </m:rPr>
                      <a:rPr lang="es-MX" i="1" dirty="0" smtClean="0">
                        <a:latin typeface="Cambria Math" panose="02040503050406030204" pitchFamily="18" charset="0"/>
                      </a:rPr>
                      <m:t>s</m:t>
                    </m:r>
                    <m:r>
                      <a:rPr lang="es-MX" i="1" dirty="0" smtClean="0">
                        <a:latin typeface="Cambria Math" panose="02040503050406030204" pitchFamily="18" charset="0"/>
                      </a:rPr>
                      <m:t>²/</m:t>
                    </m:r>
                    <m:r>
                      <a:rPr lang="es-MX" i="1" dirty="0" smtClean="0">
                        <a:latin typeface="Cambria Math" panose="02040503050406030204" pitchFamily="18" charset="0"/>
                      </a:rPr>
                      <m:t>𝑓𝑡</m:t>
                    </m:r>
                    <m:r>
                      <a:rPr lang="es-MX" i="1" baseline="30000" dirty="0" smtClean="0">
                        <a:latin typeface="Cambria Math" panose="02040503050406030204" pitchFamily="18" charset="0"/>
                      </a:rPr>
                      <m:t>4</m:t>
                    </m:r>
                  </m:oMath>
                </a14:m>
                <a:endParaRPr lang="es-MX" baseline="30000" dirty="0"/>
              </a:p>
              <a:p>
                <a:pPr lvl="3"/>
                <a:r>
                  <a:rPr lang="es-MX" dirty="0"/>
                  <a:t>Las unidades de densidad en el sistema SI son </a:t>
                </a:r>
                <a14:m>
                  <m:oMath xmlns:m="http://schemas.openxmlformats.org/officeDocument/2006/math">
                    <m:r>
                      <a:rPr lang="es-MX" i="1" dirty="0" smtClean="0">
                        <a:latin typeface="Cambria Math" panose="02040503050406030204" pitchFamily="18" charset="0"/>
                      </a:rPr>
                      <m:t>𝑘𝑔</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dirty="0" smtClean="0">
                        <a:latin typeface="Cambria Math" panose="02040503050406030204" pitchFamily="18" charset="0"/>
                      </a:rPr>
                      <m:t>³ </m:t>
                    </m:r>
                  </m:oMath>
                </a14:m>
                <a:r>
                  <a:rPr lang="es-MX" dirty="0"/>
                  <a:t>o </a:t>
                </a:r>
                <a14:m>
                  <m:oMath xmlns:m="http://schemas.openxmlformats.org/officeDocument/2006/math">
                    <m:r>
                      <a:rPr lang="es-MX" i="1" dirty="0" smtClean="0">
                        <a:latin typeface="Cambria Math" panose="02040503050406030204" pitchFamily="18" charset="0"/>
                      </a:rPr>
                      <m:t>𝑁</m:t>
                    </m:r>
                    <m:r>
                      <a:rPr lang="es-MX" i="1" dirty="0" smtClean="0">
                        <a:latin typeface="Cambria Math" panose="02040503050406030204" pitchFamily="18" charset="0"/>
                      </a:rPr>
                      <m:t>•</m:t>
                    </m:r>
                    <m:r>
                      <m:rPr>
                        <m:sty m:val="p"/>
                      </m:rPr>
                      <a:rPr lang="es-MX" i="1" dirty="0" smtClean="0">
                        <a:latin typeface="Cambria Math" panose="02040503050406030204" pitchFamily="18" charset="0"/>
                      </a:rPr>
                      <m:t>sec</m:t>
                    </m:r>
                    <m:r>
                      <a:rPr lang="es-MX" i="1" dirty="0" smtClean="0">
                        <a:latin typeface="Cambria Math" panose="02040503050406030204" pitchFamily="18" charset="0"/>
                      </a:rPr>
                      <m:t>²/</m:t>
                    </m:r>
                    <m:r>
                      <a:rPr lang="es-MX" i="1" dirty="0" smtClean="0">
                        <a:latin typeface="Cambria Math" panose="02040503050406030204" pitchFamily="18" charset="0"/>
                      </a:rPr>
                      <m:t>𝑚</m:t>
                    </m:r>
                    <m:r>
                      <a:rPr lang="es-MX" i="1" baseline="30000" dirty="0" smtClean="0">
                        <a:latin typeface="Cambria Math" panose="02040503050406030204" pitchFamily="18" charset="0"/>
                      </a:rPr>
                      <m:t>4</m:t>
                    </m:r>
                  </m:oMath>
                </a14:m>
                <a:endParaRPr lang="es-MX" baseline="30000" dirty="0"/>
              </a:p>
              <a:p>
                <a:pPr lvl="3"/>
                <a:r>
                  <a:rPr lang="es-MX" dirty="0"/>
                  <a:t>La equivalencia es </a:t>
                </a:r>
                <a14:m>
                  <m:oMath xmlns:m="http://schemas.openxmlformats.org/officeDocument/2006/math">
                    <m:r>
                      <a:rPr lang="es-MX" i="1" dirty="0" smtClean="0">
                        <a:latin typeface="Cambria Math" panose="02040503050406030204" pitchFamily="18" charset="0"/>
                      </a:rPr>
                      <m:t>1</m:t>
                    </m:r>
                    <m:f>
                      <m:fPr>
                        <m:ctrlPr>
                          <a:rPr lang="es-MX" i="1" dirty="0" smtClean="0">
                            <a:latin typeface="Cambria Math" panose="02040503050406030204" pitchFamily="18" charset="0"/>
                          </a:rPr>
                        </m:ctrlPr>
                      </m:fPr>
                      <m:num>
                        <m:r>
                          <a:rPr lang="es-MX" i="1" dirty="0" smtClean="0">
                            <a:latin typeface="Cambria Math" panose="02040503050406030204" pitchFamily="18" charset="0"/>
                          </a:rPr>
                          <m:t>𝑆𝑙𝑢𝑔</m:t>
                        </m:r>
                      </m:num>
                      <m:den>
                        <m:r>
                          <a:rPr lang="es-MX" i="1" dirty="0" smtClean="0">
                            <a:latin typeface="Cambria Math" panose="02040503050406030204" pitchFamily="18" charset="0"/>
                          </a:rPr>
                          <m:t>𝑓</m:t>
                        </m:r>
                        <m:sSup>
                          <m:sSupPr>
                            <m:ctrlPr>
                              <a:rPr lang="es-MX" i="1" dirty="0" smtClean="0">
                                <a:latin typeface="Cambria Math" panose="02040503050406030204" pitchFamily="18" charset="0"/>
                              </a:rPr>
                            </m:ctrlPr>
                          </m:sSupPr>
                          <m:e>
                            <m:r>
                              <a:rPr lang="es-MX" i="1" dirty="0" smtClean="0">
                                <a:latin typeface="Cambria Math" panose="02040503050406030204" pitchFamily="18" charset="0"/>
                              </a:rPr>
                              <m:t>𝑡</m:t>
                            </m:r>
                          </m:e>
                          <m:sup>
                            <m:r>
                              <a:rPr lang="es-MX" i="1" dirty="0" smtClean="0">
                                <a:latin typeface="Cambria Math" panose="02040503050406030204" pitchFamily="18" charset="0"/>
                              </a:rPr>
                              <m:t>3</m:t>
                            </m:r>
                          </m:sup>
                        </m:sSup>
                      </m:den>
                    </m:f>
                    <m:r>
                      <a:rPr lang="es-MX" i="1" dirty="0" smtClean="0">
                        <a:latin typeface="Cambria Math" panose="02040503050406030204" pitchFamily="18" charset="0"/>
                      </a:rPr>
                      <m:t>= 515,363</m:t>
                    </m:r>
                    <m:f>
                      <m:fPr>
                        <m:ctrlPr>
                          <a:rPr lang="es-MX" i="1" dirty="0" smtClean="0">
                            <a:latin typeface="Cambria Math" panose="02040503050406030204" pitchFamily="18" charset="0"/>
                          </a:rPr>
                        </m:ctrlPr>
                      </m:fPr>
                      <m:num>
                        <m:r>
                          <a:rPr lang="es-MX" i="1" dirty="0" smtClean="0">
                            <a:latin typeface="Cambria Math" panose="02040503050406030204" pitchFamily="18" charset="0"/>
                          </a:rPr>
                          <m:t>𝑘𝑔</m:t>
                        </m:r>
                      </m:num>
                      <m:den>
                        <m:sSup>
                          <m:sSupPr>
                            <m:ctrlPr>
                              <a:rPr lang="es-MX" i="1" dirty="0" smtClean="0">
                                <a:latin typeface="Cambria Math" panose="02040503050406030204" pitchFamily="18" charset="0"/>
                              </a:rPr>
                            </m:ctrlPr>
                          </m:sSupPr>
                          <m:e>
                            <m:r>
                              <a:rPr lang="es-MX" i="1" dirty="0" smtClean="0">
                                <a:latin typeface="Cambria Math" panose="02040503050406030204" pitchFamily="18" charset="0"/>
                              </a:rPr>
                              <m:t>𝑚</m:t>
                            </m:r>
                          </m:e>
                          <m:sup>
                            <m:r>
                              <a:rPr lang="es-MX" i="1" dirty="0" smtClean="0">
                                <a:latin typeface="Cambria Math" panose="02040503050406030204" pitchFamily="18" charset="0"/>
                              </a:rPr>
                              <m:t>3</m:t>
                            </m:r>
                          </m:sup>
                        </m:sSup>
                      </m:den>
                    </m:f>
                  </m:oMath>
                </a14:m>
                <a:endParaRPr lang="es-CL" dirty="0"/>
              </a:p>
              <a:p>
                <a:pPr lvl="3"/>
                <a:r>
                  <a:rPr lang="es-MX" dirty="0"/>
                  <a:t>La densidad del agua dulce es </a:t>
                </a:r>
                <a14:m>
                  <m:oMath xmlns:m="http://schemas.openxmlformats.org/officeDocument/2006/math">
                    <m:r>
                      <a:rPr lang="es-MX" i="1" dirty="0" smtClean="0">
                        <a:latin typeface="Cambria Math" panose="02040503050406030204" pitchFamily="18" charset="0"/>
                      </a:rPr>
                      <m:t>1,94 </m:t>
                    </m:r>
                    <m:r>
                      <a:rPr lang="es-MX" i="1" dirty="0" smtClean="0">
                        <a:latin typeface="Cambria Math" panose="02040503050406030204" pitchFamily="18" charset="0"/>
                      </a:rPr>
                      <m:t>𝑠𝑙𝑢𝑔</m:t>
                    </m:r>
                    <m:r>
                      <a:rPr lang="es-MX" i="1" dirty="0" smtClean="0">
                        <a:latin typeface="Cambria Math" panose="02040503050406030204" pitchFamily="18" charset="0"/>
                      </a:rPr>
                      <m:t>/</m:t>
                    </m:r>
                    <m:r>
                      <a:rPr lang="es-MX" i="1" dirty="0" smtClean="0">
                        <a:latin typeface="Cambria Math" panose="02040503050406030204" pitchFamily="18" charset="0"/>
                      </a:rPr>
                      <m:t>𝑓𝑡</m:t>
                    </m:r>
                    <m:r>
                      <a:rPr lang="es-MX" i="1" dirty="0" smtClean="0">
                        <a:latin typeface="Cambria Math" panose="02040503050406030204" pitchFamily="18" charset="0"/>
                      </a:rPr>
                      <m:t>³</m:t>
                    </m:r>
                  </m:oMath>
                </a14:m>
                <a:r>
                  <a:rPr lang="es-MX" dirty="0"/>
                  <a:t> o </a:t>
                </a:r>
                <a14:m>
                  <m:oMath xmlns:m="http://schemas.openxmlformats.org/officeDocument/2006/math">
                    <m:r>
                      <a:rPr lang="es-MX" i="1" dirty="0" smtClean="0">
                        <a:latin typeface="Cambria Math" panose="02040503050406030204" pitchFamily="18" charset="0"/>
                      </a:rPr>
                      <m:t>1000 </m:t>
                    </m:r>
                    <m:r>
                      <a:rPr lang="es-MX" i="1" dirty="0" smtClean="0">
                        <a:latin typeface="Cambria Math" panose="02040503050406030204" pitchFamily="18" charset="0"/>
                      </a:rPr>
                      <m:t>𝑘𝑔</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dirty="0" smtClean="0">
                        <a:latin typeface="Cambria Math" panose="02040503050406030204" pitchFamily="18" charset="0"/>
                      </a:rPr>
                      <m:t>³</m:t>
                    </m:r>
                  </m:oMath>
                </a14:m>
                <a:r>
                  <a:rPr lang="es-MX" dirty="0"/>
                  <a:t> </a:t>
                </a:r>
                <a14:m>
                  <m:oMath xmlns:m="http://schemas.openxmlformats.org/officeDocument/2006/math">
                    <m:r>
                      <a:rPr lang="es-MX" i="1" dirty="0" smtClean="0">
                        <a:latin typeface="Cambria Math" panose="02040503050406030204" pitchFamily="18" charset="0"/>
                      </a:rPr>
                      <m:t>(1 </m:t>
                    </m:r>
                    <m:r>
                      <a:rPr lang="es-MX" i="1" dirty="0" smtClean="0">
                        <a:latin typeface="Cambria Math" panose="02040503050406030204" pitchFamily="18" charset="0"/>
                      </a:rPr>
                      <m:t>𝑔𝑟</m:t>
                    </m:r>
                    <m:r>
                      <a:rPr lang="es-MX" i="1" dirty="0" smtClean="0">
                        <a:latin typeface="Cambria Math" panose="02040503050406030204" pitchFamily="18" charset="0"/>
                      </a:rPr>
                      <m:t>/</m:t>
                    </m:r>
                    <m:r>
                      <a:rPr lang="es-MX" i="1" dirty="0" smtClean="0">
                        <a:latin typeface="Cambria Math" panose="02040503050406030204" pitchFamily="18" charset="0"/>
                      </a:rPr>
                      <m:t>𝑐𝑚</m:t>
                    </m:r>
                    <m:r>
                      <a:rPr lang="es-MX" i="1" dirty="0" smtClean="0">
                        <a:latin typeface="Cambria Math" panose="02040503050406030204" pitchFamily="18" charset="0"/>
                      </a:rPr>
                      <m:t>³)</m:t>
                    </m:r>
                  </m:oMath>
                </a14:m>
                <a:endParaRPr lang="es-CL" dirty="0"/>
              </a:p>
            </p:txBody>
          </p:sp>
        </mc:Choice>
        <mc:Fallback xmlns="">
          <p:sp>
            <p:nvSpPr>
              <p:cNvPr id="2" name="Marcador de contenido 1">
                <a:extLst>
                  <a:ext uri="{FF2B5EF4-FFF2-40B4-BE49-F238E27FC236}">
                    <a16:creationId xmlns:a16="http://schemas.microsoft.com/office/drawing/2014/main" id="{A6F2B44C-B887-41E9-9242-AF56E4515256}"/>
                  </a:ext>
                </a:extLst>
              </p:cNvPr>
              <p:cNvSpPr>
                <a:spLocks noGrp="1" noRot="1" noChangeAspect="1" noMove="1" noResize="1" noEditPoints="1" noAdjustHandles="1" noChangeArrowheads="1" noChangeShapeType="1" noTextEdit="1"/>
              </p:cNvSpPr>
              <p:nvPr>
                <p:ph idx="1"/>
              </p:nvPr>
            </p:nvSpPr>
            <p:spPr>
              <a:blipFill>
                <a:blip r:embed="rId2"/>
                <a:stretch>
                  <a:fillRect t="-1617" r="-1037"/>
                </a:stretch>
              </a:blipFill>
            </p:spPr>
            <p:txBody>
              <a:bodyPr/>
              <a:lstStyle/>
              <a:p>
                <a:r>
                  <a:rPr lang="es-CL">
                    <a:noFill/>
                  </a:rPr>
                  <a:t> </a:t>
                </a:r>
              </a:p>
            </p:txBody>
          </p:sp>
        </mc:Fallback>
      </mc:AlternateContent>
      <p:sp>
        <p:nvSpPr>
          <p:cNvPr id="3" name="Título 2">
            <a:extLst>
              <a:ext uri="{FF2B5EF4-FFF2-40B4-BE49-F238E27FC236}">
                <a16:creationId xmlns:a16="http://schemas.microsoft.com/office/drawing/2014/main" id="{BD1D2258-777A-497D-981D-F5B135B634ED}"/>
              </a:ext>
            </a:extLst>
          </p:cNvPr>
          <p:cNvSpPr>
            <a:spLocks noGrp="1"/>
          </p:cNvSpPr>
          <p:nvPr>
            <p:ph type="title"/>
          </p:nvPr>
        </p:nvSpPr>
        <p:spPr/>
        <p:txBody>
          <a:bodyPr/>
          <a:lstStyle/>
          <a:p>
            <a:r>
              <a:rPr lang="es-CL" dirty="0"/>
              <a:t>Física aplicada a la Estabilidad </a:t>
            </a:r>
          </a:p>
        </p:txBody>
      </p:sp>
      <p:pic>
        <p:nvPicPr>
          <p:cNvPr id="4" name="Imagen 3">
            <a:extLst>
              <a:ext uri="{FF2B5EF4-FFF2-40B4-BE49-F238E27FC236}">
                <a16:creationId xmlns:a16="http://schemas.microsoft.com/office/drawing/2014/main" id="{D31C07B3-71FF-40A3-9F04-6C363D814412}"/>
              </a:ext>
            </a:extLst>
          </p:cNvPr>
          <p:cNvPicPr>
            <a:picLocks noChangeAspect="1"/>
          </p:cNvPicPr>
          <p:nvPr/>
        </p:nvPicPr>
        <p:blipFill>
          <a:blip r:embed="rId3"/>
          <a:stretch>
            <a:fillRect/>
          </a:stretch>
        </p:blipFill>
        <p:spPr>
          <a:xfrm>
            <a:off x="8191104" y="1014603"/>
            <a:ext cx="704055" cy="758213"/>
          </a:xfrm>
          <a:prstGeom prst="rect">
            <a:avLst/>
          </a:prstGeom>
        </p:spPr>
      </p:pic>
      <p:pic>
        <p:nvPicPr>
          <p:cNvPr id="6" name="Imagen 5">
            <a:extLst>
              <a:ext uri="{FF2B5EF4-FFF2-40B4-BE49-F238E27FC236}">
                <a16:creationId xmlns:a16="http://schemas.microsoft.com/office/drawing/2014/main" id="{D223974E-3EEC-4D8B-9CF1-FC0DDF455B7D}"/>
              </a:ext>
            </a:extLst>
          </p:cNvPr>
          <p:cNvPicPr>
            <a:picLocks noChangeAspect="1"/>
          </p:cNvPicPr>
          <p:nvPr/>
        </p:nvPicPr>
        <p:blipFill rotWithShape="1">
          <a:blip r:embed="rId4"/>
          <a:srcRect l="1295"/>
          <a:stretch/>
        </p:blipFill>
        <p:spPr>
          <a:xfrm>
            <a:off x="859942" y="1493614"/>
            <a:ext cx="8035217" cy="3500239"/>
          </a:xfrm>
          <a:prstGeom prst="rect">
            <a:avLst/>
          </a:prstGeom>
        </p:spPr>
      </p:pic>
      <p:sp>
        <p:nvSpPr>
          <p:cNvPr id="5" name="Marcador de fecha 4">
            <a:extLst>
              <a:ext uri="{FF2B5EF4-FFF2-40B4-BE49-F238E27FC236}">
                <a16:creationId xmlns:a16="http://schemas.microsoft.com/office/drawing/2014/main" id="{CFE87874-5CB2-5E25-4DA8-FC0DCDAB2C34}"/>
              </a:ext>
            </a:extLst>
          </p:cNvPr>
          <p:cNvSpPr>
            <a:spLocks noGrp="1"/>
          </p:cNvSpPr>
          <p:nvPr>
            <p:ph type="dt" sz="half" idx="10"/>
          </p:nvPr>
        </p:nvSpPr>
        <p:spPr/>
        <p:txBody>
          <a:bodyPr/>
          <a:lstStyle/>
          <a:p>
            <a:pPr>
              <a:defRPr/>
            </a:pPr>
            <a:fld id="{1582B3CB-B758-426C-8E01-B04E8E768FAE}" type="datetime1">
              <a:rPr lang="es-CL" smtClean="0"/>
              <a:t>12-02-2025</a:t>
            </a:fld>
            <a:endParaRPr lang="es-ES"/>
          </a:p>
        </p:txBody>
      </p:sp>
      <p:sp>
        <p:nvSpPr>
          <p:cNvPr id="7" name="Marcador de número de diapositiva 6">
            <a:extLst>
              <a:ext uri="{FF2B5EF4-FFF2-40B4-BE49-F238E27FC236}">
                <a16:creationId xmlns:a16="http://schemas.microsoft.com/office/drawing/2014/main" id="{37199E4B-14C2-D902-2CDC-243C3B8ED816}"/>
              </a:ext>
            </a:extLst>
          </p:cNvPr>
          <p:cNvSpPr>
            <a:spLocks noGrp="1"/>
          </p:cNvSpPr>
          <p:nvPr>
            <p:ph type="sldNum" sz="quarter" idx="12"/>
          </p:nvPr>
        </p:nvSpPr>
        <p:spPr/>
        <p:txBody>
          <a:bodyPr/>
          <a:lstStyle/>
          <a:p>
            <a:pPr>
              <a:defRPr/>
            </a:pPr>
            <a:fld id="{512A34C5-A7E8-4629-B921-404C04172488}" type="slidenum">
              <a:rPr lang="es-ES" smtClean="0"/>
              <a:pPr>
                <a:defRPr/>
              </a:pPr>
              <a:t>7</a:t>
            </a:fld>
            <a:endParaRPr lang="es-ES"/>
          </a:p>
        </p:txBody>
      </p:sp>
    </p:spTree>
    <p:extLst>
      <p:ext uri="{BB962C8B-B14F-4D97-AF65-F5344CB8AC3E}">
        <p14:creationId xmlns:p14="http://schemas.microsoft.com/office/powerpoint/2010/main" val="66188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fade">
                                      <p:cBhvr>
                                        <p:cTn id="12" dur="500"/>
                                        <p:tgtEl>
                                          <p:spTgt spid="2">
                                            <p:txEl>
                                              <p:pRg st="5" end="5"/>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animEffect transition="in" filter="fade">
                                      <p:cBhvr>
                                        <p:cTn id="15" dur="500"/>
                                        <p:tgtEl>
                                          <p:spTgt spid="2">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2">
                                            <p:txEl>
                                              <p:pRg st="7" end="7"/>
                                            </p:txEl>
                                          </p:spTgt>
                                        </p:tgtEl>
                                        <p:attrNameLst>
                                          <p:attrName>style.visibility</p:attrName>
                                        </p:attrNameLst>
                                      </p:cBhvr>
                                      <p:to>
                                        <p:strVal val="visible"/>
                                      </p:to>
                                    </p:set>
                                    <p:animEffect transition="in" filter="fade">
                                      <p:cBhvr>
                                        <p:cTn id="18" dur="500"/>
                                        <p:tgtEl>
                                          <p:spTgt spid="2">
                                            <p:txEl>
                                              <p:pRg st="7" end="7"/>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Effect transition="in" filter="fade">
                                      <p:cBhvr>
                                        <p:cTn id="21" dur="500"/>
                                        <p:tgtEl>
                                          <p:spTgt spid="2">
                                            <p:txEl>
                                              <p:pRg st="8" end="8"/>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2">
                                            <p:txEl>
                                              <p:pRg st="9" end="9"/>
                                            </p:txEl>
                                          </p:spTgt>
                                        </p:tgtEl>
                                        <p:attrNameLst>
                                          <p:attrName>style.visibility</p:attrName>
                                        </p:attrNameLst>
                                      </p:cBhvr>
                                      <p:to>
                                        <p:strVal val="visible"/>
                                      </p:to>
                                    </p:set>
                                    <p:animEffect transition="in" filter="fade">
                                      <p:cBhvr>
                                        <p:cTn id="24" dur="500"/>
                                        <p:tgtEl>
                                          <p:spTgt spid="2">
                                            <p:txEl>
                                              <p:pRg st="9" end="9"/>
                                            </p:txEl>
                                          </p:spTgt>
                                        </p:tgtEl>
                                      </p:cBhvr>
                                    </p:animEffect>
                                  </p:childTnLst>
                                </p:cTn>
                              </p:par>
                              <p:par>
                                <p:cTn id="25" presetID="10" presetClass="exit" presetSubtype="0" fill="hold" nodeType="withEffect">
                                  <p:stCondLst>
                                    <p:cond delay="0"/>
                                  </p:stCondLst>
                                  <p:childTnLst>
                                    <p:animEffect transition="out" filter="fade">
                                      <p:cBhvr>
                                        <p:cTn id="26" dur="500"/>
                                        <p:tgtEl>
                                          <p:spTgt spid="6"/>
                                        </p:tgtEl>
                                      </p:cBhvr>
                                    </p:animEffect>
                                    <p:set>
                                      <p:cBhvr>
                                        <p:cTn id="2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Marcador de contenido 1">
                <a:extLst>
                  <a:ext uri="{FF2B5EF4-FFF2-40B4-BE49-F238E27FC236}">
                    <a16:creationId xmlns:a16="http://schemas.microsoft.com/office/drawing/2014/main" id="{A6F2B44C-B887-41E9-9242-AF56E4515256}"/>
                  </a:ext>
                </a:extLst>
              </p:cNvPr>
              <p:cNvSpPr>
                <a:spLocks noGrp="1"/>
              </p:cNvSpPr>
              <p:nvPr>
                <p:ph idx="1"/>
              </p:nvPr>
            </p:nvSpPr>
            <p:spPr/>
            <p:txBody>
              <a:bodyPr>
                <a:normAutofit fontScale="92500" lnSpcReduction="10000"/>
              </a:bodyPr>
              <a:lstStyle/>
              <a:p>
                <a:r>
                  <a:rPr lang="es-MX" dirty="0"/>
                  <a:t>Peso específico</a:t>
                </a:r>
              </a:p>
              <a:p>
                <a:pPr lvl="1"/>
                <a:r>
                  <a:rPr lang="es-MX" dirty="0"/>
                  <a:t>Peso específico, a veces denominado peso unitario, es simplemente el peso del fluido por unidad de volumen. Se denota con la letra griega </a:t>
                </a:r>
                <a:r>
                  <a:rPr lang="el-GR" dirty="0"/>
                  <a:t>ϒ</a:t>
                </a:r>
                <a:r>
                  <a:rPr lang="es-CL" dirty="0"/>
                  <a:t> </a:t>
                </a:r>
                <a:r>
                  <a:rPr lang="es-MX" dirty="0"/>
                  <a:t>(gamma) y sus dimensiones son de fuerza por unidad de volumen.</a:t>
                </a:r>
              </a:p>
              <a:p>
                <a:pPr lvl="2"/>
                <a:r>
                  <a:rPr lang="es-MX" dirty="0"/>
                  <a:t>Sus unidades en el sistema inglés y el sistema SI son </a:t>
                </a:r>
                <a14:m>
                  <m:oMath xmlns:m="http://schemas.openxmlformats.org/officeDocument/2006/math">
                    <m:r>
                      <a:rPr lang="es-MX" i="1" dirty="0" smtClean="0">
                        <a:latin typeface="Cambria Math" panose="02040503050406030204" pitchFamily="18" charset="0"/>
                      </a:rPr>
                      <m:t>𝑙𝑏</m:t>
                    </m:r>
                    <m:r>
                      <a:rPr lang="es-MX" i="1" dirty="0" smtClean="0">
                        <a:latin typeface="Cambria Math" panose="02040503050406030204" pitchFamily="18" charset="0"/>
                      </a:rPr>
                      <m:t>/</m:t>
                    </m:r>
                    <m:r>
                      <a:rPr lang="es-MX" i="1" dirty="0" smtClean="0">
                        <a:latin typeface="Cambria Math" panose="02040503050406030204" pitchFamily="18" charset="0"/>
                      </a:rPr>
                      <m:t>𝑓𝑡</m:t>
                    </m:r>
                    <m:r>
                      <a:rPr lang="es-MX" i="1" dirty="0" smtClean="0">
                        <a:latin typeface="Cambria Math" panose="02040503050406030204" pitchFamily="18" charset="0"/>
                      </a:rPr>
                      <m:t>³</m:t>
                    </m:r>
                  </m:oMath>
                </a14:m>
                <a:r>
                  <a:rPr lang="es-MX" dirty="0"/>
                  <a:t> y </a:t>
                </a:r>
                <a14:m>
                  <m:oMath xmlns:m="http://schemas.openxmlformats.org/officeDocument/2006/math">
                    <m:r>
                      <a:rPr lang="es-MX" i="1" dirty="0" smtClean="0">
                        <a:latin typeface="Cambria Math" panose="02040503050406030204" pitchFamily="18" charset="0"/>
                      </a:rPr>
                      <m:t>𝑁</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dirty="0" smtClean="0">
                        <a:latin typeface="Cambria Math" panose="02040503050406030204" pitchFamily="18" charset="0"/>
                      </a:rPr>
                      <m:t>³</m:t>
                    </m:r>
                  </m:oMath>
                </a14:m>
                <a:r>
                  <a:rPr lang="es-MX" dirty="0"/>
                  <a:t> o </a:t>
                </a:r>
                <a14:m>
                  <m:oMath xmlns:m="http://schemas.openxmlformats.org/officeDocument/2006/math">
                    <m:f>
                      <m:fPr>
                        <m:ctrlPr>
                          <a:rPr lang="es-MX" i="1" dirty="0" smtClean="0">
                            <a:latin typeface="Cambria Math" panose="02040503050406030204" pitchFamily="18" charset="0"/>
                          </a:rPr>
                        </m:ctrlPr>
                      </m:fPr>
                      <m:num>
                        <m:r>
                          <a:rPr lang="es-MX" i="1" dirty="0" smtClean="0">
                            <a:latin typeface="Cambria Math" panose="02040503050406030204" pitchFamily="18" charset="0"/>
                          </a:rPr>
                          <m:t>𝑘𝑔</m:t>
                        </m:r>
                      </m:num>
                      <m:den>
                        <m:sSup>
                          <m:sSupPr>
                            <m:ctrlPr>
                              <a:rPr lang="es-MX" i="1" dirty="0" smtClean="0">
                                <a:latin typeface="Cambria Math" panose="02040503050406030204" pitchFamily="18" charset="0"/>
                              </a:rPr>
                            </m:ctrlPr>
                          </m:sSupPr>
                          <m:e>
                            <m:r>
                              <a:rPr lang="es-MX" i="1" dirty="0" smtClean="0">
                                <a:latin typeface="Cambria Math" panose="02040503050406030204" pitchFamily="18" charset="0"/>
                              </a:rPr>
                              <m:t>𝑚</m:t>
                            </m:r>
                          </m:e>
                          <m:sup>
                            <m:r>
                              <a:rPr lang="es-MX" i="1" dirty="0" smtClean="0">
                                <a:latin typeface="Cambria Math" panose="02040503050406030204" pitchFamily="18" charset="0"/>
                              </a:rPr>
                              <m:t>2</m:t>
                            </m:r>
                          </m:sup>
                        </m:sSup>
                        <m:sSup>
                          <m:sSupPr>
                            <m:ctrlPr>
                              <a:rPr lang="es-MX" i="1" dirty="0" smtClean="0">
                                <a:latin typeface="Cambria Math" panose="02040503050406030204" pitchFamily="18" charset="0"/>
                              </a:rPr>
                            </m:ctrlPr>
                          </m:sSupPr>
                          <m:e>
                            <m:r>
                              <a:rPr lang="es-CL" b="0" i="1" dirty="0" smtClean="0">
                                <a:latin typeface="Cambria Math" panose="02040503050406030204" pitchFamily="18" charset="0"/>
                              </a:rPr>
                              <m:t>𝑠</m:t>
                            </m:r>
                          </m:e>
                          <m:sup>
                            <m:r>
                              <a:rPr lang="es-CL" b="0" i="1" dirty="0" smtClean="0">
                                <a:latin typeface="Cambria Math" panose="02040503050406030204" pitchFamily="18" charset="0"/>
                              </a:rPr>
                              <m:t>2</m:t>
                            </m:r>
                          </m:sup>
                        </m:sSup>
                      </m:den>
                    </m:f>
                  </m:oMath>
                </a14:m>
                <a:endParaRPr lang="es-CL" dirty="0"/>
              </a:p>
              <a:p>
                <a:pPr lvl="2"/>
                <a:r>
                  <a:rPr lang="es-MX" dirty="0"/>
                  <a:t>El peso específico y la densidad del fluido se relacionan por la aceleración de la gravedad, </a:t>
                </a:r>
                <a14:m>
                  <m:oMath xmlns:m="http://schemas.openxmlformats.org/officeDocument/2006/math">
                    <m:r>
                      <a:rPr lang="es-MX" i="1" smtClean="0">
                        <a:latin typeface="Cambria Math" panose="02040503050406030204" pitchFamily="18" charset="0"/>
                        <a:ea typeface="Cambria Math" panose="02040503050406030204" pitchFamily="18" charset="0"/>
                      </a:rPr>
                      <m:t>𝛾</m:t>
                    </m:r>
                    <m:r>
                      <a:rPr lang="es-MX"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𝑔</m:t>
                    </m:r>
                    <m:r>
                      <a:rPr lang="es-CL" b="0" i="1" smtClean="0">
                        <a:latin typeface="Cambria Math" panose="02040503050406030204" pitchFamily="18" charset="0"/>
                        <a:ea typeface="Cambria Math" panose="02040503050406030204" pitchFamily="18" charset="0"/>
                      </a:rPr>
                      <m:t>𝜌</m:t>
                    </m:r>
                  </m:oMath>
                </a14:m>
                <a:endParaRPr lang="es-MX" dirty="0"/>
              </a:p>
              <a:p>
                <a:pPr lvl="3"/>
                <a:r>
                  <a:rPr lang="es-MX" dirty="0"/>
                  <a:t>En EE. UU., la densidad suele expresarse en libras por pie cúbico, </a:t>
                </a:r>
                <a14:m>
                  <m:oMath xmlns:m="http://schemas.openxmlformats.org/officeDocument/2006/math">
                    <m:r>
                      <a:rPr lang="es-MX" i="1" dirty="0" smtClean="0">
                        <a:latin typeface="Cambria Math" panose="02040503050406030204" pitchFamily="18" charset="0"/>
                      </a:rPr>
                      <m:t>𝑙𝑏</m:t>
                    </m:r>
                    <m:r>
                      <a:rPr lang="es-MX" i="1" dirty="0" smtClean="0">
                        <a:latin typeface="Cambria Math" panose="02040503050406030204" pitchFamily="18" charset="0"/>
                      </a:rPr>
                      <m:t>/</m:t>
                    </m:r>
                    <m:r>
                      <a:rPr lang="es-MX" i="1" dirty="0" smtClean="0">
                        <a:latin typeface="Cambria Math" panose="02040503050406030204" pitchFamily="18" charset="0"/>
                      </a:rPr>
                      <m:t>𝑓𝑡</m:t>
                    </m:r>
                    <m:r>
                      <a:rPr lang="es-MX" i="1" dirty="0" smtClean="0">
                        <a:latin typeface="Cambria Math" panose="02040503050406030204" pitchFamily="18" charset="0"/>
                      </a:rPr>
                      <m:t>³</m:t>
                    </m:r>
                  </m:oMath>
                </a14:m>
                <a:r>
                  <a:rPr lang="es-MX" dirty="0"/>
                  <a:t>. Como </a:t>
                </a:r>
                <a14:m>
                  <m:oMath xmlns:m="http://schemas.openxmlformats.org/officeDocument/2006/math">
                    <m:r>
                      <a:rPr lang="es-MX" i="1" dirty="0" smtClean="0">
                        <a:latin typeface="Cambria Math" panose="02040503050406030204" pitchFamily="18" charset="0"/>
                      </a:rPr>
                      <m:t>𝑔</m:t>
                    </m:r>
                    <m:r>
                      <a:rPr lang="es-MX" i="1" dirty="0" smtClean="0">
                        <a:latin typeface="Cambria Math" panose="02040503050406030204" pitchFamily="18" charset="0"/>
                      </a:rPr>
                      <m:t> = 32,2 </m:t>
                    </m:r>
                    <m:r>
                      <a:rPr lang="es-MX" i="1" dirty="0" smtClean="0">
                        <a:latin typeface="Cambria Math" panose="02040503050406030204" pitchFamily="18" charset="0"/>
                      </a:rPr>
                      <m:t>𝑝𝑖𝑒𝑠</m:t>
                    </m:r>
                    <m:r>
                      <a:rPr lang="es-MX" i="1" dirty="0" smtClean="0">
                        <a:latin typeface="Cambria Math" panose="02040503050406030204" pitchFamily="18" charset="0"/>
                      </a:rPr>
                      <m:t>/</m:t>
                    </m:r>
                    <m:r>
                      <a:rPr lang="es-MX" i="1" dirty="0" smtClean="0">
                        <a:latin typeface="Cambria Math" panose="02040503050406030204" pitchFamily="18" charset="0"/>
                      </a:rPr>
                      <m:t>𝑠𝑒𝑔</m:t>
                    </m:r>
                    <m:r>
                      <a:rPr lang="es-MX" i="1" dirty="0" smtClean="0">
                        <a:latin typeface="Cambria Math" panose="02040503050406030204" pitchFamily="18" charset="0"/>
                      </a:rPr>
                      <m:t>² (9,81 </m:t>
                    </m:r>
                    <m:r>
                      <a:rPr lang="es-MX" i="1" dirty="0" smtClean="0">
                        <a:latin typeface="Cambria Math" panose="02040503050406030204" pitchFamily="18" charset="0"/>
                      </a:rPr>
                      <m:t>𝑚</m:t>
                    </m:r>
                    <m:r>
                      <a:rPr lang="es-MX" i="1" dirty="0" smtClean="0">
                        <a:latin typeface="Cambria Math" panose="02040503050406030204" pitchFamily="18" charset="0"/>
                      </a:rPr>
                      <m:t>/</m:t>
                    </m:r>
                    <m:r>
                      <a:rPr lang="es-MX" i="1" dirty="0" smtClean="0">
                        <a:latin typeface="Cambria Math" panose="02040503050406030204" pitchFamily="18" charset="0"/>
                      </a:rPr>
                      <m:t>𝑠𝑒𝑔</m:t>
                    </m:r>
                    <m:r>
                      <a:rPr lang="es-MX" i="1" dirty="0" smtClean="0">
                        <a:latin typeface="Cambria Math" panose="02040503050406030204" pitchFamily="18" charset="0"/>
                      </a:rPr>
                      <m:t>²)</m:t>
                    </m:r>
                  </m:oMath>
                </a14:m>
                <a:r>
                  <a:rPr lang="es-MX" dirty="0"/>
                  <a:t>, el peso específico del agua dulce es:</a:t>
                </a:r>
              </a:p>
              <a:p>
                <a:pPr lvl="4"/>
                <a14:m>
                  <m:oMath xmlns:m="http://schemas.openxmlformats.org/officeDocument/2006/math">
                    <m:r>
                      <a:rPr lang="es-MX" i="1" dirty="0" smtClean="0">
                        <a:latin typeface="Cambria Math" panose="02040503050406030204" pitchFamily="18" charset="0"/>
                      </a:rPr>
                      <m:t>𝛾</m:t>
                    </m:r>
                    <m:r>
                      <a:rPr lang="es-MX" i="1" dirty="0" smtClean="0">
                        <a:latin typeface="Cambria Math" panose="02040503050406030204" pitchFamily="18" charset="0"/>
                      </a:rPr>
                      <m:t> = 32,2 </m:t>
                    </m:r>
                    <m:r>
                      <a:rPr lang="es-MX" i="1" dirty="0" smtClean="0">
                        <a:latin typeface="Cambria Math" panose="02040503050406030204" pitchFamily="18" charset="0"/>
                      </a:rPr>
                      <m:t>𝑥</m:t>
                    </m:r>
                    <m:r>
                      <a:rPr lang="es-MX" i="1" dirty="0" smtClean="0">
                        <a:latin typeface="Cambria Math" panose="02040503050406030204" pitchFamily="18" charset="0"/>
                      </a:rPr>
                      <m:t> 1,94 </m:t>
                    </m:r>
                    <m:r>
                      <a:rPr lang="es-MX" i="1" dirty="0" smtClean="0">
                        <a:latin typeface="Cambria Math" panose="02040503050406030204" pitchFamily="18" charset="0"/>
                      </a:rPr>
                      <m:t>𝑠𝑙𝑢𝑔𝑠</m:t>
                    </m:r>
                    <m:r>
                      <a:rPr lang="es-MX" i="1" dirty="0" smtClean="0">
                        <a:latin typeface="Cambria Math" panose="02040503050406030204" pitchFamily="18" charset="0"/>
                      </a:rPr>
                      <m:t> = 62,4</m:t>
                    </m:r>
                    <m:f>
                      <m:fPr>
                        <m:ctrlPr>
                          <a:rPr lang="es-MX" i="1" dirty="0" smtClean="0">
                            <a:latin typeface="Cambria Math" panose="02040503050406030204" pitchFamily="18" charset="0"/>
                          </a:rPr>
                        </m:ctrlPr>
                      </m:fPr>
                      <m:num>
                        <m:r>
                          <a:rPr lang="es-MX" i="1" dirty="0" smtClean="0">
                            <a:latin typeface="Cambria Math" panose="02040503050406030204" pitchFamily="18" charset="0"/>
                          </a:rPr>
                          <m:t>𝑙𝑏</m:t>
                        </m:r>
                      </m:num>
                      <m:den>
                        <m:r>
                          <a:rPr lang="es-MX" i="1" dirty="0" smtClean="0">
                            <a:latin typeface="Cambria Math" panose="02040503050406030204" pitchFamily="18" charset="0"/>
                          </a:rPr>
                          <m:t>𝑓</m:t>
                        </m:r>
                        <m:sSup>
                          <m:sSupPr>
                            <m:ctrlPr>
                              <a:rPr lang="es-MX" i="1" dirty="0" smtClean="0">
                                <a:latin typeface="Cambria Math" panose="02040503050406030204" pitchFamily="18" charset="0"/>
                              </a:rPr>
                            </m:ctrlPr>
                          </m:sSupPr>
                          <m:e>
                            <m:r>
                              <a:rPr lang="es-MX" i="1" dirty="0" smtClean="0">
                                <a:latin typeface="Cambria Math" panose="02040503050406030204" pitchFamily="18" charset="0"/>
                              </a:rPr>
                              <m:t>𝑡</m:t>
                            </m:r>
                          </m:e>
                          <m:sup>
                            <m:r>
                              <a:rPr lang="es-MX" i="1" dirty="0" smtClean="0">
                                <a:latin typeface="Cambria Math" panose="02040503050406030204" pitchFamily="18" charset="0"/>
                              </a:rPr>
                              <m:t>3</m:t>
                            </m:r>
                          </m:sup>
                        </m:sSup>
                      </m:den>
                    </m:f>
                  </m:oMath>
                </a14:m>
                <a:endParaRPr lang="es-CL" dirty="0"/>
              </a:p>
              <a:p>
                <a:pPr lvl="4"/>
                <a14:m>
                  <m:oMath xmlns:m="http://schemas.openxmlformats.org/officeDocument/2006/math">
                    <m:r>
                      <a:rPr lang="es-MX" i="1" dirty="0" smtClean="0">
                        <a:latin typeface="Cambria Math" panose="02040503050406030204" pitchFamily="18" charset="0"/>
                      </a:rPr>
                      <m:t>𝛾</m:t>
                    </m:r>
                    <m:r>
                      <a:rPr lang="es-MX" i="1" dirty="0" smtClean="0">
                        <a:latin typeface="Cambria Math" panose="02040503050406030204" pitchFamily="18" charset="0"/>
                      </a:rPr>
                      <m:t> = 9,81 </m:t>
                    </m:r>
                    <m:r>
                      <a:rPr lang="es-MX" i="1" dirty="0" smtClean="0">
                        <a:latin typeface="Cambria Math" panose="02040503050406030204" pitchFamily="18" charset="0"/>
                      </a:rPr>
                      <m:t>𝑥</m:t>
                    </m:r>
                    <m:r>
                      <a:rPr lang="es-MX" i="1" dirty="0" smtClean="0">
                        <a:latin typeface="Cambria Math" panose="02040503050406030204" pitchFamily="18" charset="0"/>
                      </a:rPr>
                      <m:t> 1000 </m:t>
                    </m:r>
                    <m:r>
                      <a:rPr lang="es-MX" i="1" dirty="0" smtClean="0">
                        <a:latin typeface="Cambria Math" panose="02040503050406030204" pitchFamily="18" charset="0"/>
                      </a:rPr>
                      <m:t>𝑘𝑔</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dirty="0" smtClean="0">
                        <a:latin typeface="Cambria Math" panose="02040503050406030204" pitchFamily="18" charset="0"/>
                      </a:rPr>
                      <m:t>³ = 9810 </m:t>
                    </m:r>
                    <m:r>
                      <a:rPr lang="es-MX" i="1" dirty="0" smtClean="0">
                        <a:latin typeface="Cambria Math" panose="02040503050406030204" pitchFamily="18" charset="0"/>
                      </a:rPr>
                      <m:t>𝑁</m:t>
                    </m:r>
                    <m:r>
                      <a:rPr lang="es-MX" i="1" dirty="0" smtClean="0">
                        <a:latin typeface="Cambria Math" panose="02040503050406030204" pitchFamily="18" charset="0"/>
                      </a:rPr>
                      <m:t>/</m:t>
                    </m:r>
                    <m:r>
                      <a:rPr lang="es-MX" i="1" dirty="0" smtClean="0">
                        <a:latin typeface="Cambria Math" panose="02040503050406030204" pitchFamily="18" charset="0"/>
                      </a:rPr>
                      <m:t>𝑚</m:t>
                    </m:r>
                    <m:r>
                      <a:rPr lang="es-MX" i="1" dirty="0" smtClean="0">
                        <a:latin typeface="Cambria Math" panose="02040503050406030204" pitchFamily="18" charset="0"/>
                      </a:rPr>
                      <m:t>³ (</m:t>
                    </m:r>
                    <m:r>
                      <a:rPr lang="es-MX" i="1" dirty="0" smtClean="0">
                        <a:latin typeface="Cambria Math" panose="02040503050406030204" pitchFamily="18" charset="0"/>
                      </a:rPr>
                      <m:t>𝑆𝐼</m:t>
                    </m:r>
                    <m:r>
                      <a:rPr lang="es-MX" i="1" dirty="0" smtClean="0">
                        <a:latin typeface="Cambria Math" panose="02040503050406030204" pitchFamily="18" charset="0"/>
                      </a:rPr>
                      <m:t>)</m:t>
                    </m:r>
                  </m:oMath>
                </a14:m>
                <a:endParaRPr lang="es-CL" dirty="0"/>
              </a:p>
            </p:txBody>
          </p:sp>
        </mc:Choice>
        <mc:Fallback xmlns="">
          <p:sp>
            <p:nvSpPr>
              <p:cNvPr id="2" name="Marcador de contenido 1">
                <a:extLst>
                  <a:ext uri="{FF2B5EF4-FFF2-40B4-BE49-F238E27FC236}">
                    <a16:creationId xmlns:a16="http://schemas.microsoft.com/office/drawing/2014/main" id="{A6F2B44C-B887-41E9-9242-AF56E4515256}"/>
                  </a:ext>
                </a:extLst>
              </p:cNvPr>
              <p:cNvSpPr>
                <a:spLocks noGrp="1" noRot="1" noChangeAspect="1" noMove="1" noResize="1" noEditPoints="1" noAdjustHandles="1" noChangeArrowheads="1" noChangeShapeType="1" noTextEdit="1"/>
              </p:cNvSpPr>
              <p:nvPr>
                <p:ph idx="1"/>
              </p:nvPr>
            </p:nvSpPr>
            <p:spPr>
              <a:blipFill>
                <a:blip r:embed="rId2"/>
                <a:stretch>
                  <a:fillRect t="-1617" r="-444"/>
                </a:stretch>
              </a:blipFill>
            </p:spPr>
            <p:txBody>
              <a:bodyPr/>
              <a:lstStyle/>
              <a:p>
                <a:r>
                  <a:rPr lang="es-CL">
                    <a:noFill/>
                  </a:rPr>
                  <a:t> </a:t>
                </a:r>
              </a:p>
            </p:txBody>
          </p:sp>
        </mc:Fallback>
      </mc:AlternateContent>
      <p:sp>
        <p:nvSpPr>
          <p:cNvPr id="3" name="Título 2">
            <a:extLst>
              <a:ext uri="{FF2B5EF4-FFF2-40B4-BE49-F238E27FC236}">
                <a16:creationId xmlns:a16="http://schemas.microsoft.com/office/drawing/2014/main" id="{BD1D2258-777A-497D-981D-F5B135B634ED}"/>
              </a:ext>
            </a:extLst>
          </p:cNvPr>
          <p:cNvSpPr>
            <a:spLocks noGrp="1"/>
          </p:cNvSpPr>
          <p:nvPr>
            <p:ph type="title"/>
          </p:nvPr>
        </p:nvSpPr>
        <p:spPr/>
        <p:txBody>
          <a:bodyPr/>
          <a:lstStyle/>
          <a:p>
            <a:r>
              <a:rPr lang="es-CL" dirty="0"/>
              <a:t>Física aplicada a la Estabilidad </a:t>
            </a:r>
          </a:p>
        </p:txBody>
      </p:sp>
      <p:pic>
        <p:nvPicPr>
          <p:cNvPr id="4" name="Imagen 3">
            <a:extLst>
              <a:ext uri="{FF2B5EF4-FFF2-40B4-BE49-F238E27FC236}">
                <a16:creationId xmlns:a16="http://schemas.microsoft.com/office/drawing/2014/main" id="{D31C07B3-71FF-40A3-9F04-6C363D814412}"/>
              </a:ext>
            </a:extLst>
          </p:cNvPr>
          <p:cNvPicPr>
            <a:picLocks noChangeAspect="1"/>
          </p:cNvPicPr>
          <p:nvPr/>
        </p:nvPicPr>
        <p:blipFill>
          <a:blip r:embed="rId3"/>
          <a:stretch>
            <a:fillRect/>
          </a:stretch>
        </p:blipFill>
        <p:spPr>
          <a:xfrm>
            <a:off x="8191104" y="1014603"/>
            <a:ext cx="704055" cy="758213"/>
          </a:xfrm>
          <a:prstGeom prst="rect">
            <a:avLst/>
          </a:prstGeom>
        </p:spPr>
      </p:pic>
      <p:sp>
        <p:nvSpPr>
          <p:cNvPr id="5" name="Marcador de fecha 4">
            <a:extLst>
              <a:ext uri="{FF2B5EF4-FFF2-40B4-BE49-F238E27FC236}">
                <a16:creationId xmlns:a16="http://schemas.microsoft.com/office/drawing/2014/main" id="{B69E2B4F-3805-7DCB-0AD9-EBDFAAEEC055}"/>
              </a:ext>
            </a:extLst>
          </p:cNvPr>
          <p:cNvSpPr>
            <a:spLocks noGrp="1"/>
          </p:cNvSpPr>
          <p:nvPr>
            <p:ph type="dt" sz="half" idx="10"/>
          </p:nvPr>
        </p:nvSpPr>
        <p:spPr/>
        <p:txBody>
          <a:bodyPr/>
          <a:lstStyle/>
          <a:p>
            <a:pPr>
              <a:defRPr/>
            </a:pPr>
            <a:fld id="{0C277485-2105-493A-8766-2DC60995E1DE}" type="datetime1">
              <a:rPr lang="es-CL" smtClean="0"/>
              <a:t>12-02-2025</a:t>
            </a:fld>
            <a:endParaRPr lang="es-ES"/>
          </a:p>
        </p:txBody>
      </p:sp>
      <p:sp>
        <p:nvSpPr>
          <p:cNvPr id="6" name="Marcador de número de diapositiva 5">
            <a:extLst>
              <a:ext uri="{FF2B5EF4-FFF2-40B4-BE49-F238E27FC236}">
                <a16:creationId xmlns:a16="http://schemas.microsoft.com/office/drawing/2014/main" id="{87AD4A91-916B-6174-F471-6B8191C9CB1A}"/>
              </a:ext>
            </a:extLst>
          </p:cNvPr>
          <p:cNvSpPr>
            <a:spLocks noGrp="1"/>
          </p:cNvSpPr>
          <p:nvPr>
            <p:ph type="sldNum" sz="quarter" idx="12"/>
          </p:nvPr>
        </p:nvSpPr>
        <p:spPr/>
        <p:txBody>
          <a:bodyPr/>
          <a:lstStyle/>
          <a:p>
            <a:pPr>
              <a:defRPr/>
            </a:pPr>
            <a:fld id="{512A34C5-A7E8-4629-B921-404C04172488}" type="slidenum">
              <a:rPr lang="es-ES" smtClean="0"/>
              <a:pPr>
                <a:defRPr/>
              </a:pPr>
              <a:t>8</a:t>
            </a:fld>
            <a:endParaRPr lang="es-ES"/>
          </a:p>
        </p:txBody>
      </p:sp>
    </p:spTree>
    <p:extLst>
      <p:ext uri="{BB962C8B-B14F-4D97-AF65-F5344CB8AC3E}">
        <p14:creationId xmlns:p14="http://schemas.microsoft.com/office/powerpoint/2010/main" val="4038053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8"/>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9</a:t>
            </a:fld>
            <a:endParaRPr/>
          </a:p>
        </p:txBody>
      </p:sp>
      <p:sp>
        <p:nvSpPr>
          <p:cNvPr id="191" name="Google Shape;191;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192" name="Google Shape;192;p8"/>
          <p:cNvSpPr txBox="1">
            <a:spLocks noGrp="1"/>
          </p:cNvSpPr>
          <p:nvPr>
            <p:ph type="body" idx="1"/>
          </p:nvPr>
        </p:nvSpPr>
        <p:spPr>
          <a:xfrm>
            <a:off x="457200" y="1481328"/>
            <a:ext cx="8329642" cy="4525963"/>
          </a:xfrm>
          <a:prstGeom prst="rect">
            <a:avLst/>
          </a:prstGeom>
          <a:noFill/>
          <a:ln>
            <a:noFill/>
          </a:ln>
        </p:spPr>
        <p:txBody>
          <a:bodyPr spcFirstLastPara="1" wrap="square" lIns="91425" tIns="45700" rIns="91425" bIns="45700" anchor="t" anchorCtr="0">
            <a:normAutofit/>
          </a:bodyPr>
          <a:lstStyle/>
          <a:p>
            <a:pPr>
              <a:spcBef>
                <a:spcPts val="0"/>
              </a:spcBef>
              <a:buSzPts val="1904"/>
            </a:pPr>
            <a:r>
              <a:rPr lang="es-ES" sz="2800" dirty="0"/>
              <a:t>Densidad </a:t>
            </a:r>
            <a:endParaRPr dirty="0"/>
          </a:p>
          <a:p>
            <a:pPr lvl="1">
              <a:buSzPts val="2400"/>
            </a:pPr>
            <a:r>
              <a:rPr lang="es-ES" sz="2400" dirty="0"/>
              <a:t>S.I.:</a:t>
            </a:r>
            <a:endParaRPr dirty="0"/>
          </a:p>
          <a:p>
            <a:pPr lvl="2">
              <a:buSzPts val="2200"/>
            </a:pPr>
            <a:r>
              <a:rPr lang="es-ES" sz="2200" dirty="0"/>
              <a:t>La densidad de masa del agua dulce es 1000 Kg/m</a:t>
            </a:r>
            <a:r>
              <a:rPr lang="es-ES" sz="2200" baseline="30000" dirty="0"/>
              <a:t>3</a:t>
            </a:r>
            <a:r>
              <a:rPr lang="es-ES" sz="2200" dirty="0"/>
              <a:t> por metro cúbico o 1 tonelada/m</a:t>
            </a:r>
            <a:r>
              <a:rPr lang="es-ES" sz="2200" baseline="30000" dirty="0"/>
              <a:t>3</a:t>
            </a:r>
            <a:endParaRPr dirty="0"/>
          </a:p>
          <a:p>
            <a:pPr lvl="2">
              <a:buSzPts val="2200"/>
            </a:pPr>
            <a:r>
              <a:rPr lang="es-ES" sz="2200" dirty="0"/>
              <a:t>La densidad de masa del agua salada es 1025 Kg/m</a:t>
            </a:r>
            <a:r>
              <a:rPr lang="es-ES" sz="2200" baseline="30000" dirty="0"/>
              <a:t>3</a:t>
            </a:r>
            <a:r>
              <a:rPr lang="es-ES" sz="2200" dirty="0"/>
              <a:t> o 1,025 tonelada/m</a:t>
            </a:r>
            <a:r>
              <a:rPr lang="es-ES" sz="2200" baseline="30000" dirty="0"/>
              <a:t>3</a:t>
            </a:r>
            <a:endParaRPr sz="2200" baseline="30000" dirty="0"/>
          </a:p>
          <a:p>
            <a:pPr lvl="1">
              <a:buSzPts val="2400"/>
            </a:pPr>
            <a:r>
              <a:rPr lang="es-ES" sz="2400" dirty="0"/>
              <a:t>S.G.I.:</a:t>
            </a:r>
            <a:endParaRPr dirty="0"/>
          </a:p>
          <a:p>
            <a:pPr lvl="2">
              <a:buSzPts val="2200"/>
            </a:pPr>
            <a:r>
              <a:rPr lang="es-ES" sz="2200" dirty="0"/>
              <a:t>La densidad de masa del agua dulce es 62 lb/pie</a:t>
            </a:r>
            <a:r>
              <a:rPr lang="es-ES" sz="2200" baseline="30000" dirty="0"/>
              <a:t>3</a:t>
            </a:r>
            <a:r>
              <a:rPr lang="es-ES" sz="2200" dirty="0"/>
              <a:t> o 36 pie</a:t>
            </a:r>
            <a:r>
              <a:rPr lang="es-ES" sz="2200" baseline="30000" dirty="0"/>
              <a:t>3</a:t>
            </a:r>
            <a:r>
              <a:rPr lang="es-ES" sz="2200" dirty="0"/>
              <a:t>/tonelada (LT)</a:t>
            </a:r>
            <a:endParaRPr dirty="0"/>
          </a:p>
          <a:p>
            <a:pPr lvl="2">
              <a:buSzPts val="2200"/>
            </a:pPr>
            <a:r>
              <a:rPr lang="es-ES" sz="2200" dirty="0"/>
              <a:t>La densidad de masa del agua salada es 64 lb/pie</a:t>
            </a:r>
            <a:r>
              <a:rPr lang="es-ES" sz="2200" baseline="30000" dirty="0"/>
              <a:t>3</a:t>
            </a:r>
            <a:r>
              <a:rPr lang="es-ES" sz="2200" dirty="0"/>
              <a:t> o 35 pie</a:t>
            </a:r>
            <a:r>
              <a:rPr lang="es-ES" sz="2200" baseline="30000" dirty="0"/>
              <a:t>3</a:t>
            </a:r>
            <a:r>
              <a:rPr lang="es-ES" sz="2200" dirty="0"/>
              <a:t>/tonelada (LT)</a:t>
            </a:r>
            <a:endParaRPr sz="2200" baseline="30000" dirty="0"/>
          </a:p>
        </p:txBody>
      </p:sp>
      <p:sp>
        <p:nvSpPr>
          <p:cNvPr id="2" name="Marcador de fecha 1">
            <a:extLst>
              <a:ext uri="{FF2B5EF4-FFF2-40B4-BE49-F238E27FC236}">
                <a16:creationId xmlns:a16="http://schemas.microsoft.com/office/drawing/2014/main" id="{1CE86F34-C23B-AEE2-F91D-A2EF3980BFCF}"/>
              </a:ext>
            </a:extLst>
          </p:cNvPr>
          <p:cNvSpPr>
            <a:spLocks noGrp="1"/>
          </p:cNvSpPr>
          <p:nvPr>
            <p:ph type="dt" sz="half" idx="10"/>
          </p:nvPr>
        </p:nvSpPr>
        <p:spPr/>
        <p:txBody>
          <a:bodyPr/>
          <a:lstStyle/>
          <a:p>
            <a:pPr>
              <a:defRPr/>
            </a:pPr>
            <a:fld id="{E275690E-9883-41CA-AF69-53B9FE8790D2}" type="datetime1">
              <a:rPr lang="es-CL" smtClean="0"/>
              <a:t>12-02-2025</a:t>
            </a:fld>
            <a:endParaRPr lang="es-E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9"/>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10</a:t>
            </a:fld>
            <a:endParaRPr/>
          </a:p>
        </p:txBody>
      </p:sp>
      <p:sp>
        <p:nvSpPr>
          <p:cNvPr id="198" name="Google Shape;198;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199" name="Google Shape;199;p9"/>
          <p:cNvSpPr txBox="1">
            <a:spLocks noGrp="1"/>
          </p:cNvSpPr>
          <p:nvPr>
            <p:ph type="body" idx="1"/>
          </p:nvPr>
        </p:nvSpPr>
        <p:spPr>
          <a:xfrm>
            <a:off x="627764" y="1432831"/>
            <a:ext cx="8229600" cy="4525963"/>
          </a:xfrm>
          <a:prstGeom prst="rect">
            <a:avLst/>
          </a:prstGeom>
          <a:noFill/>
          <a:ln>
            <a:noFill/>
          </a:ln>
        </p:spPr>
        <p:txBody>
          <a:bodyPr spcFirstLastPara="1" wrap="square" lIns="91425" tIns="45700" rIns="91425" bIns="45700" anchor="t" anchorCtr="0">
            <a:normAutofit/>
          </a:bodyPr>
          <a:lstStyle/>
          <a:p>
            <a:pPr>
              <a:spcBef>
                <a:spcPts val="0"/>
              </a:spcBef>
              <a:buSzPts val="1360"/>
            </a:pPr>
            <a:r>
              <a:rPr lang="es-ES" sz="2000" dirty="0"/>
              <a:t>Gravedad específica (GE)</a:t>
            </a:r>
            <a:endParaRPr dirty="0"/>
          </a:p>
          <a:p>
            <a:pPr lvl="1">
              <a:buSzPts val="1600"/>
            </a:pPr>
            <a:r>
              <a:rPr lang="es-ES" sz="1600" dirty="0"/>
              <a:t>GE o densidad relativa de una sustancia está definida como la razón existente entre el peso de la sustancia y el peso de igual volumen de agua dulce.</a:t>
            </a:r>
            <a:endParaRPr dirty="0"/>
          </a:p>
          <a:p>
            <a:pPr lvl="1">
              <a:buSzPts val="1600"/>
            </a:pPr>
            <a:r>
              <a:rPr lang="es-ES" sz="1600" dirty="0"/>
              <a:t>Si se considera el volumen de un metro cúbico, entonces la gravedad específica o densidad relativa de una sustancia será la relación entre la densidad de la sustancia y la del agua dulce:</a:t>
            </a:r>
            <a:endParaRPr dirty="0"/>
          </a:p>
          <a:p>
            <a:pPr lvl="2">
              <a:buSzPts val="1600"/>
            </a:pPr>
            <a:r>
              <a:rPr lang="es-ES" sz="1600" dirty="0"/>
              <a:t>Gravedad específica sustancia =   </a:t>
            </a:r>
            <a:r>
              <a:rPr lang="es-ES" sz="1600" u="sng" dirty="0"/>
              <a:t>Densidad de la sustancia</a:t>
            </a:r>
            <a:br>
              <a:rPr lang="es-ES" sz="1600" u="sng" dirty="0"/>
            </a:br>
            <a:r>
              <a:rPr lang="es-ES" sz="1600" dirty="0"/>
              <a:t>				         Densidad del agua dulce</a:t>
            </a:r>
            <a:br>
              <a:rPr lang="es-ES" sz="1600" dirty="0"/>
            </a:br>
            <a:br>
              <a:rPr lang="es-ES" sz="1600" dirty="0"/>
            </a:br>
            <a:r>
              <a:rPr lang="es-ES" sz="1600" dirty="0"/>
              <a:t>Como la densidad del agua dulce es 1000 Kg por metro cúbico</a:t>
            </a:r>
            <a:br>
              <a:rPr lang="es-ES" sz="1600" dirty="0"/>
            </a:br>
            <a:br>
              <a:rPr lang="es-ES" sz="1600" dirty="0"/>
            </a:br>
            <a:r>
              <a:rPr lang="es-ES" sz="1600" dirty="0"/>
              <a:t>Gravedad específica sustancia = </a:t>
            </a:r>
            <a:r>
              <a:rPr lang="es-ES" sz="1600" u="sng" dirty="0"/>
              <a:t>Densidad de la sustancia</a:t>
            </a:r>
            <a:r>
              <a:rPr lang="es-ES" sz="1600" dirty="0"/>
              <a:t>  				       	        	      1000</a:t>
            </a:r>
            <a:br>
              <a:rPr lang="es-ES" sz="1600" dirty="0"/>
            </a:br>
            <a:r>
              <a:rPr lang="es-ES" sz="1600" dirty="0"/>
              <a:t> </a:t>
            </a:r>
            <a:br>
              <a:rPr lang="es-ES" sz="1600" dirty="0"/>
            </a:br>
            <a:r>
              <a:rPr lang="es-ES" sz="1600" dirty="0"/>
              <a:t>Densidad Kg/m</a:t>
            </a:r>
            <a:r>
              <a:rPr lang="es-ES" sz="1600" baseline="30000" dirty="0"/>
              <a:t>3</a:t>
            </a:r>
            <a:r>
              <a:rPr lang="es-ES" sz="1600" dirty="0"/>
              <a:t> = 1000 x Gravedad específica</a:t>
            </a:r>
            <a:endParaRPr dirty="0"/>
          </a:p>
        </p:txBody>
      </p:sp>
      <p:sp>
        <p:nvSpPr>
          <p:cNvPr id="200" name="Google Shape;200;p9"/>
          <p:cNvSpPr/>
          <p:nvPr/>
        </p:nvSpPr>
        <p:spPr>
          <a:xfrm>
            <a:off x="1142976" y="4572008"/>
            <a:ext cx="6553224" cy="609600"/>
          </a:xfrm>
          <a:prstGeom prst="rect">
            <a:avLst/>
          </a:prstGeom>
          <a:noFill/>
          <a:ln w="9525" cap="flat" cmpd="sng">
            <a:solidFill>
              <a:srgbClr val="FF33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01" name="Google Shape;201;p9"/>
          <p:cNvSpPr/>
          <p:nvPr/>
        </p:nvSpPr>
        <p:spPr>
          <a:xfrm>
            <a:off x="1142976" y="5286388"/>
            <a:ext cx="5410224" cy="381000"/>
          </a:xfrm>
          <a:prstGeom prst="rect">
            <a:avLst/>
          </a:prstGeom>
          <a:noFill/>
          <a:ln w="9525" cap="flat" cmpd="sng">
            <a:solidFill>
              <a:srgbClr val="FF33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 name="Marcador de fecha 1">
            <a:extLst>
              <a:ext uri="{FF2B5EF4-FFF2-40B4-BE49-F238E27FC236}">
                <a16:creationId xmlns:a16="http://schemas.microsoft.com/office/drawing/2014/main" id="{B311F0B0-5491-B86F-7B9D-6977CD66B426}"/>
              </a:ext>
            </a:extLst>
          </p:cNvPr>
          <p:cNvSpPr>
            <a:spLocks noGrp="1"/>
          </p:cNvSpPr>
          <p:nvPr>
            <p:ph type="dt" sz="half" idx="10"/>
          </p:nvPr>
        </p:nvSpPr>
        <p:spPr/>
        <p:txBody>
          <a:bodyPr/>
          <a:lstStyle/>
          <a:p>
            <a:pPr>
              <a:defRPr/>
            </a:pPr>
            <a:fld id="{09AD5608-8E13-4996-AB7C-31847DB8DA84}" type="datetime1">
              <a:rPr lang="es-CL" smtClean="0"/>
              <a:t>12-02-2025</a:t>
            </a:fld>
            <a:endParaRPr lang="es-ES"/>
          </a:p>
        </p:txBody>
      </p:sp>
      <p:sp>
        <p:nvSpPr>
          <p:cNvPr id="3" name="Rectángulo 2">
            <a:extLst>
              <a:ext uri="{FF2B5EF4-FFF2-40B4-BE49-F238E27FC236}">
                <a16:creationId xmlns:a16="http://schemas.microsoft.com/office/drawing/2014/main" id="{75929554-2C30-D006-4DC7-978E287B4624}"/>
              </a:ext>
            </a:extLst>
          </p:cNvPr>
          <p:cNvSpPr/>
          <p:nvPr/>
        </p:nvSpPr>
        <p:spPr>
          <a:xfrm>
            <a:off x="2267744" y="3234148"/>
            <a:ext cx="4949641" cy="923330"/>
          </a:xfrm>
          <a:prstGeom prst="rect">
            <a:avLst/>
          </a:prstGeom>
          <a:solidFill>
            <a:schemeClr val="bg1"/>
          </a:solid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s-ES" sz="5400" b="1" cap="none" spc="0" dirty="0">
                <a:ln/>
                <a:solidFill>
                  <a:schemeClr val="accent3"/>
                </a:solidFill>
                <a:effectLst/>
              </a:rPr>
              <a:t>GE = DR=</a:t>
            </a:r>
            <a:r>
              <a:rPr lang="es-ES" sz="5400" b="1" cap="none" spc="0" dirty="0">
                <a:ln/>
                <a:solidFill>
                  <a:srgbClr val="FF0000"/>
                </a:solidFill>
                <a:effectLst/>
              </a:rPr>
              <a: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6" presetClass="emph" presetSubtype="0" fill="hold" grpId="1" nodeType="afterEffect">
                                  <p:stCondLst>
                                    <p:cond delay="0"/>
                                  </p:stCondLst>
                                  <p:childTnLst>
                                    <p:animScale>
                                      <p:cBhvr>
                                        <p:cTn id="10" dur="2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10"/>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11</a:t>
            </a:fld>
            <a:endParaRPr/>
          </a:p>
        </p:txBody>
      </p:sp>
      <p:sp>
        <p:nvSpPr>
          <p:cNvPr id="207" name="Google Shape;207;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mc:AlternateContent xmlns:mc="http://schemas.openxmlformats.org/markup-compatibility/2006">
        <mc:Choice xmlns:a14="http://schemas.microsoft.com/office/drawing/2010/main" Requires="a14">
          <p:sp>
            <p:nvSpPr>
              <p:cNvPr id="208" name="Google Shape;208;p10"/>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spcBef>
                    <a:spcPts val="0"/>
                  </a:spcBef>
                  <a:buSzPts val="1836"/>
                </a:pPr>
                <a:r>
                  <a:rPr lang="es-ES" dirty="0"/>
                  <a:t>Ejemplo 1 </a:t>
                </a:r>
              </a:p>
              <a:p>
                <a:pPr lvl="1">
                  <a:buSzPts val="2300"/>
                </a:pPr>
                <a:r>
                  <a:rPr lang="es-ES" dirty="0"/>
                  <a:t>Encontrar la densidad relativa del agua salada, cuya densidad es 1025 Kg/m</a:t>
                </a:r>
                <a:r>
                  <a:rPr lang="es-ES" baseline="30000" dirty="0"/>
                  <a:t>3</a:t>
                </a:r>
                <a:endParaRPr lang="es-ES" dirty="0"/>
              </a:p>
              <a:p>
                <a:pPr lvl="2">
                  <a:buSzPts val="2100"/>
                </a:pPr>
                <a14:m>
                  <m:oMath xmlns:m="http://schemas.openxmlformats.org/officeDocument/2006/math">
                    <m:r>
                      <a:rPr lang="es-CL" b="0" i="1" dirty="0" smtClean="0">
                        <a:latin typeface="Cambria Math" panose="02040503050406030204" pitchFamily="18" charset="0"/>
                      </a:rPr>
                      <m:t>𝑆</m:t>
                    </m:r>
                    <m:r>
                      <a:rPr lang="es-ES" i="1" dirty="0" smtClean="0">
                        <a:latin typeface="Cambria Math" panose="02040503050406030204" pitchFamily="18" charset="0"/>
                      </a:rPr>
                      <m:t>=</m:t>
                    </m:r>
                    <m:f>
                      <m:fPr>
                        <m:ctrlPr>
                          <a:rPr lang="ar-AE" i="1" dirty="0" smtClean="0">
                            <a:latin typeface="Cambria Math" panose="02040503050406030204" pitchFamily="18" charset="0"/>
                          </a:rPr>
                        </m:ctrlPr>
                      </m:fPr>
                      <m:num>
                        <m:r>
                          <a:rPr lang="ar-AE" i="1" dirty="0">
                            <a:latin typeface="Cambria Math" panose="02040503050406030204" pitchFamily="18" charset="0"/>
                          </a:rPr>
                          <m:t>𝐷𝑒𝑛𝑠𝑖𝑑𝑎𝑑</m:t>
                        </m:r>
                        <m:r>
                          <a:rPr lang="ar-AE" i="1" dirty="0">
                            <a:latin typeface="Cambria Math" panose="02040503050406030204" pitchFamily="18" charset="0"/>
                          </a:rPr>
                          <m:t> </m:t>
                        </m:r>
                        <m:r>
                          <a:rPr lang="ar-AE" i="1" dirty="0">
                            <a:latin typeface="Cambria Math" panose="02040503050406030204" pitchFamily="18" charset="0"/>
                          </a:rPr>
                          <m:t>𝑎𝑔𝑢𝑎</m:t>
                        </m:r>
                        <m:r>
                          <a:rPr lang="ar-AE" i="1" dirty="0">
                            <a:latin typeface="Cambria Math" panose="02040503050406030204" pitchFamily="18" charset="0"/>
                          </a:rPr>
                          <m:t> </m:t>
                        </m:r>
                        <m:r>
                          <a:rPr lang="ar-AE" i="1" dirty="0">
                            <a:latin typeface="Cambria Math" panose="02040503050406030204" pitchFamily="18" charset="0"/>
                          </a:rPr>
                          <m:t>𝑠𝑎𝑙𝑎𝑑𝑎</m:t>
                        </m:r>
                      </m:num>
                      <m:den>
                        <m:r>
                          <a:rPr lang="ar-AE" i="1" dirty="0">
                            <a:latin typeface="Cambria Math" panose="02040503050406030204" pitchFamily="18" charset="0"/>
                          </a:rPr>
                          <m:t>1000</m:t>
                        </m:r>
                      </m:den>
                    </m:f>
                  </m:oMath>
                </a14:m>
                <a:endParaRPr lang="ar-AE" dirty="0"/>
              </a:p>
              <a:p>
                <a:pPr lvl="2">
                  <a:buSzPts val="2100"/>
                </a:pPr>
                <a14:m>
                  <m:oMath xmlns:m="http://schemas.openxmlformats.org/officeDocument/2006/math">
                    <m:r>
                      <a:rPr lang="es-CL" b="0" i="1" dirty="0" smtClean="0">
                        <a:latin typeface="Cambria Math" panose="02040503050406030204" pitchFamily="18" charset="0"/>
                      </a:rPr>
                      <m:t>𝑆</m:t>
                    </m:r>
                    <m:r>
                      <a:rPr lang="ar-AE" i="1" dirty="0" smtClean="0">
                        <a:latin typeface="Cambria Math" panose="02040503050406030204" pitchFamily="18" charset="0"/>
                      </a:rPr>
                      <m:t>=</m:t>
                    </m:r>
                    <m:f>
                      <m:fPr>
                        <m:ctrlPr>
                          <a:rPr lang="ar-AE" i="1" dirty="0">
                            <a:latin typeface="Cambria Math" panose="02040503050406030204" pitchFamily="18" charset="0"/>
                          </a:rPr>
                        </m:ctrlPr>
                      </m:fPr>
                      <m:num>
                        <m:r>
                          <a:rPr lang="ar-AE" b="0" i="1" dirty="0" smtClean="0">
                            <a:latin typeface="Cambria Math" panose="02040503050406030204" pitchFamily="18" charset="0"/>
                          </a:rPr>
                          <m:t>1</m:t>
                        </m:r>
                        <m:r>
                          <a:rPr lang="es-CL" b="0" i="1" dirty="0" smtClean="0">
                            <a:latin typeface="Cambria Math" panose="02040503050406030204" pitchFamily="18" charset="0"/>
                          </a:rPr>
                          <m:t>025</m:t>
                        </m:r>
                        <m:r>
                          <a:rPr lang="es-CL" b="0" i="1" dirty="0" smtClean="0">
                            <a:latin typeface="Cambria Math" panose="02040503050406030204" pitchFamily="18" charset="0"/>
                          </a:rPr>
                          <m:t> </m:t>
                        </m:r>
                        <m:d>
                          <m:dPr>
                            <m:ctrlPr>
                              <a:rPr lang="es-CL" b="0" i="1" dirty="0" smtClean="0">
                                <a:latin typeface="Cambria Math" panose="02040503050406030204" pitchFamily="18" charset="0"/>
                              </a:rPr>
                            </m:ctrlPr>
                          </m:dPr>
                          <m:e>
                            <m:f>
                              <m:fPr>
                                <m:ctrlPr>
                                  <a:rPr lang="es-CL" b="0" i="1" dirty="0" smtClean="0">
                                    <a:latin typeface="Cambria Math" panose="02040503050406030204" pitchFamily="18" charset="0"/>
                                  </a:rPr>
                                </m:ctrlPr>
                              </m:fPr>
                              <m:num>
                                <m:r>
                                  <a:rPr lang="es-CL" b="0" i="1" dirty="0" smtClean="0">
                                    <a:latin typeface="Cambria Math" panose="02040503050406030204" pitchFamily="18" charset="0"/>
                                  </a:rPr>
                                  <m:t>𝑘𝑔</m:t>
                                </m:r>
                              </m:num>
                              <m:den>
                                <m:sSup>
                                  <m:sSupPr>
                                    <m:ctrlPr>
                                      <a:rPr lang="es-CL" b="0" i="1" dirty="0" smtClean="0">
                                        <a:latin typeface="Cambria Math" panose="02040503050406030204" pitchFamily="18" charset="0"/>
                                      </a:rPr>
                                    </m:ctrlPr>
                                  </m:sSupPr>
                                  <m:e>
                                    <m:r>
                                      <a:rPr lang="es-CL" b="0" i="1" dirty="0" smtClean="0">
                                        <a:latin typeface="Cambria Math" panose="02040503050406030204" pitchFamily="18" charset="0"/>
                                      </a:rPr>
                                      <m:t>𝑚</m:t>
                                    </m:r>
                                  </m:e>
                                  <m:sup>
                                    <m:r>
                                      <a:rPr lang="es-CL" b="0" i="1" dirty="0" smtClean="0">
                                        <a:latin typeface="Cambria Math" panose="02040503050406030204" pitchFamily="18" charset="0"/>
                                      </a:rPr>
                                      <m:t>3</m:t>
                                    </m:r>
                                  </m:sup>
                                </m:sSup>
                              </m:den>
                            </m:f>
                          </m:e>
                        </m:d>
                      </m:num>
                      <m:den>
                        <m:r>
                          <a:rPr lang="ar-AE" i="1" dirty="0">
                            <a:latin typeface="Cambria Math" panose="02040503050406030204" pitchFamily="18" charset="0"/>
                          </a:rPr>
                          <m:t>1000</m:t>
                        </m:r>
                        <m:d>
                          <m:dPr>
                            <m:ctrlPr>
                              <a:rPr lang="es-CL" i="1" dirty="0">
                                <a:latin typeface="Cambria Math" panose="02040503050406030204" pitchFamily="18" charset="0"/>
                              </a:rPr>
                            </m:ctrlPr>
                          </m:dPr>
                          <m:e>
                            <m:f>
                              <m:fPr>
                                <m:ctrlPr>
                                  <a:rPr lang="es-CL" i="1" dirty="0">
                                    <a:latin typeface="Cambria Math" panose="02040503050406030204" pitchFamily="18" charset="0"/>
                                  </a:rPr>
                                </m:ctrlPr>
                              </m:fPr>
                              <m:num>
                                <m:r>
                                  <a:rPr lang="es-CL" i="1" dirty="0">
                                    <a:latin typeface="Cambria Math" panose="02040503050406030204" pitchFamily="18" charset="0"/>
                                  </a:rPr>
                                  <m:t>𝑘𝑔</m:t>
                                </m:r>
                              </m:num>
                              <m:den>
                                <m:sSup>
                                  <m:sSupPr>
                                    <m:ctrlPr>
                                      <a:rPr lang="es-CL" i="1" dirty="0">
                                        <a:latin typeface="Cambria Math" panose="02040503050406030204" pitchFamily="18" charset="0"/>
                                      </a:rPr>
                                    </m:ctrlPr>
                                  </m:sSupPr>
                                  <m:e>
                                    <m:r>
                                      <a:rPr lang="es-CL" i="1" dirty="0">
                                        <a:latin typeface="Cambria Math" panose="02040503050406030204" pitchFamily="18" charset="0"/>
                                      </a:rPr>
                                      <m:t>𝑚</m:t>
                                    </m:r>
                                  </m:e>
                                  <m:sup>
                                    <m:r>
                                      <a:rPr lang="es-CL" i="1" dirty="0">
                                        <a:latin typeface="Cambria Math" panose="02040503050406030204" pitchFamily="18" charset="0"/>
                                      </a:rPr>
                                      <m:t>3</m:t>
                                    </m:r>
                                  </m:sup>
                                </m:sSup>
                              </m:den>
                            </m:f>
                          </m:e>
                        </m:d>
                      </m:den>
                    </m:f>
                  </m:oMath>
                </a14:m>
                <a:endParaRPr lang="es-CL" i="1" dirty="0">
                  <a:latin typeface="Cambria Math" panose="02040503050406030204" pitchFamily="18" charset="0"/>
                </a:endParaRPr>
              </a:p>
              <a:p>
                <a:pPr lvl="2">
                  <a:buSzPts val="2100"/>
                </a:pPr>
                <a14:m>
                  <m:oMath xmlns:m="http://schemas.openxmlformats.org/officeDocument/2006/math">
                    <m:sSub>
                      <m:sSubPr>
                        <m:ctrlPr>
                          <a:rPr lang="es-ES" i="1" dirty="0" smtClean="0">
                            <a:latin typeface="Cambria Math" panose="02040503050406030204" pitchFamily="18" charset="0"/>
                          </a:rPr>
                        </m:ctrlPr>
                      </m:sSubPr>
                      <m:e>
                        <m:r>
                          <a:rPr lang="es-CL" b="0" i="1" dirty="0" smtClean="0">
                            <a:latin typeface="Cambria Math" panose="02040503050406030204" pitchFamily="18" charset="0"/>
                          </a:rPr>
                          <m:t>𝑆</m:t>
                        </m:r>
                      </m:e>
                      <m:sub>
                        <m:r>
                          <a:rPr lang="es-CL" b="0" i="1" dirty="0" smtClean="0">
                            <a:latin typeface="Cambria Math" panose="02040503050406030204" pitchFamily="18" charset="0"/>
                          </a:rPr>
                          <m:t>𝐴𝑔𝑢𝑎</m:t>
                        </m:r>
                        <m:r>
                          <a:rPr lang="es-CL" b="0" i="1" dirty="0" smtClean="0">
                            <a:latin typeface="Cambria Math" panose="02040503050406030204" pitchFamily="18" charset="0"/>
                          </a:rPr>
                          <m:t> </m:t>
                        </m:r>
                        <m:r>
                          <a:rPr lang="es-CL" b="0" i="1" dirty="0" smtClean="0">
                            <a:latin typeface="Cambria Math" panose="02040503050406030204" pitchFamily="18" charset="0"/>
                          </a:rPr>
                          <m:t>𝑠𝑎𝑙𝑎𝑑𝑎</m:t>
                        </m:r>
                      </m:sub>
                    </m:sSub>
                    <m:r>
                      <a:rPr lang="es-ES" i="1" dirty="0">
                        <a:latin typeface="Cambria Math" panose="02040503050406030204" pitchFamily="18" charset="0"/>
                      </a:rPr>
                      <m:t>=</m:t>
                    </m:r>
                    <m:r>
                      <a:rPr lang="es-ES" i="1" dirty="0">
                        <a:latin typeface="Cambria Math" panose="02040503050406030204" pitchFamily="18" charset="0"/>
                      </a:rPr>
                      <m:t>1</m:t>
                    </m:r>
                    <m:r>
                      <a:rPr lang="es-ES" i="1" dirty="0">
                        <a:latin typeface="Cambria Math" panose="02040503050406030204" pitchFamily="18" charset="0"/>
                      </a:rPr>
                      <m:t>,</m:t>
                    </m:r>
                    <m:r>
                      <a:rPr lang="es-ES" i="1" dirty="0">
                        <a:latin typeface="Cambria Math" panose="02040503050406030204" pitchFamily="18" charset="0"/>
                      </a:rPr>
                      <m:t>025</m:t>
                    </m:r>
                  </m:oMath>
                </a14:m>
                <a:endParaRPr dirty="0"/>
              </a:p>
            </p:txBody>
          </p:sp>
        </mc:Choice>
        <mc:Fallback>
          <p:sp>
            <p:nvSpPr>
              <p:cNvPr id="208" name="Google Shape;208;p10"/>
              <p:cNvSpPr txBox="1">
                <a:spLocks noGrp="1" noRot="1" noChangeAspect="1" noMove="1" noResize="1" noEditPoints="1" noAdjustHandles="1" noChangeArrowheads="1" noChangeShapeType="1" noTextEdit="1"/>
              </p:cNvSpPr>
              <p:nvPr>
                <p:ph type="body" idx="1"/>
              </p:nvPr>
            </p:nvSpPr>
            <p:spPr>
              <a:xfrm>
                <a:off x="457200" y="1481328"/>
                <a:ext cx="8229600" cy="4525963"/>
              </a:xfrm>
              <a:prstGeom prst="rect">
                <a:avLst/>
              </a:prstGeom>
              <a:blipFill>
                <a:blip r:embed="rId3"/>
                <a:stretch>
                  <a:fillRect t="-1348" r="-1037"/>
                </a:stretch>
              </a:blipFill>
              <a:ln>
                <a:noFill/>
              </a:ln>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C68F8F7F-8E3A-012F-B512-6CF3FF49BE2F}"/>
              </a:ext>
            </a:extLst>
          </p:cNvPr>
          <p:cNvSpPr>
            <a:spLocks noGrp="1"/>
          </p:cNvSpPr>
          <p:nvPr>
            <p:ph type="dt" sz="half" idx="10"/>
          </p:nvPr>
        </p:nvSpPr>
        <p:spPr/>
        <p:txBody>
          <a:bodyPr/>
          <a:lstStyle/>
          <a:p>
            <a:pPr>
              <a:defRPr/>
            </a:pPr>
            <a:fld id="{A4A21047-12F1-4865-8A99-A7A3455A3E34}" type="datetime1">
              <a:rPr lang="es-CL" smtClean="0"/>
              <a:t>12-02-2025</a:t>
            </a:fld>
            <a:endParaRPr lang="es-E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1"/>
          <p:cNvSpPr txBox="1">
            <a:spLocks noGrp="1"/>
          </p:cNvSpPr>
          <p:nvPr>
            <p:ph type="title"/>
          </p:nvPr>
        </p:nvSpPr>
        <p:spPr>
          <a:xfrm>
            <a:off x="1370013" y="301625"/>
            <a:ext cx="73136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p:sp>
        <p:nvSpPr>
          <p:cNvPr id="214" name="Google Shape;214;p11"/>
          <p:cNvSpPr txBox="1">
            <a:spLocks noGrp="1"/>
          </p:cNvSpPr>
          <p:nvPr>
            <p:ph type="body" idx="1"/>
          </p:nvPr>
        </p:nvSpPr>
        <p:spPr>
          <a:xfrm>
            <a:off x="1370013" y="1827213"/>
            <a:ext cx="3579812" cy="4114800"/>
          </a:xfrm>
          <a:prstGeom prst="rect">
            <a:avLst/>
          </a:prstGeom>
          <a:noFill/>
          <a:ln>
            <a:noFill/>
          </a:ln>
        </p:spPr>
        <p:txBody>
          <a:bodyPr spcFirstLastPara="1" wrap="square" lIns="91425" tIns="45700" rIns="91425" bIns="45700" anchor="t" anchorCtr="0">
            <a:normAutofit/>
          </a:bodyPr>
          <a:lstStyle/>
          <a:p>
            <a:pPr>
              <a:spcBef>
                <a:spcPts val="0"/>
              </a:spcBef>
              <a:buSzPts val="1224"/>
            </a:pPr>
            <a:r>
              <a:rPr lang="es-ES" sz="1800" dirty="0"/>
              <a:t>Ejemplos 2 y 3 </a:t>
            </a:r>
            <a:endParaRPr dirty="0"/>
          </a:p>
          <a:p>
            <a:pPr lvl="1">
              <a:buSzPts val="1600"/>
            </a:pPr>
            <a:r>
              <a:rPr lang="es-ES" sz="1600" dirty="0"/>
              <a:t>Encontrar la densidad de un combustible cuya densidad relativa es 0,92</a:t>
            </a:r>
            <a:endParaRPr dirty="0"/>
          </a:p>
          <a:p>
            <a:pPr lvl="2">
              <a:buSzPts val="1400"/>
            </a:pPr>
            <a:r>
              <a:rPr lang="es-ES" sz="1400" dirty="0"/>
              <a:t>Densidad = 1000 x S</a:t>
            </a:r>
            <a:br>
              <a:rPr lang="es-ES" sz="1400" dirty="0"/>
            </a:br>
            <a:r>
              <a:rPr lang="es-ES" sz="1400" dirty="0"/>
              <a:t>	               = 1000 x 0,92</a:t>
            </a:r>
            <a:endParaRPr dirty="0"/>
          </a:p>
          <a:p>
            <a:pPr lvl="2">
              <a:buSzPts val="1400"/>
            </a:pPr>
            <a:r>
              <a:rPr lang="es-ES" sz="1400" dirty="0"/>
              <a:t>Densidad Combustible</a:t>
            </a:r>
            <a:br>
              <a:rPr lang="es-ES" sz="1400" dirty="0"/>
            </a:br>
            <a:r>
              <a:rPr lang="es-ES" sz="1400" dirty="0"/>
              <a:t>920 Kg/m3</a:t>
            </a:r>
            <a:endParaRPr dirty="0"/>
          </a:p>
          <a:p>
            <a:pPr marL="365760" lvl="0" indent="-139446" algn="l" rtl="0">
              <a:spcBef>
                <a:spcPts val="400"/>
              </a:spcBef>
              <a:spcAft>
                <a:spcPts val="0"/>
              </a:spcAft>
              <a:buSzPts val="1836"/>
              <a:buNone/>
            </a:pPr>
            <a:endParaRPr dirty="0"/>
          </a:p>
        </p:txBody>
      </p:sp>
      <mc:AlternateContent xmlns:mc="http://schemas.openxmlformats.org/markup-compatibility/2006">
        <mc:Choice xmlns:a14="http://schemas.microsoft.com/office/drawing/2010/main" Requires="a14">
          <p:sp>
            <p:nvSpPr>
              <p:cNvPr id="215" name="Google Shape;215;p11"/>
              <p:cNvSpPr txBox="1">
                <a:spLocks noGrp="1"/>
              </p:cNvSpPr>
              <p:nvPr>
                <p:ph type="body" idx="2"/>
              </p:nvPr>
            </p:nvSpPr>
            <p:spPr>
              <a:xfrm>
                <a:off x="4499992" y="1827213"/>
                <a:ext cx="4644008" cy="4114800"/>
              </a:xfrm>
              <a:prstGeom prst="rect">
                <a:avLst/>
              </a:prstGeom>
              <a:noFill/>
              <a:ln>
                <a:noFill/>
              </a:ln>
            </p:spPr>
            <p:txBody>
              <a:bodyPr spcFirstLastPara="1" wrap="square" lIns="91425" tIns="45700" rIns="91425" bIns="45700" anchor="t" anchorCtr="0">
                <a:normAutofit/>
              </a:bodyPr>
              <a:lstStyle/>
              <a:p>
                <a:pPr lvl="1">
                  <a:spcBef>
                    <a:spcPts val="2400"/>
                  </a:spcBef>
                  <a:buSzPts val="1600"/>
                </a:pPr>
                <a:r>
                  <a:rPr lang="es-ES" sz="1600" dirty="0"/>
                  <a:t>Cuando un estanque de doble fondo está lleno de agua dulce, tiene 120 toneladas de agua. Encontrar qué cantidad de aceite de densidad relativa 0,84 puede contener</a:t>
                </a:r>
                <a:endParaRPr lang="es-ES" dirty="0"/>
              </a:p>
              <a:p>
                <a:pPr marL="630936" lvl="2" indent="0">
                  <a:buSzPts val="1400"/>
                  <a:buNone/>
                </a:pPr>
                <a14:m>
                  <m:oMathPara xmlns:m="http://schemas.openxmlformats.org/officeDocument/2006/math">
                    <m:oMathParaPr>
                      <m:jc m:val="left"/>
                    </m:oMathParaPr>
                    <m:oMath xmlns:m="http://schemas.openxmlformats.org/officeDocument/2006/math">
                      <m:r>
                        <a:rPr lang="es-ES" sz="1400" b="0" i="1" dirty="0" smtClean="0">
                          <a:latin typeface="Cambria Math" panose="02040503050406030204" pitchFamily="18" charset="0"/>
                        </a:rPr>
                        <m:t>𝑆</m:t>
                      </m:r>
                      <m:r>
                        <a:rPr lang="es-ES" sz="1400" i="1" dirty="0" smtClean="0">
                          <a:latin typeface="Cambria Math" panose="02040503050406030204" pitchFamily="18" charset="0"/>
                        </a:rPr>
                        <m:t>=</m:t>
                      </m:r>
                      <m:f>
                        <m:fPr>
                          <m:ctrlPr>
                            <a:rPr lang="ar-AE" sz="1400" i="1" dirty="0" smtClean="0">
                              <a:latin typeface="Cambria Math" panose="02040503050406030204" pitchFamily="18" charset="0"/>
                            </a:rPr>
                          </m:ctrlPr>
                        </m:fPr>
                        <m:num>
                          <m:r>
                            <a:rPr lang="ar-AE" sz="1400" i="1" dirty="0">
                              <a:latin typeface="Cambria Math" panose="02040503050406030204" pitchFamily="18" charset="0"/>
                            </a:rPr>
                            <m:t>𝑀𝑎𝑠𝑎</m:t>
                          </m:r>
                          <m:r>
                            <a:rPr lang="ar-AE" sz="1400" i="1" dirty="0">
                              <a:latin typeface="Cambria Math" panose="02040503050406030204" pitchFamily="18" charset="0"/>
                            </a:rPr>
                            <m:t> </m:t>
                          </m:r>
                          <m:r>
                            <a:rPr lang="ar-AE" sz="1400" i="1" dirty="0">
                              <a:latin typeface="Cambria Math" panose="02040503050406030204" pitchFamily="18" charset="0"/>
                            </a:rPr>
                            <m:t>𝑎𝑐𝑒𝑖𝑡𝑒</m:t>
                          </m:r>
                        </m:num>
                        <m:den>
                          <m:r>
                            <a:rPr lang="ar-AE" sz="1400" i="1" dirty="0">
                              <a:latin typeface="Cambria Math" panose="02040503050406030204" pitchFamily="18" charset="0"/>
                            </a:rPr>
                            <m:t>𝑀𝑎𝑠𝑎</m:t>
                          </m:r>
                          <m:r>
                            <a:rPr lang="ar-AE" sz="1400" i="1" dirty="0">
                              <a:latin typeface="Cambria Math" panose="02040503050406030204" pitchFamily="18" charset="0"/>
                            </a:rPr>
                            <m:t> </m:t>
                          </m:r>
                          <m:r>
                            <a:rPr lang="ar-AE" sz="1400" i="1" dirty="0">
                              <a:latin typeface="Cambria Math" panose="02040503050406030204" pitchFamily="18" charset="0"/>
                            </a:rPr>
                            <m:t>𝑎𝑔𝑢𝑎</m:t>
                          </m:r>
                        </m:den>
                      </m:f>
                    </m:oMath>
                    <m:oMath xmlns:m="http://schemas.openxmlformats.org/officeDocument/2006/math">
                      <m:r>
                        <a:rPr lang="ar-AE" sz="1400" i="1" dirty="0" smtClean="0">
                          <a:latin typeface="Cambria Math" panose="02040503050406030204" pitchFamily="18" charset="0"/>
                        </a:rPr>
                        <m:t>𝑀𝑎𝑠𝑎</m:t>
                      </m:r>
                      <m:r>
                        <a:rPr lang="ar-AE" sz="1400" i="1" dirty="0" smtClean="0">
                          <a:latin typeface="Cambria Math" panose="02040503050406030204" pitchFamily="18" charset="0"/>
                        </a:rPr>
                        <m:t> </m:t>
                      </m:r>
                      <m:r>
                        <a:rPr lang="ar-AE" sz="1400" i="1" dirty="0" smtClean="0">
                          <a:latin typeface="Cambria Math" panose="02040503050406030204" pitchFamily="18" charset="0"/>
                        </a:rPr>
                        <m:t>𝑎𝑐𝑒𝑖𝑡𝑒</m:t>
                      </m:r>
                      <m:r>
                        <a:rPr lang="es-CL" sz="1400" b="0" i="1" dirty="0" smtClean="0">
                          <a:latin typeface="Cambria Math" panose="02040503050406030204" pitchFamily="18" charset="0"/>
                        </a:rPr>
                        <m:t> </m:t>
                      </m:r>
                      <m:r>
                        <a:rPr lang="ar-AE" sz="1400" i="1" dirty="0" smtClean="0">
                          <a:latin typeface="Cambria Math" panose="02040503050406030204" pitchFamily="18" charset="0"/>
                        </a:rPr>
                        <m:t>= </m:t>
                      </m:r>
                      <m:r>
                        <a:rPr lang="ar-AE" sz="1400" i="1" dirty="0" smtClean="0">
                          <a:latin typeface="Cambria Math" panose="02040503050406030204" pitchFamily="18" charset="0"/>
                        </a:rPr>
                        <m:t>𝑚𝑎𝑠𝑎</m:t>
                      </m:r>
                      <m:r>
                        <a:rPr lang="ar-AE" sz="1400" i="1" dirty="0" smtClean="0">
                          <a:latin typeface="Cambria Math" panose="02040503050406030204" pitchFamily="18" charset="0"/>
                        </a:rPr>
                        <m:t> </m:t>
                      </m:r>
                      <m:r>
                        <a:rPr lang="ar-AE" sz="1400" i="1" dirty="0" smtClean="0">
                          <a:latin typeface="Cambria Math" panose="02040503050406030204" pitchFamily="18" charset="0"/>
                        </a:rPr>
                        <m:t>𝑎𝑔𝑢𝑎</m:t>
                      </m:r>
                      <m:r>
                        <a:rPr lang="ar-AE" sz="1400" i="1" dirty="0" smtClean="0">
                          <a:latin typeface="Cambria Math" panose="02040503050406030204" pitchFamily="18" charset="0"/>
                        </a:rPr>
                        <m:t> ×</m:t>
                      </m:r>
                      <m:r>
                        <a:rPr lang="es-CL" sz="1400" b="0" i="1" dirty="0" smtClean="0">
                          <a:latin typeface="Cambria Math" panose="02040503050406030204" pitchFamily="18" charset="0"/>
                        </a:rPr>
                        <m:t>𝑆</m:t>
                      </m:r>
                    </m:oMath>
                  </m:oMathPara>
                </a14:m>
                <a:endParaRPr lang="ar-AE" dirty="0"/>
              </a:p>
              <a:p>
                <a:pPr marL="630936" lvl="2" indent="0">
                  <a:buSzPts val="1400"/>
                  <a:buNone/>
                </a:pPr>
                <a14:m>
                  <m:oMathPara xmlns:m="http://schemas.openxmlformats.org/officeDocument/2006/math">
                    <m:oMathParaPr>
                      <m:jc m:val="left"/>
                    </m:oMathParaPr>
                    <m:oMath xmlns:m="http://schemas.openxmlformats.org/officeDocument/2006/math">
                      <m:r>
                        <a:rPr lang="ar-AE" sz="1400" i="1" dirty="0" smtClean="0">
                          <a:latin typeface="Cambria Math" panose="02040503050406030204" pitchFamily="18" charset="0"/>
                        </a:rPr>
                        <m:t>𝑀𝑎𝑠𝑎</m:t>
                      </m:r>
                      <m:r>
                        <a:rPr lang="ar-AE" sz="1400" i="1" dirty="0" smtClean="0">
                          <a:latin typeface="Cambria Math" panose="02040503050406030204" pitchFamily="18" charset="0"/>
                        </a:rPr>
                        <m:t> </m:t>
                      </m:r>
                      <m:r>
                        <a:rPr lang="ar-AE" sz="1400" i="1" dirty="0" smtClean="0">
                          <a:latin typeface="Cambria Math" panose="02040503050406030204" pitchFamily="18" charset="0"/>
                        </a:rPr>
                        <m:t>𝑎𝑐𝑒𝑖𝑡𝑒</m:t>
                      </m:r>
                      <m:r>
                        <a:rPr lang="ar-AE" sz="1400" i="1" dirty="0" smtClean="0">
                          <a:latin typeface="Cambria Math" panose="02040503050406030204" pitchFamily="18" charset="0"/>
                        </a:rPr>
                        <m:t> = </m:t>
                      </m:r>
                      <m:r>
                        <a:rPr lang="ar-AE" sz="1400" i="1" dirty="0" smtClean="0">
                          <a:latin typeface="Cambria Math" panose="02040503050406030204" pitchFamily="18" charset="0"/>
                        </a:rPr>
                        <m:t>120</m:t>
                      </m:r>
                      <m:r>
                        <a:rPr lang="ar-AE" sz="1400" i="1" dirty="0" smtClean="0">
                          <a:latin typeface="Cambria Math" panose="02040503050406030204" pitchFamily="18" charset="0"/>
                        </a:rPr>
                        <m:t> </m:t>
                      </m:r>
                      <m:r>
                        <a:rPr lang="ar-AE" sz="1400" i="1" dirty="0" smtClean="0">
                          <a:latin typeface="Cambria Math" panose="02040503050406030204" pitchFamily="18" charset="0"/>
                        </a:rPr>
                        <m:t>𝑥</m:t>
                      </m:r>
                      <m:r>
                        <a:rPr lang="ar-AE" sz="1400" i="1" dirty="0" smtClean="0">
                          <a:latin typeface="Cambria Math" panose="02040503050406030204" pitchFamily="18" charset="0"/>
                        </a:rPr>
                        <m:t> </m:t>
                      </m:r>
                      <m:r>
                        <a:rPr lang="ar-AE" sz="1400" i="1" dirty="0" smtClean="0">
                          <a:latin typeface="Cambria Math" panose="02040503050406030204" pitchFamily="18" charset="0"/>
                        </a:rPr>
                        <m:t>0</m:t>
                      </m:r>
                      <m:r>
                        <a:rPr lang="ar-AE" sz="1400" i="1" dirty="0" smtClean="0">
                          <a:latin typeface="Cambria Math" panose="02040503050406030204" pitchFamily="18" charset="0"/>
                        </a:rPr>
                        <m:t>,</m:t>
                      </m:r>
                      <m:r>
                        <a:rPr lang="ar-AE" sz="1400" i="1" dirty="0" smtClean="0">
                          <a:latin typeface="Cambria Math" panose="02040503050406030204" pitchFamily="18" charset="0"/>
                        </a:rPr>
                        <m:t>84</m:t>
                      </m:r>
                    </m:oMath>
                  </m:oMathPara>
                </a14:m>
                <a:endParaRPr lang="ar-AE" dirty="0"/>
              </a:p>
              <a:p>
                <a:pPr marL="630936" lvl="2" indent="0">
                  <a:buSzPts val="1400"/>
                  <a:buNone/>
                </a:pPr>
                <a:r>
                  <a:rPr lang="es-ES" sz="1400" dirty="0"/>
                  <a:t>Masa de aceite = 100.8 (t)</a:t>
                </a:r>
                <a:endParaRPr lang="es-ES" sz="1400" u="sng" dirty="0"/>
              </a:p>
              <a:p>
                <a:pPr marL="365760" lvl="0" indent="-139446" algn="l" rtl="0">
                  <a:spcBef>
                    <a:spcPts val="400"/>
                  </a:spcBef>
                  <a:spcAft>
                    <a:spcPts val="0"/>
                  </a:spcAft>
                  <a:buSzPts val="1836"/>
                  <a:buNone/>
                </a:pPr>
                <a:endParaRPr dirty="0"/>
              </a:p>
            </p:txBody>
          </p:sp>
        </mc:Choice>
        <mc:Fallback>
          <p:sp>
            <p:nvSpPr>
              <p:cNvPr id="215" name="Google Shape;215;p11"/>
              <p:cNvSpPr txBox="1">
                <a:spLocks noGrp="1" noRot="1" noChangeAspect="1" noMove="1" noResize="1" noEditPoints="1" noAdjustHandles="1" noChangeArrowheads="1" noChangeShapeType="1" noTextEdit="1"/>
              </p:cNvSpPr>
              <p:nvPr>
                <p:ph type="body" idx="2"/>
              </p:nvPr>
            </p:nvSpPr>
            <p:spPr>
              <a:xfrm>
                <a:off x="4499992" y="1827213"/>
                <a:ext cx="4644008" cy="4114800"/>
              </a:xfrm>
              <a:prstGeom prst="rect">
                <a:avLst/>
              </a:prstGeom>
              <a:blipFill>
                <a:blip r:embed="rId3"/>
                <a:stretch>
                  <a:fillRect/>
                </a:stretch>
              </a:blipFill>
              <a:ln>
                <a:noFill/>
              </a:ln>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E1FAE000-3039-E7ED-9B75-148D06D87920}"/>
              </a:ext>
            </a:extLst>
          </p:cNvPr>
          <p:cNvSpPr>
            <a:spLocks noGrp="1"/>
          </p:cNvSpPr>
          <p:nvPr>
            <p:ph type="dt" sz="half" idx="10"/>
          </p:nvPr>
        </p:nvSpPr>
        <p:spPr/>
        <p:txBody>
          <a:bodyPr/>
          <a:lstStyle/>
          <a:p>
            <a:pPr>
              <a:defRPr/>
            </a:pPr>
            <a:fld id="{15F4B94B-90CF-4BA4-AA1C-2689FF60876A}" type="datetime1">
              <a:rPr lang="es-CL" smtClean="0"/>
              <a:t>12-02-2025</a:t>
            </a:fld>
            <a:endParaRPr lang="es-ES" dirty="0"/>
          </a:p>
        </p:txBody>
      </p:sp>
      <p:sp>
        <p:nvSpPr>
          <p:cNvPr id="3" name="Marcador de número de diapositiva 2">
            <a:extLst>
              <a:ext uri="{FF2B5EF4-FFF2-40B4-BE49-F238E27FC236}">
                <a16:creationId xmlns:a16="http://schemas.microsoft.com/office/drawing/2014/main" id="{DFFC3763-99FF-F28E-1491-CDFB2C57DB88}"/>
              </a:ext>
            </a:extLst>
          </p:cNvPr>
          <p:cNvSpPr>
            <a:spLocks noGrp="1"/>
          </p:cNvSpPr>
          <p:nvPr>
            <p:ph type="sldNum" sz="quarter" idx="12"/>
          </p:nvPr>
        </p:nvSpPr>
        <p:spPr/>
        <p:txBody>
          <a:bodyPr/>
          <a:lstStyle/>
          <a:p>
            <a:pPr>
              <a:defRPr/>
            </a:pPr>
            <a:fld id="{1319301B-C8DD-4E2C-8C11-EA7AD44E6A18}" type="slidenum">
              <a:rPr lang="es-ES" smtClean="0"/>
              <a:pPr>
                <a:defRPr/>
              </a:pPr>
              <a:t>12</a:t>
            </a:fld>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4">
                                            <p:txEl>
                                              <p:pRg st="3" end="3"/>
                                            </p:txEl>
                                          </p:spTgt>
                                        </p:tgtEl>
                                        <p:attrNameLst>
                                          <p:attrName>style.visibility</p:attrName>
                                        </p:attrNameLst>
                                      </p:cBhvr>
                                      <p:to>
                                        <p:strVal val="visible"/>
                                      </p:to>
                                    </p:set>
                                    <p:animEffect transition="in" filter="fade">
                                      <p:cBhvr>
                                        <p:cTn id="7" dur="500"/>
                                        <p:tgtEl>
                                          <p:spTgt spid="214">
                                            <p:txEl>
                                              <p:pRg st="3" end="3"/>
                                            </p:txEl>
                                          </p:spTgt>
                                        </p:tgtEl>
                                      </p:cBhvr>
                                    </p:animEffect>
                                  </p:childTnLst>
                                </p:cTn>
                              </p:par>
                            </p:childTnLst>
                          </p:cTn>
                        </p:par>
                        <p:par>
                          <p:cTn id="8" fill="hold">
                            <p:stCondLst>
                              <p:cond delay="500"/>
                            </p:stCondLst>
                            <p:childTnLst>
                              <p:par>
                                <p:cTn id="9" presetID="19" presetClass="emph" presetSubtype="0" fill="hold" nodeType="afterEffect">
                                  <p:stCondLst>
                                    <p:cond delay="0"/>
                                  </p:stCondLst>
                                  <p:childTnLst>
                                    <p:animClr clrSpc="rgb" dir="cw">
                                      <p:cBhvr override="childStyle">
                                        <p:cTn id="10" dur="500" fill="hold"/>
                                        <p:tgtEl>
                                          <p:spTgt spid="214">
                                            <p:txEl>
                                              <p:pRg st="3" end="3"/>
                                            </p:txEl>
                                          </p:spTgt>
                                        </p:tgtEl>
                                        <p:attrNameLst>
                                          <p:attrName>style.color</p:attrName>
                                        </p:attrNameLst>
                                      </p:cBhvr>
                                      <p:to>
                                        <a:schemeClr val="accent2"/>
                                      </p:to>
                                    </p:animClr>
                                    <p:animClr clrSpc="rgb" dir="cw">
                                      <p:cBhvr>
                                        <p:cTn id="11" dur="500" fill="hold"/>
                                        <p:tgtEl>
                                          <p:spTgt spid="214">
                                            <p:txEl>
                                              <p:pRg st="3" end="3"/>
                                            </p:txEl>
                                          </p:spTgt>
                                        </p:tgtEl>
                                        <p:attrNameLst>
                                          <p:attrName>fillcolor</p:attrName>
                                        </p:attrNameLst>
                                      </p:cBhvr>
                                      <p:to>
                                        <a:schemeClr val="accent2"/>
                                      </p:to>
                                    </p:animClr>
                                    <p:set>
                                      <p:cBhvr>
                                        <p:cTn id="12" dur="500" fill="hold"/>
                                        <p:tgtEl>
                                          <p:spTgt spid="214">
                                            <p:txEl>
                                              <p:pRg st="3" end="3"/>
                                            </p:txEl>
                                          </p:spTgt>
                                        </p:tgtEl>
                                        <p:attrNameLst>
                                          <p:attrName>fill.type</p:attrName>
                                        </p:attrNameLst>
                                      </p:cBhvr>
                                      <p:to>
                                        <p:strVal val="solid"/>
                                      </p:to>
                                    </p:set>
                                    <p:set>
                                      <p:cBhvr>
                                        <p:cTn id="13" dur="500" fill="hold"/>
                                        <p:tgtEl>
                                          <p:spTgt spid="214">
                                            <p:txEl>
                                              <p:pRg st="3" end="3"/>
                                            </p:txEl>
                                          </p:spTgt>
                                        </p:tgtEl>
                                        <p:attrNameLst>
                                          <p:attrName>fill.on</p:attrName>
                                        </p:attrNameLst>
                                      </p:cBhvr>
                                      <p:to>
                                        <p:strVal val="tru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215">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215">
                                            <p:txEl>
                                              <p:pRg st="1" end="1"/>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15">
                                            <p:txEl>
                                              <p:pRg st="2" end="2"/>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2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12"/>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p:sp>
        <p:nvSpPr>
          <p:cNvPr id="221" name="Google Shape;221;p12"/>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a:bodyPr>
          <a:lstStyle/>
          <a:p>
            <a:pPr>
              <a:spcBef>
                <a:spcPts val="0"/>
              </a:spcBef>
              <a:buSzPts val="1632"/>
            </a:pPr>
            <a:r>
              <a:rPr lang="es-ES" sz="2400" dirty="0"/>
              <a:t>Ejemplo 4 </a:t>
            </a:r>
            <a:endParaRPr dirty="0"/>
          </a:p>
          <a:p>
            <a:pPr lvl="1">
              <a:buSzPts val="2000"/>
            </a:pPr>
            <a:r>
              <a:rPr lang="es-ES" sz="2000" dirty="0"/>
              <a:t>Un estanque de dimensiones 20 m x 24 m x 10,5 m contiene aceite de densidad relativa 0,84. </a:t>
            </a:r>
            <a:endParaRPr sz="2000" dirty="0"/>
          </a:p>
          <a:p>
            <a:pPr lvl="1">
              <a:buSzPts val="2000"/>
            </a:pPr>
            <a:r>
              <a:rPr lang="es-ES" sz="2000" dirty="0"/>
              <a:t>Encontrar la masa del aceite cuando el nivel se encuentra a 2,5 m del techo del estanque</a:t>
            </a:r>
            <a:endParaRPr dirty="0"/>
          </a:p>
        </p:txBody>
      </p:sp>
      <p:sp>
        <p:nvSpPr>
          <p:cNvPr id="222" name="Google Shape;222;p12"/>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13</a:t>
            </a:fld>
            <a:endParaRPr/>
          </a:p>
        </p:txBody>
      </p:sp>
      <p:grpSp>
        <p:nvGrpSpPr>
          <p:cNvPr id="223" name="Google Shape;223;p12"/>
          <p:cNvGrpSpPr/>
          <p:nvPr/>
        </p:nvGrpSpPr>
        <p:grpSpPr>
          <a:xfrm>
            <a:off x="5000628" y="1752600"/>
            <a:ext cx="3756022" cy="3248036"/>
            <a:chOff x="2784" y="1104"/>
            <a:chExt cx="2732" cy="2112"/>
          </a:xfrm>
        </p:grpSpPr>
        <p:cxnSp>
          <p:nvCxnSpPr>
            <p:cNvPr id="224" name="Google Shape;224;p12"/>
            <p:cNvCxnSpPr/>
            <p:nvPr/>
          </p:nvCxnSpPr>
          <p:spPr>
            <a:xfrm rot="10800000">
              <a:off x="4512" y="1342"/>
              <a:ext cx="0" cy="504"/>
            </a:xfrm>
            <a:prstGeom prst="straightConnector1">
              <a:avLst/>
            </a:prstGeom>
            <a:noFill/>
            <a:ln w="12700" cap="flat" cmpd="sng">
              <a:solidFill>
                <a:srgbClr val="000000"/>
              </a:solidFill>
              <a:prstDash val="solid"/>
              <a:round/>
              <a:headEnd type="none" w="sm" len="sm"/>
              <a:tailEnd type="none" w="sm" len="sm"/>
            </a:ln>
          </p:spPr>
        </p:cxnSp>
        <p:sp>
          <p:nvSpPr>
            <p:cNvPr id="225" name="Google Shape;225;p12"/>
            <p:cNvSpPr/>
            <p:nvPr/>
          </p:nvSpPr>
          <p:spPr>
            <a:xfrm>
              <a:off x="3365" y="1728"/>
              <a:ext cx="2034" cy="1488"/>
            </a:xfrm>
            <a:custGeom>
              <a:avLst/>
              <a:gdLst/>
              <a:ahLst/>
              <a:cxnLst/>
              <a:rect l="l" t="t" r="r" b="b"/>
              <a:pathLst>
                <a:path w="2956" h="1701" extrusionOk="0">
                  <a:moveTo>
                    <a:pt x="4" y="962"/>
                  </a:moveTo>
                  <a:lnTo>
                    <a:pt x="1273" y="1695"/>
                  </a:lnTo>
                  <a:lnTo>
                    <a:pt x="1275" y="1700"/>
                  </a:lnTo>
                  <a:lnTo>
                    <a:pt x="2955" y="737"/>
                  </a:lnTo>
                  <a:lnTo>
                    <a:pt x="2955" y="394"/>
                  </a:lnTo>
                  <a:lnTo>
                    <a:pt x="1673" y="18"/>
                  </a:lnTo>
                  <a:lnTo>
                    <a:pt x="1659" y="0"/>
                  </a:lnTo>
                  <a:lnTo>
                    <a:pt x="0" y="595"/>
                  </a:lnTo>
                  <a:lnTo>
                    <a:pt x="1" y="958"/>
                  </a:lnTo>
                  <a:lnTo>
                    <a:pt x="4" y="962"/>
                  </a:lnTo>
                </a:path>
              </a:pathLst>
            </a:custGeom>
            <a:solidFill>
              <a:schemeClr val="accent1"/>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26" name="Google Shape;226;p12"/>
            <p:cNvSpPr/>
            <p:nvPr/>
          </p:nvSpPr>
          <p:spPr>
            <a:xfrm>
              <a:off x="3370" y="1488"/>
              <a:ext cx="2024" cy="1344"/>
            </a:xfrm>
            <a:custGeom>
              <a:avLst/>
              <a:gdLst/>
              <a:ahLst/>
              <a:cxnLst/>
              <a:rect l="l" t="t" r="r" b="b"/>
              <a:pathLst>
                <a:path w="2942" h="1702" extrusionOk="0">
                  <a:moveTo>
                    <a:pt x="3" y="962"/>
                  </a:moveTo>
                  <a:lnTo>
                    <a:pt x="1272" y="1695"/>
                  </a:lnTo>
                  <a:lnTo>
                    <a:pt x="1274" y="1701"/>
                  </a:lnTo>
                  <a:lnTo>
                    <a:pt x="2933" y="743"/>
                  </a:lnTo>
                  <a:lnTo>
                    <a:pt x="2941" y="751"/>
                  </a:lnTo>
                  <a:lnTo>
                    <a:pt x="1672" y="18"/>
                  </a:lnTo>
                  <a:lnTo>
                    <a:pt x="1659" y="0"/>
                  </a:lnTo>
                  <a:lnTo>
                    <a:pt x="0" y="958"/>
                  </a:lnTo>
                  <a:lnTo>
                    <a:pt x="3" y="962"/>
                  </a:lnTo>
                </a:path>
              </a:pathLst>
            </a:custGeom>
            <a:solidFill>
              <a:schemeClr val="accent1"/>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27" name="Google Shape;227;p12"/>
            <p:cNvSpPr/>
            <p:nvPr/>
          </p:nvSpPr>
          <p:spPr>
            <a:xfrm>
              <a:off x="3367" y="1335"/>
              <a:ext cx="2025" cy="1343"/>
            </a:xfrm>
            <a:custGeom>
              <a:avLst/>
              <a:gdLst/>
              <a:ahLst/>
              <a:cxnLst/>
              <a:rect l="l" t="t" r="r" b="b"/>
              <a:pathLst>
                <a:path w="2943" h="1702" extrusionOk="0">
                  <a:moveTo>
                    <a:pt x="4" y="963"/>
                  </a:moveTo>
                  <a:lnTo>
                    <a:pt x="1273" y="1695"/>
                  </a:lnTo>
                  <a:lnTo>
                    <a:pt x="1275" y="1701"/>
                  </a:lnTo>
                  <a:lnTo>
                    <a:pt x="2933" y="743"/>
                  </a:lnTo>
                  <a:lnTo>
                    <a:pt x="2942" y="751"/>
                  </a:lnTo>
                  <a:lnTo>
                    <a:pt x="1673" y="18"/>
                  </a:lnTo>
                  <a:lnTo>
                    <a:pt x="1659" y="0"/>
                  </a:lnTo>
                  <a:lnTo>
                    <a:pt x="0" y="958"/>
                  </a:lnTo>
                  <a:lnTo>
                    <a:pt x="4" y="963"/>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228" name="Google Shape;228;p12"/>
            <p:cNvCxnSpPr/>
            <p:nvPr/>
          </p:nvCxnSpPr>
          <p:spPr>
            <a:xfrm rot="10800000">
              <a:off x="3365" y="2082"/>
              <a:ext cx="0" cy="505"/>
            </a:xfrm>
            <a:prstGeom prst="straightConnector1">
              <a:avLst/>
            </a:prstGeom>
            <a:noFill/>
            <a:ln w="12700" cap="flat" cmpd="sng">
              <a:solidFill>
                <a:srgbClr val="000000"/>
              </a:solidFill>
              <a:prstDash val="solid"/>
              <a:round/>
              <a:headEnd type="none" w="sm" len="sm"/>
              <a:tailEnd type="none" w="sm" len="sm"/>
            </a:ln>
          </p:spPr>
        </p:cxnSp>
        <p:cxnSp>
          <p:nvCxnSpPr>
            <p:cNvPr id="229" name="Google Shape;229;p12"/>
            <p:cNvCxnSpPr/>
            <p:nvPr/>
          </p:nvCxnSpPr>
          <p:spPr>
            <a:xfrm rot="10800000">
              <a:off x="4245" y="2682"/>
              <a:ext cx="0" cy="505"/>
            </a:xfrm>
            <a:prstGeom prst="straightConnector1">
              <a:avLst/>
            </a:prstGeom>
            <a:noFill/>
            <a:ln w="12700" cap="flat" cmpd="sng">
              <a:solidFill>
                <a:srgbClr val="000000"/>
              </a:solidFill>
              <a:prstDash val="solid"/>
              <a:round/>
              <a:headEnd type="none" w="sm" len="sm"/>
              <a:tailEnd type="none" w="sm" len="sm"/>
            </a:ln>
          </p:spPr>
        </p:cxnSp>
        <p:cxnSp>
          <p:nvCxnSpPr>
            <p:cNvPr id="230" name="Google Shape;230;p12"/>
            <p:cNvCxnSpPr/>
            <p:nvPr/>
          </p:nvCxnSpPr>
          <p:spPr>
            <a:xfrm rot="10800000">
              <a:off x="5397" y="1872"/>
              <a:ext cx="0" cy="504"/>
            </a:xfrm>
            <a:prstGeom prst="straightConnector1">
              <a:avLst/>
            </a:prstGeom>
            <a:noFill/>
            <a:ln w="12700" cap="flat" cmpd="sng">
              <a:solidFill>
                <a:srgbClr val="000000"/>
              </a:solidFill>
              <a:prstDash val="solid"/>
              <a:round/>
              <a:headEnd type="none" w="sm" len="sm"/>
              <a:tailEnd type="none" w="sm" len="sm"/>
            </a:ln>
          </p:spPr>
        </p:cxnSp>
        <p:sp>
          <p:nvSpPr>
            <p:cNvPr id="231" name="Google Shape;231;p12"/>
            <p:cNvSpPr/>
            <p:nvPr/>
          </p:nvSpPr>
          <p:spPr>
            <a:xfrm rot="1800000">
              <a:off x="4825" y="1372"/>
              <a:ext cx="471" cy="221"/>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2000">
                  <a:solidFill>
                    <a:schemeClr val="dk1"/>
                  </a:solidFill>
                  <a:latin typeface="Arial"/>
                  <a:ea typeface="Arial"/>
                  <a:cs typeface="Arial"/>
                  <a:sym typeface="Arial"/>
                </a:rPr>
                <a:t>24 m</a:t>
              </a:r>
              <a:endParaRPr/>
            </a:p>
          </p:txBody>
        </p:sp>
        <p:sp>
          <p:nvSpPr>
            <p:cNvPr id="232" name="Google Shape;232;p12"/>
            <p:cNvSpPr/>
            <p:nvPr/>
          </p:nvSpPr>
          <p:spPr>
            <a:xfrm rot="-1800000">
              <a:off x="3552" y="1459"/>
              <a:ext cx="471" cy="221"/>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2000">
                  <a:solidFill>
                    <a:schemeClr val="dk1"/>
                  </a:solidFill>
                  <a:latin typeface="Arial"/>
                  <a:ea typeface="Arial"/>
                  <a:cs typeface="Arial"/>
                  <a:sym typeface="Arial"/>
                </a:rPr>
                <a:t>20 m</a:t>
              </a:r>
              <a:endParaRPr/>
            </a:p>
          </p:txBody>
        </p:sp>
        <p:sp>
          <p:nvSpPr>
            <p:cNvPr id="233" name="Google Shape;233;p12"/>
            <p:cNvSpPr/>
            <p:nvPr/>
          </p:nvSpPr>
          <p:spPr>
            <a:xfrm>
              <a:off x="2784" y="2234"/>
              <a:ext cx="610" cy="223"/>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2000">
                  <a:solidFill>
                    <a:schemeClr val="dk1"/>
                  </a:solidFill>
                  <a:latin typeface="Arial"/>
                  <a:ea typeface="Arial"/>
                  <a:cs typeface="Arial"/>
                  <a:sym typeface="Arial"/>
                </a:rPr>
                <a:t>10,5 m</a:t>
              </a:r>
              <a:endParaRPr/>
            </a:p>
          </p:txBody>
        </p:sp>
        <p:cxnSp>
          <p:nvCxnSpPr>
            <p:cNvPr id="234" name="Google Shape;234;p12"/>
            <p:cNvCxnSpPr/>
            <p:nvPr/>
          </p:nvCxnSpPr>
          <p:spPr>
            <a:xfrm rot="10800000">
              <a:off x="3098" y="2089"/>
              <a:ext cx="243" cy="0"/>
            </a:xfrm>
            <a:prstGeom prst="straightConnector1">
              <a:avLst/>
            </a:prstGeom>
            <a:noFill/>
            <a:ln w="12700" cap="flat" cmpd="sng">
              <a:solidFill>
                <a:srgbClr val="000000"/>
              </a:solidFill>
              <a:prstDash val="solid"/>
              <a:round/>
              <a:headEnd type="none" w="sm" len="sm"/>
              <a:tailEnd type="none" w="sm" len="sm"/>
            </a:ln>
          </p:spPr>
        </p:cxnSp>
        <p:cxnSp>
          <p:nvCxnSpPr>
            <p:cNvPr id="235" name="Google Shape;235;p12"/>
            <p:cNvCxnSpPr/>
            <p:nvPr/>
          </p:nvCxnSpPr>
          <p:spPr>
            <a:xfrm rot="10800000">
              <a:off x="3090" y="2597"/>
              <a:ext cx="251" cy="0"/>
            </a:xfrm>
            <a:prstGeom prst="straightConnector1">
              <a:avLst/>
            </a:prstGeom>
            <a:noFill/>
            <a:ln w="12700" cap="flat" cmpd="sng">
              <a:solidFill>
                <a:srgbClr val="000000"/>
              </a:solidFill>
              <a:prstDash val="solid"/>
              <a:round/>
              <a:headEnd type="none" w="sm" len="sm"/>
              <a:tailEnd type="none" w="sm" len="sm"/>
            </a:ln>
          </p:spPr>
        </p:cxnSp>
        <p:cxnSp>
          <p:nvCxnSpPr>
            <p:cNvPr id="236" name="Google Shape;236;p12"/>
            <p:cNvCxnSpPr/>
            <p:nvPr/>
          </p:nvCxnSpPr>
          <p:spPr>
            <a:xfrm rot="10800000">
              <a:off x="3244" y="1849"/>
              <a:ext cx="106" cy="210"/>
            </a:xfrm>
            <a:prstGeom prst="straightConnector1">
              <a:avLst/>
            </a:prstGeom>
            <a:noFill/>
            <a:ln w="12700" cap="flat" cmpd="sng">
              <a:solidFill>
                <a:srgbClr val="000000"/>
              </a:solidFill>
              <a:prstDash val="solid"/>
              <a:round/>
              <a:headEnd type="none" w="sm" len="sm"/>
              <a:tailEnd type="none" w="sm" len="sm"/>
            </a:ln>
          </p:spPr>
        </p:cxnSp>
        <p:cxnSp>
          <p:nvCxnSpPr>
            <p:cNvPr id="237" name="Google Shape;237;p12"/>
            <p:cNvCxnSpPr/>
            <p:nvPr/>
          </p:nvCxnSpPr>
          <p:spPr>
            <a:xfrm rot="10800000" flipH="1">
              <a:off x="4530" y="1104"/>
              <a:ext cx="106" cy="210"/>
            </a:xfrm>
            <a:prstGeom prst="straightConnector1">
              <a:avLst/>
            </a:prstGeom>
            <a:noFill/>
            <a:ln w="12700" cap="flat" cmpd="sng">
              <a:solidFill>
                <a:srgbClr val="000000"/>
              </a:solidFill>
              <a:prstDash val="solid"/>
              <a:round/>
              <a:headEnd type="none" w="sm" len="sm"/>
              <a:tailEnd type="none" w="sm" len="sm"/>
            </a:ln>
          </p:spPr>
        </p:cxnSp>
        <p:cxnSp>
          <p:nvCxnSpPr>
            <p:cNvPr id="238" name="Google Shape;238;p12"/>
            <p:cNvCxnSpPr/>
            <p:nvPr/>
          </p:nvCxnSpPr>
          <p:spPr>
            <a:xfrm rot="10800000" flipH="1">
              <a:off x="5410" y="1693"/>
              <a:ext cx="106" cy="211"/>
            </a:xfrm>
            <a:prstGeom prst="straightConnector1">
              <a:avLst/>
            </a:prstGeom>
            <a:noFill/>
            <a:ln w="12700" cap="flat" cmpd="sng">
              <a:solidFill>
                <a:srgbClr val="000000"/>
              </a:solidFill>
              <a:prstDash val="solid"/>
              <a:round/>
              <a:headEnd type="none" w="sm" len="sm"/>
              <a:tailEnd type="none" w="sm" len="sm"/>
            </a:ln>
          </p:spPr>
        </p:cxnSp>
        <p:cxnSp>
          <p:nvCxnSpPr>
            <p:cNvPr id="239" name="Google Shape;239;p12"/>
            <p:cNvCxnSpPr/>
            <p:nvPr/>
          </p:nvCxnSpPr>
          <p:spPr>
            <a:xfrm rot="10800000">
              <a:off x="4397" y="1126"/>
              <a:ext cx="100" cy="197"/>
            </a:xfrm>
            <a:prstGeom prst="straightConnector1">
              <a:avLst/>
            </a:prstGeom>
            <a:noFill/>
            <a:ln w="12700" cap="flat" cmpd="sng">
              <a:solidFill>
                <a:srgbClr val="000000"/>
              </a:solidFill>
              <a:prstDash val="solid"/>
              <a:round/>
              <a:headEnd type="none" w="sm" len="sm"/>
              <a:tailEnd type="none" w="sm" len="sm"/>
            </a:ln>
          </p:spPr>
        </p:cxnSp>
        <p:cxnSp>
          <p:nvCxnSpPr>
            <p:cNvPr id="240" name="Google Shape;240;p12"/>
            <p:cNvCxnSpPr/>
            <p:nvPr/>
          </p:nvCxnSpPr>
          <p:spPr>
            <a:xfrm flipH="1">
              <a:off x="3285" y="1704"/>
              <a:ext cx="324" cy="215"/>
            </a:xfrm>
            <a:prstGeom prst="straightConnector1">
              <a:avLst/>
            </a:prstGeom>
            <a:noFill/>
            <a:ln w="12700" cap="flat" cmpd="sng">
              <a:solidFill>
                <a:srgbClr val="000000"/>
              </a:solidFill>
              <a:prstDash val="solid"/>
              <a:round/>
              <a:headEnd type="none" w="sm" len="sm"/>
              <a:tailEnd type="stealth" w="med" len="med"/>
            </a:ln>
          </p:spPr>
        </p:cxnSp>
        <p:cxnSp>
          <p:nvCxnSpPr>
            <p:cNvPr id="241" name="Google Shape;241;p12"/>
            <p:cNvCxnSpPr/>
            <p:nvPr/>
          </p:nvCxnSpPr>
          <p:spPr>
            <a:xfrm rot="10800000" flipH="1">
              <a:off x="4015" y="1181"/>
              <a:ext cx="408" cy="270"/>
            </a:xfrm>
            <a:prstGeom prst="straightConnector1">
              <a:avLst/>
            </a:prstGeom>
            <a:noFill/>
            <a:ln w="12700" cap="flat" cmpd="sng">
              <a:solidFill>
                <a:srgbClr val="000000"/>
              </a:solidFill>
              <a:prstDash val="solid"/>
              <a:round/>
              <a:headEnd type="none" w="sm" len="sm"/>
              <a:tailEnd type="stealth" w="med" len="med"/>
            </a:ln>
          </p:spPr>
        </p:cxnSp>
        <p:cxnSp>
          <p:nvCxnSpPr>
            <p:cNvPr id="242" name="Google Shape;242;p12"/>
            <p:cNvCxnSpPr/>
            <p:nvPr/>
          </p:nvCxnSpPr>
          <p:spPr>
            <a:xfrm rot="10800000">
              <a:off x="3024" y="2089"/>
              <a:ext cx="5" cy="190"/>
            </a:xfrm>
            <a:prstGeom prst="straightConnector1">
              <a:avLst/>
            </a:prstGeom>
            <a:noFill/>
            <a:ln w="12700" cap="flat" cmpd="sng">
              <a:solidFill>
                <a:srgbClr val="000000"/>
              </a:solidFill>
              <a:prstDash val="solid"/>
              <a:round/>
              <a:headEnd type="none" w="sm" len="sm"/>
              <a:tailEnd type="stealth" w="med" len="med"/>
            </a:ln>
          </p:spPr>
        </p:cxnSp>
        <p:cxnSp>
          <p:nvCxnSpPr>
            <p:cNvPr id="243" name="Google Shape;243;p12"/>
            <p:cNvCxnSpPr/>
            <p:nvPr/>
          </p:nvCxnSpPr>
          <p:spPr>
            <a:xfrm rot="10800000">
              <a:off x="4582" y="1188"/>
              <a:ext cx="274" cy="182"/>
            </a:xfrm>
            <a:prstGeom prst="straightConnector1">
              <a:avLst/>
            </a:prstGeom>
            <a:noFill/>
            <a:ln w="12700" cap="flat" cmpd="sng">
              <a:solidFill>
                <a:srgbClr val="000000"/>
              </a:solidFill>
              <a:prstDash val="solid"/>
              <a:round/>
              <a:headEnd type="none" w="sm" len="sm"/>
              <a:tailEnd type="stealth" w="med" len="med"/>
            </a:ln>
          </p:spPr>
        </p:cxnSp>
        <p:cxnSp>
          <p:nvCxnSpPr>
            <p:cNvPr id="244" name="Google Shape;244;p12"/>
            <p:cNvCxnSpPr/>
            <p:nvPr/>
          </p:nvCxnSpPr>
          <p:spPr>
            <a:xfrm>
              <a:off x="5226" y="1616"/>
              <a:ext cx="244" cy="165"/>
            </a:xfrm>
            <a:prstGeom prst="straightConnector1">
              <a:avLst/>
            </a:prstGeom>
            <a:noFill/>
            <a:ln w="12700" cap="flat" cmpd="sng">
              <a:solidFill>
                <a:srgbClr val="000000"/>
              </a:solidFill>
              <a:prstDash val="solid"/>
              <a:round/>
              <a:headEnd type="none" w="sm" len="sm"/>
              <a:tailEnd type="stealth" w="med" len="med"/>
            </a:ln>
          </p:spPr>
        </p:cxnSp>
        <p:cxnSp>
          <p:nvCxnSpPr>
            <p:cNvPr id="245" name="Google Shape;245;p12"/>
            <p:cNvCxnSpPr/>
            <p:nvPr/>
          </p:nvCxnSpPr>
          <p:spPr>
            <a:xfrm>
              <a:off x="3024" y="2400"/>
              <a:ext cx="0" cy="189"/>
            </a:xfrm>
            <a:prstGeom prst="straightConnector1">
              <a:avLst/>
            </a:prstGeom>
            <a:noFill/>
            <a:ln w="12700" cap="flat" cmpd="sng">
              <a:solidFill>
                <a:srgbClr val="000000"/>
              </a:solidFill>
              <a:prstDash val="solid"/>
              <a:round/>
              <a:headEnd type="none" w="sm" len="sm"/>
              <a:tailEnd type="stealth" w="med" len="med"/>
            </a:ln>
          </p:spPr>
        </p:cxnSp>
        <p:cxnSp>
          <p:nvCxnSpPr>
            <p:cNvPr id="246" name="Google Shape;246;p12"/>
            <p:cNvCxnSpPr/>
            <p:nvPr/>
          </p:nvCxnSpPr>
          <p:spPr>
            <a:xfrm>
              <a:off x="4241" y="2450"/>
              <a:ext cx="4" cy="190"/>
            </a:xfrm>
            <a:prstGeom prst="straightConnector1">
              <a:avLst/>
            </a:prstGeom>
            <a:noFill/>
            <a:ln w="12700" cap="flat" cmpd="sng">
              <a:solidFill>
                <a:srgbClr val="000000"/>
              </a:solidFill>
              <a:prstDash val="solid"/>
              <a:round/>
              <a:headEnd type="none" w="sm" len="sm"/>
              <a:tailEnd type="stealth" w="med" len="med"/>
            </a:ln>
          </p:spPr>
        </p:cxnSp>
        <p:cxnSp>
          <p:nvCxnSpPr>
            <p:cNvPr id="247" name="Google Shape;247;p12"/>
            <p:cNvCxnSpPr/>
            <p:nvPr/>
          </p:nvCxnSpPr>
          <p:spPr>
            <a:xfrm rot="10800000">
              <a:off x="4241" y="2842"/>
              <a:ext cx="4" cy="190"/>
            </a:xfrm>
            <a:prstGeom prst="straightConnector1">
              <a:avLst/>
            </a:prstGeom>
            <a:noFill/>
            <a:ln w="12700" cap="flat" cmpd="sng">
              <a:solidFill>
                <a:srgbClr val="000000"/>
              </a:solidFill>
              <a:prstDash val="solid"/>
              <a:round/>
              <a:headEnd type="none" w="sm" len="sm"/>
              <a:tailEnd type="stealth" w="med" len="med"/>
            </a:ln>
          </p:spPr>
        </p:cxnSp>
        <p:sp>
          <p:nvSpPr>
            <p:cNvPr id="248" name="Google Shape;248;p12"/>
            <p:cNvSpPr/>
            <p:nvPr/>
          </p:nvSpPr>
          <p:spPr>
            <a:xfrm>
              <a:off x="4237" y="2611"/>
              <a:ext cx="515" cy="221"/>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2000">
                  <a:solidFill>
                    <a:schemeClr val="dk1"/>
                  </a:solidFill>
                  <a:latin typeface="Arial"/>
                  <a:ea typeface="Arial"/>
                  <a:cs typeface="Arial"/>
                  <a:sym typeface="Arial"/>
                </a:rPr>
                <a:t>2,5 m</a:t>
              </a:r>
              <a:endParaRPr/>
            </a:p>
          </p:txBody>
        </p:sp>
      </p:grpSp>
      <p:sp>
        <p:nvSpPr>
          <p:cNvPr id="2" name="Marcador de fecha 1">
            <a:extLst>
              <a:ext uri="{FF2B5EF4-FFF2-40B4-BE49-F238E27FC236}">
                <a16:creationId xmlns:a16="http://schemas.microsoft.com/office/drawing/2014/main" id="{7DA4BA85-77F4-5DA8-3006-09DCCA56937C}"/>
              </a:ext>
            </a:extLst>
          </p:cNvPr>
          <p:cNvSpPr>
            <a:spLocks noGrp="1"/>
          </p:cNvSpPr>
          <p:nvPr>
            <p:ph type="dt" sz="half" idx="10"/>
          </p:nvPr>
        </p:nvSpPr>
        <p:spPr/>
        <p:txBody>
          <a:bodyPr/>
          <a:lstStyle/>
          <a:p>
            <a:fld id="{EADF6F72-9057-4268-9E09-E367A3CDFFD1}" type="datetime1">
              <a:rPr lang="es-CL" smtClean="0"/>
              <a:t>12-02-2025</a:t>
            </a:fld>
            <a:endParaRPr lang="es-E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13"/>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14</a:t>
            </a:fld>
            <a:endParaRPr/>
          </a:p>
        </p:txBody>
      </p:sp>
      <p:sp>
        <p:nvSpPr>
          <p:cNvPr id="254" name="Google Shape;254;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55" name="Google Shape;255;p13"/>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spcBef>
                <a:spcPts val="0"/>
              </a:spcBef>
              <a:buSzPts val="1632"/>
            </a:pPr>
            <a:r>
              <a:rPr lang="es-ES" sz="2400" dirty="0"/>
              <a:t>Solución Ejemplo 4 </a:t>
            </a:r>
            <a:endParaRPr dirty="0"/>
          </a:p>
          <a:p>
            <a:pPr lvl="1">
              <a:buSzPts val="2000"/>
            </a:pPr>
            <a:r>
              <a:rPr lang="es-ES" sz="2000" dirty="0"/>
              <a:t>Volumen de aceite 	= L x B x D</a:t>
            </a:r>
            <a:br>
              <a:rPr lang="es-ES" sz="2000" dirty="0"/>
            </a:br>
            <a:r>
              <a:rPr lang="es-ES" sz="2000" dirty="0"/>
              <a:t>			    	= 20 x 24 x 8 (m</a:t>
            </a:r>
            <a:r>
              <a:rPr lang="es-ES" sz="2000" baseline="30000" dirty="0"/>
              <a:t>3</a:t>
            </a:r>
            <a:r>
              <a:rPr lang="es-ES" sz="2000" dirty="0"/>
              <a:t>)</a:t>
            </a:r>
            <a:endParaRPr dirty="0"/>
          </a:p>
          <a:p>
            <a:pPr lvl="1">
              <a:buSzPts val="2000"/>
            </a:pPr>
            <a:r>
              <a:rPr lang="es-ES" sz="2000" dirty="0"/>
              <a:t>Densidad de aceite 	= S x 1000</a:t>
            </a:r>
            <a:br>
              <a:rPr lang="es-ES" sz="2000" dirty="0"/>
            </a:br>
            <a:r>
              <a:rPr lang="es-ES" sz="2000" dirty="0"/>
              <a:t>			    	= 840 Kg./m</a:t>
            </a:r>
            <a:r>
              <a:rPr lang="es-ES" sz="2000" baseline="30000" dirty="0"/>
              <a:t>3</a:t>
            </a:r>
            <a:r>
              <a:rPr lang="es-ES" sz="2000" dirty="0"/>
              <a:t> o 0,84 T/m</a:t>
            </a:r>
            <a:r>
              <a:rPr lang="es-ES" sz="2000" baseline="30000" dirty="0"/>
              <a:t>3</a:t>
            </a:r>
            <a:endParaRPr dirty="0"/>
          </a:p>
          <a:p>
            <a:pPr lvl="1">
              <a:buSzPts val="2000"/>
            </a:pPr>
            <a:r>
              <a:rPr lang="es-ES" sz="2000" dirty="0"/>
              <a:t>Masa de aceite	    	= Volumen x densidad</a:t>
            </a:r>
            <a:br>
              <a:rPr lang="es-ES" sz="2000" dirty="0"/>
            </a:br>
            <a:r>
              <a:rPr lang="es-ES" sz="2000" dirty="0"/>
              <a:t>			    	=  20 x 24 x 8 x 0,84</a:t>
            </a:r>
            <a:endParaRPr dirty="0"/>
          </a:p>
          <a:p>
            <a:pPr lvl="1">
              <a:buSzPts val="2000"/>
            </a:pPr>
            <a:r>
              <a:rPr lang="es-ES" sz="2000" dirty="0"/>
              <a:t>Masa de aceite	    	= 3225,6 (t)</a:t>
            </a:r>
            <a:endParaRPr sz="2800" dirty="0"/>
          </a:p>
        </p:txBody>
      </p:sp>
      <p:sp>
        <p:nvSpPr>
          <p:cNvPr id="2" name="Marcador de fecha 1">
            <a:extLst>
              <a:ext uri="{FF2B5EF4-FFF2-40B4-BE49-F238E27FC236}">
                <a16:creationId xmlns:a16="http://schemas.microsoft.com/office/drawing/2014/main" id="{133EBD06-94DC-A0C9-87BB-A3722FBFE11C}"/>
              </a:ext>
            </a:extLst>
          </p:cNvPr>
          <p:cNvSpPr>
            <a:spLocks noGrp="1"/>
          </p:cNvSpPr>
          <p:nvPr>
            <p:ph type="dt" sz="half" idx="10"/>
          </p:nvPr>
        </p:nvSpPr>
        <p:spPr/>
        <p:txBody>
          <a:bodyPr/>
          <a:lstStyle/>
          <a:p>
            <a:pPr>
              <a:defRPr/>
            </a:pPr>
            <a:fld id="{18FB46C3-FB4B-4B00-B171-06EA5E804EBA}" type="datetime1">
              <a:rPr lang="es-CL" smtClean="0"/>
              <a:t>12-02-2025</a:t>
            </a:fld>
            <a:endParaRPr lang="es-E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15"/>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15</a:t>
            </a:fld>
            <a:endParaRPr/>
          </a:p>
        </p:txBody>
      </p:sp>
      <p:sp>
        <p:nvSpPr>
          <p:cNvPr id="269" name="Google Shape;269;p1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70" name="Google Shape;270;p15"/>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marL="609600" indent="-609600">
              <a:spcBef>
                <a:spcPts val="0"/>
              </a:spcBef>
              <a:buSzPts val="1632"/>
            </a:pPr>
            <a:r>
              <a:rPr lang="es-ES" sz="2400" dirty="0"/>
              <a:t>Ejercicios de estudio </a:t>
            </a:r>
            <a:endParaRPr dirty="0"/>
          </a:p>
          <a:p>
            <a:pPr marL="865632" lvl="1" indent="-609600" algn="l" rtl="0">
              <a:lnSpc>
                <a:spcPct val="90000"/>
              </a:lnSpc>
              <a:spcBef>
                <a:spcPts val="324"/>
              </a:spcBef>
              <a:spcAft>
                <a:spcPts val="0"/>
              </a:spcAft>
              <a:buSzPts val="1800"/>
              <a:buFont typeface="Lucida Sans"/>
              <a:buAutoNum type="arabicPeriod"/>
            </a:pPr>
            <a:r>
              <a:rPr lang="es-MX" sz="1800" dirty="0"/>
              <a:t>Un estanque tiene una capacidad máxima de 120 toneladas de agua dulce. Encontrar cuantas toneladas de aceite de densidad relativa 0,84 puede contener, dejando un 2% de espacio en volumen dentro del mismo para expansión del aceite.</a:t>
            </a:r>
            <a:endParaRPr lang="es-MX" dirty="0"/>
          </a:p>
          <a:p>
            <a:pPr marL="865632" lvl="1" indent="-609600" algn="l" rtl="0">
              <a:lnSpc>
                <a:spcPct val="90000"/>
              </a:lnSpc>
              <a:spcBef>
                <a:spcPts val="324"/>
              </a:spcBef>
              <a:spcAft>
                <a:spcPts val="0"/>
              </a:spcAft>
              <a:buSzPts val="1800"/>
              <a:buFont typeface="Lucida Sans"/>
              <a:buAutoNum type="arabicPeriod"/>
            </a:pPr>
            <a:r>
              <a:rPr lang="es-ES" sz="1800" dirty="0"/>
              <a:t>Un estanque, cuando se encuentra lleno, contiene 130 toneladas de agua salada. Encontrar cuántas toneladas de aceite de densidad relativa 0,909 puede contener, dejando un espacio de un 1% para fines de expansión. </a:t>
            </a:r>
            <a:endParaRPr dirty="0"/>
          </a:p>
          <a:p>
            <a:pPr marL="865632" lvl="1" indent="-609600" algn="l" rtl="0">
              <a:lnSpc>
                <a:spcPct val="90000"/>
              </a:lnSpc>
              <a:spcBef>
                <a:spcPts val="324"/>
              </a:spcBef>
              <a:spcAft>
                <a:spcPts val="0"/>
              </a:spcAft>
              <a:buSzPts val="1800"/>
              <a:buFont typeface="Lucida Sans"/>
              <a:buAutoNum type="arabicPeriod"/>
            </a:pPr>
            <a:r>
              <a:rPr lang="es-ES" sz="1800" dirty="0"/>
              <a:t>Un estanque que mide 8 m x 6 m x 7 m está siendo llenado con aceite de densidad relativa 0,9. Encontrar cuántas toneladas de aceite caben dentro del estanque, dejando 3 metros de espacio entre el nivel de aceite y el techo del estanque.</a:t>
            </a:r>
            <a:endParaRPr dirty="0"/>
          </a:p>
        </p:txBody>
      </p:sp>
      <p:sp>
        <p:nvSpPr>
          <p:cNvPr id="2" name="Marcador de fecha 1">
            <a:extLst>
              <a:ext uri="{FF2B5EF4-FFF2-40B4-BE49-F238E27FC236}">
                <a16:creationId xmlns:a16="http://schemas.microsoft.com/office/drawing/2014/main" id="{0BFB26BA-50CB-3207-EBBD-28EC349CD473}"/>
              </a:ext>
            </a:extLst>
          </p:cNvPr>
          <p:cNvSpPr>
            <a:spLocks noGrp="1"/>
          </p:cNvSpPr>
          <p:nvPr>
            <p:ph type="dt" sz="half" idx="10"/>
          </p:nvPr>
        </p:nvSpPr>
        <p:spPr/>
        <p:txBody>
          <a:bodyPr/>
          <a:lstStyle/>
          <a:p>
            <a:pPr>
              <a:defRPr/>
            </a:pPr>
            <a:fld id="{4D042AB4-FC43-4B82-81CC-A793F140B682}" type="datetime1">
              <a:rPr lang="es-CL" smtClean="0"/>
              <a:t>12-02-2025</a:t>
            </a:fld>
            <a:endParaRPr lang="es-E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6"/>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16</a:t>
            </a:fld>
            <a:endParaRPr/>
          </a:p>
        </p:txBody>
      </p:sp>
      <p:sp>
        <p:nvSpPr>
          <p:cNvPr id="276" name="Google Shape;276;p1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77" name="Google Shape;277;p16"/>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marL="342900" indent="-342900">
              <a:lnSpc>
                <a:spcPct val="90000"/>
              </a:lnSpc>
              <a:spcBef>
                <a:spcPts val="0"/>
              </a:spcBef>
              <a:buSzPts val="1632"/>
            </a:pPr>
            <a:r>
              <a:rPr lang="es-ES" sz="2400" dirty="0"/>
              <a:t>Ejercicios de estudio </a:t>
            </a:r>
            <a:endParaRPr dirty="0"/>
          </a:p>
          <a:p>
            <a:pPr marL="541782" lvl="1" indent="-285750">
              <a:lnSpc>
                <a:spcPct val="90000"/>
              </a:lnSpc>
              <a:buSzPts val="1800"/>
            </a:pPr>
            <a:r>
              <a:rPr lang="es-ES" sz="1800" dirty="0"/>
              <a:t>Se descarga aceite de densidad relativa 0,75 dentro de un estanque de medidas 6m x 4m x 8 m, dejando un espacio entre el nivel del aceite y el techo del estanque de 2 metros. Calcular la cantidad de toneladas de aceite que contiene el estanque una vez terminada la faena de descarga.</a:t>
            </a:r>
            <a:endParaRPr dirty="0"/>
          </a:p>
          <a:p>
            <a:pPr marL="541782" lvl="1" indent="-285750">
              <a:lnSpc>
                <a:spcPct val="90000"/>
              </a:lnSpc>
              <a:buSzPts val="1800"/>
            </a:pPr>
            <a:r>
              <a:rPr lang="es-ES" sz="1800" dirty="0"/>
              <a:t>Un estanque contiene 100 toneladas de agua dulce cuando está completamente lleno. Encontrar cuántas toneladas de aceite de densidad relativa 0,85 puede almacenar dejando un 2% de volumen del estanque libre para expansión.</a:t>
            </a:r>
            <a:endParaRPr dirty="0"/>
          </a:p>
        </p:txBody>
      </p:sp>
      <p:sp>
        <p:nvSpPr>
          <p:cNvPr id="2" name="Marcador de fecha 1">
            <a:extLst>
              <a:ext uri="{FF2B5EF4-FFF2-40B4-BE49-F238E27FC236}">
                <a16:creationId xmlns:a16="http://schemas.microsoft.com/office/drawing/2014/main" id="{A284EA23-9A91-3959-5D37-C4489D755D82}"/>
              </a:ext>
            </a:extLst>
          </p:cNvPr>
          <p:cNvSpPr>
            <a:spLocks noGrp="1"/>
          </p:cNvSpPr>
          <p:nvPr>
            <p:ph type="dt" sz="half" idx="10"/>
          </p:nvPr>
        </p:nvSpPr>
        <p:spPr/>
        <p:txBody>
          <a:bodyPr/>
          <a:lstStyle/>
          <a:p>
            <a:pPr>
              <a:defRPr/>
            </a:pPr>
            <a:fld id="{A6DC5FAA-B7CA-4F13-89CE-8425F559EC17}" type="datetime1">
              <a:rPr lang="es-CL" smtClean="0"/>
              <a:t>12-02-2025</a:t>
            </a:fld>
            <a:endParaRPr lang="es-E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17"/>
          <p:cNvSpPr txBox="1">
            <a:spLocks noGrp="1"/>
          </p:cNvSpPr>
          <p:nvPr>
            <p:ph type="title"/>
          </p:nvPr>
        </p:nvSpPr>
        <p:spPr>
          <a:xfrm>
            <a:off x="1370013" y="301625"/>
            <a:ext cx="7313612"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U.T.1 Fundamentos de Estabilidad</a:t>
            </a:r>
            <a:endParaRPr/>
          </a:p>
        </p:txBody>
      </p:sp>
      <p:sp>
        <p:nvSpPr>
          <p:cNvPr id="283" name="Google Shape;283;p17"/>
          <p:cNvSpPr txBox="1">
            <a:spLocks noGrp="1"/>
          </p:cNvSpPr>
          <p:nvPr>
            <p:ph type="body" idx="1"/>
          </p:nvPr>
        </p:nvSpPr>
        <p:spPr>
          <a:xfrm>
            <a:off x="1370013" y="1827213"/>
            <a:ext cx="3579812" cy="4114800"/>
          </a:xfrm>
          <a:prstGeom prst="rect">
            <a:avLst/>
          </a:prstGeom>
          <a:noFill/>
          <a:ln>
            <a:noFill/>
          </a:ln>
        </p:spPr>
        <p:txBody>
          <a:bodyPr spcFirstLastPara="1" wrap="square" lIns="91425" tIns="45700" rIns="91425" bIns="45700" anchor="t" anchorCtr="0">
            <a:normAutofit fontScale="55000" lnSpcReduction="20000"/>
          </a:bodyPr>
          <a:lstStyle/>
          <a:p>
            <a:pPr>
              <a:lnSpc>
                <a:spcPct val="120000"/>
              </a:lnSpc>
              <a:spcBef>
                <a:spcPts val="0"/>
              </a:spcBef>
            </a:pPr>
            <a:r>
              <a:rPr lang="es-ES" dirty="0"/>
              <a:t>Contenido</a:t>
            </a:r>
            <a:endParaRPr dirty="0"/>
          </a:p>
          <a:p>
            <a:pPr lvl="1">
              <a:lnSpc>
                <a:spcPct val="120000"/>
              </a:lnSpc>
              <a:buSzPct val="100000"/>
            </a:pPr>
            <a:r>
              <a:rPr lang="es-ES" dirty="0"/>
              <a:t>El problema de Estabilidad de buques:</a:t>
            </a:r>
            <a:endParaRPr dirty="0"/>
          </a:p>
          <a:p>
            <a:pPr lvl="2">
              <a:lnSpc>
                <a:spcPct val="120000"/>
              </a:lnSpc>
            </a:pPr>
            <a:r>
              <a:rPr lang="es-ES" dirty="0"/>
              <a:t>Siniestros marítimos por fallas en la Estabilidad.</a:t>
            </a:r>
            <a:endParaRPr dirty="0"/>
          </a:p>
          <a:p>
            <a:pPr lvl="2">
              <a:lnSpc>
                <a:spcPct val="120000"/>
              </a:lnSpc>
            </a:pPr>
            <a:r>
              <a:rPr lang="es-ES" dirty="0"/>
              <a:t>Responsabilidad del Estado (Autoridad Marítima) en la prevención y contención.</a:t>
            </a:r>
            <a:endParaRPr dirty="0"/>
          </a:p>
          <a:p>
            <a:pPr lvl="2">
              <a:lnSpc>
                <a:spcPct val="120000"/>
              </a:lnSpc>
            </a:pPr>
            <a:r>
              <a:rPr lang="es-ES" dirty="0"/>
              <a:t>Roles y responsabilidades de otros actores (Armador, Capitán, Agencia, Casa Clasificadora, Puerto) </a:t>
            </a:r>
            <a:endParaRPr dirty="0"/>
          </a:p>
          <a:p>
            <a:pPr lvl="1">
              <a:lnSpc>
                <a:spcPct val="120000"/>
              </a:lnSpc>
              <a:buSzPct val="100000"/>
            </a:pPr>
            <a:r>
              <a:rPr lang="es-ES" dirty="0"/>
              <a:t>Física aplicada a la estabilidad.</a:t>
            </a:r>
            <a:endParaRPr dirty="0"/>
          </a:p>
          <a:p>
            <a:pPr lvl="2">
              <a:lnSpc>
                <a:spcPct val="120000"/>
              </a:lnSpc>
            </a:pPr>
            <a:r>
              <a:rPr lang="es-ES" dirty="0"/>
              <a:t>Masa, peso, Volumen y densidad.</a:t>
            </a:r>
            <a:endParaRPr dirty="0"/>
          </a:p>
          <a:p>
            <a:pPr lvl="2">
              <a:lnSpc>
                <a:spcPct val="120000"/>
              </a:lnSpc>
            </a:pPr>
            <a:r>
              <a:rPr lang="es-ES" dirty="0"/>
              <a:t>Centro geométrico</a:t>
            </a:r>
            <a:endParaRPr dirty="0"/>
          </a:p>
          <a:p>
            <a:pPr lvl="2">
              <a:lnSpc>
                <a:spcPct val="120000"/>
              </a:lnSpc>
            </a:pPr>
            <a:r>
              <a:rPr lang="es-ES" dirty="0"/>
              <a:t>Centro de Gravedad</a:t>
            </a:r>
            <a:endParaRPr dirty="0"/>
          </a:p>
          <a:p>
            <a:pPr lvl="2">
              <a:lnSpc>
                <a:spcPct val="120000"/>
              </a:lnSpc>
            </a:pPr>
            <a:r>
              <a:rPr lang="es-ES" dirty="0"/>
              <a:t>Torque o Momento</a:t>
            </a:r>
            <a:endParaRPr dirty="0"/>
          </a:p>
          <a:p>
            <a:pPr lvl="2">
              <a:lnSpc>
                <a:spcPct val="120000"/>
              </a:lnSpc>
            </a:pPr>
            <a:r>
              <a:rPr lang="es-ES" dirty="0"/>
              <a:t>Principio de Arquímedes </a:t>
            </a:r>
            <a:endParaRPr dirty="0"/>
          </a:p>
          <a:p>
            <a:pPr marL="816420" lvl="1" indent="-342900">
              <a:lnSpc>
                <a:spcPct val="120000"/>
              </a:lnSpc>
              <a:buSzPct val="100000"/>
            </a:pPr>
            <a:endParaRPr dirty="0"/>
          </a:p>
          <a:p>
            <a:pPr marL="365760" lvl="0" indent="-191909" algn="l" rtl="0">
              <a:spcBef>
                <a:spcPts val="400"/>
              </a:spcBef>
              <a:spcAft>
                <a:spcPts val="0"/>
              </a:spcAft>
              <a:buSzPct val="68000"/>
              <a:buNone/>
            </a:pPr>
            <a:endParaRPr dirty="0"/>
          </a:p>
        </p:txBody>
      </p:sp>
      <p:sp>
        <p:nvSpPr>
          <p:cNvPr id="284" name="Google Shape;284;p17"/>
          <p:cNvSpPr txBox="1">
            <a:spLocks noGrp="1"/>
          </p:cNvSpPr>
          <p:nvPr>
            <p:ph type="body" idx="2"/>
          </p:nvPr>
        </p:nvSpPr>
        <p:spPr>
          <a:xfrm>
            <a:off x="5102225" y="1827213"/>
            <a:ext cx="3581400" cy="4114800"/>
          </a:xfrm>
          <a:prstGeom prst="rect">
            <a:avLst/>
          </a:prstGeom>
          <a:noFill/>
          <a:ln>
            <a:noFill/>
          </a:ln>
        </p:spPr>
        <p:txBody>
          <a:bodyPr spcFirstLastPara="1" wrap="square" lIns="91425" tIns="45700" rIns="91425" bIns="45700" anchor="t" anchorCtr="0">
            <a:normAutofit lnSpcReduction="10000"/>
          </a:bodyPr>
          <a:lstStyle/>
          <a:p>
            <a:pPr marL="621792" lvl="1" indent="-152400" algn="l" rtl="0">
              <a:lnSpc>
                <a:spcPct val="110000"/>
              </a:lnSpc>
              <a:spcBef>
                <a:spcPts val="0"/>
              </a:spcBef>
              <a:spcAft>
                <a:spcPts val="0"/>
              </a:spcAft>
              <a:buSzPts val="1200"/>
              <a:buNone/>
            </a:pPr>
            <a:endParaRPr sz="1200" dirty="0"/>
          </a:p>
          <a:p>
            <a:pPr lvl="1">
              <a:lnSpc>
                <a:spcPct val="110000"/>
              </a:lnSpc>
              <a:buSzPts val="1200"/>
            </a:pPr>
            <a:r>
              <a:rPr lang="es-ES" sz="1200" dirty="0"/>
              <a:t>El buque y sus dimensiones</a:t>
            </a:r>
            <a:endParaRPr dirty="0"/>
          </a:p>
          <a:p>
            <a:pPr lvl="2">
              <a:lnSpc>
                <a:spcPct val="110000"/>
              </a:lnSpc>
              <a:buSzPts val="1050"/>
            </a:pPr>
            <a:r>
              <a:rPr lang="es-ES" sz="1050" dirty="0"/>
              <a:t>Eslora, Manga, puntal y calado.</a:t>
            </a:r>
            <a:endParaRPr dirty="0"/>
          </a:p>
          <a:p>
            <a:pPr lvl="2">
              <a:lnSpc>
                <a:spcPct val="110000"/>
              </a:lnSpc>
              <a:buSzPts val="1050"/>
            </a:pPr>
            <a:r>
              <a:rPr lang="es-ES" sz="1050" dirty="0"/>
              <a:t>Desplazamiento</a:t>
            </a:r>
            <a:endParaRPr dirty="0"/>
          </a:p>
          <a:p>
            <a:pPr lvl="2">
              <a:lnSpc>
                <a:spcPct val="110000"/>
              </a:lnSpc>
              <a:buSzPts val="1050"/>
            </a:pPr>
            <a:r>
              <a:rPr lang="es-ES" sz="1050" dirty="0"/>
              <a:t>Formas y coeficientes</a:t>
            </a:r>
            <a:endParaRPr dirty="0"/>
          </a:p>
          <a:p>
            <a:pPr marL="621792" lvl="1" indent="-152400" algn="l" rtl="0">
              <a:lnSpc>
                <a:spcPct val="110000"/>
              </a:lnSpc>
              <a:spcBef>
                <a:spcPts val="324"/>
              </a:spcBef>
              <a:spcAft>
                <a:spcPts val="0"/>
              </a:spcAft>
              <a:buSzPts val="1200"/>
              <a:buNone/>
            </a:pPr>
            <a:endParaRPr sz="1200" dirty="0"/>
          </a:p>
          <a:p>
            <a:pPr marL="621792" lvl="1" indent="-152400" algn="l" rtl="0">
              <a:lnSpc>
                <a:spcPct val="110000"/>
              </a:lnSpc>
              <a:spcBef>
                <a:spcPts val="324"/>
              </a:spcBef>
              <a:spcAft>
                <a:spcPts val="0"/>
              </a:spcAft>
              <a:buSzPts val="1200"/>
              <a:buNone/>
            </a:pPr>
            <a:endParaRPr sz="1200" dirty="0"/>
          </a:p>
          <a:p>
            <a:pPr marL="621792" lvl="1" indent="-152400" algn="l" rtl="0">
              <a:lnSpc>
                <a:spcPct val="110000"/>
              </a:lnSpc>
              <a:spcBef>
                <a:spcPts val="324"/>
              </a:spcBef>
              <a:spcAft>
                <a:spcPts val="0"/>
              </a:spcAft>
              <a:buSzPts val="1200"/>
              <a:buNone/>
            </a:pPr>
            <a:endParaRPr sz="1200" dirty="0"/>
          </a:p>
          <a:p>
            <a:pPr marL="621792" lvl="1" indent="-152400" algn="l" rtl="0">
              <a:lnSpc>
                <a:spcPct val="110000"/>
              </a:lnSpc>
              <a:spcBef>
                <a:spcPts val="324"/>
              </a:spcBef>
              <a:spcAft>
                <a:spcPts val="0"/>
              </a:spcAft>
              <a:buSzPts val="1200"/>
              <a:buNone/>
            </a:pPr>
            <a:endParaRPr sz="1200" dirty="0"/>
          </a:p>
          <a:p>
            <a:pPr marL="621792" lvl="1" indent="-152400" algn="l" rtl="0">
              <a:lnSpc>
                <a:spcPct val="110000"/>
              </a:lnSpc>
              <a:spcBef>
                <a:spcPts val="324"/>
              </a:spcBef>
              <a:spcAft>
                <a:spcPts val="0"/>
              </a:spcAft>
              <a:buSzPts val="1200"/>
              <a:buNone/>
            </a:pPr>
            <a:endParaRPr sz="1200" dirty="0"/>
          </a:p>
          <a:p>
            <a:pPr marL="621792" lvl="1" indent="-152400" algn="l" rtl="0">
              <a:lnSpc>
                <a:spcPct val="110000"/>
              </a:lnSpc>
              <a:spcBef>
                <a:spcPts val="324"/>
              </a:spcBef>
              <a:spcAft>
                <a:spcPts val="0"/>
              </a:spcAft>
              <a:buSzPts val="1200"/>
              <a:buNone/>
            </a:pPr>
            <a:endParaRPr sz="1200" dirty="0"/>
          </a:p>
          <a:p>
            <a:pPr lvl="1">
              <a:lnSpc>
                <a:spcPct val="110000"/>
              </a:lnSpc>
              <a:buSzPts val="1200"/>
            </a:pPr>
            <a:r>
              <a:rPr lang="es-ES" sz="1200" dirty="0"/>
              <a:t>Flotación</a:t>
            </a:r>
            <a:endParaRPr dirty="0"/>
          </a:p>
          <a:p>
            <a:pPr lvl="2">
              <a:lnSpc>
                <a:spcPct val="110000"/>
              </a:lnSpc>
              <a:buSzPts val="1050"/>
            </a:pPr>
            <a:r>
              <a:rPr lang="es-ES" sz="1050" dirty="0"/>
              <a:t>Volumen sumergido</a:t>
            </a:r>
            <a:endParaRPr dirty="0"/>
          </a:p>
          <a:p>
            <a:pPr lvl="2">
              <a:lnSpc>
                <a:spcPct val="110000"/>
              </a:lnSpc>
              <a:buSzPts val="1050"/>
            </a:pPr>
            <a:r>
              <a:rPr lang="es-ES" sz="1050" dirty="0"/>
              <a:t>Desplazamiento en agua dulce y salada </a:t>
            </a:r>
            <a:endParaRPr dirty="0"/>
          </a:p>
          <a:p>
            <a:pPr lvl="2">
              <a:lnSpc>
                <a:spcPct val="110000"/>
              </a:lnSpc>
              <a:buSzPts val="1050"/>
            </a:pPr>
            <a:r>
              <a:rPr lang="es-ES" sz="1050" dirty="0"/>
              <a:t>Reserva de flotabilidad</a:t>
            </a:r>
            <a:endParaRPr dirty="0"/>
          </a:p>
          <a:p>
            <a:pPr lvl="2">
              <a:lnSpc>
                <a:spcPct val="110000"/>
              </a:lnSpc>
              <a:buSzPts val="1050"/>
            </a:pPr>
            <a:r>
              <a:rPr lang="es-ES" sz="1050" dirty="0"/>
              <a:t>Toneladas por centímetro de inmersión</a:t>
            </a:r>
            <a:endParaRPr dirty="0"/>
          </a:p>
          <a:p>
            <a:pPr lvl="2">
              <a:lnSpc>
                <a:spcPct val="110000"/>
              </a:lnSpc>
              <a:buSzPts val="1050"/>
            </a:pPr>
            <a:r>
              <a:rPr lang="es-ES" sz="1050" dirty="0"/>
              <a:t>Línea de carga y disco </a:t>
            </a:r>
            <a:r>
              <a:rPr lang="es-ES" sz="1050" dirty="0" err="1"/>
              <a:t>Pimsoll</a:t>
            </a:r>
            <a:endParaRPr dirty="0"/>
          </a:p>
        </p:txBody>
      </p:sp>
      <p:sp>
        <p:nvSpPr>
          <p:cNvPr id="2" name="Marcador de fecha 1">
            <a:extLst>
              <a:ext uri="{FF2B5EF4-FFF2-40B4-BE49-F238E27FC236}">
                <a16:creationId xmlns:a16="http://schemas.microsoft.com/office/drawing/2014/main" id="{7A806AE7-74AF-CD89-4F95-E325E5D8AFC6}"/>
              </a:ext>
            </a:extLst>
          </p:cNvPr>
          <p:cNvSpPr>
            <a:spLocks noGrp="1"/>
          </p:cNvSpPr>
          <p:nvPr>
            <p:ph type="dt" sz="half" idx="10"/>
          </p:nvPr>
        </p:nvSpPr>
        <p:spPr/>
        <p:txBody>
          <a:bodyPr/>
          <a:lstStyle/>
          <a:p>
            <a:pPr>
              <a:defRPr/>
            </a:pPr>
            <a:fld id="{BDA17A20-FCE7-4989-8CF4-4FA53E398254}" type="datetime1">
              <a:rPr lang="es-CL" smtClean="0"/>
              <a:t>12-02-2025</a:t>
            </a:fld>
            <a:endParaRPr lang="es-ES" dirty="0"/>
          </a:p>
        </p:txBody>
      </p:sp>
      <p:sp>
        <p:nvSpPr>
          <p:cNvPr id="3" name="Marcador de número de diapositiva 2">
            <a:extLst>
              <a:ext uri="{FF2B5EF4-FFF2-40B4-BE49-F238E27FC236}">
                <a16:creationId xmlns:a16="http://schemas.microsoft.com/office/drawing/2014/main" id="{2F8AFE88-8D7F-D5B6-9A3D-3C63736E385A}"/>
              </a:ext>
            </a:extLst>
          </p:cNvPr>
          <p:cNvSpPr>
            <a:spLocks noGrp="1"/>
          </p:cNvSpPr>
          <p:nvPr>
            <p:ph type="sldNum" sz="quarter" idx="12"/>
          </p:nvPr>
        </p:nvSpPr>
        <p:spPr/>
        <p:txBody>
          <a:bodyPr/>
          <a:lstStyle/>
          <a:p>
            <a:pPr>
              <a:defRPr/>
            </a:pPr>
            <a:fld id="{1319301B-C8DD-4E2C-8C11-EA7AD44E6A18}" type="slidenum">
              <a:rPr lang="es-ES" smtClean="0"/>
              <a:pPr>
                <a:defRPr/>
              </a:pPr>
              <a:t>17</a:t>
            </a:fld>
            <a:endParaRPr lang="es-E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90" name="Google Shape;290;p18"/>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fontScale="85000" lnSpcReduction="20000"/>
          </a:bodyPr>
          <a:lstStyle/>
          <a:p>
            <a:pPr>
              <a:spcBef>
                <a:spcPts val="0"/>
              </a:spcBef>
            </a:pPr>
            <a:r>
              <a:rPr lang="es-ES" dirty="0"/>
              <a:t>Centroides</a:t>
            </a:r>
            <a:endParaRPr dirty="0"/>
          </a:p>
          <a:p>
            <a:pPr marL="736093" lvl="1" indent="-342900">
              <a:buSzPct val="100000"/>
            </a:pPr>
            <a:r>
              <a:rPr lang="es-ES" dirty="0"/>
              <a:t>Centroide es el centro geométrico de un cuerpo.</a:t>
            </a:r>
            <a:endParaRPr dirty="0"/>
          </a:p>
          <a:p>
            <a:pPr marL="736093" lvl="1" indent="-342900">
              <a:buSzPct val="100000"/>
            </a:pPr>
            <a:r>
              <a:rPr lang="es-ES" dirty="0"/>
              <a:t>Existen centros de:</a:t>
            </a:r>
            <a:endParaRPr dirty="0"/>
          </a:p>
          <a:p>
            <a:pPr lvl="2"/>
            <a:r>
              <a:rPr lang="es-ES" dirty="0"/>
              <a:t>Área</a:t>
            </a:r>
            <a:endParaRPr dirty="0"/>
          </a:p>
          <a:p>
            <a:pPr lvl="2"/>
            <a:r>
              <a:rPr lang="es-ES" dirty="0"/>
              <a:t>Masa</a:t>
            </a:r>
            <a:endParaRPr dirty="0"/>
          </a:p>
          <a:p>
            <a:pPr lvl="2"/>
            <a:r>
              <a:rPr lang="es-ES" dirty="0"/>
              <a:t>Volumen</a:t>
            </a:r>
            <a:endParaRPr dirty="0"/>
          </a:p>
          <a:p>
            <a:pPr lvl="2"/>
            <a:r>
              <a:rPr lang="es-ES" dirty="0"/>
              <a:t>Fuerza</a:t>
            </a:r>
            <a:endParaRPr dirty="0"/>
          </a:p>
          <a:p>
            <a:pPr lvl="2"/>
            <a:r>
              <a:rPr lang="es-ES" dirty="0" err="1"/>
              <a:t>Boyantez</a:t>
            </a:r>
            <a:endParaRPr dirty="0"/>
          </a:p>
          <a:p>
            <a:pPr lvl="2"/>
            <a:r>
              <a:rPr lang="es-ES" dirty="0"/>
              <a:t>Flotación</a:t>
            </a:r>
            <a:endParaRPr dirty="0"/>
          </a:p>
          <a:p>
            <a:pPr marL="736093" lvl="1" indent="-342900">
              <a:buSzPct val="100000"/>
            </a:pPr>
            <a:r>
              <a:rPr lang="es-ES" dirty="0"/>
              <a:t>El centro de área de una figura geométrica es el punto central de la misma.</a:t>
            </a:r>
            <a:endParaRPr dirty="0"/>
          </a:p>
          <a:p>
            <a:pPr marL="736093" lvl="1" indent="-342900">
              <a:buSzPct val="100000"/>
            </a:pPr>
            <a:r>
              <a:rPr lang="es-ES" dirty="0"/>
              <a:t>El centro de masa es un punto en el que se asume concentrada la masa. </a:t>
            </a:r>
            <a:endParaRPr dirty="0"/>
          </a:p>
          <a:p>
            <a:pPr lvl="2"/>
            <a:r>
              <a:rPr lang="es-ES" dirty="0"/>
              <a:t>Normalmente se le conoce como centro de gravedad (CG)</a:t>
            </a:r>
            <a:endParaRPr dirty="0"/>
          </a:p>
          <a:p>
            <a:pPr marL="736093" lvl="1" indent="-342900">
              <a:buSzPct val="100000"/>
            </a:pPr>
            <a:r>
              <a:rPr lang="es-ES" dirty="0"/>
              <a:t>El centro de área y el de masa sólo coinciden en un cuerpo de masa uniforme.</a:t>
            </a:r>
            <a:endParaRPr dirty="0"/>
          </a:p>
        </p:txBody>
      </p:sp>
      <p:sp>
        <p:nvSpPr>
          <p:cNvPr id="2" name="Marcador de fecha 1">
            <a:extLst>
              <a:ext uri="{FF2B5EF4-FFF2-40B4-BE49-F238E27FC236}">
                <a16:creationId xmlns:a16="http://schemas.microsoft.com/office/drawing/2014/main" id="{6A2142F2-F6F4-F0C6-88E1-A64DDE99BAEC}"/>
              </a:ext>
            </a:extLst>
          </p:cNvPr>
          <p:cNvSpPr>
            <a:spLocks noGrp="1"/>
          </p:cNvSpPr>
          <p:nvPr>
            <p:ph type="dt" sz="half" idx="10"/>
          </p:nvPr>
        </p:nvSpPr>
        <p:spPr/>
        <p:txBody>
          <a:bodyPr/>
          <a:lstStyle/>
          <a:p>
            <a:pPr>
              <a:defRPr/>
            </a:pPr>
            <a:fld id="{673FCBA2-0A3C-43A9-83C6-6383853EFA17}" type="datetime1">
              <a:rPr lang="es-CL" smtClean="0"/>
              <a:t>12-02-2025</a:t>
            </a:fld>
            <a:endParaRPr lang="es-ES"/>
          </a:p>
        </p:txBody>
      </p:sp>
      <p:sp>
        <p:nvSpPr>
          <p:cNvPr id="3" name="Marcador de número de diapositiva 2">
            <a:extLst>
              <a:ext uri="{FF2B5EF4-FFF2-40B4-BE49-F238E27FC236}">
                <a16:creationId xmlns:a16="http://schemas.microsoft.com/office/drawing/2014/main" id="{1396524A-0063-9A07-FE3E-BB73F9B321FB}"/>
              </a:ext>
            </a:extLst>
          </p:cNvPr>
          <p:cNvSpPr>
            <a:spLocks noGrp="1"/>
          </p:cNvSpPr>
          <p:nvPr>
            <p:ph type="sldNum" sz="quarter" idx="12"/>
          </p:nvPr>
        </p:nvSpPr>
        <p:spPr/>
        <p:txBody>
          <a:bodyPr/>
          <a:lstStyle/>
          <a:p>
            <a:pPr>
              <a:defRPr/>
            </a:pPr>
            <a:fld id="{512A34C5-A7E8-4629-B921-404C04172488}" type="slidenum">
              <a:rPr lang="es-ES" smtClean="0"/>
              <a:pPr>
                <a:defRPr/>
              </a:pPr>
              <a:t>18</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290">
                                            <p:txEl>
                                              <p:pRg st="12" end="12"/>
                                            </p:txEl>
                                          </p:spTgt>
                                        </p:tgtEl>
                                        <p:attrNameLst>
                                          <p:attrName>style.color</p:attrName>
                                        </p:attrNameLst>
                                      </p:cBhvr>
                                      <p:to>
                                        <a:schemeClr val="accent2"/>
                                      </p:to>
                                    </p:animClr>
                                    <p:animClr clrSpc="rgb" dir="cw">
                                      <p:cBhvr>
                                        <p:cTn id="7" dur="500" fill="hold"/>
                                        <p:tgtEl>
                                          <p:spTgt spid="290">
                                            <p:txEl>
                                              <p:pRg st="12" end="12"/>
                                            </p:txEl>
                                          </p:spTgt>
                                        </p:tgtEl>
                                        <p:attrNameLst>
                                          <p:attrName>fillcolor</p:attrName>
                                        </p:attrNameLst>
                                      </p:cBhvr>
                                      <p:to>
                                        <a:schemeClr val="accent2"/>
                                      </p:to>
                                    </p:animClr>
                                    <p:set>
                                      <p:cBhvr>
                                        <p:cTn id="8" dur="500" fill="hold"/>
                                        <p:tgtEl>
                                          <p:spTgt spid="290">
                                            <p:txEl>
                                              <p:pRg st="12" end="12"/>
                                            </p:txEl>
                                          </p:spTgt>
                                        </p:tgtEl>
                                        <p:attrNameLst>
                                          <p:attrName>fill.type</p:attrName>
                                        </p:attrNameLst>
                                      </p:cBhvr>
                                      <p:to>
                                        <p:strVal val="solid"/>
                                      </p:to>
                                    </p:set>
                                    <p:set>
                                      <p:cBhvr>
                                        <p:cTn id="9" dur="500" fill="hold"/>
                                        <p:tgtEl>
                                          <p:spTgt spid="290">
                                            <p:txEl>
                                              <p:pRg st="12" end="1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9"/>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19</a:t>
            </a:fld>
            <a:endParaRPr/>
          </a:p>
        </p:txBody>
      </p:sp>
      <p:sp>
        <p:nvSpPr>
          <p:cNvPr id="296" name="Google Shape;296;p19"/>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endParaRPr/>
          </a:p>
        </p:txBody>
      </p:sp>
      <p:sp>
        <p:nvSpPr>
          <p:cNvPr id="297" name="Google Shape;297;p19"/>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10000"/>
          </a:bodyPr>
          <a:lstStyle/>
          <a:p>
            <a:pPr marL="365760" indent="-256032">
              <a:lnSpc>
                <a:spcPct val="90000"/>
              </a:lnSpc>
              <a:spcBef>
                <a:spcPts val="0"/>
              </a:spcBef>
              <a:buSzPct val="68000"/>
              <a:buFont typeface="Wingdings 3"/>
              <a:buChar char=""/>
            </a:pPr>
            <a:r>
              <a:rPr lang="es-ES" sz="2500" dirty="0"/>
              <a:t>Centros Geométricos </a:t>
            </a:r>
            <a:endParaRPr sz="2500" dirty="0"/>
          </a:p>
          <a:p>
            <a:pPr marL="736092" lvl="1">
              <a:lnSpc>
                <a:spcPct val="90000"/>
              </a:lnSpc>
              <a:buSzPct val="100000"/>
            </a:pPr>
            <a:r>
              <a:rPr lang="es-ES" dirty="0"/>
              <a:t>Un Centroide de un área es su centro geométrico.</a:t>
            </a:r>
            <a:endParaRPr dirty="0"/>
          </a:p>
          <a:p>
            <a:pPr marL="859536" lvl="2" indent="-228600">
              <a:buSzPct val="100000"/>
              <a:buFont typeface="Wingdings 2"/>
              <a:buChar char=""/>
            </a:pPr>
            <a:r>
              <a:rPr lang="es-ES" sz="1900" dirty="0"/>
              <a:t>Las siguiente figuras representan figuras uniformemente distribuidas.</a:t>
            </a:r>
            <a:endParaRPr sz="1900" dirty="0"/>
          </a:p>
          <a:p>
            <a:pPr marL="859536" lvl="2" indent="-228600">
              <a:buSzPct val="100000"/>
              <a:buFont typeface="Wingdings 2"/>
              <a:buChar char=""/>
            </a:pPr>
            <a:r>
              <a:rPr lang="es-ES" sz="1900" dirty="0"/>
              <a:t>“G” representa los centroides de las mismas.</a:t>
            </a:r>
            <a:endParaRPr sz="1900" dirty="0"/>
          </a:p>
          <a:p>
            <a:pPr marL="859536" lvl="2" indent="-228600">
              <a:buSzPct val="100000"/>
              <a:buFont typeface="Wingdings 2"/>
              <a:buChar char=""/>
            </a:pPr>
            <a:r>
              <a:rPr lang="es-ES" sz="1900" dirty="0"/>
              <a:t>Si estuviesen suspendidas desde estos puntos, estarían en balance o equilibrio.</a:t>
            </a:r>
            <a:endParaRPr sz="1900" dirty="0"/>
          </a:p>
        </p:txBody>
      </p:sp>
      <p:grpSp>
        <p:nvGrpSpPr>
          <p:cNvPr id="8" name="Grupo 7">
            <a:extLst>
              <a:ext uri="{FF2B5EF4-FFF2-40B4-BE49-F238E27FC236}">
                <a16:creationId xmlns:a16="http://schemas.microsoft.com/office/drawing/2014/main" id="{D34303A0-9675-4270-A771-F32203C5801D}"/>
              </a:ext>
            </a:extLst>
          </p:cNvPr>
          <p:cNvGrpSpPr/>
          <p:nvPr/>
        </p:nvGrpSpPr>
        <p:grpSpPr>
          <a:xfrm>
            <a:off x="5145880" y="1988840"/>
            <a:ext cx="990601" cy="1010134"/>
            <a:chOff x="5145880" y="1988840"/>
            <a:chExt cx="990601" cy="1010134"/>
          </a:xfrm>
        </p:grpSpPr>
        <p:cxnSp>
          <p:nvCxnSpPr>
            <p:cNvPr id="299" name="Google Shape;299;p19"/>
            <p:cNvCxnSpPr/>
            <p:nvPr/>
          </p:nvCxnSpPr>
          <p:spPr>
            <a:xfrm>
              <a:off x="5145881" y="1998849"/>
              <a:ext cx="0" cy="990600"/>
            </a:xfrm>
            <a:prstGeom prst="straightConnector1">
              <a:avLst/>
            </a:prstGeom>
            <a:noFill/>
            <a:ln w="9525" cap="flat" cmpd="sng">
              <a:solidFill>
                <a:schemeClr val="dk1"/>
              </a:solidFill>
              <a:prstDash val="solid"/>
              <a:round/>
              <a:headEnd type="none" w="med" len="med"/>
              <a:tailEnd type="none" w="med" len="med"/>
            </a:ln>
          </p:spPr>
        </p:cxnSp>
        <p:cxnSp>
          <p:nvCxnSpPr>
            <p:cNvPr id="300" name="Google Shape;300;p19"/>
            <p:cNvCxnSpPr/>
            <p:nvPr/>
          </p:nvCxnSpPr>
          <p:spPr>
            <a:xfrm>
              <a:off x="6136481" y="1998849"/>
              <a:ext cx="0" cy="990600"/>
            </a:xfrm>
            <a:prstGeom prst="straightConnector1">
              <a:avLst/>
            </a:prstGeom>
            <a:noFill/>
            <a:ln w="9525" cap="flat" cmpd="sng">
              <a:solidFill>
                <a:schemeClr val="dk1"/>
              </a:solidFill>
              <a:prstDash val="solid"/>
              <a:round/>
              <a:headEnd type="none" w="med" len="med"/>
              <a:tailEnd type="none" w="med" len="med"/>
            </a:ln>
          </p:spPr>
        </p:cxnSp>
        <p:cxnSp>
          <p:nvCxnSpPr>
            <p:cNvPr id="301" name="Google Shape;301;p19"/>
            <p:cNvCxnSpPr>
              <a:cxnSpLocks/>
            </p:cNvCxnSpPr>
            <p:nvPr/>
          </p:nvCxnSpPr>
          <p:spPr>
            <a:xfrm flipV="1">
              <a:off x="5145880" y="2989449"/>
              <a:ext cx="990600" cy="9525"/>
            </a:xfrm>
            <a:prstGeom prst="straightConnector1">
              <a:avLst/>
            </a:prstGeom>
            <a:noFill/>
            <a:ln w="9525" cap="flat" cmpd="sng">
              <a:solidFill>
                <a:schemeClr val="dk1"/>
              </a:solidFill>
              <a:prstDash val="solid"/>
              <a:round/>
              <a:headEnd type="none" w="med" len="med"/>
              <a:tailEnd type="none" w="med" len="med"/>
            </a:ln>
          </p:spPr>
        </p:cxnSp>
        <p:cxnSp>
          <p:nvCxnSpPr>
            <p:cNvPr id="302" name="Google Shape;302;p19"/>
            <p:cNvCxnSpPr>
              <a:cxnSpLocks/>
            </p:cNvCxnSpPr>
            <p:nvPr/>
          </p:nvCxnSpPr>
          <p:spPr>
            <a:xfrm flipV="1">
              <a:off x="5145880" y="1988840"/>
              <a:ext cx="990600" cy="15688"/>
            </a:xfrm>
            <a:prstGeom prst="straightConnector1">
              <a:avLst/>
            </a:prstGeom>
            <a:noFill/>
            <a:ln w="9525" cap="flat" cmpd="sng">
              <a:solidFill>
                <a:schemeClr val="dk1"/>
              </a:solidFill>
              <a:prstDash val="solid"/>
              <a:round/>
              <a:headEnd type="none" w="med" len="med"/>
              <a:tailEnd type="none" w="med" len="med"/>
            </a:ln>
          </p:spPr>
        </p:cxnSp>
        <p:cxnSp>
          <p:nvCxnSpPr>
            <p:cNvPr id="303" name="Google Shape;303;p19"/>
            <p:cNvCxnSpPr/>
            <p:nvPr/>
          </p:nvCxnSpPr>
          <p:spPr>
            <a:xfrm rot="10800000" flipH="1">
              <a:off x="5145881" y="1998849"/>
              <a:ext cx="990600" cy="990600"/>
            </a:xfrm>
            <a:prstGeom prst="straightConnector1">
              <a:avLst/>
            </a:prstGeom>
            <a:noFill/>
            <a:ln w="9525" cap="flat" cmpd="sng">
              <a:solidFill>
                <a:schemeClr val="dk1"/>
              </a:solidFill>
              <a:prstDash val="dash"/>
              <a:round/>
              <a:headEnd type="none" w="med" len="med"/>
              <a:tailEnd type="none" w="med" len="med"/>
            </a:ln>
          </p:spPr>
        </p:cxnSp>
        <p:cxnSp>
          <p:nvCxnSpPr>
            <p:cNvPr id="304" name="Google Shape;304;p19"/>
            <p:cNvCxnSpPr/>
            <p:nvPr/>
          </p:nvCxnSpPr>
          <p:spPr>
            <a:xfrm>
              <a:off x="5145881" y="1998849"/>
              <a:ext cx="990600" cy="990600"/>
            </a:xfrm>
            <a:prstGeom prst="straightConnector1">
              <a:avLst/>
            </a:prstGeom>
            <a:noFill/>
            <a:ln w="9525" cap="flat" cmpd="sng">
              <a:solidFill>
                <a:schemeClr val="dk1"/>
              </a:solidFill>
              <a:prstDash val="dash"/>
              <a:round/>
              <a:headEnd type="none" w="med" len="med"/>
              <a:tailEnd type="none" w="med" len="med"/>
            </a:ln>
          </p:spPr>
        </p:cxnSp>
        <p:sp>
          <p:nvSpPr>
            <p:cNvPr id="305" name="Google Shape;305;p19"/>
            <p:cNvSpPr txBox="1"/>
            <p:nvPr/>
          </p:nvSpPr>
          <p:spPr>
            <a:xfrm>
              <a:off x="5679281" y="2303649"/>
              <a:ext cx="381000" cy="33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G</a:t>
              </a:r>
              <a:endParaRPr/>
            </a:p>
          </p:txBody>
        </p:sp>
      </p:grpSp>
      <p:sp>
        <p:nvSpPr>
          <p:cNvPr id="306" name="Google Shape;306;p19"/>
          <p:cNvSpPr txBox="1"/>
          <p:nvPr/>
        </p:nvSpPr>
        <p:spPr>
          <a:xfrm>
            <a:off x="5074443" y="2989449"/>
            <a:ext cx="1357313" cy="3381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Cuadrado</a:t>
            </a:r>
            <a:endParaRPr/>
          </a:p>
        </p:txBody>
      </p:sp>
      <p:grpSp>
        <p:nvGrpSpPr>
          <p:cNvPr id="13" name="Grupo 12">
            <a:extLst>
              <a:ext uri="{FF2B5EF4-FFF2-40B4-BE49-F238E27FC236}">
                <a16:creationId xmlns:a16="http://schemas.microsoft.com/office/drawing/2014/main" id="{B5B00C88-D53D-4B68-B205-5204406D6024}"/>
              </a:ext>
            </a:extLst>
          </p:cNvPr>
          <p:cNvGrpSpPr/>
          <p:nvPr/>
        </p:nvGrpSpPr>
        <p:grpSpPr>
          <a:xfrm>
            <a:off x="6553198" y="1981201"/>
            <a:ext cx="1676402" cy="1066800"/>
            <a:chOff x="6553198" y="1981201"/>
            <a:chExt cx="1676402" cy="1066800"/>
          </a:xfrm>
        </p:grpSpPr>
        <p:cxnSp>
          <p:nvCxnSpPr>
            <p:cNvPr id="309" name="Google Shape;309;p19"/>
            <p:cNvCxnSpPr/>
            <p:nvPr/>
          </p:nvCxnSpPr>
          <p:spPr>
            <a:xfrm>
              <a:off x="6553200" y="1981201"/>
              <a:ext cx="0" cy="1066800"/>
            </a:xfrm>
            <a:prstGeom prst="straightConnector1">
              <a:avLst/>
            </a:prstGeom>
            <a:noFill/>
            <a:ln w="9525" cap="flat" cmpd="sng">
              <a:solidFill>
                <a:schemeClr val="dk1"/>
              </a:solidFill>
              <a:prstDash val="solid"/>
              <a:round/>
              <a:headEnd type="none" w="med" len="med"/>
              <a:tailEnd type="none" w="med" len="med"/>
            </a:ln>
          </p:spPr>
        </p:cxnSp>
        <p:cxnSp>
          <p:nvCxnSpPr>
            <p:cNvPr id="310" name="Google Shape;310;p19"/>
            <p:cNvCxnSpPr/>
            <p:nvPr/>
          </p:nvCxnSpPr>
          <p:spPr>
            <a:xfrm>
              <a:off x="8229600" y="1981201"/>
              <a:ext cx="0" cy="1066800"/>
            </a:xfrm>
            <a:prstGeom prst="straightConnector1">
              <a:avLst/>
            </a:prstGeom>
            <a:noFill/>
            <a:ln w="9525" cap="flat" cmpd="sng">
              <a:solidFill>
                <a:schemeClr val="dk1"/>
              </a:solidFill>
              <a:prstDash val="solid"/>
              <a:round/>
              <a:headEnd type="none" w="med" len="med"/>
              <a:tailEnd type="none" w="med" len="med"/>
            </a:ln>
          </p:spPr>
        </p:cxnSp>
        <p:cxnSp>
          <p:nvCxnSpPr>
            <p:cNvPr id="311" name="Google Shape;311;p19"/>
            <p:cNvCxnSpPr>
              <a:cxnSpLocks/>
            </p:cNvCxnSpPr>
            <p:nvPr/>
          </p:nvCxnSpPr>
          <p:spPr>
            <a:xfrm>
              <a:off x="6553198" y="3048000"/>
              <a:ext cx="1676402" cy="1"/>
            </a:xfrm>
            <a:prstGeom prst="straightConnector1">
              <a:avLst/>
            </a:prstGeom>
            <a:noFill/>
            <a:ln w="9525" cap="flat" cmpd="sng">
              <a:solidFill>
                <a:schemeClr val="dk1"/>
              </a:solidFill>
              <a:prstDash val="solid"/>
              <a:round/>
              <a:headEnd type="none" w="med" len="med"/>
              <a:tailEnd type="none" w="med" len="med"/>
            </a:ln>
          </p:spPr>
        </p:cxnSp>
        <p:cxnSp>
          <p:nvCxnSpPr>
            <p:cNvPr id="312" name="Google Shape;312;p19"/>
            <p:cNvCxnSpPr>
              <a:cxnSpLocks/>
            </p:cNvCxnSpPr>
            <p:nvPr/>
          </p:nvCxnSpPr>
          <p:spPr>
            <a:xfrm>
              <a:off x="6553198" y="1996684"/>
              <a:ext cx="1676402" cy="7844"/>
            </a:xfrm>
            <a:prstGeom prst="straightConnector1">
              <a:avLst/>
            </a:prstGeom>
            <a:noFill/>
            <a:ln w="9525" cap="flat" cmpd="sng">
              <a:solidFill>
                <a:schemeClr val="dk1"/>
              </a:solidFill>
              <a:prstDash val="solid"/>
              <a:round/>
              <a:headEnd type="none" w="med" len="med"/>
              <a:tailEnd type="none" w="med" len="med"/>
            </a:ln>
          </p:spPr>
        </p:cxnSp>
        <p:cxnSp>
          <p:nvCxnSpPr>
            <p:cNvPr id="313" name="Google Shape;313;p19"/>
            <p:cNvCxnSpPr/>
            <p:nvPr/>
          </p:nvCxnSpPr>
          <p:spPr>
            <a:xfrm rot="10800000" flipH="1">
              <a:off x="6553200" y="1981201"/>
              <a:ext cx="1676400" cy="1066800"/>
            </a:xfrm>
            <a:prstGeom prst="straightConnector1">
              <a:avLst/>
            </a:prstGeom>
            <a:noFill/>
            <a:ln w="9525" cap="flat" cmpd="sng">
              <a:solidFill>
                <a:schemeClr val="dk1"/>
              </a:solidFill>
              <a:prstDash val="dash"/>
              <a:round/>
              <a:headEnd type="none" w="med" len="med"/>
              <a:tailEnd type="none" w="med" len="med"/>
            </a:ln>
          </p:spPr>
        </p:cxnSp>
        <p:cxnSp>
          <p:nvCxnSpPr>
            <p:cNvPr id="314" name="Google Shape;314;p19"/>
            <p:cNvCxnSpPr/>
            <p:nvPr/>
          </p:nvCxnSpPr>
          <p:spPr>
            <a:xfrm>
              <a:off x="6553200" y="1981201"/>
              <a:ext cx="1676400" cy="1066800"/>
            </a:xfrm>
            <a:prstGeom prst="straightConnector1">
              <a:avLst/>
            </a:prstGeom>
            <a:noFill/>
            <a:ln w="9525" cap="flat" cmpd="sng">
              <a:solidFill>
                <a:schemeClr val="dk1"/>
              </a:solidFill>
              <a:prstDash val="dash"/>
              <a:round/>
              <a:headEnd type="none" w="med" len="med"/>
              <a:tailEnd type="none" w="med" len="med"/>
            </a:ln>
          </p:spPr>
        </p:cxnSp>
        <p:sp>
          <p:nvSpPr>
            <p:cNvPr id="315" name="Google Shape;315;p19"/>
            <p:cNvSpPr txBox="1"/>
            <p:nvPr/>
          </p:nvSpPr>
          <p:spPr>
            <a:xfrm>
              <a:off x="7455877" y="2309447"/>
              <a:ext cx="644769" cy="3367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G</a:t>
              </a:r>
              <a:endParaRPr/>
            </a:p>
          </p:txBody>
        </p:sp>
      </p:grpSp>
      <p:sp>
        <p:nvSpPr>
          <p:cNvPr id="316" name="Google Shape;316;p19"/>
          <p:cNvSpPr txBox="1"/>
          <p:nvPr/>
        </p:nvSpPr>
        <p:spPr>
          <a:xfrm>
            <a:off x="6643688" y="3048001"/>
            <a:ext cx="1357313" cy="3381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Rectángulo</a:t>
            </a:r>
            <a:endParaRPr/>
          </a:p>
        </p:txBody>
      </p:sp>
      <p:grpSp>
        <p:nvGrpSpPr>
          <p:cNvPr id="317" name="Google Shape;317;p19"/>
          <p:cNvGrpSpPr/>
          <p:nvPr/>
        </p:nvGrpSpPr>
        <p:grpSpPr>
          <a:xfrm>
            <a:off x="5257800" y="3352800"/>
            <a:ext cx="1095375" cy="1412875"/>
            <a:chOff x="3744" y="2400"/>
            <a:chExt cx="690" cy="890"/>
          </a:xfrm>
        </p:grpSpPr>
        <p:sp>
          <p:nvSpPr>
            <p:cNvPr id="318" name="Google Shape;318;p19"/>
            <p:cNvSpPr txBox="1"/>
            <p:nvPr/>
          </p:nvSpPr>
          <p:spPr>
            <a:xfrm>
              <a:off x="4128" y="2620"/>
              <a:ext cx="240"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G</a:t>
              </a:r>
              <a:endParaRPr/>
            </a:p>
          </p:txBody>
        </p:sp>
        <p:sp>
          <p:nvSpPr>
            <p:cNvPr id="319" name="Google Shape;319;p19"/>
            <p:cNvSpPr txBox="1"/>
            <p:nvPr/>
          </p:nvSpPr>
          <p:spPr>
            <a:xfrm>
              <a:off x="3762" y="3078"/>
              <a:ext cx="67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Círculo</a:t>
              </a:r>
              <a:endParaRPr/>
            </a:p>
          </p:txBody>
        </p:sp>
        <p:sp>
          <p:nvSpPr>
            <p:cNvPr id="320" name="Google Shape;320;p19"/>
            <p:cNvSpPr/>
            <p:nvPr/>
          </p:nvSpPr>
          <p:spPr>
            <a:xfrm>
              <a:off x="3744" y="2400"/>
              <a:ext cx="672" cy="672"/>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321" name="Google Shape;321;p19"/>
            <p:cNvSpPr txBox="1"/>
            <p:nvPr/>
          </p:nvSpPr>
          <p:spPr>
            <a:xfrm>
              <a:off x="4023" y="2610"/>
              <a:ext cx="144" cy="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a:t>
              </a:r>
              <a:endParaRPr/>
            </a:p>
          </p:txBody>
        </p:sp>
      </p:grpSp>
      <p:grpSp>
        <p:nvGrpSpPr>
          <p:cNvPr id="322" name="Google Shape;322;p19"/>
          <p:cNvGrpSpPr/>
          <p:nvPr/>
        </p:nvGrpSpPr>
        <p:grpSpPr>
          <a:xfrm>
            <a:off x="6172200" y="3810000"/>
            <a:ext cx="2362200" cy="1905000"/>
            <a:chOff x="1776" y="1872"/>
            <a:chExt cx="1488" cy="1200"/>
          </a:xfrm>
        </p:grpSpPr>
        <p:cxnSp>
          <p:nvCxnSpPr>
            <p:cNvPr id="323" name="Google Shape;323;p19"/>
            <p:cNvCxnSpPr/>
            <p:nvPr/>
          </p:nvCxnSpPr>
          <p:spPr>
            <a:xfrm rot="10800000" flipH="1">
              <a:off x="1776" y="1872"/>
              <a:ext cx="720" cy="768"/>
            </a:xfrm>
            <a:prstGeom prst="straightConnector1">
              <a:avLst/>
            </a:prstGeom>
            <a:noFill/>
            <a:ln w="9525" cap="flat" cmpd="sng">
              <a:solidFill>
                <a:schemeClr val="dk1"/>
              </a:solidFill>
              <a:prstDash val="solid"/>
              <a:round/>
              <a:headEnd type="none" w="med" len="med"/>
              <a:tailEnd type="none" w="med" len="med"/>
            </a:ln>
          </p:spPr>
        </p:cxnSp>
        <p:cxnSp>
          <p:nvCxnSpPr>
            <p:cNvPr id="324" name="Google Shape;324;p19"/>
            <p:cNvCxnSpPr/>
            <p:nvPr/>
          </p:nvCxnSpPr>
          <p:spPr>
            <a:xfrm>
              <a:off x="2496" y="1872"/>
              <a:ext cx="768" cy="912"/>
            </a:xfrm>
            <a:prstGeom prst="straightConnector1">
              <a:avLst/>
            </a:prstGeom>
            <a:noFill/>
            <a:ln w="9525" cap="flat" cmpd="sng">
              <a:solidFill>
                <a:schemeClr val="dk1"/>
              </a:solidFill>
              <a:prstDash val="solid"/>
              <a:round/>
              <a:headEnd type="none" w="med" len="med"/>
              <a:tailEnd type="none" w="med" len="med"/>
            </a:ln>
          </p:spPr>
        </p:cxnSp>
        <p:cxnSp>
          <p:nvCxnSpPr>
            <p:cNvPr id="325" name="Google Shape;325;p19"/>
            <p:cNvCxnSpPr/>
            <p:nvPr/>
          </p:nvCxnSpPr>
          <p:spPr>
            <a:xfrm>
              <a:off x="1776" y="2640"/>
              <a:ext cx="1488" cy="144"/>
            </a:xfrm>
            <a:prstGeom prst="straightConnector1">
              <a:avLst/>
            </a:prstGeom>
            <a:noFill/>
            <a:ln w="9525" cap="flat" cmpd="sng">
              <a:solidFill>
                <a:schemeClr val="dk1"/>
              </a:solidFill>
              <a:prstDash val="solid"/>
              <a:round/>
              <a:headEnd type="none" w="med" len="med"/>
              <a:tailEnd type="none" w="med" len="med"/>
            </a:ln>
          </p:spPr>
        </p:cxnSp>
        <p:cxnSp>
          <p:nvCxnSpPr>
            <p:cNvPr id="326" name="Google Shape;326;p19"/>
            <p:cNvCxnSpPr/>
            <p:nvPr/>
          </p:nvCxnSpPr>
          <p:spPr>
            <a:xfrm rot="10800000" flipH="1">
              <a:off x="1776" y="2304"/>
              <a:ext cx="1056" cy="336"/>
            </a:xfrm>
            <a:prstGeom prst="straightConnector1">
              <a:avLst/>
            </a:prstGeom>
            <a:noFill/>
            <a:ln w="9525" cap="flat" cmpd="sng">
              <a:solidFill>
                <a:schemeClr val="dk1"/>
              </a:solidFill>
              <a:prstDash val="dash"/>
              <a:round/>
              <a:headEnd type="none" w="med" len="med"/>
              <a:tailEnd type="none" w="med" len="med"/>
            </a:ln>
          </p:spPr>
        </p:cxnSp>
        <p:cxnSp>
          <p:nvCxnSpPr>
            <p:cNvPr id="327" name="Google Shape;327;p19"/>
            <p:cNvCxnSpPr/>
            <p:nvPr/>
          </p:nvCxnSpPr>
          <p:spPr>
            <a:xfrm>
              <a:off x="2496" y="1872"/>
              <a:ext cx="48" cy="864"/>
            </a:xfrm>
            <a:prstGeom prst="straightConnector1">
              <a:avLst/>
            </a:prstGeom>
            <a:noFill/>
            <a:ln w="9525" cap="flat" cmpd="sng">
              <a:solidFill>
                <a:schemeClr val="dk1"/>
              </a:solidFill>
              <a:prstDash val="dash"/>
              <a:round/>
              <a:headEnd type="none" w="med" len="med"/>
              <a:tailEnd type="none" w="med" len="med"/>
            </a:ln>
          </p:spPr>
        </p:cxnSp>
        <p:cxnSp>
          <p:nvCxnSpPr>
            <p:cNvPr id="328" name="Google Shape;328;p19"/>
            <p:cNvCxnSpPr/>
            <p:nvPr/>
          </p:nvCxnSpPr>
          <p:spPr>
            <a:xfrm rot="10800000">
              <a:off x="2160" y="2208"/>
              <a:ext cx="1104" cy="576"/>
            </a:xfrm>
            <a:prstGeom prst="straightConnector1">
              <a:avLst/>
            </a:prstGeom>
            <a:noFill/>
            <a:ln w="9525" cap="flat" cmpd="sng">
              <a:solidFill>
                <a:schemeClr val="dk1"/>
              </a:solidFill>
              <a:prstDash val="dash"/>
              <a:round/>
              <a:headEnd type="none" w="med" len="med"/>
              <a:tailEnd type="none" w="med" len="med"/>
            </a:ln>
          </p:spPr>
        </p:cxnSp>
        <p:sp>
          <p:nvSpPr>
            <p:cNvPr id="329" name="Google Shape;329;p19"/>
            <p:cNvSpPr txBox="1"/>
            <p:nvPr/>
          </p:nvSpPr>
          <p:spPr>
            <a:xfrm>
              <a:off x="2640" y="2304"/>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G</a:t>
              </a:r>
              <a:endParaRPr/>
            </a:p>
          </p:txBody>
        </p:sp>
        <p:sp>
          <p:nvSpPr>
            <p:cNvPr id="330" name="Google Shape;330;p19"/>
            <p:cNvSpPr txBox="1"/>
            <p:nvPr/>
          </p:nvSpPr>
          <p:spPr>
            <a:xfrm>
              <a:off x="2112" y="2860"/>
              <a:ext cx="768"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Triángulo</a:t>
              </a:r>
              <a:endParaRPr/>
            </a:p>
          </p:txBody>
        </p:sp>
        <p:sp>
          <p:nvSpPr>
            <p:cNvPr id="331" name="Google Shape;331;p19"/>
            <p:cNvSpPr txBox="1"/>
            <p:nvPr/>
          </p:nvSpPr>
          <p:spPr>
            <a:xfrm>
              <a:off x="2160" y="1872"/>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a</a:t>
              </a:r>
              <a:endParaRPr/>
            </a:p>
          </p:txBody>
        </p:sp>
        <p:sp>
          <p:nvSpPr>
            <p:cNvPr id="332" name="Google Shape;332;p19"/>
            <p:cNvSpPr txBox="1"/>
            <p:nvPr/>
          </p:nvSpPr>
          <p:spPr>
            <a:xfrm>
              <a:off x="1824" y="2236"/>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a</a:t>
              </a:r>
              <a:endParaRPr/>
            </a:p>
          </p:txBody>
        </p:sp>
        <p:sp>
          <p:nvSpPr>
            <p:cNvPr id="333" name="Google Shape;333;p19"/>
            <p:cNvSpPr txBox="1"/>
            <p:nvPr/>
          </p:nvSpPr>
          <p:spPr>
            <a:xfrm>
              <a:off x="2736" y="1920"/>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b</a:t>
              </a:r>
              <a:endParaRPr/>
            </a:p>
          </p:txBody>
        </p:sp>
        <p:sp>
          <p:nvSpPr>
            <p:cNvPr id="334" name="Google Shape;334;p19"/>
            <p:cNvSpPr txBox="1"/>
            <p:nvPr/>
          </p:nvSpPr>
          <p:spPr>
            <a:xfrm>
              <a:off x="3024" y="2352"/>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b</a:t>
              </a:r>
              <a:endParaRPr/>
            </a:p>
          </p:txBody>
        </p:sp>
        <p:sp>
          <p:nvSpPr>
            <p:cNvPr id="335" name="Google Shape;335;p19"/>
            <p:cNvSpPr txBox="1"/>
            <p:nvPr/>
          </p:nvSpPr>
          <p:spPr>
            <a:xfrm>
              <a:off x="2064" y="2640"/>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c</a:t>
              </a:r>
              <a:endParaRPr/>
            </a:p>
          </p:txBody>
        </p:sp>
        <p:sp>
          <p:nvSpPr>
            <p:cNvPr id="336" name="Google Shape;336;p19"/>
            <p:cNvSpPr txBox="1"/>
            <p:nvPr/>
          </p:nvSpPr>
          <p:spPr>
            <a:xfrm>
              <a:off x="2784" y="2688"/>
              <a:ext cx="192" cy="2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a:solidFill>
                    <a:schemeClr val="dk1"/>
                  </a:solidFill>
                  <a:latin typeface="Verdana"/>
                  <a:ea typeface="Verdana"/>
                  <a:cs typeface="Verdana"/>
                  <a:sym typeface="Verdana"/>
                </a:rPr>
                <a:t>c</a:t>
              </a:r>
              <a:endParaRPr/>
            </a:p>
          </p:txBody>
        </p:sp>
      </p:grpSp>
      <p:sp>
        <p:nvSpPr>
          <p:cNvPr id="2" name="Marcador de fecha 1">
            <a:extLst>
              <a:ext uri="{FF2B5EF4-FFF2-40B4-BE49-F238E27FC236}">
                <a16:creationId xmlns:a16="http://schemas.microsoft.com/office/drawing/2014/main" id="{CC18E110-3203-1582-9800-7A4FA7380FAA}"/>
              </a:ext>
            </a:extLst>
          </p:cNvPr>
          <p:cNvSpPr>
            <a:spLocks noGrp="1"/>
          </p:cNvSpPr>
          <p:nvPr>
            <p:ph type="dt" idx="10"/>
          </p:nvPr>
        </p:nvSpPr>
        <p:spPr/>
        <p:txBody>
          <a:bodyPr/>
          <a:lstStyle/>
          <a:p>
            <a:fld id="{200D6BFD-81AF-46B7-BE69-AD05F325CBBF}" type="datetime1">
              <a:rPr lang="es-CL" smtClean="0"/>
              <a:t>12-02-2025</a:t>
            </a:fld>
            <a:endParaRPr lang="es-CL"/>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20"/>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lvl="0">
              <a:lnSpc>
                <a:spcPct val="80000"/>
              </a:lnSpc>
              <a:spcBef>
                <a:spcPts val="0"/>
              </a:spcBef>
            </a:pPr>
            <a:r>
              <a:rPr lang="es-ES" sz="2300" dirty="0"/>
              <a:t>Los Centros Geométricos (Centroides) y los Centros de Masa se pueden determinar mediante el cálculo del promedio ponderado.</a:t>
            </a:r>
            <a:endParaRPr sz="2300" dirty="0"/>
          </a:p>
          <a:p>
            <a:pPr marL="365760" lvl="0" indent="-139446" algn="l" rtl="0">
              <a:spcBef>
                <a:spcPts val="400"/>
              </a:spcBef>
              <a:spcAft>
                <a:spcPts val="0"/>
              </a:spcAft>
              <a:buSzPts val="1836"/>
              <a:buNone/>
            </a:pPr>
            <a:endParaRPr dirty="0"/>
          </a:p>
        </p:txBody>
      </p:sp>
      <p:sp>
        <p:nvSpPr>
          <p:cNvPr id="342" name="Google Shape;342;p2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br>
              <a:rPr lang="es-ES"/>
            </a:br>
            <a:r>
              <a:rPr lang="es-ES"/>
              <a:t>                  </a:t>
            </a:r>
            <a:r>
              <a:rPr lang="es-ES" sz="3600"/>
              <a:t>Cetroides</a:t>
            </a:r>
            <a:endParaRPr/>
          </a:p>
        </p:txBody>
      </p:sp>
      <p:graphicFrame>
        <p:nvGraphicFramePr>
          <p:cNvPr id="343" name="Google Shape;343;p20"/>
          <p:cNvGraphicFramePr/>
          <p:nvPr/>
        </p:nvGraphicFramePr>
        <p:xfrm>
          <a:off x="428596" y="2714620"/>
          <a:ext cx="2571768" cy="2032769"/>
        </p:xfrm>
        <a:graphic>
          <a:graphicData uri="http://schemas.openxmlformats.org/presentationml/2006/ole">
            <mc:AlternateContent xmlns:mc="http://schemas.openxmlformats.org/markup-compatibility/2006">
              <mc:Choice xmlns:v="urn:schemas-microsoft-com:vml" Requires="v">
                <p:oleObj r:id="rId3" imgW="2571768" imgH="2032769" progId="">
                  <p:embed/>
                </p:oleObj>
              </mc:Choice>
              <mc:Fallback>
                <p:oleObj r:id="rId3" imgW="2571768" imgH="2032769" progId="">
                  <p:embed/>
                  <p:pic>
                    <p:nvPicPr>
                      <p:cNvPr id="343" name="Google Shape;343;p20"/>
                      <p:cNvPicPr preferRelativeResize="0"/>
                      <p:nvPr/>
                    </p:nvPicPr>
                    <p:blipFill rotWithShape="1">
                      <a:blip r:embed="rId4">
                        <a:alphaModFix/>
                      </a:blip>
                      <a:srcRect/>
                      <a:stretch/>
                    </p:blipFill>
                    <p:spPr>
                      <a:xfrm>
                        <a:off x="428596" y="2714620"/>
                        <a:ext cx="2571768" cy="2032769"/>
                      </a:xfrm>
                      <a:prstGeom prst="rect">
                        <a:avLst/>
                      </a:prstGeom>
                      <a:noFill/>
                      <a:ln>
                        <a:noFill/>
                      </a:ln>
                    </p:spPr>
                  </p:pic>
                </p:oleObj>
              </mc:Fallback>
            </mc:AlternateContent>
          </a:graphicData>
        </a:graphic>
      </p:graphicFrame>
      <p:pic>
        <p:nvPicPr>
          <p:cNvPr id="344" name="Google Shape;344;p20"/>
          <p:cNvPicPr preferRelativeResize="0"/>
          <p:nvPr/>
        </p:nvPicPr>
        <p:blipFill rotWithShape="1">
          <a:blip r:embed="rId5">
            <a:alphaModFix/>
          </a:blip>
          <a:srcRect/>
          <a:stretch/>
        </p:blipFill>
        <p:spPr>
          <a:xfrm>
            <a:off x="4975117" y="2933700"/>
            <a:ext cx="2352777" cy="1387475"/>
          </a:xfrm>
          <a:prstGeom prst="rect">
            <a:avLst/>
          </a:prstGeom>
          <a:noFill/>
          <a:ln>
            <a:noFill/>
          </a:ln>
        </p:spPr>
      </p:pic>
      <mc:AlternateContent xmlns:mc="http://schemas.openxmlformats.org/markup-compatibility/2006" xmlns:a14="http://schemas.microsoft.com/office/drawing/2010/main">
        <mc:Choice Requires="a14">
          <p:sp>
            <p:nvSpPr>
              <p:cNvPr id="2" name="CuadroTexto 1">
                <a:extLst>
                  <a:ext uri="{FF2B5EF4-FFF2-40B4-BE49-F238E27FC236}">
                    <a16:creationId xmlns:a16="http://schemas.microsoft.com/office/drawing/2014/main" id="{64F91172-A742-4BF7-AA8C-57970FDEBA5A}"/>
                  </a:ext>
                </a:extLst>
              </p:cNvPr>
              <p:cNvSpPr txBox="1"/>
              <p:nvPr/>
            </p:nvSpPr>
            <p:spPr>
              <a:xfrm>
                <a:off x="1295321" y="5010701"/>
                <a:ext cx="6553357" cy="73327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sz="2400" i="1" smtClean="0">
                              <a:latin typeface="Cambria Math" panose="02040503050406030204" pitchFamily="18" charset="0"/>
                            </a:rPr>
                          </m:ctrlPr>
                        </m:accPr>
                        <m:e>
                          <m:r>
                            <a:rPr lang="es-CL" sz="2400" b="0" i="1" smtClean="0">
                              <a:latin typeface="Cambria Math" panose="02040503050406030204" pitchFamily="18" charset="0"/>
                            </a:rPr>
                            <m:t>𝑦</m:t>
                          </m:r>
                        </m:e>
                      </m:acc>
                      <m:r>
                        <a:rPr lang="es-CL" sz="2400" i="1" smtClean="0">
                          <a:latin typeface="Cambria Math" panose="02040503050406030204" pitchFamily="18" charset="0"/>
                          <a:ea typeface="Cambria Math" panose="02040503050406030204" pitchFamily="18" charset="0"/>
                        </a:rPr>
                        <m:t>=</m:t>
                      </m:r>
                      <m:f>
                        <m:fPr>
                          <m:ctrlPr>
                            <a:rPr lang="es-CL" sz="2400" i="1" smtClean="0">
                              <a:latin typeface="Cambria Math" panose="02040503050406030204" pitchFamily="18" charset="0"/>
                              <a:ea typeface="Cambria Math" panose="02040503050406030204" pitchFamily="18" charset="0"/>
                            </a:rPr>
                          </m:ctrlPr>
                        </m:fPr>
                        <m:num>
                          <m:sSub>
                            <m:sSubPr>
                              <m:ctrlPr>
                                <a:rPr lang="es-CL" sz="2400" i="1" smtClean="0">
                                  <a:latin typeface="Cambria Math" panose="02040503050406030204" pitchFamily="18" charset="0"/>
                                  <a:ea typeface="Cambria Math" panose="02040503050406030204" pitchFamily="18" charset="0"/>
                                </a:rPr>
                              </m:ctrlPr>
                            </m:sSubPr>
                            <m:e>
                              <m:r>
                                <a:rPr lang="es-CL" sz="2400" b="0" i="1" smtClean="0">
                                  <a:latin typeface="Cambria Math" panose="02040503050406030204" pitchFamily="18" charset="0"/>
                                  <a:ea typeface="Cambria Math" panose="02040503050406030204" pitchFamily="18" charset="0"/>
                                </a:rPr>
                                <m:t>𝑦</m:t>
                              </m:r>
                            </m:e>
                            <m:sub>
                              <m:r>
                                <a:rPr lang="es-CL" sz="2400" b="0" i="1" smtClean="0">
                                  <a:latin typeface="Cambria Math" panose="02040503050406030204" pitchFamily="18" charset="0"/>
                                  <a:ea typeface="Cambria Math" panose="02040503050406030204" pitchFamily="18" charset="0"/>
                                </a:rPr>
                                <m:t>1</m:t>
                              </m:r>
                            </m:sub>
                          </m:sSub>
                          <m:sSub>
                            <m:sSubPr>
                              <m:ctrlPr>
                                <a:rPr lang="es-CL" sz="2400" i="1" smtClean="0">
                                  <a:latin typeface="Cambria Math" panose="02040503050406030204" pitchFamily="18" charset="0"/>
                                  <a:ea typeface="Cambria Math" panose="02040503050406030204" pitchFamily="18" charset="0"/>
                                </a:rPr>
                              </m:ctrlPr>
                            </m:sSubPr>
                            <m:e>
                              <m:r>
                                <a:rPr lang="es-CL" sz="2400" b="0" i="1" smtClean="0">
                                  <a:latin typeface="Cambria Math" panose="02040503050406030204" pitchFamily="18" charset="0"/>
                                  <a:ea typeface="Cambria Math" panose="02040503050406030204" pitchFamily="18" charset="0"/>
                                </a:rPr>
                                <m:t>𝑎</m:t>
                              </m:r>
                            </m:e>
                            <m:sub>
                              <m:r>
                                <a:rPr lang="es-CL" sz="2400" b="0" i="1" smtClean="0">
                                  <a:latin typeface="Cambria Math" panose="02040503050406030204" pitchFamily="18" charset="0"/>
                                  <a:ea typeface="Cambria Math" panose="02040503050406030204" pitchFamily="18" charset="0"/>
                                </a:rPr>
                                <m:t>1</m:t>
                              </m:r>
                            </m:sub>
                          </m:sSub>
                          <m:r>
                            <a:rPr lang="es-CL" sz="2400" b="0" i="1" smtClean="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𝑦</m:t>
                              </m:r>
                            </m:e>
                            <m:sub>
                              <m:r>
                                <a:rPr lang="es-CL" sz="2400" b="0" i="1" smtClean="0">
                                  <a:latin typeface="Cambria Math" panose="02040503050406030204" pitchFamily="18" charset="0"/>
                                  <a:ea typeface="Cambria Math" panose="02040503050406030204" pitchFamily="18" charset="0"/>
                                </a:rPr>
                                <m:t>2</m:t>
                              </m:r>
                            </m:sub>
                          </m:s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b="0" i="1" smtClean="0">
                                  <a:latin typeface="Cambria Math" panose="02040503050406030204" pitchFamily="18" charset="0"/>
                                  <a:ea typeface="Cambria Math" panose="02040503050406030204" pitchFamily="18" charset="0"/>
                                </a:rPr>
                                <m:t>2</m:t>
                              </m:r>
                            </m:sub>
                          </m:sSub>
                          <m:r>
                            <a:rPr lang="es-CL" sz="2400" b="0" i="1" smtClean="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𝑦</m:t>
                              </m:r>
                            </m:e>
                            <m:sub>
                              <m:r>
                                <a:rPr lang="es-CL" sz="2400" b="0" i="1" smtClean="0">
                                  <a:latin typeface="Cambria Math" panose="02040503050406030204" pitchFamily="18" charset="0"/>
                                  <a:ea typeface="Cambria Math" panose="02040503050406030204" pitchFamily="18" charset="0"/>
                                </a:rPr>
                                <m:t>3</m:t>
                              </m:r>
                            </m:sub>
                          </m:s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b="0" i="1" smtClean="0">
                                  <a:latin typeface="Cambria Math" panose="02040503050406030204" pitchFamily="18" charset="0"/>
                                  <a:ea typeface="Cambria Math" panose="02040503050406030204" pitchFamily="18" charset="0"/>
                                </a:rPr>
                                <m:t>3</m:t>
                              </m:r>
                            </m:sub>
                          </m:sSub>
                          <m:r>
                            <a:rPr lang="es-CL" sz="2400" i="1">
                              <a:latin typeface="Cambria Math" panose="02040503050406030204" pitchFamily="18" charset="0"/>
                              <a:ea typeface="Cambria Math" panose="02040503050406030204" pitchFamily="18" charset="0"/>
                            </a:rPr>
                            <m:t>+</m:t>
                          </m:r>
                          <m:r>
                            <a:rPr lang="es-CL" sz="2400" b="0" i="1" smtClean="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𝑦</m:t>
                              </m:r>
                            </m:e>
                            <m:sub>
                              <m:r>
                                <a:rPr lang="es-CL" sz="2400" i="1">
                                  <a:latin typeface="Cambria Math" panose="02040503050406030204" pitchFamily="18" charset="0"/>
                                  <a:ea typeface="Cambria Math" panose="02040503050406030204" pitchFamily="18" charset="0"/>
                                </a:rPr>
                                <m:t>𝑛</m:t>
                              </m:r>
                              <m:r>
                                <a:rPr lang="es-CL" sz="2400" b="0" i="1" smtClean="0">
                                  <a:latin typeface="Cambria Math" panose="02040503050406030204" pitchFamily="18" charset="0"/>
                                  <a:ea typeface="Cambria Math" panose="02040503050406030204" pitchFamily="18" charset="0"/>
                                </a:rPr>
                                <m:t>−1</m:t>
                              </m:r>
                            </m:sub>
                          </m:s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𝑛</m:t>
                              </m:r>
                              <m:r>
                                <a:rPr lang="es-CL" sz="2400" b="0" i="1" smtClean="0">
                                  <a:latin typeface="Cambria Math" panose="02040503050406030204" pitchFamily="18" charset="0"/>
                                  <a:ea typeface="Cambria Math" panose="02040503050406030204" pitchFamily="18" charset="0"/>
                                </a:rPr>
                                <m:t>−1</m:t>
                              </m:r>
                            </m:sub>
                          </m:sSub>
                          <m:r>
                            <a:rPr lang="es-CL" sz="2400" b="0" i="1" smtClean="0">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𝑦</m:t>
                              </m:r>
                            </m:e>
                            <m:sub>
                              <m:r>
                                <a:rPr lang="es-CL" sz="2400" b="0" i="1" smtClean="0">
                                  <a:latin typeface="Cambria Math" panose="02040503050406030204" pitchFamily="18" charset="0"/>
                                  <a:ea typeface="Cambria Math" panose="02040503050406030204" pitchFamily="18" charset="0"/>
                                </a:rPr>
                                <m:t>𝑛</m:t>
                              </m:r>
                            </m:sub>
                          </m:sSub>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b="0" i="1" smtClean="0">
                                  <a:latin typeface="Cambria Math" panose="02040503050406030204" pitchFamily="18" charset="0"/>
                                  <a:ea typeface="Cambria Math" panose="02040503050406030204" pitchFamily="18" charset="0"/>
                                </a:rPr>
                                <m:t>𝑛</m:t>
                              </m:r>
                            </m:sub>
                          </m:sSub>
                        </m:num>
                        <m:den>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1</m:t>
                              </m:r>
                            </m:sub>
                          </m:sSub>
                          <m:r>
                            <a:rPr lang="es-CL"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2</m:t>
                              </m:r>
                            </m:sub>
                          </m:sSub>
                          <m:r>
                            <a:rPr lang="es-CL"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3</m:t>
                              </m:r>
                            </m:sub>
                          </m:sSub>
                          <m:r>
                            <a:rPr lang="es-CL"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𝑛</m:t>
                              </m:r>
                              <m:r>
                                <a:rPr lang="es-CL" sz="2400" i="1">
                                  <a:latin typeface="Cambria Math" panose="02040503050406030204" pitchFamily="18" charset="0"/>
                                  <a:ea typeface="Cambria Math" panose="02040503050406030204" pitchFamily="18" charset="0"/>
                                </a:rPr>
                                <m:t>−1</m:t>
                              </m:r>
                            </m:sub>
                          </m:sSub>
                          <m:r>
                            <a:rPr lang="es-CL" sz="2400" i="1">
                              <a:latin typeface="Cambria Math" panose="02040503050406030204" pitchFamily="18" charset="0"/>
                              <a:ea typeface="Cambria Math" panose="02040503050406030204" pitchFamily="18" charset="0"/>
                            </a:rPr>
                            <m:t>+</m:t>
                          </m:r>
                          <m:sSub>
                            <m:sSubPr>
                              <m:ctrlPr>
                                <a:rPr lang="es-CL" sz="2400" i="1">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𝑎</m:t>
                              </m:r>
                            </m:e>
                            <m:sub>
                              <m:r>
                                <a:rPr lang="es-CL" sz="2400" i="1">
                                  <a:latin typeface="Cambria Math" panose="02040503050406030204" pitchFamily="18" charset="0"/>
                                  <a:ea typeface="Cambria Math" panose="02040503050406030204" pitchFamily="18" charset="0"/>
                                </a:rPr>
                                <m:t>𝑛</m:t>
                              </m:r>
                            </m:sub>
                          </m:sSub>
                        </m:den>
                      </m:f>
                    </m:oMath>
                  </m:oMathPara>
                </a14:m>
                <a:endParaRPr lang="es-CL" dirty="0"/>
              </a:p>
            </p:txBody>
          </p:sp>
        </mc:Choice>
        <mc:Fallback xmlns="">
          <p:sp>
            <p:nvSpPr>
              <p:cNvPr id="2" name="CuadroTexto 1">
                <a:extLst>
                  <a:ext uri="{FF2B5EF4-FFF2-40B4-BE49-F238E27FC236}">
                    <a16:creationId xmlns:a16="http://schemas.microsoft.com/office/drawing/2014/main" id="{64F91172-A742-4BF7-AA8C-57970FDEBA5A}"/>
                  </a:ext>
                </a:extLst>
              </p:cNvPr>
              <p:cNvSpPr txBox="1">
                <a:spLocks noRot="1" noChangeAspect="1" noMove="1" noResize="1" noEditPoints="1" noAdjustHandles="1" noChangeArrowheads="1" noChangeShapeType="1" noTextEdit="1"/>
              </p:cNvSpPr>
              <p:nvPr/>
            </p:nvSpPr>
            <p:spPr>
              <a:xfrm>
                <a:off x="1295321" y="5010701"/>
                <a:ext cx="6553357" cy="733278"/>
              </a:xfrm>
              <a:prstGeom prst="rect">
                <a:avLst/>
              </a:prstGeom>
              <a:blipFill>
                <a:blip r:embed="rId7"/>
                <a:stretch>
                  <a:fillRect/>
                </a:stretch>
              </a:blipFill>
            </p:spPr>
            <p:txBody>
              <a:bodyPr/>
              <a:lstStyle/>
              <a:p>
                <a:r>
                  <a:rPr lang="es-CL">
                    <a:noFill/>
                  </a:rPr>
                  <a:t> </a:t>
                </a:r>
              </a:p>
            </p:txBody>
          </p:sp>
        </mc:Fallback>
      </mc:AlternateContent>
      <p:sp>
        <p:nvSpPr>
          <p:cNvPr id="3" name="Marcador de fecha 2">
            <a:extLst>
              <a:ext uri="{FF2B5EF4-FFF2-40B4-BE49-F238E27FC236}">
                <a16:creationId xmlns:a16="http://schemas.microsoft.com/office/drawing/2014/main" id="{7C1DD4D1-F18E-B141-DBD1-C8F30AACD168}"/>
              </a:ext>
            </a:extLst>
          </p:cNvPr>
          <p:cNvSpPr>
            <a:spLocks noGrp="1"/>
          </p:cNvSpPr>
          <p:nvPr>
            <p:ph type="dt" sz="half" idx="10"/>
          </p:nvPr>
        </p:nvSpPr>
        <p:spPr/>
        <p:txBody>
          <a:bodyPr/>
          <a:lstStyle/>
          <a:p>
            <a:pPr>
              <a:defRPr/>
            </a:pPr>
            <a:fld id="{5B37A1EA-4D5C-4BEB-B526-CBBE920B7E70}" type="datetime1">
              <a:rPr lang="es-CL" smtClean="0"/>
              <a:t>12-02-2025</a:t>
            </a:fld>
            <a:endParaRPr lang="es-ES"/>
          </a:p>
        </p:txBody>
      </p:sp>
      <p:sp>
        <p:nvSpPr>
          <p:cNvPr id="4" name="Marcador de número de diapositiva 3">
            <a:extLst>
              <a:ext uri="{FF2B5EF4-FFF2-40B4-BE49-F238E27FC236}">
                <a16:creationId xmlns:a16="http://schemas.microsoft.com/office/drawing/2014/main" id="{E97BDE55-EEEF-EE5C-ABE5-08387D906284}"/>
              </a:ext>
            </a:extLst>
          </p:cNvPr>
          <p:cNvSpPr>
            <a:spLocks noGrp="1"/>
          </p:cNvSpPr>
          <p:nvPr>
            <p:ph type="sldNum" sz="quarter" idx="12"/>
          </p:nvPr>
        </p:nvSpPr>
        <p:spPr/>
        <p:txBody>
          <a:bodyPr/>
          <a:lstStyle/>
          <a:p>
            <a:pPr>
              <a:defRPr/>
            </a:pPr>
            <a:fld id="{512A34C5-A7E8-4629-B921-404C04172488}" type="slidenum">
              <a:rPr lang="es-ES" smtClean="0"/>
              <a:pPr>
                <a:defRPr/>
              </a:pPr>
              <a:t>20</a:t>
            </a:fld>
            <a:endParaRPr lang="es-E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br>
              <a:rPr lang="es-ES"/>
            </a:br>
            <a:r>
              <a:rPr lang="es-ES" sz="3600"/>
              <a:t>Centros de área</a:t>
            </a:r>
            <a:endParaRPr/>
          </a:p>
        </p:txBody>
      </p:sp>
      <p:sp>
        <p:nvSpPr>
          <p:cNvPr id="351" name="Google Shape;351;p21"/>
          <p:cNvSpPr/>
          <p:nvPr/>
        </p:nvSpPr>
        <p:spPr>
          <a:xfrm>
            <a:off x="1744633" y="1600184"/>
            <a:ext cx="990600" cy="11430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sp>
        <p:nvSpPr>
          <p:cNvPr id="352" name="Google Shape;352;p21"/>
          <p:cNvSpPr/>
          <p:nvPr/>
        </p:nvSpPr>
        <p:spPr>
          <a:xfrm>
            <a:off x="2735233" y="1600184"/>
            <a:ext cx="2133600" cy="990600"/>
          </a:xfrm>
          <a:prstGeom prst="rect">
            <a:avLst/>
          </a:prstGeom>
          <a:solidFill>
            <a:srgbClr val="F8D0D2"/>
          </a:solidFill>
          <a:ln w="9525" cap="flat" cmpd="sng">
            <a:solidFill>
              <a:srgbClr val="FF006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s-ES" sz="1800">
                <a:solidFill>
                  <a:schemeClr val="dk1"/>
                </a:solidFill>
                <a:latin typeface="Times New Roman"/>
                <a:ea typeface="Times New Roman"/>
                <a:cs typeface="Times New Roman"/>
                <a:sym typeface="Times New Roman"/>
              </a:rPr>
              <a:t> </a:t>
            </a:r>
            <a:endParaRPr/>
          </a:p>
        </p:txBody>
      </p:sp>
      <p:sp>
        <p:nvSpPr>
          <p:cNvPr id="353" name="Google Shape;353;p21"/>
          <p:cNvSpPr/>
          <p:nvPr/>
        </p:nvSpPr>
        <p:spPr>
          <a:xfrm>
            <a:off x="4868833" y="1447784"/>
            <a:ext cx="2438400" cy="1295400"/>
          </a:xfrm>
          <a:prstGeom prst="rect">
            <a:avLst/>
          </a:prstGeom>
          <a:solidFill>
            <a:srgbClr val="F7C0A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cxnSp>
        <p:nvCxnSpPr>
          <p:cNvPr id="354" name="Google Shape;354;p21"/>
          <p:cNvCxnSpPr/>
          <p:nvPr/>
        </p:nvCxnSpPr>
        <p:spPr>
          <a:xfrm>
            <a:off x="754033" y="1219184"/>
            <a:ext cx="0" cy="2362200"/>
          </a:xfrm>
          <a:prstGeom prst="straightConnector1">
            <a:avLst/>
          </a:prstGeom>
          <a:noFill/>
          <a:ln w="38100" cap="flat" cmpd="sng">
            <a:solidFill>
              <a:schemeClr val="dk1"/>
            </a:solidFill>
            <a:prstDash val="solid"/>
            <a:round/>
            <a:headEnd type="triangle" w="med" len="med"/>
            <a:tailEnd type="none" w="med" len="med"/>
          </a:ln>
        </p:spPr>
      </p:cxnSp>
      <p:cxnSp>
        <p:nvCxnSpPr>
          <p:cNvPr id="355" name="Google Shape;355;p21"/>
          <p:cNvCxnSpPr/>
          <p:nvPr/>
        </p:nvCxnSpPr>
        <p:spPr>
          <a:xfrm>
            <a:off x="754033" y="3581384"/>
            <a:ext cx="7162800" cy="0"/>
          </a:xfrm>
          <a:prstGeom prst="straightConnector1">
            <a:avLst/>
          </a:prstGeom>
          <a:noFill/>
          <a:ln w="38100" cap="flat" cmpd="sng">
            <a:solidFill>
              <a:schemeClr val="dk1"/>
            </a:solidFill>
            <a:prstDash val="solid"/>
            <a:round/>
            <a:headEnd type="none" w="med" len="med"/>
            <a:tailEnd type="triangle" w="med" len="med"/>
          </a:ln>
        </p:spPr>
      </p:cxnSp>
      <p:cxnSp>
        <p:nvCxnSpPr>
          <p:cNvPr id="356" name="Google Shape;356;p21"/>
          <p:cNvCxnSpPr/>
          <p:nvPr/>
        </p:nvCxnSpPr>
        <p:spPr>
          <a:xfrm rot="10800000">
            <a:off x="2125633" y="2285984"/>
            <a:ext cx="0" cy="1295400"/>
          </a:xfrm>
          <a:prstGeom prst="straightConnector1">
            <a:avLst/>
          </a:prstGeom>
          <a:noFill/>
          <a:ln w="9525" cap="flat" cmpd="sng">
            <a:solidFill>
              <a:schemeClr val="dk1"/>
            </a:solidFill>
            <a:prstDash val="solid"/>
            <a:round/>
            <a:headEnd type="none" w="med" len="med"/>
            <a:tailEnd type="triangle" w="med" len="med"/>
          </a:ln>
        </p:spPr>
      </p:cxnSp>
      <p:cxnSp>
        <p:nvCxnSpPr>
          <p:cNvPr id="357" name="Google Shape;357;p21"/>
          <p:cNvCxnSpPr/>
          <p:nvPr/>
        </p:nvCxnSpPr>
        <p:spPr>
          <a:xfrm rot="10800000">
            <a:off x="3649633" y="2209784"/>
            <a:ext cx="0" cy="1371600"/>
          </a:xfrm>
          <a:prstGeom prst="straightConnector1">
            <a:avLst/>
          </a:prstGeom>
          <a:noFill/>
          <a:ln w="9525" cap="flat" cmpd="sng">
            <a:solidFill>
              <a:schemeClr val="dk1"/>
            </a:solidFill>
            <a:prstDash val="solid"/>
            <a:round/>
            <a:headEnd type="none" w="med" len="med"/>
            <a:tailEnd type="triangle" w="med" len="med"/>
          </a:ln>
        </p:spPr>
      </p:cxnSp>
      <p:cxnSp>
        <p:nvCxnSpPr>
          <p:cNvPr id="358" name="Google Shape;358;p21"/>
          <p:cNvCxnSpPr/>
          <p:nvPr/>
        </p:nvCxnSpPr>
        <p:spPr>
          <a:xfrm rot="10800000">
            <a:off x="6011833" y="2133584"/>
            <a:ext cx="0" cy="1447800"/>
          </a:xfrm>
          <a:prstGeom prst="straightConnector1">
            <a:avLst/>
          </a:prstGeom>
          <a:noFill/>
          <a:ln w="9525" cap="flat" cmpd="sng">
            <a:solidFill>
              <a:schemeClr val="dk1"/>
            </a:solidFill>
            <a:prstDash val="solid"/>
            <a:round/>
            <a:headEnd type="none" w="med" len="med"/>
            <a:tailEnd type="triangle" w="med" len="med"/>
          </a:ln>
        </p:spPr>
      </p:cxnSp>
      <p:cxnSp>
        <p:nvCxnSpPr>
          <p:cNvPr id="359" name="Google Shape;359;p21"/>
          <p:cNvCxnSpPr/>
          <p:nvPr/>
        </p:nvCxnSpPr>
        <p:spPr>
          <a:xfrm>
            <a:off x="754033" y="2590784"/>
            <a:ext cx="1371600" cy="0"/>
          </a:xfrm>
          <a:prstGeom prst="straightConnector1">
            <a:avLst/>
          </a:prstGeom>
          <a:noFill/>
          <a:ln w="9525" cap="flat" cmpd="sng">
            <a:solidFill>
              <a:schemeClr val="dk1"/>
            </a:solidFill>
            <a:prstDash val="solid"/>
            <a:round/>
            <a:headEnd type="none" w="med" len="med"/>
            <a:tailEnd type="triangle" w="med" len="med"/>
          </a:ln>
        </p:spPr>
      </p:cxnSp>
      <p:cxnSp>
        <p:nvCxnSpPr>
          <p:cNvPr id="360" name="Google Shape;360;p21"/>
          <p:cNvCxnSpPr/>
          <p:nvPr/>
        </p:nvCxnSpPr>
        <p:spPr>
          <a:xfrm>
            <a:off x="754033" y="2285984"/>
            <a:ext cx="2895600" cy="0"/>
          </a:xfrm>
          <a:prstGeom prst="straightConnector1">
            <a:avLst/>
          </a:prstGeom>
          <a:noFill/>
          <a:ln w="9525" cap="flat" cmpd="sng">
            <a:solidFill>
              <a:schemeClr val="dk1"/>
            </a:solidFill>
            <a:prstDash val="solid"/>
            <a:round/>
            <a:headEnd type="none" w="med" len="med"/>
            <a:tailEnd type="triangle" w="med" len="med"/>
          </a:ln>
        </p:spPr>
      </p:cxnSp>
      <p:cxnSp>
        <p:nvCxnSpPr>
          <p:cNvPr id="361" name="Google Shape;361;p21"/>
          <p:cNvCxnSpPr/>
          <p:nvPr/>
        </p:nvCxnSpPr>
        <p:spPr>
          <a:xfrm>
            <a:off x="754033" y="2971784"/>
            <a:ext cx="5257800" cy="0"/>
          </a:xfrm>
          <a:prstGeom prst="straightConnector1">
            <a:avLst/>
          </a:prstGeom>
          <a:noFill/>
          <a:ln w="9525" cap="flat" cmpd="sng">
            <a:solidFill>
              <a:schemeClr val="dk1"/>
            </a:solidFill>
            <a:prstDash val="solid"/>
            <a:round/>
            <a:headEnd type="none" w="med" len="med"/>
            <a:tailEnd type="triangle" w="med" len="med"/>
          </a:ln>
        </p:spPr>
      </p:cxnSp>
      <p:sp>
        <p:nvSpPr>
          <p:cNvPr id="362" name="Google Shape;362;p21"/>
          <p:cNvSpPr txBox="1"/>
          <p:nvPr/>
        </p:nvSpPr>
        <p:spPr>
          <a:xfrm>
            <a:off x="1897033" y="30479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y1</a:t>
            </a:r>
            <a:endParaRPr/>
          </a:p>
        </p:txBody>
      </p:sp>
      <p:sp>
        <p:nvSpPr>
          <p:cNvPr id="363" name="Google Shape;363;p21"/>
          <p:cNvSpPr txBox="1"/>
          <p:nvPr/>
        </p:nvSpPr>
        <p:spPr>
          <a:xfrm>
            <a:off x="3344833" y="30479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y2</a:t>
            </a:r>
            <a:endParaRPr/>
          </a:p>
        </p:txBody>
      </p:sp>
      <p:sp>
        <p:nvSpPr>
          <p:cNvPr id="364" name="Google Shape;364;p21"/>
          <p:cNvSpPr txBox="1"/>
          <p:nvPr/>
        </p:nvSpPr>
        <p:spPr>
          <a:xfrm>
            <a:off x="5783233" y="23621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y3</a:t>
            </a:r>
            <a:endParaRPr/>
          </a:p>
        </p:txBody>
      </p:sp>
      <p:sp>
        <p:nvSpPr>
          <p:cNvPr id="365" name="Google Shape;365;p21"/>
          <p:cNvSpPr txBox="1"/>
          <p:nvPr/>
        </p:nvSpPr>
        <p:spPr>
          <a:xfrm>
            <a:off x="982633" y="24383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x1</a:t>
            </a:r>
            <a:endParaRPr/>
          </a:p>
        </p:txBody>
      </p:sp>
      <p:sp>
        <p:nvSpPr>
          <p:cNvPr id="366" name="Google Shape;366;p21"/>
          <p:cNvSpPr txBox="1"/>
          <p:nvPr/>
        </p:nvSpPr>
        <p:spPr>
          <a:xfrm>
            <a:off x="2887633" y="21335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x2</a:t>
            </a:r>
            <a:endParaRPr/>
          </a:p>
        </p:txBody>
      </p:sp>
      <p:sp>
        <p:nvSpPr>
          <p:cNvPr id="367" name="Google Shape;367;p21"/>
          <p:cNvSpPr txBox="1"/>
          <p:nvPr/>
        </p:nvSpPr>
        <p:spPr>
          <a:xfrm>
            <a:off x="4411633" y="2819384"/>
            <a:ext cx="4572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Times New Roman"/>
                <a:ea typeface="Times New Roman"/>
                <a:cs typeface="Times New Roman"/>
                <a:sym typeface="Times New Roman"/>
              </a:rPr>
              <a:t>x3</a:t>
            </a:r>
            <a:endParaRPr/>
          </a:p>
        </p:txBody>
      </p:sp>
      <p:cxnSp>
        <p:nvCxnSpPr>
          <p:cNvPr id="368" name="Google Shape;368;p21"/>
          <p:cNvCxnSpPr/>
          <p:nvPr/>
        </p:nvCxnSpPr>
        <p:spPr>
          <a:xfrm rot="10800000">
            <a:off x="3878233" y="2133584"/>
            <a:ext cx="0" cy="1447800"/>
          </a:xfrm>
          <a:prstGeom prst="straightConnector1">
            <a:avLst/>
          </a:prstGeom>
          <a:noFill/>
          <a:ln w="57150" cap="flat" cmpd="sng">
            <a:solidFill>
              <a:schemeClr val="dk1"/>
            </a:solidFill>
            <a:prstDash val="solid"/>
            <a:round/>
            <a:headEnd type="none" w="med" len="med"/>
            <a:tailEnd type="triangle" w="med" len="med"/>
          </a:ln>
        </p:spPr>
      </p:cxnSp>
      <p:cxnSp>
        <p:nvCxnSpPr>
          <p:cNvPr id="369" name="Google Shape;369;p21"/>
          <p:cNvCxnSpPr/>
          <p:nvPr/>
        </p:nvCxnSpPr>
        <p:spPr>
          <a:xfrm>
            <a:off x="754033" y="2133584"/>
            <a:ext cx="3124200" cy="0"/>
          </a:xfrm>
          <a:prstGeom prst="straightConnector1">
            <a:avLst/>
          </a:prstGeom>
          <a:noFill/>
          <a:ln w="57150" cap="flat" cmpd="sng">
            <a:solidFill>
              <a:schemeClr val="dk1"/>
            </a:solidFill>
            <a:prstDash val="solid"/>
            <a:round/>
            <a:headEnd type="none" w="med" len="med"/>
            <a:tailEnd type="triangle" w="med" len="med"/>
          </a:ln>
        </p:spPr>
      </p:cxnSp>
      <p:pic>
        <p:nvPicPr>
          <p:cNvPr id="370" name="Google Shape;370;p21"/>
          <p:cNvPicPr preferRelativeResize="0"/>
          <p:nvPr/>
        </p:nvPicPr>
        <p:blipFill rotWithShape="1">
          <a:blip r:embed="rId3">
            <a:alphaModFix/>
          </a:blip>
          <a:srcRect/>
          <a:stretch/>
        </p:blipFill>
        <p:spPr>
          <a:xfrm>
            <a:off x="3219418" y="1727169"/>
            <a:ext cx="392113" cy="463550"/>
          </a:xfrm>
          <a:prstGeom prst="rect">
            <a:avLst/>
          </a:prstGeom>
          <a:noFill/>
          <a:ln>
            <a:noFill/>
          </a:ln>
        </p:spPr>
      </p:pic>
      <p:pic>
        <p:nvPicPr>
          <p:cNvPr id="371" name="Google Shape;371;p21"/>
          <p:cNvPicPr preferRelativeResize="0"/>
          <p:nvPr/>
        </p:nvPicPr>
        <p:blipFill rotWithShape="1">
          <a:blip r:embed="rId4">
            <a:alphaModFix/>
          </a:blip>
          <a:srcRect/>
          <a:stretch/>
        </p:blipFill>
        <p:spPr>
          <a:xfrm>
            <a:off x="3943319" y="2363349"/>
            <a:ext cx="392113" cy="534988"/>
          </a:xfrm>
          <a:prstGeom prst="rect">
            <a:avLst/>
          </a:prstGeom>
          <a:noFill/>
          <a:ln>
            <a:noFill/>
          </a:ln>
        </p:spPr>
      </p:pic>
      <p:sp>
        <p:nvSpPr>
          <p:cNvPr id="372" name="Google Shape;372;p21"/>
          <p:cNvSpPr txBox="1"/>
          <p:nvPr/>
        </p:nvSpPr>
        <p:spPr>
          <a:xfrm>
            <a:off x="8129558" y="3267059"/>
            <a:ext cx="341313" cy="5191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Times New Roman"/>
                <a:ea typeface="Times New Roman"/>
                <a:cs typeface="Times New Roman"/>
                <a:sym typeface="Times New Roman"/>
              </a:rPr>
              <a:t>x</a:t>
            </a:r>
            <a:endParaRPr/>
          </a:p>
        </p:txBody>
      </p:sp>
      <p:sp>
        <p:nvSpPr>
          <p:cNvPr id="373" name="Google Shape;373;p21"/>
          <p:cNvSpPr txBox="1"/>
          <p:nvPr/>
        </p:nvSpPr>
        <p:spPr>
          <a:xfrm>
            <a:off x="357158" y="1142984"/>
            <a:ext cx="341313" cy="5191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Times New Roman"/>
                <a:ea typeface="Times New Roman"/>
                <a:cs typeface="Times New Roman"/>
                <a:sym typeface="Times New Roman"/>
              </a:rPr>
              <a:t>y</a:t>
            </a:r>
            <a:endParaRPr/>
          </a:p>
        </p:txBody>
      </p:sp>
      <p:sp>
        <p:nvSpPr>
          <p:cNvPr id="374" name="Google Shape;374;p21"/>
          <p:cNvSpPr txBox="1"/>
          <p:nvPr/>
        </p:nvSpPr>
        <p:spPr>
          <a:xfrm>
            <a:off x="2185958" y="1565259"/>
            <a:ext cx="2603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Times New Roman"/>
                <a:ea typeface="Times New Roman"/>
                <a:cs typeface="Times New Roman"/>
                <a:sym typeface="Times New Roman"/>
              </a:rPr>
              <a:t> </a:t>
            </a:r>
            <a:endParaRPr/>
          </a:p>
        </p:txBody>
      </p:sp>
      <p:pic>
        <p:nvPicPr>
          <p:cNvPr id="375" name="Google Shape;375;p21"/>
          <p:cNvPicPr preferRelativeResize="0"/>
          <p:nvPr/>
        </p:nvPicPr>
        <p:blipFill rotWithShape="1">
          <a:blip r:embed="rId5">
            <a:alphaModFix/>
          </a:blip>
          <a:srcRect/>
          <a:stretch/>
        </p:blipFill>
        <p:spPr>
          <a:xfrm>
            <a:off x="2049433" y="1523984"/>
            <a:ext cx="377825" cy="533400"/>
          </a:xfrm>
          <a:prstGeom prst="rect">
            <a:avLst/>
          </a:prstGeom>
          <a:noFill/>
          <a:ln>
            <a:noFill/>
          </a:ln>
        </p:spPr>
      </p:pic>
      <p:pic>
        <p:nvPicPr>
          <p:cNvPr id="376" name="Google Shape;376;p21"/>
          <p:cNvPicPr preferRelativeResize="0"/>
          <p:nvPr/>
        </p:nvPicPr>
        <p:blipFill rotWithShape="1">
          <a:blip r:embed="rId6">
            <a:alphaModFix/>
          </a:blip>
          <a:srcRect/>
          <a:stretch/>
        </p:blipFill>
        <p:spPr>
          <a:xfrm>
            <a:off x="4075083" y="1600184"/>
            <a:ext cx="441325" cy="533400"/>
          </a:xfrm>
          <a:prstGeom prst="rect">
            <a:avLst/>
          </a:prstGeom>
          <a:noFill/>
          <a:ln>
            <a:noFill/>
          </a:ln>
        </p:spPr>
      </p:pic>
      <p:pic>
        <p:nvPicPr>
          <p:cNvPr id="377" name="Google Shape;377;p21"/>
          <p:cNvPicPr preferRelativeResize="0"/>
          <p:nvPr/>
        </p:nvPicPr>
        <p:blipFill rotWithShape="1">
          <a:blip r:embed="rId7">
            <a:alphaModFix/>
          </a:blip>
          <a:srcRect/>
          <a:stretch/>
        </p:blipFill>
        <p:spPr>
          <a:xfrm>
            <a:off x="6453158" y="1585897"/>
            <a:ext cx="409575" cy="563563"/>
          </a:xfrm>
          <a:prstGeom prst="rect">
            <a:avLst/>
          </a:prstGeom>
          <a:noFill/>
          <a:ln>
            <a:noFill/>
          </a:ln>
        </p:spPr>
      </p:pic>
      <p:sp>
        <p:nvSpPr>
          <p:cNvPr id="378" name="Google Shape;378;p21"/>
          <p:cNvSpPr/>
          <p:nvPr/>
        </p:nvSpPr>
        <p:spPr>
          <a:xfrm>
            <a:off x="3802033" y="2057384"/>
            <a:ext cx="152400" cy="1524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pic>
        <p:nvPicPr>
          <p:cNvPr id="379" name="Google Shape;379;p21"/>
          <p:cNvPicPr preferRelativeResize="0"/>
          <p:nvPr/>
        </p:nvPicPr>
        <p:blipFill rotWithShape="1">
          <a:blip r:embed="rId8">
            <a:alphaModFix/>
          </a:blip>
          <a:srcRect/>
          <a:stretch/>
        </p:blipFill>
        <p:spPr>
          <a:xfrm>
            <a:off x="762000" y="3505200"/>
            <a:ext cx="3733800" cy="1644650"/>
          </a:xfrm>
          <a:prstGeom prst="rect">
            <a:avLst/>
          </a:prstGeom>
          <a:noFill/>
          <a:ln>
            <a:noFill/>
          </a:ln>
        </p:spPr>
      </p:pic>
      <p:pic>
        <p:nvPicPr>
          <p:cNvPr id="380" name="Google Shape;380;p21"/>
          <p:cNvPicPr preferRelativeResize="0"/>
          <p:nvPr/>
        </p:nvPicPr>
        <p:blipFill rotWithShape="1">
          <a:blip r:embed="rId9">
            <a:alphaModFix/>
          </a:blip>
          <a:srcRect/>
          <a:stretch/>
        </p:blipFill>
        <p:spPr>
          <a:xfrm>
            <a:off x="4800600" y="3581400"/>
            <a:ext cx="3505200" cy="1519238"/>
          </a:xfrm>
          <a:prstGeom prst="rect">
            <a:avLst/>
          </a:prstGeom>
          <a:noFill/>
          <a:ln>
            <a:noFill/>
          </a:ln>
        </p:spPr>
      </p:pic>
      <p:pic>
        <p:nvPicPr>
          <p:cNvPr id="381" name="Google Shape;381;p21"/>
          <p:cNvPicPr preferRelativeResize="0"/>
          <p:nvPr/>
        </p:nvPicPr>
        <p:blipFill rotWithShape="1">
          <a:blip r:embed="rId10">
            <a:alphaModFix/>
          </a:blip>
          <a:srcRect/>
          <a:stretch/>
        </p:blipFill>
        <p:spPr>
          <a:xfrm>
            <a:off x="3565525" y="5203825"/>
            <a:ext cx="5459413" cy="1511300"/>
          </a:xfrm>
          <a:prstGeom prst="rect">
            <a:avLst/>
          </a:prstGeom>
          <a:noFill/>
          <a:ln>
            <a:noFill/>
          </a:ln>
        </p:spPr>
      </p:pic>
      <p:sp>
        <p:nvSpPr>
          <p:cNvPr id="2" name="Marcador de fecha 1">
            <a:extLst>
              <a:ext uri="{FF2B5EF4-FFF2-40B4-BE49-F238E27FC236}">
                <a16:creationId xmlns:a16="http://schemas.microsoft.com/office/drawing/2014/main" id="{B73A18B5-8B64-838C-BD43-FC736A9B6067}"/>
              </a:ext>
            </a:extLst>
          </p:cNvPr>
          <p:cNvSpPr>
            <a:spLocks noGrp="1"/>
          </p:cNvSpPr>
          <p:nvPr>
            <p:ph type="dt" sz="half" idx="10"/>
          </p:nvPr>
        </p:nvSpPr>
        <p:spPr/>
        <p:txBody>
          <a:bodyPr/>
          <a:lstStyle/>
          <a:p>
            <a:pPr>
              <a:defRPr/>
            </a:pPr>
            <a:fld id="{19CA09FD-CEB0-41A0-9E42-4D13A609B3C8}" type="datetime1">
              <a:rPr lang="es-CL" smtClean="0"/>
              <a:t>12-02-2025</a:t>
            </a:fld>
            <a:endParaRPr lang="es-ES"/>
          </a:p>
        </p:txBody>
      </p:sp>
      <p:sp>
        <p:nvSpPr>
          <p:cNvPr id="3" name="Marcador de número de diapositiva 2">
            <a:extLst>
              <a:ext uri="{FF2B5EF4-FFF2-40B4-BE49-F238E27FC236}">
                <a16:creationId xmlns:a16="http://schemas.microsoft.com/office/drawing/2014/main" id="{E454E9DD-0F4A-A0E3-6810-E371F4F791FE}"/>
              </a:ext>
            </a:extLst>
          </p:cNvPr>
          <p:cNvSpPr>
            <a:spLocks noGrp="1"/>
          </p:cNvSpPr>
          <p:nvPr>
            <p:ph type="sldNum" sz="quarter" idx="12"/>
          </p:nvPr>
        </p:nvSpPr>
        <p:spPr/>
        <p:txBody>
          <a:bodyPr/>
          <a:lstStyle/>
          <a:p>
            <a:pPr>
              <a:defRPr/>
            </a:pPr>
            <a:fld id="{512A34C5-A7E8-4629-B921-404C04172488}" type="slidenum">
              <a:rPr lang="es-ES" smtClean="0"/>
              <a:pPr>
                <a:defRPr/>
              </a:pPr>
              <a:t>21</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6"/>
                                        </p:tgtEl>
                                        <p:attrNameLst>
                                          <p:attrName>style.visibility</p:attrName>
                                        </p:attrNameLst>
                                      </p:cBhvr>
                                      <p:to>
                                        <p:strVal val="visible"/>
                                      </p:to>
                                    </p:set>
                                    <p:animEffect transition="in" filter="fade">
                                      <p:cBhvr>
                                        <p:cTn id="7" dur="1000"/>
                                        <p:tgtEl>
                                          <p:spTgt spid="356"/>
                                        </p:tgtEl>
                                      </p:cBhvr>
                                    </p:animEffect>
                                  </p:childTnLst>
                                </p:cTn>
                              </p:par>
                              <p:par>
                                <p:cTn id="8" presetID="10" presetClass="entr" presetSubtype="0" fill="hold" nodeType="withEffect">
                                  <p:stCondLst>
                                    <p:cond delay="0"/>
                                  </p:stCondLst>
                                  <p:childTnLst>
                                    <p:set>
                                      <p:cBhvr>
                                        <p:cTn id="9" dur="1" fill="hold">
                                          <p:stCondLst>
                                            <p:cond delay="0"/>
                                          </p:stCondLst>
                                        </p:cTn>
                                        <p:tgtEl>
                                          <p:spTgt spid="362"/>
                                        </p:tgtEl>
                                        <p:attrNameLst>
                                          <p:attrName>style.visibility</p:attrName>
                                        </p:attrNameLst>
                                      </p:cBhvr>
                                      <p:to>
                                        <p:strVal val="visible"/>
                                      </p:to>
                                    </p:set>
                                    <p:animEffect transition="in" filter="fade">
                                      <p:cBhvr>
                                        <p:cTn id="10" dur="1000"/>
                                        <p:tgtEl>
                                          <p:spTgt spid="362"/>
                                        </p:tgtEl>
                                      </p:cBhvr>
                                    </p:animEffect>
                                  </p:childTnLst>
                                </p:cTn>
                              </p:par>
                              <p:par>
                                <p:cTn id="11" presetID="10" presetClass="entr" presetSubtype="0" fill="hold" nodeType="withEffect">
                                  <p:stCondLst>
                                    <p:cond delay="0"/>
                                  </p:stCondLst>
                                  <p:childTnLst>
                                    <p:set>
                                      <p:cBhvr>
                                        <p:cTn id="12" dur="1" fill="hold">
                                          <p:stCondLst>
                                            <p:cond delay="0"/>
                                          </p:stCondLst>
                                        </p:cTn>
                                        <p:tgtEl>
                                          <p:spTgt spid="365"/>
                                        </p:tgtEl>
                                        <p:attrNameLst>
                                          <p:attrName>style.visibility</p:attrName>
                                        </p:attrNameLst>
                                      </p:cBhvr>
                                      <p:to>
                                        <p:strVal val="visible"/>
                                      </p:to>
                                    </p:set>
                                    <p:animEffect transition="in" filter="fade">
                                      <p:cBhvr>
                                        <p:cTn id="13" dur="1000"/>
                                        <p:tgtEl>
                                          <p:spTgt spid="365"/>
                                        </p:tgtEl>
                                      </p:cBhvr>
                                    </p:animEffect>
                                  </p:childTnLst>
                                </p:cTn>
                              </p:par>
                              <p:par>
                                <p:cTn id="14" presetID="10" presetClass="entr" presetSubtype="0" fill="hold" nodeType="withEffect">
                                  <p:stCondLst>
                                    <p:cond delay="0"/>
                                  </p:stCondLst>
                                  <p:childTnLst>
                                    <p:set>
                                      <p:cBhvr>
                                        <p:cTn id="15" dur="1" fill="hold">
                                          <p:stCondLst>
                                            <p:cond delay="0"/>
                                          </p:stCondLst>
                                        </p:cTn>
                                        <p:tgtEl>
                                          <p:spTgt spid="359"/>
                                        </p:tgtEl>
                                        <p:attrNameLst>
                                          <p:attrName>style.visibility</p:attrName>
                                        </p:attrNameLst>
                                      </p:cBhvr>
                                      <p:to>
                                        <p:strVal val="visible"/>
                                      </p:to>
                                    </p:set>
                                    <p:animEffect transition="in" filter="fade">
                                      <p:cBhvr>
                                        <p:cTn id="16" dur="1000"/>
                                        <p:tgtEl>
                                          <p:spTgt spid="35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60"/>
                                        </p:tgtEl>
                                        <p:attrNameLst>
                                          <p:attrName>style.visibility</p:attrName>
                                        </p:attrNameLst>
                                      </p:cBhvr>
                                      <p:to>
                                        <p:strVal val="visible"/>
                                      </p:to>
                                    </p:set>
                                    <p:animEffect transition="in" filter="fade">
                                      <p:cBhvr>
                                        <p:cTn id="21" dur="1000"/>
                                        <p:tgtEl>
                                          <p:spTgt spid="360"/>
                                        </p:tgtEl>
                                      </p:cBhvr>
                                    </p:animEffect>
                                  </p:childTnLst>
                                </p:cTn>
                              </p:par>
                              <p:par>
                                <p:cTn id="22" presetID="10" presetClass="entr" presetSubtype="0" fill="hold" nodeType="withEffect">
                                  <p:stCondLst>
                                    <p:cond delay="0"/>
                                  </p:stCondLst>
                                  <p:childTnLst>
                                    <p:set>
                                      <p:cBhvr>
                                        <p:cTn id="23" dur="1" fill="hold">
                                          <p:stCondLst>
                                            <p:cond delay="0"/>
                                          </p:stCondLst>
                                        </p:cTn>
                                        <p:tgtEl>
                                          <p:spTgt spid="366"/>
                                        </p:tgtEl>
                                        <p:attrNameLst>
                                          <p:attrName>style.visibility</p:attrName>
                                        </p:attrNameLst>
                                      </p:cBhvr>
                                      <p:to>
                                        <p:strVal val="visible"/>
                                      </p:to>
                                    </p:set>
                                    <p:animEffect transition="in" filter="fade">
                                      <p:cBhvr>
                                        <p:cTn id="24" dur="1000"/>
                                        <p:tgtEl>
                                          <p:spTgt spid="366"/>
                                        </p:tgtEl>
                                      </p:cBhvr>
                                    </p:animEffect>
                                  </p:childTnLst>
                                </p:cTn>
                              </p:par>
                              <p:par>
                                <p:cTn id="25" presetID="10" presetClass="entr" presetSubtype="0" fill="hold" nodeType="withEffect">
                                  <p:stCondLst>
                                    <p:cond delay="0"/>
                                  </p:stCondLst>
                                  <p:childTnLst>
                                    <p:set>
                                      <p:cBhvr>
                                        <p:cTn id="26" dur="1" fill="hold">
                                          <p:stCondLst>
                                            <p:cond delay="0"/>
                                          </p:stCondLst>
                                        </p:cTn>
                                        <p:tgtEl>
                                          <p:spTgt spid="357"/>
                                        </p:tgtEl>
                                        <p:attrNameLst>
                                          <p:attrName>style.visibility</p:attrName>
                                        </p:attrNameLst>
                                      </p:cBhvr>
                                      <p:to>
                                        <p:strVal val="visible"/>
                                      </p:to>
                                    </p:set>
                                    <p:animEffect transition="in" filter="fade">
                                      <p:cBhvr>
                                        <p:cTn id="27" dur="1000"/>
                                        <p:tgtEl>
                                          <p:spTgt spid="357"/>
                                        </p:tgtEl>
                                      </p:cBhvr>
                                    </p:animEffect>
                                  </p:childTnLst>
                                </p:cTn>
                              </p:par>
                              <p:par>
                                <p:cTn id="28" presetID="10" presetClass="entr" presetSubtype="0" fill="hold" nodeType="withEffect">
                                  <p:stCondLst>
                                    <p:cond delay="0"/>
                                  </p:stCondLst>
                                  <p:childTnLst>
                                    <p:set>
                                      <p:cBhvr>
                                        <p:cTn id="29" dur="1" fill="hold">
                                          <p:stCondLst>
                                            <p:cond delay="0"/>
                                          </p:stCondLst>
                                        </p:cTn>
                                        <p:tgtEl>
                                          <p:spTgt spid="363"/>
                                        </p:tgtEl>
                                        <p:attrNameLst>
                                          <p:attrName>style.visibility</p:attrName>
                                        </p:attrNameLst>
                                      </p:cBhvr>
                                      <p:to>
                                        <p:strVal val="visible"/>
                                      </p:to>
                                    </p:set>
                                    <p:animEffect transition="in" filter="fade">
                                      <p:cBhvr>
                                        <p:cTn id="30" dur="1000"/>
                                        <p:tgtEl>
                                          <p:spTgt spid="36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61"/>
                                        </p:tgtEl>
                                        <p:attrNameLst>
                                          <p:attrName>style.visibility</p:attrName>
                                        </p:attrNameLst>
                                      </p:cBhvr>
                                      <p:to>
                                        <p:strVal val="visible"/>
                                      </p:to>
                                    </p:set>
                                    <p:animEffect transition="in" filter="fade">
                                      <p:cBhvr>
                                        <p:cTn id="35" dur="1000"/>
                                        <p:tgtEl>
                                          <p:spTgt spid="361"/>
                                        </p:tgtEl>
                                      </p:cBhvr>
                                    </p:animEffect>
                                  </p:childTnLst>
                                </p:cTn>
                              </p:par>
                              <p:par>
                                <p:cTn id="36" presetID="10" presetClass="entr" presetSubtype="0" fill="hold" nodeType="withEffect">
                                  <p:stCondLst>
                                    <p:cond delay="0"/>
                                  </p:stCondLst>
                                  <p:childTnLst>
                                    <p:set>
                                      <p:cBhvr>
                                        <p:cTn id="37" dur="1" fill="hold">
                                          <p:stCondLst>
                                            <p:cond delay="0"/>
                                          </p:stCondLst>
                                        </p:cTn>
                                        <p:tgtEl>
                                          <p:spTgt spid="358"/>
                                        </p:tgtEl>
                                        <p:attrNameLst>
                                          <p:attrName>style.visibility</p:attrName>
                                        </p:attrNameLst>
                                      </p:cBhvr>
                                      <p:to>
                                        <p:strVal val="visible"/>
                                      </p:to>
                                    </p:set>
                                    <p:animEffect transition="in" filter="fade">
                                      <p:cBhvr>
                                        <p:cTn id="38" dur="1000"/>
                                        <p:tgtEl>
                                          <p:spTgt spid="358"/>
                                        </p:tgtEl>
                                      </p:cBhvr>
                                    </p:animEffect>
                                  </p:childTnLst>
                                </p:cTn>
                              </p:par>
                              <p:par>
                                <p:cTn id="39" presetID="10" presetClass="entr" presetSubtype="0" fill="hold" nodeType="withEffect">
                                  <p:stCondLst>
                                    <p:cond delay="0"/>
                                  </p:stCondLst>
                                  <p:childTnLst>
                                    <p:set>
                                      <p:cBhvr>
                                        <p:cTn id="40" dur="1" fill="hold">
                                          <p:stCondLst>
                                            <p:cond delay="0"/>
                                          </p:stCondLst>
                                        </p:cTn>
                                        <p:tgtEl>
                                          <p:spTgt spid="364"/>
                                        </p:tgtEl>
                                        <p:attrNameLst>
                                          <p:attrName>style.visibility</p:attrName>
                                        </p:attrNameLst>
                                      </p:cBhvr>
                                      <p:to>
                                        <p:strVal val="visible"/>
                                      </p:to>
                                    </p:set>
                                    <p:animEffect transition="in" filter="fade">
                                      <p:cBhvr>
                                        <p:cTn id="41" dur="1000"/>
                                        <p:tgtEl>
                                          <p:spTgt spid="364"/>
                                        </p:tgtEl>
                                      </p:cBhvr>
                                    </p:animEffect>
                                  </p:childTnLst>
                                </p:cTn>
                              </p:par>
                              <p:par>
                                <p:cTn id="42" presetID="10" presetClass="entr" presetSubtype="0" fill="hold" nodeType="withEffect">
                                  <p:stCondLst>
                                    <p:cond delay="0"/>
                                  </p:stCondLst>
                                  <p:childTnLst>
                                    <p:set>
                                      <p:cBhvr>
                                        <p:cTn id="43" dur="1" fill="hold">
                                          <p:stCondLst>
                                            <p:cond delay="0"/>
                                          </p:stCondLst>
                                        </p:cTn>
                                        <p:tgtEl>
                                          <p:spTgt spid="367"/>
                                        </p:tgtEl>
                                        <p:attrNameLst>
                                          <p:attrName>style.visibility</p:attrName>
                                        </p:attrNameLst>
                                      </p:cBhvr>
                                      <p:to>
                                        <p:strVal val="visible"/>
                                      </p:to>
                                    </p:set>
                                    <p:animEffect transition="in" filter="fade">
                                      <p:cBhvr>
                                        <p:cTn id="44" dur="1000"/>
                                        <p:tgtEl>
                                          <p:spTgt spid="36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68"/>
                                        </p:tgtEl>
                                        <p:attrNameLst>
                                          <p:attrName>style.visibility</p:attrName>
                                        </p:attrNameLst>
                                      </p:cBhvr>
                                      <p:to>
                                        <p:strVal val="visible"/>
                                      </p:to>
                                    </p:set>
                                    <p:animEffect transition="in" filter="fade">
                                      <p:cBhvr>
                                        <p:cTn id="49" dur="1000"/>
                                        <p:tgtEl>
                                          <p:spTgt spid="368"/>
                                        </p:tgtEl>
                                      </p:cBhvr>
                                    </p:animEffect>
                                  </p:childTnLst>
                                </p:cTn>
                              </p:par>
                              <p:par>
                                <p:cTn id="50" presetID="10" presetClass="entr" presetSubtype="0" fill="hold" nodeType="withEffect">
                                  <p:stCondLst>
                                    <p:cond delay="0"/>
                                  </p:stCondLst>
                                  <p:childTnLst>
                                    <p:set>
                                      <p:cBhvr>
                                        <p:cTn id="51" dur="1" fill="hold">
                                          <p:stCondLst>
                                            <p:cond delay="0"/>
                                          </p:stCondLst>
                                        </p:cTn>
                                        <p:tgtEl>
                                          <p:spTgt spid="378"/>
                                        </p:tgtEl>
                                        <p:attrNameLst>
                                          <p:attrName>style.visibility</p:attrName>
                                        </p:attrNameLst>
                                      </p:cBhvr>
                                      <p:to>
                                        <p:strVal val="visible"/>
                                      </p:to>
                                    </p:set>
                                    <p:animEffect transition="in" filter="fade">
                                      <p:cBhvr>
                                        <p:cTn id="52" dur="1000"/>
                                        <p:tgtEl>
                                          <p:spTgt spid="378"/>
                                        </p:tgtEl>
                                      </p:cBhvr>
                                    </p:animEffect>
                                  </p:childTnLst>
                                </p:cTn>
                              </p:par>
                              <p:par>
                                <p:cTn id="53" presetID="10" presetClass="entr" presetSubtype="0" fill="hold" nodeType="withEffect">
                                  <p:stCondLst>
                                    <p:cond delay="0"/>
                                  </p:stCondLst>
                                  <p:childTnLst>
                                    <p:set>
                                      <p:cBhvr>
                                        <p:cTn id="54" dur="1" fill="hold">
                                          <p:stCondLst>
                                            <p:cond delay="0"/>
                                          </p:stCondLst>
                                        </p:cTn>
                                        <p:tgtEl>
                                          <p:spTgt spid="369"/>
                                        </p:tgtEl>
                                        <p:attrNameLst>
                                          <p:attrName>style.visibility</p:attrName>
                                        </p:attrNameLst>
                                      </p:cBhvr>
                                      <p:to>
                                        <p:strVal val="visible"/>
                                      </p:to>
                                    </p:set>
                                    <p:animEffect transition="in" filter="fade">
                                      <p:cBhvr>
                                        <p:cTn id="55" dur="1000"/>
                                        <p:tgtEl>
                                          <p:spTgt spid="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pic>
        <p:nvPicPr>
          <p:cNvPr id="386" name="Google Shape;386;p22"/>
          <p:cNvPicPr preferRelativeResize="0"/>
          <p:nvPr/>
        </p:nvPicPr>
        <p:blipFill rotWithShape="1">
          <a:blip r:embed="rId3">
            <a:alphaModFix/>
          </a:blip>
          <a:srcRect/>
          <a:stretch/>
        </p:blipFill>
        <p:spPr>
          <a:xfrm>
            <a:off x="1074738" y="3962400"/>
            <a:ext cx="7831137" cy="1687513"/>
          </a:xfrm>
          <a:prstGeom prst="rect">
            <a:avLst/>
          </a:prstGeom>
          <a:noFill/>
          <a:ln>
            <a:noFill/>
          </a:ln>
        </p:spPr>
      </p:pic>
      <p:pic>
        <p:nvPicPr>
          <p:cNvPr id="387" name="Google Shape;387;p22"/>
          <p:cNvPicPr preferRelativeResize="0"/>
          <p:nvPr/>
        </p:nvPicPr>
        <p:blipFill rotWithShape="1">
          <a:blip r:embed="rId4">
            <a:alphaModFix/>
          </a:blip>
          <a:srcRect/>
          <a:stretch/>
        </p:blipFill>
        <p:spPr>
          <a:xfrm>
            <a:off x="3571868" y="5483537"/>
            <a:ext cx="5237162" cy="1230313"/>
          </a:xfrm>
          <a:prstGeom prst="rect">
            <a:avLst/>
          </a:prstGeom>
          <a:noFill/>
          <a:ln>
            <a:noFill/>
          </a:ln>
        </p:spPr>
      </p:pic>
      <p:grpSp>
        <p:nvGrpSpPr>
          <p:cNvPr id="388" name="Google Shape;388;p22"/>
          <p:cNvGrpSpPr/>
          <p:nvPr/>
        </p:nvGrpSpPr>
        <p:grpSpPr>
          <a:xfrm>
            <a:off x="285720" y="1142984"/>
            <a:ext cx="8213755" cy="2798760"/>
            <a:chOff x="285720" y="1195376"/>
            <a:chExt cx="8213755" cy="2798760"/>
          </a:xfrm>
        </p:grpSpPr>
        <p:grpSp>
          <p:nvGrpSpPr>
            <p:cNvPr id="389" name="Google Shape;389;p22"/>
            <p:cNvGrpSpPr/>
            <p:nvPr/>
          </p:nvGrpSpPr>
          <p:grpSpPr>
            <a:xfrm>
              <a:off x="762000" y="1428736"/>
              <a:ext cx="7737475" cy="2565400"/>
              <a:chOff x="762000" y="1447800"/>
              <a:chExt cx="7737475" cy="2565400"/>
            </a:xfrm>
          </p:grpSpPr>
          <p:sp>
            <p:nvSpPr>
              <p:cNvPr id="390" name="Google Shape;390;p22"/>
              <p:cNvSpPr/>
              <p:nvPr/>
            </p:nvSpPr>
            <p:spPr>
              <a:xfrm>
                <a:off x="1752600" y="1828800"/>
                <a:ext cx="990600" cy="11430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Verdana"/>
                  <a:ea typeface="Verdana"/>
                  <a:cs typeface="Verdana"/>
                  <a:sym typeface="Verdana"/>
                </a:endParaRPr>
              </a:p>
            </p:txBody>
          </p:sp>
          <p:sp>
            <p:nvSpPr>
              <p:cNvPr id="391" name="Google Shape;391;p22"/>
              <p:cNvSpPr/>
              <p:nvPr/>
            </p:nvSpPr>
            <p:spPr>
              <a:xfrm>
                <a:off x="2743200" y="1828800"/>
                <a:ext cx="1981200" cy="1143000"/>
              </a:xfrm>
              <a:prstGeom prst="rect">
                <a:avLst/>
              </a:prstGeom>
              <a:solidFill>
                <a:srgbClr val="F8D0D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s-ES" sz="1800">
                    <a:solidFill>
                      <a:schemeClr val="dk1"/>
                    </a:solidFill>
                    <a:latin typeface="Verdana"/>
                    <a:ea typeface="Verdana"/>
                    <a:cs typeface="Verdana"/>
                    <a:sym typeface="Verdana"/>
                  </a:rPr>
                  <a:t> </a:t>
                </a:r>
                <a:endParaRPr/>
              </a:p>
            </p:txBody>
          </p:sp>
          <p:sp>
            <p:nvSpPr>
              <p:cNvPr id="392" name="Google Shape;392;p22"/>
              <p:cNvSpPr/>
              <p:nvPr/>
            </p:nvSpPr>
            <p:spPr>
              <a:xfrm>
                <a:off x="4714876" y="1776410"/>
                <a:ext cx="2438400" cy="1295400"/>
              </a:xfrm>
              <a:prstGeom prst="rect">
                <a:avLst/>
              </a:prstGeom>
              <a:solidFill>
                <a:srgbClr val="F7C0A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Verdana"/>
                  <a:ea typeface="Verdana"/>
                  <a:cs typeface="Verdana"/>
                  <a:sym typeface="Verdana"/>
                </a:endParaRPr>
              </a:p>
            </p:txBody>
          </p:sp>
          <p:cxnSp>
            <p:nvCxnSpPr>
              <p:cNvPr id="393" name="Google Shape;393;p22"/>
              <p:cNvCxnSpPr/>
              <p:nvPr/>
            </p:nvCxnSpPr>
            <p:spPr>
              <a:xfrm>
                <a:off x="762000" y="1447800"/>
                <a:ext cx="0" cy="2362200"/>
              </a:xfrm>
              <a:prstGeom prst="straightConnector1">
                <a:avLst/>
              </a:prstGeom>
              <a:noFill/>
              <a:ln w="38100" cap="flat" cmpd="sng">
                <a:solidFill>
                  <a:schemeClr val="dk1"/>
                </a:solidFill>
                <a:prstDash val="solid"/>
                <a:round/>
                <a:headEnd type="triangle" w="med" len="med"/>
                <a:tailEnd type="none" w="med" len="med"/>
              </a:ln>
            </p:spPr>
          </p:cxnSp>
          <p:cxnSp>
            <p:nvCxnSpPr>
              <p:cNvPr id="394" name="Google Shape;394;p22"/>
              <p:cNvCxnSpPr/>
              <p:nvPr/>
            </p:nvCxnSpPr>
            <p:spPr>
              <a:xfrm>
                <a:off x="762000" y="3786190"/>
                <a:ext cx="7162800" cy="0"/>
              </a:xfrm>
              <a:prstGeom prst="straightConnector1">
                <a:avLst/>
              </a:prstGeom>
              <a:noFill/>
              <a:ln w="38100" cap="flat" cmpd="sng">
                <a:solidFill>
                  <a:schemeClr val="dk1"/>
                </a:solidFill>
                <a:prstDash val="solid"/>
                <a:round/>
                <a:headEnd type="none" w="med" len="med"/>
                <a:tailEnd type="triangle" w="med" len="med"/>
              </a:ln>
            </p:spPr>
          </p:cxnSp>
          <p:sp>
            <p:nvSpPr>
              <p:cNvPr id="395" name="Google Shape;395;p22"/>
              <p:cNvSpPr/>
              <p:nvPr/>
            </p:nvSpPr>
            <p:spPr>
              <a:xfrm>
                <a:off x="1905000" y="1828800"/>
                <a:ext cx="68159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3m²</a:t>
                </a:r>
                <a:endParaRPr sz="1800">
                  <a:solidFill>
                    <a:schemeClr val="dk1"/>
                  </a:solidFill>
                  <a:latin typeface="Verdana"/>
                  <a:ea typeface="Verdana"/>
                  <a:cs typeface="Verdana"/>
                  <a:sym typeface="Verdana"/>
                </a:endParaRPr>
              </a:p>
            </p:txBody>
          </p:sp>
          <p:sp>
            <p:nvSpPr>
              <p:cNvPr id="396" name="Google Shape;396;p22"/>
              <p:cNvSpPr/>
              <p:nvPr/>
            </p:nvSpPr>
            <p:spPr>
              <a:xfrm>
                <a:off x="6000760" y="1773784"/>
                <a:ext cx="70960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8m²</a:t>
                </a:r>
                <a:endParaRPr sz="1800">
                  <a:solidFill>
                    <a:schemeClr val="dk1"/>
                  </a:solidFill>
                  <a:latin typeface="Verdana"/>
                  <a:ea typeface="Verdana"/>
                  <a:cs typeface="Verdana"/>
                  <a:sym typeface="Verdana"/>
                </a:endParaRPr>
              </a:p>
            </p:txBody>
          </p:sp>
          <p:sp>
            <p:nvSpPr>
              <p:cNvPr id="397" name="Google Shape;397;p22"/>
              <p:cNvSpPr txBox="1"/>
              <p:nvPr/>
            </p:nvSpPr>
            <p:spPr>
              <a:xfrm>
                <a:off x="3571868" y="1916660"/>
                <a:ext cx="84773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5m²</a:t>
                </a:r>
                <a:endParaRPr sz="1800">
                  <a:solidFill>
                    <a:schemeClr val="dk1"/>
                  </a:solidFill>
                  <a:latin typeface="Verdana"/>
                  <a:ea typeface="Verdana"/>
                  <a:cs typeface="Verdana"/>
                  <a:sym typeface="Verdana"/>
                </a:endParaRPr>
              </a:p>
            </p:txBody>
          </p:sp>
          <p:cxnSp>
            <p:nvCxnSpPr>
              <p:cNvPr id="398" name="Google Shape;398;p22"/>
              <p:cNvCxnSpPr/>
              <p:nvPr/>
            </p:nvCxnSpPr>
            <p:spPr>
              <a:xfrm rot="10800000">
                <a:off x="2209800" y="2438400"/>
                <a:ext cx="0" cy="1295400"/>
              </a:xfrm>
              <a:prstGeom prst="straightConnector1">
                <a:avLst/>
              </a:prstGeom>
              <a:noFill/>
              <a:ln w="9525" cap="flat" cmpd="sng">
                <a:solidFill>
                  <a:schemeClr val="dk1"/>
                </a:solidFill>
                <a:prstDash val="solid"/>
                <a:round/>
                <a:headEnd type="none" w="med" len="med"/>
                <a:tailEnd type="triangle" w="med" len="med"/>
              </a:ln>
            </p:spPr>
          </p:cxnSp>
          <p:cxnSp>
            <p:nvCxnSpPr>
              <p:cNvPr id="399" name="Google Shape;399;p22"/>
              <p:cNvCxnSpPr/>
              <p:nvPr/>
            </p:nvCxnSpPr>
            <p:spPr>
              <a:xfrm rot="10800000">
                <a:off x="3657600" y="2438400"/>
                <a:ext cx="0" cy="1371600"/>
              </a:xfrm>
              <a:prstGeom prst="straightConnector1">
                <a:avLst/>
              </a:prstGeom>
              <a:noFill/>
              <a:ln w="9525" cap="flat" cmpd="sng">
                <a:solidFill>
                  <a:schemeClr val="dk1"/>
                </a:solidFill>
                <a:prstDash val="solid"/>
                <a:round/>
                <a:headEnd type="none" w="med" len="med"/>
                <a:tailEnd type="triangle" w="med" len="med"/>
              </a:ln>
            </p:spPr>
          </p:cxnSp>
          <p:cxnSp>
            <p:nvCxnSpPr>
              <p:cNvPr id="400" name="Google Shape;400;p22"/>
              <p:cNvCxnSpPr/>
              <p:nvPr/>
            </p:nvCxnSpPr>
            <p:spPr>
              <a:xfrm rot="10800000" flipH="1">
                <a:off x="5943600" y="2428868"/>
                <a:ext cx="57160" cy="1381132"/>
              </a:xfrm>
              <a:prstGeom prst="straightConnector1">
                <a:avLst/>
              </a:prstGeom>
              <a:noFill/>
              <a:ln w="9525" cap="flat" cmpd="sng">
                <a:solidFill>
                  <a:schemeClr val="dk1"/>
                </a:solidFill>
                <a:prstDash val="solid"/>
                <a:round/>
                <a:headEnd type="none" w="med" len="med"/>
                <a:tailEnd type="triangle" w="med" len="med"/>
              </a:ln>
            </p:spPr>
          </p:cxnSp>
          <p:cxnSp>
            <p:nvCxnSpPr>
              <p:cNvPr id="401" name="Google Shape;401;p22"/>
              <p:cNvCxnSpPr/>
              <p:nvPr/>
            </p:nvCxnSpPr>
            <p:spPr>
              <a:xfrm>
                <a:off x="762000" y="2819400"/>
                <a:ext cx="1447800" cy="0"/>
              </a:xfrm>
              <a:prstGeom prst="straightConnector1">
                <a:avLst/>
              </a:prstGeom>
              <a:noFill/>
              <a:ln w="9525" cap="flat" cmpd="sng">
                <a:solidFill>
                  <a:schemeClr val="dk1"/>
                </a:solidFill>
                <a:prstDash val="solid"/>
                <a:round/>
                <a:headEnd type="none" w="med" len="med"/>
                <a:tailEnd type="triangle" w="med" len="med"/>
              </a:ln>
            </p:spPr>
          </p:cxnSp>
          <p:cxnSp>
            <p:nvCxnSpPr>
              <p:cNvPr id="402" name="Google Shape;402;p22"/>
              <p:cNvCxnSpPr/>
              <p:nvPr/>
            </p:nvCxnSpPr>
            <p:spPr>
              <a:xfrm>
                <a:off x="762000" y="2667000"/>
                <a:ext cx="2895600" cy="0"/>
              </a:xfrm>
              <a:prstGeom prst="straightConnector1">
                <a:avLst/>
              </a:prstGeom>
              <a:noFill/>
              <a:ln w="9525" cap="flat" cmpd="sng">
                <a:solidFill>
                  <a:schemeClr val="dk1"/>
                </a:solidFill>
                <a:prstDash val="solid"/>
                <a:round/>
                <a:headEnd type="none" w="med" len="med"/>
                <a:tailEnd type="triangle" w="med" len="med"/>
              </a:ln>
            </p:spPr>
          </p:cxnSp>
          <p:cxnSp>
            <p:nvCxnSpPr>
              <p:cNvPr id="403" name="Google Shape;403;p22"/>
              <p:cNvCxnSpPr/>
              <p:nvPr/>
            </p:nvCxnSpPr>
            <p:spPr>
              <a:xfrm>
                <a:off x="762000" y="3200400"/>
                <a:ext cx="5181600" cy="0"/>
              </a:xfrm>
              <a:prstGeom prst="straightConnector1">
                <a:avLst/>
              </a:prstGeom>
              <a:noFill/>
              <a:ln w="9525" cap="flat" cmpd="sng">
                <a:solidFill>
                  <a:schemeClr val="dk1"/>
                </a:solidFill>
                <a:prstDash val="solid"/>
                <a:round/>
                <a:headEnd type="none" w="med" len="med"/>
                <a:tailEnd type="triangle" w="med" len="med"/>
              </a:ln>
            </p:spPr>
          </p:cxnSp>
          <p:sp>
            <p:nvSpPr>
              <p:cNvPr id="404" name="Google Shape;404;p22"/>
              <p:cNvSpPr txBox="1"/>
              <p:nvPr/>
            </p:nvSpPr>
            <p:spPr>
              <a:xfrm>
                <a:off x="1981200" y="32766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2</a:t>
                </a:r>
                <a:endParaRPr/>
              </a:p>
            </p:txBody>
          </p:sp>
          <p:sp>
            <p:nvSpPr>
              <p:cNvPr id="405" name="Google Shape;405;p22"/>
              <p:cNvSpPr txBox="1"/>
              <p:nvPr/>
            </p:nvSpPr>
            <p:spPr>
              <a:xfrm>
                <a:off x="3505200" y="32766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2</a:t>
                </a:r>
                <a:endParaRPr/>
              </a:p>
            </p:txBody>
          </p:sp>
          <p:sp>
            <p:nvSpPr>
              <p:cNvPr id="406" name="Google Shape;406;p22"/>
              <p:cNvSpPr txBox="1"/>
              <p:nvPr/>
            </p:nvSpPr>
            <p:spPr>
              <a:xfrm>
                <a:off x="5791200" y="25908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3</a:t>
                </a:r>
                <a:endParaRPr/>
              </a:p>
            </p:txBody>
          </p:sp>
          <p:sp>
            <p:nvSpPr>
              <p:cNvPr id="407" name="Google Shape;407;p22"/>
              <p:cNvSpPr txBox="1"/>
              <p:nvPr/>
            </p:nvSpPr>
            <p:spPr>
              <a:xfrm>
                <a:off x="990600" y="26670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2</a:t>
                </a:r>
                <a:endParaRPr/>
              </a:p>
            </p:txBody>
          </p:sp>
          <p:sp>
            <p:nvSpPr>
              <p:cNvPr id="408" name="Google Shape;408;p22"/>
              <p:cNvSpPr txBox="1"/>
              <p:nvPr/>
            </p:nvSpPr>
            <p:spPr>
              <a:xfrm>
                <a:off x="2895600" y="23622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4</a:t>
                </a:r>
                <a:endParaRPr/>
              </a:p>
            </p:txBody>
          </p:sp>
          <p:sp>
            <p:nvSpPr>
              <p:cNvPr id="409" name="Google Shape;409;p22"/>
              <p:cNvSpPr txBox="1"/>
              <p:nvPr/>
            </p:nvSpPr>
            <p:spPr>
              <a:xfrm>
                <a:off x="4419600" y="3048000"/>
                <a:ext cx="304800" cy="396875"/>
              </a:xfrm>
              <a:prstGeom prst="rect">
                <a:avLst/>
              </a:prstGeom>
              <a:solidFill>
                <a:srgbClr val="FFFF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7</a:t>
                </a:r>
                <a:endParaRPr/>
              </a:p>
            </p:txBody>
          </p:sp>
          <p:cxnSp>
            <p:nvCxnSpPr>
              <p:cNvPr id="410" name="Google Shape;410;p22"/>
              <p:cNvCxnSpPr/>
              <p:nvPr/>
            </p:nvCxnSpPr>
            <p:spPr>
              <a:xfrm rot="10800000">
                <a:off x="4191000" y="2362200"/>
                <a:ext cx="0" cy="1447800"/>
              </a:xfrm>
              <a:prstGeom prst="straightConnector1">
                <a:avLst/>
              </a:prstGeom>
              <a:noFill/>
              <a:ln w="57150" cap="flat" cmpd="sng">
                <a:solidFill>
                  <a:schemeClr val="dk1"/>
                </a:solidFill>
                <a:prstDash val="solid"/>
                <a:round/>
                <a:headEnd type="none" w="med" len="med"/>
                <a:tailEnd type="triangle" w="med" len="med"/>
              </a:ln>
            </p:spPr>
          </p:cxnSp>
          <p:cxnSp>
            <p:nvCxnSpPr>
              <p:cNvPr id="411" name="Google Shape;411;p22"/>
              <p:cNvCxnSpPr/>
              <p:nvPr/>
            </p:nvCxnSpPr>
            <p:spPr>
              <a:xfrm>
                <a:off x="762000" y="2362200"/>
                <a:ext cx="3429000" cy="0"/>
              </a:xfrm>
              <a:prstGeom prst="straightConnector1">
                <a:avLst/>
              </a:prstGeom>
              <a:noFill/>
              <a:ln w="57150" cap="flat" cmpd="sng">
                <a:solidFill>
                  <a:schemeClr val="dk1"/>
                </a:solidFill>
                <a:prstDash val="solid"/>
                <a:round/>
                <a:headEnd type="none" w="med" len="med"/>
                <a:tailEnd type="triangle" w="med" len="med"/>
              </a:ln>
            </p:spPr>
          </p:cxnSp>
          <p:pic>
            <p:nvPicPr>
              <p:cNvPr id="412" name="Google Shape;412;p22"/>
              <p:cNvPicPr preferRelativeResize="0"/>
              <p:nvPr/>
            </p:nvPicPr>
            <p:blipFill rotWithShape="1">
              <a:blip r:embed="rId5">
                <a:alphaModFix/>
              </a:blip>
              <a:srcRect/>
              <a:stretch/>
            </p:blipFill>
            <p:spPr>
              <a:xfrm>
                <a:off x="1208088" y="2127250"/>
                <a:ext cx="392112" cy="463550"/>
              </a:xfrm>
              <a:prstGeom prst="rect">
                <a:avLst/>
              </a:prstGeom>
              <a:noFill/>
              <a:ln>
                <a:noFill/>
              </a:ln>
            </p:spPr>
          </p:pic>
          <p:pic>
            <p:nvPicPr>
              <p:cNvPr id="413" name="Google Shape;413;p22"/>
              <p:cNvPicPr preferRelativeResize="0"/>
              <p:nvPr/>
            </p:nvPicPr>
            <p:blipFill rotWithShape="1">
              <a:blip r:embed="rId6">
                <a:alphaModFix/>
              </a:blip>
              <a:srcRect/>
              <a:stretch/>
            </p:blipFill>
            <p:spPr>
              <a:xfrm>
                <a:off x="3951288" y="2708275"/>
                <a:ext cx="392112" cy="534988"/>
              </a:xfrm>
              <a:prstGeom prst="rect">
                <a:avLst/>
              </a:prstGeom>
              <a:noFill/>
              <a:ln>
                <a:noFill/>
              </a:ln>
            </p:spPr>
          </p:pic>
          <p:sp>
            <p:nvSpPr>
              <p:cNvPr id="414" name="Google Shape;414;p22"/>
              <p:cNvSpPr txBox="1"/>
              <p:nvPr/>
            </p:nvSpPr>
            <p:spPr>
              <a:xfrm>
                <a:off x="8137525" y="3494088"/>
                <a:ext cx="361950" cy="519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Verdana"/>
                    <a:ea typeface="Verdana"/>
                    <a:cs typeface="Verdana"/>
                    <a:sym typeface="Verdana"/>
                  </a:rPr>
                  <a:t>x</a:t>
                </a:r>
                <a:endParaRPr/>
              </a:p>
            </p:txBody>
          </p:sp>
        </p:grpSp>
        <p:sp>
          <p:nvSpPr>
            <p:cNvPr id="415" name="Google Shape;415;p22"/>
            <p:cNvSpPr txBox="1"/>
            <p:nvPr/>
          </p:nvSpPr>
          <p:spPr>
            <a:xfrm>
              <a:off x="285720" y="1195376"/>
              <a:ext cx="361950" cy="519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Verdana"/>
                  <a:ea typeface="Verdana"/>
                  <a:cs typeface="Verdana"/>
                  <a:sym typeface="Verdana"/>
                </a:rPr>
                <a:t>y</a:t>
              </a:r>
              <a:endParaRPr/>
            </a:p>
          </p:txBody>
        </p:sp>
      </p:grpSp>
      <p:sp>
        <p:nvSpPr>
          <p:cNvPr id="416" name="Google Shape;416;p22"/>
          <p:cNvSpPr txBox="1">
            <a:spLocks noGrp="1"/>
          </p:cNvSpPr>
          <p:nvPr>
            <p:ph type="title"/>
          </p:nvPr>
        </p:nvSpPr>
        <p:spPr>
          <a:xfrm>
            <a:off x="500034"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br>
              <a:rPr lang="es-ES"/>
            </a:br>
            <a:r>
              <a:rPr lang="es-ES"/>
              <a:t>        </a:t>
            </a:r>
            <a:r>
              <a:rPr lang="es-ES" sz="3600"/>
              <a:t>Centros de área - Ejemplo</a:t>
            </a:r>
            <a:endParaRPr/>
          </a:p>
        </p:txBody>
      </p:sp>
      <p:sp>
        <p:nvSpPr>
          <p:cNvPr id="2" name="Marcador de fecha 1">
            <a:extLst>
              <a:ext uri="{FF2B5EF4-FFF2-40B4-BE49-F238E27FC236}">
                <a16:creationId xmlns:a16="http://schemas.microsoft.com/office/drawing/2014/main" id="{DF0BC12A-259A-1BC5-8A6D-E0CA32D40BBD}"/>
              </a:ext>
            </a:extLst>
          </p:cNvPr>
          <p:cNvSpPr>
            <a:spLocks noGrp="1"/>
          </p:cNvSpPr>
          <p:nvPr>
            <p:ph type="dt" sz="half" idx="10"/>
          </p:nvPr>
        </p:nvSpPr>
        <p:spPr/>
        <p:txBody>
          <a:bodyPr/>
          <a:lstStyle/>
          <a:p>
            <a:pPr>
              <a:defRPr/>
            </a:pPr>
            <a:fld id="{6D024165-F3DC-42CD-AF0C-2770BB1D0FFD}" type="datetime1">
              <a:rPr lang="es-CL" smtClean="0"/>
              <a:t>12-02-2025</a:t>
            </a:fld>
            <a:endParaRPr lang="es-ES"/>
          </a:p>
        </p:txBody>
      </p:sp>
      <p:sp>
        <p:nvSpPr>
          <p:cNvPr id="3" name="Marcador de número de diapositiva 2">
            <a:extLst>
              <a:ext uri="{FF2B5EF4-FFF2-40B4-BE49-F238E27FC236}">
                <a16:creationId xmlns:a16="http://schemas.microsoft.com/office/drawing/2014/main" id="{251A4A03-4A55-BAA7-1326-B05C4BDAB68C}"/>
              </a:ext>
            </a:extLst>
          </p:cNvPr>
          <p:cNvSpPr>
            <a:spLocks noGrp="1"/>
          </p:cNvSpPr>
          <p:nvPr>
            <p:ph type="sldNum" sz="quarter" idx="12"/>
          </p:nvPr>
        </p:nvSpPr>
        <p:spPr/>
        <p:txBody>
          <a:bodyPr/>
          <a:lstStyle/>
          <a:p>
            <a:pPr>
              <a:defRPr/>
            </a:pPr>
            <a:fld id="{512A34C5-A7E8-4629-B921-404C04172488}" type="slidenum">
              <a:rPr lang="es-ES" smtClean="0"/>
              <a:pPr>
                <a:defRPr/>
              </a:pPr>
              <a:t>22</a:t>
            </a:fld>
            <a:endParaRPr lang="es-E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21" name="Google Shape;421;p23"/>
              <p:cNvSpPr txBox="1">
                <a:spLocks noGrp="1"/>
              </p:cNvSpPr>
              <p:nvPr>
                <p:ph type="body" idx="1"/>
              </p:nvPr>
            </p:nvSpPr>
            <p:spPr>
              <a:xfrm>
                <a:off x="457200" y="3286124"/>
                <a:ext cx="8229600" cy="3071834"/>
              </a:xfrm>
              <a:prstGeom prst="rect">
                <a:avLst/>
              </a:prstGeom>
              <a:noFill/>
              <a:ln>
                <a:noFill/>
              </a:ln>
            </p:spPr>
            <p:txBody>
              <a:bodyPr spcFirstLastPara="1" wrap="square" lIns="91425" tIns="45700" rIns="91425" bIns="45700" anchor="t" anchorCtr="0">
                <a:normAutofit/>
              </a:bodyPr>
              <a:lstStyle/>
              <a:p>
                <a:pPr>
                  <a:spcBef>
                    <a:spcPts val="0"/>
                  </a:spcBef>
                  <a:buSzPts val="1156"/>
                </a:pPr>
                <a:r>
                  <a:rPr lang="es-ES" sz="1700" dirty="0"/>
                  <a:t>Como el momento creado por un diferencial de área </a:t>
                </a:r>
                <a:r>
                  <a:rPr lang="es-ES" sz="1700" b="1" i="1" dirty="0" err="1"/>
                  <a:t>dA</a:t>
                </a:r>
                <a:r>
                  <a:rPr lang="es-ES" sz="1700" dirty="0"/>
                  <a:t>  es </a:t>
                </a:r>
                <a:r>
                  <a:rPr lang="es-ES" sz="1700" i="1" dirty="0" err="1"/>
                  <a:t>dM</a:t>
                </a:r>
                <a:r>
                  <a:rPr lang="es-ES" sz="1700" i="1" dirty="0"/>
                  <a:t>=</a:t>
                </a:r>
                <a:r>
                  <a:rPr lang="es-ES" sz="1700" i="1" dirty="0" err="1"/>
                  <a:t>xdA</a:t>
                </a:r>
                <a:r>
                  <a:rPr lang="es-ES" sz="1700" dirty="0"/>
                  <a:t>, el momento total que se denomina </a:t>
                </a:r>
                <a:r>
                  <a:rPr lang="es-ES" sz="1700" u="sng" dirty="0"/>
                  <a:t>1</a:t>
                </a:r>
                <a:r>
                  <a:rPr lang="es-ES" sz="1700" u="sng" baseline="30000" dirty="0"/>
                  <a:t>er</a:t>
                </a:r>
                <a:r>
                  <a:rPr lang="es-ES" sz="1700" u="sng" dirty="0"/>
                  <a:t> Momento de Área</a:t>
                </a:r>
                <a:r>
                  <a:rPr lang="es-ES" sz="1700" dirty="0"/>
                  <a:t> se calcula integrando el área total, </a:t>
                </a:r>
                <a:endParaRPr dirty="0"/>
              </a:p>
              <a:p>
                <a:pPr marL="538989" indent="-342900">
                  <a:buSzPts val="1360"/>
                </a:pPr>
                <a:endParaRPr sz="2000" dirty="0"/>
              </a:p>
              <a:p>
                <a:pPr>
                  <a:buSzPts val="1156"/>
                </a:pPr>
                <a:r>
                  <a:rPr lang="es-ES" sz="1700" dirty="0"/>
                  <a:t>También el momento creado por el área total </a:t>
                </a:r>
                <a:r>
                  <a:rPr lang="es-ES" sz="1700" b="1" dirty="0"/>
                  <a:t>A</a:t>
                </a:r>
                <a:r>
                  <a:rPr lang="es-ES" sz="1700" b="1" baseline="-25000" dirty="0"/>
                  <a:t>t</a:t>
                </a:r>
                <a:r>
                  <a:rPr lang="es-ES" sz="1700" b="1" dirty="0"/>
                  <a:t> </a:t>
                </a:r>
                <a:r>
                  <a:rPr lang="es-ES" sz="1700" dirty="0"/>
                  <a:t>producirá un momento respecto del eje “y” que puede ser escrito como: (Recordar que </a:t>
                </a:r>
                <a14:m>
                  <m:oMath xmlns:m="http://schemas.openxmlformats.org/officeDocument/2006/math">
                    <m:r>
                      <a:rPr lang="es-ES" sz="1700" i="1" dirty="0" smtClean="0">
                        <a:latin typeface="Cambria Math" panose="02040503050406030204" pitchFamily="18" charset="0"/>
                      </a:rPr>
                      <m:t>𝑀𝑜𝑚𝑒𝑛𝑡𝑜</m:t>
                    </m:r>
                    <m:r>
                      <a:rPr lang="es-ES" sz="1700" i="1" dirty="0" smtClean="0">
                        <a:latin typeface="Cambria Math" panose="02040503050406030204" pitchFamily="18" charset="0"/>
                      </a:rPr>
                      <m:t>=</m:t>
                    </m:r>
                    <m:r>
                      <a:rPr lang="es-ES" sz="1700" i="1" dirty="0" err="1">
                        <a:latin typeface="Cambria Math" panose="02040503050406030204" pitchFamily="18" charset="0"/>
                      </a:rPr>
                      <m:t>𝑓𝑢𝑒𝑟𝑧𝑎</m:t>
                    </m:r>
                    <m:r>
                      <a:rPr lang="es-ES" sz="1700" i="1" dirty="0" err="1">
                        <a:latin typeface="Cambria Math" panose="02040503050406030204" pitchFamily="18" charset="0"/>
                      </a:rPr>
                      <m:t>×</m:t>
                    </m:r>
                    <m:r>
                      <a:rPr lang="es-ES" sz="1700" i="1" dirty="0" err="1">
                        <a:latin typeface="Cambria Math" panose="02040503050406030204" pitchFamily="18" charset="0"/>
                      </a:rPr>
                      <m:t>𝑏𝑟𝑎𝑧𝑜</m:t>
                    </m:r>
                    <m:r>
                      <a:rPr lang="es-ES" sz="1700" i="1" dirty="0">
                        <a:latin typeface="Cambria Math" panose="02040503050406030204" pitchFamily="18" charset="0"/>
                      </a:rPr>
                      <m:t> </m:t>
                    </m:r>
                    <m:r>
                      <a:rPr lang="es-ES" sz="1700" i="1" dirty="0">
                        <a:latin typeface="Cambria Math" panose="02040503050406030204" pitchFamily="18" charset="0"/>
                      </a:rPr>
                      <m:t>𝑎𝑙</m:t>
                    </m:r>
                    <m:r>
                      <a:rPr lang="es-ES" sz="1700" i="1" dirty="0">
                        <a:latin typeface="Cambria Math" panose="02040503050406030204" pitchFamily="18" charset="0"/>
                      </a:rPr>
                      <m:t> </m:t>
                    </m:r>
                    <m:r>
                      <a:rPr lang="es-ES" sz="1700" i="1" dirty="0">
                        <a:latin typeface="Cambria Math" panose="02040503050406030204" pitchFamily="18" charset="0"/>
                      </a:rPr>
                      <m:t>𝑚𝑜𝑚𝑒𝑛𝑡𝑜</m:t>
                    </m:r>
                  </m:oMath>
                </a14:m>
                <a:r>
                  <a:rPr lang="es-ES" sz="1700" i="1" dirty="0"/>
                  <a:t>)</a:t>
                </a:r>
                <a:endParaRPr dirty="0"/>
              </a:p>
              <a:p>
                <a:pPr marL="183135" indent="0">
                  <a:buSzPts val="1156"/>
                  <a:buNone/>
                </a:pPr>
                <a:endParaRPr sz="1700" i="1" dirty="0"/>
              </a:p>
              <a:p>
                <a:pPr>
                  <a:buSzPts val="1156"/>
                </a:pPr>
                <a:r>
                  <a:rPr lang="es-ES" sz="1700" dirty="0"/>
                  <a:t>Los dos momentos son idénticos, por lo que el centro geométrico es</a:t>
                </a:r>
                <a:endParaRPr sz="1700" dirty="0"/>
              </a:p>
              <a:p>
                <a:pPr marL="365760" lvl="0" indent="-139446" algn="l" rtl="0">
                  <a:spcBef>
                    <a:spcPts val="400"/>
                  </a:spcBef>
                  <a:spcAft>
                    <a:spcPts val="0"/>
                  </a:spcAft>
                  <a:buSzPts val="1836"/>
                  <a:buNone/>
                </a:pPr>
                <a:endParaRPr dirty="0"/>
              </a:p>
            </p:txBody>
          </p:sp>
        </mc:Choice>
        <mc:Fallback xmlns="">
          <p:sp>
            <p:nvSpPr>
              <p:cNvPr id="421" name="Google Shape;421;p23"/>
              <p:cNvSpPr txBox="1">
                <a:spLocks noGrp="1" noRot="1" noChangeAspect="1" noMove="1" noResize="1" noEditPoints="1" noAdjustHandles="1" noChangeArrowheads="1" noChangeShapeType="1" noTextEdit="1"/>
              </p:cNvSpPr>
              <p:nvPr>
                <p:ph type="body" idx="1"/>
              </p:nvPr>
            </p:nvSpPr>
            <p:spPr>
              <a:xfrm>
                <a:off x="457200" y="3286124"/>
                <a:ext cx="8229600" cy="3071834"/>
              </a:xfrm>
              <a:prstGeom prst="rect">
                <a:avLst/>
              </a:prstGeom>
              <a:blipFill>
                <a:blip r:embed="rId3"/>
                <a:stretch>
                  <a:fillRect t="-595"/>
                </a:stretch>
              </a:blipFill>
              <a:ln>
                <a:noFill/>
              </a:ln>
            </p:spPr>
            <p:txBody>
              <a:bodyPr/>
              <a:lstStyle/>
              <a:p>
                <a:r>
                  <a:rPr lang="es-CL">
                    <a:noFill/>
                  </a:rPr>
                  <a:t> </a:t>
                </a:r>
              </a:p>
            </p:txBody>
          </p:sp>
        </mc:Fallback>
      </mc:AlternateContent>
      <p:sp>
        <p:nvSpPr>
          <p:cNvPr id="422" name="Google Shape;422;p2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br>
              <a:rPr lang="es-ES"/>
            </a:br>
            <a:r>
              <a:rPr lang="es-ES" sz="3600"/>
              <a:t>Centros de área</a:t>
            </a:r>
            <a:endParaRPr/>
          </a:p>
        </p:txBody>
      </p:sp>
      <p:pic>
        <p:nvPicPr>
          <p:cNvPr id="423" name="Google Shape;423;p23"/>
          <p:cNvPicPr preferRelativeResize="0"/>
          <p:nvPr/>
        </p:nvPicPr>
        <p:blipFill rotWithShape="1">
          <a:blip r:embed="rId4">
            <a:alphaModFix/>
          </a:blip>
          <a:srcRect/>
          <a:stretch/>
        </p:blipFill>
        <p:spPr>
          <a:xfrm>
            <a:off x="3477076" y="4071942"/>
            <a:ext cx="1166363" cy="357190"/>
          </a:xfrm>
          <a:prstGeom prst="rect">
            <a:avLst/>
          </a:prstGeom>
          <a:noFill/>
          <a:ln>
            <a:noFill/>
          </a:ln>
        </p:spPr>
      </p:pic>
      <p:grpSp>
        <p:nvGrpSpPr>
          <p:cNvPr id="424" name="Google Shape;424;p23"/>
          <p:cNvGrpSpPr/>
          <p:nvPr/>
        </p:nvGrpSpPr>
        <p:grpSpPr>
          <a:xfrm>
            <a:off x="500034" y="1128714"/>
            <a:ext cx="3462366" cy="2228848"/>
            <a:chOff x="214282" y="914400"/>
            <a:chExt cx="3748118" cy="2443162"/>
          </a:xfrm>
        </p:grpSpPr>
        <p:sp>
          <p:nvSpPr>
            <p:cNvPr id="425" name="Google Shape;425;p23"/>
            <p:cNvSpPr/>
            <p:nvPr/>
          </p:nvSpPr>
          <p:spPr>
            <a:xfrm>
              <a:off x="1981200" y="1524000"/>
              <a:ext cx="990600" cy="11430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Verdana"/>
                <a:ea typeface="Verdana"/>
                <a:cs typeface="Verdana"/>
                <a:sym typeface="Verdana"/>
              </a:endParaRPr>
            </a:p>
          </p:txBody>
        </p:sp>
        <p:cxnSp>
          <p:nvCxnSpPr>
            <p:cNvPr id="426" name="Google Shape;426;p23"/>
            <p:cNvCxnSpPr/>
            <p:nvPr/>
          </p:nvCxnSpPr>
          <p:spPr>
            <a:xfrm>
              <a:off x="685800" y="1143000"/>
              <a:ext cx="0" cy="1828800"/>
            </a:xfrm>
            <a:prstGeom prst="straightConnector1">
              <a:avLst/>
            </a:prstGeom>
            <a:noFill/>
            <a:ln w="38100" cap="flat" cmpd="sng">
              <a:solidFill>
                <a:schemeClr val="dk1"/>
              </a:solidFill>
              <a:prstDash val="solid"/>
              <a:round/>
              <a:headEnd type="triangle" w="med" len="med"/>
              <a:tailEnd type="none" w="med" len="med"/>
            </a:ln>
          </p:spPr>
        </p:cxnSp>
        <p:cxnSp>
          <p:nvCxnSpPr>
            <p:cNvPr id="427" name="Google Shape;427;p23"/>
            <p:cNvCxnSpPr/>
            <p:nvPr/>
          </p:nvCxnSpPr>
          <p:spPr>
            <a:xfrm>
              <a:off x="685800" y="2971800"/>
              <a:ext cx="2819400" cy="0"/>
            </a:xfrm>
            <a:prstGeom prst="straightConnector1">
              <a:avLst/>
            </a:prstGeom>
            <a:noFill/>
            <a:ln w="38100" cap="flat" cmpd="sng">
              <a:solidFill>
                <a:schemeClr val="dk1"/>
              </a:solidFill>
              <a:prstDash val="solid"/>
              <a:round/>
              <a:headEnd type="none" w="med" len="med"/>
              <a:tailEnd type="triangle" w="med" len="med"/>
            </a:ln>
          </p:spPr>
        </p:cxnSp>
        <p:cxnSp>
          <p:nvCxnSpPr>
            <p:cNvPr id="428" name="Google Shape;428;p23"/>
            <p:cNvCxnSpPr/>
            <p:nvPr/>
          </p:nvCxnSpPr>
          <p:spPr>
            <a:xfrm>
              <a:off x="685800" y="2057400"/>
              <a:ext cx="1752600" cy="0"/>
            </a:xfrm>
            <a:prstGeom prst="straightConnector1">
              <a:avLst/>
            </a:prstGeom>
            <a:noFill/>
            <a:ln w="57150" cap="flat" cmpd="sng">
              <a:solidFill>
                <a:srgbClr val="FFFF00"/>
              </a:solidFill>
              <a:prstDash val="solid"/>
              <a:round/>
              <a:headEnd type="none" w="med" len="med"/>
              <a:tailEnd type="triangle" w="med" len="med"/>
            </a:ln>
          </p:spPr>
        </p:cxnSp>
        <p:pic>
          <p:nvPicPr>
            <p:cNvPr id="429" name="Google Shape;429;p23"/>
            <p:cNvPicPr preferRelativeResize="0"/>
            <p:nvPr/>
          </p:nvPicPr>
          <p:blipFill rotWithShape="1">
            <a:blip r:embed="rId5">
              <a:alphaModFix/>
            </a:blip>
            <a:srcRect/>
            <a:stretch/>
          </p:blipFill>
          <p:spPr>
            <a:xfrm>
              <a:off x="1066800" y="1828800"/>
              <a:ext cx="327025" cy="387350"/>
            </a:xfrm>
            <a:prstGeom prst="rect">
              <a:avLst/>
            </a:prstGeom>
            <a:noFill/>
            <a:ln>
              <a:noFill/>
            </a:ln>
          </p:spPr>
        </p:pic>
        <p:sp>
          <p:nvSpPr>
            <p:cNvPr id="430" name="Google Shape;430;p23"/>
            <p:cNvSpPr txBox="1"/>
            <p:nvPr/>
          </p:nvSpPr>
          <p:spPr>
            <a:xfrm>
              <a:off x="3428992" y="2838450"/>
              <a:ext cx="361950" cy="519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Verdana"/>
                  <a:ea typeface="Verdana"/>
                  <a:cs typeface="Verdana"/>
                  <a:sym typeface="Verdana"/>
                </a:rPr>
                <a:t>x</a:t>
              </a:r>
              <a:endParaRPr/>
            </a:p>
          </p:txBody>
        </p:sp>
        <p:sp>
          <p:nvSpPr>
            <p:cNvPr id="431" name="Google Shape;431;p23"/>
            <p:cNvSpPr txBox="1"/>
            <p:nvPr/>
          </p:nvSpPr>
          <p:spPr>
            <a:xfrm>
              <a:off x="214282" y="1065213"/>
              <a:ext cx="361950" cy="519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i="1">
                  <a:solidFill>
                    <a:schemeClr val="dk1"/>
                  </a:solidFill>
                  <a:latin typeface="Verdana"/>
                  <a:ea typeface="Verdana"/>
                  <a:cs typeface="Verdana"/>
                  <a:sym typeface="Verdana"/>
                </a:rPr>
                <a:t>y</a:t>
              </a:r>
              <a:endParaRPr/>
            </a:p>
          </p:txBody>
        </p:sp>
        <p:sp>
          <p:nvSpPr>
            <p:cNvPr id="432" name="Google Shape;432;p23"/>
            <p:cNvSpPr/>
            <p:nvPr/>
          </p:nvSpPr>
          <p:spPr>
            <a:xfrm>
              <a:off x="2438400" y="2057400"/>
              <a:ext cx="76200" cy="76200"/>
            </a:xfrm>
            <a:prstGeom prst="ellipse">
              <a:avLst/>
            </a:prstGeom>
            <a:solidFill>
              <a:srgbClr val="FF0066"/>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433" name="Google Shape;433;p23"/>
            <p:cNvSpPr txBox="1"/>
            <p:nvPr/>
          </p:nvSpPr>
          <p:spPr>
            <a:xfrm>
              <a:off x="2346325" y="11064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b</a:t>
              </a:r>
              <a:endParaRPr/>
            </a:p>
          </p:txBody>
        </p:sp>
        <p:sp>
          <p:nvSpPr>
            <p:cNvPr id="434" name="Google Shape;434;p23"/>
            <p:cNvSpPr txBox="1"/>
            <p:nvPr/>
          </p:nvSpPr>
          <p:spPr>
            <a:xfrm>
              <a:off x="3032125" y="18684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h</a:t>
              </a:r>
              <a:endParaRPr/>
            </a:p>
          </p:txBody>
        </p:sp>
        <p:sp>
          <p:nvSpPr>
            <p:cNvPr id="435" name="Google Shape;435;p23"/>
            <p:cNvSpPr/>
            <p:nvPr/>
          </p:nvSpPr>
          <p:spPr>
            <a:xfrm>
              <a:off x="2743200" y="1524000"/>
              <a:ext cx="152400" cy="1143000"/>
            </a:xfrm>
            <a:prstGeom prst="rect">
              <a:avLst/>
            </a:prstGeom>
            <a:solidFill>
              <a:srgbClr val="CCCCFF"/>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436" name="Google Shape;436;p23"/>
            <p:cNvCxnSpPr/>
            <p:nvPr/>
          </p:nvCxnSpPr>
          <p:spPr>
            <a:xfrm>
              <a:off x="2743200" y="2667000"/>
              <a:ext cx="0" cy="152400"/>
            </a:xfrm>
            <a:prstGeom prst="straightConnector1">
              <a:avLst/>
            </a:prstGeom>
            <a:noFill/>
            <a:ln w="9525" cap="flat" cmpd="sng">
              <a:solidFill>
                <a:schemeClr val="dk1"/>
              </a:solidFill>
              <a:prstDash val="solid"/>
              <a:round/>
              <a:headEnd type="none" w="med" len="med"/>
              <a:tailEnd type="none" w="med" len="med"/>
            </a:ln>
          </p:spPr>
        </p:cxnSp>
        <p:cxnSp>
          <p:nvCxnSpPr>
            <p:cNvPr id="437" name="Google Shape;437;p23"/>
            <p:cNvCxnSpPr/>
            <p:nvPr/>
          </p:nvCxnSpPr>
          <p:spPr>
            <a:xfrm>
              <a:off x="2895600" y="2667000"/>
              <a:ext cx="0" cy="152400"/>
            </a:xfrm>
            <a:prstGeom prst="straightConnector1">
              <a:avLst/>
            </a:prstGeom>
            <a:noFill/>
            <a:ln w="9525" cap="flat" cmpd="sng">
              <a:solidFill>
                <a:schemeClr val="dk1"/>
              </a:solidFill>
              <a:prstDash val="solid"/>
              <a:round/>
              <a:headEnd type="none" w="med" len="med"/>
              <a:tailEnd type="none" w="med" len="med"/>
            </a:ln>
          </p:spPr>
        </p:cxnSp>
        <p:cxnSp>
          <p:nvCxnSpPr>
            <p:cNvPr id="438" name="Google Shape;438;p23"/>
            <p:cNvCxnSpPr/>
            <p:nvPr/>
          </p:nvCxnSpPr>
          <p:spPr>
            <a:xfrm>
              <a:off x="2514600" y="2743200"/>
              <a:ext cx="228600" cy="0"/>
            </a:xfrm>
            <a:prstGeom prst="straightConnector1">
              <a:avLst/>
            </a:prstGeom>
            <a:noFill/>
            <a:ln w="9525" cap="flat" cmpd="sng">
              <a:solidFill>
                <a:schemeClr val="dk1"/>
              </a:solidFill>
              <a:prstDash val="solid"/>
              <a:round/>
              <a:headEnd type="none" w="med" len="med"/>
              <a:tailEnd type="triangle" w="med" len="med"/>
            </a:ln>
          </p:spPr>
        </p:cxnSp>
        <p:cxnSp>
          <p:nvCxnSpPr>
            <p:cNvPr id="439" name="Google Shape;439;p23"/>
            <p:cNvCxnSpPr/>
            <p:nvPr/>
          </p:nvCxnSpPr>
          <p:spPr>
            <a:xfrm rot="10800000">
              <a:off x="2895600" y="2743200"/>
              <a:ext cx="228600" cy="0"/>
            </a:xfrm>
            <a:prstGeom prst="straightConnector1">
              <a:avLst/>
            </a:prstGeom>
            <a:noFill/>
            <a:ln w="9525" cap="flat" cmpd="sng">
              <a:solidFill>
                <a:schemeClr val="dk1"/>
              </a:solidFill>
              <a:prstDash val="solid"/>
              <a:round/>
              <a:headEnd type="none" w="med" len="med"/>
              <a:tailEnd type="triangle" w="med" len="med"/>
            </a:ln>
          </p:spPr>
        </p:cxnSp>
        <p:sp>
          <p:nvSpPr>
            <p:cNvPr id="440" name="Google Shape;440;p23"/>
            <p:cNvSpPr txBox="1"/>
            <p:nvPr/>
          </p:nvSpPr>
          <p:spPr>
            <a:xfrm>
              <a:off x="3108325" y="2478088"/>
              <a:ext cx="5064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i="1">
                  <a:solidFill>
                    <a:schemeClr val="dk1"/>
                  </a:solidFill>
                  <a:latin typeface="Verdana"/>
                  <a:ea typeface="Verdana"/>
                  <a:cs typeface="Verdana"/>
                  <a:sym typeface="Verdana"/>
                </a:rPr>
                <a:t>dx</a:t>
              </a:r>
              <a:endParaRPr/>
            </a:p>
          </p:txBody>
        </p:sp>
        <p:cxnSp>
          <p:nvCxnSpPr>
            <p:cNvPr id="441" name="Google Shape;441;p23"/>
            <p:cNvCxnSpPr/>
            <p:nvPr/>
          </p:nvCxnSpPr>
          <p:spPr>
            <a:xfrm>
              <a:off x="685800" y="2362200"/>
              <a:ext cx="762000" cy="0"/>
            </a:xfrm>
            <a:prstGeom prst="straightConnector1">
              <a:avLst/>
            </a:prstGeom>
            <a:noFill/>
            <a:ln w="9525" cap="flat" cmpd="sng">
              <a:solidFill>
                <a:schemeClr val="dk1"/>
              </a:solidFill>
              <a:prstDash val="solid"/>
              <a:round/>
              <a:headEnd type="none" w="med" len="med"/>
              <a:tailEnd type="none" w="med" len="med"/>
            </a:ln>
          </p:spPr>
        </p:cxnSp>
        <p:sp>
          <p:nvSpPr>
            <p:cNvPr id="442" name="Google Shape;442;p23"/>
            <p:cNvSpPr txBox="1"/>
            <p:nvPr/>
          </p:nvSpPr>
          <p:spPr>
            <a:xfrm>
              <a:off x="1451623" y="2132013"/>
              <a:ext cx="3365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i="1">
                  <a:solidFill>
                    <a:schemeClr val="dk1"/>
                  </a:solidFill>
                  <a:latin typeface="Verdana"/>
                  <a:ea typeface="Verdana"/>
                  <a:cs typeface="Verdana"/>
                  <a:sym typeface="Verdana"/>
                </a:rPr>
                <a:t>x</a:t>
              </a:r>
              <a:endParaRPr/>
            </a:p>
          </p:txBody>
        </p:sp>
        <p:cxnSp>
          <p:nvCxnSpPr>
            <p:cNvPr id="443" name="Google Shape;443;p23"/>
            <p:cNvCxnSpPr/>
            <p:nvPr/>
          </p:nvCxnSpPr>
          <p:spPr>
            <a:xfrm>
              <a:off x="1760959" y="2362200"/>
              <a:ext cx="990600" cy="0"/>
            </a:xfrm>
            <a:prstGeom prst="straightConnector1">
              <a:avLst/>
            </a:prstGeom>
            <a:noFill/>
            <a:ln w="9525" cap="flat" cmpd="sng">
              <a:solidFill>
                <a:schemeClr val="dk1"/>
              </a:solidFill>
              <a:prstDash val="solid"/>
              <a:round/>
              <a:headEnd type="none" w="med" len="med"/>
              <a:tailEnd type="triangle" w="med" len="med"/>
            </a:ln>
          </p:spPr>
        </p:cxnSp>
        <p:sp>
          <p:nvSpPr>
            <p:cNvPr id="444" name="Google Shape;444;p23"/>
            <p:cNvSpPr txBox="1"/>
            <p:nvPr/>
          </p:nvSpPr>
          <p:spPr>
            <a:xfrm>
              <a:off x="1981200" y="1522413"/>
              <a:ext cx="511175"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A</a:t>
              </a:r>
              <a:r>
                <a:rPr lang="es-ES" sz="1800" baseline="-25000">
                  <a:solidFill>
                    <a:schemeClr val="dk1"/>
                  </a:solidFill>
                  <a:latin typeface="Verdana"/>
                  <a:ea typeface="Verdana"/>
                  <a:cs typeface="Verdana"/>
                  <a:sym typeface="Verdana"/>
                </a:rPr>
                <a:t>T</a:t>
              </a:r>
              <a:endParaRPr/>
            </a:p>
          </p:txBody>
        </p:sp>
        <p:cxnSp>
          <p:nvCxnSpPr>
            <p:cNvPr id="445" name="Google Shape;445;p23"/>
            <p:cNvCxnSpPr/>
            <p:nvPr/>
          </p:nvCxnSpPr>
          <p:spPr>
            <a:xfrm>
              <a:off x="685800" y="2743200"/>
              <a:ext cx="609600" cy="0"/>
            </a:xfrm>
            <a:prstGeom prst="straightConnector1">
              <a:avLst/>
            </a:prstGeom>
            <a:noFill/>
            <a:ln w="9525" cap="flat" cmpd="sng">
              <a:solidFill>
                <a:schemeClr val="dk1"/>
              </a:solidFill>
              <a:prstDash val="solid"/>
              <a:round/>
              <a:headEnd type="none" w="med" len="med"/>
              <a:tailEnd type="none" w="med" len="med"/>
            </a:ln>
          </p:spPr>
        </p:cxnSp>
        <p:cxnSp>
          <p:nvCxnSpPr>
            <p:cNvPr id="446" name="Google Shape;446;p23"/>
            <p:cNvCxnSpPr/>
            <p:nvPr/>
          </p:nvCxnSpPr>
          <p:spPr>
            <a:xfrm>
              <a:off x="1981200" y="2667000"/>
              <a:ext cx="0" cy="152400"/>
            </a:xfrm>
            <a:prstGeom prst="straightConnector1">
              <a:avLst/>
            </a:prstGeom>
            <a:noFill/>
            <a:ln w="9525" cap="flat" cmpd="sng">
              <a:solidFill>
                <a:schemeClr val="dk1"/>
              </a:solidFill>
              <a:prstDash val="solid"/>
              <a:round/>
              <a:headEnd type="none" w="med" len="med"/>
              <a:tailEnd type="none" w="med" len="med"/>
            </a:ln>
          </p:spPr>
        </p:cxnSp>
        <p:cxnSp>
          <p:nvCxnSpPr>
            <p:cNvPr id="447" name="Google Shape;447;p23"/>
            <p:cNvCxnSpPr/>
            <p:nvPr/>
          </p:nvCxnSpPr>
          <p:spPr>
            <a:xfrm>
              <a:off x="1676400" y="2743200"/>
              <a:ext cx="304800" cy="0"/>
            </a:xfrm>
            <a:prstGeom prst="straightConnector1">
              <a:avLst/>
            </a:prstGeom>
            <a:noFill/>
            <a:ln w="9525" cap="flat" cmpd="sng">
              <a:solidFill>
                <a:schemeClr val="dk1"/>
              </a:solidFill>
              <a:prstDash val="solid"/>
              <a:round/>
              <a:headEnd type="none" w="med" len="med"/>
              <a:tailEnd type="triangle" w="med" len="med"/>
            </a:ln>
          </p:spPr>
        </p:cxnSp>
        <p:sp>
          <p:nvSpPr>
            <p:cNvPr id="448" name="Google Shape;448;p23"/>
            <p:cNvSpPr txBox="1"/>
            <p:nvPr/>
          </p:nvSpPr>
          <p:spPr>
            <a:xfrm>
              <a:off x="1279525" y="2478088"/>
              <a:ext cx="44926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i="1">
                  <a:solidFill>
                    <a:schemeClr val="dk1"/>
                  </a:solidFill>
                  <a:latin typeface="Verdana"/>
                  <a:ea typeface="Verdana"/>
                  <a:cs typeface="Verdana"/>
                  <a:sym typeface="Verdana"/>
                </a:rPr>
                <a:t>x</a:t>
              </a:r>
              <a:r>
                <a:rPr lang="es-ES" sz="1800" baseline="-25000">
                  <a:solidFill>
                    <a:schemeClr val="dk1"/>
                  </a:solidFill>
                  <a:latin typeface="Verdana"/>
                  <a:ea typeface="Verdana"/>
                  <a:cs typeface="Verdana"/>
                  <a:sym typeface="Verdana"/>
                </a:rPr>
                <a:t>1</a:t>
              </a:r>
              <a:endParaRPr/>
            </a:p>
          </p:txBody>
        </p:sp>
        <p:cxnSp>
          <p:nvCxnSpPr>
            <p:cNvPr id="449" name="Google Shape;449;p23"/>
            <p:cNvCxnSpPr/>
            <p:nvPr/>
          </p:nvCxnSpPr>
          <p:spPr>
            <a:xfrm>
              <a:off x="3962400" y="914400"/>
              <a:ext cx="0" cy="2209800"/>
            </a:xfrm>
            <a:prstGeom prst="straightConnector1">
              <a:avLst/>
            </a:prstGeom>
            <a:noFill/>
            <a:ln w="28575" cap="flat" cmpd="sng">
              <a:solidFill>
                <a:schemeClr val="dk1"/>
              </a:solidFill>
              <a:prstDash val="dot"/>
              <a:round/>
              <a:headEnd type="none" w="med" len="med"/>
              <a:tailEnd type="none" w="med" len="med"/>
            </a:ln>
          </p:spPr>
        </p:cxnSp>
      </p:grpSp>
      <p:pic>
        <p:nvPicPr>
          <p:cNvPr id="450" name="Google Shape;450;p23"/>
          <p:cNvPicPr preferRelativeResize="0"/>
          <p:nvPr/>
        </p:nvPicPr>
        <p:blipFill rotWithShape="1">
          <a:blip r:embed="rId6">
            <a:alphaModFix/>
          </a:blip>
          <a:srcRect/>
          <a:stretch/>
        </p:blipFill>
        <p:spPr>
          <a:xfrm>
            <a:off x="4064000" y="1182686"/>
            <a:ext cx="4851400" cy="2032000"/>
          </a:xfrm>
          <a:prstGeom prst="rect">
            <a:avLst/>
          </a:prstGeom>
          <a:noFill/>
          <a:ln>
            <a:noFill/>
          </a:ln>
        </p:spPr>
      </p:pic>
      <p:pic>
        <p:nvPicPr>
          <p:cNvPr id="451" name="Google Shape;451;p23"/>
          <p:cNvPicPr preferRelativeResize="0"/>
          <p:nvPr/>
        </p:nvPicPr>
        <p:blipFill rotWithShape="1">
          <a:blip r:embed="rId7">
            <a:alphaModFix/>
          </a:blip>
          <a:srcRect/>
          <a:stretch/>
        </p:blipFill>
        <p:spPr>
          <a:xfrm>
            <a:off x="3652838" y="5214951"/>
            <a:ext cx="1309650" cy="436550"/>
          </a:xfrm>
          <a:prstGeom prst="rect">
            <a:avLst/>
          </a:prstGeom>
          <a:noFill/>
          <a:ln>
            <a:noFill/>
          </a:ln>
        </p:spPr>
      </p:pic>
      <p:pic>
        <p:nvPicPr>
          <p:cNvPr id="452" name="Google Shape;452;p23"/>
          <p:cNvPicPr preferRelativeResize="0"/>
          <p:nvPr/>
        </p:nvPicPr>
        <p:blipFill rotWithShape="1">
          <a:blip r:embed="rId8">
            <a:alphaModFix/>
          </a:blip>
          <a:srcRect/>
          <a:stretch/>
        </p:blipFill>
        <p:spPr>
          <a:xfrm>
            <a:off x="1285852" y="6000768"/>
            <a:ext cx="1022180" cy="801710"/>
          </a:xfrm>
          <a:prstGeom prst="rect">
            <a:avLst/>
          </a:prstGeom>
          <a:solidFill>
            <a:schemeClr val="bg1"/>
          </a:solidFill>
          <a:ln>
            <a:noFill/>
          </a:ln>
        </p:spPr>
      </p:pic>
      <p:sp>
        <p:nvSpPr>
          <p:cNvPr id="453" name="Google Shape;453;p23"/>
          <p:cNvSpPr txBox="1"/>
          <p:nvPr/>
        </p:nvSpPr>
        <p:spPr>
          <a:xfrm>
            <a:off x="5072066" y="885750"/>
            <a:ext cx="229712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b="1" i="1" u="sng">
                <a:solidFill>
                  <a:srgbClr val="FF0066"/>
                </a:solidFill>
                <a:latin typeface="Verdana"/>
                <a:ea typeface="Verdana"/>
                <a:cs typeface="Verdana"/>
                <a:sym typeface="Verdana"/>
              </a:rPr>
              <a:t>Demostración</a:t>
            </a:r>
            <a:endParaRPr sz="2000" b="1" i="1" u="sng">
              <a:solidFill>
                <a:srgbClr val="FF0066"/>
              </a:solidFill>
              <a:latin typeface="Verdana"/>
              <a:ea typeface="Verdana"/>
              <a:cs typeface="Verdana"/>
              <a:sym typeface="Verdana"/>
            </a:endParaRPr>
          </a:p>
        </p:txBody>
      </p:sp>
      <p:sp>
        <p:nvSpPr>
          <p:cNvPr id="454" name="Google Shape;454;p23"/>
          <p:cNvSpPr txBox="1"/>
          <p:nvPr/>
        </p:nvSpPr>
        <p:spPr>
          <a:xfrm>
            <a:off x="2730565" y="6093846"/>
            <a:ext cx="5786478" cy="615553"/>
          </a:xfrm>
          <a:prstGeom prst="rect">
            <a:avLst/>
          </a:prstGeom>
          <a:solidFill>
            <a:schemeClr val="bg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s-ES" sz="1700">
                <a:solidFill>
                  <a:schemeClr val="dk1"/>
                </a:solidFill>
                <a:latin typeface="Lucida Sans"/>
                <a:ea typeface="Lucida Sans"/>
                <a:cs typeface="Lucida Sans"/>
                <a:sym typeface="Lucida Sans"/>
              </a:rPr>
              <a:t>Esta ecuación se utilizará para determinar el centro de flotación LCF que veremos más adelante.</a:t>
            </a:r>
            <a:endParaRPr/>
          </a:p>
        </p:txBody>
      </p:sp>
      <p:sp>
        <p:nvSpPr>
          <p:cNvPr id="2" name="Marcador de fecha 1">
            <a:extLst>
              <a:ext uri="{FF2B5EF4-FFF2-40B4-BE49-F238E27FC236}">
                <a16:creationId xmlns:a16="http://schemas.microsoft.com/office/drawing/2014/main" id="{C8A48D0A-914D-B1D6-1B23-3C729EED8809}"/>
              </a:ext>
            </a:extLst>
          </p:cNvPr>
          <p:cNvSpPr>
            <a:spLocks noGrp="1"/>
          </p:cNvSpPr>
          <p:nvPr>
            <p:ph type="dt" sz="half" idx="10"/>
          </p:nvPr>
        </p:nvSpPr>
        <p:spPr/>
        <p:txBody>
          <a:bodyPr/>
          <a:lstStyle/>
          <a:p>
            <a:pPr>
              <a:defRPr/>
            </a:pPr>
            <a:fld id="{073BB6F7-2F32-4EB1-BC00-424BD7668B02}" type="datetime1">
              <a:rPr lang="es-CL" smtClean="0"/>
              <a:t>12-02-2025</a:t>
            </a:fld>
            <a:endParaRPr lang="es-ES"/>
          </a:p>
        </p:txBody>
      </p:sp>
      <p:sp>
        <p:nvSpPr>
          <p:cNvPr id="3" name="Marcador de número de diapositiva 2">
            <a:extLst>
              <a:ext uri="{FF2B5EF4-FFF2-40B4-BE49-F238E27FC236}">
                <a16:creationId xmlns:a16="http://schemas.microsoft.com/office/drawing/2014/main" id="{4300B96B-A854-78DD-572D-538309654A21}"/>
              </a:ext>
            </a:extLst>
          </p:cNvPr>
          <p:cNvSpPr>
            <a:spLocks noGrp="1"/>
          </p:cNvSpPr>
          <p:nvPr>
            <p:ph type="sldNum" sz="quarter" idx="12"/>
          </p:nvPr>
        </p:nvSpPr>
        <p:spPr/>
        <p:txBody>
          <a:bodyPr/>
          <a:lstStyle/>
          <a:p>
            <a:pPr>
              <a:defRPr/>
            </a:pPr>
            <a:fld id="{512A34C5-A7E8-4629-B921-404C04172488}" type="slidenum">
              <a:rPr lang="es-ES" smtClean="0"/>
              <a:pPr>
                <a:defRPr/>
              </a:pPr>
              <a:t>23</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24"/>
          <p:cNvSpPr txBox="1">
            <a:spLocks noGrp="1"/>
          </p:cNvSpPr>
          <p:nvPr>
            <p:ph type="title"/>
          </p:nvPr>
        </p:nvSpPr>
        <p:spPr>
          <a:xfrm>
            <a:off x="642910" y="301625"/>
            <a:ext cx="8040715"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a:t>
            </a:r>
            <a:br>
              <a:rPr lang="es-ES"/>
            </a:br>
            <a:r>
              <a:rPr lang="es-ES" sz="3600"/>
              <a:t>Centro de Flotación</a:t>
            </a:r>
            <a:endParaRPr/>
          </a:p>
        </p:txBody>
      </p:sp>
      <p:sp>
        <p:nvSpPr>
          <p:cNvPr id="461" name="Google Shape;461;p24"/>
          <p:cNvSpPr txBox="1">
            <a:spLocks noGrp="1"/>
          </p:cNvSpPr>
          <p:nvPr>
            <p:ph type="body" idx="1"/>
          </p:nvPr>
        </p:nvSpPr>
        <p:spPr>
          <a:xfrm>
            <a:off x="1370013" y="1827213"/>
            <a:ext cx="3579812" cy="4114800"/>
          </a:xfrm>
          <a:prstGeom prst="rect">
            <a:avLst/>
          </a:prstGeom>
          <a:noFill/>
          <a:ln>
            <a:noFill/>
          </a:ln>
        </p:spPr>
        <p:txBody>
          <a:bodyPr spcFirstLastPara="1" wrap="square" lIns="91425" tIns="45700" rIns="91425" bIns="45700" anchor="t" anchorCtr="0">
            <a:normAutofit fontScale="70000" lnSpcReduction="20000"/>
          </a:bodyPr>
          <a:lstStyle/>
          <a:p>
            <a:pPr>
              <a:spcBef>
                <a:spcPts val="0"/>
              </a:spcBef>
            </a:pPr>
            <a:r>
              <a:rPr lang="es-ES" dirty="0"/>
              <a:t>Centro de flotación:</a:t>
            </a:r>
            <a:endParaRPr dirty="0"/>
          </a:p>
          <a:p>
            <a:pPr lvl="1">
              <a:buSzPct val="100000"/>
            </a:pPr>
            <a:r>
              <a:rPr lang="es-ES" dirty="0"/>
              <a:t>Centroide del plano de agua o flotación.</a:t>
            </a:r>
            <a:endParaRPr dirty="0"/>
          </a:p>
          <a:p>
            <a:pPr lvl="1">
              <a:buSzPct val="100000"/>
            </a:pPr>
            <a:r>
              <a:rPr lang="es-ES" dirty="0"/>
              <a:t>Es el punto pivote de escora y cambio de asiento de un buque.</a:t>
            </a:r>
            <a:endParaRPr dirty="0"/>
          </a:p>
          <a:p>
            <a:pPr lvl="1">
              <a:buSzPct val="100000"/>
            </a:pPr>
            <a:r>
              <a:rPr lang="es-ES" dirty="0"/>
              <a:t>Varía con los cambios de asiento, escoras y calados debido a que cambia el plano de flotación</a:t>
            </a:r>
            <a:endParaRPr dirty="0"/>
          </a:p>
          <a:p>
            <a:pPr lvl="1">
              <a:buSzPct val="100000"/>
            </a:pPr>
            <a:r>
              <a:rPr lang="es-ES" dirty="0"/>
              <a:t>En la figura del CF, que representa a un buque adrizado:</a:t>
            </a:r>
            <a:endParaRPr dirty="0"/>
          </a:p>
          <a:p>
            <a:pPr lvl="2"/>
            <a:r>
              <a:rPr lang="es-ES" dirty="0"/>
              <a:t>LCF está a popa de la cuaderna maestra.</a:t>
            </a:r>
            <a:endParaRPr dirty="0"/>
          </a:p>
          <a:p>
            <a:pPr lvl="2"/>
            <a:r>
              <a:rPr lang="es-ES" dirty="0"/>
              <a:t>TCF está en la línea de crujía.</a:t>
            </a:r>
            <a:endParaRPr dirty="0"/>
          </a:p>
        </p:txBody>
      </p:sp>
      <p:pic>
        <p:nvPicPr>
          <p:cNvPr id="462" name="Google Shape;462;p24"/>
          <p:cNvPicPr preferRelativeResize="0">
            <a:picLocks noGrp="1"/>
          </p:cNvPicPr>
          <p:nvPr>
            <p:ph type="body" idx="2"/>
          </p:nvPr>
        </p:nvPicPr>
        <p:blipFill rotWithShape="1">
          <a:blip r:embed="rId3">
            <a:alphaModFix/>
          </a:blip>
          <a:srcRect/>
          <a:stretch/>
        </p:blipFill>
        <p:spPr>
          <a:xfrm>
            <a:off x="5160780" y="1481978"/>
            <a:ext cx="3319200" cy="1981200"/>
          </a:xfrm>
          <a:prstGeom prst="rect">
            <a:avLst/>
          </a:prstGeom>
          <a:noFill/>
          <a:ln>
            <a:noFill/>
          </a:ln>
          <a:effectLst>
            <a:outerShdw blurRad="292100" dist="139700" dir="2700000" algn="tl" rotWithShape="0">
              <a:srgbClr val="333333">
                <a:alpha val="64705"/>
              </a:srgbClr>
            </a:outerShdw>
          </a:effectLst>
        </p:spPr>
      </p:pic>
      <p:pic>
        <p:nvPicPr>
          <p:cNvPr id="463" name="Google Shape;463;p24" descr="Captura de pantalla 2018-01-12 21.37.25.png"/>
          <p:cNvPicPr preferRelativeResize="0">
            <a:picLocks noGrp="1"/>
          </p:cNvPicPr>
          <p:nvPr>
            <p:ph type="body" idx="3"/>
          </p:nvPr>
        </p:nvPicPr>
        <p:blipFill rotWithShape="1">
          <a:blip r:embed="rId4">
            <a:alphaModFix/>
          </a:blip>
          <a:srcRect l="2215" r="25284" b="4293"/>
          <a:stretch/>
        </p:blipFill>
        <p:spPr>
          <a:xfrm>
            <a:off x="5124064" y="3576429"/>
            <a:ext cx="4019937" cy="2849399"/>
          </a:xfrm>
          <a:prstGeom prst="rect">
            <a:avLst/>
          </a:prstGeom>
          <a:noFill/>
          <a:ln>
            <a:noFill/>
          </a:ln>
          <a:effectLst>
            <a:outerShdw blurRad="292100" dist="139700" dir="2700000" algn="tl" rotWithShape="0">
              <a:srgbClr val="333333">
                <a:alpha val="64705"/>
              </a:srgbClr>
            </a:outerShdw>
          </a:effectLst>
        </p:spPr>
      </p:pic>
      <p:grpSp>
        <p:nvGrpSpPr>
          <p:cNvPr id="464" name="Google Shape;464;p24"/>
          <p:cNvGrpSpPr/>
          <p:nvPr/>
        </p:nvGrpSpPr>
        <p:grpSpPr>
          <a:xfrm>
            <a:off x="5172966" y="998438"/>
            <a:ext cx="3294826" cy="1877827"/>
            <a:chOff x="10150970" y="574713"/>
            <a:chExt cx="4567900" cy="2302105"/>
          </a:xfrm>
        </p:grpSpPr>
        <p:sp>
          <p:nvSpPr>
            <p:cNvPr id="466" name="Google Shape;466;p24"/>
            <p:cNvSpPr txBox="1"/>
            <p:nvPr/>
          </p:nvSpPr>
          <p:spPr>
            <a:xfrm>
              <a:off x="10150970" y="574713"/>
              <a:ext cx="4567900" cy="414998"/>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600" dirty="0">
                  <a:solidFill>
                    <a:schemeClr val="dk1"/>
                  </a:solidFill>
                  <a:latin typeface="Verdana"/>
                  <a:ea typeface="Verdana"/>
                  <a:cs typeface="Verdana"/>
                  <a:sym typeface="Verdana"/>
                </a:rPr>
                <a:t>Área del plano de agua, </a:t>
              </a:r>
              <a:r>
                <a:rPr lang="es-ES" sz="1600" dirty="0" err="1">
                  <a:solidFill>
                    <a:schemeClr val="dk1"/>
                  </a:solidFill>
                  <a:latin typeface="Verdana"/>
                  <a:ea typeface="Verdana"/>
                  <a:cs typeface="Verdana"/>
                  <a:sym typeface="Verdana"/>
                </a:rPr>
                <a:t>A</a:t>
              </a:r>
              <a:r>
                <a:rPr lang="es-ES" sz="1600" baseline="-25000" dirty="0" err="1">
                  <a:solidFill>
                    <a:schemeClr val="dk1"/>
                  </a:solidFill>
                  <a:latin typeface="Verdana"/>
                  <a:ea typeface="Verdana"/>
                  <a:cs typeface="Verdana"/>
                  <a:sym typeface="Verdana"/>
                </a:rPr>
                <a:t>w</a:t>
              </a:r>
              <a:endParaRPr sz="1600" baseline="-25000" dirty="0">
                <a:solidFill>
                  <a:schemeClr val="dk1"/>
                </a:solidFill>
                <a:latin typeface="Verdana"/>
                <a:ea typeface="Verdana"/>
                <a:cs typeface="Verdana"/>
                <a:sym typeface="Verdana"/>
              </a:endParaRPr>
            </a:p>
          </p:txBody>
        </p:sp>
        <p:sp>
          <p:nvSpPr>
            <p:cNvPr id="467" name="Google Shape;467;p24"/>
            <p:cNvSpPr txBox="1"/>
            <p:nvPr/>
          </p:nvSpPr>
          <p:spPr>
            <a:xfrm>
              <a:off x="10765933" y="2612818"/>
              <a:ext cx="2286000" cy="264000"/>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800" dirty="0">
                  <a:solidFill>
                    <a:schemeClr val="dk1"/>
                  </a:solidFill>
                  <a:latin typeface="Verdana"/>
                  <a:ea typeface="Verdana"/>
                  <a:cs typeface="Verdana"/>
                  <a:sym typeface="Verdana"/>
                </a:rPr>
                <a:t>Corte horizontal del casco</a:t>
              </a:r>
              <a:endParaRPr dirty="0"/>
            </a:p>
          </p:txBody>
        </p:sp>
      </p:grpSp>
      <p:grpSp>
        <p:nvGrpSpPr>
          <p:cNvPr id="2" name="Grupo 1">
            <a:extLst>
              <a:ext uri="{FF2B5EF4-FFF2-40B4-BE49-F238E27FC236}">
                <a16:creationId xmlns:a16="http://schemas.microsoft.com/office/drawing/2014/main" id="{45FD9A25-4AB8-4255-A08F-7ED447AEB7FF}"/>
              </a:ext>
            </a:extLst>
          </p:cNvPr>
          <p:cNvGrpSpPr/>
          <p:nvPr/>
        </p:nvGrpSpPr>
        <p:grpSpPr>
          <a:xfrm>
            <a:off x="5120429" y="3861048"/>
            <a:ext cx="4019936" cy="2580641"/>
            <a:chOff x="-288109" y="6066612"/>
            <a:chExt cx="4956040" cy="3331654"/>
          </a:xfrm>
        </p:grpSpPr>
        <p:sp>
          <p:nvSpPr>
            <p:cNvPr id="470" name="Google Shape;470;p24"/>
            <p:cNvSpPr txBox="1"/>
            <p:nvPr/>
          </p:nvSpPr>
          <p:spPr>
            <a:xfrm>
              <a:off x="612732" y="6066612"/>
              <a:ext cx="3071700" cy="338496"/>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600" dirty="0">
                  <a:solidFill>
                    <a:schemeClr val="dk1"/>
                  </a:solidFill>
                  <a:latin typeface="Verdana"/>
                  <a:ea typeface="Verdana"/>
                  <a:cs typeface="Verdana"/>
                  <a:sym typeface="Verdana"/>
                </a:rPr>
                <a:t>Centro de Flotación, CF</a:t>
              </a:r>
              <a:endParaRPr sz="1600" baseline="-25000" dirty="0">
                <a:solidFill>
                  <a:schemeClr val="dk1"/>
                </a:solidFill>
                <a:latin typeface="Verdana"/>
                <a:ea typeface="Verdana"/>
                <a:cs typeface="Verdana"/>
                <a:sym typeface="Verdana"/>
              </a:endParaRPr>
            </a:p>
          </p:txBody>
        </p:sp>
        <p:sp>
          <p:nvSpPr>
            <p:cNvPr id="471" name="Google Shape;471;p24"/>
            <p:cNvSpPr txBox="1"/>
            <p:nvPr/>
          </p:nvSpPr>
          <p:spPr>
            <a:xfrm>
              <a:off x="990464" y="6453331"/>
              <a:ext cx="2484097" cy="397293"/>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dirty="0">
                  <a:solidFill>
                    <a:schemeClr val="dk1"/>
                  </a:solidFill>
                  <a:latin typeface="Verdana"/>
                  <a:ea typeface="Verdana"/>
                  <a:cs typeface="Verdana"/>
                  <a:sym typeface="Verdana"/>
                </a:rPr>
                <a:t>Centro de área/gravedad del plano de flotación</a:t>
              </a:r>
              <a:endParaRPr sz="700" baseline="-25000" dirty="0">
                <a:solidFill>
                  <a:schemeClr val="dk1"/>
                </a:solidFill>
                <a:latin typeface="Verdana"/>
                <a:ea typeface="Verdana"/>
                <a:cs typeface="Verdana"/>
                <a:sym typeface="Verdana"/>
              </a:endParaRPr>
            </a:p>
          </p:txBody>
        </p:sp>
        <p:sp>
          <p:nvSpPr>
            <p:cNvPr id="472" name="Google Shape;472;p24"/>
            <p:cNvSpPr txBox="1"/>
            <p:nvPr/>
          </p:nvSpPr>
          <p:spPr>
            <a:xfrm>
              <a:off x="323528" y="6906434"/>
              <a:ext cx="857400" cy="307723"/>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dirty="0">
                  <a:solidFill>
                    <a:schemeClr val="dk1"/>
                  </a:solidFill>
                  <a:latin typeface="Verdana"/>
                  <a:ea typeface="Verdana"/>
                  <a:cs typeface="Verdana"/>
                  <a:sym typeface="Verdana"/>
                </a:rPr>
                <a:t>eje de cambio de asiento</a:t>
              </a:r>
              <a:endParaRPr sz="700" baseline="-25000" dirty="0">
                <a:solidFill>
                  <a:schemeClr val="dk1"/>
                </a:solidFill>
                <a:latin typeface="Verdana"/>
                <a:ea typeface="Verdana"/>
                <a:cs typeface="Verdana"/>
                <a:sym typeface="Verdana"/>
              </a:endParaRPr>
            </a:p>
          </p:txBody>
        </p:sp>
        <p:sp>
          <p:nvSpPr>
            <p:cNvPr id="473" name="Google Shape;473;p24"/>
            <p:cNvSpPr txBox="1"/>
            <p:nvPr/>
          </p:nvSpPr>
          <p:spPr>
            <a:xfrm>
              <a:off x="2181973" y="8114374"/>
              <a:ext cx="2446678" cy="369290"/>
            </a:xfrm>
            <a:prstGeom prst="rect">
              <a:avLst/>
            </a:prstGeom>
            <a:solidFill>
              <a:srgbClr val="D8D8D8"/>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900" dirty="0">
                  <a:solidFill>
                    <a:schemeClr val="dk1"/>
                  </a:solidFill>
                  <a:latin typeface="Verdana"/>
                  <a:ea typeface="Verdana"/>
                  <a:cs typeface="Verdana"/>
                  <a:sym typeface="Verdana"/>
                </a:rPr>
                <a:t>LCF: Posición Longitudinal del centro de flotación</a:t>
              </a:r>
              <a:endParaRPr sz="900" baseline="-25000" dirty="0">
                <a:solidFill>
                  <a:schemeClr val="dk1"/>
                </a:solidFill>
                <a:latin typeface="Verdana"/>
                <a:ea typeface="Verdana"/>
                <a:cs typeface="Verdana"/>
                <a:sym typeface="Verdana"/>
              </a:endParaRPr>
            </a:p>
          </p:txBody>
        </p:sp>
        <p:sp>
          <p:nvSpPr>
            <p:cNvPr id="474" name="Google Shape;474;p24"/>
            <p:cNvSpPr txBox="1"/>
            <p:nvPr/>
          </p:nvSpPr>
          <p:spPr>
            <a:xfrm>
              <a:off x="2212999" y="8562388"/>
              <a:ext cx="2149323" cy="200167"/>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dirty="0">
                  <a:solidFill>
                    <a:schemeClr val="dk1"/>
                  </a:solidFill>
                  <a:latin typeface="Verdana"/>
                  <a:ea typeface="Verdana"/>
                  <a:cs typeface="Verdana"/>
                  <a:sym typeface="Verdana"/>
                </a:rPr>
                <a:t>Puede medirse desde </a:t>
              </a:r>
              <a:r>
                <a:rPr lang="es-ES" sz="700" dirty="0" err="1">
                  <a:solidFill>
                    <a:schemeClr val="dk1"/>
                  </a:solidFill>
                  <a:latin typeface="Verdana"/>
                  <a:ea typeface="Verdana"/>
                  <a:cs typeface="Verdana"/>
                  <a:sym typeface="Verdana"/>
                </a:rPr>
                <a:t>PPr</a:t>
              </a:r>
              <a:r>
                <a:rPr lang="es-ES" sz="700" dirty="0">
                  <a:solidFill>
                    <a:schemeClr val="dk1"/>
                  </a:solidFill>
                  <a:latin typeface="Verdana"/>
                  <a:ea typeface="Verdana"/>
                  <a:cs typeface="Verdana"/>
                  <a:sym typeface="Verdana"/>
                </a:rPr>
                <a:t>, </a:t>
              </a:r>
              <a:r>
                <a:rPr lang="es-ES" sz="700" dirty="0" err="1">
                  <a:solidFill>
                    <a:schemeClr val="dk1"/>
                  </a:solidFill>
                  <a:latin typeface="Verdana"/>
                  <a:ea typeface="Verdana"/>
                  <a:cs typeface="Verdana"/>
                  <a:sym typeface="Verdana"/>
                </a:rPr>
                <a:t>PPp</a:t>
              </a:r>
              <a:r>
                <a:rPr lang="es-ES" sz="700" dirty="0">
                  <a:solidFill>
                    <a:schemeClr val="dk1"/>
                  </a:solidFill>
                  <a:latin typeface="Verdana"/>
                  <a:ea typeface="Verdana"/>
                  <a:cs typeface="Verdana"/>
                  <a:sym typeface="Verdana"/>
                </a:rPr>
                <a:t>, </a:t>
              </a:r>
              <a:r>
                <a:rPr lang="es-ES" sz="700" dirty="0" err="1">
                  <a:solidFill>
                    <a:schemeClr val="dk1"/>
                  </a:solidFill>
                  <a:latin typeface="Verdana"/>
                  <a:ea typeface="Verdana"/>
                  <a:cs typeface="Verdana"/>
                  <a:sym typeface="Verdana"/>
                </a:rPr>
                <a:t>etc</a:t>
              </a:r>
              <a:endParaRPr sz="700" baseline="-25000" dirty="0">
                <a:solidFill>
                  <a:schemeClr val="dk1"/>
                </a:solidFill>
                <a:latin typeface="Verdana"/>
                <a:ea typeface="Verdana"/>
                <a:cs typeface="Verdana"/>
                <a:sym typeface="Verdana"/>
              </a:endParaRPr>
            </a:p>
          </p:txBody>
        </p:sp>
        <p:sp>
          <p:nvSpPr>
            <p:cNvPr id="475" name="Google Shape;475;p24"/>
            <p:cNvSpPr txBox="1"/>
            <p:nvPr/>
          </p:nvSpPr>
          <p:spPr>
            <a:xfrm>
              <a:off x="-288109" y="8895560"/>
              <a:ext cx="4956040" cy="502706"/>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050" dirty="0">
                  <a:solidFill>
                    <a:schemeClr val="dk1"/>
                  </a:solidFill>
                  <a:latin typeface="Verdana"/>
                  <a:ea typeface="Verdana"/>
                  <a:cs typeface="Verdana"/>
                  <a:sym typeface="Verdana"/>
                </a:rPr>
                <a:t>CF: punto en el que el buque gira durante carga, descarga, movimientos de pesos a bordo</a:t>
              </a:r>
              <a:endParaRPr sz="1050" baseline="-25000" dirty="0">
                <a:solidFill>
                  <a:schemeClr val="dk1"/>
                </a:solidFill>
                <a:latin typeface="Verdana"/>
                <a:ea typeface="Verdana"/>
                <a:cs typeface="Verdana"/>
                <a:sym typeface="Verdana"/>
              </a:endParaRPr>
            </a:p>
          </p:txBody>
        </p:sp>
      </p:grpSp>
      <p:sp>
        <p:nvSpPr>
          <p:cNvPr id="17" name="Google Shape;468;p24">
            <a:extLst>
              <a:ext uri="{FF2B5EF4-FFF2-40B4-BE49-F238E27FC236}">
                <a16:creationId xmlns:a16="http://schemas.microsoft.com/office/drawing/2014/main" id="{B4F0805A-F1B5-4A42-B018-16842CC2462A}"/>
              </a:ext>
            </a:extLst>
          </p:cNvPr>
          <p:cNvSpPr txBox="1"/>
          <p:nvPr/>
        </p:nvSpPr>
        <p:spPr>
          <a:xfrm>
            <a:off x="5136359" y="3560568"/>
            <a:ext cx="3988075" cy="307736"/>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dirty="0" err="1">
                <a:solidFill>
                  <a:schemeClr val="dk1"/>
                </a:solidFill>
                <a:latin typeface="Verdana"/>
                <a:ea typeface="Verdana"/>
                <a:cs typeface="Verdana"/>
                <a:sym typeface="Verdana"/>
              </a:rPr>
              <a:t>A</a:t>
            </a:r>
            <a:r>
              <a:rPr lang="es-ES" sz="700" baseline="-25000" dirty="0" err="1">
                <a:solidFill>
                  <a:schemeClr val="dk1"/>
                </a:solidFill>
                <a:latin typeface="Verdana"/>
                <a:ea typeface="Verdana"/>
                <a:cs typeface="Verdana"/>
                <a:sym typeface="Verdana"/>
              </a:rPr>
              <a:t>w</a:t>
            </a:r>
            <a:r>
              <a:rPr lang="es-ES" sz="700" dirty="0">
                <a:solidFill>
                  <a:schemeClr val="dk1"/>
                </a:solidFill>
                <a:latin typeface="Verdana"/>
                <a:ea typeface="Verdana"/>
                <a:cs typeface="Verdana"/>
                <a:sym typeface="Verdana"/>
              </a:rPr>
              <a:t> = Área del corte horizontal del casco en la línea </a:t>
            </a:r>
            <a:endParaRPr dirty="0"/>
          </a:p>
          <a:p>
            <a:pPr marL="0" marR="0" lvl="0" indent="0" algn="l" rtl="0">
              <a:spcBef>
                <a:spcPts val="0"/>
              </a:spcBef>
              <a:spcAft>
                <a:spcPts val="0"/>
              </a:spcAft>
              <a:buNone/>
            </a:pPr>
            <a:r>
              <a:rPr lang="es-ES" sz="700" dirty="0">
                <a:solidFill>
                  <a:schemeClr val="dk1"/>
                </a:solidFill>
                <a:latin typeface="Verdana"/>
                <a:ea typeface="Verdana"/>
                <a:cs typeface="Verdana"/>
                <a:sym typeface="Verdana"/>
              </a:rPr>
              <a:t>        de agua de diseño (mostrada en rojo)</a:t>
            </a:r>
            <a:endParaRPr sz="700" baseline="-25000" dirty="0">
              <a:solidFill>
                <a:schemeClr val="dk1"/>
              </a:solidFill>
              <a:latin typeface="Verdana"/>
              <a:ea typeface="Verdana"/>
              <a:cs typeface="Verdana"/>
              <a:sym typeface="Verdana"/>
            </a:endParaRPr>
          </a:p>
        </p:txBody>
      </p:sp>
      <p:sp>
        <p:nvSpPr>
          <p:cNvPr id="3" name="Marcador de fecha 2">
            <a:extLst>
              <a:ext uri="{FF2B5EF4-FFF2-40B4-BE49-F238E27FC236}">
                <a16:creationId xmlns:a16="http://schemas.microsoft.com/office/drawing/2014/main" id="{A96B1AD0-715F-452C-8061-26A7ECDBAC08}"/>
              </a:ext>
            </a:extLst>
          </p:cNvPr>
          <p:cNvSpPr>
            <a:spLocks noGrp="1"/>
          </p:cNvSpPr>
          <p:nvPr>
            <p:ph type="dt" sz="half" idx="10"/>
          </p:nvPr>
        </p:nvSpPr>
        <p:spPr/>
        <p:txBody>
          <a:bodyPr/>
          <a:lstStyle/>
          <a:p>
            <a:pPr>
              <a:defRPr/>
            </a:pPr>
            <a:fld id="{3FE18043-2C80-4B17-9C15-8E9663131A3C}" type="datetime1">
              <a:rPr lang="es-CL" smtClean="0"/>
              <a:t>12-02-2025</a:t>
            </a:fld>
            <a:endParaRPr lang="es-ES"/>
          </a:p>
        </p:txBody>
      </p:sp>
      <p:sp>
        <p:nvSpPr>
          <p:cNvPr id="4" name="Marcador de número de diapositiva 3">
            <a:extLst>
              <a:ext uri="{FF2B5EF4-FFF2-40B4-BE49-F238E27FC236}">
                <a16:creationId xmlns:a16="http://schemas.microsoft.com/office/drawing/2014/main" id="{3CB218F5-3A8E-CA54-54CE-41D705A9706F}"/>
              </a:ext>
            </a:extLst>
          </p:cNvPr>
          <p:cNvSpPr>
            <a:spLocks noGrp="1"/>
          </p:cNvSpPr>
          <p:nvPr>
            <p:ph type="sldNum" sz="quarter" idx="12"/>
          </p:nvPr>
        </p:nvSpPr>
        <p:spPr/>
        <p:txBody>
          <a:bodyPr/>
          <a:lstStyle/>
          <a:p>
            <a:pPr>
              <a:defRPr/>
            </a:pPr>
            <a:fld id="{A178CB3D-2E8A-4240-8991-367CC81DF090}" type="slidenum">
              <a:rPr lang="es-ES" smtClean="0"/>
              <a:pPr>
                <a:defRPr/>
              </a:pPr>
              <a:t>24</a:t>
            </a:fld>
            <a:endParaRPr lang="es-E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5"/>
          <p:cNvSpPr txBox="1">
            <a:spLocks noGrp="1"/>
          </p:cNvSpPr>
          <p:nvPr>
            <p:ph type="title"/>
          </p:nvPr>
        </p:nvSpPr>
        <p:spPr>
          <a:xfrm>
            <a:off x="1000100" y="301625"/>
            <a:ext cx="7683525"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a:t>
            </a:r>
            <a:br>
              <a:rPr lang="es-ES" dirty="0"/>
            </a:br>
            <a:r>
              <a:rPr lang="es-ES" sz="3600" dirty="0"/>
              <a:t>Centro de Boyantéz</a:t>
            </a:r>
            <a:endParaRPr dirty="0"/>
          </a:p>
        </p:txBody>
      </p:sp>
      <p:sp>
        <p:nvSpPr>
          <p:cNvPr id="481" name="Google Shape;481;p25"/>
          <p:cNvSpPr txBox="1">
            <a:spLocks noGrp="1"/>
          </p:cNvSpPr>
          <p:nvPr>
            <p:ph type="body" idx="1"/>
          </p:nvPr>
        </p:nvSpPr>
        <p:spPr>
          <a:xfrm>
            <a:off x="1285852" y="1600216"/>
            <a:ext cx="3579812" cy="4114800"/>
          </a:xfrm>
          <a:prstGeom prst="rect">
            <a:avLst/>
          </a:prstGeom>
          <a:noFill/>
          <a:ln>
            <a:noFill/>
          </a:ln>
        </p:spPr>
        <p:txBody>
          <a:bodyPr spcFirstLastPara="1" wrap="square" lIns="91425" tIns="45700" rIns="91425" bIns="45700" anchor="t" anchorCtr="0">
            <a:normAutofit fontScale="55000" lnSpcReduction="20000"/>
          </a:bodyPr>
          <a:lstStyle/>
          <a:p>
            <a:pPr>
              <a:spcBef>
                <a:spcPts val="0"/>
              </a:spcBef>
            </a:pPr>
            <a:r>
              <a:rPr lang="es-ES" dirty="0"/>
              <a:t>Es el centroide del volumen de agua desplazada.</a:t>
            </a:r>
            <a:endParaRPr dirty="0"/>
          </a:p>
          <a:p>
            <a:pPr lvl="1">
              <a:buSzPct val="100000"/>
            </a:pPr>
            <a:r>
              <a:rPr lang="es-ES" dirty="0"/>
              <a:t>La fuerza de boyantes actúa a través de este centroide</a:t>
            </a:r>
            <a:endParaRPr dirty="0"/>
          </a:p>
          <a:p>
            <a:r>
              <a:rPr lang="es-ES" dirty="0"/>
              <a:t>LCB:</a:t>
            </a:r>
            <a:endParaRPr dirty="0"/>
          </a:p>
          <a:p>
            <a:pPr lvl="1">
              <a:buSzPct val="100000"/>
            </a:pPr>
            <a:r>
              <a:rPr lang="es-ES" dirty="0"/>
              <a:t>Posición Longitudinal de Centro de Boyantes desde la cuaderna maestra.</a:t>
            </a:r>
            <a:endParaRPr dirty="0"/>
          </a:p>
          <a:p>
            <a:r>
              <a:rPr lang="es-ES" dirty="0"/>
              <a:t>KB: </a:t>
            </a:r>
            <a:endParaRPr dirty="0"/>
          </a:p>
          <a:p>
            <a:pPr lvl="1">
              <a:buSzPct val="100000"/>
            </a:pPr>
            <a:r>
              <a:rPr lang="es-ES" dirty="0"/>
              <a:t>Posición vertical del CB desde la quilla</a:t>
            </a:r>
            <a:endParaRPr dirty="0"/>
          </a:p>
          <a:p>
            <a:r>
              <a:rPr lang="es-ES" dirty="0"/>
              <a:t>TCB:</a:t>
            </a:r>
            <a:endParaRPr dirty="0"/>
          </a:p>
          <a:p>
            <a:pPr lvl="1">
              <a:buSzPct val="100000"/>
            </a:pPr>
            <a:r>
              <a:rPr lang="es-ES" dirty="0"/>
              <a:t>Posición transversal del CB desde la línea de crujía.</a:t>
            </a:r>
            <a:endParaRPr dirty="0"/>
          </a:p>
          <a:p>
            <a:r>
              <a:rPr lang="es-ES" dirty="0"/>
              <a:t>El CB varía cuando el buque se escora, cambia de asiento o cambia de calado debido a que cambia la forma geométrica del volumen sumergido y con ello </a:t>
            </a:r>
            <a:r>
              <a:rPr lang="es-ES"/>
              <a:t>el CB</a:t>
            </a:r>
            <a:r>
              <a:rPr lang="es-ES" dirty="0"/>
              <a:t>.</a:t>
            </a:r>
            <a:endParaRPr dirty="0"/>
          </a:p>
        </p:txBody>
      </p:sp>
      <p:pic>
        <p:nvPicPr>
          <p:cNvPr id="482" name="Google Shape;482;p25" descr="Captura de pantalla 2018-01-13 14.23.39.png"/>
          <p:cNvPicPr preferRelativeResize="0">
            <a:picLocks noGrp="1"/>
          </p:cNvPicPr>
          <p:nvPr>
            <p:ph type="body" idx="3"/>
          </p:nvPr>
        </p:nvPicPr>
        <p:blipFill rotWithShape="1">
          <a:blip r:embed="rId3">
            <a:alphaModFix/>
          </a:blip>
          <a:srcRect l="4757" t="2003" r="24809" b="2391"/>
          <a:stretch/>
        </p:blipFill>
        <p:spPr>
          <a:xfrm>
            <a:off x="5214942" y="3786190"/>
            <a:ext cx="3209700" cy="2449500"/>
          </a:xfrm>
          <a:prstGeom prst="rect">
            <a:avLst/>
          </a:prstGeom>
          <a:noFill/>
          <a:ln>
            <a:noFill/>
          </a:ln>
          <a:effectLst>
            <a:outerShdw blurRad="292100" dist="139700" dir="2700000" algn="tl" rotWithShape="0">
              <a:srgbClr val="333333">
                <a:alpha val="64705"/>
              </a:srgbClr>
            </a:outerShdw>
          </a:effectLst>
        </p:spPr>
      </p:pic>
      <p:pic>
        <p:nvPicPr>
          <p:cNvPr id="483" name="Google Shape;483;p25" descr="Captura de pantalla 2018-01-13 14.23.16.png"/>
          <p:cNvPicPr preferRelativeResize="0">
            <a:picLocks noGrp="1"/>
          </p:cNvPicPr>
          <p:nvPr>
            <p:ph type="body" idx="2"/>
          </p:nvPr>
        </p:nvPicPr>
        <p:blipFill rotWithShape="1">
          <a:blip r:embed="rId4">
            <a:alphaModFix/>
          </a:blip>
          <a:srcRect l="1958" t="4122" r="26307" b="-2041"/>
          <a:stretch/>
        </p:blipFill>
        <p:spPr>
          <a:xfrm>
            <a:off x="5214942" y="1357298"/>
            <a:ext cx="3071834" cy="2357454"/>
          </a:xfrm>
          <a:prstGeom prst="rect">
            <a:avLst/>
          </a:prstGeom>
          <a:noFill/>
          <a:ln>
            <a:noFill/>
          </a:ln>
          <a:effectLst>
            <a:outerShdw blurRad="292100" dist="139700" dir="2700000" algn="tl" rotWithShape="0">
              <a:srgbClr val="333333">
                <a:alpha val="64705"/>
              </a:srgbClr>
            </a:outerShdw>
          </a:effectLst>
        </p:spPr>
      </p:pic>
      <p:sp>
        <p:nvSpPr>
          <p:cNvPr id="484" name="Google Shape;484;p25"/>
          <p:cNvSpPr txBox="1"/>
          <p:nvPr/>
        </p:nvSpPr>
        <p:spPr>
          <a:xfrm>
            <a:off x="5487312" y="1414222"/>
            <a:ext cx="2214578" cy="261610"/>
          </a:xfrm>
          <a:prstGeom prst="rect">
            <a:avLst/>
          </a:prstGeom>
          <a:solidFill>
            <a:schemeClr val="lt1"/>
          </a:solid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s-ES" sz="1100">
                <a:solidFill>
                  <a:schemeClr val="dk1"/>
                </a:solidFill>
                <a:latin typeface="Verdana"/>
                <a:ea typeface="Verdana"/>
                <a:cs typeface="Verdana"/>
                <a:sym typeface="Verdana"/>
              </a:rPr>
              <a:t>Volumen de desplazamiento, </a:t>
            </a:r>
            <a:endParaRPr sz="1100" baseline="-25000">
              <a:solidFill>
                <a:schemeClr val="dk1"/>
              </a:solidFill>
              <a:latin typeface="Verdana"/>
              <a:ea typeface="Verdana"/>
              <a:cs typeface="Verdana"/>
              <a:sym typeface="Verdana"/>
            </a:endParaRPr>
          </a:p>
        </p:txBody>
      </p:sp>
      <p:sp>
        <p:nvSpPr>
          <p:cNvPr id="485" name="Google Shape;485;p25"/>
          <p:cNvSpPr txBox="1"/>
          <p:nvPr/>
        </p:nvSpPr>
        <p:spPr>
          <a:xfrm>
            <a:off x="6072198" y="3121223"/>
            <a:ext cx="1857388" cy="307777"/>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s-ES" sz="700">
                <a:solidFill>
                  <a:schemeClr val="dk1"/>
                </a:solidFill>
                <a:latin typeface="Verdana"/>
                <a:ea typeface="Verdana"/>
                <a:cs typeface="Verdana"/>
                <a:sym typeface="Verdana"/>
              </a:rPr>
              <a:t>Volumen de agua desplazada por el buque (en rojo), </a:t>
            </a:r>
            <a:endParaRPr sz="700" baseline="-25000">
              <a:solidFill>
                <a:schemeClr val="dk1"/>
              </a:solidFill>
              <a:latin typeface="Verdana"/>
              <a:ea typeface="Verdana"/>
              <a:cs typeface="Verdana"/>
              <a:sym typeface="Verdana"/>
            </a:endParaRPr>
          </a:p>
        </p:txBody>
      </p:sp>
      <p:grpSp>
        <p:nvGrpSpPr>
          <p:cNvPr id="486" name="Google Shape;486;p25"/>
          <p:cNvGrpSpPr/>
          <p:nvPr/>
        </p:nvGrpSpPr>
        <p:grpSpPr>
          <a:xfrm>
            <a:off x="5715008" y="3929066"/>
            <a:ext cx="2428892" cy="1986005"/>
            <a:chOff x="5715008" y="3929066"/>
            <a:chExt cx="2428892" cy="1986005"/>
          </a:xfrm>
        </p:grpSpPr>
        <p:sp>
          <p:nvSpPr>
            <p:cNvPr id="487" name="Google Shape;487;p25"/>
            <p:cNvSpPr txBox="1"/>
            <p:nvPr/>
          </p:nvSpPr>
          <p:spPr>
            <a:xfrm>
              <a:off x="5715008" y="3929066"/>
              <a:ext cx="2214578" cy="261610"/>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100">
                  <a:solidFill>
                    <a:schemeClr val="dk1"/>
                  </a:solidFill>
                  <a:latin typeface="Verdana"/>
                  <a:ea typeface="Verdana"/>
                  <a:cs typeface="Verdana"/>
                  <a:sym typeface="Verdana"/>
                </a:rPr>
                <a:t>Centro de Boyantes, B</a:t>
              </a:r>
              <a:endParaRPr sz="1100" baseline="-25000">
                <a:solidFill>
                  <a:schemeClr val="dk1"/>
                </a:solidFill>
                <a:latin typeface="Verdana"/>
                <a:ea typeface="Verdana"/>
                <a:cs typeface="Verdana"/>
                <a:sym typeface="Verdana"/>
              </a:endParaRPr>
            </a:p>
          </p:txBody>
        </p:sp>
        <p:sp>
          <p:nvSpPr>
            <p:cNvPr id="488" name="Google Shape;488;p25"/>
            <p:cNvSpPr txBox="1"/>
            <p:nvPr/>
          </p:nvSpPr>
          <p:spPr>
            <a:xfrm>
              <a:off x="5786446" y="4143380"/>
              <a:ext cx="2214578" cy="184666"/>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600">
                  <a:solidFill>
                    <a:schemeClr val="dk1"/>
                  </a:solidFill>
                  <a:latin typeface="Verdana"/>
                  <a:ea typeface="Verdana"/>
                  <a:cs typeface="Verdana"/>
                  <a:sym typeface="Verdana"/>
                </a:rPr>
                <a:t>Centro de volumen/gravedad del agua desplazada</a:t>
              </a:r>
              <a:endParaRPr sz="600" baseline="-25000">
                <a:solidFill>
                  <a:schemeClr val="dk1"/>
                </a:solidFill>
                <a:latin typeface="Verdana"/>
                <a:ea typeface="Verdana"/>
                <a:cs typeface="Verdana"/>
                <a:sym typeface="Verdana"/>
              </a:endParaRPr>
            </a:p>
          </p:txBody>
        </p:sp>
        <p:sp>
          <p:nvSpPr>
            <p:cNvPr id="489" name="Google Shape;489;p25"/>
            <p:cNvSpPr txBox="1"/>
            <p:nvPr/>
          </p:nvSpPr>
          <p:spPr>
            <a:xfrm>
              <a:off x="5786446" y="5715016"/>
              <a:ext cx="235745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B: punto a través del cuál actúa la boyantes</a:t>
              </a:r>
              <a:endParaRPr sz="700" baseline="-25000">
                <a:solidFill>
                  <a:schemeClr val="dk1"/>
                </a:solidFill>
                <a:latin typeface="Verdana"/>
                <a:ea typeface="Verdana"/>
                <a:cs typeface="Verdana"/>
                <a:sym typeface="Verdana"/>
              </a:endParaRPr>
            </a:p>
          </p:txBody>
        </p:sp>
      </p:grpSp>
      <p:grpSp>
        <p:nvGrpSpPr>
          <p:cNvPr id="490" name="Google Shape;490;p25"/>
          <p:cNvGrpSpPr/>
          <p:nvPr/>
        </p:nvGrpSpPr>
        <p:grpSpPr>
          <a:xfrm>
            <a:off x="5072066" y="3714752"/>
            <a:ext cx="3500462" cy="2486071"/>
            <a:chOff x="5143504" y="3714752"/>
            <a:chExt cx="3500462" cy="2486071"/>
          </a:xfrm>
        </p:grpSpPr>
        <p:pic>
          <p:nvPicPr>
            <p:cNvPr id="491" name="Google Shape;491;p25" descr="Captura de pantalla 2018-01-13 14.23.47.png"/>
            <p:cNvPicPr preferRelativeResize="0"/>
            <p:nvPr/>
          </p:nvPicPr>
          <p:blipFill rotWithShape="1">
            <a:blip r:embed="rId5">
              <a:alphaModFix/>
            </a:blip>
            <a:srcRect l="1483" t="5530" r="25781" b="2758"/>
            <a:stretch/>
          </p:blipFill>
          <p:spPr>
            <a:xfrm>
              <a:off x="5143504" y="3714752"/>
              <a:ext cx="3500462" cy="2481542"/>
            </a:xfrm>
            <a:prstGeom prst="rect">
              <a:avLst/>
            </a:prstGeom>
            <a:noFill/>
            <a:ln>
              <a:noFill/>
            </a:ln>
          </p:spPr>
        </p:pic>
        <p:sp>
          <p:nvSpPr>
            <p:cNvPr id="492" name="Google Shape;492;p25"/>
            <p:cNvSpPr txBox="1"/>
            <p:nvPr/>
          </p:nvSpPr>
          <p:spPr>
            <a:xfrm>
              <a:off x="6215074" y="3804826"/>
              <a:ext cx="1357322" cy="338554"/>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600">
                  <a:solidFill>
                    <a:schemeClr val="dk1"/>
                  </a:solidFill>
                  <a:latin typeface="Verdana"/>
                  <a:ea typeface="Verdana"/>
                  <a:cs typeface="Verdana"/>
                  <a:sym typeface="Verdana"/>
                </a:rPr>
                <a:t>LCB Y KB</a:t>
              </a:r>
              <a:endParaRPr sz="1600" baseline="-25000">
                <a:solidFill>
                  <a:schemeClr val="dk1"/>
                </a:solidFill>
                <a:latin typeface="Verdana"/>
                <a:ea typeface="Verdana"/>
                <a:cs typeface="Verdana"/>
                <a:sym typeface="Verdana"/>
              </a:endParaRPr>
            </a:p>
          </p:txBody>
        </p:sp>
        <p:sp>
          <p:nvSpPr>
            <p:cNvPr id="493" name="Google Shape;493;p25"/>
            <p:cNvSpPr txBox="1"/>
            <p:nvPr/>
          </p:nvSpPr>
          <p:spPr>
            <a:xfrm>
              <a:off x="5315318" y="4621421"/>
              <a:ext cx="1285852" cy="307777"/>
            </a:xfrm>
            <a:prstGeom prst="rect">
              <a:avLst/>
            </a:prstGeom>
            <a:solidFill>
              <a:srgbClr val="D8D8D8"/>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LCB: posición longitudinal de CB</a:t>
              </a:r>
              <a:endParaRPr sz="700" baseline="-25000">
                <a:solidFill>
                  <a:schemeClr val="dk1"/>
                </a:solidFill>
                <a:latin typeface="Verdana"/>
                <a:ea typeface="Verdana"/>
                <a:cs typeface="Verdana"/>
                <a:sym typeface="Verdana"/>
              </a:endParaRPr>
            </a:p>
          </p:txBody>
        </p:sp>
        <p:sp>
          <p:nvSpPr>
            <p:cNvPr id="494" name="Google Shape;494;p25"/>
            <p:cNvSpPr/>
            <p:nvPr/>
          </p:nvSpPr>
          <p:spPr>
            <a:xfrm>
              <a:off x="5178654" y="4929199"/>
              <a:ext cx="160792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a:solidFill>
                    <a:schemeClr val="dk1"/>
                  </a:solidFill>
                  <a:latin typeface="Verdana"/>
                  <a:ea typeface="Verdana"/>
                  <a:cs typeface="Verdana"/>
                  <a:sym typeface="Verdana"/>
                </a:rPr>
                <a:t>Puede medirse desde PPr, PPp</a:t>
              </a:r>
              <a:endParaRPr sz="700" baseline="-25000">
                <a:solidFill>
                  <a:schemeClr val="dk1"/>
                </a:solidFill>
                <a:latin typeface="Verdana"/>
                <a:ea typeface="Verdana"/>
                <a:cs typeface="Verdana"/>
                <a:sym typeface="Verdana"/>
              </a:endParaRPr>
            </a:p>
          </p:txBody>
        </p:sp>
        <p:sp>
          <p:nvSpPr>
            <p:cNvPr id="495" name="Google Shape;495;p25"/>
            <p:cNvSpPr txBox="1"/>
            <p:nvPr/>
          </p:nvSpPr>
          <p:spPr>
            <a:xfrm>
              <a:off x="7215206" y="5671725"/>
              <a:ext cx="1285852" cy="307777"/>
            </a:xfrm>
            <a:prstGeom prst="rect">
              <a:avLst/>
            </a:prstGeom>
            <a:solidFill>
              <a:srgbClr val="D8D8D8"/>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KB: posición vertical de CB</a:t>
              </a:r>
              <a:endParaRPr sz="700" baseline="-25000">
                <a:solidFill>
                  <a:schemeClr val="dk1"/>
                </a:solidFill>
                <a:latin typeface="Verdana"/>
                <a:ea typeface="Verdana"/>
                <a:cs typeface="Verdana"/>
                <a:sym typeface="Verdana"/>
              </a:endParaRPr>
            </a:p>
          </p:txBody>
        </p:sp>
        <p:sp>
          <p:nvSpPr>
            <p:cNvPr id="496" name="Google Shape;496;p25"/>
            <p:cNvSpPr/>
            <p:nvPr/>
          </p:nvSpPr>
          <p:spPr>
            <a:xfrm>
              <a:off x="7036042" y="6000768"/>
              <a:ext cx="160792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a:solidFill>
                    <a:schemeClr val="dk1"/>
                  </a:solidFill>
                  <a:latin typeface="Verdana"/>
                  <a:ea typeface="Verdana"/>
                  <a:cs typeface="Verdana"/>
                  <a:sym typeface="Verdana"/>
                </a:rPr>
                <a:t>Siempre medido desde la quilla</a:t>
              </a:r>
              <a:endParaRPr sz="700" baseline="-25000">
                <a:solidFill>
                  <a:schemeClr val="dk1"/>
                </a:solidFill>
                <a:latin typeface="Verdana"/>
                <a:ea typeface="Verdana"/>
                <a:cs typeface="Verdana"/>
                <a:sym typeface="Verdana"/>
              </a:endParaRPr>
            </a:p>
          </p:txBody>
        </p:sp>
      </p:grpSp>
      <p:sp>
        <p:nvSpPr>
          <p:cNvPr id="2" name="Marcador de fecha 1">
            <a:extLst>
              <a:ext uri="{FF2B5EF4-FFF2-40B4-BE49-F238E27FC236}">
                <a16:creationId xmlns:a16="http://schemas.microsoft.com/office/drawing/2014/main" id="{D76C6EA2-13F8-2E71-0AFD-212F07E4C7E5}"/>
              </a:ext>
            </a:extLst>
          </p:cNvPr>
          <p:cNvSpPr>
            <a:spLocks noGrp="1"/>
          </p:cNvSpPr>
          <p:nvPr>
            <p:ph type="dt" sz="half" idx="10"/>
          </p:nvPr>
        </p:nvSpPr>
        <p:spPr/>
        <p:txBody>
          <a:bodyPr/>
          <a:lstStyle/>
          <a:p>
            <a:pPr>
              <a:defRPr/>
            </a:pPr>
            <a:fld id="{28D5B5A2-E517-4E9F-87A0-AC629DDE2495}" type="datetime1">
              <a:rPr lang="es-CL" smtClean="0"/>
              <a:t>12-02-2025</a:t>
            </a:fld>
            <a:endParaRPr lang="es-ES"/>
          </a:p>
        </p:txBody>
      </p:sp>
      <p:sp>
        <p:nvSpPr>
          <p:cNvPr id="3" name="Marcador de número de diapositiva 2">
            <a:extLst>
              <a:ext uri="{FF2B5EF4-FFF2-40B4-BE49-F238E27FC236}">
                <a16:creationId xmlns:a16="http://schemas.microsoft.com/office/drawing/2014/main" id="{0396AD4F-1C5D-4954-9C9C-261185F4088C}"/>
              </a:ext>
            </a:extLst>
          </p:cNvPr>
          <p:cNvSpPr>
            <a:spLocks noGrp="1"/>
          </p:cNvSpPr>
          <p:nvPr>
            <p:ph type="sldNum" sz="quarter" idx="12"/>
          </p:nvPr>
        </p:nvSpPr>
        <p:spPr/>
        <p:txBody>
          <a:bodyPr/>
          <a:lstStyle/>
          <a:p>
            <a:pPr>
              <a:defRPr/>
            </a:pPr>
            <a:fld id="{A178CB3D-2E8A-4240-8991-367CC81DF090}" type="slidenum">
              <a:rPr lang="es-ES" smtClean="0"/>
              <a:pPr>
                <a:defRPr/>
              </a:pPr>
              <a:t>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8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8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8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1"/>
                                          </p:stCondLst>
                                        </p:cTn>
                                        <p:tgtEl>
                                          <p:spTgt spid="483"/>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1"/>
                                          </p:stCondLst>
                                        </p:cTn>
                                        <p:tgtEl>
                                          <p:spTgt spid="484"/>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1"/>
                                          </p:stCondLst>
                                        </p:cTn>
                                        <p:tgtEl>
                                          <p:spTgt spid="485"/>
                                        </p:tgtEl>
                                        <p:attrNameLst>
                                          <p:attrName>style.visibility</p:attrName>
                                        </p:attrNameLst>
                                      </p:cBhvr>
                                      <p:to>
                                        <p:strVal val="hidden"/>
                                      </p:to>
                                    </p:set>
                                  </p:childTnLst>
                                </p:cTn>
                              </p:par>
                            </p:childTnLst>
                          </p:cTn>
                        </p:par>
                        <p:par>
                          <p:cTn id="19" fill="hold">
                            <p:stCondLst>
                              <p:cond delay="1"/>
                            </p:stCondLst>
                            <p:childTnLst>
                              <p:par>
                                <p:cTn id="20" presetID="10" presetClass="entr" presetSubtype="0" fill="hold" nodeType="afterEffect">
                                  <p:stCondLst>
                                    <p:cond delay="0"/>
                                  </p:stCondLst>
                                  <p:childTnLst>
                                    <p:set>
                                      <p:cBhvr>
                                        <p:cTn id="21" dur="1" fill="hold">
                                          <p:stCondLst>
                                            <p:cond delay="0"/>
                                          </p:stCondLst>
                                        </p:cTn>
                                        <p:tgtEl>
                                          <p:spTgt spid="490"/>
                                        </p:tgtEl>
                                        <p:attrNameLst>
                                          <p:attrName>style.visibility</p:attrName>
                                        </p:attrNameLst>
                                      </p:cBhvr>
                                      <p:to>
                                        <p:strVal val="visible"/>
                                      </p:to>
                                    </p:set>
                                    <p:animEffect transition="in" filter="fade">
                                      <p:cBhvr>
                                        <p:cTn id="22" dur="1000"/>
                                        <p:tgtEl>
                                          <p:spTgt spid="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5"/>
          <p:cNvSpPr txBox="1">
            <a:spLocks noGrp="1"/>
          </p:cNvSpPr>
          <p:nvPr>
            <p:ph type="title"/>
          </p:nvPr>
        </p:nvSpPr>
        <p:spPr>
          <a:xfrm>
            <a:off x="1000100" y="301625"/>
            <a:ext cx="7683525"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a:t>
            </a:r>
            <a:br>
              <a:rPr lang="es-ES" dirty="0"/>
            </a:br>
            <a:r>
              <a:rPr lang="es-ES" sz="3600" dirty="0"/>
              <a:t>Centro de Boyantéz</a:t>
            </a:r>
            <a:endParaRPr dirty="0"/>
          </a:p>
        </p:txBody>
      </p:sp>
      <p:sp>
        <p:nvSpPr>
          <p:cNvPr id="481" name="Google Shape;481;p25"/>
          <p:cNvSpPr txBox="1">
            <a:spLocks noGrp="1"/>
          </p:cNvSpPr>
          <p:nvPr>
            <p:ph type="body" idx="1"/>
          </p:nvPr>
        </p:nvSpPr>
        <p:spPr>
          <a:xfrm>
            <a:off x="1285852" y="1600216"/>
            <a:ext cx="3579812" cy="4114800"/>
          </a:xfrm>
          <a:prstGeom prst="rect">
            <a:avLst/>
          </a:prstGeom>
          <a:noFill/>
          <a:ln>
            <a:noFill/>
          </a:ln>
        </p:spPr>
        <p:txBody>
          <a:bodyPr spcFirstLastPara="1" wrap="square" lIns="91425" tIns="45700" rIns="91425" bIns="45700" anchor="t" anchorCtr="0">
            <a:normAutofit fontScale="55000" lnSpcReduction="20000"/>
          </a:bodyPr>
          <a:lstStyle/>
          <a:p>
            <a:pPr lvl="0" algn="l" rtl="0">
              <a:spcBef>
                <a:spcPts val="0"/>
              </a:spcBef>
              <a:spcAft>
                <a:spcPts val="0"/>
              </a:spcAft>
              <a:buSzPct val="68000"/>
              <a:buFont typeface="Wingdings" panose="05000000000000000000" pitchFamily="2" charset="2"/>
              <a:buChar char="§"/>
            </a:pPr>
            <a:r>
              <a:rPr lang="es-ES" dirty="0"/>
              <a:t>Es el centroide del volumen de agua desplazada.</a:t>
            </a:r>
            <a:endParaRPr dirty="0"/>
          </a:p>
          <a:p>
            <a:pPr marL="621792" lvl="1" indent="-228600" algn="l" rtl="0">
              <a:spcBef>
                <a:spcPts val="324"/>
              </a:spcBef>
              <a:spcAft>
                <a:spcPts val="0"/>
              </a:spcAft>
              <a:buSzPct val="100000"/>
              <a:buChar char="◦"/>
            </a:pPr>
            <a:r>
              <a:rPr lang="es-ES" dirty="0"/>
              <a:t>La fuerza de boyantes actúa a través de este centroide</a:t>
            </a:r>
            <a:endParaRPr dirty="0"/>
          </a:p>
          <a:p>
            <a:pPr>
              <a:buFont typeface="Wingdings" panose="05000000000000000000" pitchFamily="2" charset="2"/>
              <a:buChar char="§"/>
            </a:pPr>
            <a:r>
              <a:rPr lang="es-ES" dirty="0"/>
              <a:t>LCB:</a:t>
            </a:r>
            <a:endParaRPr dirty="0"/>
          </a:p>
          <a:p>
            <a:pPr marL="621792" lvl="1" indent="-228600" algn="l" rtl="0">
              <a:spcBef>
                <a:spcPts val="324"/>
              </a:spcBef>
              <a:spcAft>
                <a:spcPts val="0"/>
              </a:spcAft>
              <a:buSzPct val="100000"/>
              <a:buChar char="◦"/>
            </a:pPr>
            <a:r>
              <a:rPr lang="es-ES" dirty="0"/>
              <a:t>Posición Longitudinal de Centro de Boyantes desde la cuaderna maestra.</a:t>
            </a:r>
            <a:endParaRPr dirty="0"/>
          </a:p>
          <a:p>
            <a:pPr>
              <a:buFont typeface="Wingdings" panose="05000000000000000000" pitchFamily="2" charset="2"/>
              <a:buChar char="§"/>
            </a:pPr>
            <a:r>
              <a:rPr lang="es-ES" dirty="0"/>
              <a:t>KB: </a:t>
            </a:r>
            <a:endParaRPr dirty="0"/>
          </a:p>
          <a:p>
            <a:pPr marL="621792" lvl="1" indent="-228600" algn="l" rtl="0">
              <a:spcBef>
                <a:spcPts val="324"/>
              </a:spcBef>
              <a:spcAft>
                <a:spcPts val="0"/>
              </a:spcAft>
              <a:buSzPct val="100000"/>
              <a:buChar char="◦"/>
            </a:pPr>
            <a:r>
              <a:rPr lang="es-ES" dirty="0"/>
              <a:t>Posición vertical del CB desde la quilla</a:t>
            </a:r>
            <a:endParaRPr dirty="0"/>
          </a:p>
          <a:p>
            <a:pPr lvl="0" algn="l" rtl="0">
              <a:spcBef>
                <a:spcPts val="400"/>
              </a:spcBef>
              <a:spcAft>
                <a:spcPts val="0"/>
              </a:spcAft>
              <a:buSzPct val="68000"/>
              <a:buFont typeface="Wingdings" panose="05000000000000000000" pitchFamily="2" charset="2"/>
              <a:buChar char="§"/>
            </a:pPr>
            <a:r>
              <a:rPr lang="es-ES" dirty="0"/>
              <a:t>TCB:</a:t>
            </a:r>
            <a:endParaRPr dirty="0"/>
          </a:p>
          <a:p>
            <a:pPr marL="621792" lvl="1" indent="-228600" algn="l" rtl="0">
              <a:spcBef>
                <a:spcPts val="324"/>
              </a:spcBef>
              <a:spcAft>
                <a:spcPts val="0"/>
              </a:spcAft>
              <a:buSzPct val="100000"/>
              <a:buChar char="◦"/>
            </a:pPr>
            <a:r>
              <a:rPr lang="es-ES" dirty="0"/>
              <a:t>Posición transversal del CB desde la línea de crujía.</a:t>
            </a:r>
            <a:endParaRPr dirty="0"/>
          </a:p>
          <a:p>
            <a:pPr lvl="0" algn="l" rtl="0">
              <a:spcBef>
                <a:spcPts val="400"/>
              </a:spcBef>
              <a:spcAft>
                <a:spcPts val="0"/>
              </a:spcAft>
              <a:buSzPct val="68000"/>
              <a:buFont typeface="Wingdings" panose="05000000000000000000" pitchFamily="2" charset="2"/>
              <a:buChar char="§"/>
            </a:pPr>
            <a:r>
              <a:rPr lang="es-ES" dirty="0"/>
              <a:t>El CB varía cuando el buque se escora, cambia de asiento o cambia de calado debido a que cambia la forma del volumen sumergido y se mueve CB.</a:t>
            </a:r>
            <a:endParaRPr dirty="0"/>
          </a:p>
        </p:txBody>
      </p:sp>
      <p:pic>
        <p:nvPicPr>
          <p:cNvPr id="482" name="Google Shape;482;p25" descr="Captura de pantalla 2018-01-13 14.23.39.png"/>
          <p:cNvPicPr preferRelativeResize="0">
            <a:picLocks noGrp="1"/>
          </p:cNvPicPr>
          <p:nvPr>
            <p:ph type="body" idx="3"/>
          </p:nvPr>
        </p:nvPicPr>
        <p:blipFill rotWithShape="1">
          <a:blip r:embed="rId3">
            <a:alphaModFix/>
          </a:blip>
          <a:srcRect l="4757" t="2003" r="24809" b="2391"/>
          <a:stretch/>
        </p:blipFill>
        <p:spPr>
          <a:xfrm>
            <a:off x="5214942" y="3786190"/>
            <a:ext cx="3209700" cy="2449500"/>
          </a:xfrm>
          <a:prstGeom prst="rect">
            <a:avLst/>
          </a:prstGeom>
          <a:noFill/>
          <a:ln>
            <a:noFill/>
          </a:ln>
          <a:effectLst>
            <a:outerShdw blurRad="292100" dist="139700" dir="2700000" algn="tl" rotWithShape="0">
              <a:srgbClr val="333333">
                <a:alpha val="64705"/>
              </a:srgbClr>
            </a:outerShdw>
          </a:effectLst>
        </p:spPr>
      </p:pic>
      <p:pic>
        <p:nvPicPr>
          <p:cNvPr id="483" name="Google Shape;483;p25" descr="Captura de pantalla 2018-01-13 14.23.16.png"/>
          <p:cNvPicPr preferRelativeResize="0">
            <a:picLocks noGrp="1"/>
          </p:cNvPicPr>
          <p:nvPr>
            <p:ph type="body" idx="2"/>
          </p:nvPr>
        </p:nvPicPr>
        <p:blipFill rotWithShape="1">
          <a:blip r:embed="rId4">
            <a:alphaModFix/>
          </a:blip>
          <a:srcRect l="1958" t="4122" r="26307" b="-2041"/>
          <a:stretch/>
        </p:blipFill>
        <p:spPr>
          <a:xfrm>
            <a:off x="5214942" y="1357298"/>
            <a:ext cx="3071834" cy="2357454"/>
          </a:xfrm>
          <a:prstGeom prst="rect">
            <a:avLst/>
          </a:prstGeom>
          <a:noFill/>
          <a:ln>
            <a:noFill/>
          </a:ln>
          <a:effectLst>
            <a:outerShdw blurRad="292100" dist="139700" dir="2700000" algn="tl" rotWithShape="0">
              <a:srgbClr val="333333">
                <a:alpha val="64705"/>
              </a:srgbClr>
            </a:outerShdw>
          </a:effectLst>
        </p:spPr>
      </p:pic>
      <p:sp>
        <p:nvSpPr>
          <p:cNvPr id="484" name="Google Shape;484;p25"/>
          <p:cNvSpPr txBox="1"/>
          <p:nvPr/>
        </p:nvSpPr>
        <p:spPr>
          <a:xfrm>
            <a:off x="5487312" y="1414222"/>
            <a:ext cx="2214578" cy="261610"/>
          </a:xfrm>
          <a:prstGeom prst="rect">
            <a:avLst/>
          </a:prstGeom>
          <a:solidFill>
            <a:schemeClr val="lt1"/>
          </a:solid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s-ES" sz="1100">
                <a:solidFill>
                  <a:schemeClr val="dk1"/>
                </a:solidFill>
                <a:latin typeface="Verdana"/>
                <a:ea typeface="Verdana"/>
                <a:cs typeface="Verdana"/>
                <a:sym typeface="Verdana"/>
              </a:rPr>
              <a:t>Volumen de desplazamiento, </a:t>
            </a:r>
            <a:endParaRPr sz="1100" baseline="-25000">
              <a:solidFill>
                <a:schemeClr val="dk1"/>
              </a:solidFill>
              <a:latin typeface="Verdana"/>
              <a:ea typeface="Verdana"/>
              <a:cs typeface="Verdana"/>
              <a:sym typeface="Verdana"/>
            </a:endParaRPr>
          </a:p>
        </p:txBody>
      </p:sp>
      <p:sp>
        <p:nvSpPr>
          <p:cNvPr id="485" name="Google Shape;485;p25"/>
          <p:cNvSpPr txBox="1"/>
          <p:nvPr/>
        </p:nvSpPr>
        <p:spPr>
          <a:xfrm>
            <a:off x="6072198" y="3121223"/>
            <a:ext cx="1857388" cy="307777"/>
          </a:xfrm>
          <a:prstGeom prst="rect">
            <a:avLst/>
          </a:prstGeom>
          <a:solidFill>
            <a:schemeClr val="lt1"/>
          </a:solid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s-ES" sz="700">
                <a:solidFill>
                  <a:schemeClr val="dk1"/>
                </a:solidFill>
                <a:latin typeface="Verdana"/>
                <a:ea typeface="Verdana"/>
                <a:cs typeface="Verdana"/>
                <a:sym typeface="Verdana"/>
              </a:rPr>
              <a:t>Volumen de agua desplazada por el buque (en rojo), </a:t>
            </a:r>
            <a:endParaRPr sz="700" baseline="-25000">
              <a:solidFill>
                <a:schemeClr val="dk1"/>
              </a:solidFill>
              <a:latin typeface="Verdana"/>
              <a:ea typeface="Verdana"/>
              <a:cs typeface="Verdana"/>
              <a:sym typeface="Verdana"/>
            </a:endParaRPr>
          </a:p>
        </p:txBody>
      </p:sp>
      <p:grpSp>
        <p:nvGrpSpPr>
          <p:cNvPr id="486" name="Google Shape;486;p25"/>
          <p:cNvGrpSpPr/>
          <p:nvPr/>
        </p:nvGrpSpPr>
        <p:grpSpPr>
          <a:xfrm>
            <a:off x="5715008" y="3929066"/>
            <a:ext cx="2428892" cy="1986005"/>
            <a:chOff x="5715008" y="3929066"/>
            <a:chExt cx="2428892" cy="1986005"/>
          </a:xfrm>
        </p:grpSpPr>
        <p:sp>
          <p:nvSpPr>
            <p:cNvPr id="487" name="Google Shape;487;p25"/>
            <p:cNvSpPr txBox="1"/>
            <p:nvPr/>
          </p:nvSpPr>
          <p:spPr>
            <a:xfrm>
              <a:off x="5715008" y="3929066"/>
              <a:ext cx="2214578" cy="261610"/>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100">
                  <a:solidFill>
                    <a:schemeClr val="dk1"/>
                  </a:solidFill>
                  <a:latin typeface="Verdana"/>
                  <a:ea typeface="Verdana"/>
                  <a:cs typeface="Verdana"/>
                  <a:sym typeface="Verdana"/>
                </a:rPr>
                <a:t>Centro de Boyantes, B</a:t>
              </a:r>
              <a:endParaRPr sz="1100" baseline="-25000">
                <a:solidFill>
                  <a:schemeClr val="dk1"/>
                </a:solidFill>
                <a:latin typeface="Verdana"/>
                <a:ea typeface="Verdana"/>
                <a:cs typeface="Verdana"/>
                <a:sym typeface="Verdana"/>
              </a:endParaRPr>
            </a:p>
          </p:txBody>
        </p:sp>
        <p:sp>
          <p:nvSpPr>
            <p:cNvPr id="488" name="Google Shape;488;p25"/>
            <p:cNvSpPr txBox="1"/>
            <p:nvPr/>
          </p:nvSpPr>
          <p:spPr>
            <a:xfrm>
              <a:off x="5786446" y="4143380"/>
              <a:ext cx="2214578" cy="184666"/>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600">
                  <a:solidFill>
                    <a:schemeClr val="dk1"/>
                  </a:solidFill>
                  <a:latin typeface="Verdana"/>
                  <a:ea typeface="Verdana"/>
                  <a:cs typeface="Verdana"/>
                  <a:sym typeface="Verdana"/>
                </a:rPr>
                <a:t>Centro de volumen/gravedad del agua desplazada</a:t>
              </a:r>
              <a:endParaRPr sz="600" baseline="-25000">
                <a:solidFill>
                  <a:schemeClr val="dk1"/>
                </a:solidFill>
                <a:latin typeface="Verdana"/>
                <a:ea typeface="Verdana"/>
                <a:cs typeface="Verdana"/>
                <a:sym typeface="Verdana"/>
              </a:endParaRPr>
            </a:p>
          </p:txBody>
        </p:sp>
        <p:sp>
          <p:nvSpPr>
            <p:cNvPr id="489" name="Google Shape;489;p25"/>
            <p:cNvSpPr txBox="1"/>
            <p:nvPr/>
          </p:nvSpPr>
          <p:spPr>
            <a:xfrm>
              <a:off x="5786446" y="5715016"/>
              <a:ext cx="235745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B: punto a través del cuál actúa la boyantes</a:t>
              </a:r>
              <a:endParaRPr sz="700" baseline="-25000">
                <a:solidFill>
                  <a:schemeClr val="dk1"/>
                </a:solidFill>
                <a:latin typeface="Verdana"/>
                <a:ea typeface="Verdana"/>
                <a:cs typeface="Verdana"/>
                <a:sym typeface="Verdana"/>
              </a:endParaRPr>
            </a:p>
          </p:txBody>
        </p:sp>
      </p:grpSp>
      <p:grpSp>
        <p:nvGrpSpPr>
          <p:cNvPr id="490" name="Google Shape;490;p25"/>
          <p:cNvGrpSpPr/>
          <p:nvPr/>
        </p:nvGrpSpPr>
        <p:grpSpPr>
          <a:xfrm>
            <a:off x="5072066" y="3714752"/>
            <a:ext cx="3500462" cy="2486071"/>
            <a:chOff x="5143504" y="3714752"/>
            <a:chExt cx="3500462" cy="2486071"/>
          </a:xfrm>
        </p:grpSpPr>
        <p:pic>
          <p:nvPicPr>
            <p:cNvPr id="491" name="Google Shape;491;p25" descr="Captura de pantalla 2018-01-13 14.23.47.png"/>
            <p:cNvPicPr preferRelativeResize="0"/>
            <p:nvPr/>
          </p:nvPicPr>
          <p:blipFill rotWithShape="1">
            <a:blip r:embed="rId5">
              <a:alphaModFix/>
            </a:blip>
            <a:srcRect l="1483" t="5530" r="25781" b="2758"/>
            <a:stretch/>
          </p:blipFill>
          <p:spPr>
            <a:xfrm>
              <a:off x="5143504" y="3714752"/>
              <a:ext cx="3500462" cy="2481542"/>
            </a:xfrm>
            <a:prstGeom prst="rect">
              <a:avLst/>
            </a:prstGeom>
            <a:noFill/>
            <a:ln>
              <a:noFill/>
            </a:ln>
          </p:spPr>
        </p:pic>
        <p:sp>
          <p:nvSpPr>
            <p:cNvPr id="492" name="Google Shape;492;p25"/>
            <p:cNvSpPr txBox="1"/>
            <p:nvPr/>
          </p:nvSpPr>
          <p:spPr>
            <a:xfrm>
              <a:off x="6215074" y="3804826"/>
              <a:ext cx="1357322" cy="338554"/>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1600">
                  <a:solidFill>
                    <a:schemeClr val="dk1"/>
                  </a:solidFill>
                  <a:latin typeface="Verdana"/>
                  <a:ea typeface="Verdana"/>
                  <a:cs typeface="Verdana"/>
                  <a:sym typeface="Verdana"/>
                </a:rPr>
                <a:t>LCB Y KB</a:t>
              </a:r>
              <a:endParaRPr sz="1600" baseline="-25000">
                <a:solidFill>
                  <a:schemeClr val="dk1"/>
                </a:solidFill>
                <a:latin typeface="Verdana"/>
                <a:ea typeface="Verdana"/>
                <a:cs typeface="Verdana"/>
                <a:sym typeface="Verdana"/>
              </a:endParaRPr>
            </a:p>
          </p:txBody>
        </p:sp>
        <p:sp>
          <p:nvSpPr>
            <p:cNvPr id="493" name="Google Shape;493;p25"/>
            <p:cNvSpPr txBox="1"/>
            <p:nvPr/>
          </p:nvSpPr>
          <p:spPr>
            <a:xfrm>
              <a:off x="5315318" y="4621421"/>
              <a:ext cx="1285852" cy="307777"/>
            </a:xfrm>
            <a:prstGeom prst="rect">
              <a:avLst/>
            </a:prstGeom>
            <a:solidFill>
              <a:srgbClr val="D8D8D8"/>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LCB: posición longitudinal de CB</a:t>
              </a:r>
              <a:endParaRPr sz="700" baseline="-25000">
                <a:solidFill>
                  <a:schemeClr val="dk1"/>
                </a:solidFill>
                <a:latin typeface="Verdana"/>
                <a:ea typeface="Verdana"/>
                <a:cs typeface="Verdana"/>
                <a:sym typeface="Verdana"/>
              </a:endParaRPr>
            </a:p>
          </p:txBody>
        </p:sp>
        <p:sp>
          <p:nvSpPr>
            <p:cNvPr id="494" name="Google Shape;494;p25"/>
            <p:cNvSpPr/>
            <p:nvPr/>
          </p:nvSpPr>
          <p:spPr>
            <a:xfrm>
              <a:off x="5178654" y="4929199"/>
              <a:ext cx="160792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a:solidFill>
                    <a:schemeClr val="dk1"/>
                  </a:solidFill>
                  <a:latin typeface="Verdana"/>
                  <a:ea typeface="Verdana"/>
                  <a:cs typeface="Verdana"/>
                  <a:sym typeface="Verdana"/>
                </a:rPr>
                <a:t>Puede medirse desde PPr, PPp</a:t>
              </a:r>
              <a:endParaRPr sz="700" baseline="-25000">
                <a:solidFill>
                  <a:schemeClr val="dk1"/>
                </a:solidFill>
                <a:latin typeface="Verdana"/>
                <a:ea typeface="Verdana"/>
                <a:cs typeface="Verdana"/>
                <a:sym typeface="Verdana"/>
              </a:endParaRPr>
            </a:p>
          </p:txBody>
        </p:sp>
        <p:sp>
          <p:nvSpPr>
            <p:cNvPr id="495" name="Google Shape;495;p25"/>
            <p:cNvSpPr txBox="1"/>
            <p:nvPr/>
          </p:nvSpPr>
          <p:spPr>
            <a:xfrm>
              <a:off x="7215206" y="5671725"/>
              <a:ext cx="1285852" cy="307777"/>
            </a:xfrm>
            <a:prstGeom prst="rect">
              <a:avLst/>
            </a:prstGeom>
            <a:solidFill>
              <a:srgbClr val="D8D8D8"/>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s-ES" sz="700">
                  <a:solidFill>
                    <a:schemeClr val="dk1"/>
                  </a:solidFill>
                  <a:latin typeface="Verdana"/>
                  <a:ea typeface="Verdana"/>
                  <a:cs typeface="Verdana"/>
                  <a:sym typeface="Verdana"/>
                </a:rPr>
                <a:t>KB: posición vertical de CB</a:t>
              </a:r>
              <a:endParaRPr sz="700" baseline="-25000">
                <a:solidFill>
                  <a:schemeClr val="dk1"/>
                </a:solidFill>
                <a:latin typeface="Verdana"/>
                <a:ea typeface="Verdana"/>
                <a:cs typeface="Verdana"/>
                <a:sym typeface="Verdana"/>
              </a:endParaRPr>
            </a:p>
          </p:txBody>
        </p:sp>
        <p:sp>
          <p:nvSpPr>
            <p:cNvPr id="496" name="Google Shape;496;p25"/>
            <p:cNvSpPr/>
            <p:nvPr/>
          </p:nvSpPr>
          <p:spPr>
            <a:xfrm>
              <a:off x="7036042" y="6000768"/>
              <a:ext cx="1607924" cy="200055"/>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700">
                  <a:solidFill>
                    <a:schemeClr val="dk1"/>
                  </a:solidFill>
                  <a:latin typeface="Verdana"/>
                  <a:ea typeface="Verdana"/>
                  <a:cs typeface="Verdana"/>
                  <a:sym typeface="Verdana"/>
                </a:rPr>
                <a:t>Siempre medido desde la quilla</a:t>
              </a:r>
              <a:endParaRPr sz="700" baseline="-25000">
                <a:solidFill>
                  <a:schemeClr val="dk1"/>
                </a:solidFill>
                <a:latin typeface="Verdana"/>
                <a:ea typeface="Verdana"/>
                <a:cs typeface="Verdana"/>
                <a:sym typeface="Verdana"/>
              </a:endParaRPr>
            </a:p>
          </p:txBody>
        </p:sp>
      </p:grpSp>
      <p:sp>
        <p:nvSpPr>
          <p:cNvPr id="2" name="Marcador de fecha 1">
            <a:extLst>
              <a:ext uri="{FF2B5EF4-FFF2-40B4-BE49-F238E27FC236}">
                <a16:creationId xmlns:a16="http://schemas.microsoft.com/office/drawing/2014/main" id="{613D3826-294C-D991-C6A3-A073645B3FEF}"/>
              </a:ext>
            </a:extLst>
          </p:cNvPr>
          <p:cNvSpPr>
            <a:spLocks noGrp="1"/>
          </p:cNvSpPr>
          <p:nvPr>
            <p:ph type="dt" sz="half" idx="10"/>
          </p:nvPr>
        </p:nvSpPr>
        <p:spPr/>
        <p:txBody>
          <a:bodyPr/>
          <a:lstStyle/>
          <a:p>
            <a:pPr>
              <a:defRPr/>
            </a:pPr>
            <a:fld id="{B52606B9-9ECB-4473-8882-732416180E48}" type="datetime1">
              <a:rPr lang="es-CL" smtClean="0"/>
              <a:t>12-02-2025</a:t>
            </a:fld>
            <a:endParaRPr lang="es-ES"/>
          </a:p>
        </p:txBody>
      </p:sp>
      <p:sp>
        <p:nvSpPr>
          <p:cNvPr id="3" name="Marcador de número de diapositiva 2">
            <a:extLst>
              <a:ext uri="{FF2B5EF4-FFF2-40B4-BE49-F238E27FC236}">
                <a16:creationId xmlns:a16="http://schemas.microsoft.com/office/drawing/2014/main" id="{A029141A-4DBA-8046-E4E3-EA5370C0E4F6}"/>
              </a:ext>
            </a:extLst>
          </p:cNvPr>
          <p:cNvSpPr>
            <a:spLocks noGrp="1"/>
          </p:cNvSpPr>
          <p:nvPr>
            <p:ph type="sldNum" sz="quarter" idx="12"/>
          </p:nvPr>
        </p:nvSpPr>
        <p:spPr/>
        <p:txBody>
          <a:bodyPr/>
          <a:lstStyle/>
          <a:p>
            <a:pPr>
              <a:defRPr/>
            </a:pPr>
            <a:fld id="{A178CB3D-2E8A-4240-8991-367CC81DF090}" type="slidenum">
              <a:rPr lang="es-ES" smtClean="0"/>
              <a:pPr>
                <a:defRPr/>
              </a:pPr>
              <a:t>26</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8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8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8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1"/>
                                          </p:stCondLst>
                                        </p:cTn>
                                        <p:tgtEl>
                                          <p:spTgt spid="483"/>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1"/>
                                          </p:stCondLst>
                                        </p:cTn>
                                        <p:tgtEl>
                                          <p:spTgt spid="484"/>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1"/>
                                          </p:stCondLst>
                                        </p:cTn>
                                        <p:tgtEl>
                                          <p:spTgt spid="485"/>
                                        </p:tgtEl>
                                        <p:attrNameLst>
                                          <p:attrName>style.visibility</p:attrName>
                                        </p:attrNameLst>
                                      </p:cBhvr>
                                      <p:to>
                                        <p:strVal val="hidden"/>
                                      </p:to>
                                    </p:set>
                                  </p:childTnLst>
                                </p:cTn>
                              </p:par>
                            </p:childTnLst>
                          </p:cTn>
                        </p:par>
                        <p:par>
                          <p:cTn id="19" fill="hold">
                            <p:stCondLst>
                              <p:cond delay="1"/>
                            </p:stCondLst>
                            <p:childTnLst>
                              <p:par>
                                <p:cTn id="20" presetID="10" presetClass="entr" presetSubtype="0" fill="hold" nodeType="afterEffect">
                                  <p:stCondLst>
                                    <p:cond delay="0"/>
                                  </p:stCondLst>
                                  <p:childTnLst>
                                    <p:set>
                                      <p:cBhvr>
                                        <p:cTn id="21" dur="1" fill="hold">
                                          <p:stCondLst>
                                            <p:cond delay="0"/>
                                          </p:stCondLst>
                                        </p:cTn>
                                        <p:tgtEl>
                                          <p:spTgt spid="490"/>
                                        </p:tgtEl>
                                        <p:attrNameLst>
                                          <p:attrName>style.visibility</p:attrName>
                                        </p:attrNameLst>
                                      </p:cBhvr>
                                      <p:to>
                                        <p:strVal val="visible"/>
                                      </p:to>
                                    </p:set>
                                    <p:animEffect transition="in" filter="fade">
                                      <p:cBhvr>
                                        <p:cTn id="22" dur="1000"/>
                                        <p:tgtEl>
                                          <p:spTgt spid="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p26"/>
          <p:cNvSpPr txBox="1">
            <a:spLocks noGrp="1"/>
          </p:cNvSpPr>
          <p:nvPr>
            <p:ph type="title"/>
          </p:nvPr>
        </p:nvSpPr>
        <p:spPr>
          <a:xfrm>
            <a:off x="785786" y="301625"/>
            <a:ext cx="7897839"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a:t>
            </a:r>
            <a:br>
              <a:rPr lang="es-ES" dirty="0"/>
            </a:br>
            <a:r>
              <a:rPr lang="es-ES" dirty="0"/>
              <a:t>Centro de Boyantéz</a:t>
            </a:r>
            <a:endParaRPr dirty="0"/>
          </a:p>
        </p:txBody>
      </p:sp>
      <p:grpSp>
        <p:nvGrpSpPr>
          <p:cNvPr id="502" name="Google Shape;502;p26"/>
          <p:cNvGrpSpPr/>
          <p:nvPr/>
        </p:nvGrpSpPr>
        <p:grpSpPr>
          <a:xfrm>
            <a:off x="162" y="1857364"/>
            <a:ext cx="8500926" cy="4071965"/>
            <a:chOff x="1525" y="320"/>
            <a:chExt cx="3489" cy="1693"/>
          </a:xfrm>
        </p:grpSpPr>
        <p:sp>
          <p:nvSpPr>
            <p:cNvPr id="503" name="Google Shape;503;p26"/>
            <p:cNvSpPr/>
            <p:nvPr/>
          </p:nvSpPr>
          <p:spPr>
            <a:xfrm>
              <a:off x="2753" y="680"/>
              <a:ext cx="1755" cy="811"/>
            </a:xfrm>
            <a:custGeom>
              <a:avLst/>
              <a:gdLst/>
              <a:ahLst/>
              <a:cxnLst/>
              <a:rect l="l" t="t" r="r" b="b"/>
              <a:pathLst>
                <a:path w="1755" h="811" extrusionOk="0">
                  <a:moveTo>
                    <a:pt x="0" y="0"/>
                  </a:moveTo>
                  <a:lnTo>
                    <a:pt x="2" y="437"/>
                  </a:lnTo>
                  <a:lnTo>
                    <a:pt x="16" y="508"/>
                  </a:lnTo>
                  <a:lnTo>
                    <a:pt x="39" y="555"/>
                  </a:lnTo>
                  <a:lnTo>
                    <a:pt x="70" y="599"/>
                  </a:lnTo>
                  <a:lnTo>
                    <a:pt x="122" y="659"/>
                  </a:lnTo>
                  <a:lnTo>
                    <a:pt x="184" y="704"/>
                  </a:lnTo>
                  <a:lnTo>
                    <a:pt x="265" y="742"/>
                  </a:lnTo>
                  <a:lnTo>
                    <a:pt x="362" y="771"/>
                  </a:lnTo>
                  <a:lnTo>
                    <a:pt x="464" y="794"/>
                  </a:lnTo>
                  <a:lnTo>
                    <a:pt x="561" y="802"/>
                  </a:lnTo>
                  <a:lnTo>
                    <a:pt x="689" y="810"/>
                  </a:lnTo>
                  <a:lnTo>
                    <a:pt x="1074" y="810"/>
                  </a:lnTo>
                  <a:lnTo>
                    <a:pt x="1233" y="796"/>
                  </a:lnTo>
                  <a:lnTo>
                    <a:pt x="1383" y="766"/>
                  </a:lnTo>
                  <a:lnTo>
                    <a:pt x="1532" y="717"/>
                  </a:lnTo>
                  <a:lnTo>
                    <a:pt x="1624" y="652"/>
                  </a:lnTo>
                  <a:lnTo>
                    <a:pt x="1683" y="597"/>
                  </a:lnTo>
                  <a:lnTo>
                    <a:pt x="1737" y="487"/>
                  </a:lnTo>
                  <a:lnTo>
                    <a:pt x="1749" y="412"/>
                  </a:lnTo>
                  <a:lnTo>
                    <a:pt x="1753" y="326"/>
                  </a:lnTo>
                  <a:lnTo>
                    <a:pt x="1754" y="0"/>
                  </a:lnTo>
                  <a:lnTo>
                    <a:pt x="0" y="0"/>
                  </a:lnTo>
                </a:path>
              </a:pathLst>
            </a:custGeom>
            <a:solidFill>
              <a:schemeClr val="lt1"/>
            </a:solidFill>
            <a:ln w="76200" cap="rnd" cmpd="sng">
              <a:solidFill>
                <a:srgbClr val="FF00FF"/>
              </a:solidFill>
              <a:prstDash val="solid"/>
              <a:round/>
              <a:headEnd type="none" w="med" len="med"/>
              <a:tailEnd type="none" w="med" len="med"/>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504" name="Google Shape;504;p26"/>
            <p:cNvSpPr/>
            <p:nvPr/>
          </p:nvSpPr>
          <p:spPr>
            <a:xfrm>
              <a:off x="2730" y="320"/>
              <a:ext cx="1800" cy="351"/>
            </a:xfrm>
            <a:custGeom>
              <a:avLst/>
              <a:gdLst/>
              <a:ahLst/>
              <a:cxnLst/>
              <a:rect l="l" t="t" r="r" b="b"/>
              <a:pathLst>
                <a:path w="1800" h="351" extrusionOk="0">
                  <a:moveTo>
                    <a:pt x="0" y="350"/>
                  </a:moveTo>
                  <a:lnTo>
                    <a:pt x="0" y="0"/>
                  </a:lnTo>
                  <a:lnTo>
                    <a:pt x="1799" y="0"/>
                  </a:lnTo>
                  <a:lnTo>
                    <a:pt x="1799" y="350"/>
                  </a:lnTo>
                  <a:lnTo>
                    <a:pt x="0" y="350"/>
                  </a:lnTo>
                </a:path>
              </a:pathLst>
            </a:custGeom>
            <a:solidFill>
              <a:srgbClr val="00FFFF"/>
            </a:solidFill>
            <a:ln w="12700" cap="rnd" cmpd="sng">
              <a:solidFill>
                <a:srgbClr val="000000"/>
              </a:solidFill>
              <a:prstDash val="solid"/>
              <a:round/>
              <a:headEnd type="none" w="med" len="med"/>
              <a:tailEnd type="none" w="med" len="med"/>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505" name="Google Shape;505;p26"/>
            <p:cNvSpPr/>
            <p:nvPr/>
          </p:nvSpPr>
          <p:spPr>
            <a:xfrm>
              <a:off x="2124" y="671"/>
              <a:ext cx="2890" cy="1342"/>
            </a:xfrm>
            <a:custGeom>
              <a:avLst/>
              <a:gdLst/>
              <a:ahLst/>
              <a:cxnLst/>
              <a:rect l="l" t="t" r="r" b="b"/>
              <a:pathLst>
                <a:path w="2890" h="1342" extrusionOk="0">
                  <a:moveTo>
                    <a:pt x="602" y="0"/>
                  </a:moveTo>
                  <a:lnTo>
                    <a:pt x="605" y="435"/>
                  </a:lnTo>
                  <a:lnTo>
                    <a:pt x="634" y="562"/>
                  </a:lnTo>
                  <a:lnTo>
                    <a:pt x="691" y="652"/>
                  </a:lnTo>
                  <a:lnTo>
                    <a:pt x="783" y="728"/>
                  </a:lnTo>
                  <a:lnTo>
                    <a:pt x="926" y="794"/>
                  </a:lnTo>
                  <a:lnTo>
                    <a:pt x="1125" y="836"/>
                  </a:lnTo>
                  <a:lnTo>
                    <a:pt x="1261" y="844"/>
                  </a:lnTo>
                  <a:lnTo>
                    <a:pt x="1738" y="842"/>
                  </a:lnTo>
                  <a:lnTo>
                    <a:pt x="1962" y="815"/>
                  </a:lnTo>
                  <a:lnTo>
                    <a:pt x="2142" y="769"/>
                  </a:lnTo>
                  <a:lnTo>
                    <a:pt x="2294" y="663"/>
                  </a:lnTo>
                  <a:lnTo>
                    <a:pt x="2376" y="539"/>
                  </a:lnTo>
                  <a:lnTo>
                    <a:pt x="2400" y="453"/>
                  </a:lnTo>
                  <a:lnTo>
                    <a:pt x="2406" y="401"/>
                  </a:lnTo>
                  <a:lnTo>
                    <a:pt x="2406" y="0"/>
                  </a:lnTo>
                  <a:lnTo>
                    <a:pt x="2889" y="0"/>
                  </a:lnTo>
                  <a:lnTo>
                    <a:pt x="2888" y="1338"/>
                  </a:lnTo>
                  <a:lnTo>
                    <a:pt x="1" y="1341"/>
                  </a:lnTo>
                  <a:lnTo>
                    <a:pt x="0" y="0"/>
                  </a:lnTo>
                  <a:lnTo>
                    <a:pt x="602" y="0"/>
                  </a:lnTo>
                </a:path>
              </a:pathLst>
            </a:custGeom>
            <a:solidFill>
              <a:srgbClr val="0080FF"/>
            </a:solidFill>
            <a:ln w="12700" cap="rnd" cmpd="sng">
              <a:solidFill>
                <a:srgbClr val="000000"/>
              </a:solidFill>
              <a:prstDash val="solid"/>
              <a:round/>
              <a:headEnd type="none" w="med" len="med"/>
              <a:tailEnd type="none" w="med" len="med"/>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506" name="Google Shape;506;p26"/>
            <p:cNvSpPr/>
            <p:nvPr/>
          </p:nvSpPr>
          <p:spPr>
            <a:xfrm>
              <a:off x="3603" y="1008"/>
              <a:ext cx="52" cy="52"/>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rmAutofit fontScale="25000" lnSpcReduction="20000"/>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507" name="Google Shape;507;p26"/>
            <p:cNvSpPr/>
            <p:nvPr/>
          </p:nvSpPr>
          <p:spPr>
            <a:xfrm>
              <a:off x="3623" y="959"/>
              <a:ext cx="175" cy="148"/>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748"/>
                <a:buFont typeface="Noto Sans Symbols"/>
                <a:buChar char="🞂"/>
              </a:pPr>
              <a:r>
                <a:rPr lang="es-ES" sz="1100" b="0" i="0" u="none" strike="noStrike" cap="none">
                  <a:solidFill>
                    <a:srgbClr val="FF0000"/>
                  </a:solidFill>
                  <a:latin typeface="Arial"/>
                  <a:ea typeface="Arial"/>
                  <a:cs typeface="Arial"/>
                  <a:sym typeface="Arial"/>
                </a:rPr>
                <a:t>B</a:t>
              </a:r>
              <a:endParaRPr/>
            </a:p>
          </p:txBody>
        </p:sp>
        <p:cxnSp>
          <p:nvCxnSpPr>
            <p:cNvPr id="508" name="Google Shape;508;p26"/>
            <p:cNvCxnSpPr/>
            <p:nvPr/>
          </p:nvCxnSpPr>
          <p:spPr>
            <a:xfrm rot="10800000">
              <a:off x="3626" y="1082"/>
              <a:ext cx="0" cy="392"/>
            </a:xfrm>
            <a:prstGeom prst="straightConnector1">
              <a:avLst/>
            </a:prstGeom>
            <a:noFill/>
            <a:ln w="25400" cap="flat" cmpd="sng">
              <a:solidFill>
                <a:srgbClr val="FF0000"/>
              </a:solidFill>
              <a:prstDash val="solid"/>
              <a:round/>
              <a:headEnd type="none" w="sm" len="sm"/>
              <a:tailEnd type="stealth" w="med" len="med"/>
            </a:ln>
          </p:spPr>
        </p:cxnSp>
        <p:cxnSp>
          <p:nvCxnSpPr>
            <p:cNvPr id="509" name="Google Shape;509;p26"/>
            <p:cNvCxnSpPr/>
            <p:nvPr/>
          </p:nvCxnSpPr>
          <p:spPr>
            <a:xfrm>
              <a:off x="2591" y="774"/>
              <a:ext cx="115" cy="0"/>
            </a:xfrm>
            <a:prstGeom prst="straightConnector1">
              <a:avLst/>
            </a:prstGeom>
            <a:noFill/>
            <a:ln w="25400" cap="flat" cmpd="sng">
              <a:solidFill>
                <a:srgbClr val="FF0000"/>
              </a:solidFill>
              <a:prstDash val="solid"/>
              <a:round/>
              <a:headEnd type="none" w="sm" len="sm"/>
              <a:tailEnd type="stealth" w="med" len="med"/>
            </a:ln>
          </p:spPr>
        </p:cxnSp>
        <p:cxnSp>
          <p:nvCxnSpPr>
            <p:cNvPr id="510" name="Google Shape;510;p26"/>
            <p:cNvCxnSpPr/>
            <p:nvPr/>
          </p:nvCxnSpPr>
          <p:spPr>
            <a:xfrm rot="10800000">
              <a:off x="4556" y="770"/>
              <a:ext cx="115" cy="0"/>
            </a:xfrm>
            <a:prstGeom prst="straightConnector1">
              <a:avLst/>
            </a:prstGeom>
            <a:noFill/>
            <a:ln w="25400" cap="flat" cmpd="sng">
              <a:solidFill>
                <a:srgbClr val="FF0000"/>
              </a:solidFill>
              <a:prstDash val="solid"/>
              <a:round/>
              <a:headEnd type="none" w="sm" len="sm"/>
              <a:tailEnd type="stealth" w="med" len="med"/>
            </a:ln>
          </p:spPr>
        </p:cxnSp>
        <p:cxnSp>
          <p:nvCxnSpPr>
            <p:cNvPr id="511" name="Google Shape;511;p26"/>
            <p:cNvCxnSpPr/>
            <p:nvPr/>
          </p:nvCxnSpPr>
          <p:spPr>
            <a:xfrm>
              <a:off x="2561" y="1009"/>
              <a:ext cx="145" cy="0"/>
            </a:xfrm>
            <a:prstGeom prst="straightConnector1">
              <a:avLst/>
            </a:prstGeom>
            <a:noFill/>
            <a:ln w="25400" cap="flat" cmpd="sng">
              <a:solidFill>
                <a:srgbClr val="FF0000"/>
              </a:solidFill>
              <a:prstDash val="solid"/>
              <a:round/>
              <a:headEnd type="none" w="sm" len="sm"/>
              <a:tailEnd type="stealth" w="med" len="med"/>
            </a:ln>
          </p:spPr>
        </p:cxnSp>
        <p:cxnSp>
          <p:nvCxnSpPr>
            <p:cNvPr id="512" name="Google Shape;512;p26"/>
            <p:cNvCxnSpPr/>
            <p:nvPr/>
          </p:nvCxnSpPr>
          <p:spPr>
            <a:xfrm rot="10800000">
              <a:off x="4559" y="1046"/>
              <a:ext cx="133" cy="0"/>
            </a:xfrm>
            <a:prstGeom prst="straightConnector1">
              <a:avLst/>
            </a:prstGeom>
            <a:noFill/>
            <a:ln w="25400" cap="flat" cmpd="sng">
              <a:solidFill>
                <a:srgbClr val="FF0000"/>
              </a:solidFill>
              <a:prstDash val="solid"/>
              <a:round/>
              <a:headEnd type="none" w="sm" len="sm"/>
              <a:tailEnd type="stealth" w="med" len="med"/>
            </a:ln>
          </p:spPr>
        </p:cxnSp>
        <p:cxnSp>
          <p:nvCxnSpPr>
            <p:cNvPr id="513" name="Google Shape;513;p26"/>
            <p:cNvCxnSpPr/>
            <p:nvPr/>
          </p:nvCxnSpPr>
          <p:spPr>
            <a:xfrm rot="10800000" flipH="1">
              <a:off x="3263" y="1529"/>
              <a:ext cx="31" cy="338"/>
            </a:xfrm>
            <a:prstGeom prst="straightConnector1">
              <a:avLst/>
            </a:prstGeom>
            <a:noFill/>
            <a:ln w="25400" cap="flat" cmpd="sng">
              <a:solidFill>
                <a:srgbClr val="FF0000"/>
              </a:solidFill>
              <a:prstDash val="solid"/>
              <a:round/>
              <a:headEnd type="none" w="sm" len="sm"/>
              <a:tailEnd type="stealth" w="med" len="med"/>
            </a:ln>
          </p:spPr>
        </p:cxnSp>
        <p:cxnSp>
          <p:nvCxnSpPr>
            <p:cNvPr id="514" name="Google Shape;514;p26"/>
            <p:cNvCxnSpPr/>
            <p:nvPr/>
          </p:nvCxnSpPr>
          <p:spPr>
            <a:xfrm rot="10800000">
              <a:off x="3546" y="1529"/>
              <a:ext cx="0" cy="356"/>
            </a:xfrm>
            <a:prstGeom prst="straightConnector1">
              <a:avLst/>
            </a:prstGeom>
            <a:noFill/>
            <a:ln w="25400" cap="flat" cmpd="sng">
              <a:solidFill>
                <a:srgbClr val="FF0000"/>
              </a:solidFill>
              <a:prstDash val="solid"/>
              <a:round/>
              <a:headEnd type="none" w="sm" len="sm"/>
              <a:tailEnd type="stealth" w="med" len="med"/>
            </a:ln>
          </p:spPr>
        </p:cxnSp>
        <p:cxnSp>
          <p:nvCxnSpPr>
            <p:cNvPr id="515" name="Google Shape;515;p26"/>
            <p:cNvCxnSpPr/>
            <p:nvPr/>
          </p:nvCxnSpPr>
          <p:spPr>
            <a:xfrm rot="10800000">
              <a:off x="3860" y="1529"/>
              <a:ext cx="18" cy="320"/>
            </a:xfrm>
            <a:prstGeom prst="straightConnector1">
              <a:avLst/>
            </a:prstGeom>
            <a:noFill/>
            <a:ln w="25400" cap="flat" cmpd="sng">
              <a:solidFill>
                <a:srgbClr val="FF0000"/>
              </a:solidFill>
              <a:prstDash val="solid"/>
              <a:round/>
              <a:headEnd type="none" w="sm" len="sm"/>
              <a:tailEnd type="stealth" w="med" len="med"/>
            </a:ln>
          </p:spPr>
        </p:cxnSp>
        <p:cxnSp>
          <p:nvCxnSpPr>
            <p:cNvPr id="516" name="Google Shape;516;p26"/>
            <p:cNvCxnSpPr/>
            <p:nvPr/>
          </p:nvCxnSpPr>
          <p:spPr>
            <a:xfrm rot="10800000" flipH="1">
              <a:off x="2958" y="1486"/>
              <a:ext cx="99" cy="283"/>
            </a:xfrm>
            <a:prstGeom prst="straightConnector1">
              <a:avLst/>
            </a:prstGeom>
            <a:noFill/>
            <a:ln w="25400" cap="flat" cmpd="sng">
              <a:solidFill>
                <a:srgbClr val="FF0000"/>
              </a:solidFill>
              <a:prstDash val="solid"/>
              <a:round/>
              <a:headEnd type="none" w="sm" len="sm"/>
              <a:tailEnd type="stealth" w="med" len="med"/>
            </a:ln>
          </p:spPr>
        </p:cxnSp>
        <p:cxnSp>
          <p:nvCxnSpPr>
            <p:cNvPr id="517" name="Google Shape;517;p26"/>
            <p:cNvCxnSpPr/>
            <p:nvPr/>
          </p:nvCxnSpPr>
          <p:spPr>
            <a:xfrm rot="10800000" flipH="1">
              <a:off x="2709" y="1414"/>
              <a:ext cx="173" cy="202"/>
            </a:xfrm>
            <a:prstGeom prst="straightConnector1">
              <a:avLst/>
            </a:prstGeom>
            <a:noFill/>
            <a:ln w="25400" cap="flat" cmpd="sng">
              <a:solidFill>
                <a:srgbClr val="FF0000"/>
              </a:solidFill>
              <a:prstDash val="solid"/>
              <a:round/>
              <a:headEnd type="none" w="sm" len="sm"/>
              <a:tailEnd type="stealth" w="med" len="med"/>
            </a:ln>
          </p:spPr>
        </p:cxnSp>
        <p:cxnSp>
          <p:nvCxnSpPr>
            <p:cNvPr id="518" name="Google Shape;518;p26"/>
            <p:cNvCxnSpPr/>
            <p:nvPr/>
          </p:nvCxnSpPr>
          <p:spPr>
            <a:xfrm rot="10800000" flipH="1">
              <a:off x="2579" y="1263"/>
              <a:ext cx="169" cy="97"/>
            </a:xfrm>
            <a:prstGeom prst="straightConnector1">
              <a:avLst/>
            </a:prstGeom>
            <a:noFill/>
            <a:ln w="25400" cap="flat" cmpd="sng">
              <a:solidFill>
                <a:srgbClr val="FF0000"/>
              </a:solidFill>
              <a:prstDash val="solid"/>
              <a:round/>
              <a:headEnd type="none" w="sm" len="sm"/>
              <a:tailEnd type="stealth" w="med" len="med"/>
            </a:ln>
          </p:spPr>
        </p:cxnSp>
        <p:cxnSp>
          <p:nvCxnSpPr>
            <p:cNvPr id="519" name="Google Shape;519;p26"/>
            <p:cNvCxnSpPr/>
            <p:nvPr/>
          </p:nvCxnSpPr>
          <p:spPr>
            <a:xfrm rot="10800000">
              <a:off x="4123" y="1498"/>
              <a:ext cx="79" cy="284"/>
            </a:xfrm>
            <a:prstGeom prst="straightConnector1">
              <a:avLst/>
            </a:prstGeom>
            <a:noFill/>
            <a:ln w="25400" cap="flat" cmpd="sng">
              <a:solidFill>
                <a:srgbClr val="FF0000"/>
              </a:solidFill>
              <a:prstDash val="solid"/>
              <a:round/>
              <a:headEnd type="none" w="sm" len="sm"/>
              <a:tailEnd type="stealth" w="med" len="med"/>
            </a:ln>
          </p:spPr>
        </p:cxnSp>
        <p:cxnSp>
          <p:nvCxnSpPr>
            <p:cNvPr id="520" name="Google Shape;520;p26"/>
            <p:cNvCxnSpPr/>
            <p:nvPr/>
          </p:nvCxnSpPr>
          <p:spPr>
            <a:xfrm rot="10800000">
              <a:off x="4335" y="1426"/>
              <a:ext cx="157" cy="218"/>
            </a:xfrm>
            <a:prstGeom prst="straightConnector1">
              <a:avLst/>
            </a:prstGeom>
            <a:noFill/>
            <a:ln w="25400" cap="flat" cmpd="sng">
              <a:solidFill>
                <a:srgbClr val="FF0000"/>
              </a:solidFill>
              <a:prstDash val="solid"/>
              <a:round/>
              <a:headEnd type="none" w="sm" len="sm"/>
              <a:tailEnd type="stealth" w="med" len="med"/>
            </a:ln>
          </p:spPr>
        </p:cxnSp>
        <p:cxnSp>
          <p:nvCxnSpPr>
            <p:cNvPr id="521" name="Google Shape;521;p26"/>
            <p:cNvCxnSpPr/>
            <p:nvPr/>
          </p:nvCxnSpPr>
          <p:spPr>
            <a:xfrm rot="10800000">
              <a:off x="4486" y="1287"/>
              <a:ext cx="164" cy="109"/>
            </a:xfrm>
            <a:prstGeom prst="straightConnector1">
              <a:avLst/>
            </a:prstGeom>
            <a:noFill/>
            <a:ln w="25400" cap="flat" cmpd="sng">
              <a:solidFill>
                <a:srgbClr val="FF0000"/>
              </a:solidFill>
              <a:prstDash val="solid"/>
              <a:round/>
              <a:headEnd type="none" w="sm" len="sm"/>
              <a:tailEnd type="stealth" w="med" len="med"/>
            </a:ln>
          </p:spPr>
        </p:cxnSp>
        <p:sp>
          <p:nvSpPr>
            <p:cNvPr id="522" name="Google Shape;522;p26"/>
            <p:cNvSpPr/>
            <p:nvPr/>
          </p:nvSpPr>
          <p:spPr>
            <a:xfrm>
              <a:off x="1525" y="494"/>
              <a:ext cx="1184" cy="185"/>
            </a:xfrm>
            <a:prstGeom prst="rect">
              <a:avLst/>
            </a:prstGeom>
            <a:noFill/>
            <a:ln>
              <a:noFill/>
            </a:ln>
          </p:spPr>
          <p:txBody>
            <a:bodyPr spcFirstLastPara="1" wrap="square" lIns="92075" tIns="46025" rIns="92075" bIns="46025" anchor="ctr" anchorCtr="0">
              <a:spAutoFit/>
            </a:bodyPr>
            <a:lstStyle/>
            <a:p>
              <a:pPr marL="109728" marR="0" lvl="0" algn="l" rtl="0">
                <a:lnSpc>
                  <a:spcPct val="85000"/>
                </a:lnSpc>
                <a:spcBef>
                  <a:spcPts val="0"/>
                </a:spcBef>
                <a:spcAft>
                  <a:spcPts val="0"/>
                </a:spcAft>
                <a:buClr>
                  <a:schemeClr val="accent1"/>
                </a:buClr>
                <a:buSzPts val="1836"/>
              </a:pPr>
              <a:r>
                <a:rPr lang="es-ES" sz="2700" b="0" i="0" u="none" strike="noStrike" cap="none" dirty="0">
                  <a:solidFill>
                    <a:schemeClr val="dk1"/>
                  </a:solidFill>
                  <a:latin typeface="Arial"/>
                  <a:ea typeface="Arial"/>
                  <a:cs typeface="Arial"/>
                  <a:sym typeface="Arial"/>
                </a:rPr>
                <a:t>Línea Agua (WL)</a:t>
              </a:r>
              <a:endParaRPr sz="2700" b="0" i="0" u="none" strike="noStrike" cap="none" dirty="0">
                <a:solidFill>
                  <a:schemeClr val="dk1"/>
                </a:solidFill>
                <a:latin typeface="Arial"/>
                <a:ea typeface="Arial"/>
                <a:cs typeface="Arial"/>
                <a:sym typeface="Arial"/>
              </a:endParaRPr>
            </a:p>
          </p:txBody>
        </p:sp>
        <p:sp>
          <p:nvSpPr>
            <p:cNvPr id="523" name="Google Shape;523;p26"/>
            <p:cNvSpPr/>
            <p:nvPr/>
          </p:nvSpPr>
          <p:spPr>
            <a:xfrm>
              <a:off x="2730" y="321"/>
              <a:ext cx="1799" cy="1191"/>
            </a:xfrm>
            <a:custGeom>
              <a:avLst/>
              <a:gdLst/>
              <a:ahLst/>
              <a:cxnLst/>
              <a:rect l="l" t="t" r="r" b="b"/>
              <a:pathLst>
                <a:path w="1799" h="1191" extrusionOk="0">
                  <a:moveTo>
                    <a:pt x="0" y="0"/>
                  </a:moveTo>
                  <a:lnTo>
                    <a:pt x="0" y="787"/>
                  </a:lnTo>
                  <a:lnTo>
                    <a:pt x="23" y="883"/>
                  </a:lnTo>
                  <a:lnTo>
                    <a:pt x="50" y="933"/>
                  </a:lnTo>
                  <a:lnTo>
                    <a:pt x="100" y="1002"/>
                  </a:lnTo>
                  <a:lnTo>
                    <a:pt x="162" y="1059"/>
                  </a:lnTo>
                  <a:lnTo>
                    <a:pt x="258" y="1113"/>
                  </a:lnTo>
                  <a:lnTo>
                    <a:pt x="373" y="1148"/>
                  </a:lnTo>
                  <a:lnTo>
                    <a:pt x="516" y="1175"/>
                  </a:lnTo>
                  <a:lnTo>
                    <a:pt x="708" y="1190"/>
                  </a:lnTo>
                  <a:lnTo>
                    <a:pt x="1086" y="1190"/>
                  </a:lnTo>
                  <a:lnTo>
                    <a:pt x="1274" y="1171"/>
                  </a:lnTo>
                  <a:lnTo>
                    <a:pt x="1416" y="1144"/>
                  </a:lnTo>
                  <a:lnTo>
                    <a:pt x="1555" y="1102"/>
                  </a:lnTo>
                  <a:lnTo>
                    <a:pt x="1663" y="1029"/>
                  </a:lnTo>
                  <a:lnTo>
                    <a:pt x="1717" y="971"/>
                  </a:lnTo>
                  <a:lnTo>
                    <a:pt x="1763" y="891"/>
                  </a:lnTo>
                  <a:lnTo>
                    <a:pt x="1790" y="814"/>
                  </a:lnTo>
                  <a:lnTo>
                    <a:pt x="1798" y="721"/>
                  </a:lnTo>
                  <a:lnTo>
                    <a:pt x="1798" y="671"/>
                  </a:lnTo>
                  <a:lnTo>
                    <a:pt x="1798" y="0"/>
                  </a:lnTo>
                  <a:lnTo>
                    <a:pt x="0" y="0"/>
                  </a:lnTo>
                </a:path>
              </a:pathLst>
            </a:custGeom>
            <a:noFill/>
            <a:ln w="101600" cap="rnd" cmpd="sng">
              <a:solidFill>
                <a:srgbClr val="000000"/>
              </a:solidFill>
              <a:prstDash val="solid"/>
              <a:round/>
              <a:headEnd type="none" w="med" len="med"/>
              <a:tailEnd type="none" w="med" len="med"/>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524" name="Google Shape;524;p26"/>
            <p:cNvSpPr/>
            <p:nvPr/>
          </p:nvSpPr>
          <p:spPr>
            <a:xfrm>
              <a:off x="3084" y="427"/>
              <a:ext cx="1039" cy="147"/>
            </a:xfrm>
            <a:prstGeom prst="rect">
              <a:avLst/>
            </a:prstGeom>
            <a:noFill/>
            <a:ln>
              <a:noFill/>
            </a:ln>
          </p:spPr>
          <p:txBody>
            <a:bodyPr spcFirstLastPara="1" wrap="square" lIns="92075" tIns="46025" rIns="92075" bIns="46025" anchor="ctr" anchorCtr="0">
              <a:spAutoFit/>
            </a:bodyPr>
            <a:lstStyle/>
            <a:p>
              <a:pPr marL="109728" marR="0" lvl="0" algn="l" rtl="0">
                <a:lnSpc>
                  <a:spcPct val="85000"/>
                </a:lnSpc>
                <a:spcBef>
                  <a:spcPts val="0"/>
                </a:spcBef>
                <a:spcAft>
                  <a:spcPts val="0"/>
                </a:spcAft>
                <a:buClr>
                  <a:schemeClr val="accent1"/>
                </a:buClr>
                <a:buSzPts val="1360"/>
              </a:pPr>
              <a:r>
                <a:rPr lang="es-ES" sz="2000" b="0" i="0" u="none" strike="noStrike" cap="none" dirty="0">
                  <a:solidFill>
                    <a:schemeClr val="dk1"/>
                  </a:solidFill>
                  <a:latin typeface="Arial"/>
                  <a:ea typeface="Arial"/>
                  <a:cs typeface="Arial"/>
                  <a:sym typeface="Arial"/>
                </a:rPr>
                <a:t>Reserva Boyantes</a:t>
              </a:r>
              <a:endParaRPr sz="2000" b="0" i="0" u="none" strike="noStrike" cap="none" dirty="0">
                <a:solidFill>
                  <a:schemeClr val="dk1"/>
                </a:solidFill>
                <a:latin typeface="Arial"/>
                <a:ea typeface="Arial"/>
                <a:cs typeface="Arial"/>
                <a:sym typeface="Arial"/>
              </a:endParaRPr>
            </a:p>
          </p:txBody>
        </p:sp>
      </p:grpSp>
      <p:sp>
        <p:nvSpPr>
          <p:cNvPr id="2" name="Marcador de fecha 1">
            <a:extLst>
              <a:ext uri="{FF2B5EF4-FFF2-40B4-BE49-F238E27FC236}">
                <a16:creationId xmlns:a16="http://schemas.microsoft.com/office/drawing/2014/main" id="{71474717-4912-BBF0-C12E-597A6DAD5A5F}"/>
              </a:ext>
            </a:extLst>
          </p:cNvPr>
          <p:cNvSpPr>
            <a:spLocks noGrp="1"/>
          </p:cNvSpPr>
          <p:nvPr>
            <p:ph type="dt" sz="half" idx="10"/>
          </p:nvPr>
        </p:nvSpPr>
        <p:spPr/>
        <p:txBody>
          <a:bodyPr/>
          <a:lstStyle/>
          <a:p>
            <a:pPr>
              <a:defRPr/>
            </a:pPr>
            <a:fld id="{192BC0F6-F654-476B-B660-D96C096C5B6F}" type="datetime1">
              <a:rPr lang="es-CL" smtClean="0"/>
              <a:t>12-02-2025</a:t>
            </a:fld>
            <a:endParaRPr lang="es-ES"/>
          </a:p>
        </p:txBody>
      </p:sp>
      <p:sp>
        <p:nvSpPr>
          <p:cNvPr id="3" name="Marcador de número de diapositiva 2">
            <a:extLst>
              <a:ext uri="{FF2B5EF4-FFF2-40B4-BE49-F238E27FC236}">
                <a16:creationId xmlns:a16="http://schemas.microsoft.com/office/drawing/2014/main" id="{D63BFE4E-31C7-15E6-3706-1FA83A3B8AC4}"/>
              </a:ext>
            </a:extLst>
          </p:cNvPr>
          <p:cNvSpPr>
            <a:spLocks noGrp="1"/>
          </p:cNvSpPr>
          <p:nvPr>
            <p:ph type="sldNum" sz="quarter" idx="12"/>
          </p:nvPr>
        </p:nvSpPr>
        <p:spPr/>
        <p:txBody>
          <a:bodyPr/>
          <a:lstStyle/>
          <a:p>
            <a:pPr>
              <a:defRPr/>
            </a:pPr>
            <a:fld id="{A178CB3D-2E8A-4240-8991-367CC81DF090}" type="slidenum">
              <a:rPr lang="es-ES" smtClean="0"/>
              <a:pPr>
                <a:defRPr/>
              </a:pPr>
              <a:t>27</a:t>
            </a:fld>
            <a:endParaRPr lang="es-E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28"/>
        <p:cNvGrpSpPr/>
        <p:nvPr/>
      </p:nvGrpSpPr>
      <p:grpSpPr>
        <a:xfrm>
          <a:off x="0" y="0"/>
          <a:ext cx="0" cy="0"/>
          <a:chOff x="0" y="0"/>
          <a:chExt cx="0" cy="0"/>
        </a:xfrm>
      </p:grpSpPr>
      <p:sp>
        <p:nvSpPr>
          <p:cNvPr id="529" name="Google Shape;529;p27"/>
          <p:cNvSpPr/>
          <p:nvPr/>
        </p:nvSpPr>
        <p:spPr>
          <a:xfrm>
            <a:off x="1588" y="3400425"/>
            <a:ext cx="9142412" cy="3457575"/>
          </a:xfrm>
          <a:custGeom>
            <a:avLst/>
            <a:gdLst/>
            <a:ahLst/>
            <a:cxnLst/>
            <a:rect l="l" t="t" r="r" b="b"/>
            <a:pathLst>
              <a:path w="5759" h="2178" extrusionOk="0">
                <a:moveTo>
                  <a:pt x="0" y="0"/>
                </a:moveTo>
                <a:lnTo>
                  <a:pt x="0" y="2177"/>
                </a:lnTo>
                <a:lnTo>
                  <a:pt x="5758" y="2177"/>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30" name="Google Shape;530;p27"/>
          <p:cNvSpPr/>
          <p:nvPr/>
        </p:nvSpPr>
        <p:spPr>
          <a:xfrm>
            <a:off x="1982788" y="2359025"/>
            <a:ext cx="5092700" cy="3371850"/>
          </a:xfrm>
          <a:custGeom>
            <a:avLst/>
            <a:gdLst/>
            <a:ahLst/>
            <a:cxnLst/>
            <a:rect l="l" t="t" r="r" b="b"/>
            <a:pathLst>
              <a:path w="3208" h="2124" extrusionOk="0">
                <a:moveTo>
                  <a:pt x="0" y="0"/>
                </a:moveTo>
                <a:lnTo>
                  <a:pt x="0" y="1404"/>
                </a:lnTo>
                <a:lnTo>
                  <a:pt x="41" y="1575"/>
                </a:lnTo>
                <a:lnTo>
                  <a:pt x="89" y="1664"/>
                </a:lnTo>
                <a:lnTo>
                  <a:pt x="179" y="1787"/>
                </a:lnTo>
                <a:lnTo>
                  <a:pt x="289" y="1890"/>
                </a:lnTo>
                <a:lnTo>
                  <a:pt x="460" y="1986"/>
                </a:lnTo>
                <a:lnTo>
                  <a:pt x="666" y="2047"/>
                </a:lnTo>
                <a:lnTo>
                  <a:pt x="920" y="2095"/>
                </a:lnTo>
                <a:lnTo>
                  <a:pt x="1264" y="2123"/>
                </a:lnTo>
                <a:lnTo>
                  <a:pt x="1936" y="2123"/>
                </a:lnTo>
                <a:lnTo>
                  <a:pt x="2273" y="2088"/>
                </a:lnTo>
                <a:lnTo>
                  <a:pt x="2527" y="2040"/>
                </a:lnTo>
                <a:lnTo>
                  <a:pt x="2774" y="1965"/>
                </a:lnTo>
                <a:lnTo>
                  <a:pt x="2967" y="1835"/>
                </a:lnTo>
                <a:lnTo>
                  <a:pt x="3063" y="1732"/>
                </a:lnTo>
                <a:lnTo>
                  <a:pt x="3145" y="1588"/>
                </a:lnTo>
                <a:lnTo>
                  <a:pt x="3193" y="1452"/>
                </a:lnTo>
                <a:lnTo>
                  <a:pt x="3207" y="1287"/>
                </a:lnTo>
                <a:lnTo>
                  <a:pt x="3207" y="1198"/>
                </a:lnTo>
                <a:lnTo>
                  <a:pt x="3207" y="0"/>
                </a:lnTo>
                <a:lnTo>
                  <a:pt x="0"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31" name="Google Shape;531;p27"/>
          <p:cNvSpPr/>
          <p:nvPr/>
        </p:nvSpPr>
        <p:spPr>
          <a:xfrm rot="-1200000">
            <a:off x="4513263" y="4494213"/>
            <a:ext cx="160337" cy="125412"/>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32" name="Google Shape;532;p27"/>
          <p:cNvSpPr/>
          <p:nvPr/>
        </p:nvSpPr>
        <p:spPr>
          <a:xfrm>
            <a:off x="4102100" y="4395788"/>
            <a:ext cx="431800" cy="441325"/>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2700" b="1">
                <a:solidFill>
                  <a:srgbClr val="FF0000"/>
                </a:solidFill>
                <a:latin typeface="Arial"/>
                <a:ea typeface="Arial"/>
                <a:cs typeface="Arial"/>
                <a:sym typeface="Arial"/>
              </a:rPr>
              <a:t>B</a:t>
            </a:r>
            <a:endParaRPr/>
          </a:p>
        </p:txBody>
      </p:sp>
      <p:grpSp>
        <p:nvGrpSpPr>
          <p:cNvPr id="533" name="Google Shape;533;p27"/>
          <p:cNvGrpSpPr/>
          <p:nvPr/>
        </p:nvGrpSpPr>
        <p:grpSpPr>
          <a:xfrm>
            <a:off x="1196975" y="3060700"/>
            <a:ext cx="6642100" cy="338138"/>
            <a:chOff x="754" y="1928"/>
            <a:chExt cx="4184" cy="213"/>
          </a:xfrm>
        </p:grpSpPr>
        <p:sp>
          <p:nvSpPr>
            <p:cNvPr id="534" name="Google Shape;534;p27"/>
            <p:cNvSpPr/>
            <p:nvPr/>
          </p:nvSpPr>
          <p:spPr>
            <a:xfrm>
              <a:off x="808" y="1928"/>
              <a:ext cx="352" cy="213"/>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1900" b="1">
                  <a:solidFill>
                    <a:schemeClr val="dk1"/>
                  </a:solidFill>
                  <a:latin typeface="Arial"/>
                  <a:ea typeface="Arial"/>
                  <a:cs typeface="Arial"/>
                  <a:sym typeface="Arial"/>
                </a:rPr>
                <a:t>WL</a:t>
              </a:r>
              <a:endParaRPr/>
            </a:p>
          </p:txBody>
        </p:sp>
        <p:cxnSp>
          <p:nvCxnSpPr>
            <p:cNvPr id="535" name="Google Shape;535;p27"/>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cxnSp>
        <p:nvCxnSpPr>
          <p:cNvPr id="536" name="Google Shape;536;p27"/>
          <p:cNvCxnSpPr/>
          <p:nvPr/>
        </p:nvCxnSpPr>
        <p:spPr>
          <a:xfrm>
            <a:off x="4591050" y="1295400"/>
            <a:ext cx="0" cy="4883150"/>
          </a:xfrm>
          <a:prstGeom prst="straightConnector1">
            <a:avLst/>
          </a:prstGeom>
          <a:noFill/>
          <a:ln w="12700" cap="flat" cmpd="sng">
            <a:solidFill>
              <a:srgbClr val="000000"/>
            </a:solidFill>
            <a:prstDash val="solid"/>
            <a:round/>
            <a:headEnd type="none" w="sm" len="sm"/>
            <a:tailEnd type="none" w="sm" len="sm"/>
          </a:ln>
        </p:spPr>
      </p:cxnSp>
      <p:grpSp>
        <p:nvGrpSpPr>
          <p:cNvPr id="537" name="Google Shape;537;p27"/>
          <p:cNvGrpSpPr/>
          <p:nvPr/>
        </p:nvGrpSpPr>
        <p:grpSpPr>
          <a:xfrm>
            <a:off x="1196975" y="1149350"/>
            <a:ext cx="6642100" cy="5118100"/>
            <a:chOff x="754" y="724"/>
            <a:chExt cx="4184" cy="3224"/>
          </a:xfrm>
        </p:grpSpPr>
        <p:grpSp>
          <p:nvGrpSpPr>
            <p:cNvPr id="538" name="Google Shape;538;p27"/>
            <p:cNvGrpSpPr/>
            <p:nvPr/>
          </p:nvGrpSpPr>
          <p:grpSpPr>
            <a:xfrm>
              <a:off x="1145" y="724"/>
              <a:ext cx="3781" cy="3224"/>
              <a:chOff x="1145" y="724"/>
              <a:chExt cx="3781" cy="3224"/>
            </a:xfrm>
          </p:grpSpPr>
          <p:sp>
            <p:nvSpPr>
              <p:cNvPr id="539" name="Google Shape;539;p27"/>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40" name="Google Shape;540;p27"/>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541" name="Google Shape;541;p27"/>
            <p:cNvGrpSpPr/>
            <p:nvPr/>
          </p:nvGrpSpPr>
          <p:grpSpPr>
            <a:xfrm>
              <a:off x="754" y="815"/>
              <a:ext cx="4184" cy="3065"/>
              <a:chOff x="754" y="815"/>
              <a:chExt cx="4184" cy="3065"/>
            </a:xfrm>
          </p:grpSpPr>
          <p:grpSp>
            <p:nvGrpSpPr>
              <p:cNvPr id="542" name="Google Shape;542;p27"/>
              <p:cNvGrpSpPr/>
              <p:nvPr/>
            </p:nvGrpSpPr>
            <p:grpSpPr>
              <a:xfrm>
                <a:off x="1208" y="815"/>
                <a:ext cx="3318" cy="3065"/>
                <a:chOff x="1208" y="815"/>
                <a:chExt cx="3318" cy="3065"/>
              </a:xfrm>
            </p:grpSpPr>
            <p:sp>
              <p:nvSpPr>
                <p:cNvPr id="543" name="Google Shape;543;p27"/>
                <p:cNvSpPr/>
                <p:nvPr/>
              </p:nvSpPr>
              <p:spPr>
                <a:xfrm>
                  <a:off x="1208" y="1340"/>
                  <a:ext cx="3318" cy="2284"/>
                </a:xfrm>
                <a:custGeom>
                  <a:avLst/>
                  <a:gdLst/>
                  <a:ahLst/>
                  <a:cxnLst/>
                  <a:rect l="l" t="t" r="r" b="b"/>
                  <a:pathLst>
                    <a:path w="3318" h="2284" extrusionOk="0">
                      <a:moveTo>
                        <a:pt x="123" y="0"/>
                      </a:moveTo>
                      <a:lnTo>
                        <a:pt x="0" y="1398"/>
                      </a:lnTo>
                      <a:lnTo>
                        <a:pt x="26" y="1572"/>
                      </a:lnTo>
                      <a:lnTo>
                        <a:pt x="66" y="1665"/>
                      </a:lnTo>
                      <a:lnTo>
                        <a:pt x="145" y="1795"/>
                      </a:lnTo>
                      <a:lnTo>
                        <a:pt x="246" y="1908"/>
                      </a:lnTo>
                      <a:lnTo>
                        <a:pt x="408" y="2018"/>
                      </a:lnTo>
                      <a:lnTo>
                        <a:pt x="608" y="2097"/>
                      </a:lnTo>
                      <a:lnTo>
                        <a:pt x="857" y="2167"/>
                      </a:lnTo>
                      <a:lnTo>
                        <a:pt x="1197" y="2225"/>
                      </a:lnTo>
                      <a:lnTo>
                        <a:pt x="1866" y="2283"/>
                      </a:lnTo>
                      <a:lnTo>
                        <a:pt x="2205" y="2278"/>
                      </a:lnTo>
                      <a:lnTo>
                        <a:pt x="2462" y="2252"/>
                      </a:lnTo>
                      <a:lnTo>
                        <a:pt x="2715" y="2199"/>
                      </a:lnTo>
                      <a:lnTo>
                        <a:pt x="2919" y="2086"/>
                      </a:lnTo>
                      <a:lnTo>
                        <a:pt x="3023" y="1992"/>
                      </a:lnTo>
                      <a:lnTo>
                        <a:pt x="3117" y="1856"/>
                      </a:lnTo>
                      <a:lnTo>
                        <a:pt x="3177" y="1724"/>
                      </a:lnTo>
                      <a:lnTo>
                        <a:pt x="3205" y="1561"/>
                      </a:lnTo>
                      <a:lnTo>
                        <a:pt x="3213" y="1472"/>
                      </a:lnTo>
                      <a:lnTo>
                        <a:pt x="3317" y="279"/>
                      </a:lnTo>
                      <a:lnTo>
                        <a:pt x="123"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544" name="Google Shape;544;p27"/>
                <p:cNvCxnSpPr/>
                <p:nvPr/>
              </p:nvCxnSpPr>
              <p:spPr>
                <a:xfrm flipH="1">
                  <a:off x="2758" y="815"/>
                  <a:ext cx="268" cy="3065"/>
                </a:xfrm>
                <a:prstGeom prst="straightConnector1">
                  <a:avLst/>
                </a:prstGeom>
                <a:noFill/>
                <a:ln w="12700" cap="flat" cmpd="sng">
                  <a:solidFill>
                    <a:srgbClr val="000000"/>
                  </a:solidFill>
                  <a:prstDash val="solid"/>
                  <a:round/>
                  <a:headEnd type="none" w="sm" len="sm"/>
                  <a:tailEnd type="none" w="sm" len="sm"/>
                </a:ln>
              </p:spPr>
            </p:cxnSp>
          </p:grpSp>
          <p:sp>
            <p:nvSpPr>
              <p:cNvPr id="545" name="Google Shape;545;p27"/>
              <p:cNvSpPr/>
              <p:nvPr/>
            </p:nvSpPr>
            <p:spPr>
              <a:xfrm>
                <a:off x="808" y="1928"/>
                <a:ext cx="352" cy="213"/>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1900" b="1">
                    <a:solidFill>
                      <a:schemeClr val="dk1"/>
                    </a:solidFill>
                    <a:latin typeface="Arial"/>
                    <a:ea typeface="Arial"/>
                    <a:cs typeface="Arial"/>
                    <a:sym typeface="Arial"/>
                  </a:rPr>
                  <a:t>WL</a:t>
                </a:r>
                <a:endParaRPr/>
              </a:p>
            </p:txBody>
          </p:sp>
          <p:cxnSp>
            <p:nvCxnSpPr>
              <p:cNvPr id="546" name="Google Shape;546;p27"/>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nvGrpSpPr>
              <p:cNvPr id="547" name="Google Shape;547;p27"/>
              <p:cNvGrpSpPr/>
              <p:nvPr/>
            </p:nvGrpSpPr>
            <p:grpSpPr>
              <a:xfrm>
                <a:off x="2659" y="2759"/>
                <a:ext cx="370" cy="278"/>
                <a:chOff x="2659" y="2759"/>
                <a:chExt cx="370" cy="278"/>
              </a:xfrm>
            </p:grpSpPr>
            <p:sp>
              <p:nvSpPr>
                <p:cNvPr id="548" name="Google Shape;548;p27"/>
                <p:cNvSpPr/>
                <p:nvPr/>
              </p:nvSpPr>
              <p:spPr>
                <a:xfrm rot="-1200000">
                  <a:off x="2918" y="2821"/>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49" name="Google Shape;549;p27"/>
                <p:cNvSpPr/>
                <p:nvPr/>
              </p:nvSpPr>
              <p:spPr>
                <a:xfrm>
                  <a:off x="2659" y="2759"/>
                  <a:ext cx="272" cy="278"/>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2700" b="1">
                      <a:solidFill>
                        <a:srgbClr val="FF0000"/>
                      </a:solidFill>
                      <a:latin typeface="Arial"/>
                      <a:ea typeface="Arial"/>
                      <a:cs typeface="Arial"/>
                      <a:sym typeface="Arial"/>
                    </a:rPr>
                    <a:t>B</a:t>
                  </a:r>
                  <a:endParaRPr/>
                </a:p>
              </p:txBody>
            </p:sp>
          </p:grpSp>
        </p:grpSp>
      </p:grpSp>
      <p:grpSp>
        <p:nvGrpSpPr>
          <p:cNvPr id="550" name="Google Shape;550;p27"/>
          <p:cNvGrpSpPr/>
          <p:nvPr/>
        </p:nvGrpSpPr>
        <p:grpSpPr>
          <a:xfrm>
            <a:off x="1195388" y="1131888"/>
            <a:ext cx="6642100" cy="5118100"/>
            <a:chOff x="753" y="713"/>
            <a:chExt cx="4184" cy="3224"/>
          </a:xfrm>
        </p:grpSpPr>
        <p:grpSp>
          <p:nvGrpSpPr>
            <p:cNvPr id="551" name="Google Shape;551;p27"/>
            <p:cNvGrpSpPr/>
            <p:nvPr/>
          </p:nvGrpSpPr>
          <p:grpSpPr>
            <a:xfrm>
              <a:off x="1145" y="713"/>
              <a:ext cx="3781" cy="3224"/>
              <a:chOff x="1145" y="713"/>
              <a:chExt cx="3781" cy="3224"/>
            </a:xfrm>
          </p:grpSpPr>
          <p:sp>
            <p:nvSpPr>
              <p:cNvPr id="552" name="Google Shape;552;p27"/>
              <p:cNvSpPr/>
              <p:nvPr/>
            </p:nvSpPr>
            <p:spPr>
              <a:xfrm>
                <a:off x="1145" y="2063"/>
                <a:ext cx="3781" cy="1874"/>
              </a:xfrm>
              <a:prstGeom prst="rect">
                <a:avLst/>
              </a:prstGeom>
              <a:solidFill>
                <a:srgbClr val="3333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53" name="Google Shape;553;p27"/>
              <p:cNvSpPr/>
              <p:nvPr/>
            </p:nvSpPr>
            <p:spPr>
              <a:xfrm>
                <a:off x="1145" y="713"/>
                <a:ext cx="3781" cy="140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554" name="Google Shape;554;p27"/>
            <p:cNvGrpSpPr/>
            <p:nvPr/>
          </p:nvGrpSpPr>
          <p:grpSpPr>
            <a:xfrm>
              <a:off x="753" y="839"/>
              <a:ext cx="4184" cy="3020"/>
              <a:chOff x="753" y="839"/>
              <a:chExt cx="4184" cy="3020"/>
            </a:xfrm>
          </p:grpSpPr>
          <p:grpSp>
            <p:nvGrpSpPr>
              <p:cNvPr id="555" name="Google Shape;555;p27"/>
              <p:cNvGrpSpPr/>
              <p:nvPr/>
            </p:nvGrpSpPr>
            <p:grpSpPr>
              <a:xfrm>
                <a:off x="1175" y="839"/>
                <a:ext cx="3417" cy="3020"/>
                <a:chOff x="1175" y="839"/>
                <a:chExt cx="3417" cy="3020"/>
              </a:xfrm>
            </p:grpSpPr>
            <p:sp>
              <p:nvSpPr>
                <p:cNvPr id="556" name="Google Shape;556;p27"/>
                <p:cNvSpPr/>
                <p:nvPr/>
              </p:nvSpPr>
              <p:spPr>
                <a:xfrm>
                  <a:off x="1175" y="1184"/>
                  <a:ext cx="3417" cy="2485"/>
                </a:xfrm>
                <a:custGeom>
                  <a:avLst/>
                  <a:gdLst/>
                  <a:ahLst/>
                  <a:cxnLst/>
                  <a:rect l="l" t="t" r="r" b="b"/>
                  <a:pathLst>
                    <a:path w="3417" h="2485" extrusionOk="0">
                      <a:moveTo>
                        <a:pt x="269" y="0"/>
                      </a:moveTo>
                      <a:lnTo>
                        <a:pt x="0" y="1378"/>
                      </a:lnTo>
                      <a:lnTo>
                        <a:pt x="8" y="1553"/>
                      </a:lnTo>
                      <a:lnTo>
                        <a:pt x="38" y="1650"/>
                      </a:lnTo>
                      <a:lnTo>
                        <a:pt x="103" y="1788"/>
                      </a:lnTo>
                      <a:lnTo>
                        <a:pt x="192" y="1910"/>
                      </a:lnTo>
                      <a:lnTo>
                        <a:pt x="341" y="2037"/>
                      </a:lnTo>
                      <a:lnTo>
                        <a:pt x="532" y="2136"/>
                      </a:lnTo>
                      <a:lnTo>
                        <a:pt x="772" y="2232"/>
                      </a:lnTo>
                      <a:lnTo>
                        <a:pt x="1104" y="2325"/>
                      </a:lnTo>
                      <a:lnTo>
                        <a:pt x="1763" y="2453"/>
                      </a:lnTo>
                      <a:lnTo>
                        <a:pt x="2101" y="2483"/>
                      </a:lnTo>
                      <a:lnTo>
                        <a:pt x="2359" y="2484"/>
                      </a:lnTo>
                      <a:lnTo>
                        <a:pt x="2617" y="2458"/>
                      </a:lnTo>
                      <a:lnTo>
                        <a:pt x="2831" y="2367"/>
                      </a:lnTo>
                      <a:lnTo>
                        <a:pt x="2945" y="2284"/>
                      </a:lnTo>
                      <a:lnTo>
                        <a:pt x="3052" y="2159"/>
                      </a:lnTo>
                      <a:lnTo>
                        <a:pt x="3126" y="2034"/>
                      </a:lnTo>
                      <a:lnTo>
                        <a:pt x="3171" y="1875"/>
                      </a:lnTo>
                      <a:lnTo>
                        <a:pt x="3188" y="1787"/>
                      </a:lnTo>
                      <a:lnTo>
                        <a:pt x="3416" y="611"/>
                      </a:lnTo>
                      <a:lnTo>
                        <a:pt x="269"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557" name="Google Shape;557;p27"/>
                <p:cNvCxnSpPr/>
                <p:nvPr/>
              </p:nvCxnSpPr>
              <p:spPr>
                <a:xfrm flipH="1">
                  <a:off x="2597" y="839"/>
                  <a:ext cx="587" cy="3020"/>
                </a:xfrm>
                <a:prstGeom prst="straightConnector1">
                  <a:avLst/>
                </a:prstGeom>
                <a:noFill/>
                <a:ln w="12700" cap="flat" cmpd="sng">
                  <a:solidFill>
                    <a:srgbClr val="000000"/>
                  </a:solidFill>
                  <a:prstDash val="solid"/>
                  <a:round/>
                  <a:headEnd type="none" w="sm" len="sm"/>
                  <a:tailEnd type="none" w="sm" len="sm"/>
                </a:ln>
              </p:spPr>
            </p:cxnSp>
          </p:grpSp>
          <p:sp>
            <p:nvSpPr>
              <p:cNvPr id="558" name="Google Shape;558;p27"/>
              <p:cNvSpPr/>
              <p:nvPr/>
            </p:nvSpPr>
            <p:spPr>
              <a:xfrm>
                <a:off x="807" y="1927"/>
                <a:ext cx="352" cy="213"/>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1900" b="1">
                    <a:solidFill>
                      <a:schemeClr val="dk1"/>
                    </a:solidFill>
                    <a:latin typeface="Arial"/>
                    <a:ea typeface="Arial"/>
                    <a:cs typeface="Arial"/>
                    <a:sym typeface="Arial"/>
                  </a:rPr>
                  <a:t>WL</a:t>
                </a:r>
                <a:endParaRPr/>
              </a:p>
            </p:txBody>
          </p:sp>
          <p:cxnSp>
            <p:nvCxnSpPr>
              <p:cNvPr id="559" name="Google Shape;559;p27"/>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560" name="Google Shape;560;p27"/>
              <p:cNvGrpSpPr/>
              <p:nvPr/>
            </p:nvGrpSpPr>
            <p:grpSpPr>
              <a:xfrm>
                <a:off x="2829" y="2780"/>
                <a:ext cx="370" cy="278"/>
                <a:chOff x="2829" y="2780"/>
                <a:chExt cx="370" cy="278"/>
              </a:xfrm>
            </p:grpSpPr>
            <p:sp>
              <p:nvSpPr>
                <p:cNvPr id="561" name="Google Shape;561;p27"/>
                <p:cNvSpPr/>
                <p:nvPr/>
              </p:nvSpPr>
              <p:spPr>
                <a:xfrm rot="-1200000">
                  <a:off x="3088" y="2842"/>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62" name="Google Shape;562;p27"/>
                <p:cNvSpPr/>
                <p:nvPr/>
              </p:nvSpPr>
              <p:spPr>
                <a:xfrm>
                  <a:off x="2829" y="2780"/>
                  <a:ext cx="272" cy="278"/>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2700" b="1">
                      <a:solidFill>
                        <a:srgbClr val="FF0000"/>
                      </a:solidFill>
                      <a:latin typeface="Arial"/>
                      <a:ea typeface="Arial"/>
                      <a:cs typeface="Arial"/>
                      <a:sym typeface="Arial"/>
                    </a:rPr>
                    <a:t>B</a:t>
                  </a:r>
                  <a:endParaRPr/>
                </a:p>
              </p:txBody>
            </p:sp>
          </p:grpSp>
        </p:grpSp>
      </p:grpSp>
      <p:grpSp>
        <p:nvGrpSpPr>
          <p:cNvPr id="563" name="Google Shape;563;p27"/>
          <p:cNvGrpSpPr/>
          <p:nvPr/>
        </p:nvGrpSpPr>
        <p:grpSpPr>
          <a:xfrm>
            <a:off x="1195388" y="1133475"/>
            <a:ext cx="6642100" cy="5118100"/>
            <a:chOff x="753" y="714"/>
            <a:chExt cx="4184" cy="3224"/>
          </a:xfrm>
        </p:grpSpPr>
        <p:grpSp>
          <p:nvGrpSpPr>
            <p:cNvPr id="564" name="Google Shape;564;p27"/>
            <p:cNvGrpSpPr/>
            <p:nvPr/>
          </p:nvGrpSpPr>
          <p:grpSpPr>
            <a:xfrm>
              <a:off x="1145" y="714"/>
              <a:ext cx="3781" cy="3224"/>
              <a:chOff x="1145" y="714"/>
              <a:chExt cx="3781" cy="3224"/>
            </a:xfrm>
          </p:grpSpPr>
          <p:sp>
            <p:nvSpPr>
              <p:cNvPr id="565" name="Google Shape;565;p27"/>
              <p:cNvSpPr/>
              <p:nvPr/>
            </p:nvSpPr>
            <p:spPr>
              <a:xfrm>
                <a:off x="1145" y="2064"/>
                <a:ext cx="3781" cy="1874"/>
              </a:xfrm>
              <a:prstGeom prst="rect">
                <a:avLst/>
              </a:prstGeom>
              <a:solidFill>
                <a:srgbClr val="3333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66" name="Google Shape;566;p27"/>
              <p:cNvSpPr/>
              <p:nvPr/>
            </p:nvSpPr>
            <p:spPr>
              <a:xfrm>
                <a:off x="1145" y="714"/>
                <a:ext cx="3781" cy="140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567" name="Google Shape;567;p27"/>
            <p:cNvGrpSpPr/>
            <p:nvPr/>
          </p:nvGrpSpPr>
          <p:grpSpPr>
            <a:xfrm>
              <a:off x="753" y="879"/>
              <a:ext cx="4184" cy="2942"/>
              <a:chOff x="753" y="879"/>
              <a:chExt cx="4184" cy="2942"/>
            </a:xfrm>
          </p:grpSpPr>
          <p:grpSp>
            <p:nvGrpSpPr>
              <p:cNvPr id="568" name="Google Shape;568;p27"/>
              <p:cNvGrpSpPr/>
              <p:nvPr/>
            </p:nvGrpSpPr>
            <p:grpSpPr>
              <a:xfrm>
                <a:off x="1152" y="879"/>
                <a:ext cx="3488" cy="2942"/>
                <a:chOff x="1152" y="879"/>
                <a:chExt cx="3488" cy="2942"/>
              </a:xfrm>
            </p:grpSpPr>
            <p:sp>
              <p:nvSpPr>
                <p:cNvPr id="569" name="Google Shape;569;p27"/>
                <p:cNvSpPr/>
                <p:nvPr/>
              </p:nvSpPr>
              <p:spPr>
                <a:xfrm>
                  <a:off x="1152" y="1040"/>
                  <a:ext cx="3488" cy="2691"/>
                </a:xfrm>
                <a:custGeom>
                  <a:avLst/>
                  <a:gdLst/>
                  <a:ahLst/>
                  <a:cxnLst/>
                  <a:rect l="l" t="t" r="r" b="b"/>
                  <a:pathLst>
                    <a:path w="3488" h="2691" extrusionOk="0">
                      <a:moveTo>
                        <a:pt x="422" y="0"/>
                      </a:moveTo>
                      <a:lnTo>
                        <a:pt x="10" y="1342"/>
                      </a:lnTo>
                      <a:lnTo>
                        <a:pt x="0" y="1517"/>
                      </a:lnTo>
                      <a:lnTo>
                        <a:pt x="20" y="1617"/>
                      </a:lnTo>
                      <a:lnTo>
                        <a:pt x="70" y="1761"/>
                      </a:lnTo>
                      <a:lnTo>
                        <a:pt x="145" y="1891"/>
                      </a:lnTo>
                      <a:lnTo>
                        <a:pt x="280" y="2033"/>
                      </a:lnTo>
                      <a:lnTo>
                        <a:pt x="460" y="2152"/>
                      </a:lnTo>
                      <a:lnTo>
                        <a:pt x="689" y="2272"/>
                      </a:lnTo>
                      <a:lnTo>
                        <a:pt x="1009" y="2399"/>
                      </a:lnTo>
                      <a:lnTo>
                        <a:pt x="1651" y="2596"/>
                      </a:lnTo>
                      <a:lnTo>
                        <a:pt x="1984" y="2661"/>
                      </a:lnTo>
                      <a:lnTo>
                        <a:pt x="2241" y="2689"/>
                      </a:lnTo>
                      <a:lnTo>
                        <a:pt x="2500" y="2690"/>
                      </a:lnTo>
                      <a:lnTo>
                        <a:pt x="2722" y="2622"/>
                      </a:lnTo>
                      <a:lnTo>
                        <a:pt x="2844" y="2551"/>
                      </a:lnTo>
                      <a:lnTo>
                        <a:pt x="2964" y="2438"/>
                      </a:lnTo>
                      <a:lnTo>
                        <a:pt x="3050" y="2321"/>
                      </a:lnTo>
                      <a:lnTo>
                        <a:pt x="3112" y="2168"/>
                      </a:lnTo>
                      <a:lnTo>
                        <a:pt x="3138" y="2082"/>
                      </a:lnTo>
                      <a:lnTo>
                        <a:pt x="3487" y="937"/>
                      </a:lnTo>
                      <a:lnTo>
                        <a:pt x="42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570" name="Google Shape;570;p27"/>
                <p:cNvCxnSpPr/>
                <p:nvPr/>
              </p:nvCxnSpPr>
              <p:spPr>
                <a:xfrm flipH="1">
                  <a:off x="2441" y="879"/>
                  <a:ext cx="899" cy="2942"/>
                </a:xfrm>
                <a:prstGeom prst="straightConnector1">
                  <a:avLst/>
                </a:prstGeom>
                <a:noFill/>
                <a:ln w="12700" cap="flat" cmpd="sng">
                  <a:solidFill>
                    <a:srgbClr val="000000"/>
                  </a:solidFill>
                  <a:prstDash val="solid"/>
                  <a:round/>
                  <a:headEnd type="none" w="sm" len="sm"/>
                  <a:tailEnd type="none" w="sm" len="sm"/>
                </a:ln>
              </p:spPr>
            </p:cxnSp>
          </p:grpSp>
          <p:sp>
            <p:nvSpPr>
              <p:cNvPr id="571" name="Google Shape;571;p27"/>
              <p:cNvSpPr/>
              <p:nvPr/>
            </p:nvSpPr>
            <p:spPr>
              <a:xfrm>
                <a:off x="807" y="1927"/>
                <a:ext cx="352" cy="213"/>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1900" b="1">
                    <a:solidFill>
                      <a:schemeClr val="dk1"/>
                    </a:solidFill>
                    <a:latin typeface="Arial"/>
                    <a:ea typeface="Arial"/>
                    <a:cs typeface="Arial"/>
                    <a:sym typeface="Arial"/>
                  </a:rPr>
                  <a:t>WL</a:t>
                </a:r>
                <a:endParaRPr/>
              </a:p>
            </p:txBody>
          </p:sp>
          <p:cxnSp>
            <p:nvCxnSpPr>
              <p:cNvPr id="572" name="Google Shape;572;p27"/>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573" name="Google Shape;573;p27"/>
              <p:cNvGrpSpPr/>
              <p:nvPr/>
            </p:nvGrpSpPr>
            <p:grpSpPr>
              <a:xfrm>
                <a:off x="2925" y="2801"/>
                <a:ext cx="370" cy="278"/>
                <a:chOff x="2925" y="2801"/>
                <a:chExt cx="370" cy="278"/>
              </a:xfrm>
            </p:grpSpPr>
            <p:sp>
              <p:nvSpPr>
                <p:cNvPr id="574" name="Google Shape;574;p27"/>
                <p:cNvSpPr/>
                <p:nvPr/>
              </p:nvSpPr>
              <p:spPr>
                <a:xfrm rot="-1200000">
                  <a:off x="3184" y="286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75" name="Google Shape;575;p27"/>
                <p:cNvSpPr/>
                <p:nvPr/>
              </p:nvSpPr>
              <p:spPr>
                <a:xfrm>
                  <a:off x="2925" y="2801"/>
                  <a:ext cx="272" cy="278"/>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2700" b="1">
                      <a:solidFill>
                        <a:srgbClr val="FF0000"/>
                      </a:solidFill>
                      <a:latin typeface="Arial"/>
                      <a:ea typeface="Arial"/>
                      <a:cs typeface="Arial"/>
                      <a:sym typeface="Arial"/>
                    </a:rPr>
                    <a:t>B</a:t>
                  </a:r>
                  <a:endParaRPr/>
                </a:p>
              </p:txBody>
            </p:sp>
          </p:grpSp>
        </p:grpSp>
      </p:grpSp>
      <p:grpSp>
        <p:nvGrpSpPr>
          <p:cNvPr id="576" name="Google Shape;576;p27"/>
          <p:cNvGrpSpPr/>
          <p:nvPr/>
        </p:nvGrpSpPr>
        <p:grpSpPr>
          <a:xfrm>
            <a:off x="1195388" y="1149350"/>
            <a:ext cx="6642100" cy="5118100"/>
            <a:chOff x="753" y="724"/>
            <a:chExt cx="4184" cy="3224"/>
          </a:xfrm>
        </p:grpSpPr>
        <p:grpSp>
          <p:nvGrpSpPr>
            <p:cNvPr id="577" name="Google Shape;577;p27"/>
            <p:cNvGrpSpPr/>
            <p:nvPr/>
          </p:nvGrpSpPr>
          <p:grpSpPr>
            <a:xfrm>
              <a:off x="1145" y="724"/>
              <a:ext cx="3781" cy="3224"/>
              <a:chOff x="1145" y="724"/>
              <a:chExt cx="3781" cy="3224"/>
            </a:xfrm>
          </p:grpSpPr>
          <p:sp>
            <p:nvSpPr>
              <p:cNvPr id="578" name="Google Shape;578;p27"/>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79" name="Google Shape;579;p27"/>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580" name="Google Shape;580;p27"/>
            <p:cNvGrpSpPr/>
            <p:nvPr/>
          </p:nvGrpSpPr>
          <p:grpSpPr>
            <a:xfrm>
              <a:off x="753" y="921"/>
              <a:ext cx="4184" cy="2869"/>
              <a:chOff x="753" y="921"/>
              <a:chExt cx="4184" cy="2869"/>
            </a:xfrm>
          </p:grpSpPr>
          <p:grpSp>
            <p:nvGrpSpPr>
              <p:cNvPr id="581" name="Google Shape;581;p27"/>
              <p:cNvGrpSpPr/>
              <p:nvPr/>
            </p:nvGrpSpPr>
            <p:grpSpPr>
              <a:xfrm>
                <a:off x="1141" y="921"/>
                <a:ext cx="3525" cy="2869"/>
                <a:chOff x="1141" y="921"/>
                <a:chExt cx="3525" cy="2869"/>
              </a:xfrm>
            </p:grpSpPr>
            <p:sp>
              <p:nvSpPr>
                <p:cNvPr id="582" name="Google Shape;582;p27"/>
                <p:cNvSpPr/>
                <p:nvPr/>
              </p:nvSpPr>
              <p:spPr>
                <a:xfrm>
                  <a:off x="1141" y="928"/>
                  <a:ext cx="3525" cy="2862"/>
                </a:xfrm>
                <a:custGeom>
                  <a:avLst/>
                  <a:gdLst/>
                  <a:ahLst/>
                  <a:cxnLst/>
                  <a:rect l="l" t="t" r="r" b="b"/>
                  <a:pathLst>
                    <a:path w="3525" h="2862" extrusionOk="0">
                      <a:moveTo>
                        <a:pt x="552" y="0"/>
                      </a:moveTo>
                      <a:lnTo>
                        <a:pt x="25" y="1301"/>
                      </a:lnTo>
                      <a:lnTo>
                        <a:pt x="0" y="1474"/>
                      </a:lnTo>
                      <a:lnTo>
                        <a:pt x="11" y="1576"/>
                      </a:lnTo>
                      <a:lnTo>
                        <a:pt x="48" y="1724"/>
                      </a:lnTo>
                      <a:lnTo>
                        <a:pt x="111" y="1860"/>
                      </a:lnTo>
                      <a:lnTo>
                        <a:pt x="234" y="2013"/>
                      </a:lnTo>
                      <a:lnTo>
                        <a:pt x="403" y="2147"/>
                      </a:lnTo>
                      <a:lnTo>
                        <a:pt x="620" y="2286"/>
                      </a:lnTo>
                      <a:lnTo>
                        <a:pt x="928" y="2441"/>
                      </a:lnTo>
                      <a:lnTo>
                        <a:pt x="1550" y="2693"/>
                      </a:lnTo>
                      <a:lnTo>
                        <a:pt x="1876" y="2787"/>
                      </a:lnTo>
                      <a:lnTo>
                        <a:pt x="2130" y="2837"/>
                      </a:lnTo>
                      <a:lnTo>
                        <a:pt x="2388" y="2861"/>
                      </a:lnTo>
                      <a:lnTo>
                        <a:pt x="2615" y="2812"/>
                      </a:lnTo>
                      <a:lnTo>
                        <a:pt x="2743" y="2752"/>
                      </a:lnTo>
                      <a:lnTo>
                        <a:pt x="2872" y="2650"/>
                      </a:lnTo>
                      <a:lnTo>
                        <a:pt x="2968" y="2541"/>
                      </a:lnTo>
                      <a:lnTo>
                        <a:pt x="3043" y="2394"/>
                      </a:lnTo>
                      <a:lnTo>
                        <a:pt x="3076" y="2311"/>
                      </a:lnTo>
                      <a:lnTo>
                        <a:pt x="3524" y="1200"/>
                      </a:lnTo>
                      <a:lnTo>
                        <a:pt x="55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583" name="Google Shape;583;p27"/>
                <p:cNvCxnSpPr/>
                <p:nvPr/>
              </p:nvCxnSpPr>
              <p:spPr>
                <a:xfrm flipH="1">
                  <a:off x="2315" y="921"/>
                  <a:ext cx="1151" cy="2853"/>
                </a:xfrm>
                <a:prstGeom prst="straightConnector1">
                  <a:avLst/>
                </a:prstGeom>
                <a:noFill/>
                <a:ln w="12700" cap="flat" cmpd="sng">
                  <a:solidFill>
                    <a:srgbClr val="000000"/>
                  </a:solidFill>
                  <a:prstDash val="solid"/>
                  <a:round/>
                  <a:headEnd type="none" w="sm" len="sm"/>
                  <a:tailEnd type="none" w="sm" len="sm"/>
                </a:ln>
              </p:spPr>
            </p:cxnSp>
          </p:grpSp>
          <p:sp>
            <p:nvSpPr>
              <p:cNvPr id="584" name="Google Shape;584;p27"/>
              <p:cNvSpPr/>
              <p:nvPr/>
            </p:nvSpPr>
            <p:spPr>
              <a:xfrm>
                <a:off x="807" y="1925"/>
                <a:ext cx="352" cy="213"/>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1900" b="1">
                    <a:solidFill>
                      <a:schemeClr val="dk1"/>
                    </a:solidFill>
                    <a:latin typeface="Arial"/>
                    <a:ea typeface="Arial"/>
                    <a:cs typeface="Arial"/>
                    <a:sym typeface="Arial"/>
                  </a:rPr>
                  <a:t>WL</a:t>
                </a:r>
                <a:endParaRPr/>
              </a:p>
            </p:txBody>
          </p:sp>
          <p:cxnSp>
            <p:nvCxnSpPr>
              <p:cNvPr id="585" name="Google Shape;585;p27"/>
              <p:cNvCxnSpPr/>
              <p:nvPr/>
            </p:nvCxnSpPr>
            <p:spPr>
              <a:xfrm>
                <a:off x="753" y="2131"/>
                <a:ext cx="4184" cy="0"/>
              </a:xfrm>
              <a:prstGeom prst="straightConnector1">
                <a:avLst/>
              </a:prstGeom>
              <a:noFill/>
              <a:ln w="12700" cap="flat" cmpd="sng">
                <a:solidFill>
                  <a:srgbClr val="000000"/>
                </a:solidFill>
                <a:prstDash val="solid"/>
                <a:round/>
                <a:headEnd type="none" w="sm" len="sm"/>
                <a:tailEnd type="none" w="sm" len="sm"/>
              </a:ln>
            </p:spPr>
          </p:cxnSp>
          <p:grpSp>
            <p:nvGrpSpPr>
              <p:cNvPr id="586" name="Google Shape;586;p27"/>
              <p:cNvGrpSpPr/>
              <p:nvPr/>
            </p:nvGrpSpPr>
            <p:grpSpPr>
              <a:xfrm>
                <a:off x="3065" y="2831"/>
                <a:ext cx="370" cy="278"/>
                <a:chOff x="3065" y="2831"/>
                <a:chExt cx="370" cy="278"/>
              </a:xfrm>
            </p:grpSpPr>
            <p:sp>
              <p:nvSpPr>
                <p:cNvPr id="587" name="Google Shape;587;p27"/>
                <p:cNvSpPr/>
                <p:nvPr/>
              </p:nvSpPr>
              <p:spPr>
                <a:xfrm rot="-1200000">
                  <a:off x="3324" y="289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88" name="Google Shape;588;p27"/>
                <p:cNvSpPr/>
                <p:nvPr/>
              </p:nvSpPr>
              <p:spPr>
                <a:xfrm>
                  <a:off x="3065" y="2831"/>
                  <a:ext cx="272" cy="278"/>
                </a:xfrm>
                <a:prstGeom prst="rect">
                  <a:avLst/>
                </a:prstGeom>
                <a:noFill/>
                <a:ln>
                  <a:noFill/>
                </a:ln>
              </p:spPr>
              <p:txBody>
                <a:bodyPr spcFirstLastPara="1" wrap="square" lIns="92075" tIns="46025" rIns="92075" bIns="46025" anchor="b" anchorCtr="0">
                  <a:spAutoFit/>
                </a:bodyPr>
                <a:lstStyle/>
                <a:p>
                  <a:pPr marL="0" marR="0" lvl="0" indent="0" algn="ctr" rtl="0">
                    <a:lnSpc>
                      <a:spcPct val="85000"/>
                    </a:lnSpc>
                    <a:spcBef>
                      <a:spcPts val="0"/>
                    </a:spcBef>
                    <a:spcAft>
                      <a:spcPts val="0"/>
                    </a:spcAft>
                    <a:buNone/>
                  </a:pPr>
                  <a:r>
                    <a:rPr lang="es-ES" sz="2700" b="1">
                      <a:solidFill>
                        <a:srgbClr val="FF0000"/>
                      </a:solidFill>
                      <a:latin typeface="Arial"/>
                      <a:ea typeface="Arial"/>
                      <a:cs typeface="Arial"/>
                      <a:sym typeface="Arial"/>
                    </a:rPr>
                    <a:t>B</a:t>
                  </a:r>
                  <a:endParaRPr/>
                </a:p>
              </p:txBody>
            </p:sp>
          </p:grpSp>
        </p:grpSp>
      </p:grpSp>
      <p:sp>
        <p:nvSpPr>
          <p:cNvPr id="589" name="Google Shape;589;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 Centro de Boyantéz</a:t>
            </a:r>
            <a:endParaRPr dirty="0"/>
          </a:p>
        </p:txBody>
      </p:sp>
      <p:sp>
        <p:nvSpPr>
          <p:cNvPr id="2" name="Marcador de fecha 1">
            <a:extLst>
              <a:ext uri="{FF2B5EF4-FFF2-40B4-BE49-F238E27FC236}">
                <a16:creationId xmlns:a16="http://schemas.microsoft.com/office/drawing/2014/main" id="{A6B9CA36-B36C-4AD8-D67C-644CF04B0D59}"/>
              </a:ext>
            </a:extLst>
          </p:cNvPr>
          <p:cNvSpPr>
            <a:spLocks noGrp="1"/>
          </p:cNvSpPr>
          <p:nvPr>
            <p:ph type="dt" sz="half" idx="10"/>
          </p:nvPr>
        </p:nvSpPr>
        <p:spPr/>
        <p:txBody>
          <a:bodyPr/>
          <a:lstStyle/>
          <a:p>
            <a:pPr>
              <a:defRPr/>
            </a:pPr>
            <a:fld id="{473B8D4C-9D87-4083-8103-48729EC7588F}" type="datetime1">
              <a:rPr lang="es-CL" smtClean="0"/>
              <a:t>12-02-2025</a:t>
            </a:fld>
            <a:endParaRPr lang="es-ES"/>
          </a:p>
        </p:txBody>
      </p:sp>
      <p:sp>
        <p:nvSpPr>
          <p:cNvPr id="3" name="Marcador de número de diapositiva 2">
            <a:extLst>
              <a:ext uri="{FF2B5EF4-FFF2-40B4-BE49-F238E27FC236}">
                <a16:creationId xmlns:a16="http://schemas.microsoft.com/office/drawing/2014/main" id="{B9AB04F3-C1CF-CAB7-0A07-F05DF86B6F6A}"/>
              </a:ext>
            </a:extLst>
          </p:cNvPr>
          <p:cNvSpPr>
            <a:spLocks noGrp="1"/>
          </p:cNvSpPr>
          <p:nvPr>
            <p:ph type="sldNum" sz="quarter" idx="12"/>
          </p:nvPr>
        </p:nvSpPr>
        <p:spPr/>
        <p:txBody>
          <a:bodyPr/>
          <a:lstStyle/>
          <a:p>
            <a:pPr>
              <a:defRPr/>
            </a:pPr>
            <a:fld id="{512A34C5-A7E8-4629-B921-404C04172488}" type="slidenum">
              <a:rPr lang="es-ES" smtClean="0"/>
              <a:pPr>
                <a:defRPr/>
              </a:pPr>
              <a:t>28</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37"/>
                                        </p:tgtEl>
                                        <p:attrNameLst>
                                          <p:attrName>style.visibility</p:attrName>
                                        </p:attrNameLst>
                                      </p:cBhvr>
                                      <p:to>
                                        <p:strVal val="visible"/>
                                      </p:to>
                                    </p:set>
                                  </p:childTnLst>
                                </p:cTn>
                              </p:par>
                            </p:childTnLst>
                          </p:cTn>
                        </p:par>
                        <p:par>
                          <p:cTn id="7" fill="hold">
                            <p:stCondLst>
                              <p:cond delay="1"/>
                            </p:stCondLst>
                            <p:childTnLst>
                              <p:par>
                                <p:cTn id="8" presetID="1" presetClass="entr" presetSubtype="0" fill="hold" nodeType="afterEffect">
                                  <p:stCondLst>
                                    <p:cond delay="0"/>
                                  </p:stCondLst>
                                  <p:childTnLst>
                                    <p:set>
                                      <p:cBhvr>
                                        <p:cTn id="9" dur="1" fill="hold">
                                          <p:stCondLst>
                                            <p:cond delay="0"/>
                                          </p:stCondLst>
                                        </p:cTn>
                                        <p:tgtEl>
                                          <p:spTgt spid="550"/>
                                        </p:tgtEl>
                                        <p:attrNameLst>
                                          <p:attrName>style.visibility</p:attrName>
                                        </p:attrNameLst>
                                      </p:cBhvr>
                                      <p:to>
                                        <p:strVal val="visible"/>
                                      </p:to>
                                    </p:set>
                                  </p:childTnLst>
                                </p:cTn>
                              </p:par>
                            </p:childTnLst>
                          </p:cTn>
                        </p:par>
                        <p:par>
                          <p:cTn id="10" fill="hold">
                            <p:stCondLst>
                              <p:cond delay="2"/>
                            </p:stCondLst>
                            <p:childTnLst>
                              <p:par>
                                <p:cTn id="11" presetID="1" presetClass="entr" presetSubtype="0" fill="hold" nodeType="afterEffect">
                                  <p:stCondLst>
                                    <p:cond delay="0"/>
                                  </p:stCondLst>
                                  <p:childTnLst>
                                    <p:set>
                                      <p:cBhvr>
                                        <p:cTn id="12" dur="1" fill="hold">
                                          <p:stCondLst>
                                            <p:cond delay="0"/>
                                          </p:stCondLst>
                                        </p:cTn>
                                        <p:tgtEl>
                                          <p:spTgt spid="563"/>
                                        </p:tgtEl>
                                        <p:attrNameLst>
                                          <p:attrName>style.visibility</p:attrName>
                                        </p:attrNameLst>
                                      </p:cBhvr>
                                      <p:to>
                                        <p:strVal val="visible"/>
                                      </p:to>
                                    </p:set>
                                  </p:childTnLst>
                                </p:cTn>
                              </p:par>
                            </p:childTnLst>
                          </p:cTn>
                        </p:par>
                        <p:par>
                          <p:cTn id="13" fill="hold">
                            <p:stCondLst>
                              <p:cond delay="3"/>
                            </p:stCondLst>
                            <p:childTnLst>
                              <p:par>
                                <p:cTn id="14" presetID="1" presetClass="entr" presetSubtype="0" fill="hold" nodeType="afterEffect">
                                  <p:stCondLst>
                                    <p:cond delay="0"/>
                                  </p:stCondLst>
                                  <p:childTnLst>
                                    <p:set>
                                      <p:cBhvr>
                                        <p:cTn id="15" dur="1" fill="hold">
                                          <p:stCondLst>
                                            <p:cond delay="0"/>
                                          </p:stCondLst>
                                        </p:cTn>
                                        <p:tgtEl>
                                          <p:spTgt spid="5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28"/>
          <p:cNvSpPr/>
          <p:nvPr/>
        </p:nvSpPr>
        <p:spPr>
          <a:xfrm>
            <a:off x="1588" y="3922713"/>
            <a:ext cx="9142412" cy="2935287"/>
          </a:xfrm>
          <a:custGeom>
            <a:avLst/>
            <a:gdLst/>
            <a:ahLst/>
            <a:cxnLst/>
            <a:rect l="l" t="t" r="r" b="b"/>
            <a:pathLst>
              <a:path w="5759" h="1849" extrusionOk="0">
                <a:moveTo>
                  <a:pt x="0" y="0"/>
                </a:moveTo>
                <a:lnTo>
                  <a:pt x="0" y="1848"/>
                </a:lnTo>
                <a:lnTo>
                  <a:pt x="5758" y="1848"/>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95" name="Google Shape;595;p28"/>
          <p:cNvSpPr/>
          <p:nvPr/>
        </p:nvSpPr>
        <p:spPr>
          <a:xfrm>
            <a:off x="2052638" y="2357438"/>
            <a:ext cx="4884737" cy="3235325"/>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596" name="Google Shape;596;p28"/>
          <p:cNvCxnSpPr/>
          <p:nvPr/>
        </p:nvCxnSpPr>
        <p:spPr>
          <a:xfrm>
            <a:off x="4483100" y="2114550"/>
            <a:ext cx="0" cy="3971925"/>
          </a:xfrm>
          <a:prstGeom prst="straightConnector1">
            <a:avLst/>
          </a:prstGeom>
          <a:noFill/>
          <a:ln w="25400" cap="flat" cmpd="sng">
            <a:solidFill>
              <a:srgbClr val="000000"/>
            </a:solidFill>
            <a:prstDash val="solid"/>
            <a:round/>
            <a:headEnd type="none" w="sm" len="sm"/>
            <a:tailEnd type="none" w="sm" len="sm"/>
          </a:ln>
        </p:spPr>
      </p:cxnSp>
      <p:grpSp>
        <p:nvGrpSpPr>
          <p:cNvPr id="597" name="Google Shape;597;p28"/>
          <p:cNvGrpSpPr/>
          <p:nvPr/>
        </p:nvGrpSpPr>
        <p:grpSpPr>
          <a:xfrm>
            <a:off x="4397375" y="4519613"/>
            <a:ext cx="652463" cy="403225"/>
            <a:chOff x="2770" y="2847"/>
            <a:chExt cx="411" cy="254"/>
          </a:xfrm>
        </p:grpSpPr>
        <p:sp>
          <p:nvSpPr>
            <p:cNvPr id="598" name="Google Shape;598;p28"/>
            <p:cNvSpPr/>
            <p:nvPr/>
          </p:nvSpPr>
          <p:spPr>
            <a:xfrm>
              <a:off x="2770" y="2936"/>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599" name="Google Shape;599;p28"/>
            <p:cNvSpPr/>
            <p:nvPr/>
          </p:nvSpPr>
          <p:spPr>
            <a:xfrm>
              <a:off x="2926" y="2847"/>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rgbClr val="FF0000"/>
                  </a:solidFill>
                  <a:latin typeface="Arial"/>
                  <a:ea typeface="Arial"/>
                  <a:cs typeface="Arial"/>
                  <a:sym typeface="Arial"/>
                </a:rPr>
                <a:t>B</a:t>
              </a:r>
              <a:endParaRPr/>
            </a:p>
          </p:txBody>
        </p:sp>
      </p:grpSp>
      <p:cxnSp>
        <p:nvCxnSpPr>
          <p:cNvPr id="600" name="Google Shape;600;p28"/>
          <p:cNvCxnSpPr/>
          <p:nvPr/>
        </p:nvCxnSpPr>
        <p:spPr>
          <a:xfrm>
            <a:off x="2085975" y="3925888"/>
            <a:ext cx="4803775" cy="0"/>
          </a:xfrm>
          <a:prstGeom prst="straightConnector1">
            <a:avLst/>
          </a:prstGeom>
          <a:noFill/>
          <a:ln w="12700" cap="flat" cmpd="sng">
            <a:solidFill>
              <a:srgbClr val="000000"/>
            </a:solidFill>
            <a:prstDash val="lgDash"/>
            <a:round/>
            <a:headEnd type="none" w="sm" len="sm"/>
            <a:tailEnd type="none" w="sm" len="sm"/>
          </a:ln>
        </p:spPr>
      </p:cxnSp>
      <p:sp>
        <p:nvSpPr>
          <p:cNvPr id="601" name="Google Shape;601;p28"/>
          <p:cNvSpPr/>
          <p:nvPr/>
        </p:nvSpPr>
        <p:spPr>
          <a:xfrm>
            <a:off x="366713" y="92075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2" name="Google Shape;602;p28"/>
          <p:cNvSpPr/>
          <p:nvPr/>
        </p:nvSpPr>
        <p:spPr>
          <a:xfrm>
            <a:off x="166688" y="811213"/>
            <a:ext cx="1768475" cy="1036637"/>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3" name="Google Shape;603;p28"/>
          <p:cNvSpPr/>
          <p:nvPr/>
        </p:nvSpPr>
        <p:spPr>
          <a:xfrm>
            <a:off x="1046163" y="1020763"/>
            <a:ext cx="1357312" cy="814387"/>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4" name="Google Shape;604;p28"/>
          <p:cNvSpPr/>
          <p:nvPr/>
        </p:nvSpPr>
        <p:spPr>
          <a:xfrm>
            <a:off x="2000242" y="1139825"/>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5" name="Google Shape;605;p28"/>
          <p:cNvSpPr/>
          <p:nvPr/>
        </p:nvSpPr>
        <p:spPr>
          <a:xfrm>
            <a:off x="2444750" y="1260475"/>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6" name="Google Shape;606;p28"/>
          <p:cNvSpPr/>
          <p:nvPr/>
        </p:nvSpPr>
        <p:spPr>
          <a:xfrm>
            <a:off x="3136900" y="1377950"/>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07" name="Google Shape;607;p28"/>
          <p:cNvSpPr/>
          <p:nvPr/>
        </p:nvSpPr>
        <p:spPr>
          <a:xfrm>
            <a:off x="3817938" y="149860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608" name="Google Shape;608;p28"/>
          <p:cNvGrpSpPr/>
          <p:nvPr/>
        </p:nvGrpSpPr>
        <p:grpSpPr>
          <a:xfrm>
            <a:off x="2003425" y="674688"/>
            <a:ext cx="4983163" cy="5581650"/>
            <a:chOff x="1262" y="425"/>
            <a:chExt cx="3139" cy="3516"/>
          </a:xfrm>
        </p:grpSpPr>
        <p:sp>
          <p:nvSpPr>
            <p:cNvPr id="609" name="Google Shape;609;p28"/>
            <p:cNvSpPr/>
            <p:nvPr/>
          </p:nvSpPr>
          <p:spPr>
            <a:xfrm>
              <a:off x="1262" y="425"/>
              <a:ext cx="3139" cy="2035"/>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610" name="Google Shape;610;p28"/>
            <p:cNvGrpSpPr/>
            <p:nvPr/>
          </p:nvGrpSpPr>
          <p:grpSpPr>
            <a:xfrm>
              <a:off x="1293" y="1051"/>
              <a:ext cx="3077" cy="2890"/>
              <a:chOff x="1293" y="1051"/>
              <a:chExt cx="3077" cy="2890"/>
            </a:xfrm>
          </p:grpSpPr>
          <p:sp>
            <p:nvSpPr>
              <p:cNvPr id="611" name="Google Shape;611;p28"/>
              <p:cNvSpPr/>
              <p:nvPr/>
            </p:nvSpPr>
            <p:spPr>
              <a:xfrm>
                <a:off x="1293" y="1592"/>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612" name="Google Shape;612;p28"/>
              <p:cNvCxnSpPr/>
              <p:nvPr/>
            </p:nvCxnSpPr>
            <p:spPr>
              <a:xfrm>
                <a:off x="2824" y="1439"/>
                <a:ext cx="0" cy="2502"/>
              </a:xfrm>
              <a:prstGeom prst="straightConnector1">
                <a:avLst/>
              </a:prstGeom>
              <a:noFill/>
              <a:ln w="25400" cap="flat" cmpd="sng">
                <a:solidFill>
                  <a:srgbClr val="000000"/>
                </a:solidFill>
                <a:prstDash val="solid"/>
                <a:round/>
                <a:headEnd type="none" w="sm" len="sm"/>
                <a:tailEnd type="none" w="sm" len="sm"/>
              </a:ln>
            </p:spPr>
          </p:cxnSp>
          <p:sp>
            <p:nvSpPr>
              <p:cNvPr id="613" name="Google Shape;613;p28"/>
              <p:cNvSpPr/>
              <p:nvPr/>
            </p:nvSpPr>
            <p:spPr>
              <a:xfrm>
                <a:off x="2405" y="1051"/>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614" name="Google Shape;614;p28"/>
            <p:cNvCxnSpPr/>
            <p:nvPr/>
          </p:nvCxnSpPr>
          <p:spPr>
            <a:xfrm>
              <a:off x="1324" y="2462"/>
              <a:ext cx="3026" cy="0"/>
            </a:xfrm>
            <a:prstGeom prst="straightConnector1">
              <a:avLst/>
            </a:prstGeom>
            <a:noFill/>
            <a:ln w="12700" cap="flat" cmpd="sng">
              <a:solidFill>
                <a:srgbClr val="000000"/>
              </a:solidFill>
              <a:prstDash val="lgDash"/>
              <a:round/>
              <a:headEnd type="none" w="sm" len="sm"/>
              <a:tailEnd type="none" w="sm" len="sm"/>
            </a:ln>
          </p:spPr>
        </p:cxnSp>
        <p:grpSp>
          <p:nvGrpSpPr>
            <p:cNvPr id="615" name="Google Shape;615;p28"/>
            <p:cNvGrpSpPr/>
            <p:nvPr/>
          </p:nvGrpSpPr>
          <p:grpSpPr>
            <a:xfrm>
              <a:off x="2780" y="2944"/>
              <a:ext cx="411" cy="254"/>
              <a:chOff x="2780" y="2944"/>
              <a:chExt cx="411" cy="254"/>
            </a:xfrm>
          </p:grpSpPr>
          <p:sp>
            <p:nvSpPr>
              <p:cNvPr id="616" name="Google Shape;616;p28"/>
              <p:cNvSpPr/>
              <p:nvPr/>
            </p:nvSpPr>
            <p:spPr>
              <a:xfrm>
                <a:off x="2780" y="3033"/>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17" name="Google Shape;617;p28"/>
              <p:cNvSpPr/>
              <p:nvPr/>
            </p:nvSpPr>
            <p:spPr>
              <a:xfrm>
                <a:off x="2936" y="2944"/>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lt2"/>
                    </a:solidFill>
                    <a:latin typeface="Arial"/>
                    <a:ea typeface="Arial"/>
                    <a:cs typeface="Arial"/>
                    <a:sym typeface="Arial"/>
                  </a:rPr>
                  <a:t>B</a:t>
                </a:r>
                <a:endParaRPr/>
              </a:p>
            </p:txBody>
          </p:sp>
        </p:grpSp>
        <p:grpSp>
          <p:nvGrpSpPr>
            <p:cNvPr id="618" name="Google Shape;618;p28"/>
            <p:cNvGrpSpPr/>
            <p:nvPr/>
          </p:nvGrpSpPr>
          <p:grpSpPr>
            <a:xfrm>
              <a:off x="2781" y="2890"/>
              <a:ext cx="411" cy="254"/>
              <a:chOff x="2781" y="2890"/>
              <a:chExt cx="411" cy="254"/>
            </a:xfrm>
          </p:grpSpPr>
          <p:sp>
            <p:nvSpPr>
              <p:cNvPr id="619" name="Google Shape;619;p28"/>
              <p:cNvSpPr/>
              <p:nvPr/>
            </p:nvSpPr>
            <p:spPr>
              <a:xfrm>
                <a:off x="2781" y="2979"/>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20" name="Google Shape;620;p28"/>
              <p:cNvSpPr/>
              <p:nvPr/>
            </p:nvSpPr>
            <p:spPr>
              <a:xfrm>
                <a:off x="2937" y="2890"/>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rgbClr val="FF0000"/>
                    </a:solidFill>
                    <a:latin typeface="Arial"/>
                    <a:ea typeface="Arial"/>
                    <a:cs typeface="Arial"/>
                    <a:sym typeface="Arial"/>
                  </a:rPr>
                  <a:t>B</a:t>
                </a:r>
                <a:endParaRPr/>
              </a:p>
            </p:txBody>
          </p:sp>
        </p:grpSp>
      </p:grpSp>
      <p:grpSp>
        <p:nvGrpSpPr>
          <p:cNvPr id="621" name="Google Shape;621;p28"/>
          <p:cNvGrpSpPr/>
          <p:nvPr/>
        </p:nvGrpSpPr>
        <p:grpSpPr>
          <a:xfrm>
            <a:off x="1952625" y="676275"/>
            <a:ext cx="5018088" cy="5768975"/>
            <a:chOff x="1230" y="426"/>
            <a:chExt cx="3161" cy="3634"/>
          </a:xfrm>
        </p:grpSpPr>
        <p:sp>
          <p:nvSpPr>
            <p:cNvPr id="622" name="Google Shape;622;p28"/>
            <p:cNvSpPr/>
            <p:nvPr/>
          </p:nvSpPr>
          <p:spPr>
            <a:xfrm>
              <a:off x="1230" y="426"/>
              <a:ext cx="3161" cy="2035"/>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623" name="Google Shape;623;p28"/>
            <p:cNvGrpSpPr/>
            <p:nvPr/>
          </p:nvGrpSpPr>
          <p:grpSpPr>
            <a:xfrm>
              <a:off x="1282" y="1170"/>
              <a:ext cx="3077" cy="2890"/>
              <a:chOff x="1282" y="1170"/>
              <a:chExt cx="3077" cy="2890"/>
            </a:xfrm>
          </p:grpSpPr>
          <p:sp>
            <p:nvSpPr>
              <p:cNvPr id="624" name="Google Shape;624;p28"/>
              <p:cNvSpPr/>
              <p:nvPr/>
            </p:nvSpPr>
            <p:spPr>
              <a:xfrm>
                <a:off x="1282" y="1711"/>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625" name="Google Shape;625;p28"/>
              <p:cNvCxnSpPr/>
              <p:nvPr/>
            </p:nvCxnSpPr>
            <p:spPr>
              <a:xfrm>
                <a:off x="2813" y="1558"/>
                <a:ext cx="0" cy="2502"/>
              </a:xfrm>
              <a:prstGeom prst="straightConnector1">
                <a:avLst/>
              </a:prstGeom>
              <a:noFill/>
              <a:ln w="25400" cap="flat" cmpd="sng">
                <a:solidFill>
                  <a:srgbClr val="000000"/>
                </a:solidFill>
                <a:prstDash val="solid"/>
                <a:round/>
                <a:headEnd type="none" w="sm" len="sm"/>
                <a:tailEnd type="none" w="sm" len="sm"/>
              </a:ln>
            </p:spPr>
          </p:cxnSp>
          <p:sp>
            <p:nvSpPr>
              <p:cNvPr id="626" name="Google Shape;626;p28"/>
              <p:cNvSpPr/>
              <p:nvPr/>
            </p:nvSpPr>
            <p:spPr>
              <a:xfrm>
                <a:off x="2394" y="1170"/>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627" name="Google Shape;627;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28" name="Google Shape;628;p28"/>
            <p:cNvGrpSpPr/>
            <p:nvPr/>
          </p:nvGrpSpPr>
          <p:grpSpPr>
            <a:xfrm>
              <a:off x="2769" y="3063"/>
              <a:ext cx="411" cy="254"/>
              <a:chOff x="2769" y="3063"/>
              <a:chExt cx="411" cy="254"/>
            </a:xfrm>
          </p:grpSpPr>
          <p:sp>
            <p:nvSpPr>
              <p:cNvPr id="629" name="Google Shape;629;p28"/>
              <p:cNvSpPr/>
              <p:nvPr/>
            </p:nvSpPr>
            <p:spPr>
              <a:xfrm>
                <a:off x="2769" y="3152"/>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30" name="Google Shape;630;p28"/>
              <p:cNvSpPr/>
              <p:nvPr/>
            </p:nvSpPr>
            <p:spPr>
              <a:xfrm>
                <a:off x="2925" y="3063"/>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lt2"/>
                    </a:solidFill>
                    <a:latin typeface="Arial"/>
                    <a:ea typeface="Arial"/>
                    <a:cs typeface="Arial"/>
                    <a:sym typeface="Arial"/>
                  </a:rPr>
                  <a:t>B</a:t>
                </a:r>
                <a:endParaRPr/>
              </a:p>
            </p:txBody>
          </p:sp>
        </p:grpSp>
        <p:grpSp>
          <p:nvGrpSpPr>
            <p:cNvPr id="631" name="Google Shape;631;p28"/>
            <p:cNvGrpSpPr/>
            <p:nvPr/>
          </p:nvGrpSpPr>
          <p:grpSpPr>
            <a:xfrm>
              <a:off x="2770" y="2934"/>
              <a:ext cx="411" cy="254"/>
              <a:chOff x="2770" y="2934"/>
              <a:chExt cx="411" cy="254"/>
            </a:xfrm>
          </p:grpSpPr>
          <p:sp>
            <p:nvSpPr>
              <p:cNvPr id="632" name="Google Shape;632;p28"/>
              <p:cNvSpPr/>
              <p:nvPr/>
            </p:nvSpPr>
            <p:spPr>
              <a:xfrm>
                <a:off x="2770" y="3023"/>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33" name="Google Shape;633;p28"/>
              <p:cNvSpPr/>
              <p:nvPr/>
            </p:nvSpPr>
            <p:spPr>
              <a:xfrm>
                <a:off x="2926" y="2934"/>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rgbClr val="FF0000"/>
                    </a:solidFill>
                    <a:latin typeface="Arial"/>
                    <a:ea typeface="Arial"/>
                    <a:cs typeface="Arial"/>
                    <a:sym typeface="Arial"/>
                  </a:rPr>
                  <a:t>B</a:t>
                </a:r>
                <a:endParaRPr/>
              </a:p>
            </p:txBody>
          </p:sp>
        </p:grpSp>
      </p:grpSp>
      <p:grpSp>
        <p:nvGrpSpPr>
          <p:cNvPr id="634" name="Google Shape;634;p28"/>
          <p:cNvGrpSpPr/>
          <p:nvPr/>
        </p:nvGrpSpPr>
        <p:grpSpPr>
          <a:xfrm>
            <a:off x="1970088" y="676275"/>
            <a:ext cx="4983162" cy="5956300"/>
            <a:chOff x="1241" y="426"/>
            <a:chExt cx="3139" cy="3752"/>
          </a:xfrm>
        </p:grpSpPr>
        <p:sp>
          <p:nvSpPr>
            <p:cNvPr id="635" name="Google Shape;635;p28"/>
            <p:cNvSpPr/>
            <p:nvPr/>
          </p:nvSpPr>
          <p:spPr>
            <a:xfrm>
              <a:off x="1241" y="426"/>
              <a:ext cx="3139" cy="2035"/>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636" name="Google Shape;636;p28"/>
            <p:cNvGrpSpPr/>
            <p:nvPr/>
          </p:nvGrpSpPr>
          <p:grpSpPr>
            <a:xfrm>
              <a:off x="1283" y="1288"/>
              <a:ext cx="3077" cy="2890"/>
              <a:chOff x="1283" y="1288"/>
              <a:chExt cx="3077" cy="2890"/>
            </a:xfrm>
          </p:grpSpPr>
          <p:sp>
            <p:nvSpPr>
              <p:cNvPr id="637" name="Google Shape;637;p28"/>
              <p:cNvSpPr/>
              <p:nvPr/>
            </p:nvSpPr>
            <p:spPr>
              <a:xfrm>
                <a:off x="1283" y="1829"/>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638" name="Google Shape;638;p28"/>
              <p:cNvCxnSpPr/>
              <p:nvPr/>
            </p:nvCxnSpPr>
            <p:spPr>
              <a:xfrm>
                <a:off x="2814" y="1676"/>
                <a:ext cx="0" cy="2502"/>
              </a:xfrm>
              <a:prstGeom prst="straightConnector1">
                <a:avLst/>
              </a:prstGeom>
              <a:noFill/>
              <a:ln w="25400" cap="flat" cmpd="sng">
                <a:solidFill>
                  <a:srgbClr val="000000"/>
                </a:solidFill>
                <a:prstDash val="solid"/>
                <a:round/>
                <a:headEnd type="none" w="sm" len="sm"/>
                <a:tailEnd type="none" w="sm" len="sm"/>
              </a:ln>
            </p:spPr>
          </p:cxnSp>
          <p:sp>
            <p:nvSpPr>
              <p:cNvPr id="639" name="Google Shape;639;p28"/>
              <p:cNvSpPr/>
              <p:nvPr/>
            </p:nvSpPr>
            <p:spPr>
              <a:xfrm>
                <a:off x="2395" y="1288"/>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640" name="Google Shape;640;p28"/>
            <p:cNvCxnSpPr/>
            <p:nvPr/>
          </p:nvCxnSpPr>
          <p:spPr>
            <a:xfrm>
              <a:off x="1314"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41" name="Google Shape;641;p28"/>
            <p:cNvGrpSpPr/>
            <p:nvPr/>
          </p:nvGrpSpPr>
          <p:grpSpPr>
            <a:xfrm>
              <a:off x="2771" y="2988"/>
              <a:ext cx="411" cy="254"/>
              <a:chOff x="2771" y="2988"/>
              <a:chExt cx="411" cy="254"/>
            </a:xfrm>
          </p:grpSpPr>
          <p:sp>
            <p:nvSpPr>
              <p:cNvPr id="642" name="Google Shape;642;p28"/>
              <p:cNvSpPr/>
              <p:nvPr/>
            </p:nvSpPr>
            <p:spPr>
              <a:xfrm>
                <a:off x="2771" y="3077"/>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43" name="Google Shape;643;p28"/>
              <p:cNvSpPr/>
              <p:nvPr/>
            </p:nvSpPr>
            <p:spPr>
              <a:xfrm>
                <a:off x="2927" y="2988"/>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rgbClr val="FF0000"/>
                    </a:solidFill>
                    <a:latin typeface="Arial"/>
                    <a:ea typeface="Arial"/>
                    <a:cs typeface="Arial"/>
                    <a:sym typeface="Arial"/>
                  </a:rPr>
                  <a:t>B</a:t>
                </a:r>
                <a:endParaRPr/>
              </a:p>
            </p:txBody>
          </p:sp>
        </p:grpSp>
        <p:grpSp>
          <p:nvGrpSpPr>
            <p:cNvPr id="644" name="Google Shape;644;p28"/>
            <p:cNvGrpSpPr/>
            <p:nvPr/>
          </p:nvGrpSpPr>
          <p:grpSpPr>
            <a:xfrm>
              <a:off x="2770" y="3181"/>
              <a:ext cx="411" cy="254"/>
              <a:chOff x="2770" y="3181"/>
              <a:chExt cx="411" cy="254"/>
            </a:xfrm>
          </p:grpSpPr>
          <p:sp>
            <p:nvSpPr>
              <p:cNvPr id="645" name="Google Shape;645;p28"/>
              <p:cNvSpPr/>
              <p:nvPr/>
            </p:nvSpPr>
            <p:spPr>
              <a:xfrm>
                <a:off x="2770" y="327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46" name="Google Shape;646;p28"/>
              <p:cNvSpPr/>
              <p:nvPr/>
            </p:nvSpPr>
            <p:spPr>
              <a:xfrm>
                <a:off x="2926" y="3181"/>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lt2"/>
                    </a:solidFill>
                    <a:latin typeface="Arial"/>
                    <a:ea typeface="Arial"/>
                    <a:cs typeface="Arial"/>
                    <a:sym typeface="Arial"/>
                  </a:rPr>
                  <a:t>B</a:t>
                </a:r>
                <a:endParaRPr/>
              </a:p>
            </p:txBody>
          </p:sp>
        </p:grpSp>
      </p:grpSp>
      <p:grpSp>
        <p:nvGrpSpPr>
          <p:cNvPr id="647" name="Google Shape;647;p28"/>
          <p:cNvGrpSpPr/>
          <p:nvPr/>
        </p:nvGrpSpPr>
        <p:grpSpPr>
          <a:xfrm>
            <a:off x="2000232" y="676275"/>
            <a:ext cx="4970462" cy="6159500"/>
            <a:chOff x="1251" y="426"/>
            <a:chExt cx="3131" cy="3880"/>
          </a:xfrm>
        </p:grpSpPr>
        <p:sp>
          <p:nvSpPr>
            <p:cNvPr id="648" name="Google Shape;648;p28"/>
            <p:cNvSpPr/>
            <p:nvPr/>
          </p:nvSpPr>
          <p:spPr>
            <a:xfrm>
              <a:off x="1251" y="426"/>
              <a:ext cx="3129" cy="2035"/>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649" name="Google Shape;649;p28"/>
            <p:cNvGrpSpPr/>
            <p:nvPr/>
          </p:nvGrpSpPr>
          <p:grpSpPr>
            <a:xfrm>
              <a:off x="1305" y="1416"/>
              <a:ext cx="3077" cy="2890"/>
              <a:chOff x="1305" y="1416"/>
              <a:chExt cx="3077" cy="2890"/>
            </a:xfrm>
          </p:grpSpPr>
          <p:sp>
            <p:nvSpPr>
              <p:cNvPr id="650" name="Google Shape;650;p28"/>
              <p:cNvSpPr/>
              <p:nvPr/>
            </p:nvSpPr>
            <p:spPr>
              <a:xfrm>
                <a:off x="1305" y="1957"/>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651" name="Google Shape;651;p28"/>
              <p:cNvCxnSpPr/>
              <p:nvPr/>
            </p:nvCxnSpPr>
            <p:spPr>
              <a:xfrm>
                <a:off x="2813" y="1804"/>
                <a:ext cx="0" cy="2502"/>
              </a:xfrm>
              <a:prstGeom prst="straightConnector1">
                <a:avLst/>
              </a:prstGeom>
              <a:noFill/>
              <a:ln w="25400" cap="flat" cmpd="sng">
                <a:solidFill>
                  <a:srgbClr val="000000"/>
                </a:solidFill>
                <a:prstDash val="solid"/>
                <a:round/>
                <a:headEnd type="none" w="sm" len="sm"/>
                <a:tailEnd type="none" w="sm" len="sm"/>
              </a:ln>
            </p:spPr>
          </p:cxnSp>
          <p:sp>
            <p:nvSpPr>
              <p:cNvPr id="652" name="Google Shape;652;p28"/>
              <p:cNvSpPr/>
              <p:nvPr/>
            </p:nvSpPr>
            <p:spPr>
              <a:xfrm>
                <a:off x="2394" y="1416"/>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653" name="Google Shape;653;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54" name="Google Shape;654;p28"/>
            <p:cNvGrpSpPr/>
            <p:nvPr/>
          </p:nvGrpSpPr>
          <p:grpSpPr>
            <a:xfrm>
              <a:off x="2770" y="3042"/>
              <a:ext cx="411" cy="254"/>
              <a:chOff x="2770" y="3042"/>
              <a:chExt cx="411" cy="254"/>
            </a:xfrm>
          </p:grpSpPr>
          <p:sp>
            <p:nvSpPr>
              <p:cNvPr id="655" name="Google Shape;655;p28"/>
              <p:cNvSpPr/>
              <p:nvPr/>
            </p:nvSpPr>
            <p:spPr>
              <a:xfrm>
                <a:off x="2770" y="3131"/>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56" name="Google Shape;656;p28"/>
              <p:cNvSpPr/>
              <p:nvPr/>
            </p:nvSpPr>
            <p:spPr>
              <a:xfrm>
                <a:off x="2926" y="3042"/>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rgbClr val="FF0000"/>
                    </a:solidFill>
                    <a:latin typeface="Arial"/>
                    <a:ea typeface="Arial"/>
                    <a:cs typeface="Arial"/>
                    <a:sym typeface="Arial"/>
                  </a:rPr>
                  <a:t>B</a:t>
                </a:r>
                <a:endParaRPr/>
              </a:p>
            </p:txBody>
          </p:sp>
        </p:grpSp>
        <p:grpSp>
          <p:nvGrpSpPr>
            <p:cNvPr id="657" name="Google Shape;657;p28"/>
            <p:cNvGrpSpPr/>
            <p:nvPr/>
          </p:nvGrpSpPr>
          <p:grpSpPr>
            <a:xfrm>
              <a:off x="2769" y="3341"/>
              <a:ext cx="411" cy="254"/>
              <a:chOff x="2769" y="3341"/>
              <a:chExt cx="411" cy="254"/>
            </a:xfrm>
          </p:grpSpPr>
          <p:sp>
            <p:nvSpPr>
              <p:cNvPr id="658" name="Google Shape;658;p28"/>
              <p:cNvSpPr/>
              <p:nvPr/>
            </p:nvSpPr>
            <p:spPr>
              <a:xfrm>
                <a:off x="2769" y="343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59" name="Google Shape;659;p28"/>
              <p:cNvSpPr/>
              <p:nvPr/>
            </p:nvSpPr>
            <p:spPr>
              <a:xfrm>
                <a:off x="2925" y="3341"/>
                <a:ext cx="255" cy="25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lt2"/>
                    </a:solidFill>
                    <a:latin typeface="Arial"/>
                    <a:ea typeface="Arial"/>
                    <a:cs typeface="Arial"/>
                    <a:sym typeface="Arial"/>
                  </a:rPr>
                  <a:t>B</a:t>
                </a:r>
                <a:endParaRPr/>
              </a:p>
            </p:txBody>
          </p:sp>
        </p:grpSp>
      </p:grpSp>
      <p:sp>
        <p:nvSpPr>
          <p:cNvPr id="660" name="Google Shape;660;p2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a:t>
            </a:r>
            <a:br>
              <a:rPr lang="es-ES" dirty="0"/>
            </a:br>
            <a:r>
              <a:rPr lang="es-ES" dirty="0"/>
              <a:t>Centro de Boyantéz</a:t>
            </a:r>
            <a:endParaRPr dirty="0"/>
          </a:p>
        </p:txBody>
      </p:sp>
      <p:sp>
        <p:nvSpPr>
          <p:cNvPr id="2" name="Marcador de fecha 1">
            <a:extLst>
              <a:ext uri="{FF2B5EF4-FFF2-40B4-BE49-F238E27FC236}">
                <a16:creationId xmlns:a16="http://schemas.microsoft.com/office/drawing/2014/main" id="{92A685FE-46F2-EE5D-B035-59AF37904354}"/>
              </a:ext>
            </a:extLst>
          </p:cNvPr>
          <p:cNvSpPr>
            <a:spLocks noGrp="1"/>
          </p:cNvSpPr>
          <p:nvPr>
            <p:ph type="dt" sz="half" idx="10"/>
          </p:nvPr>
        </p:nvSpPr>
        <p:spPr/>
        <p:txBody>
          <a:bodyPr/>
          <a:lstStyle/>
          <a:p>
            <a:pPr>
              <a:defRPr/>
            </a:pPr>
            <a:fld id="{47CD6643-3E1C-471D-8183-2A7B04179918}" type="datetime1">
              <a:rPr lang="es-CL" smtClean="0"/>
              <a:t>12-02-2025</a:t>
            </a:fld>
            <a:endParaRPr lang="es-ES"/>
          </a:p>
        </p:txBody>
      </p:sp>
      <p:sp>
        <p:nvSpPr>
          <p:cNvPr id="3" name="Marcador de número de diapositiva 2">
            <a:extLst>
              <a:ext uri="{FF2B5EF4-FFF2-40B4-BE49-F238E27FC236}">
                <a16:creationId xmlns:a16="http://schemas.microsoft.com/office/drawing/2014/main" id="{CC2A29E3-7A46-002A-D9B6-03A1A62A0E8B}"/>
              </a:ext>
            </a:extLst>
          </p:cNvPr>
          <p:cNvSpPr>
            <a:spLocks noGrp="1"/>
          </p:cNvSpPr>
          <p:nvPr>
            <p:ph type="sldNum" sz="quarter" idx="12"/>
          </p:nvPr>
        </p:nvSpPr>
        <p:spPr/>
        <p:txBody>
          <a:bodyPr/>
          <a:lstStyle/>
          <a:p>
            <a:pPr>
              <a:defRPr/>
            </a:pPr>
            <a:fld id="{512A34C5-A7E8-4629-B921-404C04172488}" type="slidenum">
              <a:rPr lang="es-ES" smtClean="0"/>
              <a:pPr>
                <a:defRPr/>
              </a:pPr>
              <a:t>29</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2"/>
                                        </p:tgtEl>
                                        <p:attrNameLst>
                                          <p:attrName>style.visibility</p:attrName>
                                        </p:attrNameLst>
                                      </p:cBhvr>
                                      <p:to>
                                        <p:strVal val="visible"/>
                                      </p:to>
                                    </p:set>
                                  </p:childTnLst>
                                </p:cTn>
                              </p:par>
                            </p:childTnLst>
                          </p:cTn>
                        </p:par>
                        <p:par>
                          <p:cTn id="7" fill="hold">
                            <p:stCondLst>
                              <p:cond delay="1"/>
                            </p:stCondLst>
                            <p:childTnLst>
                              <p:par>
                                <p:cTn id="8" presetID="10" presetClass="entr" presetSubtype="0" fill="hold" nodeType="afterEffect">
                                  <p:stCondLst>
                                    <p:cond delay="0"/>
                                  </p:stCondLst>
                                  <p:childTnLst>
                                    <p:set>
                                      <p:cBhvr>
                                        <p:cTn id="9" dur="1" fill="hold">
                                          <p:stCondLst>
                                            <p:cond delay="0"/>
                                          </p:stCondLst>
                                        </p:cTn>
                                        <p:tgtEl>
                                          <p:spTgt spid="603"/>
                                        </p:tgtEl>
                                        <p:attrNameLst>
                                          <p:attrName>style.visibility</p:attrName>
                                        </p:attrNameLst>
                                      </p:cBhvr>
                                      <p:to>
                                        <p:strVal val="visible"/>
                                      </p:to>
                                    </p:set>
                                    <p:animEffect transition="in" filter="fade">
                                      <p:cBhvr>
                                        <p:cTn id="10" dur="75"/>
                                        <p:tgtEl>
                                          <p:spTgt spid="603"/>
                                        </p:tgtEl>
                                      </p:cBhvr>
                                    </p:animEffect>
                                  </p:childTnLst>
                                </p:cTn>
                              </p:par>
                            </p:childTnLst>
                          </p:cTn>
                        </p:par>
                        <p:par>
                          <p:cTn id="11" fill="hold">
                            <p:stCondLst>
                              <p:cond delay="76"/>
                            </p:stCondLst>
                            <p:childTnLst>
                              <p:par>
                                <p:cTn id="12" presetID="10" presetClass="entr" presetSubtype="0" fill="hold" nodeType="afterEffect">
                                  <p:stCondLst>
                                    <p:cond delay="0"/>
                                  </p:stCondLst>
                                  <p:childTnLst>
                                    <p:set>
                                      <p:cBhvr>
                                        <p:cTn id="13" dur="1" fill="hold">
                                          <p:stCondLst>
                                            <p:cond delay="0"/>
                                          </p:stCondLst>
                                        </p:cTn>
                                        <p:tgtEl>
                                          <p:spTgt spid="604"/>
                                        </p:tgtEl>
                                        <p:attrNameLst>
                                          <p:attrName>style.visibility</p:attrName>
                                        </p:attrNameLst>
                                      </p:cBhvr>
                                      <p:to>
                                        <p:strVal val="visible"/>
                                      </p:to>
                                    </p:set>
                                    <p:animEffect transition="in" filter="fade">
                                      <p:cBhvr>
                                        <p:cTn id="14" dur="75"/>
                                        <p:tgtEl>
                                          <p:spTgt spid="604"/>
                                        </p:tgtEl>
                                      </p:cBhvr>
                                    </p:animEffect>
                                  </p:childTnLst>
                                </p:cTn>
                              </p:par>
                            </p:childTnLst>
                          </p:cTn>
                        </p:par>
                        <p:par>
                          <p:cTn id="15" fill="hold">
                            <p:stCondLst>
                              <p:cond delay="151"/>
                            </p:stCondLst>
                            <p:childTnLst>
                              <p:par>
                                <p:cTn id="16" presetID="10" presetClass="entr" presetSubtype="0" fill="hold" nodeType="afterEffect">
                                  <p:stCondLst>
                                    <p:cond delay="0"/>
                                  </p:stCondLst>
                                  <p:childTnLst>
                                    <p:set>
                                      <p:cBhvr>
                                        <p:cTn id="17" dur="1" fill="hold">
                                          <p:stCondLst>
                                            <p:cond delay="0"/>
                                          </p:stCondLst>
                                        </p:cTn>
                                        <p:tgtEl>
                                          <p:spTgt spid="605"/>
                                        </p:tgtEl>
                                        <p:attrNameLst>
                                          <p:attrName>style.visibility</p:attrName>
                                        </p:attrNameLst>
                                      </p:cBhvr>
                                      <p:to>
                                        <p:strVal val="visible"/>
                                      </p:to>
                                    </p:set>
                                    <p:animEffect transition="in" filter="fade">
                                      <p:cBhvr>
                                        <p:cTn id="18" dur="75"/>
                                        <p:tgtEl>
                                          <p:spTgt spid="605"/>
                                        </p:tgtEl>
                                      </p:cBhvr>
                                    </p:animEffect>
                                  </p:childTnLst>
                                </p:cTn>
                              </p:par>
                            </p:childTnLst>
                          </p:cTn>
                        </p:par>
                        <p:par>
                          <p:cTn id="19" fill="hold">
                            <p:stCondLst>
                              <p:cond delay="226"/>
                            </p:stCondLst>
                            <p:childTnLst>
                              <p:par>
                                <p:cTn id="20" presetID="10" presetClass="entr" presetSubtype="0" fill="hold" nodeType="afterEffect">
                                  <p:stCondLst>
                                    <p:cond delay="0"/>
                                  </p:stCondLst>
                                  <p:childTnLst>
                                    <p:set>
                                      <p:cBhvr>
                                        <p:cTn id="21" dur="1" fill="hold">
                                          <p:stCondLst>
                                            <p:cond delay="0"/>
                                          </p:stCondLst>
                                        </p:cTn>
                                        <p:tgtEl>
                                          <p:spTgt spid="606"/>
                                        </p:tgtEl>
                                        <p:attrNameLst>
                                          <p:attrName>style.visibility</p:attrName>
                                        </p:attrNameLst>
                                      </p:cBhvr>
                                      <p:to>
                                        <p:strVal val="visible"/>
                                      </p:to>
                                    </p:set>
                                    <p:animEffect transition="in" filter="fade">
                                      <p:cBhvr>
                                        <p:cTn id="22" dur="75"/>
                                        <p:tgtEl>
                                          <p:spTgt spid="606"/>
                                        </p:tgtEl>
                                      </p:cBhvr>
                                    </p:animEffect>
                                  </p:childTnLst>
                                </p:cTn>
                              </p:par>
                            </p:childTnLst>
                          </p:cTn>
                        </p:par>
                        <p:par>
                          <p:cTn id="23" fill="hold">
                            <p:stCondLst>
                              <p:cond delay="301"/>
                            </p:stCondLst>
                            <p:childTnLst>
                              <p:par>
                                <p:cTn id="24" presetID="1" presetClass="entr" presetSubtype="0" fill="hold" nodeType="afterEffect">
                                  <p:stCondLst>
                                    <p:cond delay="0"/>
                                  </p:stCondLst>
                                  <p:childTnLst>
                                    <p:set>
                                      <p:cBhvr>
                                        <p:cTn id="25" dur="1" fill="hold">
                                          <p:stCondLst>
                                            <p:cond delay="0"/>
                                          </p:stCondLst>
                                        </p:cTn>
                                        <p:tgtEl>
                                          <p:spTgt spid="607"/>
                                        </p:tgtEl>
                                        <p:attrNameLst>
                                          <p:attrName>style.visibility</p:attrName>
                                        </p:attrNameLst>
                                      </p:cBhvr>
                                      <p:to>
                                        <p:strVal val="visible"/>
                                      </p:to>
                                    </p:set>
                                  </p:childTnLst>
                                </p:cTn>
                              </p:par>
                            </p:childTnLst>
                          </p:cTn>
                        </p:par>
                        <p:par>
                          <p:cTn id="26" fill="hold">
                            <p:stCondLst>
                              <p:cond delay="302"/>
                            </p:stCondLst>
                            <p:childTnLst>
                              <p:par>
                                <p:cTn id="27" presetID="1" presetClass="entr" presetSubtype="0" fill="hold" nodeType="afterEffect">
                                  <p:stCondLst>
                                    <p:cond delay="0"/>
                                  </p:stCondLst>
                                  <p:childTnLst>
                                    <p:set>
                                      <p:cBhvr>
                                        <p:cTn id="28" dur="1" fill="hold">
                                          <p:stCondLst>
                                            <p:cond delay="0"/>
                                          </p:stCondLst>
                                        </p:cTn>
                                        <p:tgtEl>
                                          <p:spTgt spid="608"/>
                                        </p:tgtEl>
                                        <p:attrNameLst>
                                          <p:attrName>style.visibility</p:attrName>
                                        </p:attrNameLst>
                                      </p:cBhvr>
                                      <p:to>
                                        <p:strVal val="visible"/>
                                      </p:to>
                                    </p:set>
                                  </p:childTnLst>
                                </p:cTn>
                              </p:par>
                            </p:childTnLst>
                          </p:cTn>
                        </p:par>
                        <p:par>
                          <p:cTn id="29" fill="hold">
                            <p:stCondLst>
                              <p:cond delay="303"/>
                            </p:stCondLst>
                            <p:childTnLst>
                              <p:par>
                                <p:cTn id="30" presetID="1" presetClass="entr" presetSubtype="0" fill="hold" nodeType="afterEffect">
                                  <p:stCondLst>
                                    <p:cond delay="0"/>
                                  </p:stCondLst>
                                  <p:childTnLst>
                                    <p:set>
                                      <p:cBhvr>
                                        <p:cTn id="31" dur="1" fill="hold">
                                          <p:stCondLst>
                                            <p:cond delay="0"/>
                                          </p:stCondLst>
                                        </p:cTn>
                                        <p:tgtEl>
                                          <p:spTgt spid="621"/>
                                        </p:tgtEl>
                                        <p:attrNameLst>
                                          <p:attrName>style.visibility</p:attrName>
                                        </p:attrNameLst>
                                      </p:cBhvr>
                                      <p:to>
                                        <p:strVal val="visible"/>
                                      </p:to>
                                    </p:set>
                                  </p:childTnLst>
                                </p:cTn>
                              </p:par>
                            </p:childTnLst>
                          </p:cTn>
                        </p:par>
                        <p:par>
                          <p:cTn id="32" fill="hold">
                            <p:stCondLst>
                              <p:cond delay="304"/>
                            </p:stCondLst>
                            <p:childTnLst>
                              <p:par>
                                <p:cTn id="33" presetID="1" presetClass="entr" presetSubtype="0" fill="hold" nodeType="afterEffect">
                                  <p:stCondLst>
                                    <p:cond delay="0"/>
                                  </p:stCondLst>
                                  <p:childTnLst>
                                    <p:set>
                                      <p:cBhvr>
                                        <p:cTn id="34" dur="1" fill="hold">
                                          <p:stCondLst>
                                            <p:cond delay="0"/>
                                          </p:stCondLst>
                                        </p:cTn>
                                        <p:tgtEl>
                                          <p:spTgt spid="634"/>
                                        </p:tgtEl>
                                        <p:attrNameLst>
                                          <p:attrName>style.visibility</p:attrName>
                                        </p:attrNameLst>
                                      </p:cBhvr>
                                      <p:to>
                                        <p:strVal val="visible"/>
                                      </p:to>
                                    </p:set>
                                  </p:childTnLst>
                                </p:cTn>
                              </p:par>
                            </p:childTnLst>
                          </p:cTn>
                        </p:par>
                        <p:par>
                          <p:cTn id="35" fill="hold">
                            <p:stCondLst>
                              <p:cond delay="305"/>
                            </p:stCondLst>
                            <p:childTnLst>
                              <p:par>
                                <p:cTn id="36" presetID="1" presetClass="entr" presetSubtype="0" fill="hold" nodeType="afterEffect">
                                  <p:stCondLst>
                                    <p:cond delay="0"/>
                                  </p:stCondLst>
                                  <p:childTnLst>
                                    <p:set>
                                      <p:cBhvr>
                                        <p:cTn id="37" dur="1" fill="hold">
                                          <p:stCondLst>
                                            <p:cond delay="0"/>
                                          </p:stCondLst>
                                        </p:cTn>
                                        <p:tgtEl>
                                          <p:spTgt spid="6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64"/>
        <p:cNvGrpSpPr/>
        <p:nvPr/>
      </p:nvGrpSpPr>
      <p:grpSpPr>
        <a:xfrm>
          <a:off x="0" y="0"/>
          <a:ext cx="0" cy="0"/>
          <a:chOff x="0" y="0"/>
          <a:chExt cx="0" cy="0"/>
        </a:xfrm>
      </p:grpSpPr>
      <p:sp>
        <p:nvSpPr>
          <p:cNvPr id="665" name="Google Shape;665;p29"/>
          <p:cNvSpPr/>
          <p:nvPr/>
        </p:nvSpPr>
        <p:spPr>
          <a:xfrm>
            <a:off x="1676400" y="3352800"/>
            <a:ext cx="5410200" cy="990600"/>
          </a:xfrm>
          <a:custGeom>
            <a:avLst/>
            <a:gdLst/>
            <a:ahLst/>
            <a:cxnLst/>
            <a:rect l="l" t="t" r="r" b="b"/>
            <a:pathLst>
              <a:path w="3408" h="624" extrusionOk="0">
                <a:moveTo>
                  <a:pt x="0" y="624"/>
                </a:moveTo>
                <a:lnTo>
                  <a:pt x="2736" y="624"/>
                </a:lnTo>
                <a:lnTo>
                  <a:pt x="3408" y="0"/>
                </a:lnTo>
                <a:lnTo>
                  <a:pt x="672" y="0"/>
                </a:lnTo>
                <a:lnTo>
                  <a:pt x="0" y="624"/>
                </a:lnTo>
                <a:close/>
              </a:path>
            </a:pathLst>
          </a:custGeom>
          <a:solidFill>
            <a:srgbClr val="CCFF66"/>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66" name="Google Shape;666;p29"/>
          <p:cNvSpPr/>
          <p:nvPr/>
        </p:nvSpPr>
        <p:spPr>
          <a:xfrm>
            <a:off x="1676400" y="2743200"/>
            <a:ext cx="5410200" cy="990600"/>
          </a:xfrm>
          <a:custGeom>
            <a:avLst/>
            <a:gdLst/>
            <a:ahLst/>
            <a:cxnLst/>
            <a:rect l="l" t="t" r="r" b="b"/>
            <a:pathLst>
              <a:path w="3408" h="624" extrusionOk="0">
                <a:moveTo>
                  <a:pt x="0" y="624"/>
                </a:moveTo>
                <a:lnTo>
                  <a:pt x="2736" y="624"/>
                </a:lnTo>
                <a:lnTo>
                  <a:pt x="3408" y="0"/>
                </a:lnTo>
                <a:lnTo>
                  <a:pt x="672" y="0"/>
                </a:lnTo>
                <a:lnTo>
                  <a:pt x="0" y="624"/>
                </a:lnTo>
                <a:close/>
              </a:path>
            </a:pathLst>
          </a:custGeom>
          <a:solidFill>
            <a:srgbClr val="CCCCFF"/>
          </a:solid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67" name="Google Shape;667;p29"/>
          <p:cNvSpPr/>
          <p:nvPr/>
        </p:nvSpPr>
        <p:spPr>
          <a:xfrm>
            <a:off x="1676400" y="3048000"/>
            <a:ext cx="4343400" cy="1295400"/>
          </a:xfrm>
          <a:prstGeom prst="rect">
            <a:avLst/>
          </a:prstGeom>
          <a:noFill/>
          <a:ln w="571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668" name="Google Shape;668;p29"/>
          <p:cNvCxnSpPr/>
          <p:nvPr/>
        </p:nvCxnSpPr>
        <p:spPr>
          <a:xfrm>
            <a:off x="2743200" y="2057400"/>
            <a:ext cx="4343400" cy="0"/>
          </a:xfrm>
          <a:prstGeom prst="straightConnector1">
            <a:avLst/>
          </a:prstGeom>
          <a:noFill/>
          <a:ln w="57150" cap="flat" cmpd="sng">
            <a:solidFill>
              <a:schemeClr val="dk1"/>
            </a:solidFill>
            <a:prstDash val="solid"/>
            <a:round/>
            <a:headEnd type="none" w="med" len="med"/>
            <a:tailEnd type="none" w="med" len="med"/>
          </a:ln>
        </p:spPr>
      </p:cxnSp>
      <p:cxnSp>
        <p:nvCxnSpPr>
          <p:cNvPr id="669" name="Google Shape;669;p29"/>
          <p:cNvCxnSpPr/>
          <p:nvPr/>
        </p:nvCxnSpPr>
        <p:spPr>
          <a:xfrm>
            <a:off x="7086600" y="2057400"/>
            <a:ext cx="0" cy="1295400"/>
          </a:xfrm>
          <a:prstGeom prst="straightConnector1">
            <a:avLst/>
          </a:prstGeom>
          <a:noFill/>
          <a:ln w="57150" cap="flat" cmpd="sng">
            <a:solidFill>
              <a:schemeClr val="dk1"/>
            </a:solidFill>
            <a:prstDash val="solid"/>
            <a:round/>
            <a:headEnd type="none" w="med" len="med"/>
            <a:tailEnd type="none" w="med" len="med"/>
          </a:ln>
        </p:spPr>
      </p:cxnSp>
      <p:cxnSp>
        <p:nvCxnSpPr>
          <p:cNvPr id="670" name="Google Shape;670;p29"/>
          <p:cNvCxnSpPr/>
          <p:nvPr/>
        </p:nvCxnSpPr>
        <p:spPr>
          <a:xfrm>
            <a:off x="2743200" y="2057400"/>
            <a:ext cx="0" cy="1295400"/>
          </a:xfrm>
          <a:prstGeom prst="straightConnector1">
            <a:avLst/>
          </a:prstGeom>
          <a:noFill/>
          <a:ln w="9525" cap="flat" cmpd="sng">
            <a:solidFill>
              <a:schemeClr val="dk1"/>
            </a:solidFill>
            <a:prstDash val="solid"/>
            <a:round/>
            <a:headEnd type="none" w="med" len="med"/>
            <a:tailEnd type="none" w="med" len="med"/>
          </a:ln>
        </p:spPr>
      </p:cxnSp>
      <p:cxnSp>
        <p:nvCxnSpPr>
          <p:cNvPr id="671" name="Google Shape;671;p29"/>
          <p:cNvCxnSpPr/>
          <p:nvPr/>
        </p:nvCxnSpPr>
        <p:spPr>
          <a:xfrm>
            <a:off x="2743200" y="3352800"/>
            <a:ext cx="4343400" cy="0"/>
          </a:xfrm>
          <a:prstGeom prst="straightConnector1">
            <a:avLst/>
          </a:prstGeom>
          <a:noFill/>
          <a:ln w="9525" cap="flat" cmpd="sng">
            <a:solidFill>
              <a:schemeClr val="dk1"/>
            </a:solidFill>
            <a:prstDash val="solid"/>
            <a:round/>
            <a:headEnd type="none" w="med" len="med"/>
            <a:tailEnd type="none" w="med" len="med"/>
          </a:ln>
        </p:spPr>
      </p:cxnSp>
      <p:cxnSp>
        <p:nvCxnSpPr>
          <p:cNvPr id="672" name="Google Shape;672;p29"/>
          <p:cNvCxnSpPr/>
          <p:nvPr/>
        </p:nvCxnSpPr>
        <p:spPr>
          <a:xfrm flipH="1">
            <a:off x="1676400" y="3352800"/>
            <a:ext cx="1066800" cy="990600"/>
          </a:xfrm>
          <a:prstGeom prst="straightConnector1">
            <a:avLst/>
          </a:prstGeom>
          <a:noFill/>
          <a:ln w="9525" cap="flat" cmpd="sng">
            <a:solidFill>
              <a:schemeClr val="dk1"/>
            </a:solidFill>
            <a:prstDash val="solid"/>
            <a:round/>
            <a:headEnd type="none" w="med" len="med"/>
            <a:tailEnd type="none" w="med" len="med"/>
          </a:ln>
        </p:spPr>
      </p:cxnSp>
      <p:cxnSp>
        <p:nvCxnSpPr>
          <p:cNvPr id="673" name="Google Shape;673;p29"/>
          <p:cNvCxnSpPr/>
          <p:nvPr/>
        </p:nvCxnSpPr>
        <p:spPr>
          <a:xfrm flipH="1">
            <a:off x="1676400" y="2057400"/>
            <a:ext cx="1066800" cy="990600"/>
          </a:xfrm>
          <a:prstGeom prst="straightConnector1">
            <a:avLst/>
          </a:prstGeom>
          <a:noFill/>
          <a:ln w="57150" cap="flat" cmpd="sng">
            <a:solidFill>
              <a:schemeClr val="dk1"/>
            </a:solidFill>
            <a:prstDash val="solid"/>
            <a:round/>
            <a:headEnd type="none" w="med" len="med"/>
            <a:tailEnd type="none" w="med" len="med"/>
          </a:ln>
        </p:spPr>
      </p:cxnSp>
      <p:cxnSp>
        <p:nvCxnSpPr>
          <p:cNvPr id="674" name="Google Shape;674;p29"/>
          <p:cNvCxnSpPr/>
          <p:nvPr/>
        </p:nvCxnSpPr>
        <p:spPr>
          <a:xfrm flipH="1">
            <a:off x="6019800" y="2057400"/>
            <a:ext cx="1066800" cy="990600"/>
          </a:xfrm>
          <a:prstGeom prst="straightConnector1">
            <a:avLst/>
          </a:prstGeom>
          <a:noFill/>
          <a:ln w="57150" cap="flat" cmpd="sng">
            <a:solidFill>
              <a:schemeClr val="dk1"/>
            </a:solidFill>
            <a:prstDash val="solid"/>
            <a:round/>
            <a:headEnd type="none" w="med" len="med"/>
            <a:tailEnd type="none" w="med" len="med"/>
          </a:ln>
        </p:spPr>
      </p:cxnSp>
      <p:cxnSp>
        <p:nvCxnSpPr>
          <p:cNvPr id="675" name="Google Shape;675;p29"/>
          <p:cNvCxnSpPr/>
          <p:nvPr/>
        </p:nvCxnSpPr>
        <p:spPr>
          <a:xfrm flipH="1">
            <a:off x="6019800" y="3352800"/>
            <a:ext cx="1066800" cy="990600"/>
          </a:xfrm>
          <a:prstGeom prst="straightConnector1">
            <a:avLst/>
          </a:prstGeom>
          <a:noFill/>
          <a:ln w="57150" cap="flat" cmpd="sng">
            <a:solidFill>
              <a:schemeClr val="dk1"/>
            </a:solidFill>
            <a:prstDash val="solid"/>
            <a:round/>
            <a:headEnd type="none" w="med" len="med"/>
            <a:tailEnd type="none" w="med" len="med"/>
          </a:ln>
        </p:spPr>
      </p:cxnSp>
      <p:cxnSp>
        <p:nvCxnSpPr>
          <p:cNvPr id="676" name="Google Shape;676;p29"/>
          <p:cNvCxnSpPr/>
          <p:nvPr/>
        </p:nvCxnSpPr>
        <p:spPr>
          <a:xfrm>
            <a:off x="1066800" y="3733800"/>
            <a:ext cx="609600" cy="0"/>
          </a:xfrm>
          <a:prstGeom prst="straightConnector1">
            <a:avLst/>
          </a:prstGeom>
          <a:noFill/>
          <a:ln w="9525" cap="flat" cmpd="sng">
            <a:solidFill>
              <a:schemeClr val="dk1"/>
            </a:solidFill>
            <a:prstDash val="solid"/>
            <a:round/>
            <a:headEnd type="none" w="med" len="med"/>
            <a:tailEnd type="none" w="med" len="med"/>
          </a:ln>
        </p:spPr>
      </p:cxnSp>
      <p:cxnSp>
        <p:nvCxnSpPr>
          <p:cNvPr id="677" name="Google Shape;677;p29"/>
          <p:cNvCxnSpPr/>
          <p:nvPr/>
        </p:nvCxnSpPr>
        <p:spPr>
          <a:xfrm>
            <a:off x="5943600" y="3733800"/>
            <a:ext cx="2133600" cy="0"/>
          </a:xfrm>
          <a:prstGeom prst="straightConnector1">
            <a:avLst/>
          </a:prstGeom>
          <a:noFill/>
          <a:ln w="9525" cap="flat" cmpd="sng">
            <a:solidFill>
              <a:schemeClr val="dk1"/>
            </a:solidFill>
            <a:prstDash val="solid"/>
            <a:round/>
            <a:headEnd type="none" w="med" len="med"/>
            <a:tailEnd type="none" w="med" len="med"/>
          </a:ln>
        </p:spPr>
      </p:cxnSp>
      <p:cxnSp>
        <p:nvCxnSpPr>
          <p:cNvPr id="678" name="Google Shape;678;p29"/>
          <p:cNvCxnSpPr/>
          <p:nvPr/>
        </p:nvCxnSpPr>
        <p:spPr>
          <a:xfrm flipH="1">
            <a:off x="3886200" y="2057400"/>
            <a:ext cx="1066800" cy="990600"/>
          </a:xfrm>
          <a:prstGeom prst="straightConnector1">
            <a:avLst/>
          </a:prstGeom>
          <a:noFill/>
          <a:ln w="57150" cap="rnd" cmpd="sng">
            <a:solidFill>
              <a:srgbClr val="FF0066"/>
            </a:solidFill>
            <a:prstDash val="dot"/>
            <a:round/>
            <a:headEnd type="none" w="med" len="med"/>
            <a:tailEnd type="none" w="med" len="med"/>
          </a:ln>
        </p:spPr>
      </p:cxnSp>
      <p:cxnSp>
        <p:nvCxnSpPr>
          <p:cNvPr id="679" name="Google Shape;679;p29"/>
          <p:cNvCxnSpPr/>
          <p:nvPr/>
        </p:nvCxnSpPr>
        <p:spPr>
          <a:xfrm>
            <a:off x="3886200" y="3124200"/>
            <a:ext cx="0" cy="1295400"/>
          </a:xfrm>
          <a:prstGeom prst="straightConnector1">
            <a:avLst/>
          </a:prstGeom>
          <a:noFill/>
          <a:ln w="57150" cap="rnd" cmpd="sng">
            <a:solidFill>
              <a:srgbClr val="FF0066"/>
            </a:solidFill>
            <a:prstDash val="dot"/>
            <a:round/>
            <a:headEnd type="none" w="med" len="med"/>
            <a:tailEnd type="none" w="med" len="med"/>
          </a:ln>
        </p:spPr>
      </p:cxnSp>
      <p:cxnSp>
        <p:nvCxnSpPr>
          <p:cNvPr id="680" name="Google Shape;680;p29"/>
          <p:cNvCxnSpPr/>
          <p:nvPr/>
        </p:nvCxnSpPr>
        <p:spPr>
          <a:xfrm>
            <a:off x="4953000" y="2057400"/>
            <a:ext cx="0" cy="1295400"/>
          </a:xfrm>
          <a:prstGeom prst="straightConnector1">
            <a:avLst/>
          </a:prstGeom>
          <a:noFill/>
          <a:ln w="57150" cap="rnd" cmpd="sng">
            <a:solidFill>
              <a:srgbClr val="FF0066"/>
            </a:solidFill>
            <a:prstDash val="dot"/>
            <a:round/>
            <a:headEnd type="none" w="med" len="med"/>
            <a:tailEnd type="none" w="med" len="med"/>
          </a:ln>
        </p:spPr>
      </p:cxnSp>
      <p:cxnSp>
        <p:nvCxnSpPr>
          <p:cNvPr id="681" name="Google Shape;681;p29"/>
          <p:cNvCxnSpPr/>
          <p:nvPr/>
        </p:nvCxnSpPr>
        <p:spPr>
          <a:xfrm flipH="1">
            <a:off x="3886200" y="3352800"/>
            <a:ext cx="1066800" cy="990600"/>
          </a:xfrm>
          <a:prstGeom prst="straightConnector1">
            <a:avLst/>
          </a:prstGeom>
          <a:noFill/>
          <a:ln w="57150" cap="rnd" cmpd="sng">
            <a:solidFill>
              <a:srgbClr val="FF0066"/>
            </a:solidFill>
            <a:prstDash val="dot"/>
            <a:round/>
            <a:headEnd type="none" w="med" len="med"/>
            <a:tailEnd type="none" w="med" len="med"/>
          </a:ln>
        </p:spPr>
      </p:cxnSp>
      <p:cxnSp>
        <p:nvCxnSpPr>
          <p:cNvPr id="682" name="Google Shape;682;p29"/>
          <p:cNvCxnSpPr/>
          <p:nvPr/>
        </p:nvCxnSpPr>
        <p:spPr>
          <a:xfrm>
            <a:off x="2057400" y="2590800"/>
            <a:ext cx="5791200" cy="0"/>
          </a:xfrm>
          <a:prstGeom prst="straightConnector1">
            <a:avLst/>
          </a:prstGeom>
          <a:noFill/>
          <a:ln w="9525" cap="flat" cmpd="sng">
            <a:solidFill>
              <a:schemeClr val="dk1"/>
            </a:solidFill>
            <a:prstDash val="solid"/>
            <a:round/>
            <a:headEnd type="none" w="med" len="med"/>
            <a:tailEnd type="none" w="med" len="med"/>
          </a:ln>
        </p:spPr>
      </p:cxnSp>
      <p:sp>
        <p:nvSpPr>
          <p:cNvPr id="683" name="Google Shape;683;p29"/>
          <p:cNvSpPr txBox="1"/>
          <p:nvPr/>
        </p:nvSpPr>
        <p:spPr>
          <a:xfrm>
            <a:off x="2498725" y="43830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2</a:t>
            </a:r>
            <a:endParaRPr/>
          </a:p>
        </p:txBody>
      </p:sp>
      <p:sp>
        <p:nvSpPr>
          <p:cNvPr id="684" name="Google Shape;684;p29"/>
          <p:cNvSpPr txBox="1"/>
          <p:nvPr/>
        </p:nvSpPr>
        <p:spPr>
          <a:xfrm>
            <a:off x="4556125" y="43830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2</a:t>
            </a:r>
            <a:endParaRPr/>
          </a:p>
        </p:txBody>
      </p:sp>
      <p:sp>
        <p:nvSpPr>
          <p:cNvPr id="685" name="Google Shape;685;p29"/>
          <p:cNvSpPr txBox="1"/>
          <p:nvPr/>
        </p:nvSpPr>
        <p:spPr>
          <a:xfrm>
            <a:off x="1219200" y="3198813"/>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686" name="Google Shape;686;p29"/>
          <p:cNvSpPr txBox="1"/>
          <p:nvPr/>
        </p:nvSpPr>
        <p:spPr>
          <a:xfrm>
            <a:off x="1203325" y="38496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687" name="Google Shape;687;p29"/>
          <p:cNvSpPr txBox="1"/>
          <p:nvPr/>
        </p:nvSpPr>
        <p:spPr>
          <a:xfrm>
            <a:off x="1736725" y="2286000"/>
            <a:ext cx="396875"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2</a:t>
            </a:r>
            <a:endParaRPr/>
          </a:p>
        </p:txBody>
      </p:sp>
      <p:sp>
        <p:nvSpPr>
          <p:cNvPr id="688" name="Google Shape;688;p29"/>
          <p:cNvSpPr txBox="1"/>
          <p:nvPr/>
        </p:nvSpPr>
        <p:spPr>
          <a:xfrm>
            <a:off x="1174374" y="4786322"/>
            <a:ext cx="4592347" cy="1477328"/>
          </a:xfrm>
          <a:prstGeom prst="rect">
            <a:avLst/>
          </a:prstGeom>
          <a:noFill/>
          <a:ln>
            <a:noFill/>
          </a:ln>
        </p:spPr>
        <p:txBody>
          <a:bodyPr spcFirstLastPara="1" wrap="square" lIns="91425" tIns="45700" rIns="91425" bIns="45700" anchor="t" anchorCtr="0">
            <a:spAutoFit/>
          </a:bodyPr>
          <a:lstStyle/>
          <a:p>
            <a:pPr marL="0" marR="0" lvl="0" indent="-114300" algn="l" rtl="0">
              <a:spcBef>
                <a:spcPts val="0"/>
              </a:spcBef>
              <a:spcAft>
                <a:spcPts val="0"/>
              </a:spcAft>
              <a:buClr>
                <a:schemeClr val="dk1"/>
              </a:buClr>
              <a:buSzPts val="1800"/>
              <a:buFont typeface="Verdana"/>
              <a:buChar char="-"/>
            </a:pPr>
            <a:r>
              <a:rPr lang="es-ES" sz="1800" dirty="0">
                <a:solidFill>
                  <a:schemeClr val="dk1"/>
                </a:solidFill>
                <a:latin typeface="Verdana"/>
                <a:ea typeface="Verdana"/>
                <a:cs typeface="Verdana"/>
                <a:sym typeface="Verdana"/>
              </a:rPr>
              <a:t> Fuerza de boyantes (Peso del cajón)</a:t>
            </a:r>
            <a:endParaRPr sz="1800" dirty="0">
              <a:solidFill>
                <a:schemeClr val="dk1"/>
              </a:solidFill>
              <a:latin typeface="Verdana"/>
              <a:ea typeface="Verdana"/>
              <a:cs typeface="Verdana"/>
              <a:sym typeface="Verdana"/>
            </a:endParaRPr>
          </a:p>
          <a:p>
            <a:pPr marL="0" marR="0" lvl="0" indent="-114300" algn="l" rtl="0">
              <a:spcBef>
                <a:spcPts val="0"/>
              </a:spcBef>
              <a:spcAft>
                <a:spcPts val="0"/>
              </a:spcAft>
              <a:buClr>
                <a:schemeClr val="dk1"/>
              </a:buClr>
              <a:buSzPts val="1800"/>
              <a:buFont typeface="Verdana"/>
              <a:buChar char="-"/>
            </a:pPr>
            <a:r>
              <a:rPr lang="es-ES" sz="1800" dirty="0">
                <a:solidFill>
                  <a:schemeClr val="dk1"/>
                </a:solidFill>
                <a:latin typeface="Verdana"/>
                <a:ea typeface="Verdana"/>
                <a:cs typeface="Verdana"/>
                <a:sym typeface="Verdana"/>
              </a:rPr>
              <a:t> LCB : desde la Cuaderna Maestra</a:t>
            </a:r>
            <a:endParaRPr sz="1800" dirty="0">
              <a:solidFill>
                <a:schemeClr val="dk1"/>
              </a:solidFill>
              <a:latin typeface="Verdana"/>
              <a:ea typeface="Verdana"/>
              <a:cs typeface="Verdana"/>
              <a:sym typeface="Verdana"/>
            </a:endParaRPr>
          </a:p>
          <a:p>
            <a:pPr marL="0" marR="0" lvl="0" indent="-114300" algn="l" rtl="0">
              <a:spcBef>
                <a:spcPts val="0"/>
              </a:spcBef>
              <a:spcAft>
                <a:spcPts val="0"/>
              </a:spcAft>
              <a:buClr>
                <a:schemeClr val="dk1"/>
              </a:buClr>
              <a:buSzPts val="1800"/>
              <a:buFont typeface="Verdana"/>
              <a:buChar char="-"/>
            </a:pPr>
            <a:r>
              <a:rPr lang="es-ES" sz="1800" dirty="0">
                <a:solidFill>
                  <a:schemeClr val="dk1"/>
                </a:solidFill>
                <a:latin typeface="Verdana"/>
                <a:ea typeface="Verdana"/>
                <a:cs typeface="Verdana"/>
                <a:sym typeface="Verdana"/>
              </a:rPr>
              <a:t> TCB : a línea de crujía</a:t>
            </a:r>
            <a:endParaRPr sz="1800" dirty="0">
              <a:solidFill>
                <a:schemeClr val="dk1"/>
              </a:solidFill>
              <a:latin typeface="Verdana"/>
              <a:ea typeface="Verdana"/>
              <a:cs typeface="Verdana"/>
              <a:sym typeface="Verdana"/>
            </a:endParaRPr>
          </a:p>
          <a:p>
            <a:pPr marL="0" marR="0" lvl="0" indent="-114300" algn="l" rtl="0">
              <a:spcBef>
                <a:spcPts val="0"/>
              </a:spcBef>
              <a:spcAft>
                <a:spcPts val="0"/>
              </a:spcAft>
              <a:buClr>
                <a:schemeClr val="dk1"/>
              </a:buClr>
              <a:buSzPts val="1800"/>
              <a:buFont typeface="Verdana"/>
              <a:buChar char="-"/>
            </a:pPr>
            <a:r>
              <a:rPr lang="es-ES" sz="1800" dirty="0">
                <a:solidFill>
                  <a:schemeClr val="dk1"/>
                </a:solidFill>
                <a:latin typeface="Verdana"/>
                <a:ea typeface="Verdana"/>
                <a:cs typeface="Verdana"/>
                <a:sym typeface="Verdana"/>
              </a:rPr>
              <a:t> KB : Calado medio</a:t>
            </a:r>
            <a:endParaRPr sz="1800" dirty="0">
              <a:solidFill>
                <a:schemeClr val="dk1"/>
              </a:solidFill>
              <a:latin typeface="Verdana"/>
              <a:ea typeface="Verdana"/>
              <a:cs typeface="Verdana"/>
              <a:sym typeface="Verdana"/>
            </a:endParaRPr>
          </a:p>
          <a:p>
            <a:pPr marL="0" marR="0" lvl="0" indent="-114300" algn="l" rtl="0">
              <a:spcBef>
                <a:spcPts val="0"/>
              </a:spcBef>
              <a:spcAft>
                <a:spcPts val="0"/>
              </a:spcAft>
              <a:buClr>
                <a:schemeClr val="dk1"/>
              </a:buClr>
              <a:buSzPts val="1800"/>
              <a:buFont typeface="Verdana"/>
              <a:buChar char="-"/>
            </a:pPr>
            <a:r>
              <a:rPr lang="es-ES" sz="1800" dirty="0">
                <a:solidFill>
                  <a:schemeClr val="dk1"/>
                </a:solidFill>
                <a:latin typeface="Verdana"/>
                <a:ea typeface="Verdana"/>
                <a:cs typeface="Verdana"/>
                <a:sym typeface="Verdana"/>
              </a:rPr>
              <a:t> Reserva de Fuerza de Boyantéz</a:t>
            </a:r>
            <a:endParaRPr sz="1800" dirty="0">
              <a:solidFill>
                <a:schemeClr val="dk1"/>
              </a:solidFill>
              <a:latin typeface="Verdana"/>
              <a:ea typeface="Verdana"/>
              <a:cs typeface="Verdana"/>
              <a:sym typeface="Verdana"/>
            </a:endParaRPr>
          </a:p>
        </p:txBody>
      </p:sp>
      <p:sp>
        <p:nvSpPr>
          <p:cNvPr id="689" name="Google Shape;689;p29"/>
          <p:cNvSpPr txBox="1"/>
          <p:nvPr/>
        </p:nvSpPr>
        <p:spPr>
          <a:xfrm>
            <a:off x="7239000" y="3351213"/>
            <a:ext cx="6413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WL</a:t>
            </a:r>
            <a:endParaRPr/>
          </a:p>
        </p:txBody>
      </p:sp>
      <p:cxnSp>
        <p:nvCxnSpPr>
          <p:cNvPr id="690" name="Google Shape;690;p29"/>
          <p:cNvCxnSpPr/>
          <p:nvPr/>
        </p:nvCxnSpPr>
        <p:spPr>
          <a:xfrm>
            <a:off x="4343400" y="2667000"/>
            <a:ext cx="0" cy="1295400"/>
          </a:xfrm>
          <a:prstGeom prst="straightConnector1">
            <a:avLst/>
          </a:prstGeom>
          <a:noFill/>
          <a:ln w="9525" cap="rnd" cmpd="sng">
            <a:solidFill>
              <a:schemeClr val="dk1"/>
            </a:solidFill>
            <a:prstDash val="dot"/>
            <a:round/>
            <a:headEnd type="none" w="med" len="med"/>
            <a:tailEnd type="none" w="med" len="med"/>
          </a:ln>
        </p:spPr>
      </p:cxnSp>
      <p:cxnSp>
        <p:nvCxnSpPr>
          <p:cNvPr id="691" name="Google Shape;691;p29"/>
          <p:cNvCxnSpPr/>
          <p:nvPr/>
        </p:nvCxnSpPr>
        <p:spPr>
          <a:xfrm flipH="1">
            <a:off x="3886200" y="2743200"/>
            <a:ext cx="1066800" cy="990600"/>
          </a:xfrm>
          <a:prstGeom prst="straightConnector1">
            <a:avLst/>
          </a:prstGeom>
          <a:noFill/>
          <a:ln w="57150" cap="rnd" cmpd="sng">
            <a:solidFill>
              <a:srgbClr val="FF0066"/>
            </a:solidFill>
            <a:prstDash val="dot"/>
            <a:round/>
            <a:headEnd type="none" w="med" len="med"/>
            <a:tailEnd type="none" w="med" len="med"/>
          </a:ln>
        </p:spPr>
      </p:cxnSp>
      <p:sp>
        <p:nvSpPr>
          <p:cNvPr id="692" name="Google Shape;692;p29"/>
          <p:cNvSpPr/>
          <p:nvPr/>
        </p:nvSpPr>
        <p:spPr>
          <a:xfrm>
            <a:off x="4267200" y="3581400"/>
            <a:ext cx="152400" cy="152400"/>
          </a:xfrm>
          <a:prstGeom prst="ellipse">
            <a:avLst/>
          </a:prstGeom>
          <a:solidFill>
            <a:srgbClr val="0033CC"/>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93" name="Google Shape;693;p29"/>
          <p:cNvSpPr/>
          <p:nvPr/>
        </p:nvSpPr>
        <p:spPr>
          <a:xfrm>
            <a:off x="6553200" y="4800600"/>
            <a:ext cx="1524000" cy="1524000"/>
          </a:xfrm>
          <a:prstGeom prst="rect">
            <a:avLst/>
          </a:prstGeom>
          <a:solidFill>
            <a:schemeClr val="hlink"/>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Verdana"/>
              <a:ea typeface="Verdana"/>
              <a:cs typeface="Verdana"/>
              <a:sym typeface="Verdana"/>
            </a:endParaRPr>
          </a:p>
        </p:txBody>
      </p:sp>
      <p:cxnSp>
        <p:nvCxnSpPr>
          <p:cNvPr id="694" name="Google Shape;694;p29"/>
          <p:cNvCxnSpPr/>
          <p:nvPr/>
        </p:nvCxnSpPr>
        <p:spPr>
          <a:xfrm>
            <a:off x="5562600" y="5562600"/>
            <a:ext cx="3429000" cy="0"/>
          </a:xfrm>
          <a:prstGeom prst="straightConnector1">
            <a:avLst/>
          </a:prstGeom>
          <a:noFill/>
          <a:ln w="9525" cap="flat" cmpd="sng">
            <a:solidFill>
              <a:schemeClr val="dk1"/>
            </a:solidFill>
            <a:prstDash val="dash"/>
            <a:round/>
            <a:headEnd type="none" w="med" len="med"/>
            <a:tailEnd type="none" w="med" len="med"/>
          </a:ln>
        </p:spPr>
      </p:cxnSp>
      <p:sp>
        <p:nvSpPr>
          <p:cNvPr id="695" name="Google Shape;695;p29"/>
          <p:cNvSpPr/>
          <p:nvPr/>
        </p:nvSpPr>
        <p:spPr>
          <a:xfrm>
            <a:off x="7239000" y="5867400"/>
            <a:ext cx="152400" cy="152400"/>
          </a:xfrm>
          <a:prstGeom prst="ellipse">
            <a:avLst/>
          </a:prstGeom>
          <a:solidFill>
            <a:srgbClr val="0033CC"/>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696" name="Google Shape;696;p29"/>
          <p:cNvSpPr txBox="1"/>
          <p:nvPr/>
        </p:nvSpPr>
        <p:spPr>
          <a:xfrm>
            <a:off x="5927725" y="56022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697" name="Google Shape;697;p29"/>
          <p:cNvSpPr txBox="1"/>
          <p:nvPr/>
        </p:nvSpPr>
        <p:spPr>
          <a:xfrm>
            <a:off x="6003925" y="4916488"/>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698" name="Google Shape;698;p29"/>
          <p:cNvSpPr txBox="1"/>
          <p:nvPr/>
        </p:nvSpPr>
        <p:spPr>
          <a:xfrm>
            <a:off x="6765925" y="4419600"/>
            <a:ext cx="3365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699" name="Google Shape;699;p29"/>
          <p:cNvSpPr txBox="1"/>
          <p:nvPr/>
        </p:nvSpPr>
        <p:spPr>
          <a:xfrm>
            <a:off x="7620000" y="4418013"/>
            <a:ext cx="354013"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1</a:t>
            </a:r>
            <a:endParaRPr/>
          </a:p>
        </p:txBody>
      </p:sp>
      <p:sp>
        <p:nvSpPr>
          <p:cNvPr id="700" name="Google Shape;700;p29"/>
          <p:cNvSpPr txBox="1"/>
          <p:nvPr/>
        </p:nvSpPr>
        <p:spPr>
          <a:xfrm>
            <a:off x="7467600" y="5943600"/>
            <a:ext cx="625475" cy="3968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rgbClr val="FFFF00"/>
                </a:solidFill>
                <a:latin typeface="Verdana"/>
                <a:ea typeface="Verdana"/>
                <a:cs typeface="Verdana"/>
                <a:sym typeface="Verdana"/>
              </a:rPr>
              <a:t>T/2</a:t>
            </a:r>
            <a:endParaRPr/>
          </a:p>
        </p:txBody>
      </p:sp>
      <p:cxnSp>
        <p:nvCxnSpPr>
          <p:cNvPr id="701" name="Google Shape;701;p29"/>
          <p:cNvCxnSpPr/>
          <p:nvPr/>
        </p:nvCxnSpPr>
        <p:spPr>
          <a:xfrm>
            <a:off x="7391400" y="5943600"/>
            <a:ext cx="685800" cy="0"/>
          </a:xfrm>
          <a:prstGeom prst="straightConnector1">
            <a:avLst/>
          </a:prstGeom>
          <a:noFill/>
          <a:ln w="9525" cap="flat" cmpd="sng">
            <a:solidFill>
              <a:schemeClr val="dk1"/>
            </a:solidFill>
            <a:prstDash val="solid"/>
            <a:round/>
            <a:headEnd type="none" w="med" len="med"/>
            <a:tailEnd type="none" w="med" len="med"/>
          </a:ln>
        </p:spPr>
      </p:cxnSp>
      <p:cxnSp>
        <p:nvCxnSpPr>
          <p:cNvPr id="702" name="Google Shape;702;p29"/>
          <p:cNvCxnSpPr/>
          <p:nvPr/>
        </p:nvCxnSpPr>
        <p:spPr>
          <a:xfrm>
            <a:off x="7620000" y="5715000"/>
            <a:ext cx="0" cy="228600"/>
          </a:xfrm>
          <a:prstGeom prst="straightConnector1">
            <a:avLst/>
          </a:prstGeom>
          <a:noFill/>
          <a:ln w="9525" cap="flat" cmpd="sng">
            <a:solidFill>
              <a:schemeClr val="dk1"/>
            </a:solidFill>
            <a:prstDash val="solid"/>
            <a:round/>
            <a:headEnd type="none" w="med" len="med"/>
            <a:tailEnd type="triangle" w="med" len="med"/>
          </a:ln>
        </p:spPr>
      </p:cxnSp>
      <p:cxnSp>
        <p:nvCxnSpPr>
          <p:cNvPr id="703" name="Google Shape;703;p29"/>
          <p:cNvCxnSpPr/>
          <p:nvPr/>
        </p:nvCxnSpPr>
        <p:spPr>
          <a:xfrm rot="10800000">
            <a:off x="7620000" y="6324600"/>
            <a:ext cx="0" cy="228600"/>
          </a:xfrm>
          <a:prstGeom prst="straightConnector1">
            <a:avLst/>
          </a:prstGeom>
          <a:noFill/>
          <a:ln w="9525" cap="flat" cmpd="sng">
            <a:solidFill>
              <a:schemeClr val="dk1"/>
            </a:solidFill>
            <a:prstDash val="solid"/>
            <a:round/>
            <a:headEnd type="none" w="med" len="med"/>
            <a:tailEnd type="triangle" w="med" len="med"/>
          </a:ln>
        </p:spPr>
      </p:cxnSp>
      <p:sp>
        <p:nvSpPr>
          <p:cNvPr id="704" name="Google Shape;704;p29"/>
          <p:cNvSpPr/>
          <p:nvPr/>
        </p:nvSpPr>
        <p:spPr>
          <a:xfrm>
            <a:off x="6553200" y="4800600"/>
            <a:ext cx="1524000" cy="762000"/>
          </a:xfrm>
          <a:prstGeom prst="rect">
            <a:avLst/>
          </a:prstGeom>
          <a:solidFill>
            <a:schemeClr val="l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705" name="Google Shape;705;p29"/>
          <p:cNvCxnSpPr/>
          <p:nvPr/>
        </p:nvCxnSpPr>
        <p:spPr>
          <a:xfrm>
            <a:off x="7315200" y="4724400"/>
            <a:ext cx="0" cy="2133600"/>
          </a:xfrm>
          <a:prstGeom prst="straightConnector1">
            <a:avLst/>
          </a:prstGeom>
          <a:noFill/>
          <a:ln w="9525" cap="flat" cmpd="sng">
            <a:solidFill>
              <a:schemeClr val="dk1"/>
            </a:solidFill>
            <a:prstDash val="solid"/>
            <a:round/>
            <a:headEnd type="none" w="med" len="med"/>
            <a:tailEnd type="none" w="med" len="med"/>
          </a:ln>
        </p:spPr>
      </p:cxnSp>
      <p:grpSp>
        <p:nvGrpSpPr>
          <p:cNvPr id="706" name="Google Shape;706;p29"/>
          <p:cNvGrpSpPr/>
          <p:nvPr/>
        </p:nvGrpSpPr>
        <p:grpSpPr>
          <a:xfrm>
            <a:off x="6858000" y="6323013"/>
            <a:ext cx="533400" cy="534987"/>
            <a:chOff x="3312" y="3839"/>
            <a:chExt cx="336" cy="337"/>
          </a:xfrm>
        </p:grpSpPr>
        <p:sp>
          <p:nvSpPr>
            <p:cNvPr id="707" name="Google Shape;707;p29"/>
            <p:cNvSpPr txBox="1"/>
            <p:nvPr/>
          </p:nvSpPr>
          <p:spPr>
            <a:xfrm>
              <a:off x="3312" y="3839"/>
              <a:ext cx="255" cy="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C</a:t>
              </a:r>
              <a:endParaRPr/>
            </a:p>
          </p:txBody>
        </p:sp>
        <p:sp>
          <p:nvSpPr>
            <p:cNvPr id="708" name="Google Shape;708;p29"/>
            <p:cNvSpPr txBox="1"/>
            <p:nvPr/>
          </p:nvSpPr>
          <p:spPr>
            <a:xfrm>
              <a:off x="3360" y="3888"/>
              <a:ext cx="288" cy="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L</a:t>
              </a:r>
              <a:endParaRPr/>
            </a:p>
          </p:txBody>
        </p:sp>
      </p:grpSp>
      <p:cxnSp>
        <p:nvCxnSpPr>
          <p:cNvPr id="709" name="Google Shape;709;p29"/>
          <p:cNvCxnSpPr/>
          <p:nvPr/>
        </p:nvCxnSpPr>
        <p:spPr>
          <a:xfrm>
            <a:off x="1143000" y="4343400"/>
            <a:ext cx="609600" cy="0"/>
          </a:xfrm>
          <a:prstGeom prst="straightConnector1">
            <a:avLst/>
          </a:prstGeom>
          <a:noFill/>
          <a:ln w="9525" cap="flat" cmpd="sng">
            <a:solidFill>
              <a:schemeClr val="dk1"/>
            </a:solidFill>
            <a:prstDash val="solid"/>
            <a:round/>
            <a:headEnd type="none" w="med" len="med"/>
            <a:tailEnd type="none" w="med" len="med"/>
          </a:ln>
        </p:spPr>
      </p:cxnSp>
      <p:cxnSp>
        <p:nvCxnSpPr>
          <p:cNvPr id="710" name="Google Shape;710;p29"/>
          <p:cNvCxnSpPr/>
          <p:nvPr/>
        </p:nvCxnSpPr>
        <p:spPr>
          <a:xfrm>
            <a:off x="1143000" y="3733800"/>
            <a:ext cx="0" cy="609600"/>
          </a:xfrm>
          <a:prstGeom prst="straightConnector1">
            <a:avLst/>
          </a:prstGeom>
          <a:noFill/>
          <a:ln w="9525" cap="flat" cmpd="sng">
            <a:solidFill>
              <a:schemeClr val="dk1"/>
            </a:solidFill>
            <a:prstDash val="solid"/>
            <a:round/>
            <a:headEnd type="triangle" w="med" len="med"/>
            <a:tailEnd type="triangle" w="med" len="med"/>
          </a:ln>
        </p:spPr>
      </p:cxnSp>
      <p:cxnSp>
        <p:nvCxnSpPr>
          <p:cNvPr id="711" name="Google Shape;711;p29"/>
          <p:cNvCxnSpPr/>
          <p:nvPr/>
        </p:nvCxnSpPr>
        <p:spPr>
          <a:xfrm>
            <a:off x="1066800" y="3048000"/>
            <a:ext cx="533400" cy="0"/>
          </a:xfrm>
          <a:prstGeom prst="straightConnector1">
            <a:avLst/>
          </a:prstGeom>
          <a:noFill/>
          <a:ln w="9525" cap="flat" cmpd="sng">
            <a:solidFill>
              <a:schemeClr val="dk1"/>
            </a:solidFill>
            <a:prstDash val="solid"/>
            <a:round/>
            <a:headEnd type="none" w="med" len="med"/>
            <a:tailEnd type="none" w="med" len="med"/>
          </a:ln>
        </p:spPr>
      </p:cxnSp>
      <p:cxnSp>
        <p:nvCxnSpPr>
          <p:cNvPr id="712" name="Google Shape;712;p29"/>
          <p:cNvCxnSpPr/>
          <p:nvPr/>
        </p:nvCxnSpPr>
        <p:spPr>
          <a:xfrm rot="10800000">
            <a:off x="1143000" y="3124200"/>
            <a:ext cx="0" cy="609600"/>
          </a:xfrm>
          <a:prstGeom prst="straightConnector1">
            <a:avLst/>
          </a:prstGeom>
          <a:noFill/>
          <a:ln w="9525" cap="flat" cmpd="sng">
            <a:solidFill>
              <a:schemeClr val="dk1"/>
            </a:solidFill>
            <a:prstDash val="solid"/>
            <a:round/>
            <a:headEnd type="triangle" w="med" len="med"/>
            <a:tailEnd type="triangle" w="med" len="med"/>
          </a:ln>
        </p:spPr>
      </p:cxnSp>
      <p:cxnSp>
        <p:nvCxnSpPr>
          <p:cNvPr id="713" name="Google Shape;713;p29"/>
          <p:cNvCxnSpPr/>
          <p:nvPr/>
        </p:nvCxnSpPr>
        <p:spPr>
          <a:xfrm>
            <a:off x="1676400" y="4343400"/>
            <a:ext cx="0" cy="228600"/>
          </a:xfrm>
          <a:prstGeom prst="straightConnector1">
            <a:avLst/>
          </a:prstGeom>
          <a:noFill/>
          <a:ln w="9525" cap="flat" cmpd="sng">
            <a:solidFill>
              <a:schemeClr val="dk1"/>
            </a:solidFill>
            <a:prstDash val="solid"/>
            <a:round/>
            <a:headEnd type="none" w="med" len="med"/>
            <a:tailEnd type="none" w="med" len="med"/>
          </a:ln>
        </p:spPr>
      </p:cxnSp>
      <p:cxnSp>
        <p:nvCxnSpPr>
          <p:cNvPr id="714" name="Google Shape;714;p29"/>
          <p:cNvCxnSpPr/>
          <p:nvPr/>
        </p:nvCxnSpPr>
        <p:spPr>
          <a:xfrm>
            <a:off x="3886200" y="4343400"/>
            <a:ext cx="0" cy="228600"/>
          </a:xfrm>
          <a:prstGeom prst="straightConnector1">
            <a:avLst/>
          </a:prstGeom>
          <a:noFill/>
          <a:ln w="9525" cap="flat" cmpd="sng">
            <a:solidFill>
              <a:schemeClr val="dk1"/>
            </a:solidFill>
            <a:prstDash val="solid"/>
            <a:round/>
            <a:headEnd type="none" w="med" len="med"/>
            <a:tailEnd type="none" w="med" len="med"/>
          </a:ln>
        </p:spPr>
      </p:cxnSp>
      <p:cxnSp>
        <p:nvCxnSpPr>
          <p:cNvPr id="715" name="Google Shape;715;p29"/>
          <p:cNvCxnSpPr/>
          <p:nvPr/>
        </p:nvCxnSpPr>
        <p:spPr>
          <a:xfrm>
            <a:off x="6019800" y="4343400"/>
            <a:ext cx="0" cy="228600"/>
          </a:xfrm>
          <a:prstGeom prst="straightConnector1">
            <a:avLst/>
          </a:prstGeom>
          <a:noFill/>
          <a:ln w="9525" cap="flat" cmpd="sng">
            <a:solidFill>
              <a:schemeClr val="dk1"/>
            </a:solidFill>
            <a:prstDash val="solid"/>
            <a:round/>
            <a:headEnd type="none" w="med" len="med"/>
            <a:tailEnd type="none" w="med" len="med"/>
          </a:ln>
        </p:spPr>
      </p:cxnSp>
      <p:cxnSp>
        <p:nvCxnSpPr>
          <p:cNvPr id="716" name="Google Shape;716;p29"/>
          <p:cNvCxnSpPr/>
          <p:nvPr/>
        </p:nvCxnSpPr>
        <p:spPr>
          <a:xfrm rot="10800000">
            <a:off x="1676400" y="4572000"/>
            <a:ext cx="762000" cy="0"/>
          </a:xfrm>
          <a:prstGeom prst="straightConnector1">
            <a:avLst/>
          </a:prstGeom>
          <a:noFill/>
          <a:ln w="9525" cap="flat" cmpd="sng">
            <a:solidFill>
              <a:schemeClr val="dk1"/>
            </a:solidFill>
            <a:prstDash val="solid"/>
            <a:round/>
            <a:headEnd type="none" w="med" len="med"/>
            <a:tailEnd type="triangle" w="med" len="med"/>
          </a:ln>
        </p:spPr>
      </p:cxnSp>
      <p:cxnSp>
        <p:nvCxnSpPr>
          <p:cNvPr id="717" name="Google Shape;717;p29"/>
          <p:cNvCxnSpPr/>
          <p:nvPr/>
        </p:nvCxnSpPr>
        <p:spPr>
          <a:xfrm>
            <a:off x="3048000" y="4572000"/>
            <a:ext cx="838200" cy="0"/>
          </a:xfrm>
          <a:prstGeom prst="straightConnector1">
            <a:avLst/>
          </a:prstGeom>
          <a:noFill/>
          <a:ln w="9525" cap="flat" cmpd="sng">
            <a:solidFill>
              <a:schemeClr val="dk1"/>
            </a:solidFill>
            <a:prstDash val="solid"/>
            <a:round/>
            <a:headEnd type="none" w="med" len="med"/>
            <a:tailEnd type="triangle" w="med" len="med"/>
          </a:ln>
        </p:spPr>
      </p:cxnSp>
      <p:cxnSp>
        <p:nvCxnSpPr>
          <p:cNvPr id="718" name="Google Shape;718;p29"/>
          <p:cNvCxnSpPr/>
          <p:nvPr/>
        </p:nvCxnSpPr>
        <p:spPr>
          <a:xfrm rot="10800000">
            <a:off x="3886200" y="4572000"/>
            <a:ext cx="609600" cy="0"/>
          </a:xfrm>
          <a:prstGeom prst="straightConnector1">
            <a:avLst/>
          </a:prstGeom>
          <a:noFill/>
          <a:ln w="9525" cap="flat" cmpd="sng">
            <a:solidFill>
              <a:schemeClr val="dk1"/>
            </a:solidFill>
            <a:prstDash val="solid"/>
            <a:round/>
            <a:headEnd type="none" w="med" len="med"/>
            <a:tailEnd type="triangle" w="med" len="med"/>
          </a:ln>
        </p:spPr>
      </p:cxnSp>
      <p:cxnSp>
        <p:nvCxnSpPr>
          <p:cNvPr id="719" name="Google Shape;719;p29"/>
          <p:cNvCxnSpPr/>
          <p:nvPr/>
        </p:nvCxnSpPr>
        <p:spPr>
          <a:xfrm>
            <a:off x="4953000" y="4572000"/>
            <a:ext cx="1066800" cy="0"/>
          </a:xfrm>
          <a:prstGeom prst="straightConnector1">
            <a:avLst/>
          </a:prstGeom>
          <a:noFill/>
          <a:ln w="9525" cap="flat" cmpd="sng">
            <a:solidFill>
              <a:schemeClr val="dk1"/>
            </a:solidFill>
            <a:prstDash val="solid"/>
            <a:round/>
            <a:headEnd type="none" w="med" len="med"/>
            <a:tailEnd type="triangle" w="med" len="med"/>
          </a:ln>
        </p:spPr>
      </p:cxnSp>
      <p:sp>
        <p:nvSpPr>
          <p:cNvPr id="720" name="Google Shape;720;p29"/>
          <p:cNvSpPr txBox="1"/>
          <p:nvPr/>
        </p:nvSpPr>
        <p:spPr>
          <a:xfrm>
            <a:off x="7375525" y="2173288"/>
            <a:ext cx="156805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Línea Crujía</a:t>
            </a:r>
            <a:endParaRPr sz="1800">
              <a:solidFill>
                <a:schemeClr val="dk1"/>
              </a:solidFill>
              <a:latin typeface="Verdana"/>
              <a:ea typeface="Verdana"/>
              <a:cs typeface="Verdana"/>
              <a:sym typeface="Verdana"/>
            </a:endParaRPr>
          </a:p>
        </p:txBody>
      </p:sp>
      <p:sp>
        <p:nvSpPr>
          <p:cNvPr id="721" name="Google Shape;721;p29"/>
          <p:cNvSpPr txBox="1"/>
          <p:nvPr/>
        </p:nvSpPr>
        <p:spPr>
          <a:xfrm>
            <a:off x="5867400" y="1370013"/>
            <a:ext cx="441325" cy="5191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2800" b="1">
                <a:solidFill>
                  <a:srgbClr val="0033CC"/>
                </a:solidFill>
                <a:latin typeface="Verdana"/>
                <a:ea typeface="Verdana"/>
                <a:cs typeface="Verdana"/>
                <a:sym typeface="Verdana"/>
              </a:rPr>
              <a:t>B</a:t>
            </a:r>
            <a:endParaRPr/>
          </a:p>
        </p:txBody>
      </p:sp>
      <p:cxnSp>
        <p:nvCxnSpPr>
          <p:cNvPr id="722" name="Google Shape;722;p29"/>
          <p:cNvCxnSpPr/>
          <p:nvPr/>
        </p:nvCxnSpPr>
        <p:spPr>
          <a:xfrm flipH="1">
            <a:off x="4419600" y="1752600"/>
            <a:ext cx="1371600" cy="1828800"/>
          </a:xfrm>
          <a:prstGeom prst="straightConnector1">
            <a:avLst/>
          </a:prstGeom>
          <a:noFill/>
          <a:ln w="9525" cap="flat" cmpd="sng">
            <a:solidFill>
              <a:srgbClr val="0033CC"/>
            </a:solidFill>
            <a:prstDash val="dot"/>
            <a:round/>
            <a:headEnd type="none" w="med" len="med"/>
            <a:tailEnd type="triangle" w="med" len="med"/>
          </a:ln>
        </p:spPr>
      </p:cxnSp>
      <p:sp>
        <p:nvSpPr>
          <p:cNvPr id="723" name="Google Shape;723;p29"/>
          <p:cNvSpPr txBox="1"/>
          <p:nvPr/>
        </p:nvSpPr>
        <p:spPr>
          <a:xfrm>
            <a:off x="6781800" y="5791200"/>
            <a:ext cx="3873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rgbClr val="0033CC"/>
                </a:solidFill>
                <a:latin typeface="Verdana"/>
                <a:ea typeface="Verdana"/>
                <a:cs typeface="Verdana"/>
                <a:sym typeface="Verdana"/>
              </a:rPr>
              <a:t>B</a:t>
            </a:r>
            <a:endParaRPr/>
          </a:p>
        </p:txBody>
      </p:sp>
      <p:cxnSp>
        <p:nvCxnSpPr>
          <p:cNvPr id="724" name="Google Shape;724;p29"/>
          <p:cNvCxnSpPr/>
          <p:nvPr/>
        </p:nvCxnSpPr>
        <p:spPr>
          <a:xfrm>
            <a:off x="2057400" y="2057400"/>
            <a:ext cx="685800" cy="0"/>
          </a:xfrm>
          <a:prstGeom prst="straightConnector1">
            <a:avLst/>
          </a:prstGeom>
          <a:noFill/>
          <a:ln w="9525" cap="flat" cmpd="sng">
            <a:solidFill>
              <a:schemeClr val="dk1"/>
            </a:solidFill>
            <a:prstDash val="solid"/>
            <a:round/>
            <a:headEnd type="none" w="med" len="med"/>
            <a:tailEnd type="none" w="med" len="med"/>
          </a:ln>
        </p:spPr>
      </p:cxnSp>
      <p:cxnSp>
        <p:nvCxnSpPr>
          <p:cNvPr id="725" name="Google Shape;725;p29"/>
          <p:cNvCxnSpPr/>
          <p:nvPr/>
        </p:nvCxnSpPr>
        <p:spPr>
          <a:xfrm rot="10800000" flipH="1">
            <a:off x="2057400" y="2057400"/>
            <a:ext cx="304800" cy="304800"/>
          </a:xfrm>
          <a:prstGeom prst="straightConnector1">
            <a:avLst/>
          </a:prstGeom>
          <a:noFill/>
          <a:ln w="9525" cap="flat" cmpd="sng">
            <a:solidFill>
              <a:schemeClr val="dk1"/>
            </a:solidFill>
            <a:prstDash val="solid"/>
            <a:round/>
            <a:headEnd type="none" w="med" len="med"/>
            <a:tailEnd type="triangle" w="med" len="med"/>
          </a:ln>
        </p:spPr>
      </p:cxnSp>
      <p:cxnSp>
        <p:nvCxnSpPr>
          <p:cNvPr id="726" name="Google Shape;726;p29"/>
          <p:cNvCxnSpPr/>
          <p:nvPr/>
        </p:nvCxnSpPr>
        <p:spPr>
          <a:xfrm flipH="1">
            <a:off x="1371600" y="2667000"/>
            <a:ext cx="381000" cy="381000"/>
          </a:xfrm>
          <a:prstGeom prst="straightConnector1">
            <a:avLst/>
          </a:prstGeom>
          <a:noFill/>
          <a:ln w="9525" cap="flat" cmpd="sng">
            <a:solidFill>
              <a:schemeClr val="dk1"/>
            </a:solidFill>
            <a:prstDash val="solid"/>
            <a:round/>
            <a:headEnd type="none" w="med" len="med"/>
            <a:tailEnd type="triangle" w="med" len="med"/>
          </a:ln>
        </p:spPr>
      </p:cxnSp>
      <p:sp>
        <p:nvSpPr>
          <p:cNvPr id="727" name="Google Shape;727;p29"/>
          <p:cNvSpPr txBox="1"/>
          <p:nvPr/>
        </p:nvSpPr>
        <p:spPr>
          <a:xfrm>
            <a:off x="8442325" y="5145088"/>
            <a:ext cx="641350" cy="457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WL</a:t>
            </a:r>
            <a:endParaRPr/>
          </a:p>
        </p:txBody>
      </p:sp>
      <p:sp>
        <p:nvSpPr>
          <p:cNvPr id="728" name="Google Shape;728;p2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dirty="0"/>
              <a:t>Física aplicada a la Estabilidad Centro de Boyantéz: B</a:t>
            </a:r>
            <a:endParaRPr dirty="0"/>
          </a:p>
        </p:txBody>
      </p:sp>
      <p:sp>
        <p:nvSpPr>
          <p:cNvPr id="2" name="Marcador de fecha 1">
            <a:extLst>
              <a:ext uri="{FF2B5EF4-FFF2-40B4-BE49-F238E27FC236}">
                <a16:creationId xmlns:a16="http://schemas.microsoft.com/office/drawing/2014/main" id="{02CA30DA-D06C-0748-AC90-62312DC2F061}"/>
              </a:ext>
            </a:extLst>
          </p:cNvPr>
          <p:cNvSpPr>
            <a:spLocks noGrp="1"/>
          </p:cNvSpPr>
          <p:nvPr>
            <p:ph type="dt" sz="half" idx="10"/>
          </p:nvPr>
        </p:nvSpPr>
        <p:spPr/>
        <p:txBody>
          <a:bodyPr/>
          <a:lstStyle/>
          <a:p>
            <a:pPr>
              <a:defRPr/>
            </a:pPr>
            <a:fld id="{3D4F47AD-DB4D-48AF-9239-AC40D68D4B8D}" type="datetime1">
              <a:rPr lang="es-CL" smtClean="0"/>
              <a:t>12-02-2025</a:t>
            </a:fld>
            <a:endParaRPr lang="es-ES"/>
          </a:p>
        </p:txBody>
      </p:sp>
      <p:sp>
        <p:nvSpPr>
          <p:cNvPr id="3" name="Marcador de número de diapositiva 2">
            <a:extLst>
              <a:ext uri="{FF2B5EF4-FFF2-40B4-BE49-F238E27FC236}">
                <a16:creationId xmlns:a16="http://schemas.microsoft.com/office/drawing/2014/main" id="{EF807BAF-720D-1371-D4A0-5A77C60C1876}"/>
              </a:ext>
            </a:extLst>
          </p:cNvPr>
          <p:cNvSpPr>
            <a:spLocks noGrp="1"/>
          </p:cNvSpPr>
          <p:nvPr>
            <p:ph type="sldNum" sz="quarter" idx="12"/>
          </p:nvPr>
        </p:nvSpPr>
        <p:spPr/>
        <p:txBody>
          <a:bodyPr/>
          <a:lstStyle/>
          <a:p>
            <a:pPr>
              <a:defRPr/>
            </a:pPr>
            <a:fld id="{512A34C5-A7E8-4629-B921-404C04172488}" type="slidenum">
              <a:rPr lang="es-ES" smtClean="0"/>
              <a:pPr>
                <a:defRPr/>
              </a:pPr>
              <a:t>30</a:t>
            </a:fld>
            <a:endParaRPr lang="es-E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39"/>
        <p:cNvGrpSpPr/>
        <p:nvPr/>
      </p:nvGrpSpPr>
      <p:grpSpPr>
        <a:xfrm>
          <a:off x="0" y="0"/>
          <a:ext cx="0" cy="0"/>
          <a:chOff x="0" y="0"/>
          <a:chExt cx="0" cy="0"/>
        </a:xfrm>
      </p:grpSpPr>
      <p:sp>
        <p:nvSpPr>
          <p:cNvPr id="740" name="Google Shape;740;p31"/>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Centros de Gravedad</a:t>
            </a:r>
            <a:endParaRPr/>
          </a:p>
        </p:txBody>
      </p:sp>
      <p:sp>
        <p:nvSpPr>
          <p:cNvPr id="741" name="Google Shape;741;p31"/>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77500" lnSpcReduction="20000"/>
          </a:bodyPr>
          <a:lstStyle/>
          <a:p>
            <a:pPr>
              <a:lnSpc>
                <a:spcPct val="120000"/>
              </a:lnSpc>
              <a:spcBef>
                <a:spcPts val="0"/>
              </a:spcBef>
            </a:pPr>
            <a:r>
              <a:rPr lang="es-ES" sz="2000" dirty="0"/>
              <a:t>El Centro de Gravedad (CG) de un cuerpo es el punto donde su masa se asume concentrada y donde se considera que la fuerza de gravedad actúa verticalmente hacia abajo y con una fuerza equivalente al peso del cuerpo.</a:t>
            </a:r>
            <a:endParaRPr dirty="0"/>
          </a:p>
          <a:p>
            <a:pPr lvl="1">
              <a:lnSpc>
                <a:spcPct val="120000"/>
              </a:lnSpc>
              <a:buSzPct val="100000"/>
            </a:pPr>
            <a:r>
              <a:rPr lang="es-ES" sz="1600" dirty="0"/>
              <a:t>También es el punto en que el cuerpo se equilibra.</a:t>
            </a:r>
            <a:endParaRPr dirty="0"/>
          </a:p>
          <a:p>
            <a:pPr>
              <a:lnSpc>
                <a:spcPct val="120000"/>
              </a:lnSpc>
            </a:pPr>
            <a:r>
              <a:rPr lang="es-ES" sz="2000" dirty="0"/>
              <a:t>El CG de un cuerpo homogéneo estará localizado en su centroide y en un bloque rectangular homogéneo estará ubicado a media distancia de todas sus dimensiones.</a:t>
            </a:r>
            <a:endParaRPr dirty="0"/>
          </a:p>
          <a:p>
            <a:pPr marL="365760" lvl="0" indent="-189103" algn="l" rtl="0">
              <a:spcBef>
                <a:spcPts val="400"/>
              </a:spcBef>
              <a:spcAft>
                <a:spcPts val="0"/>
              </a:spcAft>
              <a:buSzPct val="68000"/>
              <a:buNone/>
            </a:pPr>
            <a:endParaRPr sz="2000" dirty="0"/>
          </a:p>
        </p:txBody>
      </p:sp>
      <p:sp>
        <p:nvSpPr>
          <p:cNvPr id="742" name="Google Shape;742;p31"/>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31</a:t>
            </a:fld>
            <a:endParaRPr/>
          </a:p>
        </p:txBody>
      </p:sp>
      <p:grpSp>
        <p:nvGrpSpPr>
          <p:cNvPr id="743" name="Google Shape;743;p31"/>
          <p:cNvGrpSpPr/>
          <p:nvPr/>
        </p:nvGrpSpPr>
        <p:grpSpPr>
          <a:xfrm>
            <a:off x="4953000" y="1752600"/>
            <a:ext cx="3733800" cy="4114800"/>
            <a:chOff x="1318" y="1104"/>
            <a:chExt cx="3766" cy="2675"/>
          </a:xfrm>
        </p:grpSpPr>
        <p:cxnSp>
          <p:nvCxnSpPr>
            <p:cNvPr id="744" name="Google Shape;744;p31"/>
            <p:cNvCxnSpPr/>
            <p:nvPr/>
          </p:nvCxnSpPr>
          <p:spPr>
            <a:xfrm rot="10800000">
              <a:off x="3625" y="1405"/>
              <a:ext cx="0" cy="639"/>
            </a:xfrm>
            <a:prstGeom prst="straightConnector1">
              <a:avLst/>
            </a:prstGeom>
            <a:noFill/>
            <a:ln w="12700" cap="flat" cmpd="sng">
              <a:solidFill>
                <a:srgbClr val="000000"/>
              </a:solidFill>
              <a:prstDash val="solid"/>
              <a:round/>
              <a:headEnd type="none" w="sm" len="sm"/>
              <a:tailEnd type="none" w="sm" len="sm"/>
            </a:ln>
          </p:spPr>
        </p:cxnSp>
        <p:sp>
          <p:nvSpPr>
            <p:cNvPr id="745" name="Google Shape;745;p31"/>
            <p:cNvSpPr/>
            <p:nvPr/>
          </p:nvSpPr>
          <p:spPr>
            <a:xfrm>
              <a:off x="1958" y="2078"/>
              <a:ext cx="2956" cy="1701"/>
            </a:xfrm>
            <a:custGeom>
              <a:avLst/>
              <a:gdLst/>
              <a:ahLst/>
              <a:cxnLst/>
              <a:rect l="l" t="t" r="r" b="b"/>
              <a:pathLst>
                <a:path w="2956" h="1701" extrusionOk="0">
                  <a:moveTo>
                    <a:pt x="4" y="962"/>
                  </a:moveTo>
                  <a:lnTo>
                    <a:pt x="1273" y="1695"/>
                  </a:lnTo>
                  <a:lnTo>
                    <a:pt x="1275" y="1700"/>
                  </a:lnTo>
                  <a:lnTo>
                    <a:pt x="2955" y="737"/>
                  </a:lnTo>
                  <a:lnTo>
                    <a:pt x="2955" y="394"/>
                  </a:lnTo>
                  <a:lnTo>
                    <a:pt x="1673" y="18"/>
                  </a:lnTo>
                  <a:lnTo>
                    <a:pt x="1659" y="0"/>
                  </a:lnTo>
                  <a:lnTo>
                    <a:pt x="0" y="595"/>
                  </a:lnTo>
                  <a:lnTo>
                    <a:pt x="1" y="958"/>
                  </a:lnTo>
                  <a:lnTo>
                    <a:pt x="4" y="962"/>
                  </a:lnTo>
                </a:path>
              </a:pathLst>
            </a:custGeom>
            <a:solidFill>
              <a:srgbClr val="008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746" name="Google Shape;746;p31"/>
            <p:cNvSpPr/>
            <p:nvPr/>
          </p:nvSpPr>
          <p:spPr>
            <a:xfrm>
              <a:off x="1964" y="1718"/>
              <a:ext cx="2942" cy="1702"/>
            </a:xfrm>
            <a:custGeom>
              <a:avLst/>
              <a:gdLst/>
              <a:ahLst/>
              <a:cxnLst/>
              <a:rect l="l" t="t" r="r" b="b"/>
              <a:pathLst>
                <a:path w="2942" h="1702" extrusionOk="0">
                  <a:moveTo>
                    <a:pt x="3" y="962"/>
                  </a:moveTo>
                  <a:lnTo>
                    <a:pt x="1272" y="1695"/>
                  </a:lnTo>
                  <a:lnTo>
                    <a:pt x="1274" y="1701"/>
                  </a:lnTo>
                  <a:lnTo>
                    <a:pt x="2933" y="743"/>
                  </a:lnTo>
                  <a:lnTo>
                    <a:pt x="2941" y="751"/>
                  </a:lnTo>
                  <a:lnTo>
                    <a:pt x="1672" y="18"/>
                  </a:lnTo>
                  <a:lnTo>
                    <a:pt x="1659" y="0"/>
                  </a:lnTo>
                  <a:lnTo>
                    <a:pt x="0" y="958"/>
                  </a:lnTo>
                  <a:lnTo>
                    <a:pt x="3" y="962"/>
                  </a:lnTo>
                </a:path>
              </a:pathLst>
            </a:custGeom>
            <a:solidFill>
              <a:srgbClr val="008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747" name="Google Shape;747;p31"/>
            <p:cNvSpPr/>
            <p:nvPr/>
          </p:nvSpPr>
          <p:spPr>
            <a:xfrm>
              <a:off x="1961" y="1396"/>
              <a:ext cx="2943" cy="1702"/>
            </a:xfrm>
            <a:custGeom>
              <a:avLst/>
              <a:gdLst/>
              <a:ahLst/>
              <a:cxnLst/>
              <a:rect l="l" t="t" r="r" b="b"/>
              <a:pathLst>
                <a:path w="2943" h="1702" extrusionOk="0">
                  <a:moveTo>
                    <a:pt x="4" y="963"/>
                  </a:moveTo>
                  <a:lnTo>
                    <a:pt x="1273" y="1695"/>
                  </a:lnTo>
                  <a:lnTo>
                    <a:pt x="1275" y="1701"/>
                  </a:lnTo>
                  <a:lnTo>
                    <a:pt x="2933" y="743"/>
                  </a:lnTo>
                  <a:lnTo>
                    <a:pt x="2942" y="751"/>
                  </a:lnTo>
                  <a:lnTo>
                    <a:pt x="1673" y="18"/>
                  </a:lnTo>
                  <a:lnTo>
                    <a:pt x="1659" y="0"/>
                  </a:lnTo>
                  <a:lnTo>
                    <a:pt x="0" y="958"/>
                  </a:lnTo>
                  <a:lnTo>
                    <a:pt x="4" y="963"/>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cxnSp>
          <p:nvCxnSpPr>
            <p:cNvPr id="748" name="Google Shape;748;p31"/>
            <p:cNvCxnSpPr/>
            <p:nvPr/>
          </p:nvCxnSpPr>
          <p:spPr>
            <a:xfrm rot="10800000">
              <a:off x="1958" y="2343"/>
              <a:ext cx="0" cy="639"/>
            </a:xfrm>
            <a:prstGeom prst="straightConnector1">
              <a:avLst/>
            </a:prstGeom>
            <a:noFill/>
            <a:ln w="12700" cap="flat" cmpd="sng">
              <a:solidFill>
                <a:srgbClr val="000000"/>
              </a:solidFill>
              <a:prstDash val="solid"/>
              <a:round/>
              <a:headEnd type="none" w="sm" len="sm"/>
              <a:tailEnd type="none" w="sm" len="sm"/>
            </a:ln>
          </p:spPr>
        </p:cxnSp>
        <p:cxnSp>
          <p:nvCxnSpPr>
            <p:cNvPr id="749" name="Google Shape;749;p31"/>
            <p:cNvCxnSpPr/>
            <p:nvPr/>
          </p:nvCxnSpPr>
          <p:spPr>
            <a:xfrm rot="10800000">
              <a:off x="3237" y="3103"/>
              <a:ext cx="0" cy="639"/>
            </a:xfrm>
            <a:prstGeom prst="straightConnector1">
              <a:avLst/>
            </a:prstGeom>
            <a:noFill/>
            <a:ln w="12700" cap="flat" cmpd="sng">
              <a:solidFill>
                <a:srgbClr val="000000"/>
              </a:solidFill>
              <a:prstDash val="solid"/>
              <a:round/>
              <a:headEnd type="none" w="sm" len="sm"/>
              <a:tailEnd type="none" w="sm" len="sm"/>
            </a:ln>
          </p:spPr>
        </p:cxnSp>
        <p:cxnSp>
          <p:nvCxnSpPr>
            <p:cNvPr id="750" name="Google Shape;750;p31"/>
            <p:cNvCxnSpPr/>
            <p:nvPr/>
          </p:nvCxnSpPr>
          <p:spPr>
            <a:xfrm rot="10800000">
              <a:off x="4918" y="2143"/>
              <a:ext cx="0" cy="638"/>
            </a:xfrm>
            <a:prstGeom prst="straightConnector1">
              <a:avLst/>
            </a:prstGeom>
            <a:noFill/>
            <a:ln w="12700" cap="flat" cmpd="sng">
              <a:solidFill>
                <a:srgbClr val="000000"/>
              </a:solidFill>
              <a:prstDash val="solid"/>
              <a:round/>
              <a:headEnd type="none" w="sm" len="sm"/>
              <a:tailEnd type="none" w="sm" len="sm"/>
            </a:ln>
          </p:spPr>
        </p:cxnSp>
        <p:sp>
          <p:nvSpPr>
            <p:cNvPr id="751" name="Google Shape;751;p31"/>
            <p:cNvSpPr/>
            <p:nvPr/>
          </p:nvSpPr>
          <p:spPr>
            <a:xfrm rot="1800000">
              <a:off x="3996" y="1463"/>
              <a:ext cx="829"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Ancho</a:t>
              </a:r>
              <a:endParaRPr/>
            </a:p>
          </p:txBody>
        </p:sp>
        <p:sp>
          <p:nvSpPr>
            <p:cNvPr id="752" name="Google Shape;752;p31"/>
            <p:cNvSpPr/>
            <p:nvPr/>
          </p:nvSpPr>
          <p:spPr>
            <a:xfrm rot="-1800000">
              <a:off x="2226" y="1558"/>
              <a:ext cx="763"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Largo</a:t>
              </a:r>
              <a:endParaRPr/>
            </a:p>
          </p:txBody>
        </p:sp>
        <p:sp>
          <p:nvSpPr>
            <p:cNvPr id="753" name="Google Shape;753;p31"/>
            <p:cNvSpPr/>
            <p:nvPr/>
          </p:nvSpPr>
          <p:spPr>
            <a:xfrm>
              <a:off x="1318" y="2560"/>
              <a:ext cx="570"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Alto</a:t>
              </a:r>
              <a:endParaRPr/>
            </a:p>
          </p:txBody>
        </p:sp>
        <p:cxnSp>
          <p:nvCxnSpPr>
            <p:cNvPr id="754" name="Google Shape;754;p31"/>
            <p:cNvCxnSpPr/>
            <p:nvPr/>
          </p:nvCxnSpPr>
          <p:spPr>
            <a:xfrm rot="10800000">
              <a:off x="1569" y="2352"/>
              <a:ext cx="354" cy="0"/>
            </a:xfrm>
            <a:prstGeom prst="straightConnector1">
              <a:avLst/>
            </a:prstGeom>
            <a:noFill/>
            <a:ln w="12700" cap="flat" cmpd="sng">
              <a:solidFill>
                <a:srgbClr val="000000"/>
              </a:solidFill>
              <a:prstDash val="solid"/>
              <a:round/>
              <a:headEnd type="none" w="sm" len="sm"/>
              <a:tailEnd type="none" w="sm" len="sm"/>
            </a:ln>
          </p:spPr>
        </p:cxnSp>
        <p:cxnSp>
          <p:nvCxnSpPr>
            <p:cNvPr id="755" name="Google Shape;755;p31"/>
            <p:cNvCxnSpPr/>
            <p:nvPr/>
          </p:nvCxnSpPr>
          <p:spPr>
            <a:xfrm rot="10800000">
              <a:off x="1557" y="2995"/>
              <a:ext cx="366" cy="0"/>
            </a:xfrm>
            <a:prstGeom prst="straightConnector1">
              <a:avLst/>
            </a:prstGeom>
            <a:noFill/>
            <a:ln w="12700" cap="flat" cmpd="sng">
              <a:solidFill>
                <a:srgbClr val="000000"/>
              </a:solidFill>
              <a:prstDash val="solid"/>
              <a:round/>
              <a:headEnd type="none" w="sm" len="sm"/>
              <a:tailEnd type="none" w="sm" len="sm"/>
            </a:ln>
          </p:spPr>
        </p:cxnSp>
        <p:cxnSp>
          <p:nvCxnSpPr>
            <p:cNvPr id="756" name="Google Shape;756;p31"/>
            <p:cNvCxnSpPr/>
            <p:nvPr/>
          </p:nvCxnSpPr>
          <p:spPr>
            <a:xfrm rot="10800000">
              <a:off x="1781" y="2047"/>
              <a:ext cx="154" cy="267"/>
            </a:xfrm>
            <a:prstGeom prst="straightConnector1">
              <a:avLst/>
            </a:prstGeom>
            <a:noFill/>
            <a:ln w="12700" cap="flat" cmpd="sng">
              <a:solidFill>
                <a:srgbClr val="000000"/>
              </a:solidFill>
              <a:prstDash val="solid"/>
              <a:round/>
              <a:headEnd type="none" w="sm" len="sm"/>
              <a:tailEnd type="none" w="sm" len="sm"/>
            </a:ln>
          </p:spPr>
        </p:cxnSp>
        <p:cxnSp>
          <p:nvCxnSpPr>
            <p:cNvPr id="757" name="Google Shape;757;p31"/>
            <p:cNvCxnSpPr/>
            <p:nvPr/>
          </p:nvCxnSpPr>
          <p:spPr>
            <a:xfrm rot="10800000" flipH="1">
              <a:off x="3651" y="1104"/>
              <a:ext cx="154" cy="266"/>
            </a:xfrm>
            <a:prstGeom prst="straightConnector1">
              <a:avLst/>
            </a:prstGeom>
            <a:noFill/>
            <a:ln w="12700" cap="flat" cmpd="sng">
              <a:solidFill>
                <a:srgbClr val="000000"/>
              </a:solidFill>
              <a:prstDash val="solid"/>
              <a:round/>
              <a:headEnd type="none" w="sm" len="sm"/>
              <a:tailEnd type="none" w="sm" len="sm"/>
            </a:ln>
          </p:spPr>
        </p:cxnSp>
        <p:cxnSp>
          <p:nvCxnSpPr>
            <p:cNvPr id="758" name="Google Shape;758;p31"/>
            <p:cNvCxnSpPr/>
            <p:nvPr/>
          </p:nvCxnSpPr>
          <p:spPr>
            <a:xfrm rot="10800000" flipH="1">
              <a:off x="4930" y="1850"/>
              <a:ext cx="154" cy="267"/>
            </a:xfrm>
            <a:prstGeom prst="straightConnector1">
              <a:avLst/>
            </a:prstGeom>
            <a:noFill/>
            <a:ln w="12700" cap="flat" cmpd="sng">
              <a:solidFill>
                <a:srgbClr val="000000"/>
              </a:solidFill>
              <a:prstDash val="solid"/>
              <a:round/>
              <a:headEnd type="none" w="sm" len="sm"/>
              <a:tailEnd type="none" w="sm" len="sm"/>
            </a:ln>
          </p:spPr>
        </p:cxnSp>
        <p:cxnSp>
          <p:nvCxnSpPr>
            <p:cNvPr id="759" name="Google Shape;759;p31"/>
            <p:cNvCxnSpPr/>
            <p:nvPr/>
          </p:nvCxnSpPr>
          <p:spPr>
            <a:xfrm rot="10800000">
              <a:off x="3458" y="1132"/>
              <a:ext cx="145" cy="250"/>
            </a:xfrm>
            <a:prstGeom prst="straightConnector1">
              <a:avLst/>
            </a:prstGeom>
            <a:noFill/>
            <a:ln w="12700" cap="flat" cmpd="sng">
              <a:solidFill>
                <a:srgbClr val="000000"/>
              </a:solidFill>
              <a:prstDash val="solid"/>
              <a:round/>
              <a:headEnd type="none" w="sm" len="sm"/>
              <a:tailEnd type="none" w="sm" len="sm"/>
            </a:ln>
          </p:spPr>
        </p:cxnSp>
        <p:cxnSp>
          <p:nvCxnSpPr>
            <p:cNvPr id="760" name="Google Shape;760;p31"/>
            <p:cNvCxnSpPr/>
            <p:nvPr/>
          </p:nvCxnSpPr>
          <p:spPr>
            <a:xfrm flipH="1">
              <a:off x="1841" y="1864"/>
              <a:ext cx="471" cy="272"/>
            </a:xfrm>
            <a:prstGeom prst="straightConnector1">
              <a:avLst/>
            </a:prstGeom>
            <a:noFill/>
            <a:ln w="12700" cap="flat" cmpd="sng">
              <a:solidFill>
                <a:srgbClr val="000000"/>
              </a:solidFill>
              <a:prstDash val="solid"/>
              <a:round/>
              <a:headEnd type="none" w="sm" len="sm"/>
              <a:tailEnd type="stealth" w="med" len="med"/>
            </a:ln>
          </p:spPr>
        </p:cxnSp>
        <p:cxnSp>
          <p:nvCxnSpPr>
            <p:cNvPr id="761" name="Google Shape;761;p31"/>
            <p:cNvCxnSpPr/>
            <p:nvPr/>
          </p:nvCxnSpPr>
          <p:spPr>
            <a:xfrm rot="10800000" flipH="1">
              <a:off x="2902" y="1201"/>
              <a:ext cx="593" cy="343"/>
            </a:xfrm>
            <a:prstGeom prst="straightConnector1">
              <a:avLst/>
            </a:prstGeom>
            <a:noFill/>
            <a:ln w="12700" cap="flat" cmpd="sng">
              <a:solidFill>
                <a:srgbClr val="000000"/>
              </a:solidFill>
              <a:prstDash val="solid"/>
              <a:round/>
              <a:headEnd type="none" w="sm" len="sm"/>
              <a:tailEnd type="stealth" w="med" len="med"/>
            </a:ln>
          </p:spPr>
        </p:cxnSp>
        <p:cxnSp>
          <p:nvCxnSpPr>
            <p:cNvPr id="762" name="Google Shape;762;p31"/>
            <p:cNvCxnSpPr/>
            <p:nvPr/>
          </p:nvCxnSpPr>
          <p:spPr>
            <a:xfrm rot="10800000">
              <a:off x="1625" y="2352"/>
              <a:ext cx="7" cy="240"/>
            </a:xfrm>
            <a:prstGeom prst="straightConnector1">
              <a:avLst/>
            </a:prstGeom>
            <a:noFill/>
            <a:ln w="12700" cap="flat" cmpd="sng">
              <a:solidFill>
                <a:srgbClr val="000000"/>
              </a:solidFill>
              <a:prstDash val="solid"/>
              <a:round/>
              <a:headEnd type="none" w="sm" len="sm"/>
              <a:tailEnd type="stealth" w="med" len="med"/>
            </a:ln>
          </p:spPr>
        </p:cxnSp>
        <p:cxnSp>
          <p:nvCxnSpPr>
            <p:cNvPr id="763" name="Google Shape;763;p31"/>
            <p:cNvCxnSpPr/>
            <p:nvPr/>
          </p:nvCxnSpPr>
          <p:spPr>
            <a:xfrm rot="10800000">
              <a:off x="3726" y="1211"/>
              <a:ext cx="399" cy="230"/>
            </a:xfrm>
            <a:prstGeom prst="straightConnector1">
              <a:avLst/>
            </a:prstGeom>
            <a:noFill/>
            <a:ln w="12700" cap="flat" cmpd="sng">
              <a:solidFill>
                <a:srgbClr val="000000"/>
              </a:solidFill>
              <a:prstDash val="solid"/>
              <a:round/>
              <a:headEnd type="none" w="sm" len="sm"/>
              <a:tailEnd type="stealth" w="med" len="med"/>
            </a:ln>
          </p:spPr>
        </p:cxnSp>
        <p:cxnSp>
          <p:nvCxnSpPr>
            <p:cNvPr id="764" name="Google Shape;764;p31"/>
            <p:cNvCxnSpPr/>
            <p:nvPr/>
          </p:nvCxnSpPr>
          <p:spPr>
            <a:xfrm>
              <a:off x="4663" y="1752"/>
              <a:ext cx="354" cy="209"/>
            </a:xfrm>
            <a:prstGeom prst="straightConnector1">
              <a:avLst/>
            </a:prstGeom>
            <a:noFill/>
            <a:ln w="12700" cap="flat" cmpd="sng">
              <a:solidFill>
                <a:srgbClr val="000000"/>
              </a:solidFill>
              <a:prstDash val="solid"/>
              <a:round/>
              <a:headEnd type="none" w="sm" len="sm"/>
              <a:tailEnd type="stealth" w="med" len="med"/>
            </a:ln>
          </p:spPr>
        </p:cxnSp>
        <p:cxnSp>
          <p:nvCxnSpPr>
            <p:cNvPr id="765" name="Google Shape;765;p31"/>
            <p:cNvCxnSpPr/>
            <p:nvPr/>
          </p:nvCxnSpPr>
          <p:spPr>
            <a:xfrm>
              <a:off x="1623" y="2745"/>
              <a:ext cx="0" cy="240"/>
            </a:xfrm>
            <a:prstGeom prst="straightConnector1">
              <a:avLst/>
            </a:prstGeom>
            <a:noFill/>
            <a:ln w="12700" cap="flat" cmpd="sng">
              <a:solidFill>
                <a:srgbClr val="000000"/>
              </a:solidFill>
              <a:prstDash val="solid"/>
              <a:round/>
              <a:headEnd type="none" w="sm" len="sm"/>
              <a:tailEnd type="stealth" w="med" len="med"/>
            </a:ln>
          </p:spPr>
        </p:cxnSp>
        <p:sp>
          <p:nvSpPr>
            <p:cNvPr id="766" name="Google Shape;766;p31"/>
            <p:cNvSpPr/>
            <p:nvPr/>
          </p:nvSpPr>
          <p:spPr>
            <a:xfrm>
              <a:off x="3408" y="2496"/>
              <a:ext cx="48" cy="48"/>
            </a:xfrm>
            <a:prstGeom prst="ellipse">
              <a:avLst/>
            </a:prstGeom>
            <a:solidFill>
              <a:srgbClr val="FF00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rmAutofit fontScale="25000" lnSpcReduction="20000"/>
            </a:bodyPr>
            <a:lstStyle/>
            <a:p>
              <a:pPr marL="365760" marR="0" lvl="0" indent="-139446" algn="l" rtl="0">
                <a:spcBef>
                  <a:spcPts val="0"/>
                </a:spcBef>
                <a:spcAft>
                  <a:spcPts val="0"/>
                </a:spcAft>
                <a:buClr>
                  <a:schemeClr val="accent1"/>
                </a:buClr>
                <a:buSzPts val="1836"/>
                <a:buFont typeface="Noto Sans Symbols"/>
                <a:buNone/>
              </a:pPr>
              <a:endParaRPr sz="2700" b="0" i="0" u="none" strike="noStrike" cap="none">
                <a:solidFill>
                  <a:schemeClr val="dk1"/>
                </a:solidFill>
                <a:latin typeface="Lucida Sans"/>
                <a:ea typeface="Lucida Sans"/>
                <a:cs typeface="Lucida Sans"/>
                <a:sym typeface="Lucida Sans"/>
              </a:endParaRPr>
            </a:p>
          </p:txBody>
        </p:sp>
        <p:sp>
          <p:nvSpPr>
            <p:cNvPr id="767" name="Google Shape;767;p31"/>
            <p:cNvSpPr/>
            <p:nvPr/>
          </p:nvSpPr>
          <p:spPr>
            <a:xfrm>
              <a:off x="2379" y="3081"/>
              <a:ext cx="491"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h/2</a:t>
              </a:r>
              <a:endParaRPr/>
            </a:p>
          </p:txBody>
        </p:sp>
        <p:cxnSp>
          <p:nvCxnSpPr>
            <p:cNvPr id="768" name="Google Shape;768;p31"/>
            <p:cNvCxnSpPr/>
            <p:nvPr/>
          </p:nvCxnSpPr>
          <p:spPr>
            <a:xfrm>
              <a:off x="2544" y="2784"/>
              <a:ext cx="7" cy="240"/>
            </a:xfrm>
            <a:prstGeom prst="straightConnector1">
              <a:avLst/>
            </a:prstGeom>
            <a:noFill/>
            <a:ln w="12700" cap="flat" cmpd="sng">
              <a:solidFill>
                <a:srgbClr val="000000"/>
              </a:solidFill>
              <a:prstDash val="solid"/>
              <a:round/>
              <a:headEnd type="none" w="sm" len="sm"/>
              <a:tailEnd type="stealth" w="med" len="med"/>
            </a:ln>
          </p:spPr>
        </p:cxnSp>
        <p:cxnSp>
          <p:nvCxnSpPr>
            <p:cNvPr id="769" name="Google Shape;769;p31"/>
            <p:cNvCxnSpPr/>
            <p:nvPr/>
          </p:nvCxnSpPr>
          <p:spPr>
            <a:xfrm rot="10800000">
              <a:off x="2544" y="3408"/>
              <a:ext cx="7" cy="240"/>
            </a:xfrm>
            <a:prstGeom prst="straightConnector1">
              <a:avLst/>
            </a:prstGeom>
            <a:noFill/>
            <a:ln w="12700" cap="flat" cmpd="sng">
              <a:solidFill>
                <a:srgbClr val="000000"/>
              </a:solidFill>
              <a:prstDash val="solid"/>
              <a:round/>
              <a:headEnd type="none" w="sm" len="sm"/>
              <a:tailEnd type="stealth" w="med" len="med"/>
            </a:ln>
          </p:spPr>
        </p:cxnSp>
        <p:sp>
          <p:nvSpPr>
            <p:cNvPr id="770" name="Google Shape;770;p31"/>
            <p:cNvSpPr txBox="1"/>
            <p:nvPr/>
          </p:nvSpPr>
          <p:spPr>
            <a:xfrm>
              <a:off x="3170" y="2448"/>
              <a:ext cx="334" cy="365"/>
            </a:xfrm>
            <a:prstGeom prst="rect">
              <a:avLst/>
            </a:prstGeom>
            <a:noFill/>
            <a:ln>
              <a:noFill/>
            </a:ln>
          </p:spPr>
          <p:txBody>
            <a:bodyPr spcFirstLastPara="1" wrap="square" lIns="91425" tIns="45700" rIns="91425" bIns="45700" anchor="t" anchorCtr="0">
              <a:spAutoFit/>
            </a:bodyPr>
            <a:lstStyle/>
            <a:p>
              <a:pPr marL="365760" marR="0" lvl="0" indent="-256032" algn="l" rtl="0">
                <a:spcBef>
                  <a:spcPts val="0"/>
                </a:spcBef>
                <a:spcAft>
                  <a:spcPts val="0"/>
                </a:spcAft>
                <a:buClr>
                  <a:schemeClr val="accent1"/>
                </a:buClr>
                <a:buSzPts val="1836"/>
                <a:buFont typeface="Noto Sans Symbols"/>
                <a:buChar char="🞂"/>
              </a:pPr>
              <a:r>
                <a:rPr lang="es-ES" sz="2700" b="0" i="0" u="none" strike="noStrike" cap="none">
                  <a:solidFill>
                    <a:srgbClr val="FF3300"/>
                  </a:solidFill>
                  <a:latin typeface="Lucida Sans"/>
                  <a:ea typeface="Lucida Sans"/>
                  <a:cs typeface="Lucida Sans"/>
                  <a:sym typeface="Lucida Sans"/>
                </a:rPr>
                <a:t>G</a:t>
              </a:r>
              <a:endParaRPr/>
            </a:p>
          </p:txBody>
        </p:sp>
        <p:cxnSp>
          <p:nvCxnSpPr>
            <p:cNvPr id="771" name="Google Shape;771;p31"/>
            <p:cNvCxnSpPr/>
            <p:nvPr/>
          </p:nvCxnSpPr>
          <p:spPr>
            <a:xfrm flipH="1">
              <a:off x="3456" y="2352"/>
              <a:ext cx="288" cy="144"/>
            </a:xfrm>
            <a:prstGeom prst="straightConnector1">
              <a:avLst/>
            </a:prstGeom>
            <a:noFill/>
            <a:ln w="12700" cap="flat" cmpd="sng">
              <a:solidFill>
                <a:srgbClr val="000000"/>
              </a:solidFill>
              <a:prstDash val="solid"/>
              <a:round/>
              <a:headEnd type="none" w="sm" len="sm"/>
              <a:tailEnd type="stealth" w="med" len="med"/>
            </a:ln>
          </p:spPr>
        </p:cxnSp>
        <p:sp>
          <p:nvSpPr>
            <p:cNvPr id="772" name="Google Shape;772;p31"/>
            <p:cNvSpPr/>
            <p:nvPr/>
          </p:nvSpPr>
          <p:spPr>
            <a:xfrm>
              <a:off x="3696" y="2131"/>
              <a:ext cx="414"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l/2</a:t>
              </a:r>
              <a:endParaRPr/>
            </a:p>
          </p:txBody>
        </p:sp>
        <p:cxnSp>
          <p:nvCxnSpPr>
            <p:cNvPr id="773" name="Google Shape;773;p31"/>
            <p:cNvCxnSpPr/>
            <p:nvPr/>
          </p:nvCxnSpPr>
          <p:spPr>
            <a:xfrm rot="10800000" flipH="1">
              <a:off x="3984" y="2064"/>
              <a:ext cx="288" cy="151"/>
            </a:xfrm>
            <a:prstGeom prst="straightConnector1">
              <a:avLst/>
            </a:prstGeom>
            <a:noFill/>
            <a:ln w="12700" cap="flat" cmpd="sng">
              <a:solidFill>
                <a:srgbClr val="000000"/>
              </a:solidFill>
              <a:prstDash val="solid"/>
              <a:round/>
              <a:headEnd type="none" w="sm" len="sm"/>
              <a:tailEnd type="stealth" w="med" len="med"/>
            </a:ln>
          </p:spPr>
        </p:cxnSp>
        <p:sp>
          <p:nvSpPr>
            <p:cNvPr id="774" name="Google Shape;774;p31"/>
            <p:cNvSpPr/>
            <p:nvPr/>
          </p:nvSpPr>
          <p:spPr>
            <a:xfrm>
              <a:off x="2960" y="2168"/>
              <a:ext cx="492" cy="280"/>
            </a:xfrm>
            <a:prstGeom prst="rect">
              <a:avLst/>
            </a:prstGeom>
            <a:noFill/>
            <a:ln>
              <a:noFill/>
            </a:ln>
          </p:spPr>
          <p:txBody>
            <a:bodyPr spcFirstLastPara="1" wrap="square" lIns="92075" tIns="46025" rIns="92075" bIns="46025" anchor="ctr" anchorCtr="0">
              <a:spAutoFit/>
            </a:bodyPr>
            <a:lstStyle/>
            <a:p>
              <a:pPr marL="365760" marR="0" lvl="0" indent="-256032" algn="l" rtl="0">
                <a:lnSpc>
                  <a:spcPct val="85000"/>
                </a:lnSpc>
                <a:spcBef>
                  <a:spcPts val="0"/>
                </a:spcBef>
                <a:spcAft>
                  <a:spcPts val="0"/>
                </a:spcAft>
                <a:buClr>
                  <a:schemeClr val="accent1"/>
                </a:buClr>
                <a:buSzPts val="1360"/>
                <a:buFont typeface="Noto Sans Symbols"/>
                <a:buChar char="🞂"/>
              </a:pPr>
              <a:r>
                <a:rPr lang="es-ES" sz="2000" b="0" i="0" u="none" strike="noStrike" cap="none">
                  <a:solidFill>
                    <a:schemeClr val="dk1"/>
                  </a:solidFill>
                  <a:latin typeface="Arial"/>
                  <a:ea typeface="Arial"/>
                  <a:cs typeface="Arial"/>
                  <a:sym typeface="Arial"/>
                </a:rPr>
                <a:t>a/2</a:t>
              </a:r>
              <a:endParaRPr/>
            </a:p>
          </p:txBody>
        </p:sp>
        <p:cxnSp>
          <p:nvCxnSpPr>
            <p:cNvPr id="775" name="Google Shape;775;p31"/>
            <p:cNvCxnSpPr/>
            <p:nvPr/>
          </p:nvCxnSpPr>
          <p:spPr>
            <a:xfrm rot="-882213">
              <a:off x="3264" y="2352"/>
              <a:ext cx="144" cy="144"/>
            </a:xfrm>
            <a:prstGeom prst="straightConnector1">
              <a:avLst/>
            </a:prstGeom>
            <a:noFill/>
            <a:ln w="12700" cap="flat" cmpd="sng">
              <a:solidFill>
                <a:srgbClr val="000000"/>
              </a:solidFill>
              <a:prstDash val="solid"/>
              <a:round/>
              <a:headEnd type="none" w="sm" len="sm"/>
              <a:tailEnd type="stealth" w="med" len="med"/>
            </a:ln>
          </p:spPr>
        </p:cxnSp>
        <p:cxnSp>
          <p:nvCxnSpPr>
            <p:cNvPr id="776" name="Google Shape;776;p31"/>
            <p:cNvCxnSpPr/>
            <p:nvPr/>
          </p:nvCxnSpPr>
          <p:spPr>
            <a:xfrm rot="4359379" flipH="1">
              <a:off x="2862" y="2130"/>
              <a:ext cx="144" cy="144"/>
            </a:xfrm>
            <a:prstGeom prst="straightConnector1">
              <a:avLst/>
            </a:prstGeom>
            <a:noFill/>
            <a:ln w="12700" cap="flat" cmpd="sng">
              <a:solidFill>
                <a:srgbClr val="000000"/>
              </a:solidFill>
              <a:prstDash val="solid"/>
              <a:round/>
              <a:headEnd type="none" w="sm" len="sm"/>
              <a:tailEnd type="stealth" w="med" len="med"/>
            </a:ln>
          </p:spPr>
        </p:cxnSp>
      </p:grpSp>
      <p:sp>
        <p:nvSpPr>
          <p:cNvPr id="2" name="Marcador de fecha 1">
            <a:extLst>
              <a:ext uri="{FF2B5EF4-FFF2-40B4-BE49-F238E27FC236}">
                <a16:creationId xmlns:a16="http://schemas.microsoft.com/office/drawing/2014/main" id="{5DABFF37-B2C9-08B4-6AC6-51A9D209A702}"/>
              </a:ext>
            </a:extLst>
          </p:cNvPr>
          <p:cNvSpPr>
            <a:spLocks noGrp="1"/>
          </p:cNvSpPr>
          <p:nvPr>
            <p:ph type="dt" sz="half" idx="10"/>
          </p:nvPr>
        </p:nvSpPr>
        <p:spPr/>
        <p:txBody>
          <a:bodyPr/>
          <a:lstStyle/>
          <a:p>
            <a:fld id="{B0E97CFA-ACBC-44C9-B9BE-19E0118D8520}" type="datetime1">
              <a:rPr lang="es-CL" smtClean="0"/>
              <a:t>12-02-2025</a:t>
            </a:fld>
            <a:endParaRPr lang="es-E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80"/>
        <p:cNvGrpSpPr/>
        <p:nvPr/>
      </p:nvGrpSpPr>
      <p:grpSpPr>
        <a:xfrm>
          <a:off x="0" y="0"/>
          <a:ext cx="0" cy="0"/>
          <a:chOff x="0" y="0"/>
          <a:chExt cx="0" cy="0"/>
        </a:xfrm>
      </p:grpSpPr>
      <p:sp>
        <p:nvSpPr>
          <p:cNvPr id="781" name="Google Shape;781;p32"/>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32</a:t>
            </a:fld>
            <a:endParaRPr/>
          </a:p>
        </p:txBody>
      </p:sp>
      <p:sp>
        <p:nvSpPr>
          <p:cNvPr id="782" name="Google Shape;782;p32"/>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quitar masa a un cuerpo</a:t>
            </a:r>
            <a:endParaRPr/>
          </a:p>
        </p:txBody>
      </p:sp>
      <p:sp>
        <p:nvSpPr>
          <p:cNvPr id="783" name="Google Shape;783;p32"/>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a:bodyPr>
          <a:lstStyle/>
          <a:p>
            <a:pPr marL="365760" indent="-256032">
              <a:spcBef>
                <a:spcPts val="0"/>
              </a:spcBef>
              <a:buSzPct val="68000"/>
              <a:buFont typeface="Wingdings 3"/>
              <a:buChar char=""/>
            </a:pPr>
            <a:r>
              <a:rPr lang="es-ES" sz="1600" dirty="0"/>
              <a:t>Considerar una plancha homogénea de madera. </a:t>
            </a:r>
            <a:endParaRPr sz="1600" dirty="0"/>
          </a:p>
          <a:p>
            <a:pPr marL="621792" lvl="1" indent="-228600" algn="l" rtl="0">
              <a:spcBef>
                <a:spcPts val="324"/>
              </a:spcBef>
              <a:spcAft>
                <a:spcPts val="0"/>
              </a:spcAft>
              <a:buSzPts val="1600"/>
              <a:buChar char="◦"/>
            </a:pPr>
            <a:r>
              <a:rPr lang="es-ES" sz="1600" dirty="0"/>
              <a:t>Su Centro de Gravedad estará en su centro geométrico – a media distancia de su largo, de su ancho y de su altura. </a:t>
            </a:r>
            <a:endParaRPr sz="1600" dirty="0"/>
          </a:p>
          <a:p>
            <a:pPr marL="621792" lvl="1" indent="-228600" algn="l" rtl="0">
              <a:spcBef>
                <a:spcPts val="324"/>
              </a:spcBef>
              <a:spcAft>
                <a:spcPts val="0"/>
              </a:spcAft>
              <a:buSzPts val="1600"/>
              <a:buChar char="◦"/>
            </a:pPr>
            <a:r>
              <a:rPr lang="es-ES" sz="1600" dirty="0"/>
              <a:t>Asuma que la masa de la plancha de madera sea de “W” Kg que  está soportada en su punto medio como se muestra en la figura, justo bajo su centro de Gravedad.</a:t>
            </a:r>
            <a:endParaRPr dirty="0"/>
          </a:p>
          <a:p>
            <a:pPr marL="621792" lvl="1" indent="-228600" algn="l" rtl="0">
              <a:spcBef>
                <a:spcPts val="324"/>
              </a:spcBef>
              <a:spcAft>
                <a:spcPts val="0"/>
              </a:spcAft>
              <a:buSzPts val="1600"/>
              <a:buChar char="◦"/>
            </a:pPr>
            <a:r>
              <a:rPr lang="es-ES" sz="1600" dirty="0"/>
              <a:t>La plancha estará entonces en equilibrio</a:t>
            </a:r>
            <a:endParaRPr dirty="0"/>
          </a:p>
          <a:p>
            <a:pPr marL="365760" lvl="0" indent="-169671" algn="l" rtl="0">
              <a:spcBef>
                <a:spcPts val="400"/>
              </a:spcBef>
              <a:spcAft>
                <a:spcPts val="0"/>
              </a:spcAft>
              <a:buSzPts val="1360"/>
              <a:buNone/>
            </a:pPr>
            <a:endParaRPr sz="2000" dirty="0"/>
          </a:p>
        </p:txBody>
      </p:sp>
      <p:grpSp>
        <p:nvGrpSpPr>
          <p:cNvPr id="784" name="Google Shape;784;p32"/>
          <p:cNvGrpSpPr/>
          <p:nvPr/>
        </p:nvGrpSpPr>
        <p:grpSpPr>
          <a:xfrm>
            <a:off x="4876800" y="3352800"/>
            <a:ext cx="3810000" cy="1371600"/>
            <a:chOff x="1680" y="2112"/>
            <a:chExt cx="2400" cy="864"/>
          </a:xfrm>
        </p:grpSpPr>
        <p:sp>
          <p:nvSpPr>
            <p:cNvPr id="785" name="Google Shape;785;p32"/>
            <p:cNvSpPr/>
            <p:nvPr/>
          </p:nvSpPr>
          <p:spPr>
            <a:xfrm>
              <a:off x="1680" y="2112"/>
              <a:ext cx="2400"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786" name="Google Shape;786;p32"/>
            <p:cNvSpPr/>
            <p:nvPr/>
          </p:nvSpPr>
          <p:spPr>
            <a:xfrm>
              <a:off x="2832" y="2256"/>
              <a:ext cx="192" cy="240"/>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787" name="Google Shape;787;p32"/>
            <p:cNvCxnSpPr/>
            <p:nvPr/>
          </p:nvCxnSpPr>
          <p:spPr>
            <a:xfrm>
              <a:off x="2928" y="2112"/>
              <a:ext cx="0" cy="624"/>
            </a:xfrm>
            <a:prstGeom prst="straightConnector1">
              <a:avLst/>
            </a:prstGeom>
            <a:noFill/>
            <a:ln w="38100" cap="flat" cmpd="sng">
              <a:solidFill>
                <a:schemeClr val="dk1"/>
              </a:solidFill>
              <a:prstDash val="solid"/>
              <a:round/>
              <a:headEnd type="none" w="med" len="med"/>
              <a:tailEnd type="triangle" w="med" len="med"/>
            </a:ln>
          </p:spPr>
        </p:cxnSp>
        <p:cxnSp>
          <p:nvCxnSpPr>
            <p:cNvPr id="788" name="Google Shape;788;p32"/>
            <p:cNvCxnSpPr/>
            <p:nvPr/>
          </p:nvCxnSpPr>
          <p:spPr>
            <a:xfrm>
              <a:off x="2832" y="2190"/>
              <a:ext cx="192" cy="0"/>
            </a:xfrm>
            <a:prstGeom prst="straightConnector1">
              <a:avLst/>
            </a:prstGeom>
            <a:noFill/>
            <a:ln w="9525" cap="flat" cmpd="sng">
              <a:solidFill>
                <a:schemeClr val="dk1"/>
              </a:solidFill>
              <a:prstDash val="solid"/>
              <a:round/>
              <a:headEnd type="none" w="med" len="med"/>
              <a:tailEnd type="none" w="med" len="med"/>
            </a:ln>
          </p:spPr>
        </p:cxnSp>
        <p:sp>
          <p:nvSpPr>
            <p:cNvPr id="789" name="Google Shape;789;p32"/>
            <p:cNvSpPr txBox="1"/>
            <p:nvPr/>
          </p:nvSpPr>
          <p:spPr>
            <a:xfrm>
              <a:off x="2832" y="278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sp>
          <p:nvSpPr>
            <p:cNvPr id="790" name="Google Shape;790;p32"/>
            <p:cNvSpPr txBox="1"/>
            <p:nvPr/>
          </p:nvSpPr>
          <p:spPr>
            <a:xfrm>
              <a:off x="3024" y="211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grpSp>
      <p:sp>
        <p:nvSpPr>
          <p:cNvPr id="2" name="Marcador de fecha 1">
            <a:extLst>
              <a:ext uri="{FF2B5EF4-FFF2-40B4-BE49-F238E27FC236}">
                <a16:creationId xmlns:a16="http://schemas.microsoft.com/office/drawing/2014/main" id="{E07A8560-5F31-CD45-7649-58517DEE0BF5}"/>
              </a:ext>
            </a:extLst>
          </p:cNvPr>
          <p:cNvSpPr>
            <a:spLocks noGrp="1"/>
          </p:cNvSpPr>
          <p:nvPr>
            <p:ph type="dt" idx="10"/>
          </p:nvPr>
        </p:nvSpPr>
        <p:spPr/>
        <p:txBody>
          <a:bodyPr/>
          <a:lstStyle/>
          <a:p>
            <a:fld id="{3A5F4679-7B59-4F43-A93D-A5CC7917E101}" type="datetime1">
              <a:rPr lang="es-CL" smtClean="0"/>
              <a:t>12-02-2025</a:t>
            </a:fld>
            <a:endParaRPr lang="es-CL"/>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Shape 794"/>
        <p:cNvGrpSpPr/>
        <p:nvPr/>
      </p:nvGrpSpPr>
      <p:grpSpPr>
        <a:xfrm>
          <a:off x="0" y="0"/>
          <a:ext cx="0" cy="0"/>
          <a:chOff x="0" y="0"/>
          <a:chExt cx="0" cy="0"/>
        </a:xfrm>
      </p:grpSpPr>
      <p:sp>
        <p:nvSpPr>
          <p:cNvPr id="796" name="Google Shape;796;p33"/>
          <p:cNvSpPr txBox="1">
            <a:spLocks noGrp="1"/>
          </p:cNvSpPr>
          <p:nvPr>
            <p:ph type="title"/>
          </p:nvPr>
        </p:nvSpPr>
        <p:spPr>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quitar masa a un cuerpo</a:t>
            </a:r>
            <a:endParaRPr/>
          </a:p>
        </p:txBody>
      </p:sp>
      <p:sp>
        <p:nvSpPr>
          <p:cNvPr id="797" name="Google Shape;797;p33"/>
          <p:cNvSpPr txBox="1">
            <a:spLocks noGrp="1"/>
          </p:cNvSpPr>
          <p:nvPr>
            <p:ph type="body" idx="1"/>
          </p:nvPr>
        </p:nvSpPr>
        <p:spPr>
          <a:prstGeom prst="rect">
            <a:avLst/>
          </a:prstGeom>
          <a:noFill/>
          <a:ln>
            <a:noFill/>
          </a:ln>
        </p:spPr>
        <p:txBody>
          <a:bodyPr spcFirstLastPara="1" wrap="square" lIns="91425" tIns="45700" rIns="91425" bIns="45700" anchor="t" anchorCtr="0">
            <a:normAutofit fontScale="77500" lnSpcReduction="20000"/>
          </a:bodyPr>
          <a:lstStyle/>
          <a:p>
            <a:pPr marL="365760" indent="-256032">
              <a:lnSpc>
                <a:spcPct val="120000"/>
              </a:lnSpc>
              <a:spcBef>
                <a:spcPts val="0"/>
              </a:spcBef>
              <a:buSzPct val="68000"/>
              <a:buFont typeface="Wingdings 3"/>
              <a:buChar char=""/>
            </a:pPr>
            <a:r>
              <a:rPr lang="es-ES" sz="1900" dirty="0"/>
              <a:t>Ahora considere que a la plancha se le corta un trozo de una de los extremos de masa “w” Kg, cuyo centro de gravedad se encuentra a “d” del Centro de Gravedad de la plancha.</a:t>
            </a:r>
            <a:endParaRPr sz="1900" dirty="0"/>
          </a:p>
          <a:p>
            <a:pPr marL="365760" indent="-256032">
              <a:lnSpc>
                <a:spcPct val="120000"/>
              </a:lnSpc>
              <a:spcBef>
                <a:spcPts val="0"/>
              </a:spcBef>
              <a:buSzPct val="68000"/>
              <a:buFont typeface="Wingdings 3"/>
              <a:buChar char=""/>
            </a:pPr>
            <a:r>
              <a:rPr lang="es-ES" sz="1900" dirty="0"/>
              <a:t>Después del corte, en el otro extremo de la plancha habrá una mayor masa que empujará el extremo más pesado hacia abajo.</a:t>
            </a:r>
            <a:endParaRPr sz="1900" dirty="0"/>
          </a:p>
          <a:p>
            <a:pPr marL="365760" indent="-256032">
              <a:lnSpc>
                <a:spcPct val="120000"/>
              </a:lnSpc>
              <a:spcBef>
                <a:spcPts val="0"/>
              </a:spcBef>
              <a:buSzPct val="68000"/>
              <a:buFont typeface="Wingdings 3"/>
              <a:buChar char=""/>
            </a:pPr>
            <a:r>
              <a:rPr lang="es-ES" sz="1900" dirty="0"/>
              <a:t>La figura muestra que luego de que el trozo de plancha ha sido retirado, el momento resultante de w x d empuja en sentido anti reloj el extremo opuesto. </a:t>
            </a:r>
            <a:endParaRPr sz="1900" dirty="0"/>
          </a:p>
          <a:p>
            <a:pPr marL="621792" lvl="1" indent="-228600" algn="l" rtl="0">
              <a:lnSpc>
                <a:spcPct val="120000"/>
              </a:lnSpc>
              <a:spcBef>
                <a:spcPts val="324"/>
              </a:spcBef>
              <a:spcAft>
                <a:spcPts val="600"/>
              </a:spcAft>
              <a:buSzPct val="100000"/>
              <a:buChar char="◦"/>
            </a:pPr>
            <a:r>
              <a:rPr lang="es-ES" sz="1400" dirty="0"/>
              <a:t>Se produjo un desequilibrio respecto de “G”</a:t>
            </a:r>
            <a:endParaRPr sz="1400" dirty="0"/>
          </a:p>
          <a:p>
            <a:pPr marL="365760" lvl="0" indent="-256032" algn="l" rtl="0">
              <a:lnSpc>
                <a:spcPct val="90000"/>
              </a:lnSpc>
              <a:spcBef>
                <a:spcPts val="400"/>
              </a:spcBef>
              <a:spcAft>
                <a:spcPts val="0"/>
              </a:spcAft>
              <a:buSzPct val="68000"/>
              <a:buFont typeface="Lucida Sans"/>
              <a:buNone/>
            </a:pPr>
            <a:endParaRPr sz="1800" dirty="0"/>
          </a:p>
        </p:txBody>
      </p:sp>
      <p:sp>
        <p:nvSpPr>
          <p:cNvPr id="795" name="Google Shape;795;p33"/>
          <p:cNvSpPr txBox="1">
            <a:spLocks noGrp="1"/>
          </p:cNvSpPr>
          <p:nvPr>
            <p:ph type="sldNum" idx="12"/>
          </p:nvPr>
        </p:nvSpPr>
        <p:spPr>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33</a:t>
            </a:fld>
            <a:endParaRPr/>
          </a:p>
        </p:txBody>
      </p:sp>
      <p:grpSp>
        <p:nvGrpSpPr>
          <p:cNvPr id="798" name="Google Shape;798;p33"/>
          <p:cNvGrpSpPr/>
          <p:nvPr/>
        </p:nvGrpSpPr>
        <p:grpSpPr>
          <a:xfrm>
            <a:off x="4953000" y="2667000"/>
            <a:ext cx="3810000" cy="2057400"/>
            <a:chOff x="1680" y="1680"/>
            <a:chExt cx="2400" cy="1296"/>
          </a:xfrm>
        </p:grpSpPr>
        <p:sp>
          <p:nvSpPr>
            <p:cNvPr id="799" name="Google Shape;799;p33"/>
            <p:cNvSpPr/>
            <p:nvPr/>
          </p:nvSpPr>
          <p:spPr>
            <a:xfrm>
              <a:off x="1680" y="2112"/>
              <a:ext cx="187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00" name="Google Shape;800;p33"/>
            <p:cNvSpPr/>
            <p:nvPr/>
          </p:nvSpPr>
          <p:spPr>
            <a:xfrm>
              <a:off x="2832" y="2256"/>
              <a:ext cx="192" cy="240"/>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801" name="Google Shape;801;p33"/>
            <p:cNvCxnSpPr/>
            <p:nvPr/>
          </p:nvCxnSpPr>
          <p:spPr>
            <a:xfrm>
              <a:off x="2928" y="2112"/>
              <a:ext cx="0" cy="624"/>
            </a:xfrm>
            <a:prstGeom prst="straightConnector1">
              <a:avLst/>
            </a:prstGeom>
            <a:noFill/>
            <a:ln w="38100" cap="flat" cmpd="sng">
              <a:solidFill>
                <a:schemeClr val="dk1"/>
              </a:solidFill>
              <a:prstDash val="solid"/>
              <a:round/>
              <a:headEnd type="none" w="med" len="med"/>
              <a:tailEnd type="triangle" w="med" len="med"/>
            </a:ln>
          </p:spPr>
        </p:cxnSp>
        <p:cxnSp>
          <p:nvCxnSpPr>
            <p:cNvPr id="802" name="Google Shape;802;p33"/>
            <p:cNvCxnSpPr/>
            <p:nvPr/>
          </p:nvCxnSpPr>
          <p:spPr>
            <a:xfrm>
              <a:off x="2832" y="2190"/>
              <a:ext cx="192" cy="0"/>
            </a:xfrm>
            <a:prstGeom prst="straightConnector1">
              <a:avLst/>
            </a:prstGeom>
            <a:noFill/>
            <a:ln w="9525" cap="flat" cmpd="sng">
              <a:solidFill>
                <a:schemeClr val="dk1"/>
              </a:solidFill>
              <a:prstDash val="solid"/>
              <a:round/>
              <a:headEnd type="none" w="med" len="med"/>
              <a:tailEnd type="none" w="med" len="med"/>
            </a:ln>
          </p:spPr>
        </p:cxnSp>
        <p:sp>
          <p:nvSpPr>
            <p:cNvPr id="803" name="Google Shape;803;p33"/>
            <p:cNvSpPr txBox="1"/>
            <p:nvPr/>
          </p:nvSpPr>
          <p:spPr>
            <a:xfrm>
              <a:off x="2832" y="278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sp>
          <p:nvSpPr>
            <p:cNvPr id="804" name="Google Shape;804;p33"/>
            <p:cNvSpPr txBox="1"/>
            <p:nvPr/>
          </p:nvSpPr>
          <p:spPr>
            <a:xfrm>
              <a:off x="3024" y="211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cxnSp>
          <p:nvCxnSpPr>
            <p:cNvPr id="805" name="Google Shape;805;p33"/>
            <p:cNvCxnSpPr/>
            <p:nvPr/>
          </p:nvCxnSpPr>
          <p:spPr>
            <a:xfrm rot="10800000">
              <a:off x="2928" y="1680"/>
              <a:ext cx="0" cy="432"/>
            </a:xfrm>
            <a:prstGeom prst="straightConnector1">
              <a:avLst/>
            </a:prstGeom>
            <a:noFill/>
            <a:ln w="9525" cap="flat" cmpd="sng">
              <a:solidFill>
                <a:schemeClr val="dk1"/>
              </a:solidFill>
              <a:prstDash val="dash"/>
              <a:round/>
              <a:headEnd type="none" w="med" len="med"/>
              <a:tailEnd type="none" w="med" len="med"/>
            </a:ln>
          </p:spPr>
        </p:cxnSp>
        <p:sp>
          <p:nvSpPr>
            <p:cNvPr id="806" name="Google Shape;806;p33"/>
            <p:cNvSpPr/>
            <p:nvPr/>
          </p:nvSpPr>
          <p:spPr>
            <a:xfrm>
              <a:off x="3552" y="2112"/>
              <a:ext cx="528" cy="144"/>
            </a:xfrm>
            <a:prstGeom prst="rect">
              <a:avLst/>
            </a:prstGeom>
            <a:no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807" name="Google Shape;807;p33"/>
            <p:cNvCxnSpPr/>
            <p:nvPr/>
          </p:nvCxnSpPr>
          <p:spPr>
            <a:xfrm rot="10800000">
              <a:off x="3840" y="1920"/>
              <a:ext cx="0" cy="480"/>
            </a:xfrm>
            <a:prstGeom prst="straightConnector1">
              <a:avLst/>
            </a:prstGeom>
            <a:noFill/>
            <a:ln w="9525" cap="flat" cmpd="sng">
              <a:solidFill>
                <a:schemeClr val="dk1"/>
              </a:solidFill>
              <a:prstDash val="solid"/>
              <a:round/>
              <a:headEnd type="none" w="med" len="med"/>
              <a:tailEnd type="triangle" w="med" len="med"/>
            </a:ln>
          </p:spPr>
        </p:cxnSp>
        <p:sp>
          <p:nvSpPr>
            <p:cNvPr id="808" name="Google Shape;808;p33"/>
            <p:cNvSpPr txBox="1"/>
            <p:nvPr/>
          </p:nvSpPr>
          <p:spPr>
            <a:xfrm>
              <a:off x="3840" y="187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cxnSp>
          <p:nvCxnSpPr>
            <p:cNvPr id="809" name="Google Shape;809;p33"/>
            <p:cNvCxnSpPr/>
            <p:nvPr/>
          </p:nvCxnSpPr>
          <p:spPr>
            <a:xfrm>
              <a:off x="2928" y="2016"/>
              <a:ext cx="912" cy="0"/>
            </a:xfrm>
            <a:prstGeom prst="straightConnector1">
              <a:avLst/>
            </a:prstGeom>
            <a:noFill/>
            <a:ln w="9525" cap="flat" cmpd="sng">
              <a:solidFill>
                <a:schemeClr val="dk1"/>
              </a:solidFill>
              <a:prstDash val="solid"/>
              <a:round/>
              <a:headEnd type="triangle" w="med" len="med"/>
              <a:tailEnd type="triangle" w="med" len="med"/>
            </a:ln>
          </p:spPr>
        </p:cxnSp>
        <p:sp>
          <p:nvSpPr>
            <p:cNvPr id="810" name="Google Shape;810;p33"/>
            <p:cNvSpPr txBox="1"/>
            <p:nvPr/>
          </p:nvSpPr>
          <p:spPr>
            <a:xfrm>
              <a:off x="3264" y="182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d</a:t>
              </a:r>
              <a:endParaRPr/>
            </a:p>
          </p:txBody>
        </p:sp>
      </p:grpSp>
      <p:sp>
        <p:nvSpPr>
          <p:cNvPr id="811" name="Google Shape;811;p33"/>
          <p:cNvSpPr/>
          <p:nvPr/>
        </p:nvSpPr>
        <p:spPr>
          <a:xfrm rot="-2515678" flipH="1">
            <a:off x="5451475" y="3119438"/>
            <a:ext cx="685800" cy="762000"/>
          </a:xfrm>
          <a:custGeom>
            <a:avLst/>
            <a:gdLst/>
            <a:ahLst/>
            <a:cxnLst/>
            <a:rect l="l" t="t" r="r" b="b"/>
            <a:pathLst>
              <a:path w="21600" h="21600" extrusionOk="0">
                <a:moveTo>
                  <a:pt x="17419" y="11729"/>
                </a:moveTo>
                <a:cubicBezTo>
                  <a:pt x="17463" y="11421"/>
                  <a:pt x="17485" y="11111"/>
                  <a:pt x="17485" y="10800"/>
                </a:cubicBezTo>
                <a:cubicBezTo>
                  <a:pt x="17485" y="7107"/>
                  <a:pt x="14492" y="4115"/>
                  <a:pt x="10800" y="4115"/>
                </a:cubicBezTo>
                <a:cubicBezTo>
                  <a:pt x="9656" y="4114"/>
                  <a:pt x="8531" y="4408"/>
                  <a:pt x="7533" y="4967"/>
                </a:cubicBezTo>
                <a:lnTo>
                  <a:pt x="5523" y="1376"/>
                </a:lnTo>
                <a:cubicBezTo>
                  <a:pt x="7135" y="474"/>
                  <a:pt x="8952" y="-1"/>
                  <a:pt x="10800" y="0"/>
                </a:cubicBezTo>
                <a:cubicBezTo>
                  <a:pt x="16764" y="0"/>
                  <a:pt x="21600" y="4835"/>
                  <a:pt x="21600" y="10800"/>
                </a:cubicBezTo>
                <a:cubicBezTo>
                  <a:pt x="21600" y="11302"/>
                  <a:pt x="21564" y="11804"/>
                  <a:pt x="21494" y="12302"/>
                </a:cubicBezTo>
                <a:lnTo>
                  <a:pt x="24168" y="12678"/>
                </a:lnTo>
                <a:lnTo>
                  <a:pt x="18795" y="16727"/>
                </a:lnTo>
                <a:lnTo>
                  <a:pt x="14746" y="11354"/>
                </a:lnTo>
                <a:lnTo>
                  <a:pt x="17419" y="11729"/>
                </a:lnTo>
                <a:close/>
              </a:path>
            </a:pathLst>
          </a:custGeom>
          <a:solidFill>
            <a:srgbClr val="33CCCC"/>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 name="Marcador de fecha 1">
            <a:extLst>
              <a:ext uri="{FF2B5EF4-FFF2-40B4-BE49-F238E27FC236}">
                <a16:creationId xmlns:a16="http://schemas.microsoft.com/office/drawing/2014/main" id="{8F588B10-7260-E61E-8E10-5C197799A961}"/>
              </a:ext>
            </a:extLst>
          </p:cNvPr>
          <p:cNvSpPr>
            <a:spLocks noGrp="1"/>
          </p:cNvSpPr>
          <p:nvPr>
            <p:ph type="dt" idx="10"/>
          </p:nvPr>
        </p:nvSpPr>
        <p:spPr/>
        <p:txBody>
          <a:bodyPr/>
          <a:lstStyle/>
          <a:p>
            <a:fld id="{C0774570-2367-4988-B3F6-1B30A24B6395}" type="datetime1">
              <a:rPr lang="es-CL" smtClean="0"/>
              <a:t>12-02-2025</a:t>
            </a:fld>
            <a:endParaRPr lang="es-CL"/>
          </a:p>
        </p:txBody>
      </p:sp>
    </p:spTree>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Shape 815"/>
        <p:cNvGrpSpPr/>
        <p:nvPr/>
      </p:nvGrpSpPr>
      <p:grpSpPr>
        <a:xfrm>
          <a:off x="0" y="0"/>
          <a:ext cx="0" cy="0"/>
          <a:chOff x="0" y="0"/>
          <a:chExt cx="0" cy="0"/>
        </a:xfrm>
      </p:grpSpPr>
      <p:sp>
        <p:nvSpPr>
          <p:cNvPr id="817" name="Google Shape;817;p34"/>
          <p:cNvSpPr txBox="1">
            <a:spLocks noGrp="1"/>
          </p:cNvSpPr>
          <p:nvPr>
            <p:ph type="title"/>
          </p:nvPr>
        </p:nvSpPr>
        <p:spPr>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quitar masa a un cuerpo</a:t>
            </a:r>
            <a:endParaRPr/>
          </a:p>
        </p:txBody>
      </p:sp>
      <p:sp>
        <p:nvSpPr>
          <p:cNvPr id="818" name="Google Shape;818;p34"/>
          <p:cNvSpPr txBox="1">
            <a:spLocks noGrp="1"/>
          </p:cNvSpPr>
          <p:nvPr>
            <p:ph type="body" idx="1"/>
          </p:nvPr>
        </p:nvSpPr>
        <p:spPr>
          <a:prstGeom prst="rect">
            <a:avLst/>
          </a:prstGeom>
          <a:noFill/>
          <a:ln>
            <a:noFill/>
          </a:ln>
        </p:spPr>
        <p:txBody>
          <a:bodyPr spcFirstLastPara="1" wrap="square" lIns="91425" tIns="45700" rIns="91425" bIns="45700" anchor="t" anchorCtr="0">
            <a:normAutofit/>
          </a:bodyPr>
          <a:lstStyle/>
          <a:p>
            <a:pPr marL="365760" lvl="0" indent="-256032">
              <a:lnSpc>
                <a:spcPct val="80000"/>
              </a:lnSpc>
              <a:spcBef>
                <a:spcPts val="0"/>
              </a:spcBef>
              <a:buSzPct val="68000"/>
              <a:buFont typeface="Wingdings 3"/>
              <a:buChar char=""/>
            </a:pPr>
            <a:r>
              <a:rPr lang="es-ES" sz="1800" dirty="0"/>
              <a:t>El Centro de Gravedad de la plancha se movió hacia la izquierda, hacia el nuevo centro geométrico; es decir, desde “G” a “G1”. (recordar que la plancha es homogénea)</a:t>
            </a:r>
            <a:endParaRPr sz="1800" dirty="0"/>
          </a:p>
          <a:p>
            <a:pPr marL="621792" lvl="1" indent="-228600" algn="l" rtl="0">
              <a:spcBef>
                <a:spcPts val="324"/>
              </a:spcBef>
              <a:spcAft>
                <a:spcPts val="0"/>
              </a:spcAft>
              <a:buSzPts val="1600"/>
              <a:buChar char="◦"/>
            </a:pPr>
            <a:r>
              <a:rPr lang="es-ES" sz="1600" dirty="0"/>
              <a:t>La nueva masa de la plancha será (W – w) Kg.</a:t>
            </a:r>
            <a:endParaRPr dirty="0"/>
          </a:p>
          <a:p>
            <a:pPr marL="621792" lvl="1" indent="-228600" algn="l" rtl="0">
              <a:spcBef>
                <a:spcPts val="324"/>
              </a:spcBef>
              <a:spcAft>
                <a:spcPts val="0"/>
              </a:spcAft>
              <a:buSzPts val="1600"/>
              <a:buChar char="◦"/>
            </a:pPr>
            <a:r>
              <a:rPr lang="es-ES" sz="1600" dirty="0"/>
              <a:t>El momento generado es </a:t>
            </a:r>
            <a:br>
              <a:rPr lang="es-ES" sz="1600" dirty="0"/>
            </a:br>
            <a:r>
              <a:rPr lang="es-ES" sz="1600" dirty="0"/>
              <a:t>(W – w) x GG</a:t>
            </a:r>
            <a:r>
              <a:rPr lang="es-ES" sz="1600" baseline="-25000" dirty="0"/>
              <a:t>1 </a:t>
            </a:r>
            <a:r>
              <a:rPr lang="es-ES" sz="1600" dirty="0"/>
              <a:t>Kg. metro, respecto de “G”</a:t>
            </a:r>
            <a:endParaRPr dirty="0"/>
          </a:p>
        </p:txBody>
      </p:sp>
      <p:sp>
        <p:nvSpPr>
          <p:cNvPr id="816" name="Google Shape;816;p34"/>
          <p:cNvSpPr txBox="1">
            <a:spLocks noGrp="1"/>
          </p:cNvSpPr>
          <p:nvPr>
            <p:ph type="sldNum" idx="12"/>
          </p:nvPr>
        </p:nvSpPr>
        <p:spPr>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34</a:t>
            </a:fld>
            <a:endParaRPr/>
          </a:p>
        </p:txBody>
      </p:sp>
      <p:grpSp>
        <p:nvGrpSpPr>
          <p:cNvPr id="819" name="Google Shape;819;p34"/>
          <p:cNvGrpSpPr/>
          <p:nvPr/>
        </p:nvGrpSpPr>
        <p:grpSpPr>
          <a:xfrm>
            <a:off x="4953000" y="1676400"/>
            <a:ext cx="3810000" cy="2057400"/>
            <a:chOff x="1680" y="1680"/>
            <a:chExt cx="2400" cy="1296"/>
          </a:xfrm>
        </p:grpSpPr>
        <p:sp>
          <p:nvSpPr>
            <p:cNvPr id="820" name="Google Shape;820;p34"/>
            <p:cNvSpPr/>
            <p:nvPr/>
          </p:nvSpPr>
          <p:spPr>
            <a:xfrm>
              <a:off x="1680" y="2112"/>
              <a:ext cx="187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21" name="Google Shape;821;p34"/>
            <p:cNvSpPr/>
            <p:nvPr/>
          </p:nvSpPr>
          <p:spPr>
            <a:xfrm>
              <a:off x="2832" y="2256"/>
              <a:ext cx="192" cy="240"/>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822" name="Google Shape;822;p34"/>
            <p:cNvCxnSpPr/>
            <p:nvPr/>
          </p:nvCxnSpPr>
          <p:spPr>
            <a:xfrm>
              <a:off x="2928" y="2112"/>
              <a:ext cx="0" cy="624"/>
            </a:xfrm>
            <a:prstGeom prst="straightConnector1">
              <a:avLst/>
            </a:prstGeom>
            <a:noFill/>
            <a:ln w="38100" cap="flat" cmpd="sng">
              <a:solidFill>
                <a:schemeClr val="dk1"/>
              </a:solidFill>
              <a:prstDash val="solid"/>
              <a:round/>
              <a:headEnd type="none" w="med" len="med"/>
              <a:tailEnd type="triangle" w="med" len="med"/>
            </a:ln>
          </p:spPr>
        </p:cxnSp>
        <p:cxnSp>
          <p:nvCxnSpPr>
            <p:cNvPr id="823" name="Google Shape;823;p34"/>
            <p:cNvCxnSpPr/>
            <p:nvPr/>
          </p:nvCxnSpPr>
          <p:spPr>
            <a:xfrm>
              <a:off x="2832" y="2190"/>
              <a:ext cx="192" cy="0"/>
            </a:xfrm>
            <a:prstGeom prst="straightConnector1">
              <a:avLst/>
            </a:prstGeom>
            <a:noFill/>
            <a:ln w="9525" cap="flat" cmpd="sng">
              <a:solidFill>
                <a:schemeClr val="dk1"/>
              </a:solidFill>
              <a:prstDash val="solid"/>
              <a:round/>
              <a:headEnd type="none" w="med" len="med"/>
              <a:tailEnd type="none" w="med" len="med"/>
            </a:ln>
          </p:spPr>
        </p:cxnSp>
        <p:sp>
          <p:nvSpPr>
            <p:cNvPr id="824" name="Google Shape;824;p34"/>
            <p:cNvSpPr txBox="1"/>
            <p:nvPr/>
          </p:nvSpPr>
          <p:spPr>
            <a:xfrm>
              <a:off x="2832" y="278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sp>
          <p:nvSpPr>
            <p:cNvPr id="825" name="Google Shape;825;p34"/>
            <p:cNvSpPr txBox="1"/>
            <p:nvPr/>
          </p:nvSpPr>
          <p:spPr>
            <a:xfrm>
              <a:off x="3024" y="211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cxnSp>
          <p:nvCxnSpPr>
            <p:cNvPr id="826" name="Google Shape;826;p34"/>
            <p:cNvCxnSpPr/>
            <p:nvPr/>
          </p:nvCxnSpPr>
          <p:spPr>
            <a:xfrm rot="10800000">
              <a:off x="2928" y="1680"/>
              <a:ext cx="0" cy="432"/>
            </a:xfrm>
            <a:prstGeom prst="straightConnector1">
              <a:avLst/>
            </a:prstGeom>
            <a:noFill/>
            <a:ln w="9525" cap="flat" cmpd="sng">
              <a:solidFill>
                <a:schemeClr val="dk1"/>
              </a:solidFill>
              <a:prstDash val="dash"/>
              <a:round/>
              <a:headEnd type="none" w="med" len="med"/>
              <a:tailEnd type="none" w="med" len="med"/>
            </a:ln>
          </p:spPr>
        </p:cxnSp>
        <p:sp>
          <p:nvSpPr>
            <p:cNvPr id="827" name="Google Shape;827;p34"/>
            <p:cNvSpPr/>
            <p:nvPr/>
          </p:nvSpPr>
          <p:spPr>
            <a:xfrm>
              <a:off x="3552" y="2112"/>
              <a:ext cx="528" cy="144"/>
            </a:xfrm>
            <a:prstGeom prst="rect">
              <a:avLst/>
            </a:prstGeom>
            <a:no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828" name="Google Shape;828;p34"/>
            <p:cNvCxnSpPr/>
            <p:nvPr/>
          </p:nvCxnSpPr>
          <p:spPr>
            <a:xfrm rot="10800000">
              <a:off x="3840" y="1920"/>
              <a:ext cx="0" cy="480"/>
            </a:xfrm>
            <a:prstGeom prst="straightConnector1">
              <a:avLst/>
            </a:prstGeom>
            <a:noFill/>
            <a:ln w="9525" cap="flat" cmpd="sng">
              <a:solidFill>
                <a:schemeClr val="dk1"/>
              </a:solidFill>
              <a:prstDash val="solid"/>
              <a:round/>
              <a:headEnd type="none" w="med" len="med"/>
              <a:tailEnd type="triangle" w="med" len="med"/>
            </a:ln>
          </p:spPr>
        </p:cxnSp>
        <p:sp>
          <p:nvSpPr>
            <p:cNvPr id="829" name="Google Shape;829;p34"/>
            <p:cNvSpPr txBox="1"/>
            <p:nvPr/>
          </p:nvSpPr>
          <p:spPr>
            <a:xfrm>
              <a:off x="3840" y="187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cxnSp>
          <p:nvCxnSpPr>
            <p:cNvPr id="830" name="Google Shape;830;p34"/>
            <p:cNvCxnSpPr/>
            <p:nvPr/>
          </p:nvCxnSpPr>
          <p:spPr>
            <a:xfrm>
              <a:off x="2928" y="2016"/>
              <a:ext cx="912" cy="0"/>
            </a:xfrm>
            <a:prstGeom prst="straightConnector1">
              <a:avLst/>
            </a:prstGeom>
            <a:noFill/>
            <a:ln w="9525" cap="flat" cmpd="sng">
              <a:solidFill>
                <a:schemeClr val="dk1"/>
              </a:solidFill>
              <a:prstDash val="solid"/>
              <a:round/>
              <a:headEnd type="triangle" w="med" len="med"/>
              <a:tailEnd type="triangle" w="med" len="med"/>
            </a:ln>
          </p:spPr>
        </p:cxnSp>
        <p:sp>
          <p:nvSpPr>
            <p:cNvPr id="831" name="Google Shape;831;p34"/>
            <p:cNvSpPr txBox="1"/>
            <p:nvPr/>
          </p:nvSpPr>
          <p:spPr>
            <a:xfrm>
              <a:off x="3264" y="182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d</a:t>
              </a:r>
              <a:endParaRPr/>
            </a:p>
          </p:txBody>
        </p:sp>
      </p:grpSp>
      <p:grpSp>
        <p:nvGrpSpPr>
          <p:cNvPr id="832" name="Google Shape;832;p34"/>
          <p:cNvGrpSpPr/>
          <p:nvPr/>
        </p:nvGrpSpPr>
        <p:grpSpPr>
          <a:xfrm>
            <a:off x="4953000" y="3962400"/>
            <a:ext cx="2971800" cy="1600200"/>
            <a:chOff x="1680" y="1680"/>
            <a:chExt cx="1872" cy="1008"/>
          </a:xfrm>
        </p:grpSpPr>
        <p:sp>
          <p:nvSpPr>
            <p:cNvPr id="833" name="Google Shape;833;p34"/>
            <p:cNvSpPr/>
            <p:nvPr/>
          </p:nvSpPr>
          <p:spPr>
            <a:xfrm>
              <a:off x="1680" y="2112"/>
              <a:ext cx="187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34" name="Google Shape;834;p34"/>
            <p:cNvSpPr/>
            <p:nvPr/>
          </p:nvSpPr>
          <p:spPr>
            <a:xfrm>
              <a:off x="2832" y="2256"/>
              <a:ext cx="192" cy="240"/>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835" name="Google Shape;835;p34"/>
            <p:cNvCxnSpPr/>
            <p:nvPr/>
          </p:nvCxnSpPr>
          <p:spPr>
            <a:xfrm>
              <a:off x="2832" y="2190"/>
              <a:ext cx="192" cy="0"/>
            </a:xfrm>
            <a:prstGeom prst="straightConnector1">
              <a:avLst/>
            </a:prstGeom>
            <a:noFill/>
            <a:ln w="9525" cap="flat" cmpd="sng">
              <a:solidFill>
                <a:schemeClr val="dk1"/>
              </a:solidFill>
              <a:prstDash val="solid"/>
              <a:round/>
              <a:headEnd type="none" w="med" len="med"/>
              <a:tailEnd type="none" w="med" len="med"/>
            </a:ln>
          </p:spPr>
        </p:cxnSp>
        <p:sp>
          <p:nvSpPr>
            <p:cNvPr id="836" name="Google Shape;836;p34"/>
            <p:cNvSpPr txBox="1"/>
            <p:nvPr/>
          </p:nvSpPr>
          <p:spPr>
            <a:xfrm>
              <a:off x="2448" y="2496"/>
              <a:ext cx="432"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 - w</a:t>
              </a:r>
              <a:endParaRPr/>
            </a:p>
          </p:txBody>
        </p:sp>
        <p:sp>
          <p:nvSpPr>
            <p:cNvPr id="837" name="Google Shape;837;p34"/>
            <p:cNvSpPr txBox="1"/>
            <p:nvPr/>
          </p:nvSpPr>
          <p:spPr>
            <a:xfrm>
              <a:off x="3024" y="211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cxnSp>
          <p:nvCxnSpPr>
            <p:cNvPr id="838" name="Google Shape;838;p34"/>
            <p:cNvCxnSpPr/>
            <p:nvPr/>
          </p:nvCxnSpPr>
          <p:spPr>
            <a:xfrm rot="10800000">
              <a:off x="2928" y="1680"/>
              <a:ext cx="0" cy="432"/>
            </a:xfrm>
            <a:prstGeom prst="straightConnector1">
              <a:avLst/>
            </a:prstGeom>
            <a:noFill/>
            <a:ln w="9525" cap="flat" cmpd="sng">
              <a:solidFill>
                <a:schemeClr val="dk1"/>
              </a:solidFill>
              <a:prstDash val="dash"/>
              <a:round/>
              <a:headEnd type="none" w="med" len="med"/>
              <a:tailEnd type="none" w="med" len="med"/>
            </a:ln>
          </p:spPr>
        </p:cxnSp>
        <p:sp>
          <p:nvSpPr>
            <p:cNvPr id="839" name="Google Shape;839;p34"/>
            <p:cNvSpPr txBox="1"/>
            <p:nvPr/>
          </p:nvSpPr>
          <p:spPr>
            <a:xfrm>
              <a:off x="2448" y="2112"/>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r>
                <a:rPr lang="es-ES" sz="1400" baseline="-25000">
                  <a:solidFill>
                    <a:schemeClr val="dk1"/>
                  </a:solidFill>
                  <a:latin typeface="Verdana"/>
                  <a:ea typeface="Verdana"/>
                  <a:cs typeface="Verdana"/>
                  <a:sym typeface="Verdana"/>
                </a:rPr>
                <a:t>1</a:t>
              </a:r>
              <a:endParaRPr/>
            </a:p>
          </p:txBody>
        </p:sp>
        <p:cxnSp>
          <p:nvCxnSpPr>
            <p:cNvPr id="840" name="Google Shape;840;p34"/>
            <p:cNvCxnSpPr/>
            <p:nvPr/>
          </p:nvCxnSpPr>
          <p:spPr>
            <a:xfrm rot="10800000">
              <a:off x="2640" y="2190"/>
              <a:ext cx="288" cy="0"/>
            </a:xfrm>
            <a:prstGeom prst="straightConnector1">
              <a:avLst/>
            </a:prstGeom>
            <a:noFill/>
            <a:ln w="9525" cap="flat" cmpd="sng">
              <a:solidFill>
                <a:schemeClr val="dk1"/>
              </a:solidFill>
              <a:prstDash val="dot"/>
              <a:round/>
              <a:headEnd type="none" w="med" len="med"/>
              <a:tailEnd type="triangle" w="med" len="med"/>
            </a:ln>
          </p:spPr>
        </p:cxnSp>
        <p:cxnSp>
          <p:nvCxnSpPr>
            <p:cNvPr id="841" name="Google Shape;841;p34"/>
            <p:cNvCxnSpPr/>
            <p:nvPr/>
          </p:nvCxnSpPr>
          <p:spPr>
            <a:xfrm>
              <a:off x="2640" y="1968"/>
              <a:ext cx="0" cy="480"/>
            </a:xfrm>
            <a:prstGeom prst="straightConnector1">
              <a:avLst/>
            </a:prstGeom>
            <a:noFill/>
            <a:ln w="38100" cap="flat" cmpd="sng">
              <a:solidFill>
                <a:schemeClr val="dk1"/>
              </a:solidFill>
              <a:prstDash val="solid"/>
              <a:round/>
              <a:headEnd type="none" w="med" len="med"/>
              <a:tailEnd type="triangle" w="med" len="med"/>
            </a:ln>
          </p:spPr>
        </p:cxnSp>
        <p:cxnSp>
          <p:nvCxnSpPr>
            <p:cNvPr id="842" name="Google Shape;842;p34"/>
            <p:cNvCxnSpPr/>
            <p:nvPr/>
          </p:nvCxnSpPr>
          <p:spPr>
            <a:xfrm>
              <a:off x="2928" y="2160"/>
              <a:ext cx="0" cy="96"/>
            </a:xfrm>
            <a:prstGeom prst="straightConnector1">
              <a:avLst/>
            </a:prstGeom>
            <a:noFill/>
            <a:ln w="9525" cap="flat" cmpd="sng">
              <a:solidFill>
                <a:schemeClr val="dk1"/>
              </a:solidFill>
              <a:prstDash val="solid"/>
              <a:round/>
              <a:headEnd type="none" w="med" len="med"/>
              <a:tailEnd type="none" w="med" len="med"/>
            </a:ln>
          </p:spPr>
        </p:cxnSp>
      </p:grpSp>
      <p:sp>
        <p:nvSpPr>
          <p:cNvPr id="2" name="Marcador de fecha 1">
            <a:extLst>
              <a:ext uri="{FF2B5EF4-FFF2-40B4-BE49-F238E27FC236}">
                <a16:creationId xmlns:a16="http://schemas.microsoft.com/office/drawing/2014/main" id="{67EEE1AA-5825-1EC2-2784-48D2562C5070}"/>
              </a:ext>
            </a:extLst>
          </p:cNvPr>
          <p:cNvSpPr>
            <a:spLocks noGrp="1"/>
          </p:cNvSpPr>
          <p:nvPr>
            <p:ph type="dt" idx="10"/>
          </p:nvPr>
        </p:nvSpPr>
        <p:spPr/>
        <p:txBody>
          <a:bodyPr/>
          <a:lstStyle/>
          <a:p>
            <a:fld id="{D7560E3A-2B42-4E9A-8C1B-1CE9B67B2DA5}" type="datetime1">
              <a:rPr lang="es-CL" smtClean="0"/>
              <a:t>12-02-2025</a:t>
            </a:fld>
            <a:endParaRPr lang="es-CL"/>
          </a:p>
        </p:txBody>
      </p:sp>
    </p:spTree>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46"/>
        <p:cNvGrpSpPr/>
        <p:nvPr/>
      </p:nvGrpSpPr>
      <p:grpSpPr>
        <a:xfrm>
          <a:off x="0" y="0"/>
          <a:ext cx="0" cy="0"/>
          <a:chOff x="0" y="0"/>
          <a:chExt cx="0" cy="0"/>
        </a:xfrm>
      </p:grpSpPr>
      <p:sp>
        <p:nvSpPr>
          <p:cNvPr id="847" name="Google Shape;847;p35"/>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35</a:t>
            </a:fld>
            <a:endParaRPr/>
          </a:p>
        </p:txBody>
      </p:sp>
      <p:sp>
        <p:nvSpPr>
          <p:cNvPr id="848" name="Google Shape;848;p3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quitar masa a un cuerpo</a:t>
            </a:r>
            <a:endParaRPr/>
          </a:p>
        </p:txBody>
      </p:sp>
      <mc:AlternateContent xmlns:mc="http://schemas.openxmlformats.org/markup-compatibility/2006" xmlns:a14="http://schemas.microsoft.com/office/drawing/2010/main">
        <mc:Choice Requires="a14">
          <p:sp>
            <p:nvSpPr>
              <p:cNvPr id="849" name="Google Shape;849;p35"/>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lvl="0">
                  <a:lnSpc>
                    <a:spcPct val="90000"/>
                  </a:lnSpc>
                  <a:spcBef>
                    <a:spcPts val="0"/>
                  </a:spcBef>
                  <a:buSzPts val="1360"/>
                  <a:buFont typeface="Wingdings" panose="05000000000000000000" pitchFamily="2" charset="2"/>
                  <a:buChar char="Ø"/>
                </a:pPr>
                <a:r>
                  <a:rPr lang="es-ES" sz="2000" dirty="0"/>
                  <a:t>Existen dos formas para mostrar el mismo efecto</a:t>
                </a:r>
                <a:br>
                  <a:rPr lang="es-ES" sz="2000" dirty="0"/>
                </a:br>
                <a14:m>
                  <m:oMath xmlns:m="http://schemas.openxmlformats.org/officeDocument/2006/math">
                    <m:r>
                      <a:rPr lang="es-ES" sz="2000" i="1" dirty="0" smtClean="0">
                        <a:latin typeface="Cambria Math" panose="02040503050406030204" pitchFamily="18" charset="0"/>
                      </a:rPr>
                      <m:t>(</m:t>
                    </m:r>
                    <m:r>
                      <a:rPr lang="es-ES" sz="2000" i="1" dirty="0" smtClean="0">
                        <a:latin typeface="Cambria Math" panose="02040503050406030204" pitchFamily="18" charset="0"/>
                      </a:rPr>
                      <m:t>𝑊</m:t>
                    </m:r>
                    <m:r>
                      <a:rPr lang="es-ES" sz="2000" i="1" dirty="0" smtClean="0">
                        <a:latin typeface="Cambria Math" panose="02040503050406030204" pitchFamily="18" charset="0"/>
                      </a:rPr>
                      <m:t> – </m:t>
                    </m:r>
                    <m:r>
                      <a:rPr lang="es-ES" sz="2000" i="1" dirty="0" smtClean="0">
                        <a:latin typeface="Cambria Math" panose="02040503050406030204" pitchFamily="18" charset="0"/>
                      </a:rPr>
                      <m:t>𝑤</m:t>
                    </m:r>
                    <m:r>
                      <a:rPr lang="es-ES" sz="2000" i="1" dirty="0" smtClean="0">
                        <a:latin typeface="Cambria Math" panose="02040503050406030204" pitchFamily="18" charset="0"/>
                      </a:rPr>
                      <m:t>) × </m:t>
                    </m:r>
                    <m:r>
                      <a:rPr lang="es-ES" sz="2000" i="1" dirty="0" smtClean="0">
                        <a:latin typeface="Cambria Math" panose="02040503050406030204" pitchFamily="18" charset="0"/>
                      </a:rPr>
                      <m:t>𝐺𝐺</m:t>
                    </m:r>
                    <m:r>
                      <a:rPr lang="es-ES" sz="2000" i="1" baseline="-25000" dirty="0">
                        <a:latin typeface="Cambria Math" panose="02040503050406030204" pitchFamily="18" charset="0"/>
                      </a:rPr>
                      <m:t>1</m:t>
                    </m:r>
                    <m:r>
                      <a:rPr lang="es-ES" sz="2000" i="1" baseline="-25000" dirty="0">
                        <a:latin typeface="Cambria Math" panose="02040503050406030204" pitchFamily="18" charset="0"/>
                      </a:rPr>
                      <m:t> = </m:t>
                    </m:r>
                    <m:r>
                      <a:rPr lang="es-ES" sz="2000" i="1" dirty="0">
                        <a:latin typeface="Cambria Math" panose="02040503050406030204" pitchFamily="18" charset="0"/>
                      </a:rPr>
                      <m:t>𝑤</m:t>
                    </m:r>
                    <m:r>
                      <a:rPr lang="es-ES" sz="2000" i="1" dirty="0">
                        <a:latin typeface="Cambria Math" panose="02040503050406030204" pitchFamily="18" charset="0"/>
                      </a:rPr>
                      <m:t> × </m:t>
                    </m:r>
                    <m:r>
                      <a:rPr lang="es-ES" sz="2000" i="1" dirty="0">
                        <a:latin typeface="Cambria Math" panose="02040503050406030204" pitchFamily="18" charset="0"/>
                      </a:rPr>
                      <m:t>𝑑</m:t>
                    </m:r>
                    <m:r>
                      <a:rPr lang="es-ES" sz="2000" i="1" dirty="0">
                        <a:latin typeface="Cambria Math" panose="02040503050406030204" pitchFamily="18" charset="0"/>
                      </a:rPr>
                      <m:t> </m:t>
                    </m:r>
                  </m:oMath>
                </a14:m>
                <a:r>
                  <a:rPr lang="es-ES" sz="2000" dirty="0"/>
                  <a:t>o </a:t>
                </a:r>
                <a14:m>
                  <m:oMath xmlns:m="http://schemas.openxmlformats.org/officeDocument/2006/math">
                    <m:r>
                      <a:rPr lang="es-ES" sz="2000" i="1" dirty="0">
                        <a:latin typeface="Cambria Math" panose="02040503050406030204" pitchFamily="18" charset="0"/>
                      </a:rPr>
                      <m:t>𝐺𝐺</m:t>
                    </m:r>
                    <m:r>
                      <a:rPr lang="es-ES" sz="2000" i="1" baseline="-25000" dirty="0">
                        <a:latin typeface="Cambria Math" panose="02040503050406030204" pitchFamily="18" charset="0"/>
                      </a:rPr>
                      <m:t>1</m:t>
                    </m:r>
                    <m:r>
                      <a:rPr lang="es-ES" sz="2000" i="1" baseline="-25000" dirty="0">
                        <a:latin typeface="Cambria Math" panose="02040503050406030204" pitchFamily="18" charset="0"/>
                      </a:rPr>
                      <m:t> = </m:t>
                    </m:r>
                    <m:f>
                      <m:fPr>
                        <m:ctrlPr>
                          <a:rPr lang="ar-AE" sz="2000" i="1" dirty="0" smtClean="0">
                            <a:latin typeface="Cambria Math" panose="02040503050406030204" pitchFamily="18" charset="0"/>
                          </a:rPr>
                        </m:ctrlPr>
                      </m:fPr>
                      <m:num>
                        <m:r>
                          <a:rPr lang="ar-AE" sz="2000" i="1" dirty="0">
                            <a:latin typeface="Cambria Math" panose="02040503050406030204" pitchFamily="18" charset="0"/>
                          </a:rPr>
                          <m:t>𝑤</m:t>
                        </m:r>
                        <m:r>
                          <a:rPr lang="ar-AE" sz="2000" i="1" dirty="0">
                            <a:latin typeface="Cambria Math" panose="02040503050406030204" pitchFamily="18" charset="0"/>
                          </a:rPr>
                          <m:t> × </m:t>
                        </m:r>
                        <m:r>
                          <a:rPr lang="ar-AE" sz="2000" i="1" dirty="0">
                            <a:latin typeface="Cambria Math" panose="02040503050406030204" pitchFamily="18" charset="0"/>
                          </a:rPr>
                          <m:t>𝑑</m:t>
                        </m:r>
                      </m:num>
                      <m:den>
                        <m:r>
                          <a:rPr lang="ar-AE" sz="2000" i="1" dirty="0">
                            <a:latin typeface="Cambria Math" panose="02040503050406030204" pitchFamily="18" charset="0"/>
                          </a:rPr>
                          <m:t>(</m:t>
                        </m:r>
                        <m:r>
                          <a:rPr lang="ar-AE" sz="2000" i="1" dirty="0">
                            <a:latin typeface="Cambria Math" panose="02040503050406030204" pitchFamily="18" charset="0"/>
                          </a:rPr>
                          <m:t>𝑊</m:t>
                        </m:r>
                        <m:r>
                          <a:rPr lang="ar-AE" sz="2000" i="1" dirty="0">
                            <a:latin typeface="Cambria Math" panose="02040503050406030204" pitchFamily="18" charset="0"/>
                          </a:rPr>
                          <m:t> – </m:t>
                        </m:r>
                        <m:r>
                          <a:rPr lang="ar-AE" sz="2000" i="1" dirty="0">
                            <a:latin typeface="Cambria Math" panose="02040503050406030204" pitchFamily="18" charset="0"/>
                          </a:rPr>
                          <m:t>𝑤</m:t>
                        </m:r>
                        <m:r>
                          <a:rPr lang="ar-AE" sz="2000" i="1" dirty="0">
                            <a:latin typeface="Cambria Math" panose="02040503050406030204" pitchFamily="18" charset="0"/>
                          </a:rPr>
                          <m:t>)</m:t>
                        </m:r>
                        <m:r>
                          <m:rPr>
                            <m:nor/>
                          </m:rPr>
                          <a:rPr lang="ar-AE" sz="2000" dirty="0"/>
                          <m:t> </m:t>
                        </m:r>
                      </m:den>
                    </m:f>
                  </m:oMath>
                </a14:m>
                <a:br>
                  <a:rPr lang="ar-AE" sz="2000" dirty="0"/>
                </a:br>
                <a:r>
                  <a:rPr lang="es-ES" sz="2000" dirty="0"/>
                  <a:t>Se puede concluir que cuando se quita masa de un cuerpo, el centro de gravedad del mismo se mueve alejándose del centro de gravedad de la masa removida. La distancia que se mueve puede calcularse por la siguiente ecuación:</a:t>
                </a:r>
                <a:endParaRPr lang="es-ES" dirty="0"/>
              </a:p>
              <a:p>
                <a:pPr marL="393192" lvl="1" indent="0">
                  <a:lnSpc>
                    <a:spcPct val="90000"/>
                  </a:lnSpc>
                  <a:buSzPts val="1800"/>
                  <a:buNone/>
                </a:pPr>
                <a:r>
                  <a:rPr lang="es-ES" sz="1800" dirty="0"/>
                  <a:t>		</a:t>
                </a:r>
                <a14:m>
                  <m:oMath xmlns:m="http://schemas.openxmlformats.org/officeDocument/2006/math">
                    <m:r>
                      <a:rPr lang="es-ES" sz="1800" i="1" dirty="0" smtClean="0">
                        <a:latin typeface="Cambria Math" panose="02040503050406030204" pitchFamily="18" charset="0"/>
                      </a:rPr>
                      <m:t>𝐺𝐺</m:t>
                    </m:r>
                    <m:r>
                      <a:rPr lang="es-ES" sz="1800" i="1" baseline="-25000" dirty="0">
                        <a:latin typeface="Cambria Math" panose="02040503050406030204" pitchFamily="18" charset="0"/>
                      </a:rPr>
                      <m:t>1</m:t>
                    </m:r>
                    <m:r>
                      <a:rPr lang="es-ES" sz="1800" i="1" baseline="-25000" dirty="0">
                        <a:latin typeface="Cambria Math" panose="02040503050406030204" pitchFamily="18" charset="0"/>
                      </a:rPr>
                      <m:t>  =</m:t>
                    </m:r>
                    <m:f>
                      <m:fPr>
                        <m:ctrlPr>
                          <a:rPr lang="ar-AE" sz="1800" i="1" dirty="0" smtClean="0">
                            <a:latin typeface="Cambria Math" panose="02040503050406030204" pitchFamily="18" charset="0"/>
                          </a:rPr>
                        </m:ctrlPr>
                      </m:fPr>
                      <m:num>
                        <m:r>
                          <a:rPr lang="ar-AE" sz="1800" i="1" dirty="0">
                            <a:latin typeface="Cambria Math" panose="02040503050406030204" pitchFamily="18" charset="0"/>
                          </a:rPr>
                          <m:t>𝑤</m:t>
                        </m:r>
                        <m:r>
                          <a:rPr lang="ar-AE" sz="1800" i="1" dirty="0">
                            <a:latin typeface="Cambria Math" panose="02040503050406030204" pitchFamily="18" charset="0"/>
                          </a:rPr>
                          <m:t> × </m:t>
                        </m:r>
                        <m:r>
                          <a:rPr lang="ar-AE" sz="1800" i="1" dirty="0">
                            <a:latin typeface="Cambria Math" panose="02040503050406030204" pitchFamily="18" charset="0"/>
                          </a:rPr>
                          <m:t>𝑑</m:t>
                        </m:r>
                      </m:num>
                      <m:den>
                        <m:r>
                          <a:rPr lang="ar-AE" sz="1800" b="0" i="1" dirty="0" smtClean="0">
                            <a:latin typeface="Cambria Math" panose="02040503050406030204" pitchFamily="18" charset="0"/>
                          </a:rPr>
                          <m:t>𝑀</m:t>
                        </m:r>
                        <m:r>
                          <a:rPr lang="es-CL" sz="1800" b="0" i="1" dirty="0" smtClean="0">
                            <a:latin typeface="Cambria Math" panose="02040503050406030204" pitchFamily="18" charset="0"/>
                          </a:rPr>
                          <m:t>𝑎𝑠𝑎</m:t>
                        </m:r>
                        <m:r>
                          <a:rPr lang="es-CL" sz="1800" b="0" i="1" dirty="0" smtClean="0">
                            <a:latin typeface="Cambria Math" panose="02040503050406030204" pitchFamily="18" charset="0"/>
                          </a:rPr>
                          <m:t> </m:t>
                        </m:r>
                        <m:r>
                          <a:rPr lang="es-CL" sz="1800" b="0" i="1" dirty="0" smtClean="0">
                            <a:latin typeface="Cambria Math" panose="02040503050406030204" pitchFamily="18" charset="0"/>
                          </a:rPr>
                          <m:t>𝑓𝑖𝑛𝑎𝑙</m:t>
                        </m:r>
                      </m:den>
                    </m:f>
                  </m:oMath>
                </a14:m>
                <a:r>
                  <a:rPr lang="ar-AE" sz="1800" dirty="0"/>
                  <a:t>		</a:t>
                </a:r>
                <a:r>
                  <a:rPr lang="es-CL" sz="1800" dirty="0"/>
                  <a:t>(</a:t>
                </a:r>
                <a:r>
                  <a:rPr lang="es-ES" sz="1800" dirty="0"/>
                  <a:t>Unidades de longitud)</a:t>
                </a:r>
              </a:p>
              <a:p>
                <a:pPr marL="393192" lvl="1" indent="0">
                  <a:lnSpc>
                    <a:spcPct val="90000"/>
                  </a:lnSpc>
                  <a:buSzPts val="1800"/>
                  <a:buNone/>
                </a:pPr>
                <a:r>
                  <a:rPr lang="es-ES" sz="2000" dirty="0"/>
                  <a:t>Donde “GG</a:t>
                </a:r>
                <a:r>
                  <a:rPr lang="es-ES" sz="2000" baseline="-25000" dirty="0"/>
                  <a:t>1</a:t>
                </a:r>
                <a:r>
                  <a:rPr lang="es-ES" sz="2000" dirty="0"/>
                  <a:t>” es el movimiento del Centro de gravedad hacia su nueva posición, “w” la masa removida y “d” la distancia entre el centro de gravedad de la masa removida y el centro de gravedad del cuerpo. </a:t>
                </a:r>
                <a:endParaRPr sz="2400" dirty="0"/>
              </a:p>
            </p:txBody>
          </p:sp>
        </mc:Choice>
        <mc:Fallback xmlns="">
          <p:sp>
            <p:nvSpPr>
              <p:cNvPr id="849" name="Google Shape;849;p35"/>
              <p:cNvSpPr txBox="1">
                <a:spLocks noGrp="1" noRot="1" noChangeAspect="1" noMove="1" noResize="1" noEditPoints="1" noAdjustHandles="1" noChangeArrowheads="1" noChangeShapeType="1" noTextEdit="1"/>
              </p:cNvSpPr>
              <p:nvPr>
                <p:ph type="body" idx="1"/>
              </p:nvPr>
            </p:nvSpPr>
            <p:spPr>
              <a:xfrm>
                <a:off x="457200" y="1481328"/>
                <a:ext cx="8229600" cy="4525963"/>
              </a:xfrm>
              <a:prstGeom prst="rect">
                <a:avLst/>
              </a:prstGeom>
              <a:blipFill>
                <a:blip r:embed="rId3"/>
                <a:stretch>
                  <a:fillRect t="-1348" r="-370"/>
                </a:stretch>
              </a:blipFill>
              <a:ln>
                <a:noFill/>
              </a:ln>
            </p:spPr>
            <p:txBody>
              <a:bodyPr/>
              <a:lstStyle/>
              <a:p>
                <a:r>
                  <a:rPr lang="es-CL">
                    <a:noFill/>
                  </a:rPr>
                  <a:t> </a:t>
                </a:r>
              </a:p>
            </p:txBody>
          </p:sp>
        </mc:Fallback>
      </mc:AlternateContent>
      <p:sp>
        <p:nvSpPr>
          <p:cNvPr id="2" name="Marcador de fecha 1">
            <a:extLst>
              <a:ext uri="{FF2B5EF4-FFF2-40B4-BE49-F238E27FC236}">
                <a16:creationId xmlns:a16="http://schemas.microsoft.com/office/drawing/2014/main" id="{D64C15F1-59ED-C2D5-AD0D-03FE23A9A7F6}"/>
              </a:ext>
            </a:extLst>
          </p:cNvPr>
          <p:cNvSpPr>
            <a:spLocks noGrp="1"/>
          </p:cNvSpPr>
          <p:nvPr>
            <p:ph type="dt" sz="half" idx="10"/>
          </p:nvPr>
        </p:nvSpPr>
        <p:spPr/>
        <p:txBody>
          <a:bodyPr/>
          <a:lstStyle/>
          <a:p>
            <a:pPr>
              <a:defRPr/>
            </a:pPr>
            <a:fld id="{DCFC8E89-AAE3-4AD1-A266-EAC4CDFED46E}" type="datetime1">
              <a:rPr lang="es-CL" smtClean="0"/>
              <a:t>12-02-2025</a:t>
            </a:fld>
            <a:endParaRPr lang="es-E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53"/>
        <p:cNvGrpSpPr/>
        <p:nvPr/>
      </p:nvGrpSpPr>
      <p:grpSpPr>
        <a:xfrm>
          <a:off x="0" y="0"/>
          <a:ext cx="0" cy="0"/>
          <a:chOff x="0" y="0"/>
          <a:chExt cx="0" cy="0"/>
        </a:xfrm>
      </p:grpSpPr>
      <p:sp>
        <p:nvSpPr>
          <p:cNvPr id="854" name="Google Shape;854;p36"/>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36</a:t>
            </a:fld>
            <a:endParaRPr/>
          </a:p>
        </p:txBody>
      </p:sp>
      <p:sp>
        <p:nvSpPr>
          <p:cNvPr id="855" name="Google Shape;855;p36"/>
          <p:cNvSpPr/>
          <p:nvPr/>
        </p:nvSpPr>
        <p:spPr>
          <a:xfrm>
            <a:off x="5791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56" name="Google Shape;856;p36"/>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sp>
        <p:nvSpPr>
          <p:cNvPr id="857" name="Google Shape;857;p36"/>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10000"/>
          </a:bodyPr>
          <a:lstStyle/>
          <a:p>
            <a:pPr>
              <a:lnSpc>
                <a:spcPct val="90000"/>
              </a:lnSpc>
              <a:spcBef>
                <a:spcPts val="0"/>
              </a:spcBef>
            </a:pPr>
            <a:r>
              <a:rPr lang="es-ES" sz="2000" dirty="0"/>
              <a:t>En las figura adyacente “G” representa el Centro de Gravedad del buque al que se le retira un cuerpo de masa “w”, que se encontraba más abajo y a una distancia “d” de “G”.</a:t>
            </a:r>
            <a:endParaRPr dirty="0"/>
          </a:p>
          <a:p>
            <a:pPr>
              <a:lnSpc>
                <a:spcPct val="90000"/>
              </a:lnSpc>
            </a:pPr>
            <a:r>
              <a:rPr lang="es-ES" sz="2000" dirty="0"/>
              <a:t>G a G</a:t>
            </a:r>
            <a:r>
              <a:rPr lang="es-ES" sz="2000" baseline="-25000" dirty="0"/>
              <a:t>1</a:t>
            </a:r>
            <a:r>
              <a:rPr lang="es-ES" sz="2000" dirty="0"/>
              <a:t> representa el movimiento del centro de gravedad del buque debido a la masa que se quitó de a bordo.</a:t>
            </a:r>
            <a:endParaRPr dirty="0"/>
          </a:p>
          <a:p>
            <a:pPr>
              <a:lnSpc>
                <a:spcPct val="90000"/>
              </a:lnSpc>
            </a:pPr>
            <a:r>
              <a:rPr lang="es-ES" sz="2000" dirty="0"/>
              <a:t>Como la masa se quitó bajo G en nuevo centro de gravedad se moverá verticalmente hacia arriba</a:t>
            </a:r>
            <a:endParaRPr dirty="0"/>
          </a:p>
        </p:txBody>
      </p:sp>
      <p:grpSp>
        <p:nvGrpSpPr>
          <p:cNvPr id="858" name="Google Shape;858;p36"/>
          <p:cNvGrpSpPr/>
          <p:nvPr/>
        </p:nvGrpSpPr>
        <p:grpSpPr>
          <a:xfrm>
            <a:off x="5176270" y="3048000"/>
            <a:ext cx="1917774" cy="1458476"/>
            <a:chOff x="3261" y="1920"/>
            <a:chExt cx="1208" cy="919"/>
          </a:xfrm>
        </p:grpSpPr>
        <p:cxnSp>
          <p:nvCxnSpPr>
            <p:cNvPr id="859" name="Google Shape;859;p36"/>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860" name="Google Shape;860;p36"/>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861" name="Google Shape;861;p36"/>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862" name="Google Shape;862;p36"/>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63" name="Google Shape;863;p36"/>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64" name="Google Shape;864;p36"/>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65" name="Google Shape;865;p36"/>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866" name="Google Shape;866;p36"/>
          <p:cNvSpPr/>
          <p:nvPr/>
        </p:nvSpPr>
        <p:spPr>
          <a:xfrm>
            <a:off x="5791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67" name="Google Shape;867;p36"/>
          <p:cNvSpPr txBox="1"/>
          <p:nvPr/>
        </p:nvSpPr>
        <p:spPr>
          <a:xfrm>
            <a:off x="6500826" y="3929066"/>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cxnSp>
        <p:nvCxnSpPr>
          <p:cNvPr id="868" name="Google Shape;868;p36"/>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869" name="Google Shape;869;p36"/>
          <p:cNvCxnSpPr/>
          <p:nvPr/>
        </p:nvCxnSpPr>
        <p:spPr>
          <a:xfrm rot="10800000">
            <a:off x="5410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870" name="Google Shape;870;p36"/>
          <p:cNvCxnSpPr/>
          <p:nvPr/>
        </p:nvCxnSpPr>
        <p:spPr>
          <a:xfrm rot="10800000">
            <a:off x="5410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871" name="Google Shape;871;p36"/>
          <p:cNvCxnSpPr/>
          <p:nvPr/>
        </p:nvCxnSpPr>
        <p:spPr>
          <a:xfrm>
            <a:off x="5562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872" name="Google Shape;872;p36"/>
          <p:cNvSpPr txBox="1"/>
          <p:nvPr/>
        </p:nvSpPr>
        <p:spPr>
          <a:xfrm>
            <a:off x="5257800" y="37338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873" name="Google Shape;873;p36"/>
          <p:cNvSpPr txBox="1"/>
          <p:nvPr/>
        </p:nvSpPr>
        <p:spPr>
          <a:xfrm>
            <a:off x="6224588" y="349091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874" name="Google Shape;874;p36"/>
          <p:cNvSpPr txBox="1"/>
          <p:nvPr/>
        </p:nvSpPr>
        <p:spPr>
          <a:xfrm>
            <a:off x="6357950" y="3223439"/>
            <a:ext cx="485775"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baseline="-25000">
              <a:solidFill>
                <a:schemeClr val="dk1"/>
              </a:solidFill>
              <a:latin typeface="Verdana"/>
              <a:ea typeface="Verdana"/>
              <a:cs typeface="Verdana"/>
              <a:sym typeface="Verdana"/>
            </a:endParaRPr>
          </a:p>
        </p:txBody>
      </p:sp>
      <p:cxnSp>
        <p:nvCxnSpPr>
          <p:cNvPr id="875" name="Google Shape;875;p36"/>
          <p:cNvCxnSpPr/>
          <p:nvPr/>
        </p:nvCxnSpPr>
        <p:spPr>
          <a:xfrm rot="10800000">
            <a:off x="6172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876" name="Google Shape;876;p36"/>
          <p:cNvSpPr txBox="1"/>
          <p:nvPr/>
        </p:nvSpPr>
        <p:spPr>
          <a:xfrm>
            <a:off x="6177505" y="3172374"/>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dirty="0">
                <a:solidFill>
                  <a:schemeClr val="dk1"/>
                </a:solidFill>
                <a:latin typeface="Verdana"/>
                <a:ea typeface="Verdana"/>
                <a:cs typeface="Verdana"/>
                <a:sym typeface="Verdana"/>
              </a:rPr>
              <a:t>G</a:t>
            </a:r>
            <a:endParaRPr dirty="0"/>
          </a:p>
        </p:txBody>
      </p:sp>
      <p:sp>
        <p:nvSpPr>
          <p:cNvPr id="2" name="Marcador de fecha 1">
            <a:extLst>
              <a:ext uri="{FF2B5EF4-FFF2-40B4-BE49-F238E27FC236}">
                <a16:creationId xmlns:a16="http://schemas.microsoft.com/office/drawing/2014/main" id="{9B07780D-FA08-CDC8-147A-77EAEE888ABD}"/>
              </a:ext>
            </a:extLst>
          </p:cNvPr>
          <p:cNvSpPr>
            <a:spLocks noGrp="1"/>
          </p:cNvSpPr>
          <p:nvPr>
            <p:ph type="dt" sz="half" idx="10"/>
          </p:nvPr>
        </p:nvSpPr>
        <p:spPr/>
        <p:txBody>
          <a:bodyPr/>
          <a:lstStyle/>
          <a:p>
            <a:fld id="{F3091C82-F2F2-4249-8522-A199E34F0D88}"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33333E-6 4.44444E-6 L -0.00173 -0.40996 " pathEditMode="relative" rAng="0" ptsTypes="AA">
                                      <p:cBhvr>
                                        <p:cTn id="6" dur="2000" fill="hold"/>
                                        <p:tgtEl>
                                          <p:spTgt spid="866"/>
                                        </p:tgtEl>
                                        <p:attrNameLst>
                                          <p:attrName>ppt_x</p:attrName>
                                          <p:attrName>ppt_y</p:attrName>
                                        </p:attrNameLst>
                                      </p:cBhvr>
                                      <p:rCtr x="-87" y="-2050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875"/>
                                        </p:tgtEl>
                                        <p:attrNameLst>
                                          <p:attrName>style.visibility</p:attrName>
                                        </p:attrNameLst>
                                      </p:cBhvr>
                                      <p:to>
                                        <p:strVal val="visible"/>
                                      </p:to>
                                    </p:set>
                                    <p:animEffect transition="in" filter="fade">
                                      <p:cBhvr>
                                        <p:cTn id="10" dur="1000"/>
                                        <p:tgtEl>
                                          <p:spTgt spid="875"/>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874"/>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876"/>
                                        </p:tgtEl>
                                        <p:attrNameLst>
                                          <p:attrName>style.visibility</p:attrName>
                                        </p:attrNameLst>
                                      </p:cBhvr>
                                      <p:to>
                                        <p:strVal val="visible"/>
                                      </p:to>
                                    </p:set>
                                    <p:animEffect transition="in" filter="fade">
                                      <p:cBhvr>
                                        <p:cTn id="16" dur="500"/>
                                        <p:tgtEl>
                                          <p:spTgt spid="8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6" grpId="0" animBg="1"/>
      <p:bldP spid="87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80"/>
        <p:cNvGrpSpPr/>
        <p:nvPr/>
      </p:nvGrpSpPr>
      <p:grpSpPr>
        <a:xfrm>
          <a:off x="0" y="0"/>
          <a:ext cx="0" cy="0"/>
          <a:chOff x="0" y="0"/>
          <a:chExt cx="0" cy="0"/>
        </a:xfrm>
      </p:grpSpPr>
      <p:sp>
        <p:nvSpPr>
          <p:cNvPr id="882" name="Google Shape;882;p37"/>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37</a:t>
            </a:fld>
            <a:endParaRPr/>
          </a:p>
        </p:txBody>
      </p:sp>
      <p:sp>
        <p:nvSpPr>
          <p:cNvPr id="883" name="Google Shape;883;p37"/>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sp>
        <p:nvSpPr>
          <p:cNvPr id="884" name="Google Shape;884;p37"/>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20000"/>
          </a:bodyPr>
          <a:lstStyle/>
          <a:p>
            <a:pPr>
              <a:lnSpc>
                <a:spcPct val="90000"/>
              </a:lnSpc>
              <a:spcBef>
                <a:spcPts val="0"/>
              </a:spcBef>
            </a:pPr>
            <a:r>
              <a:rPr lang="es-ES" sz="2000" dirty="0"/>
              <a:t>Ahora la figura muestra el efecto de retirar un cuerpo que se encuentra sobre el centro de gravedad del buque.</a:t>
            </a:r>
            <a:endParaRPr dirty="0"/>
          </a:p>
          <a:p>
            <a:pPr>
              <a:lnSpc>
                <a:spcPct val="90000"/>
              </a:lnSpc>
            </a:pPr>
            <a:r>
              <a:rPr lang="es-ES" sz="2000" dirty="0"/>
              <a:t>En este caso en movimiento del centro de gravedad hacia su nueva posición será verticalmente hacia abajo, debido a que se concentró mayor masa en la parte baja del buque.</a:t>
            </a:r>
            <a:endParaRPr dirty="0"/>
          </a:p>
          <a:p>
            <a:pPr>
              <a:lnSpc>
                <a:spcPct val="90000"/>
              </a:lnSpc>
            </a:pPr>
            <a:r>
              <a:rPr lang="es-ES" sz="2000" dirty="0"/>
              <a:t>G a G</a:t>
            </a:r>
            <a:r>
              <a:rPr lang="es-ES" sz="2000" baseline="-25000" dirty="0"/>
              <a:t>1</a:t>
            </a:r>
            <a:r>
              <a:rPr lang="es-ES" sz="2000" dirty="0"/>
              <a:t> representa </a:t>
            </a:r>
            <a:r>
              <a:rPr lang="es-ES" sz="2000" dirty="0" err="1"/>
              <a:t>representa</a:t>
            </a:r>
            <a:r>
              <a:rPr lang="es-ES" sz="2000" dirty="0"/>
              <a:t> el movimiento del centro de gravedad del buque debido a la masa que se quitó de a bordo.</a:t>
            </a:r>
            <a:endParaRPr dirty="0"/>
          </a:p>
        </p:txBody>
      </p:sp>
      <p:grpSp>
        <p:nvGrpSpPr>
          <p:cNvPr id="885" name="Google Shape;885;p37"/>
          <p:cNvGrpSpPr/>
          <p:nvPr/>
        </p:nvGrpSpPr>
        <p:grpSpPr>
          <a:xfrm>
            <a:off x="5176270" y="3048000"/>
            <a:ext cx="1917774" cy="1458476"/>
            <a:chOff x="3261" y="1920"/>
            <a:chExt cx="1208" cy="919"/>
          </a:xfrm>
        </p:grpSpPr>
        <p:cxnSp>
          <p:nvCxnSpPr>
            <p:cNvPr id="886" name="Google Shape;886;p37"/>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887" name="Google Shape;887;p37"/>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888" name="Google Shape;888;p37"/>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889" name="Google Shape;889;p37"/>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90" name="Google Shape;890;p37"/>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91" name="Google Shape;891;p37"/>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92" name="Google Shape;892;p37"/>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893" name="Google Shape;893;p37"/>
          <p:cNvGrpSpPr/>
          <p:nvPr/>
        </p:nvGrpSpPr>
        <p:grpSpPr>
          <a:xfrm>
            <a:off x="5867400" y="3138488"/>
            <a:ext cx="1066800" cy="366712"/>
            <a:chOff x="3696" y="3225"/>
            <a:chExt cx="672" cy="231"/>
          </a:xfrm>
        </p:grpSpPr>
        <p:sp>
          <p:nvSpPr>
            <p:cNvPr id="894" name="Google Shape;894;p37"/>
            <p:cNvSpPr/>
            <p:nvPr/>
          </p:nvSpPr>
          <p:spPr>
            <a:xfrm>
              <a:off x="3696" y="3264"/>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895" name="Google Shape;895;p37"/>
            <p:cNvSpPr txBox="1"/>
            <p:nvPr/>
          </p:nvSpPr>
          <p:spPr>
            <a:xfrm>
              <a:off x="4128" y="3225"/>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cxnSp>
        <p:nvCxnSpPr>
          <p:cNvPr id="896" name="Google Shape;896;p37"/>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897" name="Google Shape;897;p37"/>
          <p:cNvCxnSpPr/>
          <p:nvPr/>
        </p:nvCxnSpPr>
        <p:spPr>
          <a:xfrm rot="10800000">
            <a:off x="5410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898" name="Google Shape;898;p37"/>
          <p:cNvCxnSpPr/>
          <p:nvPr/>
        </p:nvCxnSpPr>
        <p:spPr>
          <a:xfrm rot="10800000">
            <a:off x="5410200" y="33528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899" name="Google Shape;899;p37"/>
          <p:cNvCxnSpPr/>
          <p:nvPr/>
        </p:nvCxnSpPr>
        <p:spPr>
          <a:xfrm>
            <a:off x="5562600" y="3352800"/>
            <a:ext cx="0" cy="304800"/>
          </a:xfrm>
          <a:prstGeom prst="straightConnector1">
            <a:avLst/>
          </a:prstGeom>
          <a:noFill/>
          <a:ln w="9525" cap="flat" cmpd="sng">
            <a:solidFill>
              <a:schemeClr val="dk1"/>
            </a:solidFill>
            <a:prstDash val="solid"/>
            <a:round/>
            <a:headEnd type="triangle" w="med" len="med"/>
            <a:tailEnd type="triangle" w="med" len="med"/>
          </a:ln>
        </p:spPr>
      </p:cxnSp>
      <p:sp>
        <p:nvSpPr>
          <p:cNvPr id="900" name="Google Shape;900;p37"/>
          <p:cNvSpPr txBox="1"/>
          <p:nvPr/>
        </p:nvSpPr>
        <p:spPr>
          <a:xfrm>
            <a:off x="5257800" y="33528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901" name="Google Shape;901;p37"/>
          <p:cNvSpPr txBox="1"/>
          <p:nvPr/>
        </p:nvSpPr>
        <p:spPr>
          <a:xfrm>
            <a:off x="6224588" y="347662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902" name="Google Shape;902;p37"/>
          <p:cNvSpPr txBox="1"/>
          <p:nvPr/>
        </p:nvSpPr>
        <p:spPr>
          <a:xfrm>
            <a:off x="6205538" y="3824288"/>
            <a:ext cx="485775"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dirty="0">
                <a:solidFill>
                  <a:schemeClr val="dk1"/>
                </a:solidFill>
                <a:latin typeface="Verdana"/>
                <a:ea typeface="Verdana"/>
                <a:cs typeface="Verdana"/>
                <a:sym typeface="Verdana"/>
              </a:rPr>
              <a:t>G</a:t>
            </a:r>
            <a:r>
              <a:rPr lang="es-ES" sz="1800" baseline="-25000" dirty="0">
                <a:solidFill>
                  <a:schemeClr val="dk1"/>
                </a:solidFill>
                <a:latin typeface="Verdana"/>
                <a:ea typeface="Verdana"/>
                <a:cs typeface="Verdana"/>
                <a:sym typeface="Verdana"/>
              </a:rPr>
              <a:t>1</a:t>
            </a:r>
            <a:endParaRPr dirty="0"/>
          </a:p>
        </p:txBody>
      </p:sp>
      <p:cxnSp>
        <p:nvCxnSpPr>
          <p:cNvPr id="903" name="Google Shape;903;p37"/>
          <p:cNvCxnSpPr/>
          <p:nvPr/>
        </p:nvCxnSpPr>
        <p:spPr>
          <a:xfrm>
            <a:off x="6157913" y="3657600"/>
            <a:ext cx="0" cy="381000"/>
          </a:xfrm>
          <a:prstGeom prst="straightConnector1">
            <a:avLst/>
          </a:prstGeom>
          <a:noFill/>
          <a:ln w="28575" cap="flat" cmpd="sng">
            <a:solidFill>
              <a:schemeClr val="dk1"/>
            </a:solidFill>
            <a:prstDash val="solid"/>
            <a:round/>
            <a:headEnd type="none" w="med" len="med"/>
            <a:tailEnd type="triangle" w="med" len="med"/>
          </a:ln>
        </p:spPr>
      </p:cxnSp>
      <p:grpSp>
        <p:nvGrpSpPr>
          <p:cNvPr id="904" name="Google Shape;904;p37"/>
          <p:cNvGrpSpPr/>
          <p:nvPr/>
        </p:nvGrpSpPr>
        <p:grpSpPr>
          <a:xfrm>
            <a:off x="5867400" y="3143250"/>
            <a:ext cx="1066800" cy="366713"/>
            <a:chOff x="3696" y="3033"/>
            <a:chExt cx="672" cy="231"/>
          </a:xfrm>
        </p:grpSpPr>
        <p:sp>
          <p:nvSpPr>
            <p:cNvPr id="905" name="Google Shape;905;p37"/>
            <p:cNvSpPr/>
            <p:nvPr/>
          </p:nvSpPr>
          <p:spPr>
            <a:xfrm>
              <a:off x="3696" y="3072"/>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06" name="Google Shape;906;p37"/>
            <p:cNvSpPr txBox="1"/>
            <p:nvPr/>
          </p:nvSpPr>
          <p:spPr>
            <a:xfrm>
              <a:off x="4128" y="3033"/>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sp>
        <p:nvSpPr>
          <p:cNvPr id="907" name="Google Shape;907;p37"/>
          <p:cNvSpPr txBox="1"/>
          <p:nvPr/>
        </p:nvSpPr>
        <p:spPr>
          <a:xfrm>
            <a:off x="6224600" y="3481386"/>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dirty="0">
                <a:solidFill>
                  <a:schemeClr val="dk1"/>
                </a:solidFill>
                <a:latin typeface="Verdana"/>
                <a:ea typeface="Verdana"/>
                <a:cs typeface="Verdana"/>
                <a:sym typeface="Verdana"/>
              </a:rPr>
              <a:t>G</a:t>
            </a:r>
            <a:endParaRPr dirty="0"/>
          </a:p>
        </p:txBody>
      </p:sp>
      <p:sp>
        <p:nvSpPr>
          <p:cNvPr id="2" name="Marcador de fecha 1">
            <a:extLst>
              <a:ext uri="{FF2B5EF4-FFF2-40B4-BE49-F238E27FC236}">
                <a16:creationId xmlns:a16="http://schemas.microsoft.com/office/drawing/2014/main" id="{E2DC7C31-E854-2427-BCEC-08F9E08DBDD7}"/>
              </a:ext>
            </a:extLst>
          </p:cNvPr>
          <p:cNvSpPr>
            <a:spLocks noGrp="1"/>
          </p:cNvSpPr>
          <p:nvPr>
            <p:ph type="dt" sz="half" idx="10"/>
          </p:nvPr>
        </p:nvSpPr>
        <p:spPr/>
        <p:txBody>
          <a:bodyPr/>
          <a:lstStyle/>
          <a:p>
            <a:fld id="{BA2C5970-E2BC-4A22-B340-DE6F72DF5B0C}"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3.7037E-6 L -0.00208 -0.22777 " pathEditMode="relative" rAng="0" ptsTypes="AA">
                                      <p:cBhvr>
                                        <p:cTn id="6" dur="2000" fill="hold"/>
                                        <p:tgtEl>
                                          <p:spTgt spid="904"/>
                                        </p:tgtEl>
                                        <p:attrNameLst>
                                          <p:attrName>ppt_x</p:attrName>
                                          <p:attrName>ppt_y</p:attrName>
                                        </p:attrNameLst>
                                      </p:cBhvr>
                                      <p:rCtr x="-104" y="-1138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903"/>
                                        </p:tgtEl>
                                        <p:attrNameLst>
                                          <p:attrName>style.visibility</p:attrName>
                                        </p:attrNameLst>
                                      </p:cBhvr>
                                      <p:to>
                                        <p:strVal val="visible"/>
                                      </p:to>
                                    </p:set>
                                    <p:animEffect transition="in" filter="fade">
                                      <p:cBhvr>
                                        <p:cTn id="10" dur="1000"/>
                                        <p:tgtEl>
                                          <p:spTgt spid="90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02"/>
                                        </p:tgtEl>
                                        <p:attrNameLst>
                                          <p:attrName>style.visibility</p:attrName>
                                        </p:attrNameLst>
                                      </p:cBhvr>
                                      <p:to>
                                        <p:strVal val="visible"/>
                                      </p:to>
                                    </p:set>
                                    <p:animEffect transition="in" filter="fade">
                                      <p:cBhvr>
                                        <p:cTn id="13" dur="500"/>
                                        <p:tgtEl>
                                          <p:spTgt spid="9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2" grpId="0"/>
    </p:bld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Shape 911"/>
        <p:cNvGrpSpPr/>
        <p:nvPr/>
      </p:nvGrpSpPr>
      <p:grpSpPr>
        <a:xfrm>
          <a:off x="0" y="0"/>
          <a:ext cx="0" cy="0"/>
          <a:chOff x="0" y="0"/>
          <a:chExt cx="0" cy="0"/>
        </a:xfrm>
      </p:grpSpPr>
      <p:sp>
        <p:nvSpPr>
          <p:cNvPr id="912" name="Google Shape;912;p38"/>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38</a:t>
            </a:fld>
            <a:endParaRPr/>
          </a:p>
        </p:txBody>
      </p:sp>
      <p:sp>
        <p:nvSpPr>
          <p:cNvPr id="913" name="Google Shape;913;p38"/>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sp>
        <p:nvSpPr>
          <p:cNvPr id="914" name="Google Shape;914;p38"/>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20000"/>
          </a:bodyPr>
          <a:lstStyle/>
          <a:p>
            <a:pPr>
              <a:lnSpc>
                <a:spcPct val="90000"/>
              </a:lnSpc>
              <a:spcBef>
                <a:spcPts val="0"/>
              </a:spcBef>
            </a:pPr>
            <a:r>
              <a:rPr lang="es-ES" sz="2000" dirty="0"/>
              <a:t>Veamos que ocurre si es que se retira un cuerpo que se encuentra a la derecha del centro de gravedad del buque.</a:t>
            </a:r>
            <a:endParaRPr dirty="0"/>
          </a:p>
          <a:p>
            <a:pPr>
              <a:lnSpc>
                <a:spcPct val="90000"/>
              </a:lnSpc>
            </a:pPr>
            <a:r>
              <a:rPr lang="es-ES" sz="2000" dirty="0"/>
              <a:t>En este caso en movimiento del centro de gravedad hacia su nueva posición será lateralmente hacia la izquierda como lo muestra el movimiento de G a G</a:t>
            </a:r>
            <a:r>
              <a:rPr lang="es-ES" sz="2000" baseline="-25000" dirty="0"/>
              <a:t>1</a:t>
            </a:r>
            <a:r>
              <a:rPr lang="es-ES" sz="2000" dirty="0"/>
              <a:t> en la figura.</a:t>
            </a:r>
            <a:endParaRPr dirty="0"/>
          </a:p>
          <a:p>
            <a:pPr>
              <a:lnSpc>
                <a:spcPct val="90000"/>
              </a:lnSpc>
            </a:pPr>
            <a:r>
              <a:rPr lang="es-ES" sz="2000" dirty="0"/>
              <a:t>G a G</a:t>
            </a:r>
            <a:r>
              <a:rPr lang="es-ES" sz="2000" baseline="-25000" dirty="0"/>
              <a:t>1</a:t>
            </a:r>
            <a:r>
              <a:rPr lang="es-ES" sz="2000" dirty="0"/>
              <a:t> representa el movimiento del centro de gravedad del buque debido a la masa que se quitó de a bordo.</a:t>
            </a:r>
            <a:endParaRPr dirty="0"/>
          </a:p>
        </p:txBody>
      </p:sp>
      <p:grpSp>
        <p:nvGrpSpPr>
          <p:cNvPr id="915" name="Google Shape;915;p38"/>
          <p:cNvGrpSpPr/>
          <p:nvPr/>
        </p:nvGrpSpPr>
        <p:grpSpPr>
          <a:xfrm>
            <a:off x="5176270" y="3048000"/>
            <a:ext cx="1917774" cy="1458476"/>
            <a:chOff x="3261" y="1920"/>
            <a:chExt cx="1208" cy="919"/>
          </a:xfrm>
        </p:grpSpPr>
        <p:cxnSp>
          <p:nvCxnSpPr>
            <p:cNvPr id="916" name="Google Shape;916;p38"/>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917" name="Google Shape;917;p38"/>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918" name="Google Shape;918;p38"/>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919" name="Google Shape;919;p38"/>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20" name="Google Shape;920;p38"/>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21" name="Google Shape;921;p38"/>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22" name="Google Shape;922;p38"/>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923" name="Google Shape;923;p38"/>
          <p:cNvGrpSpPr/>
          <p:nvPr/>
        </p:nvGrpSpPr>
        <p:grpSpPr>
          <a:xfrm>
            <a:off x="6386513" y="3643313"/>
            <a:ext cx="1066800" cy="366712"/>
            <a:chOff x="4023" y="3561"/>
            <a:chExt cx="672" cy="231"/>
          </a:xfrm>
        </p:grpSpPr>
        <p:sp>
          <p:nvSpPr>
            <p:cNvPr id="924" name="Google Shape;924;p38"/>
            <p:cNvSpPr/>
            <p:nvPr/>
          </p:nvSpPr>
          <p:spPr>
            <a:xfrm>
              <a:off x="4023" y="3609"/>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25" name="Google Shape;925;p38"/>
            <p:cNvSpPr txBox="1"/>
            <p:nvPr/>
          </p:nvSpPr>
          <p:spPr>
            <a:xfrm>
              <a:off x="4455" y="3561"/>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cxnSp>
        <p:nvCxnSpPr>
          <p:cNvPr id="926" name="Google Shape;926;p38"/>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927" name="Google Shape;927;p38"/>
          <p:cNvCxnSpPr/>
          <p:nvPr/>
        </p:nvCxnSpPr>
        <p:spPr>
          <a:xfrm rot="5400000">
            <a:off x="6338888" y="41910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928" name="Google Shape;928;p38"/>
          <p:cNvCxnSpPr>
            <a:cxnSpLocks/>
          </p:cNvCxnSpPr>
          <p:nvPr/>
        </p:nvCxnSpPr>
        <p:spPr>
          <a:xfrm rot="10800000">
            <a:off x="6438900" y="3924300"/>
            <a:ext cx="0" cy="533400"/>
          </a:xfrm>
          <a:prstGeom prst="straightConnector1">
            <a:avLst/>
          </a:prstGeom>
          <a:noFill/>
          <a:ln w="9525" cap="flat" cmpd="sng">
            <a:solidFill>
              <a:schemeClr val="dk1"/>
            </a:solidFill>
            <a:prstDash val="solid"/>
            <a:round/>
            <a:headEnd type="triangle" w="med" len="med"/>
            <a:tailEnd type="triangle" w="med" len="med"/>
          </a:ln>
        </p:spPr>
      </p:cxnSp>
      <p:sp>
        <p:nvSpPr>
          <p:cNvPr id="929" name="Google Shape;929;p38"/>
          <p:cNvSpPr txBox="1"/>
          <p:nvPr/>
        </p:nvSpPr>
        <p:spPr>
          <a:xfrm>
            <a:off x="6291263" y="4205288"/>
            <a:ext cx="3810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dirty="0">
                <a:solidFill>
                  <a:schemeClr val="dk1"/>
                </a:solidFill>
                <a:latin typeface="Verdana"/>
                <a:ea typeface="Verdana"/>
                <a:cs typeface="Verdana"/>
                <a:sym typeface="Verdana"/>
              </a:rPr>
              <a:t>d</a:t>
            </a:r>
            <a:endParaRPr dirty="0"/>
          </a:p>
        </p:txBody>
      </p:sp>
      <p:sp>
        <p:nvSpPr>
          <p:cNvPr id="930" name="Google Shape;930;p38"/>
          <p:cNvSpPr txBox="1"/>
          <p:nvPr/>
        </p:nvSpPr>
        <p:spPr>
          <a:xfrm>
            <a:off x="6110288" y="35052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931" name="Google Shape;931;p38"/>
          <p:cNvSpPr txBox="1"/>
          <p:nvPr/>
        </p:nvSpPr>
        <p:spPr>
          <a:xfrm>
            <a:off x="5586423" y="3580629"/>
            <a:ext cx="485775"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baseline="-25000">
              <a:solidFill>
                <a:schemeClr val="dk1"/>
              </a:solidFill>
              <a:latin typeface="Verdana"/>
              <a:ea typeface="Verdana"/>
              <a:cs typeface="Verdana"/>
              <a:sym typeface="Verdana"/>
            </a:endParaRPr>
          </a:p>
        </p:txBody>
      </p:sp>
      <p:cxnSp>
        <p:nvCxnSpPr>
          <p:cNvPr id="932" name="Google Shape;932;p38"/>
          <p:cNvCxnSpPr/>
          <p:nvPr/>
        </p:nvCxnSpPr>
        <p:spPr>
          <a:xfrm>
            <a:off x="5981700" y="3657600"/>
            <a:ext cx="0" cy="381000"/>
          </a:xfrm>
          <a:prstGeom prst="straightConnector1">
            <a:avLst/>
          </a:prstGeom>
          <a:noFill/>
          <a:ln w="28575" cap="flat" cmpd="sng">
            <a:solidFill>
              <a:schemeClr val="dk1"/>
            </a:solidFill>
            <a:prstDash val="solid"/>
            <a:round/>
            <a:headEnd type="none" w="med" len="med"/>
            <a:tailEnd type="triangle" w="med" len="med"/>
          </a:ln>
        </p:spPr>
      </p:cxnSp>
      <p:grpSp>
        <p:nvGrpSpPr>
          <p:cNvPr id="933" name="Google Shape;933;p38"/>
          <p:cNvGrpSpPr/>
          <p:nvPr/>
        </p:nvGrpSpPr>
        <p:grpSpPr>
          <a:xfrm>
            <a:off x="6388110" y="3643314"/>
            <a:ext cx="1066800" cy="366712"/>
            <a:chOff x="4023" y="3225"/>
            <a:chExt cx="672" cy="231"/>
          </a:xfrm>
        </p:grpSpPr>
        <p:sp>
          <p:nvSpPr>
            <p:cNvPr id="934" name="Google Shape;934;p38"/>
            <p:cNvSpPr/>
            <p:nvPr/>
          </p:nvSpPr>
          <p:spPr>
            <a:xfrm>
              <a:off x="4023" y="3273"/>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35" name="Google Shape;935;p38"/>
            <p:cNvSpPr txBox="1"/>
            <p:nvPr/>
          </p:nvSpPr>
          <p:spPr>
            <a:xfrm>
              <a:off x="4455" y="3225"/>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sp>
        <p:nvSpPr>
          <p:cNvPr id="936" name="Google Shape;936;p38"/>
          <p:cNvSpPr txBox="1"/>
          <p:nvPr/>
        </p:nvSpPr>
        <p:spPr>
          <a:xfrm>
            <a:off x="5403062" y="349091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dirty="0">
                <a:solidFill>
                  <a:schemeClr val="dk1"/>
                </a:solidFill>
                <a:latin typeface="Verdana"/>
                <a:ea typeface="Verdana"/>
                <a:cs typeface="Verdana"/>
                <a:sym typeface="Verdana"/>
              </a:rPr>
              <a:t>G</a:t>
            </a:r>
            <a:endParaRPr dirty="0"/>
          </a:p>
        </p:txBody>
      </p:sp>
      <p:sp>
        <p:nvSpPr>
          <p:cNvPr id="2" name="Marcador de fecha 1">
            <a:extLst>
              <a:ext uri="{FF2B5EF4-FFF2-40B4-BE49-F238E27FC236}">
                <a16:creationId xmlns:a16="http://schemas.microsoft.com/office/drawing/2014/main" id="{B1612ED4-7E16-1CF6-2B2D-D1BDB613D35A}"/>
              </a:ext>
            </a:extLst>
          </p:cNvPr>
          <p:cNvSpPr>
            <a:spLocks noGrp="1"/>
          </p:cNvSpPr>
          <p:nvPr>
            <p:ph type="dt" sz="half" idx="10"/>
          </p:nvPr>
        </p:nvSpPr>
        <p:spPr/>
        <p:txBody>
          <a:bodyPr/>
          <a:lstStyle/>
          <a:p>
            <a:fld id="{94785157-BBB4-494F-BB79-F01B5BD596C0}"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44444E-6 -3.7037E-7 L -0.00538 -0.24259 " pathEditMode="relative" rAng="0" ptsTypes="AA">
                                      <p:cBhvr>
                                        <p:cTn id="6" dur="2000" fill="hold"/>
                                        <p:tgtEl>
                                          <p:spTgt spid="933"/>
                                        </p:tgtEl>
                                        <p:attrNameLst>
                                          <p:attrName>ppt_x</p:attrName>
                                          <p:attrName>ppt_y</p:attrName>
                                        </p:attrNameLst>
                                      </p:cBhvr>
                                      <p:rCtr x="-278" y="-12130"/>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932"/>
                                        </p:tgtEl>
                                        <p:attrNameLst>
                                          <p:attrName>style.visibility</p:attrName>
                                        </p:attrNameLst>
                                      </p:cBhvr>
                                      <p:to>
                                        <p:strVal val="visible"/>
                                      </p:to>
                                    </p:set>
                                    <p:animEffect transition="in" filter="fade">
                                      <p:cBhvr>
                                        <p:cTn id="10" dur="1000"/>
                                        <p:tgtEl>
                                          <p:spTgt spid="932"/>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931"/>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936"/>
                                        </p:tgtEl>
                                        <p:attrNameLst>
                                          <p:attrName>style.visibility</p:attrName>
                                        </p:attrNameLst>
                                      </p:cBhvr>
                                      <p:to>
                                        <p:strVal val="visible"/>
                                      </p:to>
                                    </p:set>
                                    <p:animEffect transition="in" filter="fade">
                                      <p:cBhvr>
                                        <p:cTn id="16" dur="500"/>
                                        <p:tgtEl>
                                          <p:spTgt spid="9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940"/>
        <p:cNvGrpSpPr/>
        <p:nvPr/>
      </p:nvGrpSpPr>
      <p:grpSpPr>
        <a:xfrm>
          <a:off x="0" y="0"/>
          <a:ext cx="0" cy="0"/>
          <a:chOff x="0" y="0"/>
          <a:chExt cx="0" cy="0"/>
        </a:xfrm>
      </p:grpSpPr>
      <p:sp>
        <p:nvSpPr>
          <p:cNvPr id="941" name="Google Shape;941;p39"/>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39</a:t>
            </a:fld>
            <a:endParaRPr/>
          </a:p>
        </p:txBody>
      </p:sp>
      <p:sp>
        <p:nvSpPr>
          <p:cNvPr id="942" name="Google Shape;942;p39"/>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sp>
        <p:nvSpPr>
          <p:cNvPr id="943" name="Google Shape;943;p39"/>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20000"/>
          </a:bodyPr>
          <a:lstStyle/>
          <a:p>
            <a:pPr>
              <a:lnSpc>
                <a:spcPct val="90000"/>
              </a:lnSpc>
              <a:spcBef>
                <a:spcPts val="0"/>
              </a:spcBef>
            </a:pPr>
            <a:r>
              <a:rPr lang="es-ES" sz="2000" dirty="0"/>
              <a:t>Retiremos un cuerpo desde una posición bajo el centro de gravedad del buque, pero esta vez a su izquierda.</a:t>
            </a:r>
            <a:endParaRPr dirty="0"/>
          </a:p>
          <a:p>
            <a:pPr>
              <a:lnSpc>
                <a:spcPct val="90000"/>
              </a:lnSpc>
            </a:pPr>
            <a:r>
              <a:rPr lang="es-ES" sz="2000" dirty="0"/>
              <a:t>En este caso en movimiento del centro de gravedad hacia su nueva posición será diametralmente hacia la derecha y hacia arriba, al como lo muestra el movimiento de G a G</a:t>
            </a:r>
            <a:r>
              <a:rPr lang="es-ES" sz="2000" baseline="-25000" dirty="0"/>
              <a:t>1</a:t>
            </a:r>
            <a:r>
              <a:rPr lang="es-ES" sz="2000" dirty="0"/>
              <a:t> en la figura.</a:t>
            </a:r>
            <a:endParaRPr dirty="0"/>
          </a:p>
          <a:p>
            <a:pPr>
              <a:lnSpc>
                <a:spcPct val="90000"/>
              </a:lnSpc>
            </a:pPr>
            <a:r>
              <a:rPr lang="es-ES" sz="2000" dirty="0"/>
              <a:t>En cada caso se cumple que:</a:t>
            </a:r>
            <a:endParaRPr dirty="0"/>
          </a:p>
          <a:p>
            <a:pPr marL="621792" lvl="1" indent="-228600" algn="l" rtl="0">
              <a:lnSpc>
                <a:spcPct val="90000"/>
              </a:lnSpc>
              <a:spcBef>
                <a:spcPts val="324"/>
              </a:spcBef>
              <a:spcAft>
                <a:spcPts val="0"/>
              </a:spcAft>
              <a:buSzPct val="100000"/>
              <a:buChar char="◦"/>
            </a:pPr>
            <a:r>
              <a:rPr lang="es-ES" sz="1800" dirty="0"/>
              <a:t>GG1 = </a:t>
            </a:r>
            <a:r>
              <a:rPr lang="es-ES" sz="1800" u="sng" dirty="0"/>
              <a:t>w x d</a:t>
            </a:r>
            <a:endParaRPr dirty="0"/>
          </a:p>
          <a:p>
            <a:pPr marL="621792" lvl="1" indent="-228600" algn="l" rtl="0">
              <a:lnSpc>
                <a:spcPct val="90000"/>
              </a:lnSpc>
              <a:spcBef>
                <a:spcPts val="324"/>
              </a:spcBef>
              <a:spcAft>
                <a:spcPts val="0"/>
              </a:spcAft>
              <a:buSzPct val="100000"/>
              <a:buFont typeface="Lucida Sans"/>
              <a:buNone/>
            </a:pPr>
            <a:r>
              <a:rPr lang="es-ES" sz="1800" dirty="0"/>
              <a:t>		Desplazamiento final</a:t>
            </a:r>
            <a:endParaRPr dirty="0"/>
          </a:p>
          <a:p>
            <a:pPr marL="621792" lvl="1" indent="-228600" algn="l" rtl="0">
              <a:lnSpc>
                <a:spcPct val="90000"/>
              </a:lnSpc>
              <a:spcBef>
                <a:spcPts val="324"/>
              </a:spcBef>
              <a:spcAft>
                <a:spcPts val="0"/>
              </a:spcAft>
              <a:buSzPct val="100000"/>
              <a:buChar char="◦"/>
            </a:pPr>
            <a:r>
              <a:rPr lang="es-ES" sz="1800" dirty="0"/>
              <a:t> En unidades de longitud</a:t>
            </a:r>
            <a:endParaRPr dirty="0"/>
          </a:p>
        </p:txBody>
      </p:sp>
      <p:grpSp>
        <p:nvGrpSpPr>
          <p:cNvPr id="944" name="Google Shape;944;p39"/>
          <p:cNvGrpSpPr/>
          <p:nvPr/>
        </p:nvGrpSpPr>
        <p:grpSpPr>
          <a:xfrm>
            <a:off x="5176270" y="3048000"/>
            <a:ext cx="1917774" cy="1458476"/>
            <a:chOff x="3261" y="1920"/>
            <a:chExt cx="1208" cy="919"/>
          </a:xfrm>
        </p:grpSpPr>
        <p:cxnSp>
          <p:nvCxnSpPr>
            <p:cNvPr id="945" name="Google Shape;945;p39"/>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946" name="Google Shape;946;p39"/>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947" name="Google Shape;947;p39"/>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948" name="Google Shape;948;p39"/>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49" name="Google Shape;949;p39"/>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50" name="Google Shape;950;p39"/>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51" name="Google Shape;951;p39"/>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952" name="Google Shape;952;p39"/>
          <p:cNvGrpSpPr/>
          <p:nvPr/>
        </p:nvGrpSpPr>
        <p:grpSpPr>
          <a:xfrm>
            <a:off x="4876800" y="4052888"/>
            <a:ext cx="1066800" cy="366712"/>
            <a:chOff x="3072" y="3225"/>
            <a:chExt cx="672" cy="231"/>
          </a:xfrm>
        </p:grpSpPr>
        <p:sp>
          <p:nvSpPr>
            <p:cNvPr id="953" name="Google Shape;953;p39"/>
            <p:cNvSpPr/>
            <p:nvPr/>
          </p:nvSpPr>
          <p:spPr>
            <a:xfrm>
              <a:off x="3312" y="3273"/>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54" name="Google Shape;954;p39"/>
            <p:cNvSpPr txBox="1"/>
            <p:nvPr/>
          </p:nvSpPr>
          <p:spPr>
            <a:xfrm>
              <a:off x="3072" y="3225"/>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cxnSp>
        <p:nvCxnSpPr>
          <p:cNvPr id="955" name="Google Shape;955;p39"/>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956" name="Google Shape;956;p39"/>
          <p:cNvCxnSpPr/>
          <p:nvPr/>
        </p:nvCxnSpPr>
        <p:spPr>
          <a:xfrm rot="-8343691" flipH="1">
            <a:off x="6100763" y="4098925"/>
            <a:ext cx="762000" cy="1588"/>
          </a:xfrm>
          <a:prstGeom prst="straightConnector1">
            <a:avLst/>
          </a:prstGeom>
          <a:noFill/>
          <a:ln w="9525" cap="flat" cmpd="sng">
            <a:solidFill>
              <a:schemeClr val="dk1"/>
            </a:solidFill>
            <a:prstDash val="dash"/>
            <a:round/>
            <a:headEnd type="none" w="med" len="med"/>
            <a:tailEnd type="none" w="med" len="med"/>
          </a:ln>
        </p:spPr>
      </p:cxnSp>
      <p:cxnSp>
        <p:nvCxnSpPr>
          <p:cNvPr id="957" name="Google Shape;957;p39"/>
          <p:cNvCxnSpPr/>
          <p:nvPr/>
        </p:nvCxnSpPr>
        <p:spPr>
          <a:xfrm rot="-7863298">
            <a:off x="6240463" y="3968750"/>
            <a:ext cx="1587" cy="747713"/>
          </a:xfrm>
          <a:prstGeom prst="straightConnector1">
            <a:avLst/>
          </a:prstGeom>
          <a:noFill/>
          <a:ln w="9525" cap="flat" cmpd="sng">
            <a:solidFill>
              <a:schemeClr val="dk1"/>
            </a:solidFill>
            <a:prstDash val="solid"/>
            <a:round/>
            <a:headEnd type="triangle" w="med" len="med"/>
            <a:tailEnd type="triangle" w="med" len="med"/>
          </a:ln>
        </p:spPr>
      </p:cxnSp>
      <p:sp>
        <p:nvSpPr>
          <p:cNvPr id="958" name="Google Shape;958;p39"/>
          <p:cNvSpPr txBox="1"/>
          <p:nvPr/>
        </p:nvSpPr>
        <p:spPr>
          <a:xfrm>
            <a:off x="6248400" y="41910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959" name="Google Shape;959;p39"/>
          <p:cNvSpPr txBox="1"/>
          <p:nvPr/>
        </p:nvSpPr>
        <p:spPr>
          <a:xfrm>
            <a:off x="5867400" y="3595688"/>
            <a:ext cx="3810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960" name="Google Shape;960;p39"/>
          <p:cNvSpPr txBox="1"/>
          <p:nvPr/>
        </p:nvSpPr>
        <p:spPr>
          <a:xfrm>
            <a:off x="6515117" y="3294877"/>
            <a:ext cx="485775"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baseline="-25000">
              <a:solidFill>
                <a:schemeClr val="dk1"/>
              </a:solidFill>
              <a:latin typeface="Verdana"/>
              <a:ea typeface="Verdana"/>
              <a:cs typeface="Verdana"/>
              <a:sym typeface="Verdana"/>
            </a:endParaRPr>
          </a:p>
        </p:txBody>
      </p:sp>
      <p:cxnSp>
        <p:nvCxnSpPr>
          <p:cNvPr id="961" name="Google Shape;961;p39"/>
          <p:cNvCxnSpPr/>
          <p:nvPr/>
        </p:nvCxnSpPr>
        <p:spPr>
          <a:xfrm rot="-8087665">
            <a:off x="6304756" y="3466307"/>
            <a:ext cx="1587" cy="381000"/>
          </a:xfrm>
          <a:prstGeom prst="straightConnector1">
            <a:avLst/>
          </a:prstGeom>
          <a:noFill/>
          <a:ln w="28575" cap="flat" cmpd="sng">
            <a:solidFill>
              <a:schemeClr val="dk1"/>
            </a:solidFill>
            <a:prstDash val="solid"/>
            <a:round/>
            <a:headEnd type="none" w="med" len="med"/>
            <a:tailEnd type="triangle" w="med" len="med"/>
          </a:ln>
        </p:spPr>
      </p:cxnSp>
      <p:cxnSp>
        <p:nvCxnSpPr>
          <p:cNvPr id="962" name="Google Shape;962;p39"/>
          <p:cNvCxnSpPr/>
          <p:nvPr/>
        </p:nvCxnSpPr>
        <p:spPr>
          <a:xfrm rot="-8343691" flipH="1">
            <a:off x="5486400" y="4495800"/>
            <a:ext cx="762000" cy="1588"/>
          </a:xfrm>
          <a:prstGeom prst="straightConnector1">
            <a:avLst/>
          </a:prstGeom>
          <a:noFill/>
          <a:ln w="9525" cap="flat" cmpd="sng">
            <a:solidFill>
              <a:schemeClr val="dk1"/>
            </a:solidFill>
            <a:prstDash val="dash"/>
            <a:round/>
            <a:headEnd type="none" w="med" len="med"/>
            <a:tailEnd type="none" w="med" len="med"/>
          </a:ln>
        </p:spPr>
      </p:cxnSp>
      <p:grpSp>
        <p:nvGrpSpPr>
          <p:cNvPr id="963" name="Google Shape;963;p39"/>
          <p:cNvGrpSpPr/>
          <p:nvPr/>
        </p:nvGrpSpPr>
        <p:grpSpPr>
          <a:xfrm>
            <a:off x="4876800" y="4052888"/>
            <a:ext cx="1066800" cy="366712"/>
            <a:chOff x="3168" y="3273"/>
            <a:chExt cx="672" cy="231"/>
          </a:xfrm>
        </p:grpSpPr>
        <p:sp>
          <p:nvSpPr>
            <p:cNvPr id="964" name="Google Shape;964;p39"/>
            <p:cNvSpPr/>
            <p:nvPr/>
          </p:nvSpPr>
          <p:spPr>
            <a:xfrm>
              <a:off x="3408" y="3321"/>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65" name="Google Shape;965;p39"/>
            <p:cNvSpPr txBox="1"/>
            <p:nvPr/>
          </p:nvSpPr>
          <p:spPr>
            <a:xfrm>
              <a:off x="3168" y="3273"/>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sp>
        <p:nvSpPr>
          <p:cNvPr id="966" name="Google Shape;966;p39"/>
          <p:cNvSpPr txBox="1"/>
          <p:nvPr/>
        </p:nvSpPr>
        <p:spPr>
          <a:xfrm>
            <a:off x="5876484" y="3590250"/>
            <a:ext cx="3810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2" name="Marcador de fecha 1">
            <a:extLst>
              <a:ext uri="{FF2B5EF4-FFF2-40B4-BE49-F238E27FC236}">
                <a16:creationId xmlns:a16="http://schemas.microsoft.com/office/drawing/2014/main" id="{D586E575-69C3-FB23-41C8-E360FBB6E578}"/>
              </a:ext>
            </a:extLst>
          </p:cNvPr>
          <p:cNvSpPr>
            <a:spLocks noGrp="1"/>
          </p:cNvSpPr>
          <p:nvPr>
            <p:ph type="dt" sz="half" idx="10"/>
          </p:nvPr>
        </p:nvSpPr>
        <p:spPr/>
        <p:txBody>
          <a:bodyPr/>
          <a:lstStyle/>
          <a:p>
            <a:fld id="{EC21F55D-4653-4DFB-863A-B39E53A8CB82}"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60"/>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961"/>
                                        </p:tgtEl>
                                        <p:attrNameLst>
                                          <p:attrName>style.visibility</p:attrName>
                                        </p:attrNameLst>
                                      </p:cBhvr>
                                      <p:to>
                                        <p:strVal val="visible"/>
                                      </p:to>
                                    </p:set>
                                    <p:animEffect transition="in" filter="fade">
                                      <p:cBhvr>
                                        <p:cTn id="9" dur="500"/>
                                        <p:tgtEl>
                                          <p:spTgt spid="9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971"/>
        <p:cNvGrpSpPr/>
        <p:nvPr/>
      </p:nvGrpSpPr>
      <p:grpSpPr>
        <a:xfrm>
          <a:off x="0" y="0"/>
          <a:ext cx="0" cy="0"/>
          <a:chOff x="0" y="0"/>
          <a:chExt cx="0" cy="0"/>
        </a:xfrm>
      </p:grpSpPr>
      <p:sp>
        <p:nvSpPr>
          <p:cNvPr id="972" name="Google Shape;972;p4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Caso Práctico</a:t>
            </a:r>
            <a:endParaRPr/>
          </a:p>
        </p:txBody>
      </p:sp>
      <p:sp>
        <p:nvSpPr>
          <p:cNvPr id="973" name="Google Shape;973;p40"/>
          <p:cNvSpPr/>
          <p:nvPr/>
        </p:nvSpPr>
        <p:spPr>
          <a:xfrm>
            <a:off x="1633538" y="1668463"/>
            <a:ext cx="5884862" cy="35210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4" name="Google Shape;974;p40"/>
          <p:cNvSpPr/>
          <p:nvPr/>
        </p:nvSpPr>
        <p:spPr>
          <a:xfrm>
            <a:off x="2000232" y="2143116"/>
            <a:ext cx="5868987" cy="3505200"/>
          </a:xfrm>
          <a:prstGeom prst="rect">
            <a:avLst/>
          </a:prstGeom>
          <a:solidFill>
            <a:srgbClr val="FEFD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5" name="Google Shape;975;p40"/>
          <p:cNvSpPr/>
          <p:nvPr/>
        </p:nvSpPr>
        <p:spPr>
          <a:xfrm>
            <a:off x="1641475" y="1676401"/>
            <a:ext cx="5876925" cy="3513138"/>
          </a:xfrm>
          <a:custGeom>
            <a:avLst/>
            <a:gdLst/>
            <a:ahLst/>
            <a:cxnLst/>
            <a:rect l="l" t="t" r="r" b="b"/>
            <a:pathLst>
              <a:path w="3702" h="2213" extrusionOk="0">
                <a:moveTo>
                  <a:pt x="0" y="0"/>
                </a:moveTo>
                <a:lnTo>
                  <a:pt x="3702" y="0"/>
                </a:lnTo>
                <a:lnTo>
                  <a:pt x="3702" y="2213"/>
                </a:lnTo>
                <a:lnTo>
                  <a:pt x="0" y="2213"/>
                </a:lnTo>
                <a:lnTo>
                  <a:pt x="0" y="0"/>
                </a:lnTo>
                <a:close/>
                <a:moveTo>
                  <a:pt x="5" y="2208"/>
                </a:moveTo>
                <a:lnTo>
                  <a:pt x="0" y="2208"/>
                </a:lnTo>
                <a:lnTo>
                  <a:pt x="3697" y="2208"/>
                </a:lnTo>
                <a:lnTo>
                  <a:pt x="3697" y="2208"/>
                </a:lnTo>
                <a:lnTo>
                  <a:pt x="3697" y="0"/>
                </a:lnTo>
                <a:lnTo>
                  <a:pt x="3697" y="5"/>
                </a:lnTo>
                <a:lnTo>
                  <a:pt x="0" y="5"/>
                </a:lnTo>
                <a:lnTo>
                  <a:pt x="5" y="0"/>
                </a:lnTo>
                <a:lnTo>
                  <a:pt x="5" y="220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6" name="Google Shape;976;p40"/>
          <p:cNvSpPr/>
          <p:nvPr/>
        </p:nvSpPr>
        <p:spPr>
          <a:xfrm>
            <a:off x="1765300" y="3252788"/>
            <a:ext cx="5559425" cy="1866900"/>
          </a:xfrm>
          <a:prstGeom prst="rect">
            <a:avLst/>
          </a:prstGeom>
          <a:solidFill>
            <a:srgbClr val="0000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7" name="Google Shape;977;p40"/>
          <p:cNvSpPr/>
          <p:nvPr/>
        </p:nvSpPr>
        <p:spPr>
          <a:xfrm>
            <a:off x="1765300" y="3252788"/>
            <a:ext cx="5567362" cy="1874838"/>
          </a:xfrm>
          <a:custGeom>
            <a:avLst/>
            <a:gdLst/>
            <a:ahLst/>
            <a:cxnLst/>
            <a:rect l="l" t="t" r="r" b="b"/>
            <a:pathLst>
              <a:path w="3507" h="1181" extrusionOk="0">
                <a:moveTo>
                  <a:pt x="0" y="0"/>
                </a:moveTo>
                <a:lnTo>
                  <a:pt x="3507" y="0"/>
                </a:lnTo>
                <a:lnTo>
                  <a:pt x="3507" y="1181"/>
                </a:lnTo>
                <a:lnTo>
                  <a:pt x="0" y="1181"/>
                </a:lnTo>
                <a:lnTo>
                  <a:pt x="0" y="0"/>
                </a:lnTo>
                <a:close/>
                <a:moveTo>
                  <a:pt x="5" y="1176"/>
                </a:moveTo>
                <a:lnTo>
                  <a:pt x="0" y="1176"/>
                </a:lnTo>
                <a:lnTo>
                  <a:pt x="3502" y="1176"/>
                </a:lnTo>
                <a:lnTo>
                  <a:pt x="3502" y="1176"/>
                </a:lnTo>
                <a:lnTo>
                  <a:pt x="3502" y="0"/>
                </a:lnTo>
                <a:lnTo>
                  <a:pt x="3502" y="4"/>
                </a:lnTo>
                <a:lnTo>
                  <a:pt x="0" y="4"/>
                </a:lnTo>
                <a:lnTo>
                  <a:pt x="5" y="0"/>
                </a:lnTo>
                <a:lnTo>
                  <a:pt x="5" y="1176"/>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8" name="Google Shape;978;p40"/>
          <p:cNvSpPr/>
          <p:nvPr/>
        </p:nvSpPr>
        <p:spPr>
          <a:xfrm>
            <a:off x="2282825" y="2152651"/>
            <a:ext cx="3952875" cy="2606675"/>
          </a:xfrm>
          <a:custGeom>
            <a:avLst/>
            <a:gdLst/>
            <a:ahLst/>
            <a:cxnLst/>
            <a:rect l="l" t="t" r="r" b="b"/>
            <a:pathLst>
              <a:path w="2490" h="1642" extrusionOk="0">
                <a:moveTo>
                  <a:pt x="0" y="0"/>
                </a:moveTo>
                <a:lnTo>
                  <a:pt x="0" y="1061"/>
                </a:lnTo>
                <a:lnTo>
                  <a:pt x="19" y="1187"/>
                </a:lnTo>
                <a:lnTo>
                  <a:pt x="87" y="1298"/>
                </a:lnTo>
                <a:lnTo>
                  <a:pt x="175" y="1414"/>
                </a:lnTo>
                <a:lnTo>
                  <a:pt x="257" y="1487"/>
                </a:lnTo>
                <a:lnTo>
                  <a:pt x="355" y="1540"/>
                </a:lnTo>
                <a:lnTo>
                  <a:pt x="476" y="1579"/>
                </a:lnTo>
                <a:lnTo>
                  <a:pt x="579" y="1593"/>
                </a:lnTo>
                <a:lnTo>
                  <a:pt x="763" y="1627"/>
                </a:lnTo>
                <a:lnTo>
                  <a:pt x="934" y="1642"/>
                </a:lnTo>
                <a:lnTo>
                  <a:pt x="1508" y="1642"/>
                </a:lnTo>
                <a:lnTo>
                  <a:pt x="1732" y="1622"/>
                </a:lnTo>
                <a:lnTo>
                  <a:pt x="1921" y="1593"/>
                </a:lnTo>
                <a:lnTo>
                  <a:pt x="2082" y="1555"/>
                </a:lnTo>
                <a:lnTo>
                  <a:pt x="2199" y="1501"/>
                </a:lnTo>
                <a:lnTo>
                  <a:pt x="2281" y="1443"/>
                </a:lnTo>
                <a:lnTo>
                  <a:pt x="2374" y="1356"/>
                </a:lnTo>
                <a:lnTo>
                  <a:pt x="2432" y="1269"/>
                </a:lnTo>
                <a:lnTo>
                  <a:pt x="2476" y="1153"/>
                </a:lnTo>
                <a:lnTo>
                  <a:pt x="2490" y="1003"/>
                </a:lnTo>
                <a:lnTo>
                  <a:pt x="2490" y="0"/>
                </a:lnTo>
                <a:lnTo>
                  <a:pt x="0" y="0"/>
                </a:lnTo>
                <a:close/>
              </a:path>
            </a:pathLst>
          </a:custGeom>
          <a:solidFill>
            <a:srgbClr val="CBBD8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79" name="Google Shape;979;p40"/>
          <p:cNvSpPr/>
          <p:nvPr/>
        </p:nvSpPr>
        <p:spPr>
          <a:xfrm>
            <a:off x="2251075" y="2122488"/>
            <a:ext cx="4016375" cy="2667000"/>
          </a:xfrm>
          <a:custGeom>
            <a:avLst/>
            <a:gdLst/>
            <a:ahLst/>
            <a:cxnLst/>
            <a:rect l="l" t="t" r="r" b="b"/>
            <a:pathLst>
              <a:path w="2530" h="1680" extrusionOk="0">
                <a:moveTo>
                  <a:pt x="39" y="19"/>
                </a:moveTo>
                <a:lnTo>
                  <a:pt x="39" y="1080"/>
                </a:lnTo>
                <a:lnTo>
                  <a:pt x="39" y="1075"/>
                </a:lnTo>
                <a:lnTo>
                  <a:pt x="59" y="1206"/>
                </a:lnTo>
                <a:lnTo>
                  <a:pt x="54" y="1196"/>
                </a:lnTo>
                <a:lnTo>
                  <a:pt x="122" y="1307"/>
                </a:lnTo>
                <a:lnTo>
                  <a:pt x="214" y="1424"/>
                </a:lnTo>
                <a:lnTo>
                  <a:pt x="209" y="1419"/>
                </a:lnTo>
                <a:lnTo>
                  <a:pt x="292" y="1491"/>
                </a:lnTo>
                <a:lnTo>
                  <a:pt x="287" y="1486"/>
                </a:lnTo>
                <a:lnTo>
                  <a:pt x="385" y="1545"/>
                </a:lnTo>
                <a:lnTo>
                  <a:pt x="385" y="1540"/>
                </a:lnTo>
                <a:lnTo>
                  <a:pt x="501" y="1578"/>
                </a:lnTo>
                <a:lnTo>
                  <a:pt x="501" y="1578"/>
                </a:lnTo>
                <a:lnTo>
                  <a:pt x="603" y="1593"/>
                </a:lnTo>
                <a:lnTo>
                  <a:pt x="788" y="1627"/>
                </a:lnTo>
                <a:lnTo>
                  <a:pt x="954" y="1641"/>
                </a:lnTo>
                <a:lnTo>
                  <a:pt x="1528" y="1641"/>
                </a:lnTo>
                <a:lnTo>
                  <a:pt x="1752" y="1622"/>
                </a:lnTo>
                <a:lnTo>
                  <a:pt x="1941" y="1593"/>
                </a:lnTo>
                <a:lnTo>
                  <a:pt x="2097" y="1554"/>
                </a:lnTo>
                <a:lnTo>
                  <a:pt x="2092" y="1559"/>
                </a:lnTo>
                <a:lnTo>
                  <a:pt x="2209" y="1506"/>
                </a:lnTo>
                <a:lnTo>
                  <a:pt x="2209" y="1506"/>
                </a:lnTo>
                <a:lnTo>
                  <a:pt x="2292" y="1448"/>
                </a:lnTo>
                <a:lnTo>
                  <a:pt x="2379" y="1361"/>
                </a:lnTo>
                <a:lnTo>
                  <a:pt x="2379" y="1365"/>
                </a:lnTo>
                <a:lnTo>
                  <a:pt x="2437" y="1278"/>
                </a:lnTo>
                <a:lnTo>
                  <a:pt x="2433" y="1283"/>
                </a:lnTo>
                <a:lnTo>
                  <a:pt x="2476" y="1162"/>
                </a:lnTo>
                <a:lnTo>
                  <a:pt x="2476" y="1167"/>
                </a:lnTo>
                <a:lnTo>
                  <a:pt x="2491" y="1022"/>
                </a:lnTo>
                <a:lnTo>
                  <a:pt x="2491" y="19"/>
                </a:lnTo>
                <a:lnTo>
                  <a:pt x="2510" y="38"/>
                </a:lnTo>
                <a:lnTo>
                  <a:pt x="20" y="38"/>
                </a:lnTo>
                <a:lnTo>
                  <a:pt x="5" y="29"/>
                </a:lnTo>
                <a:lnTo>
                  <a:pt x="0" y="19"/>
                </a:lnTo>
                <a:lnTo>
                  <a:pt x="5" y="5"/>
                </a:lnTo>
                <a:lnTo>
                  <a:pt x="20" y="0"/>
                </a:lnTo>
                <a:lnTo>
                  <a:pt x="2510" y="0"/>
                </a:lnTo>
                <a:lnTo>
                  <a:pt x="2525" y="5"/>
                </a:lnTo>
                <a:lnTo>
                  <a:pt x="2530" y="19"/>
                </a:lnTo>
                <a:lnTo>
                  <a:pt x="2530" y="1026"/>
                </a:lnTo>
                <a:lnTo>
                  <a:pt x="2515" y="1172"/>
                </a:lnTo>
                <a:lnTo>
                  <a:pt x="2515" y="1177"/>
                </a:lnTo>
                <a:lnTo>
                  <a:pt x="2472" y="1298"/>
                </a:lnTo>
                <a:lnTo>
                  <a:pt x="2472" y="1298"/>
                </a:lnTo>
                <a:lnTo>
                  <a:pt x="2408" y="1385"/>
                </a:lnTo>
                <a:lnTo>
                  <a:pt x="2408" y="1390"/>
                </a:lnTo>
                <a:lnTo>
                  <a:pt x="2311" y="1477"/>
                </a:lnTo>
                <a:lnTo>
                  <a:pt x="2228" y="1535"/>
                </a:lnTo>
                <a:lnTo>
                  <a:pt x="2228" y="1540"/>
                </a:lnTo>
                <a:lnTo>
                  <a:pt x="2107" y="1593"/>
                </a:lnTo>
                <a:lnTo>
                  <a:pt x="2102" y="1593"/>
                </a:lnTo>
                <a:lnTo>
                  <a:pt x="1946" y="1632"/>
                </a:lnTo>
                <a:lnTo>
                  <a:pt x="1752" y="1661"/>
                </a:lnTo>
                <a:lnTo>
                  <a:pt x="1528" y="1680"/>
                </a:lnTo>
                <a:lnTo>
                  <a:pt x="949" y="1680"/>
                </a:lnTo>
                <a:lnTo>
                  <a:pt x="779" y="1666"/>
                </a:lnTo>
                <a:lnTo>
                  <a:pt x="599" y="1632"/>
                </a:lnTo>
                <a:lnTo>
                  <a:pt x="492" y="1617"/>
                </a:lnTo>
                <a:lnTo>
                  <a:pt x="492" y="1617"/>
                </a:lnTo>
                <a:lnTo>
                  <a:pt x="370" y="1578"/>
                </a:lnTo>
                <a:lnTo>
                  <a:pt x="365" y="1578"/>
                </a:lnTo>
                <a:lnTo>
                  <a:pt x="268" y="1520"/>
                </a:lnTo>
                <a:lnTo>
                  <a:pt x="268" y="1520"/>
                </a:lnTo>
                <a:lnTo>
                  <a:pt x="185" y="1448"/>
                </a:lnTo>
                <a:lnTo>
                  <a:pt x="180" y="1448"/>
                </a:lnTo>
                <a:lnTo>
                  <a:pt x="88" y="1327"/>
                </a:lnTo>
                <a:lnTo>
                  <a:pt x="25" y="1220"/>
                </a:lnTo>
                <a:lnTo>
                  <a:pt x="20" y="1210"/>
                </a:lnTo>
                <a:lnTo>
                  <a:pt x="0" y="1080"/>
                </a:lnTo>
                <a:lnTo>
                  <a:pt x="0" y="1080"/>
                </a:lnTo>
                <a:lnTo>
                  <a:pt x="0" y="19"/>
                </a:lnTo>
                <a:lnTo>
                  <a:pt x="5" y="5"/>
                </a:lnTo>
                <a:lnTo>
                  <a:pt x="20" y="0"/>
                </a:lnTo>
                <a:lnTo>
                  <a:pt x="29" y="5"/>
                </a:lnTo>
                <a:lnTo>
                  <a:pt x="39" y="19"/>
                </a:lnTo>
                <a:lnTo>
                  <a:pt x="39" y="1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0" name="Google Shape;980;p40"/>
          <p:cNvSpPr/>
          <p:nvPr/>
        </p:nvSpPr>
        <p:spPr>
          <a:xfrm>
            <a:off x="5100638" y="4037013"/>
            <a:ext cx="673100" cy="444500"/>
          </a:xfrm>
          <a:custGeom>
            <a:avLst/>
            <a:gdLst/>
            <a:ahLst/>
            <a:cxnLst/>
            <a:rect l="l" t="t" r="r" b="b"/>
            <a:pathLst>
              <a:path w="424" h="280" extrusionOk="0">
                <a:moveTo>
                  <a:pt x="0" y="280"/>
                </a:moveTo>
                <a:lnTo>
                  <a:pt x="29" y="280"/>
                </a:lnTo>
                <a:lnTo>
                  <a:pt x="44" y="280"/>
                </a:lnTo>
                <a:lnTo>
                  <a:pt x="59" y="280"/>
                </a:lnTo>
                <a:lnTo>
                  <a:pt x="73" y="280"/>
                </a:lnTo>
                <a:lnTo>
                  <a:pt x="88" y="280"/>
                </a:lnTo>
                <a:lnTo>
                  <a:pt x="102" y="280"/>
                </a:lnTo>
                <a:lnTo>
                  <a:pt x="112" y="280"/>
                </a:lnTo>
                <a:lnTo>
                  <a:pt x="127" y="280"/>
                </a:lnTo>
                <a:lnTo>
                  <a:pt x="137" y="280"/>
                </a:lnTo>
                <a:lnTo>
                  <a:pt x="151" y="280"/>
                </a:lnTo>
                <a:lnTo>
                  <a:pt x="161" y="280"/>
                </a:lnTo>
                <a:lnTo>
                  <a:pt x="171" y="280"/>
                </a:lnTo>
                <a:lnTo>
                  <a:pt x="185" y="280"/>
                </a:lnTo>
                <a:lnTo>
                  <a:pt x="195" y="280"/>
                </a:lnTo>
                <a:lnTo>
                  <a:pt x="205" y="280"/>
                </a:lnTo>
                <a:lnTo>
                  <a:pt x="214" y="280"/>
                </a:lnTo>
                <a:lnTo>
                  <a:pt x="224" y="280"/>
                </a:lnTo>
                <a:lnTo>
                  <a:pt x="229" y="280"/>
                </a:lnTo>
                <a:lnTo>
                  <a:pt x="239" y="280"/>
                </a:lnTo>
                <a:lnTo>
                  <a:pt x="248" y="280"/>
                </a:lnTo>
                <a:lnTo>
                  <a:pt x="253" y="280"/>
                </a:lnTo>
                <a:lnTo>
                  <a:pt x="263" y="280"/>
                </a:lnTo>
                <a:lnTo>
                  <a:pt x="268" y="280"/>
                </a:lnTo>
                <a:lnTo>
                  <a:pt x="278" y="280"/>
                </a:lnTo>
                <a:lnTo>
                  <a:pt x="282" y="280"/>
                </a:lnTo>
                <a:lnTo>
                  <a:pt x="287" y="280"/>
                </a:lnTo>
                <a:lnTo>
                  <a:pt x="292" y="280"/>
                </a:lnTo>
                <a:lnTo>
                  <a:pt x="297" y="280"/>
                </a:lnTo>
                <a:lnTo>
                  <a:pt x="302" y="280"/>
                </a:lnTo>
                <a:lnTo>
                  <a:pt x="307" y="280"/>
                </a:lnTo>
                <a:lnTo>
                  <a:pt x="312" y="280"/>
                </a:lnTo>
                <a:lnTo>
                  <a:pt x="321" y="276"/>
                </a:lnTo>
                <a:lnTo>
                  <a:pt x="326" y="276"/>
                </a:lnTo>
                <a:lnTo>
                  <a:pt x="331" y="271"/>
                </a:lnTo>
                <a:lnTo>
                  <a:pt x="336" y="271"/>
                </a:lnTo>
                <a:lnTo>
                  <a:pt x="346" y="266"/>
                </a:lnTo>
                <a:lnTo>
                  <a:pt x="351" y="266"/>
                </a:lnTo>
                <a:lnTo>
                  <a:pt x="355" y="261"/>
                </a:lnTo>
                <a:lnTo>
                  <a:pt x="360" y="256"/>
                </a:lnTo>
                <a:lnTo>
                  <a:pt x="365" y="256"/>
                </a:lnTo>
                <a:lnTo>
                  <a:pt x="370" y="251"/>
                </a:lnTo>
                <a:lnTo>
                  <a:pt x="375" y="247"/>
                </a:lnTo>
                <a:lnTo>
                  <a:pt x="380" y="242"/>
                </a:lnTo>
                <a:lnTo>
                  <a:pt x="385" y="237"/>
                </a:lnTo>
                <a:lnTo>
                  <a:pt x="389" y="237"/>
                </a:lnTo>
                <a:lnTo>
                  <a:pt x="389" y="232"/>
                </a:lnTo>
                <a:lnTo>
                  <a:pt x="394" y="227"/>
                </a:lnTo>
                <a:lnTo>
                  <a:pt x="399" y="222"/>
                </a:lnTo>
                <a:lnTo>
                  <a:pt x="399" y="218"/>
                </a:lnTo>
                <a:lnTo>
                  <a:pt x="404" y="213"/>
                </a:lnTo>
                <a:lnTo>
                  <a:pt x="409" y="208"/>
                </a:lnTo>
                <a:lnTo>
                  <a:pt x="409" y="203"/>
                </a:lnTo>
                <a:lnTo>
                  <a:pt x="414" y="193"/>
                </a:lnTo>
                <a:lnTo>
                  <a:pt x="414" y="188"/>
                </a:lnTo>
                <a:lnTo>
                  <a:pt x="419" y="184"/>
                </a:lnTo>
                <a:lnTo>
                  <a:pt x="419" y="179"/>
                </a:lnTo>
                <a:lnTo>
                  <a:pt x="419" y="174"/>
                </a:lnTo>
                <a:lnTo>
                  <a:pt x="424" y="164"/>
                </a:lnTo>
                <a:lnTo>
                  <a:pt x="424" y="159"/>
                </a:lnTo>
                <a:lnTo>
                  <a:pt x="424" y="155"/>
                </a:lnTo>
                <a:lnTo>
                  <a:pt x="424" y="150"/>
                </a:lnTo>
                <a:lnTo>
                  <a:pt x="424" y="140"/>
                </a:lnTo>
                <a:lnTo>
                  <a:pt x="424" y="125"/>
                </a:lnTo>
                <a:lnTo>
                  <a:pt x="424" y="121"/>
                </a:lnTo>
                <a:lnTo>
                  <a:pt x="419" y="111"/>
                </a:lnTo>
                <a:lnTo>
                  <a:pt x="419" y="106"/>
                </a:lnTo>
                <a:lnTo>
                  <a:pt x="419" y="101"/>
                </a:lnTo>
                <a:lnTo>
                  <a:pt x="414" y="92"/>
                </a:lnTo>
                <a:lnTo>
                  <a:pt x="414" y="87"/>
                </a:lnTo>
                <a:lnTo>
                  <a:pt x="409" y="82"/>
                </a:lnTo>
                <a:lnTo>
                  <a:pt x="404" y="72"/>
                </a:lnTo>
                <a:lnTo>
                  <a:pt x="404" y="67"/>
                </a:lnTo>
                <a:lnTo>
                  <a:pt x="399" y="63"/>
                </a:lnTo>
                <a:lnTo>
                  <a:pt x="394" y="58"/>
                </a:lnTo>
                <a:lnTo>
                  <a:pt x="389" y="53"/>
                </a:lnTo>
                <a:lnTo>
                  <a:pt x="385" y="43"/>
                </a:lnTo>
                <a:lnTo>
                  <a:pt x="380" y="38"/>
                </a:lnTo>
                <a:lnTo>
                  <a:pt x="375" y="33"/>
                </a:lnTo>
                <a:lnTo>
                  <a:pt x="370" y="33"/>
                </a:lnTo>
                <a:lnTo>
                  <a:pt x="365" y="29"/>
                </a:lnTo>
                <a:lnTo>
                  <a:pt x="360" y="24"/>
                </a:lnTo>
                <a:lnTo>
                  <a:pt x="355" y="19"/>
                </a:lnTo>
                <a:lnTo>
                  <a:pt x="346" y="19"/>
                </a:lnTo>
                <a:lnTo>
                  <a:pt x="341" y="14"/>
                </a:lnTo>
                <a:lnTo>
                  <a:pt x="336" y="9"/>
                </a:lnTo>
                <a:lnTo>
                  <a:pt x="326" y="9"/>
                </a:lnTo>
                <a:lnTo>
                  <a:pt x="321" y="4"/>
                </a:lnTo>
                <a:lnTo>
                  <a:pt x="317" y="4"/>
                </a:lnTo>
                <a:lnTo>
                  <a:pt x="307" y="4"/>
                </a:lnTo>
                <a:lnTo>
                  <a:pt x="302" y="0"/>
                </a:lnTo>
                <a:lnTo>
                  <a:pt x="292" y="0"/>
                </a:lnTo>
                <a:lnTo>
                  <a:pt x="287" y="0"/>
                </a:lnTo>
                <a:lnTo>
                  <a:pt x="278" y="0"/>
                </a:lnTo>
                <a:lnTo>
                  <a:pt x="268" y="0"/>
                </a:lnTo>
                <a:lnTo>
                  <a:pt x="258" y="0"/>
                </a:lnTo>
                <a:lnTo>
                  <a:pt x="253" y="4"/>
                </a:lnTo>
                <a:lnTo>
                  <a:pt x="248" y="4"/>
                </a:lnTo>
                <a:lnTo>
                  <a:pt x="239" y="4"/>
                </a:lnTo>
                <a:lnTo>
                  <a:pt x="234" y="9"/>
                </a:lnTo>
                <a:lnTo>
                  <a:pt x="229" y="9"/>
                </a:lnTo>
                <a:lnTo>
                  <a:pt x="219" y="14"/>
                </a:lnTo>
                <a:lnTo>
                  <a:pt x="214" y="14"/>
                </a:lnTo>
                <a:lnTo>
                  <a:pt x="209" y="19"/>
                </a:lnTo>
                <a:lnTo>
                  <a:pt x="205" y="19"/>
                </a:lnTo>
                <a:lnTo>
                  <a:pt x="200" y="24"/>
                </a:lnTo>
                <a:lnTo>
                  <a:pt x="195" y="29"/>
                </a:lnTo>
                <a:lnTo>
                  <a:pt x="190" y="33"/>
                </a:lnTo>
                <a:lnTo>
                  <a:pt x="185" y="33"/>
                </a:lnTo>
                <a:lnTo>
                  <a:pt x="180" y="38"/>
                </a:lnTo>
                <a:lnTo>
                  <a:pt x="175" y="43"/>
                </a:lnTo>
                <a:lnTo>
                  <a:pt x="171" y="48"/>
                </a:lnTo>
                <a:lnTo>
                  <a:pt x="166" y="53"/>
                </a:lnTo>
                <a:lnTo>
                  <a:pt x="161" y="58"/>
                </a:lnTo>
                <a:lnTo>
                  <a:pt x="161" y="63"/>
                </a:lnTo>
                <a:lnTo>
                  <a:pt x="156" y="67"/>
                </a:lnTo>
                <a:lnTo>
                  <a:pt x="151" y="77"/>
                </a:lnTo>
                <a:lnTo>
                  <a:pt x="151" y="82"/>
                </a:lnTo>
                <a:lnTo>
                  <a:pt x="146" y="87"/>
                </a:lnTo>
                <a:lnTo>
                  <a:pt x="146" y="92"/>
                </a:lnTo>
                <a:lnTo>
                  <a:pt x="141" y="101"/>
                </a:lnTo>
                <a:lnTo>
                  <a:pt x="141" y="106"/>
                </a:lnTo>
                <a:lnTo>
                  <a:pt x="141" y="111"/>
                </a:lnTo>
                <a:lnTo>
                  <a:pt x="137" y="116"/>
                </a:lnTo>
                <a:lnTo>
                  <a:pt x="137" y="125"/>
                </a:lnTo>
                <a:lnTo>
                  <a:pt x="137" y="135"/>
                </a:lnTo>
                <a:lnTo>
                  <a:pt x="141" y="140"/>
                </a:lnTo>
                <a:lnTo>
                  <a:pt x="141" y="145"/>
                </a:lnTo>
                <a:lnTo>
                  <a:pt x="141" y="150"/>
                </a:lnTo>
                <a:lnTo>
                  <a:pt x="146" y="159"/>
                </a:lnTo>
                <a:lnTo>
                  <a:pt x="146" y="164"/>
                </a:lnTo>
                <a:lnTo>
                  <a:pt x="151" y="169"/>
                </a:lnTo>
                <a:lnTo>
                  <a:pt x="151" y="174"/>
                </a:lnTo>
                <a:lnTo>
                  <a:pt x="156" y="179"/>
                </a:lnTo>
                <a:lnTo>
                  <a:pt x="156" y="184"/>
                </a:lnTo>
                <a:lnTo>
                  <a:pt x="161" y="188"/>
                </a:lnTo>
                <a:lnTo>
                  <a:pt x="166" y="193"/>
                </a:lnTo>
                <a:lnTo>
                  <a:pt x="166" y="198"/>
                </a:lnTo>
                <a:lnTo>
                  <a:pt x="171" y="203"/>
                </a:lnTo>
                <a:lnTo>
                  <a:pt x="175" y="203"/>
                </a:lnTo>
                <a:lnTo>
                  <a:pt x="180" y="208"/>
                </a:lnTo>
                <a:lnTo>
                  <a:pt x="185" y="213"/>
                </a:lnTo>
                <a:lnTo>
                  <a:pt x="190" y="218"/>
                </a:lnTo>
                <a:lnTo>
                  <a:pt x="195" y="222"/>
                </a:lnTo>
                <a:lnTo>
                  <a:pt x="200" y="222"/>
                </a:lnTo>
                <a:lnTo>
                  <a:pt x="205" y="227"/>
                </a:lnTo>
                <a:lnTo>
                  <a:pt x="209" y="227"/>
                </a:lnTo>
                <a:lnTo>
                  <a:pt x="214" y="232"/>
                </a:lnTo>
                <a:lnTo>
                  <a:pt x="219" y="237"/>
                </a:lnTo>
                <a:lnTo>
                  <a:pt x="224" y="237"/>
                </a:lnTo>
                <a:lnTo>
                  <a:pt x="234" y="237"/>
                </a:lnTo>
                <a:lnTo>
                  <a:pt x="239" y="242"/>
                </a:lnTo>
                <a:lnTo>
                  <a:pt x="244" y="242"/>
                </a:lnTo>
                <a:lnTo>
                  <a:pt x="248" y="247"/>
                </a:lnTo>
                <a:lnTo>
                  <a:pt x="258" y="247"/>
                </a:lnTo>
                <a:lnTo>
                  <a:pt x="263" y="247"/>
                </a:lnTo>
                <a:lnTo>
                  <a:pt x="258" y="247"/>
                </a:lnTo>
                <a:lnTo>
                  <a:pt x="253" y="247"/>
                </a:lnTo>
                <a:lnTo>
                  <a:pt x="248" y="247"/>
                </a:lnTo>
                <a:lnTo>
                  <a:pt x="244" y="247"/>
                </a:lnTo>
                <a:lnTo>
                  <a:pt x="239" y="247"/>
                </a:lnTo>
                <a:lnTo>
                  <a:pt x="234" y="247"/>
                </a:lnTo>
                <a:lnTo>
                  <a:pt x="229" y="247"/>
                </a:lnTo>
                <a:lnTo>
                  <a:pt x="224" y="247"/>
                </a:lnTo>
                <a:lnTo>
                  <a:pt x="219" y="247"/>
                </a:lnTo>
                <a:lnTo>
                  <a:pt x="209" y="247"/>
                </a:lnTo>
                <a:lnTo>
                  <a:pt x="205" y="247"/>
                </a:lnTo>
                <a:lnTo>
                  <a:pt x="195" y="247"/>
                </a:lnTo>
                <a:lnTo>
                  <a:pt x="190" y="247"/>
                </a:lnTo>
                <a:lnTo>
                  <a:pt x="180" y="247"/>
                </a:lnTo>
                <a:lnTo>
                  <a:pt x="175" y="247"/>
                </a:lnTo>
                <a:lnTo>
                  <a:pt x="166" y="247"/>
                </a:lnTo>
                <a:lnTo>
                  <a:pt x="156" y="247"/>
                </a:lnTo>
                <a:lnTo>
                  <a:pt x="146" y="247"/>
                </a:lnTo>
                <a:lnTo>
                  <a:pt x="137" y="247"/>
                </a:lnTo>
                <a:lnTo>
                  <a:pt x="127" y="247"/>
                </a:lnTo>
                <a:lnTo>
                  <a:pt x="117" y="247"/>
                </a:lnTo>
                <a:lnTo>
                  <a:pt x="107" y="247"/>
                </a:lnTo>
                <a:lnTo>
                  <a:pt x="98" y="247"/>
                </a:lnTo>
                <a:lnTo>
                  <a:pt x="88" y="247"/>
                </a:lnTo>
                <a:lnTo>
                  <a:pt x="73" y="247"/>
                </a:lnTo>
                <a:lnTo>
                  <a:pt x="64" y="247"/>
                </a:lnTo>
                <a:lnTo>
                  <a:pt x="54" y="247"/>
                </a:lnTo>
                <a:lnTo>
                  <a:pt x="39" y="247"/>
                </a:lnTo>
                <a:lnTo>
                  <a:pt x="25" y="247"/>
                </a:lnTo>
                <a:lnTo>
                  <a:pt x="15" y="247"/>
                </a:lnTo>
                <a:lnTo>
                  <a:pt x="0" y="247"/>
                </a:lnTo>
                <a:lnTo>
                  <a:pt x="0" y="251"/>
                </a:lnTo>
                <a:lnTo>
                  <a:pt x="0" y="251"/>
                </a:lnTo>
                <a:lnTo>
                  <a:pt x="0" y="251"/>
                </a:lnTo>
                <a:lnTo>
                  <a:pt x="0" y="251"/>
                </a:lnTo>
                <a:lnTo>
                  <a:pt x="0" y="251"/>
                </a:lnTo>
                <a:lnTo>
                  <a:pt x="0" y="256"/>
                </a:lnTo>
                <a:lnTo>
                  <a:pt x="0" y="256"/>
                </a:lnTo>
                <a:lnTo>
                  <a:pt x="0" y="256"/>
                </a:lnTo>
                <a:lnTo>
                  <a:pt x="0" y="256"/>
                </a:lnTo>
                <a:lnTo>
                  <a:pt x="0" y="256"/>
                </a:lnTo>
                <a:lnTo>
                  <a:pt x="0" y="261"/>
                </a:lnTo>
                <a:lnTo>
                  <a:pt x="0" y="261"/>
                </a:lnTo>
                <a:lnTo>
                  <a:pt x="0" y="261"/>
                </a:lnTo>
                <a:lnTo>
                  <a:pt x="0" y="261"/>
                </a:lnTo>
                <a:lnTo>
                  <a:pt x="0" y="266"/>
                </a:lnTo>
                <a:lnTo>
                  <a:pt x="0" y="266"/>
                </a:lnTo>
                <a:lnTo>
                  <a:pt x="0" y="266"/>
                </a:lnTo>
                <a:lnTo>
                  <a:pt x="0" y="266"/>
                </a:lnTo>
                <a:lnTo>
                  <a:pt x="0" y="266"/>
                </a:lnTo>
                <a:lnTo>
                  <a:pt x="0" y="271"/>
                </a:lnTo>
                <a:lnTo>
                  <a:pt x="0" y="271"/>
                </a:lnTo>
                <a:lnTo>
                  <a:pt x="0" y="271"/>
                </a:lnTo>
                <a:lnTo>
                  <a:pt x="0" y="271"/>
                </a:lnTo>
                <a:lnTo>
                  <a:pt x="0" y="271"/>
                </a:lnTo>
                <a:lnTo>
                  <a:pt x="0" y="276"/>
                </a:lnTo>
                <a:lnTo>
                  <a:pt x="0" y="276"/>
                </a:lnTo>
                <a:lnTo>
                  <a:pt x="0" y="276"/>
                </a:lnTo>
                <a:lnTo>
                  <a:pt x="0" y="276"/>
                </a:lnTo>
                <a:lnTo>
                  <a:pt x="0" y="276"/>
                </a:lnTo>
                <a:lnTo>
                  <a:pt x="0" y="280"/>
                </a:lnTo>
                <a:lnTo>
                  <a:pt x="0" y="28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1" name="Google Shape;981;p40"/>
          <p:cNvSpPr/>
          <p:nvPr/>
        </p:nvSpPr>
        <p:spPr>
          <a:xfrm>
            <a:off x="5100638" y="4037013"/>
            <a:ext cx="673100" cy="444500"/>
          </a:xfrm>
          <a:custGeom>
            <a:avLst/>
            <a:gdLst/>
            <a:ahLst/>
            <a:cxnLst/>
            <a:rect l="l" t="t" r="r" b="b"/>
            <a:pathLst>
              <a:path w="424" h="280" extrusionOk="0">
                <a:moveTo>
                  <a:pt x="0" y="276"/>
                </a:moveTo>
                <a:lnTo>
                  <a:pt x="29" y="276"/>
                </a:lnTo>
                <a:lnTo>
                  <a:pt x="44" y="276"/>
                </a:lnTo>
                <a:lnTo>
                  <a:pt x="59" y="276"/>
                </a:lnTo>
                <a:lnTo>
                  <a:pt x="73" y="276"/>
                </a:lnTo>
                <a:lnTo>
                  <a:pt x="88" y="276"/>
                </a:lnTo>
                <a:lnTo>
                  <a:pt x="102" y="276"/>
                </a:lnTo>
                <a:lnTo>
                  <a:pt x="112" y="276"/>
                </a:lnTo>
                <a:lnTo>
                  <a:pt x="127" y="276"/>
                </a:lnTo>
                <a:lnTo>
                  <a:pt x="137" y="276"/>
                </a:lnTo>
                <a:lnTo>
                  <a:pt x="151" y="276"/>
                </a:lnTo>
                <a:lnTo>
                  <a:pt x="161" y="276"/>
                </a:lnTo>
                <a:lnTo>
                  <a:pt x="171" y="276"/>
                </a:lnTo>
                <a:lnTo>
                  <a:pt x="185" y="276"/>
                </a:lnTo>
                <a:lnTo>
                  <a:pt x="195" y="276"/>
                </a:lnTo>
                <a:lnTo>
                  <a:pt x="205" y="276"/>
                </a:lnTo>
                <a:lnTo>
                  <a:pt x="214" y="276"/>
                </a:lnTo>
                <a:lnTo>
                  <a:pt x="224" y="276"/>
                </a:lnTo>
                <a:lnTo>
                  <a:pt x="229" y="276"/>
                </a:lnTo>
                <a:lnTo>
                  <a:pt x="239" y="276"/>
                </a:lnTo>
                <a:lnTo>
                  <a:pt x="248" y="276"/>
                </a:lnTo>
                <a:lnTo>
                  <a:pt x="253" y="276"/>
                </a:lnTo>
                <a:lnTo>
                  <a:pt x="263" y="276"/>
                </a:lnTo>
                <a:lnTo>
                  <a:pt x="268" y="276"/>
                </a:lnTo>
                <a:lnTo>
                  <a:pt x="278" y="276"/>
                </a:lnTo>
                <a:lnTo>
                  <a:pt x="282" y="276"/>
                </a:lnTo>
                <a:lnTo>
                  <a:pt x="287" y="276"/>
                </a:lnTo>
                <a:lnTo>
                  <a:pt x="292" y="276"/>
                </a:lnTo>
                <a:lnTo>
                  <a:pt x="297" y="276"/>
                </a:lnTo>
                <a:lnTo>
                  <a:pt x="302" y="276"/>
                </a:lnTo>
                <a:lnTo>
                  <a:pt x="307" y="276"/>
                </a:lnTo>
                <a:lnTo>
                  <a:pt x="307" y="276"/>
                </a:lnTo>
                <a:lnTo>
                  <a:pt x="312" y="276"/>
                </a:lnTo>
                <a:lnTo>
                  <a:pt x="307" y="276"/>
                </a:lnTo>
                <a:lnTo>
                  <a:pt x="321" y="276"/>
                </a:lnTo>
                <a:lnTo>
                  <a:pt x="326" y="271"/>
                </a:lnTo>
                <a:lnTo>
                  <a:pt x="326" y="271"/>
                </a:lnTo>
                <a:lnTo>
                  <a:pt x="331" y="271"/>
                </a:lnTo>
                <a:lnTo>
                  <a:pt x="331" y="271"/>
                </a:lnTo>
                <a:lnTo>
                  <a:pt x="336" y="266"/>
                </a:lnTo>
                <a:lnTo>
                  <a:pt x="341" y="266"/>
                </a:lnTo>
                <a:lnTo>
                  <a:pt x="351" y="261"/>
                </a:lnTo>
                <a:lnTo>
                  <a:pt x="355" y="261"/>
                </a:lnTo>
                <a:lnTo>
                  <a:pt x="360" y="256"/>
                </a:lnTo>
                <a:lnTo>
                  <a:pt x="365" y="251"/>
                </a:lnTo>
                <a:lnTo>
                  <a:pt x="370" y="251"/>
                </a:lnTo>
                <a:lnTo>
                  <a:pt x="375" y="247"/>
                </a:lnTo>
                <a:lnTo>
                  <a:pt x="375" y="242"/>
                </a:lnTo>
                <a:lnTo>
                  <a:pt x="380" y="237"/>
                </a:lnTo>
                <a:lnTo>
                  <a:pt x="380" y="237"/>
                </a:lnTo>
                <a:lnTo>
                  <a:pt x="385" y="232"/>
                </a:lnTo>
                <a:lnTo>
                  <a:pt x="385" y="232"/>
                </a:lnTo>
                <a:lnTo>
                  <a:pt x="389" y="227"/>
                </a:lnTo>
                <a:lnTo>
                  <a:pt x="394" y="227"/>
                </a:lnTo>
                <a:lnTo>
                  <a:pt x="394" y="222"/>
                </a:lnTo>
                <a:lnTo>
                  <a:pt x="399" y="218"/>
                </a:lnTo>
                <a:lnTo>
                  <a:pt x="404" y="208"/>
                </a:lnTo>
                <a:lnTo>
                  <a:pt x="404" y="203"/>
                </a:lnTo>
                <a:lnTo>
                  <a:pt x="404" y="203"/>
                </a:lnTo>
                <a:lnTo>
                  <a:pt x="409" y="198"/>
                </a:lnTo>
                <a:lnTo>
                  <a:pt x="409" y="193"/>
                </a:lnTo>
                <a:lnTo>
                  <a:pt x="414" y="188"/>
                </a:lnTo>
                <a:lnTo>
                  <a:pt x="414" y="184"/>
                </a:lnTo>
                <a:lnTo>
                  <a:pt x="414" y="179"/>
                </a:lnTo>
                <a:lnTo>
                  <a:pt x="419" y="169"/>
                </a:lnTo>
                <a:lnTo>
                  <a:pt x="419" y="164"/>
                </a:lnTo>
                <a:lnTo>
                  <a:pt x="419" y="164"/>
                </a:lnTo>
                <a:lnTo>
                  <a:pt x="419" y="159"/>
                </a:lnTo>
                <a:lnTo>
                  <a:pt x="419" y="155"/>
                </a:lnTo>
                <a:lnTo>
                  <a:pt x="419" y="155"/>
                </a:lnTo>
                <a:lnTo>
                  <a:pt x="419" y="150"/>
                </a:lnTo>
                <a:lnTo>
                  <a:pt x="419" y="140"/>
                </a:lnTo>
                <a:lnTo>
                  <a:pt x="419" y="125"/>
                </a:lnTo>
                <a:lnTo>
                  <a:pt x="419" y="121"/>
                </a:lnTo>
                <a:lnTo>
                  <a:pt x="419" y="111"/>
                </a:lnTo>
                <a:lnTo>
                  <a:pt x="419" y="106"/>
                </a:lnTo>
                <a:lnTo>
                  <a:pt x="414" y="101"/>
                </a:lnTo>
                <a:lnTo>
                  <a:pt x="414" y="92"/>
                </a:lnTo>
                <a:lnTo>
                  <a:pt x="414" y="92"/>
                </a:lnTo>
                <a:lnTo>
                  <a:pt x="409" y="87"/>
                </a:lnTo>
                <a:lnTo>
                  <a:pt x="409" y="82"/>
                </a:lnTo>
                <a:lnTo>
                  <a:pt x="404" y="72"/>
                </a:lnTo>
                <a:lnTo>
                  <a:pt x="404" y="77"/>
                </a:lnTo>
                <a:lnTo>
                  <a:pt x="399" y="67"/>
                </a:lnTo>
                <a:lnTo>
                  <a:pt x="394" y="63"/>
                </a:lnTo>
                <a:lnTo>
                  <a:pt x="394" y="58"/>
                </a:lnTo>
                <a:lnTo>
                  <a:pt x="389" y="53"/>
                </a:lnTo>
                <a:lnTo>
                  <a:pt x="385" y="48"/>
                </a:lnTo>
                <a:lnTo>
                  <a:pt x="380" y="43"/>
                </a:lnTo>
                <a:lnTo>
                  <a:pt x="375" y="38"/>
                </a:lnTo>
                <a:lnTo>
                  <a:pt x="370" y="33"/>
                </a:lnTo>
                <a:lnTo>
                  <a:pt x="365" y="29"/>
                </a:lnTo>
                <a:lnTo>
                  <a:pt x="360" y="24"/>
                </a:lnTo>
                <a:lnTo>
                  <a:pt x="351" y="24"/>
                </a:lnTo>
                <a:lnTo>
                  <a:pt x="346" y="19"/>
                </a:lnTo>
                <a:lnTo>
                  <a:pt x="341" y="14"/>
                </a:lnTo>
                <a:lnTo>
                  <a:pt x="336" y="14"/>
                </a:lnTo>
                <a:lnTo>
                  <a:pt x="326" y="9"/>
                </a:lnTo>
                <a:lnTo>
                  <a:pt x="321" y="9"/>
                </a:lnTo>
                <a:lnTo>
                  <a:pt x="317" y="4"/>
                </a:lnTo>
                <a:lnTo>
                  <a:pt x="307" y="4"/>
                </a:lnTo>
                <a:lnTo>
                  <a:pt x="302" y="4"/>
                </a:lnTo>
                <a:lnTo>
                  <a:pt x="292" y="4"/>
                </a:lnTo>
                <a:lnTo>
                  <a:pt x="287" y="4"/>
                </a:lnTo>
                <a:lnTo>
                  <a:pt x="278" y="4"/>
                </a:lnTo>
                <a:lnTo>
                  <a:pt x="268" y="4"/>
                </a:lnTo>
                <a:lnTo>
                  <a:pt x="258" y="4"/>
                </a:lnTo>
                <a:lnTo>
                  <a:pt x="253" y="4"/>
                </a:lnTo>
                <a:lnTo>
                  <a:pt x="248" y="4"/>
                </a:lnTo>
                <a:lnTo>
                  <a:pt x="239" y="9"/>
                </a:lnTo>
                <a:lnTo>
                  <a:pt x="234" y="9"/>
                </a:lnTo>
                <a:lnTo>
                  <a:pt x="229" y="14"/>
                </a:lnTo>
                <a:lnTo>
                  <a:pt x="224" y="14"/>
                </a:lnTo>
                <a:lnTo>
                  <a:pt x="219" y="14"/>
                </a:lnTo>
                <a:lnTo>
                  <a:pt x="209" y="19"/>
                </a:lnTo>
                <a:lnTo>
                  <a:pt x="205" y="24"/>
                </a:lnTo>
                <a:lnTo>
                  <a:pt x="200" y="24"/>
                </a:lnTo>
                <a:lnTo>
                  <a:pt x="200" y="24"/>
                </a:lnTo>
                <a:lnTo>
                  <a:pt x="195" y="29"/>
                </a:lnTo>
                <a:lnTo>
                  <a:pt x="190" y="33"/>
                </a:lnTo>
                <a:lnTo>
                  <a:pt x="185" y="38"/>
                </a:lnTo>
                <a:lnTo>
                  <a:pt x="180" y="43"/>
                </a:lnTo>
                <a:lnTo>
                  <a:pt x="180" y="43"/>
                </a:lnTo>
                <a:lnTo>
                  <a:pt x="175" y="48"/>
                </a:lnTo>
                <a:lnTo>
                  <a:pt x="171" y="53"/>
                </a:lnTo>
                <a:lnTo>
                  <a:pt x="171" y="53"/>
                </a:lnTo>
                <a:lnTo>
                  <a:pt x="171" y="58"/>
                </a:lnTo>
                <a:lnTo>
                  <a:pt x="166" y="63"/>
                </a:lnTo>
                <a:lnTo>
                  <a:pt x="161" y="67"/>
                </a:lnTo>
                <a:lnTo>
                  <a:pt x="156" y="72"/>
                </a:lnTo>
                <a:lnTo>
                  <a:pt x="156" y="77"/>
                </a:lnTo>
                <a:lnTo>
                  <a:pt x="151" y="82"/>
                </a:lnTo>
                <a:lnTo>
                  <a:pt x="151" y="87"/>
                </a:lnTo>
                <a:lnTo>
                  <a:pt x="146" y="92"/>
                </a:lnTo>
                <a:lnTo>
                  <a:pt x="146" y="101"/>
                </a:lnTo>
                <a:lnTo>
                  <a:pt x="141" y="106"/>
                </a:lnTo>
                <a:lnTo>
                  <a:pt x="141" y="111"/>
                </a:lnTo>
                <a:lnTo>
                  <a:pt x="141" y="116"/>
                </a:lnTo>
                <a:lnTo>
                  <a:pt x="141" y="125"/>
                </a:lnTo>
                <a:lnTo>
                  <a:pt x="141" y="125"/>
                </a:lnTo>
                <a:lnTo>
                  <a:pt x="141" y="135"/>
                </a:lnTo>
                <a:lnTo>
                  <a:pt x="141" y="140"/>
                </a:lnTo>
                <a:lnTo>
                  <a:pt x="141" y="140"/>
                </a:lnTo>
                <a:lnTo>
                  <a:pt x="141" y="145"/>
                </a:lnTo>
                <a:lnTo>
                  <a:pt x="146" y="150"/>
                </a:lnTo>
                <a:lnTo>
                  <a:pt x="146" y="155"/>
                </a:lnTo>
                <a:lnTo>
                  <a:pt x="146" y="155"/>
                </a:lnTo>
                <a:lnTo>
                  <a:pt x="151" y="159"/>
                </a:lnTo>
                <a:lnTo>
                  <a:pt x="151" y="169"/>
                </a:lnTo>
                <a:lnTo>
                  <a:pt x="156" y="174"/>
                </a:lnTo>
                <a:lnTo>
                  <a:pt x="156" y="179"/>
                </a:lnTo>
                <a:lnTo>
                  <a:pt x="161" y="179"/>
                </a:lnTo>
                <a:lnTo>
                  <a:pt x="161" y="184"/>
                </a:lnTo>
                <a:lnTo>
                  <a:pt x="166" y="188"/>
                </a:lnTo>
                <a:lnTo>
                  <a:pt x="166" y="188"/>
                </a:lnTo>
                <a:lnTo>
                  <a:pt x="171" y="193"/>
                </a:lnTo>
                <a:lnTo>
                  <a:pt x="171" y="193"/>
                </a:lnTo>
                <a:lnTo>
                  <a:pt x="175" y="198"/>
                </a:lnTo>
                <a:lnTo>
                  <a:pt x="171" y="198"/>
                </a:lnTo>
                <a:lnTo>
                  <a:pt x="175" y="203"/>
                </a:lnTo>
                <a:lnTo>
                  <a:pt x="180" y="208"/>
                </a:lnTo>
                <a:lnTo>
                  <a:pt x="185" y="213"/>
                </a:lnTo>
                <a:lnTo>
                  <a:pt x="190" y="213"/>
                </a:lnTo>
                <a:lnTo>
                  <a:pt x="190" y="213"/>
                </a:lnTo>
                <a:lnTo>
                  <a:pt x="195" y="218"/>
                </a:lnTo>
                <a:lnTo>
                  <a:pt x="200" y="222"/>
                </a:lnTo>
                <a:lnTo>
                  <a:pt x="205" y="222"/>
                </a:lnTo>
                <a:lnTo>
                  <a:pt x="209" y="227"/>
                </a:lnTo>
                <a:lnTo>
                  <a:pt x="214" y="232"/>
                </a:lnTo>
                <a:lnTo>
                  <a:pt x="219" y="232"/>
                </a:lnTo>
                <a:lnTo>
                  <a:pt x="229" y="237"/>
                </a:lnTo>
                <a:lnTo>
                  <a:pt x="224" y="237"/>
                </a:lnTo>
                <a:lnTo>
                  <a:pt x="234" y="237"/>
                </a:lnTo>
                <a:lnTo>
                  <a:pt x="234" y="237"/>
                </a:lnTo>
                <a:lnTo>
                  <a:pt x="239" y="242"/>
                </a:lnTo>
                <a:lnTo>
                  <a:pt x="244" y="242"/>
                </a:lnTo>
                <a:lnTo>
                  <a:pt x="248" y="242"/>
                </a:lnTo>
                <a:lnTo>
                  <a:pt x="258" y="242"/>
                </a:lnTo>
                <a:lnTo>
                  <a:pt x="263" y="247"/>
                </a:lnTo>
                <a:lnTo>
                  <a:pt x="268" y="247"/>
                </a:lnTo>
                <a:lnTo>
                  <a:pt x="263" y="251"/>
                </a:lnTo>
                <a:lnTo>
                  <a:pt x="258" y="251"/>
                </a:lnTo>
                <a:lnTo>
                  <a:pt x="253" y="251"/>
                </a:lnTo>
                <a:lnTo>
                  <a:pt x="248" y="251"/>
                </a:lnTo>
                <a:lnTo>
                  <a:pt x="244" y="251"/>
                </a:lnTo>
                <a:lnTo>
                  <a:pt x="239" y="251"/>
                </a:lnTo>
                <a:lnTo>
                  <a:pt x="234" y="251"/>
                </a:lnTo>
                <a:lnTo>
                  <a:pt x="229" y="251"/>
                </a:lnTo>
                <a:lnTo>
                  <a:pt x="224" y="251"/>
                </a:lnTo>
                <a:lnTo>
                  <a:pt x="219" y="251"/>
                </a:lnTo>
                <a:lnTo>
                  <a:pt x="209" y="251"/>
                </a:lnTo>
                <a:lnTo>
                  <a:pt x="205" y="251"/>
                </a:lnTo>
                <a:lnTo>
                  <a:pt x="195" y="251"/>
                </a:lnTo>
                <a:lnTo>
                  <a:pt x="190" y="251"/>
                </a:lnTo>
                <a:lnTo>
                  <a:pt x="180" y="251"/>
                </a:lnTo>
                <a:lnTo>
                  <a:pt x="175" y="251"/>
                </a:lnTo>
                <a:lnTo>
                  <a:pt x="166" y="251"/>
                </a:lnTo>
                <a:lnTo>
                  <a:pt x="156" y="251"/>
                </a:lnTo>
                <a:lnTo>
                  <a:pt x="146" y="251"/>
                </a:lnTo>
                <a:lnTo>
                  <a:pt x="137" y="251"/>
                </a:lnTo>
                <a:lnTo>
                  <a:pt x="127" y="251"/>
                </a:lnTo>
                <a:lnTo>
                  <a:pt x="117" y="251"/>
                </a:lnTo>
                <a:lnTo>
                  <a:pt x="107" y="251"/>
                </a:lnTo>
                <a:lnTo>
                  <a:pt x="98" y="251"/>
                </a:lnTo>
                <a:lnTo>
                  <a:pt x="88" y="251"/>
                </a:lnTo>
                <a:lnTo>
                  <a:pt x="73" y="251"/>
                </a:lnTo>
                <a:lnTo>
                  <a:pt x="64" y="251"/>
                </a:lnTo>
                <a:lnTo>
                  <a:pt x="54" y="251"/>
                </a:lnTo>
                <a:lnTo>
                  <a:pt x="39" y="251"/>
                </a:lnTo>
                <a:lnTo>
                  <a:pt x="25" y="251"/>
                </a:lnTo>
                <a:lnTo>
                  <a:pt x="15" y="251"/>
                </a:lnTo>
                <a:lnTo>
                  <a:pt x="0" y="251"/>
                </a:lnTo>
                <a:lnTo>
                  <a:pt x="5" y="247"/>
                </a:lnTo>
                <a:lnTo>
                  <a:pt x="5" y="251"/>
                </a:lnTo>
                <a:lnTo>
                  <a:pt x="5" y="251"/>
                </a:lnTo>
                <a:lnTo>
                  <a:pt x="5" y="251"/>
                </a:lnTo>
                <a:lnTo>
                  <a:pt x="5" y="251"/>
                </a:lnTo>
                <a:lnTo>
                  <a:pt x="5" y="251"/>
                </a:lnTo>
                <a:lnTo>
                  <a:pt x="5" y="256"/>
                </a:lnTo>
                <a:lnTo>
                  <a:pt x="5" y="256"/>
                </a:lnTo>
                <a:lnTo>
                  <a:pt x="5" y="256"/>
                </a:lnTo>
                <a:lnTo>
                  <a:pt x="5" y="256"/>
                </a:lnTo>
                <a:lnTo>
                  <a:pt x="5" y="256"/>
                </a:lnTo>
                <a:lnTo>
                  <a:pt x="5" y="261"/>
                </a:lnTo>
                <a:lnTo>
                  <a:pt x="5" y="261"/>
                </a:lnTo>
                <a:lnTo>
                  <a:pt x="5" y="261"/>
                </a:lnTo>
                <a:lnTo>
                  <a:pt x="5" y="261"/>
                </a:lnTo>
                <a:lnTo>
                  <a:pt x="5" y="266"/>
                </a:lnTo>
                <a:lnTo>
                  <a:pt x="5" y="266"/>
                </a:lnTo>
                <a:lnTo>
                  <a:pt x="5" y="266"/>
                </a:lnTo>
                <a:lnTo>
                  <a:pt x="5" y="266"/>
                </a:lnTo>
                <a:lnTo>
                  <a:pt x="5" y="266"/>
                </a:lnTo>
                <a:lnTo>
                  <a:pt x="5" y="271"/>
                </a:lnTo>
                <a:lnTo>
                  <a:pt x="5" y="271"/>
                </a:lnTo>
                <a:lnTo>
                  <a:pt x="5" y="271"/>
                </a:lnTo>
                <a:lnTo>
                  <a:pt x="5" y="271"/>
                </a:lnTo>
                <a:lnTo>
                  <a:pt x="5" y="271"/>
                </a:lnTo>
                <a:lnTo>
                  <a:pt x="5" y="276"/>
                </a:lnTo>
                <a:lnTo>
                  <a:pt x="5" y="276"/>
                </a:lnTo>
                <a:lnTo>
                  <a:pt x="5" y="276"/>
                </a:lnTo>
                <a:lnTo>
                  <a:pt x="5" y="276"/>
                </a:lnTo>
                <a:lnTo>
                  <a:pt x="5" y="276"/>
                </a:lnTo>
                <a:lnTo>
                  <a:pt x="5" y="280"/>
                </a:lnTo>
                <a:lnTo>
                  <a:pt x="5" y="280"/>
                </a:lnTo>
                <a:lnTo>
                  <a:pt x="0" y="280"/>
                </a:lnTo>
                <a:lnTo>
                  <a:pt x="0" y="280"/>
                </a:lnTo>
                <a:lnTo>
                  <a:pt x="0" y="280"/>
                </a:lnTo>
                <a:lnTo>
                  <a:pt x="0" y="276"/>
                </a:lnTo>
                <a:lnTo>
                  <a:pt x="0" y="276"/>
                </a:lnTo>
                <a:lnTo>
                  <a:pt x="0" y="276"/>
                </a:lnTo>
                <a:lnTo>
                  <a:pt x="0" y="276"/>
                </a:lnTo>
                <a:lnTo>
                  <a:pt x="0" y="276"/>
                </a:lnTo>
                <a:lnTo>
                  <a:pt x="0" y="271"/>
                </a:lnTo>
                <a:lnTo>
                  <a:pt x="0" y="271"/>
                </a:lnTo>
                <a:lnTo>
                  <a:pt x="0" y="271"/>
                </a:lnTo>
                <a:lnTo>
                  <a:pt x="0" y="271"/>
                </a:lnTo>
                <a:lnTo>
                  <a:pt x="0" y="271"/>
                </a:lnTo>
                <a:lnTo>
                  <a:pt x="0" y="266"/>
                </a:lnTo>
                <a:lnTo>
                  <a:pt x="0" y="266"/>
                </a:lnTo>
                <a:lnTo>
                  <a:pt x="0" y="266"/>
                </a:lnTo>
                <a:lnTo>
                  <a:pt x="0" y="266"/>
                </a:lnTo>
                <a:lnTo>
                  <a:pt x="0" y="266"/>
                </a:lnTo>
                <a:lnTo>
                  <a:pt x="0" y="261"/>
                </a:lnTo>
                <a:lnTo>
                  <a:pt x="0" y="261"/>
                </a:lnTo>
                <a:lnTo>
                  <a:pt x="0" y="261"/>
                </a:lnTo>
                <a:lnTo>
                  <a:pt x="0" y="261"/>
                </a:lnTo>
                <a:lnTo>
                  <a:pt x="0" y="256"/>
                </a:lnTo>
                <a:lnTo>
                  <a:pt x="0" y="256"/>
                </a:lnTo>
                <a:lnTo>
                  <a:pt x="0" y="256"/>
                </a:lnTo>
                <a:lnTo>
                  <a:pt x="0" y="256"/>
                </a:lnTo>
                <a:lnTo>
                  <a:pt x="0" y="256"/>
                </a:lnTo>
                <a:lnTo>
                  <a:pt x="0" y="251"/>
                </a:lnTo>
                <a:lnTo>
                  <a:pt x="0" y="251"/>
                </a:lnTo>
                <a:lnTo>
                  <a:pt x="0" y="251"/>
                </a:lnTo>
                <a:lnTo>
                  <a:pt x="0" y="251"/>
                </a:lnTo>
                <a:lnTo>
                  <a:pt x="0" y="251"/>
                </a:lnTo>
                <a:lnTo>
                  <a:pt x="0" y="247"/>
                </a:lnTo>
                <a:lnTo>
                  <a:pt x="0" y="247"/>
                </a:lnTo>
                <a:lnTo>
                  <a:pt x="15" y="247"/>
                </a:lnTo>
                <a:lnTo>
                  <a:pt x="25" y="247"/>
                </a:lnTo>
                <a:lnTo>
                  <a:pt x="39" y="247"/>
                </a:lnTo>
                <a:lnTo>
                  <a:pt x="54" y="247"/>
                </a:lnTo>
                <a:lnTo>
                  <a:pt x="64" y="247"/>
                </a:lnTo>
                <a:lnTo>
                  <a:pt x="73" y="247"/>
                </a:lnTo>
                <a:lnTo>
                  <a:pt x="88" y="247"/>
                </a:lnTo>
                <a:lnTo>
                  <a:pt x="98" y="247"/>
                </a:lnTo>
                <a:lnTo>
                  <a:pt x="107" y="247"/>
                </a:lnTo>
                <a:lnTo>
                  <a:pt x="117" y="247"/>
                </a:lnTo>
                <a:lnTo>
                  <a:pt x="127" y="247"/>
                </a:lnTo>
                <a:lnTo>
                  <a:pt x="137" y="247"/>
                </a:lnTo>
                <a:lnTo>
                  <a:pt x="146" y="247"/>
                </a:lnTo>
                <a:lnTo>
                  <a:pt x="156" y="247"/>
                </a:lnTo>
                <a:lnTo>
                  <a:pt x="166" y="247"/>
                </a:lnTo>
                <a:lnTo>
                  <a:pt x="175" y="247"/>
                </a:lnTo>
                <a:lnTo>
                  <a:pt x="180" y="247"/>
                </a:lnTo>
                <a:lnTo>
                  <a:pt x="190" y="247"/>
                </a:lnTo>
                <a:lnTo>
                  <a:pt x="195" y="247"/>
                </a:lnTo>
                <a:lnTo>
                  <a:pt x="205" y="247"/>
                </a:lnTo>
                <a:lnTo>
                  <a:pt x="209" y="247"/>
                </a:lnTo>
                <a:lnTo>
                  <a:pt x="219" y="247"/>
                </a:lnTo>
                <a:lnTo>
                  <a:pt x="224" y="247"/>
                </a:lnTo>
                <a:lnTo>
                  <a:pt x="229" y="247"/>
                </a:lnTo>
                <a:lnTo>
                  <a:pt x="234" y="247"/>
                </a:lnTo>
                <a:lnTo>
                  <a:pt x="239" y="247"/>
                </a:lnTo>
                <a:lnTo>
                  <a:pt x="244" y="247"/>
                </a:lnTo>
                <a:lnTo>
                  <a:pt x="248" y="247"/>
                </a:lnTo>
                <a:lnTo>
                  <a:pt x="253" y="247"/>
                </a:lnTo>
                <a:lnTo>
                  <a:pt x="258" y="247"/>
                </a:lnTo>
                <a:lnTo>
                  <a:pt x="263" y="247"/>
                </a:lnTo>
                <a:lnTo>
                  <a:pt x="263" y="251"/>
                </a:lnTo>
                <a:lnTo>
                  <a:pt x="258" y="247"/>
                </a:lnTo>
                <a:lnTo>
                  <a:pt x="248" y="247"/>
                </a:lnTo>
                <a:lnTo>
                  <a:pt x="244" y="247"/>
                </a:lnTo>
                <a:lnTo>
                  <a:pt x="239" y="242"/>
                </a:lnTo>
                <a:lnTo>
                  <a:pt x="229" y="242"/>
                </a:lnTo>
                <a:lnTo>
                  <a:pt x="234" y="242"/>
                </a:lnTo>
                <a:lnTo>
                  <a:pt x="224" y="242"/>
                </a:lnTo>
                <a:lnTo>
                  <a:pt x="224" y="242"/>
                </a:lnTo>
                <a:lnTo>
                  <a:pt x="219" y="237"/>
                </a:lnTo>
                <a:lnTo>
                  <a:pt x="214" y="237"/>
                </a:lnTo>
                <a:lnTo>
                  <a:pt x="209" y="232"/>
                </a:lnTo>
                <a:lnTo>
                  <a:pt x="205" y="227"/>
                </a:lnTo>
                <a:lnTo>
                  <a:pt x="195" y="227"/>
                </a:lnTo>
                <a:lnTo>
                  <a:pt x="190" y="222"/>
                </a:lnTo>
                <a:lnTo>
                  <a:pt x="185" y="218"/>
                </a:lnTo>
                <a:lnTo>
                  <a:pt x="185" y="218"/>
                </a:lnTo>
                <a:lnTo>
                  <a:pt x="180" y="213"/>
                </a:lnTo>
                <a:lnTo>
                  <a:pt x="180" y="213"/>
                </a:lnTo>
                <a:lnTo>
                  <a:pt x="175" y="208"/>
                </a:lnTo>
                <a:lnTo>
                  <a:pt x="171" y="203"/>
                </a:lnTo>
                <a:lnTo>
                  <a:pt x="171" y="203"/>
                </a:lnTo>
                <a:lnTo>
                  <a:pt x="166" y="198"/>
                </a:lnTo>
                <a:lnTo>
                  <a:pt x="166" y="198"/>
                </a:lnTo>
                <a:lnTo>
                  <a:pt x="161" y="193"/>
                </a:lnTo>
                <a:lnTo>
                  <a:pt x="161" y="193"/>
                </a:lnTo>
                <a:lnTo>
                  <a:pt x="161" y="188"/>
                </a:lnTo>
                <a:lnTo>
                  <a:pt x="156" y="184"/>
                </a:lnTo>
                <a:lnTo>
                  <a:pt x="151" y="179"/>
                </a:lnTo>
                <a:lnTo>
                  <a:pt x="151" y="174"/>
                </a:lnTo>
                <a:lnTo>
                  <a:pt x="146" y="169"/>
                </a:lnTo>
                <a:lnTo>
                  <a:pt x="146" y="164"/>
                </a:lnTo>
                <a:lnTo>
                  <a:pt x="141" y="159"/>
                </a:lnTo>
                <a:lnTo>
                  <a:pt x="141" y="159"/>
                </a:lnTo>
                <a:lnTo>
                  <a:pt x="141" y="155"/>
                </a:lnTo>
                <a:lnTo>
                  <a:pt x="137" y="145"/>
                </a:lnTo>
                <a:lnTo>
                  <a:pt x="137" y="140"/>
                </a:lnTo>
                <a:lnTo>
                  <a:pt x="137" y="140"/>
                </a:lnTo>
                <a:lnTo>
                  <a:pt x="137" y="135"/>
                </a:lnTo>
                <a:lnTo>
                  <a:pt x="137" y="125"/>
                </a:lnTo>
                <a:lnTo>
                  <a:pt x="137" y="125"/>
                </a:lnTo>
                <a:lnTo>
                  <a:pt x="137" y="116"/>
                </a:lnTo>
                <a:lnTo>
                  <a:pt x="137" y="111"/>
                </a:lnTo>
                <a:lnTo>
                  <a:pt x="137" y="106"/>
                </a:lnTo>
                <a:lnTo>
                  <a:pt x="141" y="96"/>
                </a:lnTo>
                <a:lnTo>
                  <a:pt x="141" y="92"/>
                </a:lnTo>
                <a:lnTo>
                  <a:pt x="146" y="87"/>
                </a:lnTo>
                <a:lnTo>
                  <a:pt x="146" y="82"/>
                </a:lnTo>
                <a:lnTo>
                  <a:pt x="151" y="77"/>
                </a:lnTo>
                <a:lnTo>
                  <a:pt x="151" y="67"/>
                </a:lnTo>
                <a:lnTo>
                  <a:pt x="156" y="63"/>
                </a:lnTo>
                <a:lnTo>
                  <a:pt x="161" y="58"/>
                </a:lnTo>
                <a:lnTo>
                  <a:pt x="166" y="53"/>
                </a:lnTo>
                <a:lnTo>
                  <a:pt x="171" y="48"/>
                </a:lnTo>
                <a:lnTo>
                  <a:pt x="171" y="48"/>
                </a:lnTo>
                <a:lnTo>
                  <a:pt x="175" y="43"/>
                </a:lnTo>
                <a:lnTo>
                  <a:pt x="175" y="38"/>
                </a:lnTo>
                <a:lnTo>
                  <a:pt x="175" y="38"/>
                </a:lnTo>
                <a:lnTo>
                  <a:pt x="180" y="33"/>
                </a:lnTo>
                <a:lnTo>
                  <a:pt x="185" y="29"/>
                </a:lnTo>
                <a:lnTo>
                  <a:pt x="190" y="24"/>
                </a:lnTo>
                <a:lnTo>
                  <a:pt x="195" y="24"/>
                </a:lnTo>
                <a:lnTo>
                  <a:pt x="200" y="24"/>
                </a:lnTo>
                <a:lnTo>
                  <a:pt x="205" y="19"/>
                </a:lnTo>
                <a:lnTo>
                  <a:pt x="209" y="14"/>
                </a:lnTo>
                <a:lnTo>
                  <a:pt x="214" y="14"/>
                </a:lnTo>
                <a:lnTo>
                  <a:pt x="219" y="9"/>
                </a:lnTo>
                <a:lnTo>
                  <a:pt x="224" y="9"/>
                </a:lnTo>
                <a:lnTo>
                  <a:pt x="234" y="4"/>
                </a:lnTo>
                <a:lnTo>
                  <a:pt x="239" y="4"/>
                </a:lnTo>
                <a:lnTo>
                  <a:pt x="244" y="0"/>
                </a:lnTo>
                <a:lnTo>
                  <a:pt x="253" y="0"/>
                </a:lnTo>
                <a:lnTo>
                  <a:pt x="258" y="0"/>
                </a:lnTo>
                <a:lnTo>
                  <a:pt x="268" y="0"/>
                </a:lnTo>
                <a:lnTo>
                  <a:pt x="278" y="0"/>
                </a:lnTo>
                <a:lnTo>
                  <a:pt x="287" y="0"/>
                </a:lnTo>
                <a:lnTo>
                  <a:pt x="292" y="0"/>
                </a:lnTo>
                <a:lnTo>
                  <a:pt x="302" y="0"/>
                </a:lnTo>
                <a:lnTo>
                  <a:pt x="307" y="0"/>
                </a:lnTo>
                <a:lnTo>
                  <a:pt x="317" y="0"/>
                </a:lnTo>
                <a:lnTo>
                  <a:pt x="321" y="4"/>
                </a:lnTo>
                <a:lnTo>
                  <a:pt x="331" y="4"/>
                </a:lnTo>
                <a:lnTo>
                  <a:pt x="336" y="9"/>
                </a:lnTo>
                <a:lnTo>
                  <a:pt x="341" y="9"/>
                </a:lnTo>
                <a:lnTo>
                  <a:pt x="351" y="14"/>
                </a:lnTo>
                <a:lnTo>
                  <a:pt x="355" y="19"/>
                </a:lnTo>
                <a:lnTo>
                  <a:pt x="360" y="24"/>
                </a:lnTo>
                <a:lnTo>
                  <a:pt x="365" y="24"/>
                </a:lnTo>
                <a:lnTo>
                  <a:pt x="370" y="29"/>
                </a:lnTo>
                <a:lnTo>
                  <a:pt x="380" y="33"/>
                </a:lnTo>
                <a:lnTo>
                  <a:pt x="385" y="38"/>
                </a:lnTo>
                <a:lnTo>
                  <a:pt x="389" y="43"/>
                </a:lnTo>
                <a:lnTo>
                  <a:pt x="394" y="48"/>
                </a:lnTo>
                <a:lnTo>
                  <a:pt x="394" y="53"/>
                </a:lnTo>
                <a:lnTo>
                  <a:pt x="399" y="63"/>
                </a:lnTo>
                <a:lnTo>
                  <a:pt x="404" y="67"/>
                </a:lnTo>
                <a:lnTo>
                  <a:pt x="409" y="72"/>
                </a:lnTo>
                <a:lnTo>
                  <a:pt x="409" y="72"/>
                </a:lnTo>
                <a:lnTo>
                  <a:pt x="414" y="77"/>
                </a:lnTo>
                <a:lnTo>
                  <a:pt x="414" y="87"/>
                </a:lnTo>
                <a:lnTo>
                  <a:pt x="419" y="92"/>
                </a:lnTo>
                <a:lnTo>
                  <a:pt x="419" y="92"/>
                </a:lnTo>
                <a:lnTo>
                  <a:pt x="419" y="96"/>
                </a:lnTo>
                <a:lnTo>
                  <a:pt x="424" y="106"/>
                </a:lnTo>
                <a:lnTo>
                  <a:pt x="424" y="111"/>
                </a:lnTo>
                <a:lnTo>
                  <a:pt x="424" y="121"/>
                </a:lnTo>
                <a:lnTo>
                  <a:pt x="424" y="125"/>
                </a:lnTo>
                <a:lnTo>
                  <a:pt x="424" y="140"/>
                </a:lnTo>
                <a:lnTo>
                  <a:pt x="424" y="150"/>
                </a:lnTo>
                <a:lnTo>
                  <a:pt x="424" y="155"/>
                </a:lnTo>
                <a:lnTo>
                  <a:pt x="424" y="155"/>
                </a:lnTo>
                <a:lnTo>
                  <a:pt x="424" y="159"/>
                </a:lnTo>
                <a:lnTo>
                  <a:pt x="424" y="164"/>
                </a:lnTo>
                <a:lnTo>
                  <a:pt x="424" y="169"/>
                </a:lnTo>
                <a:lnTo>
                  <a:pt x="424" y="174"/>
                </a:lnTo>
                <a:lnTo>
                  <a:pt x="419" y="179"/>
                </a:lnTo>
                <a:lnTo>
                  <a:pt x="419" y="184"/>
                </a:lnTo>
                <a:lnTo>
                  <a:pt x="419" y="188"/>
                </a:lnTo>
                <a:lnTo>
                  <a:pt x="414" y="198"/>
                </a:lnTo>
                <a:lnTo>
                  <a:pt x="414" y="203"/>
                </a:lnTo>
                <a:lnTo>
                  <a:pt x="409" y="208"/>
                </a:lnTo>
                <a:lnTo>
                  <a:pt x="409" y="208"/>
                </a:lnTo>
                <a:lnTo>
                  <a:pt x="404" y="213"/>
                </a:lnTo>
                <a:lnTo>
                  <a:pt x="404" y="218"/>
                </a:lnTo>
                <a:lnTo>
                  <a:pt x="399" y="222"/>
                </a:lnTo>
                <a:lnTo>
                  <a:pt x="394" y="227"/>
                </a:lnTo>
                <a:lnTo>
                  <a:pt x="394" y="232"/>
                </a:lnTo>
                <a:lnTo>
                  <a:pt x="389" y="237"/>
                </a:lnTo>
                <a:lnTo>
                  <a:pt x="389" y="237"/>
                </a:lnTo>
                <a:lnTo>
                  <a:pt x="385" y="242"/>
                </a:lnTo>
                <a:lnTo>
                  <a:pt x="385" y="242"/>
                </a:lnTo>
                <a:lnTo>
                  <a:pt x="380" y="247"/>
                </a:lnTo>
                <a:lnTo>
                  <a:pt x="375" y="251"/>
                </a:lnTo>
                <a:lnTo>
                  <a:pt x="370" y="256"/>
                </a:lnTo>
                <a:lnTo>
                  <a:pt x="365" y="256"/>
                </a:lnTo>
                <a:lnTo>
                  <a:pt x="360" y="261"/>
                </a:lnTo>
                <a:lnTo>
                  <a:pt x="355" y="266"/>
                </a:lnTo>
                <a:lnTo>
                  <a:pt x="351" y="266"/>
                </a:lnTo>
                <a:lnTo>
                  <a:pt x="346" y="271"/>
                </a:lnTo>
                <a:lnTo>
                  <a:pt x="341" y="271"/>
                </a:lnTo>
                <a:lnTo>
                  <a:pt x="336" y="276"/>
                </a:lnTo>
                <a:lnTo>
                  <a:pt x="336" y="276"/>
                </a:lnTo>
                <a:lnTo>
                  <a:pt x="326" y="276"/>
                </a:lnTo>
                <a:lnTo>
                  <a:pt x="326" y="276"/>
                </a:lnTo>
                <a:lnTo>
                  <a:pt x="321" y="280"/>
                </a:lnTo>
                <a:lnTo>
                  <a:pt x="312" y="280"/>
                </a:lnTo>
                <a:lnTo>
                  <a:pt x="307" y="280"/>
                </a:lnTo>
                <a:lnTo>
                  <a:pt x="307" y="280"/>
                </a:lnTo>
                <a:lnTo>
                  <a:pt x="307" y="280"/>
                </a:lnTo>
                <a:lnTo>
                  <a:pt x="302" y="280"/>
                </a:lnTo>
                <a:lnTo>
                  <a:pt x="297" y="280"/>
                </a:lnTo>
                <a:lnTo>
                  <a:pt x="292" y="280"/>
                </a:lnTo>
                <a:lnTo>
                  <a:pt x="287" y="280"/>
                </a:lnTo>
                <a:lnTo>
                  <a:pt x="282" y="280"/>
                </a:lnTo>
                <a:lnTo>
                  <a:pt x="278" y="280"/>
                </a:lnTo>
                <a:lnTo>
                  <a:pt x="268" y="280"/>
                </a:lnTo>
                <a:lnTo>
                  <a:pt x="263" y="280"/>
                </a:lnTo>
                <a:lnTo>
                  <a:pt x="253" y="280"/>
                </a:lnTo>
                <a:lnTo>
                  <a:pt x="248" y="280"/>
                </a:lnTo>
                <a:lnTo>
                  <a:pt x="239" y="280"/>
                </a:lnTo>
                <a:lnTo>
                  <a:pt x="229" y="280"/>
                </a:lnTo>
                <a:lnTo>
                  <a:pt x="224" y="280"/>
                </a:lnTo>
                <a:lnTo>
                  <a:pt x="214" y="280"/>
                </a:lnTo>
                <a:lnTo>
                  <a:pt x="205" y="280"/>
                </a:lnTo>
                <a:lnTo>
                  <a:pt x="195" y="280"/>
                </a:lnTo>
                <a:lnTo>
                  <a:pt x="185" y="280"/>
                </a:lnTo>
                <a:lnTo>
                  <a:pt x="171" y="280"/>
                </a:lnTo>
                <a:lnTo>
                  <a:pt x="161" y="280"/>
                </a:lnTo>
                <a:lnTo>
                  <a:pt x="151" y="280"/>
                </a:lnTo>
                <a:lnTo>
                  <a:pt x="137" y="280"/>
                </a:lnTo>
                <a:lnTo>
                  <a:pt x="127" y="280"/>
                </a:lnTo>
                <a:lnTo>
                  <a:pt x="112" y="280"/>
                </a:lnTo>
                <a:lnTo>
                  <a:pt x="102" y="280"/>
                </a:lnTo>
                <a:lnTo>
                  <a:pt x="88" y="280"/>
                </a:lnTo>
                <a:lnTo>
                  <a:pt x="73" y="280"/>
                </a:lnTo>
                <a:lnTo>
                  <a:pt x="59" y="280"/>
                </a:lnTo>
                <a:lnTo>
                  <a:pt x="44" y="280"/>
                </a:lnTo>
                <a:lnTo>
                  <a:pt x="29" y="280"/>
                </a:lnTo>
                <a:lnTo>
                  <a:pt x="0" y="280"/>
                </a:lnTo>
                <a:lnTo>
                  <a:pt x="0" y="280"/>
                </a:lnTo>
                <a:lnTo>
                  <a:pt x="0" y="276"/>
                </a:lnTo>
                <a:lnTo>
                  <a:pt x="0" y="276"/>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2" name="Google Shape;982;p40"/>
          <p:cNvSpPr/>
          <p:nvPr/>
        </p:nvSpPr>
        <p:spPr>
          <a:xfrm>
            <a:off x="5502275" y="4213226"/>
            <a:ext cx="69850" cy="69850"/>
          </a:xfrm>
          <a:custGeom>
            <a:avLst/>
            <a:gdLst/>
            <a:ahLst/>
            <a:cxnLst/>
            <a:rect l="l" t="t" r="r" b="b"/>
            <a:pathLst>
              <a:path w="44" h="44" extrusionOk="0">
                <a:moveTo>
                  <a:pt x="0" y="24"/>
                </a:moveTo>
                <a:lnTo>
                  <a:pt x="5" y="5"/>
                </a:lnTo>
                <a:lnTo>
                  <a:pt x="25" y="0"/>
                </a:lnTo>
                <a:lnTo>
                  <a:pt x="25" y="0"/>
                </a:lnTo>
                <a:lnTo>
                  <a:pt x="25" y="0"/>
                </a:lnTo>
                <a:lnTo>
                  <a:pt x="39" y="5"/>
                </a:lnTo>
                <a:lnTo>
                  <a:pt x="44" y="24"/>
                </a:lnTo>
                <a:lnTo>
                  <a:pt x="44" y="24"/>
                </a:lnTo>
                <a:lnTo>
                  <a:pt x="44" y="24"/>
                </a:lnTo>
                <a:lnTo>
                  <a:pt x="39" y="39"/>
                </a:lnTo>
                <a:lnTo>
                  <a:pt x="25" y="44"/>
                </a:lnTo>
                <a:lnTo>
                  <a:pt x="25" y="44"/>
                </a:lnTo>
                <a:lnTo>
                  <a:pt x="25" y="44"/>
                </a:lnTo>
                <a:lnTo>
                  <a:pt x="5" y="39"/>
                </a:lnTo>
                <a:lnTo>
                  <a:pt x="0" y="24"/>
                </a:lnTo>
                <a:lnTo>
                  <a:pt x="0" y="24"/>
                </a:lnTo>
                <a:lnTo>
                  <a:pt x="0" y="24"/>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3" name="Google Shape;983;p40"/>
          <p:cNvSpPr/>
          <p:nvPr/>
        </p:nvSpPr>
        <p:spPr>
          <a:xfrm>
            <a:off x="5502275" y="4213226"/>
            <a:ext cx="77787" cy="76200"/>
          </a:xfrm>
          <a:custGeom>
            <a:avLst/>
            <a:gdLst/>
            <a:ahLst/>
            <a:cxnLst/>
            <a:rect l="l" t="t" r="r" b="b"/>
            <a:pathLst>
              <a:path w="49" h="48" extrusionOk="0">
                <a:moveTo>
                  <a:pt x="0" y="24"/>
                </a:moveTo>
                <a:lnTo>
                  <a:pt x="0" y="19"/>
                </a:lnTo>
                <a:lnTo>
                  <a:pt x="0" y="14"/>
                </a:lnTo>
                <a:lnTo>
                  <a:pt x="0" y="14"/>
                </a:lnTo>
                <a:lnTo>
                  <a:pt x="5" y="5"/>
                </a:lnTo>
                <a:lnTo>
                  <a:pt x="5" y="5"/>
                </a:lnTo>
                <a:lnTo>
                  <a:pt x="15" y="0"/>
                </a:lnTo>
                <a:lnTo>
                  <a:pt x="15" y="0"/>
                </a:lnTo>
                <a:lnTo>
                  <a:pt x="20" y="0"/>
                </a:lnTo>
                <a:lnTo>
                  <a:pt x="25" y="0"/>
                </a:lnTo>
                <a:lnTo>
                  <a:pt x="29" y="0"/>
                </a:lnTo>
                <a:lnTo>
                  <a:pt x="34" y="0"/>
                </a:lnTo>
                <a:lnTo>
                  <a:pt x="39" y="5"/>
                </a:lnTo>
                <a:lnTo>
                  <a:pt x="39" y="5"/>
                </a:lnTo>
                <a:lnTo>
                  <a:pt x="44" y="14"/>
                </a:lnTo>
                <a:lnTo>
                  <a:pt x="44" y="14"/>
                </a:lnTo>
                <a:lnTo>
                  <a:pt x="49" y="19"/>
                </a:lnTo>
                <a:lnTo>
                  <a:pt x="49" y="24"/>
                </a:lnTo>
                <a:lnTo>
                  <a:pt x="44" y="29"/>
                </a:lnTo>
                <a:lnTo>
                  <a:pt x="44" y="34"/>
                </a:lnTo>
                <a:lnTo>
                  <a:pt x="39" y="39"/>
                </a:lnTo>
                <a:lnTo>
                  <a:pt x="39" y="39"/>
                </a:lnTo>
                <a:lnTo>
                  <a:pt x="34" y="44"/>
                </a:lnTo>
                <a:lnTo>
                  <a:pt x="29" y="44"/>
                </a:lnTo>
                <a:lnTo>
                  <a:pt x="25" y="48"/>
                </a:lnTo>
                <a:lnTo>
                  <a:pt x="20" y="48"/>
                </a:lnTo>
                <a:lnTo>
                  <a:pt x="15" y="44"/>
                </a:lnTo>
                <a:lnTo>
                  <a:pt x="15" y="44"/>
                </a:lnTo>
                <a:lnTo>
                  <a:pt x="5" y="39"/>
                </a:lnTo>
                <a:lnTo>
                  <a:pt x="5" y="39"/>
                </a:lnTo>
                <a:lnTo>
                  <a:pt x="0" y="34"/>
                </a:lnTo>
                <a:lnTo>
                  <a:pt x="0" y="29"/>
                </a:lnTo>
                <a:lnTo>
                  <a:pt x="0" y="24"/>
                </a:lnTo>
                <a:close/>
                <a:moveTo>
                  <a:pt x="5" y="29"/>
                </a:moveTo>
                <a:lnTo>
                  <a:pt x="5" y="29"/>
                </a:lnTo>
                <a:lnTo>
                  <a:pt x="10" y="34"/>
                </a:lnTo>
                <a:lnTo>
                  <a:pt x="10" y="34"/>
                </a:lnTo>
                <a:lnTo>
                  <a:pt x="15" y="39"/>
                </a:lnTo>
                <a:lnTo>
                  <a:pt x="15" y="39"/>
                </a:lnTo>
                <a:lnTo>
                  <a:pt x="25" y="44"/>
                </a:lnTo>
                <a:lnTo>
                  <a:pt x="20" y="44"/>
                </a:lnTo>
                <a:lnTo>
                  <a:pt x="29" y="39"/>
                </a:lnTo>
                <a:lnTo>
                  <a:pt x="29" y="39"/>
                </a:lnTo>
                <a:lnTo>
                  <a:pt x="34" y="34"/>
                </a:lnTo>
                <a:lnTo>
                  <a:pt x="34" y="34"/>
                </a:lnTo>
                <a:lnTo>
                  <a:pt x="39" y="29"/>
                </a:lnTo>
                <a:lnTo>
                  <a:pt x="39" y="29"/>
                </a:lnTo>
                <a:lnTo>
                  <a:pt x="44" y="19"/>
                </a:lnTo>
                <a:lnTo>
                  <a:pt x="44" y="24"/>
                </a:lnTo>
                <a:lnTo>
                  <a:pt x="39" y="14"/>
                </a:lnTo>
                <a:lnTo>
                  <a:pt x="39" y="14"/>
                </a:lnTo>
                <a:lnTo>
                  <a:pt x="34" y="10"/>
                </a:lnTo>
                <a:lnTo>
                  <a:pt x="34" y="10"/>
                </a:lnTo>
                <a:lnTo>
                  <a:pt x="29" y="5"/>
                </a:lnTo>
                <a:lnTo>
                  <a:pt x="29" y="5"/>
                </a:lnTo>
                <a:lnTo>
                  <a:pt x="20" y="5"/>
                </a:lnTo>
                <a:lnTo>
                  <a:pt x="25" y="5"/>
                </a:lnTo>
                <a:lnTo>
                  <a:pt x="15" y="5"/>
                </a:lnTo>
                <a:lnTo>
                  <a:pt x="15" y="5"/>
                </a:lnTo>
                <a:lnTo>
                  <a:pt x="10" y="10"/>
                </a:lnTo>
                <a:lnTo>
                  <a:pt x="10" y="10"/>
                </a:lnTo>
                <a:lnTo>
                  <a:pt x="5" y="14"/>
                </a:lnTo>
                <a:lnTo>
                  <a:pt x="5" y="14"/>
                </a:lnTo>
                <a:lnTo>
                  <a:pt x="5" y="24"/>
                </a:lnTo>
                <a:lnTo>
                  <a:pt x="5" y="19"/>
                </a:lnTo>
                <a:lnTo>
                  <a:pt x="5" y="2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4" name="Google Shape;984;p40"/>
          <p:cNvSpPr/>
          <p:nvPr/>
        </p:nvSpPr>
        <p:spPr>
          <a:xfrm>
            <a:off x="5572125" y="2428876"/>
            <a:ext cx="695325" cy="1654175"/>
          </a:xfrm>
          <a:custGeom>
            <a:avLst/>
            <a:gdLst/>
            <a:ahLst/>
            <a:cxnLst/>
            <a:rect l="l" t="t" r="r" b="b"/>
            <a:pathLst>
              <a:path w="438" h="1042" extrusionOk="0">
                <a:moveTo>
                  <a:pt x="418" y="0"/>
                </a:moveTo>
                <a:lnTo>
                  <a:pt x="214" y="0"/>
                </a:lnTo>
                <a:lnTo>
                  <a:pt x="214" y="1008"/>
                </a:lnTo>
                <a:lnTo>
                  <a:pt x="209" y="1013"/>
                </a:lnTo>
                <a:lnTo>
                  <a:pt x="0" y="1013"/>
                </a:lnTo>
                <a:lnTo>
                  <a:pt x="0" y="1013"/>
                </a:lnTo>
                <a:lnTo>
                  <a:pt x="73" y="1042"/>
                </a:lnTo>
                <a:lnTo>
                  <a:pt x="68" y="1042"/>
                </a:lnTo>
                <a:lnTo>
                  <a:pt x="243" y="1042"/>
                </a:lnTo>
                <a:lnTo>
                  <a:pt x="243" y="1042"/>
                </a:lnTo>
                <a:lnTo>
                  <a:pt x="243" y="34"/>
                </a:lnTo>
                <a:lnTo>
                  <a:pt x="438" y="34"/>
                </a:lnTo>
                <a:lnTo>
                  <a:pt x="418"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5" name="Google Shape;985;p40"/>
          <p:cNvSpPr/>
          <p:nvPr/>
        </p:nvSpPr>
        <p:spPr>
          <a:xfrm>
            <a:off x="5572125" y="2428876"/>
            <a:ext cx="695325" cy="1654175"/>
          </a:xfrm>
          <a:custGeom>
            <a:avLst/>
            <a:gdLst/>
            <a:ahLst/>
            <a:cxnLst/>
            <a:rect l="l" t="t" r="r" b="b"/>
            <a:pathLst>
              <a:path w="438" h="1042" extrusionOk="0">
                <a:moveTo>
                  <a:pt x="418" y="5"/>
                </a:moveTo>
                <a:lnTo>
                  <a:pt x="214" y="5"/>
                </a:lnTo>
                <a:lnTo>
                  <a:pt x="214" y="0"/>
                </a:lnTo>
                <a:lnTo>
                  <a:pt x="214" y="1008"/>
                </a:lnTo>
                <a:lnTo>
                  <a:pt x="214" y="1008"/>
                </a:lnTo>
                <a:lnTo>
                  <a:pt x="209" y="1013"/>
                </a:lnTo>
                <a:lnTo>
                  <a:pt x="209" y="1013"/>
                </a:lnTo>
                <a:lnTo>
                  <a:pt x="0" y="1013"/>
                </a:lnTo>
                <a:lnTo>
                  <a:pt x="0" y="1013"/>
                </a:lnTo>
                <a:lnTo>
                  <a:pt x="0" y="1008"/>
                </a:lnTo>
                <a:lnTo>
                  <a:pt x="0" y="1008"/>
                </a:lnTo>
                <a:lnTo>
                  <a:pt x="5" y="1008"/>
                </a:lnTo>
                <a:lnTo>
                  <a:pt x="73" y="1037"/>
                </a:lnTo>
                <a:lnTo>
                  <a:pt x="73" y="1042"/>
                </a:lnTo>
                <a:lnTo>
                  <a:pt x="73" y="1042"/>
                </a:lnTo>
                <a:lnTo>
                  <a:pt x="63" y="1042"/>
                </a:lnTo>
                <a:lnTo>
                  <a:pt x="63" y="1037"/>
                </a:lnTo>
                <a:lnTo>
                  <a:pt x="68" y="1037"/>
                </a:lnTo>
                <a:lnTo>
                  <a:pt x="243" y="1037"/>
                </a:lnTo>
                <a:lnTo>
                  <a:pt x="243" y="1037"/>
                </a:lnTo>
                <a:lnTo>
                  <a:pt x="243" y="1042"/>
                </a:lnTo>
                <a:lnTo>
                  <a:pt x="243" y="34"/>
                </a:lnTo>
                <a:lnTo>
                  <a:pt x="243" y="29"/>
                </a:lnTo>
                <a:lnTo>
                  <a:pt x="438" y="29"/>
                </a:lnTo>
                <a:lnTo>
                  <a:pt x="433" y="34"/>
                </a:lnTo>
                <a:lnTo>
                  <a:pt x="418" y="0"/>
                </a:lnTo>
                <a:lnTo>
                  <a:pt x="418" y="0"/>
                </a:lnTo>
                <a:lnTo>
                  <a:pt x="418" y="0"/>
                </a:lnTo>
                <a:lnTo>
                  <a:pt x="438" y="29"/>
                </a:lnTo>
                <a:lnTo>
                  <a:pt x="438" y="34"/>
                </a:lnTo>
                <a:lnTo>
                  <a:pt x="438" y="34"/>
                </a:lnTo>
                <a:lnTo>
                  <a:pt x="243" y="34"/>
                </a:lnTo>
                <a:lnTo>
                  <a:pt x="248" y="34"/>
                </a:lnTo>
                <a:lnTo>
                  <a:pt x="248" y="1042"/>
                </a:lnTo>
                <a:lnTo>
                  <a:pt x="243" y="1042"/>
                </a:lnTo>
                <a:lnTo>
                  <a:pt x="243" y="1042"/>
                </a:lnTo>
                <a:lnTo>
                  <a:pt x="68" y="1042"/>
                </a:lnTo>
                <a:lnTo>
                  <a:pt x="68" y="1037"/>
                </a:lnTo>
                <a:lnTo>
                  <a:pt x="73" y="1037"/>
                </a:lnTo>
                <a:lnTo>
                  <a:pt x="73" y="1042"/>
                </a:lnTo>
                <a:lnTo>
                  <a:pt x="0" y="1013"/>
                </a:lnTo>
                <a:lnTo>
                  <a:pt x="0" y="1013"/>
                </a:lnTo>
                <a:lnTo>
                  <a:pt x="0" y="1013"/>
                </a:lnTo>
                <a:lnTo>
                  <a:pt x="0" y="1008"/>
                </a:lnTo>
                <a:lnTo>
                  <a:pt x="209" y="1008"/>
                </a:lnTo>
                <a:lnTo>
                  <a:pt x="209" y="1008"/>
                </a:lnTo>
                <a:lnTo>
                  <a:pt x="209" y="1008"/>
                </a:lnTo>
                <a:lnTo>
                  <a:pt x="209" y="1008"/>
                </a:lnTo>
                <a:lnTo>
                  <a:pt x="209" y="0"/>
                </a:lnTo>
                <a:lnTo>
                  <a:pt x="214" y="0"/>
                </a:lnTo>
                <a:lnTo>
                  <a:pt x="418" y="0"/>
                </a:lnTo>
                <a:lnTo>
                  <a:pt x="423" y="0"/>
                </a:lnTo>
                <a:lnTo>
                  <a:pt x="418" y="5"/>
                </a:lnTo>
                <a:lnTo>
                  <a:pt x="418" y="5"/>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986" name="Google Shape;986;p40"/>
          <p:cNvGrpSpPr/>
          <p:nvPr/>
        </p:nvGrpSpPr>
        <p:grpSpPr>
          <a:xfrm>
            <a:off x="6289675" y="2436813"/>
            <a:ext cx="557213" cy="822326"/>
            <a:chOff x="6289675" y="2436813"/>
            <a:chExt cx="557213" cy="822326"/>
          </a:xfrm>
        </p:grpSpPr>
        <p:sp>
          <p:nvSpPr>
            <p:cNvPr id="987" name="Google Shape;987;p40"/>
            <p:cNvSpPr/>
            <p:nvPr/>
          </p:nvSpPr>
          <p:spPr>
            <a:xfrm>
              <a:off x="6345238" y="2460626"/>
              <a:ext cx="254000" cy="798513"/>
            </a:xfrm>
            <a:custGeom>
              <a:avLst/>
              <a:gdLst/>
              <a:ahLst/>
              <a:cxnLst/>
              <a:rect l="l" t="t" r="r" b="b"/>
              <a:pathLst>
                <a:path w="160" h="503" extrusionOk="0">
                  <a:moveTo>
                    <a:pt x="0" y="0"/>
                  </a:moveTo>
                  <a:lnTo>
                    <a:pt x="19" y="19"/>
                  </a:lnTo>
                  <a:lnTo>
                    <a:pt x="24" y="29"/>
                  </a:lnTo>
                  <a:lnTo>
                    <a:pt x="34" y="39"/>
                  </a:lnTo>
                  <a:lnTo>
                    <a:pt x="43" y="48"/>
                  </a:lnTo>
                  <a:lnTo>
                    <a:pt x="53" y="58"/>
                  </a:lnTo>
                  <a:lnTo>
                    <a:pt x="58" y="68"/>
                  </a:lnTo>
                  <a:lnTo>
                    <a:pt x="68" y="77"/>
                  </a:lnTo>
                  <a:lnTo>
                    <a:pt x="73" y="87"/>
                  </a:lnTo>
                  <a:lnTo>
                    <a:pt x="77" y="102"/>
                  </a:lnTo>
                  <a:lnTo>
                    <a:pt x="87" y="111"/>
                  </a:lnTo>
                  <a:lnTo>
                    <a:pt x="92" y="121"/>
                  </a:lnTo>
                  <a:lnTo>
                    <a:pt x="102" y="135"/>
                  </a:lnTo>
                  <a:lnTo>
                    <a:pt x="107" y="145"/>
                  </a:lnTo>
                  <a:lnTo>
                    <a:pt x="111" y="155"/>
                  </a:lnTo>
                  <a:lnTo>
                    <a:pt x="116" y="169"/>
                  </a:lnTo>
                  <a:lnTo>
                    <a:pt x="121" y="179"/>
                  </a:lnTo>
                  <a:lnTo>
                    <a:pt x="126" y="194"/>
                  </a:lnTo>
                  <a:lnTo>
                    <a:pt x="131" y="208"/>
                  </a:lnTo>
                  <a:lnTo>
                    <a:pt x="136" y="218"/>
                  </a:lnTo>
                  <a:lnTo>
                    <a:pt x="136" y="232"/>
                  </a:lnTo>
                  <a:lnTo>
                    <a:pt x="141" y="242"/>
                  </a:lnTo>
                  <a:lnTo>
                    <a:pt x="145" y="256"/>
                  </a:lnTo>
                  <a:lnTo>
                    <a:pt x="150" y="271"/>
                  </a:lnTo>
                  <a:lnTo>
                    <a:pt x="150" y="286"/>
                  </a:lnTo>
                  <a:lnTo>
                    <a:pt x="155" y="295"/>
                  </a:lnTo>
                  <a:lnTo>
                    <a:pt x="155" y="310"/>
                  </a:lnTo>
                  <a:lnTo>
                    <a:pt x="155" y="324"/>
                  </a:lnTo>
                  <a:lnTo>
                    <a:pt x="160" y="339"/>
                  </a:lnTo>
                  <a:lnTo>
                    <a:pt x="160" y="353"/>
                  </a:lnTo>
                  <a:lnTo>
                    <a:pt x="160" y="368"/>
                  </a:lnTo>
                  <a:lnTo>
                    <a:pt x="160" y="382"/>
                  </a:lnTo>
                  <a:lnTo>
                    <a:pt x="160" y="387"/>
                  </a:lnTo>
                  <a:lnTo>
                    <a:pt x="160" y="392"/>
                  </a:lnTo>
                  <a:lnTo>
                    <a:pt x="160" y="397"/>
                  </a:lnTo>
                  <a:lnTo>
                    <a:pt x="160" y="402"/>
                  </a:lnTo>
                  <a:lnTo>
                    <a:pt x="160" y="407"/>
                  </a:lnTo>
                  <a:lnTo>
                    <a:pt x="160" y="407"/>
                  </a:lnTo>
                  <a:lnTo>
                    <a:pt x="160" y="411"/>
                  </a:lnTo>
                  <a:lnTo>
                    <a:pt x="160" y="416"/>
                  </a:lnTo>
                  <a:lnTo>
                    <a:pt x="160" y="421"/>
                  </a:lnTo>
                  <a:lnTo>
                    <a:pt x="160" y="426"/>
                  </a:lnTo>
                  <a:lnTo>
                    <a:pt x="155" y="426"/>
                  </a:lnTo>
                  <a:lnTo>
                    <a:pt x="155" y="431"/>
                  </a:lnTo>
                  <a:lnTo>
                    <a:pt x="155" y="436"/>
                  </a:lnTo>
                  <a:lnTo>
                    <a:pt x="155" y="441"/>
                  </a:lnTo>
                  <a:lnTo>
                    <a:pt x="155" y="445"/>
                  </a:lnTo>
                  <a:lnTo>
                    <a:pt x="155" y="445"/>
                  </a:lnTo>
                  <a:lnTo>
                    <a:pt x="155" y="450"/>
                  </a:lnTo>
                  <a:lnTo>
                    <a:pt x="155" y="455"/>
                  </a:lnTo>
                  <a:lnTo>
                    <a:pt x="155" y="460"/>
                  </a:lnTo>
                  <a:lnTo>
                    <a:pt x="155" y="460"/>
                  </a:lnTo>
                  <a:lnTo>
                    <a:pt x="155" y="465"/>
                  </a:lnTo>
                  <a:lnTo>
                    <a:pt x="150" y="470"/>
                  </a:lnTo>
                  <a:lnTo>
                    <a:pt x="150" y="474"/>
                  </a:lnTo>
                  <a:lnTo>
                    <a:pt x="150" y="479"/>
                  </a:lnTo>
                  <a:lnTo>
                    <a:pt x="150" y="479"/>
                  </a:lnTo>
                  <a:lnTo>
                    <a:pt x="150" y="484"/>
                  </a:lnTo>
                  <a:lnTo>
                    <a:pt x="150" y="489"/>
                  </a:lnTo>
                  <a:lnTo>
                    <a:pt x="150" y="494"/>
                  </a:lnTo>
                  <a:lnTo>
                    <a:pt x="145" y="494"/>
                  </a:lnTo>
                  <a:lnTo>
                    <a:pt x="145" y="499"/>
                  </a:lnTo>
                  <a:lnTo>
                    <a:pt x="145" y="503"/>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8" name="Google Shape;988;p40"/>
            <p:cNvSpPr/>
            <p:nvPr/>
          </p:nvSpPr>
          <p:spPr>
            <a:xfrm>
              <a:off x="6345238" y="2460626"/>
              <a:ext cx="254000" cy="798513"/>
            </a:xfrm>
            <a:custGeom>
              <a:avLst/>
              <a:gdLst/>
              <a:ahLst/>
              <a:cxnLst/>
              <a:rect l="l" t="t" r="r" b="b"/>
              <a:pathLst>
                <a:path w="160" h="503" extrusionOk="0">
                  <a:moveTo>
                    <a:pt x="0" y="0"/>
                  </a:moveTo>
                  <a:lnTo>
                    <a:pt x="19" y="14"/>
                  </a:lnTo>
                  <a:lnTo>
                    <a:pt x="29" y="24"/>
                  </a:lnTo>
                  <a:lnTo>
                    <a:pt x="38" y="34"/>
                  </a:lnTo>
                  <a:lnTo>
                    <a:pt x="43" y="43"/>
                  </a:lnTo>
                  <a:lnTo>
                    <a:pt x="53" y="53"/>
                  </a:lnTo>
                  <a:lnTo>
                    <a:pt x="58" y="68"/>
                  </a:lnTo>
                  <a:lnTo>
                    <a:pt x="68" y="77"/>
                  </a:lnTo>
                  <a:lnTo>
                    <a:pt x="77" y="87"/>
                  </a:lnTo>
                  <a:lnTo>
                    <a:pt x="82" y="97"/>
                  </a:lnTo>
                  <a:lnTo>
                    <a:pt x="87" y="106"/>
                  </a:lnTo>
                  <a:lnTo>
                    <a:pt x="87" y="111"/>
                  </a:lnTo>
                  <a:lnTo>
                    <a:pt x="97" y="121"/>
                  </a:lnTo>
                  <a:lnTo>
                    <a:pt x="102" y="131"/>
                  </a:lnTo>
                  <a:lnTo>
                    <a:pt x="107" y="145"/>
                  </a:lnTo>
                  <a:lnTo>
                    <a:pt x="111" y="155"/>
                  </a:lnTo>
                  <a:lnTo>
                    <a:pt x="116" y="169"/>
                  </a:lnTo>
                  <a:lnTo>
                    <a:pt x="126" y="179"/>
                  </a:lnTo>
                  <a:lnTo>
                    <a:pt x="126" y="194"/>
                  </a:lnTo>
                  <a:lnTo>
                    <a:pt x="131" y="203"/>
                  </a:lnTo>
                  <a:lnTo>
                    <a:pt x="136" y="218"/>
                  </a:lnTo>
                  <a:lnTo>
                    <a:pt x="141" y="232"/>
                  </a:lnTo>
                  <a:lnTo>
                    <a:pt x="145" y="242"/>
                  </a:lnTo>
                  <a:lnTo>
                    <a:pt x="150" y="256"/>
                  </a:lnTo>
                  <a:lnTo>
                    <a:pt x="150" y="271"/>
                  </a:lnTo>
                  <a:lnTo>
                    <a:pt x="155" y="281"/>
                  </a:lnTo>
                  <a:lnTo>
                    <a:pt x="155" y="295"/>
                  </a:lnTo>
                  <a:lnTo>
                    <a:pt x="155" y="310"/>
                  </a:lnTo>
                  <a:lnTo>
                    <a:pt x="160" y="324"/>
                  </a:lnTo>
                  <a:lnTo>
                    <a:pt x="160" y="339"/>
                  </a:lnTo>
                  <a:lnTo>
                    <a:pt x="160" y="353"/>
                  </a:lnTo>
                  <a:lnTo>
                    <a:pt x="160" y="368"/>
                  </a:lnTo>
                  <a:lnTo>
                    <a:pt x="160" y="382"/>
                  </a:lnTo>
                  <a:lnTo>
                    <a:pt x="160" y="387"/>
                  </a:lnTo>
                  <a:lnTo>
                    <a:pt x="160" y="392"/>
                  </a:lnTo>
                  <a:lnTo>
                    <a:pt x="160" y="397"/>
                  </a:lnTo>
                  <a:lnTo>
                    <a:pt x="160" y="397"/>
                  </a:lnTo>
                  <a:lnTo>
                    <a:pt x="160" y="402"/>
                  </a:lnTo>
                  <a:lnTo>
                    <a:pt x="160" y="402"/>
                  </a:lnTo>
                  <a:lnTo>
                    <a:pt x="160" y="407"/>
                  </a:lnTo>
                  <a:lnTo>
                    <a:pt x="160" y="407"/>
                  </a:lnTo>
                  <a:lnTo>
                    <a:pt x="160" y="411"/>
                  </a:lnTo>
                  <a:lnTo>
                    <a:pt x="160" y="411"/>
                  </a:lnTo>
                  <a:lnTo>
                    <a:pt x="160" y="416"/>
                  </a:lnTo>
                  <a:lnTo>
                    <a:pt x="160" y="416"/>
                  </a:lnTo>
                  <a:lnTo>
                    <a:pt x="160" y="421"/>
                  </a:lnTo>
                  <a:lnTo>
                    <a:pt x="160" y="426"/>
                  </a:lnTo>
                  <a:lnTo>
                    <a:pt x="160" y="426"/>
                  </a:lnTo>
                  <a:lnTo>
                    <a:pt x="160" y="426"/>
                  </a:lnTo>
                  <a:lnTo>
                    <a:pt x="160" y="426"/>
                  </a:lnTo>
                  <a:lnTo>
                    <a:pt x="160" y="431"/>
                  </a:lnTo>
                  <a:lnTo>
                    <a:pt x="160" y="431"/>
                  </a:lnTo>
                  <a:lnTo>
                    <a:pt x="160" y="436"/>
                  </a:lnTo>
                  <a:lnTo>
                    <a:pt x="160" y="436"/>
                  </a:lnTo>
                  <a:lnTo>
                    <a:pt x="160" y="441"/>
                  </a:lnTo>
                  <a:lnTo>
                    <a:pt x="160" y="445"/>
                  </a:lnTo>
                  <a:lnTo>
                    <a:pt x="160" y="445"/>
                  </a:lnTo>
                  <a:lnTo>
                    <a:pt x="160" y="445"/>
                  </a:lnTo>
                  <a:lnTo>
                    <a:pt x="155" y="450"/>
                  </a:lnTo>
                  <a:lnTo>
                    <a:pt x="155" y="450"/>
                  </a:lnTo>
                  <a:lnTo>
                    <a:pt x="155" y="455"/>
                  </a:lnTo>
                  <a:lnTo>
                    <a:pt x="155" y="455"/>
                  </a:lnTo>
                  <a:lnTo>
                    <a:pt x="155" y="460"/>
                  </a:lnTo>
                  <a:lnTo>
                    <a:pt x="155" y="460"/>
                  </a:lnTo>
                  <a:lnTo>
                    <a:pt x="155" y="460"/>
                  </a:lnTo>
                  <a:lnTo>
                    <a:pt x="155" y="465"/>
                  </a:lnTo>
                  <a:lnTo>
                    <a:pt x="155" y="465"/>
                  </a:lnTo>
                  <a:lnTo>
                    <a:pt x="155" y="470"/>
                  </a:lnTo>
                  <a:lnTo>
                    <a:pt x="155" y="474"/>
                  </a:lnTo>
                  <a:lnTo>
                    <a:pt x="155" y="479"/>
                  </a:lnTo>
                  <a:lnTo>
                    <a:pt x="150" y="479"/>
                  </a:lnTo>
                  <a:lnTo>
                    <a:pt x="150" y="479"/>
                  </a:lnTo>
                  <a:lnTo>
                    <a:pt x="150" y="484"/>
                  </a:lnTo>
                  <a:lnTo>
                    <a:pt x="150" y="484"/>
                  </a:lnTo>
                  <a:lnTo>
                    <a:pt x="150" y="489"/>
                  </a:lnTo>
                  <a:lnTo>
                    <a:pt x="150" y="494"/>
                  </a:lnTo>
                  <a:lnTo>
                    <a:pt x="150" y="494"/>
                  </a:lnTo>
                  <a:lnTo>
                    <a:pt x="150" y="499"/>
                  </a:lnTo>
                  <a:lnTo>
                    <a:pt x="150" y="503"/>
                  </a:lnTo>
                  <a:lnTo>
                    <a:pt x="145" y="503"/>
                  </a:lnTo>
                  <a:lnTo>
                    <a:pt x="145" y="503"/>
                  </a:lnTo>
                  <a:lnTo>
                    <a:pt x="145" y="499"/>
                  </a:lnTo>
                  <a:lnTo>
                    <a:pt x="145" y="494"/>
                  </a:lnTo>
                  <a:lnTo>
                    <a:pt x="145" y="489"/>
                  </a:lnTo>
                  <a:lnTo>
                    <a:pt x="145" y="489"/>
                  </a:lnTo>
                  <a:lnTo>
                    <a:pt x="145" y="484"/>
                  </a:lnTo>
                  <a:lnTo>
                    <a:pt x="145" y="484"/>
                  </a:lnTo>
                  <a:lnTo>
                    <a:pt x="145" y="479"/>
                  </a:lnTo>
                  <a:lnTo>
                    <a:pt x="145" y="479"/>
                  </a:lnTo>
                  <a:lnTo>
                    <a:pt x="150" y="474"/>
                  </a:lnTo>
                  <a:lnTo>
                    <a:pt x="150" y="474"/>
                  </a:lnTo>
                  <a:lnTo>
                    <a:pt x="150" y="470"/>
                  </a:lnTo>
                  <a:lnTo>
                    <a:pt x="150" y="465"/>
                  </a:lnTo>
                  <a:lnTo>
                    <a:pt x="150" y="465"/>
                  </a:lnTo>
                  <a:lnTo>
                    <a:pt x="150" y="460"/>
                  </a:lnTo>
                  <a:lnTo>
                    <a:pt x="150" y="460"/>
                  </a:lnTo>
                  <a:lnTo>
                    <a:pt x="150" y="455"/>
                  </a:lnTo>
                  <a:lnTo>
                    <a:pt x="150" y="455"/>
                  </a:lnTo>
                  <a:lnTo>
                    <a:pt x="150" y="455"/>
                  </a:lnTo>
                  <a:lnTo>
                    <a:pt x="150" y="450"/>
                  </a:lnTo>
                  <a:lnTo>
                    <a:pt x="150" y="450"/>
                  </a:lnTo>
                  <a:lnTo>
                    <a:pt x="155" y="445"/>
                  </a:lnTo>
                  <a:lnTo>
                    <a:pt x="155" y="441"/>
                  </a:lnTo>
                  <a:lnTo>
                    <a:pt x="155" y="445"/>
                  </a:lnTo>
                  <a:lnTo>
                    <a:pt x="155" y="441"/>
                  </a:lnTo>
                  <a:lnTo>
                    <a:pt x="155" y="436"/>
                  </a:lnTo>
                  <a:lnTo>
                    <a:pt x="155" y="436"/>
                  </a:lnTo>
                  <a:lnTo>
                    <a:pt x="155" y="431"/>
                  </a:lnTo>
                  <a:lnTo>
                    <a:pt x="155" y="431"/>
                  </a:lnTo>
                  <a:lnTo>
                    <a:pt x="155" y="426"/>
                  </a:lnTo>
                  <a:lnTo>
                    <a:pt x="155" y="426"/>
                  </a:lnTo>
                  <a:lnTo>
                    <a:pt x="155" y="421"/>
                  </a:lnTo>
                  <a:lnTo>
                    <a:pt x="155" y="426"/>
                  </a:lnTo>
                  <a:lnTo>
                    <a:pt x="155" y="421"/>
                  </a:lnTo>
                  <a:lnTo>
                    <a:pt x="155" y="416"/>
                  </a:lnTo>
                  <a:lnTo>
                    <a:pt x="155" y="416"/>
                  </a:lnTo>
                  <a:lnTo>
                    <a:pt x="155" y="411"/>
                  </a:lnTo>
                  <a:lnTo>
                    <a:pt x="155" y="411"/>
                  </a:lnTo>
                  <a:lnTo>
                    <a:pt x="155" y="407"/>
                  </a:lnTo>
                  <a:lnTo>
                    <a:pt x="155" y="407"/>
                  </a:lnTo>
                  <a:lnTo>
                    <a:pt x="155" y="402"/>
                  </a:lnTo>
                  <a:lnTo>
                    <a:pt x="155" y="402"/>
                  </a:lnTo>
                  <a:lnTo>
                    <a:pt x="155" y="397"/>
                  </a:lnTo>
                  <a:lnTo>
                    <a:pt x="155" y="397"/>
                  </a:lnTo>
                  <a:lnTo>
                    <a:pt x="155" y="392"/>
                  </a:lnTo>
                  <a:lnTo>
                    <a:pt x="155" y="387"/>
                  </a:lnTo>
                  <a:lnTo>
                    <a:pt x="155" y="382"/>
                  </a:lnTo>
                  <a:lnTo>
                    <a:pt x="155" y="368"/>
                  </a:lnTo>
                  <a:lnTo>
                    <a:pt x="155" y="353"/>
                  </a:lnTo>
                  <a:lnTo>
                    <a:pt x="155" y="339"/>
                  </a:lnTo>
                  <a:lnTo>
                    <a:pt x="155" y="324"/>
                  </a:lnTo>
                  <a:lnTo>
                    <a:pt x="150" y="310"/>
                  </a:lnTo>
                  <a:lnTo>
                    <a:pt x="150" y="295"/>
                  </a:lnTo>
                  <a:lnTo>
                    <a:pt x="150" y="286"/>
                  </a:lnTo>
                  <a:lnTo>
                    <a:pt x="145" y="271"/>
                  </a:lnTo>
                  <a:lnTo>
                    <a:pt x="145" y="256"/>
                  </a:lnTo>
                  <a:lnTo>
                    <a:pt x="141" y="247"/>
                  </a:lnTo>
                  <a:lnTo>
                    <a:pt x="136" y="232"/>
                  </a:lnTo>
                  <a:lnTo>
                    <a:pt x="131" y="218"/>
                  </a:lnTo>
                  <a:lnTo>
                    <a:pt x="131" y="208"/>
                  </a:lnTo>
                  <a:lnTo>
                    <a:pt x="121" y="194"/>
                  </a:lnTo>
                  <a:lnTo>
                    <a:pt x="121" y="184"/>
                  </a:lnTo>
                  <a:lnTo>
                    <a:pt x="111" y="169"/>
                  </a:lnTo>
                  <a:lnTo>
                    <a:pt x="107" y="160"/>
                  </a:lnTo>
                  <a:lnTo>
                    <a:pt x="102" y="145"/>
                  </a:lnTo>
                  <a:lnTo>
                    <a:pt x="97" y="135"/>
                  </a:lnTo>
                  <a:lnTo>
                    <a:pt x="92" y="121"/>
                  </a:lnTo>
                  <a:lnTo>
                    <a:pt x="87" y="111"/>
                  </a:lnTo>
                  <a:lnTo>
                    <a:pt x="87" y="111"/>
                  </a:lnTo>
                  <a:lnTo>
                    <a:pt x="77" y="102"/>
                  </a:lnTo>
                  <a:lnTo>
                    <a:pt x="73" y="92"/>
                  </a:lnTo>
                  <a:lnTo>
                    <a:pt x="63" y="77"/>
                  </a:lnTo>
                  <a:lnTo>
                    <a:pt x="58" y="68"/>
                  </a:lnTo>
                  <a:lnTo>
                    <a:pt x="48" y="58"/>
                  </a:lnTo>
                  <a:lnTo>
                    <a:pt x="38" y="48"/>
                  </a:lnTo>
                  <a:lnTo>
                    <a:pt x="34" y="39"/>
                  </a:lnTo>
                  <a:lnTo>
                    <a:pt x="24" y="29"/>
                  </a:lnTo>
                  <a:lnTo>
                    <a:pt x="14" y="19"/>
                  </a:lnTo>
                  <a:lnTo>
                    <a:pt x="0" y="0"/>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89" name="Google Shape;989;p40"/>
            <p:cNvSpPr/>
            <p:nvPr/>
          </p:nvSpPr>
          <p:spPr>
            <a:xfrm>
              <a:off x="6289675" y="2474913"/>
              <a:ext cx="517525" cy="762000"/>
            </a:xfrm>
            <a:custGeom>
              <a:avLst/>
              <a:gdLst/>
              <a:ahLst/>
              <a:cxnLst/>
              <a:rect l="l" t="t" r="r" b="b"/>
              <a:pathLst>
                <a:path w="326" h="480" extrusionOk="0">
                  <a:moveTo>
                    <a:pt x="0" y="0"/>
                  </a:moveTo>
                  <a:lnTo>
                    <a:pt x="35" y="15"/>
                  </a:lnTo>
                  <a:lnTo>
                    <a:pt x="49" y="20"/>
                  </a:lnTo>
                  <a:lnTo>
                    <a:pt x="64" y="30"/>
                  </a:lnTo>
                  <a:lnTo>
                    <a:pt x="78" y="39"/>
                  </a:lnTo>
                  <a:lnTo>
                    <a:pt x="93" y="49"/>
                  </a:lnTo>
                  <a:lnTo>
                    <a:pt x="108" y="59"/>
                  </a:lnTo>
                  <a:lnTo>
                    <a:pt x="122" y="73"/>
                  </a:lnTo>
                  <a:lnTo>
                    <a:pt x="137" y="83"/>
                  </a:lnTo>
                  <a:lnTo>
                    <a:pt x="151" y="97"/>
                  </a:lnTo>
                  <a:lnTo>
                    <a:pt x="166" y="112"/>
                  </a:lnTo>
                  <a:lnTo>
                    <a:pt x="176" y="122"/>
                  </a:lnTo>
                  <a:lnTo>
                    <a:pt x="190" y="141"/>
                  </a:lnTo>
                  <a:lnTo>
                    <a:pt x="205" y="155"/>
                  </a:lnTo>
                  <a:lnTo>
                    <a:pt x="215" y="170"/>
                  </a:lnTo>
                  <a:lnTo>
                    <a:pt x="224" y="185"/>
                  </a:lnTo>
                  <a:lnTo>
                    <a:pt x="239" y="204"/>
                  </a:lnTo>
                  <a:lnTo>
                    <a:pt x="249" y="218"/>
                  </a:lnTo>
                  <a:lnTo>
                    <a:pt x="258" y="238"/>
                  </a:lnTo>
                  <a:lnTo>
                    <a:pt x="268" y="252"/>
                  </a:lnTo>
                  <a:lnTo>
                    <a:pt x="273" y="272"/>
                  </a:lnTo>
                  <a:lnTo>
                    <a:pt x="283" y="291"/>
                  </a:lnTo>
                  <a:lnTo>
                    <a:pt x="292" y="310"/>
                  </a:lnTo>
                  <a:lnTo>
                    <a:pt x="297" y="325"/>
                  </a:lnTo>
                  <a:lnTo>
                    <a:pt x="302" y="344"/>
                  </a:lnTo>
                  <a:lnTo>
                    <a:pt x="312" y="364"/>
                  </a:lnTo>
                  <a:lnTo>
                    <a:pt x="317" y="383"/>
                  </a:lnTo>
                  <a:lnTo>
                    <a:pt x="317" y="402"/>
                  </a:lnTo>
                  <a:lnTo>
                    <a:pt x="322" y="422"/>
                  </a:lnTo>
                  <a:lnTo>
                    <a:pt x="322" y="441"/>
                  </a:lnTo>
                  <a:lnTo>
                    <a:pt x="326" y="461"/>
                  </a:lnTo>
                  <a:lnTo>
                    <a:pt x="326" y="480"/>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0" name="Google Shape;990;p40"/>
            <p:cNvSpPr/>
            <p:nvPr/>
          </p:nvSpPr>
          <p:spPr>
            <a:xfrm>
              <a:off x="6289675" y="2474913"/>
              <a:ext cx="517525" cy="762000"/>
            </a:xfrm>
            <a:custGeom>
              <a:avLst/>
              <a:gdLst/>
              <a:ahLst/>
              <a:cxnLst/>
              <a:rect l="l" t="t" r="r" b="b"/>
              <a:pathLst>
                <a:path w="326" h="480" extrusionOk="0">
                  <a:moveTo>
                    <a:pt x="0" y="0"/>
                  </a:moveTo>
                  <a:lnTo>
                    <a:pt x="35" y="10"/>
                  </a:lnTo>
                  <a:lnTo>
                    <a:pt x="49" y="20"/>
                  </a:lnTo>
                  <a:lnTo>
                    <a:pt x="64" y="25"/>
                  </a:lnTo>
                  <a:lnTo>
                    <a:pt x="78" y="34"/>
                  </a:lnTo>
                  <a:lnTo>
                    <a:pt x="93" y="44"/>
                  </a:lnTo>
                  <a:lnTo>
                    <a:pt x="108" y="59"/>
                  </a:lnTo>
                  <a:lnTo>
                    <a:pt x="122" y="68"/>
                  </a:lnTo>
                  <a:lnTo>
                    <a:pt x="137" y="83"/>
                  </a:lnTo>
                  <a:lnTo>
                    <a:pt x="151" y="93"/>
                  </a:lnTo>
                  <a:lnTo>
                    <a:pt x="166" y="107"/>
                  </a:lnTo>
                  <a:lnTo>
                    <a:pt x="180" y="122"/>
                  </a:lnTo>
                  <a:lnTo>
                    <a:pt x="190" y="136"/>
                  </a:lnTo>
                  <a:lnTo>
                    <a:pt x="205" y="151"/>
                  </a:lnTo>
                  <a:lnTo>
                    <a:pt x="215" y="170"/>
                  </a:lnTo>
                  <a:lnTo>
                    <a:pt x="229" y="185"/>
                  </a:lnTo>
                  <a:lnTo>
                    <a:pt x="239" y="199"/>
                  </a:lnTo>
                  <a:lnTo>
                    <a:pt x="249" y="218"/>
                  </a:lnTo>
                  <a:lnTo>
                    <a:pt x="258" y="233"/>
                  </a:lnTo>
                  <a:lnTo>
                    <a:pt x="268" y="252"/>
                  </a:lnTo>
                  <a:lnTo>
                    <a:pt x="278" y="272"/>
                  </a:lnTo>
                  <a:lnTo>
                    <a:pt x="288" y="291"/>
                  </a:lnTo>
                  <a:lnTo>
                    <a:pt x="292" y="306"/>
                  </a:lnTo>
                  <a:lnTo>
                    <a:pt x="302" y="325"/>
                  </a:lnTo>
                  <a:lnTo>
                    <a:pt x="307" y="344"/>
                  </a:lnTo>
                  <a:lnTo>
                    <a:pt x="312" y="364"/>
                  </a:lnTo>
                  <a:lnTo>
                    <a:pt x="317" y="383"/>
                  </a:lnTo>
                  <a:lnTo>
                    <a:pt x="322" y="402"/>
                  </a:lnTo>
                  <a:lnTo>
                    <a:pt x="322" y="422"/>
                  </a:lnTo>
                  <a:lnTo>
                    <a:pt x="326" y="441"/>
                  </a:lnTo>
                  <a:lnTo>
                    <a:pt x="326" y="461"/>
                  </a:lnTo>
                  <a:lnTo>
                    <a:pt x="326" y="480"/>
                  </a:lnTo>
                  <a:lnTo>
                    <a:pt x="326" y="480"/>
                  </a:lnTo>
                  <a:lnTo>
                    <a:pt x="322" y="480"/>
                  </a:lnTo>
                  <a:lnTo>
                    <a:pt x="322" y="461"/>
                  </a:lnTo>
                  <a:lnTo>
                    <a:pt x="322" y="441"/>
                  </a:lnTo>
                  <a:lnTo>
                    <a:pt x="317" y="422"/>
                  </a:lnTo>
                  <a:lnTo>
                    <a:pt x="317" y="402"/>
                  </a:lnTo>
                  <a:lnTo>
                    <a:pt x="312" y="383"/>
                  </a:lnTo>
                  <a:lnTo>
                    <a:pt x="307" y="364"/>
                  </a:lnTo>
                  <a:lnTo>
                    <a:pt x="302" y="349"/>
                  </a:lnTo>
                  <a:lnTo>
                    <a:pt x="297" y="330"/>
                  </a:lnTo>
                  <a:lnTo>
                    <a:pt x="288" y="310"/>
                  </a:lnTo>
                  <a:lnTo>
                    <a:pt x="283" y="291"/>
                  </a:lnTo>
                  <a:lnTo>
                    <a:pt x="273" y="272"/>
                  </a:lnTo>
                  <a:lnTo>
                    <a:pt x="263" y="257"/>
                  </a:lnTo>
                  <a:lnTo>
                    <a:pt x="253" y="238"/>
                  </a:lnTo>
                  <a:lnTo>
                    <a:pt x="244" y="218"/>
                  </a:lnTo>
                  <a:lnTo>
                    <a:pt x="234" y="204"/>
                  </a:lnTo>
                  <a:lnTo>
                    <a:pt x="224" y="185"/>
                  </a:lnTo>
                  <a:lnTo>
                    <a:pt x="210" y="170"/>
                  </a:lnTo>
                  <a:lnTo>
                    <a:pt x="200" y="155"/>
                  </a:lnTo>
                  <a:lnTo>
                    <a:pt x="190" y="141"/>
                  </a:lnTo>
                  <a:lnTo>
                    <a:pt x="176" y="126"/>
                  </a:lnTo>
                  <a:lnTo>
                    <a:pt x="161" y="112"/>
                  </a:lnTo>
                  <a:lnTo>
                    <a:pt x="151" y="97"/>
                  </a:lnTo>
                  <a:lnTo>
                    <a:pt x="137" y="83"/>
                  </a:lnTo>
                  <a:lnTo>
                    <a:pt x="122" y="73"/>
                  </a:lnTo>
                  <a:lnTo>
                    <a:pt x="108" y="63"/>
                  </a:lnTo>
                  <a:lnTo>
                    <a:pt x="93" y="49"/>
                  </a:lnTo>
                  <a:lnTo>
                    <a:pt x="78" y="39"/>
                  </a:lnTo>
                  <a:lnTo>
                    <a:pt x="64" y="30"/>
                  </a:lnTo>
                  <a:lnTo>
                    <a:pt x="44" y="25"/>
                  </a:lnTo>
                  <a:lnTo>
                    <a:pt x="30" y="15"/>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1" name="Google Shape;991;p40"/>
            <p:cNvSpPr/>
            <p:nvPr/>
          </p:nvSpPr>
          <p:spPr>
            <a:xfrm>
              <a:off x="6289675" y="2468563"/>
              <a:ext cx="457200" cy="768350"/>
            </a:xfrm>
            <a:custGeom>
              <a:avLst/>
              <a:gdLst/>
              <a:ahLst/>
              <a:cxnLst/>
              <a:rect l="l" t="t" r="r" b="b"/>
              <a:pathLst>
                <a:path w="288" h="484" extrusionOk="0">
                  <a:moveTo>
                    <a:pt x="0" y="0"/>
                  </a:moveTo>
                  <a:lnTo>
                    <a:pt x="25" y="9"/>
                  </a:lnTo>
                  <a:lnTo>
                    <a:pt x="35" y="14"/>
                  </a:lnTo>
                  <a:lnTo>
                    <a:pt x="49" y="24"/>
                  </a:lnTo>
                  <a:lnTo>
                    <a:pt x="59" y="29"/>
                  </a:lnTo>
                  <a:lnTo>
                    <a:pt x="73" y="38"/>
                  </a:lnTo>
                  <a:lnTo>
                    <a:pt x="83" y="43"/>
                  </a:lnTo>
                  <a:lnTo>
                    <a:pt x="98" y="53"/>
                  </a:lnTo>
                  <a:lnTo>
                    <a:pt x="108" y="63"/>
                  </a:lnTo>
                  <a:lnTo>
                    <a:pt x="122" y="72"/>
                  </a:lnTo>
                  <a:lnTo>
                    <a:pt x="132" y="82"/>
                  </a:lnTo>
                  <a:lnTo>
                    <a:pt x="146" y="97"/>
                  </a:lnTo>
                  <a:lnTo>
                    <a:pt x="156" y="106"/>
                  </a:lnTo>
                  <a:lnTo>
                    <a:pt x="166" y="121"/>
                  </a:lnTo>
                  <a:lnTo>
                    <a:pt x="180" y="130"/>
                  </a:lnTo>
                  <a:lnTo>
                    <a:pt x="190" y="145"/>
                  </a:lnTo>
                  <a:lnTo>
                    <a:pt x="200" y="159"/>
                  </a:lnTo>
                  <a:lnTo>
                    <a:pt x="210" y="169"/>
                  </a:lnTo>
                  <a:lnTo>
                    <a:pt x="219" y="184"/>
                  </a:lnTo>
                  <a:lnTo>
                    <a:pt x="229" y="198"/>
                  </a:lnTo>
                  <a:lnTo>
                    <a:pt x="239" y="213"/>
                  </a:lnTo>
                  <a:lnTo>
                    <a:pt x="244" y="227"/>
                  </a:lnTo>
                  <a:lnTo>
                    <a:pt x="253" y="242"/>
                  </a:lnTo>
                  <a:lnTo>
                    <a:pt x="258" y="256"/>
                  </a:lnTo>
                  <a:lnTo>
                    <a:pt x="263" y="271"/>
                  </a:lnTo>
                  <a:lnTo>
                    <a:pt x="273" y="285"/>
                  </a:lnTo>
                  <a:lnTo>
                    <a:pt x="278" y="300"/>
                  </a:lnTo>
                  <a:lnTo>
                    <a:pt x="278" y="314"/>
                  </a:lnTo>
                  <a:lnTo>
                    <a:pt x="283" y="324"/>
                  </a:lnTo>
                  <a:lnTo>
                    <a:pt x="283" y="339"/>
                  </a:lnTo>
                  <a:lnTo>
                    <a:pt x="288" y="353"/>
                  </a:lnTo>
                  <a:lnTo>
                    <a:pt x="288" y="368"/>
                  </a:lnTo>
                  <a:lnTo>
                    <a:pt x="288" y="377"/>
                  </a:lnTo>
                  <a:lnTo>
                    <a:pt x="288" y="382"/>
                  </a:lnTo>
                  <a:lnTo>
                    <a:pt x="288" y="382"/>
                  </a:lnTo>
                  <a:lnTo>
                    <a:pt x="288" y="387"/>
                  </a:lnTo>
                  <a:lnTo>
                    <a:pt x="288" y="392"/>
                  </a:lnTo>
                  <a:lnTo>
                    <a:pt x="288" y="392"/>
                  </a:lnTo>
                  <a:lnTo>
                    <a:pt x="288" y="397"/>
                  </a:lnTo>
                  <a:lnTo>
                    <a:pt x="283" y="402"/>
                  </a:lnTo>
                  <a:lnTo>
                    <a:pt x="283" y="406"/>
                  </a:lnTo>
                  <a:lnTo>
                    <a:pt x="283" y="411"/>
                  </a:lnTo>
                  <a:lnTo>
                    <a:pt x="283" y="411"/>
                  </a:lnTo>
                  <a:lnTo>
                    <a:pt x="283" y="416"/>
                  </a:lnTo>
                  <a:lnTo>
                    <a:pt x="283" y="421"/>
                  </a:lnTo>
                  <a:lnTo>
                    <a:pt x="283" y="426"/>
                  </a:lnTo>
                  <a:lnTo>
                    <a:pt x="283" y="426"/>
                  </a:lnTo>
                  <a:lnTo>
                    <a:pt x="283" y="431"/>
                  </a:lnTo>
                  <a:lnTo>
                    <a:pt x="283" y="436"/>
                  </a:lnTo>
                  <a:lnTo>
                    <a:pt x="278" y="440"/>
                  </a:lnTo>
                  <a:lnTo>
                    <a:pt x="278" y="440"/>
                  </a:lnTo>
                  <a:lnTo>
                    <a:pt x="278" y="445"/>
                  </a:lnTo>
                  <a:lnTo>
                    <a:pt x="278" y="450"/>
                  </a:lnTo>
                  <a:lnTo>
                    <a:pt x="278" y="450"/>
                  </a:lnTo>
                  <a:lnTo>
                    <a:pt x="278" y="455"/>
                  </a:lnTo>
                  <a:lnTo>
                    <a:pt x="273" y="460"/>
                  </a:lnTo>
                  <a:lnTo>
                    <a:pt x="273" y="465"/>
                  </a:lnTo>
                  <a:lnTo>
                    <a:pt x="273" y="465"/>
                  </a:lnTo>
                  <a:lnTo>
                    <a:pt x="273" y="469"/>
                  </a:lnTo>
                  <a:lnTo>
                    <a:pt x="273" y="474"/>
                  </a:lnTo>
                  <a:lnTo>
                    <a:pt x="268" y="474"/>
                  </a:lnTo>
                  <a:lnTo>
                    <a:pt x="268" y="479"/>
                  </a:lnTo>
                  <a:lnTo>
                    <a:pt x="268" y="484"/>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2" name="Google Shape;992;p40"/>
            <p:cNvSpPr/>
            <p:nvPr/>
          </p:nvSpPr>
          <p:spPr>
            <a:xfrm>
              <a:off x="6289675" y="2468563"/>
              <a:ext cx="457200" cy="768350"/>
            </a:xfrm>
            <a:custGeom>
              <a:avLst/>
              <a:gdLst/>
              <a:ahLst/>
              <a:cxnLst/>
              <a:rect l="l" t="t" r="r" b="b"/>
              <a:pathLst>
                <a:path w="288" h="484" extrusionOk="0">
                  <a:moveTo>
                    <a:pt x="0" y="0"/>
                  </a:moveTo>
                  <a:lnTo>
                    <a:pt x="25" y="4"/>
                  </a:lnTo>
                  <a:lnTo>
                    <a:pt x="25" y="4"/>
                  </a:lnTo>
                  <a:lnTo>
                    <a:pt x="35" y="14"/>
                  </a:lnTo>
                  <a:lnTo>
                    <a:pt x="49" y="19"/>
                  </a:lnTo>
                  <a:lnTo>
                    <a:pt x="59" y="29"/>
                  </a:lnTo>
                  <a:lnTo>
                    <a:pt x="73" y="34"/>
                  </a:lnTo>
                  <a:lnTo>
                    <a:pt x="88" y="43"/>
                  </a:lnTo>
                  <a:lnTo>
                    <a:pt x="98" y="53"/>
                  </a:lnTo>
                  <a:lnTo>
                    <a:pt x="112" y="63"/>
                  </a:lnTo>
                  <a:lnTo>
                    <a:pt x="122" y="72"/>
                  </a:lnTo>
                  <a:lnTo>
                    <a:pt x="137" y="82"/>
                  </a:lnTo>
                  <a:lnTo>
                    <a:pt x="146" y="92"/>
                  </a:lnTo>
                  <a:lnTo>
                    <a:pt x="156" y="106"/>
                  </a:lnTo>
                  <a:lnTo>
                    <a:pt x="171" y="116"/>
                  </a:lnTo>
                  <a:lnTo>
                    <a:pt x="180" y="130"/>
                  </a:lnTo>
                  <a:lnTo>
                    <a:pt x="190" y="145"/>
                  </a:lnTo>
                  <a:lnTo>
                    <a:pt x="200" y="155"/>
                  </a:lnTo>
                  <a:lnTo>
                    <a:pt x="210" y="169"/>
                  </a:lnTo>
                  <a:lnTo>
                    <a:pt x="219" y="184"/>
                  </a:lnTo>
                  <a:lnTo>
                    <a:pt x="229" y="198"/>
                  </a:lnTo>
                  <a:lnTo>
                    <a:pt x="239" y="213"/>
                  </a:lnTo>
                  <a:lnTo>
                    <a:pt x="249" y="222"/>
                  </a:lnTo>
                  <a:lnTo>
                    <a:pt x="253" y="237"/>
                  </a:lnTo>
                  <a:lnTo>
                    <a:pt x="263" y="251"/>
                  </a:lnTo>
                  <a:lnTo>
                    <a:pt x="268" y="266"/>
                  </a:lnTo>
                  <a:lnTo>
                    <a:pt x="273" y="281"/>
                  </a:lnTo>
                  <a:lnTo>
                    <a:pt x="278" y="295"/>
                  </a:lnTo>
                  <a:lnTo>
                    <a:pt x="283" y="310"/>
                  </a:lnTo>
                  <a:lnTo>
                    <a:pt x="283" y="324"/>
                  </a:lnTo>
                  <a:lnTo>
                    <a:pt x="288" y="339"/>
                  </a:lnTo>
                  <a:lnTo>
                    <a:pt x="288" y="353"/>
                  </a:lnTo>
                  <a:lnTo>
                    <a:pt x="288" y="368"/>
                  </a:lnTo>
                  <a:lnTo>
                    <a:pt x="288" y="368"/>
                  </a:lnTo>
                  <a:lnTo>
                    <a:pt x="288" y="377"/>
                  </a:lnTo>
                  <a:lnTo>
                    <a:pt x="288" y="382"/>
                  </a:lnTo>
                  <a:lnTo>
                    <a:pt x="288" y="382"/>
                  </a:lnTo>
                  <a:lnTo>
                    <a:pt x="288" y="387"/>
                  </a:lnTo>
                  <a:lnTo>
                    <a:pt x="288" y="387"/>
                  </a:lnTo>
                  <a:lnTo>
                    <a:pt x="288" y="392"/>
                  </a:lnTo>
                  <a:lnTo>
                    <a:pt x="288" y="392"/>
                  </a:lnTo>
                  <a:lnTo>
                    <a:pt x="288" y="392"/>
                  </a:lnTo>
                  <a:lnTo>
                    <a:pt x="288" y="397"/>
                  </a:lnTo>
                  <a:lnTo>
                    <a:pt x="288" y="397"/>
                  </a:lnTo>
                  <a:lnTo>
                    <a:pt x="288" y="402"/>
                  </a:lnTo>
                  <a:lnTo>
                    <a:pt x="288" y="402"/>
                  </a:lnTo>
                  <a:lnTo>
                    <a:pt x="288" y="406"/>
                  </a:lnTo>
                  <a:lnTo>
                    <a:pt x="288" y="406"/>
                  </a:lnTo>
                  <a:lnTo>
                    <a:pt x="288" y="411"/>
                  </a:lnTo>
                  <a:lnTo>
                    <a:pt x="288" y="411"/>
                  </a:lnTo>
                  <a:lnTo>
                    <a:pt x="288" y="411"/>
                  </a:lnTo>
                  <a:lnTo>
                    <a:pt x="288" y="411"/>
                  </a:lnTo>
                  <a:lnTo>
                    <a:pt x="288" y="416"/>
                  </a:lnTo>
                  <a:lnTo>
                    <a:pt x="288" y="416"/>
                  </a:lnTo>
                  <a:lnTo>
                    <a:pt x="288" y="421"/>
                  </a:lnTo>
                  <a:lnTo>
                    <a:pt x="288" y="421"/>
                  </a:lnTo>
                  <a:lnTo>
                    <a:pt x="283" y="426"/>
                  </a:lnTo>
                  <a:lnTo>
                    <a:pt x="283" y="431"/>
                  </a:lnTo>
                  <a:lnTo>
                    <a:pt x="283" y="431"/>
                  </a:lnTo>
                  <a:lnTo>
                    <a:pt x="283" y="431"/>
                  </a:lnTo>
                  <a:lnTo>
                    <a:pt x="283" y="436"/>
                  </a:lnTo>
                  <a:lnTo>
                    <a:pt x="283" y="436"/>
                  </a:lnTo>
                  <a:lnTo>
                    <a:pt x="283" y="440"/>
                  </a:lnTo>
                  <a:lnTo>
                    <a:pt x="283" y="440"/>
                  </a:lnTo>
                  <a:lnTo>
                    <a:pt x="283" y="445"/>
                  </a:lnTo>
                  <a:lnTo>
                    <a:pt x="278" y="450"/>
                  </a:lnTo>
                  <a:lnTo>
                    <a:pt x="278" y="455"/>
                  </a:lnTo>
                  <a:lnTo>
                    <a:pt x="278" y="455"/>
                  </a:lnTo>
                  <a:lnTo>
                    <a:pt x="278" y="455"/>
                  </a:lnTo>
                  <a:lnTo>
                    <a:pt x="278" y="460"/>
                  </a:lnTo>
                  <a:lnTo>
                    <a:pt x="278" y="460"/>
                  </a:lnTo>
                  <a:lnTo>
                    <a:pt x="278" y="465"/>
                  </a:lnTo>
                  <a:lnTo>
                    <a:pt x="273" y="469"/>
                  </a:lnTo>
                  <a:lnTo>
                    <a:pt x="273" y="469"/>
                  </a:lnTo>
                  <a:lnTo>
                    <a:pt x="273" y="474"/>
                  </a:lnTo>
                  <a:lnTo>
                    <a:pt x="273" y="474"/>
                  </a:lnTo>
                  <a:lnTo>
                    <a:pt x="273" y="479"/>
                  </a:lnTo>
                  <a:lnTo>
                    <a:pt x="273" y="479"/>
                  </a:lnTo>
                  <a:lnTo>
                    <a:pt x="273" y="479"/>
                  </a:lnTo>
                  <a:lnTo>
                    <a:pt x="268" y="484"/>
                  </a:lnTo>
                  <a:lnTo>
                    <a:pt x="268" y="484"/>
                  </a:lnTo>
                  <a:lnTo>
                    <a:pt x="263" y="484"/>
                  </a:lnTo>
                  <a:lnTo>
                    <a:pt x="268" y="479"/>
                  </a:lnTo>
                  <a:lnTo>
                    <a:pt x="268" y="474"/>
                  </a:lnTo>
                  <a:lnTo>
                    <a:pt x="268" y="474"/>
                  </a:lnTo>
                  <a:lnTo>
                    <a:pt x="268" y="474"/>
                  </a:lnTo>
                  <a:lnTo>
                    <a:pt x="268" y="474"/>
                  </a:lnTo>
                  <a:lnTo>
                    <a:pt x="268" y="469"/>
                  </a:lnTo>
                  <a:lnTo>
                    <a:pt x="268" y="465"/>
                  </a:lnTo>
                  <a:lnTo>
                    <a:pt x="273" y="465"/>
                  </a:lnTo>
                  <a:lnTo>
                    <a:pt x="273" y="460"/>
                  </a:lnTo>
                  <a:lnTo>
                    <a:pt x="273" y="460"/>
                  </a:lnTo>
                  <a:lnTo>
                    <a:pt x="273" y="455"/>
                  </a:lnTo>
                  <a:lnTo>
                    <a:pt x="273" y="455"/>
                  </a:lnTo>
                  <a:lnTo>
                    <a:pt x="273" y="450"/>
                  </a:lnTo>
                  <a:lnTo>
                    <a:pt x="273" y="450"/>
                  </a:lnTo>
                  <a:lnTo>
                    <a:pt x="278" y="445"/>
                  </a:lnTo>
                  <a:lnTo>
                    <a:pt x="278" y="440"/>
                  </a:lnTo>
                  <a:lnTo>
                    <a:pt x="278" y="440"/>
                  </a:lnTo>
                  <a:lnTo>
                    <a:pt x="278" y="436"/>
                  </a:lnTo>
                  <a:lnTo>
                    <a:pt x="278" y="436"/>
                  </a:lnTo>
                  <a:lnTo>
                    <a:pt x="278" y="431"/>
                  </a:lnTo>
                  <a:lnTo>
                    <a:pt x="278" y="431"/>
                  </a:lnTo>
                  <a:lnTo>
                    <a:pt x="278" y="426"/>
                  </a:lnTo>
                  <a:lnTo>
                    <a:pt x="278" y="426"/>
                  </a:lnTo>
                  <a:lnTo>
                    <a:pt x="283" y="421"/>
                  </a:lnTo>
                  <a:lnTo>
                    <a:pt x="283" y="421"/>
                  </a:lnTo>
                  <a:lnTo>
                    <a:pt x="283" y="416"/>
                  </a:lnTo>
                  <a:lnTo>
                    <a:pt x="283" y="416"/>
                  </a:lnTo>
                  <a:lnTo>
                    <a:pt x="283" y="411"/>
                  </a:lnTo>
                  <a:lnTo>
                    <a:pt x="283" y="411"/>
                  </a:lnTo>
                  <a:lnTo>
                    <a:pt x="283" y="411"/>
                  </a:lnTo>
                  <a:lnTo>
                    <a:pt x="283" y="411"/>
                  </a:lnTo>
                  <a:lnTo>
                    <a:pt x="283" y="406"/>
                  </a:lnTo>
                  <a:lnTo>
                    <a:pt x="283" y="406"/>
                  </a:lnTo>
                  <a:lnTo>
                    <a:pt x="283" y="402"/>
                  </a:lnTo>
                  <a:lnTo>
                    <a:pt x="283" y="402"/>
                  </a:lnTo>
                  <a:lnTo>
                    <a:pt x="283" y="397"/>
                  </a:lnTo>
                  <a:lnTo>
                    <a:pt x="283" y="397"/>
                  </a:lnTo>
                  <a:lnTo>
                    <a:pt x="283" y="392"/>
                  </a:lnTo>
                  <a:lnTo>
                    <a:pt x="283" y="392"/>
                  </a:lnTo>
                  <a:lnTo>
                    <a:pt x="283" y="392"/>
                  </a:lnTo>
                  <a:lnTo>
                    <a:pt x="283" y="387"/>
                  </a:lnTo>
                  <a:lnTo>
                    <a:pt x="283" y="387"/>
                  </a:lnTo>
                  <a:lnTo>
                    <a:pt x="283" y="382"/>
                  </a:lnTo>
                  <a:lnTo>
                    <a:pt x="283" y="382"/>
                  </a:lnTo>
                  <a:lnTo>
                    <a:pt x="283" y="377"/>
                  </a:lnTo>
                  <a:lnTo>
                    <a:pt x="283" y="368"/>
                  </a:lnTo>
                  <a:lnTo>
                    <a:pt x="283" y="368"/>
                  </a:lnTo>
                  <a:lnTo>
                    <a:pt x="283" y="353"/>
                  </a:lnTo>
                  <a:lnTo>
                    <a:pt x="283" y="339"/>
                  </a:lnTo>
                  <a:lnTo>
                    <a:pt x="278" y="329"/>
                  </a:lnTo>
                  <a:lnTo>
                    <a:pt x="278" y="314"/>
                  </a:lnTo>
                  <a:lnTo>
                    <a:pt x="273" y="300"/>
                  </a:lnTo>
                  <a:lnTo>
                    <a:pt x="268" y="285"/>
                  </a:lnTo>
                  <a:lnTo>
                    <a:pt x="263" y="271"/>
                  </a:lnTo>
                  <a:lnTo>
                    <a:pt x="258" y="256"/>
                  </a:lnTo>
                  <a:lnTo>
                    <a:pt x="249" y="242"/>
                  </a:lnTo>
                  <a:lnTo>
                    <a:pt x="244" y="227"/>
                  </a:lnTo>
                  <a:lnTo>
                    <a:pt x="234" y="213"/>
                  </a:lnTo>
                  <a:lnTo>
                    <a:pt x="224" y="198"/>
                  </a:lnTo>
                  <a:lnTo>
                    <a:pt x="215" y="184"/>
                  </a:lnTo>
                  <a:lnTo>
                    <a:pt x="205" y="174"/>
                  </a:lnTo>
                  <a:lnTo>
                    <a:pt x="195" y="159"/>
                  </a:lnTo>
                  <a:lnTo>
                    <a:pt x="190" y="145"/>
                  </a:lnTo>
                  <a:lnTo>
                    <a:pt x="176" y="135"/>
                  </a:lnTo>
                  <a:lnTo>
                    <a:pt x="166" y="121"/>
                  </a:lnTo>
                  <a:lnTo>
                    <a:pt x="156" y="111"/>
                  </a:lnTo>
                  <a:lnTo>
                    <a:pt x="142" y="97"/>
                  </a:lnTo>
                  <a:lnTo>
                    <a:pt x="132" y="87"/>
                  </a:lnTo>
                  <a:lnTo>
                    <a:pt x="117" y="77"/>
                  </a:lnTo>
                  <a:lnTo>
                    <a:pt x="108" y="67"/>
                  </a:lnTo>
                  <a:lnTo>
                    <a:pt x="93" y="58"/>
                  </a:lnTo>
                  <a:lnTo>
                    <a:pt x="83" y="48"/>
                  </a:lnTo>
                  <a:lnTo>
                    <a:pt x="69" y="38"/>
                  </a:lnTo>
                  <a:lnTo>
                    <a:pt x="59" y="29"/>
                  </a:lnTo>
                  <a:lnTo>
                    <a:pt x="44" y="24"/>
                  </a:lnTo>
                  <a:lnTo>
                    <a:pt x="35" y="19"/>
                  </a:lnTo>
                  <a:lnTo>
                    <a:pt x="25" y="9"/>
                  </a:lnTo>
                  <a:lnTo>
                    <a:pt x="25" y="9"/>
                  </a:lnTo>
                  <a:lnTo>
                    <a:pt x="0" y="4"/>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3" name="Google Shape;993;p40"/>
            <p:cNvSpPr/>
            <p:nvPr/>
          </p:nvSpPr>
          <p:spPr>
            <a:xfrm>
              <a:off x="6289675" y="2436813"/>
              <a:ext cx="433387" cy="800100"/>
            </a:xfrm>
            <a:custGeom>
              <a:avLst/>
              <a:gdLst/>
              <a:ahLst/>
              <a:cxnLst/>
              <a:rect l="l" t="t" r="r" b="b"/>
              <a:pathLst>
                <a:path w="273" h="504" extrusionOk="0">
                  <a:moveTo>
                    <a:pt x="0" y="0"/>
                  </a:moveTo>
                  <a:lnTo>
                    <a:pt x="30" y="10"/>
                  </a:lnTo>
                  <a:lnTo>
                    <a:pt x="44" y="15"/>
                  </a:lnTo>
                  <a:lnTo>
                    <a:pt x="59" y="20"/>
                  </a:lnTo>
                  <a:lnTo>
                    <a:pt x="69" y="24"/>
                  </a:lnTo>
                  <a:lnTo>
                    <a:pt x="83" y="29"/>
                  </a:lnTo>
                  <a:lnTo>
                    <a:pt x="98" y="34"/>
                  </a:lnTo>
                  <a:lnTo>
                    <a:pt x="108" y="44"/>
                  </a:lnTo>
                  <a:lnTo>
                    <a:pt x="122" y="49"/>
                  </a:lnTo>
                  <a:lnTo>
                    <a:pt x="132" y="58"/>
                  </a:lnTo>
                  <a:lnTo>
                    <a:pt x="142" y="68"/>
                  </a:lnTo>
                  <a:lnTo>
                    <a:pt x="156" y="78"/>
                  </a:lnTo>
                  <a:lnTo>
                    <a:pt x="166" y="87"/>
                  </a:lnTo>
                  <a:lnTo>
                    <a:pt x="176" y="97"/>
                  </a:lnTo>
                  <a:lnTo>
                    <a:pt x="185" y="107"/>
                  </a:lnTo>
                  <a:lnTo>
                    <a:pt x="195" y="117"/>
                  </a:lnTo>
                  <a:lnTo>
                    <a:pt x="205" y="131"/>
                  </a:lnTo>
                  <a:lnTo>
                    <a:pt x="215" y="141"/>
                  </a:lnTo>
                  <a:lnTo>
                    <a:pt x="219" y="155"/>
                  </a:lnTo>
                  <a:lnTo>
                    <a:pt x="229" y="165"/>
                  </a:lnTo>
                  <a:lnTo>
                    <a:pt x="234" y="179"/>
                  </a:lnTo>
                  <a:lnTo>
                    <a:pt x="239" y="194"/>
                  </a:lnTo>
                  <a:lnTo>
                    <a:pt x="249" y="204"/>
                  </a:lnTo>
                  <a:lnTo>
                    <a:pt x="253" y="218"/>
                  </a:lnTo>
                  <a:lnTo>
                    <a:pt x="258" y="233"/>
                  </a:lnTo>
                  <a:lnTo>
                    <a:pt x="258" y="247"/>
                  </a:lnTo>
                  <a:lnTo>
                    <a:pt x="263" y="267"/>
                  </a:lnTo>
                  <a:lnTo>
                    <a:pt x="268" y="281"/>
                  </a:lnTo>
                  <a:lnTo>
                    <a:pt x="268" y="296"/>
                  </a:lnTo>
                  <a:lnTo>
                    <a:pt x="273" y="310"/>
                  </a:lnTo>
                  <a:lnTo>
                    <a:pt x="273" y="330"/>
                  </a:lnTo>
                  <a:lnTo>
                    <a:pt x="273" y="344"/>
                  </a:lnTo>
                  <a:lnTo>
                    <a:pt x="273" y="354"/>
                  </a:lnTo>
                  <a:lnTo>
                    <a:pt x="273" y="359"/>
                  </a:lnTo>
                  <a:lnTo>
                    <a:pt x="273" y="368"/>
                  </a:lnTo>
                  <a:lnTo>
                    <a:pt x="273" y="373"/>
                  </a:lnTo>
                  <a:lnTo>
                    <a:pt x="273" y="378"/>
                  </a:lnTo>
                  <a:lnTo>
                    <a:pt x="268" y="383"/>
                  </a:lnTo>
                  <a:lnTo>
                    <a:pt x="268" y="388"/>
                  </a:lnTo>
                  <a:lnTo>
                    <a:pt x="268" y="393"/>
                  </a:lnTo>
                  <a:lnTo>
                    <a:pt x="268" y="397"/>
                  </a:lnTo>
                  <a:lnTo>
                    <a:pt x="268" y="402"/>
                  </a:lnTo>
                  <a:lnTo>
                    <a:pt x="268" y="407"/>
                  </a:lnTo>
                  <a:lnTo>
                    <a:pt x="268" y="412"/>
                  </a:lnTo>
                  <a:lnTo>
                    <a:pt x="263" y="417"/>
                  </a:lnTo>
                  <a:lnTo>
                    <a:pt x="263" y="422"/>
                  </a:lnTo>
                  <a:lnTo>
                    <a:pt x="263" y="426"/>
                  </a:lnTo>
                  <a:lnTo>
                    <a:pt x="263" y="431"/>
                  </a:lnTo>
                  <a:lnTo>
                    <a:pt x="263" y="436"/>
                  </a:lnTo>
                  <a:lnTo>
                    <a:pt x="258" y="441"/>
                  </a:lnTo>
                  <a:lnTo>
                    <a:pt x="258" y="446"/>
                  </a:lnTo>
                  <a:lnTo>
                    <a:pt x="258" y="451"/>
                  </a:lnTo>
                  <a:lnTo>
                    <a:pt x="258" y="456"/>
                  </a:lnTo>
                  <a:lnTo>
                    <a:pt x="253" y="460"/>
                  </a:lnTo>
                  <a:lnTo>
                    <a:pt x="253" y="465"/>
                  </a:lnTo>
                  <a:lnTo>
                    <a:pt x="253" y="470"/>
                  </a:lnTo>
                  <a:lnTo>
                    <a:pt x="249" y="475"/>
                  </a:lnTo>
                  <a:lnTo>
                    <a:pt x="249" y="480"/>
                  </a:lnTo>
                  <a:lnTo>
                    <a:pt x="249" y="485"/>
                  </a:lnTo>
                  <a:lnTo>
                    <a:pt x="244" y="489"/>
                  </a:lnTo>
                  <a:lnTo>
                    <a:pt x="244" y="494"/>
                  </a:lnTo>
                  <a:lnTo>
                    <a:pt x="239" y="499"/>
                  </a:lnTo>
                  <a:lnTo>
                    <a:pt x="239" y="504"/>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4" name="Google Shape;994;p40"/>
            <p:cNvSpPr/>
            <p:nvPr/>
          </p:nvSpPr>
          <p:spPr>
            <a:xfrm>
              <a:off x="6289675" y="2436813"/>
              <a:ext cx="433387" cy="800100"/>
            </a:xfrm>
            <a:custGeom>
              <a:avLst/>
              <a:gdLst/>
              <a:ahLst/>
              <a:cxnLst/>
              <a:rect l="l" t="t" r="r" b="b"/>
              <a:pathLst>
                <a:path w="273" h="504" extrusionOk="0">
                  <a:moveTo>
                    <a:pt x="0" y="0"/>
                  </a:moveTo>
                  <a:lnTo>
                    <a:pt x="30" y="5"/>
                  </a:lnTo>
                  <a:lnTo>
                    <a:pt x="44" y="10"/>
                  </a:lnTo>
                  <a:lnTo>
                    <a:pt x="59" y="15"/>
                  </a:lnTo>
                  <a:lnTo>
                    <a:pt x="69" y="20"/>
                  </a:lnTo>
                  <a:lnTo>
                    <a:pt x="83" y="29"/>
                  </a:lnTo>
                  <a:lnTo>
                    <a:pt x="98" y="34"/>
                  </a:lnTo>
                  <a:lnTo>
                    <a:pt x="112" y="39"/>
                  </a:lnTo>
                  <a:lnTo>
                    <a:pt x="122" y="49"/>
                  </a:lnTo>
                  <a:lnTo>
                    <a:pt x="132" y="58"/>
                  </a:lnTo>
                  <a:lnTo>
                    <a:pt x="146" y="68"/>
                  </a:lnTo>
                  <a:lnTo>
                    <a:pt x="156" y="73"/>
                  </a:lnTo>
                  <a:lnTo>
                    <a:pt x="166" y="83"/>
                  </a:lnTo>
                  <a:lnTo>
                    <a:pt x="176" y="97"/>
                  </a:lnTo>
                  <a:lnTo>
                    <a:pt x="185" y="107"/>
                  </a:lnTo>
                  <a:lnTo>
                    <a:pt x="195" y="117"/>
                  </a:lnTo>
                  <a:lnTo>
                    <a:pt x="205" y="126"/>
                  </a:lnTo>
                  <a:lnTo>
                    <a:pt x="215" y="141"/>
                  </a:lnTo>
                  <a:lnTo>
                    <a:pt x="219" y="150"/>
                  </a:lnTo>
                  <a:lnTo>
                    <a:pt x="229" y="165"/>
                  </a:lnTo>
                  <a:lnTo>
                    <a:pt x="234" y="179"/>
                  </a:lnTo>
                  <a:lnTo>
                    <a:pt x="244" y="189"/>
                  </a:lnTo>
                  <a:lnTo>
                    <a:pt x="249" y="204"/>
                  </a:lnTo>
                  <a:lnTo>
                    <a:pt x="253" y="218"/>
                  </a:lnTo>
                  <a:lnTo>
                    <a:pt x="258" y="233"/>
                  </a:lnTo>
                  <a:lnTo>
                    <a:pt x="263" y="247"/>
                  </a:lnTo>
                  <a:lnTo>
                    <a:pt x="268" y="262"/>
                  </a:lnTo>
                  <a:lnTo>
                    <a:pt x="268" y="281"/>
                  </a:lnTo>
                  <a:lnTo>
                    <a:pt x="273" y="296"/>
                  </a:lnTo>
                  <a:lnTo>
                    <a:pt x="273" y="310"/>
                  </a:lnTo>
                  <a:lnTo>
                    <a:pt x="273" y="330"/>
                  </a:lnTo>
                  <a:lnTo>
                    <a:pt x="273" y="344"/>
                  </a:lnTo>
                  <a:lnTo>
                    <a:pt x="273" y="354"/>
                  </a:lnTo>
                  <a:lnTo>
                    <a:pt x="273" y="359"/>
                  </a:lnTo>
                  <a:lnTo>
                    <a:pt x="273" y="368"/>
                  </a:lnTo>
                  <a:lnTo>
                    <a:pt x="273" y="373"/>
                  </a:lnTo>
                  <a:lnTo>
                    <a:pt x="273" y="373"/>
                  </a:lnTo>
                  <a:lnTo>
                    <a:pt x="273" y="378"/>
                  </a:lnTo>
                  <a:lnTo>
                    <a:pt x="273" y="383"/>
                  </a:lnTo>
                  <a:lnTo>
                    <a:pt x="273" y="383"/>
                  </a:lnTo>
                  <a:lnTo>
                    <a:pt x="273" y="388"/>
                  </a:lnTo>
                  <a:lnTo>
                    <a:pt x="273" y="388"/>
                  </a:lnTo>
                  <a:lnTo>
                    <a:pt x="273" y="393"/>
                  </a:lnTo>
                  <a:lnTo>
                    <a:pt x="273" y="397"/>
                  </a:lnTo>
                  <a:lnTo>
                    <a:pt x="273" y="397"/>
                  </a:lnTo>
                  <a:lnTo>
                    <a:pt x="273" y="402"/>
                  </a:lnTo>
                  <a:lnTo>
                    <a:pt x="273" y="402"/>
                  </a:lnTo>
                  <a:lnTo>
                    <a:pt x="268" y="407"/>
                  </a:lnTo>
                  <a:lnTo>
                    <a:pt x="268" y="412"/>
                  </a:lnTo>
                  <a:lnTo>
                    <a:pt x="268" y="412"/>
                  </a:lnTo>
                  <a:lnTo>
                    <a:pt x="268" y="417"/>
                  </a:lnTo>
                  <a:lnTo>
                    <a:pt x="268" y="417"/>
                  </a:lnTo>
                  <a:lnTo>
                    <a:pt x="268" y="422"/>
                  </a:lnTo>
                  <a:lnTo>
                    <a:pt x="268" y="426"/>
                  </a:lnTo>
                  <a:lnTo>
                    <a:pt x="263" y="431"/>
                  </a:lnTo>
                  <a:lnTo>
                    <a:pt x="263" y="431"/>
                  </a:lnTo>
                  <a:lnTo>
                    <a:pt x="263" y="436"/>
                  </a:lnTo>
                  <a:lnTo>
                    <a:pt x="263" y="436"/>
                  </a:lnTo>
                  <a:lnTo>
                    <a:pt x="263" y="441"/>
                  </a:lnTo>
                  <a:lnTo>
                    <a:pt x="263" y="441"/>
                  </a:lnTo>
                  <a:lnTo>
                    <a:pt x="263" y="446"/>
                  </a:lnTo>
                  <a:lnTo>
                    <a:pt x="263" y="446"/>
                  </a:lnTo>
                  <a:lnTo>
                    <a:pt x="258" y="451"/>
                  </a:lnTo>
                  <a:lnTo>
                    <a:pt x="258" y="451"/>
                  </a:lnTo>
                  <a:lnTo>
                    <a:pt x="258" y="456"/>
                  </a:lnTo>
                  <a:lnTo>
                    <a:pt x="258" y="460"/>
                  </a:lnTo>
                  <a:lnTo>
                    <a:pt x="253" y="465"/>
                  </a:lnTo>
                  <a:lnTo>
                    <a:pt x="253" y="470"/>
                  </a:lnTo>
                  <a:lnTo>
                    <a:pt x="253" y="475"/>
                  </a:lnTo>
                  <a:lnTo>
                    <a:pt x="249" y="480"/>
                  </a:lnTo>
                  <a:lnTo>
                    <a:pt x="249" y="485"/>
                  </a:lnTo>
                  <a:lnTo>
                    <a:pt x="249" y="489"/>
                  </a:lnTo>
                  <a:lnTo>
                    <a:pt x="244" y="494"/>
                  </a:lnTo>
                  <a:lnTo>
                    <a:pt x="244" y="494"/>
                  </a:lnTo>
                  <a:lnTo>
                    <a:pt x="244" y="499"/>
                  </a:lnTo>
                  <a:lnTo>
                    <a:pt x="244" y="499"/>
                  </a:lnTo>
                  <a:lnTo>
                    <a:pt x="244" y="504"/>
                  </a:lnTo>
                  <a:lnTo>
                    <a:pt x="239" y="504"/>
                  </a:lnTo>
                  <a:lnTo>
                    <a:pt x="239" y="504"/>
                  </a:lnTo>
                  <a:lnTo>
                    <a:pt x="239" y="499"/>
                  </a:lnTo>
                  <a:lnTo>
                    <a:pt x="239" y="499"/>
                  </a:lnTo>
                  <a:lnTo>
                    <a:pt x="239" y="494"/>
                  </a:lnTo>
                  <a:lnTo>
                    <a:pt x="239" y="494"/>
                  </a:lnTo>
                  <a:lnTo>
                    <a:pt x="244" y="489"/>
                  </a:lnTo>
                  <a:lnTo>
                    <a:pt x="244" y="485"/>
                  </a:lnTo>
                  <a:lnTo>
                    <a:pt x="244" y="480"/>
                  </a:lnTo>
                  <a:lnTo>
                    <a:pt x="249" y="475"/>
                  </a:lnTo>
                  <a:lnTo>
                    <a:pt x="249" y="470"/>
                  </a:lnTo>
                  <a:lnTo>
                    <a:pt x="249" y="465"/>
                  </a:lnTo>
                  <a:lnTo>
                    <a:pt x="253" y="460"/>
                  </a:lnTo>
                  <a:lnTo>
                    <a:pt x="253" y="456"/>
                  </a:lnTo>
                  <a:lnTo>
                    <a:pt x="253" y="451"/>
                  </a:lnTo>
                  <a:lnTo>
                    <a:pt x="253" y="451"/>
                  </a:lnTo>
                  <a:lnTo>
                    <a:pt x="258" y="446"/>
                  </a:lnTo>
                  <a:lnTo>
                    <a:pt x="258" y="446"/>
                  </a:lnTo>
                  <a:lnTo>
                    <a:pt x="258" y="441"/>
                  </a:lnTo>
                  <a:lnTo>
                    <a:pt x="258" y="441"/>
                  </a:lnTo>
                  <a:lnTo>
                    <a:pt x="258" y="436"/>
                  </a:lnTo>
                  <a:lnTo>
                    <a:pt x="258" y="436"/>
                  </a:lnTo>
                  <a:lnTo>
                    <a:pt x="258" y="431"/>
                  </a:lnTo>
                  <a:lnTo>
                    <a:pt x="258" y="431"/>
                  </a:lnTo>
                  <a:lnTo>
                    <a:pt x="263" y="426"/>
                  </a:lnTo>
                  <a:lnTo>
                    <a:pt x="263" y="422"/>
                  </a:lnTo>
                  <a:lnTo>
                    <a:pt x="263" y="417"/>
                  </a:lnTo>
                  <a:lnTo>
                    <a:pt x="263" y="417"/>
                  </a:lnTo>
                  <a:lnTo>
                    <a:pt x="263" y="412"/>
                  </a:lnTo>
                  <a:lnTo>
                    <a:pt x="263" y="412"/>
                  </a:lnTo>
                  <a:lnTo>
                    <a:pt x="263" y="407"/>
                  </a:lnTo>
                  <a:lnTo>
                    <a:pt x="268" y="402"/>
                  </a:lnTo>
                  <a:lnTo>
                    <a:pt x="268" y="402"/>
                  </a:lnTo>
                  <a:lnTo>
                    <a:pt x="268" y="397"/>
                  </a:lnTo>
                  <a:lnTo>
                    <a:pt x="268" y="397"/>
                  </a:lnTo>
                  <a:lnTo>
                    <a:pt x="268" y="393"/>
                  </a:lnTo>
                  <a:lnTo>
                    <a:pt x="268" y="388"/>
                  </a:lnTo>
                  <a:lnTo>
                    <a:pt x="268" y="388"/>
                  </a:lnTo>
                  <a:lnTo>
                    <a:pt x="268" y="383"/>
                  </a:lnTo>
                  <a:lnTo>
                    <a:pt x="268" y="383"/>
                  </a:lnTo>
                  <a:lnTo>
                    <a:pt x="268" y="373"/>
                  </a:lnTo>
                  <a:lnTo>
                    <a:pt x="268" y="368"/>
                  </a:lnTo>
                  <a:lnTo>
                    <a:pt x="268" y="373"/>
                  </a:lnTo>
                  <a:lnTo>
                    <a:pt x="268" y="368"/>
                  </a:lnTo>
                  <a:lnTo>
                    <a:pt x="268" y="359"/>
                  </a:lnTo>
                  <a:lnTo>
                    <a:pt x="268" y="354"/>
                  </a:lnTo>
                  <a:lnTo>
                    <a:pt x="268" y="344"/>
                  </a:lnTo>
                  <a:lnTo>
                    <a:pt x="268" y="330"/>
                  </a:lnTo>
                  <a:lnTo>
                    <a:pt x="268" y="310"/>
                  </a:lnTo>
                  <a:lnTo>
                    <a:pt x="268" y="296"/>
                  </a:lnTo>
                  <a:lnTo>
                    <a:pt x="263" y="281"/>
                  </a:lnTo>
                  <a:lnTo>
                    <a:pt x="263" y="267"/>
                  </a:lnTo>
                  <a:lnTo>
                    <a:pt x="258" y="252"/>
                  </a:lnTo>
                  <a:lnTo>
                    <a:pt x="253" y="238"/>
                  </a:lnTo>
                  <a:lnTo>
                    <a:pt x="249" y="223"/>
                  </a:lnTo>
                  <a:lnTo>
                    <a:pt x="244" y="209"/>
                  </a:lnTo>
                  <a:lnTo>
                    <a:pt x="239" y="194"/>
                  </a:lnTo>
                  <a:lnTo>
                    <a:pt x="234" y="179"/>
                  </a:lnTo>
                  <a:lnTo>
                    <a:pt x="224" y="165"/>
                  </a:lnTo>
                  <a:lnTo>
                    <a:pt x="219" y="155"/>
                  </a:lnTo>
                  <a:lnTo>
                    <a:pt x="210" y="146"/>
                  </a:lnTo>
                  <a:lnTo>
                    <a:pt x="200" y="131"/>
                  </a:lnTo>
                  <a:lnTo>
                    <a:pt x="195" y="121"/>
                  </a:lnTo>
                  <a:lnTo>
                    <a:pt x="185" y="107"/>
                  </a:lnTo>
                  <a:lnTo>
                    <a:pt x="176" y="97"/>
                  </a:lnTo>
                  <a:lnTo>
                    <a:pt x="166" y="87"/>
                  </a:lnTo>
                  <a:lnTo>
                    <a:pt x="156" y="78"/>
                  </a:lnTo>
                  <a:lnTo>
                    <a:pt x="142" y="68"/>
                  </a:lnTo>
                  <a:lnTo>
                    <a:pt x="132" y="63"/>
                  </a:lnTo>
                  <a:lnTo>
                    <a:pt x="122" y="54"/>
                  </a:lnTo>
                  <a:lnTo>
                    <a:pt x="108" y="44"/>
                  </a:lnTo>
                  <a:lnTo>
                    <a:pt x="93" y="39"/>
                  </a:lnTo>
                  <a:lnTo>
                    <a:pt x="83" y="29"/>
                  </a:lnTo>
                  <a:lnTo>
                    <a:pt x="69" y="24"/>
                  </a:lnTo>
                  <a:lnTo>
                    <a:pt x="54" y="20"/>
                  </a:lnTo>
                  <a:lnTo>
                    <a:pt x="44" y="15"/>
                  </a:lnTo>
                  <a:lnTo>
                    <a:pt x="3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5" name="Google Shape;995;p40"/>
            <p:cNvSpPr/>
            <p:nvPr/>
          </p:nvSpPr>
          <p:spPr>
            <a:xfrm>
              <a:off x="6289675" y="2452688"/>
              <a:ext cx="463550" cy="806450"/>
            </a:xfrm>
            <a:custGeom>
              <a:avLst/>
              <a:gdLst/>
              <a:ahLst/>
              <a:cxnLst/>
              <a:rect l="l" t="t" r="r" b="b"/>
              <a:pathLst>
                <a:path w="292" h="508" extrusionOk="0">
                  <a:moveTo>
                    <a:pt x="0" y="0"/>
                  </a:moveTo>
                  <a:lnTo>
                    <a:pt x="30" y="5"/>
                  </a:lnTo>
                  <a:lnTo>
                    <a:pt x="44" y="10"/>
                  </a:lnTo>
                  <a:lnTo>
                    <a:pt x="59" y="14"/>
                  </a:lnTo>
                  <a:lnTo>
                    <a:pt x="69" y="19"/>
                  </a:lnTo>
                  <a:lnTo>
                    <a:pt x="83" y="29"/>
                  </a:lnTo>
                  <a:lnTo>
                    <a:pt x="98" y="34"/>
                  </a:lnTo>
                  <a:lnTo>
                    <a:pt x="112" y="44"/>
                  </a:lnTo>
                  <a:lnTo>
                    <a:pt x="122" y="48"/>
                  </a:lnTo>
                  <a:lnTo>
                    <a:pt x="137" y="58"/>
                  </a:lnTo>
                  <a:lnTo>
                    <a:pt x="146" y="68"/>
                  </a:lnTo>
                  <a:lnTo>
                    <a:pt x="161" y="82"/>
                  </a:lnTo>
                  <a:lnTo>
                    <a:pt x="171" y="92"/>
                  </a:lnTo>
                  <a:lnTo>
                    <a:pt x="180" y="102"/>
                  </a:lnTo>
                  <a:lnTo>
                    <a:pt x="195" y="116"/>
                  </a:lnTo>
                  <a:lnTo>
                    <a:pt x="205" y="126"/>
                  </a:lnTo>
                  <a:lnTo>
                    <a:pt x="215" y="140"/>
                  </a:lnTo>
                  <a:lnTo>
                    <a:pt x="224" y="150"/>
                  </a:lnTo>
                  <a:lnTo>
                    <a:pt x="234" y="165"/>
                  </a:lnTo>
                  <a:lnTo>
                    <a:pt x="239" y="179"/>
                  </a:lnTo>
                  <a:lnTo>
                    <a:pt x="249" y="194"/>
                  </a:lnTo>
                  <a:lnTo>
                    <a:pt x="253" y="208"/>
                  </a:lnTo>
                  <a:lnTo>
                    <a:pt x="263" y="223"/>
                  </a:lnTo>
                  <a:lnTo>
                    <a:pt x="268" y="237"/>
                  </a:lnTo>
                  <a:lnTo>
                    <a:pt x="273" y="252"/>
                  </a:lnTo>
                  <a:lnTo>
                    <a:pt x="278" y="271"/>
                  </a:lnTo>
                  <a:lnTo>
                    <a:pt x="283" y="286"/>
                  </a:lnTo>
                  <a:lnTo>
                    <a:pt x="288" y="300"/>
                  </a:lnTo>
                  <a:lnTo>
                    <a:pt x="288" y="320"/>
                  </a:lnTo>
                  <a:lnTo>
                    <a:pt x="292" y="334"/>
                  </a:lnTo>
                  <a:lnTo>
                    <a:pt x="292" y="353"/>
                  </a:lnTo>
                  <a:lnTo>
                    <a:pt x="292" y="368"/>
                  </a:lnTo>
                  <a:lnTo>
                    <a:pt x="292" y="378"/>
                  </a:lnTo>
                  <a:lnTo>
                    <a:pt x="292" y="383"/>
                  </a:lnTo>
                  <a:lnTo>
                    <a:pt x="292" y="387"/>
                  </a:lnTo>
                  <a:lnTo>
                    <a:pt x="292" y="392"/>
                  </a:lnTo>
                  <a:lnTo>
                    <a:pt x="292" y="397"/>
                  </a:lnTo>
                  <a:lnTo>
                    <a:pt x="292" y="402"/>
                  </a:lnTo>
                  <a:lnTo>
                    <a:pt x="292" y="407"/>
                  </a:lnTo>
                  <a:lnTo>
                    <a:pt x="292" y="412"/>
                  </a:lnTo>
                  <a:lnTo>
                    <a:pt x="288" y="412"/>
                  </a:lnTo>
                  <a:lnTo>
                    <a:pt x="288" y="416"/>
                  </a:lnTo>
                  <a:lnTo>
                    <a:pt x="288" y="421"/>
                  </a:lnTo>
                  <a:lnTo>
                    <a:pt x="288" y="426"/>
                  </a:lnTo>
                  <a:lnTo>
                    <a:pt x="288" y="431"/>
                  </a:lnTo>
                  <a:lnTo>
                    <a:pt x="288" y="436"/>
                  </a:lnTo>
                  <a:lnTo>
                    <a:pt x="288" y="441"/>
                  </a:lnTo>
                  <a:lnTo>
                    <a:pt x="283" y="446"/>
                  </a:lnTo>
                  <a:lnTo>
                    <a:pt x="283" y="450"/>
                  </a:lnTo>
                  <a:lnTo>
                    <a:pt x="283" y="455"/>
                  </a:lnTo>
                  <a:lnTo>
                    <a:pt x="283" y="455"/>
                  </a:lnTo>
                  <a:lnTo>
                    <a:pt x="283" y="460"/>
                  </a:lnTo>
                  <a:lnTo>
                    <a:pt x="278" y="465"/>
                  </a:lnTo>
                  <a:lnTo>
                    <a:pt x="278" y="470"/>
                  </a:lnTo>
                  <a:lnTo>
                    <a:pt x="278" y="475"/>
                  </a:lnTo>
                  <a:lnTo>
                    <a:pt x="278" y="479"/>
                  </a:lnTo>
                  <a:lnTo>
                    <a:pt x="273" y="484"/>
                  </a:lnTo>
                  <a:lnTo>
                    <a:pt x="273" y="489"/>
                  </a:lnTo>
                  <a:lnTo>
                    <a:pt x="273" y="494"/>
                  </a:lnTo>
                  <a:lnTo>
                    <a:pt x="268" y="494"/>
                  </a:lnTo>
                  <a:lnTo>
                    <a:pt x="268" y="499"/>
                  </a:lnTo>
                  <a:lnTo>
                    <a:pt x="268" y="504"/>
                  </a:lnTo>
                  <a:lnTo>
                    <a:pt x="268" y="508"/>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6" name="Google Shape;996;p40"/>
            <p:cNvSpPr/>
            <p:nvPr/>
          </p:nvSpPr>
          <p:spPr>
            <a:xfrm>
              <a:off x="6289675" y="2452688"/>
              <a:ext cx="463550" cy="806450"/>
            </a:xfrm>
            <a:custGeom>
              <a:avLst/>
              <a:gdLst/>
              <a:ahLst/>
              <a:cxnLst/>
              <a:rect l="l" t="t" r="r" b="b"/>
              <a:pathLst>
                <a:path w="292" h="508" extrusionOk="0">
                  <a:moveTo>
                    <a:pt x="0" y="0"/>
                  </a:moveTo>
                  <a:lnTo>
                    <a:pt x="30" y="5"/>
                  </a:lnTo>
                  <a:lnTo>
                    <a:pt x="44" y="10"/>
                  </a:lnTo>
                  <a:lnTo>
                    <a:pt x="59" y="14"/>
                  </a:lnTo>
                  <a:lnTo>
                    <a:pt x="73" y="19"/>
                  </a:lnTo>
                  <a:lnTo>
                    <a:pt x="88" y="24"/>
                  </a:lnTo>
                  <a:lnTo>
                    <a:pt x="88" y="24"/>
                  </a:lnTo>
                  <a:lnTo>
                    <a:pt x="98" y="34"/>
                  </a:lnTo>
                  <a:lnTo>
                    <a:pt x="112" y="39"/>
                  </a:lnTo>
                  <a:lnTo>
                    <a:pt x="127" y="48"/>
                  </a:lnTo>
                  <a:lnTo>
                    <a:pt x="137" y="58"/>
                  </a:lnTo>
                  <a:lnTo>
                    <a:pt x="151" y="68"/>
                  </a:lnTo>
                  <a:lnTo>
                    <a:pt x="161" y="77"/>
                  </a:lnTo>
                  <a:lnTo>
                    <a:pt x="176" y="87"/>
                  </a:lnTo>
                  <a:lnTo>
                    <a:pt x="185" y="102"/>
                  </a:lnTo>
                  <a:lnTo>
                    <a:pt x="195" y="111"/>
                  </a:lnTo>
                  <a:lnTo>
                    <a:pt x="205" y="126"/>
                  </a:lnTo>
                  <a:lnTo>
                    <a:pt x="215" y="136"/>
                  </a:lnTo>
                  <a:lnTo>
                    <a:pt x="224" y="150"/>
                  </a:lnTo>
                  <a:lnTo>
                    <a:pt x="234" y="165"/>
                  </a:lnTo>
                  <a:lnTo>
                    <a:pt x="244" y="179"/>
                  </a:lnTo>
                  <a:lnTo>
                    <a:pt x="249" y="194"/>
                  </a:lnTo>
                  <a:lnTo>
                    <a:pt x="258" y="208"/>
                  </a:lnTo>
                  <a:lnTo>
                    <a:pt x="263" y="223"/>
                  </a:lnTo>
                  <a:lnTo>
                    <a:pt x="268" y="237"/>
                  </a:lnTo>
                  <a:lnTo>
                    <a:pt x="278" y="252"/>
                  </a:lnTo>
                  <a:lnTo>
                    <a:pt x="283" y="271"/>
                  </a:lnTo>
                  <a:lnTo>
                    <a:pt x="283" y="286"/>
                  </a:lnTo>
                  <a:lnTo>
                    <a:pt x="288" y="300"/>
                  </a:lnTo>
                  <a:lnTo>
                    <a:pt x="292" y="320"/>
                  </a:lnTo>
                  <a:lnTo>
                    <a:pt x="292" y="334"/>
                  </a:lnTo>
                  <a:lnTo>
                    <a:pt x="292" y="353"/>
                  </a:lnTo>
                  <a:lnTo>
                    <a:pt x="292" y="368"/>
                  </a:lnTo>
                  <a:lnTo>
                    <a:pt x="292" y="378"/>
                  </a:lnTo>
                  <a:lnTo>
                    <a:pt x="292" y="383"/>
                  </a:lnTo>
                  <a:lnTo>
                    <a:pt x="292" y="387"/>
                  </a:lnTo>
                  <a:lnTo>
                    <a:pt x="292" y="387"/>
                  </a:lnTo>
                  <a:lnTo>
                    <a:pt x="292" y="392"/>
                  </a:lnTo>
                  <a:lnTo>
                    <a:pt x="292" y="392"/>
                  </a:lnTo>
                  <a:lnTo>
                    <a:pt x="292" y="397"/>
                  </a:lnTo>
                  <a:lnTo>
                    <a:pt x="292" y="397"/>
                  </a:lnTo>
                  <a:lnTo>
                    <a:pt x="292" y="402"/>
                  </a:lnTo>
                  <a:lnTo>
                    <a:pt x="292" y="402"/>
                  </a:lnTo>
                  <a:lnTo>
                    <a:pt x="292" y="407"/>
                  </a:lnTo>
                  <a:lnTo>
                    <a:pt x="292" y="412"/>
                  </a:lnTo>
                  <a:lnTo>
                    <a:pt x="292" y="412"/>
                  </a:lnTo>
                  <a:lnTo>
                    <a:pt x="292" y="416"/>
                  </a:lnTo>
                  <a:lnTo>
                    <a:pt x="292" y="416"/>
                  </a:lnTo>
                  <a:lnTo>
                    <a:pt x="292" y="416"/>
                  </a:lnTo>
                  <a:lnTo>
                    <a:pt x="292" y="421"/>
                  </a:lnTo>
                  <a:lnTo>
                    <a:pt x="292" y="421"/>
                  </a:lnTo>
                  <a:lnTo>
                    <a:pt x="288" y="426"/>
                  </a:lnTo>
                  <a:lnTo>
                    <a:pt x="288" y="426"/>
                  </a:lnTo>
                  <a:lnTo>
                    <a:pt x="288" y="431"/>
                  </a:lnTo>
                  <a:lnTo>
                    <a:pt x="288" y="431"/>
                  </a:lnTo>
                  <a:lnTo>
                    <a:pt x="288" y="436"/>
                  </a:lnTo>
                  <a:lnTo>
                    <a:pt x="288" y="441"/>
                  </a:lnTo>
                  <a:lnTo>
                    <a:pt x="288" y="446"/>
                  </a:lnTo>
                  <a:lnTo>
                    <a:pt x="288" y="450"/>
                  </a:lnTo>
                  <a:lnTo>
                    <a:pt x="288" y="450"/>
                  </a:lnTo>
                  <a:lnTo>
                    <a:pt x="283" y="455"/>
                  </a:lnTo>
                  <a:lnTo>
                    <a:pt x="283" y="455"/>
                  </a:lnTo>
                  <a:lnTo>
                    <a:pt x="283" y="460"/>
                  </a:lnTo>
                  <a:lnTo>
                    <a:pt x="283" y="465"/>
                  </a:lnTo>
                  <a:lnTo>
                    <a:pt x="283" y="465"/>
                  </a:lnTo>
                  <a:lnTo>
                    <a:pt x="283" y="470"/>
                  </a:lnTo>
                  <a:lnTo>
                    <a:pt x="283" y="465"/>
                  </a:lnTo>
                  <a:lnTo>
                    <a:pt x="283" y="470"/>
                  </a:lnTo>
                  <a:lnTo>
                    <a:pt x="278" y="475"/>
                  </a:lnTo>
                  <a:lnTo>
                    <a:pt x="278" y="475"/>
                  </a:lnTo>
                  <a:lnTo>
                    <a:pt x="278" y="479"/>
                  </a:lnTo>
                  <a:lnTo>
                    <a:pt x="278" y="484"/>
                  </a:lnTo>
                  <a:lnTo>
                    <a:pt x="273" y="489"/>
                  </a:lnTo>
                  <a:lnTo>
                    <a:pt x="273" y="489"/>
                  </a:lnTo>
                  <a:lnTo>
                    <a:pt x="273" y="494"/>
                  </a:lnTo>
                  <a:lnTo>
                    <a:pt x="273" y="494"/>
                  </a:lnTo>
                  <a:lnTo>
                    <a:pt x="273" y="499"/>
                  </a:lnTo>
                  <a:lnTo>
                    <a:pt x="273" y="499"/>
                  </a:lnTo>
                  <a:lnTo>
                    <a:pt x="268" y="504"/>
                  </a:lnTo>
                  <a:lnTo>
                    <a:pt x="268" y="504"/>
                  </a:lnTo>
                  <a:lnTo>
                    <a:pt x="268" y="508"/>
                  </a:lnTo>
                  <a:lnTo>
                    <a:pt x="268" y="508"/>
                  </a:lnTo>
                  <a:lnTo>
                    <a:pt x="263" y="508"/>
                  </a:lnTo>
                  <a:lnTo>
                    <a:pt x="263" y="504"/>
                  </a:lnTo>
                  <a:lnTo>
                    <a:pt x="263" y="504"/>
                  </a:lnTo>
                  <a:lnTo>
                    <a:pt x="268" y="499"/>
                  </a:lnTo>
                  <a:lnTo>
                    <a:pt x="268" y="494"/>
                  </a:lnTo>
                  <a:lnTo>
                    <a:pt x="268" y="489"/>
                  </a:lnTo>
                  <a:lnTo>
                    <a:pt x="268" y="489"/>
                  </a:lnTo>
                  <a:lnTo>
                    <a:pt x="268" y="489"/>
                  </a:lnTo>
                  <a:lnTo>
                    <a:pt x="268" y="489"/>
                  </a:lnTo>
                  <a:lnTo>
                    <a:pt x="273" y="484"/>
                  </a:lnTo>
                  <a:lnTo>
                    <a:pt x="273" y="479"/>
                  </a:lnTo>
                  <a:lnTo>
                    <a:pt x="273" y="475"/>
                  </a:lnTo>
                  <a:lnTo>
                    <a:pt x="273" y="475"/>
                  </a:lnTo>
                  <a:lnTo>
                    <a:pt x="278" y="470"/>
                  </a:lnTo>
                  <a:lnTo>
                    <a:pt x="278" y="465"/>
                  </a:lnTo>
                  <a:lnTo>
                    <a:pt x="278" y="465"/>
                  </a:lnTo>
                  <a:lnTo>
                    <a:pt x="278" y="460"/>
                  </a:lnTo>
                  <a:lnTo>
                    <a:pt x="278" y="460"/>
                  </a:lnTo>
                  <a:lnTo>
                    <a:pt x="278" y="455"/>
                  </a:lnTo>
                  <a:lnTo>
                    <a:pt x="278" y="455"/>
                  </a:lnTo>
                  <a:lnTo>
                    <a:pt x="278" y="450"/>
                  </a:lnTo>
                  <a:lnTo>
                    <a:pt x="283" y="450"/>
                  </a:lnTo>
                  <a:lnTo>
                    <a:pt x="283" y="450"/>
                  </a:lnTo>
                  <a:lnTo>
                    <a:pt x="283" y="446"/>
                  </a:lnTo>
                  <a:lnTo>
                    <a:pt x="283" y="441"/>
                  </a:lnTo>
                  <a:lnTo>
                    <a:pt x="283" y="436"/>
                  </a:lnTo>
                  <a:lnTo>
                    <a:pt x="283" y="431"/>
                  </a:lnTo>
                  <a:lnTo>
                    <a:pt x="283" y="431"/>
                  </a:lnTo>
                  <a:lnTo>
                    <a:pt x="283" y="426"/>
                  </a:lnTo>
                  <a:lnTo>
                    <a:pt x="283" y="426"/>
                  </a:lnTo>
                  <a:lnTo>
                    <a:pt x="288" y="421"/>
                  </a:lnTo>
                  <a:lnTo>
                    <a:pt x="288" y="421"/>
                  </a:lnTo>
                  <a:lnTo>
                    <a:pt x="288" y="416"/>
                  </a:lnTo>
                  <a:lnTo>
                    <a:pt x="288" y="416"/>
                  </a:lnTo>
                  <a:lnTo>
                    <a:pt x="288" y="412"/>
                  </a:lnTo>
                  <a:lnTo>
                    <a:pt x="288" y="407"/>
                  </a:lnTo>
                  <a:lnTo>
                    <a:pt x="288" y="412"/>
                  </a:lnTo>
                  <a:lnTo>
                    <a:pt x="288" y="407"/>
                  </a:lnTo>
                  <a:lnTo>
                    <a:pt x="288" y="402"/>
                  </a:lnTo>
                  <a:lnTo>
                    <a:pt x="288" y="402"/>
                  </a:lnTo>
                  <a:lnTo>
                    <a:pt x="288" y="397"/>
                  </a:lnTo>
                  <a:lnTo>
                    <a:pt x="288" y="397"/>
                  </a:lnTo>
                  <a:lnTo>
                    <a:pt x="288" y="392"/>
                  </a:lnTo>
                  <a:lnTo>
                    <a:pt x="288" y="392"/>
                  </a:lnTo>
                  <a:lnTo>
                    <a:pt x="288" y="387"/>
                  </a:lnTo>
                  <a:lnTo>
                    <a:pt x="288" y="387"/>
                  </a:lnTo>
                  <a:lnTo>
                    <a:pt x="288" y="383"/>
                  </a:lnTo>
                  <a:lnTo>
                    <a:pt x="288" y="378"/>
                  </a:lnTo>
                  <a:lnTo>
                    <a:pt x="288" y="368"/>
                  </a:lnTo>
                  <a:lnTo>
                    <a:pt x="288" y="353"/>
                  </a:lnTo>
                  <a:lnTo>
                    <a:pt x="288" y="334"/>
                  </a:lnTo>
                  <a:lnTo>
                    <a:pt x="288" y="320"/>
                  </a:lnTo>
                  <a:lnTo>
                    <a:pt x="283" y="300"/>
                  </a:lnTo>
                  <a:lnTo>
                    <a:pt x="278" y="286"/>
                  </a:lnTo>
                  <a:lnTo>
                    <a:pt x="278" y="271"/>
                  </a:lnTo>
                  <a:lnTo>
                    <a:pt x="273" y="257"/>
                  </a:lnTo>
                  <a:lnTo>
                    <a:pt x="263" y="237"/>
                  </a:lnTo>
                  <a:lnTo>
                    <a:pt x="258" y="223"/>
                  </a:lnTo>
                  <a:lnTo>
                    <a:pt x="253" y="208"/>
                  </a:lnTo>
                  <a:lnTo>
                    <a:pt x="249" y="194"/>
                  </a:lnTo>
                  <a:lnTo>
                    <a:pt x="239" y="179"/>
                  </a:lnTo>
                  <a:lnTo>
                    <a:pt x="229" y="165"/>
                  </a:lnTo>
                  <a:lnTo>
                    <a:pt x="219" y="155"/>
                  </a:lnTo>
                  <a:lnTo>
                    <a:pt x="215" y="140"/>
                  </a:lnTo>
                  <a:lnTo>
                    <a:pt x="200" y="126"/>
                  </a:lnTo>
                  <a:lnTo>
                    <a:pt x="190" y="116"/>
                  </a:lnTo>
                  <a:lnTo>
                    <a:pt x="180" y="102"/>
                  </a:lnTo>
                  <a:lnTo>
                    <a:pt x="171" y="92"/>
                  </a:lnTo>
                  <a:lnTo>
                    <a:pt x="161" y="82"/>
                  </a:lnTo>
                  <a:lnTo>
                    <a:pt x="146" y="73"/>
                  </a:lnTo>
                  <a:lnTo>
                    <a:pt x="137" y="63"/>
                  </a:lnTo>
                  <a:lnTo>
                    <a:pt x="122" y="53"/>
                  </a:lnTo>
                  <a:lnTo>
                    <a:pt x="108" y="44"/>
                  </a:lnTo>
                  <a:lnTo>
                    <a:pt x="98" y="39"/>
                  </a:lnTo>
                  <a:lnTo>
                    <a:pt x="83" y="29"/>
                  </a:lnTo>
                  <a:lnTo>
                    <a:pt x="83" y="29"/>
                  </a:lnTo>
                  <a:lnTo>
                    <a:pt x="69" y="24"/>
                  </a:lnTo>
                  <a:lnTo>
                    <a:pt x="54" y="19"/>
                  </a:lnTo>
                  <a:lnTo>
                    <a:pt x="44" y="14"/>
                  </a:lnTo>
                  <a:lnTo>
                    <a:pt x="3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7" name="Google Shape;997;p40"/>
            <p:cNvSpPr/>
            <p:nvPr/>
          </p:nvSpPr>
          <p:spPr>
            <a:xfrm>
              <a:off x="6569075" y="2636838"/>
              <a:ext cx="153987" cy="530225"/>
            </a:xfrm>
            <a:custGeom>
              <a:avLst/>
              <a:gdLst/>
              <a:ahLst/>
              <a:cxnLst/>
              <a:rect l="l" t="t" r="r" b="b"/>
              <a:pathLst>
                <a:path w="97" h="334" extrusionOk="0">
                  <a:moveTo>
                    <a:pt x="4" y="0"/>
                  </a:moveTo>
                  <a:lnTo>
                    <a:pt x="97" y="334"/>
                  </a:lnTo>
                  <a:lnTo>
                    <a:pt x="92" y="334"/>
                  </a:lnTo>
                  <a:lnTo>
                    <a:pt x="0" y="0"/>
                  </a:lnTo>
                  <a:lnTo>
                    <a:pt x="4"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8" name="Google Shape;998;p40"/>
            <p:cNvSpPr/>
            <p:nvPr/>
          </p:nvSpPr>
          <p:spPr>
            <a:xfrm>
              <a:off x="6537325" y="2744788"/>
              <a:ext cx="69850" cy="500063"/>
            </a:xfrm>
            <a:custGeom>
              <a:avLst/>
              <a:gdLst/>
              <a:ahLst/>
              <a:cxnLst/>
              <a:rect l="l" t="t" r="r" b="b"/>
              <a:pathLst>
                <a:path w="44" h="315" extrusionOk="0">
                  <a:moveTo>
                    <a:pt x="5" y="0"/>
                  </a:moveTo>
                  <a:lnTo>
                    <a:pt x="44" y="315"/>
                  </a:lnTo>
                  <a:lnTo>
                    <a:pt x="39" y="315"/>
                  </a:lnTo>
                  <a:lnTo>
                    <a:pt x="0"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999" name="Google Shape;999;p40"/>
            <p:cNvSpPr/>
            <p:nvPr/>
          </p:nvSpPr>
          <p:spPr>
            <a:xfrm>
              <a:off x="6437313" y="2568576"/>
              <a:ext cx="369887" cy="684213"/>
            </a:xfrm>
            <a:custGeom>
              <a:avLst/>
              <a:gdLst/>
              <a:ahLst/>
              <a:cxnLst/>
              <a:rect l="l" t="t" r="r" b="b"/>
              <a:pathLst>
                <a:path w="233" h="431" extrusionOk="0">
                  <a:moveTo>
                    <a:pt x="5" y="0"/>
                  </a:moveTo>
                  <a:lnTo>
                    <a:pt x="233" y="431"/>
                  </a:lnTo>
                  <a:lnTo>
                    <a:pt x="229" y="431"/>
                  </a:lnTo>
                  <a:lnTo>
                    <a:pt x="0"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0" name="Google Shape;1000;p40"/>
            <p:cNvSpPr/>
            <p:nvPr/>
          </p:nvSpPr>
          <p:spPr>
            <a:xfrm>
              <a:off x="6761163" y="3152776"/>
              <a:ext cx="85725" cy="84138"/>
            </a:xfrm>
            <a:custGeom>
              <a:avLst/>
              <a:gdLst/>
              <a:ahLst/>
              <a:cxnLst/>
              <a:rect l="l" t="t" r="r" b="b"/>
              <a:pathLst>
                <a:path w="54" h="53" extrusionOk="0">
                  <a:moveTo>
                    <a:pt x="0" y="0"/>
                  </a:moveTo>
                  <a:lnTo>
                    <a:pt x="54" y="53"/>
                  </a:lnTo>
                  <a:lnTo>
                    <a:pt x="54" y="53"/>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1" name="Google Shape;1001;p40"/>
            <p:cNvSpPr/>
            <p:nvPr/>
          </p:nvSpPr>
          <p:spPr>
            <a:xfrm>
              <a:off x="6329363" y="2474913"/>
              <a:ext cx="323850" cy="777875"/>
            </a:xfrm>
            <a:custGeom>
              <a:avLst/>
              <a:gdLst/>
              <a:ahLst/>
              <a:cxnLst/>
              <a:rect l="l" t="t" r="r" b="b"/>
              <a:pathLst>
                <a:path w="204" h="490" extrusionOk="0">
                  <a:moveTo>
                    <a:pt x="0" y="0"/>
                  </a:moveTo>
                  <a:lnTo>
                    <a:pt x="24" y="20"/>
                  </a:lnTo>
                  <a:lnTo>
                    <a:pt x="34" y="30"/>
                  </a:lnTo>
                  <a:lnTo>
                    <a:pt x="44" y="39"/>
                  </a:lnTo>
                  <a:lnTo>
                    <a:pt x="53" y="49"/>
                  </a:lnTo>
                  <a:lnTo>
                    <a:pt x="63" y="59"/>
                  </a:lnTo>
                  <a:lnTo>
                    <a:pt x="73" y="68"/>
                  </a:lnTo>
                  <a:lnTo>
                    <a:pt x="83" y="78"/>
                  </a:lnTo>
                  <a:lnTo>
                    <a:pt x="92" y="93"/>
                  </a:lnTo>
                  <a:lnTo>
                    <a:pt x="102" y="102"/>
                  </a:lnTo>
                  <a:lnTo>
                    <a:pt x="112" y="112"/>
                  </a:lnTo>
                  <a:lnTo>
                    <a:pt x="117" y="126"/>
                  </a:lnTo>
                  <a:lnTo>
                    <a:pt x="126" y="136"/>
                  </a:lnTo>
                  <a:lnTo>
                    <a:pt x="136" y="151"/>
                  </a:lnTo>
                  <a:lnTo>
                    <a:pt x="141" y="160"/>
                  </a:lnTo>
                  <a:lnTo>
                    <a:pt x="146" y="175"/>
                  </a:lnTo>
                  <a:lnTo>
                    <a:pt x="155" y="189"/>
                  </a:lnTo>
                  <a:lnTo>
                    <a:pt x="160" y="199"/>
                  </a:lnTo>
                  <a:lnTo>
                    <a:pt x="165" y="214"/>
                  </a:lnTo>
                  <a:lnTo>
                    <a:pt x="170" y="228"/>
                  </a:lnTo>
                  <a:lnTo>
                    <a:pt x="175" y="243"/>
                  </a:lnTo>
                  <a:lnTo>
                    <a:pt x="180" y="257"/>
                  </a:lnTo>
                  <a:lnTo>
                    <a:pt x="185" y="272"/>
                  </a:lnTo>
                  <a:lnTo>
                    <a:pt x="190" y="286"/>
                  </a:lnTo>
                  <a:lnTo>
                    <a:pt x="194" y="301"/>
                  </a:lnTo>
                  <a:lnTo>
                    <a:pt x="194" y="315"/>
                  </a:lnTo>
                  <a:lnTo>
                    <a:pt x="199" y="330"/>
                  </a:lnTo>
                  <a:lnTo>
                    <a:pt x="199" y="344"/>
                  </a:lnTo>
                  <a:lnTo>
                    <a:pt x="199" y="359"/>
                  </a:lnTo>
                  <a:lnTo>
                    <a:pt x="204" y="373"/>
                  </a:lnTo>
                  <a:lnTo>
                    <a:pt x="204" y="388"/>
                  </a:lnTo>
                  <a:lnTo>
                    <a:pt x="204" y="407"/>
                  </a:lnTo>
                  <a:lnTo>
                    <a:pt x="204" y="412"/>
                  </a:lnTo>
                  <a:lnTo>
                    <a:pt x="204" y="412"/>
                  </a:lnTo>
                  <a:lnTo>
                    <a:pt x="204" y="417"/>
                  </a:lnTo>
                  <a:lnTo>
                    <a:pt x="204" y="417"/>
                  </a:lnTo>
                  <a:lnTo>
                    <a:pt x="204" y="422"/>
                  </a:lnTo>
                  <a:lnTo>
                    <a:pt x="204" y="422"/>
                  </a:lnTo>
                  <a:lnTo>
                    <a:pt x="204" y="427"/>
                  </a:lnTo>
                  <a:lnTo>
                    <a:pt x="204" y="427"/>
                  </a:lnTo>
                  <a:lnTo>
                    <a:pt x="204" y="432"/>
                  </a:lnTo>
                  <a:lnTo>
                    <a:pt x="204" y="436"/>
                  </a:lnTo>
                  <a:lnTo>
                    <a:pt x="204" y="436"/>
                  </a:lnTo>
                  <a:lnTo>
                    <a:pt x="204" y="441"/>
                  </a:lnTo>
                  <a:lnTo>
                    <a:pt x="204" y="441"/>
                  </a:lnTo>
                  <a:lnTo>
                    <a:pt x="199" y="446"/>
                  </a:lnTo>
                  <a:lnTo>
                    <a:pt x="199" y="446"/>
                  </a:lnTo>
                  <a:lnTo>
                    <a:pt x="199" y="451"/>
                  </a:lnTo>
                  <a:lnTo>
                    <a:pt x="199" y="451"/>
                  </a:lnTo>
                  <a:lnTo>
                    <a:pt x="199" y="456"/>
                  </a:lnTo>
                  <a:lnTo>
                    <a:pt x="199" y="456"/>
                  </a:lnTo>
                  <a:lnTo>
                    <a:pt x="199" y="461"/>
                  </a:lnTo>
                  <a:lnTo>
                    <a:pt x="199" y="465"/>
                  </a:lnTo>
                  <a:lnTo>
                    <a:pt x="199" y="465"/>
                  </a:lnTo>
                  <a:lnTo>
                    <a:pt x="199" y="470"/>
                  </a:lnTo>
                  <a:lnTo>
                    <a:pt x="199" y="470"/>
                  </a:lnTo>
                  <a:lnTo>
                    <a:pt x="199" y="475"/>
                  </a:lnTo>
                  <a:lnTo>
                    <a:pt x="199" y="475"/>
                  </a:lnTo>
                  <a:lnTo>
                    <a:pt x="199" y="480"/>
                  </a:lnTo>
                  <a:lnTo>
                    <a:pt x="199" y="480"/>
                  </a:lnTo>
                  <a:lnTo>
                    <a:pt x="199" y="485"/>
                  </a:lnTo>
                  <a:lnTo>
                    <a:pt x="194" y="485"/>
                  </a:lnTo>
                  <a:lnTo>
                    <a:pt x="194" y="490"/>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2" name="Google Shape;1002;p40"/>
            <p:cNvSpPr/>
            <p:nvPr/>
          </p:nvSpPr>
          <p:spPr>
            <a:xfrm>
              <a:off x="6329363" y="2474913"/>
              <a:ext cx="323850" cy="777875"/>
            </a:xfrm>
            <a:custGeom>
              <a:avLst/>
              <a:gdLst/>
              <a:ahLst/>
              <a:cxnLst/>
              <a:rect l="l" t="t" r="r" b="b"/>
              <a:pathLst>
                <a:path w="204" h="490" extrusionOk="0">
                  <a:moveTo>
                    <a:pt x="0" y="0"/>
                  </a:moveTo>
                  <a:lnTo>
                    <a:pt x="24" y="15"/>
                  </a:lnTo>
                  <a:lnTo>
                    <a:pt x="34" y="25"/>
                  </a:lnTo>
                  <a:lnTo>
                    <a:pt x="44" y="34"/>
                  </a:lnTo>
                  <a:lnTo>
                    <a:pt x="58" y="44"/>
                  </a:lnTo>
                  <a:lnTo>
                    <a:pt x="68" y="59"/>
                  </a:lnTo>
                  <a:lnTo>
                    <a:pt x="78" y="68"/>
                  </a:lnTo>
                  <a:lnTo>
                    <a:pt x="87" y="78"/>
                  </a:lnTo>
                  <a:lnTo>
                    <a:pt x="97" y="88"/>
                  </a:lnTo>
                  <a:lnTo>
                    <a:pt x="102" y="102"/>
                  </a:lnTo>
                  <a:lnTo>
                    <a:pt x="112" y="112"/>
                  </a:lnTo>
                  <a:lnTo>
                    <a:pt x="121" y="122"/>
                  </a:lnTo>
                  <a:lnTo>
                    <a:pt x="126" y="136"/>
                  </a:lnTo>
                  <a:lnTo>
                    <a:pt x="136" y="151"/>
                  </a:lnTo>
                  <a:lnTo>
                    <a:pt x="141" y="160"/>
                  </a:lnTo>
                  <a:lnTo>
                    <a:pt x="151" y="175"/>
                  </a:lnTo>
                  <a:lnTo>
                    <a:pt x="155" y="185"/>
                  </a:lnTo>
                  <a:lnTo>
                    <a:pt x="160" y="199"/>
                  </a:lnTo>
                  <a:lnTo>
                    <a:pt x="170" y="214"/>
                  </a:lnTo>
                  <a:lnTo>
                    <a:pt x="175" y="228"/>
                  </a:lnTo>
                  <a:lnTo>
                    <a:pt x="180" y="243"/>
                  </a:lnTo>
                  <a:lnTo>
                    <a:pt x="185" y="257"/>
                  </a:lnTo>
                  <a:lnTo>
                    <a:pt x="190" y="272"/>
                  </a:lnTo>
                  <a:lnTo>
                    <a:pt x="190" y="286"/>
                  </a:lnTo>
                  <a:lnTo>
                    <a:pt x="194" y="301"/>
                  </a:lnTo>
                  <a:lnTo>
                    <a:pt x="199" y="315"/>
                  </a:lnTo>
                  <a:lnTo>
                    <a:pt x="199" y="330"/>
                  </a:lnTo>
                  <a:lnTo>
                    <a:pt x="204" y="344"/>
                  </a:lnTo>
                  <a:lnTo>
                    <a:pt x="204" y="359"/>
                  </a:lnTo>
                  <a:lnTo>
                    <a:pt x="204" y="373"/>
                  </a:lnTo>
                  <a:lnTo>
                    <a:pt x="204" y="388"/>
                  </a:lnTo>
                  <a:lnTo>
                    <a:pt x="204" y="407"/>
                  </a:lnTo>
                  <a:lnTo>
                    <a:pt x="204" y="407"/>
                  </a:lnTo>
                  <a:lnTo>
                    <a:pt x="204" y="412"/>
                  </a:lnTo>
                  <a:lnTo>
                    <a:pt x="204" y="412"/>
                  </a:lnTo>
                  <a:lnTo>
                    <a:pt x="204" y="412"/>
                  </a:lnTo>
                  <a:lnTo>
                    <a:pt x="204" y="417"/>
                  </a:lnTo>
                  <a:lnTo>
                    <a:pt x="204" y="417"/>
                  </a:lnTo>
                  <a:lnTo>
                    <a:pt x="204" y="422"/>
                  </a:lnTo>
                  <a:lnTo>
                    <a:pt x="204" y="422"/>
                  </a:lnTo>
                  <a:lnTo>
                    <a:pt x="204" y="427"/>
                  </a:lnTo>
                  <a:lnTo>
                    <a:pt x="204" y="427"/>
                  </a:lnTo>
                  <a:lnTo>
                    <a:pt x="204" y="427"/>
                  </a:lnTo>
                  <a:lnTo>
                    <a:pt x="204" y="432"/>
                  </a:lnTo>
                  <a:lnTo>
                    <a:pt x="204" y="432"/>
                  </a:lnTo>
                  <a:lnTo>
                    <a:pt x="204" y="436"/>
                  </a:lnTo>
                  <a:lnTo>
                    <a:pt x="204" y="436"/>
                  </a:lnTo>
                  <a:lnTo>
                    <a:pt x="204" y="441"/>
                  </a:lnTo>
                  <a:lnTo>
                    <a:pt x="204" y="441"/>
                  </a:lnTo>
                  <a:lnTo>
                    <a:pt x="204" y="441"/>
                  </a:lnTo>
                  <a:lnTo>
                    <a:pt x="204" y="446"/>
                  </a:lnTo>
                  <a:lnTo>
                    <a:pt x="204" y="446"/>
                  </a:lnTo>
                  <a:lnTo>
                    <a:pt x="204" y="446"/>
                  </a:lnTo>
                  <a:lnTo>
                    <a:pt x="204" y="451"/>
                  </a:lnTo>
                  <a:lnTo>
                    <a:pt x="204" y="451"/>
                  </a:lnTo>
                  <a:lnTo>
                    <a:pt x="204" y="456"/>
                  </a:lnTo>
                  <a:lnTo>
                    <a:pt x="204" y="451"/>
                  </a:lnTo>
                  <a:lnTo>
                    <a:pt x="204" y="456"/>
                  </a:lnTo>
                  <a:lnTo>
                    <a:pt x="204" y="456"/>
                  </a:lnTo>
                  <a:lnTo>
                    <a:pt x="204" y="461"/>
                  </a:lnTo>
                  <a:lnTo>
                    <a:pt x="204" y="461"/>
                  </a:lnTo>
                  <a:lnTo>
                    <a:pt x="204" y="465"/>
                  </a:lnTo>
                  <a:lnTo>
                    <a:pt x="204" y="465"/>
                  </a:lnTo>
                  <a:lnTo>
                    <a:pt x="204" y="465"/>
                  </a:lnTo>
                  <a:lnTo>
                    <a:pt x="204" y="465"/>
                  </a:lnTo>
                  <a:lnTo>
                    <a:pt x="199" y="470"/>
                  </a:lnTo>
                  <a:lnTo>
                    <a:pt x="199" y="470"/>
                  </a:lnTo>
                  <a:lnTo>
                    <a:pt x="199" y="470"/>
                  </a:lnTo>
                  <a:lnTo>
                    <a:pt x="199" y="475"/>
                  </a:lnTo>
                  <a:lnTo>
                    <a:pt x="199" y="475"/>
                  </a:lnTo>
                  <a:lnTo>
                    <a:pt x="199" y="475"/>
                  </a:lnTo>
                  <a:lnTo>
                    <a:pt x="199" y="480"/>
                  </a:lnTo>
                  <a:lnTo>
                    <a:pt x="199" y="480"/>
                  </a:lnTo>
                  <a:lnTo>
                    <a:pt x="199" y="480"/>
                  </a:lnTo>
                  <a:lnTo>
                    <a:pt x="199" y="485"/>
                  </a:lnTo>
                  <a:lnTo>
                    <a:pt x="199" y="485"/>
                  </a:lnTo>
                  <a:lnTo>
                    <a:pt x="199" y="490"/>
                  </a:lnTo>
                  <a:lnTo>
                    <a:pt x="199" y="485"/>
                  </a:lnTo>
                  <a:lnTo>
                    <a:pt x="199" y="490"/>
                  </a:lnTo>
                  <a:lnTo>
                    <a:pt x="194" y="490"/>
                  </a:lnTo>
                  <a:lnTo>
                    <a:pt x="194" y="490"/>
                  </a:lnTo>
                  <a:lnTo>
                    <a:pt x="194" y="485"/>
                  </a:lnTo>
                  <a:lnTo>
                    <a:pt x="194" y="485"/>
                  </a:lnTo>
                  <a:lnTo>
                    <a:pt x="194" y="485"/>
                  </a:lnTo>
                  <a:lnTo>
                    <a:pt x="194" y="485"/>
                  </a:lnTo>
                  <a:lnTo>
                    <a:pt x="194" y="480"/>
                  </a:lnTo>
                  <a:lnTo>
                    <a:pt x="194" y="480"/>
                  </a:lnTo>
                  <a:lnTo>
                    <a:pt x="194" y="480"/>
                  </a:lnTo>
                  <a:lnTo>
                    <a:pt x="194" y="475"/>
                  </a:lnTo>
                  <a:lnTo>
                    <a:pt x="194" y="475"/>
                  </a:lnTo>
                  <a:lnTo>
                    <a:pt x="194" y="475"/>
                  </a:lnTo>
                  <a:lnTo>
                    <a:pt x="194" y="470"/>
                  </a:lnTo>
                  <a:lnTo>
                    <a:pt x="194" y="470"/>
                  </a:lnTo>
                  <a:lnTo>
                    <a:pt x="194" y="465"/>
                  </a:lnTo>
                  <a:lnTo>
                    <a:pt x="199" y="465"/>
                  </a:lnTo>
                  <a:lnTo>
                    <a:pt x="199" y="465"/>
                  </a:lnTo>
                  <a:lnTo>
                    <a:pt x="199" y="465"/>
                  </a:lnTo>
                  <a:lnTo>
                    <a:pt x="199" y="461"/>
                  </a:lnTo>
                  <a:lnTo>
                    <a:pt x="199" y="461"/>
                  </a:lnTo>
                  <a:lnTo>
                    <a:pt x="199" y="461"/>
                  </a:lnTo>
                  <a:lnTo>
                    <a:pt x="199" y="456"/>
                  </a:lnTo>
                  <a:lnTo>
                    <a:pt x="199" y="456"/>
                  </a:lnTo>
                  <a:lnTo>
                    <a:pt x="199" y="451"/>
                  </a:lnTo>
                  <a:lnTo>
                    <a:pt x="199" y="451"/>
                  </a:lnTo>
                  <a:lnTo>
                    <a:pt x="199" y="451"/>
                  </a:lnTo>
                  <a:lnTo>
                    <a:pt x="199" y="451"/>
                  </a:lnTo>
                  <a:lnTo>
                    <a:pt x="199" y="446"/>
                  </a:lnTo>
                  <a:lnTo>
                    <a:pt x="199" y="446"/>
                  </a:lnTo>
                  <a:lnTo>
                    <a:pt x="199" y="446"/>
                  </a:lnTo>
                  <a:lnTo>
                    <a:pt x="199" y="441"/>
                  </a:lnTo>
                  <a:lnTo>
                    <a:pt x="199" y="441"/>
                  </a:lnTo>
                  <a:lnTo>
                    <a:pt x="199" y="441"/>
                  </a:lnTo>
                  <a:lnTo>
                    <a:pt x="199" y="436"/>
                  </a:lnTo>
                  <a:lnTo>
                    <a:pt x="199" y="436"/>
                  </a:lnTo>
                  <a:lnTo>
                    <a:pt x="199" y="432"/>
                  </a:lnTo>
                  <a:lnTo>
                    <a:pt x="199" y="432"/>
                  </a:lnTo>
                  <a:lnTo>
                    <a:pt x="199" y="427"/>
                  </a:lnTo>
                  <a:lnTo>
                    <a:pt x="199" y="427"/>
                  </a:lnTo>
                  <a:lnTo>
                    <a:pt x="199" y="427"/>
                  </a:lnTo>
                  <a:lnTo>
                    <a:pt x="199" y="422"/>
                  </a:lnTo>
                  <a:lnTo>
                    <a:pt x="199" y="422"/>
                  </a:lnTo>
                  <a:lnTo>
                    <a:pt x="199" y="417"/>
                  </a:lnTo>
                  <a:lnTo>
                    <a:pt x="199" y="417"/>
                  </a:lnTo>
                  <a:lnTo>
                    <a:pt x="199" y="412"/>
                  </a:lnTo>
                  <a:lnTo>
                    <a:pt x="199" y="412"/>
                  </a:lnTo>
                  <a:lnTo>
                    <a:pt x="199" y="407"/>
                  </a:lnTo>
                  <a:lnTo>
                    <a:pt x="199" y="402"/>
                  </a:lnTo>
                  <a:lnTo>
                    <a:pt x="199" y="407"/>
                  </a:lnTo>
                  <a:lnTo>
                    <a:pt x="199" y="388"/>
                  </a:lnTo>
                  <a:lnTo>
                    <a:pt x="199" y="373"/>
                  </a:lnTo>
                  <a:lnTo>
                    <a:pt x="199" y="359"/>
                  </a:lnTo>
                  <a:lnTo>
                    <a:pt x="199" y="344"/>
                  </a:lnTo>
                  <a:lnTo>
                    <a:pt x="194" y="330"/>
                  </a:lnTo>
                  <a:lnTo>
                    <a:pt x="194" y="315"/>
                  </a:lnTo>
                  <a:lnTo>
                    <a:pt x="190" y="301"/>
                  </a:lnTo>
                  <a:lnTo>
                    <a:pt x="185" y="286"/>
                  </a:lnTo>
                  <a:lnTo>
                    <a:pt x="185" y="272"/>
                  </a:lnTo>
                  <a:lnTo>
                    <a:pt x="180" y="257"/>
                  </a:lnTo>
                  <a:lnTo>
                    <a:pt x="175" y="243"/>
                  </a:lnTo>
                  <a:lnTo>
                    <a:pt x="170" y="228"/>
                  </a:lnTo>
                  <a:lnTo>
                    <a:pt x="165" y="218"/>
                  </a:lnTo>
                  <a:lnTo>
                    <a:pt x="155" y="204"/>
                  </a:lnTo>
                  <a:lnTo>
                    <a:pt x="151" y="189"/>
                  </a:lnTo>
                  <a:lnTo>
                    <a:pt x="146" y="175"/>
                  </a:lnTo>
                  <a:lnTo>
                    <a:pt x="141" y="165"/>
                  </a:lnTo>
                  <a:lnTo>
                    <a:pt x="131" y="151"/>
                  </a:lnTo>
                  <a:lnTo>
                    <a:pt x="126" y="141"/>
                  </a:lnTo>
                  <a:lnTo>
                    <a:pt x="117" y="126"/>
                  </a:lnTo>
                  <a:lnTo>
                    <a:pt x="107" y="117"/>
                  </a:lnTo>
                  <a:lnTo>
                    <a:pt x="102" y="102"/>
                  </a:lnTo>
                  <a:lnTo>
                    <a:pt x="92" y="93"/>
                  </a:lnTo>
                  <a:lnTo>
                    <a:pt x="83" y="83"/>
                  </a:lnTo>
                  <a:lnTo>
                    <a:pt x="73" y="68"/>
                  </a:lnTo>
                  <a:lnTo>
                    <a:pt x="63" y="59"/>
                  </a:lnTo>
                  <a:lnTo>
                    <a:pt x="53" y="49"/>
                  </a:lnTo>
                  <a:lnTo>
                    <a:pt x="44" y="39"/>
                  </a:lnTo>
                  <a:lnTo>
                    <a:pt x="34" y="30"/>
                  </a:lnTo>
                  <a:lnTo>
                    <a:pt x="19" y="20"/>
                  </a:lnTo>
                  <a:lnTo>
                    <a:pt x="0" y="0"/>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3" name="Google Shape;1003;p40"/>
            <p:cNvSpPr/>
            <p:nvPr/>
          </p:nvSpPr>
          <p:spPr>
            <a:xfrm>
              <a:off x="6289675" y="2444751"/>
              <a:ext cx="355600" cy="430213"/>
            </a:xfrm>
            <a:custGeom>
              <a:avLst/>
              <a:gdLst/>
              <a:ahLst/>
              <a:cxnLst/>
              <a:rect l="l" t="t" r="r" b="b"/>
              <a:pathLst>
                <a:path w="224" h="271" extrusionOk="0">
                  <a:moveTo>
                    <a:pt x="0" y="0"/>
                  </a:moveTo>
                  <a:lnTo>
                    <a:pt x="20" y="10"/>
                  </a:lnTo>
                  <a:lnTo>
                    <a:pt x="35" y="15"/>
                  </a:lnTo>
                  <a:lnTo>
                    <a:pt x="44" y="19"/>
                  </a:lnTo>
                  <a:lnTo>
                    <a:pt x="54" y="24"/>
                  </a:lnTo>
                  <a:lnTo>
                    <a:pt x="64" y="29"/>
                  </a:lnTo>
                  <a:lnTo>
                    <a:pt x="73" y="34"/>
                  </a:lnTo>
                  <a:lnTo>
                    <a:pt x="83" y="44"/>
                  </a:lnTo>
                  <a:lnTo>
                    <a:pt x="93" y="49"/>
                  </a:lnTo>
                  <a:lnTo>
                    <a:pt x="98" y="53"/>
                  </a:lnTo>
                  <a:lnTo>
                    <a:pt x="108" y="63"/>
                  </a:lnTo>
                  <a:lnTo>
                    <a:pt x="117" y="68"/>
                  </a:lnTo>
                  <a:lnTo>
                    <a:pt x="127" y="78"/>
                  </a:lnTo>
                  <a:lnTo>
                    <a:pt x="132" y="87"/>
                  </a:lnTo>
                  <a:lnTo>
                    <a:pt x="142" y="97"/>
                  </a:lnTo>
                  <a:lnTo>
                    <a:pt x="146" y="102"/>
                  </a:lnTo>
                  <a:lnTo>
                    <a:pt x="156" y="112"/>
                  </a:lnTo>
                  <a:lnTo>
                    <a:pt x="161" y="121"/>
                  </a:lnTo>
                  <a:lnTo>
                    <a:pt x="171" y="131"/>
                  </a:lnTo>
                  <a:lnTo>
                    <a:pt x="176" y="141"/>
                  </a:lnTo>
                  <a:lnTo>
                    <a:pt x="180" y="150"/>
                  </a:lnTo>
                  <a:lnTo>
                    <a:pt x="185" y="160"/>
                  </a:lnTo>
                  <a:lnTo>
                    <a:pt x="190" y="170"/>
                  </a:lnTo>
                  <a:lnTo>
                    <a:pt x="195" y="179"/>
                  </a:lnTo>
                  <a:lnTo>
                    <a:pt x="200" y="189"/>
                  </a:lnTo>
                  <a:lnTo>
                    <a:pt x="205" y="204"/>
                  </a:lnTo>
                  <a:lnTo>
                    <a:pt x="210" y="213"/>
                  </a:lnTo>
                  <a:lnTo>
                    <a:pt x="215" y="223"/>
                  </a:lnTo>
                  <a:lnTo>
                    <a:pt x="215" y="237"/>
                  </a:lnTo>
                  <a:lnTo>
                    <a:pt x="219" y="247"/>
                  </a:lnTo>
                  <a:lnTo>
                    <a:pt x="219" y="262"/>
                  </a:lnTo>
                  <a:lnTo>
                    <a:pt x="224" y="271"/>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4" name="Google Shape;1004;p40"/>
            <p:cNvSpPr/>
            <p:nvPr/>
          </p:nvSpPr>
          <p:spPr>
            <a:xfrm>
              <a:off x="6289675" y="2444751"/>
              <a:ext cx="355600" cy="430213"/>
            </a:xfrm>
            <a:custGeom>
              <a:avLst/>
              <a:gdLst/>
              <a:ahLst/>
              <a:cxnLst/>
              <a:rect l="l" t="t" r="r" b="b"/>
              <a:pathLst>
                <a:path w="224" h="271" extrusionOk="0">
                  <a:moveTo>
                    <a:pt x="0" y="0"/>
                  </a:moveTo>
                  <a:lnTo>
                    <a:pt x="25" y="5"/>
                  </a:lnTo>
                  <a:lnTo>
                    <a:pt x="35" y="10"/>
                  </a:lnTo>
                  <a:lnTo>
                    <a:pt x="44" y="15"/>
                  </a:lnTo>
                  <a:lnTo>
                    <a:pt x="54" y="19"/>
                  </a:lnTo>
                  <a:lnTo>
                    <a:pt x="64" y="29"/>
                  </a:lnTo>
                  <a:lnTo>
                    <a:pt x="73" y="34"/>
                  </a:lnTo>
                  <a:lnTo>
                    <a:pt x="83" y="39"/>
                  </a:lnTo>
                  <a:lnTo>
                    <a:pt x="93" y="44"/>
                  </a:lnTo>
                  <a:lnTo>
                    <a:pt x="103" y="53"/>
                  </a:lnTo>
                  <a:lnTo>
                    <a:pt x="112" y="63"/>
                  </a:lnTo>
                  <a:lnTo>
                    <a:pt x="117" y="68"/>
                  </a:lnTo>
                  <a:lnTo>
                    <a:pt x="127" y="78"/>
                  </a:lnTo>
                  <a:lnTo>
                    <a:pt x="137" y="82"/>
                  </a:lnTo>
                  <a:lnTo>
                    <a:pt x="137" y="82"/>
                  </a:lnTo>
                  <a:lnTo>
                    <a:pt x="142" y="92"/>
                  </a:lnTo>
                  <a:lnTo>
                    <a:pt x="151" y="102"/>
                  </a:lnTo>
                  <a:lnTo>
                    <a:pt x="156" y="112"/>
                  </a:lnTo>
                  <a:lnTo>
                    <a:pt x="166" y="121"/>
                  </a:lnTo>
                  <a:lnTo>
                    <a:pt x="171" y="131"/>
                  </a:lnTo>
                  <a:lnTo>
                    <a:pt x="180" y="141"/>
                  </a:lnTo>
                  <a:lnTo>
                    <a:pt x="185" y="150"/>
                  </a:lnTo>
                  <a:lnTo>
                    <a:pt x="190" y="160"/>
                  </a:lnTo>
                  <a:lnTo>
                    <a:pt x="195" y="170"/>
                  </a:lnTo>
                  <a:lnTo>
                    <a:pt x="200" y="179"/>
                  </a:lnTo>
                  <a:lnTo>
                    <a:pt x="205" y="189"/>
                  </a:lnTo>
                  <a:lnTo>
                    <a:pt x="210" y="204"/>
                  </a:lnTo>
                  <a:lnTo>
                    <a:pt x="215" y="213"/>
                  </a:lnTo>
                  <a:lnTo>
                    <a:pt x="215" y="223"/>
                  </a:lnTo>
                  <a:lnTo>
                    <a:pt x="219" y="237"/>
                  </a:lnTo>
                  <a:lnTo>
                    <a:pt x="219" y="247"/>
                  </a:lnTo>
                  <a:lnTo>
                    <a:pt x="224" y="257"/>
                  </a:lnTo>
                  <a:lnTo>
                    <a:pt x="224" y="271"/>
                  </a:lnTo>
                  <a:lnTo>
                    <a:pt x="224" y="271"/>
                  </a:lnTo>
                  <a:lnTo>
                    <a:pt x="219" y="271"/>
                  </a:lnTo>
                  <a:lnTo>
                    <a:pt x="219" y="262"/>
                  </a:lnTo>
                  <a:lnTo>
                    <a:pt x="215" y="247"/>
                  </a:lnTo>
                  <a:lnTo>
                    <a:pt x="215" y="237"/>
                  </a:lnTo>
                  <a:lnTo>
                    <a:pt x="210" y="228"/>
                  </a:lnTo>
                  <a:lnTo>
                    <a:pt x="210" y="213"/>
                  </a:lnTo>
                  <a:lnTo>
                    <a:pt x="205" y="204"/>
                  </a:lnTo>
                  <a:lnTo>
                    <a:pt x="200" y="194"/>
                  </a:lnTo>
                  <a:lnTo>
                    <a:pt x="195" y="179"/>
                  </a:lnTo>
                  <a:lnTo>
                    <a:pt x="190" y="170"/>
                  </a:lnTo>
                  <a:lnTo>
                    <a:pt x="185" y="160"/>
                  </a:lnTo>
                  <a:lnTo>
                    <a:pt x="180" y="150"/>
                  </a:lnTo>
                  <a:lnTo>
                    <a:pt x="176" y="141"/>
                  </a:lnTo>
                  <a:lnTo>
                    <a:pt x="166" y="131"/>
                  </a:lnTo>
                  <a:lnTo>
                    <a:pt x="161" y="121"/>
                  </a:lnTo>
                  <a:lnTo>
                    <a:pt x="156" y="112"/>
                  </a:lnTo>
                  <a:lnTo>
                    <a:pt x="146" y="107"/>
                  </a:lnTo>
                  <a:lnTo>
                    <a:pt x="142" y="97"/>
                  </a:lnTo>
                  <a:lnTo>
                    <a:pt x="132" y="87"/>
                  </a:lnTo>
                  <a:lnTo>
                    <a:pt x="132" y="87"/>
                  </a:lnTo>
                  <a:lnTo>
                    <a:pt x="122" y="78"/>
                  </a:lnTo>
                  <a:lnTo>
                    <a:pt x="117" y="73"/>
                  </a:lnTo>
                  <a:lnTo>
                    <a:pt x="108" y="63"/>
                  </a:lnTo>
                  <a:lnTo>
                    <a:pt x="98" y="58"/>
                  </a:lnTo>
                  <a:lnTo>
                    <a:pt x="88" y="49"/>
                  </a:lnTo>
                  <a:lnTo>
                    <a:pt x="83" y="44"/>
                  </a:lnTo>
                  <a:lnTo>
                    <a:pt x="73" y="39"/>
                  </a:lnTo>
                  <a:lnTo>
                    <a:pt x="64" y="29"/>
                  </a:lnTo>
                  <a:lnTo>
                    <a:pt x="54" y="24"/>
                  </a:lnTo>
                  <a:lnTo>
                    <a:pt x="39" y="19"/>
                  </a:lnTo>
                  <a:lnTo>
                    <a:pt x="30" y="15"/>
                  </a:lnTo>
                  <a:lnTo>
                    <a:pt x="2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5" name="Google Shape;1005;p40"/>
            <p:cNvSpPr/>
            <p:nvPr/>
          </p:nvSpPr>
          <p:spPr>
            <a:xfrm>
              <a:off x="6623050" y="2974976"/>
              <a:ext cx="14287" cy="284163"/>
            </a:xfrm>
            <a:custGeom>
              <a:avLst/>
              <a:gdLst/>
              <a:ahLst/>
              <a:cxnLst/>
              <a:rect l="l" t="t" r="r" b="b"/>
              <a:pathLst>
                <a:path w="9" h="179" extrusionOk="0">
                  <a:moveTo>
                    <a:pt x="0" y="0"/>
                  </a:moveTo>
                  <a:lnTo>
                    <a:pt x="0" y="5"/>
                  </a:lnTo>
                  <a:lnTo>
                    <a:pt x="0" y="10"/>
                  </a:lnTo>
                  <a:lnTo>
                    <a:pt x="0" y="15"/>
                  </a:lnTo>
                  <a:lnTo>
                    <a:pt x="0" y="15"/>
                  </a:lnTo>
                  <a:lnTo>
                    <a:pt x="5" y="20"/>
                  </a:lnTo>
                  <a:lnTo>
                    <a:pt x="5" y="24"/>
                  </a:lnTo>
                  <a:lnTo>
                    <a:pt x="5" y="24"/>
                  </a:lnTo>
                  <a:lnTo>
                    <a:pt x="5" y="29"/>
                  </a:lnTo>
                  <a:lnTo>
                    <a:pt x="5" y="34"/>
                  </a:lnTo>
                  <a:lnTo>
                    <a:pt x="5" y="34"/>
                  </a:lnTo>
                  <a:lnTo>
                    <a:pt x="5" y="39"/>
                  </a:lnTo>
                  <a:lnTo>
                    <a:pt x="5" y="44"/>
                  </a:lnTo>
                  <a:lnTo>
                    <a:pt x="5" y="44"/>
                  </a:lnTo>
                  <a:lnTo>
                    <a:pt x="5" y="49"/>
                  </a:lnTo>
                  <a:lnTo>
                    <a:pt x="5" y="54"/>
                  </a:lnTo>
                  <a:lnTo>
                    <a:pt x="5" y="54"/>
                  </a:lnTo>
                  <a:lnTo>
                    <a:pt x="5" y="58"/>
                  </a:lnTo>
                  <a:lnTo>
                    <a:pt x="5" y="63"/>
                  </a:lnTo>
                  <a:lnTo>
                    <a:pt x="5" y="63"/>
                  </a:lnTo>
                  <a:lnTo>
                    <a:pt x="5" y="68"/>
                  </a:lnTo>
                  <a:lnTo>
                    <a:pt x="5" y="68"/>
                  </a:lnTo>
                  <a:lnTo>
                    <a:pt x="5" y="73"/>
                  </a:lnTo>
                  <a:lnTo>
                    <a:pt x="5" y="78"/>
                  </a:lnTo>
                  <a:lnTo>
                    <a:pt x="5" y="78"/>
                  </a:lnTo>
                  <a:lnTo>
                    <a:pt x="5" y="83"/>
                  </a:lnTo>
                  <a:lnTo>
                    <a:pt x="5" y="87"/>
                  </a:lnTo>
                  <a:lnTo>
                    <a:pt x="5" y="87"/>
                  </a:lnTo>
                  <a:lnTo>
                    <a:pt x="5" y="92"/>
                  </a:lnTo>
                  <a:lnTo>
                    <a:pt x="5" y="97"/>
                  </a:lnTo>
                  <a:lnTo>
                    <a:pt x="5" y="97"/>
                  </a:lnTo>
                  <a:lnTo>
                    <a:pt x="9" y="102"/>
                  </a:lnTo>
                  <a:lnTo>
                    <a:pt x="5" y="107"/>
                  </a:lnTo>
                  <a:lnTo>
                    <a:pt x="5" y="112"/>
                  </a:lnTo>
                  <a:lnTo>
                    <a:pt x="5" y="112"/>
                  </a:lnTo>
                  <a:lnTo>
                    <a:pt x="5" y="117"/>
                  </a:lnTo>
                  <a:lnTo>
                    <a:pt x="5" y="117"/>
                  </a:lnTo>
                  <a:lnTo>
                    <a:pt x="5" y="121"/>
                  </a:lnTo>
                  <a:lnTo>
                    <a:pt x="5" y="121"/>
                  </a:lnTo>
                  <a:lnTo>
                    <a:pt x="5" y="126"/>
                  </a:lnTo>
                  <a:lnTo>
                    <a:pt x="5" y="126"/>
                  </a:lnTo>
                  <a:lnTo>
                    <a:pt x="5" y="131"/>
                  </a:lnTo>
                  <a:lnTo>
                    <a:pt x="5" y="131"/>
                  </a:lnTo>
                  <a:lnTo>
                    <a:pt x="5" y="136"/>
                  </a:lnTo>
                  <a:lnTo>
                    <a:pt x="5" y="136"/>
                  </a:lnTo>
                  <a:lnTo>
                    <a:pt x="5" y="141"/>
                  </a:lnTo>
                  <a:lnTo>
                    <a:pt x="5" y="141"/>
                  </a:lnTo>
                  <a:lnTo>
                    <a:pt x="5" y="146"/>
                  </a:lnTo>
                  <a:lnTo>
                    <a:pt x="5" y="146"/>
                  </a:lnTo>
                  <a:lnTo>
                    <a:pt x="5" y="150"/>
                  </a:lnTo>
                  <a:lnTo>
                    <a:pt x="5" y="150"/>
                  </a:lnTo>
                  <a:lnTo>
                    <a:pt x="5" y="155"/>
                  </a:lnTo>
                  <a:lnTo>
                    <a:pt x="5" y="155"/>
                  </a:lnTo>
                  <a:lnTo>
                    <a:pt x="5" y="155"/>
                  </a:lnTo>
                  <a:lnTo>
                    <a:pt x="5" y="160"/>
                  </a:lnTo>
                  <a:lnTo>
                    <a:pt x="5" y="160"/>
                  </a:lnTo>
                  <a:lnTo>
                    <a:pt x="5" y="165"/>
                  </a:lnTo>
                  <a:lnTo>
                    <a:pt x="5" y="165"/>
                  </a:lnTo>
                  <a:lnTo>
                    <a:pt x="5" y="170"/>
                  </a:lnTo>
                  <a:lnTo>
                    <a:pt x="5" y="170"/>
                  </a:lnTo>
                  <a:lnTo>
                    <a:pt x="5" y="175"/>
                  </a:lnTo>
                  <a:lnTo>
                    <a:pt x="5" y="175"/>
                  </a:lnTo>
                  <a:lnTo>
                    <a:pt x="5" y="179"/>
                  </a:lnTo>
                  <a:lnTo>
                    <a:pt x="0" y="0"/>
                  </a:lnTo>
                  <a:close/>
                </a:path>
              </a:pathLst>
            </a:cu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6" name="Google Shape;1006;p40"/>
            <p:cNvSpPr/>
            <p:nvPr/>
          </p:nvSpPr>
          <p:spPr>
            <a:xfrm>
              <a:off x="6623050" y="2974976"/>
              <a:ext cx="14287" cy="284163"/>
            </a:xfrm>
            <a:custGeom>
              <a:avLst/>
              <a:gdLst/>
              <a:ahLst/>
              <a:cxnLst/>
              <a:rect l="l" t="t" r="r" b="b"/>
              <a:pathLst>
                <a:path w="9" h="179" extrusionOk="0">
                  <a:moveTo>
                    <a:pt x="5" y="0"/>
                  </a:moveTo>
                  <a:lnTo>
                    <a:pt x="5" y="5"/>
                  </a:lnTo>
                  <a:lnTo>
                    <a:pt x="5" y="5"/>
                  </a:lnTo>
                  <a:lnTo>
                    <a:pt x="5" y="10"/>
                  </a:lnTo>
                  <a:lnTo>
                    <a:pt x="5" y="10"/>
                  </a:lnTo>
                  <a:lnTo>
                    <a:pt x="5" y="15"/>
                  </a:lnTo>
                  <a:lnTo>
                    <a:pt x="5" y="15"/>
                  </a:lnTo>
                  <a:lnTo>
                    <a:pt x="5" y="15"/>
                  </a:lnTo>
                  <a:lnTo>
                    <a:pt x="5" y="20"/>
                  </a:lnTo>
                  <a:lnTo>
                    <a:pt x="5" y="20"/>
                  </a:lnTo>
                  <a:lnTo>
                    <a:pt x="5" y="24"/>
                  </a:lnTo>
                  <a:lnTo>
                    <a:pt x="5" y="24"/>
                  </a:lnTo>
                  <a:lnTo>
                    <a:pt x="5" y="29"/>
                  </a:lnTo>
                  <a:lnTo>
                    <a:pt x="5" y="34"/>
                  </a:lnTo>
                  <a:lnTo>
                    <a:pt x="5" y="34"/>
                  </a:lnTo>
                  <a:lnTo>
                    <a:pt x="5" y="34"/>
                  </a:lnTo>
                  <a:lnTo>
                    <a:pt x="9" y="39"/>
                  </a:lnTo>
                  <a:lnTo>
                    <a:pt x="9" y="39"/>
                  </a:lnTo>
                  <a:lnTo>
                    <a:pt x="9" y="44"/>
                  </a:lnTo>
                  <a:lnTo>
                    <a:pt x="9" y="44"/>
                  </a:lnTo>
                  <a:lnTo>
                    <a:pt x="9" y="49"/>
                  </a:lnTo>
                  <a:lnTo>
                    <a:pt x="9" y="49"/>
                  </a:lnTo>
                  <a:lnTo>
                    <a:pt x="9" y="49"/>
                  </a:lnTo>
                  <a:lnTo>
                    <a:pt x="9" y="54"/>
                  </a:lnTo>
                  <a:lnTo>
                    <a:pt x="9" y="54"/>
                  </a:lnTo>
                  <a:lnTo>
                    <a:pt x="9" y="58"/>
                  </a:lnTo>
                  <a:lnTo>
                    <a:pt x="9" y="63"/>
                  </a:lnTo>
                  <a:lnTo>
                    <a:pt x="9" y="63"/>
                  </a:lnTo>
                  <a:lnTo>
                    <a:pt x="9" y="68"/>
                  </a:lnTo>
                  <a:lnTo>
                    <a:pt x="9" y="68"/>
                  </a:lnTo>
                  <a:lnTo>
                    <a:pt x="9" y="73"/>
                  </a:lnTo>
                  <a:lnTo>
                    <a:pt x="9" y="78"/>
                  </a:lnTo>
                  <a:lnTo>
                    <a:pt x="9" y="78"/>
                  </a:lnTo>
                  <a:lnTo>
                    <a:pt x="9" y="83"/>
                  </a:lnTo>
                  <a:lnTo>
                    <a:pt x="9" y="87"/>
                  </a:lnTo>
                  <a:lnTo>
                    <a:pt x="9" y="87"/>
                  </a:lnTo>
                  <a:lnTo>
                    <a:pt x="9" y="92"/>
                  </a:lnTo>
                  <a:lnTo>
                    <a:pt x="9" y="97"/>
                  </a:lnTo>
                  <a:lnTo>
                    <a:pt x="9" y="97"/>
                  </a:lnTo>
                  <a:lnTo>
                    <a:pt x="9" y="97"/>
                  </a:lnTo>
                  <a:lnTo>
                    <a:pt x="9" y="102"/>
                  </a:lnTo>
                  <a:lnTo>
                    <a:pt x="9" y="102"/>
                  </a:lnTo>
                  <a:lnTo>
                    <a:pt x="9" y="107"/>
                  </a:lnTo>
                  <a:lnTo>
                    <a:pt x="9" y="107"/>
                  </a:lnTo>
                  <a:lnTo>
                    <a:pt x="9" y="112"/>
                  </a:lnTo>
                  <a:lnTo>
                    <a:pt x="9" y="112"/>
                  </a:lnTo>
                  <a:lnTo>
                    <a:pt x="9" y="117"/>
                  </a:lnTo>
                  <a:lnTo>
                    <a:pt x="9" y="117"/>
                  </a:lnTo>
                  <a:lnTo>
                    <a:pt x="9" y="121"/>
                  </a:lnTo>
                  <a:lnTo>
                    <a:pt x="9" y="121"/>
                  </a:lnTo>
                  <a:lnTo>
                    <a:pt x="9" y="126"/>
                  </a:lnTo>
                  <a:lnTo>
                    <a:pt x="9" y="126"/>
                  </a:lnTo>
                  <a:lnTo>
                    <a:pt x="9" y="131"/>
                  </a:lnTo>
                  <a:lnTo>
                    <a:pt x="9" y="131"/>
                  </a:lnTo>
                  <a:lnTo>
                    <a:pt x="9" y="136"/>
                  </a:lnTo>
                  <a:lnTo>
                    <a:pt x="9" y="136"/>
                  </a:lnTo>
                  <a:lnTo>
                    <a:pt x="9" y="141"/>
                  </a:lnTo>
                  <a:lnTo>
                    <a:pt x="9" y="141"/>
                  </a:lnTo>
                  <a:lnTo>
                    <a:pt x="9" y="146"/>
                  </a:lnTo>
                  <a:lnTo>
                    <a:pt x="9" y="146"/>
                  </a:lnTo>
                  <a:lnTo>
                    <a:pt x="9" y="150"/>
                  </a:lnTo>
                  <a:lnTo>
                    <a:pt x="9" y="150"/>
                  </a:lnTo>
                  <a:lnTo>
                    <a:pt x="9" y="155"/>
                  </a:lnTo>
                  <a:lnTo>
                    <a:pt x="9" y="155"/>
                  </a:lnTo>
                  <a:lnTo>
                    <a:pt x="9" y="155"/>
                  </a:lnTo>
                  <a:lnTo>
                    <a:pt x="5" y="160"/>
                  </a:lnTo>
                  <a:lnTo>
                    <a:pt x="9" y="155"/>
                  </a:lnTo>
                  <a:lnTo>
                    <a:pt x="9" y="160"/>
                  </a:lnTo>
                  <a:lnTo>
                    <a:pt x="9" y="160"/>
                  </a:lnTo>
                  <a:lnTo>
                    <a:pt x="9" y="165"/>
                  </a:lnTo>
                  <a:lnTo>
                    <a:pt x="9" y="165"/>
                  </a:lnTo>
                  <a:lnTo>
                    <a:pt x="9" y="170"/>
                  </a:lnTo>
                  <a:lnTo>
                    <a:pt x="9" y="170"/>
                  </a:lnTo>
                  <a:lnTo>
                    <a:pt x="9" y="175"/>
                  </a:lnTo>
                  <a:lnTo>
                    <a:pt x="5" y="175"/>
                  </a:lnTo>
                  <a:lnTo>
                    <a:pt x="5" y="175"/>
                  </a:lnTo>
                  <a:lnTo>
                    <a:pt x="5" y="175"/>
                  </a:lnTo>
                  <a:lnTo>
                    <a:pt x="5" y="179"/>
                  </a:lnTo>
                  <a:lnTo>
                    <a:pt x="5" y="179"/>
                  </a:lnTo>
                  <a:lnTo>
                    <a:pt x="0" y="179"/>
                  </a:lnTo>
                  <a:lnTo>
                    <a:pt x="0" y="175"/>
                  </a:lnTo>
                  <a:lnTo>
                    <a:pt x="0" y="175"/>
                  </a:lnTo>
                  <a:lnTo>
                    <a:pt x="0" y="175"/>
                  </a:lnTo>
                  <a:lnTo>
                    <a:pt x="5" y="170"/>
                  </a:lnTo>
                  <a:lnTo>
                    <a:pt x="5" y="170"/>
                  </a:lnTo>
                  <a:lnTo>
                    <a:pt x="5" y="170"/>
                  </a:lnTo>
                  <a:lnTo>
                    <a:pt x="5" y="165"/>
                  </a:lnTo>
                  <a:lnTo>
                    <a:pt x="5" y="165"/>
                  </a:lnTo>
                  <a:lnTo>
                    <a:pt x="5" y="160"/>
                  </a:lnTo>
                  <a:lnTo>
                    <a:pt x="5" y="160"/>
                  </a:lnTo>
                  <a:lnTo>
                    <a:pt x="5" y="155"/>
                  </a:lnTo>
                  <a:lnTo>
                    <a:pt x="5" y="155"/>
                  </a:lnTo>
                  <a:lnTo>
                    <a:pt x="5" y="155"/>
                  </a:lnTo>
                  <a:lnTo>
                    <a:pt x="5" y="155"/>
                  </a:lnTo>
                  <a:lnTo>
                    <a:pt x="5" y="155"/>
                  </a:lnTo>
                  <a:lnTo>
                    <a:pt x="5" y="150"/>
                  </a:lnTo>
                  <a:lnTo>
                    <a:pt x="5" y="150"/>
                  </a:lnTo>
                  <a:lnTo>
                    <a:pt x="5" y="146"/>
                  </a:lnTo>
                  <a:lnTo>
                    <a:pt x="5" y="146"/>
                  </a:lnTo>
                  <a:lnTo>
                    <a:pt x="5" y="141"/>
                  </a:lnTo>
                  <a:lnTo>
                    <a:pt x="5" y="141"/>
                  </a:lnTo>
                  <a:lnTo>
                    <a:pt x="5" y="136"/>
                  </a:lnTo>
                  <a:lnTo>
                    <a:pt x="5" y="136"/>
                  </a:lnTo>
                  <a:lnTo>
                    <a:pt x="5" y="131"/>
                  </a:lnTo>
                  <a:lnTo>
                    <a:pt x="5" y="131"/>
                  </a:lnTo>
                  <a:lnTo>
                    <a:pt x="5" y="126"/>
                  </a:lnTo>
                  <a:lnTo>
                    <a:pt x="5" y="126"/>
                  </a:lnTo>
                  <a:lnTo>
                    <a:pt x="5" y="121"/>
                  </a:lnTo>
                  <a:lnTo>
                    <a:pt x="5" y="121"/>
                  </a:lnTo>
                  <a:lnTo>
                    <a:pt x="5" y="117"/>
                  </a:lnTo>
                  <a:lnTo>
                    <a:pt x="5" y="117"/>
                  </a:lnTo>
                  <a:lnTo>
                    <a:pt x="5" y="112"/>
                  </a:lnTo>
                  <a:lnTo>
                    <a:pt x="5" y="112"/>
                  </a:lnTo>
                  <a:lnTo>
                    <a:pt x="5" y="107"/>
                  </a:lnTo>
                  <a:lnTo>
                    <a:pt x="5" y="107"/>
                  </a:lnTo>
                  <a:lnTo>
                    <a:pt x="5" y="102"/>
                  </a:lnTo>
                  <a:lnTo>
                    <a:pt x="9" y="102"/>
                  </a:lnTo>
                  <a:lnTo>
                    <a:pt x="5" y="102"/>
                  </a:lnTo>
                  <a:lnTo>
                    <a:pt x="5" y="97"/>
                  </a:lnTo>
                  <a:lnTo>
                    <a:pt x="5" y="97"/>
                  </a:lnTo>
                  <a:lnTo>
                    <a:pt x="5" y="92"/>
                  </a:lnTo>
                  <a:lnTo>
                    <a:pt x="5" y="87"/>
                  </a:lnTo>
                  <a:lnTo>
                    <a:pt x="5" y="87"/>
                  </a:lnTo>
                  <a:lnTo>
                    <a:pt x="5" y="83"/>
                  </a:lnTo>
                  <a:lnTo>
                    <a:pt x="5" y="78"/>
                  </a:lnTo>
                  <a:lnTo>
                    <a:pt x="5" y="78"/>
                  </a:lnTo>
                  <a:lnTo>
                    <a:pt x="5" y="73"/>
                  </a:lnTo>
                  <a:lnTo>
                    <a:pt x="5" y="68"/>
                  </a:lnTo>
                  <a:lnTo>
                    <a:pt x="5" y="68"/>
                  </a:lnTo>
                  <a:lnTo>
                    <a:pt x="5" y="63"/>
                  </a:lnTo>
                  <a:lnTo>
                    <a:pt x="5" y="63"/>
                  </a:lnTo>
                  <a:lnTo>
                    <a:pt x="5" y="58"/>
                  </a:lnTo>
                  <a:lnTo>
                    <a:pt x="5" y="54"/>
                  </a:lnTo>
                  <a:lnTo>
                    <a:pt x="5" y="54"/>
                  </a:lnTo>
                  <a:lnTo>
                    <a:pt x="5" y="54"/>
                  </a:lnTo>
                  <a:lnTo>
                    <a:pt x="5" y="49"/>
                  </a:lnTo>
                  <a:lnTo>
                    <a:pt x="5" y="49"/>
                  </a:lnTo>
                  <a:lnTo>
                    <a:pt x="5" y="44"/>
                  </a:lnTo>
                  <a:lnTo>
                    <a:pt x="5" y="44"/>
                  </a:lnTo>
                  <a:lnTo>
                    <a:pt x="5" y="39"/>
                  </a:lnTo>
                  <a:lnTo>
                    <a:pt x="5" y="39"/>
                  </a:lnTo>
                  <a:lnTo>
                    <a:pt x="0" y="34"/>
                  </a:lnTo>
                  <a:lnTo>
                    <a:pt x="0" y="34"/>
                  </a:lnTo>
                  <a:lnTo>
                    <a:pt x="0" y="34"/>
                  </a:lnTo>
                  <a:lnTo>
                    <a:pt x="0" y="29"/>
                  </a:lnTo>
                  <a:lnTo>
                    <a:pt x="0" y="24"/>
                  </a:lnTo>
                  <a:lnTo>
                    <a:pt x="0" y="24"/>
                  </a:lnTo>
                  <a:lnTo>
                    <a:pt x="0" y="20"/>
                  </a:lnTo>
                  <a:lnTo>
                    <a:pt x="0" y="20"/>
                  </a:lnTo>
                  <a:lnTo>
                    <a:pt x="0" y="20"/>
                  </a:lnTo>
                  <a:lnTo>
                    <a:pt x="0" y="15"/>
                  </a:lnTo>
                  <a:lnTo>
                    <a:pt x="0" y="15"/>
                  </a:lnTo>
                  <a:lnTo>
                    <a:pt x="0" y="10"/>
                  </a:lnTo>
                  <a:lnTo>
                    <a:pt x="0" y="10"/>
                  </a:lnTo>
                  <a:lnTo>
                    <a:pt x="0" y="10"/>
                  </a:lnTo>
                  <a:lnTo>
                    <a:pt x="0" y="5"/>
                  </a:lnTo>
                  <a:lnTo>
                    <a:pt x="0" y="0"/>
                  </a:lnTo>
                  <a:lnTo>
                    <a:pt x="0" y="0"/>
                  </a:lnTo>
                  <a:lnTo>
                    <a:pt x="5"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1007" name="Google Shape;1007;p40"/>
          <p:cNvSpPr/>
          <p:nvPr/>
        </p:nvSpPr>
        <p:spPr>
          <a:xfrm>
            <a:off x="3481391" y="4143376"/>
            <a:ext cx="1590675" cy="115888"/>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8" name="Google Shape;1008;p40"/>
          <p:cNvSpPr/>
          <p:nvPr/>
        </p:nvSpPr>
        <p:spPr>
          <a:xfrm>
            <a:off x="3482977" y="4243388"/>
            <a:ext cx="1574800" cy="10795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09" name="Google Shape;1009;p40"/>
          <p:cNvSpPr/>
          <p:nvPr/>
        </p:nvSpPr>
        <p:spPr>
          <a:xfrm>
            <a:off x="3471863" y="4335463"/>
            <a:ext cx="1574800" cy="10795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0" name="Google Shape;1010;p40"/>
          <p:cNvSpPr/>
          <p:nvPr/>
        </p:nvSpPr>
        <p:spPr>
          <a:xfrm>
            <a:off x="3487740" y="4421188"/>
            <a:ext cx="1574800" cy="11430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1" name="Google Shape;1011;p40"/>
          <p:cNvSpPr/>
          <p:nvPr/>
        </p:nvSpPr>
        <p:spPr>
          <a:xfrm>
            <a:off x="3487740" y="4521201"/>
            <a:ext cx="1574800" cy="106363"/>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2" name="Google Shape;1012;p40"/>
          <p:cNvSpPr/>
          <p:nvPr/>
        </p:nvSpPr>
        <p:spPr>
          <a:xfrm>
            <a:off x="3457570" y="4591059"/>
            <a:ext cx="1582737" cy="138113"/>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3" name="Google Shape;1013;p40"/>
          <p:cNvSpPr/>
          <p:nvPr/>
        </p:nvSpPr>
        <p:spPr>
          <a:xfrm>
            <a:off x="5572125" y="2428876"/>
            <a:ext cx="663575" cy="1608138"/>
          </a:xfrm>
          <a:custGeom>
            <a:avLst/>
            <a:gdLst/>
            <a:ahLst/>
            <a:cxnLst/>
            <a:rect l="l" t="t" r="r" b="b"/>
            <a:pathLst>
              <a:path w="418" h="1013" extrusionOk="0">
                <a:moveTo>
                  <a:pt x="0" y="1008"/>
                </a:moveTo>
                <a:lnTo>
                  <a:pt x="209" y="1008"/>
                </a:lnTo>
                <a:lnTo>
                  <a:pt x="209" y="1008"/>
                </a:lnTo>
                <a:lnTo>
                  <a:pt x="209" y="1008"/>
                </a:lnTo>
                <a:lnTo>
                  <a:pt x="209" y="1008"/>
                </a:lnTo>
                <a:lnTo>
                  <a:pt x="209" y="0"/>
                </a:lnTo>
                <a:lnTo>
                  <a:pt x="214" y="0"/>
                </a:lnTo>
                <a:lnTo>
                  <a:pt x="418" y="0"/>
                </a:lnTo>
                <a:lnTo>
                  <a:pt x="418" y="0"/>
                </a:lnTo>
                <a:lnTo>
                  <a:pt x="418" y="5"/>
                </a:lnTo>
                <a:lnTo>
                  <a:pt x="214" y="5"/>
                </a:lnTo>
                <a:lnTo>
                  <a:pt x="214" y="0"/>
                </a:lnTo>
                <a:lnTo>
                  <a:pt x="214" y="1008"/>
                </a:lnTo>
                <a:lnTo>
                  <a:pt x="214" y="1013"/>
                </a:lnTo>
                <a:lnTo>
                  <a:pt x="209" y="1013"/>
                </a:lnTo>
                <a:lnTo>
                  <a:pt x="209" y="1013"/>
                </a:lnTo>
                <a:lnTo>
                  <a:pt x="0" y="1013"/>
                </a:lnTo>
                <a:lnTo>
                  <a:pt x="0" y="1013"/>
                </a:lnTo>
                <a:lnTo>
                  <a:pt x="0" y="1008"/>
                </a:lnTo>
                <a:lnTo>
                  <a:pt x="0" y="100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4" name="Google Shape;1014;p40"/>
          <p:cNvSpPr/>
          <p:nvPr/>
        </p:nvSpPr>
        <p:spPr>
          <a:xfrm>
            <a:off x="5680075" y="2482851"/>
            <a:ext cx="587375" cy="1600200"/>
          </a:xfrm>
          <a:custGeom>
            <a:avLst/>
            <a:gdLst/>
            <a:ahLst/>
            <a:cxnLst/>
            <a:rect l="l" t="t" r="r" b="b"/>
            <a:pathLst>
              <a:path w="370" h="1008" extrusionOk="0">
                <a:moveTo>
                  <a:pt x="0" y="1003"/>
                </a:moveTo>
                <a:lnTo>
                  <a:pt x="175" y="1003"/>
                </a:lnTo>
                <a:lnTo>
                  <a:pt x="180" y="1003"/>
                </a:lnTo>
                <a:lnTo>
                  <a:pt x="175" y="1008"/>
                </a:lnTo>
                <a:lnTo>
                  <a:pt x="175" y="0"/>
                </a:lnTo>
                <a:lnTo>
                  <a:pt x="180" y="0"/>
                </a:lnTo>
                <a:lnTo>
                  <a:pt x="370" y="0"/>
                </a:lnTo>
                <a:lnTo>
                  <a:pt x="370" y="0"/>
                </a:lnTo>
                <a:lnTo>
                  <a:pt x="370" y="5"/>
                </a:lnTo>
                <a:lnTo>
                  <a:pt x="180" y="5"/>
                </a:lnTo>
                <a:lnTo>
                  <a:pt x="180" y="0"/>
                </a:lnTo>
                <a:lnTo>
                  <a:pt x="180" y="1008"/>
                </a:lnTo>
                <a:lnTo>
                  <a:pt x="180" y="1008"/>
                </a:lnTo>
                <a:lnTo>
                  <a:pt x="175" y="1008"/>
                </a:lnTo>
                <a:lnTo>
                  <a:pt x="0" y="1008"/>
                </a:lnTo>
                <a:lnTo>
                  <a:pt x="0" y="1008"/>
                </a:lnTo>
                <a:lnTo>
                  <a:pt x="0" y="1003"/>
                </a:lnTo>
                <a:lnTo>
                  <a:pt x="0" y="1003"/>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5" name="Google Shape;1015;p40"/>
          <p:cNvSpPr/>
          <p:nvPr/>
        </p:nvSpPr>
        <p:spPr>
          <a:xfrm>
            <a:off x="4181475" y="4029076"/>
            <a:ext cx="1592262" cy="684213"/>
          </a:xfrm>
          <a:custGeom>
            <a:avLst/>
            <a:gdLst/>
            <a:ahLst/>
            <a:cxnLst/>
            <a:rect l="l" t="t" r="r" b="b"/>
            <a:pathLst>
              <a:path w="1003" h="431" extrusionOk="0">
                <a:moveTo>
                  <a:pt x="39" y="431"/>
                </a:moveTo>
                <a:lnTo>
                  <a:pt x="39" y="426"/>
                </a:lnTo>
                <a:lnTo>
                  <a:pt x="39" y="426"/>
                </a:lnTo>
                <a:lnTo>
                  <a:pt x="39" y="421"/>
                </a:lnTo>
                <a:lnTo>
                  <a:pt x="39" y="421"/>
                </a:lnTo>
                <a:lnTo>
                  <a:pt x="39" y="416"/>
                </a:lnTo>
                <a:lnTo>
                  <a:pt x="39" y="416"/>
                </a:lnTo>
                <a:lnTo>
                  <a:pt x="39" y="411"/>
                </a:lnTo>
                <a:lnTo>
                  <a:pt x="39" y="407"/>
                </a:lnTo>
                <a:lnTo>
                  <a:pt x="39" y="402"/>
                </a:lnTo>
                <a:lnTo>
                  <a:pt x="39" y="397"/>
                </a:lnTo>
                <a:lnTo>
                  <a:pt x="39" y="392"/>
                </a:lnTo>
                <a:lnTo>
                  <a:pt x="39" y="387"/>
                </a:lnTo>
                <a:lnTo>
                  <a:pt x="39" y="377"/>
                </a:lnTo>
                <a:lnTo>
                  <a:pt x="34" y="373"/>
                </a:lnTo>
                <a:lnTo>
                  <a:pt x="34" y="368"/>
                </a:lnTo>
                <a:lnTo>
                  <a:pt x="34" y="358"/>
                </a:lnTo>
                <a:lnTo>
                  <a:pt x="34" y="353"/>
                </a:lnTo>
                <a:lnTo>
                  <a:pt x="34" y="348"/>
                </a:lnTo>
                <a:lnTo>
                  <a:pt x="34" y="339"/>
                </a:lnTo>
                <a:lnTo>
                  <a:pt x="34" y="334"/>
                </a:lnTo>
                <a:lnTo>
                  <a:pt x="34" y="329"/>
                </a:lnTo>
                <a:lnTo>
                  <a:pt x="34" y="324"/>
                </a:lnTo>
                <a:lnTo>
                  <a:pt x="34" y="319"/>
                </a:lnTo>
                <a:lnTo>
                  <a:pt x="39" y="310"/>
                </a:lnTo>
                <a:lnTo>
                  <a:pt x="39" y="305"/>
                </a:lnTo>
                <a:lnTo>
                  <a:pt x="39" y="305"/>
                </a:lnTo>
                <a:lnTo>
                  <a:pt x="39" y="300"/>
                </a:lnTo>
                <a:lnTo>
                  <a:pt x="39" y="300"/>
                </a:lnTo>
                <a:lnTo>
                  <a:pt x="39" y="300"/>
                </a:lnTo>
                <a:lnTo>
                  <a:pt x="39" y="295"/>
                </a:lnTo>
                <a:lnTo>
                  <a:pt x="39" y="295"/>
                </a:lnTo>
                <a:lnTo>
                  <a:pt x="39" y="290"/>
                </a:lnTo>
                <a:lnTo>
                  <a:pt x="39" y="290"/>
                </a:lnTo>
                <a:lnTo>
                  <a:pt x="39" y="290"/>
                </a:lnTo>
                <a:lnTo>
                  <a:pt x="39" y="285"/>
                </a:lnTo>
                <a:lnTo>
                  <a:pt x="44" y="285"/>
                </a:lnTo>
                <a:lnTo>
                  <a:pt x="39" y="285"/>
                </a:lnTo>
                <a:lnTo>
                  <a:pt x="39" y="285"/>
                </a:lnTo>
                <a:lnTo>
                  <a:pt x="44" y="285"/>
                </a:lnTo>
                <a:lnTo>
                  <a:pt x="44" y="285"/>
                </a:lnTo>
                <a:lnTo>
                  <a:pt x="88" y="281"/>
                </a:lnTo>
                <a:lnTo>
                  <a:pt x="112" y="281"/>
                </a:lnTo>
                <a:lnTo>
                  <a:pt x="137" y="281"/>
                </a:lnTo>
                <a:lnTo>
                  <a:pt x="161" y="281"/>
                </a:lnTo>
                <a:lnTo>
                  <a:pt x="190" y="281"/>
                </a:lnTo>
                <a:lnTo>
                  <a:pt x="219" y="281"/>
                </a:lnTo>
                <a:lnTo>
                  <a:pt x="249" y="281"/>
                </a:lnTo>
                <a:lnTo>
                  <a:pt x="283" y="281"/>
                </a:lnTo>
                <a:lnTo>
                  <a:pt x="312" y="281"/>
                </a:lnTo>
                <a:lnTo>
                  <a:pt x="346" y="281"/>
                </a:lnTo>
                <a:lnTo>
                  <a:pt x="380" y="281"/>
                </a:lnTo>
                <a:lnTo>
                  <a:pt x="414" y="281"/>
                </a:lnTo>
                <a:lnTo>
                  <a:pt x="448" y="281"/>
                </a:lnTo>
                <a:lnTo>
                  <a:pt x="482" y="281"/>
                </a:lnTo>
                <a:lnTo>
                  <a:pt x="511" y="281"/>
                </a:lnTo>
                <a:lnTo>
                  <a:pt x="545" y="281"/>
                </a:lnTo>
                <a:lnTo>
                  <a:pt x="579" y="281"/>
                </a:lnTo>
                <a:lnTo>
                  <a:pt x="608" y="281"/>
                </a:lnTo>
                <a:lnTo>
                  <a:pt x="643" y="281"/>
                </a:lnTo>
                <a:lnTo>
                  <a:pt x="672" y="281"/>
                </a:lnTo>
                <a:lnTo>
                  <a:pt x="701" y="281"/>
                </a:lnTo>
                <a:lnTo>
                  <a:pt x="725" y="281"/>
                </a:lnTo>
                <a:lnTo>
                  <a:pt x="754" y="281"/>
                </a:lnTo>
                <a:lnTo>
                  <a:pt x="779" y="281"/>
                </a:lnTo>
                <a:lnTo>
                  <a:pt x="798" y="281"/>
                </a:lnTo>
                <a:lnTo>
                  <a:pt x="823" y="281"/>
                </a:lnTo>
                <a:lnTo>
                  <a:pt x="842" y="281"/>
                </a:lnTo>
                <a:lnTo>
                  <a:pt x="857" y="281"/>
                </a:lnTo>
                <a:lnTo>
                  <a:pt x="871" y="281"/>
                </a:lnTo>
                <a:lnTo>
                  <a:pt x="881" y="281"/>
                </a:lnTo>
                <a:lnTo>
                  <a:pt x="891" y="281"/>
                </a:lnTo>
                <a:lnTo>
                  <a:pt x="891" y="281"/>
                </a:lnTo>
                <a:lnTo>
                  <a:pt x="900" y="281"/>
                </a:lnTo>
                <a:lnTo>
                  <a:pt x="905" y="276"/>
                </a:lnTo>
                <a:lnTo>
                  <a:pt x="905" y="276"/>
                </a:lnTo>
                <a:lnTo>
                  <a:pt x="910" y="276"/>
                </a:lnTo>
                <a:lnTo>
                  <a:pt x="910" y="276"/>
                </a:lnTo>
                <a:lnTo>
                  <a:pt x="915" y="271"/>
                </a:lnTo>
                <a:lnTo>
                  <a:pt x="925" y="271"/>
                </a:lnTo>
                <a:lnTo>
                  <a:pt x="930" y="266"/>
                </a:lnTo>
                <a:lnTo>
                  <a:pt x="934" y="266"/>
                </a:lnTo>
                <a:lnTo>
                  <a:pt x="939" y="261"/>
                </a:lnTo>
                <a:lnTo>
                  <a:pt x="944" y="256"/>
                </a:lnTo>
                <a:lnTo>
                  <a:pt x="949" y="256"/>
                </a:lnTo>
                <a:lnTo>
                  <a:pt x="954" y="252"/>
                </a:lnTo>
                <a:lnTo>
                  <a:pt x="954" y="247"/>
                </a:lnTo>
                <a:lnTo>
                  <a:pt x="959" y="242"/>
                </a:lnTo>
                <a:lnTo>
                  <a:pt x="959" y="242"/>
                </a:lnTo>
                <a:lnTo>
                  <a:pt x="964" y="237"/>
                </a:lnTo>
                <a:lnTo>
                  <a:pt x="964" y="237"/>
                </a:lnTo>
                <a:lnTo>
                  <a:pt x="968" y="232"/>
                </a:lnTo>
                <a:lnTo>
                  <a:pt x="973" y="227"/>
                </a:lnTo>
                <a:lnTo>
                  <a:pt x="973" y="223"/>
                </a:lnTo>
                <a:lnTo>
                  <a:pt x="978" y="218"/>
                </a:lnTo>
                <a:lnTo>
                  <a:pt x="983" y="213"/>
                </a:lnTo>
                <a:lnTo>
                  <a:pt x="983" y="208"/>
                </a:lnTo>
                <a:lnTo>
                  <a:pt x="983" y="208"/>
                </a:lnTo>
                <a:lnTo>
                  <a:pt x="988" y="203"/>
                </a:lnTo>
                <a:lnTo>
                  <a:pt x="988" y="198"/>
                </a:lnTo>
                <a:lnTo>
                  <a:pt x="993" y="193"/>
                </a:lnTo>
                <a:lnTo>
                  <a:pt x="993" y="189"/>
                </a:lnTo>
                <a:lnTo>
                  <a:pt x="993" y="179"/>
                </a:lnTo>
                <a:lnTo>
                  <a:pt x="998" y="174"/>
                </a:lnTo>
                <a:lnTo>
                  <a:pt x="998" y="169"/>
                </a:lnTo>
                <a:lnTo>
                  <a:pt x="998" y="169"/>
                </a:lnTo>
                <a:lnTo>
                  <a:pt x="998" y="164"/>
                </a:lnTo>
                <a:lnTo>
                  <a:pt x="998" y="155"/>
                </a:lnTo>
                <a:lnTo>
                  <a:pt x="998" y="150"/>
                </a:lnTo>
                <a:lnTo>
                  <a:pt x="998" y="145"/>
                </a:lnTo>
                <a:lnTo>
                  <a:pt x="998" y="130"/>
                </a:lnTo>
                <a:lnTo>
                  <a:pt x="998" y="121"/>
                </a:lnTo>
                <a:lnTo>
                  <a:pt x="998" y="116"/>
                </a:lnTo>
                <a:lnTo>
                  <a:pt x="998" y="111"/>
                </a:lnTo>
                <a:lnTo>
                  <a:pt x="993" y="101"/>
                </a:lnTo>
                <a:lnTo>
                  <a:pt x="993" y="97"/>
                </a:lnTo>
                <a:lnTo>
                  <a:pt x="993" y="97"/>
                </a:lnTo>
                <a:lnTo>
                  <a:pt x="988" y="87"/>
                </a:lnTo>
                <a:lnTo>
                  <a:pt x="988" y="82"/>
                </a:lnTo>
                <a:lnTo>
                  <a:pt x="983" y="77"/>
                </a:lnTo>
                <a:lnTo>
                  <a:pt x="983" y="77"/>
                </a:lnTo>
                <a:lnTo>
                  <a:pt x="978" y="72"/>
                </a:lnTo>
                <a:lnTo>
                  <a:pt x="973" y="63"/>
                </a:lnTo>
                <a:lnTo>
                  <a:pt x="973" y="58"/>
                </a:lnTo>
                <a:lnTo>
                  <a:pt x="968" y="53"/>
                </a:lnTo>
                <a:lnTo>
                  <a:pt x="964" y="48"/>
                </a:lnTo>
                <a:lnTo>
                  <a:pt x="959" y="43"/>
                </a:lnTo>
                <a:lnTo>
                  <a:pt x="954" y="38"/>
                </a:lnTo>
                <a:lnTo>
                  <a:pt x="949" y="34"/>
                </a:lnTo>
                <a:lnTo>
                  <a:pt x="944" y="29"/>
                </a:lnTo>
                <a:lnTo>
                  <a:pt x="939" y="29"/>
                </a:lnTo>
                <a:lnTo>
                  <a:pt x="930" y="24"/>
                </a:lnTo>
                <a:lnTo>
                  <a:pt x="925" y="19"/>
                </a:lnTo>
                <a:lnTo>
                  <a:pt x="920" y="14"/>
                </a:lnTo>
                <a:lnTo>
                  <a:pt x="915" y="14"/>
                </a:lnTo>
                <a:lnTo>
                  <a:pt x="905" y="9"/>
                </a:lnTo>
                <a:lnTo>
                  <a:pt x="900" y="9"/>
                </a:lnTo>
                <a:lnTo>
                  <a:pt x="896" y="5"/>
                </a:lnTo>
                <a:lnTo>
                  <a:pt x="886" y="5"/>
                </a:lnTo>
                <a:lnTo>
                  <a:pt x="881" y="5"/>
                </a:lnTo>
                <a:lnTo>
                  <a:pt x="871" y="5"/>
                </a:lnTo>
                <a:lnTo>
                  <a:pt x="866" y="5"/>
                </a:lnTo>
                <a:lnTo>
                  <a:pt x="861" y="5"/>
                </a:lnTo>
                <a:lnTo>
                  <a:pt x="847" y="5"/>
                </a:lnTo>
                <a:lnTo>
                  <a:pt x="837" y="5"/>
                </a:lnTo>
                <a:lnTo>
                  <a:pt x="832" y="5"/>
                </a:lnTo>
                <a:lnTo>
                  <a:pt x="827" y="5"/>
                </a:lnTo>
                <a:lnTo>
                  <a:pt x="818" y="9"/>
                </a:lnTo>
                <a:lnTo>
                  <a:pt x="813" y="9"/>
                </a:lnTo>
                <a:lnTo>
                  <a:pt x="808" y="14"/>
                </a:lnTo>
                <a:lnTo>
                  <a:pt x="803" y="14"/>
                </a:lnTo>
                <a:lnTo>
                  <a:pt x="798" y="19"/>
                </a:lnTo>
                <a:lnTo>
                  <a:pt x="793" y="19"/>
                </a:lnTo>
                <a:lnTo>
                  <a:pt x="784" y="24"/>
                </a:lnTo>
                <a:lnTo>
                  <a:pt x="779" y="29"/>
                </a:lnTo>
                <a:lnTo>
                  <a:pt x="779" y="24"/>
                </a:lnTo>
                <a:lnTo>
                  <a:pt x="774" y="29"/>
                </a:lnTo>
                <a:lnTo>
                  <a:pt x="769" y="34"/>
                </a:lnTo>
                <a:lnTo>
                  <a:pt x="764" y="38"/>
                </a:lnTo>
                <a:lnTo>
                  <a:pt x="759" y="43"/>
                </a:lnTo>
                <a:lnTo>
                  <a:pt x="759" y="43"/>
                </a:lnTo>
                <a:lnTo>
                  <a:pt x="759" y="48"/>
                </a:lnTo>
                <a:lnTo>
                  <a:pt x="750" y="53"/>
                </a:lnTo>
                <a:lnTo>
                  <a:pt x="754" y="53"/>
                </a:lnTo>
                <a:lnTo>
                  <a:pt x="750" y="58"/>
                </a:lnTo>
                <a:lnTo>
                  <a:pt x="745" y="63"/>
                </a:lnTo>
                <a:lnTo>
                  <a:pt x="740" y="68"/>
                </a:lnTo>
                <a:lnTo>
                  <a:pt x="740" y="72"/>
                </a:lnTo>
                <a:lnTo>
                  <a:pt x="735" y="77"/>
                </a:lnTo>
                <a:lnTo>
                  <a:pt x="730" y="82"/>
                </a:lnTo>
                <a:lnTo>
                  <a:pt x="730" y="92"/>
                </a:lnTo>
                <a:lnTo>
                  <a:pt x="725" y="97"/>
                </a:lnTo>
                <a:lnTo>
                  <a:pt x="725" y="101"/>
                </a:lnTo>
                <a:lnTo>
                  <a:pt x="725" y="106"/>
                </a:lnTo>
                <a:lnTo>
                  <a:pt x="720" y="116"/>
                </a:lnTo>
                <a:lnTo>
                  <a:pt x="720" y="121"/>
                </a:lnTo>
                <a:lnTo>
                  <a:pt x="720" y="126"/>
                </a:lnTo>
                <a:lnTo>
                  <a:pt x="720" y="126"/>
                </a:lnTo>
                <a:lnTo>
                  <a:pt x="720" y="135"/>
                </a:lnTo>
                <a:lnTo>
                  <a:pt x="720" y="145"/>
                </a:lnTo>
                <a:lnTo>
                  <a:pt x="720" y="145"/>
                </a:lnTo>
                <a:lnTo>
                  <a:pt x="725" y="150"/>
                </a:lnTo>
                <a:lnTo>
                  <a:pt x="725" y="155"/>
                </a:lnTo>
                <a:lnTo>
                  <a:pt x="725" y="160"/>
                </a:lnTo>
                <a:lnTo>
                  <a:pt x="725" y="160"/>
                </a:lnTo>
                <a:lnTo>
                  <a:pt x="730" y="164"/>
                </a:lnTo>
                <a:lnTo>
                  <a:pt x="730" y="169"/>
                </a:lnTo>
                <a:lnTo>
                  <a:pt x="735" y="174"/>
                </a:lnTo>
                <a:lnTo>
                  <a:pt x="735" y="179"/>
                </a:lnTo>
                <a:lnTo>
                  <a:pt x="740" y="184"/>
                </a:lnTo>
                <a:lnTo>
                  <a:pt x="745" y="189"/>
                </a:lnTo>
                <a:lnTo>
                  <a:pt x="745" y="193"/>
                </a:lnTo>
                <a:lnTo>
                  <a:pt x="745" y="193"/>
                </a:lnTo>
                <a:lnTo>
                  <a:pt x="750" y="198"/>
                </a:lnTo>
                <a:lnTo>
                  <a:pt x="750" y="198"/>
                </a:lnTo>
                <a:lnTo>
                  <a:pt x="754" y="203"/>
                </a:lnTo>
                <a:lnTo>
                  <a:pt x="754" y="203"/>
                </a:lnTo>
                <a:lnTo>
                  <a:pt x="754" y="208"/>
                </a:lnTo>
                <a:lnTo>
                  <a:pt x="759" y="213"/>
                </a:lnTo>
                <a:lnTo>
                  <a:pt x="764" y="213"/>
                </a:lnTo>
                <a:lnTo>
                  <a:pt x="769" y="218"/>
                </a:lnTo>
                <a:lnTo>
                  <a:pt x="769" y="218"/>
                </a:lnTo>
                <a:lnTo>
                  <a:pt x="774" y="223"/>
                </a:lnTo>
                <a:lnTo>
                  <a:pt x="779" y="223"/>
                </a:lnTo>
                <a:lnTo>
                  <a:pt x="784" y="227"/>
                </a:lnTo>
                <a:lnTo>
                  <a:pt x="788" y="232"/>
                </a:lnTo>
                <a:lnTo>
                  <a:pt x="793" y="232"/>
                </a:lnTo>
                <a:lnTo>
                  <a:pt x="803" y="237"/>
                </a:lnTo>
                <a:lnTo>
                  <a:pt x="808" y="237"/>
                </a:lnTo>
                <a:lnTo>
                  <a:pt x="808" y="237"/>
                </a:lnTo>
                <a:lnTo>
                  <a:pt x="813" y="242"/>
                </a:lnTo>
                <a:lnTo>
                  <a:pt x="813" y="242"/>
                </a:lnTo>
                <a:lnTo>
                  <a:pt x="818" y="242"/>
                </a:lnTo>
                <a:lnTo>
                  <a:pt x="823" y="247"/>
                </a:lnTo>
                <a:lnTo>
                  <a:pt x="832" y="247"/>
                </a:lnTo>
                <a:lnTo>
                  <a:pt x="837" y="247"/>
                </a:lnTo>
                <a:lnTo>
                  <a:pt x="842" y="252"/>
                </a:lnTo>
                <a:lnTo>
                  <a:pt x="847" y="252"/>
                </a:lnTo>
                <a:lnTo>
                  <a:pt x="842" y="256"/>
                </a:lnTo>
                <a:lnTo>
                  <a:pt x="823" y="256"/>
                </a:lnTo>
                <a:lnTo>
                  <a:pt x="808" y="256"/>
                </a:lnTo>
                <a:lnTo>
                  <a:pt x="788" y="256"/>
                </a:lnTo>
                <a:lnTo>
                  <a:pt x="769" y="256"/>
                </a:lnTo>
                <a:lnTo>
                  <a:pt x="750" y="256"/>
                </a:lnTo>
                <a:lnTo>
                  <a:pt x="725" y="256"/>
                </a:lnTo>
                <a:lnTo>
                  <a:pt x="701" y="256"/>
                </a:lnTo>
                <a:lnTo>
                  <a:pt x="672" y="256"/>
                </a:lnTo>
                <a:lnTo>
                  <a:pt x="643" y="256"/>
                </a:lnTo>
                <a:lnTo>
                  <a:pt x="613" y="256"/>
                </a:lnTo>
                <a:lnTo>
                  <a:pt x="584" y="256"/>
                </a:lnTo>
                <a:lnTo>
                  <a:pt x="550" y="256"/>
                </a:lnTo>
                <a:lnTo>
                  <a:pt x="521" y="256"/>
                </a:lnTo>
                <a:lnTo>
                  <a:pt x="487" y="256"/>
                </a:lnTo>
                <a:lnTo>
                  <a:pt x="453" y="256"/>
                </a:lnTo>
                <a:lnTo>
                  <a:pt x="419" y="256"/>
                </a:lnTo>
                <a:lnTo>
                  <a:pt x="385" y="256"/>
                </a:lnTo>
                <a:lnTo>
                  <a:pt x="351" y="256"/>
                </a:lnTo>
                <a:lnTo>
                  <a:pt x="317" y="256"/>
                </a:lnTo>
                <a:lnTo>
                  <a:pt x="283" y="256"/>
                </a:lnTo>
                <a:lnTo>
                  <a:pt x="249" y="256"/>
                </a:lnTo>
                <a:lnTo>
                  <a:pt x="219" y="256"/>
                </a:lnTo>
                <a:lnTo>
                  <a:pt x="190" y="256"/>
                </a:lnTo>
                <a:lnTo>
                  <a:pt x="161" y="256"/>
                </a:lnTo>
                <a:lnTo>
                  <a:pt x="132" y="256"/>
                </a:lnTo>
                <a:lnTo>
                  <a:pt x="107" y="256"/>
                </a:lnTo>
                <a:lnTo>
                  <a:pt x="83" y="256"/>
                </a:lnTo>
                <a:lnTo>
                  <a:pt x="59" y="256"/>
                </a:lnTo>
                <a:lnTo>
                  <a:pt x="39" y="256"/>
                </a:lnTo>
                <a:lnTo>
                  <a:pt x="20" y="256"/>
                </a:lnTo>
                <a:lnTo>
                  <a:pt x="5" y="256"/>
                </a:lnTo>
                <a:lnTo>
                  <a:pt x="5" y="252"/>
                </a:lnTo>
                <a:lnTo>
                  <a:pt x="5" y="256"/>
                </a:lnTo>
                <a:lnTo>
                  <a:pt x="5" y="252"/>
                </a:lnTo>
                <a:lnTo>
                  <a:pt x="5" y="252"/>
                </a:lnTo>
                <a:lnTo>
                  <a:pt x="5" y="256"/>
                </a:lnTo>
                <a:lnTo>
                  <a:pt x="5" y="256"/>
                </a:lnTo>
                <a:lnTo>
                  <a:pt x="5" y="256"/>
                </a:lnTo>
                <a:lnTo>
                  <a:pt x="5" y="256"/>
                </a:lnTo>
                <a:lnTo>
                  <a:pt x="5" y="256"/>
                </a:lnTo>
                <a:lnTo>
                  <a:pt x="5" y="256"/>
                </a:lnTo>
                <a:lnTo>
                  <a:pt x="5" y="256"/>
                </a:lnTo>
                <a:lnTo>
                  <a:pt x="5" y="261"/>
                </a:lnTo>
                <a:lnTo>
                  <a:pt x="5" y="261"/>
                </a:lnTo>
                <a:lnTo>
                  <a:pt x="5" y="261"/>
                </a:lnTo>
                <a:lnTo>
                  <a:pt x="5" y="266"/>
                </a:lnTo>
                <a:lnTo>
                  <a:pt x="5" y="261"/>
                </a:lnTo>
                <a:lnTo>
                  <a:pt x="5" y="266"/>
                </a:lnTo>
                <a:lnTo>
                  <a:pt x="5" y="266"/>
                </a:lnTo>
                <a:lnTo>
                  <a:pt x="5" y="266"/>
                </a:lnTo>
                <a:lnTo>
                  <a:pt x="5" y="271"/>
                </a:lnTo>
                <a:lnTo>
                  <a:pt x="5" y="271"/>
                </a:lnTo>
                <a:lnTo>
                  <a:pt x="5" y="271"/>
                </a:lnTo>
                <a:lnTo>
                  <a:pt x="5" y="271"/>
                </a:lnTo>
                <a:lnTo>
                  <a:pt x="5" y="271"/>
                </a:lnTo>
                <a:lnTo>
                  <a:pt x="5" y="276"/>
                </a:lnTo>
                <a:lnTo>
                  <a:pt x="5" y="276"/>
                </a:lnTo>
                <a:lnTo>
                  <a:pt x="5" y="281"/>
                </a:lnTo>
                <a:lnTo>
                  <a:pt x="5" y="281"/>
                </a:lnTo>
                <a:lnTo>
                  <a:pt x="5" y="285"/>
                </a:lnTo>
                <a:lnTo>
                  <a:pt x="5" y="285"/>
                </a:lnTo>
                <a:lnTo>
                  <a:pt x="5" y="290"/>
                </a:lnTo>
                <a:lnTo>
                  <a:pt x="5" y="295"/>
                </a:lnTo>
                <a:lnTo>
                  <a:pt x="5" y="295"/>
                </a:lnTo>
                <a:lnTo>
                  <a:pt x="5" y="300"/>
                </a:lnTo>
                <a:lnTo>
                  <a:pt x="5" y="300"/>
                </a:lnTo>
                <a:lnTo>
                  <a:pt x="5" y="305"/>
                </a:lnTo>
                <a:lnTo>
                  <a:pt x="5" y="315"/>
                </a:lnTo>
                <a:lnTo>
                  <a:pt x="5" y="319"/>
                </a:lnTo>
                <a:lnTo>
                  <a:pt x="5" y="329"/>
                </a:lnTo>
                <a:lnTo>
                  <a:pt x="5" y="334"/>
                </a:lnTo>
                <a:lnTo>
                  <a:pt x="5" y="334"/>
                </a:lnTo>
                <a:lnTo>
                  <a:pt x="5" y="339"/>
                </a:lnTo>
                <a:lnTo>
                  <a:pt x="5" y="344"/>
                </a:lnTo>
                <a:lnTo>
                  <a:pt x="5" y="348"/>
                </a:lnTo>
                <a:lnTo>
                  <a:pt x="5" y="353"/>
                </a:lnTo>
                <a:lnTo>
                  <a:pt x="5" y="358"/>
                </a:lnTo>
                <a:lnTo>
                  <a:pt x="5" y="358"/>
                </a:lnTo>
                <a:lnTo>
                  <a:pt x="5" y="363"/>
                </a:lnTo>
                <a:lnTo>
                  <a:pt x="5" y="368"/>
                </a:lnTo>
                <a:lnTo>
                  <a:pt x="5" y="373"/>
                </a:lnTo>
                <a:lnTo>
                  <a:pt x="5" y="373"/>
                </a:lnTo>
                <a:lnTo>
                  <a:pt x="5" y="377"/>
                </a:lnTo>
                <a:lnTo>
                  <a:pt x="5" y="377"/>
                </a:lnTo>
                <a:lnTo>
                  <a:pt x="5" y="382"/>
                </a:lnTo>
                <a:lnTo>
                  <a:pt x="5" y="387"/>
                </a:lnTo>
                <a:lnTo>
                  <a:pt x="5" y="387"/>
                </a:lnTo>
                <a:lnTo>
                  <a:pt x="5" y="392"/>
                </a:lnTo>
                <a:lnTo>
                  <a:pt x="5" y="397"/>
                </a:lnTo>
                <a:lnTo>
                  <a:pt x="5" y="402"/>
                </a:lnTo>
                <a:lnTo>
                  <a:pt x="5" y="402"/>
                </a:lnTo>
                <a:lnTo>
                  <a:pt x="5" y="407"/>
                </a:lnTo>
                <a:lnTo>
                  <a:pt x="5" y="411"/>
                </a:lnTo>
                <a:lnTo>
                  <a:pt x="5" y="411"/>
                </a:lnTo>
                <a:lnTo>
                  <a:pt x="5" y="416"/>
                </a:lnTo>
                <a:lnTo>
                  <a:pt x="5" y="421"/>
                </a:lnTo>
                <a:lnTo>
                  <a:pt x="5" y="426"/>
                </a:lnTo>
                <a:lnTo>
                  <a:pt x="5" y="426"/>
                </a:lnTo>
                <a:lnTo>
                  <a:pt x="5" y="431"/>
                </a:lnTo>
                <a:lnTo>
                  <a:pt x="0" y="426"/>
                </a:lnTo>
                <a:lnTo>
                  <a:pt x="5" y="426"/>
                </a:lnTo>
                <a:lnTo>
                  <a:pt x="5" y="426"/>
                </a:lnTo>
                <a:lnTo>
                  <a:pt x="5" y="426"/>
                </a:lnTo>
                <a:lnTo>
                  <a:pt x="5" y="426"/>
                </a:lnTo>
                <a:lnTo>
                  <a:pt x="10" y="426"/>
                </a:lnTo>
                <a:lnTo>
                  <a:pt x="10" y="426"/>
                </a:lnTo>
                <a:lnTo>
                  <a:pt x="10" y="426"/>
                </a:lnTo>
                <a:lnTo>
                  <a:pt x="10" y="426"/>
                </a:lnTo>
                <a:lnTo>
                  <a:pt x="15" y="426"/>
                </a:lnTo>
                <a:lnTo>
                  <a:pt x="15" y="426"/>
                </a:lnTo>
                <a:lnTo>
                  <a:pt x="15" y="426"/>
                </a:lnTo>
                <a:lnTo>
                  <a:pt x="20" y="426"/>
                </a:lnTo>
                <a:lnTo>
                  <a:pt x="20" y="426"/>
                </a:lnTo>
                <a:lnTo>
                  <a:pt x="20" y="426"/>
                </a:lnTo>
                <a:lnTo>
                  <a:pt x="20" y="426"/>
                </a:lnTo>
                <a:lnTo>
                  <a:pt x="25" y="426"/>
                </a:lnTo>
                <a:lnTo>
                  <a:pt x="25" y="426"/>
                </a:lnTo>
                <a:lnTo>
                  <a:pt x="25" y="426"/>
                </a:lnTo>
                <a:lnTo>
                  <a:pt x="25" y="426"/>
                </a:lnTo>
                <a:lnTo>
                  <a:pt x="30" y="426"/>
                </a:lnTo>
                <a:lnTo>
                  <a:pt x="30" y="426"/>
                </a:lnTo>
                <a:lnTo>
                  <a:pt x="30" y="426"/>
                </a:lnTo>
                <a:lnTo>
                  <a:pt x="34" y="426"/>
                </a:lnTo>
                <a:lnTo>
                  <a:pt x="34" y="426"/>
                </a:lnTo>
                <a:lnTo>
                  <a:pt x="34" y="426"/>
                </a:lnTo>
                <a:lnTo>
                  <a:pt x="34" y="426"/>
                </a:lnTo>
                <a:lnTo>
                  <a:pt x="39" y="426"/>
                </a:lnTo>
                <a:lnTo>
                  <a:pt x="39" y="426"/>
                </a:lnTo>
                <a:lnTo>
                  <a:pt x="39" y="426"/>
                </a:lnTo>
                <a:lnTo>
                  <a:pt x="39" y="426"/>
                </a:lnTo>
                <a:lnTo>
                  <a:pt x="39" y="426"/>
                </a:lnTo>
                <a:lnTo>
                  <a:pt x="44" y="431"/>
                </a:lnTo>
                <a:lnTo>
                  <a:pt x="39" y="431"/>
                </a:lnTo>
                <a:lnTo>
                  <a:pt x="39" y="431"/>
                </a:lnTo>
                <a:lnTo>
                  <a:pt x="39" y="431"/>
                </a:lnTo>
                <a:lnTo>
                  <a:pt x="39" y="431"/>
                </a:lnTo>
                <a:lnTo>
                  <a:pt x="39" y="431"/>
                </a:lnTo>
                <a:lnTo>
                  <a:pt x="34" y="431"/>
                </a:lnTo>
                <a:lnTo>
                  <a:pt x="34" y="431"/>
                </a:lnTo>
                <a:lnTo>
                  <a:pt x="34" y="431"/>
                </a:lnTo>
                <a:lnTo>
                  <a:pt x="34" y="431"/>
                </a:lnTo>
                <a:lnTo>
                  <a:pt x="30" y="431"/>
                </a:lnTo>
                <a:lnTo>
                  <a:pt x="30" y="431"/>
                </a:lnTo>
                <a:lnTo>
                  <a:pt x="30" y="431"/>
                </a:lnTo>
                <a:lnTo>
                  <a:pt x="25" y="431"/>
                </a:lnTo>
                <a:lnTo>
                  <a:pt x="25" y="431"/>
                </a:lnTo>
                <a:lnTo>
                  <a:pt x="25" y="431"/>
                </a:lnTo>
                <a:lnTo>
                  <a:pt x="25" y="431"/>
                </a:lnTo>
                <a:lnTo>
                  <a:pt x="20" y="431"/>
                </a:lnTo>
                <a:lnTo>
                  <a:pt x="20" y="431"/>
                </a:lnTo>
                <a:lnTo>
                  <a:pt x="20" y="431"/>
                </a:lnTo>
                <a:lnTo>
                  <a:pt x="20" y="431"/>
                </a:lnTo>
                <a:lnTo>
                  <a:pt x="15" y="431"/>
                </a:lnTo>
                <a:lnTo>
                  <a:pt x="15" y="431"/>
                </a:lnTo>
                <a:lnTo>
                  <a:pt x="15" y="431"/>
                </a:lnTo>
                <a:lnTo>
                  <a:pt x="10" y="431"/>
                </a:lnTo>
                <a:lnTo>
                  <a:pt x="10" y="431"/>
                </a:lnTo>
                <a:lnTo>
                  <a:pt x="10" y="431"/>
                </a:lnTo>
                <a:lnTo>
                  <a:pt x="10" y="431"/>
                </a:lnTo>
                <a:lnTo>
                  <a:pt x="5" y="431"/>
                </a:lnTo>
                <a:lnTo>
                  <a:pt x="5" y="431"/>
                </a:lnTo>
                <a:lnTo>
                  <a:pt x="5" y="431"/>
                </a:lnTo>
                <a:lnTo>
                  <a:pt x="5" y="431"/>
                </a:lnTo>
                <a:lnTo>
                  <a:pt x="0" y="431"/>
                </a:lnTo>
                <a:lnTo>
                  <a:pt x="0" y="431"/>
                </a:lnTo>
                <a:lnTo>
                  <a:pt x="0" y="426"/>
                </a:lnTo>
                <a:lnTo>
                  <a:pt x="0" y="426"/>
                </a:lnTo>
                <a:lnTo>
                  <a:pt x="0" y="421"/>
                </a:lnTo>
                <a:lnTo>
                  <a:pt x="0" y="416"/>
                </a:lnTo>
                <a:lnTo>
                  <a:pt x="0" y="411"/>
                </a:lnTo>
                <a:lnTo>
                  <a:pt x="0" y="411"/>
                </a:lnTo>
                <a:lnTo>
                  <a:pt x="0" y="407"/>
                </a:lnTo>
                <a:lnTo>
                  <a:pt x="0" y="402"/>
                </a:lnTo>
                <a:lnTo>
                  <a:pt x="0" y="402"/>
                </a:lnTo>
                <a:lnTo>
                  <a:pt x="0" y="397"/>
                </a:lnTo>
                <a:lnTo>
                  <a:pt x="0" y="392"/>
                </a:lnTo>
                <a:lnTo>
                  <a:pt x="0" y="387"/>
                </a:lnTo>
                <a:lnTo>
                  <a:pt x="0" y="387"/>
                </a:lnTo>
                <a:lnTo>
                  <a:pt x="0" y="382"/>
                </a:lnTo>
                <a:lnTo>
                  <a:pt x="0" y="377"/>
                </a:lnTo>
                <a:lnTo>
                  <a:pt x="0" y="377"/>
                </a:lnTo>
                <a:lnTo>
                  <a:pt x="0" y="373"/>
                </a:lnTo>
                <a:lnTo>
                  <a:pt x="0" y="373"/>
                </a:lnTo>
                <a:lnTo>
                  <a:pt x="0" y="368"/>
                </a:lnTo>
                <a:lnTo>
                  <a:pt x="0" y="363"/>
                </a:lnTo>
                <a:lnTo>
                  <a:pt x="0" y="358"/>
                </a:lnTo>
                <a:lnTo>
                  <a:pt x="0" y="358"/>
                </a:lnTo>
                <a:lnTo>
                  <a:pt x="0" y="353"/>
                </a:lnTo>
                <a:lnTo>
                  <a:pt x="0" y="348"/>
                </a:lnTo>
                <a:lnTo>
                  <a:pt x="0" y="344"/>
                </a:lnTo>
                <a:lnTo>
                  <a:pt x="0" y="339"/>
                </a:lnTo>
                <a:lnTo>
                  <a:pt x="0" y="334"/>
                </a:lnTo>
                <a:lnTo>
                  <a:pt x="0" y="334"/>
                </a:lnTo>
                <a:lnTo>
                  <a:pt x="0" y="329"/>
                </a:lnTo>
                <a:lnTo>
                  <a:pt x="0" y="319"/>
                </a:lnTo>
                <a:lnTo>
                  <a:pt x="0" y="315"/>
                </a:lnTo>
                <a:lnTo>
                  <a:pt x="0" y="305"/>
                </a:lnTo>
                <a:lnTo>
                  <a:pt x="0" y="300"/>
                </a:lnTo>
                <a:lnTo>
                  <a:pt x="0" y="300"/>
                </a:lnTo>
                <a:lnTo>
                  <a:pt x="0" y="295"/>
                </a:lnTo>
                <a:lnTo>
                  <a:pt x="0" y="295"/>
                </a:lnTo>
                <a:lnTo>
                  <a:pt x="0" y="290"/>
                </a:lnTo>
                <a:lnTo>
                  <a:pt x="0" y="285"/>
                </a:lnTo>
                <a:lnTo>
                  <a:pt x="0" y="285"/>
                </a:lnTo>
                <a:lnTo>
                  <a:pt x="0" y="281"/>
                </a:lnTo>
                <a:lnTo>
                  <a:pt x="0" y="281"/>
                </a:lnTo>
                <a:lnTo>
                  <a:pt x="0" y="276"/>
                </a:lnTo>
                <a:lnTo>
                  <a:pt x="0" y="276"/>
                </a:lnTo>
                <a:lnTo>
                  <a:pt x="0" y="271"/>
                </a:lnTo>
                <a:lnTo>
                  <a:pt x="0" y="271"/>
                </a:lnTo>
                <a:lnTo>
                  <a:pt x="0" y="271"/>
                </a:lnTo>
                <a:lnTo>
                  <a:pt x="0" y="266"/>
                </a:lnTo>
                <a:lnTo>
                  <a:pt x="0" y="271"/>
                </a:lnTo>
                <a:lnTo>
                  <a:pt x="0" y="266"/>
                </a:lnTo>
                <a:lnTo>
                  <a:pt x="0" y="266"/>
                </a:lnTo>
                <a:lnTo>
                  <a:pt x="0" y="266"/>
                </a:lnTo>
                <a:lnTo>
                  <a:pt x="0" y="261"/>
                </a:lnTo>
                <a:lnTo>
                  <a:pt x="0" y="261"/>
                </a:lnTo>
                <a:lnTo>
                  <a:pt x="0" y="261"/>
                </a:lnTo>
                <a:lnTo>
                  <a:pt x="0" y="261"/>
                </a:lnTo>
                <a:lnTo>
                  <a:pt x="0" y="261"/>
                </a:lnTo>
                <a:lnTo>
                  <a:pt x="0" y="256"/>
                </a:lnTo>
                <a:lnTo>
                  <a:pt x="0" y="256"/>
                </a:lnTo>
                <a:lnTo>
                  <a:pt x="0" y="256"/>
                </a:lnTo>
                <a:lnTo>
                  <a:pt x="0" y="256"/>
                </a:lnTo>
                <a:lnTo>
                  <a:pt x="5" y="252"/>
                </a:lnTo>
                <a:lnTo>
                  <a:pt x="5" y="252"/>
                </a:lnTo>
                <a:lnTo>
                  <a:pt x="0" y="256"/>
                </a:lnTo>
                <a:lnTo>
                  <a:pt x="0" y="252"/>
                </a:lnTo>
                <a:lnTo>
                  <a:pt x="0" y="252"/>
                </a:lnTo>
                <a:lnTo>
                  <a:pt x="0" y="252"/>
                </a:lnTo>
                <a:lnTo>
                  <a:pt x="5" y="252"/>
                </a:lnTo>
                <a:lnTo>
                  <a:pt x="5" y="252"/>
                </a:lnTo>
                <a:lnTo>
                  <a:pt x="20" y="252"/>
                </a:lnTo>
                <a:lnTo>
                  <a:pt x="39" y="252"/>
                </a:lnTo>
                <a:lnTo>
                  <a:pt x="59" y="252"/>
                </a:lnTo>
                <a:lnTo>
                  <a:pt x="83" y="252"/>
                </a:lnTo>
                <a:lnTo>
                  <a:pt x="107" y="252"/>
                </a:lnTo>
                <a:lnTo>
                  <a:pt x="132" y="252"/>
                </a:lnTo>
                <a:lnTo>
                  <a:pt x="161" y="252"/>
                </a:lnTo>
                <a:lnTo>
                  <a:pt x="190" y="252"/>
                </a:lnTo>
                <a:lnTo>
                  <a:pt x="219" y="252"/>
                </a:lnTo>
                <a:lnTo>
                  <a:pt x="249" y="252"/>
                </a:lnTo>
                <a:lnTo>
                  <a:pt x="283" y="252"/>
                </a:lnTo>
                <a:lnTo>
                  <a:pt x="317" y="252"/>
                </a:lnTo>
                <a:lnTo>
                  <a:pt x="351" y="252"/>
                </a:lnTo>
                <a:lnTo>
                  <a:pt x="385" y="252"/>
                </a:lnTo>
                <a:lnTo>
                  <a:pt x="419" y="252"/>
                </a:lnTo>
                <a:lnTo>
                  <a:pt x="453" y="252"/>
                </a:lnTo>
                <a:lnTo>
                  <a:pt x="487" y="252"/>
                </a:lnTo>
                <a:lnTo>
                  <a:pt x="521" y="252"/>
                </a:lnTo>
                <a:lnTo>
                  <a:pt x="550" y="252"/>
                </a:lnTo>
                <a:lnTo>
                  <a:pt x="584" y="252"/>
                </a:lnTo>
                <a:lnTo>
                  <a:pt x="613" y="252"/>
                </a:lnTo>
                <a:lnTo>
                  <a:pt x="643" y="252"/>
                </a:lnTo>
                <a:lnTo>
                  <a:pt x="672" y="252"/>
                </a:lnTo>
                <a:lnTo>
                  <a:pt x="701" y="252"/>
                </a:lnTo>
                <a:lnTo>
                  <a:pt x="725" y="252"/>
                </a:lnTo>
                <a:lnTo>
                  <a:pt x="750" y="252"/>
                </a:lnTo>
                <a:lnTo>
                  <a:pt x="769" y="252"/>
                </a:lnTo>
                <a:lnTo>
                  <a:pt x="788" y="252"/>
                </a:lnTo>
                <a:lnTo>
                  <a:pt x="808" y="252"/>
                </a:lnTo>
                <a:lnTo>
                  <a:pt x="823" y="252"/>
                </a:lnTo>
                <a:lnTo>
                  <a:pt x="842" y="252"/>
                </a:lnTo>
                <a:lnTo>
                  <a:pt x="842" y="256"/>
                </a:lnTo>
                <a:lnTo>
                  <a:pt x="837" y="252"/>
                </a:lnTo>
                <a:lnTo>
                  <a:pt x="827" y="252"/>
                </a:lnTo>
                <a:lnTo>
                  <a:pt x="823" y="252"/>
                </a:lnTo>
                <a:lnTo>
                  <a:pt x="818" y="247"/>
                </a:lnTo>
                <a:lnTo>
                  <a:pt x="813" y="247"/>
                </a:lnTo>
                <a:lnTo>
                  <a:pt x="813" y="247"/>
                </a:lnTo>
                <a:lnTo>
                  <a:pt x="803" y="242"/>
                </a:lnTo>
                <a:lnTo>
                  <a:pt x="803" y="242"/>
                </a:lnTo>
                <a:lnTo>
                  <a:pt x="798" y="242"/>
                </a:lnTo>
                <a:lnTo>
                  <a:pt x="793" y="237"/>
                </a:lnTo>
                <a:lnTo>
                  <a:pt x="788" y="237"/>
                </a:lnTo>
                <a:lnTo>
                  <a:pt x="784" y="232"/>
                </a:lnTo>
                <a:lnTo>
                  <a:pt x="779" y="227"/>
                </a:lnTo>
                <a:lnTo>
                  <a:pt x="774" y="227"/>
                </a:lnTo>
                <a:lnTo>
                  <a:pt x="769" y="223"/>
                </a:lnTo>
                <a:lnTo>
                  <a:pt x="764" y="223"/>
                </a:lnTo>
                <a:lnTo>
                  <a:pt x="764" y="218"/>
                </a:lnTo>
                <a:lnTo>
                  <a:pt x="759" y="213"/>
                </a:lnTo>
                <a:lnTo>
                  <a:pt x="754" y="208"/>
                </a:lnTo>
                <a:lnTo>
                  <a:pt x="750" y="208"/>
                </a:lnTo>
                <a:lnTo>
                  <a:pt x="750" y="203"/>
                </a:lnTo>
                <a:lnTo>
                  <a:pt x="745" y="198"/>
                </a:lnTo>
                <a:lnTo>
                  <a:pt x="745" y="203"/>
                </a:lnTo>
                <a:lnTo>
                  <a:pt x="740" y="198"/>
                </a:lnTo>
                <a:lnTo>
                  <a:pt x="740" y="198"/>
                </a:lnTo>
                <a:lnTo>
                  <a:pt x="740" y="193"/>
                </a:lnTo>
                <a:lnTo>
                  <a:pt x="735" y="189"/>
                </a:lnTo>
                <a:lnTo>
                  <a:pt x="730" y="184"/>
                </a:lnTo>
                <a:lnTo>
                  <a:pt x="730" y="179"/>
                </a:lnTo>
                <a:lnTo>
                  <a:pt x="725" y="174"/>
                </a:lnTo>
                <a:lnTo>
                  <a:pt x="725" y="164"/>
                </a:lnTo>
                <a:lnTo>
                  <a:pt x="720" y="160"/>
                </a:lnTo>
                <a:lnTo>
                  <a:pt x="720" y="160"/>
                </a:lnTo>
                <a:lnTo>
                  <a:pt x="720" y="155"/>
                </a:lnTo>
                <a:lnTo>
                  <a:pt x="720" y="150"/>
                </a:lnTo>
                <a:lnTo>
                  <a:pt x="716" y="145"/>
                </a:lnTo>
                <a:lnTo>
                  <a:pt x="716" y="145"/>
                </a:lnTo>
                <a:lnTo>
                  <a:pt x="716" y="140"/>
                </a:lnTo>
                <a:lnTo>
                  <a:pt x="716" y="126"/>
                </a:lnTo>
                <a:lnTo>
                  <a:pt x="716" y="126"/>
                </a:lnTo>
                <a:lnTo>
                  <a:pt x="716" y="121"/>
                </a:lnTo>
                <a:lnTo>
                  <a:pt x="716" y="111"/>
                </a:lnTo>
                <a:lnTo>
                  <a:pt x="720" y="106"/>
                </a:lnTo>
                <a:lnTo>
                  <a:pt x="720" y="101"/>
                </a:lnTo>
                <a:lnTo>
                  <a:pt x="725" y="92"/>
                </a:lnTo>
                <a:lnTo>
                  <a:pt x="725" y="87"/>
                </a:lnTo>
                <a:lnTo>
                  <a:pt x="730" y="82"/>
                </a:lnTo>
                <a:lnTo>
                  <a:pt x="730" y="77"/>
                </a:lnTo>
                <a:lnTo>
                  <a:pt x="735" y="68"/>
                </a:lnTo>
                <a:lnTo>
                  <a:pt x="735" y="63"/>
                </a:lnTo>
                <a:lnTo>
                  <a:pt x="740" y="58"/>
                </a:lnTo>
                <a:lnTo>
                  <a:pt x="745" y="53"/>
                </a:lnTo>
                <a:lnTo>
                  <a:pt x="750" y="48"/>
                </a:lnTo>
                <a:lnTo>
                  <a:pt x="750" y="48"/>
                </a:lnTo>
                <a:lnTo>
                  <a:pt x="754" y="43"/>
                </a:lnTo>
                <a:lnTo>
                  <a:pt x="759" y="38"/>
                </a:lnTo>
                <a:lnTo>
                  <a:pt x="759" y="38"/>
                </a:lnTo>
                <a:lnTo>
                  <a:pt x="764" y="34"/>
                </a:lnTo>
                <a:lnTo>
                  <a:pt x="769" y="29"/>
                </a:lnTo>
                <a:lnTo>
                  <a:pt x="774" y="29"/>
                </a:lnTo>
                <a:lnTo>
                  <a:pt x="779" y="24"/>
                </a:lnTo>
                <a:lnTo>
                  <a:pt x="779" y="24"/>
                </a:lnTo>
                <a:lnTo>
                  <a:pt x="784" y="19"/>
                </a:lnTo>
                <a:lnTo>
                  <a:pt x="788" y="14"/>
                </a:lnTo>
                <a:lnTo>
                  <a:pt x="793" y="14"/>
                </a:lnTo>
                <a:lnTo>
                  <a:pt x="798" y="9"/>
                </a:lnTo>
                <a:lnTo>
                  <a:pt x="808" y="9"/>
                </a:lnTo>
                <a:lnTo>
                  <a:pt x="813" y="5"/>
                </a:lnTo>
                <a:lnTo>
                  <a:pt x="818" y="5"/>
                </a:lnTo>
                <a:lnTo>
                  <a:pt x="827" y="0"/>
                </a:lnTo>
                <a:lnTo>
                  <a:pt x="832" y="0"/>
                </a:lnTo>
                <a:lnTo>
                  <a:pt x="837" y="0"/>
                </a:lnTo>
                <a:lnTo>
                  <a:pt x="847" y="0"/>
                </a:lnTo>
                <a:lnTo>
                  <a:pt x="861" y="0"/>
                </a:lnTo>
                <a:lnTo>
                  <a:pt x="866" y="0"/>
                </a:lnTo>
                <a:lnTo>
                  <a:pt x="876" y="0"/>
                </a:lnTo>
                <a:lnTo>
                  <a:pt x="881" y="0"/>
                </a:lnTo>
                <a:lnTo>
                  <a:pt x="886" y="0"/>
                </a:lnTo>
                <a:lnTo>
                  <a:pt x="896" y="0"/>
                </a:lnTo>
                <a:lnTo>
                  <a:pt x="900" y="5"/>
                </a:lnTo>
                <a:lnTo>
                  <a:pt x="910" y="5"/>
                </a:lnTo>
                <a:lnTo>
                  <a:pt x="915" y="9"/>
                </a:lnTo>
                <a:lnTo>
                  <a:pt x="920" y="9"/>
                </a:lnTo>
                <a:lnTo>
                  <a:pt x="930" y="14"/>
                </a:lnTo>
                <a:lnTo>
                  <a:pt x="934" y="19"/>
                </a:lnTo>
                <a:lnTo>
                  <a:pt x="939" y="24"/>
                </a:lnTo>
                <a:lnTo>
                  <a:pt x="944" y="29"/>
                </a:lnTo>
                <a:lnTo>
                  <a:pt x="954" y="29"/>
                </a:lnTo>
                <a:lnTo>
                  <a:pt x="959" y="34"/>
                </a:lnTo>
                <a:lnTo>
                  <a:pt x="964" y="38"/>
                </a:lnTo>
                <a:lnTo>
                  <a:pt x="968" y="43"/>
                </a:lnTo>
                <a:lnTo>
                  <a:pt x="973" y="53"/>
                </a:lnTo>
                <a:lnTo>
                  <a:pt x="973" y="58"/>
                </a:lnTo>
                <a:lnTo>
                  <a:pt x="978" y="63"/>
                </a:lnTo>
                <a:lnTo>
                  <a:pt x="983" y="68"/>
                </a:lnTo>
                <a:lnTo>
                  <a:pt x="988" y="72"/>
                </a:lnTo>
                <a:lnTo>
                  <a:pt x="988" y="72"/>
                </a:lnTo>
                <a:lnTo>
                  <a:pt x="993" y="82"/>
                </a:lnTo>
                <a:lnTo>
                  <a:pt x="993" y="87"/>
                </a:lnTo>
                <a:lnTo>
                  <a:pt x="998" y="92"/>
                </a:lnTo>
                <a:lnTo>
                  <a:pt x="998" y="92"/>
                </a:lnTo>
                <a:lnTo>
                  <a:pt x="998" y="101"/>
                </a:lnTo>
                <a:lnTo>
                  <a:pt x="1003" y="106"/>
                </a:lnTo>
                <a:lnTo>
                  <a:pt x="1003" y="116"/>
                </a:lnTo>
                <a:lnTo>
                  <a:pt x="1003" y="121"/>
                </a:lnTo>
                <a:lnTo>
                  <a:pt x="1003" y="130"/>
                </a:lnTo>
                <a:lnTo>
                  <a:pt x="1003" y="145"/>
                </a:lnTo>
                <a:lnTo>
                  <a:pt x="1003" y="150"/>
                </a:lnTo>
                <a:lnTo>
                  <a:pt x="1003" y="160"/>
                </a:lnTo>
                <a:lnTo>
                  <a:pt x="1003" y="164"/>
                </a:lnTo>
                <a:lnTo>
                  <a:pt x="1003" y="169"/>
                </a:lnTo>
                <a:lnTo>
                  <a:pt x="1003" y="169"/>
                </a:lnTo>
                <a:lnTo>
                  <a:pt x="1003" y="174"/>
                </a:lnTo>
                <a:lnTo>
                  <a:pt x="998" y="184"/>
                </a:lnTo>
                <a:lnTo>
                  <a:pt x="998" y="189"/>
                </a:lnTo>
                <a:lnTo>
                  <a:pt x="998" y="193"/>
                </a:lnTo>
                <a:lnTo>
                  <a:pt x="993" y="198"/>
                </a:lnTo>
                <a:lnTo>
                  <a:pt x="993" y="203"/>
                </a:lnTo>
                <a:lnTo>
                  <a:pt x="988" y="213"/>
                </a:lnTo>
                <a:lnTo>
                  <a:pt x="988" y="213"/>
                </a:lnTo>
                <a:lnTo>
                  <a:pt x="983" y="218"/>
                </a:lnTo>
                <a:lnTo>
                  <a:pt x="983" y="223"/>
                </a:lnTo>
                <a:lnTo>
                  <a:pt x="978" y="227"/>
                </a:lnTo>
                <a:lnTo>
                  <a:pt x="973" y="232"/>
                </a:lnTo>
                <a:lnTo>
                  <a:pt x="973" y="237"/>
                </a:lnTo>
                <a:lnTo>
                  <a:pt x="968" y="242"/>
                </a:lnTo>
                <a:lnTo>
                  <a:pt x="968" y="242"/>
                </a:lnTo>
                <a:lnTo>
                  <a:pt x="964" y="247"/>
                </a:lnTo>
                <a:lnTo>
                  <a:pt x="964" y="247"/>
                </a:lnTo>
                <a:lnTo>
                  <a:pt x="959" y="252"/>
                </a:lnTo>
                <a:lnTo>
                  <a:pt x="954" y="256"/>
                </a:lnTo>
                <a:lnTo>
                  <a:pt x="949" y="256"/>
                </a:lnTo>
                <a:lnTo>
                  <a:pt x="944" y="261"/>
                </a:lnTo>
                <a:lnTo>
                  <a:pt x="939" y="266"/>
                </a:lnTo>
                <a:lnTo>
                  <a:pt x="934" y="266"/>
                </a:lnTo>
                <a:lnTo>
                  <a:pt x="930" y="271"/>
                </a:lnTo>
                <a:lnTo>
                  <a:pt x="925" y="276"/>
                </a:lnTo>
                <a:lnTo>
                  <a:pt x="920" y="276"/>
                </a:lnTo>
                <a:lnTo>
                  <a:pt x="915" y="281"/>
                </a:lnTo>
                <a:lnTo>
                  <a:pt x="915" y="281"/>
                </a:lnTo>
                <a:lnTo>
                  <a:pt x="905" y="281"/>
                </a:lnTo>
                <a:lnTo>
                  <a:pt x="905" y="281"/>
                </a:lnTo>
                <a:lnTo>
                  <a:pt x="900" y="285"/>
                </a:lnTo>
                <a:lnTo>
                  <a:pt x="891" y="285"/>
                </a:lnTo>
                <a:lnTo>
                  <a:pt x="891" y="285"/>
                </a:lnTo>
                <a:lnTo>
                  <a:pt x="881" y="285"/>
                </a:lnTo>
                <a:lnTo>
                  <a:pt x="871" y="285"/>
                </a:lnTo>
                <a:lnTo>
                  <a:pt x="857" y="285"/>
                </a:lnTo>
                <a:lnTo>
                  <a:pt x="842" y="285"/>
                </a:lnTo>
                <a:lnTo>
                  <a:pt x="823" y="285"/>
                </a:lnTo>
                <a:lnTo>
                  <a:pt x="798" y="285"/>
                </a:lnTo>
                <a:lnTo>
                  <a:pt x="779" y="285"/>
                </a:lnTo>
                <a:lnTo>
                  <a:pt x="754" y="285"/>
                </a:lnTo>
                <a:lnTo>
                  <a:pt x="725" y="285"/>
                </a:lnTo>
                <a:lnTo>
                  <a:pt x="701" y="285"/>
                </a:lnTo>
                <a:lnTo>
                  <a:pt x="672" y="285"/>
                </a:lnTo>
                <a:lnTo>
                  <a:pt x="643" y="285"/>
                </a:lnTo>
                <a:lnTo>
                  <a:pt x="608" y="285"/>
                </a:lnTo>
                <a:lnTo>
                  <a:pt x="579" y="285"/>
                </a:lnTo>
                <a:lnTo>
                  <a:pt x="545" y="285"/>
                </a:lnTo>
                <a:lnTo>
                  <a:pt x="511" y="285"/>
                </a:lnTo>
                <a:lnTo>
                  <a:pt x="482" y="285"/>
                </a:lnTo>
                <a:lnTo>
                  <a:pt x="448" y="285"/>
                </a:lnTo>
                <a:lnTo>
                  <a:pt x="414" y="285"/>
                </a:lnTo>
                <a:lnTo>
                  <a:pt x="380" y="285"/>
                </a:lnTo>
                <a:lnTo>
                  <a:pt x="346" y="285"/>
                </a:lnTo>
                <a:lnTo>
                  <a:pt x="312" y="285"/>
                </a:lnTo>
                <a:lnTo>
                  <a:pt x="283" y="285"/>
                </a:lnTo>
                <a:lnTo>
                  <a:pt x="249" y="285"/>
                </a:lnTo>
                <a:lnTo>
                  <a:pt x="219" y="285"/>
                </a:lnTo>
                <a:lnTo>
                  <a:pt x="190" y="285"/>
                </a:lnTo>
                <a:lnTo>
                  <a:pt x="161" y="285"/>
                </a:lnTo>
                <a:lnTo>
                  <a:pt x="137" y="285"/>
                </a:lnTo>
                <a:lnTo>
                  <a:pt x="112" y="285"/>
                </a:lnTo>
                <a:lnTo>
                  <a:pt x="88" y="285"/>
                </a:lnTo>
                <a:lnTo>
                  <a:pt x="44" y="290"/>
                </a:lnTo>
                <a:lnTo>
                  <a:pt x="44" y="290"/>
                </a:lnTo>
                <a:lnTo>
                  <a:pt x="44" y="285"/>
                </a:lnTo>
                <a:lnTo>
                  <a:pt x="44" y="285"/>
                </a:lnTo>
                <a:lnTo>
                  <a:pt x="44" y="290"/>
                </a:lnTo>
                <a:lnTo>
                  <a:pt x="44" y="290"/>
                </a:lnTo>
                <a:lnTo>
                  <a:pt x="44" y="290"/>
                </a:lnTo>
                <a:lnTo>
                  <a:pt x="44" y="290"/>
                </a:lnTo>
                <a:lnTo>
                  <a:pt x="44" y="290"/>
                </a:lnTo>
                <a:lnTo>
                  <a:pt x="44" y="295"/>
                </a:lnTo>
                <a:lnTo>
                  <a:pt x="44" y="300"/>
                </a:lnTo>
                <a:lnTo>
                  <a:pt x="44" y="300"/>
                </a:lnTo>
                <a:lnTo>
                  <a:pt x="44" y="300"/>
                </a:lnTo>
                <a:lnTo>
                  <a:pt x="44" y="300"/>
                </a:lnTo>
                <a:lnTo>
                  <a:pt x="44" y="305"/>
                </a:lnTo>
                <a:lnTo>
                  <a:pt x="44" y="305"/>
                </a:lnTo>
                <a:lnTo>
                  <a:pt x="44" y="310"/>
                </a:lnTo>
                <a:lnTo>
                  <a:pt x="39" y="319"/>
                </a:lnTo>
                <a:lnTo>
                  <a:pt x="39" y="324"/>
                </a:lnTo>
                <a:lnTo>
                  <a:pt x="39" y="329"/>
                </a:lnTo>
                <a:lnTo>
                  <a:pt x="39" y="334"/>
                </a:lnTo>
                <a:lnTo>
                  <a:pt x="39" y="339"/>
                </a:lnTo>
                <a:lnTo>
                  <a:pt x="39" y="348"/>
                </a:lnTo>
                <a:lnTo>
                  <a:pt x="39" y="353"/>
                </a:lnTo>
                <a:lnTo>
                  <a:pt x="39" y="358"/>
                </a:lnTo>
                <a:lnTo>
                  <a:pt x="39" y="368"/>
                </a:lnTo>
                <a:lnTo>
                  <a:pt x="39" y="373"/>
                </a:lnTo>
                <a:lnTo>
                  <a:pt x="44" y="377"/>
                </a:lnTo>
                <a:lnTo>
                  <a:pt x="44" y="387"/>
                </a:lnTo>
                <a:lnTo>
                  <a:pt x="44" y="392"/>
                </a:lnTo>
                <a:lnTo>
                  <a:pt x="44" y="397"/>
                </a:lnTo>
                <a:lnTo>
                  <a:pt x="44" y="402"/>
                </a:lnTo>
                <a:lnTo>
                  <a:pt x="44" y="407"/>
                </a:lnTo>
                <a:lnTo>
                  <a:pt x="44" y="411"/>
                </a:lnTo>
                <a:lnTo>
                  <a:pt x="44" y="416"/>
                </a:lnTo>
                <a:lnTo>
                  <a:pt x="44" y="416"/>
                </a:lnTo>
                <a:lnTo>
                  <a:pt x="44" y="421"/>
                </a:lnTo>
                <a:lnTo>
                  <a:pt x="44" y="421"/>
                </a:lnTo>
                <a:lnTo>
                  <a:pt x="44" y="426"/>
                </a:lnTo>
                <a:lnTo>
                  <a:pt x="44" y="426"/>
                </a:lnTo>
                <a:lnTo>
                  <a:pt x="44" y="431"/>
                </a:lnTo>
                <a:lnTo>
                  <a:pt x="39" y="431"/>
                </a:lnTo>
                <a:lnTo>
                  <a:pt x="39" y="431"/>
                </a:lnTo>
                <a:lnTo>
                  <a:pt x="39" y="431"/>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6" name="Google Shape;1016;p40"/>
          <p:cNvSpPr/>
          <p:nvPr/>
        </p:nvSpPr>
        <p:spPr>
          <a:xfrm>
            <a:off x="5502275" y="4213226"/>
            <a:ext cx="69850" cy="69850"/>
          </a:xfrm>
          <a:custGeom>
            <a:avLst/>
            <a:gdLst/>
            <a:ahLst/>
            <a:cxnLst/>
            <a:rect l="l" t="t" r="r" b="b"/>
            <a:pathLst>
              <a:path w="44" h="44" extrusionOk="0">
                <a:moveTo>
                  <a:pt x="0" y="24"/>
                </a:moveTo>
                <a:lnTo>
                  <a:pt x="5" y="5"/>
                </a:lnTo>
                <a:lnTo>
                  <a:pt x="25" y="0"/>
                </a:lnTo>
                <a:lnTo>
                  <a:pt x="25" y="0"/>
                </a:lnTo>
                <a:lnTo>
                  <a:pt x="25" y="0"/>
                </a:lnTo>
                <a:lnTo>
                  <a:pt x="39" y="5"/>
                </a:lnTo>
                <a:lnTo>
                  <a:pt x="44" y="24"/>
                </a:lnTo>
                <a:lnTo>
                  <a:pt x="44" y="24"/>
                </a:lnTo>
                <a:lnTo>
                  <a:pt x="44" y="24"/>
                </a:lnTo>
                <a:lnTo>
                  <a:pt x="39" y="39"/>
                </a:lnTo>
                <a:lnTo>
                  <a:pt x="25" y="44"/>
                </a:lnTo>
                <a:lnTo>
                  <a:pt x="25" y="44"/>
                </a:lnTo>
                <a:lnTo>
                  <a:pt x="25" y="44"/>
                </a:lnTo>
                <a:lnTo>
                  <a:pt x="5" y="39"/>
                </a:lnTo>
                <a:lnTo>
                  <a:pt x="0" y="24"/>
                </a:lnTo>
                <a:lnTo>
                  <a:pt x="0" y="24"/>
                </a:lnTo>
                <a:lnTo>
                  <a:pt x="0" y="24"/>
                </a:lnTo>
                <a:close/>
              </a:path>
            </a:pathLst>
          </a:custGeom>
          <a:solidFill>
            <a:srgbClr val="0000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7" name="Google Shape;1017;p40"/>
          <p:cNvSpPr/>
          <p:nvPr/>
        </p:nvSpPr>
        <p:spPr>
          <a:xfrm>
            <a:off x="5502275" y="4213226"/>
            <a:ext cx="77787" cy="76200"/>
          </a:xfrm>
          <a:custGeom>
            <a:avLst/>
            <a:gdLst/>
            <a:ahLst/>
            <a:cxnLst/>
            <a:rect l="l" t="t" r="r" b="b"/>
            <a:pathLst>
              <a:path w="49" h="48" extrusionOk="0">
                <a:moveTo>
                  <a:pt x="0" y="24"/>
                </a:moveTo>
                <a:lnTo>
                  <a:pt x="0" y="19"/>
                </a:lnTo>
                <a:lnTo>
                  <a:pt x="0" y="14"/>
                </a:lnTo>
                <a:lnTo>
                  <a:pt x="0" y="14"/>
                </a:lnTo>
                <a:lnTo>
                  <a:pt x="5" y="5"/>
                </a:lnTo>
                <a:lnTo>
                  <a:pt x="5" y="5"/>
                </a:lnTo>
                <a:lnTo>
                  <a:pt x="15" y="0"/>
                </a:lnTo>
                <a:lnTo>
                  <a:pt x="15" y="0"/>
                </a:lnTo>
                <a:lnTo>
                  <a:pt x="20" y="0"/>
                </a:lnTo>
                <a:lnTo>
                  <a:pt x="25" y="0"/>
                </a:lnTo>
                <a:lnTo>
                  <a:pt x="29" y="0"/>
                </a:lnTo>
                <a:lnTo>
                  <a:pt x="34" y="0"/>
                </a:lnTo>
                <a:lnTo>
                  <a:pt x="39" y="5"/>
                </a:lnTo>
                <a:lnTo>
                  <a:pt x="39" y="5"/>
                </a:lnTo>
                <a:lnTo>
                  <a:pt x="44" y="14"/>
                </a:lnTo>
                <a:lnTo>
                  <a:pt x="44" y="14"/>
                </a:lnTo>
                <a:lnTo>
                  <a:pt x="49" y="19"/>
                </a:lnTo>
                <a:lnTo>
                  <a:pt x="49" y="24"/>
                </a:lnTo>
                <a:lnTo>
                  <a:pt x="44" y="29"/>
                </a:lnTo>
                <a:lnTo>
                  <a:pt x="44" y="34"/>
                </a:lnTo>
                <a:lnTo>
                  <a:pt x="39" y="39"/>
                </a:lnTo>
                <a:lnTo>
                  <a:pt x="39" y="39"/>
                </a:lnTo>
                <a:lnTo>
                  <a:pt x="34" y="44"/>
                </a:lnTo>
                <a:lnTo>
                  <a:pt x="29" y="44"/>
                </a:lnTo>
                <a:lnTo>
                  <a:pt x="25" y="48"/>
                </a:lnTo>
                <a:lnTo>
                  <a:pt x="20" y="48"/>
                </a:lnTo>
                <a:lnTo>
                  <a:pt x="15" y="44"/>
                </a:lnTo>
                <a:lnTo>
                  <a:pt x="15" y="44"/>
                </a:lnTo>
                <a:lnTo>
                  <a:pt x="5" y="39"/>
                </a:lnTo>
                <a:lnTo>
                  <a:pt x="5" y="39"/>
                </a:lnTo>
                <a:lnTo>
                  <a:pt x="0" y="34"/>
                </a:lnTo>
                <a:lnTo>
                  <a:pt x="0" y="29"/>
                </a:lnTo>
                <a:lnTo>
                  <a:pt x="0" y="24"/>
                </a:lnTo>
                <a:close/>
                <a:moveTo>
                  <a:pt x="5" y="29"/>
                </a:moveTo>
                <a:lnTo>
                  <a:pt x="5" y="29"/>
                </a:lnTo>
                <a:lnTo>
                  <a:pt x="10" y="34"/>
                </a:lnTo>
                <a:lnTo>
                  <a:pt x="10" y="34"/>
                </a:lnTo>
                <a:lnTo>
                  <a:pt x="15" y="39"/>
                </a:lnTo>
                <a:lnTo>
                  <a:pt x="15" y="39"/>
                </a:lnTo>
                <a:lnTo>
                  <a:pt x="25" y="44"/>
                </a:lnTo>
                <a:lnTo>
                  <a:pt x="20" y="44"/>
                </a:lnTo>
                <a:lnTo>
                  <a:pt x="29" y="39"/>
                </a:lnTo>
                <a:lnTo>
                  <a:pt x="29" y="39"/>
                </a:lnTo>
                <a:lnTo>
                  <a:pt x="34" y="34"/>
                </a:lnTo>
                <a:lnTo>
                  <a:pt x="34" y="34"/>
                </a:lnTo>
                <a:lnTo>
                  <a:pt x="39" y="29"/>
                </a:lnTo>
                <a:lnTo>
                  <a:pt x="39" y="29"/>
                </a:lnTo>
                <a:lnTo>
                  <a:pt x="44" y="19"/>
                </a:lnTo>
                <a:lnTo>
                  <a:pt x="44" y="24"/>
                </a:lnTo>
                <a:lnTo>
                  <a:pt x="39" y="14"/>
                </a:lnTo>
                <a:lnTo>
                  <a:pt x="39" y="14"/>
                </a:lnTo>
                <a:lnTo>
                  <a:pt x="34" y="10"/>
                </a:lnTo>
                <a:lnTo>
                  <a:pt x="34" y="10"/>
                </a:lnTo>
                <a:lnTo>
                  <a:pt x="29" y="5"/>
                </a:lnTo>
                <a:lnTo>
                  <a:pt x="29" y="5"/>
                </a:lnTo>
                <a:lnTo>
                  <a:pt x="20" y="5"/>
                </a:lnTo>
                <a:lnTo>
                  <a:pt x="25" y="5"/>
                </a:lnTo>
                <a:lnTo>
                  <a:pt x="15" y="5"/>
                </a:lnTo>
                <a:lnTo>
                  <a:pt x="15" y="5"/>
                </a:lnTo>
                <a:lnTo>
                  <a:pt x="10" y="10"/>
                </a:lnTo>
                <a:lnTo>
                  <a:pt x="10" y="10"/>
                </a:lnTo>
                <a:lnTo>
                  <a:pt x="5" y="14"/>
                </a:lnTo>
                <a:lnTo>
                  <a:pt x="5" y="14"/>
                </a:lnTo>
                <a:lnTo>
                  <a:pt x="5" y="24"/>
                </a:lnTo>
                <a:lnTo>
                  <a:pt x="5" y="19"/>
                </a:lnTo>
                <a:lnTo>
                  <a:pt x="5" y="2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8" name="Google Shape;1018;p40"/>
          <p:cNvSpPr/>
          <p:nvPr/>
        </p:nvSpPr>
        <p:spPr>
          <a:xfrm>
            <a:off x="3417888" y="4021138"/>
            <a:ext cx="1682750" cy="730250"/>
          </a:xfrm>
          <a:custGeom>
            <a:avLst/>
            <a:gdLst/>
            <a:ahLst/>
            <a:cxnLst/>
            <a:rect l="l" t="t" r="r" b="b"/>
            <a:pathLst>
              <a:path w="1060" h="460" extrusionOk="0">
                <a:moveTo>
                  <a:pt x="0" y="441"/>
                </a:moveTo>
                <a:lnTo>
                  <a:pt x="0" y="19"/>
                </a:lnTo>
                <a:lnTo>
                  <a:pt x="5" y="5"/>
                </a:lnTo>
                <a:lnTo>
                  <a:pt x="19" y="0"/>
                </a:lnTo>
                <a:lnTo>
                  <a:pt x="1041" y="0"/>
                </a:lnTo>
                <a:lnTo>
                  <a:pt x="1055" y="5"/>
                </a:lnTo>
                <a:lnTo>
                  <a:pt x="1060" y="19"/>
                </a:lnTo>
                <a:lnTo>
                  <a:pt x="1060" y="441"/>
                </a:lnTo>
                <a:lnTo>
                  <a:pt x="1055" y="455"/>
                </a:lnTo>
                <a:lnTo>
                  <a:pt x="1041" y="460"/>
                </a:lnTo>
                <a:lnTo>
                  <a:pt x="1031" y="455"/>
                </a:lnTo>
                <a:lnTo>
                  <a:pt x="1021" y="441"/>
                </a:lnTo>
                <a:lnTo>
                  <a:pt x="1021" y="19"/>
                </a:lnTo>
                <a:lnTo>
                  <a:pt x="1041" y="39"/>
                </a:lnTo>
                <a:lnTo>
                  <a:pt x="19" y="39"/>
                </a:lnTo>
                <a:lnTo>
                  <a:pt x="39" y="19"/>
                </a:lnTo>
                <a:lnTo>
                  <a:pt x="39" y="441"/>
                </a:lnTo>
                <a:lnTo>
                  <a:pt x="34" y="455"/>
                </a:lnTo>
                <a:lnTo>
                  <a:pt x="19" y="460"/>
                </a:lnTo>
                <a:lnTo>
                  <a:pt x="5" y="455"/>
                </a:lnTo>
                <a:lnTo>
                  <a:pt x="0" y="441"/>
                </a:lnTo>
                <a:lnTo>
                  <a:pt x="0" y="441"/>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19" name="Google Shape;1019;p40"/>
          <p:cNvSpPr/>
          <p:nvPr/>
        </p:nvSpPr>
        <p:spPr>
          <a:xfrm>
            <a:off x="4189413" y="4435476"/>
            <a:ext cx="53975" cy="269875"/>
          </a:xfrm>
          <a:prstGeom prst="rect">
            <a:avLst/>
          </a:pr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0" name="Google Shape;1020;p40"/>
          <p:cNvSpPr/>
          <p:nvPr/>
        </p:nvSpPr>
        <p:spPr>
          <a:xfrm>
            <a:off x="4197350" y="4435476"/>
            <a:ext cx="841375" cy="39688"/>
          </a:xfrm>
          <a:prstGeom prst="rect">
            <a:avLst/>
          </a:prstGeom>
          <a:solidFill>
            <a:srgbClr val="3694B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1" name="Google Shape;1021;p40"/>
          <p:cNvSpPr/>
          <p:nvPr/>
        </p:nvSpPr>
        <p:spPr>
          <a:xfrm>
            <a:off x="4151313" y="2298701"/>
            <a:ext cx="139700" cy="123825"/>
          </a:xfrm>
          <a:custGeom>
            <a:avLst/>
            <a:gdLst/>
            <a:ahLst/>
            <a:cxnLst/>
            <a:rect l="l" t="t" r="r" b="b"/>
            <a:pathLst>
              <a:path w="88" h="78" extrusionOk="0">
                <a:moveTo>
                  <a:pt x="0" y="39"/>
                </a:moveTo>
                <a:lnTo>
                  <a:pt x="5" y="24"/>
                </a:lnTo>
                <a:lnTo>
                  <a:pt x="15" y="10"/>
                </a:lnTo>
                <a:lnTo>
                  <a:pt x="29" y="5"/>
                </a:lnTo>
                <a:lnTo>
                  <a:pt x="44" y="0"/>
                </a:lnTo>
                <a:lnTo>
                  <a:pt x="44" y="0"/>
                </a:lnTo>
                <a:lnTo>
                  <a:pt x="44" y="0"/>
                </a:lnTo>
                <a:lnTo>
                  <a:pt x="63" y="5"/>
                </a:lnTo>
                <a:lnTo>
                  <a:pt x="73" y="10"/>
                </a:lnTo>
                <a:lnTo>
                  <a:pt x="83" y="24"/>
                </a:lnTo>
                <a:lnTo>
                  <a:pt x="88" y="39"/>
                </a:lnTo>
                <a:lnTo>
                  <a:pt x="88" y="39"/>
                </a:lnTo>
                <a:lnTo>
                  <a:pt x="88" y="39"/>
                </a:lnTo>
                <a:lnTo>
                  <a:pt x="83" y="53"/>
                </a:lnTo>
                <a:lnTo>
                  <a:pt x="73" y="68"/>
                </a:lnTo>
                <a:lnTo>
                  <a:pt x="63" y="73"/>
                </a:lnTo>
                <a:lnTo>
                  <a:pt x="44" y="78"/>
                </a:lnTo>
                <a:lnTo>
                  <a:pt x="44" y="78"/>
                </a:lnTo>
                <a:lnTo>
                  <a:pt x="44" y="78"/>
                </a:lnTo>
                <a:lnTo>
                  <a:pt x="29" y="73"/>
                </a:lnTo>
                <a:lnTo>
                  <a:pt x="15" y="68"/>
                </a:lnTo>
                <a:lnTo>
                  <a:pt x="5" y="53"/>
                </a:lnTo>
                <a:lnTo>
                  <a:pt x="0" y="39"/>
                </a:lnTo>
                <a:lnTo>
                  <a:pt x="0" y="39"/>
                </a:lnTo>
                <a:lnTo>
                  <a:pt x="0" y="39"/>
                </a:lnTo>
                <a:close/>
              </a:path>
            </a:pathLst>
          </a:custGeom>
          <a:solidFill>
            <a:srgbClr val="CBBD8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2" name="Google Shape;1022;p40"/>
          <p:cNvSpPr/>
          <p:nvPr/>
        </p:nvSpPr>
        <p:spPr>
          <a:xfrm>
            <a:off x="4143375" y="2354256"/>
            <a:ext cx="161925" cy="146050"/>
          </a:xfrm>
          <a:custGeom>
            <a:avLst/>
            <a:gdLst/>
            <a:ahLst/>
            <a:cxnLst/>
            <a:rect l="l" t="t" r="r" b="b"/>
            <a:pathLst>
              <a:path w="102" h="92" extrusionOk="0">
                <a:moveTo>
                  <a:pt x="0" y="44"/>
                </a:moveTo>
                <a:lnTo>
                  <a:pt x="0" y="44"/>
                </a:lnTo>
                <a:lnTo>
                  <a:pt x="0" y="34"/>
                </a:lnTo>
                <a:lnTo>
                  <a:pt x="0" y="34"/>
                </a:lnTo>
                <a:lnTo>
                  <a:pt x="0" y="24"/>
                </a:lnTo>
                <a:lnTo>
                  <a:pt x="5" y="24"/>
                </a:lnTo>
                <a:lnTo>
                  <a:pt x="10" y="15"/>
                </a:lnTo>
                <a:lnTo>
                  <a:pt x="15" y="10"/>
                </a:lnTo>
                <a:lnTo>
                  <a:pt x="29" y="0"/>
                </a:lnTo>
                <a:lnTo>
                  <a:pt x="29" y="0"/>
                </a:lnTo>
                <a:lnTo>
                  <a:pt x="49" y="0"/>
                </a:lnTo>
                <a:lnTo>
                  <a:pt x="49" y="0"/>
                </a:lnTo>
                <a:lnTo>
                  <a:pt x="68" y="0"/>
                </a:lnTo>
                <a:lnTo>
                  <a:pt x="68" y="0"/>
                </a:lnTo>
                <a:lnTo>
                  <a:pt x="83" y="10"/>
                </a:lnTo>
                <a:lnTo>
                  <a:pt x="88" y="15"/>
                </a:lnTo>
                <a:lnTo>
                  <a:pt x="97" y="24"/>
                </a:lnTo>
                <a:lnTo>
                  <a:pt x="97" y="29"/>
                </a:lnTo>
                <a:lnTo>
                  <a:pt x="102" y="44"/>
                </a:lnTo>
                <a:lnTo>
                  <a:pt x="102" y="44"/>
                </a:lnTo>
                <a:lnTo>
                  <a:pt x="97" y="63"/>
                </a:lnTo>
                <a:lnTo>
                  <a:pt x="97" y="63"/>
                </a:lnTo>
                <a:lnTo>
                  <a:pt x="88" y="78"/>
                </a:lnTo>
                <a:lnTo>
                  <a:pt x="83" y="78"/>
                </a:lnTo>
                <a:lnTo>
                  <a:pt x="68" y="87"/>
                </a:lnTo>
                <a:lnTo>
                  <a:pt x="68" y="87"/>
                </a:lnTo>
                <a:lnTo>
                  <a:pt x="49" y="92"/>
                </a:lnTo>
                <a:lnTo>
                  <a:pt x="49" y="92"/>
                </a:lnTo>
                <a:lnTo>
                  <a:pt x="29" y="87"/>
                </a:lnTo>
                <a:lnTo>
                  <a:pt x="29" y="87"/>
                </a:lnTo>
                <a:lnTo>
                  <a:pt x="15" y="78"/>
                </a:lnTo>
                <a:lnTo>
                  <a:pt x="10" y="78"/>
                </a:lnTo>
                <a:lnTo>
                  <a:pt x="5" y="63"/>
                </a:lnTo>
                <a:lnTo>
                  <a:pt x="0" y="63"/>
                </a:lnTo>
                <a:lnTo>
                  <a:pt x="0" y="54"/>
                </a:lnTo>
                <a:lnTo>
                  <a:pt x="0" y="54"/>
                </a:lnTo>
                <a:lnTo>
                  <a:pt x="0" y="44"/>
                </a:lnTo>
                <a:close/>
                <a:moveTo>
                  <a:pt x="15" y="54"/>
                </a:moveTo>
                <a:lnTo>
                  <a:pt x="15" y="49"/>
                </a:lnTo>
                <a:lnTo>
                  <a:pt x="15" y="58"/>
                </a:lnTo>
                <a:lnTo>
                  <a:pt x="15" y="54"/>
                </a:lnTo>
                <a:lnTo>
                  <a:pt x="24" y="68"/>
                </a:lnTo>
                <a:lnTo>
                  <a:pt x="20" y="63"/>
                </a:lnTo>
                <a:lnTo>
                  <a:pt x="34" y="73"/>
                </a:lnTo>
                <a:lnTo>
                  <a:pt x="34" y="73"/>
                </a:lnTo>
                <a:lnTo>
                  <a:pt x="49" y="78"/>
                </a:lnTo>
                <a:lnTo>
                  <a:pt x="49" y="78"/>
                </a:lnTo>
                <a:lnTo>
                  <a:pt x="63" y="73"/>
                </a:lnTo>
                <a:lnTo>
                  <a:pt x="63" y="73"/>
                </a:lnTo>
                <a:lnTo>
                  <a:pt x="78" y="63"/>
                </a:lnTo>
                <a:lnTo>
                  <a:pt x="73" y="68"/>
                </a:lnTo>
                <a:lnTo>
                  <a:pt x="83" y="54"/>
                </a:lnTo>
                <a:lnTo>
                  <a:pt x="83" y="58"/>
                </a:lnTo>
                <a:lnTo>
                  <a:pt x="88" y="44"/>
                </a:lnTo>
                <a:lnTo>
                  <a:pt x="88" y="44"/>
                </a:lnTo>
                <a:lnTo>
                  <a:pt x="83" y="29"/>
                </a:lnTo>
                <a:lnTo>
                  <a:pt x="83" y="34"/>
                </a:lnTo>
                <a:lnTo>
                  <a:pt x="73" y="20"/>
                </a:lnTo>
                <a:lnTo>
                  <a:pt x="78" y="24"/>
                </a:lnTo>
                <a:lnTo>
                  <a:pt x="63" y="15"/>
                </a:lnTo>
                <a:lnTo>
                  <a:pt x="63" y="15"/>
                </a:lnTo>
                <a:lnTo>
                  <a:pt x="49" y="15"/>
                </a:lnTo>
                <a:lnTo>
                  <a:pt x="49" y="15"/>
                </a:lnTo>
                <a:lnTo>
                  <a:pt x="34" y="15"/>
                </a:lnTo>
                <a:lnTo>
                  <a:pt x="34" y="15"/>
                </a:lnTo>
                <a:lnTo>
                  <a:pt x="20" y="24"/>
                </a:lnTo>
                <a:lnTo>
                  <a:pt x="24" y="20"/>
                </a:lnTo>
                <a:lnTo>
                  <a:pt x="15" y="34"/>
                </a:lnTo>
                <a:lnTo>
                  <a:pt x="15" y="29"/>
                </a:lnTo>
                <a:lnTo>
                  <a:pt x="15" y="39"/>
                </a:lnTo>
                <a:lnTo>
                  <a:pt x="15" y="39"/>
                </a:lnTo>
                <a:lnTo>
                  <a:pt x="15" y="44"/>
                </a:lnTo>
                <a:lnTo>
                  <a:pt x="15" y="44"/>
                </a:lnTo>
                <a:lnTo>
                  <a:pt x="15" y="54"/>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3" name="Google Shape;1023;p40"/>
          <p:cNvSpPr/>
          <p:nvPr/>
        </p:nvSpPr>
        <p:spPr>
          <a:xfrm>
            <a:off x="4545014" y="2336801"/>
            <a:ext cx="131762" cy="176213"/>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s-ES" sz="1000" b="1" i="0" u="none" strike="noStrike" cap="none">
                <a:solidFill>
                  <a:srgbClr val="000000"/>
                </a:solidFill>
                <a:latin typeface="Arial"/>
                <a:ea typeface="Arial"/>
                <a:cs typeface="Arial"/>
                <a:sym typeface="Arial"/>
              </a:rPr>
              <a:t>1</a:t>
            </a:r>
            <a:endParaRPr sz="1800" b="0" i="0" u="none" strike="noStrike" cap="none">
              <a:solidFill>
                <a:schemeClr val="dk1"/>
              </a:solidFill>
              <a:latin typeface="Arial"/>
              <a:ea typeface="Arial"/>
              <a:cs typeface="Arial"/>
              <a:sym typeface="Arial"/>
            </a:endParaRPr>
          </a:p>
        </p:txBody>
      </p:sp>
      <p:sp>
        <p:nvSpPr>
          <p:cNvPr id="1024" name="Google Shape;1024;p40"/>
          <p:cNvSpPr/>
          <p:nvPr/>
        </p:nvSpPr>
        <p:spPr>
          <a:xfrm>
            <a:off x="4475163" y="3413126"/>
            <a:ext cx="463550" cy="246063"/>
          </a:xfrm>
          <a:prstGeom prst="rect">
            <a:avLst/>
          </a:prstGeom>
          <a:solidFill>
            <a:srgbClr val="CBBD8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5" name="Google Shape;1025;p40"/>
          <p:cNvSpPr/>
          <p:nvPr/>
        </p:nvSpPr>
        <p:spPr>
          <a:xfrm>
            <a:off x="4552950" y="3436938"/>
            <a:ext cx="315912" cy="22225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s-ES" sz="1300" b="1" i="0" u="none" strike="noStrike" cap="none">
                <a:solidFill>
                  <a:srgbClr val="000000"/>
                </a:solidFill>
                <a:latin typeface="Arial"/>
                <a:ea typeface="Arial"/>
                <a:cs typeface="Arial"/>
                <a:sym typeface="Arial"/>
              </a:rPr>
              <a:t>KG</a:t>
            </a:r>
            <a:endParaRPr sz="1800" b="0" i="0" u="none" strike="noStrike" cap="none">
              <a:solidFill>
                <a:schemeClr val="dk1"/>
              </a:solidFill>
              <a:latin typeface="Arial"/>
              <a:ea typeface="Arial"/>
              <a:cs typeface="Arial"/>
              <a:sym typeface="Arial"/>
            </a:endParaRPr>
          </a:p>
        </p:txBody>
      </p:sp>
      <p:sp>
        <p:nvSpPr>
          <p:cNvPr id="1026" name="Google Shape;1026;p40"/>
          <p:cNvSpPr/>
          <p:nvPr/>
        </p:nvSpPr>
        <p:spPr>
          <a:xfrm>
            <a:off x="4792663" y="3513138"/>
            <a:ext cx="115887" cy="169863"/>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s-ES" sz="900" b="1" i="0" u="none" strike="noStrike" cap="none">
                <a:solidFill>
                  <a:srgbClr val="000000"/>
                </a:solidFill>
                <a:latin typeface="Arial"/>
                <a:ea typeface="Arial"/>
                <a:cs typeface="Arial"/>
                <a:sym typeface="Arial"/>
              </a:rPr>
              <a:t>1</a:t>
            </a:r>
            <a:endParaRPr sz="1800" b="0" i="0" u="none" strike="noStrike" cap="none">
              <a:solidFill>
                <a:schemeClr val="dk1"/>
              </a:solidFill>
              <a:latin typeface="Arial"/>
              <a:ea typeface="Arial"/>
              <a:cs typeface="Arial"/>
              <a:sym typeface="Arial"/>
            </a:endParaRPr>
          </a:p>
        </p:txBody>
      </p:sp>
      <p:sp>
        <p:nvSpPr>
          <p:cNvPr id="1027" name="Google Shape;1027;p40"/>
          <p:cNvSpPr/>
          <p:nvPr/>
        </p:nvSpPr>
        <p:spPr>
          <a:xfrm>
            <a:off x="4616454" y="2368551"/>
            <a:ext cx="455612" cy="7938"/>
          </a:xfrm>
          <a:prstGeom prst="rect">
            <a:avLst/>
          </a:prstGeom>
          <a:solidFill>
            <a:srgbClr val="000000"/>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8" name="Google Shape;1028;p40"/>
          <p:cNvSpPr/>
          <p:nvPr/>
        </p:nvSpPr>
        <p:spPr>
          <a:xfrm>
            <a:off x="4630738" y="2398713"/>
            <a:ext cx="60325" cy="976313"/>
          </a:xfrm>
          <a:custGeom>
            <a:avLst/>
            <a:gdLst/>
            <a:ahLst/>
            <a:cxnLst/>
            <a:rect l="l" t="t" r="r" b="b"/>
            <a:pathLst>
              <a:path w="38" h="615" extrusionOk="0">
                <a:moveTo>
                  <a:pt x="19" y="615"/>
                </a:moveTo>
                <a:lnTo>
                  <a:pt x="19" y="39"/>
                </a:lnTo>
                <a:lnTo>
                  <a:pt x="24" y="39"/>
                </a:lnTo>
                <a:lnTo>
                  <a:pt x="24" y="615"/>
                </a:lnTo>
                <a:lnTo>
                  <a:pt x="19" y="615"/>
                </a:lnTo>
                <a:close/>
                <a:moveTo>
                  <a:pt x="19" y="39"/>
                </a:moveTo>
                <a:lnTo>
                  <a:pt x="0" y="63"/>
                </a:lnTo>
                <a:lnTo>
                  <a:pt x="19" y="0"/>
                </a:lnTo>
                <a:lnTo>
                  <a:pt x="38" y="63"/>
                </a:lnTo>
                <a:lnTo>
                  <a:pt x="19" y="3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29" name="Google Shape;1029;p40"/>
          <p:cNvSpPr/>
          <p:nvPr/>
        </p:nvSpPr>
        <p:spPr>
          <a:xfrm>
            <a:off x="4630738" y="3659188"/>
            <a:ext cx="60325" cy="1062038"/>
          </a:xfrm>
          <a:custGeom>
            <a:avLst/>
            <a:gdLst/>
            <a:ahLst/>
            <a:cxnLst/>
            <a:rect l="l" t="t" r="r" b="b"/>
            <a:pathLst>
              <a:path w="38" h="669" extrusionOk="0">
                <a:moveTo>
                  <a:pt x="24" y="0"/>
                </a:moveTo>
                <a:lnTo>
                  <a:pt x="24" y="630"/>
                </a:lnTo>
                <a:lnTo>
                  <a:pt x="19" y="630"/>
                </a:lnTo>
                <a:lnTo>
                  <a:pt x="19" y="0"/>
                </a:lnTo>
                <a:lnTo>
                  <a:pt x="24" y="0"/>
                </a:lnTo>
                <a:close/>
                <a:moveTo>
                  <a:pt x="19" y="630"/>
                </a:moveTo>
                <a:lnTo>
                  <a:pt x="38" y="606"/>
                </a:lnTo>
                <a:lnTo>
                  <a:pt x="19" y="669"/>
                </a:lnTo>
                <a:lnTo>
                  <a:pt x="0" y="606"/>
                </a:lnTo>
                <a:lnTo>
                  <a:pt x="19" y="63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0" name="Google Shape;1030;p40"/>
          <p:cNvSpPr/>
          <p:nvPr/>
        </p:nvSpPr>
        <p:spPr>
          <a:xfrm>
            <a:off x="3609975" y="3629026"/>
            <a:ext cx="463550" cy="238125"/>
          </a:xfrm>
          <a:prstGeom prst="rect">
            <a:avLst/>
          </a:prstGeom>
          <a:solidFill>
            <a:srgbClr val="CBBD8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1" name="Google Shape;1031;p40"/>
          <p:cNvSpPr/>
          <p:nvPr/>
        </p:nvSpPr>
        <p:spPr>
          <a:xfrm>
            <a:off x="3687763" y="3644901"/>
            <a:ext cx="315912" cy="22225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es-ES" sz="1300" b="1" i="0" u="none" strike="noStrike" cap="none">
                <a:solidFill>
                  <a:srgbClr val="000000"/>
                </a:solidFill>
                <a:latin typeface="Arial"/>
                <a:ea typeface="Arial"/>
                <a:cs typeface="Arial"/>
                <a:sym typeface="Arial"/>
              </a:rPr>
              <a:t>KG</a:t>
            </a:r>
            <a:endParaRPr sz="1800" b="0" i="0" u="none" strike="noStrike" cap="none">
              <a:solidFill>
                <a:schemeClr val="dk1"/>
              </a:solidFill>
              <a:latin typeface="Arial"/>
              <a:ea typeface="Arial"/>
              <a:cs typeface="Arial"/>
              <a:sym typeface="Arial"/>
            </a:endParaRPr>
          </a:p>
        </p:txBody>
      </p:sp>
      <p:sp>
        <p:nvSpPr>
          <p:cNvPr id="1032" name="Google Shape;1032;p40"/>
          <p:cNvSpPr/>
          <p:nvPr/>
        </p:nvSpPr>
        <p:spPr>
          <a:xfrm>
            <a:off x="3927475" y="3721101"/>
            <a:ext cx="123825" cy="169863"/>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s-ES" sz="900" b="1" i="0" u="none" strike="noStrike" cap="none">
                <a:solidFill>
                  <a:srgbClr val="000000"/>
                </a:solidFill>
                <a:latin typeface="Arial"/>
                <a:ea typeface="Arial"/>
                <a:cs typeface="Arial"/>
                <a:sym typeface="Arial"/>
              </a:rPr>
              <a:t>o</a:t>
            </a:r>
            <a:endParaRPr sz="1800" b="0" i="0" u="none" strike="noStrike" cap="none">
              <a:solidFill>
                <a:schemeClr val="dk1"/>
              </a:solidFill>
              <a:latin typeface="Arial"/>
              <a:ea typeface="Arial"/>
              <a:cs typeface="Arial"/>
              <a:sym typeface="Arial"/>
            </a:endParaRPr>
          </a:p>
        </p:txBody>
      </p:sp>
      <p:sp>
        <p:nvSpPr>
          <p:cNvPr id="1033" name="Google Shape;1033;p40"/>
          <p:cNvSpPr/>
          <p:nvPr/>
        </p:nvSpPr>
        <p:spPr>
          <a:xfrm>
            <a:off x="3617913" y="3036888"/>
            <a:ext cx="501650" cy="7938"/>
          </a:xfrm>
          <a:prstGeom prst="rect">
            <a:avLst/>
          </a:prstGeom>
          <a:solidFill>
            <a:srgbClr val="000000"/>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4" name="Google Shape;1034;p40"/>
          <p:cNvSpPr/>
          <p:nvPr/>
        </p:nvSpPr>
        <p:spPr>
          <a:xfrm>
            <a:off x="3773488" y="3090863"/>
            <a:ext cx="60325" cy="468313"/>
          </a:xfrm>
          <a:custGeom>
            <a:avLst/>
            <a:gdLst/>
            <a:ahLst/>
            <a:cxnLst/>
            <a:rect l="l" t="t" r="r" b="b"/>
            <a:pathLst>
              <a:path w="38" h="295" extrusionOk="0">
                <a:moveTo>
                  <a:pt x="19" y="295"/>
                </a:moveTo>
                <a:lnTo>
                  <a:pt x="19" y="39"/>
                </a:lnTo>
                <a:lnTo>
                  <a:pt x="24" y="39"/>
                </a:lnTo>
                <a:lnTo>
                  <a:pt x="24" y="295"/>
                </a:lnTo>
                <a:lnTo>
                  <a:pt x="19" y="295"/>
                </a:lnTo>
                <a:close/>
                <a:moveTo>
                  <a:pt x="19" y="39"/>
                </a:moveTo>
                <a:lnTo>
                  <a:pt x="0" y="63"/>
                </a:lnTo>
                <a:lnTo>
                  <a:pt x="19" y="0"/>
                </a:lnTo>
                <a:lnTo>
                  <a:pt x="38" y="63"/>
                </a:lnTo>
                <a:lnTo>
                  <a:pt x="19" y="3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5" name="Google Shape;1035;p40"/>
          <p:cNvSpPr/>
          <p:nvPr/>
        </p:nvSpPr>
        <p:spPr>
          <a:xfrm>
            <a:off x="3757613" y="3836988"/>
            <a:ext cx="61912" cy="884238"/>
          </a:xfrm>
          <a:custGeom>
            <a:avLst/>
            <a:gdLst/>
            <a:ahLst/>
            <a:cxnLst/>
            <a:rect l="l" t="t" r="r" b="b"/>
            <a:pathLst>
              <a:path w="39" h="557" extrusionOk="0">
                <a:moveTo>
                  <a:pt x="29" y="0"/>
                </a:moveTo>
                <a:lnTo>
                  <a:pt x="24" y="518"/>
                </a:lnTo>
                <a:lnTo>
                  <a:pt x="19" y="518"/>
                </a:lnTo>
                <a:lnTo>
                  <a:pt x="24" y="0"/>
                </a:lnTo>
                <a:lnTo>
                  <a:pt x="29" y="0"/>
                </a:lnTo>
                <a:close/>
                <a:moveTo>
                  <a:pt x="19" y="518"/>
                </a:moveTo>
                <a:lnTo>
                  <a:pt x="39" y="494"/>
                </a:lnTo>
                <a:lnTo>
                  <a:pt x="19" y="557"/>
                </a:lnTo>
                <a:lnTo>
                  <a:pt x="0" y="494"/>
                </a:lnTo>
                <a:lnTo>
                  <a:pt x="19" y="51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6" name="Google Shape;1036;p40"/>
          <p:cNvSpPr/>
          <p:nvPr/>
        </p:nvSpPr>
        <p:spPr>
          <a:xfrm>
            <a:off x="4151313" y="2967038"/>
            <a:ext cx="139700" cy="123825"/>
          </a:xfrm>
          <a:custGeom>
            <a:avLst/>
            <a:gdLst/>
            <a:ahLst/>
            <a:cxnLst/>
            <a:rect l="l" t="t" r="r" b="b"/>
            <a:pathLst>
              <a:path w="88" h="78" extrusionOk="0">
                <a:moveTo>
                  <a:pt x="0" y="39"/>
                </a:moveTo>
                <a:lnTo>
                  <a:pt x="5" y="25"/>
                </a:lnTo>
                <a:lnTo>
                  <a:pt x="15" y="10"/>
                </a:lnTo>
                <a:lnTo>
                  <a:pt x="29" y="5"/>
                </a:lnTo>
                <a:lnTo>
                  <a:pt x="44" y="0"/>
                </a:lnTo>
                <a:lnTo>
                  <a:pt x="44" y="0"/>
                </a:lnTo>
                <a:lnTo>
                  <a:pt x="44" y="0"/>
                </a:lnTo>
                <a:lnTo>
                  <a:pt x="63" y="5"/>
                </a:lnTo>
                <a:lnTo>
                  <a:pt x="73" y="10"/>
                </a:lnTo>
                <a:lnTo>
                  <a:pt x="83" y="25"/>
                </a:lnTo>
                <a:lnTo>
                  <a:pt x="88" y="39"/>
                </a:lnTo>
                <a:lnTo>
                  <a:pt x="88" y="39"/>
                </a:lnTo>
                <a:lnTo>
                  <a:pt x="88" y="39"/>
                </a:lnTo>
                <a:lnTo>
                  <a:pt x="83" y="54"/>
                </a:lnTo>
                <a:lnTo>
                  <a:pt x="73" y="68"/>
                </a:lnTo>
                <a:lnTo>
                  <a:pt x="63" y="73"/>
                </a:lnTo>
                <a:lnTo>
                  <a:pt x="44" y="78"/>
                </a:lnTo>
                <a:lnTo>
                  <a:pt x="44" y="78"/>
                </a:lnTo>
                <a:lnTo>
                  <a:pt x="44" y="78"/>
                </a:lnTo>
                <a:lnTo>
                  <a:pt x="29" y="73"/>
                </a:lnTo>
                <a:lnTo>
                  <a:pt x="15" y="68"/>
                </a:lnTo>
                <a:lnTo>
                  <a:pt x="5" y="54"/>
                </a:lnTo>
                <a:lnTo>
                  <a:pt x="0" y="39"/>
                </a:lnTo>
                <a:lnTo>
                  <a:pt x="0" y="39"/>
                </a:lnTo>
                <a:lnTo>
                  <a:pt x="0" y="39"/>
                </a:lnTo>
                <a:close/>
              </a:path>
            </a:pathLst>
          </a:custGeom>
          <a:solidFill>
            <a:srgbClr val="0000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7" name="Google Shape;1037;p40"/>
          <p:cNvSpPr/>
          <p:nvPr/>
        </p:nvSpPr>
        <p:spPr>
          <a:xfrm>
            <a:off x="4143375" y="2960688"/>
            <a:ext cx="161925" cy="146050"/>
          </a:xfrm>
          <a:custGeom>
            <a:avLst/>
            <a:gdLst/>
            <a:ahLst/>
            <a:cxnLst/>
            <a:rect l="l" t="t" r="r" b="b"/>
            <a:pathLst>
              <a:path w="102" h="92" extrusionOk="0">
                <a:moveTo>
                  <a:pt x="0" y="43"/>
                </a:moveTo>
                <a:lnTo>
                  <a:pt x="0" y="43"/>
                </a:lnTo>
                <a:lnTo>
                  <a:pt x="0" y="33"/>
                </a:lnTo>
                <a:lnTo>
                  <a:pt x="0" y="33"/>
                </a:lnTo>
                <a:lnTo>
                  <a:pt x="0" y="24"/>
                </a:lnTo>
                <a:lnTo>
                  <a:pt x="5" y="24"/>
                </a:lnTo>
                <a:lnTo>
                  <a:pt x="10" y="14"/>
                </a:lnTo>
                <a:lnTo>
                  <a:pt x="15" y="9"/>
                </a:lnTo>
                <a:lnTo>
                  <a:pt x="29" y="0"/>
                </a:lnTo>
                <a:lnTo>
                  <a:pt x="29" y="0"/>
                </a:lnTo>
                <a:lnTo>
                  <a:pt x="49" y="0"/>
                </a:lnTo>
                <a:lnTo>
                  <a:pt x="49" y="0"/>
                </a:lnTo>
                <a:lnTo>
                  <a:pt x="68" y="0"/>
                </a:lnTo>
                <a:lnTo>
                  <a:pt x="68" y="0"/>
                </a:lnTo>
                <a:lnTo>
                  <a:pt x="83" y="9"/>
                </a:lnTo>
                <a:lnTo>
                  <a:pt x="88" y="14"/>
                </a:lnTo>
                <a:lnTo>
                  <a:pt x="97" y="24"/>
                </a:lnTo>
                <a:lnTo>
                  <a:pt x="97" y="29"/>
                </a:lnTo>
                <a:lnTo>
                  <a:pt x="102" y="43"/>
                </a:lnTo>
                <a:lnTo>
                  <a:pt x="102" y="43"/>
                </a:lnTo>
                <a:lnTo>
                  <a:pt x="97" y="63"/>
                </a:lnTo>
                <a:lnTo>
                  <a:pt x="97" y="63"/>
                </a:lnTo>
                <a:lnTo>
                  <a:pt x="88" y="77"/>
                </a:lnTo>
                <a:lnTo>
                  <a:pt x="83" y="77"/>
                </a:lnTo>
                <a:lnTo>
                  <a:pt x="68" y="87"/>
                </a:lnTo>
                <a:lnTo>
                  <a:pt x="68" y="87"/>
                </a:lnTo>
                <a:lnTo>
                  <a:pt x="49" y="92"/>
                </a:lnTo>
                <a:lnTo>
                  <a:pt x="49" y="92"/>
                </a:lnTo>
                <a:lnTo>
                  <a:pt x="29" y="87"/>
                </a:lnTo>
                <a:lnTo>
                  <a:pt x="29" y="87"/>
                </a:lnTo>
                <a:lnTo>
                  <a:pt x="15" y="77"/>
                </a:lnTo>
                <a:lnTo>
                  <a:pt x="10" y="77"/>
                </a:lnTo>
                <a:lnTo>
                  <a:pt x="5" y="63"/>
                </a:lnTo>
                <a:lnTo>
                  <a:pt x="0" y="63"/>
                </a:lnTo>
                <a:lnTo>
                  <a:pt x="0" y="53"/>
                </a:lnTo>
                <a:lnTo>
                  <a:pt x="0" y="53"/>
                </a:lnTo>
                <a:lnTo>
                  <a:pt x="0" y="43"/>
                </a:lnTo>
                <a:close/>
                <a:moveTo>
                  <a:pt x="15" y="53"/>
                </a:moveTo>
                <a:lnTo>
                  <a:pt x="15" y="48"/>
                </a:lnTo>
                <a:lnTo>
                  <a:pt x="15" y="58"/>
                </a:lnTo>
                <a:lnTo>
                  <a:pt x="15" y="53"/>
                </a:lnTo>
                <a:lnTo>
                  <a:pt x="24" y="67"/>
                </a:lnTo>
                <a:lnTo>
                  <a:pt x="20" y="63"/>
                </a:lnTo>
                <a:lnTo>
                  <a:pt x="34" y="72"/>
                </a:lnTo>
                <a:lnTo>
                  <a:pt x="34" y="72"/>
                </a:lnTo>
                <a:lnTo>
                  <a:pt x="49" y="77"/>
                </a:lnTo>
                <a:lnTo>
                  <a:pt x="49" y="77"/>
                </a:lnTo>
                <a:lnTo>
                  <a:pt x="63" y="72"/>
                </a:lnTo>
                <a:lnTo>
                  <a:pt x="63" y="72"/>
                </a:lnTo>
                <a:lnTo>
                  <a:pt x="78" y="63"/>
                </a:lnTo>
                <a:lnTo>
                  <a:pt x="73" y="67"/>
                </a:lnTo>
                <a:lnTo>
                  <a:pt x="83" y="53"/>
                </a:lnTo>
                <a:lnTo>
                  <a:pt x="83" y="58"/>
                </a:lnTo>
                <a:lnTo>
                  <a:pt x="88" y="43"/>
                </a:lnTo>
                <a:lnTo>
                  <a:pt x="88" y="43"/>
                </a:lnTo>
                <a:lnTo>
                  <a:pt x="83" y="29"/>
                </a:lnTo>
                <a:lnTo>
                  <a:pt x="83" y="33"/>
                </a:lnTo>
                <a:lnTo>
                  <a:pt x="73" y="19"/>
                </a:lnTo>
                <a:lnTo>
                  <a:pt x="78" y="24"/>
                </a:lnTo>
                <a:lnTo>
                  <a:pt x="63" y="14"/>
                </a:lnTo>
                <a:lnTo>
                  <a:pt x="63" y="14"/>
                </a:lnTo>
                <a:lnTo>
                  <a:pt x="49" y="14"/>
                </a:lnTo>
                <a:lnTo>
                  <a:pt x="49" y="14"/>
                </a:lnTo>
                <a:lnTo>
                  <a:pt x="34" y="14"/>
                </a:lnTo>
                <a:lnTo>
                  <a:pt x="34" y="14"/>
                </a:lnTo>
                <a:lnTo>
                  <a:pt x="20" y="24"/>
                </a:lnTo>
                <a:lnTo>
                  <a:pt x="24" y="19"/>
                </a:lnTo>
                <a:lnTo>
                  <a:pt x="15" y="33"/>
                </a:lnTo>
                <a:lnTo>
                  <a:pt x="15" y="29"/>
                </a:lnTo>
                <a:lnTo>
                  <a:pt x="15" y="38"/>
                </a:lnTo>
                <a:lnTo>
                  <a:pt x="15" y="38"/>
                </a:lnTo>
                <a:lnTo>
                  <a:pt x="15" y="43"/>
                </a:lnTo>
                <a:lnTo>
                  <a:pt x="15" y="43"/>
                </a:lnTo>
                <a:lnTo>
                  <a:pt x="15" y="53"/>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38" name="Google Shape;1038;p40"/>
          <p:cNvSpPr/>
          <p:nvPr/>
        </p:nvSpPr>
        <p:spPr>
          <a:xfrm>
            <a:off x="4375150" y="2930526"/>
            <a:ext cx="149080" cy="230832"/>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ES" sz="1500" b="1" i="0" u="none" strike="noStrike" cap="none">
                <a:solidFill>
                  <a:srgbClr val="000000"/>
                </a:solidFill>
                <a:latin typeface="Arial"/>
                <a:ea typeface="Arial"/>
                <a:cs typeface="Arial"/>
                <a:sym typeface="Arial"/>
              </a:rPr>
              <a:t>G</a:t>
            </a:r>
            <a:endParaRPr sz="1800" b="0" i="0" u="none" strike="noStrike" cap="none" baseline="-25000">
              <a:solidFill>
                <a:schemeClr val="dk1"/>
              </a:solidFill>
              <a:latin typeface="Arial"/>
              <a:ea typeface="Arial"/>
              <a:cs typeface="Arial"/>
              <a:sym typeface="Arial"/>
            </a:endParaRPr>
          </a:p>
        </p:txBody>
      </p:sp>
      <p:sp>
        <p:nvSpPr>
          <p:cNvPr id="1039" name="Google Shape;1039;p40"/>
          <p:cNvSpPr/>
          <p:nvPr/>
        </p:nvSpPr>
        <p:spPr>
          <a:xfrm>
            <a:off x="4519612" y="2989360"/>
            <a:ext cx="70532" cy="1538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s-ES" sz="1000" b="1">
                <a:solidFill>
                  <a:srgbClr val="000000"/>
                </a:solidFill>
                <a:latin typeface="Arial"/>
                <a:ea typeface="Arial"/>
                <a:cs typeface="Arial"/>
                <a:sym typeface="Arial"/>
              </a:rPr>
              <a:t>0</a:t>
            </a:r>
            <a:endParaRPr sz="1800" b="0" i="0" u="none" strike="noStrike" cap="none">
              <a:solidFill>
                <a:schemeClr val="dk1"/>
              </a:solidFill>
              <a:latin typeface="Arial"/>
              <a:ea typeface="Arial"/>
              <a:cs typeface="Arial"/>
              <a:sym typeface="Arial"/>
            </a:endParaRPr>
          </a:p>
        </p:txBody>
      </p:sp>
      <p:sp>
        <p:nvSpPr>
          <p:cNvPr id="1040" name="Google Shape;1040;p40"/>
          <p:cNvSpPr/>
          <p:nvPr/>
        </p:nvSpPr>
        <p:spPr>
          <a:xfrm>
            <a:off x="4384675" y="2930526"/>
            <a:ext cx="149080" cy="230832"/>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s-ES" sz="1500" b="1" i="0" u="none" strike="noStrike" cap="none">
                <a:solidFill>
                  <a:srgbClr val="000000"/>
                </a:solidFill>
                <a:latin typeface="Arial"/>
                <a:ea typeface="Arial"/>
                <a:cs typeface="Arial"/>
                <a:sym typeface="Arial"/>
              </a:rPr>
              <a:t>G</a:t>
            </a:r>
            <a:endParaRPr sz="1800" b="0" i="0" u="none" strike="noStrike" cap="none" baseline="-25000">
              <a:solidFill>
                <a:schemeClr val="dk1"/>
              </a:solidFill>
              <a:latin typeface="Arial"/>
              <a:ea typeface="Arial"/>
              <a:cs typeface="Arial"/>
              <a:sym typeface="Arial"/>
            </a:endParaRPr>
          </a:p>
        </p:txBody>
      </p:sp>
      <p:sp>
        <p:nvSpPr>
          <p:cNvPr id="2" name="Marcador de fecha 1">
            <a:extLst>
              <a:ext uri="{FF2B5EF4-FFF2-40B4-BE49-F238E27FC236}">
                <a16:creationId xmlns:a16="http://schemas.microsoft.com/office/drawing/2014/main" id="{5CFAD47B-8831-37D5-6BAE-B0327388D25A}"/>
              </a:ext>
            </a:extLst>
          </p:cNvPr>
          <p:cNvSpPr>
            <a:spLocks noGrp="1"/>
          </p:cNvSpPr>
          <p:nvPr>
            <p:ph type="dt" sz="half" idx="10"/>
          </p:nvPr>
        </p:nvSpPr>
        <p:spPr/>
        <p:txBody>
          <a:bodyPr/>
          <a:lstStyle/>
          <a:p>
            <a:pPr>
              <a:defRPr/>
            </a:pPr>
            <a:fld id="{7A1922C7-513F-4CDC-B71E-ED165B77FA90}" type="datetime1">
              <a:rPr lang="es-CL" smtClean="0"/>
              <a:t>12-02-2025</a:t>
            </a:fld>
            <a:endParaRPr lang="es-ES"/>
          </a:p>
        </p:txBody>
      </p:sp>
      <p:sp>
        <p:nvSpPr>
          <p:cNvPr id="3" name="Marcador de número de diapositiva 2">
            <a:extLst>
              <a:ext uri="{FF2B5EF4-FFF2-40B4-BE49-F238E27FC236}">
                <a16:creationId xmlns:a16="http://schemas.microsoft.com/office/drawing/2014/main" id="{7E61E959-2922-9930-6F53-D58DB6DB9C1C}"/>
              </a:ext>
            </a:extLst>
          </p:cNvPr>
          <p:cNvSpPr>
            <a:spLocks noGrp="1"/>
          </p:cNvSpPr>
          <p:nvPr>
            <p:ph type="sldNum" sz="quarter" idx="12"/>
          </p:nvPr>
        </p:nvSpPr>
        <p:spPr/>
        <p:txBody>
          <a:bodyPr/>
          <a:lstStyle/>
          <a:p>
            <a:pPr>
              <a:defRPr/>
            </a:pPr>
            <a:fld id="{512A34C5-A7E8-4629-B921-404C04172488}" type="slidenum">
              <a:rPr lang="es-ES" smtClean="0"/>
              <a:pPr>
                <a:defRPr/>
              </a:pPr>
              <a:t>40</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86"/>
                                        </p:tgtEl>
                                        <p:attrNameLst>
                                          <p:attrName>style.visibility</p:attrName>
                                        </p:attrNameLst>
                                      </p:cBhvr>
                                      <p:to>
                                        <p:strVal val="visible"/>
                                      </p:to>
                                    </p:set>
                                  </p:childTnLst>
                                </p:cTn>
                              </p:par>
                              <p:par>
                                <p:cTn id="7" presetID="10" presetClass="exit" presetSubtype="0" fill="hold" nodeType="withEffect">
                                  <p:stCondLst>
                                    <p:cond delay="0"/>
                                  </p:stCondLst>
                                  <p:childTnLst>
                                    <p:animEffect transition="out" filter="fade">
                                      <p:cBhvr>
                                        <p:cTn id="8" dur="1000"/>
                                        <p:tgtEl>
                                          <p:spTgt spid="1007"/>
                                        </p:tgtEl>
                                      </p:cBhvr>
                                    </p:animEffect>
                                    <p:set>
                                      <p:cBhvr>
                                        <p:cTn id="9" dur="1" fill="hold">
                                          <p:stCondLst>
                                            <p:cond delay="1000"/>
                                          </p:stCondLst>
                                        </p:cTn>
                                        <p:tgtEl>
                                          <p:spTgt spid="1007"/>
                                        </p:tgtEl>
                                        <p:attrNameLst>
                                          <p:attrName>style.visibility</p:attrName>
                                        </p:attrNameLst>
                                      </p:cBhvr>
                                      <p:to>
                                        <p:strVal val="hidden"/>
                                      </p:to>
                                    </p:set>
                                  </p:childTnLst>
                                </p:cTn>
                              </p:par>
                            </p:childTnLst>
                          </p:cTn>
                        </p:par>
                        <p:par>
                          <p:cTn id="10" fill="hold">
                            <p:stCondLst>
                              <p:cond delay="1000"/>
                            </p:stCondLst>
                            <p:childTnLst>
                              <p:par>
                                <p:cTn id="11" presetID="10" presetClass="exit" presetSubtype="0" fill="hold" nodeType="afterEffect">
                                  <p:stCondLst>
                                    <p:cond delay="0"/>
                                  </p:stCondLst>
                                  <p:childTnLst>
                                    <p:animEffect transition="out" filter="fade">
                                      <p:cBhvr>
                                        <p:cTn id="12" dur="1000"/>
                                        <p:tgtEl>
                                          <p:spTgt spid="1008"/>
                                        </p:tgtEl>
                                      </p:cBhvr>
                                    </p:animEffect>
                                    <p:set>
                                      <p:cBhvr>
                                        <p:cTn id="13" dur="1" fill="hold">
                                          <p:stCondLst>
                                            <p:cond delay="1000"/>
                                          </p:stCondLst>
                                        </p:cTn>
                                        <p:tgtEl>
                                          <p:spTgt spid="1008"/>
                                        </p:tgtEl>
                                        <p:attrNameLst>
                                          <p:attrName>style.visibility</p:attrName>
                                        </p:attrNameLst>
                                      </p:cBhvr>
                                      <p:to>
                                        <p:strVal val="hidden"/>
                                      </p:to>
                                    </p:set>
                                  </p:childTnLst>
                                </p:cTn>
                              </p:par>
                            </p:childTnLst>
                          </p:cTn>
                        </p:par>
                        <p:par>
                          <p:cTn id="14" fill="hold">
                            <p:stCondLst>
                              <p:cond delay="2000"/>
                            </p:stCondLst>
                            <p:childTnLst>
                              <p:par>
                                <p:cTn id="15" presetID="10" presetClass="exit" presetSubtype="0" fill="hold" nodeType="afterEffect">
                                  <p:stCondLst>
                                    <p:cond delay="0"/>
                                  </p:stCondLst>
                                  <p:childTnLst>
                                    <p:animEffect transition="out" filter="fade">
                                      <p:cBhvr>
                                        <p:cTn id="16" dur="1000"/>
                                        <p:tgtEl>
                                          <p:spTgt spid="1009"/>
                                        </p:tgtEl>
                                      </p:cBhvr>
                                    </p:animEffect>
                                    <p:set>
                                      <p:cBhvr>
                                        <p:cTn id="17" dur="1" fill="hold">
                                          <p:stCondLst>
                                            <p:cond delay="1000"/>
                                          </p:stCondLst>
                                        </p:cTn>
                                        <p:tgtEl>
                                          <p:spTgt spid="1009"/>
                                        </p:tgtEl>
                                        <p:attrNameLst>
                                          <p:attrName>style.visibility</p:attrName>
                                        </p:attrNameLst>
                                      </p:cBhvr>
                                      <p:to>
                                        <p:strVal val="hidden"/>
                                      </p:to>
                                    </p:set>
                                  </p:childTnLst>
                                </p:cTn>
                              </p:par>
                            </p:childTnLst>
                          </p:cTn>
                        </p:par>
                        <p:par>
                          <p:cTn id="18" fill="hold">
                            <p:stCondLst>
                              <p:cond delay="3000"/>
                            </p:stCondLst>
                            <p:childTnLst>
                              <p:par>
                                <p:cTn id="19" presetID="10" presetClass="exit" presetSubtype="0" fill="hold" nodeType="afterEffect">
                                  <p:stCondLst>
                                    <p:cond delay="0"/>
                                  </p:stCondLst>
                                  <p:childTnLst>
                                    <p:animEffect transition="out" filter="fade">
                                      <p:cBhvr>
                                        <p:cTn id="20" dur="1000"/>
                                        <p:tgtEl>
                                          <p:spTgt spid="1010"/>
                                        </p:tgtEl>
                                      </p:cBhvr>
                                    </p:animEffect>
                                    <p:set>
                                      <p:cBhvr>
                                        <p:cTn id="21" dur="1" fill="hold">
                                          <p:stCondLst>
                                            <p:cond delay="1000"/>
                                          </p:stCondLst>
                                        </p:cTn>
                                        <p:tgtEl>
                                          <p:spTgt spid="1010"/>
                                        </p:tgtEl>
                                        <p:attrNameLst>
                                          <p:attrName>style.visibility</p:attrName>
                                        </p:attrNameLst>
                                      </p:cBhvr>
                                      <p:to>
                                        <p:strVal val="hidden"/>
                                      </p:to>
                                    </p:set>
                                  </p:childTnLst>
                                </p:cTn>
                              </p:par>
                            </p:childTnLst>
                          </p:cTn>
                        </p:par>
                        <p:par>
                          <p:cTn id="22" fill="hold">
                            <p:stCondLst>
                              <p:cond delay="4000"/>
                            </p:stCondLst>
                            <p:childTnLst>
                              <p:par>
                                <p:cTn id="23" presetID="10" presetClass="exit" presetSubtype="0" fill="hold" nodeType="afterEffect">
                                  <p:stCondLst>
                                    <p:cond delay="0"/>
                                  </p:stCondLst>
                                  <p:childTnLst>
                                    <p:animEffect transition="out" filter="fade">
                                      <p:cBhvr>
                                        <p:cTn id="24" dur="1000"/>
                                        <p:tgtEl>
                                          <p:spTgt spid="1011"/>
                                        </p:tgtEl>
                                      </p:cBhvr>
                                    </p:animEffect>
                                    <p:set>
                                      <p:cBhvr>
                                        <p:cTn id="25" dur="1" fill="hold">
                                          <p:stCondLst>
                                            <p:cond delay="1000"/>
                                          </p:stCondLst>
                                        </p:cTn>
                                        <p:tgtEl>
                                          <p:spTgt spid="1011"/>
                                        </p:tgtEl>
                                        <p:attrNameLst>
                                          <p:attrName>style.visibility</p:attrName>
                                        </p:attrNameLst>
                                      </p:cBhvr>
                                      <p:to>
                                        <p:strVal val="hidden"/>
                                      </p:to>
                                    </p:set>
                                  </p:childTnLst>
                                </p:cTn>
                              </p:par>
                            </p:childTnLst>
                          </p:cTn>
                        </p:par>
                        <p:par>
                          <p:cTn id="26" fill="hold">
                            <p:stCondLst>
                              <p:cond delay="5000"/>
                            </p:stCondLst>
                            <p:childTnLst>
                              <p:par>
                                <p:cTn id="27" presetID="10" presetClass="exit" presetSubtype="0" fill="hold" nodeType="afterEffect">
                                  <p:stCondLst>
                                    <p:cond delay="0"/>
                                  </p:stCondLst>
                                  <p:childTnLst>
                                    <p:animEffect transition="out" filter="fade">
                                      <p:cBhvr>
                                        <p:cTn id="28" dur="2000"/>
                                        <p:tgtEl>
                                          <p:spTgt spid="1012"/>
                                        </p:tgtEl>
                                      </p:cBhvr>
                                    </p:animEffect>
                                    <p:set>
                                      <p:cBhvr>
                                        <p:cTn id="29" dur="1" fill="hold">
                                          <p:stCondLst>
                                            <p:cond delay="2000"/>
                                          </p:stCondLst>
                                        </p:cTn>
                                        <p:tgtEl>
                                          <p:spTgt spid="1012"/>
                                        </p:tgtEl>
                                        <p:attrNameLst>
                                          <p:attrName>style.visibility</p:attrName>
                                        </p:attrNameLst>
                                      </p:cBhvr>
                                      <p:to>
                                        <p:strVal val="hidden"/>
                                      </p:to>
                                    </p:set>
                                  </p:childTnLst>
                                </p:cTn>
                              </p:par>
                            </p:childTnLst>
                          </p:cTn>
                        </p:par>
                        <p:par>
                          <p:cTn id="30" fill="hold">
                            <p:stCondLst>
                              <p:cond delay="7000"/>
                            </p:stCondLst>
                            <p:childTnLst>
                              <p:par>
                                <p:cTn id="31" presetID="1" presetClass="entr" presetSubtype="0" fill="hold" nodeType="afterEffect">
                                  <p:stCondLst>
                                    <p:cond delay="0"/>
                                  </p:stCondLst>
                                  <p:childTnLst>
                                    <p:set>
                                      <p:cBhvr>
                                        <p:cTn id="32" dur="1" fill="hold">
                                          <p:stCondLst>
                                            <p:cond delay="0"/>
                                          </p:stCondLst>
                                        </p:cTn>
                                        <p:tgtEl>
                                          <p:spTgt spid="102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2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028"/>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02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25"/>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027"/>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026"/>
                                        </p:tgtEl>
                                        <p:attrNameLst>
                                          <p:attrName>style.visibility</p:attrName>
                                        </p:attrNameLst>
                                      </p:cBhvr>
                                      <p:to>
                                        <p:strVal val="visible"/>
                                      </p:to>
                                    </p:set>
                                  </p:childTnLst>
                                </p:cTn>
                              </p:par>
                              <p:par>
                                <p:cTn id="45" presetID="10" presetClass="exit" presetSubtype="0" fill="hold" nodeType="withEffect">
                                  <p:stCondLst>
                                    <p:cond delay="0"/>
                                  </p:stCondLst>
                                  <p:childTnLst>
                                    <p:animEffect transition="out" filter="fade">
                                      <p:cBhvr>
                                        <p:cTn id="46" dur="1000"/>
                                        <p:tgtEl>
                                          <p:spTgt spid="986"/>
                                        </p:tgtEl>
                                      </p:cBhvr>
                                    </p:animEffect>
                                    <p:set>
                                      <p:cBhvr>
                                        <p:cTn id="47" dur="1" fill="hold">
                                          <p:stCondLst>
                                            <p:cond delay="1000"/>
                                          </p:stCondLst>
                                        </p:cTn>
                                        <p:tgtEl>
                                          <p:spTgt spid="98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044"/>
        <p:cNvGrpSpPr/>
        <p:nvPr/>
      </p:nvGrpSpPr>
      <p:grpSpPr>
        <a:xfrm>
          <a:off x="0" y="0"/>
          <a:ext cx="0" cy="0"/>
          <a:chOff x="0" y="0"/>
          <a:chExt cx="0" cy="0"/>
        </a:xfrm>
      </p:grpSpPr>
      <p:sp>
        <p:nvSpPr>
          <p:cNvPr id="1045" name="Google Shape;1045;p41"/>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41</a:t>
            </a:fld>
            <a:endParaRPr/>
          </a:p>
        </p:txBody>
      </p:sp>
      <p:sp>
        <p:nvSpPr>
          <p:cNvPr id="1046" name="Google Shape;1046;p41"/>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agregar masa a un cuerpo</a:t>
            </a:r>
            <a:endParaRPr/>
          </a:p>
        </p:txBody>
      </p:sp>
      <p:sp>
        <p:nvSpPr>
          <p:cNvPr id="1047" name="Google Shape;1047;p41"/>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20000"/>
          </a:bodyPr>
          <a:lstStyle/>
          <a:p>
            <a:pPr marL="452628" indent="-342900">
              <a:lnSpc>
                <a:spcPct val="90000"/>
              </a:lnSpc>
              <a:spcBef>
                <a:spcPts val="0"/>
              </a:spcBef>
              <a:buSzPct val="68000"/>
              <a:buFont typeface="Wingdings" panose="05000000000000000000" pitchFamily="2" charset="2"/>
              <a:buChar char="Ø"/>
            </a:pPr>
            <a:r>
              <a:rPr lang="es-ES" sz="2000" dirty="0"/>
              <a:t>Nuevamente considere la plancha homogénea analizada anteriormente, pero ahora se le agregará un trozo de plancha  de masa w Kg. a una distancia de d metros del centro de gravedad como lo muestra la figura adyacente.</a:t>
            </a:r>
            <a:endParaRPr dirty="0"/>
          </a:p>
          <a:p>
            <a:pPr marL="452628" indent="-342900">
              <a:lnSpc>
                <a:spcPct val="90000"/>
              </a:lnSpc>
              <a:buSzPct val="68000"/>
              <a:buFont typeface="Wingdings" panose="05000000000000000000" pitchFamily="2" charset="2"/>
              <a:buChar char="Ø"/>
            </a:pPr>
            <a:r>
              <a:rPr lang="es-ES" sz="2000" dirty="0"/>
              <a:t>El lado más pesado empujará el extremo derecho hacia abajo. Esto se debe a que al agregar la masa w a la distancia d de G, se generó un momento igual a: w x d kg-m respecto de G.</a:t>
            </a:r>
            <a:endParaRPr dirty="0"/>
          </a:p>
          <a:p>
            <a:pPr marL="365760" lvl="0" indent="-176148" algn="l" rtl="0">
              <a:lnSpc>
                <a:spcPct val="90000"/>
              </a:lnSpc>
              <a:spcBef>
                <a:spcPts val="400"/>
              </a:spcBef>
              <a:spcAft>
                <a:spcPts val="0"/>
              </a:spcAft>
              <a:buSzPct val="68000"/>
              <a:buNone/>
            </a:pPr>
            <a:endParaRPr sz="2000" dirty="0"/>
          </a:p>
        </p:txBody>
      </p:sp>
      <p:grpSp>
        <p:nvGrpSpPr>
          <p:cNvPr id="1048" name="Google Shape;1048;p41"/>
          <p:cNvGrpSpPr/>
          <p:nvPr/>
        </p:nvGrpSpPr>
        <p:grpSpPr>
          <a:xfrm>
            <a:off x="4648200" y="2667000"/>
            <a:ext cx="4038600" cy="1862138"/>
            <a:chOff x="2928" y="1680"/>
            <a:chExt cx="2544" cy="1173"/>
          </a:xfrm>
        </p:grpSpPr>
        <p:sp>
          <p:nvSpPr>
            <p:cNvPr id="1049" name="Google Shape;1049;p41"/>
            <p:cNvSpPr/>
            <p:nvPr/>
          </p:nvSpPr>
          <p:spPr>
            <a:xfrm>
              <a:off x="2928" y="2064"/>
              <a:ext cx="2064"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50" name="Google Shape;1050;p41"/>
            <p:cNvSpPr/>
            <p:nvPr/>
          </p:nvSpPr>
          <p:spPr>
            <a:xfrm>
              <a:off x="3942" y="2192"/>
              <a:ext cx="169" cy="213"/>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051" name="Google Shape;1051;p41"/>
            <p:cNvCxnSpPr/>
            <p:nvPr/>
          </p:nvCxnSpPr>
          <p:spPr>
            <a:xfrm>
              <a:off x="4026" y="2064"/>
              <a:ext cx="0" cy="554"/>
            </a:xfrm>
            <a:prstGeom prst="straightConnector1">
              <a:avLst/>
            </a:prstGeom>
            <a:noFill/>
            <a:ln w="38100" cap="flat" cmpd="sng">
              <a:solidFill>
                <a:schemeClr val="dk1"/>
              </a:solidFill>
              <a:prstDash val="solid"/>
              <a:round/>
              <a:headEnd type="none" w="med" len="med"/>
              <a:tailEnd type="triangle" w="med" len="med"/>
            </a:ln>
          </p:spPr>
        </p:cxnSp>
        <p:cxnSp>
          <p:nvCxnSpPr>
            <p:cNvPr id="1052" name="Google Shape;1052;p41"/>
            <p:cNvCxnSpPr/>
            <p:nvPr/>
          </p:nvCxnSpPr>
          <p:spPr>
            <a:xfrm>
              <a:off x="3942" y="2133"/>
              <a:ext cx="169" cy="0"/>
            </a:xfrm>
            <a:prstGeom prst="straightConnector1">
              <a:avLst/>
            </a:prstGeom>
            <a:noFill/>
            <a:ln w="9525" cap="flat" cmpd="sng">
              <a:solidFill>
                <a:schemeClr val="dk1"/>
              </a:solidFill>
              <a:prstDash val="solid"/>
              <a:round/>
              <a:headEnd type="none" w="med" len="med"/>
              <a:tailEnd type="none" w="med" len="med"/>
            </a:ln>
          </p:spPr>
        </p:cxnSp>
        <p:sp>
          <p:nvSpPr>
            <p:cNvPr id="1053" name="Google Shape;1053;p41"/>
            <p:cNvSpPr txBox="1"/>
            <p:nvPr/>
          </p:nvSpPr>
          <p:spPr>
            <a:xfrm>
              <a:off x="3942" y="2661"/>
              <a:ext cx="21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sp>
          <p:nvSpPr>
            <p:cNvPr id="1054" name="Google Shape;1054;p41"/>
            <p:cNvSpPr txBox="1"/>
            <p:nvPr/>
          </p:nvSpPr>
          <p:spPr>
            <a:xfrm>
              <a:off x="3744" y="2064"/>
              <a:ext cx="21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cxnSp>
          <p:nvCxnSpPr>
            <p:cNvPr id="1055" name="Google Shape;1055;p41"/>
            <p:cNvCxnSpPr/>
            <p:nvPr/>
          </p:nvCxnSpPr>
          <p:spPr>
            <a:xfrm rot="10800000">
              <a:off x="4026" y="1680"/>
              <a:ext cx="0" cy="384"/>
            </a:xfrm>
            <a:prstGeom prst="straightConnector1">
              <a:avLst/>
            </a:prstGeom>
            <a:noFill/>
            <a:ln w="9525" cap="flat" cmpd="sng">
              <a:solidFill>
                <a:schemeClr val="dk1"/>
              </a:solidFill>
              <a:prstDash val="dash"/>
              <a:round/>
              <a:headEnd type="none" w="med" len="med"/>
              <a:tailEnd type="none" w="med" len="med"/>
            </a:ln>
          </p:spPr>
        </p:cxnSp>
        <p:sp>
          <p:nvSpPr>
            <p:cNvPr id="1056" name="Google Shape;1056;p41"/>
            <p:cNvSpPr/>
            <p:nvPr/>
          </p:nvSpPr>
          <p:spPr>
            <a:xfrm>
              <a:off x="4992" y="2064"/>
              <a:ext cx="480" cy="144"/>
            </a:xfrm>
            <a:prstGeom prst="rect">
              <a:avLst/>
            </a:prstGeom>
            <a:no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057" name="Google Shape;1057;p41"/>
            <p:cNvCxnSpPr/>
            <p:nvPr/>
          </p:nvCxnSpPr>
          <p:spPr>
            <a:xfrm>
              <a:off x="5232" y="1893"/>
              <a:ext cx="0" cy="427"/>
            </a:xfrm>
            <a:prstGeom prst="straightConnector1">
              <a:avLst/>
            </a:prstGeom>
            <a:noFill/>
            <a:ln w="9525" cap="flat" cmpd="sng">
              <a:solidFill>
                <a:schemeClr val="dk1"/>
              </a:solidFill>
              <a:prstDash val="solid"/>
              <a:round/>
              <a:headEnd type="none" w="med" len="med"/>
              <a:tailEnd type="triangle" w="med" len="med"/>
            </a:ln>
          </p:spPr>
        </p:cxnSp>
        <p:sp>
          <p:nvSpPr>
            <p:cNvPr id="1058" name="Google Shape;1058;p41"/>
            <p:cNvSpPr txBox="1"/>
            <p:nvPr/>
          </p:nvSpPr>
          <p:spPr>
            <a:xfrm>
              <a:off x="5261" y="1851"/>
              <a:ext cx="21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a:t>
              </a:r>
              <a:endParaRPr/>
            </a:p>
          </p:txBody>
        </p:sp>
        <p:cxnSp>
          <p:nvCxnSpPr>
            <p:cNvPr id="1059" name="Google Shape;1059;p41"/>
            <p:cNvCxnSpPr/>
            <p:nvPr/>
          </p:nvCxnSpPr>
          <p:spPr>
            <a:xfrm>
              <a:off x="4032" y="1968"/>
              <a:ext cx="1200" cy="0"/>
            </a:xfrm>
            <a:prstGeom prst="straightConnector1">
              <a:avLst/>
            </a:prstGeom>
            <a:noFill/>
            <a:ln w="9525" cap="flat" cmpd="sng">
              <a:solidFill>
                <a:schemeClr val="dk1"/>
              </a:solidFill>
              <a:prstDash val="solid"/>
              <a:round/>
              <a:headEnd type="triangle" w="med" len="med"/>
              <a:tailEnd type="triangle" w="med" len="med"/>
            </a:ln>
          </p:spPr>
        </p:cxnSp>
        <p:sp>
          <p:nvSpPr>
            <p:cNvPr id="1060" name="Google Shape;1060;p41"/>
            <p:cNvSpPr txBox="1"/>
            <p:nvPr/>
          </p:nvSpPr>
          <p:spPr>
            <a:xfrm>
              <a:off x="4560" y="1808"/>
              <a:ext cx="21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d</a:t>
              </a:r>
              <a:endParaRPr/>
            </a:p>
          </p:txBody>
        </p:sp>
        <p:sp>
          <p:nvSpPr>
            <p:cNvPr id="1061" name="Google Shape;1061;p41"/>
            <p:cNvSpPr/>
            <p:nvPr/>
          </p:nvSpPr>
          <p:spPr>
            <a:xfrm rot="-8284322">
              <a:off x="3242" y="1877"/>
              <a:ext cx="358" cy="475"/>
            </a:xfrm>
            <a:custGeom>
              <a:avLst/>
              <a:gdLst/>
              <a:ahLst/>
              <a:cxnLst/>
              <a:rect l="l" t="t" r="r" b="b"/>
              <a:pathLst>
                <a:path w="21600" h="21600" extrusionOk="0">
                  <a:moveTo>
                    <a:pt x="17419" y="11729"/>
                  </a:moveTo>
                  <a:cubicBezTo>
                    <a:pt x="17463" y="11421"/>
                    <a:pt x="17485" y="11111"/>
                    <a:pt x="17485" y="10800"/>
                  </a:cubicBezTo>
                  <a:cubicBezTo>
                    <a:pt x="17485" y="7107"/>
                    <a:pt x="14492" y="4115"/>
                    <a:pt x="10800" y="4115"/>
                  </a:cubicBezTo>
                  <a:cubicBezTo>
                    <a:pt x="9656" y="4114"/>
                    <a:pt x="8531" y="4408"/>
                    <a:pt x="7533" y="4967"/>
                  </a:cubicBezTo>
                  <a:lnTo>
                    <a:pt x="5523" y="1376"/>
                  </a:lnTo>
                  <a:cubicBezTo>
                    <a:pt x="7135" y="474"/>
                    <a:pt x="8952" y="-1"/>
                    <a:pt x="10800" y="0"/>
                  </a:cubicBezTo>
                  <a:cubicBezTo>
                    <a:pt x="16764" y="0"/>
                    <a:pt x="21600" y="4835"/>
                    <a:pt x="21600" y="10800"/>
                  </a:cubicBezTo>
                  <a:cubicBezTo>
                    <a:pt x="21600" y="11302"/>
                    <a:pt x="21564" y="11804"/>
                    <a:pt x="21494" y="12302"/>
                  </a:cubicBezTo>
                  <a:lnTo>
                    <a:pt x="24168" y="12678"/>
                  </a:lnTo>
                  <a:lnTo>
                    <a:pt x="18795" y="16727"/>
                  </a:lnTo>
                  <a:lnTo>
                    <a:pt x="14746" y="11354"/>
                  </a:lnTo>
                  <a:lnTo>
                    <a:pt x="17419" y="11729"/>
                  </a:lnTo>
                  <a:close/>
                </a:path>
              </a:pathLst>
            </a:custGeom>
            <a:solidFill>
              <a:srgbClr val="33CCCC"/>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2" name="Marcador de fecha 1">
            <a:extLst>
              <a:ext uri="{FF2B5EF4-FFF2-40B4-BE49-F238E27FC236}">
                <a16:creationId xmlns:a16="http://schemas.microsoft.com/office/drawing/2014/main" id="{4FB40B3B-90BA-1912-FEB1-93454446EF20}"/>
              </a:ext>
            </a:extLst>
          </p:cNvPr>
          <p:cNvSpPr>
            <a:spLocks noGrp="1"/>
          </p:cNvSpPr>
          <p:nvPr>
            <p:ph type="dt" idx="10"/>
          </p:nvPr>
        </p:nvSpPr>
        <p:spPr/>
        <p:txBody>
          <a:bodyPr/>
          <a:lstStyle/>
          <a:p>
            <a:fld id="{9233AE24-2255-4C59-8B16-8C9DC9F014F4}" type="datetime1">
              <a:rPr lang="es-CL" smtClean="0"/>
              <a:t>12-02-2025</a:t>
            </a:fld>
            <a:endParaRPr lang="es-CL"/>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065"/>
        <p:cNvGrpSpPr/>
        <p:nvPr/>
      </p:nvGrpSpPr>
      <p:grpSpPr>
        <a:xfrm>
          <a:off x="0" y="0"/>
          <a:ext cx="0" cy="0"/>
          <a:chOff x="0" y="0"/>
          <a:chExt cx="0" cy="0"/>
        </a:xfrm>
      </p:grpSpPr>
      <p:sp>
        <p:nvSpPr>
          <p:cNvPr id="1066" name="Google Shape;1066;p42"/>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42</a:t>
            </a:fld>
            <a:endParaRPr/>
          </a:p>
        </p:txBody>
      </p:sp>
      <p:sp>
        <p:nvSpPr>
          <p:cNvPr id="1067" name="Google Shape;1067;p42"/>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600"/>
              <a:t>Efecto de agregar masa a un cuerpo</a:t>
            </a:r>
            <a:endParaRPr/>
          </a:p>
        </p:txBody>
      </p:sp>
      <p:sp>
        <p:nvSpPr>
          <p:cNvPr id="1068" name="Google Shape;1068;p42"/>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85000" lnSpcReduction="20000"/>
          </a:bodyPr>
          <a:lstStyle/>
          <a:p>
            <a:pPr marL="452628" indent="-342900">
              <a:lnSpc>
                <a:spcPct val="90000"/>
              </a:lnSpc>
              <a:spcBef>
                <a:spcPts val="0"/>
              </a:spcBef>
              <a:buSzPct val="68000"/>
              <a:buFont typeface="Wingdings" panose="05000000000000000000" pitchFamily="2" charset="2"/>
              <a:buChar char="Ø"/>
            </a:pPr>
            <a:r>
              <a:rPr lang="es-ES" sz="2000" dirty="0"/>
              <a:t>El nuevo centro de gravedad estará nuevamente en el centro de la plancha (l/2) y su masa será </a:t>
            </a:r>
            <a:br>
              <a:rPr lang="es-ES" sz="2000" dirty="0"/>
            </a:br>
            <a:r>
              <a:rPr lang="es-ES" sz="2000" dirty="0"/>
              <a:t>(W + w) Kg. </a:t>
            </a:r>
            <a:endParaRPr dirty="0"/>
          </a:p>
          <a:p>
            <a:pPr marL="452628" indent="-342900">
              <a:lnSpc>
                <a:spcPct val="90000"/>
              </a:lnSpc>
              <a:buSzPct val="68000"/>
              <a:buFont typeface="Wingdings" panose="05000000000000000000" pitchFamily="2" charset="2"/>
              <a:buChar char="Ø"/>
            </a:pPr>
            <a:r>
              <a:rPr lang="es-ES" sz="2000" dirty="0"/>
              <a:t>El momento generado será:</a:t>
            </a:r>
            <a:br>
              <a:rPr lang="es-ES" sz="2000" dirty="0"/>
            </a:br>
            <a:endParaRPr sz="2000" dirty="0"/>
          </a:p>
          <a:p>
            <a:pPr marL="452628" indent="-342900">
              <a:lnSpc>
                <a:spcPct val="90000"/>
              </a:lnSpc>
              <a:buSzPct val="68000"/>
              <a:buFont typeface="Wingdings" panose="05000000000000000000" pitchFamily="2" charset="2"/>
              <a:buChar char="Ø"/>
            </a:pPr>
            <a:r>
              <a:rPr lang="es-ES" sz="2000" dirty="0"/>
              <a:t>(W + w) x GG</a:t>
            </a:r>
            <a:r>
              <a:rPr lang="es-ES" sz="2000" baseline="-25000" dirty="0"/>
              <a:t>1</a:t>
            </a:r>
            <a:r>
              <a:rPr lang="es-ES" sz="2000" dirty="0"/>
              <a:t> </a:t>
            </a:r>
            <a:r>
              <a:rPr lang="es-ES" sz="2000" dirty="0" err="1"/>
              <a:t>kgm</a:t>
            </a:r>
            <a:r>
              <a:rPr lang="es-ES" sz="2000" dirty="0"/>
              <a:t> respecto de G </a:t>
            </a:r>
            <a:endParaRPr dirty="0"/>
          </a:p>
          <a:p>
            <a:pPr marL="452628" indent="-342900">
              <a:lnSpc>
                <a:spcPct val="90000"/>
              </a:lnSpc>
              <a:buSzPct val="68000"/>
              <a:buFont typeface="Wingdings" panose="05000000000000000000" pitchFamily="2" charset="2"/>
              <a:buChar char="Ø"/>
            </a:pPr>
            <a:r>
              <a:rPr lang="es-ES" sz="2000" dirty="0"/>
              <a:t>El momento final generado se puede expresar como:</a:t>
            </a:r>
            <a:endParaRPr dirty="0"/>
          </a:p>
          <a:p>
            <a:pPr marL="365760" lvl="0" indent="-256032" algn="l" rtl="0">
              <a:lnSpc>
                <a:spcPct val="90000"/>
              </a:lnSpc>
              <a:spcBef>
                <a:spcPts val="400"/>
              </a:spcBef>
              <a:spcAft>
                <a:spcPts val="0"/>
              </a:spcAft>
              <a:buSzPct val="68000"/>
              <a:buNone/>
            </a:pPr>
            <a:br>
              <a:rPr lang="es-ES" sz="2000" dirty="0"/>
            </a:br>
            <a:r>
              <a:rPr lang="es-ES" sz="2000" dirty="0"/>
              <a:t>(W +w) x GG</a:t>
            </a:r>
            <a:r>
              <a:rPr lang="es-ES" sz="2000" baseline="-25000" dirty="0"/>
              <a:t>1</a:t>
            </a:r>
            <a:r>
              <a:rPr lang="es-ES" sz="2000" dirty="0"/>
              <a:t> = w x d</a:t>
            </a:r>
            <a:br>
              <a:rPr lang="es-ES" sz="2000" dirty="0"/>
            </a:br>
            <a:endParaRPr sz="2000" dirty="0"/>
          </a:p>
          <a:p>
            <a:pPr marL="365760" lvl="0" indent="-256032" algn="l" rtl="0">
              <a:lnSpc>
                <a:spcPct val="90000"/>
              </a:lnSpc>
              <a:spcBef>
                <a:spcPts val="400"/>
              </a:spcBef>
              <a:spcAft>
                <a:spcPts val="0"/>
              </a:spcAft>
              <a:buSzPct val="68000"/>
              <a:buNone/>
            </a:pPr>
            <a:r>
              <a:rPr lang="es-ES" sz="2000" dirty="0"/>
              <a:t>	o</a:t>
            </a:r>
            <a:endParaRPr dirty="0"/>
          </a:p>
          <a:p>
            <a:pPr marL="365760" lvl="0" indent="-256032" algn="l" rtl="0">
              <a:lnSpc>
                <a:spcPct val="90000"/>
              </a:lnSpc>
              <a:spcBef>
                <a:spcPts val="400"/>
              </a:spcBef>
              <a:spcAft>
                <a:spcPts val="0"/>
              </a:spcAft>
              <a:buSzPct val="68000"/>
              <a:buNone/>
            </a:pPr>
            <a:br>
              <a:rPr lang="es-ES" sz="2000" dirty="0"/>
            </a:br>
            <a:r>
              <a:rPr lang="es-ES" sz="2000" dirty="0"/>
              <a:t>GG</a:t>
            </a:r>
            <a:r>
              <a:rPr lang="es-ES" sz="2000" baseline="-25000" dirty="0"/>
              <a:t>1</a:t>
            </a:r>
            <a:r>
              <a:rPr lang="es-ES" sz="2000" dirty="0"/>
              <a:t> = </a:t>
            </a:r>
            <a:r>
              <a:rPr lang="es-ES" sz="2000" u="sng" dirty="0"/>
              <a:t>w x d</a:t>
            </a:r>
            <a:r>
              <a:rPr lang="es-ES" sz="2000" dirty="0"/>
              <a:t> 	  metros</a:t>
            </a:r>
            <a:br>
              <a:rPr lang="es-ES" sz="2000" u="sng" dirty="0"/>
            </a:br>
            <a:r>
              <a:rPr lang="es-ES" sz="2000" dirty="0"/>
              <a:t>	   W + w</a:t>
            </a:r>
            <a:endParaRPr dirty="0"/>
          </a:p>
          <a:p>
            <a:pPr marL="365760" lvl="0" indent="-182625" algn="l" rtl="0">
              <a:lnSpc>
                <a:spcPct val="90000"/>
              </a:lnSpc>
              <a:spcBef>
                <a:spcPts val="400"/>
              </a:spcBef>
              <a:spcAft>
                <a:spcPts val="0"/>
              </a:spcAft>
              <a:buSzPct val="68000"/>
              <a:buNone/>
            </a:pPr>
            <a:endParaRPr sz="2000" dirty="0"/>
          </a:p>
          <a:p>
            <a:pPr marL="365760" lvl="0" indent="-256032" algn="l" rtl="0">
              <a:lnSpc>
                <a:spcPct val="90000"/>
              </a:lnSpc>
              <a:spcBef>
                <a:spcPts val="400"/>
              </a:spcBef>
              <a:spcAft>
                <a:spcPts val="0"/>
              </a:spcAft>
              <a:buSzPct val="68000"/>
              <a:buFont typeface="Lucida Sans"/>
              <a:buNone/>
            </a:pPr>
            <a:endParaRPr sz="2000" dirty="0"/>
          </a:p>
        </p:txBody>
      </p:sp>
      <p:grpSp>
        <p:nvGrpSpPr>
          <p:cNvPr id="1069" name="Google Shape;1069;p42"/>
          <p:cNvGrpSpPr/>
          <p:nvPr/>
        </p:nvGrpSpPr>
        <p:grpSpPr>
          <a:xfrm>
            <a:off x="4724400" y="2886387"/>
            <a:ext cx="4038600" cy="1642751"/>
            <a:chOff x="2928" y="1818"/>
            <a:chExt cx="2544" cy="1035"/>
          </a:xfrm>
        </p:grpSpPr>
        <p:sp>
          <p:nvSpPr>
            <p:cNvPr id="1070" name="Google Shape;1070;p42"/>
            <p:cNvSpPr/>
            <p:nvPr/>
          </p:nvSpPr>
          <p:spPr>
            <a:xfrm>
              <a:off x="2928" y="2064"/>
              <a:ext cx="2544"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71" name="Google Shape;1071;p42"/>
            <p:cNvSpPr/>
            <p:nvPr/>
          </p:nvSpPr>
          <p:spPr>
            <a:xfrm>
              <a:off x="3942" y="2192"/>
              <a:ext cx="169" cy="213"/>
            </a:xfrm>
            <a:prstGeom prst="triangle">
              <a:avLst>
                <a:gd name="adj" fmla="val 50000"/>
              </a:avLst>
            </a:prstGeom>
            <a:solidFill>
              <a:schemeClr val="lt2"/>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072" name="Google Shape;1072;p42"/>
            <p:cNvCxnSpPr/>
            <p:nvPr/>
          </p:nvCxnSpPr>
          <p:spPr>
            <a:xfrm>
              <a:off x="4224" y="2064"/>
              <a:ext cx="0" cy="554"/>
            </a:xfrm>
            <a:prstGeom prst="straightConnector1">
              <a:avLst/>
            </a:prstGeom>
            <a:noFill/>
            <a:ln w="38100" cap="flat" cmpd="sng">
              <a:solidFill>
                <a:schemeClr val="dk1"/>
              </a:solidFill>
              <a:prstDash val="solid"/>
              <a:round/>
              <a:headEnd type="none" w="med" len="med"/>
              <a:tailEnd type="triangle" w="med" len="med"/>
            </a:ln>
          </p:spPr>
        </p:cxnSp>
        <p:cxnSp>
          <p:nvCxnSpPr>
            <p:cNvPr id="1073" name="Google Shape;1073;p42"/>
            <p:cNvCxnSpPr/>
            <p:nvPr/>
          </p:nvCxnSpPr>
          <p:spPr>
            <a:xfrm>
              <a:off x="4032" y="2142"/>
              <a:ext cx="192" cy="0"/>
            </a:xfrm>
            <a:prstGeom prst="straightConnector1">
              <a:avLst/>
            </a:prstGeom>
            <a:noFill/>
            <a:ln w="9525" cap="flat" cmpd="sng">
              <a:solidFill>
                <a:schemeClr val="dk1"/>
              </a:solidFill>
              <a:prstDash val="solid"/>
              <a:round/>
              <a:headEnd type="none" w="med" len="med"/>
              <a:tailEnd type="none" w="med" len="med"/>
            </a:ln>
          </p:spPr>
        </p:cxnSp>
        <p:sp>
          <p:nvSpPr>
            <p:cNvPr id="1074" name="Google Shape;1074;p42"/>
            <p:cNvSpPr txBox="1"/>
            <p:nvPr/>
          </p:nvSpPr>
          <p:spPr>
            <a:xfrm>
              <a:off x="4032" y="2661"/>
              <a:ext cx="432"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W + w</a:t>
              </a:r>
              <a:endParaRPr/>
            </a:p>
          </p:txBody>
        </p:sp>
        <p:sp>
          <p:nvSpPr>
            <p:cNvPr id="1075" name="Google Shape;1075;p42"/>
            <p:cNvSpPr txBox="1"/>
            <p:nvPr/>
          </p:nvSpPr>
          <p:spPr>
            <a:xfrm>
              <a:off x="3744" y="2064"/>
              <a:ext cx="211"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endParaRPr/>
            </a:p>
          </p:txBody>
        </p:sp>
        <p:cxnSp>
          <p:nvCxnSpPr>
            <p:cNvPr id="1076" name="Google Shape;1076;p42"/>
            <p:cNvCxnSpPr/>
            <p:nvPr/>
          </p:nvCxnSpPr>
          <p:spPr>
            <a:xfrm rot="10800000">
              <a:off x="4026" y="1872"/>
              <a:ext cx="0" cy="384"/>
            </a:xfrm>
            <a:prstGeom prst="straightConnector1">
              <a:avLst/>
            </a:prstGeom>
            <a:noFill/>
            <a:ln w="9525" cap="flat" cmpd="sng">
              <a:solidFill>
                <a:schemeClr val="dk1"/>
              </a:solidFill>
              <a:prstDash val="dash"/>
              <a:round/>
              <a:headEnd type="none" w="med" len="med"/>
              <a:tailEnd type="none" w="med" len="med"/>
            </a:ln>
          </p:spPr>
        </p:cxnSp>
        <p:sp>
          <p:nvSpPr>
            <p:cNvPr id="1077" name="Google Shape;1077;p42"/>
            <p:cNvSpPr/>
            <p:nvPr/>
          </p:nvSpPr>
          <p:spPr>
            <a:xfrm rot="-8284322">
              <a:off x="3242" y="1877"/>
              <a:ext cx="358" cy="475"/>
            </a:xfrm>
            <a:custGeom>
              <a:avLst/>
              <a:gdLst/>
              <a:ahLst/>
              <a:cxnLst/>
              <a:rect l="l" t="t" r="r" b="b"/>
              <a:pathLst>
                <a:path w="21600" h="21600" extrusionOk="0">
                  <a:moveTo>
                    <a:pt x="17419" y="11729"/>
                  </a:moveTo>
                  <a:cubicBezTo>
                    <a:pt x="17463" y="11421"/>
                    <a:pt x="17485" y="11111"/>
                    <a:pt x="17485" y="10800"/>
                  </a:cubicBezTo>
                  <a:cubicBezTo>
                    <a:pt x="17485" y="7107"/>
                    <a:pt x="14492" y="4115"/>
                    <a:pt x="10800" y="4115"/>
                  </a:cubicBezTo>
                  <a:cubicBezTo>
                    <a:pt x="9656" y="4114"/>
                    <a:pt x="8531" y="4408"/>
                    <a:pt x="7533" y="4967"/>
                  </a:cubicBezTo>
                  <a:lnTo>
                    <a:pt x="5523" y="1376"/>
                  </a:lnTo>
                  <a:cubicBezTo>
                    <a:pt x="7135" y="474"/>
                    <a:pt x="8952" y="-1"/>
                    <a:pt x="10800" y="0"/>
                  </a:cubicBezTo>
                  <a:cubicBezTo>
                    <a:pt x="16764" y="0"/>
                    <a:pt x="21600" y="4835"/>
                    <a:pt x="21600" y="10800"/>
                  </a:cubicBezTo>
                  <a:cubicBezTo>
                    <a:pt x="21600" y="11302"/>
                    <a:pt x="21564" y="11804"/>
                    <a:pt x="21494" y="12302"/>
                  </a:cubicBezTo>
                  <a:lnTo>
                    <a:pt x="24168" y="12678"/>
                  </a:lnTo>
                  <a:lnTo>
                    <a:pt x="18795" y="16727"/>
                  </a:lnTo>
                  <a:lnTo>
                    <a:pt x="14746" y="11354"/>
                  </a:lnTo>
                  <a:lnTo>
                    <a:pt x="17419" y="11729"/>
                  </a:lnTo>
                  <a:close/>
                </a:path>
              </a:pathLst>
            </a:custGeom>
            <a:solidFill>
              <a:srgbClr val="33CCCC"/>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78" name="Google Shape;1078;p42"/>
            <p:cNvSpPr txBox="1"/>
            <p:nvPr/>
          </p:nvSpPr>
          <p:spPr>
            <a:xfrm>
              <a:off x="4176" y="2064"/>
              <a:ext cx="240" cy="1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400">
                  <a:solidFill>
                    <a:schemeClr val="dk1"/>
                  </a:solidFill>
                  <a:latin typeface="Verdana"/>
                  <a:ea typeface="Verdana"/>
                  <a:cs typeface="Verdana"/>
                  <a:sym typeface="Verdana"/>
                </a:rPr>
                <a:t>G</a:t>
              </a:r>
              <a:r>
                <a:rPr lang="es-ES" sz="1400" baseline="-25000">
                  <a:solidFill>
                    <a:schemeClr val="dk1"/>
                  </a:solidFill>
                  <a:latin typeface="Verdana"/>
                  <a:ea typeface="Verdana"/>
                  <a:cs typeface="Verdana"/>
                  <a:sym typeface="Verdana"/>
                </a:rPr>
                <a:t>1</a:t>
              </a:r>
              <a:endParaRPr/>
            </a:p>
          </p:txBody>
        </p:sp>
      </p:grpSp>
      <p:sp>
        <p:nvSpPr>
          <p:cNvPr id="1079" name="Google Shape;1079;p42"/>
          <p:cNvSpPr/>
          <p:nvPr/>
        </p:nvSpPr>
        <p:spPr>
          <a:xfrm>
            <a:off x="1428728" y="4786322"/>
            <a:ext cx="2514600" cy="7620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 name="Marcador de fecha 1">
            <a:extLst>
              <a:ext uri="{FF2B5EF4-FFF2-40B4-BE49-F238E27FC236}">
                <a16:creationId xmlns:a16="http://schemas.microsoft.com/office/drawing/2014/main" id="{84A436C0-2038-E93F-E3A4-76984521CA15}"/>
              </a:ext>
            </a:extLst>
          </p:cNvPr>
          <p:cNvSpPr>
            <a:spLocks noGrp="1"/>
          </p:cNvSpPr>
          <p:nvPr>
            <p:ph type="dt" idx="10"/>
          </p:nvPr>
        </p:nvSpPr>
        <p:spPr/>
        <p:txBody>
          <a:bodyPr/>
          <a:lstStyle/>
          <a:p>
            <a:fld id="{6BD608F0-3A95-42AE-9832-38AC4DF16E8E}" type="datetime1">
              <a:rPr lang="es-CL" smtClean="0"/>
              <a:t>12-02-2025</a:t>
            </a:fld>
            <a:endParaRPr lang="es-CL"/>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083"/>
        <p:cNvGrpSpPr/>
        <p:nvPr/>
      </p:nvGrpSpPr>
      <p:grpSpPr>
        <a:xfrm>
          <a:off x="0" y="0"/>
          <a:ext cx="0" cy="0"/>
          <a:chOff x="0" y="0"/>
          <a:chExt cx="0" cy="0"/>
        </a:xfrm>
      </p:grpSpPr>
      <p:sp>
        <p:nvSpPr>
          <p:cNvPr id="1084" name="Google Shape;1084;p43"/>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43</a:t>
            </a:fld>
            <a:endParaRPr/>
          </a:p>
        </p:txBody>
      </p:sp>
      <p:sp>
        <p:nvSpPr>
          <p:cNvPr id="1085" name="Google Shape;1085;p4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Efecto de agregar masa a un cuerpo</a:t>
            </a:r>
            <a:endParaRPr/>
          </a:p>
        </p:txBody>
      </p:sp>
      <p:sp>
        <p:nvSpPr>
          <p:cNvPr id="1086" name="Google Shape;1086;p43"/>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lnSpc>
                <a:spcPct val="90000"/>
              </a:lnSpc>
              <a:spcBef>
                <a:spcPts val="0"/>
              </a:spcBef>
              <a:buSzPts val="1632"/>
            </a:pPr>
            <a:r>
              <a:rPr lang="es-ES" sz="2400" dirty="0"/>
              <a:t>De lo expresado se puede concluir que cuando se agrega masa a un cuerpo, el centro de gravedad se moverá hacia el centro de gravedad de y la distancia que se mueve se puede calcular por la siguiente ecuación:</a:t>
            </a:r>
            <a:br>
              <a:rPr lang="es-ES" sz="2400" dirty="0"/>
            </a:br>
            <a:br>
              <a:rPr lang="es-ES" sz="2400" dirty="0"/>
            </a:br>
            <a:r>
              <a:rPr lang="es-ES" sz="2400" dirty="0"/>
              <a:t> GG</a:t>
            </a:r>
            <a:r>
              <a:rPr lang="es-ES" sz="2400" baseline="-25000" dirty="0"/>
              <a:t>1   </a:t>
            </a:r>
            <a:r>
              <a:rPr lang="es-ES" sz="2400" dirty="0"/>
              <a:t>=           </a:t>
            </a:r>
            <a:r>
              <a:rPr lang="es-ES" sz="2400" u="sng" dirty="0"/>
              <a:t>w x d</a:t>
            </a:r>
            <a:r>
              <a:rPr lang="es-ES" sz="2400" dirty="0"/>
              <a:t>               (metros)</a:t>
            </a:r>
            <a:br>
              <a:rPr lang="es-ES" sz="2400" u="sng" dirty="0"/>
            </a:br>
            <a:r>
              <a:rPr lang="es-ES" sz="2400" dirty="0"/>
              <a:t>            Masa final del cuerpo </a:t>
            </a:r>
            <a:br>
              <a:rPr lang="es-ES" sz="2400" dirty="0"/>
            </a:br>
            <a:br>
              <a:rPr lang="es-ES" sz="2400" dirty="0"/>
            </a:br>
            <a:r>
              <a:rPr lang="es-ES" sz="2400" dirty="0"/>
              <a:t>Donde “GG</a:t>
            </a:r>
            <a:r>
              <a:rPr lang="es-ES" sz="2400" baseline="-25000" dirty="0"/>
              <a:t>1</a:t>
            </a:r>
            <a:r>
              <a:rPr lang="es-ES" sz="2400" dirty="0"/>
              <a:t>” es el movimiento del centro de gravedad del cuerpo, “w” la masa agregada</a:t>
            </a:r>
            <a:br>
              <a:rPr lang="es-ES" sz="2400" dirty="0"/>
            </a:br>
            <a:r>
              <a:rPr lang="es-ES" sz="2400" dirty="0"/>
              <a:t> “d” la distancia entre los centros de gravedad.</a:t>
            </a:r>
            <a:endParaRPr dirty="0"/>
          </a:p>
          <a:p>
            <a:pPr>
              <a:lnSpc>
                <a:spcPct val="90000"/>
              </a:lnSpc>
              <a:buSzPts val="1632"/>
            </a:pPr>
            <a:r>
              <a:rPr lang="es-ES" sz="2400" dirty="0"/>
              <a:t>La masa final = W + w</a:t>
            </a:r>
            <a:endParaRPr dirty="0"/>
          </a:p>
        </p:txBody>
      </p:sp>
      <p:sp>
        <p:nvSpPr>
          <p:cNvPr id="1087" name="Google Shape;1087;p43"/>
          <p:cNvSpPr/>
          <p:nvPr/>
        </p:nvSpPr>
        <p:spPr>
          <a:xfrm>
            <a:off x="914408" y="3376618"/>
            <a:ext cx="5800732" cy="8382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 name="Marcador de fecha 1">
            <a:extLst>
              <a:ext uri="{FF2B5EF4-FFF2-40B4-BE49-F238E27FC236}">
                <a16:creationId xmlns:a16="http://schemas.microsoft.com/office/drawing/2014/main" id="{FF0F6A55-F17D-9466-7075-077E2E78AB9C}"/>
              </a:ext>
            </a:extLst>
          </p:cNvPr>
          <p:cNvSpPr>
            <a:spLocks noGrp="1"/>
          </p:cNvSpPr>
          <p:nvPr>
            <p:ph type="dt" sz="half" idx="10"/>
          </p:nvPr>
        </p:nvSpPr>
        <p:spPr/>
        <p:txBody>
          <a:bodyPr/>
          <a:lstStyle/>
          <a:p>
            <a:pPr>
              <a:defRPr/>
            </a:pPr>
            <a:fld id="{AA7DD300-98A8-4709-8054-B12C68A58ECF}" type="datetime1">
              <a:rPr lang="es-CL" smtClean="0"/>
              <a:t>12-02-2025</a:t>
            </a:fld>
            <a:endParaRPr lang="es-E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091"/>
        <p:cNvGrpSpPr/>
        <p:nvPr/>
      </p:nvGrpSpPr>
      <p:grpSpPr>
        <a:xfrm>
          <a:off x="0" y="0"/>
          <a:ext cx="0" cy="0"/>
          <a:chOff x="0" y="0"/>
          <a:chExt cx="0" cy="0"/>
        </a:xfrm>
      </p:grpSpPr>
      <p:grpSp>
        <p:nvGrpSpPr>
          <p:cNvPr id="1092" name="Google Shape;1092;p44"/>
          <p:cNvGrpSpPr/>
          <p:nvPr/>
        </p:nvGrpSpPr>
        <p:grpSpPr>
          <a:xfrm>
            <a:off x="6019800" y="2071678"/>
            <a:ext cx="1066800" cy="366712"/>
            <a:chOff x="3888" y="1056"/>
            <a:chExt cx="672" cy="231"/>
          </a:xfrm>
        </p:grpSpPr>
        <p:sp>
          <p:nvSpPr>
            <p:cNvPr id="1093" name="Google Shape;1093;p44"/>
            <p:cNvSpPr/>
            <p:nvPr/>
          </p:nvSpPr>
          <p:spPr>
            <a:xfrm>
              <a:off x="3888" y="1095"/>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094" name="Google Shape;1094;p44"/>
            <p:cNvSpPr txBox="1"/>
            <p:nvPr/>
          </p:nvSpPr>
          <p:spPr>
            <a:xfrm>
              <a:off x="4320" y="1056"/>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sp>
        <p:nvSpPr>
          <p:cNvPr id="1095" name="Google Shape;1095;p44"/>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44</a:t>
            </a:fld>
            <a:endParaRPr/>
          </a:p>
        </p:txBody>
      </p:sp>
      <p:sp>
        <p:nvSpPr>
          <p:cNvPr id="1096" name="Google Shape;1096;p44"/>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sp>
        <p:nvSpPr>
          <p:cNvPr id="1097" name="Google Shape;1097;p44"/>
          <p:cNvSpPr txBox="1">
            <a:spLocks noGrp="1"/>
          </p:cNvSpPr>
          <p:nvPr>
            <p:ph type="body" idx="1"/>
          </p:nvPr>
        </p:nvSpPr>
        <p:spPr>
          <a:xfrm>
            <a:off x="571472" y="1752600"/>
            <a:ext cx="4500594" cy="4114800"/>
          </a:xfrm>
          <a:prstGeom prst="rect">
            <a:avLst/>
          </a:prstGeom>
          <a:noFill/>
          <a:ln>
            <a:noFill/>
          </a:ln>
        </p:spPr>
        <p:txBody>
          <a:bodyPr spcFirstLastPara="1" wrap="square" lIns="91425" tIns="45700" rIns="91425" bIns="45700" anchor="t" anchorCtr="0">
            <a:normAutofit/>
          </a:bodyPr>
          <a:lstStyle/>
          <a:p>
            <a:pPr>
              <a:lnSpc>
                <a:spcPct val="90000"/>
              </a:lnSpc>
              <a:spcBef>
                <a:spcPts val="0"/>
              </a:spcBef>
              <a:buSzPts val="1360"/>
            </a:pPr>
            <a:r>
              <a:rPr lang="es-ES" sz="2000" dirty="0"/>
              <a:t>En los siguientes ejemplos G representará el centro de gravedad de un buque antes de agregarse la masa de w toneladas. </a:t>
            </a:r>
            <a:endParaRPr dirty="0"/>
          </a:p>
          <a:p>
            <a:pPr>
              <a:lnSpc>
                <a:spcPct val="90000"/>
              </a:lnSpc>
              <a:buSzPts val="1360"/>
            </a:pPr>
            <a:r>
              <a:rPr lang="es-ES" sz="2000" dirty="0"/>
              <a:t>Después se muestra como G se moverá hacia su nueva posición G</a:t>
            </a:r>
            <a:r>
              <a:rPr lang="es-ES" sz="2000" baseline="-25000" dirty="0"/>
              <a:t>1</a:t>
            </a:r>
            <a:r>
              <a:rPr lang="es-ES" sz="2000" dirty="0"/>
              <a:t>  directamente en la dirección del centro de gravedad de la masa agregada. (G hacia G</a:t>
            </a:r>
            <a:r>
              <a:rPr lang="es-ES" sz="2000" baseline="-25000" dirty="0"/>
              <a:t>1</a:t>
            </a:r>
            <a:r>
              <a:rPr lang="es-ES" sz="2000" dirty="0"/>
              <a:t> )</a:t>
            </a:r>
            <a:endParaRPr dirty="0"/>
          </a:p>
          <a:p>
            <a:pPr>
              <a:lnSpc>
                <a:spcPct val="90000"/>
              </a:lnSpc>
              <a:buSzPts val="1360"/>
            </a:pPr>
            <a:r>
              <a:rPr lang="es-ES" sz="2000" dirty="0"/>
              <a:t>En cada caso se cumple que:</a:t>
            </a:r>
            <a:br>
              <a:rPr lang="es-ES" sz="2000" dirty="0"/>
            </a:br>
            <a:br>
              <a:rPr lang="es-ES" sz="2000" dirty="0"/>
            </a:br>
            <a:r>
              <a:rPr lang="es-ES" sz="2000" dirty="0"/>
              <a:t>GG</a:t>
            </a:r>
            <a:r>
              <a:rPr lang="es-ES" sz="2000" baseline="-25000" dirty="0"/>
              <a:t>1</a:t>
            </a:r>
            <a:r>
              <a:rPr lang="es-ES" sz="2000" dirty="0"/>
              <a:t> = </a:t>
            </a:r>
            <a:r>
              <a:rPr lang="es-ES" sz="2000" u="sng" dirty="0"/>
              <a:t>       w x d      </a:t>
            </a:r>
            <a:r>
              <a:rPr lang="es-ES" sz="2000" dirty="0"/>
              <a:t>(metros)</a:t>
            </a:r>
            <a:br>
              <a:rPr lang="es-ES" sz="2000" dirty="0"/>
            </a:br>
            <a:r>
              <a:rPr lang="es-ES" sz="2000" dirty="0"/>
              <a:t>     Desplazamiento final buque</a:t>
            </a:r>
            <a:endParaRPr dirty="0"/>
          </a:p>
        </p:txBody>
      </p:sp>
      <p:sp>
        <p:nvSpPr>
          <p:cNvPr id="1098" name="Google Shape;1098;p44"/>
          <p:cNvSpPr/>
          <p:nvPr/>
        </p:nvSpPr>
        <p:spPr>
          <a:xfrm>
            <a:off x="857224" y="5024454"/>
            <a:ext cx="4200532" cy="7620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nvGrpSpPr>
          <p:cNvPr id="1099" name="Google Shape;1099;p44"/>
          <p:cNvGrpSpPr/>
          <p:nvPr/>
        </p:nvGrpSpPr>
        <p:grpSpPr>
          <a:xfrm>
            <a:off x="5176270" y="3048000"/>
            <a:ext cx="1917774" cy="1458476"/>
            <a:chOff x="3261" y="1920"/>
            <a:chExt cx="1208" cy="919"/>
          </a:xfrm>
        </p:grpSpPr>
        <p:cxnSp>
          <p:nvCxnSpPr>
            <p:cNvPr id="1100" name="Google Shape;1100;p44"/>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01" name="Google Shape;1101;p44"/>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02" name="Google Shape;1102;p44"/>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103" name="Google Shape;1103;p44"/>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04" name="Google Shape;1104;p44"/>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05" name="Google Shape;1105;p44"/>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06" name="Google Shape;1106;p44"/>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1107" name="Google Shape;1107;p44"/>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1108" name="Google Shape;1108;p44"/>
          <p:cNvCxnSpPr/>
          <p:nvPr/>
        </p:nvCxnSpPr>
        <p:spPr>
          <a:xfrm rot="10800000">
            <a:off x="5410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1109" name="Google Shape;1109;p44"/>
          <p:cNvCxnSpPr/>
          <p:nvPr/>
        </p:nvCxnSpPr>
        <p:spPr>
          <a:xfrm rot="10800000">
            <a:off x="5410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1110" name="Google Shape;1110;p44"/>
          <p:cNvCxnSpPr/>
          <p:nvPr/>
        </p:nvCxnSpPr>
        <p:spPr>
          <a:xfrm>
            <a:off x="5562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1111" name="Google Shape;1111;p44"/>
          <p:cNvSpPr txBox="1"/>
          <p:nvPr/>
        </p:nvSpPr>
        <p:spPr>
          <a:xfrm>
            <a:off x="5257800" y="37338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1112" name="Google Shape;1112;p44"/>
          <p:cNvSpPr txBox="1"/>
          <p:nvPr/>
        </p:nvSpPr>
        <p:spPr>
          <a:xfrm>
            <a:off x="6224588" y="347662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1113" name="Google Shape;1113;p44"/>
          <p:cNvSpPr txBox="1"/>
          <p:nvPr/>
        </p:nvSpPr>
        <p:spPr>
          <a:xfrm>
            <a:off x="6217334" y="348388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114" name="Google Shape;1114;p44"/>
          <p:cNvCxnSpPr/>
          <p:nvPr/>
        </p:nvCxnSpPr>
        <p:spPr>
          <a:xfrm>
            <a:off x="6157913" y="3657600"/>
            <a:ext cx="14287" cy="457200"/>
          </a:xfrm>
          <a:prstGeom prst="straightConnector1">
            <a:avLst/>
          </a:prstGeom>
          <a:noFill/>
          <a:ln w="28575" cap="flat" cmpd="sng">
            <a:solidFill>
              <a:schemeClr val="dk1"/>
            </a:solidFill>
            <a:prstDash val="solid"/>
            <a:round/>
            <a:headEnd type="none" w="med" len="med"/>
            <a:tailEnd type="triangle" w="med" len="med"/>
          </a:ln>
        </p:spPr>
      </p:cxnSp>
      <p:sp>
        <p:nvSpPr>
          <p:cNvPr id="1115" name="Google Shape;1115;p44"/>
          <p:cNvSpPr/>
          <p:nvPr/>
        </p:nvSpPr>
        <p:spPr>
          <a:xfrm>
            <a:off x="6432690" y="3916924"/>
            <a:ext cx="28245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a:solidFill>
                <a:schemeClr val="dk1"/>
              </a:solidFill>
              <a:latin typeface="Verdana"/>
              <a:ea typeface="Verdana"/>
              <a:cs typeface="Verdana"/>
              <a:sym typeface="Verdana"/>
            </a:endParaRPr>
          </a:p>
        </p:txBody>
      </p:sp>
      <p:sp>
        <p:nvSpPr>
          <p:cNvPr id="2" name="Marcador de fecha 1">
            <a:extLst>
              <a:ext uri="{FF2B5EF4-FFF2-40B4-BE49-F238E27FC236}">
                <a16:creationId xmlns:a16="http://schemas.microsoft.com/office/drawing/2014/main" id="{B9010359-3C57-5AD3-7D99-C5531F6C9270}"/>
              </a:ext>
            </a:extLst>
          </p:cNvPr>
          <p:cNvSpPr>
            <a:spLocks noGrp="1"/>
          </p:cNvSpPr>
          <p:nvPr>
            <p:ph type="dt" sz="half" idx="10"/>
          </p:nvPr>
        </p:nvSpPr>
        <p:spPr/>
        <p:txBody>
          <a:bodyPr/>
          <a:lstStyle/>
          <a:p>
            <a:fld id="{97C39211-08AB-4153-9F7D-175297B2D518}"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114"/>
                                        </p:tgtEl>
                                        <p:attrNameLst>
                                          <p:attrName>style.visibility</p:attrName>
                                        </p:attrNameLst>
                                      </p:cBhvr>
                                      <p:to>
                                        <p:strVal val="visible"/>
                                      </p:to>
                                    </p:set>
                                  </p:childTnLst>
                                </p:cTn>
                              </p:par>
                            </p:childTnLst>
                          </p:cTn>
                        </p:par>
                        <p:par>
                          <p:cTn id="7" fill="hold">
                            <p:stCondLst>
                              <p:cond delay="1"/>
                            </p:stCondLst>
                            <p:childTnLst>
                              <p:par>
                                <p:cTn id="8" presetID="1" presetClass="entr" presetSubtype="0" fill="hold" nodeType="afterEffect">
                                  <p:stCondLst>
                                    <p:cond delay="0"/>
                                  </p:stCondLst>
                                  <p:childTnLst>
                                    <p:set>
                                      <p:cBhvr>
                                        <p:cTn id="9" dur="1" fill="hold">
                                          <p:stCondLst>
                                            <p:cond delay="0"/>
                                          </p:stCondLst>
                                        </p:cTn>
                                        <p:tgtEl>
                                          <p:spTgt spid="11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119"/>
        <p:cNvGrpSpPr/>
        <p:nvPr/>
      </p:nvGrpSpPr>
      <p:grpSpPr>
        <a:xfrm>
          <a:off x="0" y="0"/>
          <a:ext cx="0" cy="0"/>
          <a:chOff x="0" y="0"/>
          <a:chExt cx="0" cy="0"/>
        </a:xfrm>
      </p:grpSpPr>
      <p:grpSp>
        <p:nvGrpSpPr>
          <p:cNvPr id="1120" name="Google Shape;1120;p45"/>
          <p:cNvGrpSpPr/>
          <p:nvPr/>
        </p:nvGrpSpPr>
        <p:grpSpPr>
          <a:xfrm>
            <a:off x="7010400" y="1828800"/>
            <a:ext cx="1143000" cy="366713"/>
            <a:chOff x="912" y="1113"/>
            <a:chExt cx="720" cy="231"/>
          </a:xfrm>
        </p:grpSpPr>
        <p:sp>
          <p:nvSpPr>
            <p:cNvPr id="1121" name="Google Shape;1121;p45"/>
            <p:cNvSpPr/>
            <p:nvPr/>
          </p:nvSpPr>
          <p:spPr>
            <a:xfrm>
              <a:off x="912" y="1152"/>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22" name="Google Shape;1122;p45"/>
            <p:cNvSpPr txBox="1"/>
            <p:nvPr/>
          </p:nvSpPr>
          <p:spPr>
            <a:xfrm>
              <a:off x="1392" y="1113"/>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sp>
        <p:nvSpPr>
          <p:cNvPr id="1123" name="Google Shape;1123;p45"/>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Aplicaciones a buques</a:t>
            </a:r>
            <a:endParaRPr/>
          </a:p>
        </p:txBody>
      </p:sp>
      <p:grpSp>
        <p:nvGrpSpPr>
          <p:cNvPr id="1124" name="Google Shape;1124;p45"/>
          <p:cNvGrpSpPr/>
          <p:nvPr/>
        </p:nvGrpSpPr>
        <p:grpSpPr>
          <a:xfrm>
            <a:off x="1518670" y="3048000"/>
            <a:ext cx="1917774" cy="1458476"/>
            <a:chOff x="3261" y="1920"/>
            <a:chExt cx="1208" cy="919"/>
          </a:xfrm>
        </p:grpSpPr>
        <p:cxnSp>
          <p:nvCxnSpPr>
            <p:cNvPr id="1125" name="Google Shape;1125;p45"/>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26" name="Google Shape;1126;p45"/>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27" name="Google Shape;1127;p45"/>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128" name="Google Shape;1128;p45"/>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29" name="Google Shape;1129;p45"/>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30" name="Google Shape;1130;p45"/>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31" name="Google Shape;1131;p45"/>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1132" name="Google Shape;1132;p45"/>
          <p:cNvGrpSpPr/>
          <p:nvPr/>
        </p:nvGrpSpPr>
        <p:grpSpPr>
          <a:xfrm>
            <a:off x="1447800" y="1766888"/>
            <a:ext cx="1143000" cy="366712"/>
            <a:chOff x="912" y="1113"/>
            <a:chExt cx="720" cy="231"/>
          </a:xfrm>
        </p:grpSpPr>
        <p:sp>
          <p:nvSpPr>
            <p:cNvPr id="1133" name="Google Shape;1133;p45"/>
            <p:cNvSpPr/>
            <p:nvPr/>
          </p:nvSpPr>
          <p:spPr>
            <a:xfrm>
              <a:off x="912" y="1152"/>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34" name="Google Shape;1134;p45"/>
            <p:cNvSpPr txBox="1"/>
            <p:nvPr/>
          </p:nvSpPr>
          <p:spPr>
            <a:xfrm>
              <a:off x="1392" y="1113"/>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cxnSp>
        <p:nvCxnSpPr>
          <p:cNvPr id="1135" name="Google Shape;1135;p45"/>
          <p:cNvCxnSpPr/>
          <p:nvPr/>
        </p:nvCxnSpPr>
        <p:spPr>
          <a:xfrm>
            <a:off x="24955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1136" name="Google Shape;1136;p45"/>
          <p:cNvCxnSpPr/>
          <p:nvPr/>
        </p:nvCxnSpPr>
        <p:spPr>
          <a:xfrm rot="10800000">
            <a:off x="1752600" y="37338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1137" name="Google Shape;1137;p45"/>
          <p:cNvCxnSpPr/>
          <p:nvPr/>
        </p:nvCxnSpPr>
        <p:spPr>
          <a:xfrm rot="10800000">
            <a:off x="1752600" y="33528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1138" name="Google Shape;1138;p45"/>
          <p:cNvCxnSpPr/>
          <p:nvPr/>
        </p:nvCxnSpPr>
        <p:spPr>
          <a:xfrm>
            <a:off x="1905000" y="3352800"/>
            <a:ext cx="0" cy="381000"/>
          </a:xfrm>
          <a:prstGeom prst="straightConnector1">
            <a:avLst/>
          </a:prstGeom>
          <a:noFill/>
          <a:ln w="9525" cap="flat" cmpd="sng">
            <a:solidFill>
              <a:schemeClr val="dk1"/>
            </a:solidFill>
            <a:prstDash val="solid"/>
            <a:round/>
            <a:headEnd type="triangle" w="med" len="med"/>
            <a:tailEnd type="triangle" w="med" len="med"/>
          </a:ln>
        </p:spPr>
      </p:cxnSp>
      <p:sp>
        <p:nvSpPr>
          <p:cNvPr id="1139" name="Google Shape;1139;p45"/>
          <p:cNvSpPr txBox="1"/>
          <p:nvPr/>
        </p:nvSpPr>
        <p:spPr>
          <a:xfrm>
            <a:off x="1600200" y="33528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1140" name="Google Shape;1140;p45"/>
          <p:cNvSpPr txBox="1"/>
          <p:nvPr/>
        </p:nvSpPr>
        <p:spPr>
          <a:xfrm>
            <a:off x="2566988" y="347662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141" name="Google Shape;1141;p45"/>
          <p:cNvCxnSpPr/>
          <p:nvPr/>
        </p:nvCxnSpPr>
        <p:spPr>
          <a:xfrm rot="10800000">
            <a:off x="2500313" y="33528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1142" name="Google Shape;1142;p45"/>
          <p:cNvSpPr txBox="1"/>
          <p:nvPr/>
        </p:nvSpPr>
        <p:spPr>
          <a:xfrm>
            <a:off x="2559734" y="3483885"/>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1143" name="Google Shape;1143;p45"/>
          <p:cNvSpPr/>
          <p:nvPr/>
        </p:nvSpPr>
        <p:spPr>
          <a:xfrm>
            <a:off x="2714612" y="3143248"/>
            <a:ext cx="28245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a:solidFill>
                <a:schemeClr val="dk1"/>
              </a:solidFill>
              <a:latin typeface="Verdana"/>
              <a:ea typeface="Verdana"/>
              <a:cs typeface="Verdana"/>
              <a:sym typeface="Verdana"/>
            </a:endParaRPr>
          </a:p>
        </p:txBody>
      </p:sp>
      <p:grpSp>
        <p:nvGrpSpPr>
          <p:cNvPr id="1144" name="Google Shape;1144;p45"/>
          <p:cNvGrpSpPr/>
          <p:nvPr/>
        </p:nvGrpSpPr>
        <p:grpSpPr>
          <a:xfrm>
            <a:off x="5176270" y="3048000"/>
            <a:ext cx="1917774" cy="1458476"/>
            <a:chOff x="3261" y="1920"/>
            <a:chExt cx="1208" cy="919"/>
          </a:xfrm>
        </p:grpSpPr>
        <p:cxnSp>
          <p:nvCxnSpPr>
            <p:cNvPr id="1145" name="Google Shape;1145;p45"/>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46" name="Google Shape;1146;p45"/>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47" name="Google Shape;1147;p45"/>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148" name="Google Shape;1148;p45"/>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49" name="Google Shape;1149;p45"/>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50" name="Google Shape;1150;p45"/>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51" name="Google Shape;1151;p45"/>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1152" name="Google Shape;1152;p45"/>
          <p:cNvCxnSpPr/>
          <p:nvPr/>
        </p:nvCxnSpPr>
        <p:spPr>
          <a:xfrm>
            <a:off x="6153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1153" name="Google Shape;1153;p45"/>
          <p:cNvCxnSpPr/>
          <p:nvPr/>
        </p:nvCxnSpPr>
        <p:spPr>
          <a:xfrm rot="5400000">
            <a:off x="6248400" y="41910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1154" name="Google Shape;1154;p45"/>
          <p:cNvCxnSpPr/>
          <p:nvPr/>
        </p:nvCxnSpPr>
        <p:spPr>
          <a:xfrm rot="10800000">
            <a:off x="6400800" y="39624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1155" name="Google Shape;1155;p45"/>
          <p:cNvSpPr txBox="1"/>
          <p:nvPr/>
        </p:nvSpPr>
        <p:spPr>
          <a:xfrm>
            <a:off x="6248400" y="4129088"/>
            <a:ext cx="3810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1156" name="Google Shape;1156;p45"/>
          <p:cNvSpPr txBox="1"/>
          <p:nvPr/>
        </p:nvSpPr>
        <p:spPr>
          <a:xfrm>
            <a:off x="5791200" y="3505200"/>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157" name="Google Shape;1157;p45"/>
          <p:cNvCxnSpPr/>
          <p:nvPr/>
        </p:nvCxnSpPr>
        <p:spPr>
          <a:xfrm rot="10800000">
            <a:off x="6400800" y="3657600"/>
            <a:ext cx="0" cy="457200"/>
          </a:xfrm>
          <a:prstGeom prst="straightConnector1">
            <a:avLst/>
          </a:prstGeom>
          <a:noFill/>
          <a:ln w="28575" cap="flat" cmpd="sng">
            <a:solidFill>
              <a:schemeClr val="dk1"/>
            </a:solidFill>
            <a:prstDash val="solid"/>
            <a:round/>
            <a:headEnd type="none" w="med" len="med"/>
            <a:tailEnd type="triangle" w="med" len="med"/>
          </a:ln>
        </p:spPr>
      </p:cxnSp>
      <p:sp>
        <p:nvSpPr>
          <p:cNvPr id="1158" name="Google Shape;1158;p45"/>
          <p:cNvSpPr/>
          <p:nvPr/>
        </p:nvSpPr>
        <p:spPr>
          <a:xfrm>
            <a:off x="6577027" y="3507341"/>
            <a:ext cx="28245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aseline="-25000">
                <a:solidFill>
                  <a:schemeClr val="dk1"/>
                </a:solidFill>
                <a:latin typeface="Verdana"/>
                <a:ea typeface="Verdana"/>
                <a:cs typeface="Verdana"/>
                <a:sym typeface="Verdana"/>
              </a:rPr>
              <a:t>1</a:t>
            </a:r>
            <a:endParaRPr sz="1800">
              <a:solidFill>
                <a:schemeClr val="dk1"/>
              </a:solidFill>
              <a:latin typeface="Verdana"/>
              <a:ea typeface="Verdana"/>
              <a:cs typeface="Verdana"/>
              <a:sym typeface="Verdana"/>
            </a:endParaRPr>
          </a:p>
        </p:txBody>
      </p:sp>
      <p:sp>
        <p:nvSpPr>
          <p:cNvPr id="1159" name="Google Shape;1159;p45"/>
          <p:cNvSpPr txBox="1"/>
          <p:nvPr/>
        </p:nvSpPr>
        <p:spPr>
          <a:xfrm>
            <a:off x="5791202" y="3505194"/>
            <a:ext cx="38100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1160" name="Google Shape;1160;p45"/>
          <p:cNvSpPr/>
          <p:nvPr/>
        </p:nvSpPr>
        <p:spPr>
          <a:xfrm>
            <a:off x="2333622" y="5207017"/>
            <a:ext cx="4738708" cy="650875"/>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127000" algn="l" rtl="0">
              <a:lnSpc>
                <a:spcPct val="90000"/>
              </a:lnSpc>
              <a:spcBef>
                <a:spcPts val="0"/>
              </a:spcBef>
              <a:spcAft>
                <a:spcPts val="0"/>
              </a:spcAft>
              <a:buClr>
                <a:schemeClr val="dk1"/>
              </a:buClr>
              <a:buSzPts val="2000"/>
              <a:buFont typeface="Verdana"/>
              <a:buChar char="•"/>
            </a:pPr>
            <a:r>
              <a:rPr lang="es-ES" sz="2000">
                <a:solidFill>
                  <a:schemeClr val="dk1"/>
                </a:solidFill>
                <a:latin typeface="Verdana"/>
                <a:ea typeface="Verdana"/>
                <a:cs typeface="Verdana"/>
                <a:sym typeface="Verdana"/>
              </a:rPr>
              <a:t>GG</a:t>
            </a:r>
            <a:r>
              <a:rPr lang="es-ES" sz="2000" baseline="-25000">
                <a:solidFill>
                  <a:schemeClr val="dk1"/>
                </a:solidFill>
                <a:latin typeface="Verdana"/>
                <a:ea typeface="Verdana"/>
                <a:cs typeface="Verdana"/>
                <a:sym typeface="Verdana"/>
              </a:rPr>
              <a:t>1</a:t>
            </a:r>
            <a:r>
              <a:rPr lang="es-ES" sz="2000">
                <a:solidFill>
                  <a:schemeClr val="dk1"/>
                </a:solidFill>
                <a:latin typeface="Verdana"/>
                <a:ea typeface="Verdana"/>
                <a:cs typeface="Verdana"/>
                <a:sym typeface="Verdana"/>
              </a:rPr>
              <a:t> = </a:t>
            </a:r>
            <a:r>
              <a:rPr lang="es-ES" sz="2000" u="sng">
                <a:solidFill>
                  <a:schemeClr val="dk1"/>
                </a:solidFill>
                <a:latin typeface="Verdana"/>
                <a:ea typeface="Verdana"/>
                <a:cs typeface="Verdana"/>
                <a:sym typeface="Verdana"/>
              </a:rPr>
              <a:t>       w x d         </a:t>
            </a:r>
            <a:r>
              <a:rPr lang="es-ES" sz="2000">
                <a:solidFill>
                  <a:schemeClr val="dk1"/>
                </a:solidFill>
                <a:latin typeface="Verdana"/>
                <a:ea typeface="Verdana"/>
                <a:cs typeface="Verdana"/>
                <a:sym typeface="Verdana"/>
              </a:rPr>
              <a:t>  (metros)</a:t>
            </a:r>
            <a:br>
              <a:rPr lang="es-ES" sz="2000">
                <a:solidFill>
                  <a:schemeClr val="dk1"/>
                </a:solidFill>
                <a:latin typeface="Verdana"/>
                <a:ea typeface="Verdana"/>
                <a:cs typeface="Verdana"/>
                <a:sym typeface="Verdana"/>
              </a:rPr>
            </a:br>
            <a:r>
              <a:rPr lang="es-ES" sz="2000">
                <a:solidFill>
                  <a:schemeClr val="dk1"/>
                </a:solidFill>
                <a:latin typeface="Verdana"/>
                <a:ea typeface="Verdana"/>
                <a:cs typeface="Verdana"/>
                <a:sym typeface="Verdana"/>
              </a:rPr>
              <a:t>     Desplazamiento final buque</a:t>
            </a:r>
            <a:endParaRPr/>
          </a:p>
        </p:txBody>
      </p:sp>
      <p:sp>
        <p:nvSpPr>
          <p:cNvPr id="2" name="Marcador de fecha 1">
            <a:extLst>
              <a:ext uri="{FF2B5EF4-FFF2-40B4-BE49-F238E27FC236}">
                <a16:creationId xmlns:a16="http://schemas.microsoft.com/office/drawing/2014/main" id="{7D429C7A-D4DF-F4EB-584D-B4EC955BF35C}"/>
              </a:ext>
            </a:extLst>
          </p:cNvPr>
          <p:cNvSpPr>
            <a:spLocks noGrp="1"/>
          </p:cNvSpPr>
          <p:nvPr>
            <p:ph type="dt" sz="half" idx="10"/>
          </p:nvPr>
        </p:nvSpPr>
        <p:spPr/>
        <p:txBody>
          <a:bodyPr/>
          <a:lstStyle/>
          <a:p>
            <a:fld id="{EAC9ADE6-BA4E-4708-BA27-5F8152B4A01B}" type="datetime1">
              <a:rPr lang="es-CL" smtClean="0"/>
              <a:t>12-02-2025</a:t>
            </a:fld>
            <a:endParaRPr lang="es-ES"/>
          </a:p>
        </p:txBody>
      </p:sp>
      <p:sp>
        <p:nvSpPr>
          <p:cNvPr id="3" name="Marcador de número de diapositiva 2">
            <a:extLst>
              <a:ext uri="{FF2B5EF4-FFF2-40B4-BE49-F238E27FC236}">
                <a16:creationId xmlns:a16="http://schemas.microsoft.com/office/drawing/2014/main" id="{6559EC7A-9B89-3FC3-7B87-17194DA6C528}"/>
              </a:ext>
            </a:extLst>
          </p:cNvPr>
          <p:cNvSpPr>
            <a:spLocks noGrp="1"/>
          </p:cNvSpPr>
          <p:nvPr>
            <p:ph type="sldNum" sz="quarter" idx="12"/>
          </p:nvPr>
        </p:nvSpPr>
        <p:spPr/>
        <p:txBody>
          <a:bodyPr/>
          <a:lstStyle/>
          <a:p>
            <a:fld id="{85CA58BB-6083-40E6-B52A-C93F0778D315}" type="slidenum">
              <a:rPr lang="es-ES" smtClean="0"/>
              <a:pPr/>
              <a:t>45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41"/>
                                        </p:tgtEl>
                                        <p:attrNameLst>
                                          <p:attrName>style.visibility</p:attrName>
                                        </p:attrNameLst>
                                      </p:cBhvr>
                                      <p:to>
                                        <p:strVal val="visible"/>
                                      </p:to>
                                    </p:set>
                                    <p:animEffect transition="in" filter="fade">
                                      <p:cBhvr>
                                        <p:cTn id="7" dur="1000"/>
                                        <p:tgtEl>
                                          <p:spTgt spid="1141"/>
                                        </p:tgtEl>
                                      </p:cBhvr>
                                    </p:animEffect>
                                  </p:childTnLst>
                                </p:cTn>
                              </p:par>
                              <p:par>
                                <p:cTn id="8" presetID="1" presetClass="entr" presetSubtype="0" fill="hold" nodeType="withEffect">
                                  <p:stCondLst>
                                    <p:cond delay="0"/>
                                  </p:stCondLst>
                                  <p:childTnLst>
                                    <p:set>
                                      <p:cBhvr>
                                        <p:cTn id="9" dur="1" fill="hold">
                                          <p:stCondLst>
                                            <p:cond delay="0"/>
                                          </p:stCondLst>
                                        </p:cTn>
                                        <p:tgtEl>
                                          <p:spTgt spid="1143"/>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1137"/>
                                        </p:tgtEl>
                                        <p:attrNameLst>
                                          <p:attrName>style.visibility</p:attrName>
                                        </p:attrNameLst>
                                      </p:cBhvr>
                                      <p:to>
                                        <p:strVal val="visible"/>
                                      </p:to>
                                    </p:set>
                                  </p:childTnLst>
                                </p:cTn>
                              </p:par>
                            </p:childTnLst>
                          </p:cTn>
                        </p:par>
                        <p:par>
                          <p:cTn id="13" fill="hold">
                            <p:stCondLst>
                              <p:cond delay="1001"/>
                            </p:stCondLst>
                            <p:childTnLst>
                              <p:par>
                                <p:cTn id="14" presetID="1" presetClass="entr" presetSubtype="0" fill="hold" nodeType="afterEffect">
                                  <p:stCondLst>
                                    <p:cond delay="0"/>
                                  </p:stCondLst>
                                  <p:childTnLst>
                                    <p:set>
                                      <p:cBhvr>
                                        <p:cTn id="15" dur="1" fill="hold">
                                          <p:stCondLst>
                                            <p:cond delay="0"/>
                                          </p:stCondLst>
                                        </p:cTn>
                                        <p:tgtEl>
                                          <p:spTgt spid="1138"/>
                                        </p:tgtEl>
                                        <p:attrNameLst>
                                          <p:attrName>style.visibility</p:attrName>
                                        </p:attrNameLst>
                                      </p:cBhvr>
                                      <p:to>
                                        <p:strVal val="visible"/>
                                      </p:to>
                                    </p:set>
                                  </p:childTnLst>
                                </p:cTn>
                              </p:par>
                            </p:childTnLst>
                          </p:cTn>
                        </p:par>
                        <p:par>
                          <p:cTn id="16" fill="hold">
                            <p:stCondLst>
                              <p:cond delay="1002"/>
                            </p:stCondLst>
                            <p:childTnLst>
                              <p:par>
                                <p:cTn id="17" presetID="1" presetClass="entr" presetSubtype="0" fill="hold" nodeType="afterEffect">
                                  <p:stCondLst>
                                    <p:cond delay="0"/>
                                  </p:stCondLst>
                                  <p:childTnLst>
                                    <p:set>
                                      <p:cBhvr>
                                        <p:cTn id="18" dur="1" fill="hold">
                                          <p:stCondLst>
                                            <p:cond delay="0"/>
                                          </p:stCondLst>
                                        </p:cTn>
                                        <p:tgtEl>
                                          <p:spTgt spid="113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36"/>
                                        </p:tgtEl>
                                        <p:attrNameLst>
                                          <p:attrName>style.visibility</p:attrName>
                                        </p:attrNameLst>
                                      </p:cBhvr>
                                      <p:to>
                                        <p:strVal val="visible"/>
                                      </p:to>
                                    </p:set>
                                  </p:childTnLst>
                                </p:cTn>
                              </p:par>
                            </p:childTnLst>
                          </p:cTn>
                        </p:par>
                        <p:par>
                          <p:cTn id="21" fill="hold">
                            <p:stCondLst>
                              <p:cond delay="1003"/>
                            </p:stCondLst>
                            <p:childTnLst>
                              <p:par>
                                <p:cTn id="22" presetID="1" presetClass="entr" presetSubtype="0" fill="hold" nodeType="afterEffect">
                                  <p:stCondLst>
                                    <p:cond delay="0"/>
                                  </p:stCondLst>
                                  <p:childTnLst>
                                    <p:set>
                                      <p:cBhvr>
                                        <p:cTn id="23" dur="1" fill="hold">
                                          <p:stCondLst>
                                            <p:cond delay="0"/>
                                          </p:stCondLst>
                                        </p:cTn>
                                        <p:tgtEl>
                                          <p:spTgt spid="1158"/>
                                        </p:tgtEl>
                                        <p:attrNameLst>
                                          <p:attrName>style.visibility</p:attrName>
                                        </p:attrNameLst>
                                      </p:cBhvr>
                                      <p:to>
                                        <p:strVal val="visible"/>
                                      </p:to>
                                    </p:set>
                                  </p:childTnLst>
                                </p:cTn>
                              </p:par>
                            </p:childTnLst>
                          </p:cTn>
                        </p:par>
                        <p:par>
                          <p:cTn id="24" fill="hold">
                            <p:stCondLst>
                              <p:cond delay="1004"/>
                            </p:stCondLst>
                            <p:childTnLst>
                              <p:par>
                                <p:cTn id="25" presetID="10" presetClass="entr" presetSubtype="0" fill="hold" nodeType="afterEffect">
                                  <p:stCondLst>
                                    <p:cond delay="0"/>
                                  </p:stCondLst>
                                  <p:childTnLst>
                                    <p:set>
                                      <p:cBhvr>
                                        <p:cTn id="26" dur="1" fill="hold">
                                          <p:stCondLst>
                                            <p:cond delay="0"/>
                                          </p:stCondLst>
                                        </p:cTn>
                                        <p:tgtEl>
                                          <p:spTgt spid="1157"/>
                                        </p:tgtEl>
                                        <p:attrNameLst>
                                          <p:attrName>style.visibility</p:attrName>
                                        </p:attrNameLst>
                                      </p:cBhvr>
                                      <p:to>
                                        <p:strVal val="visible"/>
                                      </p:to>
                                    </p:set>
                                    <p:animEffect transition="in" filter="fade">
                                      <p:cBhvr>
                                        <p:cTn id="27" dur="1000"/>
                                        <p:tgtEl>
                                          <p:spTgt spid="1157"/>
                                        </p:tgtEl>
                                      </p:cBhvr>
                                    </p:animEffect>
                                  </p:childTnLst>
                                </p:cTn>
                              </p:par>
                            </p:childTnLst>
                          </p:cTn>
                        </p:par>
                        <p:par>
                          <p:cTn id="28" fill="hold">
                            <p:stCondLst>
                              <p:cond delay="2004"/>
                            </p:stCondLst>
                            <p:childTnLst>
                              <p:par>
                                <p:cTn id="29" presetID="1" presetClass="entr" presetSubtype="0" fill="hold" nodeType="afterEffect">
                                  <p:stCondLst>
                                    <p:cond delay="0"/>
                                  </p:stCondLst>
                                  <p:childTnLst>
                                    <p:set>
                                      <p:cBhvr>
                                        <p:cTn id="30" dur="1" fill="hold">
                                          <p:stCondLst>
                                            <p:cond delay="0"/>
                                          </p:stCondLst>
                                        </p:cTn>
                                        <p:tgtEl>
                                          <p:spTgt spid="1154"/>
                                        </p:tgtEl>
                                        <p:attrNameLst>
                                          <p:attrName>style.visibility</p:attrName>
                                        </p:attrNameLst>
                                      </p:cBhvr>
                                      <p:to>
                                        <p:strVal val="visible"/>
                                      </p:to>
                                    </p:set>
                                  </p:childTnLst>
                                </p:cTn>
                              </p:par>
                            </p:childTnLst>
                          </p:cTn>
                        </p:par>
                        <p:par>
                          <p:cTn id="31" fill="hold">
                            <p:stCondLst>
                              <p:cond delay="2005"/>
                            </p:stCondLst>
                            <p:childTnLst>
                              <p:par>
                                <p:cTn id="32" presetID="1" presetClass="entr" presetSubtype="0" fill="hold" nodeType="afterEffect">
                                  <p:stCondLst>
                                    <p:cond delay="0"/>
                                  </p:stCondLst>
                                  <p:childTnLst>
                                    <p:set>
                                      <p:cBhvr>
                                        <p:cTn id="33" dur="1" fill="hold">
                                          <p:stCondLst>
                                            <p:cond delay="0"/>
                                          </p:stCondLst>
                                        </p:cTn>
                                        <p:tgtEl>
                                          <p:spTgt spid="1155"/>
                                        </p:tgtEl>
                                        <p:attrNameLst>
                                          <p:attrName>style.visibility</p:attrName>
                                        </p:attrNameLst>
                                      </p:cBhvr>
                                      <p:to>
                                        <p:strVal val="visible"/>
                                      </p:to>
                                    </p:set>
                                  </p:childTnLst>
                                </p:cTn>
                              </p:par>
                            </p:childTnLst>
                          </p:cTn>
                        </p:par>
                        <p:par>
                          <p:cTn id="34" fill="hold">
                            <p:stCondLst>
                              <p:cond delay="2006"/>
                            </p:stCondLst>
                            <p:childTnLst>
                              <p:par>
                                <p:cTn id="35" presetID="1" presetClass="entr" presetSubtype="0" fill="hold" nodeType="afterEffect">
                                  <p:stCondLst>
                                    <p:cond delay="0"/>
                                  </p:stCondLst>
                                  <p:childTnLst>
                                    <p:set>
                                      <p:cBhvr>
                                        <p:cTn id="36" dur="1" fill="hold">
                                          <p:stCondLst>
                                            <p:cond delay="0"/>
                                          </p:stCondLst>
                                        </p:cTn>
                                        <p:tgtEl>
                                          <p:spTgt spid="115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153"/>
                                        </p:tgtEl>
                                        <p:attrNameLst>
                                          <p:attrName>style.visibility</p:attrName>
                                        </p:attrNameLst>
                                      </p:cBhvr>
                                      <p:to>
                                        <p:strVal val="visible"/>
                                      </p:to>
                                    </p:set>
                                  </p:childTnLst>
                                </p:cTn>
                              </p:par>
                            </p:childTnLst>
                          </p:cTn>
                        </p:par>
                        <p:par>
                          <p:cTn id="39" fill="hold">
                            <p:stCondLst>
                              <p:cond delay="2007"/>
                            </p:stCondLst>
                            <p:childTnLst>
                              <p:par>
                                <p:cTn id="40" presetID="1" presetClass="entr" presetSubtype="0" fill="hold" nodeType="afterEffect">
                                  <p:stCondLst>
                                    <p:cond delay="0"/>
                                  </p:stCondLst>
                                  <p:childTnLst>
                                    <p:set>
                                      <p:cBhvr>
                                        <p:cTn id="41" dur="1" fill="hold">
                                          <p:stCondLst>
                                            <p:cond delay="0"/>
                                          </p:stCondLst>
                                        </p:cTn>
                                        <p:tgtEl>
                                          <p:spTgt spid="11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164"/>
        <p:cNvGrpSpPr/>
        <p:nvPr/>
      </p:nvGrpSpPr>
      <p:grpSpPr>
        <a:xfrm>
          <a:off x="0" y="0"/>
          <a:ext cx="0" cy="0"/>
          <a:chOff x="0" y="0"/>
          <a:chExt cx="0" cy="0"/>
        </a:xfrm>
      </p:grpSpPr>
      <p:sp>
        <p:nvSpPr>
          <p:cNvPr id="1165" name="Google Shape;1165;p4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Caso Práctico</a:t>
            </a:r>
            <a:endParaRPr/>
          </a:p>
        </p:txBody>
      </p:sp>
      <p:sp>
        <p:nvSpPr>
          <p:cNvPr id="1166" name="Google Shape;1166;p46"/>
          <p:cNvSpPr/>
          <p:nvPr/>
        </p:nvSpPr>
        <p:spPr>
          <a:xfrm>
            <a:off x="1785918" y="1428736"/>
            <a:ext cx="6477000" cy="4495800"/>
          </a:xfrm>
          <a:prstGeom prst="rect">
            <a:avLst/>
          </a:prstGeom>
          <a:solidFill>
            <a:srgbClr val="FFFFFF"/>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67" name="Google Shape;1167;p46"/>
          <p:cNvSpPr/>
          <p:nvPr/>
        </p:nvSpPr>
        <p:spPr>
          <a:xfrm>
            <a:off x="2214546" y="3357562"/>
            <a:ext cx="3665538" cy="2206625"/>
          </a:xfrm>
          <a:custGeom>
            <a:avLst/>
            <a:gdLst/>
            <a:ahLst/>
            <a:cxnLst/>
            <a:rect l="l" t="t" r="r" b="b"/>
            <a:pathLst>
              <a:path w="3530" h="2261" extrusionOk="0">
                <a:moveTo>
                  <a:pt x="0" y="0"/>
                </a:moveTo>
                <a:lnTo>
                  <a:pt x="0" y="1457"/>
                </a:lnTo>
                <a:lnTo>
                  <a:pt x="30" y="1634"/>
                </a:lnTo>
                <a:lnTo>
                  <a:pt x="122" y="1783"/>
                </a:lnTo>
                <a:lnTo>
                  <a:pt x="253" y="1947"/>
                </a:lnTo>
                <a:lnTo>
                  <a:pt x="369" y="2043"/>
                </a:lnTo>
                <a:lnTo>
                  <a:pt x="507" y="2118"/>
                </a:lnTo>
                <a:lnTo>
                  <a:pt x="676" y="2170"/>
                </a:lnTo>
                <a:lnTo>
                  <a:pt x="822" y="2192"/>
                </a:lnTo>
                <a:lnTo>
                  <a:pt x="1084" y="2237"/>
                </a:lnTo>
                <a:lnTo>
                  <a:pt x="1322" y="2260"/>
                </a:lnTo>
                <a:lnTo>
                  <a:pt x="2137" y="2260"/>
                </a:lnTo>
                <a:lnTo>
                  <a:pt x="2452" y="2230"/>
                </a:lnTo>
                <a:lnTo>
                  <a:pt x="2721" y="2192"/>
                </a:lnTo>
                <a:lnTo>
                  <a:pt x="2945" y="2140"/>
                </a:lnTo>
                <a:lnTo>
                  <a:pt x="3113" y="2065"/>
                </a:lnTo>
                <a:lnTo>
                  <a:pt x="3229" y="1984"/>
                </a:lnTo>
                <a:lnTo>
                  <a:pt x="3359" y="1865"/>
                </a:lnTo>
                <a:lnTo>
                  <a:pt x="3444" y="1746"/>
                </a:lnTo>
                <a:lnTo>
                  <a:pt x="3506" y="1583"/>
                </a:lnTo>
                <a:lnTo>
                  <a:pt x="3529" y="1381"/>
                </a:lnTo>
                <a:lnTo>
                  <a:pt x="3529" y="0"/>
                </a:lnTo>
                <a:lnTo>
                  <a:pt x="0" y="0"/>
                </a:lnTo>
              </a:path>
            </a:pathLst>
          </a:custGeom>
          <a:solidFill>
            <a:srgbClr val="FFFFFF"/>
          </a:solidFill>
          <a:ln w="762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168" name="Google Shape;1168;p46"/>
          <p:cNvSpPr/>
          <p:nvPr/>
        </p:nvSpPr>
        <p:spPr>
          <a:xfrm>
            <a:off x="4010009" y="4292600"/>
            <a:ext cx="128587" cy="104775"/>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169" name="Google Shape;1169;p46"/>
          <p:cNvCxnSpPr/>
          <p:nvPr/>
        </p:nvCxnSpPr>
        <p:spPr>
          <a:xfrm rot="10800000">
            <a:off x="3455971" y="4341813"/>
            <a:ext cx="506413" cy="0"/>
          </a:xfrm>
          <a:prstGeom prst="straightConnector1">
            <a:avLst/>
          </a:prstGeom>
          <a:noFill/>
          <a:ln w="12700" cap="flat" cmpd="sng">
            <a:solidFill>
              <a:srgbClr val="000000"/>
            </a:solidFill>
            <a:prstDash val="solid"/>
            <a:round/>
            <a:headEnd type="none" w="sm" len="sm"/>
            <a:tailEnd type="none" w="sm" len="sm"/>
          </a:ln>
        </p:spPr>
      </p:cxnSp>
      <p:sp>
        <p:nvSpPr>
          <p:cNvPr id="1170" name="Google Shape;1170;p46"/>
          <p:cNvSpPr/>
          <p:nvPr/>
        </p:nvSpPr>
        <p:spPr>
          <a:xfrm>
            <a:off x="3470259" y="4827588"/>
            <a:ext cx="574675" cy="300037"/>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600" b="1">
                <a:solidFill>
                  <a:schemeClr val="dk1"/>
                </a:solidFill>
                <a:latin typeface="Arial"/>
                <a:ea typeface="Arial"/>
                <a:cs typeface="Arial"/>
                <a:sym typeface="Arial"/>
              </a:rPr>
              <a:t>KG</a:t>
            </a:r>
            <a:r>
              <a:rPr lang="es-ES" sz="1600" b="1" baseline="-25000">
                <a:solidFill>
                  <a:schemeClr val="dk1"/>
                </a:solidFill>
                <a:latin typeface="Arial"/>
                <a:ea typeface="Arial"/>
                <a:cs typeface="Arial"/>
                <a:sym typeface="Arial"/>
              </a:rPr>
              <a:t>o</a:t>
            </a:r>
            <a:endParaRPr/>
          </a:p>
        </p:txBody>
      </p:sp>
      <p:cxnSp>
        <p:nvCxnSpPr>
          <p:cNvPr id="1171" name="Google Shape;1171;p46"/>
          <p:cNvCxnSpPr/>
          <p:nvPr/>
        </p:nvCxnSpPr>
        <p:spPr>
          <a:xfrm rot="10800000">
            <a:off x="3624246" y="4354513"/>
            <a:ext cx="0" cy="488950"/>
          </a:xfrm>
          <a:prstGeom prst="straightConnector1">
            <a:avLst/>
          </a:prstGeom>
          <a:noFill/>
          <a:ln w="12700" cap="flat" cmpd="sng">
            <a:solidFill>
              <a:srgbClr val="000000"/>
            </a:solidFill>
            <a:prstDash val="solid"/>
            <a:round/>
            <a:headEnd type="none" w="sm" len="sm"/>
            <a:tailEnd type="stealth" w="med" len="med"/>
          </a:ln>
        </p:spPr>
      </p:cxnSp>
      <p:cxnSp>
        <p:nvCxnSpPr>
          <p:cNvPr id="1172" name="Google Shape;1172;p46"/>
          <p:cNvCxnSpPr/>
          <p:nvPr/>
        </p:nvCxnSpPr>
        <p:spPr>
          <a:xfrm>
            <a:off x="3624246" y="5051425"/>
            <a:ext cx="0" cy="546100"/>
          </a:xfrm>
          <a:prstGeom prst="straightConnector1">
            <a:avLst/>
          </a:prstGeom>
          <a:noFill/>
          <a:ln w="12700" cap="flat" cmpd="sng">
            <a:solidFill>
              <a:srgbClr val="000000"/>
            </a:solidFill>
            <a:prstDash val="solid"/>
            <a:round/>
            <a:headEnd type="none" w="sm" len="sm"/>
            <a:tailEnd type="stealth" w="med" len="med"/>
          </a:ln>
        </p:spPr>
      </p:cxnSp>
      <p:grpSp>
        <p:nvGrpSpPr>
          <p:cNvPr id="1173" name="Google Shape;1173;p46"/>
          <p:cNvGrpSpPr/>
          <p:nvPr/>
        </p:nvGrpSpPr>
        <p:grpSpPr>
          <a:xfrm>
            <a:off x="4176696" y="3919538"/>
            <a:ext cx="639763" cy="1682750"/>
            <a:chOff x="2628" y="2375"/>
            <a:chExt cx="403" cy="1060"/>
          </a:xfrm>
        </p:grpSpPr>
        <p:cxnSp>
          <p:nvCxnSpPr>
            <p:cNvPr id="1174" name="Google Shape;1174;p46"/>
            <p:cNvCxnSpPr/>
            <p:nvPr/>
          </p:nvCxnSpPr>
          <p:spPr>
            <a:xfrm rot="10800000" flipH="1">
              <a:off x="2628" y="2375"/>
              <a:ext cx="280" cy="1"/>
            </a:xfrm>
            <a:prstGeom prst="straightConnector1">
              <a:avLst/>
            </a:prstGeom>
            <a:noFill/>
            <a:ln w="12700" cap="flat" cmpd="sng">
              <a:solidFill>
                <a:srgbClr val="000000"/>
              </a:solidFill>
              <a:prstDash val="solid"/>
              <a:round/>
              <a:headEnd type="none" w="sm" len="sm"/>
              <a:tailEnd type="none" w="sm" len="sm"/>
            </a:ln>
          </p:spPr>
        </p:cxnSp>
        <p:sp>
          <p:nvSpPr>
            <p:cNvPr id="1175" name="Google Shape;1175;p46"/>
            <p:cNvSpPr/>
            <p:nvPr/>
          </p:nvSpPr>
          <p:spPr>
            <a:xfrm>
              <a:off x="2674" y="2845"/>
              <a:ext cx="357" cy="189"/>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600" b="1">
                  <a:solidFill>
                    <a:schemeClr val="dk1"/>
                  </a:solidFill>
                  <a:latin typeface="Arial"/>
                  <a:ea typeface="Arial"/>
                  <a:cs typeface="Arial"/>
                  <a:sym typeface="Arial"/>
                </a:rPr>
                <a:t>KG</a:t>
              </a:r>
              <a:r>
                <a:rPr lang="es-ES" sz="1600" b="1" baseline="-25000">
                  <a:solidFill>
                    <a:schemeClr val="dk1"/>
                  </a:solidFill>
                  <a:latin typeface="Arial"/>
                  <a:ea typeface="Arial"/>
                  <a:cs typeface="Arial"/>
                  <a:sym typeface="Arial"/>
                </a:rPr>
                <a:t>1</a:t>
              </a:r>
              <a:endParaRPr/>
            </a:p>
          </p:txBody>
        </p:sp>
        <p:cxnSp>
          <p:nvCxnSpPr>
            <p:cNvPr id="1176" name="Google Shape;1176;p46"/>
            <p:cNvCxnSpPr/>
            <p:nvPr/>
          </p:nvCxnSpPr>
          <p:spPr>
            <a:xfrm rot="10800000">
              <a:off x="2774" y="2391"/>
              <a:ext cx="1" cy="459"/>
            </a:xfrm>
            <a:prstGeom prst="straightConnector1">
              <a:avLst/>
            </a:prstGeom>
            <a:noFill/>
            <a:ln w="12700" cap="flat" cmpd="sng">
              <a:solidFill>
                <a:srgbClr val="000000"/>
              </a:solidFill>
              <a:prstDash val="solid"/>
              <a:round/>
              <a:headEnd type="none" w="sm" len="sm"/>
              <a:tailEnd type="stealth" w="med" len="med"/>
            </a:ln>
          </p:spPr>
        </p:cxnSp>
        <p:cxnSp>
          <p:nvCxnSpPr>
            <p:cNvPr id="1177" name="Google Shape;1177;p46"/>
            <p:cNvCxnSpPr/>
            <p:nvPr/>
          </p:nvCxnSpPr>
          <p:spPr>
            <a:xfrm>
              <a:off x="2775" y="3007"/>
              <a:ext cx="0" cy="428"/>
            </a:xfrm>
            <a:prstGeom prst="straightConnector1">
              <a:avLst/>
            </a:prstGeom>
            <a:noFill/>
            <a:ln w="12700" cap="flat" cmpd="sng">
              <a:solidFill>
                <a:srgbClr val="000000"/>
              </a:solidFill>
              <a:prstDash val="solid"/>
              <a:round/>
              <a:headEnd type="none" w="sm" len="sm"/>
              <a:tailEnd type="stealth" w="med" len="med"/>
            </a:ln>
          </p:spPr>
        </p:cxnSp>
      </p:grpSp>
      <p:grpSp>
        <p:nvGrpSpPr>
          <p:cNvPr id="1178" name="Google Shape;1178;p46"/>
          <p:cNvGrpSpPr/>
          <p:nvPr/>
        </p:nvGrpSpPr>
        <p:grpSpPr>
          <a:xfrm>
            <a:off x="5643570" y="1857364"/>
            <a:ext cx="2357454" cy="813249"/>
            <a:chOff x="5643570" y="1857364"/>
            <a:chExt cx="2357454" cy="813249"/>
          </a:xfrm>
        </p:grpSpPr>
        <p:pic>
          <p:nvPicPr>
            <p:cNvPr id="1179" name="Google Shape;1179;p46" descr="dauphin 1.jpg"/>
            <p:cNvPicPr preferRelativeResize="0"/>
            <p:nvPr/>
          </p:nvPicPr>
          <p:blipFill rotWithShape="1">
            <a:blip r:embed="rId3">
              <a:alphaModFix/>
            </a:blip>
            <a:srcRect l="4885" t="19841" r="2069" b="36508"/>
            <a:stretch/>
          </p:blipFill>
          <p:spPr>
            <a:xfrm flipH="1">
              <a:off x="5643570" y="1857364"/>
              <a:ext cx="2357454" cy="785818"/>
            </a:xfrm>
            <a:prstGeom prst="rect">
              <a:avLst/>
            </a:prstGeom>
            <a:noFill/>
            <a:ln>
              <a:noFill/>
            </a:ln>
          </p:spPr>
        </p:pic>
        <p:sp>
          <p:nvSpPr>
            <p:cNvPr id="1180" name="Google Shape;1180;p46"/>
            <p:cNvSpPr/>
            <p:nvPr/>
          </p:nvSpPr>
          <p:spPr>
            <a:xfrm flipH="1">
              <a:off x="6858015" y="2643182"/>
              <a:ext cx="27431" cy="27431"/>
            </a:xfrm>
            <a:prstGeom prst="ellipse">
              <a:avLst/>
            </a:prstGeom>
            <a:solidFill>
              <a:schemeClr val="dk1"/>
            </a:solidFill>
            <a:ln w="55000" cap="flat" cmpd="thickThin">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Verdana"/>
                <a:ea typeface="Verdana"/>
                <a:cs typeface="Verdana"/>
                <a:sym typeface="Verdana"/>
              </a:endParaRPr>
            </a:p>
          </p:txBody>
        </p:sp>
        <p:sp>
          <p:nvSpPr>
            <p:cNvPr id="1181" name="Google Shape;1181;p46"/>
            <p:cNvSpPr/>
            <p:nvPr/>
          </p:nvSpPr>
          <p:spPr>
            <a:xfrm flipH="1">
              <a:off x="6072212" y="2614627"/>
              <a:ext cx="27431" cy="27431"/>
            </a:xfrm>
            <a:prstGeom prst="ellipse">
              <a:avLst/>
            </a:prstGeom>
            <a:solidFill>
              <a:schemeClr val="dk1"/>
            </a:solidFill>
            <a:ln w="55000" cap="flat" cmpd="thickThin">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Verdana"/>
                <a:ea typeface="Verdana"/>
                <a:cs typeface="Verdana"/>
                <a:sym typeface="Verdana"/>
              </a:endParaRPr>
            </a:p>
          </p:txBody>
        </p:sp>
      </p:grpSp>
      <p:sp>
        <p:nvSpPr>
          <p:cNvPr id="1182" name="Google Shape;1182;p46"/>
          <p:cNvSpPr/>
          <p:nvPr/>
        </p:nvSpPr>
        <p:spPr>
          <a:xfrm>
            <a:off x="3764644" y="3690815"/>
            <a:ext cx="26962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1" baseline="-25000">
                <a:solidFill>
                  <a:schemeClr val="dk1"/>
                </a:solidFill>
                <a:latin typeface="Arial"/>
                <a:ea typeface="Arial"/>
                <a:cs typeface="Arial"/>
                <a:sym typeface="Arial"/>
              </a:rPr>
              <a:t>1</a:t>
            </a:r>
            <a:endParaRPr sz="1800">
              <a:solidFill>
                <a:schemeClr val="dk1"/>
              </a:solidFill>
              <a:latin typeface="Verdana"/>
              <a:ea typeface="Verdana"/>
              <a:cs typeface="Verdana"/>
              <a:sym typeface="Verdana"/>
            </a:endParaRPr>
          </a:p>
        </p:txBody>
      </p:sp>
      <p:sp>
        <p:nvSpPr>
          <p:cNvPr id="1183" name="Google Shape;1183;p46"/>
          <p:cNvSpPr/>
          <p:nvPr/>
        </p:nvSpPr>
        <p:spPr>
          <a:xfrm>
            <a:off x="3605642" y="4129321"/>
            <a:ext cx="365485" cy="32842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dk1"/>
                </a:solidFill>
                <a:latin typeface="Arial"/>
                <a:ea typeface="Arial"/>
                <a:cs typeface="Arial"/>
                <a:sym typeface="Arial"/>
              </a:rPr>
              <a:t>G</a:t>
            </a:r>
            <a:endParaRPr sz="1800" b="1" baseline="-25000">
              <a:solidFill>
                <a:schemeClr val="dk1"/>
              </a:solidFill>
              <a:latin typeface="Arial"/>
              <a:ea typeface="Arial"/>
              <a:cs typeface="Arial"/>
              <a:sym typeface="Arial"/>
            </a:endParaRPr>
          </a:p>
        </p:txBody>
      </p:sp>
      <p:sp>
        <p:nvSpPr>
          <p:cNvPr id="1184" name="Google Shape;1184;p46"/>
          <p:cNvSpPr txBox="1"/>
          <p:nvPr/>
        </p:nvSpPr>
        <p:spPr>
          <a:xfrm>
            <a:off x="3790928" y="4144967"/>
            <a:ext cx="2143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b="1" baseline="-25000">
                <a:solidFill>
                  <a:schemeClr val="dk1"/>
                </a:solidFill>
                <a:latin typeface="Verdana"/>
                <a:ea typeface="Verdana"/>
                <a:cs typeface="Verdana"/>
                <a:sym typeface="Verdana"/>
              </a:rPr>
              <a:t>0</a:t>
            </a:r>
            <a:endParaRPr sz="1800" b="1" baseline="-25000">
              <a:solidFill>
                <a:schemeClr val="dk1"/>
              </a:solidFill>
              <a:latin typeface="Verdana"/>
              <a:ea typeface="Verdana"/>
              <a:cs typeface="Verdana"/>
              <a:sym typeface="Verdana"/>
            </a:endParaRPr>
          </a:p>
        </p:txBody>
      </p:sp>
      <p:sp>
        <p:nvSpPr>
          <p:cNvPr id="1185" name="Google Shape;1185;p46"/>
          <p:cNvSpPr/>
          <p:nvPr/>
        </p:nvSpPr>
        <p:spPr>
          <a:xfrm>
            <a:off x="3598388" y="4136581"/>
            <a:ext cx="365485" cy="328424"/>
          </a:xfrm>
          <a:prstGeom prst="rect">
            <a:avLst/>
          </a:prstGeom>
          <a:noFill/>
          <a:ln>
            <a:noFill/>
          </a:ln>
        </p:spPr>
        <p:txBody>
          <a:bodyPr spcFirstLastPara="1" wrap="square" lIns="92075" tIns="46025" rIns="92075" bIns="46025" anchor="ctr" anchorCtr="0">
            <a:spAutoFit/>
          </a:bodyPr>
          <a:lstStyle/>
          <a:p>
            <a:pPr marL="0" marR="0" lvl="0" indent="0" algn="l" rtl="0">
              <a:lnSpc>
                <a:spcPct val="85000"/>
              </a:lnSpc>
              <a:spcBef>
                <a:spcPts val="0"/>
              </a:spcBef>
              <a:spcAft>
                <a:spcPts val="0"/>
              </a:spcAft>
              <a:buNone/>
            </a:pPr>
            <a:r>
              <a:rPr lang="es-ES" sz="1800" b="1">
                <a:solidFill>
                  <a:schemeClr val="dk1"/>
                </a:solidFill>
                <a:latin typeface="Arial"/>
                <a:ea typeface="Arial"/>
                <a:cs typeface="Arial"/>
                <a:sym typeface="Arial"/>
              </a:rPr>
              <a:t>G</a:t>
            </a:r>
            <a:endParaRPr sz="1800" b="1" baseline="-25000">
              <a:solidFill>
                <a:schemeClr val="dk1"/>
              </a:solidFill>
              <a:latin typeface="Arial"/>
              <a:ea typeface="Arial"/>
              <a:cs typeface="Arial"/>
              <a:sym typeface="Arial"/>
            </a:endParaRPr>
          </a:p>
        </p:txBody>
      </p:sp>
      <p:sp>
        <p:nvSpPr>
          <p:cNvPr id="1186" name="Google Shape;1186;p46"/>
          <p:cNvSpPr/>
          <p:nvPr/>
        </p:nvSpPr>
        <p:spPr>
          <a:xfrm>
            <a:off x="4014782" y="4300542"/>
            <a:ext cx="128588" cy="104775"/>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 name="Marcador de fecha 1">
            <a:extLst>
              <a:ext uri="{FF2B5EF4-FFF2-40B4-BE49-F238E27FC236}">
                <a16:creationId xmlns:a16="http://schemas.microsoft.com/office/drawing/2014/main" id="{DACEB289-E976-6646-8AF9-2DFF3FF1423B}"/>
              </a:ext>
            </a:extLst>
          </p:cNvPr>
          <p:cNvSpPr>
            <a:spLocks noGrp="1"/>
          </p:cNvSpPr>
          <p:nvPr>
            <p:ph type="dt" sz="half" idx="10"/>
          </p:nvPr>
        </p:nvSpPr>
        <p:spPr/>
        <p:txBody>
          <a:bodyPr/>
          <a:lstStyle/>
          <a:p>
            <a:pPr>
              <a:defRPr/>
            </a:pPr>
            <a:fld id="{B9009F63-2321-41B1-8C6B-BBD683668789}" type="datetime1">
              <a:rPr lang="es-CL" smtClean="0"/>
              <a:t>12-02-2025</a:t>
            </a:fld>
            <a:endParaRPr lang="es-ES"/>
          </a:p>
        </p:txBody>
      </p:sp>
      <p:sp>
        <p:nvSpPr>
          <p:cNvPr id="3" name="Marcador de número de diapositiva 2">
            <a:extLst>
              <a:ext uri="{FF2B5EF4-FFF2-40B4-BE49-F238E27FC236}">
                <a16:creationId xmlns:a16="http://schemas.microsoft.com/office/drawing/2014/main" id="{D41F6A33-D082-68A9-73F9-CFE5757C7955}"/>
              </a:ext>
            </a:extLst>
          </p:cNvPr>
          <p:cNvSpPr>
            <a:spLocks noGrp="1"/>
          </p:cNvSpPr>
          <p:nvPr>
            <p:ph type="sldNum" sz="quarter" idx="12"/>
          </p:nvPr>
        </p:nvSpPr>
        <p:spPr/>
        <p:txBody>
          <a:bodyPr/>
          <a:lstStyle/>
          <a:p>
            <a:pPr>
              <a:defRPr/>
            </a:pPr>
            <a:fld id="{512A34C5-A7E8-4629-B921-404C04172488}" type="slidenum">
              <a:rPr lang="es-ES" smtClean="0"/>
              <a:pPr>
                <a:defRPr/>
              </a:pPr>
              <a:t>46</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182"/>
                                        </p:tgtEl>
                                        <p:attrNameLst>
                                          <p:attrName>style.visibility</p:attrName>
                                        </p:attrNameLst>
                                      </p:cBhvr>
                                      <p:to>
                                        <p:strVal val="visible"/>
                                      </p:to>
                                    </p:set>
                                  </p:childTnLst>
                                </p:cTn>
                              </p:par>
                            </p:childTnLst>
                          </p:cTn>
                        </p:par>
                        <p:par>
                          <p:cTn id="7" fill="hold">
                            <p:stCondLst>
                              <p:cond delay="1"/>
                            </p:stCondLst>
                            <p:childTnLst>
                              <p:par>
                                <p:cTn id="8" presetID="10" presetClass="entr" presetSubtype="0" fill="hold" nodeType="afterEffect">
                                  <p:stCondLst>
                                    <p:cond delay="0"/>
                                  </p:stCondLst>
                                  <p:childTnLst>
                                    <p:set>
                                      <p:cBhvr>
                                        <p:cTn id="9" dur="1" fill="hold">
                                          <p:stCondLst>
                                            <p:cond delay="0"/>
                                          </p:stCondLst>
                                        </p:cTn>
                                        <p:tgtEl>
                                          <p:spTgt spid="1173"/>
                                        </p:tgtEl>
                                        <p:attrNameLst>
                                          <p:attrName>style.visibility</p:attrName>
                                        </p:attrNameLst>
                                      </p:cBhvr>
                                      <p:to>
                                        <p:strVal val="visible"/>
                                      </p:to>
                                    </p:set>
                                    <p:animEffect transition="in" filter="fade">
                                      <p:cBhvr>
                                        <p:cTn id="10" dur="1000"/>
                                        <p:tgtEl>
                                          <p:spTgt spid="1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190"/>
        <p:cNvGrpSpPr/>
        <p:nvPr/>
      </p:nvGrpSpPr>
      <p:grpSpPr>
        <a:xfrm>
          <a:off x="0" y="0"/>
          <a:ext cx="0" cy="0"/>
          <a:chOff x="0" y="0"/>
          <a:chExt cx="0" cy="0"/>
        </a:xfrm>
      </p:grpSpPr>
      <p:sp>
        <p:nvSpPr>
          <p:cNvPr id="1191" name="Google Shape;1191;p47"/>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47</a:t>
            </a:fld>
            <a:endParaRPr/>
          </a:p>
        </p:txBody>
      </p:sp>
      <p:cxnSp>
        <p:nvCxnSpPr>
          <p:cNvPr id="1192" name="Google Shape;1192;p47"/>
          <p:cNvCxnSpPr/>
          <p:nvPr/>
        </p:nvCxnSpPr>
        <p:spPr>
          <a:xfrm rot="10800000">
            <a:off x="6172200" y="3048000"/>
            <a:ext cx="533400" cy="1295400"/>
          </a:xfrm>
          <a:prstGeom prst="straightConnector1">
            <a:avLst/>
          </a:prstGeom>
          <a:noFill/>
          <a:ln w="9525" cap="flat" cmpd="sng">
            <a:solidFill>
              <a:schemeClr val="dk1"/>
            </a:solidFill>
            <a:prstDash val="dash"/>
            <a:round/>
            <a:headEnd type="none" w="med" len="med"/>
            <a:tailEnd type="none" w="med" len="med"/>
          </a:ln>
        </p:spPr>
      </p:cxnSp>
      <p:sp>
        <p:nvSpPr>
          <p:cNvPr id="1193" name="Google Shape;1193;p47"/>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Efecto de mover masas en un buque</a:t>
            </a:r>
            <a:endParaRPr/>
          </a:p>
        </p:txBody>
      </p:sp>
      <p:sp>
        <p:nvSpPr>
          <p:cNvPr id="1194" name="Google Shape;1194;p47"/>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10000"/>
          </a:bodyPr>
          <a:lstStyle/>
          <a:p>
            <a:pPr marL="395479" indent="-285750">
              <a:lnSpc>
                <a:spcPct val="90000"/>
              </a:lnSpc>
              <a:spcBef>
                <a:spcPts val="0"/>
              </a:spcBef>
            </a:pPr>
            <a:r>
              <a:rPr lang="es-ES" sz="1800" dirty="0"/>
              <a:t>En la figura adyacente, G representa el centro de gravedad de un buque con un peso de w toneladas en una cubierta inferior, en la banda de estribor, con su centro de gravedad g</a:t>
            </a:r>
            <a:r>
              <a:rPr lang="es-ES" sz="1800" baseline="-25000" dirty="0"/>
              <a:t>1</a:t>
            </a:r>
            <a:r>
              <a:rPr lang="es-ES" sz="1800" dirty="0"/>
              <a:t>.</a:t>
            </a:r>
            <a:endParaRPr dirty="0"/>
          </a:p>
          <a:p>
            <a:pPr marL="395479" indent="-285750">
              <a:lnSpc>
                <a:spcPct val="90000"/>
              </a:lnSpc>
            </a:pPr>
            <a:r>
              <a:rPr lang="es-ES" sz="1800" dirty="0"/>
              <a:t>Si el peso es descargado, el centro de gravedad del buque se moverá de G a G</a:t>
            </a:r>
            <a:r>
              <a:rPr lang="es-ES" sz="1800" baseline="-25000" dirty="0"/>
              <a:t>1</a:t>
            </a:r>
            <a:r>
              <a:rPr lang="es-ES" sz="1800" dirty="0"/>
              <a:t>, alejándose directamente de g</a:t>
            </a:r>
            <a:r>
              <a:rPr lang="es-ES" sz="1800" baseline="-25000" dirty="0"/>
              <a:t>1</a:t>
            </a:r>
            <a:r>
              <a:rPr lang="es-ES" sz="1800" dirty="0"/>
              <a:t>.</a:t>
            </a:r>
            <a:endParaRPr dirty="0"/>
          </a:p>
          <a:p>
            <a:pPr marL="395479" indent="-285750">
              <a:lnSpc>
                <a:spcPct val="90000"/>
              </a:lnSpc>
            </a:pPr>
            <a:r>
              <a:rPr lang="es-ES" sz="1800" dirty="0"/>
              <a:t>Si el mismo peso se vuelve a embarcar y se deja sobre la cubierta, con su centro de gravedad en g</a:t>
            </a:r>
            <a:r>
              <a:rPr lang="es-ES" sz="1800" baseline="-25000" dirty="0"/>
              <a:t>2</a:t>
            </a:r>
            <a:r>
              <a:rPr lang="es-ES" sz="1800" dirty="0"/>
              <a:t>, el centro de gravedad del buque se moverá desde G</a:t>
            </a:r>
            <a:r>
              <a:rPr lang="es-ES" sz="1800" baseline="-25000" dirty="0"/>
              <a:t>1</a:t>
            </a:r>
            <a:r>
              <a:rPr lang="es-ES" sz="1800" dirty="0"/>
              <a:t> a G</a:t>
            </a:r>
            <a:r>
              <a:rPr lang="es-ES" sz="1800" baseline="-25000" dirty="0"/>
              <a:t>2</a:t>
            </a:r>
            <a:r>
              <a:rPr lang="es-ES" sz="1800" dirty="0"/>
              <a:t>.</a:t>
            </a:r>
            <a:endParaRPr dirty="0"/>
          </a:p>
          <a:p>
            <a:pPr marL="365760" lvl="0" indent="-184137" algn="l" rtl="0">
              <a:lnSpc>
                <a:spcPct val="90000"/>
              </a:lnSpc>
              <a:spcBef>
                <a:spcPts val="400"/>
              </a:spcBef>
              <a:spcAft>
                <a:spcPts val="0"/>
              </a:spcAft>
              <a:buSzPct val="68000"/>
              <a:buNone/>
            </a:pPr>
            <a:endParaRPr sz="1800" dirty="0"/>
          </a:p>
        </p:txBody>
      </p:sp>
      <p:grpSp>
        <p:nvGrpSpPr>
          <p:cNvPr id="1195" name="Google Shape;1195;p47"/>
          <p:cNvGrpSpPr/>
          <p:nvPr/>
        </p:nvGrpSpPr>
        <p:grpSpPr>
          <a:xfrm>
            <a:off x="5176270" y="3048000"/>
            <a:ext cx="1917774" cy="1458476"/>
            <a:chOff x="3261" y="1920"/>
            <a:chExt cx="1208" cy="919"/>
          </a:xfrm>
        </p:grpSpPr>
        <p:cxnSp>
          <p:nvCxnSpPr>
            <p:cNvPr id="1196" name="Google Shape;1196;p47"/>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97" name="Google Shape;1197;p47"/>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98" name="Google Shape;1198;p47"/>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199" name="Google Shape;1199;p47"/>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00" name="Google Shape;1200;p47"/>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01" name="Google Shape;1201;p47"/>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02" name="Google Shape;1202;p47"/>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1203" name="Google Shape;1203;p47"/>
          <p:cNvCxnSpPr/>
          <p:nvPr/>
        </p:nvCxnSpPr>
        <p:spPr>
          <a:xfrm rot="1482777" flipH="1">
            <a:off x="5570538" y="4073525"/>
            <a:ext cx="1082675" cy="25400"/>
          </a:xfrm>
          <a:prstGeom prst="straightConnector1">
            <a:avLst/>
          </a:prstGeom>
          <a:noFill/>
          <a:ln w="9525" cap="flat" cmpd="sng">
            <a:solidFill>
              <a:schemeClr val="dk1"/>
            </a:solidFill>
            <a:prstDash val="dash"/>
            <a:round/>
            <a:headEnd type="none" w="med" len="med"/>
            <a:tailEnd type="none" w="med" len="med"/>
          </a:ln>
        </p:spPr>
      </p:cxnSp>
      <p:sp>
        <p:nvSpPr>
          <p:cNvPr id="1204" name="Google Shape;1204;p47"/>
          <p:cNvSpPr txBox="1"/>
          <p:nvPr/>
        </p:nvSpPr>
        <p:spPr>
          <a:xfrm>
            <a:off x="5867400" y="4052888"/>
            <a:ext cx="38100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sp>
        <p:nvSpPr>
          <p:cNvPr id="1205" name="Google Shape;1205;p47"/>
          <p:cNvSpPr txBox="1"/>
          <p:nvPr/>
        </p:nvSpPr>
        <p:spPr>
          <a:xfrm>
            <a:off x="5334000" y="3748088"/>
            <a:ext cx="485775"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1206" name="Google Shape;1206;p47"/>
          <p:cNvSpPr txBox="1"/>
          <p:nvPr/>
        </p:nvSpPr>
        <p:spPr>
          <a:xfrm>
            <a:off x="5486400" y="3852863"/>
            <a:ext cx="485775"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1207" name="Google Shape;1207;p47"/>
          <p:cNvSpPr txBox="1"/>
          <p:nvPr/>
        </p:nvSpPr>
        <p:spPr>
          <a:xfrm>
            <a:off x="5700713" y="3976688"/>
            <a:ext cx="485775"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cxnSp>
        <p:nvCxnSpPr>
          <p:cNvPr id="1208" name="Google Shape;1208;p47"/>
          <p:cNvCxnSpPr/>
          <p:nvPr/>
        </p:nvCxnSpPr>
        <p:spPr>
          <a:xfrm rot="-10605903">
            <a:off x="5637213" y="3884613"/>
            <a:ext cx="538162" cy="211137"/>
          </a:xfrm>
          <a:prstGeom prst="straightConnector1">
            <a:avLst/>
          </a:prstGeom>
          <a:noFill/>
          <a:ln w="28575" cap="flat" cmpd="sng">
            <a:solidFill>
              <a:schemeClr val="dk1"/>
            </a:solidFill>
            <a:prstDash val="solid"/>
            <a:round/>
            <a:headEnd type="none" w="med" len="med"/>
            <a:tailEnd type="triangle" w="med" len="med"/>
          </a:ln>
        </p:spPr>
      </p:cxnSp>
      <p:grpSp>
        <p:nvGrpSpPr>
          <p:cNvPr id="1209" name="Google Shape;1209;p47"/>
          <p:cNvGrpSpPr/>
          <p:nvPr/>
        </p:nvGrpSpPr>
        <p:grpSpPr>
          <a:xfrm>
            <a:off x="5767388" y="2709863"/>
            <a:ext cx="990600" cy="414337"/>
            <a:chOff x="2880" y="3195"/>
            <a:chExt cx="624" cy="261"/>
          </a:xfrm>
        </p:grpSpPr>
        <p:sp>
          <p:nvSpPr>
            <p:cNvPr id="1210" name="Google Shape;1210;p47"/>
            <p:cNvSpPr/>
            <p:nvPr/>
          </p:nvSpPr>
          <p:spPr>
            <a:xfrm>
              <a:off x="2880" y="3273"/>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11" name="Google Shape;1211;p47"/>
            <p:cNvSpPr txBox="1"/>
            <p:nvPr/>
          </p:nvSpPr>
          <p:spPr>
            <a:xfrm>
              <a:off x="3264" y="3225"/>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sp>
          <p:nvSpPr>
            <p:cNvPr id="1212" name="Google Shape;1212;p47"/>
            <p:cNvSpPr txBox="1"/>
            <p:nvPr/>
          </p:nvSpPr>
          <p:spPr>
            <a:xfrm>
              <a:off x="2976" y="3195"/>
              <a:ext cx="321"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grpSp>
      <p:cxnSp>
        <p:nvCxnSpPr>
          <p:cNvPr id="1213" name="Google Shape;1213;p47"/>
          <p:cNvCxnSpPr/>
          <p:nvPr/>
        </p:nvCxnSpPr>
        <p:spPr>
          <a:xfrm rot="10800000" flipH="1">
            <a:off x="5638800" y="3000372"/>
            <a:ext cx="504836" cy="885828"/>
          </a:xfrm>
          <a:prstGeom prst="straightConnector1">
            <a:avLst/>
          </a:prstGeom>
          <a:noFill/>
          <a:ln w="9525" cap="flat" cmpd="sng">
            <a:solidFill>
              <a:schemeClr val="dk1"/>
            </a:solidFill>
            <a:prstDash val="dash"/>
            <a:round/>
            <a:headEnd type="none" w="med" len="med"/>
            <a:tailEnd type="none" w="med" len="med"/>
          </a:ln>
        </p:spPr>
      </p:cxnSp>
      <p:cxnSp>
        <p:nvCxnSpPr>
          <p:cNvPr id="1214" name="Google Shape;1214;p47"/>
          <p:cNvCxnSpPr/>
          <p:nvPr/>
        </p:nvCxnSpPr>
        <p:spPr>
          <a:xfrm rot="10800000" flipH="1">
            <a:off x="5638800" y="3505200"/>
            <a:ext cx="228600" cy="381000"/>
          </a:xfrm>
          <a:prstGeom prst="straightConnector1">
            <a:avLst/>
          </a:prstGeom>
          <a:noFill/>
          <a:ln w="28575" cap="flat" cmpd="sng">
            <a:solidFill>
              <a:schemeClr val="dk1"/>
            </a:solidFill>
            <a:prstDash val="solid"/>
            <a:round/>
            <a:headEnd type="none" w="med" len="med"/>
            <a:tailEnd type="triangle" w="med" len="med"/>
          </a:ln>
        </p:spPr>
      </p:cxnSp>
      <p:sp>
        <p:nvSpPr>
          <p:cNvPr id="1215" name="Google Shape;1215;p47"/>
          <p:cNvSpPr txBox="1"/>
          <p:nvPr/>
        </p:nvSpPr>
        <p:spPr>
          <a:xfrm>
            <a:off x="5257800" y="3505200"/>
            <a:ext cx="485775"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216" name="Google Shape;1216;p47"/>
          <p:cNvSpPr txBox="1"/>
          <p:nvPr/>
        </p:nvSpPr>
        <p:spPr>
          <a:xfrm>
            <a:off x="5410200" y="3352800"/>
            <a:ext cx="485775"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217" name="Google Shape;1217;p47"/>
          <p:cNvSpPr txBox="1"/>
          <p:nvPr/>
        </p:nvSpPr>
        <p:spPr>
          <a:xfrm>
            <a:off x="5486400" y="3200400"/>
            <a:ext cx="485775"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cxnSp>
        <p:nvCxnSpPr>
          <p:cNvPr id="1218" name="Google Shape;1218;p47"/>
          <p:cNvCxnSpPr/>
          <p:nvPr/>
        </p:nvCxnSpPr>
        <p:spPr>
          <a:xfrm rot="10800000">
            <a:off x="5867400" y="3505200"/>
            <a:ext cx="304800" cy="609600"/>
          </a:xfrm>
          <a:prstGeom prst="straightConnector1">
            <a:avLst/>
          </a:prstGeom>
          <a:noFill/>
          <a:ln w="28575" cap="flat" cmpd="sng">
            <a:solidFill>
              <a:srgbClr val="FF0000"/>
            </a:solidFill>
            <a:prstDash val="solid"/>
            <a:round/>
            <a:headEnd type="none" w="med" len="med"/>
            <a:tailEnd type="triangle" w="med" len="med"/>
          </a:ln>
        </p:spPr>
      </p:cxnSp>
      <p:grpSp>
        <p:nvGrpSpPr>
          <p:cNvPr id="1219" name="Google Shape;1219;p47"/>
          <p:cNvGrpSpPr/>
          <p:nvPr/>
        </p:nvGrpSpPr>
        <p:grpSpPr>
          <a:xfrm>
            <a:off x="6248400" y="2133600"/>
            <a:ext cx="2239073" cy="2209800"/>
            <a:chOff x="3936" y="1344"/>
            <a:chExt cx="1410" cy="1392"/>
          </a:xfrm>
        </p:grpSpPr>
        <p:sp>
          <p:nvSpPr>
            <p:cNvPr id="1220" name="Google Shape;1220;p47"/>
            <p:cNvSpPr txBox="1"/>
            <p:nvPr/>
          </p:nvSpPr>
          <p:spPr>
            <a:xfrm>
              <a:off x="4992" y="1680"/>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cxnSp>
          <p:nvCxnSpPr>
            <p:cNvPr id="1221" name="Google Shape;1221;p47"/>
            <p:cNvCxnSpPr/>
            <p:nvPr/>
          </p:nvCxnSpPr>
          <p:spPr>
            <a:xfrm rot="10800000">
              <a:off x="4800" y="1392"/>
              <a:ext cx="192" cy="384"/>
            </a:xfrm>
            <a:prstGeom prst="straightConnector1">
              <a:avLst/>
            </a:prstGeom>
            <a:noFill/>
            <a:ln w="9525" cap="flat" cmpd="sng">
              <a:solidFill>
                <a:schemeClr val="dk1"/>
              </a:solidFill>
              <a:prstDash val="solid"/>
              <a:round/>
              <a:headEnd type="none" w="med" len="med"/>
              <a:tailEnd type="triangle" w="med" len="med"/>
            </a:ln>
          </p:spPr>
        </p:cxnSp>
        <p:cxnSp>
          <p:nvCxnSpPr>
            <p:cNvPr id="1222" name="Google Shape;1222;p47"/>
            <p:cNvCxnSpPr/>
            <p:nvPr/>
          </p:nvCxnSpPr>
          <p:spPr>
            <a:xfrm rot="10800000" flipH="1">
              <a:off x="4224" y="2256"/>
              <a:ext cx="960" cy="480"/>
            </a:xfrm>
            <a:prstGeom prst="straightConnector1">
              <a:avLst/>
            </a:prstGeom>
            <a:noFill/>
            <a:ln w="9525" cap="flat" cmpd="sng">
              <a:solidFill>
                <a:schemeClr val="dk1"/>
              </a:solidFill>
              <a:prstDash val="solid"/>
              <a:round/>
              <a:headEnd type="none" w="med" len="med"/>
              <a:tailEnd type="none" w="med" len="med"/>
            </a:ln>
          </p:spPr>
        </p:cxnSp>
        <p:cxnSp>
          <p:nvCxnSpPr>
            <p:cNvPr id="1223" name="Google Shape;1223;p47"/>
            <p:cNvCxnSpPr/>
            <p:nvPr/>
          </p:nvCxnSpPr>
          <p:spPr>
            <a:xfrm rot="10800000" flipH="1">
              <a:off x="3936" y="1344"/>
              <a:ext cx="960" cy="480"/>
            </a:xfrm>
            <a:prstGeom prst="straightConnector1">
              <a:avLst/>
            </a:prstGeom>
            <a:noFill/>
            <a:ln w="9525" cap="flat" cmpd="sng">
              <a:solidFill>
                <a:schemeClr val="dk1"/>
              </a:solidFill>
              <a:prstDash val="solid"/>
              <a:round/>
              <a:headEnd type="none" w="med" len="med"/>
              <a:tailEnd type="none" w="med" len="med"/>
            </a:ln>
          </p:spPr>
        </p:cxnSp>
        <p:cxnSp>
          <p:nvCxnSpPr>
            <p:cNvPr id="1224" name="Google Shape;1224;p47"/>
            <p:cNvCxnSpPr/>
            <p:nvPr/>
          </p:nvCxnSpPr>
          <p:spPr>
            <a:xfrm rot="-3123086" flipH="1">
              <a:off x="5040" y="1872"/>
              <a:ext cx="192" cy="384"/>
            </a:xfrm>
            <a:prstGeom prst="straightConnector1">
              <a:avLst/>
            </a:prstGeom>
            <a:noFill/>
            <a:ln w="9525" cap="flat" cmpd="sng">
              <a:solidFill>
                <a:schemeClr val="dk1"/>
              </a:solidFill>
              <a:prstDash val="solid"/>
              <a:round/>
              <a:headEnd type="none" w="med" len="med"/>
              <a:tailEnd type="triangle" w="med" len="med"/>
            </a:ln>
          </p:spPr>
        </p:cxnSp>
      </p:grpSp>
      <p:grpSp>
        <p:nvGrpSpPr>
          <p:cNvPr id="1225" name="Google Shape;1225;p47"/>
          <p:cNvGrpSpPr/>
          <p:nvPr/>
        </p:nvGrpSpPr>
        <p:grpSpPr>
          <a:xfrm>
            <a:off x="6324600" y="4067175"/>
            <a:ext cx="1066800" cy="385763"/>
            <a:chOff x="3993" y="3069"/>
            <a:chExt cx="672" cy="243"/>
          </a:xfrm>
        </p:grpSpPr>
        <p:sp>
          <p:nvSpPr>
            <p:cNvPr id="1226" name="Google Shape;1226;p47"/>
            <p:cNvSpPr txBox="1"/>
            <p:nvPr/>
          </p:nvSpPr>
          <p:spPr>
            <a:xfrm>
              <a:off x="4425" y="3069"/>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sp>
          <p:nvSpPr>
            <p:cNvPr id="1227" name="Google Shape;1227;p47"/>
            <p:cNvSpPr/>
            <p:nvPr/>
          </p:nvSpPr>
          <p:spPr>
            <a:xfrm>
              <a:off x="3993" y="3147"/>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28" name="Google Shape;1228;p47"/>
            <p:cNvSpPr txBox="1"/>
            <p:nvPr/>
          </p:nvSpPr>
          <p:spPr>
            <a:xfrm>
              <a:off x="4137" y="3081"/>
              <a:ext cx="282"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sz="1800" baseline="-25000">
                <a:solidFill>
                  <a:schemeClr val="dk1"/>
                </a:solidFill>
                <a:latin typeface="Verdana"/>
                <a:ea typeface="Verdana"/>
                <a:cs typeface="Verdana"/>
                <a:sym typeface="Verdana"/>
              </a:endParaRPr>
            </a:p>
          </p:txBody>
        </p:sp>
      </p:grpSp>
      <p:grpSp>
        <p:nvGrpSpPr>
          <p:cNvPr id="1229" name="Google Shape;1229;p47"/>
          <p:cNvGrpSpPr/>
          <p:nvPr/>
        </p:nvGrpSpPr>
        <p:grpSpPr>
          <a:xfrm>
            <a:off x="6328479" y="1804300"/>
            <a:ext cx="1033464" cy="366712"/>
            <a:chOff x="3957" y="1200"/>
            <a:chExt cx="651" cy="231"/>
          </a:xfrm>
        </p:grpSpPr>
        <p:sp>
          <p:nvSpPr>
            <p:cNvPr id="1230" name="Google Shape;1230;p47"/>
            <p:cNvSpPr/>
            <p:nvPr/>
          </p:nvSpPr>
          <p:spPr>
            <a:xfrm>
              <a:off x="3957" y="1257"/>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31" name="Google Shape;1231;p47"/>
            <p:cNvSpPr txBox="1"/>
            <p:nvPr/>
          </p:nvSpPr>
          <p:spPr>
            <a:xfrm>
              <a:off x="4368" y="1200"/>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grpSp>
      <p:grpSp>
        <p:nvGrpSpPr>
          <p:cNvPr id="1232" name="Google Shape;1232;p47"/>
          <p:cNvGrpSpPr/>
          <p:nvPr/>
        </p:nvGrpSpPr>
        <p:grpSpPr>
          <a:xfrm>
            <a:off x="6319178" y="4071942"/>
            <a:ext cx="1066800" cy="366712"/>
            <a:chOff x="3984" y="3165"/>
            <a:chExt cx="672" cy="231"/>
          </a:xfrm>
        </p:grpSpPr>
        <p:sp>
          <p:nvSpPr>
            <p:cNvPr id="1233" name="Google Shape;1233;p47"/>
            <p:cNvSpPr txBox="1"/>
            <p:nvPr/>
          </p:nvSpPr>
          <p:spPr>
            <a:xfrm>
              <a:off x="4416" y="3165"/>
              <a:ext cx="240"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sp>
          <p:nvSpPr>
            <p:cNvPr id="1234" name="Google Shape;1234;p47"/>
            <p:cNvSpPr/>
            <p:nvPr/>
          </p:nvSpPr>
          <p:spPr>
            <a:xfrm>
              <a:off x="3984" y="3243"/>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1235" name="Google Shape;1235;p47"/>
          <p:cNvSpPr txBox="1"/>
          <p:nvPr/>
        </p:nvSpPr>
        <p:spPr>
          <a:xfrm>
            <a:off x="6410341" y="1776404"/>
            <a:ext cx="447675"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2" name="Marcador de fecha 1">
            <a:extLst>
              <a:ext uri="{FF2B5EF4-FFF2-40B4-BE49-F238E27FC236}">
                <a16:creationId xmlns:a16="http://schemas.microsoft.com/office/drawing/2014/main" id="{5719321C-92C1-7312-60B3-A782BA1CE782}"/>
              </a:ext>
            </a:extLst>
          </p:cNvPr>
          <p:cNvSpPr>
            <a:spLocks noGrp="1"/>
          </p:cNvSpPr>
          <p:nvPr>
            <p:ph type="dt" sz="half" idx="10"/>
          </p:nvPr>
        </p:nvSpPr>
        <p:spPr/>
        <p:txBody>
          <a:bodyPr/>
          <a:lstStyle/>
          <a:p>
            <a:fld id="{2EB29AA9-5ECC-43B2-944C-9A1AF587C4F2}"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235"/>
                                        </p:tgtEl>
                                        <p:attrNameLst>
                                          <p:attrName>style.visibility</p:attrName>
                                        </p:attrNameLst>
                                      </p:cBhvr>
                                      <p:to>
                                        <p:strVal val="visible"/>
                                      </p:to>
                                    </p:set>
                                  </p:childTnLst>
                                </p:cTn>
                              </p:par>
                            </p:childTnLst>
                          </p:cTn>
                        </p:par>
                        <p:par>
                          <p:cTn id="7" fill="hold">
                            <p:stCondLst>
                              <p:cond delay="1"/>
                            </p:stCondLst>
                            <p:childTnLst>
                              <p:par>
                                <p:cTn id="8" presetID="1" presetClass="entr" presetSubtype="0" fill="hold" nodeType="afterEffect">
                                  <p:stCondLst>
                                    <p:cond delay="0"/>
                                  </p:stCondLst>
                                  <p:childTnLst>
                                    <p:set>
                                      <p:cBhvr>
                                        <p:cTn id="9" dur="1" fill="hold">
                                          <p:stCondLst>
                                            <p:cond delay="0"/>
                                          </p:stCondLst>
                                        </p:cTn>
                                        <p:tgtEl>
                                          <p:spTgt spid="1208"/>
                                        </p:tgtEl>
                                        <p:attrNameLst>
                                          <p:attrName>style.visibility</p:attrName>
                                        </p:attrNameLst>
                                      </p:cBhvr>
                                      <p:to>
                                        <p:strVal val="visible"/>
                                      </p:to>
                                    </p:set>
                                  </p:childTnLst>
                                </p:cTn>
                              </p:par>
                            </p:childTnLst>
                          </p:cTn>
                        </p:par>
                        <p:par>
                          <p:cTn id="10" fill="hold">
                            <p:stCondLst>
                              <p:cond delay="2"/>
                            </p:stCondLst>
                            <p:childTnLst>
                              <p:par>
                                <p:cTn id="11" presetID="1" presetClass="entr" presetSubtype="0" fill="hold" nodeType="afterEffect">
                                  <p:stCondLst>
                                    <p:cond delay="0"/>
                                  </p:stCondLst>
                                  <p:childTnLst>
                                    <p:set>
                                      <p:cBhvr>
                                        <p:cTn id="12" dur="1" fill="hold">
                                          <p:stCondLst>
                                            <p:cond delay="0"/>
                                          </p:stCondLst>
                                        </p:cTn>
                                        <p:tgtEl>
                                          <p:spTgt spid="120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0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0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232"/>
                                        </p:tgtEl>
                                        <p:attrNameLst>
                                          <p:attrName>style.visibility</p:attrName>
                                        </p:attrNameLst>
                                      </p:cBhvr>
                                      <p:to>
                                        <p:strVal val="visible"/>
                                      </p:to>
                                    </p:set>
                                  </p:childTnLst>
                                </p:cTn>
                              </p:par>
                              <p:par>
                                <p:cTn id="21" presetID="10" presetClass="exit" presetSubtype="0" fill="hold" nodeType="withEffect">
                                  <p:stCondLst>
                                    <p:cond delay="0"/>
                                  </p:stCondLst>
                                  <p:childTnLst>
                                    <p:animEffect transition="out" filter="fade">
                                      <p:cBhvr>
                                        <p:cTn id="22" dur="2000"/>
                                        <p:tgtEl>
                                          <p:spTgt spid="1235"/>
                                        </p:tgtEl>
                                      </p:cBhvr>
                                    </p:animEffect>
                                    <p:set>
                                      <p:cBhvr>
                                        <p:cTn id="23" dur="1" fill="hold">
                                          <p:stCondLst>
                                            <p:cond delay="2000"/>
                                          </p:stCondLst>
                                        </p:cTn>
                                        <p:tgtEl>
                                          <p:spTgt spid="1235"/>
                                        </p:tgtEl>
                                        <p:attrNameLst>
                                          <p:attrName>style.visibility</p:attrName>
                                        </p:attrNameLst>
                                      </p:cBhvr>
                                      <p:to>
                                        <p:strVal val="hidden"/>
                                      </p:to>
                                    </p:set>
                                  </p:childTnLst>
                                </p:cTn>
                              </p:par>
                              <p:par>
                                <p:cTn id="24" presetID="1" presetClass="entr" presetSubtype="0" fill="hold" nodeType="withEffect">
                                  <p:stCondLst>
                                    <p:cond delay="0"/>
                                  </p:stCondLst>
                                  <p:childTnLst>
                                    <p:set>
                                      <p:cBhvr>
                                        <p:cTn id="25" dur="1" fill="hold">
                                          <p:stCondLst>
                                            <p:cond delay="0"/>
                                          </p:stCondLst>
                                        </p:cTn>
                                        <p:tgtEl>
                                          <p:spTgt spid="1229"/>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229"/>
                                        </p:tgtEl>
                                        <p:attrNameLst>
                                          <p:attrName>style.visibility</p:attrName>
                                        </p:attrNameLst>
                                      </p:cBhvr>
                                      <p:to>
                                        <p:strVal val="visible"/>
                                      </p:to>
                                    </p:set>
                                  </p:childTnLst>
                                </p:cTn>
                              </p:par>
                            </p:childTnLst>
                          </p:cTn>
                        </p:par>
                        <p:par>
                          <p:cTn id="28" fill="hold">
                            <p:stCondLst>
                              <p:cond delay="2000"/>
                            </p:stCondLst>
                            <p:childTnLst>
                              <p:par>
                                <p:cTn id="29" presetID="1" presetClass="entr" presetSubtype="0" fill="hold" nodeType="afterEffect">
                                  <p:stCondLst>
                                    <p:cond delay="0"/>
                                  </p:stCondLst>
                                  <p:childTnLst>
                                    <p:set>
                                      <p:cBhvr>
                                        <p:cTn id="30" dur="1" fill="hold">
                                          <p:stCondLst>
                                            <p:cond delay="0"/>
                                          </p:stCondLst>
                                        </p:cTn>
                                        <p:tgtEl>
                                          <p:spTgt spid="1229"/>
                                        </p:tgtEl>
                                        <p:attrNameLst>
                                          <p:attrName>style.visibility</p:attrName>
                                        </p:attrNameLst>
                                      </p:cBhvr>
                                      <p:to>
                                        <p:strVal val="visible"/>
                                      </p:to>
                                    </p:set>
                                  </p:childTnLst>
                                </p:cTn>
                              </p:par>
                            </p:childTnLst>
                          </p:cTn>
                        </p:par>
                        <p:par>
                          <p:cTn id="31" fill="hold">
                            <p:stCondLst>
                              <p:cond delay="2001"/>
                            </p:stCondLst>
                            <p:childTnLst>
                              <p:par>
                                <p:cTn id="32" presetID="1" presetClass="entr" presetSubtype="0" fill="hold" nodeType="afterEffect">
                                  <p:stCondLst>
                                    <p:cond delay="0"/>
                                  </p:stCondLst>
                                  <p:childTnLst>
                                    <p:set>
                                      <p:cBhvr>
                                        <p:cTn id="33" dur="1" fill="hold">
                                          <p:stCondLst>
                                            <p:cond delay="0"/>
                                          </p:stCondLst>
                                        </p:cTn>
                                        <p:tgtEl>
                                          <p:spTgt spid="1209"/>
                                        </p:tgtEl>
                                        <p:attrNameLst>
                                          <p:attrName>style.visibility</p:attrName>
                                        </p:attrNameLst>
                                      </p:cBhvr>
                                      <p:to>
                                        <p:strVal val="visible"/>
                                      </p:to>
                                    </p:set>
                                  </p:childTnLst>
                                </p:cTn>
                              </p:par>
                            </p:childTnLst>
                          </p:cTn>
                        </p:par>
                        <p:par>
                          <p:cTn id="34" fill="hold">
                            <p:stCondLst>
                              <p:cond delay="2002"/>
                            </p:stCondLst>
                            <p:childTnLst>
                              <p:par>
                                <p:cTn id="35" presetID="1" presetClass="entr" presetSubtype="0" fill="hold" nodeType="afterEffect">
                                  <p:stCondLst>
                                    <p:cond delay="0"/>
                                  </p:stCondLst>
                                  <p:childTnLst>
                                    <p:set>
                                      <p:cBhvr>
                                        <p:cTn id="36" dur="1" fill="hold">
                                          <p:stCondLst>
                                            <p:cond delay="0"/>
                                          </p:stCondLst>
                                        </p:cTn>
                                        <p:tgtEl>
                                          <p:spTgt spid="1214"/>
                                        </p:tgtEl>
                                        <p:attrNameLst>
                                          <p:attrName>style.visibility</p:attrName>
                                        </p:attrNameLst>
                                      </p:cBhvr>
                                      <p:to>
                                        <p:strVal val="visible"/>
                                      </p:to>
                                    </p:set>
                                  </p:childTnLst>
                                </p:cTn>
                              </p:par>
                            </p:childTnLst>
                          </p:cTn>
                        </p:par>
                        <p:par>
                          <p:cTn id="37" fill="hold">
                            <p:stCondLst>
                              <p:cond delay="2003"/>
                            </p:stCondLst>
                            <p:childTnLst>
                              <p:par>
                                <p:cTn id="38" presetID="1" presetClass="entr" presetSubtype="0" fill="hold" nodeType="afterEffect">
                                  <p:stCondLst>
                                    <p:cond delay="0"/>
                                  </p:stCondLst>
                                  <p:childTnLst>
                                    <p:set>
                                      <p:cBhvr>
                                        <p:cTn id="39" dur="1" fill="hold">
                                          <p:stCondLst>
                                            <p:cond delay="0"/>
                                          </p:stCondLst>
                                        </p:cTn>
                                        <p:tgtEl>
                                          <p:spTgt spid="1215"/>
                                        </p:tgtEl>
                                        <p:attrNameLst>
                                          <p:attrName>style.visibility</p:attrName>
                                        </p:attrNameLst>
                                      </p:cBhvr>
                                      <p:to>
                                        <p:strVal val="visible"/>
                                      </p:to>
                                    </p:set>
                                  </p:childTnLst>
                                </p:cTn>
                              </p:par>
                            </p:childTnLst>
                          </p:cTn>
                        </p:par>
                        <p:par>
                          <p:cTn id="40" fill="hold">
                            <p:stCondLst>
                              <p:cond delay="2004"/>
                            </p:stCondLst>
                            <p:childTnLst>
                              <p:par>
                                <p:cTn id="41" presetID="1" presetClass="entr" presetSubtype="0" fill="hold" nodeType="afterEffect">
                                  <p:stCondLst>
                                    <p:cond delay="0"/>
                                  </p:stCondLst>
                                  <p:childTnLst>
                                    <p:set>
                                      <p:cBhvr>
                                        <p:cTn id="42" dur="1" fill="hold">
                                          <p:stCondLst>
                                            <p:cond delay="0"/>
                                          </p:stCondLst>
                                        </p:cTn>
                                        <p:tgtEl>
                                          <p:spTgt spid="1216"/>
                                        </p:tgtEl>
                                        <p:attrNameLst>
                                          <p:attrName>style.visibility</p:attrName>
                                        </p:attrNameLst>
                                      </p:cBhvr>
                                      <p:to>
                                        <p:strVal val="visible"/>
                                      </p:to>
                                    </p:set>
                                  </p:childTnLst>
                                </p:cTn>
                              </p:par>
                            </p:childTnLst>
                          </p:cTn>
                        </p:par>
                        <p:par>
                          <p:cTn id="43" fill="hold">
                            <p:stCondLst>
                              <p:cond delay="2005"/>
                            </p:stCondLst>
                            <p:childTnLst>
                              <p:par>
                                <p:cTn id="44" presetID="1" presetClass="entr" presetSubtype="0" fill="hold" nodeType="afterEffect">
                                  <p:stCondLst>
                                    <p:cond delay="0"/>
                                  </p:stCondLst>
                                  <p:childTnLst>
                                    <p:set>
                                      <p:cBhvr>
                                        <p:cTn id="45" dur="1" fill="hold">
                                          <p:stCondLst>
                                            <p:cond delay="0"/>
                                          </p:stCondLst>
                                        </p:cTn>
                                        <p:tgtEl>
                                          <p:spTgt spid="1217"/>
                                        </p:tgtEl>
                                        <p:attrNameLst>
                                          <p:attrName>style.visibility</p:attrName>
                                        </p:attrNameLst>
                                      </p:cBhvr>
                                      <p:to>
                                        <p:strVal val="visible"/>
                                      </p:to>
                                    </p:set>
                                  </p:childTnLst>
                                </p:cTn>
                              </p:par>
                            </p:childTnLst>
                          </p:cTn>
                        </p:par>
                        <p:par>
                          <p:cTn id="46" fill="hold">
                            <p:stCondLst>
                              <p:cond delay="2006"/>
                            </p:stCondLst>
                            <p:childTnLst>
                              <p:par>
                                <p:cTn id="47" presetID="1" presetClass="entr" presetSubtype="0" fill="hold" nodeType="afterEffect">
                                  <p:stCondLst>
                                    <p:cond delay="0"/>
                                  </p:stCondLst>
                                  <p:childTnLst>
                                    <p:set>
                                      <p:cBhvr>
                                        <p:cTn id="48" dur="1" fill="hold">
                                          <p:stCondLst>
                                            <p:cond delay="0"/>
                                          </p:stCondLst>
                                        </p:cTn>
                                        <p:tgtEl>
                                          <p:spTgt spid="1218"/>
                                        </p:tgtEl>
                                        <p:attrNameLst>
                                          <p:attrName>style.visibility</p:attrName>
                                        </p:attrNameLst>
                                      </p:cBhvr>
                                      <p:to>
                                        <p:strVal val="visible"/>
                                      </p:to>
                                    </p:set>
                                  </p:childTnLst>
                                </p:cTn>
                              </p:par>
                            </p:childTnLst>
                          </p:cTn>
                        </p:par>
                        <p:par>
                          <p:cTn id="49" fill="hold">
                            <p:stCondLst>
                              <p:cond delay="2007"/>
                            </p:stCondLst>
                            <p:childTnLst>
                              <p:par>
                                <p:cTn id="50" presetID="1" presetClass="entr" presetSubtype="0" fill="hold" nodeType="afterEffect">
                                  <p:stCondLst>
                                    <p:cond delay="0"/>
                                  </p:stCondLst>
                                  <p:childTnLst>
                                    <p:set>
                                      <p:cBhvr>
                                        <p:cTn id="51" dur="1" fill="hold">
                                          <p:stCondLst>
                                            <p:cond delay="0"/>
                                          </p:stCondLst>
                                        </p:cTn>
                                        <p:tgtEl>
                                          <p:spTgt spid="12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239"/>
        <p:cNvGrpSpPr/>
        <p:nvPr/>
      </p:nvGrpSpPr>
      <p:grpSpPr>
        <a:xfrm>
          <a:off x="0" y="0"/>
          <a:ext cx="0" cy="0"/>
          <a:chOff x="0" y="0"/>
          <a:chExt cx="0" cy="0"/>
        </a:xfrm>
      </p:grpSpPr>
      <p:sp>
        <p:nvSpPr>
          <p:cNvPr id="1240" name="Google Shape;1240;p48"/>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48</a:t>
            </a:fld>
            <a:endParaRPr/>
          </a:p>
        </p:txBody>
      </p:sp>
      <p:sp>
        <p:nvSpPr>
          <p:cNvPr id="1241" name="Google Shape;1241;p4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Efecto de mover masas en un buque</a:t>
            </a:r>
            <a:endParaRPr/>
          </a:p>
        </p:txBody>
      </p:sp>
      <p:sp>
        <p:nvSpPr>
          <p:cNvPr id="1242" name="Google Shape;1242;p48"/>
          <p:cNvSpPr txBox="1">
            <a:spLocks noGrp="1"/>
          </p:cNvSpPr>
          <p:nvPr>
            <p:ph type="body" idx="1"/>
          </p:nvPr>
        </p:nvSpPr>
        <p:spPr>
          <a:xfrm>
            <a:off x="457200" y="1557528"/>
            <a:ext cx="8229600" cy="4526100"/>
          </a:xfrm>
          <a:prstGeom prst="rect">
            <a:avLst/>
          </a:prstGeom>
          <a:noFill/>
          <a:ln>
            <a:noFill/>
          </a:ln>
        </p:spPr>
        <p:txBody>
          <a:bodyPr spcFirstLastPara="1" wrap="square" lIns="91425" tIns="45700" rIns="91425" bIns="45700" anchor="t" anchorCtr="0">
            <a:normAutofit/>
          </a:bodyPr>
          <a:lstStyle/>
          <a:p>
            <a:pPr>
              <a:spcBef>
                <a:spcPts val="0"/>
              </a:spcBef>
              <a:buSzPts val="1360"/>
            </a:pPr>
            <a:r>
              <a:rPr lang="es-ES" sz="2000" dirty="0"/>
              <a:t>Del ejercicio anterior, se puede visualizar que si el peso se ha movido desde g</a:t>
            </a:r>
            <a:r>
              <a:rPr lang="es-ES" sz="2000" baseline="-25000" dirty="0"/>
              <a:t>1</a:t>
            </a:r>
            <a:r>
              <a:rPr lang="es-ES" sz="2000" dirty="0"/>
              <a:t> a g</a:t>
            </a:r>
            <a:r>
              <a:rPr lang="es-ES" sz="2000" baseline="-25000" dirty="0"/>
              <a:t>2</a:t>
            </a:r>
            <a:r>
              <a:rPr lang="es-ES" sz="2000" dirty="0"/>
              <a:t>, el centro de gravedad del buque se moverá desde G a G</a:t>
            </a:r>
            <a:r>
              <a:rPr lang="es-ES" sz="2000" baseline="-25000" dirty="0"/>
              <a:t>2</a:t>
            </a:r>
            <a:r>
              <a:rPr lang="es-ES" sz="2000" dirty="0"/>
              <a:t>.</a:t>
            </a:r>
            <a:endParaRPr dirty="0"/>
          </a:p>
          <a:p>
            <a:pPr>
              <a:buSzPts val="1360"/>
            </a:pPr>
            <a:r>
              <a:rPr lang="es-ES" sz="2000" dirty="0"/>
              <a:t>Además se puede ver que el movimiento de GG2 es paralelo al de g1 g2 y que:</a:t>
            </a:r>
            <a:br>
              <a:rPr lang="es-ES" sz="2000" dirty="0"/>
            </a:br>
            <a:br>
              <a:rPr lang="es-ES" sz="2000" dirty="0"/>
            </a:br>
            <a:r>
              <a:rPr lang="es-ES" sz="2000" dirty="0"/>
              <a:t>GG2  = </a:t>
            </a:r>
            <a:r>
              <a:rPr lang="es-ES" sz="2000" u="sng" dirty="0"/>
              <a:t> w x d </a:t>
            </a:r>
            <a:r>
              <a:rPr lang="es-ES" sz="2000" dirty="0"/>
              <a:t>     metros</a:t>
            </a:r>
            <a:br>
              <a:rPr lang="es-ES" sz="2000" dirty="0"/>
            </a:br>
            <a:r>
              <a:rPr lang="es-ES" sz="2000" dirty="0"/>
              <a:t>               W</a:t>
            </a:r>
            <a:endParaRPr dirty="0"/>
          </a:p>
          <a:p>
            <a:pPr>
              <a:buSzPts val="1360"/>
            </a:pPr>
            <a:r>
              <a:rPr lang="es-ES" sz="2000" dirty="0"/>
              <a:t>Donde “w” es la masa del cuerpo que se movió, “d” la distancia total de movimiento del cuerpo y “W” el desplazamiento del buque (El que permaneció constante porque para fines prácticos el cuerpo se mantuvo a bordo del buque)</a:t>
            </a:r>
            <a:r>
              <a:rPr lang="es-ES" sz="2800" dirty="0"/>
              <a:t>  </a:t>
            </a:r>
            <a:endParaRPr dirty="0"/>
          </a:p>
        </p:txBody>
      </p:sp>
      <p:sp>
        <p:nvSpPr>
          <p:cNvPr id="1243" name="Google Shape;1243;p48"/>
          <p:cNvSpPr/>
          <p:nvPr/>
        </p:nvSpPr>
        <p:spPr>
          <a:xfrm>
            <a:off x="755576" y="3356992"/>
            <a:ext cx="3352800" cy="7620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2" name="Marcador de fecha 1">
            <a:extLst>
              <a:ext uri="{FF2B5EF4-FFF2-40B4-BE49-F238E27FC236}">
                <a16:creationId xmlns:a16="http://schemas.microsoft.com/office/drawing/2014/main" id="{8933A4AF-1024-205E-63C2-524FD51314C6}"/>
              </a:ext>
            </a:extLst>
          </p:cNvPr>
          <p:cNvSpPr>
            <a:spLocks noGrp="1"/>
          </p:cNvSpPr>
          <p:nvPr>
            <p:ph type="dt" sz="half" idx="10"/>
          </p:nvPr>
        </p:nvSpPr>
        <p:spPr/>
        <p:txBody>
          <a:bodyPr/>
          <a:lstStyle/>
          <a:p>
            <a:pPr>
              <a:defRPr/>
            </a:pPr>
            <a:fld id="{9619A635-50DA-4E1E-86F8-34EDAE3401A9}" type="datetime1">
              <a:rPr lang="es-CL" smtClean="0"/>
              <a:t>12-02-2025</a:t>
            </a:fld>
            <a:endParaRPr lang="es-E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48"/>
        <p:cNvGrpSpPr/>
        <p:nvPr/>
      </p:nvGrpSpPr>
      <p:grpSpPr>
        <a:xfrm>
          <a:off x="0" y="0"/>
          <a:ext cx="0" cy="0"/>
          <a:chOff x="0" y="0"/>
          <a:chExt cx="0" cy="0"/>
        </a:xfrm>
      </p:grpSpPr>
      <p:sp>
        <p:nvSpPr>
          <p:cNvPr id="1249" name="Google Shape;1249;p4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Caso Práctico</a:t>
            </a:r>
            <a:endParaRPr/>
          </a:p>
        </p:txBody>
      </p:sp>
      <p:sp>
        <p:nvSpPr>
          <p:cNvPr id="1250" name="Google Shape;1250;p49"/>
          <p:cNvSpPr/>
          <p:nvPr/>
        </p:nvSpPr>
        <p:spPr>
          <a:xfrm>
            <a:off x="1995488" y="2001838"/>
            <a:ext cx="5653087" cy="3865562"/>
          </a:xfrm>
          <a:custGeom>
            <a:avLst/>
            <a:gdLst/>
            <a:ahLst/>
            <a:cxnLst/>
            <a:rect l="l" t="t" r="r" b="b"/>
            <a:pathLst>
              <a:path w="4092" h="2710" extrusionOk="0">
                <a:moveTo>
                  <a:pt x="0" y="0"/>
                </a:moveTo>
                <a:lnTo>
                  <a:pt x="0" y="1746"/>
                </a:lnTo>
                <a:lnTo>
                  <a:pt x="35" y="1960"/>
                </a:lnTo>
                <a:lnTo>
                  <a:pt x="143" y="2138"/>
                </a:lnTo>
                <a:lnTo>
                  <a:pt x="295" y="2333"/>
                </a:lnTo>
                <a:lnTo>
                  <a:pt x="428" y="2449"/>
                </a:lnTo>
                <a:lnTo>
                  <a:pt x="589" y="2540"/>
                </a:lnTo>
                <a:lnTo>
                  <a:pt x="784" y="2601"/>
                </a:lnTo>
                <a:lnTo>
                  <a:pt x="954" y="2627"/>
                </a:lnTo>
                <a:lnTo>
                  <a:pt x="1258" y="2682"/>
                </a:lnTo>
                <a:lnTo>
                  <a:pt x="1533" y="2709"/>
                </a:lnTo>
                <a:lnTo>
                  <a:pt x="2479" y="2709"/>
                </a:lnTo>
                <a:lnTo>
                  <a:pt x="2843" y="2673"/>
                </a:lnTo>
                <a:lnTo>
                  <a:pt x="3156" y="2627"/>
                </a:lnTo>
                <a:lnTo>
                  <a:pt x="3414" y="2565"/>
                </a:lnTo>
                <a:lnTo>
                  <a:pt x="3610" y="2476"/>
                </a:lnTo>
                <a:lnTo>
                  <a:pt x="3743" y="2379"/>
                </a:lnTo>
                <a:lnTo>
                  <a:pt x="3895" y="2236"/>
                </a:lnTo>
                <a:lnTo>
                  <a:pt x="3993" y="2093"/>
                </a:lnTo>
                <a:lnTo>
                  <a:pt x="4064" y="1897"/>
                </a:lnTo>
                <a:lnTo>
                  <a:pt x="4091" y="1657"/>
                </a:lnTo>
                <a:lnTo>
                  <a:pt x="4091" y="0"/>
                </a:lnTo>
                <a:lnTo>
                  <a:pt x="0" y="0"/>
                </a:lnTo>
              </a:path>
            </a:pathLst>
          </a:custGeom>
          <a:solidFill>
            <a:schemeClr val="lt1"/>
          </a:solidFill>
          <a:ln w="762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pic>
        <p:nvPicPr>
          <p:cNvPr id="1251" name="Google Shape;1251;p49"/>
          <p:cNvPicPr preferRelativeResize="0"/>
          <p:nvPr/>
        </p:nvPicPr>
        <p:blipFill rotWithShape="1">
          <a:blip r:embed="rId3">
            <a:alphaModFix/>
          </a:blip>
          <a:srcRect/>
          <a:stretch/>
        </p:blipFill>
        <p:spPr>
          <a:xfrm>
            <a:off x="2090738" y="3681413"/>
            <a:ext cx="1733550" cy="549275"/>
          </a:xfrm>
          <a:prstGeom prst="rect">
            <a:avLst/>
          </a:prstGeom>
          <a:noFill/>
          <a:ln>
            <a:noFill/>
          </a:ln>
        </p:spPr>
      </p:pic>
      <p:cxnSp>
        <p:nvCxnSpPr>
          <p:cNvPr id="1252" name="Google Shape;1252;p49"/>
          <p:cNvCxnSpPr/>
          <p:nvPr/>
        </p:nvCxnSpPr>
        <p:spPr>
          <a:xfrm>
            <a:off x="1981200" y="4221163"/>
            <a:ext cx="5624513" cy="0"/>
          </a:xfrm>
          <a:prstGeom prst="straightConnector1">
            <a:avLst/>
          </a:prstGeom>
          <a:noFill/>
          <a:ln w="12700" cap="flat" cmpd="sng">
            <a:solidFill>
              <a:srgbClr val="000000"/>
            </a:solidFill>
            <a:prstDash val="solid"/>
            <a:round/>
            <a:headEnd type="none" w="sm" len="sm"/>
            <a:tailEnd type="none" w="sm" len="sm"/>
          </a:ln>
        </p:spPr>
      </p:cxnSp>
      <p:grpSp>
        <p:nvGrpSpPr>
          <p:cNvPr id="1253" name="Google Shape;1253;p49"/>
          <p:cNvGrpSpPr/>
          <p:nvPr/>
        </p:nvGrpSpPr>
        <p:grpSpPr>
          <a:xfrm>
            <a:off x="4659313" y="2808288"/>
            <a:ext cx="554037" cy="366712"/>
            <a:chOff x="2750" y="1394"/>
            <a:chExt cx="401" cy="257"/>
          </a:xfrm>
        </p:grpSpPr>
        <p:sp>
          <p:nvSpPr>
            <p:cNvPr id="1254" name="Google Shape;1254;p49"/>
            <p:cNvSpPr/>
            <p:nvPr/>
          </p:nvSpPr>
          <p:spPr>
            <a:xfrm>
              <a:off x="2750" y="1485"/>
              <a:ext cx="106" cy="96"/>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55" name="Google Shape;1255;p49"/>
            <p:cNvSpPr/>
            <p:nvPr/>
          </p:nvSpPr>
          <p:spPr>
            <a:xfrm>
              <a:off x="2889" y="1394"/>
              <a:ext cx="262" cy="257"/>
            </a:xfrm>
            <a:prstGeom prst="rect">
              <a:avLst/>
            </a:prstGeom>
            <a:noFill/>
            <a:ln>
              <a:noFill/>
            </a:ln>
          </p:spPr>
          <p:txBody>
            <a:bodyPr spcFirstLastPara="1" wrap="square" lIns="92075" tIns="46025" rIns="92075" bIns="46025" anchor="ctr" anchorCtr="0">
              <a:spAutoFit/>
            </a:bodyPr>
            <a:lstStyle/>
            <a:p>
              <a:pPr marL="0" marR="0" lvl="0" indent="0" algn="ctr" rtl="0">
                <a:spcBef>
                  <a:spcPts val="0"/>
                </a:spcBef>
                <a:spcAft>
                  <a:spcPts val="0"/>
                </a:spcAft>
                <a:buNone/>
              </a:pPr>
              <a:r>
                <a:rPr lang="es-ES" sz="1800" b="1">
                  <a:solidFill>
                    <a:srgbClr val="0000FF"/>
                  </a:solidFill>
                  <a:latin typeface="Arial"/>
                  <a:ea typeface="Arial"/>
                  <a:cs typeface="Arial"/>
                  <a:sym typeface="Arial"/>
                </a:rPr>
                <a:t>G</a:t>
              </a:r>
              <a:endParaRPr/>
            </a:p>
          </p:txBody>
        </p:sp>
      </p:grpSp>
      <p:grpSp>
        <p:nvGrpSpPr>
          <p:cNvPr id="1256" name="Google Shape;1256;p49"/>
          <p:cNvGrpSpPr/>
          <p:nvPr/>
        </p:nvGrpSpPr>
        <p:grpSpPr>
          <a:xfrm>
            <a:off x="5367633" y="2806700"/>
            <a:ext cx="633127" cy="366373"/>
            <a:chOff x="3168" y="1393"/>
            <a:chExt cx="458" cy="257"/>
          </a:xfrm>
        </p:grpSpPr>
        <p:sp>
          <p:nvSpPr>
            <p:cNvPr id="1257" name="Google Shape;1257;p49"/>
            <p:cNvSpPr/>
            <p:nvPr/>
          </p:nvSpPr>
          <p:spPr>
            <a:xfrm>
              <a:off x="3168" y="1484"/>
              <a:ext cx="106" cy="96"/>
            </a:xfrm>
            <a:prstGeom prst="ellipse">
              <a:avLst/>
            </a:prstGeom>
            <a:solidFill>
              <a:schemeClr val="lt2"/>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58" name="Google Shape;1258;p49"/>
            <p:cNvSpPr/>
            <p:nvPr/>
          </p:nvSpPr>
          <p:spPr>
            <a:xfrm>
              <a:off x="3303" y="1393"/>
              <a:ext cx="323" cy="257"/>
            </a:xfrm>
            <a:prstGeom prst="rect">
              <a:avLst/>
            </a:prstGeom>
            <a:noFill/>
            <a:ln>
              <a:noFill/>
            </a:ln>
          </p:spPr>
          <p:txBody>
            <a:bodyPr spcFirstLastPara="1" wrap="square" lIns="92075" tIns="46025" rIns="92075" bIns="46025" anchor="ctr" anchorCtr="0">
              <a:spAutoFit/>
            </a:bodyPr>
            <a:lstStyle/>
            <a:p>
              <a:pPr marL="0" marR="0" lvl="0" indent="0" algn="ctr" rtl="0">
                <a:spcBef>
                  <a:spcPts val="0"/>
                </a:spcBef>
                <a:spcAft>
                  <a:spcPts val="0"/>
                </a:spcAft>
                <a:buNone/>
              </a:pPr>
              <a:r>
                <a:rPr lang="es-ES" sz="1800" b="1">
                  <a:solidFill>
                    <a:schemeClr val="dk1"/>
                  </a:solidFill>
                  <a:latin typeface="Arial"/>
                  <a:ea typeface="Arial"/>
                  <a:cs typeface="Arial"/>
                  <a:sym typeface="Arial"/>
                </a:rPr>
                <a:t>G</a:t>
              </a:r>
              <a:r>
                <a:rPr lang="es-ES" sz="1800" b="1" baseline="-25000">
                  <a:solidFill>
                    <a:schemeClr val="dk1"/>
                  </a:solidFill>
                  <a:latin typeface="Arial"/>
                  <a:ea typeface="Arial"/>
                  <a:cs typeface="Arial"/>
                  <a:sym typeface="Arial"/>
                </a:rPr>
                <a:t>2</a:t>
              </a:r>
              <a:endParaRPr/>
            </a:p>
          </p:txBody>
        </p:sp>
      </p:grpSp>
      <p:sp>
        <p:nvSpPr>
          <p:cNvPr id="1259" name="Google Shape;1259;p49"/>
          <p:cNvSpPr/>
          <p:nvPr/>
        </p:nvSpPr>
        <p:spPr>
          <a:xfrm>
            <a:off x="3448050" y="4556125"/>
            <a:ext cx="3695718" cy="7112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s-ES" sz="2000">
                <a:solidFill>
                  <a:schemeClr val="dk1"/>
                </a:solidFill>
                <a:latin typeface="Verdana"/>
                <a:ea typeface="Verdana"/>
                <a:cs typeface="Verdana"/>
                <a:sym typeface="Verdana"/>
              </a:rPr>
              <a:t>GG2  = </a:t>
            </a:r>
            <a:r>
              <a:rPr lang="es-ES" sz="2000" u="sng">
                <a:solidFill>
                  <a:schemeClr val="dk1"/>
                </a:solidFill>
                <a:latin typeface="Verdana"/>
                <a:ea typeface="Verdana"/>
                <a:cs typeface="Verdana"/>
                <a:sym typeface="Verdana"/>
              </a:rPr>
              <a:t> w x d </a:t>
            </a:r>
            <a:r>
              <a:rPr lang="es-ES" sz="2000">
                <a:solidFill>
                  <a:schemeClr val="dk1"/>
                </a:solidFill>
                <a:latin typeface="Verdana"/>
                <a:ea typeface="Verdana"/>
                <a:cs typeface="Verdana"/>
                <a:sym typeface="Verdana"/>
              </a:rPr>
              <a:t>     (metros)</a:t>
            </a:r>
            <a:br>
              <a:rPr lang="es-ES" sz="2000">
                <a:solidFill>
                  <a:schemeClr val="dk1"/>
                </a:solidFill>
                <a:latin typeface="Verdana"/>
                <a:ea typeface="Verdana"/>
                <a:cs typeface="Verdana"/>
                <a:sym typeface="Verdana"/>
              </a:rPr>
            </a:br>
            <a:r>
              <a:rPr lang="es-ES" sz="2000">
                <a:solidFill>
                  <a:schemeClr val="dk1"/>
                </a:solidFill>
                <a:latin typeface="Verdana"/>
                <a:ea typeface="Verdana"/>
                <a:cs typeface="Verdana"/>
                <a:sym typeface="Verdana"/>
              </a:rPr>
              <a:t>               W</a:t>
            </a:r>
            <a:endParaRPr sz="2000">
              <a:solidFill>
                <a:schemeClr val="dk1"/>
              </a:solidFill>
              <a:latin typeface="Verdana"/>
              <a:ea typeface="Verdana"/>
              <a:cs typeface="Verdana"/>
              <a:sym typeface="Verdana"/>
            </a:endParaRPr>
          </a:p>
        </p:txBody>
      </p:sp>
      <p:sp>
        <p:nvSpPr>
          <p:cNvPr id="2" name="Marcador de fecha 1">
            <a:extLst>
              <a:ext uri="{FF2B5EF4-FFF2-40B4-BE49-F238E27FC236}">
                <a16:creationId xmlns:a16="http://schemas.microsoft.com/office/drawing/2014/main" id="{6C4B6FA2-BF82-9AA1-A987-3B1F7475A9B2}"/>
              </a:ext>
            </a:extLst>
          </p:cNvPr>
          <p:cNvSpPr>
            <a:spLocks noGrp="1"/>
          </p:cNvSpPr>
          <p:nvPr>
            <p:ph type="dt" sz="half" idx="10"/>
          </p:nvPr>
        </p:nvSpPr>
        <p:spPr/>
        <p:txBody>
          <a:bodyPr/>
          <a:lstStyle/>
          <a:p>
            <a:pPr>
              <a:defRPr/>
            </a:pPr>
            <a:fld id="{221AA0B4-60DB-4E2B-9EA8-840636B10537}" type="datetime1">
              <a:rPr lang="es-CL" smtClean="0"/>
              <a:t>12-02-2025</a:t>
            </a:fld>
            <a:endParaRPr lang="es-ES"/>
          </a:p>
        </p:txBody>
      </p:sp>
      <p:sp>
        <p:nvSpPr>
          <p:cNvPr id="3" name="Marcador de número de diapositiva 2">
            <a:extLst>
              <a:ext uri="{FF2B5EF4-FFF2-40B4-BE49-F238E27FC236}">
                <a16:creationId xmlns:a16="http://schemas.microsoft.com/office/drawing/2014/main" id="{867A31AD-439B-DD1B-2F80-3FFFE6F21739}"/>
              </a:ext>
            </a:extLst>
          </p:cNvPr>
          <p:cNvSpPr>
            <a:spLocks noGrp="1"/>
          </p:cNvSpPr>
          <p:nvPr>
            <p:ph type="sldNum" sz="quarter" idx="12"/>
          </p:nvPr>
        </p:nvSpPr>
        <p:spPr/>
        <p:txBody>
          <a:bodyPr/>
          <a:lstStyle/>
          <a:p>
            <a:pPr>
              <a:defRPr/>
            </a:pPr>
            <a:fld id="{512A34C5-A7E8-4629-B921-404C04172488}" type="slidenum">
              <a:rPr lang="es-ES" smtClean="0"/>
              <a:pPr>
                <a:defRPr/>
              </a:pPr>
              <a:t>49</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25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263"/>
        <p:cNvGrpSpPr/>
        <p:nvPr/>
      </p:nvGrpSpPr>
      <p:grpSpPr>
        <a:xfrm>
          <a:off x="0" y="0"/>
          <a:ext cx="0" cy="0"/>
          <a:chOff x="0" y="0"/>
          <a:chExt cx="0" cy="0"/>
        </a:xfrm>
      </p:grpSpPr>
      <p:sp>
        <p:nvSpPr>
          <p:cNvPr id="1264" name="Google Shape;1264;p50"/>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50</a:t>
            </a:fld>
            <a:endParaRPr/>
          </a:p>
        </p:txBody>
      </p:sp>
      <p:sp>
        <p:nvSpPr>
          <p:cNvPr id="1265" name="Google Shape;1265;p50"/>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Efecto de suspender pesos en altura</a:t>
            </a:r>
            <a:endParaRPr/>
          </a:p>
        </p:txBody>
      </p:sp>
      <p:sp>
        <p:nvSpPr>
          <p:cNvPr id="1266" name="Google Shape;1266;p50"/>
          <p:cNvSpPr txBox="1">
            <a:spLocks noGrp="1"/>
          </p:cNvSpPr>
          <p:nvPr>
            <p:ph type="body" idx="1"/>
          </p:nvPr>
        </p:nvSpPr>
        <p:spPr>
          <a:xfrm>
            <a:off x="1066800" y="1752600"/>
            <a:ext cx="3733800" cy="4114800"/>
          </a:xfrm>
          <a:prstGeom prst="rect">
            <a:avLst/>
          </a:prstGeom>
          <a:noFill/>
          <a:ln>
            <a:noFill/>
          </a:ln>
        </p:spPr>
        <p:txBody>
          <a:bodyPr spcFirstLastPara="1" wrap="square" lIns="91425" tIns="45700" rIns="91425" bIns="45700" anchor="t" anchorCtr="0">
            <a:normAutofit fontScale="92500" lnSpcReduction="20000"/>
          </a:bodyPr>
          <a:lstStyle/>
          <a:p>
            <a:pPr marL="395479" indent="-285750">
              <a:lnSpc>
                <a:spcPct val="90000"/>
              </a:lnSpc>
              <a:spcBef>
                <a:spcPts val="0"/>
              </a:spcBef>
            </a:pPr>
            <a:r>
              <a:rPr lang="es-ES" sz="1800" dirty="0"/>
              <a:t>El centro de gravedad de un cuerpo es el punto a través del cual la fuerza de gravedad se considera que actúa verticalmente hacia abajo.</a:t>
            </a:r>
            <a:endParaRPr dirty="0"/>
          </a:p>
          <a:p>
            <a:pPr marL="395479" indent="-285750">
              <a:lnSpc>
                <a:spcPct val="90000"/>
              </a:lnSpc>
            </a:pPr>
            <a:r>
              <a:rPr lang="es-ES" sz="1800" dirty="0"/>
              <a:t>En las figuras adyacentes se muestra el centro de gravedad de un peso suspendido por una pluma de un buque.</a:t>
            </a:r>
            <a:endParaRPr dirty="0"/>
          </a:p>
          <a:p>
            <a:pPr marL="395479" indent="-285750">
              <a:lnSpc>
                <a:spcPct val="90000"/>
              </a:lnSpc>
            </a:pPr>
            <a:r>
              <a:rPr lang="es-ES" sz="1800" dirty="0"/>
              <a:t>Se puede apreciar en las figuras que cualquiera que sea la inclinación del buque, la fuerza de gravedad se considera siempre actuando verticalmente hacia abajo y que el centro de gravedad del peso está en el punto de suspensión.</a:t>
            </a:r>
            <a:endParaRPr dirty="0"/>
          </a:p>
        </p:txBody>
      </p:sp>
      <p:grpSp>
        <p:nvGrpSpPr>
          <p:cNvPr id="1267" name="Google Shape;1267;p50"/>
          <p:cNvGrpSpPr/>
          <p:nvPr/>
        </p:nvGrpSpPr>
        <p:grpSpPr>
          <a:xfrm>
            <a:off x="6397175" y="2438400"/>
            <a:ext cx="1304087" cy="994633"/>
            <a:chOff x="3261" y="1920"/>
            <a:chExt cx="1208" cy="919"/>
          </a:xfrm>
        </p:grpSpPr>
        <p:cxnSp>
          <p:nvCxnSpPr>
            <p:cNvPr id="1268" name="Google Shape;1268;p50"/>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69" name="Google Shape;1269;p50"/>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70" name="Google Shape;1270;p50"/>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271" name="Google Shape;1271;p50"/>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72" name="Google Shape;1272;p50"/>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73" name="Google Shape;1273;p50"/>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74" name="Google Shape;1274;p50"/>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1275" name="Google Shape;1275;p50"/>
          <p:cNvGrpSpPr/>
          <p:nvPr/>
        </p:nvGrpSpPr>
        <p:grpSpPr>
          <a:xfrm rot="1189796">
            <a:off x="7158449" y="4191124"/>
            <a:ext cx="1304087" cy="994633"/>
            <a:chOff x="3261" y="1920"/>
            <a:chExt cx="1208" cy="919"/>
          </a:xfrm>
        </p:grpSpPr>
        <p:cxnSp>
          <p:nvCxnSpPr>
            <p:cNvPr id="1276" name="Google Shape;1276;p50"/>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77" name="Google Shape;1277;p50"/>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78" name="Google Shape;1278;p50"/>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279" name="Google Shape;1279;p50"/>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80" name="Google Shape;1280;p50"/>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81" name="Google Shape;1281;p50"/>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82" name="Google Shape;1282;p50"/>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1283" name="Google Shape;1283;p50"/>
          <p:cNvCxnSpPr/>
          <p:nvPr/>
        </p:nvCxnSpPr>
        <p:spPr>
          <a:xfrm>
            <a:off x="6172200" y="2971800"/>
            <a:ext cx="1828800" cy="0"/>
          </a:xfrm>
          <a:prstGeom prst="straightConnector1">
            <a:avLst/>
          </a:prstGeom>
          <a:noFill/>
          <a:ln w="9525" cap="flat" cmpd="sng">
            <a:solidFill>
              <a:schemeClr val="dk1"/>
            </a:solidFill>
            <a:prstDash val="solid"/>
            <a:round/>
            <a:headEnd type="none" w="med" len="med"/>
            <a:tailEnd type="none" w="med" len="med"/>
          </a:ln>
        </p:spPr>
      </p:cxnSp>
      <p:grpSp>
        <p:nvGrpSpPr>
          <p:cNvPr id="1284" name="Google Shape;1284;p50"/>
          <p:cNvGrpSpPr/>
          <p:nvPr/>
        </p:nvGrpSpPr>
        <p:grpSpPr>
          <a:xfrm>
            <a:off x="6629400" y="1676400"/>
            <a:ext cx="381000" cy="762000"/>
            <a:chOff x="4176" y="1056"/>
            <a:chExt cx="240" cy="480"/>
          </a:xfrm>
        </p:grpSpPr>
        <p:cxnSp>
          <p:nvCxnSpPr>
            <p:cNvPr id="1285" name="Google Shape;1285;p50"/>
            <p:cNvCxnSpPr/>
            <p:nvPr/>
          </p:nvCxnSpPr>
          <p:spPr>
            <a:xfrm>
              <a:off x="4416" y="1056"/>
              <a:ext cx="0" cy="480"/>
            </a:xfrm>
            <a:prstGeom prst="straightConnector1">
              <a:avLst/>
            </a:prstGeom>
            <a:noFill/>
            <a:ln w="9525" cap="flat" cmpd="sng">
              <a:solidFill>
                <a:schemeClr val="dk1"/>
              </a:solidFill>
              <a:prstDash val="solid"/>
              <a:round/>
              <a:headEnd type="none" w="med" len="med"/>
              <a:tailEnd type="none" w="med" len="med"/>
            </a:ln>
          </p:spPr>
        </p:cxnSp>
        <p:cxnSp>
          <p:nvCxnSpPr>
            <p:cNvPr id="1286" name="Google Shape;1286;p50"/>
            <p:cNvCxnSpPr/>
            <p:nvPr/>
          </p:nvCxnSpPr>
          <p:spPr>
            <a:xfrm rot="10800000">
              <a:off x="4176" y="1200"/>
              <a:ext cx="240" cy="240"/>
            </a:xfrm>
            <a:prstGeom prst="straightConnector1">
              <a:avLst/>
            </a:prstGeom>
            <a:noFill/>
            <a:ln w="9525" cap="flat" cmpd="sng">
              <a:solidFill>
                <a:schemeClr val="dk1"/>
              </a:solidFill>
              <a:prstDash val="solid"/>
              <a:round/>
              <a:headEnd type="none" w="med" len="med"/>
              <a:tailEnd type="none" w="med" len="med"/>
            </a:ln>
          </p:spPr>
        </p:cxnSp>
        <p:cxnSp>
          <p:nvCxnSpPr>
            <p:cNvPr id="1287" name="Google Shape;1287;p50"/>
            <p:cNvCxnSpPr/>
            <p:nvPr/>
          </p:nvCxnSpPr>
          <p:spPr>
            <a:xfrm flipH="1">
              <a:off x="4176" y="1104"/>
              <a:ext cx="240" cy="96"/>
            </a:xfrm>
            <a:prstGeom prst="straightConnector1">
              <a:avLst/>
            </a:prstGeom>
            <a:noFill/>
            <a:ln w="9525" cap="flat" cmpd="sng">
              <a:solidFill>
                <a:schemeClr val="dk1"/>
              </a:solidFill>
              <a:prstDash val="solid"/>
              <a:round/>
              <a:headEnd type="none" w="med" len="med"/>
              <a:tailEnd type="none" w="med" len="med"/>
            </a:ln>
          </p:spPr>
        </p:cxnSp>
      </p:grpSp>
      <p:cxnSp>
        <p:nvCxnSpPr>
          <p:cNvPr id="1288" name="Google Shape;1288;p50"/>
          <p:cNvCxnSpPr/>
          <p:nvPr/>
        </p:nvCxnSpPr>
        <p:spPr>
          <a:xfrm>
            <a:off x="6629400" y="1905000"/>
            <a:ext cx="0" cy="304800"/>
          </a:xfrm>
          <a:prstGeom prst="straightConnector1">
            <a:avLst/>
          </a:prstGeom>
          <a:noFill/>
          <a:ln w="9525" cap="flat" cmpd="sng">
            <a:solidFill>
              <a:schemeClr val="dk1"/>
            </a:solidFill>
            <a:prstDash val="solid"/>
            <a:round/>
            <a:headEnd type="none" w="med" len="med"/>
            <a:tailEnd type="none" w="med" len="med"/>
          </a:ln>
        </p:spPr>
      </p:cxnSp>
      <p:cxnSp>
        <p:nvCxnSpPr>
          <p:cNvPr id="1289" name="Google Shape;1289;p50"/>
          <p:cNvCxnSpPr/>
          <p:nvPr/>
        </p:nvCxnSpPr>
        <p:spPr>
          <a:xfrm>
            <a:off x="6629400" y="2286000"/>
            <a:ext cx="0" cy="304800"/>
          </a:xfrm>
          <a:prstGeom prst="straightConnector1">
            <a:avLst/>
          </a:prstGeom>
          <a:noFill/>
          <a:ln w="9525" cap="flat" cmpd="sng">
            <a:solidFill>
              <a:schemeClr val="dk1"/>
            </a:solidFill>
            <a:prstDash val="solid"/>
            <a:round/>
            <a:headEnd type="none" w="med" len="med"/>
            <a:tailEnd type="triangle" w="med" len="med"/>
          </a:ln>
        </p:spPr>
      </p:cxnSp>
      <p:grpSp>
        <p:nvGrpSpPr>
          <p:cNvPr id="1290" name="Google Shape;1290;p50"/>
          <p:cNvGrpSpPr/>
          <p:nvPr/>
        </p:nvGrpSpPr>
        <p:grpSpPr>
          <a:xfrm>
            <a:off x="6477000" y="1600200"/>
            <a:ext cx="457200" cy="1524000"/>
            <a:chOff x="4080" y="1008"/>
            <a:chExt cx="288" cy="960"/>
          </a:xfrm>
        </p:grpSpPr>
        <p:sp>
          <p:nvSpPr>
            <p:cNvPr id="1291" name="Google Shape;1291;p50"/>
            <p:cNvSpPr/>
            <p:nvPr/>
          </p:nvSpPr>
          <p:spPr>
            <a:xfrm>
              <a:off x="4110" y="1392"/>
              <a:ext cx="144" cy="96"/>
            </a:xfrm>
            <a:prstGeom prst="rect">
              <a:avLst/>
            </a:prstGeom>
            <a:solidFill>
              <a:schemeClr val="accent1">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92" name="Google Shape;1292;p50"/>
            <p:cNvSpPr txBox="1"/>
            <p:nvPr/>
          </p:nvSpPr>
          <p:spPr>
            <a:xfrm>
              <a:off x="4080" y="1536"/>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cxnSp>
          <p:nvCxnSpPr>
            <p:cNvPr id="1293" name="Google Shape;1293;p50"/>
            <p:cNvCxnSpPr/>
            <p:nvPr/>
          </p:nvCxnSpPr>
          <p:spPr>
            <a:xfrm>
              <a:off x="4176" y="1008"/>
              <a:ext cx="0" cy="960"/>
            </a:xfrm>
            <a:prstGeom prst="straightConnector1">
              <a:avLst/>
            </a:prstGeom>
            <a:noFill/>
            <a:ln w="9525" cap="flat" cmpd="sng">
              <a:solidFill>
                <a:schemeClr val="dk1"/>
              </a:solidFill>
              <a:prstDash val="dashDot"/>
              <a:round/>
              <a:headEnd type="none" w="med" len="med"/>
              <a:tailEnd type="none" w="med" len="med"/>
            </a:ln>
          </p:spPr>
        </p:cxnSp>
      </p:grpSp>
      <p:grpSp>
        <p:nvGrpSpPr>
          <p:cNvPr id="1294" name="Google Shape;1294;p50"/>
          <p:cNvGrpSpPr/>
          <p:nvPr/>
        </p:nvGrpSpPr>
        <p:grpSpPr>
          <a:xfrm>
            <a:off x="6276975" y="2100263"/>
            <a:ext cx="457200" cy="366712"/>
            <a:chOff x="3360" y="1323"/>
            <a:chExt cx="288" cy="231"/>
          </a:xfrm>
        </p:grpSpPr>
        <p:sp>
          <p:nvSpPr>
            <p:cNvPr id="1295" name="Google Shape;1295;p50"/>
            <p:cNvSpPr/>
            <p:nvPr/>
          </p:nvSpPr>
          <p:spPr>
            <a:xfrm>
              <a:off x="3552" y="1419"/>
              <a:ext cx="48" cy="48"/>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296" name="Google Shape;1296;p50"/>
            <p:cNvSpPr txBox="1"/>
            <p:nvPr/>
          </p:nvSpPr>
          <p:spPr>
            <a:xfrm>
              <a:off x="3360" y="1323"/>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grpSp>
      <p:grpSp>
        <p:nvGrpSpPr>
          <p:cNvPr id="1297" name="Google Shape;1297;p50"/>
          <p:cNvGrpSpPr/>
          <p:nvPr/>
        </p:nvGrpSpPr>
        <p:grpSpPr>
          <a:xfrm rot="-1021086">
            <a:off x="5188059" y="4190701"/>
            <a:ext cx="1304086" cy="994633"/>
            <a:chOff x="3261" y="1920"/>
            <a:chExt cx="1208" cy="919"/>
          </a:xfrm>
        </p:grpSpPr>
        <p:cxnSp>
          <p:nvCxnSpPr>
            <p:cNvPr id="1298" name="Google Shape;1298;p50"/>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99" name="Google Shape;1299;p50"/>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00" name="Google Shape;1300;p50"/>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301" name="Google Shape;1301;p50"/>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02" name="Google Shape;1302;p50"/>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03" name="Google Shape;1303;p50"/>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04" name="Google Shape;1304;p50"/>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grpSp>
        <p:nvGrpSpPr>
          <p:cNvPr id="1305" name="Google Shape;1305;p50"/>
          <p:cNvGrpSpPr/>
          <p:nvPr/>
        </p:nvGrpSpPr>
        <p:grpSpPr>
          <a:xfrm rot="-1053547">
            <a:off x="5191125" y="3581400"/>
            <a:ext cx="381000" cy="762000"/>
            <a:chOff x="4176" y="1056"/>
            <a:chExt cx="240" cy="480"/>
          </a:xfrm>
        </p:grpSpPr>
        <p:cxnSp>
          <p:nvCxnSpPr>
            <p:cNvPr id="1306" name="Google Shape;1306;p50"/>
            <p:cNvCxnSpPr/>
            <p:nvPr/>
          </p:nvCxnSpPr>
          <p:spPr>
            <a:xfrm>
              <a:off x="4416" y="1056"/>
              <a:ext cx="0" cy="480"/>
            </a:xfrm>
            <a:prstGeom prst="straightConnector1">
              <a:avLst/>
            </a:prstGeom>
            <a:noFill/>
            <a:ln w="9525" cap="flat" cmpd="sng">
              <a:solidFill>
                <a:schemeClr val="dk1"/>
              </a:solidFill>
              <a:prstDash val="solid"/>
              <a:round/>
              <a:headEnd type="none" w="med" len="med"/>
              <a:tailEnd type="none" w="med" len="med"/>
            </a:ln>
          </p:spPr>
        </p:cxnSp>
        <p:cxnSp>
          <p:nvCxnSpPr>
            <p:cNvPr id="1307" name="Google Shape;1307;p50"/>
            <p:cNvCxnSpPr/>
            <p:nvPr/>
          </p:nvCxnSpPr>
          <p:spPr>
            <a:xfrm rot="10800000">
              <a:off x="4176" y="1200"/>
              <a:ext cx="240" cy="240"/>
            </a:xfrm>
            <a:prstGeom prst="straightConnector1">
              <a:avLst/>
            </a:prstGeom>
            <a:noFill/>
            <a:ln w="9525" cap="flat" cmpd="sng">
              <a:solidFill>
                <a:schemeClr val="dk1"/>
              </a:solidFill>
              <a:prstDash val="solid"/>
              <a:round/>
              <a:headEnd type="none" w="med" len="med"/>
              <a:tailEnd type="none" w="med" len="med"/>
            </a:ln>
          </p:spPr>
        </p:cxnSp>
        <p:cxnSp>
          <p:nvCxnSpPr>
            <p:cNvPr id="1308" name="Google Shape;1308;p50"/>
            <p:cNvCxnSpPr/>
            <p:nvPr/>
          </p:nvCxnSpPr>
          <p:spPr>
            <a:xfrm flipH="1">
              <a:off x="4176" y="1104"/>
              <a:ext cx="240" cy="96"/>
            </a:xfrm>
            <a:prstGeom prst="straightConnector1">
              <a:avLst/>
            </a:prstGeom>
            <a:noFill/>
            <a:ln w="9525" cap="flat" cmpd="sng">
              <a:solidFill>
                <a:schemeClr val="dk1"/>
              </a:solidFill>
              <a:prstDash val="solid"/>
              <a:round/>
              <a:headEnd type="none" w="med" len="med"/>
              <a:tailEnd type="none" w="med" len="med"/>
            </a:ln>
          </p:spPr>
        </p:cxnSp>
      </p:grpSp>
      <p:grpSp>
        <p:nvGrpSpPr>
          <p:cNvPr id="1309" name="Google Shape;1309;p50"/>
          <p:cNvGrpSpPr/>
          <p:nvPr/>
        </p:nvGrpSpPr>
        <p:grpSpPr>
          <a:xfrm>
            <a:off x="4800600" y="3567113"/>
            <a:ext cx="652463" cy="1524000"/>
            <a:chOff x="3111" y="1296"/>
            <a:chExt cx="411" cy="960"/>
          </a:xfrm>
        </p:grpSpPr>
        <p:grpSp>
          <p:nvGrpSpPr>
            <p:cNvPr id="1310" name="Google Shape;1310;p50"/>
            <p:cNvGrpSpPr/>
            <p:nvPr/>
          </p:nvGrpSpPr>
          <p:grpSpPr>
            <a:xfrm>
              <a:off x="3234" y="1296"/>
              <a:ext cx="288" cy="960"/>
              <a:chOff x="3216" y="1008"/>
              <a:chExt cx="288" cy="960"/>
            </a:xfrm>
          </p:grpSpPr>
          <p:grpSp>
            <p:nvGrpSpPr>
              <p:cNvPr id="1311" name="Google Shape;1311;p50"/>
              <p:cNvGrpSpPr/>
              <p:nvPr/>
            </p:nvGrpSpPr>
            <p:grpSpPr>
              <a:xfrm>
                <a:off x="3216" y="1008"/>
                <a:ext cx="288" cy="960"/>
                <a:chOff x="4080" y="1008"/>
                <a:chExt cx="288" cy="960"/>
              </a:xfrm>
            </p:grpSpPr>
            <p:sp>
              <p:nvSpPr>
                <p:cNvPr id="1312" name="Google Shape;1312;p50"/>
                <p:cNvSpPr/>
                <p:nvPr/>
              </p:nvSpPr>
              <p:spPr>
                <a:xfrm>
                  <a:off x="4110" y="1392"/>
                  <a:ext cx="144" cy="96"/>
                </a:xfrm>
                <a:prstGeom prst="rect">
                  <a:avLst/>
                </a:prstGeom>
                <a:solidFill>
                  <a:schemeClr val="accent1">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13" name="Google Shape;1313;p50"/>
                <p:cNvSpPr txBox="1"/>
                <p:nvPr/>
              </p:nvSpPr>
              <p:spPr>
                <a:xfrm>
                  <a:off x="4080" y="1536"/>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cxnSp>
              <p:nvCxnSpPr>
                <p:cNvPr id="1314" name="Google Shape;1314;p50"/>
                <p:cNvCxnSpPr/>
                <p:nvPr/>
              </p:nvCxnSpPr>
              <p:spPr>
                <a:xfrm>
                  <a:off x="4176" y="1008"/>
                  <a:ext cx="0" cy="960"/>
                </a:xfrm>
                <a:prstGeom prst="straightConnector1">
                  <a:avLst/>
                </a:prstGeom>
                <a:noFill/>
                <a:ln w="9525" cap="flat" cmpd="sng">
                  <a:solidFill>
                    <a:schemeClr val="dk1"/>
                  </a:solidFill>
                  <a:prstDash val="dashDot"/>
                  <a:round/>
                  <a:headEnd type="none" w="med" len="med"/>
                  <a:tailEnd type="none" w="med" len="med"/>
                </a:ln>
              </p:spPr>
            </p:cxnSp>
          </p:grpSp>
          <p:cxnSp>
            <p:nvCxnSpPr>
              <p:cNvPr id="1315" name="Google Shape;1315;p50"/>
              <p:cNvCxnSpPr/>
              <p:nvPr/>
            </p:nvCxnSpPr>
            <p:spPr>
              <a:xfrm>
                <a:off x="3312" y="1440"/>
                <a:ext cx="0" cy="192"/>
              </a:xfrm>
              <a:prstGeom prst="straightConnector1">
                <a:avLst/>
              </a:prstGeom>
              <a:noFill/>
              <a:ln w="9525" cap="flat" cmpd="sng">
                <a:solidFill>
                  <a:schemeClr val="dk1"/>
                </a:solidFill>
                <a:prstDash val="solid"/>
                <a:round/>
                <a:headEnd type="none" w="med" len="med"/>
                <a:tailEnd type="triangle" w="med" len="med"/>
              </a:ln>
            </p:spPr>
          </p:cxnSp>
          <p:cxnSp>
            <p:nvCxnSpPr>
              <p:cNvPr id="1316" name="Google Shape;1316;p50"/>
              <p:cNvCxnSpPr/>
              <p:nvPr/>
            </p:nvCxnSpPr>
            <p:spPr>
              <a:xfrm>
                <a:off x="3312" y="1200"/>
                <a:ext cx="0" cy="192"/>
              </a:xfrm>
              <a:prstGeom prst="straightConnector1">
                <a:avLst/>
              </a:prstGeom>
              <a:noFill/>
              <a:ln w="9525" cap="flat" cmpd="sng">
                <a:solidFill>
                  <a:schemeClr val="dk1"/>
                </a:solidFill>
                <a:prstDash val="solid"/>
                <a:round/>
                <a:headEnd type="none" w="med" len="med"/>
                <a:tailEnd type="none" w="med" len="med"/>
              </a:ln>
            </p:spPr>
          </p:cxnSp>
        </p:grpSp>
        <p:grpSp>
          <p:nvGrpSpPr>
            <p:cNvPr id="1317" name="Google Shape;1317;p50"/>
            <p:cNvGrpSpPr/>
            <p:nvPr/>
          </p:nvGrpSpPr>
          <p:grpSpPr>
            <a:xfrm>
              <a:off x="3111" y="1602"/>
              <a:ext cx="288" cy="231"/>
              <a:chOff x="3360" y="1323"/>
              <a:chExt cx="288" cy="231"/>
            </a:xfrm>
          </p:grpSpPr>
          <p:sp>
            <p:nvSpPr>
              <p:cNvPr id="1318" name="Google Shape;1318;p50"/>
              <p:cNvSpPr/>
              <p:nvPr/>
            </p:nvSpPr>
            <p:spPr>
              <a:xfrm>
                <a:off x="3552" y="1419"/>
                <a:ext cx="48" cy="48"/>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19" name="Google Shape;1319;p50"/>
              <p:cNvSpPr txBox="1"/>
              <p:nvPr/>
            </p:nvSpPr>
            <p:spPr>
              <a:xfrm>
                <a:off x="3360" y="1323"/>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grpSp>
      </p:grpSp>
      <p:cxnSp>
        <p:nvCxnSpPr>
          <p:cNvPr id="1320" name="Google Shape;1320;p50"/>
          <p:cNvCxnSpPr/>
          <p:nvPr/>
        </p:nvCxnSpPr>
        <p:spPr>
          <a:xfrm>
            <a:off x="4962525" y="4724400"/>
            <a:ext cx="1828800" cy="0"/>
          </a:xfrm>
          <a:prstGeom prst="straightConnector1">
            <a:avLst/>
          </a:prstGeom>
          <a:noFill/>
          <a:ln w="9525" cap="flat" cmpd="sng">
            <a:solidFill>
              <a:schemeClr val="dk1"/>
            </a:solidFill>
            <a:prstDash val="solid"/>
            <a:round/>
            <a:headEnd type="none" w="med" len="med"/>
            <a:tailEnd type="none" w="med" len="med"/>
          </a:ln>
        </p:spPr>
      </p:cxnSp>
      <p:cxnSp>
        <p:nvCxnSpPr>
          <p:cNvPr id="1321" name="Google Shape;1321;p50"/>
          <p:cNvCxnSpPr/>
          <p:nvPr/>
        </p:nvCxnSpPr>
        <p:spPr>
          <a:xfrm>
            <a:off x="6934200" y="4724400"/>
            <a:ext cx="1828800" cy="0"/>
          </a:xfrm>
          <a:prstGeom prst="straightConnector1">
            <a:avLst/>
          </a:prstGeom>
          <a:noFill/>
          <a:ln w="9525" cap="flat" cmpd="sng">
            <a:solidFill>
              <a:schemeClr val="dk1"/>
            </a:solidFill>
            <a:prstDash val="solid"/>
            <a:round/>
            <a:headEnd type="none" w="med" len="med"/>
            <a:tailEnd type="none" w="med" len="med"/>
          </a:ln>
        </p:spPr>
      </p:cxnSp>
      <p:grpSp>
        <p:nvGrpSpPr>
          <p:cNvPr id="1322" name="Google Shape;1322;p50"/>
          <p:cNvGrpSpPr/>
          <p:nvPr/>
        </p:nvGrpSpPr>
        <p:grpSpPr>
          <a:xfrm rot="1686896">
            <a:off x="7848600" y="3429000"/>
            <a:ext cx="381000" cy="762000"/>
            <a:chOff x="4176" y="1056"/>
            <a:chExt cx="240" cy="480"/>
          </a:xfrm>
        </p:grpSpPr>
        <p:cxnSp>
          <p:nvCxnSpPr>
            <p:cNvPr id="1323" name="Google Shape;1323;p50"/>
            <p:cNvCxnSpPr/>
            <p:nvPr/>
          </p:nvCxnSpPr>
          <p:spPr>
            <a:xfrm>
              <a:off x="4416" y="1056"/>
              <a:ext cx="0" cy="480"/>
            </a:xfrm>
            <a:prstGeom prst="straightConnector1">
              <a:avLst/>
            </a:prstGeom>
            <a:noFill/>
            <a:ln w="9525" cap="flat" cmpd="sng">
              <a:solidFill>
                <a:schemeClr val="dk1"/>
              </a:solidFill>
              <a:prstDash val="solid"/>
              <a:round/>
              <a:headEnd type="none" w="med" len="med"/>
              <a:tailEnd type="none" w="med" len="med"/>
            </a:ln>
          </p:spPr>
        </p:cxnSp>
        <p:cxnSp>
          <p:nvCxnSpPr>
            <p:cNvPr id="1324" name="Google Shape;1324;p50"/>
            <p:cNvCxnSpPr/>
            <p:nvPr/>
          </p:nvCxnSpPr>
          <p:spPr>
            <a:xfrm rot="10800000">
              <a:off x="4176" y="1200"/>
              <a:ext cx="240" cy="240"/>
            </a:xfrm>
            <a:prstGeom prst="straightConnector1">
              <a:avLst/>
            </a:prstGeom>
            <a:noFill/>
            <a:ln w="9525" cap="flat" cmpd="sng">
              <a:solidFill>
                <a:schemeClr val="dk1"/>
              </a:solidFill>
              <a:prstDash val="solid"/>
              <a:round/>
              <a:headEnd type="none" w="med" len="med"/>
              <a:tailEnd type="none" w="med" len="med"/>
            </a:ln>
          </p:spPr>
        </p:cxnSp>
        <p:cxnSp>
          <p:nvCxnSpPr>
            <p:cNvPr id="1325" name="Google Shape;1325;p50"/>
            <p:cNvCxnSpPr/>
            <p:nvPr/>
          </p:nvCxnSpPr>
          <p:spPr>
            <a:xfrm flipH="1">
              <a:off x="4176" y="1104"/>
              <a:ext cx="240" cy="96"/>
            </a:xfrm>
            <a:prstGeom prst="straightConnector1">
              <a:avLst/>
            </a:prstGeom>
            <a:noFill/>
            <a:ln w="9525" cap="flat" cmpd="sng">
              <a:solidFill>
                <a:schemeClr val="dk1"/>
              </a:solidFill>
              <a:prstDash val="solid"/>
              <a:round/>
              <a:headEnd type="none" w="med" len="med"/>
              <a:tailEnd type="none" w="med" len="med"/>
            </a:ln>
          </p:spPr>
        </p:cxnSp>
      </p:grpSp>
      <p:grpSp>
        <p:nvGrpSpPr>
          <p:cNvPr id="1326" name="Google Shape;1326;p50"/>
          <p:cNvGrpSpPr/>
          <p:nvPr/>
        </p:nvGrpSpPr>
        <p:grpSpPr>
          <a:xfrm>
            <a:off x="7577138" y="3276600"/>
            <a:ext cx="652462" cy="1524000"/>
            <a:chOff x="3111" y="1296"/>
            <a:chExt cx="411" cy="960"/>
          </a:xfrm>
        </p:grpSpPr>
        <p:grpSp>
          <p:nvGrpSpPr>
            <p:cNvPr id="1327" name="Google Shape;1327;p50"/>
            <p:cNvGrpSpPr/>
            <p:nvPr/>
          </p:nvGrpSpPr>
          <p:grpSpPr>
            <a:xfrm>
              <a:off x="3234" y="1296"/>
              <a:ext cx="288" cy="960"/>
              <a:chOff x="3216" y="1008"/>
              <a:chExt cx="288" cy="960"/>
            </a:xfrm>
          </p:grpSpPr>
          <p:grpSp>
            <p:nvGrpSpPr>
              <p:cNvPr id="1328" name="Google Shape;1328;p50"/>
              <p:cNvGrpSpPr/>
              <p:nvPr/>
            </p:nvGrpSpPr>
            <p:grpSpPr>
              <a:xfrm>
                <a:off x="3216" y="1008"/>
                <a:ext cx="288" cy="960"/>
                <a:chOff x="4080" y="1008"/>
                <a:chExt cx="288" cy="960"/>
              </a:xfrm>
            </p:grpSpPr>
            <p:sp>
              <p:nvSpPr>
                <p:cNvPr id="1329" name="Google Shape;1329;p50"/>
                <p:cNvSpPr/>
                <p:nvPr/>
              </p:nvSpPr>
              <p:spPr>
                <a:xfrm>
                  <a:off x="4110" y="1392"/>
                  <a:ext cx="144" cy="96"/>
                </a:xfrm>
                <a:prstGeom prst="rect">
                  <a:avLst/>
                </a:prstGeom>
                <a:solidFill>
                  <a:schemeClr val="accent1">
                    <a:alpha val="49803"/>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30" name="Google Shape;1330;p50"/>
                <p:cNvSpPr txBox="1"/>
                <p:nvPr/>
              </p:nvSpPr>
              <p:spPr>
                <a:xfrm>
                  <a:off x="4080" y="1536"/>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w</a:t>
                  </a:r>
                  <a:endParaRPr/>
                </a:p>
              </p:txBody>
            </p:sp>
            <p:cxnSp>
              <p:nvCxnSpPr>
                <p:cNvPr id="1331" name="Google Shape;1331;p50"/>
                <p:cNvCxnSpPr/>
                <p:nvPr/>
              </p:nvCxnSpPr>
              <p:spPr>
                <a:xfrm>
                  <a:off x="4176" y="1008"/>
                  <a:ext cx="0" cy="960"/>
                </a:xfrm>
                <a:prstGeom prst="straightConnector1">
                  <a:avLst/>
                </a:prstGeom>
                <a:noFill/>
                <a:ln w="9525" cap="flat" cmpd="sng">
                  <a:solidFill>
                    <a:schemeClr val="dk1"/>
                  </a:solidFill>
                  <a:prstDash val="dashDot"/>
                  <a:round/>
                  <a:headEnd type="none" w="med" len="med"/>
                  <a:tailEnd type="none" w="med" len="med"/>
                </a:ln>
              </p:spPr>
            </p:cxnSp>
          </p:grpSp>
          <p:cxnSp>
            <p:nvCxnSpPr>
              <p:cNvPr id="1332" name="Google Shape;1332;p50"/>
              <p:cNvCxnSpPr/>
              <p:nvPr/>
            </p:nvCxnSpPr>
            <p:spPr>
              <a:xfrm>
                <a:off x="3312" y="1440"/>
                <a:ext cx="0" cy="192"/>
              </a:xfrm>
              <a:prstGeom prst="straightConnector1">
                <a:avLst/>
              </a:prstGeom>
              <a:noFill/>
              <a:ln w="9525" cap="flat" cmpd="sng">
                <a:solidFill>
                  <a:schemeClr val="dk1"/>
                </a:solidFill>
                <a:prstDash val="solid"/>
                <a:round/>
                <a:headEnd type="none" w="med" len="med"/>
                <a:tailEnd type="triangle" w="med" len="med"/>
              </a:ln>
            </p:spPr>
          </p:cxnSp>
          <p:cxnSp>
            <p:nvCxnSpPr>
              <p:cNvPr id="1333" name="Google Shape;1333;p50"/>
              <p:cNvCxnSpPr/>
              <p:nvPr/>
            </p:nvCxnSpPr>
            <p:spPr>
              <a:xfrm>
                <a:off x="3312" y="1200"/>
                <a:ext cx="0" cy="192"/>
              </a:xfrm>
              <a:prstGeom prst="straightConnector1">
                <a:avLst/>
              </a:prstGeom>
              <a:noFill/>
              <a:ln w="9525" cap="flat" cmpd="sng">
                <a:solidFill>
                  <a:schemeClr val="dk1"/>
                </a:solidFill>
                <a:prstDash val="solid"/>
                <a:round/>
                <a:headEnd type="none" w="med" len="med"/>
                <a:tailEnd type="none" w="med" len="med"/>
              </a:ln>
            </p:spPr>
          </p:cxnSp>
        </p:grpSp>
        <p:grpSp>
          <p:nvGrpSpPr>
            <p:cNvPr id="1334" name="Google Shape;1334;p50"/>
            <p:cNvGrpSpPr/>
            <p:nvPr/>
          </p:nvGrpSpPr>
          <p:grpSpPr>
            <a:xfrm>
              <a:off x="3111" y="1602"/>
              <a:ext cx="288" cy="231"/>
              <a:chOff x="3360" y="1323"/>
              <a:chExt cx="288" cy="231"/>
            </a:xfrm>
          </p:grpSpPr>
          <p:sp>
            <p:nvSpPr>
              <p:cNvPr id="1335" name="Google Shape;1335;p50"/>
              <p:cNvSpPr/>
              <p:nvPr/>
            </p:nvSpPr>
            <p:spPr>
              <a:xfrm>
                <a:off x="3552" y="1419"/>
                <a:ext cx="48" cy="48"/>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36" name="Google Shape;1336;p50"/>
              <p:cNvSpPr txBox="1"/>
              <p:nvPr/>
            </p:nvSpPr>
            <p:spPr>
              <a:xfrm>
                <a:off x="3360" y="1323"/>
                <a:ext cx="288" cy="2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grpSp>
      </p:grpSp>
      <p:sp>
        <p:nvSpPr>
          <p:cNvPr id="2" name="Marcador de fecha 1">
            <a:extLst>
              <a:ext uri="{FF2B5EF4-FFF2-40B4-BE49-F238E27FC236}">
                <a16:creationId xmlns:a16="http://schemas.microsoft.com/office/drawing/2014/main" id="{4227AB3D-5B7A-9CB6-EE2F-17CBBB96721F}"/>
              </a:ext>
            </a:extLst>
          </p:cNvPr>
          <p:cNvSpPr>
            <a:spLocks noGrp="1"/>
          </p:cNvSpPr>
          <p:nvPr>
            <p:ph type="dt" sz="half" idx="10"/>
          </p:nvPr>
        </p:nvSpPr>
        <p:spPr/>
        <p:txBody>
          <a:bodyPr/>
          <a:lstStyle/>
          <a:p>
            <a:fld id="{4474CF32-F997-4920-8895-24F1506055C7}" type="datetime1">
              <a:rPr lang="es-CL" smtClean="0"/>
              <a:t>12-02-2025</a:t>
            </a:fld>
            <a:endParaRPr lang="es-E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340"/>
        <p:cNvGrpSpPr/>
        <p:nvPr/>
      </p:nvGrpSpPr>
      <p:grpSpPr>
        <a:xfrm>
          <a:off x="0" y="0"/>
          <a:ext cx="0" cy="0"/>
          <a:chOff x="0" y="0"/>
          <a:chExt cx="0" cy="0"/>
        </a:xfrm>
      </p:grpSpPr>
      <p:sp>
        <p:nvSpPr>
          <p:cNvPr id="1341" name="Google Shape;1341;p51"/>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51</a:t>
            </a:fld>
            <a:endParaRPr/>
          </a:p>
        </p:txBody>
      </p:sp>
      <p:sp>
        <p:nvSpPr>
          <p:cNvPr id="1342" name="Google Shape;1342;p5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Conclusiones</a:t>
            </a:r>
            <a:endParaRPr/>
          </a:p>
        </p:txBody>
      </p:sp>
      <p:sp>
        <p:nvSpPr>
          <p:cNvPr id="1343" name="Google Shape;1343;p51"/>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fontScale="92500" lnSpcReduction="10000"/>
          </a:bodyPr>
          <a:lstStyle/>
          <a:p>
            <a:pPr marL="533400" lvl="0" indent="-533400" algn="l" rtl="0">
              <a:lnSpc>
                <a:spcPct val="90000"/>
              </a:lnSpc>
              <a:spcBef>
                <a:spcPts val="0"/>
              </a:spcBef>
              <a:spcAft>
                <a:spcPts val="0"/>
              </a:spcAft>
              <a:buSzPct val="68000"/>
              <a:buFont typeface="Lucida Sans"/>
              <a:buAutoNum type="arabicPeriod"/>
            </a:pPr>
            <a:r>
              <a:rPr lang="es-ES" sz="1800"/>
              <a:t>El centro de gravedad de un cuerpo se moverá siempre directamente hacia el centro de gravedad de cualquier peso que se le agregue.</a:t>
            </a:r>
            <a:endParaRPr/>
          </a:p>
          <a:p>
            <a:pPr marL="533400" lvl="0" indent="-533400" algn="l" rtl="0">
              <a:lnSpc>
                <a:spcPct val="90000"/>
              </a:lnSpc>
              <a:spcBef>
                <a:spcPts val="400"/>
              </a:spcBef>
              <a:spcAft>
                <a:spcPts val="0"/>
              </a:spcAft>
              <a:buSzPct val="68000"/>
              <a:buFont typeface="Lucida Sans"/>
              <a:buAutoNum type="arabicPeriod"/>
            </a:pPr>
            <a:r>
              <a:rPr lang="es-ES" sz="1800"/>
              <a:t>El centro de gravedad de un cuerpo se alejará siempre directamente del centro de gravedad de cualquier peso que se le quite.</a:t>
            </a:r>
            <a:endParaRPr/>
          </a:p>
          <a:p>
            <a:pPr marL="533400" lvl="0" indent="-533400" algn="l" rtl="0">
              <a:lnSpc>
                <a:spcPct val="90000"/>
              </a:lnSpc>
              <a:spcBef>
                <a:spcPts val="400"/>
              </a:spcBef>
              <a:spcAft>
                <a:spcPts val="0"/>
              </a:spcAft>
              <a:buSzPct val="68000"/>
              <a:buFont typeface="Lucida Sans"/>
              <a:buAutoNum type="arabicPeriod"/>
            </a:pPr>
            <a:r>
              <a:rPr lang="es-ES" sz="1800"/>
              <a:t>El centro de gravedad de un cuerpo siempre se moverá paralelo al movimiento del centro de gravedad de cualquier peso que se mueva dentro del cuerpo.</a:t>
            </a:r>
            <a:endParaRPr/>
          </a:p>
          <a:p>
            <a:pPr marL="533400" lvl="0" indent="-533400" algn="l" rtl="0">
              <a:lnSpc>
                <a:spcPct val="90000"/>
              </a:lnSpc>
              <a:spcBef>
                <a:spcPts val="400"/>
              </a:spcBef>
              <a:spcAft>
                <a:spcPts val="0"/>
              </a:spcAft>
              <a:buSzPct val="68000"/>
              <a:buFont typeface="Lucida Sans"/>
              <a:buAutoNum type="arabicPeriod"/>
            </a:pPr>
            <a:r>
              <a:rPr lang="es-ES" sz="1800"/>
              <a:t>El movimiento del centro de gravedad del cuerpo será en todos los casos igual a:</a:t>
            </a:r>
            <a:endParaRPr/>
          </a:p>
          <a:p>
            <a:pPr marL="533400" lvl="0" indent="-533400" algn="l" rtl="0">
              <a:lnSpc>
                <a:spcPct val="90000"/>
              </a:lnSpc>
              <a:spcBef>
                <a:spcPts val="400"/>
              </a:spcBef>
              <a:spcAft>
                <a:spcPts val="0"/>
              </a:spcAft>
              <a:buSzPct val="68000"/>
              <a:buNone/>
            </a:pPr>
            <a:br>
              <a:rPr lang="es-ES" sz="1800"/>
            </a:br>
            <a:r>
              <a:rPr lang="es-ES" sz="1800"/>
              <a:t>GG1 =  </a:t>
            </a:r>
            <a:r>
              <a:rPr lang="es-ES" sz="1800" u="sng"/>
              <a:t>w x d</a:t>
            </a:r>
            <a:r>
              <a:rPr lang="es-ES" sz="1800"/>
              <a:t>  (metros o unidades de longitud)</a:t>
            </a:r>
            <a:br>
              <a:rPr lang="es-ES" sz="1800"/>
            </a:br>
            <a:r>
              <a:rPr lang="es-ES" sz="1800"/>
              <a:t>                W </a:t>
            </a:r>
            <a:br>
              <a:rPr lang="es-ES" sz="1800"/>
            </a:br>
            <a:r>
              <a:rPr lang="es-ES" sz="1800"/>
              <a:t>Donde:</a:t>
            </a:r>
            <a:endParaRPr/>
          </a:p>
          <a:p>
            <a:pPr marL="533400" lvl="0" indent="-533400" algn="l" rtl="0">
              <a:lnSpc>
                <a:spcPct val="90000"/>
              </a:lnSpc>
              <a:spcBef>
                <a:spcPts val="400"/>
              </a:spcBef>
              <a:spcAft>
                <a:spcPts val="0"/>
              </a:spcAft>
              <a:buSzPct val="68000"/>
              <a:buNone/>
            </a:pPr>
            <a:r>
              <a:rPr lang="es-ES" sz="1800"/>
              <a:t>        “w” es la masa del peso agregado, retirado o movido</a:t>
            </a:r>
            <a:br>
              <a:rPr lang="es-ES" sz="1800"/>
            </a:br>
            <a:r>
              <a:rPr lang="es-ES" sz="1800"/>
              <a:t>“W” es la masa del buque</a:t>
            </a:r>
            <a:endParaRPr sz="1800"/>
          </a:p>
          <a:p>
            <a:pPr marL="533400" lvl="0" indent="-533400" algn="l" rtl="0">
              <a:lnSpc>
                <a:spcPct val="90000"/>
              </a:lnSpc>
              <a:spcBef>
                <a:spcPts val="400"/>
              </a:spcBef>
              <a:spcAft>
                <a:spcPts val="0"/>
              </a:spcAft>
              <a:buSzPct val="68000"/>
              <a:buNone/>
            </a:pPr>
            <a:r>
              <a:rPr lang="es-ES" sz="1800"/>
              <a:t>        “d” es la distancia entre los centros de gravedad en 1 y 2 y en 3 la distancia que el peso se ha movido </a:t>
            </a:r>
            <a:endParaRPr/>
          </a:p>
          <a:p>
            <a:pPr marL="533400" lvl="0" indent="-533400" algn="l" rtl="0">
              <a:lnSpc>
                <a:spcPct val="90000"/>
              </a:lnSpc>
              <a:spcBef>
                <a:spcPts val="400"/>
              </a:spcBef>
              <a:spcAft>
                <a:spcPts val="0"/>
              </a:spcAft>
              <a:buSzPct val="68000"/>
              <a:buFont typeface="Lucida Sans"/>
              <a:buAutoNum type="arabicPeriod" startAt="5"/>
            </a:pPr>
            <a:r>
              <a:rPr lang="es-ES" sz="1800"/>
              <a:t>Cuando se suspende un peso, su centro de gravedad se considera en el punto de suspensión.</a:t>
            </a:r>
            <a:endParaRPr/>
          </a:p>
        </p:txBody>
      </p:sp>
      <p:sp>
        <p:nvSpPr>
          <p:cNvPr id="2" name="Marcador de fecha 1">
            <a:extLst>
              <a:ext uri="{FF2B5EF4-FFF2-40B4-BE49-F238E27FC236}">
                <a16:creationId xmlns:a16="http://schemas.microsoft.com/office/drawing/2014/main" id="{12D61287-3BEC-A208-B759-36B157FA0ADD}"/>
              </a:ext>
            </a:extLst>
          </p:cNvPr>
          <p:cNvSpPr>
            <a:spLocks noGrp="1"/>
          </p:cNvSpPr>
          <p:nvPr>
            <p:ph type="dt" sz="half" idx="10"/>
          </p:nvPr>
        </p:nvSpPr>
        <p:spPr/>
        <p:txBody>
          <a:bodyPr/>
          <a:lstStyle/>
          <a:p>
            <a:pPr>
              <a:defRPr/>
            </a:pPr>
            <a:fld id="{F9040401-F12B-41DF-8565-FFCF41A3F8BB}"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4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4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34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347"/>
        <p:cNvGrpSpPr/>
        <p:nvPr/>
      </p:nvGrpSpPr>
      <p:grpSpPr>
        <a:xfrm>
          <a:off x="0" y="0"/>
          <a:ext cx="0" cy="0"/>
          <a:chOff x="0" y="0"/>
          <a:chExt cx="0" cy="0"/>
        </a:xfrm>
      </p:grpSpPr>
      <p:sp>
        <p:nvSpPr>
          <p:cNvPr id="1348" name="Google Shape;1348;p52"/>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52</a:t>
            </a:fld>
            <a:endParaRPr/>
          </a:p>
        </p:txBody>
      </p:sp>
      <p:sp>
        <p:nvSpPr>
          <p:cNvPr id="1349" name="Google Shape;1349;p5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Ejemplo 1</a:t>
            </a:r>
            <a:endParaRPr/>
          </a:p>
        </p:txBody>
      </p:sp>
      <p:sp>
        <p:nvSpPr>
          <p:cNvPr id="1350" name="Google Shape;1350;p52"/>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spcBef>
                <a:spcPts val="0"/>
              </a:spcBef>
              <a:buSzPts val="1904"/>
            </a:pPr>
            <a:r>
              <a:rPr lang="es-ES" sz="2800" dirty="0"/>
              <a:t>Una bodega de un buque se llena parcialmente con grano. </a:t>
            </a:r>
            <a:endParaRPr dirty="0"/>
          </a:p>
          <a:p>
            <a:pPr marL="621792" lvl="1" indent="-228600" algn="l" rtl="0">
              <a:spcBef>
                <a:spcPts val="324"/>
              </a:spcBef>
              <a:spcAft>
                <a:spcPts val="0"/>
              </a:spcAft>
              <a:buSzPts val="2400"/>
              <a:buChar char="◦"/>
            </a:pPr>
            <a:r>
              <a:rPr lang="es-ES" sz="2400" dirty="0"/>
              <a:t>Durante el proceso de carga, el buque experimenta una escora y parte de la carga se desplaza en el sentido de la escora, de manera tal que la superficie de los granos permanece paralela a la línea de agua.</a:t>
            </a:r>
            <a:endParaRPr dirty="0"/>
          </a:p>
          <a:p>
            <a:pPr marL="621792" lvl="1" indent="-228600" algn="l" rtl="0">
              <a:spcBef>
                <a:spcPts val="324"/>
              </a:spcBef>
              <a:spcAft>
                <a:spcPts val="0"/>
              </a:spcAft>
              <a:buSzPts val="2400"/>
              <a:buChar char="◦"/>
            </a:pPr>
            <a:r>
              <a:rPr lang="es-ES" sz="2400" dirty="0"/>
              <a:t>Mostrar el efecto mencionado en el centro de gravedad del buque</a:t>
            </a:r>
            <a:endParaRPr dirty="0"/>
          </a:p>
        </p:txBody>
      </p:sp>
      <p:sp>
        <p:nvSpPr>
          <p:cNvPr id="2" name="Marcador de fecha 1">
            <a:extLst>
              <a:ext uri="{FF2B5EF4-FFF2-40B4-BE49-F238E27FC236}">
                <a16:creationId xmlns:a16="http://schemas.microsoft.com/office/drawing/2014/main" id="{132A2BBB-09E1-6170-FC40-06DF629E982B}"/>
              </a:ext>
            </a:extLst>
          </p:cNvPr>
          <p:cNvSpPr>
            <a:spLocks noGrp="1"/>
          </p:cNvSpPr>
          <p:nvPr>
            <p:ph type="dt" sz="half" idx="10"/>
          </p:nvPr>
        </p:nvSpPr>
        <p:spPr/>
        <p:txBody>
          <a:bodyPr/>
          <a:lstStyle/>
          <a:p>
            <a:pPr>
              <a:defRPr/>
            </a:pPr>
            <a:fld id="{B3DBE276-DC7C-409D-8C40-5E5975D82CBA}" type="datetime1">
              <a:rPr lang="es-CL" smtClean="0"/>
              <a:t>12-02-2025</a:t>
            </a:fld>
            <a:endParaRPr lang="es-E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354"/>
        <p:cNvGrpSpPr/>
        <p:nvPr/>
      </p:nvGrpSpPr>
      <p:grpSpPr>
        <a:xfrm>
          <a:off x="0" y="0"/>
          <a:ext cx="0" cy="0"/>
          <a:chOff x="0" y="0"/>
          <a:chExt cx="0" cy="0"/>
        </a:xfrm>
      </p:grpSpPr>
      <p:sp>
        <p:nvSpPr>
          <p:cNvPr id="1356" name="Google Shape;1356;p53"/>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53</a:t>
            </a:fld>
            <a:endParaRPr/>
          </a:p>
        </p:txBody>
      </p:sp>
      <p:sp>
        <p:nvSpPr>
          <p:cNvPr id="1357" name="Google Shape;1357;p53"/>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3100"/>
              <a:t>Solución</a:t>
            </a:r>
            <a:endParaRPr/>
          </a:p>
        </p:txBody>
      </p:sp>
      <p:sp>
        <p:nvSpPr>
          <p:cNvPr id="1358" name="Google Shape;1358;p53"/>
          <p:cNvSpPr txBox="1">
            <a:spLocks noGrp="1"/>
          </p:cNvSpPr>
          <p:nvPr>
            <p:ph type="body" idx="1"/>
          </p:nvPr>
        </p:nvSpPr>
        <p:spPr>
          <a:xfrm>
            <a:off x="1066800" y="1752600"/>
            <a:ext cx="3862390" cy="4114800"/>
          </a:xfrm>
          <a:prstGeom prst="rect">
            <a:avLst/>
          </a:prstGeom>
          <a:noFill/>
          <a:ln>
            <a:noFill/>
          </a:ln>
        </p:spPr>
        <p:txBody>
          <a:bodyPr spcFirstLastPara="1" wrap="square" lIns="91425" tIns="45700" rIns="91425" bIns="45700" anchor="t" anchorCtr="0">
            <a:normAutofit fontScale="85000" lnSpcReduction="20000"/>
          </a:bodyPr>
          <a:lstStyle/>
          <a:p>
            <a:pPr marL="395479" indent="-285750">
              <a:lnSpc>
                <a:spcPct val="120000"/>
              </a:lnSpc>
              <a:spcBef>
                <a:spcPts val="0"/>
              </a:spcBef>
            </a:pPr>
            <a:r>
              <a:rPr lang="es-ES" sz="1800" dirty="0"/>
              <a:t>La figura representa la posición original del centro de gravedad del buque cuando está adrizado. </a:t>
            </a:r>
            <a:endParaRPr sz="1800" dirty="0"/>
          </a:p>
          <a:p>
            <a:pPr marL="621792" lvl="1" indent="-228600" algn="l" rtl="0">
              <a:lnSpc>
                <a:spcPct val="120000"/>
              </a:lnSpc>
              <a:spcBef>
                <a:spcPts val="324"/>
              </a:spcBef>
              <a:spcAft>
                <a:spcPts val="0"/>
              </a:spcAft>
              <a:buSzPct val="100000"/>
              <a:buChar char="◦"/>
            </a:pPr>
            <a:r>
              <a:rPr lang="es-ES" sz="1400" dirty="0"/>
              <a:t>“AB” representa la línea de agua del buque adrizado y “CD” la del mismo escorado.</a:t>
            </a:r>
            <a:endParaRPr dirty="0"/>
          </a:p>
          <a:p>
            <a:pPr marL="395479" indent="-285750">
              <a:lnSpc>
                <a:spcPct val="120000"/>
              </a:lnSpc>
            </a:pPr>
            <a:r>
              <a:rPr lang="es-ES" sz="1800" dirty="0"/>
              <a:t>La cuña de grano AOC, con centro de gravedad en “g”, se desplazó hacia ODB con su nuevo centro de gravedad en “g</a:t>
            </a:r>
            <a:r>
              <a:rPr lang="es-ES" sz="1800" baseline="-25000" dirty="0"/>
              <a:t>1</a:t>
            </a:r>
            <a:r>
              <a:rPr lang="es-ES" sz="1800" dirty="0"/>
              <a:t>”</a:t>
            </a:r>
            <a:endParaRPr dirty="0"/>
          </a:p>
          <a:p>
            <a:pPr marL="395479" indent="-285750">
              <a:lnSpc>
                <a:spcPct val="120000"/>
              </a:lnSpc>
            </a:pPr>
            <a:r>
              <a:rPr lang="es-ES" sz="1800" dirty="0"/>
              <a:t>El centro de gravead del buque se desplazó desde G a G</a:t>
            </a:r>
            <a:r>
              <a:rPr lang="es-ES" sz="1800" baseline="-25000" dirty="0"/>
              <a:t>1</a:t>
            </a:r>
            <a:r>
              <a:rPr lang="es-ES" sz="1800" dirty="0"/>
              <a:t>, de tal manera que el movimiento fue paralelo a gg</a:t>
            </a:r>
            <a:r>
              <a:rPr lang="es-ES" sz="1800" baseline="-25000" dirty="0"/>
              <a:t>1</a:t>
            </a:r>
            <a:r>
              <a:rPr lang="es-ES" sz="1800" dirty="0"/>
              <a:t> y la distancia que se movió será:</a:t>
            </a:r>
            <a:br>
              <a:rPr lang="es-ES" sz="1800" dirty="0"/>
            </a:br>
            <a:r>
              <a:rPr lang="es-ES" sz="1800" dirty="0"/>
              <a:t>GG</a:t>
            </a:r>
            <a:r>
              <a:rPr lang="es-ES" sz="1800" baseline="-25000" dirty="0"/>
              <a:t>1</a:t>
            </a:r>
            <a:r>
              <a:rPr lang="es-ES" sz="1800" dirty="0"/>
              <a:t> = </a:t>
            </a:r>
            <a:r>
              <a:rPr lang="es-ES" sz="1800" u="sng" dirty="0"/>
              <a:t> w x d </a:t>
            </a:r>
            <a:r>
              <a:rPr lang="es-ES" sz="1800" dirty="0"/>
              <a:t>unidades lineales</a:t>
            </a:r>
            <a:br>
              <a:rPr lang="es-ES" sz="1800" dirty="0"/>
            </a:br>
            <a:r>
              <a:rPr lang="es-ES" sz="1800" dirty="0"/>
              <a:t>              W  </a:t>
            </a:r>
            <a:endParaRPr dirty="0"/>
          </a:p>
        </p:txBody>
      </p:sp>
      <p:grpSp>
        <p:nvGrpSpPr>
          <p:cNvPr id="1359" name="Google Shape;1359;p53"/>
          <p:cNvGrpSpPr/>
          <p:nvPr/>
        </p:nvGrpSpPr>
        <p:grpSpPr>
          <a:xfrm rot="1189796">
            <a:off x="6346669" y="3048153"/>
            <a:ext cx="1901793" cy="1683224"/>
            <a:chOff x="3261" y="1920"/>
            <a:chExt cx="1208" cy="919"/>
          </a:xfrm>
        </p:grpSpPr>
        <p:cxnSp>
          <p:nvCxnSpPr>
            <p:cNvPr id="1360" name="Google Shape;1360;p53"/>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61" name="Google Shape;1361;p53"/>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62" name="Google Shape;1362;p53"/>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363" name="Google Shape;1363;p53"/>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64" name="Google Shape;1364;p53"/>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65" name="Google Shape;1365;p53"/>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366" name="Google Shape;1366;p53"/>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cxnSp>
        <p:nvCxnSpPr>
          <p:cNvPr id="1367" name="Google Shape;1367;p53"/>
          <p:cNvCxnSpPr/>
          <p:nvPr/>
        </p:nvCxnSpPr>
        <p:spPr>
          <a:xfrm>
            <a:off x="5715000" y="3962400"/>
            <a:ext cx="2971800" cy="0"/>
          </a:xfrm>
          <a:prstGeom prst="straightConnector1">
            <a:avLst/>
          </a:prstGeom>
          <a:noFill/>
          <a:ln w="9525" cap="flat" cmpd="sng">
            <a:solidFill>
              <a:schemeClr val="dk1"/>
            </a:solidFill>
            <a:prstDash val="solid"/>
            <a:round/>
            <a:headEnd type="none" w="med" len="med"/>
            <a:tailEnd type="none" w="med" len="med"/>
          </a:ln>
        </p:spPr>
      </p:cxnSp>
      <p:cxnSp>
        <p:nvCxnSpPr>
          <p:cNvPr id="1368" name="Google Shape;1368;p53"/>
          <p:cNvCxnSpPr/>
          <p:nvPr/>
        </p:nvCxnSpPr>
        <p:spPr>
          <a:xfrm rot="-9758813" flipH="1">
            <a:off x="5715000" y="3960813"/>
            <a:ext cx="2971800" cy="1587"/>
          </a:xfrm>
          <a:prstGeom prst="straightConnector1">
            <a:avLst/>
          </a:prstGeom>
          <a:noFill/>
          <a:ln w="9525" cap="flat" cmpd="sng">
            <a:solidFill>
              <a:schemeClr val="dk1"/>
            </a:solidFill>
            <a:prstDash val="solid"/>
            <a:round/>
            <a:headEnd type="none" w="med" len="med"/>
            <a:tailEnd type="none" w="med" len="med"/>
          </a:ln>
        </p:spPr>
      </p:cxnSp>
      <p:cxnSp>
        <p:nvCxnSpPr>
          <p:cNvPr id="1369" name="Google Shape;1369;p53"/>
          <p:cNvCxnSpPr/>
          <p:nvPr/>
        </p:nvCxnSpPr>
        <p:spPr>
          <a:xfrm flipH="1">
            <a:off x="6781800" y="2514600"/>
            <a:ext cx="990600" cy="2743200"/>
          </a:xfrm>
          <a:prstGeom prst="straightConnector1">
            <a:avLst/>
          </a:prstGeom>
          <a:noFill/>
          <a:ln w="9525" cap="flat" cmpd="sng">
            <a:solidFill>
              <a:schemeClr val="dk1"/>
            </a:solidFill>
            <a:prstDash val="dash"/>
            <a:round/>
            <a:headEnd type="none" w="med" len="med"/>
            <a:tailEnd type="none" w="med" len="med"/>
          </a:ln>
        </p:spPr>
      </p:cxnSp>
      <p:sp>
        <p:nvSpPr>
          <p:cNvPr id="1370" name="Google Shape;1370;p53"/>
          <p:cNvSpPr/>
          <p:nvPr/>
        </p:nvSpPr>
        <p:spPr>
          <a:xfrm>
            <a:off x="6359525" y="3643313"/>
            <a:ext cx="2984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sz="1800" baseline="-25000">
              <a:solidFill>
                <a:schemeClr val="dk1"/>
              </a:solidFill>
              <a:latin typeface="Verdana"/>
              <a:ea typeface="Verdana"/>
              <a:cs typeface="Verdana"/>
              <a:sym typeface="Verdana"/>
            </a:endParaRPr>
          </a:p>
        </p:txBody>
      </p:sp>
      <p:sp>
        <p:nvSpPr>
          <p:cNvPr id="1371" name="Google Shape;1371;p53"/>
          <p:cNvSpPr/>
          <p:nvPr/>
        </p:nvSpPr>
        <p:spPr>
          <a:xfrm>
            <a:off x="7848600" y="3838575"/>
            <a:ext cx="3746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cxnSp>
        <p:nvCxnSpPr>
          <p:cNvPr id="1372" name="Google Shape;1372;p53"/>
          <p:cNvCxnSpPr/>
          <p:nvPr/>
        </p:nvCxnSpPr>
        <p:spPr>
          <a:xfrm>
            <a:off x="6553200" y="3852863"/>
            <a:ext cx="1371600" cy="228600"/>
          </a:xfrm>
          <a:prstGeom prst="straightConnector1">
            <a:avLst/>
          </a:prstGeom>
          <a:noFill/>
          <a:ln w="9525" cap="flat" cmpd="sng">
            <a:solidFill>
              <a:schemeClr val="dk1"/>
            </a:solidFill>
            <a:prstDash val="dashDot"/>
            <a:round/>
            <a:headEnd type="none" w="med" len="med"/>
            <a:tailEnd type="triangle" w="med" len="med"/>
          </a:ln>
        </p:spPr>
      </p:cxnSp>
      <p:sp>
        <p:nvSpPr>
          <p:cNvPr id="1373" name="Google Shape;1373;p53"/>
          <p:cNvSpPr/>
          <p:nvPr/>
        </p:nvSpPr>
        <p:spPr>
          <a:xfrm>
            <a:off x="6124575" y="3338513"/>
            <a:ext cx="3492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A</a:t>
            </a:r>
            <a:endParaRPr/>
          </a:p>
        </p:txBody>
      </p:sp>
      <p:sp>
        <p:nvSpPr>
          <p:cNvPr id="1374" name="Google Shape;1374;p53"/>
          <p:cNvSpPr/>
          <p:nvPr/>
        </p:nvSpPr>
        <p:spPr>
          <a:xfrm>
            <a:off x="6997700" y="3632200"/>
            <a:ext cx="3492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O</a:t>
            </a:r>
            <a:endParaRPr/>
          </a:p>
        </p:txBody>
      </p:sp>
      <p:sp>
        <p:nvSpPr>
          <p:cNvPr id="1375" name="Google Shape;1375;p53"/>
          <p:cNvSpPr/>
          <p:nvPr/>
        </p:nvSpPr>
        <p:spPr>
          <a:xfrm>
            <a:off x="5924550" y="3921125"/>
            <a:ext cx="3365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C</a:t>
            </a:r>
            <a:endParaRPr/>
          </a:p>
        </p:txBody>
      </p:sp>
      <p:sp>
        <p:nvSpPr>
          <p:cNvPr id="1376" name="Google Shape;1376;p53"/>
          <p:cNvSpPr/>
          <p:nvPr/>
        </p:nvSpPr>
        <p:spPr>
          <a:xfrm>
            <a:off x="8229600" y="3886200"/>
            <a:ext cx="3492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D</a:t>
            </a:r>
            <a:endParaRPr/>
          </a:p>
        </p:txBody>
      </p:sp>
      <p:sp>
        <p:nvSpPr>
          <p:cNvPr id="1377" name="Google Shape;1377;p53"/>
          <p:cNvSpPr/>
          <p:nvPr/>
        </p:nvSpPr>
        <p:spPr>
          <a:xfrm>
            <a:off x="8077200" y="4267200"/>
            <a:ext cx="3365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B</a:t>
            </a:r>
            <a:endParaRPr/>
          </a:p>
        </p:txBody>
      </p:sp>
      <p:sp>
        <p:nvSpPr>
          <p:cNvPr id="1378" name="Google Shape;1378;p53"/>
          <p:cNvSpPr/>
          <p:nvPr/>
        </p:nvSpPr>
        <p:spPr>
          <a:xfrm>
            <a:off x="6813550" y="4114800"/>
            <a:ext cx="34925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379" name="Google Shape;1379;p53"/>
          <p:cNvCxnSpPr/>
          <p:nvPr/>
        </p:nvCxnSpPr>
        <p:spPr>
          <a:xfrm>
            <a:off x="7134225" y="4310063"/>
            <a:ext cx="381000" cy="76200"/>
          </a:xfrm>
          <a:prstGeom prst="straightConnector1">
            <a:avLst/>
          </a:prstGeom>
          <a:noFill/>
          <a:ln w="28575" cap="flat" cmpd="sng">
            <a:solidFill>
              <a:schemeClr val="dk1"/>
            </a:solidFill>
            <a:prstDash val="solid"/>
            <a:round/>
            <a:headEnd type="oval" w="med" len="med"/>
            <a:tailEnd type="triangle" w="med" len="med"/>
          </a:ln>
        </p:spPr>
      </p:cxnSp>
      <p:sp>
        <p:nvSpPr>
          <p:cNvPr id="1380" name="Google Shape;1380;p53"/>
          <p:cNvSpPr/>
          <p:nvPr/>
        </p:nvSpPr>
        <p:spPr>
          <a:xfrm>
            <a:off x="7499350" y="4281488"/>
            <a:ext cx="4254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1381" name="Google Shape;1381;p53"/>
          <p:cNvSpPr/>
          <p:nvPr/>
        </p:nvSpPr>
        <p:spPr>
          <a:xfrm>
            <a:off x="6858000" y="4662488"/>
            <a:ext cx="34925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K</a:t>
            </a:r>
            <a:endParaRPr/>
          </a:p>
        </p:txBody>
      </p:sp>
      <p:sp>
        <p:nvSpPr>
          <p:cNvPr id="2" name="Marcador de fecha 1">
            <a:extLst>
              <a:ext uri="{FF2B5EF4-FFF2-40B4-BE49-F238E27FC236}">
                <a16:creationId xmlns:a16="http://schemas.microsoft.com/office/drawing/2014/main" id="{E3B8C4F5-6A5C-0C98-1C08-E9896F63F9F0}"/>
              </a:ext>
            </a:extLst>
          </p:cNvPr>
          <p:cNvSpPr>
            <a:spLocks noGrp="1"/>
          </p:cNvSpPr>
          <p:nvPr>
            <p:ph type="dt" sz="half" idx="10"/>
          </p:nvPr>
        </p:nvSpPr>
        <p:spPr/>
        <p:txBody>
          <a:bodyPr/>
          <a:lstStyle/>
          <a:p>
            <a:fld id="{067517A5-B49A-47DB-8888-8EF144645C22}" type="datetime1">
              <a:rPr lang="es-CL" smtClean="0"/>
              <a:t>12-02-2025</a:t>
            </a:fld>
            <a:endParaRPr lang="es-E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385"/>
        <p:cNvGrpSpPr/>
        <p:nvPr/>
      </p:nvGrpSpPr>
      <p:grpSpPr>
        <a:xfrm>
          <a:off x="0" y="0"/>
          <a:ext cx="0" cy="0"/>
          <a:chOff x="0" y="0"/>
          <a:chExt cx="0" cy="0"/>
        </a:xfrm>
      </p:grpSpPr>
      <p:sp>
        <p:nvSpPr>
          <p:cNvPr id="1387" name="Google Shape;1387;p54"/>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54</a:t>
            </a:fld>
            <a:endParaRPr/>
          </a:p>
        </p:txBody>
      </p:sp>
      <p:sp>
        <p:nvSpPr>
          <p:cNvPr id="1388" name="Google Shape;1388;p5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 </a:t>
            </a:r>
            <a:br>
              <a:rPr lang="es-ES"/>
            </a:br>
            <a:r>
              <a:rPr lang="es-ES" sz="2700"/>
              <a:t>Ejemplo 2</a:t>
            </a:r>
            <a:endParaRPr/>
          </a:p>
        </p:txBody>
      </p:sp>
      <p:sp>
        <p:nvSpPr>
          <p:cNvPr id="1389" name="Google Shape;1389;p54"/>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a:lnSpc>
                <a:spcPct val="90000"/>
              </a:lnSpc>
              <a:spcBef>
                <a:spcPts val="0"/>
              </a:spcBef>
              <a:buSzPts val="1360"/>
            </a:pPr>
            <a:r>
              <a:rPr lang="es-ES" sz="2000" dirty="0"/>
              <a:t>Un buque está atracado por su banda de estribor a un muelle. Debe descargársele un peso que se encuentra en una cubierta inferior en la banda de babor utilizando su propia pluma. Describir el efecto en la posición del centro de gravedad durante toda la operación.</a:t>
            </a:r>
            <a:endParaRPr dirty="0"/>
          </a:p>
          <a:p>
            <a:pPr>
              <a:lnSpc>
                <a:spcPct val="90000"/>
              </a:lnSpc>
              <a:buSzPts val="1360"/>
            </a:pPr>
            <a:r>
              <a:rPr lang="es-ES" sz="2000" dirty="0"/>
              <a:t>Nota: Cuando el peso es suspendido desde un punto, su centro de gravedad estará en el punto de suspensión, independientemente de la distancia entre el punto de suspensión y el cuerpo. </a:t>
            </a:r>
            <a:endParaRPr sz="2000" dirty="0"/>
          </a:p>
          <a:p>
            <a:pPr marL="621792" lvl="1" indent="-228600" algn="l" rtl="0">
              <a:lnSpc>
                <a:spcPct val="90000"/>
              </a:lnSpc>
              <a:spcBef>
                <a:spcPts val="324"/>
              </a:spcBef>
              <a:spcAft>
                <a:spcPts val="0"/>
              </a:spcAft>
              <a:buSzPts val="1600"/>
              <a:buChar char="◦"/>
            </a:pPr>
            <a:r>
              <a:rPr lang="es-ES" sz="1600" dirty="0"/>
              <a:t>Es decir; tan pronto el peso es levantado por la pluma y no está en contacto con la cubierta, el centro de gravedad del peso se asume que está en el extremo de la pluma que lo está levantando, y no importa si es que el peso está a 0,6 metros de la cabeza de la pluma o a 6 metros sobre la cubierta, o si está siendo levantado o arriado. Su centro de gravedad estará en la cabeza de la pluma como lo muestra la figura de la diapositiva siguiente. </a:t>
            </a:r>
            <a:endParaRPr dirty="0"/>
          </a:p>
        </p:txBody>
      </p:sp>
      <p:sp>
        <p:nvSpPr>
          <p:cNvPr id="2" name="Marcador de fecha 1">
            <a:extLst>
              <a:ext uri="{FF2B5EF4-FFF2-40B4-BE49-F238E27FC236}">
                <a16:creationId xmlns:a16="http://schemas.microsoft.com/office/drawing/2014/main" id="{86C8D6B0-AF26-0365-3B5A-15FEB2A7D773}"/>
              </a:ext>
            </a:extLst>
          </p:cNvPr>
          <p:cNvSpPr>
            <a:spLocks noGrp="1"/>
          </p:cNvSpPr>
          <p:nvPr>
            <p:ph type="dt" sz="half" idx="10"/>
          </p:nvPr>
        </p:nvSpPr>
        <p:spPr/>
        <p:txBody>
          <a:bodyPr/>
          <a:lstStyle/>
          <a:p>
            <a:pPr>
              <a:defRPr/>
            </a:pPr>
            <a:fld id="{C1F1C16C-090E-487D-87B5-FFF64A721E61}" type="datetime1">
              <a:rPr lang="es-CL" smtClean="0"/>
              <a:t>12-02-2025</a:t>
            </a:fld>
            <a:endParaRPr lang="es-E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393"/>
        <p:cNvGrpSpPr/>
        <p:nvPr/>
      </p:nvGrpSpPr>
      <p:grpSpPr>
        <a:xfrm>
          <a:off x="0" y="0"/>
          <a:ext cx="0" cy="0"/>
          <a:chOff x="0" y="0"/>
          <a:chExt cx="0" cy="0"/>
        </a:xfrm>
      </p:grpSpPr>
      <p:sp>
        <p:nvSpPr>
          <p:cNvPr id="1395" name="Google Shape;1395;p55"/>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55</a:t>
            </a:fld>
            <a:endParaRPr/>
          </a:p>
        </p:txBody>
      </p:sp>
      <p:sp>
        <p:nvSpPr>
          <p:cNvPr id="1396" name="Google Shape;1396;p55"/>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2700"/>
              <a:t>Ejemplo 2</a:t>
            </a:r>
            <a:endParaRPr/>
          </a:p>
        </p:txBody>
      </p:sp>
      <p:sp>
        <p:nvSpPr>
          <p:cNvPr id="1397" name="Google Shape;1397;p55"/>
          <p:cNvSpPr txBox="1">
            <a:spLocks noGrp="1"/>
          </p:cNvSpPr>
          <p:nvPr>
            <p:ph type="body" idx="1"/>
          </p:nvPr>
        </p:nvSpPr>
        <p:spPr>
          <a:xfrm>
            <a:off x="1066800" y="1600200"/>
            <a:ext cx="3733800" cy="4114800"/>
          </a:xfrm>
          <a:prstGeom prst="rect">
            <a:avLst/>
          </a:prstGeom>
          <a:noFill/>
          <a:ln>
            <a:noFill/>
          </a:ln>
        </p:spPr>
        <p:txBody>
          <a:bodyPr spcFirstLastPara="1" wrap="square" lIns="91425" tIns="45700" rIns="91425" bIns="45700" anchor="t" anchorCtr="0">
            <a:normAutofit fontScale="77500" lnSpcReduction="20000"/>
          </a:bodyPr>
          <a:lstStyle/>
          <a:p>
            <a:pPr marL="395479" indent="-285750">
              <a:lnSpc>
                <a:spcPct val="120000"/>
              </a:lnSpc>
              <a:spcBef>
                <a:spcPts val="0"/>
              </a:spcBef>
            </a:pPr>
            <a:r>
              <a:rPr lang="es-ES" sz="1600" dirty="0"/>
              <a:t>La figura adyacente muestra la posición de “G” - inicial del centro de gravedad del buque y “g”, el centro de gravedad del peso que se encuentra en una cubierta inferior. </a:t>
            </a:r>
            <a:endParaRPr sz="1600" dirty="0"/>
          </a:p>
          <a:p>
            <a:pPr marL="395479" indent="-285750">
              <a:lnSpc>
                <a:spcPct val="120000"/>
              </a:lnSpc>
            </a:pPr>
            <a:r>
              <a:rPr lang="es-ES" sz="1600" dirty="0"/>
              <a:t>Tan pronto como el peso es izado, su centro de gravedad se mueve hacia la cabeza de la pluma a su nueva posición “g</a:t>
            </a:r>
            <a:r>
              <a:rPr lang="es-ES" sz="1600" baseline="-25000" dirty="0"/>
              <a:t>1</a:t>
            </a:r>
            <a:r>
              <a:rPr lang="es-ES" sz="1600" dirty="0"/>
              <a:t>”. Esto provocará que el centro de gravedad del buque se mueva hacia su nueva posición “G</a:t>
            </a:r>
            <a:r>
              <a:rPr lang="es-ES" sz="1600" baseline="-25000" dirty="0"/>
              <a:t>1</a:t>
            </a:r>
            <a:r>
              <a:rPr lang="es-ES" sz="1600" dirty="0"/>
              <a:t>”, paralelo al movimiento “gg</a:t>
            </a:r>
            <a:r>
              <a:rPr lang="es-ES" sz="1600" baseline="-25000" dirty="0"/>
              <a:t>1</a:t>
            </a:r>
            <a:r>
              <a:rPr lang="es-ES" sz="1600" dirty="0"/>
              <a:t>”. </a:t>
            </a:r>
            <a:r>
              <a:rPr lang="es-ES" sz="1600" b="1" dirty="0"/>
              <a:t>Los  centros de gravedad permanecerán en “G</a:t>
            </a:r>
            <a:r>
              <a:rPr lang="es-ES" sz="1600" b="1" baseline="-25000" dirty="0"/>
              <a:t>1</a:t>
            </a:r>
            <a:r>
              <a:rPr lang="es-ES" sz="1600" b="1" dirty="0"/>
              <a:t>” y “g</a:t>
            </a:r>
            <a:r>
              <a:rPr lang="es-ES" sz="1600" b="1" baseline="-25000" dirty="0"/>
              <a:t>1</a:t>
            </a:r>
            <a:r>
              <a:rPr lang="es-ES" sz="1600" b="1" dirty="0"/>
              <a:t>” durante todo el tiempo en que el peso esté siendo izado.</a:t>
            </a:r>
            <a:endParaRPr dirty="0"/>
          </a:p>
          <a:p>
            <a:pPr marL="395479" indent="-285750">
              <a:lnSpc>
                <a:spcPct val="120000"/>
              </a:lnSpc>
            </a:pPr>
            <a:r>
              <a:rPr lang="es-ES" sz="1600" dirty="0"/>
              <a:t>Cuando el peso sea traspasado a la otra banda, su centro de gravedad se moverá de “g</a:t>
            </a:r>
            <a:r>
              <a:rPr lang="es-ES" sz="1600" baseline="-25000" dirty="0"/>
              <a:t>1</a:t>
            </a:r>
            <a:r>
              <a:rPr lang="es-ES" sz="1600" dirty="0"/>
              <a:t>” a “g</a:t>
            </a:r>
            <a:r>
              <a:rPr lang="es-ES" sz="1600" baseline="-25000" dirty="0"/>
              <a:t>2</a:t>
            </a:r>
            <a:r>
              <a:rPr lang="es-ES" sz="1600" dirty="0"/>
              <a:t>”, lo que causará que el centro de gravedad del buque se mueva desde “G</a:t>
            </a:r>
            <a:r>
              <a:rPr lang="es-ES" sz="1600" baseline="-25000" dirty="0"/>
              <a:t>1</a:t>
            </a:r>
            <a:r>
              <a:rPr lang="es-ES" sz="1600" dirty="0"/>
              <a:t>”, nuevamente en forma paralela al movimiento g</a:t>
            </a:r>
            <a:r>
              <a:rPr lang="es-ES" sz="1600" baseline="-25000" dirty="0"/>
              <a:t>1</a:t>
            </a:r>
            <a:r>
              <a:rPr lang="es-ES" sz="1600" dirty="0"/>
              <a:t>g</a:t>
            </a:r>
            <a:r>
              <a:rPr lang="es-ES" sz="1600" baseline="-25000" dirty="0"/>
              <a:t>2</a:t>
            </a:r>
            <a:r>
              <a:rPr lang="es-ES" sz="1600" dirty="0"/>
              <a:t>.</a:t>
            </a:r>
            <a:endParaRPr dirty="0"/>
          </a:p>
        </p:txBody>
      </p:sp>
      <p:grpSp>
        <p:nvGrpSpPr>
          <p:cNvPr id="1398" name="Google Shape;1398;p55"/>
          <p:cNvGrpSpPr/>
          <p:nvPr/>
        </p:nvGrpSpPr>
        <p:grpSpPr>
          <a:xfrm>
            <a:off x="5548393" y="2974975"/>
            <a:ext cx="1684445" cy="1450506"/>
            <a:chOff x="3261" y="1920"/>
            <a:chExt cx="1208" cy="919"/>
          </a:xfrm>
        </p:grpSpPr>
        <p:cxnSp>
          <p:nvCxnSpPr>
            <p:cNvPr id="1399" name="Google Shape;1399;p55"/>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400" name="Google Shape;1400;p55"/>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401" name="Google Shape;1401;p55"/>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02" name="Google Shape;1402;p55"/>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03" name="Google Shape;1403;p55"/>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04" name="Google Shape;1404;p55"/>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05" name="Google Shape;1405;p55"/>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1406" name="Google Shape;1406;p55"/>
          <p:cNvSpPr/>
          <p:nvPr/>
        </p:nvSpPr>
        <p:spPr>
          <a:xfrm>
            <a:off x="5699125" y="1944688"/>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407" name="Google Shape;1407;p55"/>
          <p:cNvCxnSpPr/>
          <p:nvPr/>
        </p:nvCxnSpPr>
        <p:spPr>
          <a:xfrm>
            <a:off x="5867400" y="2044700"/>
            <a:ext cx="0" cy="2222500"/>
          </a:xfrm>
          <a:prstGeom prst="straightConnector1">
            <a:avLst/>
          </a:prstGeom>
          <a:noFill/>
          <a:ln w="9525" cap="flat" cmpd="sng">
            <a:solidFill>
              <a:schemeClr val="dk1"/>
            </a:solidFill>
            <a:prstDash val="dash"/>
            <a:round/>
            <a:headEnd type="none" w="med" len="med"/>
            <a:tailEnd type="none" w="med" len="med"/>
          </a:ln>
        </p:spPr>
      </p:cxnSp>
      <p:sp>
        <p:nvSpPr>
          <p:cNvPr id="1408" name="Google Shape;1408;p55"/>
          <p:cNvSpPr txBox="1"/>
          <p:nvPr/>
        </p:nvSpPr>
        <p:spPr>
          <a:xfrm>
            <a:off x="5257800" y="4052888"/>
            <a:ext cx="322263"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409" name="Google Shape;1409;p55"/>
          <p:cNvCxnSpPr/>
          <p:nvPr/>
        </p:nvCxnSpPr>
        <p:spPr>
          <a:xfrm>
            <a:off x="5334000" y="3886200"/>
            <a:ext cx="228600" cy="0"/>
          </a:xfrm>
          <a:prstGeom prst="straightConnector1">
            <a:avLst/>
          </a:prstGeom>
          <a:noFill/>
          <a:ln w="9525" cap="flat" cmpd="sng">
            <a:solidFill>
              <a:schemeClr val="dk1"/>
            </a:solidFill>
            <a:prstDash val="solid"/>
            <a:round/>
            <a:headEnd type="none" w="med" len="med"/>
            <a:tailEnd type="none" w="med" len="med"/>
          </a:ln>
        </p:spPr>
      </p:cxnSp>
      <p:cxnSp>
        <p:nvCxnSpPr>
          <p:cNvPr id="1410" name="Google Shape;1410;p55"/>
          <p:cNvCxnSpPr/>
          <p:nvPr/>
        </p:nvCxnSpPr>
        <p:spPr>
          <a:xfrm>
            <a:off x="7239000" y="3886200"/>
            <a:ext cx="228600" cy="0"/>
          </a:xfrm>
          <a:prstGeom prst="straightConnector1">
            <a:avLst/>
          </a:prstGeom>
          <a:noFill/>
          <a:ln w="9525" cap="flat" cmpd="sng">
            <a:solidFill>
              <a:schemeClr val="dk1"/>
            </a:solidFill>
            <a:prstDash val="solid"/>
            <a:round/>
            <a:headEnd type="none" w="med" len="med"/>
            <a:tailEnd type="none" w="med" len="med"/>
          </a:ln>
        </p:spPr>
      </p:cxnSp>
      <p:cxnSp>
        <p:nvCxnSpPr>
          <p:cNvPr id="1411" name="Google Shape;1411;p55"/>
          <p:cNvCxnSpPr/>
          <p:nvPr/>
        </p:nvCxnSpPr>
        <p:spPr>
          <a:xfrm>
            <a:off x="5410200" y="3962400"/>
            <a:ext cx="152400" cy="0"/>
          </a:xfrm>
          <a:prstGeom prst="straightConnector1">
            <a:avLst/>
          </a:prstGeom>
          <a:noFill/>
          <a:ln w="9525" cap="flat" cmpd="sng">
            <a:solidFill>
              <a:schemeClr val="dk1"/>
            </a:solidFill>
            <a:prstDash val="solid"/>
            <a:round/>
            <a:headEnd type="none" w="med" len="med"/>
            <a:tailEnd type="none" w="med" len="med"/>
          </a:ln>
        </p:spPr>
      </p:cxnSp>
      <p:cxnSp>
        <p:nvCxnSpPr>
          <p:cNvPr id="1412" name="Google Shape;1412;p55"/>
          <p:cNvCxnSpPr/>
          <p:nvPr/>
        </p:nvCxnSpPr>
        <p:spPr>
          <a:xfrm>
            <a:off x="7239000" y="3962400"/>
            <a:ext cx="152400" cy="0"/>
          </a:xfrm>
          <a:prstGeom prst="straightConnector1">
            <a:avLst/>
          </a:prstGeom>
          <a:noFill/>
          <a:ln w="9525" cap="flat" cmpd="sng">
            <a:solidFill>
              <a:schemeClr val="dk1"/>
            </a:solidFill>
            <a:prstDash val="solid"/>
            <a:round/>
            <a:headEnd type="none" w="med" len="med"/>
            <a:tailEnd type="none" w="med" len="med"/>
          </a:ln>
        </p:spPr>
      </p:cxnSp>
      <p:cxnSp>
        <p:nvCxnSpPr>
          <p:cNvPr id="1413" name="Google Shape;1413;p55"/>
          <p:cNvCxnSpPr/>
          <p:nvPr/>
        </p:nvCxnSpPr>
        <p:spPr>
          <a:xfrm>
            <a:off x="5486400" y="4038600"/>
            <a:ext cx="76200" cy="0"/>
          </a:xfrm>
          <a:prstGeom prst="straightConnector1">
            <a:avLst/>
          </a:prstGeom>
          <a:noFill/>
          <a:ln w="9525" cap="flat" cmpd="sng">
            <a:solidFill>
              <a:schemeClr val="dk1"/>
            </a:solidFill>
            <a:prstDash val="solid"/>
            <a:round/>
            <a:headEnd type="none" w="med" len="med"/>
            <a:tailEnd type="none" w="med" len="med"/>
          </a:ln>
        </p:spPr>
      </p:cxnSp>
      <p:cxnSp>
        <p:nvCxnSpPr>
          <p:cNvPr id="1414" name="Google Shape;1414;p55"/>
          <p:cNvCxnSpPr/>
          <p:nvPr/>
        </p:nvCxnSpPr>
        <p:spPr>
          <a:xfrm>
            <a:off x="7239000" y="4038600"/>
            <a:ext cx="76200" cy="0"/>
          </a:xfrm>
          <a:prstGeom prst="straightConnector1">
            <a:avLst/>
          </a:prstGeom>
          <a:noFill/>
          <a:ln w="9525" cap="flat" cmpd="sng">
            <a:solidFill>
              <a:schemeClr val="dk1"/>
            </a:solidFill>
            <a:prstDash val="solid"/>
            <a:round/>
            <a:headEnd type="none" w="med" len="med"/>
            <a:tailEnd type="none" w="med" len="med"/>
          </a:ln>
        </p:spPr>
      </p:cxnSp>
      <p:sp>
        <p:nvSpPr>
          <p:cNvPr id="1415" name="Google Shape;1415;p55"/>
          <p:cNvSpPr/>
          <p:nvPr/>
        </p:nvSpPr>
        <p:spPr>
          <a:xfrm>
            <a:off x="7469188" y="3581400"/>
            <a:ext cx="6350" cy="1095375"/>
          </a:xfrm>
          <a:custGeom>
            <a:avLst/>
            <a:gdLst/>
            <a:ahLst/>
            <a:cxnLst/>
            <a:rect l="l" t="t" r="r" b="b"/>
            <a:pathLst>
              <a:path w="4" h="690" extrusionOk="0">
                <a:moveTo>
                  <a:pt x="4" y="0"/>
                </a:moveTo>
                <a:lnTo>
                  <a:pt x="0" y="690"/>
                </a:lnTo>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416" name="Google Shape;1416;p55"/>
          <p:cNvCxnSpPr/>
          <p:nvPr/>
        </p:nvCxnSpPr>
        <p:spPr>
          <a:xfrm>
            <a:off x="7467600" y="3581400"/>
            <a:ext cx="1066800" cy="0"/>
          </a:xfrm>
          <a:prstGeom prst="straightConnector1">
            <a:avLst/>
          </a:prstGeom>
          <a:noFill/>
          <a:ln w="9525" cap="flat" cmpd="sng">
            <a:solidFill>
              <a:schemeClr val="dk1"/>
            </a:solidFill>
            <a:prstDash val="solid"/>
            <a:round/>
            <a:headEnd type="none" w="med" len="med"/>
            <a:tailEnd type="none" w="med" len="med"/>
          </a:ln>
        </p:spPr>
      </p:cxnSp>
      <p:sp>
        <p:nvSpPr>
          <p:cNvPr id="1417" name="Google Shape;1417;p55"/>
          <p:cNvSpPr/>
          <p:nvPr/>
        </p:nvSpPr>
        <p:spPr>
          <a:xfrm>
            <a:off x="5715000" y="4114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18" name="Google Shape;1418;p55"/>
          <p:cNvSpPr txBox="1"/>
          <p:nvPr/>
        </p:nvSpPr>
        <p:spPr>
          <a:xfrm>
            <a:off x="5143504" y="1828800"/>
            <a:ext cx="495296"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1419" name="Google Shape;1419;p55"/>
          <p:cNvSpPr/>
          <p:nvPr/>
        </p:nvSpPr>
        <p:spPr>
          <a:xfrm>
            <a:off x="7772400" y="2590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20" name="Google Shape;1420;p55"/>
          <p:cNvSpPr/>
          <p:nvPr/>
        </p:nvSpPr>
        <p:spPr>
          <a:xfrm>
            <a:off x="7772400" y="3352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21" name="Google Shape;1421;p55"/>
          <p:cNvSpPr txBox="1"/>
          <p:nvPr/>
        </p:nvSpPr>
        <p:spPr>
          <a:xfrm>
            <a:off x="8059738" y="2514600"/>
            <a:ext cx="51279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422" name="Google Shape;1422;p55"/>
          <p:cNvSpPr txBox="1"/>
          <p:nvPr/>
        </p:nvSpPr>
        <p:spPr>
          <a:xfrm>
            <a:off x="8059738" y="3214688"/>
            <a:ext cx="51279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3</a:t>
            </a:r>
            <a:endParaRPr/>
          </a:p>
        </p:txBody>
      </p:sp>
      <p:cxnSp>
        <p:nvCxnSpPr>
          <p:cNvPr id="1423" name="Google Shape;1423;p55"/>
          <p:cNvCxnSpPr/>
          <p:nvPr/>
        </p:nvCxnSpPr>
        <p:spPr>
          <a:xfrm>
            <a:off x="5867400" y="2057400"/>
            <a:ext cx="2057400" cy="609600"/>
          </a:xfrm>
          <a:prstGeom prst="straightConnector1">
            <a:avLst/>
          </a:prstGeom>
          <a:noFill/>
          <a:ln w="9525" cap="flat" cmpd="sng">
            <a:solidFill>
              <a:schemeClr val="dk1"/>
            </a:solidFill>
            <a:prstDash val="dash"/>
            <a:round/>
            <a:headEnd type="none" w="med" len="med"/>
            <a:tailEnd type="none" w="med" len="med"/>
          </a:ln>
        </p:spPr>
      </p:cxnSp>
      <p:cxnSp>
        <p:nvCxnSpPr>
          <p:cNvPr id="1424" name="Google Shape;1424;p55"/>
          <p:cNvCxnSpPr/>
          <p:nvPr/>
        </p:nvCxnSpPr>
        <p:spPr>
          <a:xfrm>
            <a:off x="7924800" y="2681288"/>
            <a:ext cx="0" cy="762000"/>
          </a:xfrm>
          <a:prstGeom prst="straightConnector1">
            <a:avLst/>
          </a:prstGeom>
          <a:noFill/>
          <a:ln w="9525" cap="flat" cmpd="sng">
            <a:solidFill>
              <a:schemeClr val="dk1"/>
            </a:solidFill>
            <a:prstDash val="dashDot"/>
            <a:round/>
            <a:headEnd type="none" w="med" len="med"/>
            <a:tailEnd type="none" w="med" len="med"/>
          </a:ln>
        </p:spPr>
      </p:cxnSp>
      <p:cxnSp>
        <p:nvCxnSpPr>
          <p:cNvPr id="1425" name="Google Shape;1425;p55"/>
          <p:cNvCxnSpPr/>
          <p:nvPr/>
        </p:nvCxnSpPr>
        <p:spPr>
          <a:xfrm>
            <a:off x="6400800" y="2667000"/>
            <a:ext cx="0" cy="2209800"/>
          </a:xfrm>
          <a:prstGeom prst="straightConnector1">
            <a:avLst/>
          </a:prstGeom>
          <a:noFill/>
          <a:ln w="9525" cap="flat" cmpd="sng">
            <a:solidFill>
              <a:schemeClr val="dk1"/>
            </a:solidFill>
            <a:prstDash val="dashDot"/>
            <a:round/>
            <a:headEnd type="none" w="med" len="med"/>
            <a:tailEnd type="none" w="med" len="med"/>
          </a:ln>
        </p:spPr>
      </p:cxnSp>
      <p:sp>
        <p:nvSpPr>
          <p:cNvPr id="1426" name="Google Shape;1426;p55"/>
          <p:cNvSpPr txBox="1"/>
          <p:nvPr/>
        </p:nvSpPr>
        <p:spPr>
          <a:xfrm>
            <a:off x="6019800" y="3810000"/>
            <a:ext cx="398463"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sz="1800" baseline="-25000">
              <a:solidFill>
                <a:schemeClr val="dk1"/>
              </a:solidFill>
              <a:latin typeface="Verdana"/>
              <a:ea typeface="Verdana"/>
              <a:cs typeface="Verdana"/>
              <a:sym typeface="Verdana"/>
            </a:endParaRPr>
          </a:p>
        </p:txBody>
      </p:sp>
      <p:cxnSp>
        <p:nvCxnSpPr>
          <p:cNvPr id="1427" name="Google Shape;1427;p55"/>
          <p:cNvCxnSpPr/>
          <p:nvPr/>
        </p:nvCxnSpPr>
        <p:spPr>
          <a:xfrm rot="10800000" flipH="1">
            <a:off x="5867400" y="4114800"/>
            <a:ext cx="533400" cy="152400"/>
          </a:xfrm>
          <a:prstGeom prst="straightConnector1">
            <a:avLst/>
          </a:prstGeom>
          <a:noFill/>
          <a:ln w="9525" cap="flat" cmpd="sng">
            <a:solidFill>
              <a:schemeClr val="dk1"/>
            </a:solidFill>
            <a:prstDash val="dash"/>
            <a:round/>
            <a:headEnd type="none" w="med" len="med"/>
            <a:tailEnd type="none" w="med" len="med"/>
          </a:ln>
        </p:spPr>
      </p:cxnSp>
      <p:sp>
        <p:nvSpPr>
          <p:cNvPr id="1428" name="Google Shape;1428;p55"/>
          <p:cNvSpPr txBox="1"/>
          <p:nvPr/>
        </p:nvSpPr>
        <p:spPr>
          <a:xfrm>
            <a:off x="6001892" y="3505200"/>
            <a:ext cx="547678"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cxnSp>
        <p:nvCxnSpPr>
          <p:cNvPr id="1429" name="Google Shape;1429;p55"/>
          <p:cNvCxnSpPr/>
          <p:nvPr/>
        </p:nvCxnSpPr>
        <p:spPr>
          <a:xfrm>
            <a:off x="5867400" y="2057400"/>
            <a:ext cx="533400" cy="914400"/>
          </a:xfrm>
          <a:prstGeom prst="straightConnector1">
            <a:avLst/>
          </a:prstGeom>
          <a:noFill/>
          <a:ln w="38100" cap="flat" cmpd="sng">
            <a:solidFill>
              <a:schemeClr val="dk1"/>
            </a:solidFill>
            <a:prstDash val="solid"/>
            <a:round/>
            <a:headEnd type="none" w="med" len="med"/>
            <a:tailEnd type="none" w="med" len="med"/>
          </a:ln>
        </p:spPr>
      </p:cxnSp>
      <p:cxnSp>
        <p:nvCxnSpPr>
          <p:cNvPr id="1430" name="Google Shape;1430;p55"/>
          <p:cNvCxnSpPr/>
          <p:nvPr/>
        </p:nvCxnSpPr>
        <p:spPr>
          <a:xfrm rot="10800000" flipH="1">
            <a:off x="6400800" y="2667000"/>
            <a:ext cx="1524000" cy="304800"/>
          </a:xfrm>
          <a:prstGeom prst="straightConnector1">
            <a:avLst/>
          </a:prstGeom>
          <a:noFill/>
          <a:ln w="38100" cap="flat" cmpd="sng">
            <a:solidFill>
              <a:schemeClr val="dk1"/>
            </a:solidFill>
            <a:prstDash val="solid"/>
            <a:round/>
            <a:headEnd type="none" w="med" len="med"/>
            <a:tailEnd type="none" w="med" len="med"/>
          </a:ln>
        </p:spPr>
      </p:cxnSp>
      <p:cxnSp>
        <p:nvCxnSpPr>
          <p:cNvPr id="1431" name="Google Shape;1431;p55"/>
          <p:cNvCxnSpPr/>
          <p:nvPr/>
        </p:nvCxnSpPr>
        <p:spPr>
          <a:xfrm flipH="1">
            <a:off x="6629400" y="2667000"/>
            <a:ext cx="1295400" cy="1447800"/>
          </a:xfrm>
          <a:prstGeom prst="straightConnector1">
            <a:avLst/>
          </a:prstGeom>
          <a:noFill/>
          <a:ln w="9525" cap="flat" cmpd="sng">
            <a:solidFill>
              <a:schemeClr val="dk1"/>
            </a:solidFill>
            <a:prstDash val="dash"/>
            <a:round/>
            <a:headEnd type="none" w="med" len="med"/>
            <a:tailEnd type="none" w="med" len="med"/>
          </a:ln>
        </p:spPr>
      </p:cxnSp>
      <p:sp>
        <p:nvSpPr>
          <p:cNvPr id="1432" name="Google Shape;1432;p55"/>
          <p:cNvSpPr txBox="1"/>
          <p:nvPr/>
        </p:nvSpPr>
        <p:spPr>
          <a:xfrm>
            <a:off x="6705600" y="3900488"/>
            <a:ext cx="72392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433" name="Google Shape;1433;p55"/>
          <p:cNvSpPr txBox="1"/>
          <p:nvPr/>
        </p:nvSpPr>
        <p:spPr>
          <a:xfrm>
            <a:off x="6491288" y="4086225"/>
            <a:ext cx="723918"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3</a:t>
            </a:r>
            <a:endParaRPr/>
          </a:p>
        </p:txBody>
      </p:sp>
      <p:cxnSp>
        <p:nvCxnSpPr>
          <p:cNvPr id="1434" name="Google Shape;1434;p55"/>
          <p:cNvCxnSpPr/>
          <p:nvPr/>
        </p:nvCxnSpPr>
        <p:spPr>
          <a:xfrm rot="10800000">
            <a:off x="6400800" y="3810000"/>
            <a:ext cx="0" cy="304800"/>
          </a:xfrm>
          <a:prstGeom prst="straightConnector1">
            <a:avLst/>
          </a:prstGeom>
          <a:noFill/>
          <a:ln w="28575" cap="flat" cmpd="sng">
            <a:solidFill>
              <a:schemeClr val="dk1"/>
            </a:solidFill>
            <a:prstDash val="solid"/>
            <a:round/>
            <a:headEnd type="oval" w="med" len="med"/>
            <a:tailEnd type="triangle" w="med" len="med"/>
          </a:ln>
        </p:spPr>
      </p:cxnSp>
      <p:cxnSp>
        <p:nvCxnSpPr>
          <p:cNvPr id="1435" name="Google Shape;1435;p55"/>
          <p:cNvCxnSpPr/>
          <p:nvPr/>
        </p:nvCxnSpPr>
        <p:spPr>
          <a:xfrm>
            <a:off x="6400800" y="3781425"/>
            <a:ext cx="381000" cy="104775"/>
          </a:xfrm>
          <a:prstGeom prst="straightConnector1">
            <a:avLst/>
          </a:prstGeom>
          <a:noFill/>
          <a:ln w="28575" cap="flat" cmpd="sng">
            <a:solidFill>
              <a:schemeClr val="dk1"/>
            </a:solidFill>
            <a:prstDash val="solid"/>
            <a:round/>
            <a:headEnd type="oval" w="med" len="med"/>
            <a:tailEnd type="triangle" w="med" len="med"/>
          </a:ln>
        </p:spPr>
      </p:cxnSp>
      <p:cxnSp>
        <p:nvCxnSpPr>
          <p:cNvPr id="1436" name="Google Shape;1436;p55"/>
          <p:cNvCxnSpPr/>
          <p:nvPr/>
        </p:nvCxnSpPr>
        <p:spPr>
          <a:xfrm rot="244114" flipH="1">
            <a:off x="6595201" y="3906226"/>
            <a:ext cx="203213" cy="244671"/>
          </a:xfrm>
          <a:prstGeom prst="straightConnector1">
            <a:avLst/>
          </a:prstGeom>
          <a:noFill/>
          <a:ln w="28575" cap="flat" cmpd="sng">
            <a:solidFill>
              <a:schemeClr val="dk1"/>
            </a:solidFill>
            <a:prstDash val="solid"/>
            <a:round/>
            <a:headEnd type="oval" w="med" len="med"/>
            <a:tailEnd type="triangle" w="med" len="med"/>
          </a:ln>
        </p:spPr>
      </p:cxnSp>
      <p:sp>
        <p:nvSpPr>
          <p:cNvPr id="2" name="Marcador de fecha 1">
            <a:extLst>
              <a:ext uri="{FF2B5EF4-FFF2-40B4-BE49-F238E27FC236}">
                <a16:creationId xmlns:a16="http://schemas.microsoft.com/office/drawing/2014/main" id="{7EE7F720-0770-82E7-8883-7FAA9EB11ECA}"/>
              </a:ext>
            </a:extLst>
          </p:cNvPr>
          <p:cNvSpPr>
            <a:spLocks noGrp="1"/>
          </p:cNvSpPr>
          <p:nvPr>
            <p:ph type="dt" sz="half" idx="10"/>
          </p:nvPr>
        </p:nvSpPr>
        <p:spPr/>
        <p:txBody>
          <a:bodyPr/>
          <a:lstStyle/>
          <a:p>
            <a:fld id="{C2B0C226-CE11-4518-9824-F18395B5A37A}" type="datetime1">
              <a:rPr lang="es-CL" smtClean="0"/>
              <a:t>12-02-2025</a:t>
            </a:fld>
            <a:endParaRPr lang="es-E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440"/>
        <p:cNvGrpSpPr/>
        <p:nvPr/>
      </p:nvGrpSpPr>
      <p:grpSpPr>
        <a:xfrm>
          <a:off x="0" y="0"/>
          <a:ext cx="0" cy="0"/>
          <a:chOff x="0" y="0"/>
          <a:chExt cx="0" cy="0"/>
        </a:xfrm>
      </p:grpSpPr>
      <p:sp>
        <p:nvSpPr>
          <p:cNvPr id="1442" name="Google Shape;1442;p56"/>
          <p:cNvSpPr txBox="1">
            <a:spLocks noGrp="1"/>
          </p:cNvSpPr>
          <p:nvPr>
            <p:ph type="sldNum" idx="12"/>
          </p:nvPr>
        </p:nvSpPr>
        <p:spPr>
          <a:xfrm>
            <a:off x="6881813" y="6107113"/>
            <a:ext cx="19050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56</a:t>
            </a:fld>
            <a:endParaRPr/>
          </a:p>
        </p:txBody>
      </p:sp>
      <p:sp>
        <p:nvSpPr>
          <p:cNvPr id="1443" name="Google Shape;1443;p56"/>
          <p:cNvSpPr txBox="1">
            <a:spLocks noGrp="1"/>
          </p:cNvSpPr>
          <p:nvPr>
            <p:ph type="title"/>
          </p:nvPr>
        </p:nvSpPr>
        <p:spPr>
          <a:xfrm>
            <a:off x="1066800" y="381000"/>
            <a:ext cx="7620000" cy="1143000"/>
          </a:xfrm>
          <a:prstGeom prst="rect">
            <a:avLst/>
          </a:prstGeom>
          <a:noFill/>
          <a:ln>
            <a:noFill/>
          </a:ln>
        </p:spPr>
        <p:txBody>
          <a:bodyPr spcFirstLastPara="1" wrap="square" lIns="91425" tIns="45700" rIns="91425" bIns="45700" anchor="ctr" anchorCtr="0">
            <a:normAutofit fontScale="90000"/>
          </a:bodyPr>
          <a:lstStyle/>
          <a:p>
            <a:pPr marL="0" lvl="0" indent="0" algn="l" rtl="0">
              <a:spcBef>
                <a:spcPts val="0"/>
              </a:spcBef>
              <a:spcAft>
                <a:spcPts val="0"/>
              </a:spcAft>
              <a:buClr>
                <a:schemeClr val="dk2"/>
              </a:buClr>
              <a:buSzPct val="100000"/>
              <a:buFont typeface="Lucida Sans"/>
              <a:buNone/>
            </a:pPr>
            <a:r>
              <a:rPr lang="es-ES"/>
              <a:t>Física aplicada a la Estabilidad </a:t>
            </a:r>
            <a:br>
              <a:rPr lang="es-ES"/>
            </a:br>
            <a:r>
              <a:rPr lang="es-ES" sz="2700"/>
              <a:t>Ejemplo 2</a:t>
            </a:r>
            <a:endParaRPr/>
          </a:p>
        </p:txBody>
      </p:sp>
      <p:sp>
        <p:nvSpPr>
          <p:cNvPr id="1444" name="Google Shape;1444;p56"/>
          <p:cNvSpPr txBox="1">
            <a:spLocks noGrp="1"/>
          </p:cNvSpPr>
          <p:nvPr>
            <p:ph type="body" idx="1"/>
          </p:nvPr>
        </p:nvSpPr>
        <p:spPr>
          <a:xfrm>
            <a:off x="1066800" y="1600200"/>
            <a:ext cx="3733800" cy="4114800"/>
          </a:xfrm>
          <a:prstGeom prst="rect">
            <a:avLst/>
          </a:prstGeom>
          <a:noFill/>
          <a:ln>
            <a:noFill/>
          </a:ln>
        </p:spPr>
        <p:txBody>
          <a:bodyPr spcFirstLastPara="1" wrap="square" lIns="91425" tIns="45700" rIns="91425" bIns="45700" anchor="t" anchorCtr="0">
            <a:normAutofit fontScale="77500" lnSpcReduction="20000"/>
          </a:bodyPr>
          <a:lstStyle/>
          <a:p>
            <a:pPr marL="395479" indent="-285750">
              <a:lnSpc>
                <a:spcPct val="120000"/>
              </a:lnSpc>
              <a:spcBef>
                <a:spcPts val="0"/>
              </a:spcBef>
            </a:pPr>
            <a:r>
              <a:rPr lang="es-ES" sz="1600" dirty="0"/>
              <a:t>Si el peso se deposita sobre el muelle, el centro de gravedad del buque se moverá desde “G</a:t>
            </a:r>
            <a:r>
              <a:rPr lang="es-ES" sz="1400" baseline="-25000" dirty="0"/>
              <a:t>2</a:t>
            </a:r>
            <a:r>
              <a:rPr lang="es-ES" sz="1600" dirty="0"/>
              <a:t>” hacia “G</a:t>
            </a:r>
            <a:r>
              <a:rPr lang="es-ES" sz="1400" baseline="-25000" dirty="0"/>
              <a:t>3</a:t>
            </a:r>
            <a:r>
              <a:rPr lang="es-ES" sz="1600" dirty="0"/>
              <a:t>”, alejándose de “g</a:t>
            </a:r>
            <a:r>
              <a:rPr lang="es-ES" sz="1400" baseline="-25000" dirty="0"/>
              <a:t>2</a:t>
            </a:r>
            <a:r>
              <a:rPr lang="es-ES" sz="1600" dirty="0"/>
              <a:t>”.</a:t>
            </a:r>
            <a:endParaRPr dirty="0"/>
          </a:p>
          <a:p>
            <a:pPr marL="395479" indent="-285750">
              <a:lnSpc>
                <a:spcPct val="120000"/>
              </a:lnSpc>
            </a:pPr>
            <a:r>
              <a:rPr lang="es-ES" sz="1600" dirty="0"/>
              <a:t>“G</a:t>
            </a:r>
            <a:r>
              <a:rPr lang="es-ES" sz="1400" baseline="-25000" dirty="0"/>
              <a:t>3</a:t>
            </a:r>
            <a:r>
              <a:rPr lang="es-ES" sz="1600" dirty="0"/>
              <a:t>”, será la posición final del centro de gravedad del buque después de haber descargado el peso.</a:t>
            </a:r>
            <a:endParaRPr dirty="0"/>
          </a:p>
          <a:p>
            <a:pPr marL="395479" indent="-285750">
              <a:lnSpc>
                <a:spcPct val="120000"/>
              </a:lnSpc>
            </a:pPr>
            <a:r>
              <a:rPr lang="es-ES" sz="1600" dirty="0"/>
              <a:t>En el ejemplo se puede apreciar que el efecto neto de descargar el peso del buque está representado por el movimiento del centro de gravedad del buque desde “G”  hacia “G</a:t>
            </a:r>
            <a:r>
              <a:rPr lang="es-ES" sz="1400" baseline="-25000" dirty="0"/>
              <a:t>3</a:t>
            </a:r>
            <a:r>
              <a:rPr lang="es-ES" sz="1600" dirty="0"/>
              <a:t>”, alejándose directamente desde donde fue descargado el peso. Esto es concordante con las conclusiones que se indicaron en los ejemplos previos de remoción de pesos.</a:t>
            </a:r>
            <a:endParaRPr dirty="0"/>
          </a:p>
          <a:p>
            <a:pPr marL="395479" indent="-285750">
              <a:lnSpc>
                <a:spcPct val="120000"/>
              </a:lnSpc>
            </a:pPr>
            <a:r>
              <a:rPr lang="es-ES" sz="1600" dirty="0"/>
              <a:t>Cuesta aceptar que el peso suspendido actúa desde la cabeza de una grúa, pero se comprueba cuando se experimenta en forma real. </a:t>
            </a:r>
            <a:endParaRPr dirty="0"/>
          </a:p>
        </p:txBody>
      </p:sp>
      <p:grpSp>
        <p:nvGrpSpPr>
          <p:cNvPr id="1445" name="Google Shape;1445;p56"/>
          <p:cNvGrpSpPr/>
          <p:nvPr/>
        </p:nvGrpSpPr>
        <p:grpSpPr>
          <a:xfrm>
            <a:off x="5548393" y="2974975"/>
            <a:ext cx="1684445" cy="1450506"/>
            <a:chOff x="3261" y="1920"/>
            <a:chExt cx="1208" cy="919"/>
          </a:xfrm>
        </p:grpSpPr>
        <p:cxnSp>
          <p:nvCxnSpPr>
            <p:cNvPr id="1446" name="Google Shape;1446;p56"/>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447" name="Google Shape;1447;p56"/>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448" name="Google Shape;1448;p56"/>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49" name="Google Shape;1449;p56"/>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50" name="Google Shape;1450;p56"/>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51" name="Google Shape;1451;p56"/>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52" name="Google Shape;1452;p56"/>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grpSp>
      <p:sp>
        <p:nvSpPr>
          <p:cNvPr id="1453" name="Google Shape;1453;p56"/>
          <p:cNvSpPr/>
          <p:nvPr/>
        </p:nvSpPr>
        <p:spPr>
          <a:xfrm>
            <a:off x="5699125" y="1944688"/>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454" name="Google Shape;1454;p56"/>
          <p:cNvCxnSpPr/>
          <p:nvPr/>
        </p:nvCxnSpPr>
        <p:spPr>
          <a:xfrm>
            <a:off x="5867400" y="2044700"/>
            <a:ext cx="0" cy="2222500"/>
          </a:xfrm>
          <a:prstGeom prst="straightConnector1">
            <a:avLst/>
          </a:prstGeom>
          <a:noFill/>
          <a:ln w="9525" cap="flat" cmpd="sng">
            <a:solidFill>
              <a:schemeClr val="dk1"/>
            </a:solidFill>
            <a:prstDash val="dash"/>
            <a:round/>
            <a:headEnd type="none" w="med" len="med"/>
            <a:tailEnd type="none" w="med" len="med"/>
          </a:ln>
        </p:spPr>
      </p:cxnSp>
      <p:sp>
        <p:nvSpPr>
          <p:cNvPr id="1455" name="Google Shape;1455;p56"/>
          <p:cNvSpPr txBox="1"/>
          <p:nvPr/>
        </p:nvSpPr>
        <p:spPr>
          <a:xfrm>
            <a:off x="5257800" y="4052888"/>
            <a:ext cx="322263"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a:p>
        </p:txBody>
      </p:sp>
      <p:cxnSp>
        <p:nvCxnSpPr>
          <p:cNvPr id="1456" name="Google Shape;1456;p56"/>
          <p:cNvCxnSpPr/>
          <p:nvPr/>
        </p:nvCxnSpPr>
        <p:spPr>
          <a:xfrm>
            <a:off x="5334000" y="3886200"/>
            <a:ext cx="228600" cy="0"/>
          </a:xfrm>
          <a:prstGeom prst="straightConnector1">
            <a:avLst/>
          </a:prstGeom>
          <a:noFill/>
          <a:ln w="9525" cap="flat" cmpd="sng">
            <a:solidFill>
              <a:schemeClr val="dk1"/>
            </a:solidFill>
            <a:prstDash val="solid"/>
            <a:round/>
            <a:headEnd type="none" w="med" len="med"/>
            <a:tailEnd type="none" w="med" len="med"/>
          </a:ln>
        </p:spPr>
      </p:cxnSp>
      <p:cxnSp>
        <p:nvCxnSpPr>
          <p:cNvPr id="1457" name="Google Shape;1457;p56"/>
          <p:cNvCxnSpPr/>
          <p:nvPr/>
        </p:nvCxnSpPr>
        <p:spPr>
          <a:xfrm>
            <a:off x="7239000" y="3886200"/>
            <a:ext cx="228600" cy="0"/>
          </a:xfrm>
          <a:prstGeom prst="straightConnector1">
            <a:avLst/>
          </a:prstGeom>
          <a:noFill/>
          <a:ln w="9525" cap="flat" cmpd="sng">
            <a:solidFill>
              <a:schemeClr val="dk1"/>
            </a:solidFill>
            <a:prstDash val="solid"/>
            <a:round/>
            <a:headEnd type="none" w="med" len="med"/>
            <a:tailEnd type="none" w="med" len="med"/>
          </a:ln>
        </p:spPr>
      </p:cxnSp>
      <p:cxnSp>
        <p:nvCxnSpPr>
          <p:cNvPr id="1458" name="Google Shape;1458;p56"/>
          <p:cNvCxnSpPr/>
          <p:nvPr/>
        </p:nvCxnSpPr>
        <p:spPr>
          <a:xfrm>
            <a:off x="5410200" y="3962400"/>
            <a:ext cx="152400" cy="0"/>
          </a:xfrm>
          <a:prstGeom prst="straightConnector1">
            <a:avLst/>
          </a:prstGeom>
          <a:noFill/>
          <a:ln w="9525" cap="flat" cmpd="sng">
            <a:solidFill>
              <a:schemeClr val="dk1"/>
            </a:solidFill>
            <a:prstDash val="solid"/>
            <a:round/>
            <a:headEnd type="none" w="med" len="med"/>
            <a:tailEnd type="none" w="med" len="med"/>
          </a:ln>
        </p:spPr>
      </p:cxnSp>
      <p:cxnSp>
        <p:nvCxnSpPr>
          <p:cNvPr id="1459" name="Google Shape;1459;p56"/>
          <p:cNvCxnSpPr/>
          <p:nvPr/>
        </p:nvCxnSpPr>
        <p:spPr>
          <a:xfrm>
            <a:off x="7239000" y="3962400"/>
            <a:ext cx="152400" cy="0"/>
          </a:xfrm>
          <a:prstGeom prst="straightConnector1">
            <a:avLst/>
          </a:prstGeom>
          <a:noFill/>
          <a:ln w="9525" cap="flat" cmpd="sng">
            <a:solidFill>
              <a:schemeClr val="dk1"/>
            </a:solidFill>
            <a:prstDash val="solid"/>
            <a:round/>
            <a:headEnd type="none" w="med" len="med"/>
            <a:tailEnd type="none" w="med" len="med"/>
          </a:ln>
        </p:spPr>
      </p:cxnSp>
      <p:cxnSp>
        <p:nvCxnSpPr>
          <p:cNvPr id="1460" name="Google Shape;1460;p56"/>
          <p:cNvCxnSpPr/>
          <p:nvPr/>
        </p:nvCxnSpPr>
        <p:spPr>
          <a:xfrm>
            <a:off x="5486400" y="4038600"/>
            <a:ext cx="76200" cy="0"/>
          </a:xfrm>
          <a:prstGeom prst="straightConnector1">
            <a:avLst/>
          </a:prstGeom>
          <a:noFill/>
          <a:ln w="9525" cap="flat" cmpd="sng">
            <a:solidFill>
              <a:schemeClr val="dk1"/>
            </a:solidFill>
            <a:prstDash val="solid"/>
            <a:round/>
            <a:headEnd type="none" w="med" len="med"/>
            <a:tailEnd type="none" w="med" len="med"/>
          </a:ln>
        </p:spPr>
      </p:cxnSp>
      <p:cxnSp>
        <p:nvCxnSpPr>
          <p:cNvPr id="1461" name="Google Shape;1461;p56"/>
          <p:cNvCxnSpPr/>
          <p:nvPr/>
        </p:nvCxnSpPr>
        <p:spPr>
          <a:xfrm>
            <a:off x="7239000" y="4038600"/>
            <a:ext cx="76200" cy="0"/>
          </a:xfrm>
          <a:prstGeom prst="straightConnector1">
            <a:avLst/>
          </a:prstGeom>
          <a:noFill/>
          <a:ln w="9525" cap="flat" cmpd="sng">
            <a:solidFill>
              <a:schemeClr val="dk1"/>
            </a:solidFill>
            <a:prstDash val="solid"/>
            <a:round/>
            <a:headEnd type="none" w="med" len="med"/>
            <a:tailEnd type="none" w="med" len="med"/>
          </a:ln>
        </p:spPr>
      </p:cxnSp>
      <p:sp>
        <p:nvSpPr>
          <p:cNvPr id="1462" name="Google Shape;1462;p56"/>
          <p:cNvSpPr/>
          <p:nvPr/>
        </p:nvSpPr>
        <p:spPr>
          <a:xfrm>
            <a:off x="7469188" y="3581400"/>
            <a:ext cx="6350" cy="1095375"/>
          </a:xfrm>
          <a:custGeom>
            <a:avLst/>
            <a:gdLst/>
            <a:ahLst/>
            <a:cxnLst/>
            <a:rect l="l" t="t" r="r" b="b"/>
            <a:pathLst>
              <a:path w="4" h="690" extrusionOk="0">
                <a:moveTo>
                  <a:pt x="4" y="0"/>
                </a:moveTo>
                <a:lnTo>
                  <a:pt x="0" y="690"/>
                </a:lnTo>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cxnSp>
        <p:nvCxnSpPr>
          <p:cNvPr id="1463" name="Google Shape;1463;p56"/>
          <p:cNvCxnSpPr/>
          <p:nvPr/>
        </p:nvCxnSpPr>
        <p:spPr>
          <a:xfrm>
            <a:off x="7467600" y="3581400"/>
            <a:ext cx="1066800" cy="0"/>
          </a:xfrm>
          <a:prstGeom prst="straightConnector1">
            <a:avLst/>
          </a:prstGeom>
          <a:noFill/>
          <a:ln w="9525" cap="flat" cmpd="sng">
            <a:solidFill>
              <a:schemeClr val="dk1"/>
            </a:solidFill>
            <a:prstDash val="solid"/>
            <a:round/>
            <a:headEnd type="none" w="med" len="med"/>
            <a:tailEnd type="none" w="med" len="med"/>
          </a:ln>
        </p:spPr>
      </p:cxnSp>
      <p:sp>
        <p:nvSpPr>
          <p:cNvPr id="1464" name="Google Shape;1464;p56"/>
          <p:cNvSpPr/>
          <p:nvPr/>
        </p:nvSpPr>
        <p:spPr>
          <a:xfrm>
            <a:off x="5715000" y="4114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65" name="Google Shape;1465;p56"/>
          <p:cNvSpPr txBox="1"/>
          <p:nvPr/>
        </p:nvSpPr>
        <p:spPr>
          <a:xfrm>
            <a:off x="5143504" y="1828800"/>
            <a:ext cx="495296"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sp>
        <p:nvSpPr>
          <p:cNvPr id="1466" name="Google Shape;1466;p56"/>
          <p:cNvSpPr/>
          <p:nvPr/>
        </p:nvSpPr>
        <p:spPr>
          <a:xfrm>
            <a:off x="7772400" y="2590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67" name="Google Shape;1467;p56"/>
          <p:cNvSpPr/>
          <p:nvPr/>
        </p:nvSpPr>
        <p:spPr>
          <a:xfrm>
            <a:off x="7772400" y="3352800"/>
            <a:ext cx="295275" cy="22225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Verdana"/>
              <a:ea typeface="Verdana"/>
              <a:cs typeface="Verdana"/>
              <a:sym typeface="Verdana"/>
            </a:endParaRPr>
          </a:p>
        </p:txBody>
      </p:sp>
      <p:sp>
        <p:nvSpPr>
          <p:cNvPr id="1468" name="Google Shape;1468;p56"/>
          <p:cNvSpPr txBox="1"/>
          <p:nvPr/>
        </p:nvSpPr>
        <p:spPr>
          <a:xfrm>
            <a:off x="8059738" y="2514600"/>
            <a:ext cx="512790"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469" name="Google Shape;1469;p56"/>
          <p:cNvSpPr txBox="1"/>
          <p:nvPr/>
        </p:nvSpPr>
        <p:spPr>
          <a:xfrm>
            <a:off x="8059738" y="3214688"/>
            <a:ext cx="51279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3</a:t>
            </a:r>
            <a:endParaRPr/>
          </a:p>
        </p:txBody>
      </p:sp>
      <p:cxnSp>
        <p:nvCxnSpPr>
          <p:cNvPr id="1470" name="Google Shape;1470;p56"/>
          <p:cNvCxnSpPr/>
          <p:nvPr/>
        </p:nvCxnSpPr>
        <p:spPr>
          <a:xfrm>
            <a:off x="5867400" y="2057400"/>
            <a:ext cx="2057400" cy="609600"/>
          </a:xfrm>
          <a:prstGeom prst="straightConnector1">
            <a:avLst/>
          </a:prstGeom>
          <a:noFill/>
          <a:ln w="9525" cap="flat" cmpd="sng">
            <a:solidFill>
              <a:schemeClr val="dk1"/>
            </a:solidFill>
            <a:prstDash val="dash"/>
            <a:round/>
            <a:headEnd type="none" w="med" len="med"/>
            <a:tailEnd type="none" w="med" len="med"/>
          </a:ln>
        </p:spPr>
      </p:cxnSp>
      <p:cxnSp>
        <p:nvCxnSpPr>
          <p:cNvPr id="1471" name="Google Shape;1471;p56"/>
          <p:cNvCxnSpPr/>
          <p:nvPr/>
        </p:nvCxnSpPr>
        <p:spPr>
          <a:xfrm>
            <a:off x="7924800" y="2681288"/>
            <a:ext cx="0" cy="762000"/>
          </a:xfrm>
          <a:prstGeom prst="straightConnector1">
            <a:avLst/>
          </a:prstGeom>
          <a:noFill/>
          <a:ln w="9525" cap="flat" cmpd="sng">
            <a:solidFill>
              <a:schemeClr val="dk1"/>
            </a:solidFill>
            <a:prstDash val="dashDot"/>
            <a:round/>
            <a:headEnd type="none" w="med" len="med"/>
            <a:tailEnd type="none" w="med" len="med"/>
          </a:ln>
        </p:spPr>
      </p:cxnSp>
      <p:cxnSp>
        <p:nvCxnSpPr>
          <p:cNvPr id="1472" name="Google Shape;1472;p56"/>
          <p:cNvCxnSpPr/>
          <p:nvPr/>
        </p:nvCxnSpPr>
        <p:spPr>
          <a:xfrm>
            <a:off x="6400800" y="2667000"/>
            <a:ext cx="0" cy="2209800"/>
          </a:xfrm>
          <a:prstGeom prst="straightConnector1">
            <a:avLst/>
          </a:prstGeom>
          <a:noFill/>
          <a:ln w="9525" cap="flat" cmpd="sng">
            <a:solidFill>
              <a:schemeClr val="dk1"/>
            </a:solidFill>
            <a:prstDash val="dashDot"/>
            <a:round/>
            <a:headEnd type="none" w="med" len="med"/>
            <a:tailEnd type="none" w="med" len="med"/>
          </a:ln>
        </p:spPr>
      </p:cxnSp>
      <p:sp>
        <p:nvSpPr>
          <p:cNvPr id="1473" name="Google Shape;1473;p56"/>
          <p:cNvSpPr txBox="1"/>
          <p:nvPr/>
        </p:nvSpPr>
        <p:spPr>
          <a:xfrm>
            <a:off x="6019800" y="3810000"/>
            <a:ext cx="398463"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endParaRPr sz="1800" baseline="-25000">
              <a:solidFill>
                <a:schemeClr val="dk1"/>
              </a:solidFill>
              <a:latin typeface="Verdana"/>
              <a:ea typeface="Verdana"/>
              <a:cs typeface="Verdana"/>
              <a:sym typeface="Verdana"/>
            </a:endParaRPr>
          </a:p>
        </p:txBody>
      </p:sp>
      <p:cxnSp>
        <p:nvCxnSpPr>
          <p:cNvPr id="1474" name="Google Shape;1474;p56"/>
          <p:cNvCxnSpPr/>
          <p:nvPr/>
        </p:nvCxnSpPr>
        <p:spPr>
          <a:xfrm rot="10800000" flipH="1">
            <a:off x="5867400" y="4114800"/>
            <a:ext cx="533400" cy="152400"/>
          </a:xfrm>
          <a:prstGeom prst="straightConnector1">
            <a:avLst/>
          </a:prstGeom>
          <a:noFill/>
          <a:ln w="9525" cap="flat" cmpd="sng">
            <a:solidFill>
              <a:schemeClr val="dk1"/>
            </a:solidFill>
            <a:prstDash val="dash"/>
            <a:round/>
            <a:headEnd type="none" w="med" len="med"/>
            <a:tailEnd type="none" w="med" len="med"/>
          </a:ln>
        </p:spPr>
      </p:cxnSp>
      <p:sp>
        <p:nvSpPr>
          <p:cNvPr id="1475" name="Google Shape;1475;p56"/>
          <p:cNvSpPr txBox="1"/>
          <p:nvPr/>
        </p:nvSpPr>
        <p:spPr>
          <a:xfrm>
            <a:off x="6001892" y="3505200"/>
            <a:ext cx="547678"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1</a:t>
            </a:r>
            <a:endParaRPr/>
          </a:p>
        </p:txBody>
      </p:sp>
      <p:cxnSp>
        <p:nvCxnSpPr>
          <p:cNvPr id="1476" name="Google Shape;1476;p56"/>
          <p:cNvCxnSpPr/>
          <p:nvPr/>
        </p:nvCxnSpPr>
        <p:spPr>
          <a:xfrm>
            <a:off x="5867400" y="2057400"/>
            <a:ext cx="533400" cy="914400"/>
          </a:xfrm>
          <a:prstGeom prst="straightConnector1">
            <a:avLst/>
          </a:prstGeom>
          <a:noFill/>
          <a:ln w="38100" cap="flat" cmpd="sng">
            <a:solidFill>
              <a:schemeClr val="dk1"/>
            </a:solidFill>
            <a:prstDash val="solid"/>
            <a:round/>
            <a:headEnd type="none" w="med" len="med"/>
            <a:tailEnd type="none" w="med" len="med"/>
          </a:ln>
        </p:spPr>
      </p:cxnSp>
      <p:cxnSp>
        <p:nvCxnSpPr>
          <p:cNvPr id="1477" name="Google Shape;1477;p56"/>
          <p:cNvCxnSpPr/>
          <p:nvPr/>
        </p:nvCxnSpPr>
        <p:spPr>
          <a:xfrm rot="10800000" flipH="1">
            <a:off x="6400800" y="2667000"/>
            <a:ext cx="1524000" cy="304800"/>
          </a:xfrm>
          <a:prstGeom prst="straightConnector1">
            <a:avLst/>
          </a:prstGeom>
          <a:noFill/>
          <a:ln w="38100" cap="flat" cmpd="sng">
            <a:solidFill>
              <a:schemeClr val="dk1"/>
            </a:solidFill>
            <a:prstDash val="solid"/>
            <a:round/>
            <a:headEnd type="none" w="med" len="med"/>
            <a:tailEnd type="none" w="med" len="med"/>
          </a:ln>
        </p:spPr>
      </p:cxnSp>
      <p:cxnSp>
        <p:nvCxnSpPr>
          <p:cNvPr id="1478" name="Google Shape;1478;p56"/>
          <p:cNvCxnSpPr/>
          <p:nvPr/>
        </p:nvCxnSpPr>
        <p:spPr>
          <a:xfrm flipH="1">
            <a:off x="6629400" y="2667000"/>
            <a:ext cx="1295400" cy="1447800"/>
          </a:xfrm>
          <a:prstGeom prst="straightConnector1">
            <a:avLst/>
          </a:prstGeom>
          <a:noFill/>
          <a:ln w="9525" cap="flat" cmpd="sng">
            <a:solidFill>
              <a:schemeClr val="dk1"/>
            </a:solidFill>
            <a:prstDash val="dash"/>
            <a:round/>
            <a:headEnd type="none" w="med" len="med"/>
            <a:tailEnd type="none" w="med" len="med"/>
          </a:ln>
        </p:spPr>
      </p:cxnSp>
      <p:sp>
        <p:nvSpPr>
          <p:cNvPr id="1479" name="Google Shape;1479;p56"/>
          <p:cNvSpPr txBox="1"/>
          <p:nvPr/>
        </p:nvSpPr>
        <p:spPr>
          <a:xfrm>
            <a:off x="6705600" y="3900488"/>
            <a:ext cx="723920" cy="3667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2</a:t>
            </a:r>
            <a:endParaRPr/>
          </a:p>
        </p:txBody>
      </p:sp>
      <p:sp>
        <p:nvSpPr>
          <p:cNvPr id="1480" name="Google Shape;1480;p56"/>
          <p:cNvSpPr txBox="1"/>
          <p:nvPr/>
        </p:nvSpPr>
        <p:spPr>
          <a:xfrm>
            <a:off x="6491288" y="4086225"/>
            <a:ext cx="723918" cy="3667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800">
                <a:solidFill>
                  <a:schemeClr val="dk1"/>
                </a:solidFill>
                <a:latin typeface="Verdana"/>
                <a:ea typeface="Verdana"/>
                <a:cs typeface="Verdana"/>
                <a:sym typeface="Verdana"/>
              </a:rPr>
              <a:t>G</a:t>
            </a:r>
            <a:r>
              <a:rPr lang="es-ES" sz="1800" baseline="-25000">
                <a:solidFill>
                  <a:schemeClr val="dk1"/>
                </a:solidFill>
                <a:latin typeface="Verdana"/>
                <a:ea typeface="Verdana"/>
                <a:cs typeface="Verdana"/>
                <a:sym typeface="Verdana"/>
              </a:rPr>
              <a:t>3</a:t>
            </a:r>
            <a:endParaRPr/>
          </a:p>
        </p:txBody>
      </p:sp>
      <p:cxnSp>
        <p:nvCxnSpPr>
          <p:cNvPr id="1481" name="Google Shape;1481;p56"/>
          <p:cNvCxnSpPr/>
          <p:nvPr/>
        </p:nvCxnSpPr>
        <p:spPr>
          <a:xfrm rot="10800000">
            <a:off x="6400800" y="3810000"/>
            <a:ext cx="0" cy="304800"/>
          </a:xfrm>
          <a:prstGeom prst="straightConnector1">
            <a:avLst/>
          </a:prstGeom>
          <a:noFill/>
          <a:ln w="28575" cap="flat" cmpd="sng">
            <a:solidFill>
              <a:schemeClr val="dk1"/>
            </a:solidFill>
            <a:prstDash val="solid"/>
            <a:round/>
            <a:headEnd type="oval" w="med" len="med"/>
            <a:tailEnd type="triangle" w="med" len="med"/>
          </a:ln>
        </p:spPr>
      </p:cxnSp>
      <p:cxnSp>
        <p:nvCxnSpPr>
          <p:cNvPr id="1482" name="Google Shape;1482;p56"/>
          <p:cNvCxnSpPr/>
          <p:nvPr/>
        </p:nvCxnSpPr>
        <p:spPr>
          <a:xfrm>
            <a:off x="6400800" y="3781425"/>
            <a:ext cx="381000" cy="104775"/>
          </a:xfrm>
          <a:prstGeom prst="straightConnector1">
            <a:avLst/>
          </a:prstGeom>
          <a:noFill/>
          <a:ln w="28575" cap="flat" cmpd="sng">
            <a:solidFill>
              <a:schemeClr val="dk1"/>
            </a:solidFill>
            <a:prstDash val="solid"/>
            <a:round/>
            <a:headEnd type="oval" w="med" len="med"/>
            <a:tailEnd type="triangle" w="med" len="med"/>
          </a:ln>
        </p:spPr>
      </p:cxnSp>
      <p:cxnSp>
        <p:nvCxnSpPr>
          <p:cNvPr id="1483" name="Google Shape;1483;p56"/>
          <p:cNvCxnSpPr/>
          <p:nvPr/>
        </p:nvCxnSpPr>
        <p:spPr>
          <a:xfrm rot="244114" flipH="1">
            <a:off x="6595201" y="3906226"/>
            <a:ext cx="203213" cy="244671"/>
          </a:xfrm>
          <a:prstGeom prst="straightConnector1">
            <a:avLst/>
          </a:prstGeom>
          <a:noFill/>
          <a:ln w="28575" cap="flat" cmpd="sng">
            <a:solidFill>
              <a:schemeClr val="dk1"/>
            </a:solidFill>
            <a:prstDash val="solid"/>
            <a:round/>
            <a:headEnd type="oval" w="med" len="med"/>
            <a:tailEnd type="triangle" w="med" len="med"/>
          </a:ln>
        </p:spPr>
      </p:cxnSp>
      <p:sp>
        <p:nvSpPr>
          <p:cNvPr id="2" name="Marcador de fecha 1">
            <a:extLst>
              <a:ext uri="{FF2B5EF4-FFF2-40B4-BE49-F238E27FC236}">
                <a16:creationId xmlns:a16="http://schemas.microsoft.com/office/drawing/2014/main" id="{44D9A41B-0D60-263B-426A-196E7C080A82}"/>
              </a:ext>
            </a:extLst>
          </p:cNvPr>
          <p:cNvSpPr>
            <a:spLocks noGrp="1"/>
          </p:cNvSpPr>
          <p:nvPr>
            <p:ph type="dt" sz="half" idx="10"/>
          </p:nvPr>
        </p:nvSpPr>
        <p:spPr/>
        <p:txBody>
          <a:bodyPr/>
          <a:lstStyle/>
          <a:p>
            <a:fld id="{304C6677-8BE5-4FD3-8384-FC90E6B5BBD7}" type="datetime1">
              <a:rPr lang="es-CL" smtClean="0"/>
              <a:t>12-02-2025</a:t>
            </a:fld>
            <a:endParaRPr lang="es-E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487"/>
        <p:cNvGrpSpPr/>
        <p:nvPr/>
      </p:nvGrpSpPr>
      <p:grpSpPr>
        <a:xfrm>
          <a:off x="0" y="0"/>
          <a:ext cx="0" cy="0"/>
          <a:chOff x="0" y="0"/>
          <a:chExt cx="0" cy="0"/>
        </a:xfrm>
      </p:grpSpPr>
      <p:sp>
        <p:nvSpPr>
          <p:cNvPr id="1489" name="Google Shape;1489;p57"/>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57</a:t>
            </a:fld>
            <a:endParaRPr/>
          </a:p>
        </p:txBody>
      </p:sp>
      <p:sp>
        <p:nvSpPr>
          <p:cNvPr id="1490" name="Google Shape;1490;p5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 </a:t>
            </a:r>
            <a:br>
              <a:rPr lang="es-ES"/>
            </a:br>
            <a:r>
              <a:rPr lang="es-ES" sz="2700"/>
              <a:t>Ejercicios</a:t>
            </a:r>
            <a:endParaRPr/>
          </a:p>
        </p:txBody>
      </p:sp>
      <p:sp>
        <p:nvSpPr>
          <p:cNvPr id="1491" name="Google Shape;1491;p57"/>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marL="533400" lvl="0" indent="-533400" algn="l" rtl="0">
              <a:lnSpc>
                <a:spcPct val="90000"/>
              </a:lnSpc>
              <a:spcBef>
                <a:spcPts val="0"/>
              </a:spcBef>
              <a:spcAft>
                <a:spcPts val="0"/>
              </a:spcAft>
              <a:buSzPts val="1360"/>
              <a:buFont typeface="Lucida Sans"/>
              <a:buAutoNum type="arabicPeriod"/>
            </a:pPr>
            <a:r>
              <a:rPr lang="es-ES" sz="2000"/>
              <a:t>Un buque tiene un desplazamiento de 2400 toneladas y un KG = 10,8 metros. Encontrar el nuevo KG del buque si es que internamente se movió un peso de 50 toneladas de masa verticalmente 12 metros hacia arriba.</a:t>
            </a:r>
            <a:endParaRPr/>
          </a:p>
          <a:p>
            <a:pPr marL="533400" lvl="0" indent="-533400" algn="l" rtl="0">
              <a:lnSpc>
                <a:spcPct val="90000"/>
              </a:lnSpc>
              <a:spcBef>
                <a:spcPts val="400"/>
              </a:spcBef>
              <a:spcAft>
                <a:spcPts val="0"/>
              </a:spcAft>
              <a:buSzPts val="1360"/>
              <a:buFont typeface="Lucida Sans"/>
              <a:buAutoNum type="arabicPeriod"/>
            </a:pPr>
            <a:r>
              <a:rPr lang="es-ES" sz="2000"/>
              <a:t>Un buque tiene un desplazamiento de 2000 toneladas y un KG = 10,5 metros. Encontrar el nuevo KG si internamente se movió un peso de 40 toneladas 4,5 metros hacia abajo.</a:t>
            </a:r>
            <a:endParaRPr/>
          </a:p>
          <a:p>
            <a:pPr marL="533400" lvl="0" indent="-533400" algn="l" rtl="0">
              <a:lnSpc>
                <a:spcPct val="90000"/>
              </a:lnSpc>
              <a:spcBef>
                <a:spcPts val="400"/>
              </a:spcBef>
              <a:spcAft>
                <a:spcPts val="0"/>
              </a:spcAft>
              <a:buSzPts val="1360"/>
              <a:buFont typeface="Lucida Sans"/>
              <a:buAutoNum type="arabicPeriod"/>
            </a:pPr>
            <a:r>
              <a:rPr lang="es-ES" sz="2000"/>
              <a:t>A un buque de 2000 toneladas de desplazamiento y KG de 4,5 metros, tiene a bordo  una carga de 20 toneladas con su centro de gravedad en 2 metros desde la quilla del buque.El peso es levantado 0,5 metros sobre la cubierta superior, por una grúa cuya cabeza está 14 metros sobre la quilla del buque. Encontrar el nuevo KG del buque. </a:t>
            </a:r>
            <a:endParaRPr/>
          </a:p>
        </p:txBody>
      </p:sp>
      <p:sp>
        <p:nvSpPr>
          <p:cNvPr id="2" name="Marcador de fecha 1">
            <a:extLst>
              <a:ext uri="{FF2B5EF4-FFF2-40B4-BE49-F238E27FC236}">
                <a16:creationId xmlns:a16="http://schemas.microsoft.com/office/drawing/2014/main" id="{B474CB85-3270-82E8-7B7C-DB021D2E299A}"/>
              </a:ext>
            </a:extLst>
          </p:cNvPr>
          <p:cNvSpPr>
            <a:spLocks noGrp="1"/>
          </p:cNvSpPr>
          <p:nvPr>
            <p:ph type="dt" sz="half" idx="10"/>
          </p:nvPr>
        </p:nvSpPr>
        <p:spPr/>
        <p:txBody>
          <a:bodyPr/>
          <a:lstStyle/>
          <a:p>
            <a:pPr>
              <a:defRPr/>
            </a:pPr>
            <a:fld id="{0809079B-5C2D-4E0D-8C69-BC6C7C9F9C92}" type="datetime1">
              <a:rPr lang="es-CL" smtClean="0"/>
              <a:t>12-02-2025</a:t>
            </a:fld>
            <a:endParaRPr lang="es-ES"/>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1495"/>
        <p:cNvGrpSpPr/>
        <p:nvPr/>
      </p:nvGrpSpPr>
      <p:grpSpPr>
        <a:xfrm>
          <a:off x="0" y="0"/>
          <a:ext cx="0" cy="0"/>
          <a:chOff x="0" y="0"/>
          <a:chExt cx="0" cy="0"/>
        </a:xfrm>
      </p:grpSpPr>
      <p:sp>
        <p:nvSpPr>
          <p:cNvPr id="1497" name="Google Shape;1497;p58"/>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58</a:t>
            </a:fld>
            <a:endParaRPr/>
          </a:p>
        </p:txBody>
      </p:sp>
      <p:sp>
        <p:nvSpPr>
          <p:cNvPr id="1498" name="Google Shape;1498;p5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 </a:t>
            </a:r>
            <a:br>
              <a:rPr lang="es-ES"/>
            </a:br>
            <a:r>
              <a:rPr lang="es-ES" sz="2700"/>
              <a:t>Ejercicios</a:t>
            </a:r>
            <a:endParaRPr/>
          </a:p>
        </p:txBody>
      </p:sp>
      <p:sp>
        <p:nvSpPr>
          <p:cNvPr id="1499" name="Google Shape;1499;p58"/>
          <p:cNvSpPr txBox="1">
            <a:spLocks noGrp="1"/>
          </p:cNvSpPr>
          <p:nvPr>
            <p:ph type="body" idx="1"/>
          </p:nvPr>
        </p:nvSpPr>
        <p:spPr>
          <a:xfrm>
            <a:off x="457200" y="1481328"/>
            <a:ext cx="8229600" cy="4525963"/>
          </a:xfrm>
          <a:prstGeom prst="rect">
            <a:avLst/>
          </a:prstGeom>
          <a:noFill/>
          <a:ln>
            <a:noFill/>
          </a:ln>
        </p:spPr>
        <p:txBody>
          <a:bodyPr spcFirstLastPara="1" wrap="square" lIns="91425" tIns="45700" rIns="91425" bIns="45700" anchor="t" anchorCtr="0">
            <a:normAutofit/>
          </a:bodyPr>
          <a:lstStyle/>
          <a:p>
            <a:pPr marL="533400" lvl="0" indent="-533400" algn="l" rtl="0">
              <a:lnSpc>
                <a:spcPct val="90000"/>
              </a:lnSpc>
              <a:spcBef>
                <a:spcPts val="0"/>
              </a:spcBef>
              <a:spcAft>
                <a:spcPts val="0"/>
              </a:spcAft>
              <a:buSzPts val="1632"/>
              <a:buFont typeface="Lucida Sans"/>
              <a:buAutoNum type="arabicPeriod" startAt="4"/>
            </a:pPr>
            <a:r>
              <a:rPr lang="es-ES" sz="2400"/>
              <a:t>Un buque tiene un desplazamiento de 7000 toneladas y un KG = 6 metros. Tiene una carga de 40 toneladas con su centro de gravedad a 3 metros de la quilla. Encontrar el nuevo KG del buque si es que el peso fue suspendido por una de las grúas del buque izándolo 1,5 metros de su posición inicial. La cabeza de la grúa se encuentra a 17 metros de la quila.</a:t>
            </a:r>
            <a:endParaRPr/>
          </a:p>
          <a:p>
            <a:pPr marL="533400" lvl="0" indent="-533400" algn="l" rtl="0">
              <a:lnSpc>
                <a:spcPct val="90000"/>
              </a:lnSpc>
              <a:spcBef>
                <a:spcPts val="400"/>
              </a:spcBef>
              <a:spcAft>
                <a:spcPts val="0"/>
              </a:spcAft>
              <a:buSzPts val="1632"/>
              <a:buFont typeface="Lucida Sans"/>
              <a:buAutoNum type="arabicPeriod" startAt="4"/>
            </a:pPr>
            <a:r>
              <a:rPr lang="es-ES" sz="2400"/>
              <a:t>Encontrar la nueva posición del centro de gravedad de un buque de 1500 toneladas de desplazamiento cuando un peso de 25 toneladas de masa es movido desde la banda de estribor a la de babor una distancia de 15 metros.</a:t>
            </a:r>
            <a:endParaRPr/>
          </a:p>
        </p:txBody>
      </p:sp>
      <p:sp>
        <p:nvSpPr>
          <p:cNvPr id="2" name="Marcador de fecha 1">
            <a:extLst>
              <a:ext uri="{FF2B5EF4-FFF2-40B4-BE49-F238E27FC236}">
                <a16:creationId xmlns:a16="http://schemas.microsoft.com/office/drawing/2014/main" id="{D3A05BD6-C42C-4C74-673A-981D59E2F168}"/>
              </a:ext>
            </a:extLst>
          </p:cNvPr>
          <p:cNvSpPr>
            <a:spLocks noGrp="1"/>
          </p:cNvSpPr>
          <p:nvPr>
            <p:ph type="dt" sz="half" idx="10"/>
          </p:nvPr>
        </p:nvSpPr>
        <p:spPr/>
        <p:txBody>
          <a:bodyPr/>
          <a:lstStyle/>
          <a:p>
            <a:pPr>
              <a:defRPr/>
            </a:pPr>
            <a:fld id="{011C7C21-7CE7-484E-BB51-45BECD1D3D49}" type="datetime1">
              <a:rPr lang="es-CL" smtClean="0"/>
              <a:t>12-02-2025</a:t>
            </a:fld>
            <a:endParaRPr lang="es-ES"/>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10"/>
          <p:cNvSpPr txBox="1">
            <a:spLocks noGrp="1"/>
          </p:cNvSpPr>
          <p:nvPr>
            <p:ph type="sldNum" idx="12"/>
          </p:nvPr>
        </p:nvSpPr>
        <p:spPr>
          <a:xfrm>
            <a:off x="8647272" y="6407944"/>
            <a:ext cx="365760" cy="365125"/>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ES"/>
              <a:t>59</a:t>
            </a:fld>
            <a:endParaRPr/>
          </a:p>
        </p:txBody>
      </p:sp>
      <p:sp>
        <p:nvSpPr>
          <p:cNvPr id="207" name="Google Shape;207;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2"/>
              </a:buClr>
              <a:buSzPts val="4100"/>
              <a:buFont typeface="Lucida Sans"/>
              <a:buNone/>
            </a:pPr>
            <a:r>
              <a:rPr lang="es-ES"/>
              <a:t>Física aplicada a la Estabilidad</a:t>
            </a:r>
            <a:endParaRPr/>
          </a:p>
        </p:txBody>
      </p:sp>
      <p:sp>
        <p:nvSpPr>
          <p:cNvPr id="208" name="Google Shape;208;p10"/>
          <p:cNvSpPr txBox="1">
            <a:spLocks noGrp="1"/>
          </p:cNvSpPr>
          <p:nvPr>
            <p:ph type="body" idx="1"/>
          </p:nvPr>
        </p:nvSpPr>
        <p:spPr>
          <a:xfrm>
            <a:off x="473595" y="1484784"/>
            <a:ext cx="8229600" cy="4525963"/>
          </a:xfrm>
          <a:prstGeom prst="rect">
            <a:avLst/>
          </a:prstGeom>
          <a:noFill/>
          <a:ln>
            <a:noFill/>
          </a:ln>
        </p:spPr>
        <p:txBody>
          <a:bodyPr spcFirstLastPara="1" wrap="square" lIns="91425" tIns="45700" rIns="91425" bIns="45700" anchor="t" anchorCtr="0">
            <a:normAutofit/>
          </a:bodyPr>
          <a:lstStyle/>
          <a:p>
            <a:pPr>
              <a:spcBef>
                <a:spcPts val="0"/>
              </a:spcBef>
              <a:buSzPts val="1836"/>
            </a:pPr>
            <a:r>
              <a:rPr lang="es-ES" dirty="0"/>
              <a:t>Principio de Arquímedes</a:t>
            </a:r>
          </a:p>
        </p:txBody>
      </p:sp>
      <p:pic>
        <p:nvPicPr>
          <p:cNvPr id="3" name="Flotación y Empuje (Principio de Arquímedes)">
            <a:hlinkClick r:id="" action="ppaction://media"/>
            <a:extLst>
              <a:ext uri="{FF2B5EF4-FFF2-40B4-BE49-F238E27FC236}">
                <a16:creationId xmlns:a16="http://schemas.microsoft.com/office/drawing/2014/main" id="{E4D8C977-C801-4A84-B50C-FCD2FC25CFA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133872" y="1988840"/>
            <a:ext cx="6876256" cy="3867894"/>
          </a:xfrm>
          <a:prstGeom prst="rect">
            <a:avLst/>
          </a:prstGeom>
        </p:spPr>
      </p:pic>
      <p:sp>
        <p:nvSpPr>
          <p:cNvPr id="8" name="CuadroTexto 7">
            <a:extLst>
              <a:ext uri="{FF2B5EF4-FFF2-40B4-BE49-F238E27FC236}">
                <a16:creationId xmlns:a16="http://schemas.microsoft.com/office/drawing/2014/main" id="{F3D5CC6C-68D6-4685-90D1-68FFDBA4210F}"/>
              </a:ext>
            </a:extLst>
          </p:cNvPr>
          <p:cNvSpPr txBox="1"/>
          <p:nvPr/>
        </p:nvSpPr>
        <p:spPr>
          <a:xfrm>
            <a:off x="2283759" y="5944175"/>
            <a:ext cx="4576482" cy="646331"/>
          </a:xfrm>
          <a:prstGeom prst="rect">
            <a:avLst/>
          </a:prstGeom>
          <a:noFill/>
        </p:spPr>
        <p:txBody>
          <a:bodyPr wrap="square">
            <a:spAutoFit/>
          </a:bodyPr>
          <a:lstStyle/>
          <a:p>
            <a:r>
              <a:rPr lang="es-CL" dirty="0">
                <a:hlinkClick r:id="rId6"/>
              </a:rPr>
              <a:t>https://www.pbs.org/wgbh/nova/lasalle/buoyancy.html</a:t>
            </a:r>
            <a:r>
              <a:rPr lang="es-CL" dirty="0"/>
              <a:t> </a:t>
            </a:r>
          </a:p>
        </p:txBody>
      </p:sp>
      <p:sp>
        <p:nvSpPr>
          <p:cNvPr id="2" name="Marcador de fecha 1">
            <a:extLst>
              <a:ext uri="{FF2B5EF4-FFF2-40B4-BE49-F238E27FC236}">
                <a16:creationId xmlns:a16="http://schemas.microsoft.com/office/drawing/2014/main" id="{1352E077-30FE-C20A-5C2B-049CEB7C125D}"/>
              </a:ext>
            </a:extLst>
          </p:cNvPr>
          <p:cNvSpPr>
            <a:spLocks noGrp="1"/>
          </p:cNvSpPr>
          <p:nvPr>
            <p:ph type="dt" sz="half" idx="10"/>
          </p:nvPr>
        </p:nvSpPr>
        <p:spPr/>
        <p:txBody>
          <a:bodyPr/>
          <a:lstStyle/>
          <a:p>
            <a:pPr>
              <a:defRPr/>
            </a:pPr>
            <a:fld id="{9DB6F916-0740-44EE-A811-B3C27C684AC0}" type="datetime1">
              <a:rPr lang="es-CL" smtClean="0"/>
              <a:t>12-02-2025</a:t>
            </a:fld>
            <a:endParaRPr lang="es-ES"/>
          </a:p>
        </p:txBody>
      </p:sp>
    </p:spTree>
    <p:extLst>
      <p:ext uri="{BB962C8B-B14F-4D97-AF65-F5344CB8AC3E}">
        <p14:creationId xmlns:p14="http://schemas.microsoft.com/office/powerpoint/2010/main" val="2145653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638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fade">
                                      <p:cBhvr>
                                        <p:cTn id="11"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showWhenStopped="0">
                <p:cTn id="12" fill="hold" display="0">
                  <p:stCondLst>
                    <p:cond delay="indefinite"/>
                  </p:stCondLst>
                </p:cTn>
                <p:tgtEl>
                  <p:spTgt spid="3"/>
                </p:tgtEl>
              </p:cMediaNode>
            </p:video>
            <p:seq concurrent="1" nextAc="seek">
              <p:cTn id="13" restart="whenNotActive" fill="hold" evtFilter="cancelBubble" nodeType="interactiveSeq">
                <p:stCondLst>
                  <p:cond evt="onClick" delay="0">
                    <p:tgtEl>
                      <p:spTgt spid="3"/>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2"/>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sp>
        <p:nvSpPr>
          <p:cNvPr id="2" name="Marcador de fecha 1">
            <a:extLst>
              <a:ext uri="{FF2B5EF4-FFF2-40B4-BE49-F238E27FC236}">
                <a16:creationId xmlns:a16="http://schemas.microsoft.com/office/drawing/2014/main" id="{671D22D8-8E44-FF9B-C5F5-DCC75377A74F}"/>
              </a:ext>
            </a:extLst>
          </p:cNvPr>
          <p:cNvSpPr>
            <a:spLocks noGrp="1"/>
          </p:cNvSpPr>
          <p:nvPr>
            <p:ph type="dt" sz="half" idx="10"/>
          </p:nvPr>
        </p:nvSpPr>
        <p:spPr/>
        <p:txBody>
          <a:bodyPr/>
          <a:lstStyle/>
          <a:p>
            <a:pPr>
              <a:defRPr/>
            </a:pPr>
            <a:fld id="{8F815737-4FDA-4484-ACDF-45A0A73C9D96}" type="datetime1">
              <a:rPr lang="es-CL" smtClean="0"/>
              <a:t>12-02-2025</a:t>
            </a:fld>
            <a:endParaRPr lang="es-ES" dirty="0"/>
          </a:p>
        </p:txBody>
      </p:sp>
      <p:sp>
        <p:nvSpPr>
          <p:cNvPr id="3" name="Marcador de número de diapositiva 2">
            <a:extLst>
              <a:ext uri="{FF2B5EF4-FFF2-40B4-BE49-F238E27FC236}">
                <a16:creationId xmlns:a16="http://schemas.microsoft.com/office/drawing/2014/main" id="{507F121E-2A5C-49A6-7510-592EC6CCB25F}"/>
              </a:ext>
            </a:extLst>
          </p:cNvPr>
          <p:cNvSpPr>
            <a:spLocks noGrp="1"/>
          </p:cNvSpPr>
          <p:nvPr>
            <p:ph type="sldNum" sz="quarter" idx="12"/>
          </p:nvPr>
        </p:nvSpPr>
        <p:spPr/>
        <p:txBody>
          <a:bodyPr/>
          <a:lstStyle/>
          <a:p>
            <a:pPr>
              <a:defRPr/>
            </a:pPr>
            <a:fld id="{1319301B-C8DD-4E2C-8C11-EA7AD44E6A18}" type="slidenum">
              <a:rPr lang="es-ES" smtClean="0"/>
              <a:pPr>
                <a:defRPr/>
              </a:pPr>
              <a:t>60</a:t>
            </a:fld>
            <a:endParaRPr lang="es-E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grpId="0" nodeType="withEffect">
                                  <p:stCondLst>
                                    <p:cond delay="0"/>
                                  </p:stCondLst>
                                  <p:childTnLst>
                                    <p:animClr clrSpc="rgb" dir="cw">
                                      <p:cBhvr override="childStyle">
                                        <p:cTn id="14" dur="2000" fill="hold"/>
                                        <p:tgtEl>
                                          <p:spTgt spid="12291">
                                            <p:txEl>
                                              <p:pRg st="0" end="0"/>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uiExpand="1"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6 Marcador de contenido"/>
              <p:cNvSpPr>
                <a:spLocks noGrp="1"/>
              </p:cNvSpPr>
              <p:nvPr>
                <p:ph idx="1"/>
              </p:nvPr>
            </p:nvSpPr>
            <p:spPr/>
            <p:txBody>
              <a:bodyPr>
                <a:normAutofit fontScale="62500" lnSpcReduction="20000"/>
              </a:bodyPr>
              <a:lstStyle/>
              <a:p>
                <a:pPr>
                  <a:lnSpc>
                    <a:spcPct val="120000"/>
                  </a:lnSpc>
                </a:pPr>
                <a:r>
                  <a:rPr lang="es-CL" sz="2900" dirty="0"/>
                  <a:t>El principio de Arquímedes, demuestra que el peso de un objeto flotando en un fluido es igual al peso del volumen del fluido que desplaza la parte sumergida del mismo.</a:t>
                </a:r>
              </a:p>
              <a:p>
                <a:pPr lvl="1">
                  <a:lnSpc>
                    <a:spcPct val="120000"/>
                  </a:lnSpc>
                </a:pPr>
                <a:r>
                  <a:rPr lang="es-CL" sz="2600" dirty="0"/>
                  <a:t>Hay una relación directa entre el peso del objeto y el volumen de su parte sumergida.</a:t>
                </a:r>
              </a:p>
              <a:p>
                <a:pPr lvl="1">
                  <a:lnSpc>
                    <a:spcPct val="120000"/>
                  </a:lnSpc>
                </a:pPr>
                <a:r>
                  <a:rPr lang="es-CL" sz="2600" dirty="0"/>
                  <a:t>A cada peso del objeto, le corresponde un único y determinado valor de su volumen sumergido. </a:t>
                </a:r>
              </a:p>
              <a:p>
                <a:pPr lvl="1">
                  <a:lnSpc>
                    <a:spcPct val="120000"/>
                  </a:lnSpc>
                </a:pPr>
                <a:r>
                  <a:rPr lang="es-CL" sz="2600" dirty="0"/>
                  <a:t>Aplicado el principio al buque, donde su peso se denomina “</a:t>
                </a:r>
                <a:r>
                  <a:rPr lang="es-CL" sz="2600" b="1" dirty="0"/>
                  <a:t>Desplazamiento</a:t>
                </a:r>
                <a:r>
                  <a:rPr lang="es-CL" sz="2600" dirty="0"/>
                  <a:t>” por el agua que desplaza su casco, a cada valor del desplazamiento, le corresponde un solo valor de volumen sumergido; en otras palabras, uno y solo un calado medio.</a:t>
                </a:r>
              </a:p>
              <a:p>
                <a:r>
                  <a:rPr lang="es-CL" sz="2900" b="1" dirty="0"/>
                  <a:t>El Desplazamiento del Buque </a:t>
                </a:r>
                <a:r>
                  <a:rPr lang="es-CL" sz="2900" dirty="0"/>
                  <a:t>se define como; </a:t>
                </a:r>
                <a14:m>
                  <m:oMath xmlns:m="http://schemas.openxmlformats.org/officeDocument/2006/math">
                    <m:r>
                      <a:rPr lang="es-CL" sz="2900" b="1" i="0" dirty="0" smtClean="0">
                        <a:latin typeface="Cambria Math" panose="02040503050406030204" pitchFamily="18" charset="0"/>
                      </a:rPr>
                      <m:t>𝚫</m:t>
                    </m:r>
                    <m:r>
                      <a:rPr lang="es-CL" sz="2900" b="1" i="1" dirty="0">
                        <a:latin typeface="Cambria Math" panose="02040503050406030204" pitchFamily="18" charset="0"/>
                      </a:rPr>
                      <m:t> =</m:t>
                    </m:r>
                    <m:r>
                      <a:rPr lang="es-CL" sz="2900" i="1" dirty="0">
                        <a:latin typeface="Cambria Math" panose="02040503050406030204" pitchFamily="18" charset="0"/>
                      </a:rPr>
                      <m:t> </m:t>
                    </m:r>
                    <m:r>
                      <a:rPr lang="es-CL" sz="2900" b="1" i="1" dirty="0" err="1">
                        <a:latin typeface="Cambria Math" panose="02040503050406030204" pitchFamily="18" charset="0"/>
                      </a:rPr>
                      <m:t>𝑽</m:t>
                    </m:r>
                    <m:r>
                      <a:rPr lang="es-CL" sz="2900" b="1" i="1" baseline="-25000" dirty="0" err="1">
                        <a:latin typeface="Cambria Math" panose="02040503050406030204" pitchFamily="18" charset="0"/>
                      </a:rPr>
                      <m:t>𝒔𝒖𝒎𝒆𝒓𝒈𝒊𝒅𝒐</m:t>
                    </m:r>
                    <m:r>
                      <a:rPr lang="es-CL" sz="2900" b="1" i="1" dirty="0">
                        <a:latin typeface="Cambria Math" panose="02040503050406030204" pitchFamily="18" charset="0"/>
                      </a:rPr>
                      <m:t> </m:t>
                    </m:r>
                    <m:r>
                      <a:rPr lang="es-CL" sz="2900" b="1" i="1" dirty="0" smtClean="0">
                        <a:latin typeface="Cambria Math" panose="02040503050406030204" pitchFamily="18" charset="0"/>
                        <a:ea typeface="Cambria Math" panose="02040503050406030204" pitchFamily="18" charset="0"/>
                      </a:rPr>
                      <m:t>×</m:t>
                    </m:r>
                    <m:r>
                      <a:rPr lang="es-CL" sz="2900" b="1" i="1" dirty="0" smtClean="0">
                        <a:latin typeface="Cambria Math" panose="02040503050406030204" pitchFamily="18" charset="0"/>
                        <a:ea typeface="Cambria Math" panose="02040503050406030204" pitchFamily="18" charset="0"/>
                      </a:rPr>
                      <m:t>𝜌</m:t>
                    </m:r>
                    <m:r>
                      <a:rPr lang="es-CL" sz="2900" b="1" i="1" baseline="-25000" dirty="0" err="1">
                        <a:latin typeface="Cambria Math" panose="02040503050406030204" pitchFamily="18" charset="0"/>
                      </a:rPr>
                      <m:t>𝒎𝒂𝒓</m:t>
                    </m:r>
                  </m:oMath>
                </a14:m>
                <a:r>
                  <a:rPr lang="es-CL" sz="2900" dirty="0"/>
                  <a:t>, y representa el peso del agua desplazada por este volumen.</a:t>
                </a:r>
              </a:p>
              <a:p>
                <a:pPr lvl="1"/>
                <a:r>
                  <a:rPr lang="es-CL" sz="2600" dirty="0"/>
                  <a:t>Las unidad utilizada es toneladas y, en el sistema anglosajón, toneladas largas (en inglés, </a:t>
                </a:r>
                <a:r>
                  <a:rPr lang="es-CL" sz="2600" i="1" dirty="0" err="1"/>
                  <a:t>long</a:t>
                </a:r>
                <a:r>
                  <a:rPr lang="es-CL" sz="2600" i="1" dirty="0"/>
                  <a:t> </a:t>
                </a:r>
                <a:r>
                  <a:rPr lang="es-CL" sz="2600" i="1" dirty="0" err="1"/>
                  <a:t>tons</a:t>
                </a:r>
                <a:r>
                  <a:rPr lang="es-CL" sz="2600" dirty="0"/>
                  <a:t>).</a:t>
                </a:r>
              </a:p>
              <a:p>
                <a:pPr>
                  <a:lnSpc>
                    <a:spcPct val="120000"/>
                  </a:lnSpc>
                </a:pPr>
                <a:r>
                  <a:rPr lang="es-CL" sz="2900" dirty="0"/>
                  <a:t>Conocido el calado medio de un buque se puede determinar su desplazamiento.</a:t>
                </a:r>
              </a:p>
            </p:txBody>
          </p:sp>
        </mc:Choice>
        <mc:Fallback xmlns="">
          <p:sp>
            <p:nvSpPr>
              <p:cNvPr id="7" name="6 Marcador de contenido"/>
              <p:cNvSpPr>
                <a:spLocks noGrp="1" noRot="1" noChangeAspect="1" noMove="1" noResize="1" noEditPoints="1" noAdjustHandles="1" noChangeArrowheads="1" noChangeShapeType="1" noTextEdit="1"/>
              </p:cNvSpPr>
              <p:nvPr>
                <p:ph idx="1"/>
              </p:nvPr>
            </p:nvSpPr>
            <p:spPr>
              <a:blipFill>
                <a:blip r:embed="rId2"/>
                <a:stretch>
                  <a:fillRect t="-674" r="-1111" b="-2156"/>
                </a:stretch>
              </a:blipFill>
            </p:spPr>
            <p:txBody>
              <a:bodyPr/>
              <a:lstStyle/>
              <a:p>
                <a:r>
                  <a:rPr lang="es-CL">
                    <a:noFill/>
                  </a:rPr>
                  <a:t> </a:t>
                </a:r>
              </a:p>
            </p:txBody>
          </p:sp>
        </mc:Fallback>
      </mc:AlternateContent>
      <p:sp>
        <p:nvSpPr>
          <p:cNvPr id="6" name="5 Título"/>
          <p:cNvSpPr>
            <a:spLocks noGrp="1"/>
          </p:cNvSpPr>
          <p:nvPr>
            <p:ph type="title"/>
          </p:nvPr>
        </p:nvSpPr>
        <p:spPr/>
        <p:txBody>
          <a:bodyPr>
            <a:normAutofit fontScale="90000"/>
          </a:bodyPr>
          <a:lstStyle/>
          <a:p>
            <a:r>
              <a:rPr lang="es-CL" dirty="0"/>
              <a:t>El Buque y sus dimensiones</a:t>
            </a:r>
            <a:br>
              <a:rPr lang="es-CL" dirty="0"/>
            </a:br>
            <a:r>
              <a:rPr lang="es-ES" sz="3100" dirty="0"/>
              <a:t>Desplazamiento</a:t>
            </a:r>
            <a:endParaRPr lang="es-CL" dirty="0"/>
          </a:p>
        </p:txBody>
      </p:sp>
      <p:sp>
        <p:nvSpPr>
          <p:cNvPr id="2" name="Marcador de fecha 1">
            <a:extLst>
              <a:ext uri="{FF2B5EF4-FFF2-40B4-BE49-F238E27FC236}">
                <a16:creationId xmlns:a16="http://schemas.microsoft.com/office/drawing/2014/main" id="{E9EC3F5C-D1EF-E385-1B18-4E46BEEA0290}"/>
              </a:ext>
            </a:extLst>
          </p:cNvPr>
          <p:cNvSpPr>
            <a:spLocks noGrp="1"/>
          </p:cNvSpPr>
          <p:nvPr>
            <p:ph type="dt" sz="half" idx="10"/>
          </p:nvPr>
        </p:nvSpPr>
        <p:spPr/>
        <p:txBody>
          <a:bodyPr/>
          <a:lstStyle/>
          <a:p>
            <a:pPr>
              <a:defRPr/>
            </a:pPr>
            <a:fld id="{3B8A51E1-E1C7-4E70-8F03-8AE59168BDB9}" type="datetime1">
              <a:rPr lang="es-CL" smtClean="0"/>
              <a:t>12-02-2025</a:t>
            </a:fld>
            <a:endParaRPr lang="es-ES"/>
          </a:p>
        </p:txBody>
      </p:sp>
      <p:sp>
        <p:nvSpPr>
          <p:cNvPr id="3" name="Marcador de número de diapositiva 2">
            <a:extLst>
              <a:ext uri="{FF2B5EF4-FFF2-40B4-BE49-F238E27FC236}">
                <a16:creationId xmlns:a16="http://schemas.microsoft.com/office/drawing/2014/main" id="{1EE558BB-1AC5-8BE2-5982-812ECF2CC4C2}"/>
              </a:ext>
            </a:extLst>
          </p:cNvPr>
          <p:cNvSpPr>
            <a:spLocks noGrp="1"/>
          </p:cNvSpPr>
          <p:nvPr>
            <p:ph type="sldNum" sz="quarter" idx="12"/>
          </p:nvPr>
        </p:nvSpPr>
        <p:spPr/>
        <p:txBody>
          <a:bodyPr/>
          <a:lstStyle/>
          <a:p>
            <a:pPr>
              <a:defRPr/>
            </a:pPr>
            <a:fld id="{512A34C5-A7E8-4629-B921-404C04172488}" type="slidenum">
              <a:rPr lang="es-ES" smtClean="0"/>
              <a:pPr>
                <a:defRPr/>
              </a:pPr>
              <a:t>61</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 calcmode="lin" valueType="num">
                                      <p:cBhvr>
                                        <p:cTn id="7" dur="1000" fill="hold"/>
                                        <p:tgtEl>
                                          <p:spTgt spid="7">
                                            <p:txEl>
                                              <p:pRg st="3" end="3"/>
                                            </p:txEl>
                                          </p:spTgt>
                                        </p:tgtEl>
                                        <p:attrNameLst>
                                          <p:attrName>ppt_w</p:attrName>
                                        </p:attrNameLst>
                                      </p:cBhvr>
                                      <p:tavLst>
                                        <p:tav tm="0">
                                          <p:val>
                                            <p:strVal val="#ppt_w*0.70"/>
                                          </p:val>
                                        </p:tav>
                                        <p:tav tm="100000">
                                          <p:val>
                                            <p:strVal val="#ppt_w"/>
                                          </p:val>
                                        </p:tav>
                                      </p:tavLst>
                                    </p:anim>
                                    <p:anim calcmode="lin" valueType="num">
                                      <p:cBhvr>
                                        <p:cTn id="8" dur="1000" fill="hold"/>
                                        <p:tgtEl>
                                          <p:spTgt spid="7">
                                            <p:txEl>
                                              <p:pRg st="3" end="3"/>
                                            </p:txEl>
                                          </p:spTgt>
                                        </p:tgtEl>
                                        <p:attrNameLst>
                                          <p:attrName>ppt_h</p:attrName>
                                        </p:attrNameLst>
                                      </p:cBhvr>
                                      <p:tavLst>
                                        <p:tav tm="0">
                                          <p:val>
                                            <p:strVal val="#ppt_h"/>
                                          </p:val>
                                        </p:tav>
                                        <p:tav tm="100000">
                                          <p:val>
                                            <p:strVal val="#ppt_h"/>
                                          </p:val>
                                        </p:tav>
                                      </p:tavLst>
                                    </p:anim>
                                    <p:animEffect transition="in" filter="fade">
                                      <p:cBhvr>
                                        <p:cTn id="9" dur="1000"/>
                                        <p:tgtEl>
                                          <p:spTgt spid="7">
                                            <p:txEl>
                                              <p:pRg st="3" end="3"/>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7">
                                            <p:txEl>
                                              <p:pRg st="4" end="4"/>
                                            </p:txEl>
                                          </p:spTgt>
                                        </p:tgtEl>
                                        <p:attrNameLst>
                                          <p:attrName>style.visibility</p:attrName>
                                        </p:attrNameLst>
                                      </p:cBhvr>
                                      <p:to>
                                        <p:strVal val="visible"/>
                                      </p:to>
                                    </p:set>
                                    <p:animEffect transition="in" filter="box(in)">
                                      <p:cBhvr>
                                        <p:cTn id="14" dur="500"/>
                                        <p:tgtEl>
                                          <p:spTgt spid="7">
                                            <p:txEl>
                                              <p:pRg st="4" end="4"/>
                                            </p:txEl>
                                          </p:spTgt>
                                        </p:tgtEl>
                                      </p:cBhvr>
                                    </p:animEffect>
                                  </p:childTnLst>
                                </p:cTn>
                              </p:par>
                              <p:par>
                                <p:cTn id="15" presetID="4" presetClass="entr" presetSubtype="16" fill="hold" nodeType="with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animEffect transition="in" filter="box(in)">
                                      <p:cBhvr>
                                        <p:cTn id="17" dur="500"/>
                                        <p:tgtEl>
                                          <p:spTgt spid="7">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7">
                                            <p:txEl>
                                              <p:pRg st="6" end="6"/>
                                            </p:txEl>
                                          </p:spTgt>
                                        </p:tgtEl>
                                        <p:attrNameLst>
                                          <p:attrName>style.visibility</p:attrName>
                                        </p:attrNameLst>
                                      </p:cBhvr>
                                      <p:to>
                                        <p:strVal val="visible"/>
                                      </p:to>
                                    </p:set>
                                    <p:animEffect transition="in" filter="box(in)">
                                      <p:cBhvr>
                                        <p:cTn id="22"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Marcador de contenido" descr="CurvasCarenaDerecha.png"/>
          <p:cNvPicPr>
            <a:picLocks noGrp="1" noChangeAspect="1"/>
          </p:cNvPicPr>
          <p:nvPr>
            <p:ph idx="1"/>
          </p:nvPr>
        </p:nvPicPr>
        <p:blipFill>
          <a:blip r:embed="rId2"/>
          <a:stretch>
            <a:fillRect/>
          </a:stretch>
        </p:blipFill>
        <p:spPr>
          <a:xfrm>
            <a:off x="457200" y="1543179"/>
            <a:ext cx="8229600" cy="4401879"/>
          </a:xfrm>
        </p:spPr>
      </p:pic>
      <p:sp>
        <p:nvSpPr>
          <p:cNvPr id="2" name="1 Título"/>
          <p:cNvSpPr>
            <a:spLocks noGrp="1"/>
          </p:cNvSpPr>
          <p:nvPr>
            <p:ph type="title"/>
          </p:nvPr>
        </p:nvSpPr>
        <p:spPr/>
        <p:txBody>
          <a:bodyPr>
            <a:normAutofit fontScale="90000"/>
          </a:bodyPr>
          <a:lstStyle/>
          <a:p>
            <a:r>
              <a:rPr lang="es-ES" dirty="0"/>
              <a:t>Buque y sus dimensiones</a:t>
            </a:r>
            <a:br>
              <a:rPr lang="es-ES" dirty="0"/>
            </a:br>
            <a:r>
              <a:rPr lang="es-ES" sz="3100" dirty="0"/>
              <a:t>Desplazamiento – Otras definiciones</a:t>
            </a:r>
            <a:endParaRPr lang="es-CL" sz="3100" dirty="0"/>
          </a:p>
        </p:txBody>
      </p:sp>
      <p:sp>
        <p:nvSpPr>
          <p:cNvPr id="8" name="7 CuadroTexto"/>
          <p:cNvSpPr txBox="1"/>
          <p:nvPr/>
        </p:nvSpPr>
        <p:spPr>
          <a:xfrm>
            <a:off x="1500166" y="1434607"/>
            <a:ext cx="3571900" cy="307777"/>
          </a:xfrm>
          <a:prstGeom prst="rect">
            <a:avLst/>
          </a:prstGeom>
          <a:solidFill>
            <a:schemeClr val="bg1"/>
          </a:solidFill>
        </p:spPr>
        <p:txBody>
          <a:bodyPr wrap="square" rtlCol="0">
            <a:spAutoFit/>
          </a:bodyPr>
          <a:lstStyle/>
          <a:p>
            <a:r>
              <a:rPr lang="es-CL" sz="1400" dirty="0"/>
              <a:t>Curvas de carena adrizada</a:t>
            </a:r>
          </a:p>
        </p:txBody>
      </p:sp>
      <p:sp>
        <p:nvSpPr>
          <p:cNvPr id="9" name="8 Elipse"/>
          <p:cNvSpPr/>
          <p:nvPr/>
        </p:nvSpPr>
        <p:spPr>
          <a:xfrm rot="20076089">
            <a:off x="2034728" y="2445025"/>
            <a:ext cx="6357982" cy="1271891"/>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3" name="12 Conector recto de flecha"/>
          <p:cNvCxnSpPr/>
          <p:nvPr/>
        </p:nvCxnSpPr>
        <p:spPr>
          <a:xfrm>
            <a:off x="809601" y="3643314"/>
            <a:ext cx="3262333" cy="1588"/>
          </a:xfrm>
          <a:prstGeom prst="straightConnector1">
            <a:avLst/>
          </a:prstGeom>
          <a:ln w="317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9" name="18 CuadroTexto"/>
          <p:cNvSpPr txBox="1"/>
          <p:nvPr/>
        </p:nvSpPr>
        <p:spPr>
          <a:xfrm>
            <a:off x="304765" y="3557587"/>
            <a:ext cx="481021" cy="184666"/>
          </a:xfrm>
          <a:prstGeom prst="rect">
            <a:avLst/>
          </a:prstGeom>
          <a:solidFill>
            <a:schemeClr val="accent1"/>
          </a:solidFill>
        </p:spPr>
        <p:txBody>
          <a:bodyPr wrap="square" rtlCol="0">
            <a:spAutoFit/>
          </a:bodyPr>
          <a:lstStyle/>
          <a:p>
            <a:r>
              <a:rPr lang="es-CL" sz="600" dirty="0">
                <a:solidFill>
                  <a:schemeClr val="bg1"/>
                </a:solidFill>
              </a:rPr>
              <a:t>3,4 </a:t>
            </a:r>
            <a:r>
              <a:rPr lang="es-CL" sz="600" dirty="0" err="1">
                <a:solidFill>
                  <a:schemeClr val="bg1"/>
                </a:solidFill>
              </a:rPr>
              <a:t>mt</a:t>
            </a:r>
            <a:endParaRPr lang="es-CL" sz="600" dirty="0">
              <a:solidFill>
                <a:schemeClr val="bg1"/>
              </a:solidFill>
            </a:endParaRPr>
          </a:p>
        </p:txBody>
      </p:sp>
      <p:cxnSp>
        <p:nvCxnSpPr>
          <p:cNvPr id="21" name="20 Conector recto de flecha"/>
          <p:cNvCxnSpPr/>
          <p:nvPr/>
        </p:nvCxnSpPr>
        <p:spPr>
          <a:xfrm rot="5400000" flipH="1" flipV="1">
            <a:off x="3207537" y="2750344"/>
            <a:ext cx="1790710" cy="4752"/>
          </a:xfrm>
          <a:prstGeom prst="straightConnector1">
            <a:avLst/>
          </a:prstGeom>
          <a:ln w="31750">
            <a:tailEnd type="arrow"/>
          </a:ln>
        </p:spPr>
        <p:style>
          <a:lnRef idx="1">
            <a:schemeClr val="accent1"/>
          </a:lnRef>
          <a:fillRef idx="0">
            <a:schemeClr val="accent1"/>
          </a:fillRef>
          <a:effectRef idx="0">
            <a:schemeClr val="accent1"/>
          </a:effectRef>
          <a:fontRef idx="minor">
            <a:schemeClr val="tx1"/>
          </a:fontRef>
        </p:style>
      </p:cxnSp>
      <p:sp>
        <p:nvSpPr>
          <p:cNvPr id="23" name="22 CuadroTexto"/>
          <p:cNvSpPr txBox="1"/>
          <p:nvPr/>
        </p:nvSpPr>
        <p:spPr>
          <a:xfrm>
            <a:off x="3714744" y="1643050"/>
            <a:ext cx="500066" cy="184666"/>
          </a:xfrm>
          <a:prstGeom prst="rect">
            <a:avLst/>
          </a:prstGeom>
          <a:solidFill>
            <a:schemeClr val="accent1"/>
          </a:solidFill>
        </p:spPr>
        <p:txBody>
          <a:bodyPr wrap="square" rtlCol="0">
            <a:spAutoFit/>
          </a:bodyPr>
          <a:lstStyle/>
          <a:p>
            <a:r>
              <a:rPr lang="es-CL" sz="600" dirty="0">
                <a:solidFill>
                  <a:schemeClr val="bg1"/>
                </a:solidFill>
              </a:rPr>
              <a:t>24 cm</a:t>
            </a:r>
          </a:p>
        </p:txBody>
      </p:sp>
      <p:sp>
        <p:nvSpPr>
          <p:cNvPr id="24" name="23 CuadroTexto"/>
          <p:cNvSpPr txBox="1"/>
          <p:nvPr/>
        </p:nvSpPr>
        <p:spPr>
          <a:xfrm>
            <a:off x="1643042" y="3000372"/>
            <a:ext cx="2143140" cy="246221"/>
          </a:xfrm>
          <a:prstGeom prst="rect">
            <a:avLst/>
          </a:prstGeom>
          <a:solidFill>
            <a:schemeClr val="accent1"/>
          </a:solidFill>
        </p:spPr>
        <p:txBody>
          <a:bodyPr wrap="square" rtlCol="0">
            <a:spAutoFit/>
          </a:bodyPr>
          <a:lstStyle/>
          <a:p>
            <a:r>
              <a:rPr lang="es-CL" sz="1000" dirty="0">
                <a:solidFill>
                  <a:schemeClr val="bg1"/>
                </a:solidFill>
              </a:rPr>
              <a:t>24 cm x 200 t = 4.800 </a:t>
            </a:r>
            <a:r>
              <a:rPr lang="es-CL" sz="1000" dirty="0" err="1">
                <a:solidFill>
                  <a:schemeClr val="bg1"/>
                </a:solidFill>
              </a:rPr>
              <a:t>Tons</a:t>
            </a:r>
            <a:r>
              <a:rPr lang="es-CL" sz="1000" dirty="0">
                <a:solidFill>
                  <a:schemeClr val="bg1"/>
                </a:solidFill>
              </a:rPr>
              <a:t> </a:t>
            </a:r>
          </a:p>
        </p:txBody>
      </p:sp>
      <p:sp>
        <p:nvSpPr>
          <p:cNvPr id="27" name="26 Elipse"/>
          <p:cNvSpPr/>
          <p:nvPr/>
        </p:nvSpPr>
        <p:spPr>
          <a:xfrm>
            <a:off x="714348" y="5643578"/>
            <a:ext cx="3857652" cy="35719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 name="Marcador de fecha 2">
            <a:extLst>
              <a:ext uri="{FF2B5EF4-FFF2-40B4-BE49-F238E27FC236}">
                <a16:creationId xmlns:a16="http://schemas.microsoft.com/office/drawing/2014/main" id="{D9493608-223C-1C92-5404-F50D00EB9C96}"/>
              </a:ext>
            </a:extLst>
          </p:cNvPr>
          <p:cNvSpPr>
            <a:spLocks noGrp="1"/>
          </p:cNvSpPr>
          <p:nvPr>
            <p:ph type="dt" sz="half" idx="10"/>
          </p:nvPr>
        </p:nvSpPr>
        <p:spPr/>
        <p:txBody>
          <a:bodyPr/>
          <a:lstStyle/>
          <a:p>
            <a:pPr>
              <a:defRPr/>
            </a:pPr>
            <a:fld id="{652AC740-24C9-4A55-B4A1-303E1CF35F36}" type="datetime1">
              <a:rPr lang="es-CL" smtClean="0"/>
              <a:t>12-02-2025</a:t>
            </a:fld>
            <a:endParaRPr lang="es-ES"/>
          </a:p>
        </p:txBody>
      </p:sp>
      <p:sp>
        <p:nvSpPr>
          <p:cNvPr id="4" name="Marcador de número de diapositiva 3">
            <a:extLst>
              <a:ext uri="{FF2B5EF4-FFF2-40B4-BE49-F238E27FC236}">
                <a16:creationId xmlns:a16="http://schemas.microsoft.com/office/drawing/2014/main" id="{305AD322-15B1-8B3D-7EE7-6176885FEDD9}"/>
              </a:ext>
            </a:extLst>
          </p:cNvPr>
          <p:cNvSpPr>
            <a:spLocks noGrp="1"/>
          </p:cNvSpPr>
          <p:nvPr>
            <p:ph type="sldNum" sz="quarter" idx="12"/>
          </p:nvPr>
        </p:nvSpPr>
        <p:spPr/>
        <p:txBody>
          <a:bodyPr/>
          <a:lstStyle/>
          <a:p>
            <a:pPr>
              <a:defRPr/>
            </a:pPr>
            <a:fld id="{512A34C5-A7E8-4629-B921-404C04172488}" type="slidenum">
              <a:rPr lang="es-ES" smtClean="0"/>
              <a:pPr>
                <a:defRPr/>
              </a:pPr>
              <a:t>62</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1000" fill="hold"/>
                                        <p:tgtEl>
                                          <p:spTgt spid="19"/>
                                        </p:tgtEl>
                                        <p:attrNameLst>
                                          <p:attrName>ppt_w</p:attrName>
                                        </p:attrNameLst>
                                      </p:cBhvr>
                                      <p:tavLst>
                                        <p:tav tm="0">
                                          <p:val>
                                            <p:strVal val="#ppt_w*0.70"/>
                                          </p:val>
                                        </p:tav>
                                        <p:tav tm="100000">
                                          <p:val>
                                            <p:strVal val="#ppt_w"/>
                                          </p:val>
                                        </p:tav>
                                      </p:tavLst>
                                    </p:anim>
                                    <p:anim calcmode="lin" valueType="num">
                                      <p:cBhvr>
                                        <p:cTn id="15" dur="1000" fill="hold"/>
                                        <p:tgtEl>
                                          <p:spTgt spid="19"/>
                                        </p:tgtEl>
                                        <p:attrNameLst>
                                          <p:attrName>ppt_h</p:attrName>
                                        </p:attrNameLst>
                                      </p:cBhvr>
                                      <p:tavLst>
                                        <p:tav tm="0">
                                          <p:val>
                                            <p:strVal val="#ppt_h"/>
                                          </p:val>
                                        </p:tav>
                                        <p:tav tm="100000">
                                          <p:val>
                                            <p:strVal val="#ppt_h"/>
                                          </p:val>
                                        </p:tav>
                                      </p:tavLst>
                                    </p:anim>
                                    <p:animEffect transition="in" filter="fade">
                                      <p:cBhvr>
                                        <p:cTn id="16" dur="1000"/>
                                        <p:tgtEl>
                                          <p:spTgt spid="19"/>
                                        </p:tgtEl>
                                      </p:cBhvr>
                                    </p:animEffect>
                                  </p:childTnLst>
                                </p:cTn>
                              </p:par>
                            </p:childTnLst>
                          </p:cTn>
                        </p:par>
                        <p:par>
                          <p:cTn id="17" fill="hold">
                            <p:stCondLst>
                              <p:cond delay="1000"/>
                            </p:stCondLst>
                            <p:childTnLst>
                              <p:par>
                                <p:cTn id="18" presetID="55" presetClass="entr" presetSubtype="0" fill="hold" nodeType="afterEffect">
                                  <p:stCondLst>
                                    <p:cond delay="2000"/>
                                  </p:stCondLst>
                                  <p:childTnLst>
                                    <p:set>
                                      <p:cBhvr>
                                        <p:cTn id="19" dur="1" fill="hold">
                                          <p:stCondLst>
                                            <p:cond delay="0"/>
                                          </p:stCondLst>
                                        </p:cTn>
                                        <p:tgtEl>
                                          <p:spTgt spid="13"/>
                                        </p:tgtEl>
                                        <p:attrNameLst>
                                          <p:attrName>style.visibility</p:attrName>
                                        </p:attrNameLst>
                                      </p:cBhvr>
                                      <p:to>
                                        <p:strVal val="visible"/>
                                      </p:to>
                                    </p:set>
                                    <p:anim calcmode="lin" valueType="num">
                                      <p:cBhvr>
                                        <p:cTn id="20" dur="1000" fill="hold"/>
                                        <p:tgtEl>
                                          <p:spTgt spid="13"/>
                                        </p:tgtEl>
                                        <p:attrNameLst>
                                          <p:attrName>ppt_w</p:attrName>
                                        </p:attrNameLst>
                                      </p:cBhvr>
                                      <p:tavLst>
                                        <p:tav tm="0">
                                          <p:val>
                                            <p:strVal val="#ppt_w*0.70"/>
                                          </p:val>
                                        </p:tav>
                                        <p:tav tm="100000">
                                          <p:val>
                                            <p:strVal val="#ppt_w"/>
                                          </p:val>
                                        </p:tav>
                                      </p:tavLst>
                                    </p:anim>
                                    <p:anim calcmode="lin" valueType="num">
                                      <p:cBhvr>
                                        <p:cTn id="21" dur="1000" fill="hold"/>
                                        <p:tgtEl>
                                          <p:spTgt spid="13"/>
                                        </p:tgtEl>
                                        <p:attrNameLst>
                                          <p:attrName>ppt_h</p:attrName>
                                        </p:attrNameLst>
                                      </p:cBhvr>
                                      <p:tavLst>
                                        <p:tav tm="0">
                                          <p:val>
                                            <p:strVal val="#ppt_h"/>
                                          </p:val>
                                        </p:tav>
                                        <p:tav tm="100000">
                                          <p:val>
                                            <p:strVal val="#ppt_h"/>
                                          </p:val>
                                        </p:tav>
                                      </p:tavLst>
                                    </p:anim>
                                    <p:animEffect transition="in" filter="fade">
                                      <p:cBhvr>
                                        <p:cTn id="22" dur="1000"/>
                                        <p:tgtEl>
                                          <p:spTgt spid="13"/>
                                        </p:tgtEl>
                                      </p:cBhvr>
                                    </p:animEffect>
                                  </p:childTnLst>
                                </p:cTn>
                              </p:par>
                            </p:childTnLst>
                          </p:cTn>
                        </p:par>
                        <p:par>
                          <p:cTn id="23" fill="hold">
                            <p:stCondLst>
                              <p:cond delay="4000"/>
                            </p:stCondLst>
                            <p:childTnLst>
                              <p:par>
                                <p:cTn id="24" presetID="55" presetClass="entr" presetSubtype="0" fill="hold" nodeType="afterEffect">
                                  <p:stCondLst>
                                    <p:cond delay="2000"/>
                                  </p:stCondLst>
                                  <p:childTnLst>
                                    <p:set>
                                      <p:cBhvr>
                                        <p:cTn id="25" dur="1" fill="hold">
                                          <p:stCondLst>
                                            <p:cond delay="0"/>
                                          </p:stCondLst>
                                        </p:cTn>
                                        <p:tgtEl>
                                          <p:spTgt spid="21"/>
                                        </p:tgtEl>
                                        <p:attrNameLst>
                                          <p:attrName>style.visibility</p:attrName>
                                        </p:attrNameLst>
                                      </p:cBhvr>
                                      <p:to>
                                        <p:strVal val="visible"/>
                                      </p:to>
                                    </p:set>
                                    <p:anim calcmode="lin" valueType="num">
                                      <p:cBhvr>
                                        <p:cTn id="26" dur="1000" fill="hold"/>
                                        <p:tgtEl>
                                          <p:spTgt spid="21"/>
                                        </p:tgtEl>
                                        <p:attrNameLst>
                                          <p:attrName>ppt_w</p:attrName>
                                        </p:attrNameLst>
                                      </p:cBhvr>
                                      <p:tavLst>
                                        <p:tav tm="0">
                                          <p:val>
                                            <p:strVal val="#ppt_w*0.70"/>
                                          </p:val>
                                        </p:tav>
                                        <p:tav tm="100000">
                                          <p:val>
                                            <p:strVal val="#ppt_w"/>
                                          </p:val>
                                        </p:tav>
                                      </p:tavLst>
                                    </p:anim>
                                    <p:anim calcmode="lin" valueType="num">
                                      <p:cBhvr>
                                        <p:cTn id="27" dur="1000" fill="hold"/>
                                        <p:tgtEl>
                                          <p:spTgt spid="21"/>
                                        </p:tgtEl>
                                        <p:attrNameLst>
                                          <p:attrName>ppt_h</p:attrName>
                                        </p:attrNameLst>
                                      </p:cBhvr>
                                      <p:tavLst>
                                        <p:tav tm="0">
                                          <p:val>
                                            <p:strVal val="#ppt_h"/>
                                          </p:val>
                                        </p:tav>
                                        <p:tav tm="100000">
                                          <p:val>
                                            <p:strVal val="#ppt_h"/>
                                          </p:val>
                                        </p:tav>
                                      </p:tavLst>
                                    </p:anim>
                                    <p:animEffect transition="in" filter="fade">
                                      <p:cBhvr>
                                        <p:cTn id="28" dur="1000"/>
                                        <p:tgtEl>
                                          <p:spTgt spid="21"/>
                                        </p:tgtEl>
                                      </p:cBhvr>
                                    </p:animEffect>
                                  </p:childTnLst>
                                </p:cTn>
                              </p:par>
                            </p:childTnLst>
                          </p:cTn>
                        </p:par>
                        <p:par>
                          <p:cTn id="29" fill="hold">
                            <p:stCondLst>
                              <p:cond delay="7000"/>
                            </p:stCondLst>
                            <p:childTnLst>
                              <p:par>
                                <p:cTn id="30" presetID="55" presetClass="entr" presetSubtype="0" fill="hold" grpId="0" nodeType="afterEffect">
                                  <p:stCondLst>
                                    <p:cond delay="2000"/>
                                  </p:stCondLst>
                                  <p:childTnLst>
                                    <p:set>
                                      <p:cBhvr>
                                        <p:cTn id="31" dur="1" fill="hold">
                                          <p:stCondLst>
                                            <p:cond delay="0"/>
                                          </p:stCondLst>
                                        </p:cTn>
                                        <p:tgtEl>
                                          <p:spTgt spid="23"/>
                                        </p:tgtEl>
                                        <p:attrNameLst>
                                          <p:attrName>style.visibility</p:attrName>
                                        </p:attrNameLst>
                                      </p:cBhvr>
                                      <p:to>
                                        <p:strVal val="visible"/>
                                      </p:to>
                                    </p:set>
                                    <p:anim calcmode="lin" valueType="num">
                                      <p:cBhvr>
                                        <p:cTn id="32" dur="1000" fill="hold"/>
                                        <p:tgtEl>
                                          <p:spTgt spid="23"/>
                                        </p:tgtEl>
                                        <p:attrNameLst>
                                          <p:attrName>ppt_w</p:attrName>
                                        </p:attrNameLst>
                                      </p:cBhvr>
                                      <p:tavLst>
                                        <p:tav tm="0">
                                          <p:val>
                                            <p:strVal val="#ppt_w*0.70"/>
                                          </p:val>
                                        </p:tav>
                                        <p:tav tm="100000">
                                          <p:val>
                                            <p:strVal val="#ppt_w"/>
                                          </p:val>
                                        </p:tav>
                                      </p:tavLst>
                                    </p:anim>
                                    <p:anim calcmode="lin" valueType="num">
                                      <p:cBhvr>
                                        <p:cTn id="33" dur="1000" fill="hold"/>
                                        <p:tgtEl>
                                          <p:spTgt spid="23"/>
                                        </p:tgtEl>
                                        <p:attrNameLst>
                                          <p:attrName>ppt_h</p:attrName>
                                        </p:attrNameLst>
                                      </p:cBhvr>
                                      <p:tavLst>
                                        <p:tav tm="0">
                                          <p:val>
                                            <p:strVal val="#ppt_h"/>
                                          </p:val>
                                        </p:tav>
                                        <p:tav tm="100000">
                                          <p:val>
                                            <p:strVal val="#ppt_h"/>
                                          </p:val>
                                        </p:tav>
                                      </p:tavLst>
                                    </p:anim>
                                    <p:animEffect transition="in" filter="fade">
                                      <p:cBhvr>
                                        <p:cTn id="34" dur="1000"/>
                                        <p:tgtEl>
                                          <p:spTgt spid="23"/>
                                        </p:tgtEl>
                                      </p:cBhvr>
                                    </p:animEffect>
                                  </p:childTnLst>
                                </p:cTn>
                              </p:par>
                            </p:childTnLst>
                          </p:cTn>
                        </p:par>
                        <p:par>
                          <p:cTn id="35" fill="hold">
                            <p:stCondLst>
                              <p:cond delay="10000"/>
                            </p:stCondLst>
                            <p:childTnLst>
                              <p:par>
                                <p:cTn id="36" presetID="55" presetClass="entr" presetSubtype="0" fill="hold" grpId="0" nodeType="afterEffect">
                                  <p:stCondLst>
                                    <p:cond delay="2000"/>
                                  </p:stCondLst>
                                  <p:childTnLst>
                                    <p:set>
                                      <p:cBhvr>
                                        <p:cTn id="37" dur="1" fill="hold">
                                          <p:stCondLst>
                                            <p:cond delay="0"/>
                                          </p:stCondLst>
                                        </p:cTn>
                                        <p:tgtEl>
                                          <p:spTgt spid="27"/>
                                        </p:tgtEl>
                                        <p:attrNameLst>
                                          <p:attrName>style.visibility</p:attrName>
                                        </p:attrNameLst>
                                      </p:cBhvr>
                                      <p:to>
                                        <p:strVal val="visible"/>
                                      </p:to>
                                    </p:set>
                                    <p:anim calcmode="lin" valueType="num">
                                      <p:cBhvr>
                                        <p:cTn id="38" dur="1000" fill="hold"/>
                                        <p:tgtEl>
                                          <p:spTgt spid="27"/>
                                        </p:tgtEl>
                                        <p:attrNameLst>
                                          <p:attrName>ppt_w</p:attrName>
                                        </p:attrNameLst>
                                      </p:cBhvr>
                                      <p:tavLst>
                                        <p:tav tm="0">
                                          <p:val>
                                            <p:strVal val="#ppt_w*0.70"/>
                                          </p:val>
                                        </p:tav>
                                        <p:tav tm="100000">
                                          <p:val>
                                            <p:strVal val="#ppt_w"/>
                                          </p:val>
                                        </p:tav>
                                      </p:tavLst>
                                    </p:anim>
                                    <p:anim calcmode="lin" valueType="num">
                                      <p:cBhvr>
                                        <p:cTn id="39" dur="1000" fill="hold"/>
                                        <p:tgtEl>
                                          <p:spTgt spid="27"/>
                                        </p:tgtEl>
                                        <p:attrNameLst>
                                          <p:attrName>ppt_h</p:attrName>
                                        </p:attrNameLst>
                                      </p:cBhvr>
                                      <p:tavLst>
                                        <p:tav tm="0">
                                          <p:val>
                                            <p:strVal val="#ppt_h"/>
                                          </p:val>
                                        </p:tav>
                                        <p:tav tm="100000">
                                          <p:val>
                                            <p:strVal val="#ppt_h"/>
                                          </p:val>
                                        </p:tav>
                                      </p:tavLst>
                                    </p:anim>
                                    <p:animEffect transition="in" filter="fade">
                                      <p:cBhvr>
                                        <p:cTn id="40" dur="1000"/>
                                        <p:tgtEl>
                                          <p:spTgt spid="27"/>
                                        </p:tgtEl>
                                      </p:cBhvr>
                                    </p:animEffect>
                                  </p:childTnLst>
                                </p:cTn>
                              </p:par>
                            </p:childTnLst>
                          </p:cTn>
                        </p:par>
                        <p:par>
                          <p:cTn id="41" fill="hold">
                            <p:stCondLst>
                              <p:cond delay="13000"/>
                            </p:stCondLst>
                            <p:childTnLst>
                              <p:par>
                                <p:cTn id="42" presetID="55" presetClass="entr" presetSubtype="0" fill="hold" grpId="0" nodeType="afterEffect">
                                  <p:stCondLst>
                                    <p:cond delay="20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1000" fill="hold"/>
                                        <p:tgtEl>
                                          <p:spTgt spid="24"/>
                                        </p:tgtEl>
                                        <p:attrNameLst>
                                          <p:attrName>ppt_w</p:attrName>
                                        </p:attrNameLst>
                                      </p:cBhvr>
                                      <p:tavLst>
                                        <p:tav tm="0">
                                          <p:val>
                                            <p:strVal val="#ppt_w*0.70"/>
                                          </p:val>
                                        </p:tav>
                                        <p:tav tm="100000">
                                          <p:val>
                                            <p:strVal val="#ppt_w"/>
                                          </p:val>
                                        </p:tav>
                                      </p:tavLst>
                                    </p:anim>
                                    <p:anim calcmode="lin" valueType="num">
                                      <p:cBhvr>
                                        <p:cTn id="45" dur="1000" fill="hold"/>
                                        <p:tgtEl>
                                          <p:spTgt spid="24"/>
                                        </p:tgtEl>
                                        <p:attrNameLst>
                                          <p:attrName>ppt_h</p:attrName>
                                        </p:attrNameLst>
                                      </p:cBhvr>
                                      <p:tavLst>
                                        <p:tav tm="0">
                                          <p:val>
                                            <p:strVal val="#ppt_h"/>
                                          </p:val>
                                        </p:tav>
                                        <p:tav tm="100000">
                                          <p:val>
                                            <p:strVal val="#ppt_h"/>
                                          </p:val>
                                        </p:tav>
                                      </p:tavLst>
                                    </p:anim>
                                    <p:animEffect transition="in" filter="fade">
                                      <p:cBhvr>
                                        <p:cTn id="46"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23" grpId="0" animBg="1"/>
      <p:bldP spid="24" grpId="0" animBg="1"/>
      <p:bldP spid="2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ES" dirty="0"/>
              <a:t>Buque y sus dimensiones</a:t>
            </a:r>
            <a:br>
              <a:rPr lang="es-ES" dirty="0"/>
            </a:br>
            <a:r>
              <a:rPr lang="es-ES" sz="3100" dirty="0"/>
              <a:t>Desplazamiento - definiciones</a:t>
            </a:r>
            <a:endParaRPr lang="es-CL" dirty="0"/>
          </a:p>
        </p:txBody>
      </p:sp>
      <p:sp>
        <p:nvSpPr>
          <p:cNvPr id="5" name="4 Marcador de contenido"/>
          <p:cNvSpPr>
            <a:spLocks noGrp="1"/>
          </p:cNvSpPr>
          <p:nvPr>
            <p:ph sz="half" idx="1"/>
          </p:nvPr>
        </p:nvSpPr>
        <p:spPr/>
        <p:txBody>
          <a:bodyPr>
            <a:normAutofit fontScale="47500" lnSpcReduction="20000"/>
          </a:bodyPr>
          <a:lstStyle/>
          <a:p>
            <a:r>
              <a:rPr lang="es-CL" dirty="0"/>
              <a:t>DESPLAZAMIENTO </a:t>
            </a:r>
          </a:p>
          <a:p>
            <a:pPr lvl="1"/>
            <a:r>
              <a:rPr lang="es-CL" dirty="0"/>
              <a:t>El desplazamiento es el volumen de agua que el buque desplaza.</a:t>
            </a:r>
          </a:p>
          <a:p>
            <a:r>
              <a:rPr lang="es-CL" dirty="0"/>
              <a:t>CALADO </a:t>
            </a:r>
          </a:p>
          <a:p>
            <a:pPr lvl="1"/>
            <a:r>
              <a:rPr lang="es-CL" dirty="0"/>
              <a:t>Se mide verticalmente desde la parte inferior de la quilla hasta la línea de flotación y corresponde a la profundidad necesaria par que el buque flote.</a:t>
            </a:r>
          </a:p>
          <a:p>
            <a:r>
              <a:rPr lang="es-CL" dirty="0"/>
              <a:t>FRANCOBORDO </a:t>
            </a:r>
          </a:p>
          <a:p>
            <a:pPr lvl="1"/>
            <a:r>
              <a:rPr lang="es-CL" dirty="0"/>
              <a:t>Distancia vertical desde la cara inferior de la cubierta de trabajo en el costado hasta la línea de flotación.</a:t>
            </a:r>
          </a:p>
          <a:p>
            <a:pPr lvl="1"/>
            <a:r>
              <a:rPr lang="es-CL" dirty="0"/>
              <a:t>Hay tres razones fundamentales para tener un volumen mínimo del casco del buque fuera del agua:</a:t>
            </a:r>
          </a:p>
          <a:p>
            <a:pPr lvl="2"/>
            <a:r>
              <a:rPr lang="es-CL" dirty="0"/>
              <a:t>Como reserva de flotabilidad, para que cuando el buque navegue entre olas el agua embarcada sea la mínima.</a:t>
            </a:r>
          </a:p>
          <a:p>
            <a:pPr lvl="2"/>
            <a:r>
              <a:rPr lang="es-CL" dirty="0"/>
              <a:t>En caso de inundación del buque, también la reserva de flotabilidad evitará su hundimiento, o por lo menos, lo retrasará lo máximo posible.</a:t>
            </a:r>
          </a:p>
          <a:p>
            <a:pPr lvl="2"/>
            <a:r>
              <a:rPr lang="es-CL" dirty="0"/>
              <a:t>El francobordo influye en la estabilidad transversal, ya que al aumentar el francobordo, el ángulo para el cual se anula la estabilidad, también aumenta.</a:t>
            </a:r>
          </a:p>
        </p:txBody>
      </p:sp>
      <p:pic>
        <p:nvPicPr>
          <p:cNvPr id="159745" name="Picture 1"/>
          <p:cNvPicPr>
            <a:picLocks noGrp="1" noChangeAspect="1" noChangeArrowheads="1"/>
          </p:cNvPicPr>
          <p:nvPr>
            <p:ph sz="quarter" idx="2"/>
          </p:nvPr>
        </p:nvPicPr>
        <p:blipFill>
          <a:blip r:embed="rId2"/>
          <a:srcRect/>
          <a:stretch>
            <a:fillRect/>
          </a:stretch>
        </p:blipFill>
        <p:spPr bwMode="auto">
          <a:xfrm>
            <a:off x="5102225" y="1995518"/>
            <a:ext cx="3581400" cy="1644590"/>
          </a:xfrm>
          <a:prstGeom prst="rect">
            <a:avLst/>
          </a:prstGeom>
          <a:noFill/>
          <a:ln w="9525">
            <a:noFill/>
            <a:miter lim="800000"/>
            <a:headEnd/>
            <a:tailEnd/>
          </a:ln>
          <a:effectLst/>
        </p:spPr>
      </p:pic>
      <p:pic>
        <p:nvPicPr>
          <p:cNvPr id="159746" name="Picture 2"/>
          <p:cNvPicPr>
            <a:picLocks noGrp="1" noChangeAspect="1" noChangeArrowheads="1"/>
          </p:cNvPicPr>
          <p:nvPr>
            <p:ph sz="quarter" idx="3"/>
          </p:nvPr>
        </p:nvPicPr>
        <p:blipFill>
          <a:blip r:embed="rId3"/>
          <a:srcRect/>
          <a:stretch>
            <a:fillRect/>
          </a:stretch>
        </p:blipFill>
        <p:spPr bwMode="auto">
          <a:xfrm>
            <a:off x="5102225" y="4106683"/>
            <a:ext cx="3581400" cy="1689459"/>
          </a:xfrm>
          <a:prstGeom prst="rect">
            <a:avLst/>
          </a:prstGeom>
          <a:noFill/>
          <a:ln w="9525">
            <a:noFill/>
            <a:miter lim="800000"/>
            <a:headEnd/>
            <a:tailEnd/>
          </a:ln>
          <a:effectLst/>
        </p:spPr>
      </p:pic>
      <p:sp>
        <p:nvSpPr>
          <p:cNvPr id="2" name="Marcador de fecha 1">
            <a:extLst>
              <a:ext uri="{FF2B5EF4-FFF2-40B4-BE49-F238E27FC236}">
                <a16:creationId xmlns:a16="http://schemas.microsoft.com/office/drawing/2014/main" id="{C6513B42-E058-3BFE-8E5A-2ED7A8583C4B}"/>
              </a:ext>
            </a:extLst>
          </p:cNvPr>
          <p:cNvSpPr>
            <a:spLocks noGrp="1"/>
          </p:cNvSpPr>
          <p:nvPr>
            <p:ph type="dt" sz="half" idx="10"/>
          </p:nvPr>
        </p:nvSpPr>
        <p:spPr/>
        <p:txBody>
          <a:bodyPr/>
          <a:lstStyle/>
          <a:p>
            <a:pPr>
              <a:defRPr/>
            </a:pPr>
            <a:fld id="{6F7A519E-9D4E-48F0-A4EC-FD237E4ED18C}" type="datetime1">
              <a:rPr lang="es-CL" smtClean="0"/>
              <a:t>12-02-2025</a:t>
            </a:fld>
            <a:endParaRPr lang="es-ES"/>
          </a:p>
        </p:txBody>
      </p:sp>
      <p:sp>
        <p:nvSpPr>
          <p:cNvPr id="3" name="Marcador de número de diapositiva 2">
            <a:extLst>
              <a:ext uri="{FF2B5EF4-FFF2-40B4-BE49-F238E27FC236}">
                <a16:creationId xmlns:a16="http://schemas.microsoft.com/office/drawing/2014/main" id="{CFC8F034-B59F-CEEA-41CF-758BA2384AE6}"/>
              </a:ext>
            </a:extLst>
          </p:cNvPr>
          <p:cNvSpPr>
            <a:spLocks noGrp="1"/>
          </p:cNvSpPr>
          <p:nvPr>
            <p:ph type="sldNum" sz="quarter" idx="12"/>
          </p:nvPr>
        </p:nvSpPr>
        <p:spPr/>
        <p:txBody>
          <a:bodyPr/>
          <a:lstStyle/>
          <a:p>
            <a:pPr>
              <a:defRPr/>
            </a:pPr>
            <a:fld id="{A178CB3D-2E8A-4240-8991-367CC81DF090}" type="slidenum">
              <a:rPr lang="es-ES" smtClean="0"/>
              <a:pPr>
                <a:defRPr/>
              </a:pPr>
              <a:t>63</a:t>
            </a:fld>
            <a:endParaRPr lang="es-E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a:t>Buque y sus dimensiones</a:t>
            </a:r>
            <a:br>
              <a:rPr lang="es-ES" dirty="0"/>
            </a:br>
            <a:r>
              <a:rPr lang="es-ES" sz="3100" dirty="0"/>
              <a:t>Desplazamiento - definiciones</a:t>
            </a:r>
            <a:endParaRPr lang="es-CL" dirty="0"/>
          </a:p>
        </p:txBody>
      </p:sp>
      <p:sp>
        <p:nvSpPr>
          <p:cNvPr id="3" name="2 Marcador de contenido"/>
          <p:cNvSpPr>
            <a:spLocks noGrp="1"/>
          </p:cNvSpPr>
          <p:nvPr>
            <p:ph sz="half" idx="1"/>
          </p:nvPr>
        </p:nvSpPr>
        <p:spPr>
          <a:xfrm>
            <a:off x="1142976" y="1827212"/>
            <a:ext cx="3806849" cy="4316431"/>
          </a:xfrm>
        </p:spPr>
        <p:txBody>
          <a:bodyPr>
            <a:normAutofit fontScale="47500" lnSpcReduction="20000"/>
          </a:bodyPr>
          <a:lstStyle/>
          <a:p>
            <a:r>
              <a:rPr lang="es-CL" dirty="0"/>
              <a:t>Desplazamiento en Rosca (</a:t>
            </a:r>
            <a:r>
              <a:rPr lang="es-CL" dirty="0" err="1"/>
              <a:t>lightweight</a:t>
            </a:r>
            <a:r>
              <a:rPr lang="es-CL" dirty="0"/>
              <a:t> </a:t>
            </a:r>
            <a:r>
              <a:rPr lang="es-CL" dirty="0" err="1"/>
              <a:t>displacement</a:t>
            </a:r>
            <a:r>
              <a:rPr lang="es-CL" dirty="0"/>
              <a:t>)</a:t>
            </a:r>
          </a:p>
          <a:p>
            <a:pPr lvl="1"/>
            <a:r>
              <a:rPr lang="es-CL" dirty="0"/>
              <a:t>Peso vacio de un buque incluyendo maquinaria e instalaciones pero sin lastre carga o consumibles, víveres ni tripulantes. </a:t>
            </a:r>
          </a:p>
          <a:p>
            <a:pPr lvl="1"/>
            <a:r>
              <a:rPr lang="es-CL" dirty="0"/>
              <a:t>Tal como lo entrega el astillero.</a:t>
            </a:r>
          </a:p>
          <a:p>
            <a:r>
              <a:rPr lang="es-CL" dirty="0"/>
              <a:t>Desplazamiento estándar o Desplazamiento Liviano</a:t>
            </a:r>
          </a:p>
          <a:p>
            <a:pPr lvl="1"/>
            <a:r>
              <a:rPr lang="es-CL" dirty="0"/>
              <a:t>Peso del buque incluyendo equipos (botes, instrumentos de navegación, etc.), tripulación con su equipaje, líquidos en circulación, víveres, munición (en los buques de guerra), agua dulce y aceite lubricante. </a:t>
            </a:r>
          </a:p>
          <a:p>
            <a:pPr lvl="1"/>
            <a:r>
              <a:rPr lang="es-CL" dirty="0"/>
              <a:t>No incluye el combustible ni el agua de reserva para calderas.</a:t>
            </a:r>
          </a:p>
          <a:p>
            <a:r>
              <a:rPr lang="es-CL" dirty="0"/>
              <a:t>Desplazamiento en lastre</a:t>
            </a:r>
          </a:p>
          <a:p>
            <a:pPr lvl="1"/>
            <a:r>
              <a:rPr lang="es-CL" dirty="0"/>
              <a:t>Buque lastrado para asegurar condición segura para navegar en el mar (incluye combustible y consumibles, pero no la carga)</a:t>
            </a:r>
          </a:p>
          <a:p>
            <a:r>
              <a:rPr lang="es-CL" dirty="0"/>
              <a:t>Desplazamiento de máxima carga</a:t>
            </a:r>
          </a:p>
          <a:p>
            <a:pPr lvl="1"/>
            <a:r>
              <a:rPr lang="es-CL" dirty="0"/>
              <a:t>Buque cargado hasta su máxima línea de flotación permitida</a:t>
            </a:r>
          </a:p>
          <a:p>
            <a:pPr lvl="1"/>
            <a:r>
              <a:rPr lang="es-CL" dirty="0"/>
              <a:t>Si no se especifica otra cosa, Desplazamiento de un buque, se refiere al desplazamiento máximo.</a:t>
            </a:r>
          </a:p>
        </p:txBody>
      </p:sp>
      <p:pic>
        <p:nvPicPr>
          <p:cNvPr id="163842" name="Picture 2"/>
          <p:cNvPicPr>
            <a:picLocks noGrp="1" noChangeAspect="1" noChangeArrowheads="1"/>
          </p:cNvPicPr>
          <p:nvPr>
            <p:ph sz="quarter" idx="2"/>
          </p:nvPr>
        </p:nvPicPr>
        <p:blipFill>
          <a:blip r:embed="rId2"/>
          <a:srcRect/>
          <a:stretch>
            <a:fillRect/>
          </a:stretch>
        </p:blipFill>
        <p:spPr bwMode="auto">
          <a:xfrm>
            <a:off x="5143504" y="1571612"/>
            <a:ext cx="3581400" cy="1272113"/>
          </a:xfrm>
          <a:prstGeom prst="rect">
            <a:avLst/>
          </a:prstGeom>
          <a:noFill/>
          <a:ln w="9525">
            <a:noFill/>
            <a:miter lim="800000"/>
            <a:headEnd/>
            <a:tailEnd/>
          </a:ln>
          <a:effectLst/>
        </p:spPr>
      </p:pic>
      <p:pic>
        <p:nvPicPr>
          <p:cNvPr id="163843" name="Picture 3"/>
          <p:cNvPicPr>
            <a:picLocks noGrp="1" noChangeAspect="1" noChangeArrowheads="1"/>
          </p:cNvPicPr>
          <p:nvPr>
            <p:ph sz="quarter" idx="3"/>
          </p:nvPr>
        </p:nvPicPr>
        <p:blipFill>
          <a:blip r:embed="rId3"/>
          <a:srcRect/>
          <a:stretch>
            <a:fillRect/>
          </a:stretch>
        </p:blipFill>
        <p:spPr bwMode="auto">
          <a:xfrm>
            <a:off x="5205442" y="2928934"/>
            <a:ext cx="3581400" cy="1308391"/>
          </a:xfrm>
          <a:prstGeom prst="rect">
            <a:avLst/>
          </a:prstGeom>
          <a:noFill/>
          <a:ln w="9525">
            <a:noFill/>
            <a:miter lim="800000"/>
            <a:headEnd/>
            <a:tailEnd/>
          </a:ln>
          <a:effectLst/>
        </p:spPr>
      </p:pic>
      <p:pic>
        <p:nvPicPr>
          <p:cNvPr id="163844" name="Picture 4"/>
          <p:cNvPicPr>
            <a:picLocks noChangeAspect="1" noChangeArrowheads="1"/>
          </p:cNvPicPr>
          <p:nvPr/>
        </p:nvPicPr>
        <p:blipFill>
          <a:blip r:embed="rId4"/>
          <a:srcRect/>
          <a:stretch>
            <a:fillRect/>
          </a:stretch>
        </p:blipFill>
        <p:spPr bwMode="auto">
          <a:xfrm>
            <a:off x="5033682" y="4357694"/>
            <a:ext cx="3896036" cy="1500198"/>
          </a:xfrm>
          <a:prstGeom prst="rect">
            <a:avLst/>
          </a:prstGeom>
          <a:noFill/>
          <a:ln w="9525">
            <a:noFill/>
            <a:miter lim="800000"/>
            <a:headEnd/>
            <a:tailEnd/>
          </a:ln>
          <a:effectLst/>
        </p:spPr>
      </p:pic>
      <p:sp>
        <p:nvSpPr>
          <p:cNvPr id="4" name="Marcador de fecha 3">
            <a:extLst>
              <a:ext uri="{FF2B5EF4-FFF2-40B4-BE49-F238E27FC236}">
                <a16:creationId xmlns:a16="http://schemas.microsoft.com/office/drawing/2014/main" id="{55DAE4B7-56FB-C5F6-2077-7BAAE30CFD6F}"/>
              </a:ext>
            </a:extLst>
          </p:cNvPr>
          <p:cNvSpPr>
            <a:spLocks noGrp="1"/>
          </p:cNvSpPr>
          <p:nvPr>
            <p:ph type="dt" sz="half" idx="10"/>
          </p:nvPr>
        </p:nvSpPr>
        <p:spPr/>
        <p:txBody>
          <a:bodyPr/>
          <a:lstStyle/>
          <a:p>
            <a:pPr>
              <a:defRPr/>
            </a:pPr>
            <a:fld id="{779984F4-1C8E-4DB3-9A54-880B9DBCE258}" type="datetime1">
              <a:rPr lang="es-CL" smtClean="0"/>
              <a:t>12-02-2025</a:t>
            </a:fld>
            <a:endParaRPr lang="es-ES"/>
          </a:p>
        </p:txBody>
      </p:sp>
      <p:sp>
        <p:nvSpPr>
          <p:cNvPr id="5" name="Marcador de número de diapositiva 4">
            <a:extLst>
              <a:ext uri="{FF2B5EF4-FFF2-40B4-BE49-F238E27FC236}">
                <a16:creationId xmlns:a16="http://schemas.microsoft.com/office/drawing/2014/main" id="{5E4F6C70-74EF-7687-DDE2-105DEBA13E51}"/>
              </a:ext>
            </a:extLst>
          </p:cNvPr>
          <p:cNvSpPr>
            <a:spLocks noGrp="1"/>
          </p:cNvSpPr>
          <p:nvPr>
            <p:ph type="sldNum" sz="quarter" idx="12"/>
          </p:nvPr>
        </p:nvSpPr>
        <p:spPr/>
        <p:txBody>
          <a:bodyPr/>
          <a:lstStyle/>
          <a:p>
            <a:pPr>
              <a:defRPr/>
            </a:pPr>
            <a:fld id="{A178CB3D-2E8A-4240-8991-367CC81DF090}" type="slidenum">
              <a:rPr lang="es-ES" smtClean="0"/>
              <a:pPr>
                <a:defRPr/>
              </a:pPr>
              <a:t>64</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afterEffect">
                                  <p:stCondLst>
                                    <p:cond delay="0"/>
                                  </p:stCondLst>
                                  <p:childTnLst>
                                    <p:animClr clrSpc="rgb" dir="cw">
                                      <p:cBhvr override="childStyle">
                                        <p:cTn id="6" dur="2000" fill="hold"/>
                                        <p:tgtEl>
                                          <p:spTgt spid="3">
                                            <p:txEl>
                                              <p:pRg st="2" end="2"/>
                                            </p:txEl>
                                          </p:spTgt>
                                        </p:tgtEl>
                                        <p:attrNameLst>
                                          <p:attrName>style.color</p:attrName>
                                        </p:attrNameLst>
                                      </p:cBhvr>
                                      <p:to>
                                        <a:schemeClr val="accent2"/>
                                      </p:to>
                                    </p:animClr>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6384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638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a:t>Buque y sus dimensiones</a:t>
            </a:r>
            <a:br>
              <a:rPr lang="es-ES" dirty="0"/>
            </a:br>
            <a:r>
              <a:rPr lang="es-ES" sz="3100" dirty="0"/>
              <a:t>Desplazamiento – Otras definiciones</a:t>
            </a:r>
            <a:endParaRPr lang="es-CL" dirty="0"/>
          </a:p>
        </p:txBody>
      </p:sp>
      <p:sp>
        <p:nvSpPr>
          <p:cNvPr id="3" name="2 Marcador de contenido"/>
          <p:cNvSpPr>
            <a:spLocks noGrp="1"/>
          </p:cNvSpPr>
          <p:nvPr>
            <p:ph sz="half" idx="1"/>
          </p:nvPr>
        </p:nvSpPr>
        <p:spPr>
          <a:xfrm>
            <a:off x="1071538" y="1827212"/>
            <a:ext cx="3878287" cy="4673621"/>
          </a:xfrm>
        </p:spPr>
        <p:txBody>
          <a:bodyPr>
            <a:normAutofit fontScale="47500" lnSpcReduction="20000"/>
          </a:bodyPr>
          <a:lstStyle/>
          <a:p>
            <a:r>
              <a:rPr lang="es-CL" dirty="0"/>
              <a:t>Desplazamiento actual</a:t>
            </a:r>
          </a:p>
          <a:p>
            <a:pPr lvl="1"/>
            <a:r>
              <a:rPr lang="es-CL" dirty="0"/>
              <a:t>Es el peso total del buque.</a:t>
            </a:r>
          </a:p>
          <a:p>
            <a:pPr lvl="1"/>
            <a:r>
              <a:rPr lang="es-CL" dirty="0" err="1"/>
              <a:t>Desplaz</a:t>
            </a:r>
            <a:r>
              <a:rPr lang="es-CL" dirty="0"/>
              <a:t>. en rosca + </a:t>
            </a:r>
            <a:r>
              <a:rPr lang="es-CL" dirty="0" err="1"/>
              <a:t>Desplz</a:t>
            </a:r>
            <a:r>
              <a:rPr lang="es-CL" dirty="0"/>
              <a:t>. peso muerto</a:t>
            </a:r>
          </a:p>
          <a:p>
            <a:r>
              <a:rPr lang="es-CL" dirty="0"/>
              <a:t>Tonelaje de porte bruto o  tonelaje de peso muerto TPM (en inglés, </a:t>
            </a:r>
            <a:r>
              <a:rPr lang="es-CL" i="1" dirty="0" err="1"/>
              <a:t>deadweight</a:t>
            </a:r>
            <a:r>
              <a:rPr lang="es-CL" i="1" dirty="0"/>
              <a:t> </a:t>
            </a:r>
            <a:r>
              <a:rPr lang="es-CL" i="1" dirty="0" err="1"/>
              <a:t>tonnage</a:t>
            </a:r>
            <a:r>
              <a:rPr lang="es-CL" dirty="0"/>
              <a:t>). </a:t>
            </a:r>
          </a:p>
          <a:p>
            <a:pPr lvl="1"/>
            <a:r>
              <a:rPr lang="es-CL" dirty="0"/>
              <a:t>Es  el  peso  real  en  toneladas  que  un  buque  puede  transportar cuando está cargado hasta el calado máximo admisible.</a:t>
            </a:r>
          </a:p>
          <a:p>
            <a:pPr lvl="1"/>
            <a:r>
              <a:rPr lang="es-CL" dirty="0"/>
              <a:t>Diferencia entre desplazamiento máximo y el desplazamiento en rosca.</a:t>
            </a:r>
          </a:p>
          <a:p>
            <a:pPr lvl="1"/>
            <a:r>
              <a:rPr lang="es-CL" dirty="0"/>
              <a:t>Incluye el peso de la carga, pasajeros y tripulación, y el de los consumibles (combustible, víveres, agua potable, suministros, carga o captura y su tripulación).</a:t>
            </a:r>
          </a:p>
          <a:p>
            <a:r>
              <a:rPr lang="es-CL" dirty="0"/>
              <a:t>Capacidad de Carga de un buque.</a:t>
            </a:r>
          </a:p>
          <a:p>
            <a:pPr lvl="1"/>
            <a:r>
              <a:rPr lang="es-CL" dirty="0"/>
              <a:t>Diferencia entre el desplazamiento máximo y el desplazamiento en lastre, e indica el peso de la carga que es posible transportar en ese buque.</a:t>
            </a:r>
          </a:p>
          <a:p>
            <a:pPr lvl="1"/>
            <a:r>
              <a:rPr lang="es-CL" dirty="0"/>
              <a:t>Normalmente no es utilizado por los navieros y agentes de transporte marítimo.</a:t>
            </a:r>
          </a:p>
          <a:p>
            <a:r>
              <a:rPr lang="es-CL" dirty="0"/>
              <a:t>Porte</a:t>
            </a:r>
          </a:p>
          <a:p>
            <a:pPr lvl="1"/>
            <a:r>
              <a:rPr lang="es-CL" dirty="0"/>
              <a:t>Capacidad de carga útil limitada por peso y/o calado máximo</a:t>
            </a:r>
          </a:p>
          <a:p>
            <a:pPr lvl="1"/>
            <a:endParaRPr lang="es-CL" dirty="0"/>
          </a:p>
        </p:txBody>
      </p:sp>
      <p:pic>
        <p:nvPicPr>
          <p:cNvPr id="10" name="Picture 2" descr="http://www.sct.gob.mx/fileadmin/CGPMM/biblioteca/html/segpesq/capitulo1/imagenes/pg12_img2.jpg"/>
          <p:cNvPicPr>
            <a:picLocks noGrp="1" noChangeAspect="1" noChangeArrowheads="1"/>
          </p:cNvPicPr>
          <p:nvPr>
            <p:ph sz="quarter" idx="2"/>
          </p:nvPr>
        </p:nvPicPr>
        <p:blipFill>
          <a:blip r:embed="rId2"/>
          <a:srcRect/>
          <a:stretch>
            <a:fillRect/>
          </a:stretch>
        </p:blipFill>
        <p:spPr bwMode="auto">
          <a:xfrm>
            <a:off x="5102225" y="2144617"/>
            <a:ext cx="3581400" cy="1346391"/>
          </a:xfrm>
          <a:prstGeom prst="rect">
            <a:avLst/>
          </a:prstGeom>
          <a:noFill/>
        </p:spPr>
      </p:pic>
      <p:pic>
        <p:nvPicPr>
          <p:cNvPr id="12" name="Picture 4" descr="http://www.sct.gob.mx/fileadmin/CGPMM/biblioteca/html/segpesq/capitulo1/imagenes/pg12_img1.jpg"/>
          <p:cNvPicPr>
            <a:picLocks noGrp="1" noChangeAspect="1" noChangeArrowheads="1"/>
          </p:cNvPicPr>
          <p:nvPr>
            <p:ph sz="quarter" idx="3"/>
          </p:nvPr>
        </p:nvPicPr>
        <p:blipFill>
          <a:blip r:embed="rId3"/>
          <a:srcRect/>
          <a:stretch>
            <a:fillRect/>
          </a:stretch>
        </p:blipFill>
        <p:spPr bwMode="auto">
          <a:xfrm>
            <a:off x="5373687" y="4208463"/>
            <a:ext cx="3038475" cy="1485900"/>
          </a:xfrm>
          <a:prstGeom prst="rect">
            <a:avLst/>
          </a:prstGeom>
          <a:noFill/>
        </p:spPr>
      </p:pic>
      <p:grpSp>
        <p:nvGrpSpPr>
          <p:cNvPr id="20" name="19 Grupo"/>
          <p:cNvGrpSpPr/>
          <p:nvPr/>
        </p:nvGrpSpPr>
        <p:grpSpPr>
          <a:xfrm>
            <a:off x="5500694" y="3429000"/>
            <a:ext cx="2687498" cy="3071810"/>
            <a:chOff x="5500694" y="3429000"/>
            <a:chExt cx="2687498" cy="3071810"/>
          </a:xfrm>
        </p:grpSpPr>
        <p:pic>
          <p:nvPicPr>
            <p:cNvPr id="177160" name="Picture 8" descr="C:\Users\Alberto\AppData\Local\Microsoft\Windows\INetCache\IE\L0VVAY5C\X_mark[1].gif"/>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5500694" y="3429000"/>
              <a:ext cx="2687498" cy="3071810"/>
            </a:xfrm>
            <a:prstGeom prst="rect">
              <a:avLst/>
            </a:prstGeom>
            <a:noFill/>
          </p:spPr>
        </p:pic>
        <p:sp>
          <p:nvSpPr>
            <p:cNvPr id="18" name="17 CuadroTexto"/>
            <p:cNvSpPr txBox="1"/>
            <p:nvPr/>
          </p:nvSpPr>
          <p:spPr>
            <a:xfrm rot="18696718">
              <a:off x="5508825" y="4756999"/>
              <a:ext cx="2571768" cy="369332"/>
            </a:xfrm>
            <a:prstGeom prst="rect">
              <a:avLst/>
            </a:prstGeom>
            <a:noFill/>
          </p:spPr>
          <p:txBody>
            <a:bodyPr wrap="square" rtlCol="0">
              <a:spAutoFit/>
            </a:bodyPr>
            <a:lstStyle/>
            <a:p>
              <a:r>
                <a:rPr lang="es-CL" dirty="0"/>
                <a:t>Buque sobrecargado</a:t>
              </a:r>
            </a:p>
          </p:txBody>
        </p:sp>
      </p:grpSp>
      <p:sp>
        <p:nvSpPr>
          <p:cNvPr id="4" name="Marcador de fecha 3">
            <a:extLst>
              <a:ext uri="{FF2B5EF4-FFF2-40B4-BE49-F238E27FC236}">
                <a16:creationId xmlns:a16="http://schemas.microsoft.com/office/drawing/2014/main" id="{20AEEBBB-5916-815A-EDB0-8C574FBAAC15}"/>
              </a:ext>
            </a:extLst>
          </p:cNvPr>
          <p:cNvSpPr>
            <a:spLocks noGrp="1"/>
          </p:cNvSpPr>
          <p:nvPr>
            <p:ph type="dt" sz="half" idx="10"/>
          </p:nvPr>
        </p:nvSpPr>
        <p:spPr/>
        <p:txBody>
          <a:bodyPr/>
          <a:lstStyle/>
          <a:p>
            <a:pPr>
              <a:defRPr/>
            </a:pPr>
            <a:fld id="{5FF0A945-BB43-4788-88FC-1612335C5960}" type="datetime1">
              <a:rPr lang="es-CL" smtClean="0"/>
              <a:t>12-02-2025</a:t>
            </a:fld>
            <a:endParaRPr lang="es-ES"/>
          </a:p>
        </p:txBody>
      </p:sp>
      <p:sp>
        <p:nvSpPr>
          <p:cNvPr id="5" name="Marcador de número de diapositiva 4">
            <a:extLst>
              <a:ext uri="{FF2B5EF4-FFF2-40B4-BE49-F238E27FC236}">
                <a16:creationId xmlns:a16="http://schemas.microsoft.com/office/drawing/2014/main" id="{E44DD31C-276C-FC81-75BE-4FACB9F88AA3}"/>
              </a:ext>
            </a:extLst>
          </p:cNvPr>
          <p:cNvSpPr>
            <a:spLocks noGrp="1"/>
          </p:cNvSpPr>
          <p:nvPr>
            <p:ph type="sldNum" sz="quarter" idx="12"/>
          </p:nvPr>
        </p:nvSpPr>
        <p:spPr/>
        <p:txBody>
          <a:bodyPr/>
          <a:lstStyle/>
          <a:p>
            <a:pPr>
              <a:defRPr/>
            </a:pPr>
            <a:fld id="{A178CB3D-2E8A-4240-8991-367CC81DF090}" type="slidenum">
              <a:rPr lang="es-ES" smtClean="0"/>
              <a:pPr>
                <a:defRPr/>
              </a:pPr>
              <a:t>65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nodeType="afterEffect">
                                  <p:stCondLst>
                                    <p:cond delay="1000"/>
                                  </p:stCondLst>
                                  <p:childTnLst>
                                    <p:set>
                                      <p:cBhvr>
                                        <p:cTn id="15" dur="1" fill="hold">
                                          <p:stCondLst>
                                            <p:cond delay="0"/>
                                          </p:stCondLst>
                                        </p:cTn>
                                        <p:tgtEl>
                                          <p:spTgt spid="3">
                                            <p:txEl>
                                              <p:pRg st="10" end="10"/>
                                            </p:txEl>
                                          </p:spTgt>
                                        </p:tgtEl>
                                        <p:attrNameLst>
                                          <p:attrName>style.visibility</p:attrName>
                                        </p:attrNameLst>
                                      </p:cBhvr>
                                      <p:to>
                                        <p:strVal val="visible"/>
                                      </p:to>
                                    </p:set>
                                  </p:childTnLst>
                                </p:cTn>
                              </p:par>
                            </p:childTnLst>
                          </p:cTn>
                        </p:par>
                        <p:par>
                          <p:cTn id="16" fill="hold">
                            <p:stCondLst>
                              <p:cond delay="1000"/>
                            </p:stCondLst>
                            <p:childTnLst>
                              <p:par>
                                <p:cTn id="17" presetID="1" presetClass="entr" presetSubtype="0" fill="hold" nodeType="afterEffect">
                                  <p:stCondLst>
                                    <p:cond delay="1000"/>
                                  </p:stCondLst>
                                  <p:childTnLst>
                                    <p:set>
                                      <p:cBhvr>
                                        <p:cTn id="18" dur="1" fill="hold">
                                          <p:stCondLst>
                                            <p:cond delay="0"/>
                                          </p:stCondLst>
                                        </p:cTn>
                                        <p:tgtEl>
                                          <p:spTgt spid="3">
                                            <p:txEl>
                                              <p:pRg st="11" end="11"/>
                                            </p:txEl>
                                          </p:spTgt>
                                        </p:tgtEl>
                                        <p:attrNameLst>
                                          <p:attrName>style.visibility</p:attrName>
                                        </p:attrNameLst>
                                      </p:cBhvr>
                                      <p:to>
                                        <p:strVal val="visible"/>
                                      </p:to>
                                    </p:set>
                                  </p:childTnLst>
                                </p:cTn>
                              </p:par>
                            </p:childTnLst>
                          </p:cTn>
                        </p:par>
                        <p:par>
                          <p:cTn id="19" fill="hold">
                            <p:stCondLst>
                              <p:cond delay="2000"/>
                            </p:stCondLst>
                            <p:childTnLst>
                              <p:par>
                                <p:cTn id="20" presetID="55" presetClass="entr" presetSubtype="0"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1000" fill="hold"/>
                                        <p:tgtEl>
                                          <p:spTgt spid="12"/>
                                        </p:tgtEl>
                                        <p:attrNameLst>
                                          <p:attrName>ppt_w</p:attrName>
                                        </p:attrNameLst>
                                      </p:cBhvr>
                                      <p:tavLst>
                                        <p:tav tm="0">
                                          <p:val>
                                            <p:strVal val="#ppt_w*0.70"/>
                                          </p:val>
                                        </p:tav>
                                        <p:tav tm="100000">
                                          <p:val>
                                            <p:strVal val="#ppt_w"/>
                                          </p:val>
                                        </p:tav>
                                      </p:tavLst>
                                    </p:anim>
                                    <p:anim calcmode="lin" valueType="num">
                                      <p:cBhvr>
                                        <p:cTn id="23" dur="1000" fill="hold"/>
                                        <p:tgtEl>
                                          <p:spTgt spid="12"/>
                                        </p:tgtEl>
                                        <p:attrNameLst>
                                          <p:attrName>ppt_h</p:attrName>
                                        </p:attrNameLst>
                                      </p:cBhvr>
                                      <p:tavLst>
                                        <p:tav tm="0">
                                          <p:val>
                                            <p:strVal val="#ppt_h"/>
                                          </p:val>
                                        </p:tav>
                                        <p:tav tm="100000">
                                          <p:val>
                                            <p:strVal val="#ppt_h"/>
                                          </p:val>
                                        </p:tav>
                                      </p:tavLst>
                                    </p:anim>
                                    <p:animEffect transition="in" filter="fade">
                                      <p:cBhvr>
                                        <p:cTn id="24" dur="10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box(in)">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3"/>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3"/>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sp>
        <p:nvSpPr>
          <p:cNvPr id="2" name="Marcador de fecha 1">
            <a:extLst>
              <a:ext uri="{FF2B5EF4-FFF2-40B4-BE49-F238E27FC236}">
                <a16:creationId xmlns:a16="http://schemas.microsoft.com/office/drawing/2014/main" id="{0DC28624-F0DC-4C1D-7880-4DE43985F8E4}"/>
              </a:ext>
            </a:extLst>
          </p:cNvPr>
          <p:cNvSpPr>
            <a:spLocks noGrp="1"/>
          </p:cNvSpPr>
          <p:nvPr>
            <p:ph type="dt" sz="half" idx="10"/>
          </p:nvPr>
        </p:nvSpPr>
        <p:spPr/>
        <p:txBody>
          <a:bodyPr/>
          <a:lstStyle/>
          <a:p>
            <a:pPr>
              <a:defRPr/>
            </a:pPr>
            <a:fld id="{3F3956B2-2A99-4EA1-A0E3-E4772E2F2860}" type="datetime1">
              <a:rPr lang="es-CL" smtClean="0"/>
              <a:t>12-02-2025</a:t>
            </a:fld>
            <a:endParaRPr lang="es-ES" dirty="0"/>
          </a:p>
        </p:txBody>
      </p:sp>
      <p:sp>
        <p:nvSpPr>
          <p:cNvPr id="3" name="Marcador de número de diapositiva 2">
            <a:extLst>
              <a:ext uri="{FF2B5EF4-FFF2-40B4-BE49-F238E27FC236}">
                <a16:creationId xmlns:a16="http://schemas.microsoft.com/office/drawing/2014/main" id="{35BE1312-8FAB-F4A5-9971-7339927B06F4}"/>
              </a:ext>
            </a:extLst>
          </p:cNvPr>
          <p:cNvSpPr>
            <a:spLocks noGrp="1"/>
          </p:cNvSpPr>
          <p:nvPr>
            <p:ph type="sldNum" sz="quarter" idx="12"/>
          </p:nvPr>
        </p:nvSpPr>
        <p:spPr/>
        <p:txBody>
          <a:bodyPr/>
          <a:lstStyle/>
          <a:p>
            <a:pPr>
              <a:defRPr/>
            </a:pPr>
            <a:fld id="{1319301B-C8DD-4E2C-8C11-EA7AD44E6A18}" type="slidenum">
              <a:rPr lang="es-ES" smtClean="0"/>
              <a:pPr>
                <a:defRPr/>
              </a:pPr>
              <a:t>66</a:t>
            </a:fld>
            <a:endParaRPr lang="es-E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nodeType="withEffect">
                                  <p:stCondLst>
                                    <p:cond delay="0"/>
                                  </p:stCondLst>
                                  <p:childTnLst>
                                    <p:animClr clrSpc="rgb" dir="cw">
                                      <p:cBhvr override="childStyle">
                                        <p:cTn id="14" dur="2000" fill="hold"/>
                                        <p:tgtEl>
                                          <p:spTgt spid="12291">
                                            <p:txEl>
                                              <p:pRg st="6" end="6"/>
                                            </p:txEl>
                                          </p:spTgt>
                                        </p:tgtEl>
                                        <p:attrNameLst>
                                          <p:attrName>style.color</p:attrName>
                                        </p:attrNameLst>
                                      </p:cBhvr>
                                      <p:to>
                                        <a:schemeClr val="bg2"/>
                                      </p:to>
                                    </p:animClr>
                                  </p:childTnLst>
                                </p:cTn>
                              </p:par>
                              <p:par>
                                <p:cTn id="15" presetID="3" presetClass="emph" presetSubtype="2" fill="hold" nodeType="withEffect">
                                  <p:stCondLst>
                                    <p:cond delay="0"/>
                                  </p:stCondLst>
                                  <p:childTnLst>
                                    <p:animClr clrSpc="rgb" dir="cw">
                                      <p:cBhvr override="childStyle">
                                        <p:cTn id="16" dur="2000" fill="hold"/>
                                        <p:tgtEl>
                                          <p:spTgt spid="12291">
                                            <p:txEl>
                                              <p:pRg st="7" end="7"/>
                                            </p:txEl>
                                          </p:spTgt>
                                        </p:tgtEl>
                                        <p:attrNameLst>
                                          <p:attrName>style.color</p:attrName>
                                        </p:attrNameLst>
                                      </p:cBhvr>
                                      <p:to>
                                        <a:schemeClr val="bg2"/>
                                      </p:to>
                                    </p:animClr>
                                  </p:childTnLst>
                                </p:cTn>
                              </p:par>
                              <p:par>
                                <p:cTn id="17" presetID="3" presetClass="emph" presetSubtype="2" fill="hold" nodeType="withEffect">
                                  <p:stCondLst>
                                    <p:cond delay="0"/>
                                  </p:stCondLst>
                                  <p:childTnLst>
                                    <p:animClr clrSpc="rgb" dir="cw">
                                      <p:cBhvr override="childStyle">
                                        <p:cTn id="18" dur="2000" fill="hold"/>
                                        <p:tgtEl>
                                          <p:spTgt spid="12291">
                                            <p:txEl>
                                              <p:pRg st="8" end="8"/>
                                            </p:txEl>
                                          </p:spTgt>
                                        </p:tgtEl>
                                        <p:attrNameLst>
                                          <p:attrName>style.color</p:attrName>
                                        </p:attrNameLst>
                                      </p:cBhvr>
                                      <p:to>
                                        <a:schemeClr val="bg2"/>
                                      </p:to>
                                    </p:animClr>
                                  </p:childTnLst>
                                </p:cTn>
                              </p:par>
                              <p:par>
                                <p:cTn id="19" presetID="3" presetClass="emph" presetSubtype="2" fill="hold" nodeType="withEffect">
                                  <p:stCondLst>
                                    <p:cond delay="0"/>
                                  </p:stCondLst>
                                  <p:childTnLst>
                                    <p:animClr clrSpc="rgb" dir="cw">
                                      <p:cBhvr override="childStyle">
                                        <p:cTn id="20" dur="2000" fill="hold"/>
                                        <p:tgtEl>
                                          <p:spTgt spid="12291">
                                            <p:txEl>
                                              <p:pRg st="9" end="9"/>
                                            </p:txEl>
                                          </p:spTgt>
                                        </p:tgtEl>
                                        <p:attrNameLst>
                                          <p:attrName>style.color</p:attrName>
                                        </p:attrNameLst>
                                      </p:cBhvr>
                                      <p:to>
                                        <a:schemeClr val="bg2"/>
                                      </p:to>
                                    </p:animClr>
                                  </p:childTnLst>
                                </p:cTn>
                              </p:par>
                              <p:par>
                                <p:cTn id="21" presetID="3" presetClass="emph" presetSubtype="2" fill="hold" nodeType="withEffect">
                                  <p:stCondLst>
                                    <p:cond delay="0"/>
                                  </p:stCondLst>
                                  <p:childTnLst>
                                    <p:animClr clrSpc="rgb" dir="cw">
                                      <p:cBhvr override="childStyle">
                                        <p:cTn id="22" dur="2000" fill="hold"/>
                                        <p:tgtEl>
                                          <p:spTgt spid="12291">
                                            <p:txEl>
                                              <p:pRg st="10" end="10"/>
                                            </p:txEl>
                                          </p:spTgt>
                                        </p:tgtEl>
                                        <p:attrNameLst>
                                          <p:attrName>style.color</p:attrName>
                                        </p:attrNameLst>
                                      </p:cBhvr>
                                      <p:to>
                                        <a:schemeClr val="bg2"/>
                                      </p:to>
                                    </p:animClr>
                                  </p:childTnLst>
                                </p:cTn>
                              </p:par>
                              <p:par>
                                <p:cTn id="23" presetID="3" presetClass="emph" presetSubtype="2" fill="hold" grpId="0" nodeType="withEffect">
                                  <p:stCondLst>
                                    <p:cond delay="0"/>
                                  </p:stCondLst>
                                  <p:childTnLst>
                                    <p:animClr clrSpc="rgb" dir="cw">
                                      <p:cBhvr override="childStyle">
                                        <p:cTn id="24" dur="2000" fill="hold"/>
                                        <p:tgtEl>
                                          <p:spTgt spid="12291">
                                            <p:txEl>
                                              <p:pRg st="0" end="0"/>
                                            </p:txEl>
                                          </p:spTgt>
                                        </p:tgtEl>
                                        <p:attrNameLst>
                                          <p:attrName>style.color</p:attrName>
                                        </p:attrNameLst>
                                      </p:cBhvr>
                                      <p:to>
                                        <a:schemeClr val="bg2"/>
                                      </p:to>
                                    </p:animClr>
                                  </p:childTnLst>
                                </p:cTn>
                              </p:par>
                              <p:par>
                                <p:cTn id="25" presetID="3" presetClass="emph" presetSubtype="2" fill="hold" grpId="0" nodeType="withEffect">
                                  <p:stCondLst>
                                    <p:cond delay="0"/>
                                  </p:stCondLst>
                                  <p:childTnLst>
                                    <p:animClr clrSpc="rgb" dir="cw">
                                      <p:cBhvr override="childStyle">
                                        <p:cTn id="26" dur="2000" fill="hold"/>
                                        <p:tgtEl>
                                          <p:spTgt spid="12291">
                                            <p:txEl>
                                              <p:pRg st="1" end="1"/>
                                            </p:txEl>
                                          </p:spTgt>
                                        </p:tgtEl>
                                        <p:attrNameLst>
                                          <p:attrName>style.color</p:attrName>
                                        </p:attrNameLst>
                                      </p:cBhvr>
                                      <p:to>
                                        <a:schemeClr val="bg2"/>
                                      </p:to>
                                    </p:animClr>
                                  </p:childTnLst>
                                </p:cTn>
                              </p:par>
                              <p:par>
                                <p:cTn id="27" presetID="3" presetClass="emph" presetSubtype="2" fill="hold" grpId="0" nodeType="withEffect">
                                  <p:stCondLst>
                                    <p:cond delay="0"/>
                                  </p:stCondLst>
                                  <p:childTnLst>
                                    <p:animClr clrSpc="rgb" dir="cw">
                                      <p:cBhvr override="childStyle">
                                        <p:cTn id="28" dur="2000" fill="hold"/>
                                        <p:tgtEl>
                                          <p:spTgt spid="12291">
                                            <p:txEl>
                                              <p:pRg st="2" end="2"/>
                                            </p:txEl>
                                          </p:spTgt>
                                        </p:tgtEl>
                                        <p:attrNameLst>
                                          <p:attrName>style.color</p:attrName>
                                        </p:attrNameLst>
                                      </p:cBhvr>
                                      <p:to>
                                        <a:schemeClr val="bg2"/>
                                      </p:to>
                                    </p:animClr>
                                  </p:childTnLst>
                                </p:cTn>
                              </p:par>
                              <p:par>
                                <p:cTn id="29" presetID="3" presetClass="emph" presetSubtype="2" fill="hold" grpId="0" nodeType="withEffect">
                                  <p:stCondLst>
                                    <p:cond delay="0"/>
                                  </p:stCondLst>
                                  <p:childTnLst>
                                    <p:animClr clrSpc="rgb" dir="cw">
                                      <p:cBhvr override="childStyle">
                                        <p:cTn id="30" dur="2000" fill="hold"/>
                                        <p:tgtEl>
                                          <p:spTgt spid="12291">
                                            <p:txEl>
                                              <p:pRg st="3" end="3"/>
                                            </p:txEl>
                                          </p:spTgt>
                                        </p:tgtEl>
                                        <p:attrNameLst>
                                          <p:attrName>style.color</p:attrName>
                                        </p:attrNameLst>
                                      </p:cBhvr>
                                      <p:to>
                                        <a:schemeClr val="bg2"/>
                                      </p:to>
                                    </p:animClr>
                                  </p:childTnLst>
                                </p:cTn>
                              </p:par>
                              <p:par>
                                <p:cTn id="31" presetID="3" presetClass="emph" presetSubtype="2" fill="hold" grpId="0" nodeType="withEffect">
                                  <p:stCondLst>
                                    <p:cond delay="0"/>
                                  </p:stCondLst>
                                  <p:childTnLst>
                                    <p:animClr clrSpc="rgb" dir="cw">
                                      <p:cBhvr override="childStyle">
                                        <p:cTn id="32" dur="2000" fill="hold"/>
                                        <p:tgtEl>
                                          <p:spTgt spid="12291">
                                            <p:txEl>
                                              <p:pRg st="4" end="4"/>
                                            </p:txEl>
                                          </p:spTgt>
                                        </p:tgtEl>
                                        <p:attrNameLst>
                                          <p:attrName>style.color</p:attrName>
                                        </p:attrNameLst>
                                      </p:cBhvr>
                                      <p:to>
                                        <a:schemeClr val="bg2"/>
                                      </p:to>
                                    </p:animClr>
                                  </p:childTnLst>
                                </p:cTn>
                              </p:par>
                              <p:par>
                                <p:cTn id="33" presetID="3" presetClass="emph" presetSubtype="2" fill="hold" grpId="0" nodeType="withEffect">
                                  <p:stCondLst>
                                    <p:cond delay="0"/>
                                  </p:stCondLst>
                                  <p:childTnLst>
                                    <p:animClr clrSpc="rgb" dir="cw">
                                      <p:cBhvr override="childStyle">
                                        <p:cTn id="34" dur="2000" fill="hold"/>
                                        <p:tgtEl>
                                          <p:spTgt spid="12291">
                                            <p:txEl>
                                              <p:pRg st="5" end="5"/>
                                            </p:txEl>
                                          </p:spTgt>
                                        </p:tgtEl>
                                        <p:attrNameLst>
                                          <p:attrName>style.color</p:attrName>
                                        </p:attrNameLst>
                                      </p:cBhvr>
                                      <p:to>
                                        <a:schemeClr val="bg2"/>
                                      </p:to>
                                    </p:animClr>
                                  </p:childTnLst>
                                </p:cTn>
                              </p:par>
                              <p:par>
                                <p:cTn id="35" presetID="3" presetClass="emph" presetSubtype="2" fill="hold" grpId="0" nodeType="withEffect">
                                  <p:stCondLst>
                                    <p:cond delay="0"/>
                                  </p:stCondLst>
                                  <p:childTnLst>
                                    <p:animClr clrSpc="rgb" dir="cw">
                                      <p:cBhvr override="childStyle">
                                        <p:cTn id="36" dur="2000" fill="hold"/>
                                        <p:tgtEl>
                                          <p:spTgt spid="12291">
                                            <p:txEl>
                                              <p:pRg st="6" end="6"/>
                                            </p:txEl>
                                          </p:spTgt>
                                        </p:tgtEl>
                                        <p:attrNameLst>
                                          <p:attrName>style.color</p:attrName>
                                        </p:attrNameLst>
                                      </p:cBhvr>
                                      <p:to>
                                        <a:schemeClr val="bg2"/>
                                      </p:to>
                                    </p:animClr>
                                  </p:childTnLst>
                                </p:cTn>
                              </p:par>
                              <p:par>
                                <p:cTn id="37" presetID="3" presetClass="emph" presetSubtype="2" fill="hold" grpId="0" nodeType="withEffect">
                                  <p:stCondLst>
                                    <p:cond delay="0"/>
                                  </p:stCondLst>
                                  <p:childTnLst>
                                    <p:animClr clrSpc="rgb" dir="cw">
                                      <p:cBhvr override="childStyle">
                                        <p:cTn id="38" dur="2000" fill="hold"/>
                                        <p:tgtEl>
                                          <p:spTgt spid="12291">
                                            <p:txEl>
                                              <p:pRg st="7" end="7"/>
                                            </p:txEl>
                                          </p:spTgt>
                                        </p:tgtEl>
                                        <p:attrNameLst>
                                          <p:attrName>style.color</p:attrName>
                                        </p:attrNameLst>
                                      </p:cBhvr>
                                      <p:to>
                                        <a:schemeClr val="bg2"/>
                                      </p:to>
                                    </p:animClr>
                                  </p:childTnLst>
                                </p:cTn>
                              </p:par>
                              <p:par>
                                <p:cTn id="39" presetID="3" presetClass="emph" presetSubtype="2" fill="hold" grpId="0" nodeType="withEffect">
                                  <p:stCondLst>
                                    <p:cond delay="0"/>
                                  </p:stCondLst>
                                  <p:childTnLst>
                                    <p:animClr clrSpc="rgb" dir="cw">
                                      <p:cBhvr override="childStyle">
                                        <p:cTn id="40" dur="2000" fill="hold"/>
                                        <p:tgtEl>
                                          <p:spTgt spid="12291">
                                            <p:txEl>
                                              <p:pRg st="8" end="8"/>
                                            </p:txEl>
                                          </p:spTgt>
                                        </p:tgtEl>
                                        <p:attrNameLst>
                                          <p:attrName>style.color</p:attrName>
                                        </p:attrNameLst>
                                      </p:cBhvr>
                                      <p:to>
                                        <a:schemeClr val="bg2"/>
                                      </p:to>
                                    </p:animClr>
                                  </p:childTnLst>
                                </p:cTn>
                              </p:par>
                              <p:par>
                                <p:cTn id="41" presetID="3" presetClass="emph" presetSubtype="2" fill="hold" grpId="0" nodeType="withEffect">
                                  <p:stCondLst>
                                    <p:cond delay="0"/>
                                  </p:stCondLst>
                                  <p:childTnLst>
                                    <p:animClr clrSpc="rgb" dir="cw">
                                      <p:cBhvr override="childStyle">
                                        <p:cTn id="42" dur="2000" fill="hold"/>
                                        <p:tgtEl>
                                          <p:spTgt spid="12291">
                                            <p:txEl>
                                              <p:pRg st="9" end="9"/>
                                            </p:txEl>
                                          </p:spTgt>
                                        </p:tgtEl>
                                        <p:attrNameLst>
                                          <p:attrName>style.color</p:attrName>
                                        </p:attrNameLst>
                                      </p:cBhvr>
                                      <p:to>
                                        <a:schemeClr val="bg2"/>
                                      </p:to>
                                    </p:animClr>
                                  </p:childTnLst>
                                </p:cTn>
                              </p:par>
                              <p:par>
                                <p:cTn id="43" presetID="3" presetClass="emph" presetSubtype="2" fill="hold" grpId="0" nodeType="withEffect">
                                  <p:stCondLst>
                                    <p:cond delay="0"/>
                                  </p:stCondLst>
                                  <p:childTnLst>
                                    <p:animClr clrSpc="rgb" dir="cw">
                                      <p:cBhvr override="childStyle">
                                        <p:cTn id="44" dur="2000" fill="hold"/>
                                        <p:tgtEl>
                                          <p:spTgt spid="12291">
                                            <p:txEl>
                                              <p:pRg st="10" end="10"/>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número de diapositiva"/>
          <p:cNvSpPr>
            <a:spLocks noGrp="1"/>
          </p:cNvSpPr>
          <p:nvPr>
            <p:ph type="sldNum" sz="quarter" idx="12"/>
          </p:nvPr>
        </p:nvSpPr>
        <p:spPr/>
        <p:txBody>
          <a:bodyPr/>
          <a:lstStyle/>
          <a:p>
            <a:fld id="{51BCDC7C-ECA8-4234-BD8E-D613812F2541}" type="slidenum">
              <a:rPr lang="es-ES"/>
              <a:pPr/>
              <a:t>67</a:t>
            </a:fld>
            <a:endParaRPr lang="es-ES"/>
          </a:p>
        </p:txBody>
      </p:sp>
      <p:sp>
        <p:nvSpPr>
          <p:cNvPr id="67586" name="Rectangle 2"/>
          <p:cNvSpPr>
            <a:spLocks noGrp="1" noChangeArrowheads="1"/>
          </p:cNvSpPr>
          <p:nvPr>
            <p:ph type="title"/>
          </p:nvPr>
        </p:nvSpPr>
        <p:spPr>
          <a:xfrm>
            <a:off x="642910" y="381000"/>
            <a:ext cx="7620000" cy="1143000"/>
          </a:xfrm>
        </p:spPr>
        <p:txBody>
          <a:bodyPr>
            <a:normAutofit fontScale="90000"/>
          </a:bodyPr>
          <a:lstStyle/>
          <a:p>
            <a:r>
              <a:rPr lang="es-CL" dirty="0"/>
              <a:t>El Buque y sus dimensiones</a:t>
            </a:r>
            <a:br>
              <a:rPr lang="es-CL" dirty="0"/>
            </a:br>
            <a:r>
              <a:rPr lang="es-ES" sz="3600" dirty="0"/>
              <a:t>Principales Dimensiones</a:t>
            </a:r>
          </a:p>
        </p:txBody>
      </p:sp>
      <p:sp>
        <p:nvSpPr>
          <p:cNvPr id="67587" name="Rectangle 3"/>
          <p:cNvSpPr>
            <a:spLocks noGrp="1" noChangeArrowheads="1"/>
          </p:cNvSpPr>
          <p:nvPr>
            <p:ph type="body" sz="half" idx="1"/>
          </p:nvPr>
        </p:nvSpPr>
        <p:spPr>
          <a:xfrm>
            <a:off x="428596" y="1714488"/>
            <a:ext cx="3733800" cy="4114800"/>
          </a:xfrm>
        </p:spPr>
        <p:txBody>
          <a:bodyPr/>
          <a:lstStyle/>
          <a:p>
            <a:pPr algn="just"/>
            <a:r>
              <a:rPr lang="es-ES_tradnl" sz="1800" dirty="0"/>
              <a:t>Eslora (L); </a:t>
            </a:r>
          </a:p>
          <a:p>
            <a:pPr lvl="1"/>
            <a:r>
              <a:rPr lang="es-ES_tradnl" sz="1600" dirty="0"/>
              <a:t>Eslora total o máxima (</a:t>
            </a:r>
            <a:r>
              <a:rPr lang="es-ES_tradnl" sz="1600" dirty="0" err="1"/>
              <a:t>Lt</a:t>
            </a:r>
            <a:r>
              <a:rPr lang="es-ES_tradnl" sz="1600" dirty="0"/>
              <a:t>)</a:t>
            </a:r>
          </a:p>
          <a:p>
            <a:pPr lvl="1"/>
            <a:r>
              <a:rPr lang="es-ES_tradnl" sz="1600" dirty="0"/>
              <a:t>Eslora entre Perpendiculares (</a:t>
            </a:r>
            <a:r>
              <a:rPr lang="es-ES_tradnl" sz="1600" dirty="0" err="1"/>
              <a:t>Lpp</a:t>
            </a:r>
            <a:r>
              <a:rPr lang="es-ES_tradnl" sz="1600" dirty="0"/>
              <a:t>)</a:t>
            </a:r>
          </a:p>
          <a:p>
            <a:pPr lvl="1"/>
            <a:r>
              <a:rPr lang="es-ES_tradnl" sz="1600" dirty="0"/>
              <a:t>Eslora de Flotación (</a:t>
            </a:r>
            <a:r>
              <a:rPr lang="es-ES_tradnl" sz="1600" dirty="0" err="1"/>
              <a:t>Lwl</a:t>
            </a:r>
            <a:r>
              <a:rPr lang="es-ES_tradnl" sz="1600" dirty="0"/>
              <a:t>)</a:t>
            </a:r>
          </a:p>
          <a:p>
            <a:pPr lvl="2"/>
            <a:r>
              <a:rPr lang="es-ES_tradnl" sz="1400" dirty="0"/>
              <a:t>Longitud del buque medida en la línea de flotación a máxima carga (calado de verano)</a:t>
            </a:r>
          </a:p>
          <a:p>
            <a:pPr lvl="1"/>
            <a:r>
              <a:rPr lang="es-ES_tradnl" sz="1600" dirty="0"/>
              <a:t>Eslora entre Marcas de Calado (</a:t>
            </a:r>
            <a:r>
              <a:rPr lang="es-ES_tradnl" sz="1600" dirty="0" err="1"/>
              <a:t>Lmc</a:t>
            </a:r>
            <a:r>
              <a:rPr lang="es-ES_tradnl" sz="1600" dirty="0"/>
              <a:t>)</a:t>
            </a:r>
          </a:p>
        </p:txBody>
      </p:sp>
      <p:graphicFrame>
        <p:nvGraphicFramePr>
          <p:cNvPr id="67590" name="Object 6"/>
          <p:cNvGraphicFramePr>
            <a:graphicFrameLocks noGrp="1" noChangeAspect="1"/>
          </p:cNvGraphicFramePr>
          <p:nvPr>
            <p:ph type="clipArt" sz="half" idx="2"/>
          </p:nvPr>
        </p:nvGraphicFramePr>
        <p:xfrm>
          <a:off x="4137399" y="2143116"/>
          <a:ext cx="5006601" cy="2309590"/>
        </p:xfrm>
        <a:graphic>
          <a:graphicData uri="http://schemas.openxmlformats.org/presentationml/2006/ole">
            <mc:AlternateContent xmlns:mc="http://schemas.openxmlformats.org/markup-compatibility/2006">
              <mc:Choice xmlns:v="urn:schemas-microsoft-com:vml" Requires="v">
                <p:oleObj name="PI3" r:id="rId2" imgW="6492253" imgH="2994666" progId="">
                  <p:embed/>
                </p:oleObj>
              </mc:Choice>
              <mc:Fallback>
                <p:oleObj name="PI3" r:id="rId2" imgW="6492253" imgH="2994666" progId="">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7399" y="2143116"/>
                        <a:ext cx="5006601" cy="2309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8" name="7 Imagen" descr="Captura de pantalla 2018-01-18 11.22.54.png"/>
          <p:cNvPicPr>
            <a:picLocks noChangeAspect="1"/>
          </p:cNvPicPr>
          <p:nvPr/>
        </p:nvPicPr>
        <p:blipFill>
          <a:blip r:embed="rId4" cstate="print"/>
          <a:srcRect l="2343" t="1365" r="25781" b="1365"/>
          <a:stretch>
            <a:fillRect/>
          </a:stretch>
        </p:blipFill>
        <p:spPr>
          <a:xfrm>
            <a:off x="3171815" y="4565796"/>
            <a:ext cx="2543193" cy="1935038"/>
          </a:xfrm>
          <a:prstGeom prst="rect">
            <a:avLst/>
          </a:prstGeom>
        </p:spPr>
      </p:pic>
      <p:pic>
        <p:nvPicPr>
          <p:cNvPr id="9" name="8 Imagen" descr="Captura de pantalla 2018-01-18 11.24.01.png"/>
          <p:cNvPicPr>
            <a:picLocks noChangeAspect="1"/>
          </p:cNvPicPr>
          <p:nvPr/>
        </p:nvPicPr>
        <p:blipFill>
          <a:blip r:embed="rId5" cstate="print"/>
          <a:srcRect l="2343" t="2754" r="25781" b="1365"/>
          <a:stretch>
            <a:fillRect/>
          </a:stretch>
        </p:blipFill>
        <p:spPr>
          <a:xfrm>
            <a:off x="5905509" y="4572008"/>
            <a:ext cx="2524111" cy="1893085"/>
          </a:xfrm>
          <a:prstGeom prst="rect">
            <a:avLst/>
          </a:prstGeom>
        </p:spPr>
      </p:pic>
      <p:sp>
        <p:nvSpPr>
          <p:cNvPr id="2" name="Marcador de fecha 1">
            <a:extLst>
              <a:ext uri="{FF2B5EF4-FFF2-40B4-BE49-F238E27FC236}">
                <a16:creationId xmlns:a16="http://schemas.microsoft.com/office/drawing/2014/main" id="{E5D5247F-F3ED-655D-A923-0320478D7A67}"/>
              </a:ext>
            </a:extLst>
          </p:cNvPr>
          <p:cNvSpPr>
            <a:spLocks noGrp="1"/>
          </p:cNvSpPr>
          <p:nvPr>
            <p:ph type="dt" sz="half" idx="10"/>
          </p:nvPr>
        </p:nvSpPr>
        <p:spPr/>
        <p:txBody>
          <a:bodyPr/>
          <a:lstStyle/>
          <a:p>
            <a:fld id="{0A966B21-C82E-46B1-9086-157EACDAA605}"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5.83333E-6 1.21387E-6 L -0.27551 -0.29364 " pathEditMode="relative" ptsTypes="AA">
                                      <p:cBhvr>
                                        <p:cTn id="6" dur="2000" fill="hold"/>
                                        <p:tgtEl>
                                          <p:spTgt spid="9"/>
                                        </p:tgtEl>
                                        <p:attrNameLst>
                                          <p:attrName>ppt_x</p:attrName>
                                          <p:attrName>ppt_y</p:attrName>
                                        </p:attrNameLst>
                                      </p:cBhvr>
                                    </p:animMotion>
                                  </p:childTnLst>
                                </p:cTn>
                              </p:par>
                            </p:childTnLst>
                          </p:cTn>
                        </p:par>
                        <p:par>
                          <p:cTn id="7" fill="hold">
                            <p:stCondLst>
                              <p:cond delay="2000"/>
                            </p:stCondLst>
                            <p:childTnLst>
                              <p:par>
                                <p:cTn id="8" presetID="6" presetClass="emph" presetSubtype="0" fill="hold" nodeType="afterEffect">
                                  <p:stCondLst>
                                    <p:cond delay="0"/>
                                  </p:stCondLst>
                                  <p:childTnLst>
                                    <p:animScale>
                                      <p:cBhvr>
                                        <p:cTn id="9" dur="2000" fill="hold"/>
                                        <p:tgtEl>
                                          <p:spTgt spid="9"/>
                                        </p:tgtEl>
                                      </p:cBhvr>
                                      <p:by x="150000" y="150000"/>
                                    </p:animScale>
                                  </p:childTnLst>
                                </p:cTn>
                              </p:par>
                            </p:childTnLst>
                          </p:cTn>
                        </p:par>
                      </p:childTnLst>
                    </p:cTn>
                  </p:par>
                  <p:par>
                    <p:cTn id="10" fill="hold">
                      <p:stCondLst>
                        <p:cond delay="indefinite"/>
                      </p:stCondLst>
                      <p:childTnLst>
                        <p:par>
                          <p:cTn id="11" fill="hold">
                            <p:stCondLst>
                              <p:cond delay="0"/>
                            </p:stCondLst>
                            <p:childTnLst>
                              <p:par>
                                <p:cTn id="12" presetID="64" presetClass="path" presetSubtype="0" accel="50000" decel="50000" fill="hold" nodeType="clickEffect">
                                  <p:stCondLst>
                                    <p:cond delay="0"/>
                                  </p:stCondLst>
                                  <p:childTnLst>
                                    <p:animMotion origin="layout" path="M 0 0  L 0 -0.33295  E" pathEditMode="relative" ptsTypes="">
                                      <p:cBhvr>
                                        <p:cTn id="13" dur="2000" fill="hold"/>
                                        <p:tgtEl>
                                          <p:spTgt spid="8"/>
                                        </p:tgtEl>
                                        <p:attrNameLst>
                                          <p:attrName>ppt_x</p:attrName>
                                          <p:attrName>ppt_y</p:attrName>
                                        </p:attrNameLst>
                                      </p:cBhvr>
                                    </p:animMotion>
                                  </p:childTnLst>
                                </p:cTn>
                              </p:par>
                              <p:par>
                                <p:cTn id="14" presetID="6" presetClass="emph" presetSubtype="0" fill="hold" nodeType="withEffect">
                                  <p:stCondLst>
                                    <p:cond delay="0"/>
                                  </p:stCondLst>
                                  <p:childTnLst>
                                    <p:animScale>
                                      <p:cBhvr>
                                        <p:cTn id="15" dur="2000" fill="hold"/>
                                        <p:tgtEl>
                                          <p:spTgt spid="8"/>
                                        </p:tgtEl>
                                      </p:cBhvr>
                                      <p:by x="150000" y="150000"/>
                                    </p:animScale>
                                  </p:childTnLst>
                                </p:cTn>
                              </p:par>
                              <p:par>
                                <p:cTn id="16" presetID="10" presetClass="exit" presetSubtype="0" fill="hold" nodeType="withEffect">
                                  <p:stCondLst>
                                    <p:cond delay="0"/>
                                  </p:stCondLst>
                                  <p:childTnLst>
                                    <p:animEffect transition="out" filter="fade">
                                      <p:cBhvr>
                                        <p:cTn id="17" dur="2000"/>
                                        <p:tgtEl>
                                          <p:spTgt spid="9"/>
                                        </p:tgtEl>
                                      </p:cBhvr>
                                    </p:animEffect>
                                    <p:set>
                                      <p:cBhvr>
                                        <p:cTn id="18"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fecha"/>
          <p:cNvSpPr>
            <a:spLocks noGrp="1"/>
          </p:cNvSpPr>
          <p:nvPr>
            <p:ph type="dt" sz="half" idx="10"/>
          </p:nvPr>
        </p:nvSpPr>
        <p:spPr/>
        <p:txBody>
          <a:bodyPr/>
          <a:lstStyle/>
          <a:p>
            <a:fld id="{95351E29-6D6E-4029-82B2-0B9C544B731B}" type="datetime1">
              <a:rPr lang="es-CL" smtClean="0"/>
              <a:t>12-02-2025</a:t>
            </a:fld>
            <a:endParaRPr lang="es-ES"/>
          </a:p>
        </p:txBody>
      </p:sp>
      <p:sp>
        <p:nvSpPr>
          <p:cNvPr id="7" name="6 Marcador de número de diapositiva"/>
          <p:cNvSpPr>
            <a:spLocks noGrp="1"/>
          </p:cNvSpPr>
          <p:nvPr>
            <p:ph type="sldNum" sz="quarter" idx="12"/>
          </p:nvPr>
        </p:nvSpPr>
        <p:spPr/>
        <p:txBody>
          <a:bodyPr/>
          <a:lstStyle/>
          <a:p>
            <a:fld id="{F6ED2AFE-1249-4242-9CA0-7110C48264B4}" type="slidenum">
              <a:rPr lang="es-ES"/>
              <a:pPr/>
              <a:t>68</a:t>
            </a:fld>
            <a:endParaRPr lang="es-ES"/>
          </a:p>
        </p:txBody>
      </p:sp>
      <p:sp>
        <p:nvSpPr>
          <p:cNvPr id="69634" name="Rectangle 2"/>
          <p:cNvSpPr>
            <a:spLocks noGrp="1" noChangeArrowheads="1"/>
          </p:cNvSpPr>
          <p:nvPr>
            <p:ph type="title"/>
          </p:nvPr>
        </p:nvSpPr>
        <p:spPr>
          <a:xfrm>
            <a:off x="857224" y="214290"/>
            <a:ext cx="7829576" cy="1143000"/>
          </a:xfrm>
        </p:spPr>
        <p:txBody>
          <a:bodyPr>
            <a:normAutofit fontScale="90000"/>
          </a:bodyPr>
          <a:lstStyle/>
          <a:p>
            <a:r>
              <a:rPr lang="es-CL" dirty="0"/>
              <a:t>El Buque y sus dimensiones</a:t>
            </a:r>
            <a:br>
              <a:rPr lang="es-CL" dirty="0"/>
            </a:br>
            <a:r>
              <a:rPr lang="es-ES" sz="3600" dirty="0"/>
              <a:t>Principales Dimensiones</a:t>
            </a:r>
            <a:endParaRPr lang="es-ES" dirty="0"/>
          </a:p>
        </p:txBody>
      </p:sp>
      <p:graphicFrame>
        <p:nvGraphicFramePr>
          <p:cNvPr id="69635" name="Object 3"/>
          <p:cNvGraphicFramePr>
            <a:graphicFrameLocks noGrp="1" noChangeAspect="1"/>
          </p:cNvGraphicFramePr>
          <p:nvPr>
            <p:ph type="clipArt" sz="half" idx="1"/>
          </p:nvPr>
        </p:nvGraphicFramePr>
        <p:xfrm>
          <a:off x="928662" y="1435101"/>
          <a:ext cx="3733800" cy="2065337"/>
        </p:xfrm>
        <a:graphic>
          <a:graphicData uri="http://schemas.openxmlformats.org/presentationml/2006/ole">
            <mc:AlternateContent xmlns:mc="http://schemas.openxmlformats.org/markup-compatibility/2006">
              <mc:Choice xmlns:v="urn:schemas-microsoft-com:vml" Requires="v">
                <p:oleObj name="Imagen de mapa de bits" r:id="rId2" imgW="7438095" imgH="4114286" progId="PBrush">
                  <p:embed/>
                </p:oleObj>
              </mc:Choice>
              <mc:Fallback>
                <p:oleObj name="Imagen de mapa de bits" r:id="rId2" imgW="7438095" imgH="4114286" progId="PBrush">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8662" y="1435101"/>
                        <a:ext cx="3733800" cy="20653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9636" name="Rectangle 4"/>
          <p:cNvSpPr>
            <a:spLocks noGrp="1" noChangeArrowheads="1"/>
          </p:cNvSpPr>
          <p:nvPr>
            <p:ph type="body" sz="half" idx="2"/>
          </p:nvPr>
        </p:nvSpPr>
        <p:spPr/>
        <p:txBody>
          <a:bodyPr/>
          <a:lstStyle/>
          <a:p>
            <a:pPr algn="just"/>
            <a:r>
              <a:rPr lang="es-ES_tradnl" sz="1800"/>
              <a:t>Manga (B): medida transversal generalmente de valor máximo. </a:t>
            </a:r>
          </a:p>
          <a:p>
            <a:pPr algn="just"/>
            <a:r>
              <a:rPr lang="es-ES_tradnl" sz="1800"/>
              <a:t>Puntal (D): es la altura o distancia vertical del buque medida desde la línea base al planchaje de la cubierta principal.</a:t>
            </a:r>
          </a:p>
          <a:p>
            <a:pPr algn="just"/>
            <a:r>
              <a:rPr lang="es-ES_tradnl" sz="1800"/>
              <a:t>Calado (T): es la distancia vertical en cualquier sección desde la línea base a la línea de flotación.</a:t>
            </a:r>
            <a:endParaRPr lang="es-ES" sz="2800"/>
          </a:p>
        </p:txBody>
      </p:sp>
      <p:pic>
        <p:nvPicPr>
          <p:cNvPr id="9" name="8 Imagen" descr="Captura de pantalla 2018-01-18 11.24.32.png"/>
          <p:cNvPicPr>
            <a:picLocks noChangeAspect="1"/>
          </p:cNvPicPr>
          <p:nvPr/>
        </p:nvPicPr>
        <p:blipFill>
          <a:blip r:embed="rId4" cstate="print"/>
          <a:srcRect l="2344" t="4169" r="24999" b="2730"/>
          <a:stretch>
            <a:fillRect/>
          </a:stretch>
        </p:blipFill>
        <p:spPr>
          <a:xfrm>
            <a:off x="500034" y="4000504"/>
            <a:ext cx="2379845" cy="1714512"/>
          </a:xfrm>
          <a:prstGeom prst="rect">
            <a:avLst/>
          </a:prstGeom>
        </p:spPr>
      </p:pic>
      <p:pic>
        <p:nvPicPr>
          <p:cNvPr id="131076" name="Picture 4" descr="Resultado de imagen para cuaderna maestra"/>
          <p:cNvPicPr>
            <a:picLocks noChangeAspect="1" noChangeArrowheads="1"/>
          </p:cNvPicPr>
          <p:nvPr/>
        </p:nvPicPr>
        <p:blipFill>
          <a:blip r:embed="rId5"/>
          <a:srcRect/>
          <a:stretch>
            <a:fillRect/>
          </a:stretch>
        </p:blipFill>
        <p:spPr bwMode="auto">
          <a:xfrm>
            <a:off x="247638" y="3962416"/>
            <a:ext cx="2609850" cy="1752600"/>
          </a:xfrm>
          <a:prstGeom prst="rect">
            <a:avLst/>
          </a:prstGeom>
          <a:noFill/>
        </p:spPr>
      </p:pic>
      <p:pic>
        <p:nvPicPr>
          <p:cNvPr id="8" name="7 Imagen" descr="Captura de pantalla 2018-01-18 11.24.44.png"/>
          <p:cNvPicPr>
            <a:picLocks noChangeAspect="1"/>
          </p:cNvPicPr>
          <p:nvPr/>
        </p:nvPicPr>
        <p:blipFill>
          <a:blip r:embed="rId6" cstate="print"/>
          <a:srcRect l="2343" t="1365" r="25781" b="1365"/>
          <a:stretch>
            <a:fillRect/>
          </a:stretch>
        </p:blipFill>
        <p:spPr>
          <a:xfrm>
            <a:off x="3000364" y="4286256"/>
            <a:ext cx="1783908" cy="135732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69635"/>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55" presetClass="entr" presetSubtype="0" fill="hold" nodeType="clickEffect">
                                  <p:stCondLst>
                                    <p:cond delay="0"/>
                                  </p:stCondLst>
                                  <p:childTnLst>
                                    <p:set>
                                      <p:cBhvr>
                                        <p:cTn id="10" dur="1" fill="hold">
                                          <p:stCondLst>
                                            <p:cond delay="0"/>
                                          </p:stCondLst>
                                        </p:cTn>
                                        <p:tgtEl>
                                          <p:spTgt spid="131076"/>
                                        </p:tgtEl>
                                        <p:attrNameLst>
                                          <p:attrName>style.visibility</p:attrName>
                                        </p:attrNameLst>
                                      </p:cBhvr>
                                      <p:to>
                                        <p:strVal val="visible"/>
                                      </p:to>
                                    </p:set>
                                    <p:anim calcmode="lin" valueType="num">
                                      <p:cBhvr>
                                        <p:cTn id="11" dur="1000" fill="hold"/>
                                        <p:tgtEl>
                                          <p:spTgt spid="131076"/>
                                        </p:tgtEl>
                                        <p:attrNameLst>
                                          <p:attrName>ppt_w</p:attrName>
                                        </p:attrNameLst>
                                      </p:cBhvr>
                                      <p:tavLst>
                                        <p:tav tm="0">
                                          <p:val>
                                            <p:strVal val="#ppt_w*0.70"/>
                                          </p:val>
                                        </p:tav>
                                        <p:tav tm="100000">
                                          <p:val>
                                            <p:strVal val="#ppt_w"/>
                                          </p:val>
                                        </p:tav>
                                      </p:tavLst>
                                    </p:anim>
                                    <p:anim calcmode="lin" valueType="num">
                                      <p:cBhvr>
                                        <p:cTn id="12" dur="1000" fill="hold"/>
                                        <p:tgtEl>
                                          <p:spTgt spid="131076"/>
                                        </p:tgtEl>
                                        <p:attrNameLst>
                                          <p:attrName>ppt_h</p:attrName>
                                        </p:attrNameLst>
                                      </p:cBhvr>
                                      <p:tavLst>
                                        <p:tav tm="0">
                                          <p:val>
                                            <p:strVal val="#ppt_h"/>
                                          </p:val>
                                        </p:tav>
                                        <p:tav tm="100000">
                                          <p:val>
                                            <p:strVal val="#ppt_h"/>
                                          </p:val>
                                        </p:tav>
                                      </p:tavLst>
                                    </p:anim>
                                    <p:animEffect transition="in" filter="fade">
                                      <p:cBhvr>
                                        <p:cTn id="13" dur="1000"/>
                                        <p:tgtEl>
                                          <p:spTgt spid="131076"/>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mph" presetSubtype="0" fill="hold" nodeType="clickEffect">
                                  <p:stCondLst>
                                    <p:cond delay="0"/>
                                  </p:stCondLst>
                                  <p:childTnLst>
                                    <p:animScale>
                                      <p:cBhvr>
                                        <p:cTn id="17" dur="2000" fill="hold"/>
                                        <p:tgtEl>
                                          <p:spTgt spid="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fecha"/>
          <p:cNvSpPr>
            <a:spLocks noGrp="1"/>
          </p:cNvSpPr>
          <p:nvPr>
            <p:ph type="dt" sz="half" idx="10"/>
          </p:nvPr>
        </p:nvSpPr>
        <p:spPr/>
        <p:txBody>
          <a:bodyPr/>
          <a:lstStyle/>
          <a:p>
            <a:fld id="{23CE9C24-1643-4252-80CD-61E28A2BCB80}" type="datetime1">
              <a:rPr lang="es-CL" smtClean="0"/>
              <a:t>12-02-2025</a:t>
            </a:fld>
            <a:endParaRPr lang="es-ES"/>
          </a:p>
        </p:txBody>
      </p:sp>
      <p:sp>
        <p:nvSpPr>
          <p:cNvPr id="7" name="6 Marcador de número de diapositiva"/>
          <p:cNvSpPr>
            <a:spLocks noGrp="1"/>
          </p:cNvSpPr>
          <p:nvPr>
            <p:ph type="sldNum" sz="quarter" idx="12"/>
          </p:nvPr>
        </p:nvSpPr>
        <p:spPr/>
        <p:txBody>
          <a:bodyPr/>
          <a:lstStyle/>
          <a:p>
            <a:fld id="{32B88C56-A16A-4A77-9849-10ED392F7417}" type="slidenum">
              <a:rPr lang="es-ES"/>
              <a:pPr/>
              <a:t>69</a:t>
            </a:fld>
            <a:endParaRPr lang="es-ES"/>
          </a:p>
        </p:txBody>
      </p:sp>
      <p:sp>
        <p:nvSpPr>
          <p:cNvPr id="81922" name="Rectangle 2"/>
          <p:cNvSpPr>
            <a:spLocks noGrp="1" noChangeArrowheads="1"/>
          </p:cNvSpPr>
          <p:nvPr>
            <p:ph type="title"/>
          </p:nvPr>
        </p:nvSpPr>
        <p:spPr/>
        <p:txBody>
          <a:bodyPr>
            <a:normAutofit fontScale="90000"/>
          </a:bodyPr>
          <a:lstStyle/>
          <a:p>
            <a:r>
              <a:rPr lang="es-CL" dirty="0"/>
              <a:t>El Buque y sus dimensiones</a:t>
            </a:r>
            <a:br>
              <a:rPr lang="es-CL" dirty="0"/>
            </a:br>
            <a:r>
              <a:rPr lang="es-ES" sz="3600" dirty="0"/>
              <a:t>Calado, Asiento y Arrastre</a:t>
            </a:r>
          </a:p>
        </p:txBody>
      </p:sp>
      <p:sp>
        <p:nvSpPr>
          <p:cNvPr id="81923" name="Rectangle 3"/>
          <p:cNvSpPr>
            <a:spLocks noGrp="1" noChangeArrowheads="1"/>
          </p:cNvSpPr>
          <p:nvPr>
            <p:ph type="body" sz="half" idx="1"/>
          </p:nvPr>
        </p:nvSpPr>
        <p:spPr/>
        <p:txBody>
          <a:bodyPr>
            <a:normAutofit fontScale="70000" lnSpcReduction="20000"/>
          </a:bodyPr>
          <a:lstStyle/>
          <a:p>
            <a:pPr>
              <a:lnSpc>
                <a:spcPct val="90000"/>
              </a:lnSpc>
            </a:pPr>
            <a:r>
              <a:rPr lang="es-ES" sz="2000" dirty="0"/>
              <a:t>Calado:</a:t>
            </a:r>
          </a:p>
          <a:p>
            <a:pPr lvl="1">
              <a:lnSpc>
                <a:spcPct val="90000"/>
              </a:lnSpc>
            </a:pPr>
            <a:r>
              <a:rPr lang="es-ES" sz="1800" dirty="0"/>
              <a:t>Medido cerca de la Roda se llama calado de proa. </a:t>
            </a:r>
          </a:p>
          <a:p>
            <a:pPr lvl="1">
              <a:lnSpc>
                <a:spcPct val="90000"/>
              </a:lnSpc>
            </a:pPr>
            <a:r>
              <a:rPr lang="es-ES" sz="1800" dirty="0"/>
              <a:t>Calado de popa será cuando se mide cerca de a popa. </a:t>
            </a:r>
          </a:p>
          <a:p>
            <a:pPr lvl="1">
              <a:lnSpc>
                <a:spcPct val="90000"/>
              </a:lnSpc>
            </a:pPr>
            <a:r>
              <a:rPr lang="es-ES" sz="1800" dirty="0"/>
              <a:t>Calado medio es el promedio aritmético entre el calado de proa y el de popa. Es la medida que se utiliza para entrar a las curvas de estabilidad.</a:t>
            </a:r>
          </a:p>
          <a:p>
            <a:pPr lvl="2">
              <a:lnSpc>
                <a:spcPct val="90000"/>
              </a:lnSpc>
            </a:pPr>
            <a:r>
              <a:rPr lang="es-CL" sz="1600" dirty="0"/>
              <a:t>En buques de eslora superior a 70 u 80 m, es frecuente encontrar una escala de calados a la altura de la cuaderna maestra para poder leer un calado medio y comparar con el calculado por la semisuma de los calados de proa y popa. </a:t>
            </a:r>
          </a:p>
          <a:p>
            <a:pPr lvl="2">
              <a:lnSpc>
                <a:spcPct val="90000"/>
              </a:lnSpc>
            </a:pPr>
            <a:r>
              <a:rPr lang="es-CL" sz="1600" dirty="0"/>
              <a:t>La diferencia que pueda surgir entre el calado leído y el calculado dará una idea de la magnitud de la deformación a la que puede estar sometida la estructura viga-buque por los esfuerzos de arrufo o quebranto originados por la distribución de los pesos a bordo.</a:t>
            </a:r>
            <a:endParaRPr lang="es-ES" sz="1600" dirty="0"/>
          </a:p>
          <a:p>
            <a:pPr lvl="1">
              <a:lnSpc>
                <a:spcPct val="90000"/>
              </a:lnSpc>
            </a:pPr>
            <a:r>
              <a:rPr lang="es-ES" sz="1800" dirty="0"/>
              <a:t>La mayoría de los buques se diseña para que ambos calados sean iguales. </a:t>
            </a:r>
          </a:p>
          <a:p>
            <a:pPr lvl="1">
              <a:lnSpc>
                <a:spcPct val="90000"/>
              </a:lnSpc>
            </a:pPr>
            <a:endParaRPr lang="es-ES" sz="1800" dirty="0"/>
          </a:p>
        </p:txBody>
      </p:sp>
      <p:graphicFrame>
        <p:nvGraphicFramePr>
          <p:cNvPr id="81925" name="Object 5"/>
          <p:cNvGraphicFramePr>
            <a:graphicFrameLocks noGrp="1" noChangeAspect="1"/>
          </p:cNvGraphicFramePr>
          <p:nvPr>
            <p:ph type="clipArt" sz="half" idx="2"/>
          </p:nvPr>
        </p:nvGraphicFramePr>
        <p:xfrm>
          <a:off x="4929190" y="1857364"/>
          <a:ext cx="3733800" cy="1338263"/>
        </p:xfrm>
        <a:graphic>
          <a:graphicData uri="http://schemas.openxmlformats.org/presentationml/2006/ole">
            <mc:AlternateContent xmlns:mc="http://schemas.openxmlformats.org/markup-compatibility/2006">
              <mc:Choice xmlns:v="urn:schemas-microsoft-com:vml" Requires="v">
                <p:oleObj name="Imagen de mapa de bits" r:id="rId2" imgW="5181453" imgH="1857300" progId="PBrush">
                  <p:embed/>
                </p:oleObj>
              </mc:Choice>
              <mc:Fallback>
                <p:oleObj name="Imagen de mapa de bits" r:id="rId2" imgW="5181453" imgH="1857300" progId="PBrush">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9190" y="1857364"/>
                        <a:ext cx="3733800" cy="1338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8" name="7 Imagen" descr="Draft_scale_at_the_ship_bow_(PIC00110).jpg"/>
          <p:cNvPicPr>
            <a:picLocks noChangeAspect="1"/>
          </p:cNvPicPr>
          <p:nvPr/>
        </p:nvPicPr>
        <p:blipFill>
          <a:blip r:embed="rId4"/>
          <a:stretch>
            <a:fillRect/>
          </a:stretch>
        </p:blipFill>
        <p:spPr>
          <a:xfrm>
            <a:off x="5422416" y="3500438"/>
            <a:ext cx="2792922" cy="2143140"/>
          </a:xfrm>
          <a:prstGeom prst="rect">
            <a:avLst/>
          </a:prstGeom>
          <a:ln>
            <a:noFill/>
          </a:ln>
          <a:effectLst>
            <a:outerShdw blurRad="292100" dist="139700" dir="2700000" algn="tl" rotWithShape="0">
              <a:srgbClr val="333333">
                <a:alpha val="65000"/>
              </a:srgbClr>
            </a:outerShdw>
          </a:effectLst>
          <a:scene3d>
            <a:camera prst="orthographicFront">
              <a:rot lat="0" lon="0" rev="0"/>
            </a:camera>
            <a:lightRig rig="threePt" dir="t"/>
          </a:scene3d>
        </p:spPr>
      </p:pic>
      <p:pic>
        <p:nvPicPr>
          <p:cNvPr id="10" name="10 Marcador de contenido" descr="245px-Draft_scale_metric.svg.png"/>
          <p:cNvPicPr>
            <a:picLocks noChangeAspect="1"/>
          </p:cNvPicPr>
          <p:nvPr/>
        </p:nvPicPr>
        <p:blipFill>
          <a:blip r:embed="rId5"/>
          <a:stretch>
            <a:fillRect/>
          </a:stretch>
        </p:blipFill>
        <p:spPr>
          <a:xfrm>
            <a:off x="5726112" y="1989138"/>
            <a:ext cx="2333625" cy="1657350"/>
          </a:xfrm>
          <a:prstGeom prst="rect">
            <a:avLst/>
          </a:prstGeom>
        </p:spPr>
      </p:pic>
      <p:pic>
        <p:nvPicPr>
          <p:cNvPr id="11" name="11 Marcador de contenido" descr="Draft_scale_foot.JPG"/>
          <p:cNvPicPr>
            <a:picLocks noChangeAspect="1"/>
          </p:cNvPicPr>
          <p:nvPr/>
        </p:nvPicPr>
        <p:blipFill>
          <a:blip r:embed="rId6"/>
          <a:stretch>
            <a:fillRect/>
          </a:stretch>
        </p:blipFill>
        <p:spPr>
          <a:xfrm>
            <a:off x="5726112" y="3852879"/>
            <a:ext cx="2333625" cy="1933575"/>
          </a:xfrm>
          <a:prstGeom prst="rect">
            <a:avLst/>
          </a:prstGeom>
        </p:spPr>
      </p:pic>
      <p:sp>
        <p:nvSpPr>
          <p:cNvPr id="12" name="11 Rectángulo"/>
          <p:cNvSpPr/>
          <p:nvPr/>
        </p:nvSpPr>
        <p:spPr>
          <a:xfrm>
            <a:off x="5143504" y="3667456"/>
            <a:ext cx="4071966" cy="261610"/>
          </a:xfrm>
          <a:prstGeom prst="rect">
            <a:avLst/>
          </a:prstGeom>
        </p:spPr>
        <p:txBody>
          <a:bodyPr wrap="square">
            <a:spAutoFit/>
          </a:bodyPr>
          <a:lstStyle/>
          <a:p>
            <a:r>
              <a:rPr lang="es-CL" sz="1100" dirty="0"/>
              <a:t>Escala de proa, sistema inglés en numeración romana  </a:t>
            </a:r>
          </a:p>
        </p:txBody>
      </p:sp>
      <p:sp>
        <p:nvSpPr>
          <p:cNvPr id="13" name="12 Rectángulo"/>
          <p:cNvSpPr/>
          <p:nvPr/>
        </p:nvSpPr>
        <p:spPr>
          <a:xfrm>
            <a:off x="5715008" y="1667192"/>
            <a:ext cx="2505814" cy="261610"/>
          </a:xfrm>
          <a:prstGeom prst="rect">
            <a:avLst/>
          </a:prstGeom>
        </p:spPr>
        <p:txBody>
          <a:bodyPr wrap="none">
            <a:spAutoFit/>
          </a:bodyPr>
          <a:lstStyle/>
          <a:p>
            <a:r>
              <a:rPr lang="es-CL" sz="1100" dirty="0"/>
              <a:t>Escala de proa, sistema métrico.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strVal val="#ppt_w*0.70"/>
                                          </p:val>
                                        </p:tav>
                                        <p:tav tm="100000">
                                          <p:val>
                                            <p:strVal val="#ppt_w"/>
                                          </p:val>
                                        </p:tav>
                                      </p:tavLst>
                                    </p:anim>
                                    <p:anim calcmode="lin" valueType="num">
                                      <p:cBhvr>
                                        <p:cTn id="13" dur="1000" fill="hold"/>
                                        <p:tgtEl>
                                          <p:spTgt spid="13"/>
                                        </p:tgtEl>
                                        <p:attrNameLst>
                                          <p:attrName>ppt_h</p:attrName>
                                        </p:attrNameLst>
                                      </p:cBhvr>
                                      <p:tavLst>
                                        <p:tav tm="0">
                                          <p:val>
                                            <p:strVal val="#ppt_h"/>
                                          </p:val>
                                        </p:tav>
                                        <p:tav tm="100000">
                                          <p:val>
                                            <p:strVal val="#ppt_h"/>
                                          </p:val>
                                        </p:tav>
                                      </p:tavLst>
                                    </p:anim>
                                    <p:animEffect transition="in" filter="fade">
                                      <p:cBhvr>
                                        <p:cTn id="14" dur="1000"/>
                                        <p:tgtEl>
                                          <p:spTgt spid="13"/>
                                        </p:tgtEl>
                                      </p:cBhvr>
                                    </p:animEffect>
                                  </p:childTnLst>
                                </p:cTn>
                              </p:par>
                              <p:par>
                                <p:cTn id="15" presetID="10" presetClass="exit" presetSubtype="0" fill="hold" nodeType="withEffect">
                                  <p:stCondLst>
                                    <p:cond delay="0"/>
                                  </p:stCondLst>
                                  <p:childTnLst>
                                    <p:animEffect transition="out" filter="fade">
                                      <p:cBhvr>
                                        <p:cTn id="16" dur="2000"/>
                                        <p:tgtEl>
                                          <p:spTgt spid="81925"/>
                                        </p:tgtEl>
                                      </p:cBhvr>
                                    </p:animEffect>
                                    <p:set>
                                      <p:cBhvr>
                                        <p:cTn id="17" dur="1" fill="hold">
                                          <p:stCondLst>
                                            <p:cond delay="1999"/>
                                          </p:stCondLst>
                                        </p:cTn>
                                        <p:tgtEl>
                                          <p:spTgt spid="819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strVal val="#ppt_w*0.70"/>
                                          </p:val>
                                        </p:tav>
                                        <p:tav tm="100000">
                                          <p:val>
                                            <p:strVal val="#ppt_w"/>
                                          </p:val>
                                        </p:tav>
                                      </p:tavLst>
                                    </p:anim>
                                    <p:anim calcmode="lin" valueType="num">
                                      <p:cBhvr>
                                        <p:cTn id="23" dur="1000" fill="hold"/>
                                        <p:tgtEl>
                                          <p:spTgt spid="11"/>
                                        </p:tgtEl>
                                        <p:attrNameLst>
                                          <p:attrName>ppt_h</p:attrName>
                                        </p:attrNameLst>
                                      </p:cBhvr>
                                      <p:tavLst>
                                        <p:tav tm="0">
                                          <p:val>
                                            <p:strVal val="#ppt_h"/>
                                          </p:val>
                                        </p:tav>
                                        <p:tav tm="100000">
                                          <p:val>
                                            <p:strVal val="#ppt_h"/>
                                          </p:val>
                                        </p:tav>
                                      </p:tavLst>
                                    </p:anim>
                                    <p:animEffect transition="in" filter="fade">
                                      <p:cBhvr>
                                        <p:cTn id="24" dur="1000"/>
                                        <p:tgtEl>
                                          <p:spTgt spid="11"/>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1000" fill="hold"/>
                                        <p:tgtEl>
                                          <p:spTgt spid="12"/>
                                        </p:tgtEl>
                                        <p:attrNameLst>
                                          <p:attrName>ppt_w</p:attrName>
                                        </p:attrNameLst>
                                      </p:cBhvr>
                                      <p:tavLst>
                                        <p:tav tm="0">
                                          <p:val>
                                            <p:strVal val="#ppt_w*0.70"/>
                                          </p:val>
                                        </p:tav>
                                        <p:tav tm="100000">
                                          <p:val>
                                            <p:strVal val="#ppt_w"/>
                                          </p:val>
                                        </p:tav>
                                      </p:tavLst>
                                    </p:anim>
                                    <p:anim calcmode="lin" valueType="num">
                                      <p:cBhvr>
                                        <p:cTn id="28" dur="1000" fill="hold"/>
                                        <p:tgtEl>
                                          <p:spTgt spid="12"/>
                                        </p:tgtEl>
                                        <p:attrNameLst>
                                          <p:attrName>ppt_h</p:attrName>
                                        </p:attrNameLst>
                                      </p:cBhvr>
                                      <p:tavLst>
                                        <p:tav tm="0">
                                          <p:val>
                                            <p:strVal val="#ppt_h"/>
                                          </p:val>
                                        </p:tav>
                                        <p:tav tm="100000">
                                          <p:val>
                                            <p:strVal val="#ppt_h"/>
                                          </p:val>
                                        </p:tav>
                                      </p:tavLst>
                                    </p:anim>
                                    <p:animEffect transition="in" filter="fade">
                                      <p:cBhvr>
                                        <p:cTn id="29" dur="1000"/>
                                        <p:tgtEl>
                                          <p:spTgt spid="12"/>
                                        </p:tgtEl>
                                      </p:cBhvr>
                                    </p:animEffect>
                                  </p:childTnLst>
                                </p:cTn>
                              </p:par>
                              <p:par>
                                <p:cTn id="30" presetID="10" presetClass="exit" presetSubtype="0" fill="hold" nodeType="withEffect">
                                  <p:stCondLst>
                                    <p:cond delay="0"/>
                                  </p:stCondLst>
                                  <p:childTnLst>
                                    <p:animEffect transition="out" filter="fade">
                                      <p:cBhvr>
                                        <p:cTn id="31" dur="2000"/>
                                        <p:tgtEl>
                                          <p:spTgt spid="8"/>
                                        </p:tgtEl>
                                      </p:cBhvr>
                                    </p:animEffect>
                                    <p:set>
                                      <p:cBhvr>
                                        <p:cTn id="32"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normAutofit fontScale="90000"/>
          </a:bodyPr>
          <a:lstStyle/>
          <a:p>
            <a:r>
              <a:rPr lang="es-CL" dirty="0"/>
              <a:t>El Buque y sus dimensiones</a:t>
            </a:r>
            <a:br>
              <a:rPr lang="es-CL" dirty="0"/>
            </a:br>
            <a:r>
              <a:rPr lang="es-ES" sz="3600" dirty="0"/>
              <a:t>Calado, Asiento y Arrastre</a:t>
            </a:r>
            <a:endParaRPr lang="es-ES" dirty="0"/>
          </a:p>
        </p:txBody>
      </p:sp>
      <p:sp>
        <p:nvSpPr>
          <p:cNvPr id="82947" name="Rectangle 3"/>
          <p:cNvSpPr>
            <a:spLocks noGrp="1" noChangeArrowheads="1"/>
          </p:cNvSpPr>
          <p:nvPr>
            <p:ph sz="half" idx="1"/>
          </p:nvPr>
        </p:nvSpPr>
        <p:spPr/>
        <p:txBody>
          <a:bodyPr>
            <a:normAutofit lnSpcReduction="10000"/>
          </a:bodyPr>
          <a:lstStyle/>
          <a:p>
            <a:pPr>
              <a:lnSpc>
                <a:spcPct val="90000"/>
              </a:lnSpc>
            </a:pPr>
            <a:r>
              <a:rPr lang="es-ES" sz="2000" dirty="0"/>
              <a:t>Calado:</a:t>
            </a:r>
          </a:p>
          <a:p>
            <a:pPr lvl="1">
              <a:lnSpc>
                <a:spcPct val="90000"/>
              </a:lnSpc>
            </a:pPr>
            <a:r>
              <a:rPr lang="es-ES" sz="1800" dirty="0"/>
              <a:t>Cuando el calado de popa es mayor que el de proa, se dice que el buque está sentado o tiene asiento. </a:t>
            </a:r>
          </a:p>
          <a:p>
            <a:pPr lvl="1">
              <a:lnSpc>
                <a:spcPct val="90000"/>
              </a:lnSpc>
            </a:pPr>
            <a:r>
              <a:rPr lang="es-ES" sz="1800" dirty="0"/>
              <a:t>Cuando el de proa es mayor, se dice que el buque está </a:t>
            </a:r>
            <a:r>
              <a:rPr lang="es-ES" sz="1800" dirty="0" err="1"/>
              <a:t>encabuzado</a:t>
            </a:r>
            <a:r>
              <a:rPr lang="es-ES" sz="1800" dirty="0"/>
              <a:t> o con </a:t>
            </a:r>
            <a:r>
              <a:rPr lang="es-ES" sz="1800" dirty="0" err="1"/>
              <a:t>encabuzamiento</a:t>
            </a:r>
            <a:r>
              <a:rPr lang="es-ES" sz="1800" dirty="0"/>
              <a:t>.</a:t>
            </a:r>
          </a:p>
          <a:p>
            <a:pPr lvl="1">
              <a:lnSpc>
                <a:spcPct val="90000"/>
              </a:lnSpc>
            </a:pPr>
            <a:r>
              <a:rPr lang="es-ES" sz="1800" dirty="0"/>
              <a:t>Cuando se diseñan con calados diferentes, siendo el de popa mayor que el de proa se dice que está diseñado con Arrastre.</a:t>
            </a:r>
          </a:p>
        </p:txBody>
      </p:sp>
      <p:sp>
        <p:nvSpPr>
          <p:cNvPr id="7" name="6 Marcador de número de diapositiva"/>
          <p:cNvSpPr>
            <a:spLocks noGrp="1"/>
          </p:cNvSpPr>
          <p:nvPr>
            <p:ph type="sldNum" sz="quarter" idx="12"/>
          </p:nvPr>
        </p:nvSpPr>
        <p:spPr/>
        <p:txBody>
          <a:bodyPr/>
          <a:lstStyle/>
          <a:p>
            <a:fld id="{A49135A8-5742-4861-8441-E102673143B9}" type="slidenum">
              <a:rPr lang="es-ES"/>
              <a:pPr/>
              <a:t>70</a:t>
            </a:fld>
            <a:endParaRPr lang="es-ES"/>
          </a:p>
        </p:txBody>
      </p:sp>
      <p:pic>
        <p:nvPicPr>
          <p:cNvPr id="19" name="16 Marcador de contenido" descr="th.jpg"/>
          <p:cNvPicPr>
            <a:picLocks noGrp="1" noChangeAspect="1"/>
          </p:cNvPicPr>
          <p:nvPr>
            <p:ph sz="quarter" idx="2"/>
          </p:nvPr>
        </p:nvPicPr>
        <p:blipFill>
          <a:blip r:embed="rId2"/>
          <a:srcRect b="47997"/>
          <a:stretch>
            <a:fillRect/>
          </a:stretch>
        </p:blipFill>
        <p:spPr>
          <a:xfrm>
            <a:off x="5102225" y="2049656"/>
            <a:ext cx="3581400" cy="1536313"/>
          </a:xfrm>
          <a:prstGeom prst="rect">
            <a:avLst/>
          </a:prstGeom>
        </p:spPr>
      </p:pic>
      <p:sp>
        <p:nvSpPr>
          <p:cNvPr id="20" name="19 CuadroTexto"/>
          <p:cNvSpPr txBox="1"/>
          <p:nvPr/>
        </p:nvSpPr>
        <p:spPr>
          <a:xfrm>
            <a:off x="6187178" y="2214554"/>
            <a:ext cx="857256" cy="200055"/>
          </a:xfrm>
          <a:prstGeom prst="rect">
            <a:avLst/>
          </a:prstGeom>
          <a:solidFill>
            <a:schemeClr val="bg1"/>
          </a:solidFill>
        </p:spPr>
        <p:txBody>
          <a:bodyPr wrap="square" rtlCol="0">
            <a:spAutoFit/>
          </a:bodyPr>
          <a:lstStyle/>
          <a:p>
            <a:r>
              <a:rPr lang="es-CL" sz="700" dirty="0"/>
              <a:t>Buque sentado</a:t>
            </a:r>
            <a:endParaRPr lang="es-CL" sz="1100" dirty="0"/>
          </a:p>
        </p:txBody>
      </p:sp>
      <p:pic>
        <p:nvPicPr>
          <p:cNvPr id="21" name="16 Marcador de contenido" descr="th.jpg"/>
          <p:cNvPicPr>
            <a:picLocks noGrp="1" noChangeAspect="1"/>
          </p:cNvPicPr>
          <p:nvPr>
            <p:ph sz="quarter" idx="3"/>
          </p:nvPr>
        </p:nvPicPr>
        <p:blipFill>
          <a:blip r:embed="rId2"/>
          <a:srcRect t="48397" b="-2484"/>
          <a:stretch>
            <a:fillRect/>
          </a:stretch>
        </p:blipFill>
        <p:spPr>
          <a:xfrm>
            <a:off x="5102225" y="4152473"/>
            <a:ext cx="3581400" cy="1597880"/>
          </a:xfrm>
          <a:prstGeom prst="rect">
            <a:avLst/>
          </a:prstGeom>
        </p:spPr>
      </p:pic>
      <p:sp>
        <p:nvSpPr>
          <p:cNvPr id="22" name="21 CuadroTexto"/>
          <p:cNvSpPr txBox="1"/>
          <p:nvPr/>
        </p:nvSpPr>
        <p:spPr>
          <a:xfrm>
            <a:off x="6100094" y="4300515"/>
            <a:ext cx="1071570" cy="200055"/>
          </a:xfrm>
          <a:prstGeom prst="rect">
            <a:avLst/>
          </a:prstGeom>
          <a:solidFill>
            <a:schemeClr val="bg1"/>
          </a:solidFill>
        </p:spPr>
        <p:txBody>
          <a:bodyPr wrap="square" rtlCol="0">
            <a:spAutoFit/>
          </a:bodyPr>
          <a:lstStyle/>
          <a:p>
            <a:r>
              <a:rPr lang="es-CL" sz="700" dirty="0"/>
              <a:t>Buque </a:t>
            </a:r>
            <a:r>
              <a:rPr lang="es-CL" sz="700" dirty="0" err="1"/>
              <a:t>encabuzado</a:t>
            </a:r>
            <a:endParaRPr lang="es-CL" sz="1100" dirty="0"/>
          </a:p>
        </p:txBody>
      </p:sp>
      <p:sp>
        <p:nvSpPr>
          <p:cNvPr id="2" name="Marcador de fecha 1">
            <a:extLst>
              <a:ext uri="{FF2B5EF4-FFF2-40B4-BE49-F238E27FC236}">
                <a16:creationId xmlns:a16="http://schemas.microsoft.com/office/drawing/2014/main" id="{5148F9BE-C74B-2E36-E788-468AECD2B6FB}"/>
              </a:ext>
            </a:extLst>
          </p:cNvPr>
          <p:cNvSpPr>
            <a:spLocks noGrp="1"/>
          </p:cNvSpPr>
          <p:nvPr>
            <p:ph type="dt" sz="half" idx="10"/>
          </p:nvPr>
        </p:nvSpPr>
        <p:spPr/>
        <p:txBody>
          <a:bodyPr/>
          <a:lstStyle/>
          <a:p>
            <a:pPr>
              <a:defRPr/>
            </a:pPr>
            <a:fld id="{3942273C-78CC-46A0-83F1-F851A5AD5BB8}" type="datetime1">
              <a:rPr lang="es-CL" smtClean="0"/>
              <a:t>12-02-2025</a:t>
            </a:fld>
            <a:endParaRPr lang="es-ES"/>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ChangeArrowheads="1"/>
          </p:cNvSpPr>
          <p:nvPr/>
        </p:nvSpPr>
        <p:spPr bwMode="auto">
          <a:xfrm>
            <a:off x="1223954" y="3429000"/>
            <a:ext cx="2705104" cy="4572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83971" name="Rectangle 3"/>
          <p:cNvSpPr>
            <a:spLocks noChangeArrowheads="1"/>
          </p:cNvSpPr>
          <p:nvPr/>
        </p:nvSpPr>
        <p:spPr bwMode="auto">
          <a:xfrm>
            <a:off x="1285852" y="2000240"/>
            <a:ext cx="3143272" cy="857256"/>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83973" name="Rectangle 5"/>
          <p:cNvSpPr>
            <a:spLocks noGrp="1" noChangeArrowheads="1"/>
          </p:cNvSpPr>
          <p:nvPr>
            <p:ph type="body" idx="1"/>
          </p:nvPr>
        </p:nvSpPr>
        <p:spPr/>
        <p:txBody>
          <a:bodyPr>
            <a:normAutofit fontScale="92500" lnSpcReduction="10000"/>
          </a:bodyPr>
          <a:lstStyle/>
          <a:p>
            <a:pPr>
              <a:lnSpc>
                <a:spcPct val="110000"/>
              </a:lnSpc>
            </a:pPr>
            <a:r>
              <a:rPr lang="es-ES" sz="2800" dirty="0"/>
              <a:t>Calado medio (Cm ó Tm):</a:t>
            </a:r>
          </a:p>
          <a:p>
            <a:pPr>
              <a:lnSpc>
                <a:spcPct val="110000"/>
              </a:lnSpc>
              <a:spcBef>
                <a:spcPts val="1200"/>
              </a:spcBef>
              <a:buNone/>
            </a:pPr>
            <a:r>
              <a:rPr lang="es-ES" sz="2800" dirty="0"/>
              <a:t>		Tm = </a:t>
            </a:r>
            <a:r>
              <a:rPr lang="es-ES" sz="2800" u="sng" dirty="0" err="1"/>
              <a:t>Tpr</a:t>
            </a:r>
            <a:r>
              <a:rPr lang="es-ES" sz="2800" u="sng" dirty="0"/>
              <a:t> + </a:t>
            </a:r>
            <a:r>
              <a:rPr lang="es-ES" sz="2800" u="sng" dirty="0" err="1"/>
              <a:t>Tpp</a:t>
            </a:r>
            <a:br>
              <a:rPr lang="es-ES" sz="2800" u="sng" dirty="0"/>
            </a:br>
            <a:r>
              <a:rPr lang="es-ES" sz="2800" dirty="0"/>
              <a:t>		       2</a:t>
            </a:r>
          </a:p>
          <a:p>
            <a:pPr>
              <a:lnSpc>
                <a:spcPct val="110000"/>
              </a:lnSpc>
            </a:pPr>
            <a:r>
              <a:rPr lang="es-ES" sz="2800" dirty="0" err="1"/>
              <a:t>Trimado</a:t>
            </a:r>
            <a:r>
              <a:rPr lang="es-ES" sz="2800" dirty="0"/>
              <a:t> “t”:</a:t>
            </a:r>
          </a:p>
          <a:p>
            <a:pPr>
              <a:lnSpc>
                <a:spcPct val="110000"/>
              </a:lnSpc>
              <a:spcBef>
                <a:spcPts val="1200"/>
              </a:spcBef>
              <a:buNone/>
            </a:pPr>
            <a:r>
              <a:rPr lang="es-ES" sz="2800" dirty="0"/>
              <a:t>		t = </a:t>
            </a:r>
            <a:r>
              <a:rPr lang="es-ES" sz="2800" dirty="0" err="1"/>
              <a:t>Tpp</a:t>
            </a:r>
            <a:r>
              <a:rPr lang="es-ES" sz="2800" dirty="0"/>
              <a:t> – </a:t>
            </a:r>
            <a:r>
              <a:rPr lang="es-ES" sz="2800" dirty="0" err="1"/>
              <a:t>Tpr</a:t>
            </a:r>
            <a:endParaRPr lang="es-ES" sz="2800" dirty="0"/>
          </a:p>
          <a:p>
            <a:pPr>
              <a:lnSpc>
                <a:spcPct val="110000"/>
              </a:lnSpc>
              <a:buNone/>
            </a:pPr>
            <a:endParaRPr lang="es-ES" sz="2800" dirty="0"/>
          </a:p>
          <a:p>
            <a:pPr lvl="1">
              <a:lnSpc>
                <a:spcPct val="110000"/>
              </a:lnSpc>
            </a:pPr>
            <a:r>
              <a:rPr lang="es-ES" sz="2400" dirty="0"/>
              <a:t>Cuando “t” es +, el buque está sentado</a:t>
            </a:r>
          </a:p>
          <a:p>
            <a:pPr lvl="1">
              <a:lnSpc>
                <a:spcPct val="110000"/>
              </a:lnSpc>
            </a:pPr>
            <a:r>
              <a:rPr lang="es-ES" sz="2400" dirty="0"/>
              <a:t>Cuando “t” es -, el buque está </a:t>
            </a:r>
            <a:r>
              <a:rPr lang="es-ES" sz="2400" dirty="0" err="1"/>
              <a:t>encabuzado</a:t>
            </a:r>
            <a:r>
              <a:rPr lang="es-ES" sz="2400" dirty="0"/>
              <a:t>.</a:t>
            </a:r>
          </a:p>
          <a:p>
            <a:pPr lvl="1">
              <a:lnSpc>
                <a:spcPct val="110000"/>
              </a:lnSpc>
            </a:pPr>
            <a:r>
              <a:rPr lang="es-ES" sz="2400" dirty="0" err="1"/>
              <a:t>Tpp</a:t>
            </a:r>
            <a:r>
              <a:rPr lang="es-ES" sz="2400" dirty="0"/>
              <a:t> es calado de Popa</a:t>
            </a:r>
          </a:p>
          <a:p>
            <a:pPr lvl="1">
              <a:lnSpc>
                <a:spcPct val="110000"/>
              </a:lnSpc>
            </a:pPr>
            <a:r>
              <a:rPr lang="es-ES" sz="2400" dirty="0" err="1"/>
              <a:t>Tpr</a:t>
            </a:r>
            <a:r>
              <a:rPr lang="es-ES" sz="2400" dirty="0"/>
              <a:t> es Calado de Proa.</a:t>
            </a:r>
          </a:p>
        </p:txBody>
      </p:sp>
      <p:sp>
        <p:nvSpPr>
          <p:cNvPr id="8" name="5 Marcador de número de diapositiva"/>
          <p:cNvSpPr>
            <a:spLocks noGrp="1"/>
          </p:cNvSpPr>
          <p:nvPr>
            <p:ph type="sldNum" sz="quarter" idx="12"/>
          </p:nvPr>
        </p:nvSpPr>
        <p:spPr/>
        <p:txBody>
          <a:bodyPr/>
          <a:lstStyle/>
          <a:p>
            <a:fld id="{93F8FC46-6ED8-4538-BBAD-9CEF0EC3F005}" type="slidenum">
              <a:rPr lang="es-ES"/>
              <a:pPr/>
              <a:t>71</a:t>
            </a:fld>
            <a:endParaRPr lang="es-ES"/>
          </a:p>
        </p:txBody>
      </p:sp>
      <p:sp>
        <p:nvSpPr>
          <p:cNvPr id="83972" name="Rectangle 4"/>
          <p:cNvSpPr>
            <a:spLocks noGrp="1" noChangeArrowheads="1"/>
          </p:cNvSpPr>
          <p:nvPr>
            <p:ph type="title"/>
          </p:nvPr>
        </p:nvSpPr>
        <p:spPr/>
        <p:txBody>
          <a:bodyPr>
            <a:normAutofit fontScale="90000"/>
          </a:bodyPr>
          <a:lstStyle/>
          <a:p>
            <a:r>
              <a:rPr lang="es-CL" dirty="0"/>
              <a:t>El Buque y sus dimensiones </a:t>
            </a:r>
            <a:br>
              <a:rPr lang="es-CL" dirty="0"/>
            </a:br>
            <a:r>
              <a:rPr lang="es-ES" sz="3100" dirty="0"/>
              <a:t>Trabajo con marcas de calado</a:t>
            </a:r>
            <a:endParaRPr lang="es-ES" dirty="0"/>
          </a:p>
        </p:txBody>
      </p:sp>
      <p:sp>
        <p:nvSpPr>
          <p:cNvPr id="2" name="Marcador de fecha 1">
            <a:extLst>
              <a:ext uri="{FF2B5EF4-FFF2-40B4-BE49-F238E27FC236}">
                <a16:creationId xmlns:a16="http://schemas.microsoft.com/office/drawing/2014/main" id="{800A4FF3-CECB-4A5D-61D9-0F028A29C4A5}"/>
              </a:ext>
            </a:extLst>
          </p:cNvPr>
          <p:cNvSpPr>
            <a:spLocks noGrp="1"/>
          </p:cNvSpPr>
          <p:nvPr>
            <p:ph type="dt" sz="half" idx="10"/>
          </p:nvPr>
        </p:nvSpPr>
        <p:spPr/>
        <p:txBody>
          <a:bodyPr/>
          <a:lstStyle/>
          <a:p>
            <a:pPr>
              <a:defRPr/>
            </a:pPr>
            <a:fld id="{70766C30-D11F-49D7-A244-C91AE592A4D9}" type="datetime1">
              <a:rPr lang="es-CL" smtClean="0"/>
              <a:t>12-02-2025</a:t>
            </a:fld>
            <a:endParaRPr lang="es-ES"/>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3CB7AB6B-195A-49D9-9C2A-9AB8085401FD}" type="slidenum">
              <a:rPr lang="es-ES"/>
              <a:pPr/>
              <a:t>72</a:t>
            </a:fld>
            <a:endParaRPr lang="es-ES"/>
          </a:p>
        </p:txBody>
      </p:sp>
      <p:sp>
        <p:nvSpPr>
          <p:cNvPr id="84997" name="Rectangle 5"/>
          <p:cNvSpPr>
            <a:spLocks noGrp="1" noChangeArrowheads="1"/>
          </p:cNvSpPr>
          <p:nvPr>
            <p:ph type="body" idx="1"/>
          </p:nvPr>
        </p:nvSpPr>
        <p:spPr/>
        <p:txBody>
          <a:bodyPr>
            <a:noAutofit/>
          </a:bodyPr>
          <a:lstStyle/>
          <a:p>
            <a:pPr>
              <a:lnSpc>
                <a:spcPct val="120000"/>
              </a:lnSpc>
            </a:pPr>
            <a:r>
              <a:rPr lang="es-ES" sz="1400" dirty="0"/>
              <a:t>Todos los buques tienen un calado máximo y mínimo para operar. Operar fuera de estos límites generan peligro para el buque, su tripulación y su carga. </a:t>
            </a:r>
          </a:p>
          <a:p>
            <a:pPr lvl="1">
              <a:lnSpc>
                <a:spcPct val="120000"/>
              </a:lnSpc>
            </a:pPr>
            <a:r>
              <a:rPr lang="es-ES" sz="1200" dirty="0"/>
              <a:t>Estos calados se conocen como calados límites.</a:t>
            </a:r>
          </a:p>
          <a:p>
            <a:pPr>
              <a:lnSpc>
                <a:spcPct val="120000"/>
              </a:lnSpc>
            </a:pPr>
            <a:r>
              <a:rPr lang="es-CL" sz="1400" dirty="0"/>
              <a:t>Cálculo del calado medio y del asiento: </a:t>
            </a:r>
          </a:p>
          <a:p>
            <a:pPr lvl="1">
              <a:lnSpc>
                <a:spcPct val="120000"/>
              </a:lnSpc>
            </a:pPr>
            <a:r>
              <a:rPr lang="es-CL" sz="1200" dirty="0"/>
              <a:t>Los calados de un buque son: </a:t>
            </a:r>
            <a:r>
              <a:rPr lang="es-CL" sz="1200" dirty="0" err="1"/>
              <a:t>Cpp</a:t>
            </a:r>
            <a:r>
              <a:rPr lang="es-CL" sz="1200" dirty="0"/>
              <a:t> - 5,20 m y </a:t>
            </a:r>
            <a:r>
              <a:rPr lang="es-CL" sz="1200" dirty="0" err="1"/>
              <a:t>Cpr</a:t>
            </a:r>
            <a:r>
              <a:rPr lang="es-CL" sz="1200" dirty="0"/>
              <a:t> - 4,96 m. Hallar el calado medio (Cm), y el asiento (A).</a:t>
            </a:r>
          </a:p>
          <a:p>
            <a:pPr lvl="2">
              <a:lnSpc>
                <a:spcPct val="120000"/>
              </a:lnSpc>
            </a:pPr>
            <a:r>
              <a:rPr lang="es-CL" sz="1100" dirty="0"/>
              <a:t>Solución: Cm = 5,08 m; A = +0,24 m. </a:t>
            </a:r>
          </a:p>
          <a:p>
            <a:pPr lvl="1">
              <a:lnSpc>
                <a:spcPct val="120000"/>
              </a:lnSpc>
            </a:pPr>
            <a:r>
              <a:rPr lang="es-CL" sz="1200" dirty="0"/>
              <a:t>Un buque tiene los siguientes calados: </a:t>
            </a:r>
            <a:r>
              <a:rPr lang="es-CL" sz="1200" dirty="0" err="1"/>
              <a:t>Cpp</a:t>
            </a:r>
            <a:r>
              <a:rPr lang="es-CL" sz="1200" dirty="0"/>
              <a:t> = 6,80 m y </a:t>
            </a:r>
            <a:r>
              <a:rPr lang="es-CL" sz="1200" dirty="0" err="1"/>
              <a:t>Cpr</a:t>
            </a:r>
            <a:r>
              <a:rPr lang="es-CL" sz="1200" dirty="0"/>
              <a:t> = 7,50 m. Hallar el calado medio y el asiento.</a:t>
            </a:r>
          </a:p>
          <a:p>
            <a:pPr lvl="2">
              <a:lnSpc>
                <a:spcPct val="120000"/>
              </a:lnSpc>
            </a:pPr>
            <a:r>
              <a:rPr lang="es-CL" sz="1100" dirty="0"/>
              <a:t>Solución: Cm = 7,15 m; A = -0,70 m. </a:t>
            </a:r>
          </a:p>
          <a:p>
            <a:pPr lvl="1">
              <a:lnSpc>
                <a:spcPct val="120000"/>
              </a:lnSpc>
            </a:pPr>
            <a:r>
              <a:rPr lang="es-ES" sz="1400" dirty="0"/>
              <a:t>Si por diseño un buque cala 20 pie a proa y a popa, y se realizan cambios de peso para que el calado de proa quede en 19’ 6” y el de popa en 20’ 6”, se dice que sufrió un cambio de asiento de 1 pie.</a:t>
            </a:r>
          </a:p>
          <a:p>
            <a:pPr lvl="1">
              <a:lnSpc>
                <a:spcPct val="120000"/>
              </a:lnSpc>
            </a:pPr>
            <a:r>
              <a:rPr lang="es-CL" sz="1400" dirty="0"/>
              <a:t>Un buque flota a su calado de diseño que es 21’ a proa y 22’ 6” a popa, </a:t>
            </a:r>
            <a:r>
              <a:rPr lang="es-CL" sz="1200" dirty="0"/>
              <a:t>¿Cuál es su calado medio? - ¿Cambio en asiento? - ¿Arrastre?</a:t>
            </a:r>
          </a:p>
          <a:p>
            <a:pPr lvl="2">
              <a:lnSpc>
                <a:spcPct val="120000"/>
              </a:lnSpc>
            </a:pPr>
            <a:r>
              <a:rPr lang="es-CL" sz="1200" dirty="0"/>
              <a:t>Solución: Calado medio 21’ 9” - Cambio de asiento 0, ya que está en sus calados de diseño y no se ha especificado ningún cambio - Arrastre, 1’ 6”</a:t>
            </a:r>
          </a:p>
          <a:p>
            <a:pPr lvl="2">
              <a:lnSpc>
                <a:spcPct val="120000"/>
              </a:lnSpc>
            </a:pPr>
            <a:endParaRPr lang="es-ES" sz="1200" dirty="0"/>
          </a:p>
          <a:p>
            <a:pPr lvl="1">
              <a:lnSpc>
                <a:spcPct val="120000"/>
              </a:lnSpc>
            </a:pPr>
            <a:endParaRPr lang="es-ES" sz="1400" dirty="0"/>
          </a:p>
          <a:p>
            <a:pPr lvl="1">
              <a:lnSpc>
                <a:spcPct val="120000"/>
              </a:lnSpc>
            </a:pPr>
            <a:endParaRPr lang="es-CL" sz="1300" dirty="0"/>
          </a:p>
        </p:txBody>
      </p:sp>
      <p:sp>
        <p:nvSpPr>
          <p:cNvPr id="84996" name="Rectangle 4"/>
          <p:cNvSpPr>
            <a:spLocks noGrp="1" noChangeArrowheads="1"/>
          </p:cNvSpPr>
          <p:nvPr>
            <p:ph type="title"/>
          </p:nvPr>
        </p:nvSpPr>
        <p:spPr/>
        <p:txBody>
          <a:bodyPr>
            <a:normAutofit fontScale="90000"/>
          </a:bodyPr>
          <a:lstStyle/>
          <a:p>
            <a:r>
              <a:rPr lang="es-CL" dirty="0"/>
              <a:t>El Buque y sus dimensiones </a:t>
            </a:r>
            <a:br>
              <a:rPr lang="es-CL" dirty="0"/>
            </a:br>
            <a:r>
              <a:rPr lang="es-ES" sz="3100" dirty="0"/>
              <a:t>Trabajo con marcas de calado</a:t>
            </a:r>
            <a:endParaRPr lang="es-ES" dirty="0"/>
          </a:p>
        </p:txBody>
      </p:sp>
      <p:sp>
        <p:nvSpPr>
          <p:cNvPr id="2" name="Marcador de fecha 1">
            <a:extLst>
              <a:ext uri="{FF2B5EF4-FFF2-40B4-BE49-F238E27FC236}">
                <a16:creationId xmlns:a16="http://schemas.microsoft.com/office/drawing/2014/main" id="{D0DDDA00-A4D4-9890-431D-7898A9FAB4D3}"/>
              </a:ext>
            </a:extLst>
          </p:cNvPr>
          <p:cNvSpPr>
            <a:spLocks noGrp="1"/>
          </p:cNvSpPr>
          <p:nvPr>
            <p:ph type="dt" sz="half" idx="10"/>
          </p:nvPr>
        </p:nvSpPr>
        <p:spPr/>
        <p:txBody>
          <a:bodyPr/>
          <a:lstStyle/>
          <a:p>
            <a:pPr>
              <a:defRPr/>
            </a:pPr>
            <a:fld id="{DD5E24B5-DAD1-4DED-BD52-CCBB5E16D51B}"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84997">
                                            <p:txEl>
                                              <p:pRg st="0" end="0"/>
                                            </p:txEl>
                                          </p:spTgt>
                                        </p:tgtEl>
                                        <p:attrNameLst>
                                          <p:attrName>style.color</p:attrName>
                                        </p:attrNameLst>
                                      </p:cBhvr>
                                      <p:to>
                                        <a:schemeClr val="accent2"/>
                                      </p:to>
                                    </p:animClr>
                                  </p:childTnLst>
                                </p:cTn>
                              </p:par>
                            </p:childTnLst>
                          </p:cTn>
                        </p:par>
                        <p:par>
                          <p:cTn id="7" fill="hold">
                            <p:stCondLst>
                              <p:cond delay="2000"/>
                            </p:stCondLst>
                            <p:childTnLst>
                              <p:par>
                                <p:cTn id="8" presetID="55" presetClass="entr" presetSubtype="0" fill="hold" nodeType="afterEffect">
                                  <p:stCondLst>
                                    <p:cond delay="1000"/>
                                  </p:stCondLst>
                                  <p:childTnLst>
                                    <p:set>
                                      <p:cBhvr>
                                        <p:cTn id="9" dur="1" fill="hold">
                                          <p:stCondLst>
                                            <p:cond delay="0"/>
                                          </p:stCondLst>
                                        </p:cTn>
                                        <p:tgtEl>
                                          <p:spTgt spid="84997">
                                            <p:txEl>
                                              <p:pRg st="1" end="1"/>
                                            </p:txEl>
                                          </p:spTgt>
                                        </p:tgtEl>
                                        <p:attrNameLst>
                                          <p:attrName>style.visibility</p:attrName>
                                        </p:attrNameLst>
                                      </p:cBhvr>
                                      <p:to>
                                        <p:strVal val="visible"/>
                                      </p:to>
                                    </p:set>
                                    <p:anim calcmode="lin" valueType="num">
                                      <p:cBhvr>
                                        <p:cTn id="10" dur="1000" fill="hold"/>
                                        <p:tgtEl>
                                          <p:spTgt spid="84997">
                                            <p:txEl>
                                              <p:pRg st="1" end="1"/>
                                            </p:txEl>
                                          </p:spTgt>
                                        </p:tgtEl>
                                        <p:attrNameLst>
                                          <p:attrName>ppt_w</p:attrName>
                                        </p:attrNameLst>
                                      </p:cBhvr>
                                      <p:tavLst>
                                        <p:tav tm="0">
                                          <p:val>
                                            <p:strVal val="#ppt_w*0.70"/>
                                          </p:val>
                                        </p:tav>
                                        <p:tav tm="100000">
                                          <p:val>
                                            <p:strVal val="#ppt_w"/>
                                          </p:val>
                                        </p:tav>
                                      </p:tavLst>
                                    </p:anim>
                                    <p:anim calcmode="lin" valueType="num">
                                      <p:cBhvr>
                                        <p:cTn id="11" dur="1000" fill="hold"/>
                                        <p:tgtEl>
                                          <p:spTgt spid="84997">
                                            <p:txEl>
                                              <p:pRg st="1" end="1"/>
                                            </p:txEl>
                                          </p:spTgt>
                                        </p:tgtEl>
                                        <p:attrNameLst>
                                          <p:attrName>ppt_h</p:attrName>
                                        </p:attrNameLst>
                                      </p:cBhvr>
                                      <p:tavLst>
                                        <p:tav tm="0">
                                          <p:val>
                                            <p:strVal val="#ppt_h"/>
                                          </p:val>
                                        </p:tav>
                                        <p:tav tm="100000">
                                          <p:val>
                                            <p:strVal val="#ppt_h"/>
                                          </p:val>
                                        </p:tav>
                                      </p:tavLst>
                                    </p:anim>
                                    <p:animEffect transition="in" filter="fade">
                                      <p:cBhvr>
                                        <p:cTn id="12" dur="1000"/>
                                        <p:tgtEl>
                                          <p:spTgt spid="8499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84997">
                                            <p:txEl>
                                              <p:pRg st="2" end="2"/>
                                            </p:txEl>
                                          </p:spTgt>
                                        </p:tgtEl>
                                        <p:attrNameLst>
                                          <p:attrName>style.visibility</p:attrName>
                                        </p:attrNameLst>
                                      </p:cBhvr>
                                      <p:to>
                                        <p:strVal val="visible"/>
                                      </p:to>
                                    </p:set>
                                    <p:anim calcmode="lin" valueType="num">
                                      <p:cBhvr>
                                        <p:cTn id="17" dur="1000" fill="hold"/>
                                        <p:tgtEl>
                                          <p:spTgt spid="84997">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84997">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84997">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nodeType="clickEffect">
                                  <p:stCondLst>
                                    <p:cond delay="0"/>
                                  </p:stCondLst>
                                  <p:childTnLst>
                                    <p:set>
                                      <p:cBhvr>
                                        <p:cTn id="23" dur="1" fill="hold">
                                          <p:stCondLst>
                                            <p:cond delay="0"/>
                                          </p:stCondLst>
                                        </p:cTn>
                                        <p:tgtEl>
                                          <p:spTgt spid="84997">
                                            <p:txEl>
                                              <p:pRg st="3" end="3"/>
                                            </p:txEl>
                                          </p:spTgt>
                                        </p:tgtEl>
                                        <p:attrNameLst>
                                          <p:attrName>style.visibility</p:attrName>
                                        </p:attrNameLst>
                                      </p:cBhvr>
                                      <p:to>
                                        <p:strVal val="visible"/>
                                      </p:to>
                                    </p:set>
                                    <p:anim calcmode="lin" valueType="num">
                                      <p:cBhvr>
                                        <p:cTn id="24" dur="1000" fill="hold"/>
                                        <p:tgtEl>
                                          <p:spTgt spid="84997">
                                            <p:txEl>
                                              <p:pRg st="3" end="3"/>
                                            </p:txEl>
                                          </p:spTgt>
                                        </p:tgtEl>
                                        <p:attrNameLst>
                                          <p:attrName>ppt_w</p:attrName>
                                        </p:attrNameLst>
                                      </p:cBhvr>
                                      <p:tavLst>
                                        <p:tav tm="0">
                                          <p:val>
                                            <p:strVal val="#ppt_w*0.70"/>
                                          </p:val>
                                        </p:tav>
                                        <p:tav tm="100000">
                                          <p:val>
                                            <p:strVal val="#ppt_w"/>
                                          </p:val>
                                        </p:tav>
                                      </p:tavLst>
                                    </p:anim>
                                    <p:anim calcmode="lin" valueType="num">
                                      <p:cBhvr>
                                        <p:cTn id="25" dur="1000" fill="hold"/>
                                        <p:tgtEl>
                                          <p:spTgt spid="84997">
                                            <p:txEl>
                                              <p:pRg st="3" end="3"/>
                                            </p:txEl>
                                          </p:spTgt>
                                        </p:tgtEl>
                                        <p:attrNameLst>
                                          <p:attrName>ppt_h</p:attrName>
                                        </p:attrNameLst>
                                      </p:cBhvr>
                                      <p:tavLst>
                                        <p:tav tm="0">
                                          <p:val>
                                            <p:strVal val="#ppt_h"/>
                                          </p:val>
                                        </p:tav>
                                        <p:tav tm="100000">
                                          <p:val>
                                            <p:strVal val="#ppt_h"/>
                                          </p:val>
                                        </p:tav>
                                      </p:tavLst>
                                    </p:anim>
                                    <p:animEffect transition="in" filter="fade">
                                      <p:cBhvr>
                                        <p:cTn id="26" dur="1000"/>
                                        <p:tgtEl>
                                          <p:spTgt spid="84997">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nodeType="clickEffect">
                                  <p:stCondLst>
                                    <p:cond delay="0"/>
                                  </p:stCondLst>
                                  <p:childTnLst>
                                    <p:set>
                                      <p:cBhvr>
                                        <p:cTn id="30" dur="1" fill="hold">
                                          <p:stCondLst>
                                            <p:cond delay="0"/>
                                          </p:stCondLst>
                                        </p:cTn>
                                        <p:tgtEl>
                                          <p:spTgt spid="84997">
                                            <p:txEl>
                                              <p:pRg st="4" end="4"/>
                                            </p:txEl>
                                          </p:spTgt>
                                        </p:tgtEl>
                                        <p:attrNameLst>
                                          <p:attrName>style.visibility</p:attrName>
                                        </p:attrNameLst>
                                      </p:cBhvr>
                                      <p:to>
                                        <p:strVal val="visible"/>
                                      </p:to>
                                    </p:set>
                                    <p:anim calcmode="lin" valueType="num">
                                      <p:cBhvr>
                                        <p:cTn id="31" dur="1000" fill="hold"/>
                                        <p:tgtEl>
                                          <p:spTgt spid="84997">
                                            <p:txEl>
                                              <p:pRg st="4" end="4"/>
                                            </p:txEl>
                                          </p:spTgt>
                                        </p:tgtEl>
                                        <p:attrNameLst>
                                          <p:attrName>ppt_w</p:attrName>
                                        </p:attrNameLst>
                                      </p:cBhvr>
                                      <p:tavLst>
                                        <p:tav tm="0">
                                          <p:val>
                                            <p:strVal val="#ppt_w*0.70"/>
                                          </p:val>
                                        </p:tav>
                                        <p:tav tm="100000">
                                          <p:val>
                                            <p:strVal val="#ppt_w"/>
                                          </p:val>
                                        </p:tav>
                                      </p:tavLst>
                                    </p:anim>
                                    <p:anim calcmode="lin" valueType="num">
                                      <p:cBhvr>
                                        <p:cTn id="32" dur="1000" fill="hold"/>
                                        <p:tgtEl>
                                          <p:spTgt spid="84997">
                                            <p:txEl>
                                              <p:pRg st="4" end="4"/>
                                            </p:txEl>
                                          </p:spTgt>
                                        </p:tgtEl>
                                        <p:attrNameLst>
                                          <p:attrName>ppt_h</p:attrName>
                                        </p:attrNameLst>
                                      </p:cBhvr>
                                      <p:tavLst>
                                        <p:tav tm="0">
                                          <p:val>
                                            <p:strVal val="#ppt_h"/>
                                          </p:val>
                                        </p:tav>
                                        <p:tav tm="100000">
                                          <p:val>
                                            <p:strVal val="#ppt_h"/>
                                          </p:val>
                                        </p:tav>
                                      </p:tavLst>
                                    </p:anim>
                                    <p:animEffect transition="in" filter="fade">
                                      <p:cBhvr>
                                        <p:cTn id="33" dur="1000"/>
                                        <p:tgtEl>
                                          <p:spTgt spid="84997">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nodeType="clickEffect">
                                  <p:stCondLst>
                                    <p:cond delay="0"/>
                                  </p:stCondLst>
                                  <p:childTnLst>
                                    <p:set>
                                      <p:cBhvr>
                                        <p:cTn id="37" dur="1" fill="hold">
                                          <p:stCondLst>
                                            <p:cond delay="0"/>
                                          </p:stCondLst>
                                        </p:cTn>
                                        <p:tgtEl>
                                          <p:spTgt spid="84997">
                                            <p:txEl>
                                              <p:pRg st="5" end="5"/>
                                            </p:txEl>
                                          </p:spTgt>
                                        </p:tgtEl>
                                        <p:attrNameLst>
                                          <p:attrName>style.visibility</p:attrName>
                                        </p:attrNameLst>
                                      </p:cBhvr>
                                      <p:to>
                                        <p:strVal val="visible"/>
                                      </p:to>
                                    </p:set>
                                    <p:anim calcmode="lin" valueType="num">
                                      <p:cBhvr>
                                        <p:cTn id="38" dur="1000" fill="hold"/>
                                        <p:tgtEl>
                                          <p:spTgt spid="84997">
                                            <p:txEl>
                                              <p:pRg st="5" end="5"/>
                                            </p:txEl>
                                          </p:spTgt>
                                        </p:tgtEl>
                                        <p:attrNameLst>
                                          <p:attrName>ppt_w</p:attrName>
                                        </p:attrNameLst>
                                      </p:cBhvr>
                                      <p:tavLst>
                                        <p:tav tm="0">
                                          <p:val>
                                            <p:strVal val="#ppt_w*0.70"/>
                                          </p:val>
                                        </p:tav>
                                        <p:tav tm="100000">
                                          <p:val>
                                            <p:strVal val="#ppt_w"/>
                                          </p:val>
                                        </p:tav>
                                      </p:tavLst>
                                    </p:anim>
                                    <p:anim calcmode="lin" valueType="num">
                                      <p:cBhvr>
                                        <p:cTn id="39" dur="1000" fill="hold"/>
                                        <p:tgtEl>
                                          <p:spTgt spid="84997">
                                            <p:txEl>
                                              <p:pRg st="5" end="5"/>
                                            </p:txEl>
                                          </p:spTgt>
                                        </p:tgtEl>
                                        <p:attrNameLst>
                                          <p:attrName>ppt_h</p:attrName>
                                        </p:attrNameLst>
                                      </p:cBhvr>
                                      <p:tavLst>
                                        <p:tav tm="0">
                                          <p:val>
                                            <p:strVal val="#ppt_h"/>
                                          </p:val>
                                        </p:tav>
                                        <p:tav tm="100000">
                                          <p:val>
                                            <p:strVal val="#ppt_h"/>
                                          </p:val>
                                        </p:tav>
                                      </p:tavLst>
                                    </p:anim>
                                    <p:animEffect transition="in" filter="fade">
                                      <p:cBhvr>
                                        <p:cTn id="40" dur="1000"/>
                                        <p:tgtEl>
                                          <p:spTgt spid="84997">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5" presetClass="entr" presetSubtype="0" fill="hold" nodeType="clickEffect">
                                  <p:stCondLst>
                                    <p:cond delay="0"/>
                                  </p:stCondLst>
                                  <p:childTnLst>
                                    <p:set>
                                      <p:cBhvr>
                                        <p:cTn id="44" dur="1" fill="hold">
                                          <p:stCondLst>
                                            <p:cond delay="0"/>
                                          </p:stCondLst>
                                        </p:cTn>
                                        <p:tgtEl>
                                          <p:spTgt spid="84997">
                                            <p:txEl>
                                              <p:pRg st="6" end="6"/>
                                            </p:txEl>
                                          </p:spTgt>
                                        </p:tgtEl>
                                        <p:attrNameLst>
                                          <p:attrName>style.visibility</p:attrName>
                                        </p:attrNameLst>
                                      </p:cBhvr>
                                      <p:to>
                                        <p:strVal val="visible"/>
                                      </p:to>
                                    </p:set>
                                    <p:anim calcmode="lin" valueType="num">
                                      <p:cBhvr>
                                        <p:cTn id="45" dur="1000" fill="hold"/>
                                        <p:tgtEl>
                                          <p:spTgt spid="84997">
                                            <p:txEl>
                                              <p:pRg st="6" end="6"/>
                                            </p:txEl>
                                          </p:spTgt>
                                        </p:tgtEl>
                                        <p:attrNameLst>
                                          <p:attrName>ppt_w</p:attrName>
                                        </p:attrNameLst>
                                      </p:cBhvr>
                                      <p:tavLst>
                                        <p:tav tm="0">
                                          <p:val>
                                            <p:strVal val="#ppt_w*0.70"/>
                                          </p:val>
                                        </p:tav>
                                        <p:tav tm="100000">
                                          <p:val>
                                            <p:strVal val="#ppt_w"/>
                                          </p:val>
                                        </p:tav>
                                      </p:tavLst>
                                    </p:anim>
                                    <p:anim calcmode="lin" valueType="num">
                                      <p:cBhvr>
                                        <p:cTn id="46" dur="1000" fill="hold"/>
                                        <p:tgtEl>
                                          <p:spTgt spid="84997">
                                            <p:txEl>
                                              <p:pRg st="6" end="6"/>
                                            </p:txEl>
                                          </p:spTgt>
                                        </p:tgtEl>
                                        <p:attrNameLst>
                                          <p:attrName>ppt_h</p:attrName>
                                        </p:attrNameLst>
                                      </p:cBhvr>
                                      <p:tavLst>
                                        <p:tav tm="0">
                                          <p:val>
                                            <p:strVal val="#ppt_h"/>
                                          </p:val>
                                        </p:tav>
                                        <p:tav tm="100000">
                                          <p:val>
                                            <p:strVal val="#ppt_h"/>
                                          </p:val>
                                        </p:tav>
                                      </p:tavLst>
                                    </p:anim>
                                    <p:animEffect transition="in" filter="fade">
                                      <p:cBhvr>
                                        <p:cTn id="47" dur="1000"/>
                                        <p:tgtEl>
                                          <p:spTgt spid="84997">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5" presetClass="entr" presetSubtype="0" fill="hold" nodeType="clickEffect">
                                  <p:stCondLst>
                                    <p:cond delay="0"/>
                                  </p:stCondLst>
                                  <p:childTnLst>
                                    <p:set>
                                      <p:cBhvr>
                                        <p:cTn id="51" dur="1" fill="hold">
                                          <p:stCondLst>
                                            <p:cond delay="0"/>
                                          </p:stCondLst>
                                        </p:cTn>
                                        <p:tgtEl>
                                          <p:spTgt spid="84997">
                                            <p:txEl>
                                              <p:pRg st="7" end="7"/>
                                            </p:txEl>
                                          </p:spTgt>
                                        </p:tgtEl>
                                        <p:attrNameLst>
                                          <p:attrName>style.visibility</p:attrName>
                                        </p:attrNameLst>
                                      </p:cBhvr>
                                      <p:to>
                                        <p:strVal val="visible"/>
                                      </p:to>
                                    </p:set>
                                    <p:anim calcmode="lin" valueType="num">
                                      <p:cBhvr>
                                        <p:cTn id="52" dur="1000" fill="hold"/>
                                        <p:tgtEl>
                                          <p:spTgt spid="84997">
                                            <p:txEl>
                                              <p:pRg st="7" end="7"/>
                                            </p:txEl>
                                          </p:spTgt>
                                        </p:tgtEl>
                                        <p:attrNameLst>
                                          <p:attrName>ppt_w</p:attrName>
                                        </p:attrNameLst>
                                      </p:cBhvr>
                                      <p:tavLst>
                                        <p:tav tm="0">
                                          <p:val>
                                            <p:strVal val="#ppt_w*0.70"/>
                                          </p:val>
                                        </p:tav>
                                        <p:tav tm="100000">
                                          <p:val>
                                            <p:strVal val="#ppt_w"/>
                                          </p:val>
                                        </p:tav>
                                      </p:tavLst>
                                    </p:anim>
                                    <p:anim calcmode="lin" valueType="num">
                                      <p:cBhvr>
                                        <p:cTn id="53" dur="1000" fill="hold"/>
                                        <p:tgtEl>
                                          <p:spTgt spid="84997">
                                            <p:txEl>
                                              <p:pRg st="7" end="7"/>
                                            </p:txEl>
                                          </p:spTgt>
                                        </p:tgtEl>
                                        <p:attrNameLst>
                                          <p:attrName>ppt_h</p:attrName>
                                        </p:attrNameLst>
                                      </p:cBhvr>
                                      <p:tavLst>
                                        <p:tav tm="0">
                                          <p:val>
                                            <p:strVal val="#ppt_h"/>
                                          </p:val>
                                        </p:tav>
                                        <p:tav tm="100000">
                                          <p:val>
                                            <p:strVal val="#ppt_h"/>
                                          </p:val>
                                        </p:tav>
                                      </p:tavLst>
                                    </p:anim>
                                    <p:animEffect transition="in" filter="fade">
                                      <p:cBhvr>
                                        <p:cTn id="54" dur="1000"/>
                                        <p:tgtEl>
                                          <p:spTgt spid="84997">
                                            <p:txEl>
                                              <p:pRg st="7" end="7"/>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5" presetClass="entr" presetSubtype="0" fill="hold" nodeType="clickEffect">
                                  <p:stCondLst>
                                    <p:cond delay="0"/>
                                  </p:stCondLst>
                                  <p:childTnLst>
                                    <p:set>
                                      <p:cBhvr>
                                        <p:cTn id="58" dur="1" fill="hold">
                                          <p:stCondLst>
                                            <p:cond delay="0"/>
                                          </p:stCondLst>
                                        </p:cTn>
                                        <p:tgtEl>
                                          <p:spTgt spid="84997">
                                            <p:txEl>
                                              <p:pRg st="8" end="8"/>
                                            </p:txEl>
                                          </p:spTgt>
                                        </p:tgtEl>
                                        <p:attrNameLst>
                                          <p:attrName>style.visibility</p:attrName>
                                        </p:attrNameLst>
                                      </p:cBhvr>
                                      <p:to>
                                        <p:strVal val="visible"/>
                                      </p:to>
                                    </p:set>
                                    <p:anim calcmode="lin" valueType="num">
                                      <p:cBhvr>
                                        <p:cTn id="59" dur="1000" fill="hold"/>
                                        <p:tgtEl>
                                          <p:spTgt spid="84997">
                                            <p:txEl>
                                              <p:pRg st="8" end="8"/>
                                            </p:txEl>
                                          </p:spTgt>
                                        </p:tgtEl>
                                        <p:attrNameLst>
                                          <p:attrName>ppt_w</p:attrName>
                                        </p:attrNameLst>
                                      </p:cBhvr>
                                      <p:tavLst>
                                        <p:tav tm="0">
                                          <p:val>
                                            <p:strVal val="#ppt_w*0.70"/>
                                          </p:val>
                                        </p:tav>
                                        <p:tav tm="100000">
                                          <p:val>
                                            <p:strVal val="#ppt_w"/>
                                          </p:val>
                                        </p:tav>
                                      </p:tavLst>
                                    </p:anim>
                                    <p:anim calcmode="lin" valueType="num">
                                      <p:cBhvr>
                                        <p:cTn id="60" dur="1000" fill="hold"/>
                                        <p:tgtEl>
                                          <p:spTgt spid="84997">
                                            <p:txEl>
                                              <p:pRg st="8" end="8"/>
                                            </p:txEl>
                                          </p:spTgt>
                                        </p:tgtEl>
                                        <p:attrNameLst>
                                          <p:attrName>ppt_h</p:attrName>
                                        </p:attrNameLst>
                                      </p:cBhvr>
                                      <p:tavLst>
                                        <p:tav tm="0">
                                          <p:val>
                                            <p:strVal val="#ppt_h"/>
                                          </p:val>
                                        </p:tav>
                                        <p:tav tm="100000">
                                          <p:val>
                                            <p:strVal val="#ppt_h"/>
                                          </p:val>
                                        </p:tav>
                                      </p:tavLst>
                                    </p:anim>
                                    <p:animEffect transition="in" filter="fade">
                                      <p:cBhvr>
                                        <p:cTn id="61" dur="1000"/>
                                        <p:tgtEl>
                                          <p:spTgt spid="84997">
                                            <p:txEl>
                                              <p:pRg st="8" end="8"/>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55" presetClass="entr" presetSubtype="0" fill="hold" nodeType="clickEffect">
                                  <p:stCondLst>
                                    <p:cond delay="0"/>
                                  </p:stCondLst>
                                  <p:childTnLst>
                                    <p:set>
                                      <p:cBhvr>
                                        <p:cTn id="65" dur="1" fill="hold">
                                          <p:stCondLst>
                                            <p:cond delay="0"/>
                                          </p:stCondLst>
                                        </p:cTn>
                                        <p:tgtEl>
                                          <p:spTgt spid="84997">
                                            <p:txEl>
                                              <p:pRg st="9" end="9"/>
                                            </p:txEl>
                                          </p:spTgt>
                                        </p:tgtEl>
                                        <p:attrNameLst>
                                          <p:attrName>style.visibility</p:attrName>
                                        </p:attrNameLst>
                                      </p:cBhvr>
                                      <p:to>
                                        <p:strVal val="visible"/>
                                      </p:to>
                                    </p:set>
                                    <p:anim calcmode="lin" valueType="num">
                                      <p:cBhvr>
                                        <p:cTn id="66" dur="1000" fill="hold"/>
                                        <p:tgtEl>
                                          <p:spTgt spid="84997">
                                            <p:txEl>
                                              <p:pRg st="9" end="9"/>
                                            </p:txEl>
                                          </p:spTgt>
                                        </p:tgtEl>
                                        <p:attrNameLst>
                                          <p:attrName>ppt_w</p:attrName>
                                        </p:attrNameLst>
                                      </p:cBhvr>
                                      <p:tavLst>
                                        <p:tav tm="0">
                                          <p:val>
                                            <p:strVal val="#ppt_w*0.70"/>
                                          </p:val>
                                        </p:tav>
                                        <p:tav tm="100000">
                                          <p:val>
                                            <p:strVal val="#ppt_w"/>
                                          </p:val>
                                        </p:tav>
                                      </p:tavLst>
                                    </p:anim>
                                    <p:anim calcmode="lin" valueType="num">
                                      <p:cBhvr>
                                        <p:cTn id="67" dur="1000" fill="hold"/>
                                        <p:tgtEl>
                                          <p:spTgt spid="84997">
                                            <p:txEl>
                                              <p:pRg st="9" end="9"/>
                                            </p:txEl>
                                          </p:spTgt>
                                        </p:tgtEl>
                                        <p:attrNameLst>
                                          <p:attrName>ppt_h</p:attrName>
                                        </p:attrNameLst>
                                      </p:cBhvr>
                                      <p:tavLst>
                                        <p:tav tm="0">
                                          <p:val>
                                            <p:strVal val="#ppt_h"/>
                                          </p:val>
                                        </p:tav>
                                        <p:tav tm="100000">
                                          <p:val>
                                            <p:strVal val="#ppt_h"/>
                                          </p:val>
                                        </p:tav>
                                      </p:tavLst>
                                    </p:anim>
                                    <p:animEffect transition="in" filter="fade">
                                      <p:cBhvr>
                                        <p:cTn id="68" dur="1000"/>
                                        <p:tgtEl>
                                          <p:spTgt spid="8499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contenido"/>
          <p:cNvSpPr>
            <a:spLocks noGrp="1"/>
          </p:cNvSpPr>
          <p:nvPr>
            <p:ph idx="1"/>
          </p:nvPr>
        </p:nvSpPr>
        <p:spPr/>
        <p:txBody>
          <a:bodyPr>
            <a:normAutofit fontScale="70000" lnSpcReduction="20000"/>
          </a:bodyPr>
          <a:lstStyle/>
          <a:p>
            <a:pPr>
              <a:lnSpc>
                <a:spcPct val="120000"/>
              </a:lnSpc>
            </a:pPr>
            <a:r>
              <a:rPr lang="es-CL" dirty="0"/>
              <a:t>A un buque con un calado medio determinado; si se le agrega o quita peso se hundirá o aflorará hasta otro calado medio. </a:t>
            </a:r>
          </a:p>
          <a:p>
            <a:pPr>
              <a:lnSpc>
                <a:spcPct val="120000"/>
              </a:lnSpc>
            </a:pPr>
            <a:r>
              <a:rPr lang="es-CL" dirty="0"/>
              <a:t>Conocidos ambos calados, se pueden calcular sus desplazamientos y haciendo la resta entre ambos podremos saber el peso que hemos agregado o quitado de a bordo.</a:t>
            </a:r>
          </a:p>
          <a:p>
            <a:pPr lvl="1">
              <a:lnSpc>
                <a:spcPct val="120000"/>
              </a:lnSpc>
            </a:pPr>
            <a:r>
              <a:rPr lang="es-CL" dirty="0"/>
              <a:t>Es decir, que a partir de dos situaciones de carga diferente - dos calados medios diferentes - es posible deducir qué peso se ha cargado o se ha descargado del buque en el que se ha producido esa variación de los calados. </a:t>
            </a:r>
          </a:p>
          <a:p>
            <a:pPr>
              <a:lnSpc>
                <a:spcPct val="120000"/>
              </a:lnSpc>
            </a:pPr>
            <a:r>
              <a:rPr lang="es-CL" dirty="0"/>
              <a:t>Este principio de la variación de calados, como consecuencia de la variación del desplazamiento de un buque,  es uno de los métodos disponibles para calcular la carga que se le embarcó o desembarcó de un buque.</a:t>
            </a:r>
          </a:p>
        </p:txBody>
      </p:sp>
      <p:sp>
        <p:nvSpPr>
          <p:cNvPr id="6" name="5 Título"/>
          <p:cNvSpPr>
            <a:spLocks noGrp="1"/>
          </p:cNvSpPr>
          <p:nvPr>
            <p:ph type="title"/>
          </p:nvPr>
        </p:nvSpPr>
        <p:spPr/>
        <p:txBody>
          <a:bodyPr>
            <a:normAutofit fontScale="90000"/>
          </a:bodyPr>
          <a:lstStyle/>
          <a:p>
            <a:r>
              <a:rPr lang="es-CL" dirty="0"/>
              <a:t>El Buque y sus dimensiones</a:t>
            </a:r>
            <a:br>
              <a:rPr lang="es-CL" dirty="0"/>
            </a:br>
            <a:r>
              <a:rPr lang="es-ES" sz="3100" dirty="0"/>
              <a:t>Desplazamiento</a:t>
            </a:r>
            <a:endParaRPr lang="es-CL" dirty="0"/>
          </a:p>
        </p:txBody>
      </p:sp>
      <p:sp>
        <p:nvSpPr>
          <p:cNvPr id="2" name="Marcador de fecha 1">
            <a:extLst>
              <a:ext uri="{FF2B5EF4-FFF2-40B4-BE49-F238E27FC236}">
                <a16:creationId xmlns:a16="http://schemas.microsoft.com/office/drawing/2014/main" id="{257CA200-4CD0-1E5B-D273-D5B08F2DBF1F}"/>
              </a:ext>
            </a:extLst>
          </p:cNvPr>
          <p:cNvSpPr>
            <a:spLocks noGrp="1"/>
          </p:cNvSpPr>
          <p:nvPr>
            <p:ph type="dt" sz="half" idx="10"/>
          </p:nvPr>
        </p:nvSpPr>
        <p:spPr/>
        <p:txBody>
          <a:bodyPr/>
          <a:lstStyle/>
          <a:p>
            <a:pPr>
              <a:defRPr/>
            </a:pPr>
            <a:fld id="{8793FB42-8AF5-4150-B906-5ECF1DF397A9}" type="datetime1">
              <a:rPr lang="es-CL" smtClean="0"/>
              <a:t>12-02-2025</a:t>
            </a:fld>
            <a:endParaRPr lang="es-ES"/>
          </a:p>
        </p:txBody>
      </p:sp>
      <p:sp>
        <p:nvSpPr>
          <p:cNvPr id="3" name="Marcador de número de diapositiva 2">
            <a:extLst>
              <a:ext uri="{FF2B5EF4-FFF2-40B4-BE49-F238E27FC236}">
                <a16:creationId xmlns:a16="http://schemas.microsoft.com/office/drawing/2014/main" id="{14561037-B331-7B16-2D8A-85427BEB7E53}"/>
              </a:ext>
            </a:extLst>
          </p:cNvPr>
          <p:cNvSpPr>
            <a:spLocks noGrp="1"/>
          </p:cNvSpPr>
          <p:nvPr>
            <p:ph type="sldNum" sz="quarter" idx="12"/>
          </p:nvPr>
        </p:nvSpPr>
        <p:spPr/>
        <p:txBody>
          <a:bodyPr/>
          <a:lstStyle/>
          <a:p>
            <a:pPr>
              <a:defRPr/>
            </a:pPr>
            <a:fld id="{512A34C5-A7E8-4629-B921-404C04172488}" type="slidenum">
              <a:rPr lang="es-ES" smtClean="0"/>
              <a:pPr>
                <a:defRPr/>
              </a:pPr>
              <a:t>73</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box(in)">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box(in)">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box(in)">
                                      <p:cBhvr>
                                        <p:cTn id="1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A8CBDE90-0CE9-46EF-912F-D7488C7EBAE6}" type="slidenum">
              <a:rPr lang="es-ES"/>
              <a:pPr/>
              <a:t>74</a:t>
            </a:fld>
            <a:endParaRPr lang="es-ES"/>
          </a:p>
        </p:txBody>
      </p:sp>
      <p:sp>
        <p:nvSpPr>
          <p:cNvPr id="90114" name="Rectangle 2"/>
          <p:cNvSpPr>
            <a:spLocks noGrp="1" noChangeArrowheads="1"/>
          </p:cNvSpPr>
          <p:nvPr>
            <p:ph type="title"/>
          </p:nvPr>
        </p:nvSpPr>
        <p:spPr/>
        <p:txBody>
          <a:bodyPr>
            <a:normAutofit fontScale="90000"/>
          </a:bodyPr>
          <a:lstStyle/>
          <a:p>
            <a:r>
              <a:rPr lang="es-CL" dirty="0"/>
              <a:t>El Buque y sus dimensiones</a:t>
            </a:r>
            <a:br>
              <a:rPr lang="es-CL" dirty="0"/>
            </a:br>
            <a:r>
              <a:rPr lang="es-ES" sz="3100" dirty="0"/>
              <a:t>Desplazamiento</a:t>
            </a:r>
            <a:endParaRPr lang="es-ES" dirty="0"/>
          </a:p>
        </p:txBody>
      </p:sp>
      <p:sp>
        <p:nvSpPr>
          <p:cNvPr id="90115" name="Rectangle 3"/>
          <p:cNvSpPr>
            <a:spLocks noGrp="1" noChangeArrowheads="1"/>
          </p:cNvSpPr>
          <p:nvPr>
            <p:ph type="body" idx="1"/>
          </p:nvPr>
        </p:nvSpPr>
        <p:spPr/>
        <p:txBody>
          <a:bodyPr/>
          <a:lstStyle/>
          <a:p>
            <a:pPr>
              <a:lnSpc>
                <a:spcPct val="90000"/>
              </a:lnSpc>
            </a:pPr>
            <a:r>
              <a:rPr lang="es-ES" sz="2000" dirty="0"/>
              <a:t>Escora, Balance y </a:t>
            </a:r>
            <a:r>
              <a:rPr lang="es-ES" sz="2000" dirty="0" err="1"/>
              <a:t>Rolido</a:t>
            </a:r>
            <a:r>
              <a:rPr lang="es-ES" sz="2000" dirty="0"/>
              <a:t>;</a:t>
            </a:r>
          </a:p>
          <a:p>
            <a:pPr lvl="1">
              <a:lnSpc>
                <a:spcPct val="90000"/>
              </a:lnSpc>
            </a:pPr>
            <a:r>
              <a:rPr lang="es-ES" sz="1800" dirty="0"/>
              <a:t>Los buques se diseñan para navegar adrizados.</a:t>
            </a:r>
          </a:p>
          <a:p>
            <a:pPr lvl="1">
              <a:lnSpc>
                <a:spcPct val="90000"/>
              </a:lnSpc>
            </a:pPr>
            <a:r>
              <a:rPr lang="es-ES" sz="1800" dirty="0"/>
              <a:t>Escora; es una inclinación transversal permanente.</a:t>
            </a:r>
          </a:p>
          <a:p>
            <a:pPr lvl="1">
              <a:lnSpc>
                <a:spcPct val="90000"/>
              </a:lnSpc>
            </a:pPr>
            <a:r>
              <a:rPr lang="es-ES" sz="1800" dirty="0"/>
              <a:t>Balance; término que se emplea para identificar escoras temporales o semipermanentes.</a:t>
            </a:r>
          </a:p>
          <a:p>
            <a:pPr lvl="1">
              <a:lnSpc>
                <a:spcPct val="90000"/>
              </a:lnSpc>
            </a:pPr>
            <a:r>
              <a:rPr lang="es-ES" sz="1800" dirty="0" err="1"/>
              <a:t>Rolido</a:t>
            </a:r>
            <a:r>
              <a:rPr lang="es-ES" sz="1800" dirty="0"/>
              <a:t>; movimientos continuos de banda a banda o sector de equilibrio.</a:t>
            </a:r>
          </a:p>
          <a:p>
            <a:pPr>
              <a:lnSpc>
                <a:spcPct val="90000"/>
              </a:lnSpc>
            </a:pPr>
            <a:r>
              <a:rPr lang="es-ES" sz="2000" dirty="0"/>
              <a:t>Desplazamiento y Tonelaje:</a:t>
            </a:r>
          </a:p>
          <a:p>
            <a:pPr lvl="1">
              <a:lnSpc>
                <a:spcPct val="90000"/>
              </a:lnSpc>
            </a:pPr>
            <a:r>
              <a:rPr lang="es-ES" sz="1800" dirty="0"/>
              <a:t>Desplazamiento; volumen de agua que desplaza un buque cuando flota libremente.</a:t>
            </a:r>
          </a:p>
          <a:p>
            <a:pPr lvl="1">
              <a:lnSpc>
                <a:spcPct val="90000"/>
              </a:lnSpc>
            </a:pPr>
            <a:r>
              <a:rPr lang="es-ES" sz="1800" dirty="0"/>
              <a:t>Un destructor de 2.100 toneladas de desplazamiento, indica que su desplazamiento de diseño es equivalente a 2.100 toneladas de agua.</a:t>
            </a:r>
          </a:p>
          <a:p>
            <a:pPr lvl="2">
              <a:lnSpc>
                <a:spcPct val="90000"/>
              </a:lnSpc>
            </a:pPr>
            <a:r>
              <a:rPr lang="es-ES" sz="1600" dirty="0"/>
              <a:t>Tonelada larga es equivalente a 2.240 libras de peso.</a:t>
            </a:r>
          </a:p>
          <a:p>
            <a:pPr lvl="1">
              <a:lnSpc>
                <a:spcPct val="90000"/>
              </a:lnSpc>
            </a:pPr>
            <a:r>
              <a:rPr lang="es-ES" sz="1800" dirty="0"/>
              <a:t>El desplazamiento se obtiene de las curvas del buque entrando con el calado medio</a:t>
            </a:r>
          </a:p>
        </p:txBody>
      </p:sp>
      <p:sp>
        <p:nvSpPr>
          <p:cNvPr id="2" name="Marcador de fecha 1">
            <a:extLst>
              <a:ext uri="{FF2B5EF4-FFF2-40B4-BE49-F238E27FC236}">
                <a16:creationId xmlns:a16="http://schemas.microsoft.com/office/drawing/2014/main" id="{BA550D0F-8DF7-0B11-0557-507007CDF9CC}"/>
              </a:ext>
            </a:extLst>
          </p:cNvPr>
          <p:cNvSpPr>
            <a:spLocks noGrp="1"/>
          </p:cNvSpPr>
          <p:nvPr>
            <p:ph type="dt" sz="half" idx="10"/>
          </p:nvPr>
        </p:nvSpPr>
        <p:spPr/>
        <p:txBody>
          <a:bodyPr/>
          <a:lstStyle/>
          <a:p>
            <a:pPr>
              <a:defRPr/>
            </a:pPr>
            <a:fld id="{43DC2667-7047-410A-8EE4-7837B4E53935}"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90115">
                                            <p:txEl>
                                              <p:pRg st="5" end="5"/>
                                            </p:txEl>
                                          </p:spTgt>
                                        </p:tgtEl>
                                        <p:attrNameLst>
                                          <p:attrName>style.visibility</p:attrName>
                                        </p:attrNameLst>
                                      </p:cBhvr>
                                      <p:to>
                                        <p:strVal val="visible"/>
                                      </p:to>
                                    </p:set>
                                    <p:anim calcmode="lin" valueType="num">
                                      <p:cBhvr>
                                        <p:cTn id="7" dur="1000" fill="hold"/>
                                        <p:tgtEl>
                                          <p:spTgt spid="90115">
                                            <p:txEl>
                                              <p:pRg st="5" end="5"/>
                                            </p:txEl>
                                          </p:spTgt>
                                        </p:tgtEl>
                                        <p:attrNameLst>
                                          <p:attrName>ppt_w</p:attrName>
                                        </p:attrNameLst>
                                      </p:cBhvr>
                                      <p:tavLst>
                                        <p:tav tm="0">
                                          <p:val>
                                            <p:strVal val="#ppt_w*0.70"/>
                                          </p:val>
                                        </p:tav>
                                        <p:tav tm="100000">
                                          <p:val>
                                            <p:strVal val="#ppt_w"/>
                                          </p:val>
                                        </p:tav>
                                      </p:tavLst>
                                    </p:anim>
                                    <p:anim calcmode="lin" valueType="num">
                                      <p:cBhvr>
                                        <p:cTn id="8" dur="1000" fill="hold"/>
                                        <p:tgtEl>
                                          <p:spTgt spid="90115">
                                            <p:txEl>
                                              <p:pRg st="5" end="5"/>
                                            </p:txEl>
                                          </p:spTgt>
                                        </p:tgtEl>
                                        <p:attrNameLst>
                                          <p:attrName>ppt_h</p:attrName>
                                        </p:attrNameLst>
                                      </p:cBhvr>
                                      <p:tavLst>
                                        <p:tav tm="0">
                                          <p:val>
                                            <p:strVal val="#ppt_h"/>
                                          </p:val>
                                        </p:tav>
                                        <p:tav tm="100000">
                                          <p:val>
                                            <p:strVal val="#ppt_h"/>
                                          </p:val>
                                        </p:tav>
                                      </p:tavLst>
                                    </p:anim>
                                    <p:animEffect transition="in" filter="fade">
                                      <p:cBhvr>
                                        <p:cTn id="9" dur="1000"/>
                                        <p:tgtEl>
                                          <p:spTgt spid="90115">
                                            <p:txEl>
                                              <p:pRg st="5" end="5"/>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90115">
                                            <p:txEl>
                                              <p:pRg st="6" end="6"/>
                                            </p:txEl>
                                          </p:spTgt>
                                        </p:tgtEl>
                                        <p:attrNameLst>
                                          <p:attrName>style.visibility</p:attrName>
                                        </p:attrNameLst>
                                      </p:cBhvr>
                                      <p:to>
                                        <p:strVal val="visible"/>
                                      </p:to>
                                    </p:set>
                                    <p:anim calcmode="lin" valueType="num">
                                      <p:cBhvr>
                                        <p:cTn id="12" dur="1000" fill="hold"/>
                                        <p:tgtEl>
                                          <p:spTgt spid="90115">
                                            <p:txEl>
                                              <p:pRg st="6" end="6"/>
                                            </p:txEl>
                                          </p:spTgt>
                                        </p:tgtEl>
                                        <p:attrNameLst>
                                          <p:attrName>ppt_w</p:attrName>
                                        </p:attrNameLst>
                                      </p:cBhvr>
                                      <p:tavLst>
                                        <p:tav tm="0">
                                          <p:val>
                                            <p:strVal val="#ppt_w*0.70"/>
                                          </p:val>
                                        </p:tav>
                                        <p:tav tm="100000">
                                          <p:val>
                                            <p:strVal val="#ppt_w"/>
                                          </p:val>
                                        </p:tav>
                                      </p:tavLst>
                                    </p:anim>
                                    <p:anim calcmode="lin" valueType="num">
                                      <p:cBhvr>
                                        <p:cTn id="13" dur="1000" fill="hold"/>
                                        <p:tgtEl>
                                          <p:spTgt spid="90115">
                                            <p:txEl>
                                              <p:pRg st="6" end="6"/>
                                            </p:txEl>
                                          </p:spTgt>
                                        </p:tgtEl>
                                        <p:attrNameLst>
                                          <p:attrName>ppt_h</p:attrName>
                                        </p:attrNameLst>
                                      </p:cBhvr>
                                      <p:tavLst>
                                        <p:tav tm="0">
                                          <p:val>
                                            <p:strVal val="#ppt_h"/>
                                          </p:val>
                                        </p:tav>
                                        <p:tav tm="100000">
                                          <p:val>
                                            <p:strVal val="#ppt_h"/>
                                          </p:val>
                                        </p:tav>
                                      </p:tavLst>
                                    </p:anim>
                                    <p:animEffect transition="in" filter="fade">
                                      <p:cBhvr>
                                        <p:cTn id="14" dur="1000"/>
                                        <p:tgtEl>
                                          <p:spTgt spid="90115">
                                            <p:txEl>
                                              <p:pRg st="6" end="6"/>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90115">
                                            <p:txEl>
                                              <p:pRg st="7" end="7"/>
                                            </p:txEl>
                                          </p:spTgt>
                                        </p:tgtEl>
                                        <p:attrNameLst>
                                          <p:attrName>style.visibility</p:attrName>
                                        </p:attrNameLst>
                                      </p:cBhvr>
                                      <p:to>
                                        <p:strVal val="visible"/>
                                      </p:to>
                                    </p:set>
                                    <p:anim calcmode="lin" valueType="num">
                                      <p:cBhvr>
                                        <p:cTn id="17" dur="1000" fill="hold"/>
                                        <p:tgtEl>
                                          <p:spTgt spid="90115">
                                            <p:txEl>
                                              <p:pRg st="7" end="7"/>
                                            </p:txEl>
                                          </p:spTgt>
                                        </p:tgtEl>
                                        <p:attrNameLst>
                                          <p:attrName>ppt_w</p:attrName>
                                        </p:attrNameLst>
                                      </p:cBhvr>
                                      <p:tavLst>
                                        <p:tav tm="0">
                                          <p:val>
                                            <p:strVal val="#ppt_w*0.70"/>
                                          </p:val>
                                        </p:tav>
                                        <p:tav tm="100000">
                                          <p:val>
                                            <p:strVal val="#ppt_w"/>
                                          </p:val>
                                        </p:tav>
                                      </p:tavLst>
                                    </p:anim>
                                    <p:anim calcmode="lin" valueType="num">
                                      <p:cBhvr>
                                        <p:cTn id="18" dur="1000" fill="hold"/>
                                        <p:tgtEl>
                                          <p:spTgt spid="90115">
                                            <p:txEl>
                                              <p:pRg st="7" end="7"/>
                                            </p:txEl>
                                          </p:spTgt>
                                        </p:tgtEl>
                                        <p:attrNameLst>
                                          <p:attrName>ppt_h</p:attrName>
                                        </p:attrNameLst>
                                      </p:cBhvr>
                                      <p:tavLst>
                                        <p:tav tm="0">
                                          <p:val>
                                            <p:strVal val="#ppt_h"/>
                                          </p:val>
                                        </p:tav>
                                        <p:tav tm="100000">
                                          <p:val>
                                            <p:strVal val="#ppt_h"/>
                                          </p:val>
                                        </p:tav>
                                      </p:tavLst>
                                    </p:anim>
                                    <p:animEffect transition="in" filter="fade">
                                      <p:cBhvr>
                                        <p:cTn id="19" dur="1000"/>
                                        <p:tgtEl>
                                          <p:spTgt spid="90115">
                                            <p:txEl>
                                              <p:pRg st="7" end="7"/>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90115">
                                            <p:txEl>
                                              <p:pRg st="8" end="8"/>
                                            </p:txEl>
                                          </p:spTgt>
                                        </p:tgtEl>
                                        <p:attrNameLst>
                                          <p:attrName>style.visibility</p:attrName>
                                        </p:attrNameLst>
                                      </p:cBhvr>
                                      <p:to>
                                        <p:strVal val="visible"/>
                                      </p:to>
                                    </p:set>
                                    <p:anim calcmode="lin" valueType="num">
                                      <p:cBhvr>
                                        <p:cTn id="22" dur="1000" fill="hold"/>
                                        <p:tgtEl>
                                          <p:spTgt spid="90115">
                                            <p:txEl>
                                              <p:pRg st="8" end="8"/>
                                            </p:txEl>
                                          </p:spTgt>
                                        </p:tgtEl>
                                        <p:attrNameLst>
                                          <p:attrName>ppt_w</p:attrName>
                                        </p:attrNameLst>
                                      </p:cBhvr>
                                      <p:tavLst>
                                        <p:tav tm="0">
                                          <p:val>
                                            <p:strVal val="#ppt_w*0.70"/>
                                          </p:val>
                                        </p:tav>
                                        <p:tav tm="100000">
                                          <p:val>
                                            <p:strVal val="#ppt_w"/>
                                          </p:val>
                                        </p:tav>
                                      </p:tavLst>
                                    </p:anim>
                                    <p:anim calcmode="lin" valueType="num">
                                      <p:cBhvr>
                                        <p:cTn id="23" dur="1000" fill="hold"/>
                                        <p:tgtEl>
                                          <p:spTgt spid="90115">
                                            <p:txEl>
                                              <p:pRg st="8" end="8"/>
                                            </p:txEl>
                                          </p:spTgt>
                                        </p:tgtEl>
                                        <p:attrNameLst>
                                          <p:attrName>ppt_h</p:attrName>
                                        </p:attrNameLst>
                                      </p:cBhvr>
                                      <p:tavLst>
                                        <p:tav tm="0">
                                          <p:val>
                                            <p:strVal val="#ppt_h"/>
                                          </p:val>
                                        </p:tav>
                                        <p:tav tm="100000">
                                          <p:val>
                                            <p:strVal val="#ppt_h"/>
                                          </p:val>
                                        </p:tav>
                                      </p:tavLst>
                                    </p:anim>
                                    <p:animEffect transition="in" filter="fade">
                                      <p:cBhvr>
                                        <p:cTn id="24" dur="1000"/>
                                        <p:tgtEl>
                                          <p:spTgt spid="90115">
                                            <p:txEl>
                                              <p:pRg st="8" end="8"/>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90115">
                                            <p:txEl>
                                              <p:pRg st="9" end="9"/>
                                            </p:txEl>
                                          </p:spTgt>
                                        </p:tgtEl>
                                        <p:attrNameLst>
                                          <p:attrName>style.visibility</p:attrName>
                                        </p:attrNameLst>
                                      </p:cBhvr>
                                      <p:to>
                                        <p:strVal val="visible"/>
                                      </p:to>
                                    </p:set>
                                    <p:anim calcmode="lin" valueType="num">
                                      <p:cBhvr>
                                        <p:cTn id="27" dur="1000" fill="hold"/>
                                        <p:tgtEl>
                                          <p:spTgt spid="90115">
                                            <p:txEl>
                                              <p:pRg st="9" end="9"/>
                                            </p:txEl>
                                          </p:spTgt>
                                        </p:tgtEl>
                                        <p:attrNameLst>
                                          <p:attrName>ppt_w</p:attrName>
                                        </p:attrNameLst>
                                      </p:cBhvr>
                                      <p:tavLst>
                                        <p:tav tm="0">
                                          <p:val>
                                            <p:strVal val="#ppt_w*0.70"/>
                                          </p:val>
                                        </p:tav>
                                        <p:tav tm="100000">
                                          <p:val>
                                            <p:strVal val="#ppt_w"/>
                                          </p:val>
                                        </p:tav>
                                      </p:tavLst>
                                    </p:anim>
                                    <p:anim calcmode="lin" valueType="num">
                                      <p:cBhvr>
                                        <p:cTn id="28" dur="1000" fill="hold"/>
                                        <p:tgtEl>
                                          <p:spTgt spid="90115">
                                            <p:txEl>
                                              <p:pRg st="9" end="9"/>
                                            </p:txEl>
                                          </p:spTgt>
                                        </p:tgtEl>
                                        <p:attrNameLst>
                                          <p:attrName>ppt_h</p:attrName>
                                        </p:attrNameLst>
                                      </p:cBhvr>
                                      <p:tavLst>
                                        <p:tav tm="0">
                                          <p:val>
                                            <p:strVal val="#ppt_h"/>
                                          </p:val>
                                        </p:tav>
                                        <p:tav tm="100000">
                                          <p:val>
                                            <p:strVal val="#ppt_h"/>
                                          </p:val>
                                        </p:tav>
                                      </p:tavLst>
                                    </p:anim>
                                    <p:animEffect transition="in" filter="fade">
                                      <p:cBhvr>
                                        <p:cTn id="29" dur="1000"/>
                                        <p:tgtEl>
                                          <p:spTgt spid="9011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Marcador de contenido" descr="Captura de pantalla 2018-01-18 11.18.15.png"/>
          <p:cNvPicPr>
            <a:picLocks noGrp="1" noChangeAspect="1"/>
          </p:cNvPicPr>
          <p:nvPr>
            <p:ph sz="half" idx="1"/>
          </p:nvPr>
        </p:nvPicPr>
        <p:blipFill>
          <a:blip r:embed="rId2"/>
          <a:srcRect l="1587" t="3761" r="25397" b="1018"/>
          <a:stretch>
            <a:fillRect/>
          </a:stretch>
        </p:blipFill>
        <p:spPr>
          <a:xfrm>
            <a:off x="544652" y="2143116"/>
            <a:ext cx="4384538" cy="3214710"/>
          </a:xfrm>
          <a:prstGeom prst="rect">
            <a:avLst/>
          </a:prstGeom>
          <a:ln>
            <a:noFill/>
          </a:ln>
          <a:effectLst>
            <a:outerShdw blurRad="292100" dist="139700" dir="2700000" algn="tl" rotWithShape="0">
              <a:srgbClr val="333333">
                <a:alpha val="65000"/>
              </a:srgbClr>
            </a:outerShdw>
          </a:effectLst>
        </p:spPr>
      </p:pic>
      <p:pic>
        <p:nvPicPr>
          <p:cNvPr id="16" name="15 Marcador de contenido" descr="Captura de pantalla 2018-01-18 11.19.43.png"/>
          <p:cNvPicPr>
            <a:picLocks noGrp="1" noChangeAspect="1"/>
          </p:cNvPicPr>
          <p:nvPr>
            <p:ph sz="quarter" idx="2"/>
          </p:nvPr>
        </p:nvPicPr>
        <p:blipFill>
          <a:blip r:embed="rId3"/>
          <a:srcRect l="2382" t="5128" r="24636" b="2398"/>
          <a:stretch>
            <a:fillRect/>
          </a:stretch>
        </p:blipFill>
        <p:spPr>
          <a:xfrm>
            <a:off x="5277064" y="2357430"/>
            <a:ext cx="3509778" cy="2500329"/>
          </a:xfrm>
          <a:prstGeom prst="rect">
            <a:avLst/>
          </a:prstGeom>
          <a:ln>
            <a:noFill/>
          </a:ln>
          <a:effectLst>
            <a:outerShdw blurRad="292100" dist="139700" dir="2700000" algn="tl" rotWithShape="0">
              <a:srgbClr val="333333">
                <a:alpha val="65000"/>
              </a:srgbClr>
            </a:outerShdw>
          </a:effectLst>
        </p:spPr>
      </p:pic>
      <p:grpSp>
        <p:nvGrpSpPr>
          <p:cNvPr id="15" name="14 Grupo"/>
          <p:cNvGrpSpPr/>
          <p:nvPr/>
        </p:nvGrpSpPr>
        <p:grpSpPr>
          <a:xfrm>
            <a:off x="785786" y="2214554"/>
            <a:ext cx="3799596" cy="2155538"/>
            <a:chOff x="915467" y="2804694"/>
            <a:chExt cx="3107847" cy="1611828"/>
          </a:xfrm>
        </p:grpSpPr>
        <p:sp>
          <p:nvSpPr>
            <p:cNvPr id="10" name="9 CuadroTexto"/>
            <p:cNvSpPr txBox="1"/>
            <p:nvPr/>
          </p:nvSpPr>
          <p:spPr>
            <a:xfrm>
              <a:off x="2167208" y="2804694"/>
              <a:ext cx="785818" cy="338554"/>
            </a:xfrm>
            <a:prstGeom prst="rect">
              <a:avLst/>
            </a:prstGeom>
            <a:solidFill>
              <a:schemeClr val="bg1"/>
            </a:solidFill>
          </p:spPr>
          <p:txBody>
            <a:bodyPr wrap="square" rtlCol="0">
              <a:spAutoFit/>
            </a:bodyPr>
            <a:lstStyle/>
            <a:p>
              <a:r>
                <a:rPr lang="es-CL" sz="1600" dirty="0"/>
                <a:t>Casco </a:t>
              </a:r>
              <a:endParaRPr lang="es-CL" sz="2000" dirty="0"/>
            </a:p>
          </p:txBody>
        </p:sp>
        <p:sp>
          <p:nvSpPr>
            <p:cNvPr id="11" name="10 CuadroTexto"/>
            <p:cNvSpPr txBox="1"/>
            <p:nvPr/>
          </p:nvSpPr>
          <p:spPr>
            <a:xfrm>
              <a:off x="3643513" y="3741648"/>
              <a:ext cx="379801" cy="161101"/>
            </a:xfrm>
            <a:prstGeom prst="rect">
              <a:avLst/>
            </a:prstGeom>
            <a:solidFill>
              <a:schemeClr val="bg1"/>
            </a:solidFill>
          </p:spPr>
          <p:txBody>
            <a:bodyPr wrap="square" rtlCol="0">
              <a:spAutoFit/>
            </a:bodyPr>
            <a:lstStyle/>
            <a:p>
              <a:r>
                <a:rPr lang="es-CL" sz="800" dirty="0"/>
                <a:t>Proa</a:t>
              </a:r>
              <a:endParaRPr lang="es-CL" sz="1000" dirty="0"/>
            </a:p>
          </p:txBody>
        </p:sp>
        <p:sp>
          <p:nvSpPr>
            <p:cNvPr id="12" name="11 CuadroTexto"/>
            <p:cNvSpPr txBox="1"/>
            <p:nvPr/>
          </p:nvSpPr>
          <p:spPr>
            <a:xfrm>
              <a:off x="915467" y="3937460"/>
              <a:ext cx="500066" cy="215444"/>
            </a:xfrm>
            <a:prstGeom prst="rect">
              <a:avLst/>
            </a:prstGeom>
            <a:solidFill>
              <a:schemeClr val="bg1"/>
            </a:solidFill>
          </p:spPr>
          <p:txBody>
            <a:bodyPr wrap="square" rtlCol="0">
              <a:spAutoFit/>
            </a:bodyPr>
            <a:lstStyle/>
            <a:p>
              <a:r>
                <a:rPr lang="es-CL" sz="800" dirty="0"/>
                <a:t>Popa</a:t>
              </a:r>
              <a:endParaRPr lang="es-CL" sz="1000" dirty="0"/>
            </a:p>
          </p:txBody>
        </p:sp>
        <p:sp>
          <p:nvSpPr>
            <p:cNvPr id="13" name="12 CuadroTexto"/>
            <p:cNvSpPr txBox="1"/>
            <p:nvPr/>
          </p:nvSpPr>
          <p:spPr>
            <a:xfrm rot="820844">
              <a:off x="1891296" y="3506252"/>
              <a:ext cx="727063" cy="161101"/>
            </a:xfrm>
            <a:prstGeom prst="rect">
              <a:avLst/>
            </a:prstGeom>
            <a:solidFill>
              <a:schemeClr val="bg1"/>
            </a:solidFill>
          </p:spPr>
          <p:txBody>
            <a:bodyPr wrap="square" rtlCol="0">
              <a:spAutoFit/>
            </a:bodyPr>
            <a:lstStyle/>
            <a:p>
              <a:r>
                <a:rPr lang="es-CL" sz="800" dirty="0"/>
                <a:t>Hacia popa</a:t>
              </a:r>
              <a:endParaRPr lang="es-CL" sz="1000" dirty="0"/>
            </a:p>
          </p:txBody>
        </p:sp>
        <p:sp>
          <p:nvSpPr>
            <p:cNvPr id="14" name="13 CuadroTexto"/>
            <p:cNvSpPr txBox="1"/>
            <p:nvPr/>
          </p:nvSpPr>
          <p:spPr>
            <a:xfrm rot="820844">
              <a:off x="2473169" y="4255421"/>
              <a:ext cx="612878" cy="161101"/>
            </a:xfrm>
            <a:prstGeom prst="rect">
              <a:avLst/>
            </a:prstGeom>
            <a:solidFill>
              <a:schemeClr val="bg1"/>
            </a:solidFill>
          </p:spPr>
          <p:txBody>
            <a:bodyPr wrap="square" rtlCol="0">
              <a:spAutoFit/>
            </a:bodyPr>
            <a:lstStyle/>
            <a:p>
              <a:r>
                <a:rPr lang="es-CL" sz="800" dirty="0"/>
                <a:t>Hacia popa</a:t>
              </a:r>
              <a:endParaRPr lang="es-CL" sz="1000" dirty="0"/>
            </a:p>
          </p:txBody>
        </p:sp>
      </p:grpSp>
      <p:sp>
        <p:nvSpPr>
          <p:cNvPr id="17" name="16 Rectángulo"/>
          <p:cNvSpPr/>
          <p:nvPr/>
        </p:nvSpPr>
        <p:spPr>
          <a:xfrm>
            <a:off x="5929322" y="2406843"/>
            <a:ext cx="2071702" cy="307777"/>
          </a:xfrm>
          <a:prstGeom prst="rect">
            <a:avLst/>
          </a:prstGeom>
          <a:solidFill>
            <a:schemeClr val="bg1"/>
          </a:solidFill>
        </p:spPr>
        <p:txBody>
          <a:bodyPr wrap="square">
            <a:spAutoFit/>
          </a:bodyPr>
          <a:lstStyle/>
          <a:p>
            <a:r>
              <a:rPr lang="es-CL" sz="1400" dirty="0"/>
              <a:t>Planos de Referencia</a:t>
            </a:r>
            <a:endParaRPr lang="es-CL" dirty="0"/>
          </a:p>
        </p:txBody>
      </p:sp>
      <p:sp>
        <p:nvSpPr>
          <p:cNvPr id="18" name="17 CuadroTexto"/>
          <p:cNvSpPr txBox="1"/>
          <p:nvPr/>
        </p:nvSpPr>
        <p:spPr>
          <a:xfrm>
            <a:off x="5429256" y="3886656"/>
            <a:ext cx="1195856" cy="214314"/>
          </a:xfrm>
          <a:prstGeom prst="rect">
            <a:avLst/>
          </a:prstGeom>
          <a:solidFill>
            <a:schemeClr val="bg1"/>
          </a:solidFill>
        </p:spPr>
        <p:txBody>
          <a:bodyPr wrap="square" rtlCol="0">
            <a:spAutoFit/>
          </a:bodyPr>
          <a:lstStyle/>
          <a:p>
            <a:r>
              <a:rPr lang="es-CL" sz="800" dirty="0"/>
              <a:t>Plano línea de agua</a:t>
            </a:r>
            <a:endParaRPr lang="es-CL" sz="1000" dirty="0"/>
          </a:p>
        </p:txBody>
      </p:sp>
      <p:grpSp>
        <p:nvGrpSpPr>
          <p:cNvPr id="24" name="23 Grupo"/>
          <p:cNvGrpSpPr/>
          <p:nvPr/>
        </p:nvGrpSpPr>
        <p:grpSpPr>
          <a:xfrm>
            <a:off x="5857884" y="4256098"/>
            <a:ext cx="1500198" cy="215444"/>
            <a:chOff x="5643570" y="3327404"/>
            <a:chExt cx="1500198" cy="215444"/>
          </a:xfrm>
        </p:grpSpPr>
        <p:sp>
          <p:nvSpPr>
            <p:cNvPr id="19" name="18 CuadroTexto"/>
            <p:cNvSpPr txBox="1"/>
            <p:nvPr/>
          </p:nvSpPr>
          <p:spPr>
            <a:xfrm>
              <a:off x="5643570" y="3327404"/>
              <a:ext cx="1500198" cy="215444"/>
            </a:xfrm>
            <a:prstGeom prst="rect">
              <a:avLst/>
            </a:prstGeom>
            <a:solidFill>
              <a:schemeClr val="bg1"/>
            </a:solidFill>
          </p:spPr>
          <p:txBody>
            <a:bodyPr wrap="square" rtlCol="0">
              <a:spAutoFit/>
            </a:bodyPr>
            <a:lstStyle/>
            <a:p>
              <a:r>
                <a:rPr lang="es-CL" sz="800" dirty="0"/>
                <a:t>Plano Cuaderna maestra</a:t>
              </a:r>
              <a:endParaRPr lang="es-CL" sz="1000" dirty="0"/>
            </a:p>
          </p:txBody>
        </p:sp>
        <p:pic>
          <p:nvPicPr>
            <p:cNvPr id="21" name="20 Imagen" descr="images.png"/>
            <p:cNvPicPr>
              <a:picLocks noChangeAspect="1"/>
            </p:cNvPicPr>
            <p:nvPr/>
          </p:nvPicPr>
          <p:blipFill>
            <a:blip r:embed="rId4"/>
            <a:stretch>
              <a:fillRect/>
            </a:stretch>
          </p:blipFill>
          <p:spPr>
            <a:xfrm flipH="1">
              <a:off x="7000891" y="3368891"/>
              <a:ext cx="110544" cy="131547"/>
            </a:xfrm>
            <a:prstGeom prst="rect">
              <a:avLst/>
            </a:prstGeom>
          </p:spPr>
        </p:pic>
      </p:grpSp>
      <p:grpSp>
        <p:nvGrpSpPr>
          <p:cNvPr id="25" name="24 Grupo"/>
          <p:cNvGrpSpPr/>
          <p:nvPr/>
        </p:nvGrpSpPr>
        <p:grpSpPr>
          <a:xfrm>
            <a:off x="7343793" y="2790828"/>
            <a:ext cx="1267294" cy="215444"/>
            <a:chOff x="7143768" y="1928802"/>
            <a:chExt cx="1267294" cy="215444"/>
          </a:xfrm>
        </p:grpSpPr>
        <p:sp>
          <p:nvSpPr>
            <p:cNvPr id="22" name="21 CuadroTexto"/>
            <p:cNvSpPr txBox="1"/>
            <p:nvPr/>
          </p:nvSpPr>
          <p:spPr>
            <a:xfrm>
              <a:off x="7143768" y="1928802"/>
              <a:ext cx="1267294" cy="215444"/>
            </a:xfrm>
            <a:prstGeom prst="rect">
              <a:avLst/>
            </a:prstGeom>
            <a:solidFill>
              <a:schemeClr val="bg1"/>
            </a:solidFill>
          </p:spPr>
          <p:txBody>
            <a:bodyPr wrap="square" rtlCol="0">
              <a:spAutoFit/>
            </a:bodyPr>
            <a:lstStyle/>
            <a:p>
              <a:r>
                <a:rPr lang="es-CL" sz="800" dirty="0"/>
                <a:t>Plano línea de crujía</a:t>
              </a:r>
              <a:endParaRPr lang="es-CL" sz="1000" dirty="0"/>
            </a:p>
          </p:txBody>
        </p:sp>
        <p:pic>
          <p:nvPicPr>
            <p:cNvPr id="23" name="22 Imagen" descr="fig-35.jpg"/>
            <p:cNvPicPr>
              <a:picLocks noChangeAspect="1"/>
            </p:cNvPicPr>
            <p:nvPr/>
          </p:nvPicPr>
          <p:blipFill>
            <a:blip r:embed="rId5" cstate="print"/>
            <a:stretch>
              <a:fillRect/>
            </a:stretch>
          </p:blipFill>
          <p:spPr>
            <a:xfrm>
              <a:off x="8277250" y="1985951"/>
              <a:ext cx="92065" cy="109884"/>
            </a:xfrm>
            <a:prstGeom prst="rect">
              <a:avLst/>
            </a:prstGeom>
          </p:spPr>
        </p:pic>
      </p:grpSp>
      <p:sp>
        <p:nvSpPr>
          <p:cNvPr id="27" name="Rectangle 2"/>
          <p:cNvSpPr txBox="1">
            <a:spLocks noChangeArrowheads="1"/>
          </p:cNvSpPr>
          <p:nvPr/>
        </p:nvSpPr>
        <p:spPr>
          <a:xfrm>
            <a:off x="500034" y="285736"/>
            <a:ext cx="8339166" cy="1143000"/>
          </a:xfrm>
          <a:prstGeom prst="rect">
            <a:avLst/>
          </a:prstGeom>
        </p:spPr>
        <p:txBody>
          <a:bodyPr vert="horz" anchor="ctr">
            <a:normAutofit fontScale="97500" lnSpcReduction="10000"/>
            <a:scene3d>
              <a:camera prst="orthographicFront"/>
              <a:lightRig rig="soft" dir="t"/>
            </a:scene3d>
            <a:sp3d prstMaterial="softEdge">
              <a:bevelT w="25400" h="2540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El Buque y sus dimensiones</a:t>
            </a:r>
            <a:b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br>
            <a:r>
              <a:rPr kumimoji="0" lang="es-ES" sz="36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Formas y Coeficientes</a:t>
            </a:r>
            <a:endParaRPr kumimoji="0" lang="es-ES"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
        <p:nvSpPr>
          <p:cNvPr id="2" name="Marcador de fecha 1">
            <a:extLst>
              <a:ext uri="{FF2B5EF4-FFF2-40B4-BE49-F238E27FC236}">
                <a16:creationId xmlns:a16="http://schemas.microsoft.com/office/drawing/2014/main" id="{15476474-E4DF-8531-9D99-BA53F1B799CD}"/>
              </a:ext>
            </a:extLst>
          </p:cNvPr>
          <p:cNvSpPr>
            <a:spLocks noGrp="1"/>
          </p:cNvSpPr>
          <p:nvPr>
            <p:ph type="dt" sz="half" idx="10"/>
          </p:nvPr>
        </p:nvSpPr>
        <p:spPr/>
        <p:txBody>
          <a:bodyPr/>
          <a:lstStyle/>
          <a:p>
            <a:pPr>
              <a:defRPr/>
            </a:pPr>
            <a:fld id="{C50DF01E-B202-4AE9-B3E2-0B4CADB5F13B}" type="datetime1">
              <a:rPr lang="es-CL" smtClean="0"/>
              <a:t>12-02-2025</a:t>
            </a:fld>
            <a:endParaRPr lang="es-ES"/>
          </a:p>
        </p:txBody>
      </p:sp>
      <p:sp>
        <p:nvSpPr>
          <p:cNvPr id="3" name="Marcador de número de diapositiva 2">
            <a:extLst>
              <a:ext uri="{FF2B5EF4-FFF2-40B4-BE49-F238E27FC236}">
                <a16:creationId xmlns:a16="http://schemas.microsoft.com/office/drawing/2014/main" id="{C0D5C78B-600A-E351-86B6-2A38BD9BF2AE}"/>
              </a:ext>
            </a:extLst>
          </p:cNvPr>
          <p:cNvSpPr>
            <a:spLocks noGrp="1"/>
          </p:cNvSpPr>
          <p:nvPr>
            <p:ph type="sldNum" sz="quarter" idx="12"/>
          </p:nvPr>
        </p:nvSpPr>
        <p:spPr/>
        <p:txBody>
          <a:bodyPr/>
          <a:lstStyle/>
          <a:p>
            <a:pPr>
              <a:defRPr/>
            </a:pPr>
            <a:fld id="{A178CB3D-2E8A-4240-8991-367CC81DF090}" type="slidenum">
              <a:rPr lang="es-ES" smtClean="0"/>
              <a:pPr>
                <a:defRPr/>
              </a:pPr>
              <a:t>75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ox(in)">
                                      <p:cBhvr>
                                        <p:cTn id="7" dur="500"/>
                                        <p:tgtEl>
                                          <p:spTgt spid="1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ox(in)">
                                      <p:cBhvr>
                                        <p:cTn id="10" dur="500"/>
                                        <p:tgtEl>
                                          <p:spTgt spid="1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ox(in)">
                                      <p:cBhvr>
                                        <p:cTn id="13" dur="500"/>
                                        <p:tgtEl>
                                          <p:spTgt spid="18"/>
                                        </p:tgtEl>
                                      </p:cBhvr>
                                    </p:animEffect>
                                  </p:childTnLst>
                                </p:cTn>
                              </p:par>
                              <p:par>
                                <p:cTn id="14" presetID="4" presetClass="entr" presetSubtype="16"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box(in)">
                                      <p:cBhvr>
                                        <p:cTn id="16" dur="500"/>
                                        <p:tgtEl>
                                          <p:spTgt spid="24"/>
                                        </p:tgtEl>
                                      </p:cBhvr>
                                    </p:animEffect>
                                  </p:childTnLst>
                                </p:cTn>
                              </p:par>
                              <p:par>
                                <p:cTn id="17" presetID="4" presetClass="entr" presetSubtype="16"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box(in)">
                                      <p:cBhvr>
                                        <p:cTn id="1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6 Marcador de número de diapositiva"/>
          <p:cNvSpPr>
            <a:spLocks noGrp="1"/>
          </p:cNvSpPr>
          <p:nvPr>
            <p:ph type="sldNum" sz="quarter" idx="12"/>
          </p:nvPr>
        </p:nvSpPr>
        <p:spPr/>
        <p:txBody>
          <a:bodyPr/>
          <a:lstStyle/>
          <a:p>
            <a:fld id="{B1D3E7D3-85C4-40C2-B7B0-12D0FD1A5354}" type="slidenum">
              <a:rPr lang="es-ES"/>
              <a:pPr/>
              <a:t>76</a:t>
            </a:fld>
            <a:endParaRPr lang="es-ES"/>
          </a:p>
        </p:txBody>
      </p:sp>
      <p:sp>
        <p:nvSpPr>
          <p:cNvPr id="61443" name="Rectangle 3"/>
          <p:cNvSpPr>
            <a:spLocks noGrp="1" noChangeArrowheads="1"/>
          </p:cNvSpPr>
          <p:nvPr>
            <p:ph type="body" sz="half" idx="2"/>
          </p:nvPr>
        </p:nvSpPr>
        <p:spPr/>
        <p:txBody>
          <a:bodyPr>
            <a:normAutofit/>
          </a:bodyPr>
          <a:lstStyle/>
          <a:p>
            <a:pPr>
              <a:lnSpc>
                <a:spcPct val="90000"/>
              </a:lnSpc>
            </a:pPr>
            <a:r>
              <a:rPr lang="es-ES" sz="1600" dirty="0"/>
              <a:t>Los planos mostrados se llaman planos de trazado o planos del buque</a:t>
            </a:r>
          </a:p>
          <a:p>
            <a:pPr>
              <a:lnSpc>
                <a:spcPct val="90000"/>
              </a:lnSpc>
            </a:pPr>
            <a:r>
              <a:rPr lang="es-ES" sz="1600" dirty="0"/>
              <a:t>Definen cada punto del casco en tres dimensiones y son necesarios para su construcción y posterior recepción por parte del comprador.</a:t>
            </a:r>
          </a:p>
          <a:p>
            <a:pPr>
              <a:lnSpc>
                <a:spcPct val="90000"/>
              </a:lnSpc>
            </a:pPr>
            <a:r>
              <a:rPr lang="es-ES" sz="1600" dirty="0"/>
              <a:t>Estos planos delimitan la superficie exterior de un casco.</a:t>
            </a:r>
          </a:p>
          <a:p>
            <a:pPr lvl="1">
              <a:lnSpc>
                <a:spcPct val="90000"/>
              </a:lnSpc>
            </a:pPr>
            <a:r>
              <a:rPr lang="es-ES" sz="1200" dirty="0"/>
              <a:t>El Horizontal se conoce como </a:t>
            </a:r>
            <a:r>
              <a:rPr lang="es-ES" sz="1200" b="1" dirty="0"/>
              <a:t>“Plano de líneas de agua”</a:t>
            </a:r>
            <a:r>
              <a:rPr lang="es-ES" sz="1200" dirty="0"/>
              <a:t>;</a:t>
            </a:r>
          </a:p>
          <a:p>
            <a:pPr lvl="1">
              <a:lnSpc>
                <a:spcPct val="90000"/>
              </a:lnSpc>
            </a:pPr>
            <a:r>
              <a:rPr lang="es-ES" sz="1200" dirty="0"/>
              <a:t>El Longitudinal como </a:t>
            </a:r>
            <a:r>
              <a:rPr lang="es-ES" sz="1200" b="1" dirty="0"/>
              <a:t>“Plano de finos de proa y popa”</a:t>
            </a:r>
            <a:r>
              <a:rPr lang="es-ES" sz="1200" dirty="0"/>
              <a:t> o simplemente </a:t>
            </a:r>
            <a:r>
              <a:rPr lang="es-ES" sz="1200" b="1" dirty="0"/>
              <a:t>“finos”</a:t>
            </a:r>
          </a:p>
          <a:p>
            <a:pPr lvl="1">
              <a:lnSpc>
                <a:spcPct val="90000"/>
              </a:lnSpc>
            </a:pPr>
            <a:r>
              <a:rPr lang="es-ES" sz="1200" dirty="0"/>
              <a:t>El transversal se denomina </a:t>
            </a:r>
            <a:r>
              <a:rPr lang="es-ES" sz="1200" b="1" dirty="0"/>
              <a:t>“Plano de estaciones o de secciones”</a:t>
            </a:r>
          </a:p>
          <a:p>
            <a:pPr>
              <a:lnSpc>
                <a:spcPct val="90000"/>
              </a:lnSpc>
            </a:pPr>
            <a:r>
              <a:rPr lang="es-ES" sz="1600" dirty="0"/>
              <a:t>Existen otros planos que no se mencionan.</a:t>
            </a:r>
          </a:p>
          <a:p>
            <a:pPr>
              <a:lnSpc>
                <a:spcPct val="90000"/>
              </a:lnSpc>
            </a:pPr>
            <a:endParaRPr lang="es-ES" sz="1600" dirty="0"/>
          </a:p>
        </p:txBody>
      </p:sp>
      <p:grpSp>
        <p:nvGrpSpPr>
          <p:cNvPr id="2" name="Group 18"/>
          <p:cNvGrpSpPr>
            <a:grpSpLocks/>
          </p:cNvGrpSpPr>
          <p:nvPr/>
        </p:nvGrpSpPr>
        <p:grpSpPr bwMode="auto">
          <a:xfrm>
            <a:off x="213882" y="1500174"/>
            <a:ext cx="4929622" cy="4852587"/>
            <a:chOff x="422" y="1008"/>
            <a:chExt cx="2653" cy="2801"/>
          </a:xfrm>
        </p:grpSpPr>
        <p:graphicFrame>
          <p:nvGraphicFramePr>
            <p:cNvPr id="61453" name="Object 13"/>
            <p:cNvGraphicFramePr>
              <a:graphicFrameLocks noChangeAspect="1"/>
            </p:cNvGraphicFramePr>
            <p:nvPr/>
          </p:nvGraphicFramePr>
          <p:xfrm>
            <a:off x="576" y="1008"/>
            <a:ext cx="2499" cy="2801"/>
          </p:xfrm>
          <a:graphic>
            <a:graphicData uri="http://schemas.openxmlformats.org/presentationml/2006/ole">
              <mc:AlternateContent xmlns:mc="http://schemas.openxmlformats.org/markup-compatibility/2006">
                <mc:Choice xmlns:v="urn:schemas-microsoft-com:vml" Requires="v">
                  <p:oleObj name="Fotografía de Photo Editor" r:id="rId2" imgW="5619048" imgH="5210902" progId="">
                    <p:embed/>
                  </p:oleObj>
                </mc:Choice>
                <mc:Fallback>
                  <p:oleObj name="Fotografía de Photo Editor" r:id="rId2" imgW="5619048" imgH="5210902" progId="">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 y="1008"/>
                          <a:ext cx="2499" cy="2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1454" name="Text Box 14"/>
            <p:cNvSpPr txBox="1">
              <a:spLocks noChangeArrowheads="1"/>
            </p:cNvSpPr>
            <p:nvPr/>
          </p:nvSpPr>
          <p:spPr bwMode="auto">
            <a:xfrm>
              <a:off x="422" y="3009"/>
              <a:ext cx="807" cy="266"/>
            </a:xfrm>
            <a:prstGeom prst="rect">
              <a:avLst/>
            </a:prstGeom>
            <a:solidFill>
              <a:schemeClr val="bg1"/>
            </a:solidFill>
            <a:ln w="9525">
              <a:noFill/>
              <a:miter lim="800000"/>
              <a:headEnd/>
              <a:tailEnd/>
            </a:ln>
            <a:effectLst/>
          </p:spPr>
          <p:txBody>
            <a:bodyPr wrap="square">
              <a:spAutoFit/>
            </a:bodyPr>
            <a:lstStyle/>
            <a:p>
              <a:pPr>
                <a:spcBef>
                  <a:spcPct val="50000"/>
                </a:spcBef>
              </a:pPr>
              <a:r>
                <a:rPr lang="es-ES" sz="1200" dirty="0"/>
                <a:t>Plano Longitudinal</a:t>
              </a:r>
            </a:p>
          </p:txBody>
        </p:sp>
        <p:sp>
          <p:nvSpPr>
            <p:cNvPr id="61455" name="Text Box 15"/>
            <p:cNvSpPr txBox="1">
              <a:spLocks noChangeArrowheads="1"/>
            </p:cNvSpPr>
            <p:nvPr/>
          </p:nvSpPr>
          <p:spPr bwMode="auto">
            <a:xfrm>
              <a:off x="1757" y="1443"/>
              <a:ext cx="643" cy="266"/>
            </a:xfrm>
            <a:prstGeom prst="rect">
              <a:avLst/>
            </a:prstGeom>
            <a:solidFill>
              <a:schemeClr val="bg1"/>
            </a:solidFill>
            <a:ln w="9525">
              <a:noFill/>
              <a:miter lim="800000"/>
              <a:headEnd/>
              <a:tailEnd/>
            </a:ln>
            <a:effectLst/>
          </p:spPr>
          <p:txBody>
            <a:bodyPr>
              <a:spAutoFit/>
            </a:bodyPr>
            <a:lstStyle/>
            <a:p>
              <a:pPr>
                <a:spcBef>
                  <a:spcPct val="50000"/>
                </a:spcBef>
              </a:pPr>
              <a:r>
                <a:rPr lang="es-ES" sz="1200" dirty="0"/>
                <a:t>Plano Horizontal</a:t>
              </a:r>
            </a:p>
          </p:txBody>
        </p:sp>
        <p:sp>
          <p:nvSpPr>
            <p:cNvPr id="61456" name="Text Box 16"/>
            <p:cNvSpPr txBox="1">
              <a:spLocks noChangeArrowheads="1"/>
            </p:cNvSpPr>
            <p:nvPr/>
          </p:nvSpPr>
          <p:spPr bwMode="auto">
            <a:xfrm>
              <a:off x="2096" y="3602"/>
              <a:ext cx="926" cy="160"/>
            </a:xfrm>
            <a:prstGeom prst="rect">
              <a:avLst/>
            </a:prstGeom>
            <a:solidFill>
              <a:schemeClr val="bg1"/>
            </a:solidFill>
            <a:ln w="9525">
              <a:noFill/>
              <a:miter lim="800000"/>
              <a:headEnd/>
              <a:tailEnd/>
            </a:ln>
            <a:effectLst/>
          </p:spPr>
          <p:txBody>
            <a:bodyPr>
              <a:spAutoFit/>
            </a:bodyPr>
            <a:lstStyle/>
            <a:p>
              <a:pPr>
                <a:spcBef>
                  <a:spcPct val="50000"/>
                </a:spcBef>
              </a:pPr>
              <a:r>
                <a:rPr lang="es-ES" sz="1200" dirty="0"/>
                <a:t>Plano Transversal</a:t>
              </a:r>
            </a:p>
          </p:txBody>
        </p:sp>
      </p:grpSp>
      <p:sp>
        <p:nvSpPr>
          <p:cNvPr id="13" name="Rectangle 2"/>
          <p:cNvSpPr txBox="1">
            <a:spLocks noChangeArrowheads="1"/>
          </p:cNvSpPr>
          <p:nvPr/>
        </p:nvSpPr>
        <p:spPr>
          <a:xfrm>
            <a:off x="500034" y="285736"/>
            <a:ext cx="8339166" cy="1143000"/>
          </a:xfrm>
          <a:prstGeom prst="rect">
            <a:avLst/>
          </a:prstGeom>
        </p:spPr>
        <p:txBody>
          <a:bodyPr vert="horz" anchor="ctr">
            <a:normAutofit fontScale="97500" lnSpcReduction="10000"/>
            <a:scene3d>
              <a:camera prst="orthographicFront"/>
              <a:lightRig rig="soft" dir="t"/>
            </a:scene3d>
            <a:sp3d prstMaterial="softEdge">
              <a:bevelT w="25400" h="2540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El Buque y sus dimensiones</a:t>
            </a:r>
            <a:b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br>
            <a:r>
              <a:rPr kumimoji="0" lang="es-ES" sz="36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Formas y Coeficientes</a:t>
            </a:r>
            <a:endParaRPr kumimoji="0" lang="es-ES"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
        <p:nvSpPr>
          <p:cNvPr id="3" name="Marcador de fecha 2">
            <a:extLst>
              <a:ext uri="{FF2B5EF4-FFF2-40B4-BE49-F238E27FC236}">
                <a16:creationId xmlns:a16="http://schemas.microsoft.com/office/drawing/2014/main" id="{4B5BDF66-F965-10DE-F069-B4D9C6FA8FA6}"/>
              </a:ext>
            </a:extLst>
          </p:cNvPr>
          <p:cNvSpPr>
            <a:spLocks noGrp="1"/>
          </p:cNvSpPr>
          <p:nvPr>
            <p:ph type="dt" sz="half" idx="10"/>
          </p:nvPr>
        </p:nvSpPr>
        <p:spPr/>
        <p:txBody>
          <a:bodyPr/>
          <a:lstStyle/>
          <a:p>
            <a:fld id="{CF336E70-4957-423B-B626-F88089A89876}" type="datetime1">
              <a:rPr lang="es-CL" smtClean="0"/>
              <a:t>12-02-2025</a:t>
            </a:fld>
            <a:endParaRPr lang="es-ES"/>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6 Marcador de número de diapositiva"/>
          <p:cNvSpPr>
            <a:spLocks noGrp="1"/>
          </p:cNvSpPr>
          <p:nvPr>
            <p:ph type="sldNum" sz="quarter" idx="12"/>
          </p:nvPr>
        </p:nvSpPr>
        <p:spPr/>
        <p:txBody>
          <a:bodyPr/>
          <a:lstStyle/>
          <a:p>
            <a:fld id="{D9679A8C-10F2-41E4-BA74-18EEB2FD9443}" type="slidenum">
              <a:rPr lang="es-ES"/>
              <a:pPr/>
              <a:t>77</a:t>
            </a:fld>
            <a:endParaRPr lang="es-ES"/>
          </a:p>
        </p:txBody>
      </p:sp>
      <p:sp>
        <p:nvSpPr>
          <p:cNvPr id="66563" name="Rectangle 3"/>
          <p:cNvSpPr>
            <a:spLocks noGrp="1" noChangeArrowheads="1"/>
          </p:cNvSpPr>
          <p:nvPr>
            <p:ph type="body" sz="half" idx="2"/>
          </p:nvPr>
        </p:nvSpPr>
        <p:spPr/>
        <p:txBody>
          <a:bodyPr>
            <a:normAutofit fontScale="92500" lnSpcReduction="10000"/>
          </a:bodyPr>
          <a:lstStyle/>
          <a:p>
            <a:pPr>
              <a:lnSpc>
                <a:spcPct val="90000"/>
              </a:lnSpc>
            </a:pPr>
            <a:r>
              <a:rPr lang="es-ES" sz="1400" dirty="0"/>
              <a:t>Líneas de agua:</a:t>
            </a:r>
          </a:p>
          <a:p>
            <a:pPr lvl="1">
              <a:lnSpc>
                <a:spcPct val="90000"/>
              </a:lnSpc>
            </a:pPr>
            <a:r>
              <a:rPr lang="es-ES" sz="1400" dirty="0"/>
              <a:t>Por lo general el origen  que se emplea como referencia es la quilla plana y se denomina plano base.</a:t>
            </a:r>
          </a:p>
          <a:p>
            <a:pPr lvl="1">
              <a:lnSpc>
                <a:spcPct val="90000"/>
              </a:lnSpc>
            </a:pPr>
            <a:r>
              <a:rPr lang="es-ES" sz="1400" dirty="0"/>
              <a:t>La intersección de cualquier plano que sea paralelo a él se denomina línea de agua.</a:t>
            </a:r>
          </a:p>
          <a:p>
            <a:pPr>
              <a:lnSpc>
                <a:spcPct val="90000"/>
              </a:lnSpc>
            </a:pPr>
            <a:r>
              <a:rPr lang="es-ES" sz="1400" dirty="0"/>
              <a:t>Líneas de estaciones:</a:t>
            </a:r>
          </a:p>
          <a:p>
            <a:pPr lvl="1">
              <a:lnSpc>
                <a:spcPct val="90000"/>
              </a:lnSpc>
            </a:pPr>
            <a:r>
              <a:rPr lang="es-ES" sz="1400" dirty="0"/>
              <a:t>El de la intersección de la roda con la línea de agua de diseño se llama perpendicular de proa y el de la intercesión de la línea de agua de diseño con la curvatura de popa perpendicular de popa.</a:t>
            </a:r>
          </a:p>
          <a:p>
            <a:pPr lvl="1">
              <a:lnSpc>
                <a:spcPct val="90000"/>
              </a:lnSpc>
            </a:pPr>
            <a:r>
              <a:rPr lang="es-ES" sz="1400" dirty="0"/>
              <a:t>La sección media se conoce como tal o como cuaderna maestra.</a:t>
            </a:r>
          </a:p>
          <a:p>
            <a:pPr>
              <a:lnSpc>
                <a:spcPct val="90000"/>
              </a:lnSpc>
            </a:pPr>
            <a:r>
              <a:rPr lang="es-ES" sz="1400" dirty="0"/>
              <a:t>Líneas de Finos: </a:t>
            </a:r>
          </a:p>
          <a:p>
            <a:pPr lvl="1">
              <a:lnSpc>
                <a:spcPct val="90000"/>
              </a:lnSpc>
            </a:pPr>
            <a:r>
              <a:rPr lang="es-ES" sz="1400" dirty="0"/>
              <a:t>Es un plano perpendicular a la línea base y divide a buque simétricamente de proa a popa.</a:t>
            </a:r>
          </a:p>
          <a:p>
            <a:pPr lvl="1">
              <a:lnSpc>
                <a:spcPct val="90000"/>
              </a:lnSpc>
            </a:pPr>
            <a:r>
              <a:rPr lang="es-ES" sz="1400" dirty="0"/>
              <a:t>Representan la forma del buque en sentido longitudinal.</a:t>
            </a:r>
            <a:endParaRPr lang="es-ES" sz="1200" dirty="0"/>
          </a:p>
        </p:txBody>
      </p:sp>
      <p:grpSp>
        <p:nvGrpSpPr>
          <p:cNvPr id="2" name="Group 15"/>
          <p:cNvGrpSpPr>
            <a:grpSpLocks/>
          </p:cNvGrpSpPr>
          <p:nvPr/>
        </p:nvGrpSpPr>
        <p:grpSpPr bwMode="auto">
          <a:xfrm>
            <a:off x="1071538" y="1500176"/>
            <a:ext cx="3810000" cy="1792289"/>
            <a:chOff x="624" y="1968"/>
            <a:chExt cx="2400" cy="1129"/>
          </a:xfrm>
        </p:grpSpPr>
        <p:graphicFrame>
          <p:nvGraphicFramePr>
            <p:cNvPr id="66572" name="Object 12"/>
            <p:cNvGraphicFramePr>
              <a:graphicFrameLocks noChangeAspect="1"/>
            </p:cNvGraphicFramePr>
            <p:nvPr/>
          </p:nvGraphicFramePr>
          <p:xfrm>
            <a:off x="624" y="1968"/>
            <a:ext cx="2400" cy="1020"/>
          </p:xfrm>
          <a:graphic>
            <a:graphicData uri="http://schemas.openxmlformats.org/presentationml/2006/ole">
              <mc:AlternateContent xmlns:mc="http://schemas.openxmlformats.org/markup-compatibility/2006">
                <mc:Choice xmlns:v="urn:schemas-microsoft-com:vml" Requires="v">
                  <p:oleObj name="PI3" r:id="rId2" imgW="7050038" imgH="3323429" progId="">
                    <p:embed/>
                  </p:oleObj>
                </mc:Choice>
                <mc:Fallback>
                  <p:oleObj name="PI3" r:id="rId2" imgW="7050038" imgH="3323429" progId="">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 y="1968"/>
                          <a:ext cx="2400" cy="1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6573" name="Text Box 13"/>
            <p:cNvSpPr txBox="1">
              <a:spLocks noChangeArrowheads="1"/>
            </p:cNvSpPr>
            <p:nvPr/>
          </p:nvSpPr>
          <p:spPr bwMode="auto">
            <a:xfrm>
              <a:off x="2250" y="2906"/>
              <a:ext cx="310" cy="154"/>
            </a:xfrm>
            <a:prstGeom prst="rect">
              <a:avLst/>
            </a:prstGeom>
            <a:solidFill>
              <a:srgbClr val="FFFFFF"/>
            </a:solidFill>
            <a:ln w="9525">
              <a:noFill/>
              <a:miter lim="800000"/>
              <a:headEnd/>
              <a:tailEnd/>
            </a:ln>
            <a:effectLst/>
          </p:spPr>
          <p:txBody>
            <a:bodyPr>
              <a:spAutoFit/>
            </a:bodyPr>
            <a:lstStyle/>
            <a:p>
              <a:pPr>
                <a:spcBef>
                  <a:spcPct val="50000"/>
                </a:spcBef>
              </a:pPr>
              <a:r>
                <a:rPr lang="es-ES" sz="1000" dirty="0">
                  <a:latin typeface="Comic Sans MS" pitchFamily="66" charset="0"/>
                </a:rPr>
                <a:t>Finos</a:t>
              </a:r>
            </a:p>
          </p:txBody>
        </p:sp>
        <p:sp>
          <p:nvSpPr>
            <p:cNvPr id="66574" name="Text Box 14"/>
            <p:cNvSpPr txBox="1">
              <a:spLocks noChangeArrowheads="1"/>
            </p:cNvSpPr>
            <p:nvPr/>
          </p:nvSpPr>
          <p:spPr bwMode="auto">
            <a:xfrm>
              <a:off x="1413" y="2943"/>
              <a:ext cx="594" cy="154"/>
            </a:xfrm>
            <a:prstGeom prst="rect">
              <a:avLst/>
            </a:prstGeom>
            <a:solidFill>
              <a:srgbClr val="FFFFFF"/>
            </a:solidFill>
            <a:ln w="9525">
              <a:noFill/>
              <a:miter lim="800000"/>
              <a:headEnd/>
              <a:tailEnd/>
            </a:ln>
            <a:effectLst/>
          </p:spPr>
          <p:txBody>
            <a:bodyPr>
              <a:spAutoFit/>
            </a:bodyPr>
            <a:lstStyle/>
            <a:p>
              <a:pPr>
                <a:spcBef>
                  <a:spcPct val="50000"/>
                </a:spcBef>
              </a:pPr>
              <a:r>
                <a:rPr lang="es-ES" sz="1000" dirty="0">
                  <a:latin typeface="Comic Sans MS" pitchFamily="66" charset="0"/>
                </a:rPr>
                <a:t>Estaciones</a:t>
              </a:r>
            </a:p>
          </p:txBody>
        </p:sp>
      </p:grpSp>
      <p:pic>
        <p:nvPicPr>
          <p:cNvPr id="11" name="10 Imagen" descr="Captura de pantalla 2018-01-18 11.20.09.png"/>
          <p:cNvPicPr>
            <a:picLocks noChangeAspect="1"/>
          </p:cNvPicPr>
          <p:nvPr/>
        </p:nvPicPr>
        <p:blipFill>
          <a:blip r:embed="rId4" cstate="print"/>
          <a:srcRect l="3125" t="-25" r="25781" b="4144"/>
          <a:stretch>
            <a:fillRect/>
          </a:stretch>
        </p:blipFill>
        <p:spPr>
          <a:xfrm>
            <a:off x="122138" y="3786190"/>
            <a:ext cx="2449598" cy="1857388"/>
          </a:xfrm>
          <a:prstGeom prst="rect">
            <a:avLst/>
          </a:prstGeom>
        </p:spPr>
      </p:pic>
      <p:pic>
        <p:nvPicPr>
          <p:cNvPr id="12" name="11 Imagen" descr="Captura de pantalla 2018-01-18 11.20.24.png"/>
          <p:cNvPicPr>
            <a:picLocks noChangeAspect="1"/>
          </p:cNvPicPr>
          <p:nvPr/>
        </p:nvPicPr>
        <p:blipFill>
          <a:blip r:embed="rId5" cstate="print"/>
          <a:srcRect l="1562" t="1365" r="25781" b="2754"/>
          <a:stretch>
            <a:fillRect/>
          </a:stretch>
        </p:blipFill>
        <p:spPr>
          <a:xfrm>
            <a:off x="2643174" y="3786190"/>
            <a:ext cx="2500330" cy="1855084"/>
          </a:xfrm>
          <a:prstGeom prst="rect">
            <a:avLst/>
          </a:prstGeom>
        </p:spPr>
      </p:pic>
      <p:pic>
        <p:nvPicPr>
          <p:cNvPr id="13" name="12 Imagen" descr="Captura de pantalla 2018-01-18 11.20.41.png"/>
          <p:cNvPicPr>
            <a:picLocks noChangeAspect="1"/>
          </p:cNvPicPr>
          <p:nvPr/>
        </p:nvPicPr>
        <p:blipFill>
          <a:blip r:embed="rId6" cstate="print"/>
          <a:srcRect l="2343" t="2755" r="25781" b="2754"/>
          <a:stretch>
            <a:fillRect/>
          </a:stretch>
        </p:blipFill>
        <p:spPr>
          <a:xfrm>
            <a:off x="142844" y="3857628"/>
            <a:ext cx="2416286" cy="1785950"/>
          </a:xfrm>
          <a:prstGeom prst="rect">
            <a:avLst/>
          </a:prstGeom>
        </p:spPr>
      </p:pic>
      <p:pic>
        <p:nvPicPr>
          <p:cNvPr id="14" name="13 Imagen" descr="Captura de pantalla 2018-01-18 11.20.54.png"/>
          <p:cNvPicPr>
            <a:picLocks noChangeAspect="1"/>
          </p:cNvPicPr>
          <p:nvPr/>
        </p:nvPicPr>
        <p:blipFill>
          <a:blip r:embed="rId7" cstate="print"/>
          <a:srcRect l="703" t="1226" r="25078" b="1503"/>
          <a:stretch>
            <a:fillRect/>
          </a:stretch>
        </p:blipFill>
        <p:spPr>
          <a:xfrm>
            <a:off x="2643175" y="3801230"/>
            <a:ext cx="2500330" cy="1842348"/>
          </a:xfrm>
          <a:prstGeom prst="rect">
            <a:avLst/>
          </a:prstGeom>
        </p:spPr>
      </p:pic>
      <p:pic>
        <p:nvPicPr>
          <p:cNvPr id="15" name="14 Imagen" descr="Captura de pantalla 2018-01-18 11.21.35.png"/>
          <p:cNvPicPr>
            <a:picLocks noChangeAspect="1"/>
          </p:cNvPicPr>
          <p:nvPr/>
        </p:nvPicPr>
        <p:blipFill>
          <a:blip r:embed="rId8" cstate="print"/>
          <a:srcRect l="1563" t="1390" r="24999" b="2730"/>
          <a:stretch>
            <a:fillRect/>
          </a:stretch>
        </p:blipFill>
        <p:spPr>
          <a:xfrm>
            <a:off x="1" y="3786190"/>
            <a:ext cx="2530355" cy="1857388"/>
          </a:xfrm>
          <a:prstGeom prst="rect">
            <a:avLst/>
          </a:prstGeom>
        </p:spPr>
      </p:pic>
      <p:pic>
        <p:nvPicPr>
          <p:cNvPr id="16" name="15 Imagen" descr="Captura de pantalla 2018-01-18 11.21.48.png"/>
          <p:cNvPicPr>
            <a:picLocks noChangeAspect="1"/>
          </p:cNvPicPr>
          <p:nvPr/>
        </p:nvPicPr>
        <p:blipFill>
          <a:blip r:embed="rId9" cstate="print"/>
          <a:srcRect l="2266" t="1226" r="25859" b="114"/>
          <a:stretch>
            <a:fillRect/>
          </a:stretch>
        </p:blipFill>
        <p:spPr>
          <a:xfrm>
            <a:off x="2643174" y="3786190"/>
            <a:ext cx="2427885" cy="1873694"/>
          </a:xfrm>
          <a:prstGeom prst="rect">
            <a:avLst/>
          </a:prstGeom>
        </p:spPr>
      </p:pic>
      <p:sp>
        <p:nvSpPr>
          <p:cNvPr id="18" name="17 Elipse"/>
          <p:cNvSpPr/>
          <p:nvPr/>
        </p:nvSpPr>
        <p:spPr>
          <a:xfrm rot="19656840">
            <a:off x="500137" y="1754027"/>
            <a:ext cx="3150406" cy="115458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Rectangle 2"/>
          <p:cNvSpPr txBox="1">
            <a:spLocks noChangeArrowheads="1"/>
          </p:cNvSpPr>
          <p:nvPr/>
        </p:nvSpPr>
        <p:spPr>
          <a:xfrm>
            <a:off x="500034" y="285736"/>
            <a:ext cx="8339166" cy="1143000"/>
          </a:xfrm>
          <a:prstGeom prst="rect">
            <a:avLst/>
          </a:prstGeom>
        </p:spPr>
        <p:txBody>
          <a:bodyPr vert="horz" anchor="ctr">
            <a:normAutofit fontScale="97500" lnSpcReduction="10000"/>
            <a:scene3d>
              <a:camera prst="orthographicFront"/>
              <a:lightRig rig="soft" dir="t"/>
            </a:scene3d>
            <a:sp3d prstMaterial="softEdge">
              <a:bevelT w="25400" h="2540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El Buque y sus dimensiones</a:t>
            </a:r>
            <a:b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br>
            <a:r>
              <a:rPr kumimoji="0" lang="es-ES" sz="36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Formas y Coeficientes</a:t>
            </a:r>
            <a:endParaRPr kumimoji="0" lang="es-ES"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
        <p:nvSpPr>
          <p:cNvPr id="3" name="Marcador de fecha 2">
            <a:extLst>
              <a:ext uri="{FF2B5EF4-FFF2-40B4-BE49-F238E27FC236}">
                <a16:creationId xmlns:a16="http://schemas.microsoft.com/office/drawing/2014/main" id="{AE9C4819-49C3-39A8-7EDA-10A9BB8594AD}"/>
              </a:ext>
            </a:extLst>
          </p:cNvPr>
          <p:cNvSpPr>
            <a:spLocks noGrp="1"/>
          </p:cNvSpPr>
          <p:nvPr>
            <p:ph type="dt" sz="half" idx="10"/>
          </p:nvPr>
        </p:nvSpPr>
        <p:spPr/>
        <p:txBody>
          <a:bodyPr/>
          <a:lstStyle/>
          <a:p>
            <a:fld id="{C2E36038-55CE-4950-B06D-60D1F835ED12}"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par>
                                <p:cTn id="10" presetID="55"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strVal val="#ppt_w*0.70"/>
                                          </p:val>
                                        </p:tav>
                                        <p:tav tm="100000">
                                          <p:val>
                                            <p:strVal val="#ppt_w"/>
                                          </p:val>
                                        </p:tav>
                                      </p:tavLst>
                                    </p:anim>
                                    <p:anim calcmode="lin" valueType="num">
                                      <p:cBhvr>
                                        <p:cTn id="13" dur="1000" fill="hold"/>
                                        <p:tgtEl>
                                          <p:spTgt spid="12"/>
                                        </p:tgtEl>
                                        <p:attrNameLst>
                                          <p:attrName>ppt_h</p:attrName>
                                        </p:attrNameLst>
                                      </p:cBhvr>
                                      <p:tavLst>
                                        <p:tav tm="0">
                                          <p:val>
                                            <p:strVal val="#ppt_h"/>
                                          </p:val>
                                        </p:tav>
                                        <p:tav tm="100000">
                                          <p:val>
                                            <p:strVal val="#ppt_h"/>
                                          </p:val>
                                        </p:tav>
                                      </p:tavLst>
                                    </p:anim>
                                    <p:animEffect transition="in" filter="fade">
                                      <p:cBhvr>
                                        <p:cTn id="14" dur="1000"/>
                                        <p:tgtEl>
                                          <p:spTgt spid="12"/>
                                        </p:tgtEl>
                                      </p:cBhvr>
                                    </p:animEffect>
                                  </p:childTnLst>
                                </p:cTn>
                              </p:par>
                            </p:childTnLst>
                          </p:cTn>
                        </p:par>
                        <p:par>
                          <p:cTn id="15" fill="hold">
                            <p:stCondLst>
                              <p:cond delay="1000"/>
                            </p:stCondLst>
                            <p:childTnLst>
                              <p:par>
                                <p:cTn id="16" presetID="55" presetClass="entr" presetSubtype="0" fill="hold" grpId="2"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1000" fill="hold"/>
                                        <p:tgtEl>
                                          <p:spTgt spid="18"/>
                                        </p:tgtEl>
                                        <p:attrNameLst>
                                          <p:attrName>ppt_w</p:attrName>
                                        </p:attrNameLst>
                                      </p:cBhvr>
                                      <p:tavLst>
                                        <p:tav tm="0">
                                          <p:val>
                                            <p:strVal val="#ppt_w*0.70"/>
                                          </p:val>
                                        </p:tav>
                                        <p:tav tm="100000">
                                          <p:val>
                                            <p:strVal val="#ppt_w"/>
                                          </p:val>
                                        </p:tav>
                                      </p:tavLst>
                                    </p:anim>
                                    <p:anim calcmode="lin" valueType="num">
                                      <p:cBhvr>
                                        <p:cTn id="19" dur="1000" fill="hold"/>
                                        <p:tgtEl>
                                          <p:spTgt spid="18"/>
                                        </p:tgtEl>
                                        <p:attrNameLst>
                                          <p:attrName>ppt_h</p:attrName>
                                        </p:attrNameLst>
                                      </p:cBhvr>
                                      <p:tavLst>
                                        <p:tav tm="0">
                                          <p:val>
                                            <p:strVal val="#ppt_h"/>
                                          </p:val>
                                        </p:tav>
                                        <p:tav tm="100000">
                                          <p:val>
                                            <p:strVal val="#ppt_h"/>
                                          </p:val>
                                        </p:tav>
                                      </p:tavLst>
                                    </p:anim>
                                    <p:animEffect transition="in" filter="fade">
                                      <p:cBhvr>
                                        <p:cTn id="20" dur="10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nodeType="clickEffect">
                                  <p:stCondLst>
                                    <p:cond delay="0"/>
                                  </p:stCondLst>
                                  <p:childTnLst>
                                    <p:set>
                                      <p:cBhvr>
                                        <p:cTn id="24" dur="1" fill="hold">
                                          <p:stCondLst>
                                            <p:cond delay="0"/>
                                          </p:stCondLst>
                                        </p:cTn>
                                        <p:tgtEl>
                                          <p:spTgt spid="66563">
                                            <p:txEl>
                                              <p:pRg st="3" end="3"/>
                                            </p:txEl>
                                          </p:spTgt>
                                        </p:tgtEl>
                                        <p:attrNameLst>
                                          <p:attrName>style.visibility</p:attrName>
                                        </p:attrNameLst>
                                      </p:cBhvr>
                                      <p:to>
                                        <p:strVal val="visible"/>
                                      </p:to>
                                    </p:set>
                                    <p:anim calcmode="lin" valueType="num">
                                      <p:cBhvr>
                                        <p:cTn id="25" dur="1000" fill="hold"/>
                                        <p:tgtEl>
                                          <p:spTgt spid="66563">
                                            <p:txEl>
                                              <p:pRg st="3" end="3"/>
                                            </p:txEl>
                                          </p:spTgt>
                                        </p:tgtEl>
                                        <p:attrNameLst>
                                          <p:attrName>ppt_w</p:attrName>
                                        </p:attrNameLst>
                                      </p:cBhvr>
                                      <p:tavLst>
                                        <p:tav tm="0">
                                          <p:val>
                                            <p:strVal val="#ppt_w*0.70"/>
                                          </p:val>
                                        </p:tav>
                                        <p:tav tm="100000">
                                          <p:val>
                                            <p:strVal val="#ppt_w"/>
                                          </p:val>
                                        </p:tav>
                                      </p:tavLst>
                                    </p:anim>
                                    <p:anim calcmode="lin" valueType="num">
                                      <p:cBhvr>
                                        <p:cTn id="26" dur="1000" fill="hold"/>
                                        <p:tgtEl>
                                          <p:spTgt spid="66563">
                                            <p:txEl>
                                              <p:pRg st="3" end="3"/>
                                            </p:txEl>
                                          </p:spTgt>
                                        </p:tgtEl>
                                        <p:attrNameLst>
                                          <p:attrName>ppt_h</p:attrName>
                                        </p:attrNameLst>
                                      </p:cBhvr>
                                      <p:tavLst>
                                        <p:tav tm="0">
                                          <p:val>
                                            <p:strVal val="#ppt_h"/>
                                          </p:val>
                                        </p:tav>
                                        <p:tav tm="100000">
                                          <p:val>
                                            <p:strVal val="#ppt_h"/>
                                          </p:val>
                                        </p:tav>
                                      </p:tavLst>
                                    </p:anim>
                                    <p:animEffect transition="in" filter="fade">
                                      <p:cBhvr>
                                        <p:cTn id="27" dur="1000"/>
                                        <p:tgtEl>
                                          <p:spTgt spid="66563">
                                            <p:txEl>
                                              <p:pRg st="3" end="3"/>
                                            </p:txEl>
                                          </p:spTgt>
                                        </p:tgtEl>
                                      </p:cBhvr>
                                    </p:animEffect>
                                  </p:childTnLst>
                                </p:cTn>
                              </p:par>
                              <p:par>
                                <p:cTn id="28" presetID="55" presetClass="entr" presetSubtype="0" fill="hold" nodeType="withEffect">
                                  <p:stCondLst>
                                    <p:cond delay="0"/>
                                  </p:stCondLst>
                                  <p:childTnLst>
                                    <p:set>
                                      <p:cBhvr>
                                        <p:cTn id="29" dur="1" fill="hold">
                                          <p:stCondLst>
                                            <p:cond delay="0"/>
                                          </p:stCondLst>
                                        </p:cTn>
                                        <p:tgtEl>
                                          <p:spTgt spid="66563">
                                            <p:txEl>
                                              <p:pRg st="4" end="4"/>
                                            </p:txEl>
                                          </p:spTgt>
                                        </p:tgtEl>
                                        <p:attrNameLst>
                                          <p:attrName>style.visibility</p:attrName>
                                        </p:attrNameLst>
                                      </p:cBhvr>
                                      <p:to>
                                        <p:strVal val="visible"/>
                                      </p:to>
                                    </p:set>
                                    <p:anim calcmode="lin" valueType="num">
                                      <p:cBhvr>
                                        <p:cTn id="30" dur="1000" fill="hold"/>
                                        <p:tgtEl>
                                          <p:spTgt spid="66563">
                                            <p:txEl>
                                              <p:pRg st="4" end="4"/>
                                            </p:txEl>
                                          </p:spTgt>
                                        </p:tgtEl>
                                        <p:attrNameLst>
                                          <p:attrName>ppt_w</p:attrName>
                                        </p:attrNameLst>
                                      </p:cBhvr>
                                      <p:tavLst>
                                        <p:tav tm="0">
                                          <p:val>
                                            <p:strVal val="#ppt_w*0.70"/>
                                          </p:val>
                                        </p:tav>
                                        <p:tav tm="100000">
                                          <p:val>
                                            <p:strVal val="#ppt_w"/>
                                          </p:val>
                                        </p:tav>
                                      </p:tavLst>
                                    </p:anim>
                                    <p:anim calcmode="lin" valueType="num">
                                      <p:cBhvr>
                                        <p:cTn id="31" dur="1000" fill="hold"/>
                                        <p:tgtEl>
                                          <p:spTgt spid="66563">
                                            <p:txEl>
                                              <p:pRg st="4" end="4"/>
                                            </p:txEl>
                                          </p:spTgt>
                                        </p:tgtEl>
                                        <p:attrNameLst>
                                          <p:attrName>ppt_h</p:attrName>
                                        </p:attrNameLst>
                                      </p:cBhvr>
                                      <p:tavLst>
                                        <p:tav tm="0">
                                          <p:val>
                                            <p:strVal val="#ppt_h"/>
                                          </p:val>
                                        </p:tav>
                                        <p:tav tm="100000">
                                          <p:val>
                                            <p:strVal val="#ppt_h"/>
                                          </p:val>
                                        </p:tav>
                                      </p:tavLst>
                                    </p:anim>
                                    <p:animEffect transition="in" filter="fade">
                                      <p:cBhvr>
                                        <p:cTn id="32" dur="1000"/>
                                        <p:tgtEl>
                                          <p:spTgt spid="66563">
                                            <p:txEl>
                                              <p:pRg st="4" end="4"/>
                                            </p:txEl>
                                          </p:spTgt>
                                        </p:tgtEl>
                                      </p:cBhvr>
                                    </p:animEffect>
                                  </p:childTnLst>
                                </p:cTn>
                              </p:par>
                              <p:par>
                                <p:cTn id="33" presetID="55" presetClass="entr" presetSubtype="0" fill="hold" nodeType="withEffect">
                                  <p:stCondLst>
                                    <p:cond delay="0"/>
                                  </p:stCondLst>
                                  <p:childTnLst>
                                    <p:set>
                                      <p:cBhvr>
                                        <p:cTn id="34" dur="1" fill="hold">
                                          <p:stCondLst>
                                            <p:cond delay="0"/>
                                          </p:stCondLst>
                                        </p:cTn>
                                        <p:tgtEl>
                                          <p:spTgt spid="66563">
                                            <p:txEl>
                                              <p:pRg st="5" end="5"/>
                                            </p:txEl>
                                          </p:spTgt>
                                        </p:tgtEl>
                                        <p:attrNameLst>
                                          <p:attrName>style.visibility</p:attrName>
                                        </p:attrNameLst>
                                      </p:cBhvr>
                                      <p:to>
                                        <p:strVal val="visible"/>
                                      </p:to>
                                    </p:set>
                                    <p:anim calcmode="lin" valueType="num">
                                      <p:cBhvr>
                                        <p:cTn id="35" dur="1000" fill="hold"/>
                                        <p:tgtEl>
                                          <p:spTgt spid="66563">
                                            <p:txEl>
                                              <p:pRg st="5" end="5"/>
                                            </p:txEl>
                                          </p:spTgt>
                                        </p:tgtEl>
                                        <p:attrNameLst>
                                          <p:attrName>ppt_w</p:attrName>
                                        </p:attrNameLst>
                                      </p:cBhvr>
                                      <p:tavLst>
                                        <p:tav tm="0">
                                          <p:val>
                                            <p:strVal val="#ppt_w*0.70"/>
                                          </p:val>
                                        </p:tav>
                                        <p:tav tm="100000">
                                          <p:val>
                                            <p:strVal val="#ppt_w"/>
                                          </p:val>
                                        </p:tav>
                                      </p:tavLst>
                                    </p:anim>
                                    <p:anim calcmode="lin" valueType="num">
                                      <p:cBhvr>
                                        <p:cTn id="36" dur="1000" fill="hold"/>
                                        <p:tgtEl>
                                          <p:spTgt spid="66563">
                                            <p:txEl>
                                              <p:pRg st="5" end="5"/>
                                            </p:txEl>
                                          </p:spTgt>
                                        </p:tgtEl>
                                        <p:attrNameLst>
                                          <p:attrName>ppt_h</p:attrName>
                                        </p:attrNameLst>
                                      </p:cBhvr>
                                      <p:tavLst>
                                        <p:tav tm="0">
                                          <p:val>
                                            <p:strVal val="#ppt_h"/>
                                          </p:val>
                                        </p:tav>
                                        <p:tav tm="100000">
                                          <p:val>
                                            <p:strVal val="#ppt_h"/>
                                          </p:val>
                                        </p:tav>
                                      </p:tavLst>
                                    </p:anim>
                                    <p:animEffect transition="in" filter="fade">
                                      <p:cBhvr>
                                        <p:cTn id="37" dur="1000"/>
                                        <p:tgtEl>
                                          <p:spTgt spid="66563">
                                            <p:txEl>
                                              <p:pRg st="5" end="5"/>
                                            </p:txEl>
                                          </p:spTgt>
                                        </p:tgtEl>
                                      </p:cBhvr>
                                    </p:animEffect>
                                  </p:childTnLst>
                                </p:cTn>
                              </p:par>
                              <p:par>
                                <p:cTn id="38" presetID="10" presetClass="exit" presetSubtype="0" fill="hold" nodeType="withEffect">
                                  <p:stCondLst>
                                    <p:cond delay="0"/>
                                  </p:stCondLst>
                                  <p:childTnLst>
                                    <p:animEffect transition="out" filter="fade">
                                      <p:cBhvr>
                                        <p:cTn id="39" dur="2000"/>
                                        <p:tgtEl>
                                          <p:spTgt spid="11"/>
                                        </p:tgtEl>
                                      </p:cBhvr>
                                    </p:animEffect>
                                    <p:set>
                                      <p:cBhvr>
                                        <p:cTn id="40" dur="1" fill="hold">
                                          <p:stCondLst>
                                            <p:cond delay="1999"/>
                                          </p:stCondLst>
                                        </p:cTn>
                                        <p:tgtEl>
                                          <p:spTgt spid="11"/>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2000"/>
                                        <p:tgtEl>
                                          <p:spTgt spid="12"/>
                                        </p:tgtEl>
                                      </p:cBhvr>
                                    </p:animEffect>
                                    <p:set>
                                      <p:cBhvr>
                                        <p:cTn id="43" dur="1" fill="hold">
                                          <p:stCondLst>
                                            <p:cond delay="1999"/>
                                          </p:stCondLst>
                                        </p:cTn>
                                        <p:tgtEl>
                                          <p:spTgt spid="12"/>
                                        </p:tgtEl>
                                        <p:attrNameLst>
                                          <p:attrName>style.visibility</p:attrName>
                                        </p:attrNameLst>
                                      </p:cBhvr>
                                      <p:to>
                                        <p:strVal val="hidden"/>
                                      </p:to>
                                    </p:set>
                                  </p:childTnLst>
                                </p:cTn>
                              </p:par>
                              <p:par>
                                <p:cTn id="44" presetID="55" presetClass="entr" presetSubtype="0"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1000" fill="hold"/>
                                        <p:tgtEl>
                                          <p:spTgt spid="14"/>
                                        </p:tgtEl>
                                        <p:attrNameLst>
                                          <p:attrName>ppt_w</p:attrName>
                                        </p:attrNameLst>
                                      </p:cBhvr>
                                      <p:tavLst>
                                        <p:tav tm="0">
                                          <p:val>
                                            <p:strVal val="#ppt_w*0.70"/>
                                          </p:val>
                                        </p:tav>
                                        <p:tav tm="100000">
                                          <p:val>
                                            <p:strVal val="#ppt_w"/>
                                          </p:val>
                                        </p:tav>
                                      </p:tavLst>
                                    </p:anim>
                                    <p:anim calcmode="lin" valueType="num">
                                      <p:cBhvr>
                                        <p:cTn id="47" dur="1000" fill="hold"/>
                                        <p:tgtEl>
                                          <p:spTgt spid="14"/>
                                        </p:tgtEl>
                                        <p:attrNameLst>
                                          <p:attrName>ppt_h</p:attrName>
                                        </p:attrNameLst>
                                      </p:cBhvr>
                                      <p:tavLst>
                                        <p:tav tm="0">
                                          <p:val>
                                            <p:strVal val="#ppt_h"/>
                                          </p:val>
                                        </p:tav>
                                        <p:tav tm="100000">
                                          <p:val>
                                            <p:strVal val="#ppt_h"/>
                                          </p:val>
                                        </p:tav>
                                      </p:tavLst>
                                    </p:anim>
                                    <p:animEffect transition="in" filter="fade">
                                      <p:cBhvr>
                                        <p:cTn id="48" dur="1000"/>
                                        <p:tgtEl>
                                          <p:spTgt spid="14"/>
                                        </p:tgtEl>
                                      </p:cBhvr>
                                    </p:animEffect>
                                  </p:childTnLst>
                                </p:cTn>
                              </p:par>
                              <p:par>
                                <p:cTn id="49" presetID="55" presetClass="entr" presetSubtype="0"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1000" fill="hold"/>
                                        <p:tgtEl>
                                          <p:spTgt spid="13"/>
                                        </p:tgtEl>
                                        <p:attrNameLst>
                                          <p:attrName>ppt_w</p:attrName>
                                        </p:attrNameLst>
                                      </p:cBhvr>
                                      <p:tavLst>
                                        <p:tav tm="0">
                                          <p:val>
                                            <p:strVal val="#ppt_w*0.70"/>
                                          </p:val>
                                        </p:tav>
                                        <p:tav tm="100000">
                                          <p:val>
                                            <p:strVal val="#ppt_w"/>
                                          </p:val>
                                        </p:tav>
                                      </p:tavLst>
                                    </p:anim>
                                    <p:anim calcmode="lin" valueType="num">
                                      <p:cBhvr>
                                        <p:cTn id="52" dur="1000" fill="hold"/>
                                        <p:tgtEl>
                                          <p:spTgt spid="13"/>
                                        </p:tgtEl>
                                        <p:attrNameLst>
                                          <p:attrName>ppt_h</p:attrName>
                                        </p:attrNameLst>
                                      </p:cBhvr>
                                      <p:tavLst>
                                        <p:tav tm="0">
                                          <p:val>
                                            <p:strVal val="#ppt_h"/>
                                          </p:val>
                                        </p:tav>
                                        <p:tav tm="100000">
                                          <p:val>
                                            <p:strVal val="#ppt_h"/>
                                          </p:val>
                                        </p:tav>
                                      </p:tavLst>
                                    </p:anim>
                                    <p:animEffect transition="in" filter="fade">
                                      <p:cBhvr>
                                        <p:cTn id="53" dur="1000"/>
                                        <p:tgtEl>
                                          <p:spTgt spid="13"/>
                                        </p:tgtEl>
                                      </p:cBhvr>
                                    </p:animEffect>
                                  </p:childTnLst>
                                </p:cTn>
                              </p:par>
                              <p:par>
                                <p:cTn id="54" presetID="63" presetClass="path" presetSubtype="0" accel="50000" decel="50000" fill="hold" grpId="0" nodeType="withEffect">
                                  <p:stCondLst>
                                    <p:cond delay="0"/>
                                  </p:stCondLst>
                                  <p:childTnLst>
                                    <p:animMotion origin="layout" path="M -2.22222E-6 -4.81481E-6 L 0.09983 0.00278 " pathEditMode="relative" rAng="0" ptsTypes="AA">
                                      <p:cBhvr>
                                        <p:cTn id="55" dur="2000" fill="hold"/>
                                        <p:tgtEl>
                                          <p:spTgt spid="18"/>
                                        </p:tgtEl>
                                        <p:attrNameLst>
                                          <p:attrName>ppt_x</p:attrName>
                                          <p:attrName>ppt_y</p:attrName>
                                        </p:attrNameLst>
                                      </p:cBhvr>
                                      <p:rCtr x="5000" y="100"/>
                                    </p:animMotion>
                                  </p:childTnLst>
                                </p:cTn>
                              </p:par>
                            </p:childTnLst>
                          </p:cTn>
                        </p:par>
                        <p:par>
                          <p:cTn id="56" fill="hold">
                            <p:stCondLst>
                              <p:cond delay="2000"/>
                            </p:stCondLst>
                            <p:childTnLst>
                              <p:par>
                                <p:cTn id="57" presetID="3" presetClass="emph" presetSubtype="2" fill="hold" nodeType="afterEffect">
                                  <p:stCondLst>
                                    <p:cond delay="0"/>
                                  </p:stCondLst>
                                  <p:childTnLst>
                                    <p:animClr clrSpc="rgb" dir="cw">
                                      <p:cBhvr override="childStyle">
                                        <p:cTn id="58" dur="2000" fill="hold"/>
                                        <p:tgtEl>
                                          <p:spTgt spid="66563">
                                            <p:txEl>
                                              <p:pRg st="1" end="1"/>
                                            </p:txEl>
                                          </p:spTgt>
                                        </p:tgtEl>
                                        <p:attrNameLst>
                                          <p:attrName>style.color</p:attrName>
                                        </p:attrNameLst>
                                      </p:cBhvr>
                                      <p:to>
                                        <a:schemeClr val="bg2"/>
                                      </p:to>
                                    </p:animClr>
                                  </p:childTnLst>
                                </p:cTn>
                              </p:par>
                              <p:par>
                                <p:cTn id="59" presetID="3" presetClass="emph" presetSubtype="2" fill="hold" nodeType="withEffect">
                                  <p:stCondLst>
                                    <p:cond delay="0"/>
                                  </p:stCondLst>
                                  <p:childTnLst>
                                    <p:animClr clrSpc="rgb" dir="cw">
                                      <p:cBhvr override="childStyle">
                                        <p:cTn id="60" dur="2000" fill="hold"/>
                                        <p:tgtEl>
                                          <p:spTgt spid="66563">
                                            <p:txEl>
                                              <p:pRg st="2" end="2"/>
                                            </p:txEl>
                                          </p:spTgt>
                                        </p:tgtEl>
                                        <p:attrNameLst>
                                          <p:attrName>style.color</p:attrName>
                                        </p:attrNameLst>
                                      </p:cBhvr>
                                      <p:to>
                                        <a:schemeClr val="bg2"/>
                                      </p:to>
                                    </p:animClr>
                                  </p:childTnLst>
                                </p:cTn>
                              </p:par>
                            </p:childTnLst>
                          </p:cTn>
                        </p:par>
                      </p:childTnLst>
                    </p:cTn>
                  </p:par>
                  <p:par>
                    <p:cTn id="61" fill="hold">
                      <p:stCondLst>
                        <p:cond delay="indefinite"/>
                      </p:stCondLst>
                      <p:childTnLst>
                        <p:par>
                          <p:cTn id="62" fill="hold">
                            <p:stCondLst>
                              <p:cond delay="0"/>
                            </p:stCondLst>
                            <p:childTnLst>
                              <p:par>
                                <p:cTn id="63" presetID="55" presetClass="entr" presetSubtype="0" fill="hold" nodeType="clickEffect">
                                  <p:stCondLst>
                                    <p:cond delay="0"/>
                                  </p:stCondLst>
                                  <p:childTnLst>
                                    <p:set>
                                      <p:cBhvr>
                                        <p:cTn id="64" dur="1" fill="hold">
                                          <p:stCondLst>
                                            <p:cond delay="0"/>
                                          </p:stCondLst>
                                        </p:cTn>
                                        <p:tgtEl>
                                          <p:spTgt spid="66563">
                                            <p:txEl>
                                              <p:pRg st="6" end="6"/>
                                            </p:txEl>
                                          </p:spTgt>
                                        </p:tgtEl>
                                        <p:attrNameLst>
                                          <p:attrName>style.visibility</p:attrName>
                                        </p:attrNameLst>
                                      </p:cBhvr>
                                      <p:to>
                                        <p:strVal val="visible"/>
                                      </p:to>
                                    </p:set>
                                    <p:anim calcmode="lin" valueType="num">
                                      <p:cBhvr>
                                        <p:cTn id="65" dur="1000" fill="hold"/>
                                        <p:tgtEl>
                                          <p:spTgt spid="66563">
                                            <p:txEl>
                                              <p:pRg st="6" end="6"/>
                                            </p:txEl>
                                          </p:spTgt>
                                        </p:tgtEl>
                                        <p:attrNameLst>
                                          <p:attrName>ppt_w</p:attrName>
                                        </p:attrNameLst>
                                      </p:cBhvr>
                                      <p:tavLst>
                                        <p:tav tm="0">
                                          <p:val>
                                            <p:strVal val="#ppt_w*0.70"/>
                                          </p:val>
                                        </p:tav>
                                        <p:tav tm="100000">
                                          <p:val>
                                            <p:strVal val="#ppt_w"/>
                                          </p:val>
                                        </p:tav>
                                      </p:tavLst>
                                    </p:anim>
                                    <p:anim calcmode="lin" valueType="num">
                                      <p:cBhvr>
                                        <p:cTn id="66" dur="1000" fill="hold"/>
                                        <p:tgtEl>
                                          <p:spTgt spid="66563">
                                            <p:txEl>
                                              <p:pRg st="6" end="6"/>
                                            </p:txEl>
                                          </p:spTgt>
                                        </p:tgtEl>
                                        <p:attrNameLst>
                                          <p:attrName>ppt_h</p:attrName>
                                        </p:attrNameLst>
                                      </p:cBhvr>
                                      <p:tavLst>
                                        <p:tav tm="0">
                                          <p:val>
                                            <p:strVal val="#ppt_h"/>
                                          </p:val>
                                        </p:tav>
                                        <p:tav tm="100000">
                                          <p:val>
                                            <p:strVal val="#ppt_h"/>
                                          </p:val>
                                        </p:tav>
                                      </p:tavLst>
                                    </p:anim>
                                    <p:animEffect transition="in" filter="fade">
                                      <p:cBhvr>
                                        <p:cTn id="67" dur="1000"/>
                                        <p:tgtEl>
                                          <p:spTgt spid="66563">
                                            <p:txEl>
                                              <p:pRg st="6" end="6"/>
                                            </p:txEl>
                                          </p:spTgt>
                                        </p:tgtEl>
                                      </p:cBhvr>
                                    </p:animEffect>
                                  </p:childTnLst>
                                </p:cTn>
                              </p:par>
                              <p:par>
                                <p:cTn id="68" presetID="55" presetClass="entr" presetSubtype="0" fill="hold" nodeType="withEffect">
                                  <p:stCondLst>
                                    <p:cond delay="0"/>
                                  </p:stCondLst>
                                  <p:childTnLst>
                                    <p:set>
                                      <p:cBhvr>
                                        <p:cTn id="69" dur="1" fill="hold">
                                          <p:stCondLst>
                                            <p:cond delay="0"/>
                                          </p:stCondLst>
                                        </p:cTn>
                                        <p:tgtEl>
                                          <p:spTgt spid="66563">
                                            <p:txEl>
                                              <p:pRg st="7" end="7"/>
                                            </p:txEl>
                                          </p:spTgt>
                                        </p:tgtEl>
                                        <p:attrNameLst>
                                          <p:attrName>style.visibility</p:attrName>
                                        </p:attrNameLst>
                                      </p:cBhvr>
                                      <p:to>
                                        <p:strVal val="visible"/>
                                      </p:to>
                                    </p:set>
                                    <p:anim calcmode="lin" valueType="num">
                                      <p:cBhvr>
                                        <p:cTn id="70" dur="1000" fill="hold"/>
                                        <p:tgtEl>
                                          <p:spTgt spid="66563">
                                            <p:txEl>
                                              <p:pRg st="7" end="7"/>
                                            </p:txEl>
                                          </p:spTgt>
                                        </p:tgtEl>
                                        <p:attrNameLst>
                                          <p:attrName>ppt_w</p:attrName>
                                        </p:attrNameLst>
                                      </p:cBhvr>
                                      <p:tavLst>
                                        <p:tav tm="0">
                                          <p:val>
                                            <p:strVal val="#ppt_w*0.70"/>
                                          </p:val>
                                        </p:tav>
                                        <p:tav tm="100000">
                                          <p:val>
                                            <p:strVal val="#ppt_w"/>
                                          </p:val>
                                        </p:tav>
                                      </p:tavLst>
                                    </p:anim>
                                    <p:anim calcmode="lin" valueType="num">
                                      <p:cBhvr>
                                        <p:cTn id="71" dur="1000" fill="hold"/>
                                        <p:tgtEl>
                                          <p:spTgt spid="66563">
                                            <p:txEl>
                                              <p:pRg st="7" end="7"/>
                                            </p:txEl>
                                          </p:spTgt>
                                        </p:tgtEl>
                                        <p:attrNameLst>
                                          <p:attrName>ppt_h</p:attrName>
                                        </p:attrNameLst>
                                      </p:cBhvr>
                                      <p:tavLst>
                                        <p:tav tm="0">
                                          <p:val>
                                            <p:strVal val="#ppt_h"/>
                                          </p:val>
                                        </p:tav>
                                        <p:tav tm="100000">
                                          <p:val>
                                            <p:strVal val="#ppt_h"/>
                                          </p:val>
                                        </p:tav>
                                      </p:tavLst>
                                    </p:anim>
                                    <p:animEffect transition="in" filter="fade">
                                      <p:cBhvr>
                                        <p:cTn id="72" dur="1000"/>
                                        <p:tgtEl>
                                          <p:spTgt spid="66563">
                                            <p:txEl>
                                              <p:pRg st="7" end="7"/>
                                            </p:txEl>
                                          </p:spTgt>
                                        </p:tgtEl>
                                      </p:cBhvr>
                                    </p:animEffect>
                                  </p:childTnLst>
                                </p:cTn>
                              </p:par>
                              <p:par>
                                <p:cTn id="73" presetID="55" presetClass="entr" presetSubtype="0" fill="hold" nodeType="withEffect">
                                  <p:stCondLst>
                                    <p:cond delay="0"/>
                                  </p:stCondLst>
                                  <p:childTnLst>
                                    <p:set>
                                      <p:cBhvr>
                                        <p:cTn id="74" dur="1" fill="hold">
                                          <p:stCondLst>
                                            <p:cond delay="0"/>
                                          </p:stCondLst>
                                        </p:cTn>
                                        <p:tgtEl>
                                          <p:spTgt spid="66563">
                                            <p:txEl>
                                              <p:pRg st="8" end="8"/>
                                            </p:txEl>
                                          </p:spTgt>
                                        </p:tgtEl>
                                        <p:attrNameLst>
                                          <p:attrName>style.visibility</p:attrName>
                                        </p:attrNameLst>
                                      </p:cBhvr>
                                      <p:to>
                                        <p:strVal val="visible"/>
                                      </p:to>
                                    </p:set>
                                    <p:anim calcmode="lin" valueType="num">
                                      <p:cBhvr>
                                        <p:cTn id="75" dur="1000" fill="hold"/>
                                        <p:tgtEl>
                                          <p:spTgt spid="66563">
                                            <p:txEl>
                                              <p:pRg st="8" end="8"/>
                                            </p:txEl>
                                          </p:spTgt>
                                        </p:tgtEl>
                                        <p:attrNameLst>
                                          <p:attrName>ppt_w</p:attrName>
                                        </p:attrNameLst>
                                      </p:cBhvr>
                                      <p:tavLst>
                                        <p:tav tm="0">
                                          <p:val>
                                            <p:strVal val="#ppt_w*0.70"/>
                                          </p:val>
                                        </p:tav>
                                        <p:tav tm="100000">
                                          <p:val>
                                            <p:strVal val="#ppt_w"/>
                                          </p:val>
                                        </p:tav>
                                      </p:tavLst>
                                    </p:anim>
                                    <p:anim calcmode="lin" valueType="num">
                                      <p:cBhvr>
                                        <p:cTn id="76" dur="1000" fill="hold"/>
                                        <p:tgtEl>
                                          <p:spTgt spid="66563">
                                            <p:txEl>
                                              <p:pRg st="8" end="8"/>
                                            </p:txEl>
                                          </p:spTgt>
                                        </p:tgtEl>
                                        <p:attrNameLst>
                                          <p:attrName>ppt_h</p:attrName>
                                        </p:attrNameLst>
                                      </p:cBhvr>
                                      <p:tavLst>
                                        <p:tav tm="0">
                                          <p:val>
                                            <p:strVal val="#ppt_h"/>
                                          </p:val>
                                        </p:tav>
                                        <p:tav tm="100000">
                                          <p:val>
                                            <p:strVal val="#ppt_h"/>
                                          </p:val>
                                        </p:tav>
                                      </p:tavLst>
                                    </p:anim>
                                    <p:animEffect transition="in" filter="fade">
                                      <p:cBhvr>
                                        <p:cTn id="77" dur="1000"/>
                                        <p:tgtEl>
                                          <p:spTgt spid="66563">
                                            <p:txEl>
                                              <p:pRg st="8" end="8"/>
                                            </p:txEl>
                                          </p:spTgt>
                                        </p:tgtEl>
                                      </p:cBhvr>
                                    </p:animEffect>
                                  </p:childTnLst>
                                </p:cTn>
                              </p:par>
                              <p:par>
                                <p:cTn id="78" presetID="10" presetClass="exit" presetSubtype="0" fill="hold" nodeType="withEffect">
                                  <p:stCondLst>
                                    <p:cond delay="0"/>
                                  </p:stCondLst>
                                  <p:childTnLst>
                                    <p:animEffect transition="out" filter="fade">
                                      <p:cBhvr>
                                        <p:cTn id="79" dur="2000"/>
                                        <p:tgtEl>
                                          <p:spTgt spid="14"/>
                                        </p:tgtEl>
                                      </p:cBhvr>
                                    </p:animEffect>
                                    <p:set>
                                      <p:cBhvr>
                                        <p:cTn id="80" dur="1" fill="hold">
                                          <p:stCondLst>
                                            <p:cond delay="1999"/>
                                          </p:stCondLst>
                                        </p:cTn>
                                        <p:tgtEl>
                                          <p:spTgt spid="14"/>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2000"/>
                                        <p:tgtEl>
                                          <p:spTgt spid="13"/>
                                        </p:tgtEl>
                                      </p:cBhvr>
                                    </p:animEffect>
                                    <p:set>
                                      <p:cBhvr>
                                        <p:cTn id="83" dur="1" fill="hold">
                                          <p:stCondLst>
                                            <p:cond delay="1999"/>
                                          </p:stCondLst>
                                        </p:cTn>
                                        <p:tgtEl>
                                          <p:spTgt spid="13"/>
                                        </p:tgtEl>
                                        <p:attrNameLst>
                                          <p:attrName>style.visibility</p:attrName>
                                        </p:attrNameLst>
                                      </p:cBhvr>
                                      <p:to>
                                        <p:strVal val="hidden"/>
                                      </p:to>
                                    </p:set>
                                  </p:childTnLst>
                                </p:cTn>
                              </p:par>
                              <p:par>
                                <p:cTn id="84" presetID="55" presetClass="entr" presetSubtype="0"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1000" fill="hold"/>
                                        <p:tgtEl>
                                          <p:spTgt spid="16"/>
                                        </p:tgtEl>
                                        <p:attrNameLst>
                                          <p:attrName>ppt_w</p:attrName>
                                        </p:attrNameLst>
                                      </p:cBhvr>
                                      <p:tavLst>
                                        <p:tav tm="0">
                                          <p:val>
                                            <p:strVal val="#ppt_w*0.70"/>
                                          </p:val>
                                        </p:tav>
                                        <p:tav tm="100000">
                                          <p:val>
                                            <p:strVal val="#ppt_w"/>
                                          </p:val>
                                        </p:tav>
                                      </p:tavLst>
                                    </p:anim>
                                    <p:anim calcmode="lin" valueType="num">
                                      <p:cBhvr>
                                        <p:cTn id="87" dur="1000" fill="hold"/>
                                        <p:tgtEl>
                                          <p:spTgt spid="16"/>
                                        </p:tgtEl>
                                        <p:attrNameLst>
                                          <p:attrName>ppt_h</p:attrName>
                                        </p:attrNameLst>
                                      </p:cBhvr>
                                      <p:tavLst>
                                        <p:tav tm="0">
                                          <p:val>
                                            <p:strVal val="#ppt_h"/>
                                          </p:val>
                                        </p:tav>
                                        <p:tav tm="100000">
                                          <p:val>
                                            <p:strVal val="#ppt_h"/>
                                          </p:val>
                                        </p:tav>
                                      </p:tavLst>
                                    </p:anim>
                                    <p:animEffect transition="in" filter="fade">
                                      <p:cBhvr>
                                        <p:cTn id="88" dur="1000"/>
                                        <p:tgtEl>
                                          <p:spTgt spid="16"/>
                                        </p:tgtEl>
                                      </p:cBhvr>
                                    </p:animEffect>
                                  </p:childTnLst>
                                </p:cTn>
                              </p:par>
                              <p:par>
                                <p:cTn id="89" presetID="55" presetClass="entr" presetSubtype="0"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p:cTn id="91" dur="1000" fill="hold"/>
                                        <p:tgtEl>
                                          <p:spTgt spid="15"/>
                                        </p:tgtEl>
                                        <p:attrNameLst>
                                          <p:attrName>ppt_w</p:attrName>
                                        </p:attrNameLst>
                                      </p:cBhvr>
                                      <p:tavLst>
                                        <p:tav tm="0">
                                          <p:val>
                                            <p:strVal val="#ppt_w*0.70"/>
                                          </p:val>
                                        </p:tav>
                                        <p:tav tm="100000">
                                          <p:val>
                                            <p:strVal val="#ppt_w"/>
                                          </p:val>
                                        </p:tav>
                                      </p:tavLst>
                                    </p:anim>
                                    <p:anim calcmode="lin" valueType="num">
                                      <p:cBhvr>
                                        <p:cTn id="92" dur="1000" fill="hold"/>
                                        <p:tgtEl>
                                          <p:spTgt spid="15"/>
                                        </p:tgtEl>
                                        <p:attrNameLst>
                                          <p:attrName>ppt_h</p:attrName>
                                        </p:attrNameLst>
                                      </p:cBhvr>
                                      <p:tavLst>
                                        <p:tav tm="0">
                                          <p:val>
                                            <p:strVal val="#ppt_h"/>
                                          </p:val>
                                        </p:tav>
                                        <p:tav tm="100000">
                                          <p:val>
                                            <p:strVal val="#ppt_h"/>
                                          </p:val>
                                        </p:tav>
                                      </p:tavLst>
                                    </p:anim>
                                    <p:animEffect transition="in" filter="fade">
                                      <p:cBhvr>
                                        <p:cTn id="93" dur="1000"/>
                                        <p:tgtEl>
                                          <p:spTgt spid="15"/>
                                        </p:tgtEl>
                                      </p:cBhvr>
                                    </p:animEffect>
                                  </p:childTnLst>
                                </p:cTn>
                              </p:par>
                              <p:par>
                                <p:cTn id="94" presetID="63" presetClass="path" presetSubtype="0" accel="50000" decel="50000" fill="hold" grpId="1" nodeType="withEffect">
                                  <p:stCondLst>
                                    <p:cond delay="0"/>
                                  </p:stCondLst>
                                  <p:childTnLst>
                                    <p:animMotion origin="layout" path="M 0.09983 0.00186 L 0.22639 -0.00092 " pathEditMode="relative" rAng="0" ptsTypes="AA">
                                      <p:cBhvr>
                                        <p:cTn id="95" dur="2000" fill="hold"/>
                                        <p:tgtEl>
                                          <p:spTgt spid="18"/>
                                        </p:tgtEl>
                                        <p:attrNameLst>
                                          <p:attrName>ppt_x</p:attrName>
                                          <p:attrName>ppt_y</p:attrName>
                                        </p:attrNameLst>
                                      </p:cBhvr>
                                      <p:rCtr x="6300" y="-100"/>
                                    </p:animMotion>
                                  </p:childTnLst>
                                </p:cTn>
                              </p:par>
                              <p:par>
                                <p:cTn id="96" presetID="3" presetClass="emph" presetSubtype="2" fill="hold" nodeType="withEffect">
                                  <p:stCondLst>
                                    <p:cond delay="0"/>
                                  </p:stCondLst>
                                  <p:childTnLst>
                                    <p:animClr clrSpc="rgb" dir="cw">
                                      <p:cBhvr override="childStyle">
                                        <p:cTn id="97" dur="2000" fill="hold"/>
                                        <p:tgtEl>
                                          <p:spTgt spid="66563">
                                            <p:txEl>
                                              <p:pRg st="4" end="4"/>
                                            </p:txEl>
                                          </p:spTgt>
                                        </p:tgtEl>
                                        <p:attrNameLst>
                                          <p:attrName>style.color</p:attrName>
                                        </p:attrNameLst>
                                      </p:cBhvr>
                                      <p:to>
                                        <a:schemeClr val="bg2"/>
                                      </p:to>
                                    </p:animClr>
                                  </p:childTnLst>
                                </p:cTn>
                              </p:par>
                              <p:par>
                                <p:cTn id="98" presetID="3" presetClass="emph" presetSubtype="2" fill="hold" nodeType="withEffect">
                                  <p:stCondLst>
                                    <p:cond delay="0"/>
                                  </p:stCondLst>
                                  <p:childTnLst>
                                    <p:animClr clrSpc="rgb" dir="cw">
                                      <p:cBhvr override="childStyle">
                                        <p:cTn id="99" dur="2000" fill="hold"/>
                                        <p:tgtEl>
                                          <p:spTgt spid="66563">
                                            <p:txEl>
                                              <p:pRg st="5" end="5"/>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170" name="Object 2"/>
          <p:cNvGraphicFramePr>
            <a:graphicFrameLocks noGrp="1" noChangeAspect="1"/>
          </p:cNvGraphicFramePr>
          <p:nvPr>
            <p:ph idx="1"/>
          </p:nvPr>
        </p:nvGraphicFramePr>
        <p:xfrm>
          <a:off x="1643042" y="1285860"/>
          <a:ext cx="6366453" cy="4774840"/>
        </p:xfrm>
        <a:graphic>
          <a:graphicData uri="http://schemas.openxmlformats.org/presentationml/2006/ole">
            <mc:AlternateContent xmlns:mc="http://schemas.openxmlformats.org/markup-compatibility/2006">
              <mc:Choice xmlns:v="urn:schemas-microsoft-com:vml" Requires="v">
                <p:oleObj name="Fotografía de Photo Editor" r:id="rId2" imgW="6095238" imgH="4571429" progId="">
                  <p:embed/>
                </p:oleObj>
              </mc:Choice>
              <mc:Fallback>
                <p:oleObj name="Fotografía de Photo Editor" r:id="rId2" imgW="6095238" imgH="4571429" progId="">
                  <p:embed/>
                  <p:pic>
                    <p:nvPicPr>
                      <p:cNvPr id="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3042" y="1285860"/>
                        <a:ext cx="6366453" cy="4774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Rectangle 2"/>
          <p:cNvSpPr txBox="1">
            <a:spLocks noChangeArrowheads="1"/>
          </p:cNvSpPr>
          <p:nvPr/>
        </p:nvSpPr>
        <p:spPr>
          <a:xfrm>
            <a:off x="500034" y="285736"/>
            <a:ext cx="8339166" cy="1143000"/>
          </a:xfrm>
          <a:prstGeom prst="rect">
            <a:avLst/>
          </a:prstGeom>
        </p:spPr>
        <p:txBody>
          <a:bodyPr vert="horz" anchor="ctr">
            <a:normAutofit fontScale="97500" lnSpcReduction="10000"/>
            <a:scene3d>
              <a:camera prst="orthographicFront"/>
              <a:lightRig rig="soft" dir="t"/>
            </a:scene3d>
            <a:sp3d prstMaterial="softEdge">
              <a:bevelT w="25400" h="2540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El Buque y sus dimensiones</a:t>
            </a:r>
            <a:b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br>
            <a:r>
              <a:rPr kumimoji="0" lang="es-ES" sz="36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Formas y Coeficientes</a:t>
            </a:r>
            <a:endParaRPr kumimoji="0" lang="es-ES"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
        <p:nvSpPr>
          <p:cNvPr id="2" name="Marcador de fecha 1">
            <a:extLst>
              <a:ext uri="{FF2B5EF4-FFF2-40B4-BE49-F238E27FC236}">
                <a16:creationId xmlns:a16="http://schemas.microsoft.com/office/drawing/2014/main" id="{73ECD77C-E160-88D3-5801-E0943E481D8D}"/>
              </a:ext>
            </a:extLst>
          </p:cNvPr>
          <p:cNvSpPr>
            <a:spLocks noGrp="1"/>
          </p:cNvSpPr>
          <p:nvPr>
            <p:ph type="dt" sz="half" idx="10"/>
          </p:nvPr>
        </p:nvSpPr>
        <p:spPr/>
        <p:txBody>
          <a:bodyPr/>
          <a:lstStyle/>
          <a:p>
            <a:pPr>
              <a:defRPr/>
            </a:pPr>
            <a:fld id="{4D397657-FA13-46B1-BC53-5420940EA6E1}" type="datetime1">
              <a:rPr lang="es-CL" smtClean="0"/>
              <a:t>12-02-2025</a:t>
            </a:fld>
            <a:endParaRPr lang="es-ES"/>
          </a:p>
        </p:txBody>
      </p:sp>
      <p:sp>
        <p:nvSpPr>
          <p:cNvPr id="3" name="Marcador de número de diapositiva 2">
            <a:extLst>
              <a:ext uri="{FF2B5EF4-FFF2-40B4-BE49-F238E27FC236}">
                <a16:creationId xmlns:a16="http://schemas.microsoft.com/office/drawing/2014/main" id="{E82EE883-5E3E-27EF-CA6D-BFE7404FAD50}"/>
              </a:ext>
            </a:extLst>
          </p:cNvPr>
          <p:cNvSpPr>
            <a:spLocks noGrp="1"/>
          </p:cNvSpPr>
          <p:nvPr>
            <p:ph type="sldNum" sz="quarter" idx="12"/>
          </p:nvPr>
        </p:nvSpPr>
        <p:spPr/>
        <p:txBody>
          <a:bodyPr/>
          <a:lstStyle/>
          <a:p>
            <a:pPr>
              <a:defRPr/>
            </a:pPr>
            <a:fld id="{512A34C5-A7E8-4629-B921-404C04172488}" type="slidenum">
              <a:rPr lang="es-ES" smtClean="0"/>
              <a:pPr>
                <a:defRPr/>
              </a:pPr>
              <a:t>78</a:t>
            </a:fld>
            <a:endParaRPr lang="es-ES"/>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195" name="Object 3"/>
          <p:cNvGraphicFramePr>
            <a:graphicFrameLocks noGrp="1" noChangeAspect="1"/>
          </p:cNvGraphicFramePr>
          <p:nvPr>
            <p:ph idx="1"/>
          </p:nvPr>
        </p:nvGraphicFramePr>
        <p:xfrm>
          <a:off x="1554692" y="1481138"/>
          <a:ext cx="6034616" cy="4525962"/>
        </p:xfrm>
        <a:graphic>
          <a:graphicData uri="http://schemas.openxmlformats.org/presentationml/2006/ole">
            <mc:AlternateContent xmlns:mc="http://schemas.openxmlformats.org/markup-compatibility/2006">
              <mc:Choice xmlns:v="urn:schemas-microsoft-com:vml" Requires="v">
                <p:oleObj name="Fotografía de Photo Editor" r:id="rId2" imgW="6095238" imgH="4571429" progId="">
                  <p:embed/>
                </p:oleObj>
              </mc:Choice>
              <mc:Fallback>
                <p:oleObj name="Fotografía de Photo Editor" r:id="rId2" imgW="6095238" imgH="4571429" progId="">
                  <p:embed/>
                  <p:pic>
                    <p:nvPicPr>
                      <p:cNvPr id="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4692" y="1481138"/>
                        <a:ext cx="6034616" cy="452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 name="Rectangle 2"/>
          <p:cNvSpPr txBox="1">
            <a:spLocks noGrp="1" noChangeArrowheads="1"/>
          </p:cNvSpPr>
          <p:nvPr>
            <p:ph type="title"/>
          </p:nvPr>
        </p:nvSpPr>
        <p:spPr>
          <a:prstGeom prst="rect">
            <a:avLst/>
          </a:prstGeom>
        </p:spPr>
        <p:txBody>
          <a:bodyPr vert="horz" anchor="ctr">
            <a:normAutofit fontScale="90000"/>
            <a:scene3d>
              <a:camera prst="orthographicFront"/>
              <a:lightRig rig="soft" dir="t"/>
            </a:scene3d>
            <a:sp3d prstMaterial="softEdge">
              <a:bevelT w="25400" h="25400"/>
            </a:sp3d>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El Buque y sus dimensiones</a:t>
            </a:r>
            <a:br>
              <a:rPr kumimoji="0" lang="es-CL"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br>
            <a:r>
              <a:rPr kumimoji="0" lang="es-ES" sz="36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rPr>
              <a:t>Formas y Coeficientes</a:t>
            </a:r>
            <a:endParaRPr kumimoji="0" lang="es-ES"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
        <p:nvSpPr>
          <p:cNvPr id="2" name="Marcador de fecha 1">
            <a:extLst>
              <a:ext uri="{FF2B5EF4-FFF2-40B4-BE49-F238E27FC236}">
                <a16:creationId xmlns:a16="http://schemas.microsoft.com/office/drawing/2014/main" id="{E13103E1-4A72-97A1-CAB3-7897612EF0BC}"/>
              </a:ext>
            </a:extLst>
          </p:cNvPr>
          <p:cNvSpPr>
            <a:spLocks noGrp="1"/>
          </p:cNvSpPr>
          <p:nvPr>
            <p:ph type="dt" sz="half" idx="10"/>
          </p:nvPr>
        </p:nvSpPr>
        <p:spPr/>
        <p:txBody>
          <a:bodyPr/>
          <a:lstStyle/>
          <a:p>
            <a:pPr>
              <a:defRPr/>
            </a:pPr>
            <a:fld id="{302C11B3-D7FE-4942-AD26-F91619D7F03A}" type="datetime1">
              <a:rPr lang="es-CL" smtClean="0"/>
              <a:t>12-02-2025</a:t>
            </a:fld>
            <a:endParaRPr lang="es-ES"/>
          </a:p>
        </p:txBody>
      </p:sp>
      <p:sp>
        <p:nvSpPr>
          <p:cNvPr id="3" name="Marcador de número de diapositiva 2">
            <a:extLst>
              <a:ext uri="{FF2B5EF4-FFF2-40B4-BE49-F238E27FC236}">
                <a16:creationId xmlns:a16="http://schemas.microsoft.com/office/drawing/2014/main" id="{C0B601D9-BC23-2123-430F-3B6AAFAF63D1}"/>
              </a:ext>
            </a:extLst>
          </p:cNvPr>
          <p:cNvSpPr>
            <a:spLocks noGrp="1"/>
          </p:cNvSpPr>
          <p:nvPr>
            <p:ph type="sldNum" sz="quarter" idx="12"/>
          </p:nvPr>
        </p:nvSpPr>
        <p:spPr/>
        <p:txBody>
          <a:bodyPr/>
          <a:lstStyle/>
          <a:p>
            <a:pPr>
              <a:defRPr/>
            </a:pPr>
            <a:fld id="{512A34C5-A7E8-4629-B921-404C04172488}" type="slidenum">
              <a:rPr lang="es-ES" smtClean="0"/>
              <a:pPr>
                <a:defRPr/>
              </a:pPr>
              <a:t>79</a:t>
            </a:fld>
            <a:endParaRPr lang="es-ES"/>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0" name="Rectangle 70"/>
          <p:cNvSpPr>
            <a:spLocks noChangeArrowheads="1"/>
          </p:cNvSpPr>
          <p:nvPr/>
        </p:nvSpPr>
        <p:spPr bwMode="auto">
          <a:xfrm>
            <a:off x="1214414" y="5143512"/>
            <a:ext cx="3252790" cy="6096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5123" name="Rectangle 3"/>
          <p:cNvSpPr>
            <a:spLocks noGrp="1" noChangeArrowheads="1"/>
          </p:cNvSpPr>
          <p:nvPr>
            <p:ph type="body" sz="half" idx="1"/>
          </p:nvPr>
        </p:nvSpPr>
        <p:spPr>
          <a:xfrm>
            <a:off x="571472" y="1752600"/>
            <a:ext cx="4229128" cy="4114800"/>
          </a:xfrm>
        </p:spPr>
        <p:txBody>
          <a:bodyPr>
            <a:normAutofit fontScale="85000" lnSpcReduction="20000"/>
          </a:bodyPr>
          <a:lstStyle/>
          <a:p>
            <a:pPr>
              <a:lnSpc>
                <a:spcPct val="120000"/>
              </a:lnSpc>
            </a:pPr>
            <a:r>
              <a:rPr lang="es-ES" sz="2000" dirty="0"/>
              <a:t>Coeficiente plano de flotación </a:t>
            </a:r>
            <a:r>
              <a:rPr lang="es-ES" sz="2000" dirty="0" err="1"/>
              <a:t>C</a:t>
            </a:r>
            <a:r>
              <a:rPr lang="es-ES" sz="2000" baseline="-25000" dirty="0" err="1"/>
              <a:t>w</a:t>
            </a:r>
            <a:r>
              <a:rPr lang="es-ES" sz="2000" dirty="0"/>
              <a:t>:</a:t>
            </a:r>
          </a:p>
          <a:p>
            <a:pPr lvl="1">
              <a:lnSpc>
                <a:spcPct val="120000"/>
              </a:lnSpc>
            </a:pPr>
            <a:r>
              <a:rPr lang="es-ES" sz="1800" dirty="0"/>
              <a:t>Relación entre el área del plano de flotación y el área rectangular que lo contiene.</a:t>
            </a:r>
          </a:p>
          <a:p>
            <a:pPr lvl="1">
              <a:lnSpc>
                <a:spcPct val="120000"/>
              </a:lnSpc>
            </a:pPr>
            <a:r>
              <a:rPr lang="es-ES" sz="1800" dirty="0"/>
              <a:t>En la figura se muestra el plano de flotación del buque achurado y el rectángulo ABCD con la misma eslora y manga de flotación del buque.</a:t>
            </a:r>
          </a:p>
          <a:p>
            <a:pPr lvl="1">
              <a:lnSpc>
                <a:spcPct val="120000"/>
              </a:lnSpc>
            </a:pPr>
            <a:r>
              <a:rPr lang="es-ES" sz="1800" dirty="0"/>
              <a:t>Coeficiente de Plano de agua:</a:t>
            </a:r>
            <a:br>
              <a:rPr lang="es-ES" sz="1800" dirty="0"/>
            </a:br>
            <a:r>
              <a:rPr lang="es-ES" sz="1800" dirty="0" err="1"/>
              <a:t>C</a:t>
            </a:r>
            <a:r>
              <a:rPr lang="es-ES" sz="1800" baseline="-25000" dirty="0" err="1"/>
              <a:t>w</a:t>
            </a:r>
            <a:r>
              <a:rPr lang="es-ES" sz="1800" dirty="0"/>
              <a:t> = </a:t>
            </a:r>
            <a:r>
              <a:rPr lang="es-ES" sz="1800" u="sng" dirty="0"/>
              <a:t>Área plano flotación</a:t>
            </a:r>
            <a:br>
              <a:rPr lang="es-ES" sz="1800" u="sng" dirty="0"/>
            </a:br>
            <a:r>
              <a:rPr lang="es-ES" sz="1800" dirty="0"/>
              <a:t>	   Área rectángulo ABCD</a:t>
            </a:r>
            <a:br>
              <a:rPr lang="es-ES" sz="1800" dirty="0"/>
            </a:br>
            <a:r>
              <a:rPr lang="es-ES" sz="1800" dirty="0"/>
              <a:t>	= </a:t>
            </a:r>
            <a:r>
              <a:rPr lang="es-ES" sz="1800" u="sng" dirty="0"/>
              <a:t>Área plano flotación</a:t>
            </a:r>
            <a:br>
              <a:rPr lang="es-ES" sz="1800" u="sng" dirty="0"/>
            </a:br>
            <a:r>
              <a:rPr lang="es-ES" sz="1800" dirty="0"/>
              <a:t>	      Eslora x Manga</a:t>
            </a:r>
          </a:p>
          <a:p>
            <a:pPr lvl="2">
              <a:lnSpc>
                <a:spcPct val="120000"/>
              </a:lnSpc>
              <a:spcBef>
                <a:spcPts val="1200"/>
              </a:spcBef>
              <a:buNone/>
            </a:pPr>
            <a:r>
              <a:rPr lang="es-ES" sz="1800" dirty="0"/>
              <a:t>Área plano flotación = L x B x  </a:t>
            </a:r>
            <a:r>
              <a:rPr lang="es-ES" sz="1800" dirty="0" err="1"/>
              <a:t>C</a:t>
            </a:r>
            <a:r>
              <a:rPr lang="es-ES" sz="1800" baseline="-25000" dirty="0" err="1"/>
              <a:t>w</a:t>
            </a:r>
            <a:r>
              <a:rPr lang="es-ES" sz="1800" dirty="0"/>
              <a:t> </a:t>
            </a:r>
          </a:p>
        </p:txBody>
      </p:sp>
      <p:sp>
        <p:nvSpPr>
          <p:cNvPr id="14" name="6 Marcador de número de diapositiva"/>
          <p:cNvSpPr>
            <a:spLocks noGrp="1"/>
          </p:cNvSpPr>
          <p:nvPr>
            <p:ph type="sldNum" sz="quarter" idx="12"/>
          </p:nvPr>
        </p:nvSpPr>
        <p:spPr/>
        <p:txBody>
          <a:bodyPr/>
          <a:lstStyle/>
          <a:p>
            <a:fld id="{943EB2ED-2B6C-45DB-BD46-175DD101CDCF}" type="slidenum">
              <a:rPr lang="es-ES"/>
              <a:pPr/>
              <a:t>80</a:t>
            </a:fld>
            <a:endParaRPr lang="es-ES"/>
          </a:p>
        </p:txBody>
      </p:sp>
      <p:grpSp>
        <p:nvGrpSpPr>
          <p:cNvPr id="2" name="Group 63"/>
          <p:cNvGrpSpPr>
            <a:grpSpLocks/>
          </p:cNvGrpSpPr>
          <p:nvPr/>
        </p:nvGrpSpPr>
        <p:grpSpPr bwMode="auto">
          <a:xfrm>
            <a:off x="4643438" y="1766886"/>
            <a:ext cx="4081463" cy="1447800"/>
            <a:chOff x="2976" y="1680"/>
            <a:chExt cx="2571" cy="912"/>
          </a:xfrm>
        </p:grpSpPr>
        <p:sp>
          <p:nvSpPr>
            <p:cNvPr id="5184" name="Freeform 64" descr="Diagonal hacia arriba ancha"/>
            <p:cNvSpPr>
              <a:spLocks/>
            </p:cNvSpPr>
            <p:nvPr/>
          </p:nvSpPr>
          <p:spPr bwMode="auto">
            <a:xfrm>
              <a:off x="3193" y="1851"/>
              <a:ext cx="2192" cy="585"/>
            </a:xfrm>
            <a:custGeom>
              <a:avLst/>
              <a:gdLst/>
              <a:ahLst/>
              <a:cxnLst>
                <a:cxn ang="0">
                  <a:pos x="16" y="440"/>
                </a:cxn>
                <a:cxn ang="0">
                  <a:pos x="592" y="776"/>
                </a:cxn>
                <a:cxn ang="0">
                  <a:pos x="1984" y="824"/>
                </a:cxn>
                <a:cxn ang="0">
                  <a:pos x="2848" y="440"/>
                </a:cxn>
                <a:cxn ang="0">
                  <a:pos x="1840" y="56"/>
                </a:cxn>
                <a:cxn ang="0">
                  <a:pos x="496" y="104"/>
                </a:cxn>
                <a:cxn ang="0">
                  <a:pos x="16" y="440"/>
                </a:cxn>
              </a:cxnLst>
              <a:rect l="0" t="0" r="r" b="b"/>
              <a:pathLst>
                <a:path w="2872" h="880">
                  <a:moveTo>
                    <a:pt x="16" y="440"/>
                  </a:moveTo>
                  <a:cubicBezTo>
                    <a:pt x="32" y="552"/>
                    <a:pt x="264" y="712"/>
                    <a:pt x="592" y="776"/>
                  </a:cubicBezTo>
                  <a:cubicBezTo>
                    <a:pt x="920" y="840"/>
                    <a:pt x="1608" y="880"/>
                    <a:pt x="1984" y="824"/>
                  </a:cubicBezTo>
                  <a:cubicBezTo>
                    <a:pt x="2360" y="768"/>
                    <a:pt x="2872" y="568"/>
                    <a:pt x="2848" y="440"/>
                  </a:cubicBezTo>
                  <a:cubicBezTo>
                    <a:pt x="2824" y="312"/>
                    <a:pt x="2232" y="112"/>
                    <a:pt x="1840" y="56"/>
                  </a:cubicBezTo>
                  <a:cubicBezTo>
                    <a:pt x="1448" y="0"/>
                    <a:pt x="800" y="32"/>
                    <a:pt x="496" y="104"/>
                  </a:cubicBezTo>
                  <a:cubicBezTo>
                    <a:pt x="192" y="176"/>
                    <a:pt x="0" y="328"/>
                    <a:pt x="16" y="440"/>
                  </a:cubicBezTo>
                  <a:close/>
                </a:path>
              </a:pathLst>
            </a:custGeom>
            <a:pattFill prst="wdUpDiag">
              <a:fgClr>
                <a:schemeClr val="accent1"/>
              </a:fgClr>
              <a:bgClr>
                <a:schemeClr val="bg1"/>
              </a:bgClr>
            </a:pattFill>
            <a:ln w="9525">
              <a:solidFill>
                <a:schemeClr val="tx1"/>
              </a:solidFill>
              <a:round/>
              <a:headEnd/>
              <a:tailEnd/>
            </a:ln>
            <a:effectLst/>
          </p:spPr>
          <p:txBody>
            <a:bodyPr wrap="none"/>
            <a:lstStyle/>
            <a:p>
              <a:endParaRPr lang="es-CL"/>
            </a:p>
          </p:txBody>
        </p:sp>
        <p:sp>
          <p:nvSpPr>
            <p:cNvPr id="5185" name="Rectangle 65"/>
            <p:cNvSpPr>
              <a:spLocks noChangeArrowheads="1"/>
            </p:cNvSpPr>
            <p:nvPr/>
          </p:nvSpPr>
          <p:spPr bwMode="auto">
            <a:xfrm>
              <a:off x="3193" y="1874"/>
              <a:ext cx="2192" cy="542"/>
            </a:xfrm>
            <a:prstGeom prst="rect">
              <a:avLst/>
            </a:prstGeom>
            <a:noFill/>
            <a:ln w="9525">
              <a:solidFill>
                <a:schemeClr val="tx1"/>
              </a:solidFill>
              <a:miter lim="800000"/>
              <a:headEnd/>
              <a:tailEnd/>
            </a:ln>
            <a:effectLst/>
          </p:spPr>
          <p:txBody>
            <a:bodyPr wrap="none" anchor="ctr"/>
            <a:lstStyle/>
            <a:p>
              <a:endParaRPr lang="es-CL"/>
            </a:p>
          </p:txBody>
        </p:sp>
        <p:sp>
          <p:nvSpPr>
            <p:cNvPr id="5186" name="Text Box 66"/>
            <p:cNvSpPr txBox="1">
              <a:spLocks noChangeArrowheads="1"/>
            </p:cNvSpPr>
            <p:nvPr/>
          </p:nvSpPr>
          <p:spPr bwMode="auto">
            <a:xfrm>
              <a:off x="2976" y="1680"/>
              <a:ext cx="198" cy="288"/>
            </a:xfrm>
            <a:prstGeom prst="rect">
              <a:avLst/>
            </a:prstGeom>
            <a:noFill/>
            <a:ln w="9525">
              <a:noFill/>
              <a:miter lim="800000"/>
              <a:headEnd/>
              <a:tailEnd/>
            </a:ln>
            <a:effectLst/>
          </p:spPr>
          <p:txBody>
            <a:bodyPr>
              <a:spAutoFit/>
            </a:bodyPr>
            <a:lstStyle/>
            <a:p>
              <a:pPr>
                <a:spcBef>
                  <a:spcPct val="50000"/>
                </a:spcBef>
              </a:pPr>
              <a:r>
                <a:rPr lang="es-ES"/>
                <a:t>A</a:t>
              </a:r>
            </a:p>
          </p:txBody>
        </p:sp>
        <p:sp>
          <p:nvSpPr>
            <p:cNvPr id="5187" name="Text Box 67"/>
            <p:cNvSpPr txBox="1">
              <a:spLocks noChangeArrowheads="1"/>
            </p:cNvSpPr>
            <p:nvPr/>
          </p:nvSpPr>
          <p:spPr bwMode="auto">
            <a:xfrm>
              <a:off x="5349" y="1680"/>
              <a:ext cx="198" cy="288"/>
            </a:xfrm>
            <a:prstGeom prst="rect">
              <a:avLst/>
            </a:prstGeom>
            <a:noFill/>
            <a:ln w="9525">
              <a:noFill/>
              <a:miter lim="800000"/>
              <a:headEnd/>
              <a:tailEnd/>
            </a:ln>
            <a:effectLst/>
          </p:spPr>
          <p:txBody>
            <a:bodyPr>
              <a:spAutoFit/>
            </a:bodyPr>
            <a:lstStyle/>
            <a:p>
              <a:pPr>
                <a:spcBef>
                  <a:spcPct val="50000"/>
                </a:spcBef>
              </a:pPr>
              <a:r>
                <a:rPr lang="es-ES"/>
                <a:t>B</a:t>
              </a:r>
            </a:p>
          </p:txBody>
        </p:sp>
        <p:sp>
          <p:nvSpPr>
            <p:cNvPr id="5188" name="Text Box 68"/>
            <p:cNvSpPr txBox="1">
              <a:spLocks noChangeArrowheads="1"/>
            </p:cNvSpPr>
            <p:nvPr/>
          </p:nvSpPr>
          <p:spPr bwMode="auto">
            <a:xfrm>
              <a:off x="5337" y="2304"/>
              <a:ext cx="198" cy="288"/>
            </a:xfrm>
            <a:prstGeom prst="rect">
              <a:avLst/>
            </a:prstGeom>
            <a:noFill/>
            <a:ln w="9525">
              <a:noFill/>
              <a:miter lim="800000"/>
              <a:headEnd/>
              <a:tailEnd/>
            </a:ln>
            <a:effectLst/>
          </p:spPr>
          <p:txBody>
            <a:bodyPr>
              <a:spAutoFit/>
            </a:bodyPr>
            <a:lstStyle/>
            <a:p>
              <a:pPr>
                <a:spcBef>
                  <a:spcPct val="50000"/>
                </a:spcBef>
              </a:pPr>
              <a:r>
                <a:rPr lang="es-ES"/>
                <a:t>C</a:t>
              </a:r>
            </a:p>
          </p:txBody>
        </p:sp>
        <p:sp>
          <p:nvSpPr>
            <p:cNvPr id="5189" name="Text Box 69"/>
            <p:cNvSpPr txBox="1">
              <a:spLocks noChangeArrowheads="1"/>
            </p:cNvSpPr>
            <p:nvPr/>
          </p:nvSpPr>
          <p:spPr bwMode="auto">
            <a:xfrm>
              <a:off x="2976" y="2304"/>
              <a:ext cx="198" cy="288"/>
            </a:xfrm>
            <a:prstGeom prst="rect">
              <a:avLst/>
            </a:prstGeom>
            <a:noFill/>
            <a:ln w="9525">
              <a:noFill/>
              <a:miter lim="800000"/>
              <a:headEnd/>
              <a:tailEnd/>
            </a:ln>
            <a:effectLst/>
          </p:spPr>
          <p:txBody>
            <a:bodyPr>
              <a:spAutoFit/>
            </a:bodyPr>
            <a:lstStyle/>
            <a:p>
              <a:pPr>
                <a:spcBef>
                  <a:spcPct val="50000"/>
                </a:spcBef>
              </a:pPr>
              <a:r>
                <a:rPr lang="es-ES"/>
                <a:t>D</a:t>
              </a:r>
            </a:p>
          </p:txBody>
        </p:sp>
      </p:grpSp>
      <p:sp>
        <p:nvSpPr>
          <p:cNvPr id="16" name="Rectangle 2"/>
          <p:cNvSpPr txBox="1">
            <a:spLocks noChangeArrowheads="1"/>
          </p:cNvSpPr>
          <p:nvPr/>
        </p:nvSpPr>
        <p:spPr>
          <a:xfrm>
            <a:off x="500034" y="285736"/>
            <a:ext cx="8339166" cy="1143000"/>
          </a:xfrm>
          <a:prstGeom prst="rect">
            <a:avLst/>
          </a:prstGeom>
        </p:spPr>
        <p:txBody>
          <a:bodyPr vert="horz" anchor="ctr">
            <a:normAutofit fontScale="67500" lnSpcReduction="20000"/>
            <a:scene3d>
              <a:camera prst="orthographicFront"/>
              <a:lightRig rig="soft" dir="t"/>
            </a:scene3d>
            <a:sp3d prstMaterial="softEdge">
              <a:bevelT w="25400" h="25400"/>
            </a:sp3d>
          </a:bodyPr>
          <a:lstStyle/>
          <a:p>
            <a:pPr lvl="0" fontAlgn="auto">
              <a:spcAft>
                <a:spcPts val="0"/>
              </a:spcAft>
            </a:pPr>
            <a:r>
              <a:rPr lang="es-CL" sz="5300" b="1" dirty="0">
                <a:solidFill>
                  <a:schemeClr val="tx2"/>
                </a:solidFill>
                <a:effectLst>
                  <a:outerShdw blurRad="31750" dist="25400" dir="5400000" algn="tl" rotWithShape="0">
                    <a:srgbClr val="000000">
                      <a:alpha val="25000"/>
                    </a:srgbClr>
                  </a:outerShdw>
                </a:effectLst>
                <a:latin typeface="+mj-lt"/>
                <a:ea typeface="+mj-ea"/>
                <a:cs typeface="+mj-cs"/>
              </a:rPr>
              <a:t>El Buque y sus dimensiones</a:t>
            </a:r>
            <a:r>
              <a:rPr lang="es-ES" sz="5300" b="1" dirty="0">
                <a:solidFill>
                  <a:schemeClr val="tx2"/>
                </a:solidFill>
                <a:effectLst>
                  <a:outerShdw blurRad="31750" dist="25400" dir="5400000" algn="tl" rotWithShape="0">
                    <a:srgbClr val="000000">
                      <a:alpha val="25000"/>
                    </a:srgbClr>
                  </a:outerShdw>
                </a:effectLst>
                <a:latin typeface="+mj-lt"/>
                <a:ea typeface="+mj-ea"/>
                <a:cs typeface="+mj-cs"/>
              </a:rPr>
              <a:t> </a:t>
            </a:r>
            <a:endParaRPr lang="es-ES" sz="4100" b="1" dirty="0">
              <a:solidFill>
                <a:schemeClr val="tx2"/>
              </a:solidFill>
              <a:effectLst>
                <a:outerShdw blurRad="31750" dist="25400" dir="5400000" algn="tl" rotWithShape="0">
                  <a:srgbClr val="000000">
                    <a:alpha val="25000"/>
                  </a:srgbClr>
                </a:outerShdw>
              </a:effectLst>
              <a:latin typeface="+mj-lt"/>
              <a:ea typeface="+mj-ea"/>
              <a:cs typeface="+mj-cs"/>
            </a:endParaRPr>
          </a:p>
          <a:p>
            <a:pPr lvl="0" fontAlgn="auto">
              <a:spcAft>
                <a:spcPts val="0"/>
              </a:spcAft>
            </a:pPr>
            <a:r>
              <a:rPr lang="es-ES" sz="4100" b="1" dirty="0">
                <a:solidFill>
                  <a:schemeClr val="tx2"/>
                </a:solidFill>
                <a:effectLst>
                  <a:outerShdw blurRad="31750" dist="25400" dir="5400000" algn="tl" rotWithShape="0">
                    <a:srgbClr val="000000">
                      <a:alpha val="25000"/>
                    </a:srgbClr>
                  </a:outerShdw>
                </a:effectLst>
                <a:latin typeface="+mj-lt"/>
                <a:ea typeface="+mj-ea"/>
                <a:cs typeface="+mj-cs"/>
              </a:rPr>
              <a:t>Coeficiente de fineza de líneas de agua (</a:t>
            </a:r>
            <a:r>
              <a:rPr lang="es-ES" sz="4100" b="1" dirty="0" err="1">
                <a:solidFill>
                  <a:schemeClr val="tx2"/>
                </a:solidFill>
                <a:effectLst>
                  <a:outerShdw blurRad="31750" dist="25400" dir="5400000" algn="tl" rotWithShape="0">
                    <a:srgbClr val="000000">
                      <a:alpha val="25000"/>
                    </a:srgbClr>
                  </a:outerShdw>
                </a:effectLst>
                <a:latin typeface="+mj-lt"/>
                <a:ea typeface="+mj-ea"/>
                <a:cs typeface="+mj-cs"/>
              </a:rPr>
              <a:t>C</a:t>
            </a:r>
            <a:r>
              <a:rPr lang="es-ES" sz="4100" b="1" baseline="-25000" dirty="0" err="1">
                <a:solidFill>
                  <a:schemeClr val="tx2"/>
                </a:solidFill>
                <a:effectLst>
                  <a:outerShdw blurRad="31750" dist="25400" dir="5400000" algn="tl" rotWithShape="0">
                    <a:srgbClr val="000000">
                      <a:alpha val="25000"/>
                    </a:srgbClr>
                  </a:outerShdw>
                </a:effectLst>
                <a:latin typeface="+mj-lt"/>
                <a:ea typeface="+mj-ea"/>
                <a:cs typeface="+mj-cs"/>
              </a:rPr>
              <a:t>w</a:t>
            </a:r>
            <a:r>
              <a:rPr lang="es-ES" sz="4100" b="1" dirty="0">
                <a:solidFill>
                  <a:schemeClr val="tx2"/>
                </a:solidFill>
                <a:effectLst>
                  <a:outerShdw blurRad="31750" dist="25400" dir="5400000" algn="tl" rotWithShape="0">
                    <a:srgbClr val="000000">
                      <a:alpha val="25000"/>
                    </a:srgbClr>
                  </a:outerShdw>
                </a:effectLst>
                <a:latin typeface="+mj-lt"/>
                <a:ea typeface="+mj-ea"/>
                <a:cs typeface="+mj-cs"/>
              </a:rPr>
              <a:t>)</a:t>
            </a:r>
          </a:p>
        </p:txBody>
      </p:sp>
      <p:pic>
        <p:nvPicPr>
          <p:cNvPr id="25" name="24 Imagen" descr="Captura de pantalla 2018-01-25 17.39.00.png"/>
          <p:cNvPicPr>
            <a:picLocks noChangeAspect="1"/>
          </p:cNvPicPr>
          <p:nvPr/>
        </p:nvPicPr>
        <p:blipFill>
          <a:blip r:embed="rId2"/>
          <a:srcRect l="1562" t="4144" r="25781" b="2754"/>
          <a:stretch>
            <a:fillRect/>
          </a:stretch>
        </p:blipFill>
        <p:spPr>
          <a:xfrm>
            <a:off x="4855559" y="3331401"/>
            <a:ext cx="4002721" cy="2883681"/>
          </a:xfrm>
          <a:prstGeom prst="rect">
            <a:avLst/>
          </a:prstGeom>
          <a:ln>
            <a:noFill/>
          </a:ln>
          <a:effectLst>
            <a:outerShdw blurRad="292100" dist="139700" dir="2700000" algn="tl" rotWithShape="0">
              <a:srgbClr val="333333">
                <a:alpha val="65000"/>
              </a:srgbClr>
            </a:outerShdw>
          </a:effectLst>
        </p:spPr>
      </p:pic>
      <p:sp>
        <p:nvSpPr>
          <p:cNvPr id="27" name="26 CuadroTexto"/>
          <p:cNvSpPr txBox="1"/>
          <p:nvPr/>
        </p:nvSpPr>
        <p:spPr>
          <a:xfrm>
            <a:off x="5355625" y="3465213"/>
            <a:ext cx="2869096" cy="438582"/>
          </a:xfrm>
          <a:prstGeom prst="rect">
            <a:avLst/>
          </a:prstGeom>
          <a:solidFill>
            <a:schemeClr val="bg1"/>
          </a:solidFill>
        </p:spPr>
        <p:txBody>
          <a:bodyPr wrap="square" rtlCol="0">
            <a:spAutoFit/>
          </a:bodyPr>
          <a:lstStyle/>
          <a:p>
            <a:pPr algn="ctr"/>
            <a:r>
              <a:rPr lang="es-CL" sz="1200" dirty="0"/>
              <a:t>Coeficiente plano de agua, </a:t>
            </a:r>
            <a:r>
              <a:rPr lang="es-CL" sz="1200" dirty="0" err="1"/>
              <a:t>A</a:t>
            </a:r>
            <a:r>
              <a:rPr lang="es-CL" sz="1200" baseline="-25000" dirty="0" err="1"/>
              <a:t>w</a:t>
            </a:r>
            <a:endParaRPr lang="es-CL" sz="1200" baseline="-25000" dirty="0"/>
          </a:p>
          <a:p>
            <a:pPr algn="ctr"/>
            <a:r>
              <a:rPr lang="es-CL" sz="1050" dirty="0"/>
              <a:t>Describe aspecto del plano de flotación</a:t>
            </a:r>
            <a:endParaRPr lang="es-CL" sz="1200" dirty="0"/>
          </a:p>
        </p:txBody>
      </p:sp>
      <p:sp>
        <p:nvSpPr>
          <p:cNvPr id="28" name="27 CuadroTexto"/>
          <p:cNvSpPr txBox="1"/>
          <p:nvPr/>
        </p:nvSpPr>
        <p:spPr>
          <a:xfrm>
            <a:off x="4926998" y="5585270"/>
            <a:ext cx="3857652" cy="415498"/>
          </a:xfrm>
          <a:prstGeom prst="rect">
            <a:avLst/>
          </a:prstGeom>
          <a:solidFill>
            <a:schemeClr val="bg1"/>
          </a:solidFill>
        </p:spPr>
        <p:txBody>
          <a:bodyPr wrap="square" rtlCol="0">
            <a:spAutoFit/>
          </a:bodyPr>
          <a:lstStyle/>
          <a:p>
            <a:r>
              <a:rPr lang="es-CL" sz="700" dirty="0"/>
              <a:t>Nota: L es normalmente LWL</a:t>
            </a:r>
          </a:p>
          <a:p>
            <a:r>
              <a:rPr lang="es-CL" sz="700" dirty="0"/>
              <a:t>Los valores típicos para </a:t>
            </a:r>
            <a:r>
              <a:rPr lang="es-CL" sz="700" dirty="0" err="1"/>
              <a:t>Cw</a:t>
            </a:r>
            <a:r>
              <a:rPr lang="es-CL" sz="700" dirty="0"/>
              <a:t> en la línea de agua de diseño: 0,67 para un destructor a 0,92 para un tanquero grande</a:t>
            </a:r>
            <a:endParaRPr lang="es-CL" sz="700" baseline="-25000" dirty="0"/>
          </a:p>
        </p:txBody>
      </p:sp>
      <p:sp>
        <p:nvSpPr>
          <p:cNvPr id="3" name="Marcador de fecha 2">
            <a:extLst>
              <a:ext uri="{FF2B5EF4-FFF2-40B4-BE49-F238E27FC236}">
                <a16:creationId xmlns:a16="http://schemas.microsoft.com/office/drawing/2014/main" id="{77A53DDA-7D0B-8312-F94E-BC593B837C3F}"/>
              </a:ext>
            </a:extLst>
          </p:cNvPr>
          <p:cNvSpPr>
            <a:spLocks noGrp="1"/>
          </p:cNvSpPr>
          <p:nvPr>
            <p:ph type="dt" sz="half" idx="10"/>
          </p:nvPr>
        </p:nvSpPr>
        <p:spPr/>
        <p:txBody>
          <a:bodyPr/>
          <a:lstStyle/>
          <a:p>
            <a:fld id="{2115A0A5-0F8A-42A9-AE5E-A63EAEE3007D}"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EB91DEB9-8B79-46CA-B64C-EE7F5E7F12F5}" type="slidenum">
              <a:rPr lang="es-ES"/>
              <a:pPr/>
              <a:t>81</a:t>
            </a:fld>
            <a:endParaRPr lang="es-ES"/>
          </a:p>
        </p:txBody>
      </p:sp>
      <p:sp>
        <p:nvSpPr>
          <p:cNvPr id="108546" name="Rectangle 2"/>
          <p:cNvSpPr>
            <a:spLocks noGrp="1" noChangeArrowheads="1"/>
          </p:cNvSpPr>
          <p:nvPr>
            <p:ph type="title"/>
          </p:nvPr>
        </p:nvSpPr>
        <p:spPr/>
        <p:txBody>
          <a:bodyPr>
            <a:normAutofit fontScale="90000"/>
          </a:bodyPr>
          <a:lstStyle/>
          <a:p>
            <a:pPr lvl="0"/>
            <a:r>
              <a:rPr lang="es-CL" sz="4400" dirty="0"/>
              <a:t>El Buque y sus dimensiones</a:t>
            </a:r>
            <a:r>
              <a:rPr lang="es-ES" sz="4400" dirty="0"/>
              <a:t> </a:t>
            </a:r>
            <a:br>
              <a:rPr lang="es-ES" sz="3600" dirty="0"/>
            </a:br>
            <a:r>
              <a:rPr lang="es-ES" sz="3100" dirty="0"/>
              <a:t>Ejemplo 1 Coeficiente plano flotación</a:t>
            </a:r>
          </a:p>
        </p:txBody>
      </p:sp>
      <p:sp>
        <p:nvSpPr>
          <p:cNvPr id="108547" name="Rectangle 3"/>
          <p:cNvSpPr>
            <a:spLocks noGrp="1" noChangeArrowheads="1"/>
          </p:cNvSpPr>
          <p:nvPr>
            <p:ph type="body" idx="1"/>
          </p:nvPr>
        </p:nvSpPr>
        <p:spPr/>
        <p:txBody>
          <a:bodyPr/>
          <a:lstStyle/>
          <a:p>
            <a:r>
              <a:rPr lang="es-ES" dirty="0"/>
              <a:t>Encontrar el área del plano de flotación de un buque de 36 metros de eslora y 6 de manga, que tiene un coeficiente de fineza o coeficiente de plano de agua de 0,8</a:t>
            </a:r>
          </a:p>
          <a:p>
            <a:pPr lvl="1"/>
            <a:r>
              <a:rPr lang="es-ES" dirty="0"/>
              <a:t>Área plano flotación = L x B x </a:t>
            </a:r>
            <a:r>
              <a:rPr lang="es-ES" dirty="0" err="1"/>
              <a:t>C</a:t>
            </a:r>
            <a:r>
              <a:rPr lang="es-ES" baseline="-25000" dirty="0" err="1"/>
              <a:t>w</a:t>
            </a:r>
            <a:br>
              <a:rPr lang="es-ES" dirty="0"/>
            </a:br>
            <a:r>
              <a:rPr lang="es-ES" dirty="0"/>
              <a:t>			         = 36 x 6 x 0,8</a:t>
            </a:r>
            <a:br>
              <a:rPr lang="es-ES" dirty="0"/>
            </a:br>
            <a:r>
              <a:rPr lang="es-ES" dirty="0"/>
              <a:t>Área plano flotación = 172,8 m</a:t>
            </a:r>
            <a:r>
              <a:rPr lang="es-ES" baseline="30000" dirty="0"/>
              <a:t>2</a:t>
            </a:r>
          </a:p>
        </p:txBody>
      </p:sp>
      <p:sp>
        <p:nvSpPr>
          <p:cNvPr id="2" name="Marcador de fecha 1">
            <a:extLst>
              <a:ext uri="{FF2B5EF4-FFF2-40B4-BE49-F238E27FC236}">
                <a16:creationId xmlns:a16="http://schemas.microsoft.com/office/drawing/2014/main" id="{DAA5FB63-A81D-9693-58D3-0427A9096B4B}"/>
              </a:ext>
            </a:extLst>
          </p:cNvPr>
          <p:cNvSpPr>
            <a:spLocks noGrp="1"/>
          </p:cNvSpPr>
          <p:nvPr>
            <p:ph type="dt" sz="half" idx="10"/>
          </p:nvPr>
        </p:nvSpPr>
        <p:spPr/>
        <p:txBody>
          <a:bodyPr/>
          <a:lstStyle/>
          <a:p>
            <a:pPr>
              <a:defRPr/>
            </a:pPr>
            <a:fld id="{24D8BB67-E74D-43D6-8E48-D38A04B74155}" type="datetime1">
              <a:rPr lang="es-CL" smtClean="0"/>
              <a:t>12-02-2025</a:t>
            </a:fld>
            <a:endParaRPr lang="es-ES"/>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6 Marcador de número de diapositiva"/>
          <p:cNvSpPr>
            <a:spLocks noGrp="1"/>
          </p:cNvSpPr>
          <p:nvPr>
            <p:ph type="sldNum" sz="quarter" idx="12"/>
          </p:nvPr>
        </p:nvSpPr>
        <p:spPr/>
        <p:txBody>
          <a:bodyPr/>
          <a:lstStyle/>
          <a:p>
            <a:fld id="{8F045126-DD35-4F93-87B1-E007FB79C472}" type="slidenum">
              <a:rPr lang="es-ES"/>
              <a:pPr/>
              <a:t>82</a:t>
            </a:fld>
            <a:endParaRPr lang="es-ES"/>
          </a:p>
        </p:txBody>
      </p:sp>
      <p:sp>
        <p:nvSpPr>
          <p:cNvPr id="110594" name="Rectangle 2"/>
          <p:cNvSpPr>
            <a:spLocks noChangeArrowheads="1"/>
          </p:cNvSpPr>
          <p:nvPr/>
        </p:nvSpPr>
        <p:spPr bwMode="auto">
          <a:xfrm>
            <a:off x="1643042" y="5176854"/>
            <a:ext cx="2895600" cy="609600"/>
          </a:xfrm>
          <a:prstGeom prst="rect">
            <a:avLst/>
          </a:prstGeom>
          <a:solidFill>
            <a:schemeClr val="accent1">
              <a:alpha val="50000"/>
            </a:schemeClr>
          </a:solidFill>
          <a:ln w="9525">
            <a:solidFill>
              <a:schemeClr val="tx1"/>
            </a:solidFill>
            <a:miter lim="800000"/>
            <a:headEnd/>
            <a:tailEnd/>
          </a:ln>
          <a:effectLst/>
        </p:spPr>
        <p:txBody>
          <a:bodyPr wrap="none" anchor="ctr"/>
          <a:lstStyle/>
          <a:p>
            <a:endParaRPr lang="es-CL"/>
          </a:p>
        </p:txBody>
      </p:sp>
      <p:sp>
        <p:nvSpPr>
          <p:cNvPr id="110596" name="Rectangle 4"/>
          <p:cNvSpPr>
            <a:spLocks noGrp="1" noChangeArrowheads="1"/>
          </p:cNvSpPr>
          <p:nvPr>
            <p:ph type="body" sz="half" idx="1"/>
          </p:nvPr>
        </p:nvSpPr>
        <p:spPr>
          <a:xfrm>
            <a:off x="1066800" y="1752600"/>
            <a:ext cx="3810000" cy="4114800"/>
          </a:xfrm>
        </p:spPr>
        <p:txBody>
          <a:bodyPr>
            <a:normAutofit fontScale="85000" lnSpcReduction="20000"/>
          </a:bodyPr>
          <a:lstStyle/>
          <a:p>
            <a:pPr>
              <a:lnSpc>
                <a:spcPct val="110000"/>
              </a:lnSpc>
            </a:pPr>
            <a:r>
              <a:rPr lang="es-ES" sz="1800" dirty="0"/>
              <a:t>Coeficiente de Bloque </a:t>
            </a:r>
            <a:r>
              <a:rPr lang="es-ES" sz="1800" dirty="0" err="1"/>
              <a:t>C</a:t>
            </a:r>
            <a:r>
              <a:rPr lang="es-ES" sz="1800" baseline="-25000" dirty="0" err="1"/>
              <a:t>b</a:t>
            </a:r>
            <a:r>
              <a:rPr lang="es-ES" sz="1800" dirty="0"/>
              <a:t>:</a:t>
            </a:r>
          </a:p>
          <a:p>
            <a:pPr lvl="1">
              <a:lnSpc>
                <a:spcPct val="110000"/>
              </a:lnSpc>
            </a:pPr>
            <a:r>
              <a:rPr lang="es-ES" sz="1600" dirty="0"/>
              <a:t>El coeficiente de bloque de un buque a un calado dado es la relación entre el volumen de desplazamiento y el volumen del bloque rectangular que lo contiene.</a:t>
            </a:r>
          </a:p>
          <a:p>
            <a:pPr lvl="1">
              <a:lnSpc>
                <a:spcPct val="110000"/>
              </a:lnSpc>
            </a:pPr>
            <a:r>
              <a:rPr lang="es-ES" sz="1600" dirty="0"/>
              <a:t>En la figura el achurado muestra el volumen del desplazamiento del buque y el bloque rectangular que tiene la misma eslora, manga y calado.</a:t>
            </a:r>
          </a:p>
          <a:p>
            <a:pPr lvl="1">
              <a:lnSpc>
                <a:spcPct val="110000"/>
              </a:lnSpc>
            </a:pPr>
            <a:r>
              <a:rPr lang="es-ES" sz="1600" dirty="0"/>
              <a:t>Coeficiente de Bloque (</a:t>
            </a:r>
            <a:r>
              <a:rPr lang="es-ES" sz="1600" dirty="0" err="1"/>
              <a:t>Cb</a:t>
            </a:r>
            <a:r>
              <a:rPr lang="es-ES" sz="1600" dirty="0"/>
              <a:t>):</a:t>
            </a:r>
            <a:br>
              <a:rPr lang="es-ES" sz="1600" dirty="0"/>
            </a:br>
            <a:r>
              <a:rPr lang="es-ES" sz="1600" dirty="0" err="1"/>
              <a:t>Cb</a:t>
            </a:r>
            <a:r>
              <a:rPr lang="es-ES" sz="1600" dirty="0"/>
              <a:t> = </a:t>
            </a:r>
            <a:r>
              <a:rPr lang="es-ES" sz="1600" u="sng" dirty="0"/>
              <a:t>Volumen desplazamiento</a:t>
            </a:r>
            <a:br>
              <a:rPr lang="es-ES" sz="1600" dirty="0"/>
            </a:br>
            <a:r>
              <a:rPr lang="es-ES" sz="1600" dirty="0"/>
              <a:t>	     Volumen del bloque</a:t>
            </a:r>
            <a:br>
              <a:rPr lang="es-ES" sz="1600" dirty="0"/>
            </a:br>
            <a:r>
              <a:rPr lang="es-ES" sz="1600" dirty="0"/>
              <a:t>	= </a:t>
            </a:r>
            <a:r>
              <a:rPr lang="es-ES" sz="1600" u="sng" dirty="0"/>
              <a:t>Volumen desplazamiento</a:t>
            </a:r>
            <a:r>
              <a:rPr lang="es-ES" sz="1600" dirty="0"/>
              <a:t> </a:t>
            </a:r>
            <a:br>
              <a:rPr lang="es-ES" sz="1600" dirty="0"/>
            </a:br>
            <a:r>
              <a:rPr lang="es-ES" sz="1600" dirty="0"/>
              <a:t>	    Eslora x Manga x calado</a:t>
            </a:r>
          </a:p>
          <a:p>
            <a:pPr lvl="1">
              <a:lnSpc>
                <a:spcPct val="110000"/>
              </a:lnSpc>
              <a:buNone/>
            </a:pPr>
            <a:r>
              <a:rPr lang="es-ES" sz="1600" dirty="0"/>
              <a:t>	Volumen desplazamiento = </a:t>
            </a:r>
            <a:br>
              <a:rPr lang="es-ES" sz="1600" dirty="0"/>
            </a:br>
            <a:r>
              <a:rPr lang="es-ES" sz="1600" dirty="0"/>
              <a:t>L x B x calado x </a:t>
            </a:r>
            <a:r>
              <a:rPr lang="es-ES" sz="1600" dirty="0" err="1"/>
              <a:t>Cb</a:t>
            </a:r>
            <a:r>
              <a:rPr lang="es-ES" sz="1600" dirty="0"/>
              <a:t> </a:t>
            </a:r>
          </a:p>
        </p:txBody>
      </p:sp>
      <p:sp>
        <p:nvSpPr>
          <p:cNvPr id="110595" name="Rectangle 3"/>
          <p:cNvSpPr>
            <a:spLocks noGrp="1" noChangeArrowheads="1"/>
          </p:cNvSpPr>
          <p:nvPr>
            <p:ph type="title"/>
          </p:nvPr>
        </p:nvSpPr>
        <p:spPr/>
        <p:txBody>
          <a:bodyPr>
            <a:normAutofit fontScale="90000"/>
          </a:bodyPr>
          <a:lstStyle/>
          <a:p>
            <a:r>
              <a:rPr lang="es-CL" sz="4000" dirty="0"/>
              <a:t>El Buque y sus dimensiones</a:t>
            </a:r>
            <a:r>
              <a:rPr lang="es-ES" sz="4000" dirty="0"/>
              <a:t> </a:t>
            </a:r>
            <a:r>
              <a:rPr lang="es-ES" sz="2700" dirty="0"/>
              <a:t>Coeficiente de fineza del desplazamiento (</a:t>
            </a:r>
            <a:r>
              <a:rPr lang="es-ES" sz="2700" dirty="0" err="1"/>
              <a:t>C</a:t>
            </a:r>
            <a:r>
              <a:rPr lang="es-ES" sz="2700" baseline="-25000" dirty="0" err="1"/>
              <a:t>b</a:t>
            </a:r>
            <a:r>
              <a:rPr lang="es-ES" sz="2700" dirty="0"/>
              <a:t>) </a:t>
            </a:r>
            <a:endParaRPr lang="es-ES" dirty="0"/>
          </a:p>
        </p:txBody>
      </p:sp>
      <p:grpSp>
        <p:nvGrpSpPr>
          <p:cNvPr id="2" name="Group 12"/>
          <p:cNvGrpSpPr>
            <a:grpSpLocks/>
          </p:cNvGrpSpPr>
          <p:nvPr/>
        </p:nvGrpSpPr>
        <p:grpSpPr bwMode="auto">
          <a:xfrm>
            <a:off x="5429256" y="1071546"/>
            <a:ext cx="2814630" cy="2747962"/>
            <a:chOff x="1296" y="2067"/>
            <a:chExt cx="2082" cy="1821"/>
          </a:xfrm>
        </p:grpSpPr>
        <p:sp>
          <p:nvSpPr>
            <p:cNvPr id="110605" name="Freeform 13" descr="Diagonal hacia arriba ancha"/>
            <p:cNvSpPr>
              <a:spLocks/>
            </p:cNvSpPr>
            <p:nvPr/>
          </p:nvSpPr>
          <p:spPr bwMode="auto">
            <a:xfrm>
              <a:off x="1536" y="2400"/>
              <a:ext cx="1672" cy="1272"/>
            </a:xfrm>
            <a:custGeom>
              <a:avLst/>
              <a:gdLst/>
              <a:ahLst/>
              <a:cxnLst>
                <a:cxn ang="0">
                  <a:pos x="0" y="960"/>
                </a:cxn>
                <a:cxn ang="0">
                  <a:pos x="144" y="1104"/>
                </a:cxn>
                <a:cxn ang="0">
                  <a:pos x="528" y="1200"/>
                </a:cxn>
                <a:cxn ang="0">
                  <a:pos x="1488" y="672"/>
                </a:cxn>
                <a:cxn ang="0">
                  <a:pos x="1632" y="0"/>
                </a:cxn>
              </a:cxnLst>
              <a:rect l="0" t="0" r="r" b="b"/>
              <a:pathLst>
                <a:path w="1672" h="1272">
                  <a:moveTo>
                    <a:pt x="0" y="960"/>
                  </a:moveTo>
                  <a:cubicBezTo>
                    <a:pt x="28" y="1012"/>
                    <a:pt x="56" y="1064"/>
                    <a:pt x="144" y="1104"/>
                  </a:cubicBezTo>
                  <a:cubicBezTo>
                    <a:pt x="232" y="1144"/>
                    <a:pt x="304" y="1272"/>
                    <a:pt x="528" y="1200"/>
                  </a:cubicBezTo>
                  <a:cubicBezTo>
                    <a:pt x="752" y="1128"/>
                    <a:pt x="1304" y="872"/>
                    <a:pt x="1488" y="672"/>
                  </a:cubicBezTo>
                  <a:cubicBezTo>
                    <a:pt x="1672" y="472"/>
                    <a:pt x="1652" y="236"/>
                    <a:pt x="1632" y="0"/>
                  </a:cubicBezTo>
                </a:path>
              </a:pathLst>
            </a:custGeom>
            <a:pattFill prst="wdUpDiag">
              <a:fgClr>
                <a:schemeClr val="accent1"/>
              </a:fgClr>
              <a:bgClr>
                <a:schemeClr val="bg1"/>
              </a:bgClr>
            </a:pattFill>
            <a:ln w="9525">
              <a:solidFill>
                <a:schemeClr val="tx1"/>
              </a:solidFill>
              <a:round/>
              <a:headEnd/>
              <a:tailEnd/>
            </a:ln>
            <a:effectLst/>
          </p:spPr>
          <p:txBody>
            <a:bodyPr wrap="none"/>
            <a:lstStyle/>
            <a:p>
              <a:endParaRPr lang="es-CL"/>
            </a:p>
          </p:txBody>
        </p:sp>
        <p:sp>
          <p:nvSpPr>
            <p:cNvPr id="110606" name="Line 14"/>
            <p:cNvSpPr>
              <a:spLocks noChangeShapeType="1"/>
            </p:cNvSpPr>
            <p:nvPr/>
          </p:nvSpPr>
          <p:spPr bwMode="auto">
            <a:xfrm flipV="1">
              <a:off x="1302" y="2259"/>
              <a:ext cx="1632" cy="960"/>
            </a:xfrm>
            <a:prstGeom prst="line">
              <a:avLst/>
            </a:prstGeom>
            <a:noFill/>
            <a:ln w="9525">
              <a:solidFill>
                <a:schemeClr val="tx1"/>
              </a:solidFill>
              <a:round/>
              <a:headEnd/>
              <a:tailEnd/>
            </a:ln>
            <a:effectLst/>
          </p:spPr>
          <p:txBody>
            <a:bodyPr wrap="none"/>
            <a:lstStyle/>
            <a:p>
              <a:endParaRPr lang="es-CL"/>
            </a:p>
          </p:txBody>
        </p:sp>
        <p:sp>
          <p:nvSpPr>
            <p:cNvPr id="110607" name="Line 15"/>
            <p:cNvSpPr>
              <a:spLocks noChangeShapeType="1"/>
            </p:cNvSpPr>
            <p:nvPr/>
          </p:nvSpPr>
          <p:spPr bwMode="auto">
            <a:xfrm flipV="1">
              <a:off x="1734" y="2592"/>
              <a:ext cx="1632" cy="960"/>
            </a:xfrm>
            <a:prstGeom prst="line">
              <a:avLst/>
            </a:prstGeom>
            <a:noFill/>
            <a:ln w="9525">
              <a:solidFill>
                <a:schemeClr val="tx1"/>
              </a:solidFill>
              <a:round/>
              <a:headEnd/>
              <a:tailEnd/>
            </a:ln>
            <a:effectLst/>
          </p:spPr>
          <p:txBody>
            <a:bodyPr wrap="none"/>
            <a:lstStyle/>
            <a:p>
              <a:endParaRPr lang="es-CL"/>
            </a:p>
          </p:txBody>
        </p:sp>
        <p:sp>
          <p:nvSpPr>
            <p:cNvPr id="110608" name="Line 16"/>
            <p:cNvSpPr>
              <a:spLocks noChangeShapeType="1"/>
            </p:cNvSpPr>
            <p:nvPr/>
          </p:nvSpPr>
          <p:spPr bwMode="auto">
            <a:xfrm>
              <a:off x="1728" y="3552"/>
              <a:ext cx="0" cy="336"/>
            </a:xfrm>
            <a:prstGeom prst="line">
              <a:avLst/>
            </a:prstGeom>
            <a:noFill/>
            <a:ln w="9525">
              <a:solidFill>
                <a:schemeClr val="tx1"/>
              </a:solidFill>
              <a:round/>
              <a:headEnd/>
              <a:tailEnd/>
            </a:ln>
            <a:effectLst/>
          </p:spPr>
          <p:txBody>
            <a:bodyPr wrap="none"/>
            <a:lstStyle/>
            <a:p>
              <a:endParaRPr lang="es-CL"/>
            </a:p>
          </p:txBody>
        </p:sp>
        <p:sp>
          <p:nvSpPr>
            <p:cNvPr id="110609" name="Line 17"/>
            <p:cNvSpPr>
              <a:spLocks noChangeShapeType="1"/>
            </p:cNvSpPr>
            <p:nvPr/>
          </p:nvSpPr>
          <p:spPr bwMode="auto">
            <a:xfrm flipH="1">
              <a:off x="3369" y="2583"/>
              <a:ext cx="9" cy="336"/>
            </a:xfrm>
            <a:prstGeom prst="line">
              <a:avLst/>
            </a:prstGeom>
            <a:noFill/>
            <a:ln w="9525">
              <a:solidFill>
                <a:schemeClr val="tx1"/>
              </a:solidFill>
              <a:round/>
              <a:headEnd/>
              <a:tailEnd/>
            </a:ln>
            <a:effectLst/>
          </p:spPr>
          <p:txBody>
            <a:bodyPr wrap="none"/>
            <a:lstStyle/>
            <a:p>
              <a:endParaRPr lang="es-CL"/>
            </a:p>
          </p:txBody>
        </p:sp>
        <p:sp>
          <p:nvSpPr>
            <p:cNvPr id="110610" name="Line 18"/>
            <p:cNvSpPr>
              <a:spLocks noChangeShapeType="1"/>
            </p:cNvSpPr>
            <p:nvPr/>
          </p:nvSpPr>
          <p:spPr bwMode="auto">
            <a:xfrm flipV="1">
              <a:off x="1728" y="2928"/>
              <a:ext cx="1632" cy="960"/>
            </a:xfrm>
            <a:prstGeom prst="line">
              <a:avLst/>
            </a:prstGeom>
            <a:noFill/>
            <a:ln w="9525">
              <a:solidFill>
                <a:schemeClr val="tx1"/>
              </a:solidFill>
              <a:round/>
              <a:headEnd/>
              <a:tailEnd/>
            </a:ln>
            <a:effectLst/>
          </p:spPr>
          <p:txBody>
            <a:bodyPr wrap="none"/>
            <a:lstStyle/>
            <a:p>
              <a:endParaRPr lang="es-CL"/>
            </a:p>
          </p:txBody>
        </p:sp>
        <p:sp>
          <p:nvSpPr>
            <p:cNvPr id="110611" name="Freeform 19" descr="Diagonal hacia abajo ancha"/>
            <p:cNvSpPr>
              <a:spLocks/>
            </p:cNvSpPr>
            <p:nvPr/>
          </p:nvSpPr>
          <p:spPr bwMode="auto">
            <a:xfrm rot="81112">
              <a:off x="1488" y="2400"/>
              <a:ext cx="1680" cy="960"/>
            </a:xfrm>
            <a:custGeom>
              <a:avLst/>
              <a:gdLst/>
              <a:ahLst/>
              <a:cxnLst>
                <a:cxn ang="0">
                  <a:pos x="48" y="960"/>
                </a:cxn>
                <a:cxn ang="0">
                  <a:pos x="144" y="672"/>
                </a:cxn>
                <a:cxn ang="0">
                  <a:pos x="912" y="192"/>
                </a:cxn>
                <a:cxn ang="0">
                  <a:pos x="1680" y="0"/>
                </a:cxn>
              </a:cxnLst>
              <a:rect l="0" t="0" r="r" b="b"/>
              <a:pathLst>
                <a:path w="1680" h="960">
                  <a:moveTo>
                    <a:pt x="48" y="960"/>
                  </a:moveTo>
                  <a:cubicBezTo>
                    <a:pt x="24" y="880"/>
                    <a:pt x="0" y="800"/>
                    <a:pt x="144" y="672"/>
                  </a:cubicBezTo>
                  <a:cubicBezTo>
                    <a:pt x="288" y="544"/>
                    <a:pt x="656" y="304"/>
                    <a:pt x="912" y="192"/>
                  </a:cubicBezTo>
                  <a:cubicBezTo>
                    <a:pt x="1168" y="80"/>
                    <a:pt x="1552" y="32"/>
                    <a:pt x="1680" y="0"/>
                  </a:cubicBezTo>
                </a:path>
              </a:pathLst>
            </a:custGeom>
            <a:pattFill prst="wdDnDiag">
              <a:fgClr>
                <a:schemeClr val="accent1"/>
              </a:fgClr>
              <a:bgClr>
                <a:schemeClr val="bg1"/>
              </a:bgClr>
            </a:pattFill>
            <a:ln w="9525">
              <a:solidFill>
                <a:schemeClr val="tx1"/>
              </a:solidFill>
              <a:round/>
              <a:headEnd/>
              <a:tailEnd/>
            </a:ln>
            <a:effectLst/>
          </p:spPr>
          <p:txBody>
            <a:bodyPr wrap="none"/>
            <a:lstStyle/>
            <a:p>
              <a:endParaRPr lang="es-CL"/>
            </a:p>
          </p:txBody>
        </p:sp>
        <p:sp>
          <p:nvSpPr>
            <p:cNvPr id="110612" name="Freeform 20" descr="Diagonal hacia abajo ancha"/>
            <p:cNvSpPr>
              <a:spLocks/>
            </p:cNvSpPr>
            <p:nvPr/>
          </p:nvSpPr>
          <p:spPr bwMode="auto">
            <a:xfrm rot="17979887" flipV="1">
              <a:off x="1515" y="2427"/>
              <a:ext cx="1680" cy="960"/>
            </a:xfrm>
            <a:custGeom>
              <a:avLst/>
              <a:gdLst/>
              <a:ahLst/>
              <a:cxnLst>
                <a:cxn ang="0">
                  <a:pos x="48" y="960"/>
                </a:cxn>
                <a:cxn ang="0">
                  <a:pos x="144" y="672"/>
                </a:cxn>
                <a:cxn ang="0">
                  <a:pos x="912" y="192"/>
                </a:cxn>
                <a:cxn ang="0">
                  <a:pos x="1680" y="0"/>
                </a:cxn>
              </a:cxnLst>
              <a:rect l="0" t="0" r="r" b="b"/>
              <a:pathLst>
                <a:path w="1680" h="960">
                  <a:moveTo>
                    <a:pt x="48" y="960"/>
                  </a:moveTo>
                  <a:cubicBezTo>
                    <a:pt x="24" y="880"/>
                    <a:pt x="0" y="800"/>
                    <a:pt x="144" y="672"/>
                  </a:cubicBezTo>
                  <a:cubicBezTo>
                    <a:pt x="288" y="544"/>
                    <a:pt x="656" y="304"/>
                    <a:pt x="912" y="192"/>
                  </a:cubicBezTo>
                  <a:cubicBezTo>
                    <a:pt x="1168" y="80"/>
                    <a:pt x="1552" y="32"/>
                    <a:pt x="1680" y="0"/>
                  </a:cubicBezTo>
                </a:path>
              </a:pathLst>
            </a:custGeom>
            <a:pattFill prst="wdDnDiag">
              <a:fgClr>
                <a:schemeClr val="accent1"/>
              </a:fgClr>
              <a:bgClr>
                <a:schemeClr val="bg1"/>
              </a:bgClr>
            </a:pattFill>
            <a:ln w="9525">
              <a:solidFill>
                <a:schemeClr val="tx1"/>
              </a:solidFill>
              <a:round/>
              <a:headEnd/>
              <a:tailEnd/>
            </a:ln>
            <a:effectLst/>
          </p:spPr>
          <p:txBody>
            <a:bodyPr wrap="none"/>
            <a:lstStyle/>
            <a:p>
              <a:endParaRPr lang="es-CL"/>
            </a:p>
          </p:txBody>
        </p:sp>
        <p:sp>
          <p:nvSpPr>
            <p:cNvPr id="110613" name="Line 21"/>
            <p:cNvSpPr>
              <a:spLocks noChangeShapeType="1"/>
            </p:cNvSpPr>
            <p:nvPr/>
          </p:nvSpPr>
          <p:spPr bwMode="auto">
            <a:xfrm flipV="1">
              <a:off x="1296" y="2580"/>
              <a:ext cx="1632" cy="960"/>
            </a:xfrm>
            <a:prstGeom prst="line">
              <a:avLst/>
            </a:prstGeom>
            <a:noFill/>
            <a:ln w="9525">
              <a:solidFill>
                <a:schemeClr val="tx1"/>
              </a:solidFill>
              <a:prstDash val="dash"/>
              <a:round/>
              <a:headEnd/>
              <a:tailEnd/>
            </a:ln>
            <a:effectLst/>
          </p:spPr>
          <p:txBody>
            <a:bodyPr wrap="none"/>
            <a:lstStyle/>
            <a:p>
              <a:endParaRPr lang="es-CL"/>
            </a:p>
          </p:txBody>
        </p:sp>
        <p:sp>
          <p:nvSpPr>
            <p:cNvPr id="110614" name="Line 22"/>
            <p:cNvSpPr>
              <a:spLocks noChangeShapeType="1"/>
            </p:cNvSpPr>
            <p:nvPr/>
          </p:nvSpPr>
          <p:spPr bwMode="auto">
            <a:xfrm>
              <a:off x="1296" y="3216"/>
              <a:ext cx="0" cy="336"/>
            </a:xfrm>
            <a:prstGeom prst="line">
              <a:avLst/>
            </a:prstGeom>
            <a:noFill/>
            <a:ln w="9525">
              <a:solidFill>
                <a:schemeClr val="tx1"/>
              </a:solidFill>
              <a:round/>
              <a:headEnd/>
              <a:tailEnd/>
            </a:ln>
            <a:effectLst/>
          </p:spPr>
          <p:txBody>
            <a:bodyPr wrap="none"/>
            <a:lstStyle/>
            <a:p>
              <a:endParaRPr lang="es-CL"/>
            </a:p>
          </p:txBody>
        </p:sp>
        <p:sp>
          <p:nvSpPr>
            <p:cNvPr id="110615" name="Line 23"/>
            <p:cNvSpPr>
              <a:spLocks noChangeShapeType="1"/>
            </p:cNvSpPr>
            <p:nvPr/>
          </p:nvSpPr>
          <p:spPr bwMode="auto">
            <a:xfrm flipH="1" flipV="1">
              <a:off x="2946" y="2247"/>
              <a:ext cx="432" cy="336"/>
            </a:xfrm>
            <a:prstGeom prst="line">
              <a:avLst/>
            </a:prstGeom>
            <a:noFill/>
            <a:ln w="9525">
              <a:solidFill>
                <a:schemeClr val="tx1"/>
              </a:solidFill>
              <a:round/>
              <a:headEnd/>
              <a:tailEnd/>
            </a:ln>
            <a:effectLst/>
          </p:spPr>
          <p:txBody>
            <a:bodyPr wrap="none"/>
            <a:lstStyle/>
            <a:p>
              <a:endParaRPr lang="es-CL"/>
            </a:p>
          </p:txBody>
        </p:sp>
        <p:sp>
          <p:nvSpPr>
            <p:cNvPr id="110616" name="Line 24"/>
            <p:cNvSpPr>
              <a:spLocks noChangeShapeType="1"/>
            </p:cNvSpPr>
            <p:nvPr/>
          </p:nvSpPr>
          <p:spPr bwMode="auto">
            <a:xfrm flipH="1">
              <a:off x="2928" y="2256"/>
              <a:ext cx="9" cy="336"/>
            </a:xfrm>
            <a:prstGeom prst="line">
              <a:avLst/>
            </a:prstGeom>
            <a:noFill/>
            <a:ln w="9525">
              <a:solidFill>
                <a:schemeClr val="tx1"/>
              </a:solidFill>
              <a:prstDash val="dash"/>
              <a:round/>
              <a:headEnd/>
              <a:tailEnd/>
            </a:ln>
            <a:effectLst/>
          </p:spPr>
          <p:txBody>
            <a:bodyPr wrap="none"/>
            <a:lstStyle/>
            <a:p>
              <a:endParaRPr lang="es-CL"/>
            </a:p>
          </p:txBody>
        </p:sp>
        <p:sp>
          <p:nvSpPr>
            <p:cNvPr id="110617" name="Line 25"/>
            <p:cNvSpPr>
              <a:spLocks noChangeShapeType="1"/>
            </p:cNvSpPr>
            <p:nvPr/>
          </p:nvSpPr>
          <p:spPr bwMode="auto">
            <a:xfrm flipH="1" flipV="1">
              <a:off x="2928" y="2592"/>
              <a:ext cx="432" cy="336"/>
            </a:xfrm>
            <a:prstGeom prst="line">
              <a:avLst/>
            </a:prstGeom>
            <a:noFill/>
            <a:ln w="9525">
              <a:solidFill>
                <a:schemeClr val="tx1"/>
              </a:solidFill>
              <a:prstDash val="dash"/>
              <a:round/>
              <a:headEnd/>
              <a:tailEnd/>
            </a:ln>
            <a:effectLst/>
          </p:spPr>
          <p:txBody>
            <a:bodyPr wrap="none"/>
            <a:lstStyle/>
            <a:p>
              <a:endParaRPr lang="es-CL"/>
            </a:p>
          </p:txBody>
        </p:sp>
        <p:sp>
          <p:nvSpPr>
            <p:cNvPr id="110618" name="Line 26"/>
            <p:cNvSpPr>
              <a:spLocks noChangeShapeType="1"/>
            </p:cNvSpPr>
            <p:nvPr/>
          </p:nvSpPr>
          <p:spPr bwMode="auto">
            <a:xfrm flipH="1" flipV="1">
              <a:off x="1296" y="3216"/>
              <a:ext cx="432" cy="336"/>
            </a:xfrm>
            <a:prstGeom prst="line">
              <a:avLst/>
            </a:prstGeom>
            <a:noFill/>
            <a:ln w="9525">
              <a:solidFill>
                <a:schemeClr val="tx1"/>
              </a:solidFill>
              <a:round/>
              <a:headEnd/>
              <a:tailEnd/>
            </a:ln>
            <a:effectLst/>
          </p:spPr>
          <p:txBody>
            <a:bodyPr wrap="none"/>
            <a:lstStyle/>
            <a:p>
              <a:endParaRPr lang="es-CL"/>
            </a:p>
          </p:txBody>
        </p:sp>
        <p:sp>
          <p:nvSpPr>
            <p:cNvPr id="110619" name="Line 27"/>
            <p:cNvSpPr>
              <a:spLocks noChangeShapeType="1"/>
            </p:cNvSpPr>
            <p:nvPr/>
          </p:nvSpPr>
          <p:spPr bwMode="auto">
            <a:xfrm flipH="1" flipV="1">
              <a:off x="1296" y="3552"/>
              <a:ext cx="432" cy="336"/>
            </a:xfrm>
            <a:prstGeom prst="line">
              <a:avLst/>
            </a:prstGeom>
            <a:noFill/>
            <a:ln w="9525">
              <a:solidFill>
                <a:schemeClr val="tx1"/>
              </a:solidFill>
              <a:round/>
              <a:headEnd/>
              <a:tailEnd/>
            </a:ln>
            <a:effectLst/>
          </p:spPr>
          <p:txBody>
            <a:bodyPr wrap="none"/>
            <a:lstStyle/>
            <a:p>
              <a:endParaRPr lang="es-CL"/>
            </a:p>
          </p:txBody>
        </p:sp>
      </p:grpSp>
      <p:pic>
        <p:nvPicPr>
          <p:cNvPr id="24" name="23 Imagen" descr="Captura de pantalla 2018-01-25 17.41.52.png"/>
          <p:cNvPicPr>
            <a:picLocks noChangeAspect="1"/>
          </p:cNvPicPr>
          <p:nvPr/>
        </p:nvPicPr>
        <p:blipFill>
          <a:blip r:embed="rId2"/>
          <a:srcRect l="1562" t="1390" r="25000" b="2730"/>
          <a:stretch>
            <a:fillRect/>
          </a:stretch>
        </p:blipFill>
        <p:spPr>
          <a:xfrm>
            <a:off x="5214942" y="3929066"/>
            <a:ext cx="3214710" cy="2359734"/>
          </a:xfrm>
          <a:prstGeom prst="rect">
            <a:avLst/>
          </a:prstGeom>
        </p:spPr>
      </p:pic>
      <p:sp>
        <p:nvSpPr>
          <p:cNvPr id="25" name="24 CuadroTexto"/>
          <p:cNvSpPr txBox="1"/>
          <p:nvPr/>
        </p:nvSpPr>
        <p:spPr>
          <a:xfrm>
            <a:off x="5355625" y="3974032"/>
            <a:ext cx="2869096" cy="530915"/>
          </a:xfrm>
          <a:prstGeom prst="rect">
            <a:avLst/>
          </a:prstGeom>
          <a:solidFill>
            <a:schemeClr val="bg1"/>
          </a:solidFill>
        </p:spPr>
        <p:txBody>
          <a:bodyPr wrap="square" rtlCol="0">
            <a:spAutoFit/>
          </a:bodyPr>
          <a:lstStyle/>
          <a:p>
            <a:pPr algn="ctr"/>
            <a:r>
              <a:rPr lang="es-CL" sz="1050" dirty="0"/>
              <a:t>Coeficiente de bloque, </a:t>
            </a:r>
            <a:r>
              <a:rPr lang="es-CL" sz="1050" dirty="0" err="1"/>
              <a:t>C</a:t>
            </a:r>
            <a:r>
              <a:rPr lang="es-CL" sz="1050" baseline="-25000" dirty="0" err="1"/>
              <a:t>b</a:t>
            </a:r>
            <a:endParaRPr lang="es-CL" sz="1050" baseline="-25000" dirty="0"/>
          </a:p>
          <a:p>
            <a:pPr algn="ctr"/>
            <a:r>
              <a:rPr lang="es-CL" sz="900" dirty="0"/>
              <a:t>Porcentaje de obra viva en el paralelepípedo rectangular que lo contiene</a:t>
            </a:r>
            <a:endParaRPr lang="es-CL" sz="1050" dirty="0"/>
          </a:p>
        </p:txBody>
      </p:sp>
      <p:sp>
        <p:nvSpPr>
          <p:cNvPr id="26" name="25 CuadroTexto"/>
          <p:cNvSpPr txBox="1"/>
          <p:nvPr/>
        </p:nvSpPr>
        <p:spPr>
          <a:xfrm>
            <a:off x="5405443" y="5823397"/>
            <a:ext cx="2928958" cy="415498"/>
          </a:xfrm>
          <a:prstGeom prst="rect">
            <a:avLst/>
          </a:prstGeom>
          <a:solidFill>
            <a:schemeClr val="bg1"/>
          </a:solidFill>
        </p:spPr>
        <p:txBody>
          <a:bodyPr wrap="square" rtlCol="0">
            <a:spAutoFit/>
          </a:bodyPr>
          <a:lstStyle/>
          <a:p>
            <a:r>
              <a:rPr lang="es-CL" sz="700" dirty="0"/>
              <a:t>Nota: L es normalmente igual a LWL</a:t>
            </a:r>
          </a:p>
          <a:p>
            <a:r>
              <a:rPr lang="es-CL" sz="700" dirty="0"/>
              <a:t>Valores típicos para </a:t>
            </a:r>
            <a:r>
              <a:rPr lang="es-CL" sz="700" dirty="0" err="1"/>
              <a:t>C</a:t>
            </a:r>
            <a:r>
              <a:rPr lang="es-CL" sz="1050" baseline="-25000" dirty="0" err="1"/>
              <a:t>b</a:t>
            </a:r>
            <a:r>
              <a:rPr lang="es-CL" sz="700" dirty="0"/>
              <a:t> : 0,45 para un destructor a 0,85 para un tanquero grande</a:t>
            </a:r>
            <a:endParaRPr lang="es-CL" sz="700" baseline="-25000" dirty="0"/>
          </a:p>
        </p:txBody>
      </p:sp>
      <p:sp>
        <p:nvSpPr>
          <p:cNvPr id="3" name="Marcador de fecha 2">
            <a:extLst>
              <a:ext uri="{FF2B5EF4-FFF2-40B4-BE49-F238E27FC236}">
                <a16:creationId xmlns:a16="http://schemas.microsoft.com/office/drawing/2014/main" id="{74DC405E-9AD4-1D4A-762D-0EF2AF987235}"/>
              </a:ext>
            </a:extLst>
          </p:cNvPr>
          <p:cNvSpPr>
            <a:spLocks noGrp="1"/>
          </p:cNvSpPr>
          <p:nvPr>
            <p:ph type="dt" sz="half" idx="10"/>
          </p:nvPr>
        </p:nvSpPr>
        <p:spPr/>
        <p:txBody>
          <a:bodyPr/>
          <a:lstStyle/>
          <a:p>
            <a:fld id="{3CEE4D88-0B26-4A2F-854C-715B57AB8365}"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252FA1FE-CF1A-41A9-8C2D-67D77590F904}" type="slidenum">
              <a:rPr lang="es-ES"/>
              <a:pPr/>
              <a:t>83</a:t>
            </a:fld>
            <a:endParaRPr lang="es-ES"/>
          </a:p>
        </p:txBody>
      </p:sp>
      <p:sp>
        <p:nvSpPr>
          <p:cNvPr id="111618" name="Rectangle 2"/>
          <p:cNvSpPr>
            <a:spLocks noGrp="1" noChangeArrowheads="1"/>
          </p:cNvSpPr>
          <p:nvPr>
            <p:ph type="title"/>
          </p:nvPr>
        </p:nvSpPr>
        <p:spPr/>
        <p:txBody>
          <a:bodyPr>
            <a:normAutofit fontScale="90000"/>
          </a:bodyPr>
          <a:lstStyle/>
          <a:p>
            <a:r>
              <a:rPr lang="es-CL" sz="4000" dirty="0"/>
              <a:t>El Buque y sus dimensiones</a:t>
            </a:r>
            <a:r>
              <a:rPr lang="es-ES" sz="4000" dirty="0"/>
              <a:t> </a:t>
            </a:r>
            <a:br>
              <a:rPr lang="es-ES" sz="4000" dirty="0"/>
            </a:br>
            <a:r>
              <a:rPr lang="es-ES" sz="3100" dirty="0"/>
              <a:t>Ejercicio</a:t>
            </a:r>
            <a:r>
              <a:rPr lang="es-ES" dirty="0"/>
              <a:t> </a:t>
            </a:r>
            <a:r>
              <a:rPr lang="es-ES" sz="3100" dirty="0"/>
              <a:t>Coeficiente de Bloque </a:t>
            </a:r>
            <a:r>
              <a:rPr lang="es-ES" sz="3100" dirty="0" err="1"/>
              <a:t>C</a:t>
            </a:r>
            <a:r>
              <a:rPr lang="es-ES" sz="3100" baseline="-25000" dirty="0" err="1"/>
              <a:t>b</a:t>
            </a:r>
            <a:endParaRPr lang="es-ES" baseline="-25000" dirty="0"/>
          </a:p>
        </p:txBody>
      </p:sp>
      <p:sp>
        <p:nvSpPr>
          <p:cNvPr id="111619" name="Rectangle 3"/>
          <p:cNvSpPr>
            <a:spLocks noGrp="1" noChangeArrowheads="1"/>
          </p:cNvSpPr>
          <p:nvPr>
            <p:ph type="body" idx="1"/>
          </p:nvPr>
        </p:nvSpPr>
        <p:spPr/>
        <p:txBody>
          <a:bodyPr/>
          <a:lstStyle/>
          <a:p>
            <a:pPr>
              <a:lnSpc>
                <a:spcPct val="90000"/>
              </a:lnSpc>
            </a:pPr>
            <a:r>
              <a:rPr lang="es-ES" dirty="0"/>
              <a:t>Un buque de 64 metros de eslora y 10 de manga (ambas dimensiones en la línea de flotación). </a:t>
            </a:r>
          </a:p>
          <a:p>
            <a:pPr lvl="1">
              <a:lnSpc>
                <a:spcPct val="90000"/>
              </a:lnSpc>
            </a:pPr>
            <a:r>
              <a:rPr lang="es-ES" dirty="0"/>
              <a:t>En condición de desplazamiento liviano tiene un calado medio de 1,5 metros y de 4 metros en condición de máxima carga. </a:t>
            </a:r>
          </a:p>
          <a:p>
            <a:pPr lvl="1">
              <a:lnSpc>
                <a:spcPct val="90000"/>
              </a:lnSpc>
            </a:pPr>
            <a:r>
              <a:rPr lang="es-ES" dirty="0"/>
              <a:t>Su coeficiente de bloque para carga liviana es de 0,6 y para toda carga de 0,75. </a:t>
            </a:r>
          </a:p>
          <a:p>
            <a:pPr lvl="1">
              <a:lnSpc>
                <a:spcPct val="90000"/>
              </a:lnSpc>
            </a:pPr>
            <a:r>
              <a:rPr lang="es-ES" dirty="0"/>
              <a:t>Encontrar su capacidad de carga máxima en agua salada. </a:t>
            </a:r>
          </a:p>
        </p:txBody>
      </p:sp>
      <p:sp>
        <p:nvSpPr>
          <p:cNvPr id="2" name="Marcador de fecha 1">
            <a:extLst>
              <a:ext uri="{FF2B5EF4-FFF2-40B4-BE49-F238E27FC236}">
                <a16:creationId xmlns:a16="http://schemas.microsoft.com/office/drawing/2014/main" id="{EE79DFA7-BDD9-1E5D-2D14-8A13430255F8}"/>
              </a:ext>
            </a:extLst>
          </p:cNvPr>
          <p:cNvSpPr>
            <a:spLocks noGrp="1"/>
          </p:cNvSpPr>
          <p:nvPr>
            <p:ph type="dt" sz="half" idx="10"/>
          </p:nvPr>
        </p:nvSpPr>
        <p:spPr/>
        <p:txBody>
          <a:bodyPr/>
          <a:lstStyle/>
          <a:p>
            <a:pPr>
              <a:defRPr/>
            </a:pPr>
            <a:fld id="{FF6030A9-5243-451A-B10F-DE120EBEB1DD}" type="datetime1">
              <a:rPr lang="es-CL" smtClean="0"/>
              <a:t>12-02-2025</a:t>
            </a:fld>
            <a:endParaRPr lang="es-ES"/>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AADEA749-7421-498C-8F90-FBECFFFF8230}" type="slidenum">
              <a:rPr lang="es-ES"/>
              <a:pPr/>
              <a:t>84</a:t>
            </a:fld>
            <a:endParaRPr lang="es-ES"/>
          </a:p>
        </p:txBody>
      </p:sp>
      <p:sp>
        <p:nvSpPr>
          <p:cNvPr id="112642" name="Rectangle 2"/>
          <p:cNvSpPr>
            <a:spLocks noGrp="1" noChangeArrowheads="1"/>
          </p:cNvSpPr>
          <p:nvPr>
            <p:ph type="title"/>
          </p:nvPr>
        </p:nvSpPr>
        <p:spPr/>
        <p:txBody>
          <a:bodyPr>
            <a:normAutofit fontScale="90000"/>
          </a:bodyPr>
          <a:lstStyle/>
          <a:p>
            <a:r>
              <a:rPr lang="es-CL" sz="4400" dirty="0"/>
              <a:t>El Buque y sus dimensiones</a:t>
            </a:r>
            <a:r>
              <a:rPr lang="es-ES" sz="4400" dirty="0"/>
              <a:t> </a:t>
            </a:r>
            <a:r>
              <a:rPr lang="es-ES" dirty="0"/>
              <a:t>Resolución </a:t>
            </a:r>
            <a:r>
              <a:rPr lang="es-ES" dirty="0" err="1"/>
              <a:t>C</a:t>
            </a:r>
            <a:r>
              <a:rPr lang="es-ES" baseline="-25000" dirty="0" err="1"/>
              <a:t>b</a:t>
            </a:r>
            <a:endParaRPr lang="es-ES" baseline="-25000" dirty="0"/>
          </a:p>
        </p:txBody>
      </p:sp>
      <p:sp>
        <p:nvSpPr>
          <p:cNvPr id="112643" name="Rectangle 3"/>
          <p:cNvSpPr>
            <a:spLocks noGrp="1" noChangeArrowheads="1"/>
          </p:cNvSpPr>
          <p:nvPr>
            <p:ph type="body" idx="1"/>
          </p:nvPr>
        </p:nvSpPr>
        <p:spPr/>
        <p:txBody>
          <a:bodyPr>
            <a:normAutofit/>
          </a:bodyPr>
          <a:lstStyle/>
          <a:p>
            <a:pPr>
              <a:lnSpc>
                <a:spcPct val="90000"/>
              </a:lnSpc>
            </a:pPr>
            <a:r>
              <a:rPr lang="es-ES" sz="2800" dirty="0"/>
              <a:t>Volumen de desplazamiento liviano:</a:t>
            </a:r>
          </a:p>
          <a:p>
            <a:pPr lvl="1">
              <a:lnSpc>
                <a:spcPct val="90000"/>
              </a:lnSpc>
            </a:pPr>
            <a:r>
              <a:rPr lang="es-ES" sz="2400" dirty="0"/>
              <a:t>Volumen </a:t>
            </a:r>
            <a:r>
              <a:rPr lang="es-ES" sz="2400" baseline="-25000" dirty="0" err="1"/>
              <a:t>cl</a:t>
            </a:r>
            <a:r>
              <a:rPr lang="es-ES" sz="2400" dirty="0"/>
              <a:t> 	= L x B x D x 0,6</a:t>
            </a:r>
            <a:br>
              <a:rPr lang="es-ES" sz="2400" dirty="0"/>
            </a:br>
            <a:r>
              <a:rPr lang="es-ES" sz="2400" dirty="0"/>
              <a:t>			= 64 x 10 x 1,5 x 0,6</a:t>
            </a:r>
            <a:br>
              <a:rPr lang="es-ES" sz="2400" dirty="0"/>
            </a:br>
            <a:r>
              <a:rPr lang="es-ES" sz="2400" dirty="0"/>
              <a:t>			= 576 m</a:t>
            </a:r>
            <a:r>
              <a:rPr lang="es-ES" sz="2400" baseline="30000" dirty="0"/>
              <a:t>3</a:t>
            </a:r>
          </a:p>
          <a:p>
            <a:pPr lvl="1">
              <a:lnSpc>
                <a:spcPct val="90000"/>
              </a:lnSpc>
            </a:pPr>
            <a:r>
              <a:rPr lang="es-ES" sz="2400" dirty="0"/>
              <a:t>Volumen </a:t>
            </a:r>
            <a:r>
              <a:rPr lang="es-ES" sz="2400" baseline="-25000" dirty="0" err="1"/>
              <a:t>tc</a:t>
            </a:r>
            <a:r>
              <a:rPr lang="es-ES" sz="2400" dirty="0"/>
              <a:t> 	= L x B x D x 0,75</a:t>
            </a:r>
            <a:br>
              <a:rPr lang="es-ES" sz="2400" dirty="0"/>
            </a:br>
            <a:r>
              <a:rPr lang="es-ES" sz="2400" dirty="0"/>
              <a:t>			= 64 x 10 x 4 x 0,75</a:t>
            </a:r>
            <a:br>
              <a:rPr lang="es-ES" sz="2400" dirty="0"/>
            </a:br>
            <a:r>
              <a:rPr lang="es-ES" sz="2400" dirty="0"/>
              <a:t>			= 1920 m</a:t>
            </a:r>
            <a:r>
              <a:rPr lang="es-ES" sz="2400" baseline="30000" dirty="0"/>
              <a:t>3</a:t>
            </a:r>
          </a:p>
          <a:p>
            <a:pPr>
              <a:lnSpc>
                <a:spcPct val="90000"/>
              </a:lnSpc>
            </a:pPr>
            <a:r>
              <a:rPr lang="es-ES" sz="2800" dirty="0"/>
              <a:t>Capacidad de carga máxima:</a:t>
            </a:r>
          </a:p>
          <a:p>
            <a:pPr lvl="1">
              <a:lnSpc>
                <a:spcPct val="90000"/>
              </a:lnSpc>
            </a:pPr>
            <a:r>
              <a:rPr lang="es-ES" sz="2400" dirty="0"/>
              <a:t>Carga máxima= (</a:t>
            </a:r>
            <a:r>
              <a:rPr lang="es-ES" sz="2400" dirty="0" err="1"/>
              <a:t>Volumen</a:t>
            </a:r>
            <a:r>
              <a:rPr lang="es-ES" sz="2400" baseline="-25000" dirty="0" err="1"/>
              <a:t>tc</a:t>
            </a:r>
            <a:r>
              <a:rPr lang="es-ES" sz="2400" dirty="0"/>
              <a:t> – </a:t>
            </a:r>
            <a:r>
              <a:rPr lang="es-ES" sz="2400" dirty="0" err="1"/>
              <a:t>Volumen</a:t>
            </a:r>
            <a:r>
              <a:rPr lang="es-ES" sz="2400" baseline="-25000" dirty="0" err="1"/>
              <a:t>cl</a:t>
            </a:r>
            <a:r>
              <a:rPr lang="es-ES" sz="2400" dirty="0"/>
              <a:t>) x 1,025</a:t>
            </a:r>
            <a:br>
              <a:rPr lang="es-ES" sz="2400" dirty="0"/>
            </a:br>
            <a:r>
              <a:rPr lang="es-ES" sz="2400" dirty="0"/>
              <a:t>			= 1920 – 576 = 1344 m</a:t>
            </a:r>
            <a:r>
              <a:rPr lang="es-ES" sz="2400" baseline="30000" dirty="0"/>
              <a:t>3</a:t>
            </a:r>
            <a:br>
              <a:rPr lang="es-ES" sz="2400" dirty="0"/>
            </a:br>
            <a:r>
              <a:rPr lang="es-ES" sz="2400" dirty="0"/>
              <a:t>			= 1344 x 1,025</a:t>
            </a:r>
            <a:br>
              <a:rPr lang="es-ES" sz="2400" dirty="0"/>
            </a:br>
            <a:r>
              <a:rPr lang="es-ES" sz="2400" dirty="0"/>
              <a:t>			= 1377, 6 toneladas</a:t>
            </a:r>
          </a:p>
          <a:p>
            <a:pPr lvl="1">
              <a:lnSpc>
                <a:spcPct val="90000"/>
              </a:lnSpc>
            </a:pPr>
            <a:endParaRPr lang="es-ES" sz="2400" dirty="0"/>
          </a:p>
        </p:txBody>
      </p:sp>
      <p:sp>
        <p:nvSpPr>
          <p:cNvPr id="2" name="Marcador de fecha 1">
            <a:extLst>
              <a:ext uri="{FF2B5EF4-FFF2-40B4-BE49-F238E27FC236}">
                <a16:creationId xmlns:a16="http://schemas.microsoft.com/office/drawing/2014/main" id="{481F4DE7-7B85-0169-386E-8B259A9AE410}"/>
              </a:ext>
            </a:extLst>
          </p:cNvPr>
          <p:cNvSpPr>
            <a:spLocks noGrp="1"/>
          </p:cNvSpPr>
          <p:nvPr>
            <p:ph type="dt" sz="half" idx="10"/>
          </p:nvPr>
        </p:nvSpPr>
        <p:spPr/>
        <p:txBody>
          <a:bodyPr/>
          <a:lstStyle/>
          <a:p>
            <a:pPr>
              <a:defRPr/>
            </a:pPr>
            <a:fld id="{72DC1772-1ACC-43DC-A7D1-D6C7BB50F381}" type="datetime1">
              <a:rPr lang="es-CL" smtClean="0"/>
              <a:t>12-02-2025</a:t>
            </a:fld>
            <a:endParaRPr lang="es-ES"/>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85000" lnSpcReduction="20000"/>
          </a:bodyPr>
          <a:lstStyle/>
          <a:p>
            <a:r>
              <a:rPr lang="es-CL" dirty="0"/>
              <a:t>Para determinar la capacidad cúbica de un bote salvavidas se utiliza la Regla de Simpson (aún no vista en clase) o cualquier otro método del mismo grado de exactitud. </a:t>
            </a:r>
          </a:p>
          <a:p>
            <a:r>
              <a:rPr lang="es-CL" dirty="0"/>
              <a:t>Salvo que se indique otro valor específico, el </a:t>
            </a:r>
            <a:r>
              <a:rPr lang="es-CL" dirty="0" err="1"/>
              <a:t>C</a:t>
            </a:r>
            <a:r>
              <a:rPr lang="es-CL" baseline="-25000" dirty="0" err="1"/>
              <a:t>b</a:t>
            </a:r>
            <a:r>
              <a:rPr lang="es-CL" dirty="0"/>
              <a:t> aceptado para este tipo de embarcación es de 0,6.</a:t>
            </a:r>
          </a:p>
          <a:p>
            <a:r>
              <a:rPr lang="es-CL" dirty="0"/>
              <a:t>Un bote salvavidas se certifica para un número máximo de personas y ese número es  equivalente al mayor número entero obtenido del cociente V/x,  donde “V“ es la capacidad cúbica del bote en m</a:t>
            </a:r>
            <a:r>
              <a:rPr lang="es-CL" baseline="30000" dirty="0"/>
              <a:t>3</a:t>
            </a:r>
            <a:r>
              <a:rPr lang="es-CL" dirty="0"/>
              <a:t> y “x” el de cada persona también en m</a:t>
            </a:r>
            <a:r>
              <a:rPr lang="es-CL" baseline="30000" dirty="0"/>
              <a:t>3</a:t>
            </a:r>
            <a:r>
              <a:rPr lang="es-CL" dirty="0"/>
              <a:t>.</a:t>
            </a:r>
          </a:p>
          <a:p>
            <a:pPr lvl="1"/>
            <a:r>
              <a:rPr lang="es-CL" dirty="0"/>
              <a:t>“x” será 0,283 para un bote de 7,3 m de eslora o superior y de 0,96 para uno de 4,9 m.</a:t>
            </a:r>
          </a:p>
          <a:p>
            <a:pPr lvl="1"/>
            <a:r>
              <a:rPr lang="es-CL" dirty="0"/>
              <a:t>Para valores intermedios, el valor de “x” se determina por extrapolación</a:t>
            </a:r>
          </a:p>
        </p:txBody>
      </p:sp>
      <p:sp>
        <p:nvSpPr>
          <p:cNvPr id="3" name="2 Título"/>
          <p:cNvSpPr>
            <a:spLocks noGrp="1"/>
          </p:cNvSpPr>
          <p:nvPr>
            <p:ph type="title"/>
          </p:nvPr>
        </p:nvSpPr>
        <p:spPr/>
        <p:txBody>
          <a:bodyPr>
            <a:normAutofit fontScale="90000"/>
          </a:bodyPr>
          <a:lstStyle/>
          <a:p>
            <a:r>
              <a:rPr lang="es-CL" sz="4000" dirty="0"/>
              <a:t>El Buque y sus dimensiones</a:t>
            </a:r>
            <a:r>
              <a:rPr lang="es-ES" sz="4000" dirty="0"/>
              <a:t> </a:t>
            </a:r>
            <a:br>
              <a:rPr lang="es-ES" sz="4000" dirty="0"/>
            </a:br>
            <a:r>
              <a:rPr lang="es-ES" sz="3100" dirty="0" err="1"/>
              <a:t>C</a:t>
            </a:r>
            <a:r>
              <a:rPr lang="es-ES" sz="3100" baseline="-25000" dirty="0" err="1"/>
              <a:t>b</a:t>
            </a:r>
            <a:r>
              <a:rPr lang="es-ES" sz="3100" baseline="-25000" dirty="0"/>
              <a:t> </a:t>
            </a:r>
            <a:r>
              <a:rPr lang="es-ES" sz="3100" dirty="0"/>
              <a:t>aplicado a botes salvavidas</a:t>
            </a:r>
            <a:endParaRPr lang="es-CL" dirty="0"/>
          </a:p>
        </p:txBody>
      </p:sp>
      <p:sp>
        <p:nvSpPr>
          <p:cNvPr id="4" name="Marcador de fecha 3">
            <a:extLst>
              <a:ext uri="{FF2B5EF4-FFF2-40B4-BE49-F238E27FC236}">
                <a16:creationId xmlns:a16="http://schemas.microsoft.com/office/drawing/2014/main" id="{0ACD1FC3-91FD-C930-43A2-F9BAD2CE80FE}"/>
              </a:ext>
            </a:extLst>
          </p:cNvPr>
          <p:cNvSpPr>
            <a:spLocks noGrp="1"/>
          </p:cNvSpPr>
          <p:nvPr>
            <p:ph type="dt" sz="half" idx="10"/>
          </p:nvPr>
        </p:nvSpPr>
        <p:spPr/>
        <p:txBody>
          <a:bodyPr/>
          <a:lstStyle/>
          <a:p>
            <a:pPr>
              <a:defRPr/>
            </a:pPr>
            <a:fld id="{F5A444E0-661D-4470-B135-EB626DFC36F6}" type="datetime1">
              <a:rPr lang="es-CL" smtClean="0"/>
              <a:t>12-02-2025</a:t>
            </a:fld>
            <a:endParaRPr lang="es-ES"/>
          </a:p>
        </p:txBody>
      </p:sp>
      <p:sp>
        <p:nvSpPr>
          <p:cNvPr id="5" name="Marcador de número de diapositiva 4">
            <a:extLst>
              <a:ext uri="{FF2B5EF4-FFF2-40B4-BE49-F238E27FC236}">
                <a16:creationId xmlns:a16="http://schemas.microsoft.com/office/drawing/2014/main" id="{4AA5817D-89A5-E64C-D75E-10CF66DAED52}"/>
              </a:ext>
            </a:extLst>
          </p:cNvPr>
          <p:cNvSpPr>
            <a:spLocks noGrp="1"/>
          </p:cNvSpPr>
          <p:nvPr>
            <p:ph type="sldNum" sz="quarter" idx="12"/>
          </p:nvPr>
        </p:nvSpPr>
        <p:spPr/>
        <p:txBody>
          <a:bodyPr/>
          <a:lstStyle/>
          <a:p>
            <a:pPr>
              <a:defRPr/>
            </a:pPr>
            <a:fld id="{512A34C5-A7E8-4629-B921-404C04172488}" type="slidenum">
              <a:rPr lang="es-ES" smtClean="0"/>
              <a:pPr>
                <a:defRPr/>
              </a:pPr>
              <a:t>85</a:t>
            </a:fld>
            <a:endParaRPr lang="es-ES"/>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lnSpcReduction="10000"/>
          </a:bodyPr>
          <a:lstStyle/>
          <a:p>
            <a:r>
              <a:rPr lang="es-CL" dirty="0"/>
              <a:t>Ejemplo 1</a:t>
            </a:r>
          </a:p>
          <a:p>
            <a:pPr lvl="1"/>
            <a:r>
              <a:rPr lang="es-CL" dirty="0"/>
              <a:t>Calcular el número de personas para el que se puede certificar un bote salvavidas de madera de 10 m de largo, 2,7 de ancho y 1metro de calado. </a:t>
            </a:r>
          </a:p>
          <a:p>
            <a:pPr lvl="1"/>
            <a:r>
              <a:rPr lang="es-CL" dirty="0"/>
              <a:t>Por </a:t>
            </a:r>
            <a:r>
              <a:rPr lang="es-CL" dirty="0" err="1"/>
              <a:t>C</a:t>
            </a:r>
            <a:r>
              <a:rPr lang="es-CL" baseline="-25000" dirty="0" err="1"/>
              <a:t>b</a:t>
            </a:r>
            <a:r>
              <a:rPr lang="es-CL" dirty="0"/>
              <a:t> siempre nos referiremos a la obra viva.</a:t>
            </a:r>
          </a:p>
          <a:p>
            <a:pPr lvl="1">
              <a:buNone/>
            </a:pPr>
            <a:r>
              <a:rPr lang="es-CL" dirty="0"/>
              <a:t>	Volumen 		= (L x B x Calado x 0,6) m</a:t>
            </a:r>
            <a:r>
              <a:rPr lang="es-CL" baseline="30000" dirty="0"/>
              <a:t>3</a:t>
            </a:r>
          </a:p>
          <a:p>
            <a:pPr lvl="1">
              <a:buNone/>
            </a:pPr>
            <a:r>
              <a:rPr lang="es-CL" dirty="0"/>
              <a:t>	 				= 10 x 2,7 x 1 x 0,6</a:t>
            </a:r>
          </a:p>
          <a:p>
            <a:pPr lvl="1">
              <a:buNone/>
            </a:pPr>
            <a:r>
              <a:rPr lang="es-CL" dirty="0"/>
              <a:t>					= 16,2 m</a:t>
            </a:r>
            <a:r>
              <a:rPr lang="es-CL" baseline="30000" dirty="0"/>
              <a:t>3</a:t>
            </a:r>
          </a:p>
          <a:p>
            <a:pPr lvl="1">
              <a:buNone/>
            </a:pPr>
            <a:r>
              <a:rPr lang="es-CL" baseline="30000" dirty="0"/>
              <a:t>	</a:t>
            </a:r>
            <a:r>
              <a:rPr lang="es-CL" dirty="0"/>
              <a:t>Número de personas	= V/x</a:t>
            </a:r>
          </a:p>
          <a:p>
            <a:pPr lvl="1">
              <a:buNone/>
            </a:pPr>
            <a:r>
              <a:rPr lang="es-CL" dirty="0"/>
              <a:t>					= 16,2/0,283</a:t>
            </a:r>
          </a:p>
          <a:p>
            <a:pPr lvl="1">
              <a:buNone/>
            </a:pPr>
            <a:r>
              <a:rPr lang="es-CL" dirty="0"/>
              <a:t>					= 57,2438</a:t>
            </a:r>
          </a:p>
          <a:p>
            <a:pPr lvl="1">
              <a:buNone/>
            </a:pPr>
            <a:r>
              <a:rPr lang="es-CL" dirty="0"/>
              <a:t>	Número de personas	= 57				</a:t>
            </a:r>
          </a:p>
        </p:txBody>
      </p:sp>
      <p:sp>
        <p:nvSpPr>
          <p:cNvPr id="3" name="2 Título"/>
          <p:cNvSpPr>
            <a:spLocks noGrp="1"/>
          </p:cNvSpPr>
          <p:nvPr>
            <p:ph type="title"/>
          </p:nvPr>
        </p:nvSpPr>
        <p:spPr/>
        <p:txBody>
          <a:bodyPr>
            <a:normAutofit fontScale="90000"/>
          </a:bodyPr>
          <a:lstStyle/>
          <a:p>
            <a:r>
              <a:rPr lang="es-CL" sz="4000" dirty="0"/>
              <a:t>El Buque y sus dimensiones</a:t>
            </a:r>
            <a:r>
              <a:rPr lang="es-ES" sz="4000" dirty="0"/>
              <a:t> </a:t>
            </a:r>
            <a:br>
              <a:rPr lang="es-ES" sz="4000" dirty="0"/>
            </a:br>
            <a:r>
              <a:rPr lang="es-ES" sz="3100" dirty="0" err="1"/>
              <a:t>C</a:t>
            </a:r>
            <a:r>
              <a:rPr lang="es-ES" sz="3100" baseline="-25000" dirty="0" err="1"/>
              <a:t>b</a:t>
            </a:r>
            <a:r>
              <a:rPr lang="es-ES" sz="3100" baseline="-25000" dirty="0"/>
              <a:t> </a:t>
            </a:r>
            <a:r>
              <a:rPr lang="es-ES" sz="3100" dirty="0"/>
              <a:t>aplicado a botes salvavidas</a:t>
            </a:r>
            <a:endParaRPr lang="es-CL" dirty="0"/>
          </a:p>
        </p:txBody>
      </p:sp>
      <p:sp>
        <p:nvSpPr>
          <p:cNvPr id="4" name="Marcador de fecha 3">
            <a:extLst>
              <a:ext uri="{FF2B5EF4-FFF2-40B4-BE49-F238E27FC236}">
                <a16:creationId xmlns:a16="http://schemas.microsoft.com/office/drawing/2014/main" id="{08762B59-70D0-9F71-6B90-7329B75377C3}"/>
              </a:ext>
            </a:extLst>
          </p:cNvPr>
          <p:cNvSpPr>
            <a:spLocks noGrp="1"/>
          </p:cNvSpPr>
          <p:nvPr>
            <p:ph type="dt" sz="half" idx="10"/>
          </p:nvPr>
        </p:nvSpPr>
        <p:spPr/>
        <p:txBody>
          <a:bodyPr/>
          <a:lstStyle/>
          <a:p>
            <a:pPr>
              <a:defRPr/>
            </a:pPr>
            <a:fld id="{45EA94BC-390F-4B66-9DB6-CBF990787032}" type="datetime1">
              <a:rPr lang="es-CL" smtClean="0"/>
              <a:t>12-02-2025</a:t>
            </a:fld>
            <a:endParaRPr lang="es-ES"/>
          </a:p>
        </p:txBody>
      </p:sp>
      <p:sp>
        <p:nvSpPr>
          <p:cNvPr id="5" name="Marcador de número de diapositiva 4">
            <a:extLst>
              <a:ext uri="{FF2B5EF4-FFF2-40B4-BE49-F238E27FC236}">
                <a16:creationId xmlns:a16="http://schemas.microsoft.com/office/drawing/2014/main" id="{902BBD39-95F0-A276-68B3-9F51ACA9AA69}"/>
              </a:ext>
            </a:extLst>
          </p:cNvPr>
          <p:cNvSpPr>
            <a:spLocks noGrp="1"/>
          </p:cNvSpPr>
          <p:nvPr>
            <p:ph type="sldNum" sz="quarter" idx="12"/>
          </p:nvPr>
        </p:nvSpPr>
        <p:spPr/>
        <p:txBody>
          <a:bodyPr/>
          <a:lstStyle/>
          <a:p>
            <a:pPr>
              <a:defRPr/>
            </a:pPr>
            <a:fld id="{512A34C5-A7E8-4629-B921-404C04172488}" type="slidenum">
              <a:rPr lang="es-ES" smtClean="0"/>
              <a:pPr>
                <a:defRPr/>
              </a:pPr>
              <a:t>86</a:t>
            </a:fld>
            <a:endParaRPr lang="es-ES"/>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8" name="Rectangle 4"/>
          <p:cNvSpPr>
            <a:spLocks noGrp="1" noChangeArrowheads="1"/>
          </p:cNvSpPr>
          <p:nvPr>
            <p:ph type="body" sz="half" idx="1"/>
          </p:nvPr>
        </p:nvSpPr>
        <p:spPr>
          <a:xfrm>
            <a:off x="785786" y="1752600"/>
            <a:ext cx="4014814" cy="4114800"/>
          </a:xfrm>
        </p:spPr>
        <p:txBody>
          <a:bodyPr>
            <a:normAutofit fontScale="70000" lnSpcReduction="20000"/>
          </a:bodyPr>
          <a:lstStyle/>
          <a:p>
            <a:pPr>
              <a:lnSpc>
                <a:spcPct val="120000"/>
              </a:lnSpc>
            </a:pPr>
            <a:r>
              <a:rPr lang="es-ES" sz="2000" dirty="0"/>
              <a:t>Coeficiente de Cuaderna Maestra C</a:t>
            </a:r>
            <a:r>
              <a:rPr lang="es-ES" sz="2000" baseline="-25000" dirty="0"/>
              <a:t>m</a:t>
            </a:r>
            <a:r>
              <a:rPr lang="es-ES" sz="2000" dirty="0"/>
              <a:t>:</a:t>
            </a:r>
          </a:p>
          <a:p>
            <a:pPr lvl="1">
              <a:lnSpc>
                <a:spcPct val="120000"/>
              </a:lnSpc>
            </a:pPr>
            <a:r>
              <a:rPr lang="es-ES" sz="1800" dirty="0"/>
              <a:t>Es la relación entre el área transversal de la cuaderna maestra a cualquier calado y el rectángulo que la contiene con la misma manga y calado.</a:t>
            </a:r>
          </a:p>
          <a:p>
            <a:pPr lvl="1">
              <a:lnSpc>
                <a:spcPct val="120000"/>
              </a:lnSpc>
            </a:pPr>
            <a:r>
              <a:rPr lang="es-ES" sz="1800" dirty="0"/>
              <a:t>En la figura la porción achurada representa la cuaderna maestra bajo la línea de agua, encerrada por el rectángulo que la contiene con el mismo calado y manga.</a:t>
            </a:r>
          </a:p>
          <a:p>
            <a:pPr lvl="1">
              <a:lnSpc>
                <a:spcPct val="120000"/>
              </a:lnSpc>
            </a:pPr>
            <a:r>
              <a:rPr lang="es-ES" sz="1800" dirty="0"/>
              <a:t>Coeficiente de Cuaderna maestra:</a:t>
            </a:r>
            <a:br>
              <a:rPr lang="es-ES" sz="1800" dirty="0"/>
            </a:br>
            <a:r>
              <a:rPr lang="es-ES" sz="1800" dirty="0"/>
              <a:t>C</a:t>
            </a:r>
            <a:r>
              <a:rPr lang="es-ES" sz="1800" baseline="-25000" dirty="0"/>
              <a:t>m</a:t>
            </a:r>
            <a:r>
              <a:rPr lang="es-ES" sz="1800" dirty="0"/>
              <a:t> = </a:t>
            </a:r>
            <a:r>
              <a:rPr lang="es-ES" sz="1800" u="sng" dirty="0"/>
              <a:t>Área Cuaderna maestra</a:t>
            </a:r>
            <a:br>
              <a:rPr lang="es-ES" sz="1800" u="sng" dirty="0"/>
            </a:br>
            <a:r>
              <a:rPr lang="es-ES" sz="1800" dirty="0"/>
              <a:t>	       Área rectángulo </a:t>
            </a:r>
            <a:br>
              <a:rPr lang="es-ES" sz="1800" dirty="0"/>
            </a:br>
            <a:r>
              <a:rPr lang="es-ES" sz="1800" dirty="0"/>
              <a:t>	= </a:t>
            </a:r>
            <a:r>
              <a:rPr lang="es-ES" sz="1800" u="sng" dirty="0"/>
              <a:t>Área Cuaderna maestra</a:t>
            </a:r>
            <a:r>
              <a:rPr lang="es-ES" sz="1800" dirty="0"/>
              <a:t>  ó</a:t>
            </a:r>
            <a:br>
              <a:rPr lang="es-ES" sz="1800" u="sng" dirty="0"/>
            </a:br>
            <a:r>
              <a:rPr lang="es-ES" sz="1800" dirty="0"/>
              <a:t>	      	B x d</a:t>
            </a:r>
          </a:p>
          <a:p>
            <a:pPr lvl="1">
              <a:lnSpc>
                <a:spcPct val="120000"/>
              </a:lnSpc>
              <a:spcBef>
                <a:spcPts val="1200"/>
              </a:spcBef>
              <a:buNone/>
            </a:pPr>
            <a:r>
              <a:rPr lang="es-ES" sz="1800" dirty="0"/>
              <a:t>Área cuaderna maestra (A</a:t>
            </a:r>
            <a:r>
              <a:rPr lang="es-ES" sz="1800" baseline="-25000" dirty="0"/>
              <a:t>m)</a:t>
            </a:r>
            <a:r>
              <a:rPr lang="es-ES" sz="1800" dirty="0"/>
              <a:t> = B x d x C</a:t>
            </a:r>
            <a:r>
              <a:rPr lang="es-ES" sz="1800" baseline="-25000" dirty="0"/>
              <a:t>m</a:t>
            </a:r>
            <a:r>
              <a:rPr lang="es-ES" sz="1800" dirty="0"/>
              <a:t> </a:t>
            </a:r>
          </a:p>
        </p:txBody>
      </p:sp>
      <p:sp>
        <p:nvSpPr>
          <p:cNvPr id="30" name="6 Marcador de número de diapositiva"/>
          <p:cNvSpPr>
            <a:spLocks noGrp="1"/>
          </p:cNvSpPr>
          <p:nvPr>
            <p:ph type="sldNum" sz="quarter" idx="12"/>
          </p:nvPr>
        </p:nvSpPr>
        <p:spPr/>
        <p:txBody>
          <a:bodyPr/>
          <a:lstStyle/>
          <a:p>
            <a:fld id="{8195E5CF-9656-4551-8E1E-E2E58778CF38}" type="slidenum">
              <a:rPr lang="es-ES"/>
              <a:pPr/>
              <a:t>87</a:t>
            </a:fld>
            <a:endParaRPr lang="es-ES"/>
          </a:p>
        </p:txBody>
      </p:sp>
      <p:sp>
        <p:nvSpPr>
          <p:cNvPr id="113666" name="Rectangle 2"/>
          <p:cNvSpPr>
            <a:spLocks noChangeArrowheads="1"/>
          </p:cNvSpPr>
          <p:nvPr/>
        </p:nvSpPr>
        <p:spPr bwMode="auto">
          <a:xfrm>
            <a:off x="1000100" y="4891102"/>
            <a:ext cx="3714776" cy="609600"/>
          </a:xfrm>
          <a:prstGeom prst="rect">
            <a:avLst/>
          </a:prstGeom>
          <a:noFill/>
          <a:ln w="9525">
            <a:solidFill>
              <a:schemeClr val="tx1"/>
            </a:solidFill>
            <a:miter lim="800000"/>
            <a:headEnd/>
            <a:tailEnd/>
          </a:ln>
          <a:effectLst/>
        </p:spPr>
        <p:txBody>
          <a:bodyPr wrap="none" anchor="ctr"/>
          <a:lstStyle/>
          <a:p>
            <a:endParaRPr lang="es-CL"/>
          </a:p>
        </p:txBody>
      </p:sp>
      <p:sp>
        <p:nvSpPr>
          <p:cNvPr id="113667" name="Rectangle 3"/>
          <p:cNvSpPr>
            <a:spLocks noGrp="1" noChangeArrowheads="1"/>
          </p:cNvSpPr>
          <p:nvPr>
            <p:ph type="title"/>
          </p:nvPr>
        </p:nvSpPr>
        <p:spPr/>
        <p:txBody>
          <a:bodyPr>
            <a:normAutofit fontScale="90000"/>
          </a:bodyPr>
          <a:lstStyle/>
          <a:p>
            <a:r>
              <a:rPr lang="es-CL" sz="4400" dirty="0"/>
              <a:t>El Buque y sus dimensiones</a:t>
            </a:r>
            <a:r>
              <a:rPr lang="es-ES" sz="4400" dirty="0"/>
              <a:t> </a:t>
            </a:r>
            <a:br>
              <a:rPr lang="es-ES" sz="4400" dirty="0"/>
            </a:br>
            <a:r>
              <a:rPr lang="es-ES" sz="3100" dirty="0"/>
              <a:t>Coeficiente de Cuaderna Maestra (C</a:t>
            </a:r>
            <a:r>
              <a:rPr lang="es-ES" sz="3100" baseline="-25000" dirty="0"/>
              <a:t>m</a:t>
            </a:r>
            <a:r>
              <a:rPr lang="es-ES" sz="3100" dirty="0"/>
              <a:t>) </a:t>
            </a:r>
          </a:p>
        </p:txBody>
      </p:sp>
      <p:grpSp>
        <p:nvGrpSpPr>
          <p:cNvPr id="2" name="Group 12"/>
          <p:cNvGrpSpPr>
            <a:grpSpLocks/>
          </p:cNvGrpSpPr>
          <p:nvPr/>
        </p:nvGrpSpPr>
        <p:grpSpPr bwMode="auto">
          <a:xfrm>
            <a:off x="4929190" y="1714488"/>
            <a:ext cx="3886200" cy="1781175"/>
            <a:chOff x="2832" y="2352"/>
            <a:chExt cx="2448" cy="1122"/>
          </a:xfrm>
        </p:grpSpPr>
        <p:sp>
          <p:nvSpPr>
            <p:cNvPr id="113677" name="Line 13"/>
            <p:cNvSpPr>
              <a:spLocks noChangeShapeType="1"/>
            </p:cNvSpPr>
            <p:nvPr/>
          </p:nvSpPr>
          <p:spPr bwMode="auto">
            <a:xfrm>
              <a:off x="2976" y="2736"/>
              <a:ext cx="2160" cy="0"/>
            </a:xfrm>
            <a:prstGeom prst="line">
              <a:avLst/>
            </a:prstGeom>
            <a:noFill/>
            <a:ln w="9525">
              <a:solidFill>
                <a:schemeClr val="accent2"/>
              </a:solidFill>
              <a:round/>
              <a:headEnd/>
              <a:tailEnd/>
            </a:ln>
            <a:effectLst/>
          </p:spPr>
          <p:txBody>
            <a:bodyPr wrap="none"/>
            <a:lstStyle/>
            <a:p>
              <a:endParaRPr lang="es-CL"/>
            </a:p>
          </p:txBody>
        </p:sp>
        <p:sp>
          <p:nvSpPr>
            <p:cNvPr id="113678" name="Line 14"/>
            <p:cNvSpPr>
              <a:spLocks noChangeShapeType="1"/>
            </p:cNvSpPr>
            <p:nvPr/>
          </p:nvSpPr>
          <p:spPr bwMode="auto">
            <a:xfrm>
              <a:off x="3264" y="2448"/>
              <a:ext cx="0" cy="816"/>
            </a:xfrm>
            <a:prstGeom prst="line">
              <a:avLst/>
            </a:prstGeom>
            <a:noFill/>
            <a:ln w="9525">
              <a:solidFill>
                <a:schemeClr val="tx1"/>
              </a:solidFill>
              <a:round/>
              <a:headEnd/>
              <a:tailEnd/>
            </a:ln>
            <a:effectLst/>
          </p:spPr>
          <p:txBody>
            <a:bodyPr wrap="none"/>
            <a:lstStyle/>
            <a:p>
              <a:endParaRPr lang="es-CL"/>
            </a:p>
          </p:txBody>
        </p:sp>
        <p:sp>
          <p:nvSpPr>
            <p:cNvPr id="113679" name="Line 15"/>
            <p:cNvSpPr>
              <a:spLocks noChangeShapeType="1"/>
            </p:cNvSpPr>
            <p:nvPr/>
          </p:nvSpPr>
          <p:spPr bwMode="auto">
            <a:xfrm>
              <a:off x="4752" y="2448"/>
              <a:ext cx="0" cy="816"/>
            </a:xfrm>
            <a:prstGeom prst="line">
              <a:avLst/>
            </a:prstGeom>
            <a:noFill/>
            <a:ln w="9525">
              <a:solidFill>
                <a:schemeClr val="tx1"/>
              </a:solidFill>
              <a:round/>
              <a:headEnd/>
              <a:tailEnd/>
            </a:ln>
            <a:effectLst/>
          </p:spPr>
          <p:txBody>
            <a:bodyPr wrap="none"/>
            <a:lstStyle/>
            <a:p>
              <a:endParaRPr lang="es-CL"/>
            </a:p>
          </p:txBody>
        </p:sp>
        <p:sp>
          <p:nvSpPr>
            <p:cNvPr id="113680" name="Freeform 16"/>
            <p:cNvSpPr>
              <a:spLocks/>
            </p:cNvSpPr>
            <p:nvPr/>
          </p:nvSpPr>
          <p:spPr bwMode="auto">
            <a:xfrm>
              <a:off x="3264" y="2352"/>
              <a:ext cx="1488" cy="96"/>
            </a:xfrm>
            <a:custGeom>
              <a:avLst/>
              <a:gdLst/>
              <a:ahLst/>
              <a:cxnLst>
                <a:cxn ang="0">
                  <a:pos x="0" y="96"/>
                </a:cxn>
                <a:cxn ang="0">
                  <a:pos x="720" y="0"/>
                </a:cxn>
                <a:cxn ang="0">
                  <a:pos x="1488" y="96"/>
                </a:cxn>
              </a:cxnLst>
              <a:rect l="0" t="0" r="r" b="b"/>
              <a:pathLst>
                <a:path w="1488" h="96">
                  <a:moveTo>
                    <a:pt x="0" y="96"/>
                  </a:moveTo>
                  <a:cubicBezTo>
                    <a:pt x="236" y="48"/>
                    <a:pt x="472" y="0"/>
                    <a:pt x="720" y="0"/>
                  </a:cubicBezTo>
                  <a:cubicBezTo>
                    <a:pt x="968" y="0"/>
                    <a:pt x="1228" y="48"/>
                    <a:pt x="1488" y="96"/>
                  </a:cubicBezTo>
                </a:path>
              </a:pathLst>
            </a:custGeom>
            <a:noFill/>
            <a:ln w="9525">
              <a:solidFill>
                <a:schemeClr val="tx1"/>
              </a:solidFill>
              <a:round/>
              <a:headEnd/>
              <a:tailEnd/>
            </a:ln>
            <a:effectLst/>
          </p:spPr>
          <p:txBody>
            <a:bodyPr wrap="none"/>
            <a:lstStyle/>
            <a:p>
              <a:endParaRPr lang="es-CL"/>
            </a:p>
          </p:txBody>
        </p:sp>
        <p:sp>
          <p:nvSpPr>
            <p:cNvPr id="113681" name="Line 17"/>
            <p:cNvSpPr>
              <a:spLocks noChangeShapeType="1"/>
            </p:cNvSpPr>
            <p:nvPr/>
          </p:nvSpPr>
          <p:spPr bwMode="auto">
            <a:xfrm>
              <a:off x="2997" y="2775"/>
              <a:ext cx="144" cy="0"/>
            </a:xfrm>
            <a:prstGeom prst="line">
              <a:avLst/>
            </a:prstGeom>
            <a:noFill/>
            <a:ln w="9525">
              <a:solidFill>
                <a:schemeClr val="accent2"/>
              </a:solidFill>
              <a:round/>
              <a:headEnd/>
              <a:tailEnd/>
            </a:ln>
            <a:effectLst/>
          </p:spPr>
          <p:txBody>
            <a:bodyPr wrap="none"/>
            <a:lstStyle/>
            <a:p>
              <a:endParaRPr lang="es-CL"/>
            </a:p>
          </p:txBody>
        </p:sp>
        <p:sp>
          <p:nvSpPr>
            <p:cNvPr id="113682" name="Line 18"/>
            <p:cNvSpPr>
              <a:spLocks noChangeShapeType="1"/>
            </p:cNvSpPr>
            <p:nvPr/>
          </p:nvSpPr>
          <p:spPr bwMode="auto">
            <a:xfrm>
              <a:off x="3015" y="2823"/>
              <a:ext cx="96" cy="0"/>
            </a:xfrm>
            <a:prstGeom prst="line">
              <a:avLst/>
            </a:prstGeom>
            <a:noFill/>
            <a:ln w="9525">
              <a:solidFill>
                <a:schemeClr val="accent2"/>
              </a:solidFill>
              <a:round/>
              <a:headEnd/>
              <a:tailEnd/>
            </a:ln>
            <a:effectLst/>
          </p:spPr>
          <p:txBody>
            <a:bodyPr wrap="none"/>
            <a:lstStyle/>
            <a:p>
              <a:endParaRPr lang="es-CL"/>
            </a:p>
          </p:txBody>
        </p:sp>
        <p:sp>
          <p:nvSpPr>
            <p:cNvPr id="113683" name="Line 19"/>
            <p:cNvSpPr>
              <a:spLocks noChangeShapeType="1"/>
            </p:cNvSpPr>
            <p:nvPr/>
          </p:nvSpPr>
          <p:spPr bwMode="auto">
            <a:xfrm>
              <a:off x="4983" y="2775"/>
              <a:ext cx="144" cy="0"/>
            </a:xfrm>
            <a:prstGeom prst="line">
              <a:avLst/>
            </a:prstGeom>
            <a:noFill/>
            <a:ln w="9525">
              <a:solidFill>
                <a:schemeClr val="accent2"/>
              </a:solidFill>
              <a:round/>
              <a:headEnd/>
              <a:tailEnd/>
            </a:ln>
            <a:effectLst/>
          </p:spPr>
          <p:txBody>
            <a:bodyPr wrap="none"/>
            <a:lstStyle/>
            <a:p>
              <a:endParaRPr lang="es-CL"/>
            </a:p>
          </p:txBody>
        </p:sp>
        <p:sp>
          <p:nvSpPr>
            <p:cNvPr id="113684" name="Line 20"/>
            <p:cNvSpPr>
              <a:spLocks noChangeShapeType="1"/>
            </p:cNvSpPr>
            <p:nvPr/>
          </p:nvSpPr>
          <p:spPr bwMode="auto">
            <a:xfrm>
              <a:off x="5010" y="2823"/>
              <a:ext cx="114" cy="0"/>
            </a:xfrm>
            <a:prstGeom prst="line">
              <a:avLst/>
            </a:prstGeom>
            <a:noFill/>
            <a:ln w="9525">
              <a:solidFill>
                <a:schemeClr val="accent2"/>
              </a:solidFill>
              <a:round/>
              <a:headEnd/>
              <a:tailEnd/>
            </a:ln>
            <a:effectLst/>
          </p:spPr>
          <p:txBody>
            <a:bodyPr wrap="none"/>
            <a:lstStyle/>
            <a:p>
              <a:endParaRPr lang="es-CL"/>
            </a:p>
          </p:txBody>
        </p:sp>
        <p:sp>
          <p:nvSpPr>
            <p:cNvPr id="113685" name="Text Box 21"/>
            <p:cNvSpPr txBox="1">
              <a:spLocks noChangeArrowheads="1"/>
            </p:cNvSpPr>
            <p:nvPr/>
          </p:nvSpPr>
          <p:spPr bwMode="auto">
            <a:xfrm>
              <a:off x="2832" y="2496"/>
              <a:ext cx="288" cy="288"/>
            </a:xfrm>
            <a:prstGeom prst="rect">
              <a:avLst/>
            </a:prstGeom>
            <a:noFill/>
            <a:ln w="9525">
              <a:noFill/>
              <a:miter lim="800000"/>
              <a:headEnd/>
              <a:tailEnd/>
            </a:ln>
            <a:effectLst/>
          </p:spPr>
          <p:txBody>
            <a:bodyPr>
              <a:spAutoFit/>
            </a:bodyPr>
            <a:lstStyle/>
            <a:p>
              <a:pPr>
                <a:spcBef>
                  <a:spcPct val="50000"/>
                </a:spcBef>
              </a:pPr>
              <a:r>
                <a:rPr lang="es-ES">
                  <a:solidFill>
                    <a:schemeClr val="accent2"/>
                  </a:solidFill>
                </a:rPr>
                <a:t>W</a:t>
              </a:r>
            </a:p>
          </p:txBody>
        </p:sp>
        <p:sp>
          <p:nvSpPr>
            <p:cNvPr id="113686" name="Text Box 22"/>
            <p:cNvSpPr txBox="1">
              <a:spLocks noChangeArrowheads="1"/>
            </p:cNvSpPr>
            <p:nvPr/>
          </p:nvSpPr>
          <p:spPr bwMode="auto">
            <a:xfrm>
              <a:off x="4992" y="2496"/>
              <a:ext cx="288" cy="288"/>
            </a:xfrm>
            <a:prstGeom prst="rect">
              <a:avLst/>
            </a:prstGeom>
            <a:noFill/>
            <a:ln w="9525">
              <a:noFill/>
              <a:miter lim="800000"/>
              <a:headEnd/>
              <a:tailEnd/>
            </a:ln>
            <a:effectLst/>
          </p:spPr>
          <p:txBody>
            <a:bodyPr>
              <a:spAutoFit/>
            </a:bodyPr>
            <a:lstStyle/>
            <a:p>
              <a:pPr>
                <a:spcBef>
                  <a:spcPct val="50000"/>
                </a:spcBef>
              </a:pPr>
              <a:r>
                <a:rPr lang="es-ES">
                  <a:solidFill>
                    <a:schemeClr val="accent2"/>
                  </a:solidFill>
                </a:rPr>
                <a:t>L</a:t>
              </a:r>
            </a:p>
          </p:txBody>
        </p:sp>
        <p:grpSp>
          <p:nvGrpSpPr>
            <p:cNvPr id="3" name="Group 23"/>
            <p:cNvGrpSpPr>
              <a:grpSpLocks/>
            </p:cNvGrpSpPr>
            <p:nvPr/>
          </p:nvGrpSpPr>
          <p:grpSpPr bwMode="auto">
            <a:xfrm>
              <a:off x="3840" y="2400"/>
              <a:ext cx="191" cy="195"/>
              <a:chOff x="4167" y="3039"/>
              <a:chExt cx="191" cy="195"/>
            </a:xfrm>
          </p:grpSpPr>
          <p:sp>
            <p:nvSpPr>
              <p:cNvPr id="113688" name="Oval 24"/>
              <p:cNvSpPr>
                <a:spLocks noChangeArrowheads="1"/>
              </p:cNvSpPr>
              <p:nvPr/>
            </p:nvSpPr>
            <p:spPr bwMode="auto">
              <a:xfrm>
                <a:off x="4176" y="3072"/>
                <a:ext cx="144" cy="144"/>
              </a:xfrm>
              <a:prstGeom prst="ellipse">
                <a:avLst/>
              </a:prstGeom>
              <a:noFill/>
              <a:ln w="9525">
                <a:solidFill>
                  <a:schemeClr val="tx1"/>
                </a:solidFill>
                <a:round/>
                <a:headEnd/>
                <a:tailEnd/>
              </a:ln>
              <a:effectLst/>
            </p:spPr>
            <p:txBody>
              <a:bodyPr wrap="none" anchor="ctr"/>
              <a:lstStyle/>
              <a:p>
                <a:endParaRPr lang="es-CL"/>
              </a:p>
            </p:txBody>
          </p:sp>
          <p:sp>
            <p:nvSpPr>
              <p:cNvPr id="113689" name="Freeform 25"/>
              <p:cNvSpPr>
                <a:spLocks/>
              </p:cNvSpPr>
              <p:nvPr/>
            </p:nvSpPr>
            <p:spPr bwMode="auto">
              <a:xfrm>
                <a:off x="4167" y="3042"/>
                <a:ext cx="86" cy="192"/>
              </a:xfrm>
              <a:custGeom>
                <a:avLst/>
                <a:gdLst/>
                <a:ahLst/>
                <a:cxnLst>
                  <a:cxn ang="0">
                    <a:pos x="48" y="0"/>
                  </a:cxn>
                  <a:cxn ang="0">
                    <a:pos x="144" y="144"/>
                  </a:cxn>
                  <a:cxn ang="0">
                    <a:pos x="0" y="240"/>
                  </a:cxn>
                </a:cxnLst>
                <a:rect l="0" t="0" r="r" b="b"/>
                <a:pathLst>
                  <a:path w="152" h="240">
                    <a:moveTo>
                      <a:pt x="48" y="0"/>
                    </a:moveTo>
                    <a:cubicBezTo>
                      <a:pt x="100" y="52"/>
                      <a:pt x="152" y="104"/>
                      <a:pt x="144" y="144"/>
                    </a:cubicBezTo>
                    <a:cubicBezTo>
                      <a:pt x="136" y="184"/>
                      <a:pt x="68" y="212"/>
                      <a:pt x="0" y="240"/>
                    </a:cubicBezTo>
                  </a:path>
                </a:pathLst>
              </a:custGeom>
              <a:noFill/>
              <a:ln w="9525">
                <a:solidFill>
                  <a:schemeClr val="tx1"/>
                </a:solidFill>
                <a:round/>
                <a:headEnd/>
                <a:tailEnd/>
              </a:ln>
              <a:effectLst/>
            </p:spPr>
            <p:txBody>
              <a:bodyPr wrap="none"/>
              <a:lstStyle/>
              <a:p>
                <a:endParaRPr lang="es-CL"/>
              </a:p>
            </p:txBody>
          </p:sp>
          <p:sp>
            <p:nvSpPr>
              <p:cNvPr id="113690" name="Freeform 26"/>
              <p:cNvSpPr>
                <a:spLocks/>
              </p:cNvSpPr>
              <p:nvPr/>
            </p:nvSpPr>
            <p:spPr bwMode="auto">
              <a:xfrm flipH="1">
                <a:off x="4272" y="3039"/>
                <a:ext cx="86" cy="192"/>
              </a:xfrm>
              <a:custGeom>
                <a:avLst/>
                <a:gdLst/>
                <a:ahLst/>
                <a:cxnLst>
                  <a:cxn ang="0">
                    <a:pos x="48" y="0"/>
                  </a:cxn>
                  <a:cxn ang="0">
                    <a:pos x="144" y="144"/>
                  </a:cxn>
                  <a:cxn ang="0">
                    <a:pos x="0" y="240"/>
                  </a:cxn>
                </a:cxnLst>
                <a:rect l="0" t="0" r="r" b="b"/>
                <a:pathLst>
                  <a:path w="152" h="240">
                    <a:moveTo>
                      <a:pt x="48" y="0"/>
                    </a:moveTo>
                    <a:cubicBezTo>
                      <a:pt x="100" y="52"/>
                      <a:pt x="152" y="104"/>
                      <a:pt x="144" y="144"/>
                    </a:cubicBezTo>
                    <a:cubicBezTo>
                      <a:pt x="136" y="184"/>
                      <a:pt x="68" y="212"/>
                      <a:pt x="0" y="240"/>
                    </a:cubicBezTo>
                  </a:path>
                </a:pathLst>
              </a:custGeom>
              <a:noFill/>
              <a:ln w="9525">
                <a:solidFill>
                  <a:schemeClr val="tx1"/>
                </a:solidFill>
                <a:round/>
                <a:headEnd/>
                <a:tailEnd/>
              </a:ln>
              <a:effectLst/>
            </p:spPr>
            <p:txBody>
              <a:bodyPr wrap="none"/>
              <a:lstStyle/>
              <a:p>
                <a:endParaRPr lang="es-CL"/>
              </a:p>
            </p:txBody>
          </p:sp>
        </p:grpSp>
        <p:grpSp>
          <p:nvGrpSpPr>
            <p:cNvPr id="4" name="Group 27"/>
            <p:cNvGrpSpPr>
              <a:grpSpLocks/>
            </p:cNvGrpSpPr>
            <p:nvPr/>
          </p:nvGrpSpPr>
          <p:grpSpPr bwMode="auto">
            <a:xfrm>
              <a:off x="3264" y="2736"/>
              <a:ext cx="1488" cy="738"/>
              <a:chOff x="3264" y="2736"/>
              <a:chExt cx="1488" cy="738"/>
            </a:xfrm>
          </p:grpSpPr>
          <p:sp>
            <p:nvSpPr>
              <p:cNvPr id="113692" name="Line 28" descr="Diagonal hacia abajo ancha"/>
              <p:cNvSpPr>
                <a:spLocks noChangeShapeType="1"/>
              </p:cNvSpPr>
              <p:nvPr/>
            </p:nvSpPr>
            <p:spPr bwMode="auto">
              <a:xfrm>
                <a:off x="3264" y="2736"/>
                <a:ext cx="1488" cy="0"/>
              </a:xfrm>
              <a:prstGeom prst="line">
                <a:avLst/>
              </a:prstGeom>
              <a:noFill/>
              <a:ln w="9525">
                <a:solidFill>
                  <a:schemeClr val="tx1"/>
                </a:solidFill>
                <a:round/>
                <a:headEnd/>
                <a:tailEnd/>
              </a:ln>
              <a:effectLst/>
            </p:spPr>
            <p:txBody>
              <a:bodyPr wrap="none"/>
              <a:lstStyle/>
              <a:p>
                <a:endParaRPr lang="es-CL"/>
              </a:p>
            </p:txBody>
          </p:sp>
          <p:sp>
            <p:nvSpPr>
              <p:cNvPr id="113693" name="Line 29" descr="Diagonal hacia abajo ancha"/>
              <p:cNvSpPr>
                <a:spLocks noChangeShapeType="1"/>
              </p:cNvSpPr>
              <p:nvPr/>
            </p:nvSpPr>
            <p:spPr bwMode="auto">
              <a:xfrm>
                <a:off x="3486" y="3465"/>
                <a:ext cx="1104" cy="0"/>
              </a:xfrm>
              <a:prstGeom prst="line">
                <a:avLst/>
              </a:prstGeom>
              <a:noFill/>
              <a:ln w="9525">
                <a:solidFill>
                  <a:schemeClr val="tx1"/>
                </a:solidFill>
                <a:round/>
                <a:headEnd/>
                <a:tailEnd/>
              </a:ln>
              <a:effectLst/>
            </p:spPr>
            <p:txBody>
              <a:bodyPr wrap="none"/>
              <a:lstStyle/>
              <a:p>
                <a:endParaRPr lang="es-CL"/>
              </a:p>
            </p:txBody>
          </p:sp>
          <p:sp>
            <p:nvSpPr>
              <p:cNvPr id="113694" name="Freeform 30" descr="Diagonal hacia abajo ancha"/>
              <p:cNvSpPr>
                <a:spLocks/>
              </p:cNvSpPr>
              <p:nvPr/>
            </p:nvSpPr>
            <p:spPr bwMode="auto">
              <a:xfrm>
                <a:off x="3264" y="3264"/>
                <a:ext cx="240" cy="192"/>
              </a:xfrm>
              <a:custGeom>
                <a:avLst/>
                <a:gdLst/>
                <a:ahLst/>
                <a:cxnLst>
                  <a:cxn ang="0">
                    <a:pos x="0" y="0"/>
                  </a:cxn>
                  <a:cxn ang="0">
                    <a:pos x="48" y="144"/>
                  </a:cxn>
                  <a:cxn ang="0">
                    <a:pos x="240" y="192"/>
                  </a:cxn>
                </a:cxnLst>
                <a:rect l="0" t="0" r="r" b="b"/>
                <a:pathLst>
                  <a:path w="240" h="192">
                    <a:moveTo>
                      <a:pt x="0" y="0"/>
                    </a:moveTo>
                    <a:cubicBezTo>
                      <a:pt x="4" y="56"/>
                      <a:pt x="8" y="112"/>
                      <a:pt x="48" y="144"/>
                    </a:cubicBezTo>
                    <a:cubicBezTo>
                      <a:pt x="88" y="176"/>
                      <a:pt x="164" y="184"/>
                      <a:pt x="240" y="192"/>
                    </a:cubicBezTo>
                  </a:path>
                </a:pathLst>
              </a:custGeom>
              <a:noFill/>
              <a:ln w="9525">
                <a:solidFill>
                  <a:schemeClr val="tx1"/>
                </a:solidFill>
                <a:round/>
                <a:headEnd/>
                <a:tailEnd/>
              </a:ln>
              <a:effectLst/>
            </p:spPr>
            <p:txBody>
              <a:bodyPr wrap="none"/>
              <a:lstStyle/>
              <a:p>
                <a:endParaRPr lang="es-CL"/>
              </a:p>
            </p:txBody>
          </p:sp>
          <p:sp>
            <p:nvSpPr>
              <p:cNvPr id="113695" name="Freeform 31" descr="Diagonal hacia abajo ancha"/>
              <p:cNvSpPr>
                <a:spLocks/>
              </p:cNvSpPr>
              <p:nvPr/>
            </p:nvSpPr>
            <p:spPr bwMode="auto">
              <a:xfrm flipH="1">
                <a:off x="4512" y="3282"/>
                <a:ext cx="240" cy="192"/>
              </a:xfrm>
              <a:custGeom>
                <a:avLst/>
                <a:gdLst/>
                <a:ahLst/>
                <a:cxnLst>
                  <a:cxn ang="0">
                    <a:pos x="0" y="0"/>
                  </a:cxn>
                  <a:cxn ang="0">
                    <a:pos x="48" y="144"/>
                  </a:cxn>
                  <a:cxn ang="0">
                    <a:pos x="240" y="192"/>
                  </a:cxn>
                </a:cxnLst>
                <a:rect l="0" t="0" r="r" b="b"/>
                <a:pathLst>
                  <a:path w="240" h="192">
                    <a:moveTo>
                      <a:pt x="0" y="0"/>
                    </a:moveTo>
                    <a:cubicBezTo>
                      <a:pt x="4" y="56"/>
                      <a:pt x="8" y="112"/>
                      <a:pt x="48" y="144"/>
                    </a:cubicBezTo>
                    <a:cubicBezTo>
                      <a:pt x="88" y="176"/>
                      <a:pt x="164" y="184"/>
                      <a:pt x="240" y="192"/>
                    </a:cubicBezTo>
                  </a:path>
                </a:pathLst>
              </a:custGeom>
              <a:noFill/>
              <a:ln w="9525">
                <a:solidFill>
                  <a:schemeClr val="tx1"/>
                </a:solidFill>
                <a:round/>
                <a:headEnd/>
                <a:tailEnd/>
              </a:ln>
              <a:effectLst/>
            </p:spPr>
            <p:txBody>
              <a:bodyPr wrap="none"/>
              <a:lstStyle/>
              <a:p>
                <a:endParaRPr lang="es-CL"/>
              </a:p>
            </p:txBody>
          </p:sp>
          <p:sp>
            <p:nvSpPr>
              <p:cNvPr id="113696" name="Line 32" descr="Diagonal hacia abajo ancha"/>
              <p:cNvSpPr>
                <a:spLocks noChangeShapeType="1"/>
              </p:cNvSpPr>
              <p:nvPr/>
            </p:nvSpPr>
            <p:spPr bwMode="auto">
              <a:xfrm>
                <a:off x="3264" y="2736"/>
                <a:ext cx="0" cy="576"/>
              </a:xfrm>
              <a:prstGeom prst="line">
                <a:avLst/>
              </a:prstGeom>
              <a:noFill/>
              <a:ln w="9525">
                <a:solidFill>
                  <a:schemeClr val="tx1"/>
                </a:solidFill>
                <a:round/>
                <a:headEnd/>
                <a:tailEnd/>
              </a:ln>
              <a:effectLst/>
            </p:spPr>
            <p:txBody>
              <a:bodyPr wrap="none"/>
              <a:lstStyle/>
              <a:p>
                <a:endParaRPr lang="es-CL"/>
              </a:p>
            </p:txBody>
          </p:sp>
          <p:sp>
            <p:nvSpPr>
              <p:cNvPr id="113697" name="Line 33" descr="Diagonal hacia abajo ancha"/>
              <p:cNvSpPr>
                <a:spLocks noChangeShapeType="1"/>
              </p:cNvSpPr>
              <p:nvPr/>
            </p:nvSpPr>
            <p:spPr bwMode="auto">
              <a:xfrm>
                <a:off x="4752" y="2736"/>
                <a:ext cx="0" cy="576"/>
              </a:xfrm>
              <a:prstGeom prst="line">
                <a:avLst/>
              </a:prstGeom>
              <a:noFill/>
              <a:ln w="9525">
                <a:solidFill>
                  <a:schemeClr val="tx1"/>
                </a:solidFill>
                <a:round/>
                <a:headEnd/>
                <a:tailEnd/>
              </a:ln>
              <a:effectLst/>
            </p:spPr>
            <p:txBody>
              <a:bodyPr wrap="none"/>
              <a:lstStyle/>
              <a:p>
                <a:endParaRPr lang="es-CL"/>
              </a:p>
            </p:txBody>
          </p:sp>
        </p:grpSp>
        <p:sp>
          <p:nvSpPr>
            <p:cNvPr id="113698" name="Freeform 34" descr="Diagonal hacia abajo ancha"/>
            <p:cNvSpPr>
              <a:spLocks/>
            </p:cNvSpPr>
            <p:nvPr/>
          </p:nvSpPr>
          <p:spPr bwMode="auto">
            <a:xfrm>
              <a:off x="3264" y="2736"/>
              <a:ext cx="1488" cy="720"/>
            </a:xfrm>
            <a:custGeom>
              <a:avLst/>
              <a:gdLst/>
              <a:ahLst/>
              <a:cxnLst>
                <a:cxn ang="0">
                  <a:pos x="0" y="0"/>
                </a:cxn>
                <a:cxn ang="0">
                  <a:pos x="1488" y="0"/>
                </a:cxn>
                <a:cxn ang="0">
                  <a:pos x="1488" y="576"/>
                </a:cxn>
                <a:cxn ang="0">
                  <a:pos x="1440" y="672"/>
                </a:cxn>
                <a:cxn ang="0">
                  <a:pos x="1392" y="720"/>
                </a:cxn>
                <a:cxn ang="0">
                  <a:pos x="240" y="720"/>
                </a:cxn>
                <a:cxn ang="0">
                  <a:pos x="144" y="720"/>
                </a:cxn>
                <a:cxn ang="0">
                  <a:pos x="48" y="672"/>
                </a:cxn>
                <a:cxn ang="0">
                  <a:pos x="0" y="624"/>
                </a:cxn>
                <a:cxn ang="0">
                  <a:pos x="0" y="0"/>
                </a:cxn>
              </a:cxnLst>
              <a:rect l="0" t="0" r="r" b="b"/>
              <a:pathLst>
                <a:path w="1488" h="720">
                  <a:moveTo>
                    <a:pt x="0" y="0"/>
                  </a:moveTo>
                  <a:lnTo>
                    <a:pt x="1488" y="0"/>
                  </a:lnTo>
                  <a:lnTo>
                    <a:pt x="1488" y="576"/>
                  </a:lnTo>
                  <a:lnTo>
                    <a:pt x="1440" y="672"/>
                  </a:lnTo>
                  <a:lnTo>
                    <a:pt x="1392" y="720"/>
                  </a:lnTo>
                  <a:lnTo>
                    <a:pt x="240" y="720"/>
                  </a:lnTo>
                  <a:lnTo>
                    <a:pt x="144" y="720"/>
                  </a:lnTo>
                  <a:lnTo>
                    <a:pt x="48" y="672"/>
                  </a:lnTo>
                  <a:lnTo>
                    <a:pt x="0" y="624"/>
                  </a:lnTo>
                  <a:lnTo>
                    <a:pt x="0" y="0"/>
                  </a:lnTo>
                  <a:close/>
                </a:path>
              </a:pathLst>
            </a:custGeom>
            <a:pattFill prst="wdDnDiag">
              <a:fgClr>
                <a:schemeClr val="accent1"/>
              </a:fgClr>
              <a:bgClr>
                <a:schemeClr val="bg1"/>
              </a:bgClr>
            </a:pattFill>
            <a:ln w="9525">
              <a:solidFill>
                <a:schemeClr val="tx1"/>
              </a:solidFill>
              <a:round/>
              <a:headEnd/>
              <a:tailEnd/>
            </a:ln>
            <a:effectLst/>
          </p:spPr>
          <p:txBody>
            <a:bodyPr wrap="none"/>
            <a:lstStyle/>
            <a:p>
              <a:endParaRPr lang="es-CL"/>
            </a:p>
          </p:txBody>
        </p:sp>
      </p:grpSp>
      <p:pic>
        <p:nvPicPr>
          <p:cNvPr id="31" name="30 Imagen" descr="Captura de pantalla 2018-01-25 17.43.39.png"/>
          <p:cNvPicPr>
            <a:picLocks noChangeAspect="1"/>
          </p:cNvPicPr>
          <p:nvPr/>
        </p:nvPicPr>
        <p:blipFill>
          <a:blip r:embed="rId2"/>
          <a:srcRect l="1562" t="1365" r="25781" b="2754"/>
          <a:stretch>
            <a:fillRect/>
          </a:stretch>
        </p:blipFill>
        <p:spPr>
          <a:xfrm>
            <a:off x="5056536" y="3643314"/>
            <a:ext cx="3658868" cy="2714644"/>
          </a:xfrm>
          <a:prstGeom prst="rect">
            <a:avLst/>
          </a:prstGeom>
        </p:spPr>
      </p:pic>
      <p:sp>
        <p:nvSpPr>
          <p:cNvPr id="32" name="31 CuadroTexto"/>
          <p:cNvSpPr txBox="1"/>
          <p:nvPr/>
        </p:nvSpPr>
        <p:spPr>
          <a:xfrm>
            <a:off x="5417680" y="3826779"/>
            <a:ext cx="2869096" cy="530915"/>
          </a:xfrm>
          <a:prstGeom prst="rect">
            <a:avLst/>
          </a:prstGeom>
          <a:solidFill>
            <a:schemeClr val="bg1"/>
          </a:solidFill>
        </p:spPr>
        <p:txBody>
          <a:bodyPr wrap="square" rtlCol="0">
            <a:spAutoFit/>
          </a:bodyPr>
          <a:lstStyle/>
          <a:p>
            <a:pPr algn="ctr"/>
            <a:r>
              <a:rPr lang="es-CL" sz="1050" dirty="0"/>
              <a:t>Coeficiente de Cuaderna maestra , C</a:t>
            </a:r>
            <a:r>
              <a:rPr lang="es-CL" sz="1050" baseline="-25000" dirty="0"/>
              <a:t>m</a:t>
            </a:r>
          </a:p>
          <a:p>
            <a:pPr algn="ctr"/>
            <a:r>
              <a:rPr lang="es-CL" sz="900" dirty="0"/>
              <a:t>Porcentaje de afinamiento respecto de la cuaderna maestra</a:t>
            </a:r>
            <a:endParaRPr lang="es-CL" sz="1050" dirty="0"/>
          </a:p>
        </p:txBody>
      </p:sp>
      <p:sp>
        <p:nvSpPr>
          <p:cNvPr id="33" name="32 CuadroTexto"/>
          <p:cNvSpPr txBox="1"/>
          <p:nvPr/>
        </p:nvSpPr>
        <p:spPr>
          <a:xfrm>
            <a:off x="5271866" y="5785070"/>
            <a:ext cx="2928958" cy="415498"/>
          </a:xfrm>
          <a:prstGeom prst="rect">
            <a:avLst/>
          </a:prstGeom>
          <a:solidFill>
            <a:schemeClr val="bg1"/>
          </a:solidFill>
        </p:spPr>
        <p:txBody>
          <a:bodyPr wrap="square" rtlCol="0">
            <a:spAutoFit/>
          </a:bodyPr>
          <a:lstStyle/>
          <a:p>
            <a:r>
              <a:rPr lang="es-CL" sz="700" dirty="0"/>
              <a:t>Nota: </a:t>
            </a:r>
            <a:r>
              <a:rPr lang="es-CL" sz="700" dirty="0" err="1"/>
              <a:t>C</a:t>
            </a:r>
            <a:r>
              <a:rPr lang="es-CL" sz="1050" baseline="-25000" dirty="0" err="1"/>
              <a:t>b</a:t>
            </a:r>
            <a:r>
              <a:rPr lang="es-CL" sz="700" dirty="0"/>
              <a:t> = </a:t>
            </a:r>
            <a:r>
              <a:rPr lang="es-CL" sz="700" dirty="0" err="1"/>
              <a:t>C</a:t>
            </a:r>
            <a:r>
              <a:rPr lang="es-CL" sz="1050" baseline="-25000" dirty="0" err="1"/>
              <a:t>p</a:t>
            </a:r>
            <a:r>
              <a:rPr lang="es-CL" sz="700" dirty="0"/>
              <a:t> x C</a:t>
            </a:r>
            <a:r>
              <a:rPr lang="es-CL" sz="1050" baseline="-25000" dirty="0"/>
              <a:t>m</a:t>
            </a:r>
          </a:p>
          <a:p>
            <a:r>
              <a:rPr lang="es-CL" sz="700" dirty="0"/>
              <a:t>Valores típicos para C</a:t>
            </a:r>
            <a:r>
              <a:rPr lang="es-CL" sz="1050" baseline="-25000" dirty="0"/>
              <a:t>m</a:t>
            </a:r>
            <a:r>
              <a:rPr lang="es-CL" sz="700" dirty="0"/>
              <a:t>: 0,75 para un destructor a 0,95 para un tanquero grande</a:t>
            </a:r>
            <a:endParaRPr lang="es-CL" sz="700" baseline="-25000" dirty="0"/>
          </a:p>
        </p:txBody>
      </p:sp>
      <p:cxnSp>
        <p:nvCxnSpPr>
          <p:cNvPr id="35" name="34 Conector recto"/>
          <p:cNvCxnSpPr/>
          <p:nvPr/>
        </p:nvCxnSpPr>
        <p:spPr>
          <a:xfrm>
            <a:off x="5143504" y="3500438"/>
            <a:ext cx="3357586" cy="1588"/>
          </a:xfrm>
          <a:prstGeom prst="line">
            <a:avLst/>
          </a:prstGeom>
          <a:ln>
            <a:solidFill>
              <a:schemeClr val="tx1"/>
            </a:solidFill>
            <a:prstDash val="dashDot"/>
          </a:ln>
        </p:spPr>
        <p:style>
          <a:lnRef idx="1">
            <a:schemeClr val="accent1"/>
          </a:lnRef>
          <a:fillRef idx="0">
            <a:schemeClr val="accent1"/>
          </a:fillRef>
          <a:effectRef idx="0">
            <a:schemeClr val="accent1"/>
          </a:effectRef>
          <a:fontRef idx="minor">
            <a:schemeClr val="tx1"/>
          </a:fontRef>
        </p:style>
      </p:cxnSp>
      <p:sp>
        <p:nvSpPr>
          <p:cNvPr id="36" name="35 CuadroTexto"/>
          <p:cNvSpPr txBox="1"/>
          <p:nvPr/>
        </p:nvSpPr>
        <p:spPr>
          <a:xfrm>
            <a:off x="8072462" y="2786058"/>
            <a:ext cx="1071570" cy="276999"/>
          </a:xfrm>
          <a:prstGeom prst="rect">
            <a:avLst/>
          </a:prstGeom>
          <a:noFill/>
        </p:spPr>
        <p:txBody>
          <a:bodyPr wrap="square" rtlCol="0">
            <a:spAutoFit/>
          </a:bodyPr>
          <a:lstStyle/>
          <a:p>
            <a:r>
              <a:rPr lang="es-CL" sz="1200" dirty="0"/>
              <a:t>d = calado</a:t>
            </a:r>
          </a:p>
        </p:txBody>
      </p:sp>
      <p:cxnSp>
        <p:nvCxnSpPr>
          <p:cNvPr id="38" name="37 Conector recto de flecha"/>
          <p:cNvCxnSpPr/>
          <p:nvPr/>
        </p:nvCxnSpPr>
        <p:spPr>
          <a:xfrm rot="5400000">
            <a:off x="7500958" y="2928934"/>
            <a:ext cx="1143008"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9" name="38 CuadroTexto"/>
          <p:cNvSpPr txBox="1"/>
          <p:nvPr/>
        </p:nvSpPr>
        <p:spPr>
          <a:xfrm>
            <a:off x="6215074" y="1357298"/>
            <a:ext cx="1071570" cy="276999"/>
          </a:xfrm>
          <a:prstGeom prst="rect">
            <a:avLst/>
          </a:prstGeom>
          <a:noFill/>
        </p:spPr>
        <p:txBody>
          <a:bodyPr wrap="square" rtlCol="0">
            <a:spAutoFit/>
          </a:bodyPr>
          <a:lstStyle/>
          <a:p>
            <a:r>
              <a:rPr lang="es-CL" sz="1200" dirty="0"/>
              <a:t>B = Manga</a:t>
            </a:r>
          </a:p>
        </p:txBody>
      </p:sp>
      <p:cxnSp>
        <p:nvCxnSpPr>
          <p:cNvPr id="43" name="42 Conector recto"/>
          <p:cNvCxnSpPr/>
          <p:nvPr/>
        </p:nvCxnSpPr>
        <p:spPr>
          <a:xfrm rot="5400000">
            <a:off x="5388775" y="1631151"/>
            <a:ext cx="447666" cy="4760"/>
          </a:xfrm>
          <a:prstGeom prst="line">
            <a:avLst/>
          </a:prstGeom>
          <a:ln>
            <a:solidFill>
              <a:schemeClr val="tx1"/>
            </a:solidFill>
            <a:prstDash val="dashDot"/>
          </a:ln>
        </p:spPr>
        <p:style>
          <a:lnRef idx="1">
            <a:schemeClr val="accent1"/>
          </a:lnRef>
          <a:fillRef idx="0">
            <a:schemeClr val="accent1"/>
          </a:fillRef>
          <a:effectRef idx="0">
            <a:schemeClr val="accent1"/>
          </a:effectRef>
          <a:fontRef idx="minor">
            <a:schemeClr val="tx1"/>
          </a:fontRef>
        </p:style>
      </p:cxnSp>
      <p:cxnSp>
        <p:nvCxnSpPr>
          <p:cNvPr id="50" name="49 Conector recto"/>
          <p:cNvCxnSpPr/>
          <p:nvPr/>
        </p:nvCxnSpPr>
        <p:spPr>
          <a:xfrm rot="5400000">
            <a:off x="7750993" y="1650189"/>
            <a:ext cx="447666" cy="4760"/>
          </a:xfrm>
          <a:prstGeom prst="line">
            <a:avLst/>
          </a:prstGeom>
          <a:ln>
            <a:solidFill>
              <a:schemeClr val="tx1"/>
            </a:solidFill>
            <a:prstDash val="dashDot"/>
          </a:ln>
        </p:spPr>
        <p:style>
          <a:lnRef idx="1">
            <a:schemeClr val="accent1"/>
          </a:lnRef>
          <a:fillRef idx="0">
            <a:schemeClr val="accent1"/>
          </a:fillRef>
          <a:effectRef idx="0">
            <a:schemeClr val="accent1"/>
          </a:effectRef>
          <a:fontRef idx="minor">
            <a:schemeClr val="tx1"/>
          </a:fontRef>
        </p:style>
      </p:cxnSp>
      <p:cxnSp>
        <p:nvCxnSpPr>
          <p:cNvPr id="52" name="51 Conector recto de flecha"/>
          <p:cNvCxnSpPr/>
          <p:nvPr/>
        </p:nvCxnSpPr>
        <p:spPr>
          <a:xfrm>
            <a:off x="5614999" y="1643050"/>
            <a:ext cx="2357454" cy="1588"/>
          </a:xfrm>
          <a:prstGeom prst="straightConnector1">
            <a:avLst/>
          </a:prstGeom>
          <a:ln>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5" name="Marcador de fecha 4">
            <a:extLst>
              <a:ext uri="{FF2B5EF4-FFF2-40B4-BE49-F238E27FC236}">
                <a16:creationId xmlns:a16="http://schemas.microsoft.com/office/drawing/2014/main" id="{30DE17B5-8739-B9B2-3379-DED299C4100E}"/>
              </a:ext>
            </a:extLst>
          </p:cNvPr>
          <p:cNvSpPr>
            <a:spLocks noGrp="1"/>
          </p:cNvSpPr>
          <p:nvPr>
            <p:ph type="dt" sz="half" idx="10"/>
          </p:nvPr>
        </p:nvSpPr>
        <p:spPr/>
        <p:txBody>
          <a:bodyPr/>
          <a:lstStyle/>
          <a:p>
            <a:fld id="{DEA033D5-F6A8-419E-8B14-EFB3F39FC061}" type="datetime1">
              <a:rPr lang="es-CL" smtClean="0"/>
              <a:t>12-02-2025</a:t>
            </a:fld>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6 Marcador de número de diapositiva"/>
          <p:cNvSpPr>
            <a:spLocks noGrp="1"/>
          </p:cNvSpPr>
          <p:nvPr>
            <p:ph type="sldNum" sz="quarter" idx="12"/>
          </p:nvPr>
        </p:nvSpPr>
        <p:spPr/>
        <p:txBody>
          <a:bodyPr/>
          <a:lstStyle/>
          <a:p>
            <a:fld id="{CFA563FD-4550-4932-9A7E-FB71BFACE7A3}" type="slidenum">
              <a:rPr lang="es-ES"/>
              <a:pPr/>
              <a:t>88</a:t>
            </a:fld>
            <a:endParaRPr lang="es-ES"/>
          </a:p>
        </p:txBody>
      </p:sp>
      <p:sp>
        <p:nvSpPr>
          <p:cNvPr id="114690" name="Rectangle 2"/>
          <p:cNvSpPr>
            <a:spLocks noChangeArrowheads="1"/>
          </p:cNvSpPr>
          <p:nvPr/>
        </p:nvSpPr>
        <p:spPr bwMode="auto">
          <a:xfrm>
            <a:off x="1428728" y="5143512"/>
            <a:ext cx="3429024" cy="609600"/>
          </a:xfrm>
          <a:prstGeom prst="rect">
            <a:avLst/>
          </a:prstGeom>
          <a:noFill/>
          <a:ln w="9525">
            <a:solidFill>
              <a:schemeClr val="tx1"/>
            </a:solidFill>
            <a:miter lim="800000"/>
            <a:headEnd/>
            <a:tailEnd/>
          </a:ln>
          <a:effectLst/>
        </p:spPr>
        <p:txBody>
          <a:bodyPr wrap="none" anchor="ctr"/>
          <a:lstStyle/>
          <a:p>
            <a:endParaRPr lang="es-CL"/>
          </a:p>
        </p:txBody>
      </p:sp>
      <p:sp>
        <p:nvSpPr>
          <p:cNvPr id="114691" name="Rectangle 3"/>
          <p:cNvSpPr>
            <a:spLocks noGrp="1" noChangeArrowheads="1"/>
          </p:cNvSpPr>
          <p:nvPr>
            <p:ph type="title"/>
          </p:nvPr>
        </p:nvSpPr>
        <p:spPr/>
        <p:txBody>
          <a:bodyPr>
            <a:normAutofit fontScale="90000"/>
          </a:bodyPr>
          <a:lstStyle/>
          <a:p>
            <a:r>
              <a:rPr lang="es-CL" sz="4000" dirty="0"/>
              <a:t>El Buque y sus dimensiones</a:t>
            </a:r>
            <a:r>
              <a:rPr lang="es-ES" sz="4000" dirty="0"/>
              <a:t> </a:t>
            </a:r>
            <a:r>
              <a:rPr lang="es-ES" sz="3100" dirty="0"/>
              <a:t>Coeficiente Prismático (</a:t>
            </a:r>
            <a:r>
              <a:rPr lang="es-ES" sz="3100" dirty="0" err="1"/>
              <a:t>C</a:t>
            </a:r>
            <a:r>
              <a:rPr lang="es-ES" sz="3100" baseline="-25000" dirty="0" err="1"/>
              <a:t>p</a:t>
            </a:r>
            <a:r>
              <a:rPr lang="es-ES" sz="3100" dirty="0"/>
              <a:t>) </a:t>
            </a:r>
            <a:endParaRPr lang="es-ES" dirty="0"/>
          </a:p>
        </p:txBody>
      </p:sp>
      <p:sp>
        <p:nvSpPr>
          <p:cNvPr id="114692" name="Rectangle 4"/>
          <p:cNvSpPr>
            <a:spLocks noGrp="1" noChangeArrowheads="1"/>
          </p:cNvSpPr>
          <p:nvPr>
            <p:ph type="body" sz="half" idx="1"/>
          </p:nvPr>
        </p:nvSpPr>
        <p:spPr>
          <a:xfrm>
            <a:off x="1066800" y="1752600"/>
            <a:ext cx="3862390" cy="4114800"/>
          </a:xfrm>
        </p:spPr>
        <p:txBody>
          <a:bodyPr>
            <a:normAutofit fontScale="77500" lnSpcReduction="20000"/>
          </a:bodyPr>
          <a:lstStyle/>
          <a:p>
            <a:pPr>
              <a:lnSpc>
                <a:spcPct val="120000"/>
              </a:lnSpc>
            </a:pPr>
            <a:r>
              <a:rPr lang="es-ES" sz="2000" dirty="0"/>
              <a:t>Coeficiente Prismático </a:t>
            </a:r>
            <a:r>
              <a:rPr lang="es-ES" sz="2000" dirty="0" err="1"/>
              <a:t>C</a:t>
            </a:r>
            <a:r>
              <a:rPr lang="es-ES" sz="2000" baseline="-25000" dirty="0" err="1"/>
              <a:t>p</a:t>
            </a:r>
            <a:r>
              <a:rPr lang="es-ES" sz="2000" dirty="0"/>
              <a:t>:</a:t>
            </a:r>
          </a:p>
          <a:p>
            <a:pPr lvl="1">
              <a:lnSpc>
                <a:spcPct val="120000"/>
              </a:lnSpc>
            </a:pPr>
            <a:r>
              <a:rPr lang="es-ES" sz="1800" dirty="0"/>
              <a:t>Relación entre el volumen de desplazamiento a un calado dado y el volumen del prisma que lo contiene (el prisma tiene la forma de la cuaderna maestra).</a:t>
            </a:r>
          </a:p>
          <a:p>
            <a:pPr lvl="1">
              <a:lnSpc>
                <a:spcPct val="120000"/>
              </a:lnSpc>
            </a:pPr>
            <a:r>
              <a:rPr lang="es-ES" sz="1800" dirty="0"/>
              <a:t>En la figura es el volumen achurado comparado con el volumen que tiene la forma de  la sección media por la eslora de flotación.</a:t>
            </a:r>
          </a:p>
          <a:p>
            <a:pPr lvl="1">
              <a:lnSpc>
                <a:spcPct val="120000"/>
              </a:lnSpc>
            </a:pPr>
            <a:r>
              <a:rPr lang="es-ES" sz="1800" dirty="0" err="1"/>
              <a:t>C</a:t>
            </a:r>
            <a:r>
              <a:rPr lang="es-ES" sz="1800" baseline="-25000" dirty="0" err="1"/>
              <a:t>p</a:t>
            </a:r>
            <a:r>
              <a:rPr lang="es-ES" sz="1800" dirty="0"/>
              <a:t> = </a:t>
            </a:r>
            <a:r>
              <a:rPr lang="es-ES" sz="1800" u="sng" dirty="0"/>
              <a:t>Volumen del buque</a:t>
            </a:r>
            <a:br>
              <a:rPr lang="es-ES" sz="1800" u="sng" dirty="0"/>
            </a:br>
            <a:r>
              <a:rPr lang="es-ES" sz="1800" dirty="0"/>
              <a:t>        Volumen del prisma </a:t>
            </a:r>
            <a:br>
              <a:rPr lang="es-ES" sz="1800" dirty="0"/>
            </a:br>
            <a:r>
              <a:rPr lang="es-ES" sz="1800" dirty="0"/>
              <a:t>	= </a:t>
            </a:r>
            <a:r>
              <a:rPr lang="es-ES" sz="1800" u="sng" dirty="0"/>
              <a:t>Volumen del buque </a:t>
            </a:r>
            <a:br>
              <a:rPr lang="es-ES" sz="1800" u="sng" dirty="0"/>
            </a:br>
            <a:r>
              <a:rPr lang="es-ES" sz="1800" dirty="0"/>
              <a:t>	    L x Área </a:t>
            </a:r>
            <a:r>
              <a:rPr lang="es-ES" sz="1800" dirty="0" err="1"/>
              <a:t>Cuad</a:t>
            </a:r>
            <a:r>
              <a:rPr lang="es-ES" sz="1800" dirty="0"/>
              <a:t>. Maestra</a:t>
            </a:r>
          </a:p>
          <a:p>
            <a:pPr lvl="1">
              <a:lnSpc>
                <a:spcPct val="120000"/>
              </a:lnSpc>
              <a:spcBef>
                <a:spcPts val="1200"/>
              </a:spcBef>
              <a:buNone/>
            </a:pPr>
            <a:r>
              <a:rPr lang="es-ES" sz="1800" dirty="0"/>
              <a:t>Volumen del buque (A</a:t>
            </a:r>
            <a:r>
              <a:rPr lang="es-ES" sz="1800" baseline="-25000" dirty="0"/>
              <a:t>m)</a:t>
            </a:r>
            <a:r>
              <a:rPr lang="es-ES" sz="1800" dirty="0"/>
              <a:t> = L x B x  </a:t>
            </a:r>
            <a:r>
              <a:rPr lang="es-ES" sz="1800" dirty="0" err="1"/>
              <a:t>C</a:t>
            </a:r>
            <a:r>
              <a:rPr lang="es-ES" sz="1800" baseline="-25000" dirty="0" err="1"/>
              <a:t>p</a:t>
            </a:r>
            <a:r>
              <a:rPr lang="es-ES" sz="1800" dirty="0"/>
              <a:t> </a:t>
            </a:r>
          </a:p>
        </p:txBody>
      </p:sp>
      <p:pic>
        <p:nvPicPr>
          <p:cNvPr id="88" name="87 Imagen" descr="Captura de pantalla 2018-01-25 17.42.53.png"/>
          <p:cNvPicPr>
            <a:picLocks noChangeAspect="1"/>
          </p:cNvPicPr>
          <p:nvPr/>
        </p:nvPicPr>
        <p:blipFill>
          <a:blip r:embed="rId2"/>
          <a:srcRect l="2343" t="1365" r="25000" b="1365"/>
          <a:stretch>
            <a:fillRect/>
          </a:stretch>
        </p:blipFill>
        <p:spPr>
          <a:xfrm>
            <a:off x="5250661" y="3786190"/>
            <a:ext cx="3464743" cy="2607871"/>
          </a:xfrm>
          <a:prstGeom prst="rect">
            <a:avLst/>
          </a:prstGeom>
        </p:spPr>
      </p:pic>
      <p:pic>
        <p:nvPicPr>
          <p:cNvPr id="219138" name="Picture 2"/>
          <p:cNvPicPr>
            <a:picLocks noChangeAspect="1" noChangeArrowheads="1"/>
          </p:cNvPicPr>
          <p:nvPr/>
        </p:nvPicPr>
        <p:blipFill>
          <a:blip r:embed="rId3"/>
          <a:srcRect/>
          <a:stretch>
            <a:fillRect/>
          </a:stretch>
        </p:blipFill>
        <p:spPr bwMode="auto">
          <a:xfrm>
            <a:off x="5715008" y="1643050"/>
            <a:ext cx="2495550" cy="1914525"/>
          </a:xfrm>
          <a:prstGeom prst="rect">
            <a:avLst/>
          </a:prstGeom>
          <a:noFill/>
          <a:ln w="9525">
            <a:noFill/>
            <a:miter lim="800000"/>
            <a:headEnd/>
            <a:tailEnd/>
          </a:ln>
          <a:effectLst/>
        </p:spPr>
      </p:pic>
      <p:sp>
        <p:nvSpPr>
          <p:cNvPr id="2" name="Marcador de fecha 1">
            <a:extLst>
              <a:ext uri="{FF2B5EF4-FFF2-40B4-BE49-F238E27FC236}">
                <a16:creationId xmlns:a16="http://schemas.microsoft.com/office/drawing/2014/main" id="{B63B7556-86B9-B903-D458-124FDB28D4CE}"/>
              </a:ext>
            </a:extLst>
          </p:cNvPr>
          <p:cNvSpPr>
            <a:spLocks noGrp="1"/>
          </p:cNvSpPr>
          <p:nvPr>
            <p:ph type="dt" sz="half" idx="10"/>
          </p:nvPr>
        </p:nvSpPr>
        <p:spPr/>
        <p:txBody>
          <a:bodyPr/>
          <a:lstStyle/>
          <a:p>
            <a:fld id="{48EDBA8E-6596-49DC-913C-B24F9423342B}" type="datetime1">
              <a:rPr lang="es-CL" smtClean="0"/>
              <a:t>12-02-2025</a:t>
            </a:fld>
            <a:endParaRPr lang="es-ES"/>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55000" lnSpcReduction="20000"/>
          </a:bodyPr>
          <a:lstStyle/>
          <a:p>
            <a:pPr marL="360000" indent="-514350">
              <a:lnSpc>
                <a:spcPct val="120000"/>
              </a:lnSpc>
              <a:buNone/>
            </a:pPr>
            <a:r>
              <a:rPr lang="es-CL" dirty="0"/>
              <a:t>1.-	La eslora de un buque en la línea de flotación es de 120 m cuando flota adrizado con un calado de 4.5 m. La manga máxima es de 20 m. Si el coeficiente de bloque es 0.75, encontrar el desplazamiento en toneladas a este calado en agua salada.</a:t>
            </a:r>
          </a:p>
          <a:p>
            <a:pPr marL="360000" indent="-514350">
              <a:lnSpc>
                <a:spcPct val="120000"/>
              </a:lnSpc>
              <a:buNone/>
            </a:pPr>
            <a:r>
              <a:rPr lang="es-CL" dirty="0"/>
              <a:t>	Respuesta: 8302,5 ton.</a:t>
            </a:r>
          </a:p>
          <a:p>
            <a:pPr marL="360000" indent="-514350">
              <a:lnSpc>
                <a:spcPct val="120000"/>
              </a:lnSpc>
              <a:buNone/>
            </a:pPr>
            <a:r>
              <a:rPr lang="es-CL" dirty="0"/>
              <a:t>2.- Un barco tiene 150 m de largo, 20 m de manga, un calado a plena carga de 8 m y un calado en condición liviana de 3 m. El coeficiente de bloque en el calado a plena carga es 0.766, y en condición liviana es 0.668. Encontrar la capacidad de carga máxima del buque.</a:t>
            </a:r>
          </a:p>
          <a:p>
            <a:pPr marL="360000" indent="-514350">
              <a:lnSpc>
                <a:spcPct val="120000"/>
              </a:lnSpc>
              <a:buNone/>
            </a:pPr>
            <a:r>
              <a:rPr lang="es-CL" dirty="0"/>
              <a:t>	Respuesta: 12.681,3 ton</a:t>
            </a:r>
          </a:p>
          <a:p>
            <a:pPr marL="360000" indent="-514350">
              <a:lnSpc>
                <a:spcPct val="120000"/>
              </a:lnSpc>
              <a:buNone/>
            </a:pPr>
            <a:r>
              <a:rPr lang="es-CL" dirty="0"/>
              <a:t>3.- El bote salvavidas de un buque mide 10 m de largo, 3 m de manga y 1,5 m de profundidad. Encontrar el número de personas que puede llevar.</a:t>
            </a:r>
          </a:p>
          <a:p>
            <a:pPr marL="360000" indent="-514350">
              <a:lnSpc>
                <a:spcPct val="120000"/>
              </a:lnSpc>
              <a:buNone/>
            </a:pPr>
            <a:r>
              <a:rPr lang="es-CL" dirty="0"/>
              <a:t>	Respuesta: 95 personas</a:t>
            </a:r>
          </a:p>
          <a:p>
            <a:pPr marL="360000" indent="-514350">
              <a:lnSpc>
                <a:spcPct val="120000"/>
              </a:lnSpc>
              <a:buNone/>
            </a:pPr>
            <a:r>
              <a:rPr lang="es-CL" dirty="0"/>
              <a:t>4.- El bote salvavidas de un barco mide 10 m x 2.5 m x </a:t>
            </a:r>
            <a:r>
              <a:rPr lang="es-CL" dirty="0" err="1"/>
              <a:t>x</a:t>
            </a:r>
            <a:r>
              <a:rPr lang="es-CL" dirty="0"/>
              <a:t> 1 m. Encuentra la cantidad de personas que se pueden llevar.</a:t>
            </a:r>
          </a:p>
          <a:p>
            <a:pPr marL="360000" indent="-514350">
              <a:lnSpc>
                <a:spcPct val="120000"/>
              </a:lnSpc>
              <a:buNone/>
            </a:pPr>
            <a:r>
              <a:rPr lang="es-CL" dirty="0"/>
              <a:t>	Respuesta: 53 personas</a:t>
            </a:r>
            <a:endParaRPr lang="es-CL" baseline="30000" dirty="0"/>
          </a:p>
          <a:p>
            <a:pPr lvl="1">
              <a:lnSpc>
                <a:spcPct val="120000"/>
              </a:lnSpc>
              <a:buFont typeface="Symbol"/>
              <a:buChar char=" "/>
            </a:pPr>
            <a:endParaRPr lang="es-CL" dirty="0"/>
          </a:p>
        </p:txBody>
      </p:sp>
      <p:sp>
        <p:nvSpPr>
          <p:cNvPr id="3" name="2 Título"/>
          <p:cNvSpPr>
            <a:spLocks noGrp="1"/>
          </p:cNvSpPr>
          <p:nvPr>
            <p:ph type="title"/>
          </p:nvPr>
        </p:nvSpPr>
        <p:spPr/>
        <p:txBody>
          <a:bodyPr>
            <a:normAutofit fontScale="90000"/>
          </a:bodyPr>
          <a:lstStyle/>
          <a:p>
            <a:r>
              <a:rPr lang="es-CL" sz="4400" dirty="0"/>
              <a:t>El Buque y sus dimensiones </a:t>
            </a:r>
            <a:br>
              <a:rPr lang="es-CL" sz="2800" dirty="0"/>
            </a:br>
            <a:r>
              <a:rPr lang="es-CL" sz="2800" dirty="0"/>
              <a:t>Ejercicios con Coeficientes</a:t>
            </a:r>
            <a:endParaRPr lang="es-CL" dirty="0"/>
          </a:p>
        </p:txBody>
      </p:sp>
      <p:sp>
        <p:nvSpPr>
          <p:cNvPr id="4" name="Marcador de fecha 3">
            <a:extLst>
              <a:ext uri="{FF2B5EF4-FFF2-40B4-BE49-F238E27FC236}">
                <a16:creationId xmlns:a16="http://schemas.microsoft.com/office/drawing/2014/main" id="{01AA646F-DF05-B8E0-5ACC-84A40D0362F8}"/>
              </a:ext>
            </a:extLst>
          </p:cNvPr>
          <p:cNvSpPr>
            <a:spLocks noGrp="1"/>
          </p:cNvSpPr>
          <p:nvPr>
            <p:ph type="dt" sz="half" idx="10"/>
          </p:nvPr>
        </p:nvSpPr>
        <p:spPr/>
        <p:txBody>
          <a:bodyPr/>
          <a:lstStyle/>
          <a:p>
            <a:pPr>
              <a:defRPr/>
            </a:pPr>
            <a:fld id="{630D8A63-103B-4275-8C16-24141E8747DD}" type="datetime1">
              <a:rPr lang="es-CL" smtClean="0"/>
              <a:t>12-02-2025</a:t>
            </a:fld>
            <a:endParaRPr lang="es-ES"/>
          </a:p>
        </p:txBody>
      </p:sp>
      <p:sp>
        <p:nvSpPr>
          <p:cNvPr id="5" name="Marcador de número de diapositiva 4">
            <a:extLst>
              <a:ext uri="{FF2B5EF4-FFF2-40B4-BE49-F238E27FC236}">
                <a16:creationId xmlns:a16="http://schemas.microsoft.com/office/drawing/2014/main" id="{3846E7E2-B68C-20EF-4B94-317BD93D1687}"/>
              </a:ext>
            </a:extLst>
          </p:cNvPr>
          <p:cNvSpPr>
            <a:spLocks noGrp="1"/>
          </p:cNvSpPr>
          <p:nvPr>
            <p:ph type="sldNum" sz="quarter" idx="12"/>
          </p:nvPr>
        </p:nvSpPr>
        <p:spPr/>
        <p:txBody>
          <a:bodyPr/>
          <a:lstStyle/>
          <a:p>
            <a:pPr>
              <a:defRPr/>
            </a:pPr>
            <a:fld id="{512A34C5-A7E8-4629-B921-404C04172488}" type="slidenum">
              <a:rPr lang="es-ES" smtClean="0"/>
              <a:pPr>
                <a:defRPr/>
              </a:pPr>
              <a:t>89</a:t>
            </a:fld>
            <a:endParaRPr lang="es-ES"/>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buBlip>
                <a:blip r:embed="rId2"/>
              </a:buBlip>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Centro de Gravedad</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lnSpcReduction="10000"/>
          </a:bodyPr>
          <a:lstStyle/>
          <a:p>
            <a:pPr lvl="1">
              <a:lnSpc>
                <a:spcPct val="110000"/>
              </a:lnSpc>
            </a:pPr>
            <a:endParaRPr lang="es-ES" sz="1200" dirty="0"/>
          </a:p>
          <a:p>
            <a:pPr lvl="1">
              <a:lnSpc>
                <a:spcPct val="110000"/>
              </a:lnSpc>
              <a:buBlip>
                <a:blip r:embed="rId2"/>
              </a:buBlip>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endParaRPr lang="es-ES" sz="1200" dirty="0"/>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Pimsoll</a:t>
            </a:r>
          </a:p>
        </p:txBody>
      </p:sp>
      <p:sp>
        <p:nvSpPr>
          <p:cNvPr id="2" name="Marcador de fecha 1">
            <a:extLst>
              <a:ext uri="{FF2B5EF4-FFF2-40B4-BE49-F238E27FC236}">
                <a16:creationId xmlns:a16="http://schemas.microsoft.com/office/drawing/2014/main" id="{6E8F0E68-8BEA-AB90-7BBE-83007B762ABE}"/>
              </a:ext>
            </a:extLst>
          </p:cNvPr>
          <p:cNvSpPr>
            <a:spLocks noGrp="1"/>
          </p:cNvSpPr>
          <p:nvPr>
            <p:ph type="dt" sz="half" idx="10"/>
          </p:nvPr>
        </p:nvSpPr>
        <p:spPr/>
        <p:txBody>
          <a:bodyPr/>
          <a:lstStyle/>
          <a:p>
            <a:pPr>
              <a:defRPr/>
            </a:pPr>
            <a:fld id="{3376A74A-AEAB-4124-9BAF-E35BE9B08DE4}" type="datetime1">
              <a:rPr lang="es-CL" smtClean="0"/>
              <a:t>12-02-2025</a:t>
            </a:fld>
            <a:endParaRPr lang="es-ES" dirty="0"/>
          </a:p>
        </p:txBody>
      </p:sp>
      <p:sp>
        <p:nvSpPr>
          <p:cNvPr id="3" name="Marcador de número de diapositiva 2">
            <a:extLst>
              <a:ext uri="{FF2B5EF4-FFF2-40B4-BE49-F238E27FC236}">
                <a16:creationId xmlns:a16="http://schemas.microsoft.com/office/drawing/2014/main" id="{AA39D45C-43CD-FAA1-142A-1DF2E3692BA3}"/>
              </a:ext>
            </a:extLst>
          </p:cNvPr>
          <p:cNvSpPr>
            <a:spLocks noGrp="1"/>
          </p:cNvSpPr>
          <p:nvPr>
            <p:ph type="sldNum" sz="quarter" idx="12"/>
          </p:nvPr>
        </p:nvSpPr>
        <p:spPr/>
        <p:txBody>
          <a:bodyPr/>
          <a:lstStyle/>
          <a:p>
            <a:pPr>
              <a:defRPr/>
            </a:pPr>
            <a:fld id="{1319301B-C8DD-4E2C-8C11-EA7AD44E6A18}" type="slidenum">
              <a:rPr lang="es-ES" smtClean="0"/>
              <a:pPr>
                <a:defRPr/>
              </a:pPr>
              <a:t>90</a:t>
            </a:fld>
            <a:endParaRPr lang="es-E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withEffect">
                                  <p:stCondLst>
                                    <p:cond delay="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par>
                                <p:cTn id="13" presetID="3" presetClass="emph" presetSubtype="2" fill="hold" nodeType="withEffect">
                                  <p:stCondLst>
                                    <p:cond delay="0"/>
                                  </p:stCondLst>
                                  <p:childTnLst>
                                    <p:animClr clrSpc="rgb" dir="cw">
                                      <p:cBhvr override="childStyle">
                                        <p:cTn id="14" dur="2000" fill="hold"/>
                                        <p:tgtEl>
                                          <p:spTgt spid="12291">
                                            <p:txEl>
                                              <p:pRg st="6" end="6"/>
                                            </p:txEl>
                                          </p:spTgt>
                                        </p:tgtEl>
                                        <p:attrNameLst>
                                          <p:attrName>style.color</p:attrName>
                                        </p:attrNameLst>
                                      </p:cBhvr>
                                      <p:to>
                                        <a:schemeClr val="bg2"/>
                                      </p:to>
                                    </p:animClr>
                                  </p:childTnLst>
                                </p:cTn>
                              </p:par>
                              <p:par>
                                <p:cTn id="15" presetID="3" presetClass="emph" presetSubtype="2" fill="hold" nodeType="withEffect">
                                  <p:stCondLst>
                                    <p:cond delay="0"/>
                                  </p:stCondLst>
                                  <p:childTnLst>
                                    <p:animClr clrSpc="rgb" dir="cw">
                                      <p:cBhvr override="childStyle">
                                        <p:cTn id="16" dur="2000" fill="hold"/>
                                        <p:tgtEl>
                                          <p:spTgt spid="12291">
                                            <p:txEl>
                                              <p:pRg st="7" end="7"/>
                                            </p:txEl>
                                          </p:spTgt>
                                        </p:tgtEl>
                                        <p:attrNameLst>
                                          <p:attrName>style.color</p:attrName>
                                        </p:attrNameLst>
                                      </p:cBhvr>
                                      <p:to>
                                        <a:schemeClr val="bg2"/>
                                      </p:to>
                                    </p:animClr>
                                  </p:childTnLst>
                                </p:cTn>
                              </p:par>
                              <p:par>
                                <p:cTn id="17" presetID="3" presetClass="emph" presetSubtype="2" fill="hold" nodeType="withEffect">
                                  <p:stCondLst>
                                    <p:cond delay="0"/>
                                  </p:stCondLst>
                                  <p:childTnLst>
                                    <p:animClr clrSpc="rgb" dir="cw">
                                      <p:cBhvr override="childStyle">
                                        <p:cTn id="18" dur="2000" fill="hold"/>
                                        <p:tgtEl>
                                          <p:spTgt spid="12291">
                                            <p:txEl>
                                              <p:pRg st="8" end="8"/>
                                            </p:txEl>
                                          </p:spTgt>
                                        </p:tgtEl>
                                        <p:attrNameLst>
                                          <p:attrName>style.color</p:attrName>
                                        </p:attrNameLst>
                                      </p:cBhvr>
                                      <p:to>
                                        <a:schemeClr val="bg2"/>
                                      </p:to>
                                    </p:animClr>
                                  </p:childTnLst>
                                </p:cTn>
                              </p:par>
                              <p:par>
                                <p:cTn id="19" presetID="3" presetClass="emph" presetSubtype="2" fill="hold" nodeType="withEffect">
                                  <p:stCondLst>
                                    <p:cond delay="0"/>
                                  </p:stCondLst>
                                  <p:childTnLst>
                                    <p:animClr clrSpc="rgb" dir="cw">
                                      <p:cBhvr override="childStyle">
                                        <p:cTn id="20" dur="2000" fill="hold"/>
                                        <p:tgtEl>
                                          <p:spTgt spid="12291">
                                            <p:txEl>
                                              <p:pRg st="9" end="9"/>
                                            </p:txEl>
                                          </p:spTgt>
                                        </p:tgtEl>
                                        <p:attrNameLst>
                                          <p:attrName>style.color</p:attrName>
                                        </p:attrNameLst>
                                      </p:cBhvr>
                                      <p:to>
                                        <a:schemeClr val="bg2"/>
                                      </p:to>
                                    </p:animClr>
                                  </p:childTnLst>
                                </p:cTn>
                              </p:par>
                              <p:par>
                                <p:cTn id="21" presetID="3" presetClass="emph" presetSubtype="2" fill="hold" nodeType="withEffect">
                                  <p:stCondLst>
                                    <p:cond delay="0"/>
                                  </p:stCondLst>
                                  <p:childTnLst>
                                    <p:animClr clrSpc="rgb" dir="cw">
                                      <p:cBhvr override="childStyle">
                                        <p:cTn id="22" dur="2000" fill="hold"/>
                                        <p:tgtEl>
                                          <p:spTgt spid="12291">
                                            <p:txEl>
                                              <p:pRg st="10" end="10"/>
                                            </p:txEl>
                                          </p:spTgt>
                                        </p:tgtEl>
                                        <p:attrNameLst>
                                          <p:attrName>style.color</p:attrName>
                                        </p:attrNameLst>
                                      </p:cBhvr>
                                      <p:to>
                                        <a:schemeClr val="bg2"/>
                                      </p:to>
                                    </p:animClr>
                                  </p:childTnLst>
                                </p:cTn>
                              </p:par>
                              <p:par>
                                <p:cTn id="23" presetID="3" presetClass="emph" presetSubtype="2" fill="hold" grpId="0" nodeType="withEffect">
                                  <p:stCondLst>
                                    <p:cond delay="0"/>
                                  </p:stCondLst>
                                  <p:childTnLst>
                                    <p:animClr clrSpc="rgb" dir="cw">
                                      <p:cBhvr override="childStyle">
                                        <p:cTn id="24" dur="2000" fill="hold"/>
                                        <p:tgtEl>
                                          <p:spTgt spid="12291">
                                            <p:txEl>
                                              <p:pRg st="1" end="1"/>
                                            </p:txEl>
                                          </p:spTgt>
                                        </p:tgtEl>
                                        <p:attrNameLst>
                                          <p:attrName>style.color</p:attrName>
                                        </p:attrNameLst>
                                      </p:cBhvr>
                                      <p:to>
                                        <a:schemeClr val="bg2"/>
                                      </p:to>
                                    </p:animClr>
                                  </p:childTnLst>
                                </p:cTn>
                              </p:par>
                              <p:par>
                                <p:cTn id="25" presetID="3" presetClass="emph" presetSubtype="2" fill="hold" grpId="0" nodeType="withEffect">
                                  <p:stCondLst>
                                    <p:cond delay="0"/>
                                  </p:stCondLst>
                                  <p:childTnLst>
                                    <p:animClr clrSpc="rgb" dir="cw">
                                      <p:cBhvr override="childStyle">
                                        <p:cTn id="26" dur="2000" fill="hold"/>
                                        <p:tgtEl>
                                          <p:spTgt spid="12291">
                                            <p:txEl>
                                              <p:pRg st="2" end="2"/>
                                            </p:txEl>
                                          </p:spTgt>
                                        </p:tgtEl>
                                        <p:attrNameLst>
                                          <p:attrName>style.color</p:attrName>
                                        </p:attrNameLst>
                                      </p:cBhvr>
                                      <p:to>
                                        <a:schemeClr val="bg2"/>
                                      </p:to>
                                    </p:animClr>
                                  </p:childTnLst>
                                </p:cTn>
                              </p:par>
                              <p:par>
                                <p:cTn id="27" presetID="3" presetClass="emph" presetSubtype="2" fill="hold" grpId="0" nodeType="withEffect">
                                  <p:stCondLst>
                                    <p:cond delay="0"/>
                                  </p:stCondLst>
                                  <p:childTnLst>
                                    <p:animClr clrSpc="rgb" dir="cw">
                                      <p:cBhvr override="childStyle">
                                        <p:cTn id="28" dur="2000" fill="hold"/>
                                        <p:tgtEl>
                                          <p:spTgt spid="12291">
                                            <p:txEl>
                                              <p:pRg st="3" end="3"/>
                                            </p:txEl>
                                          </p:spTgt>
                                        </p:tgtEl>
                                        <p:attrNameLst>
                                          <p:attrName>style.color</p:attrName>
                                        </p:attrNameLst>
                                      </p:cBhvr>
                                      <p:to>
                                        <a:schemeClr val="bg2"/>
                                      </p:to>
                                    </p:animClr>
                                  </p:childTnLst>
                                </p:cTn>
                              </p:par>
                              <p:par>
                                <p:cTn id="29" presetID="3" presetClass="emph" presetSubtype="2" fill="hold" grpId="0" nodeType="withEffect">
                                  <p:stCondLst>
                                    <p:cond delay="0"/>
                                  </p:stCondLst>
                                  <p:childTnLst>
                                    <p:animClr clrSpc="rgb" dir="cw">
                                      <p:cBhvr override="childStyle">
                                        <p:cTn id="30" dur="2000" fill="hold"/>
                                        <p:tgtEl>
                                          <p:spTgt spid="12291">
                                            <p:txEl>
                                              <p:pRg st="4" end="4"/>
                                            </p:txEl>
                                          </p:spTgt>
                                        </p:tgtEl>
                                        <p:attrNameLst>
                                          <p:attrName>style.color</p:attrName>
                                        </p:attrNameLst>
                                      </p:cBhvr>
                                      <p:to>
                                        <a:schemeClr val="bg2"/>
                                      </p:to>
                                    </p:animClr>
                                  </p:childTnLst>
                                </p:cTn>
                              </p:par>
                              <p:par>
                                <p:cTn id="31" presetID="3" presetClass="emph" presetSubtype="2" fill="hold" grpId="0" nodeType="withEffect">
                                  <p:stCondLst>
                                    <p:cond delay="0"/>
                                  </p:stCondLst>
                                  <p:childTnLst>
                                    <p:animClr clrSpc="rgb" dir="cw">
                                      <p:cBhvr override="childStyle">
                                        <p:cTn id="32" dur="2000" fill="hold"/>
                                        <p:tgtEl>
                                          <p:spTgt spid="12291">
                                            <p:txEl>
                                              <p:pRg st="5" end="5"/>
                                            </p:txEl>
                                          </p:spTgt>
                                        </p:tgtEl>
                                        <p:attrNameLst>
                                          <p:attrName>style.color</p:attrName>
                                        </p:attrNameLst>
                                      </p:cBhvr>
                                      <p:to>
                                        <a:schemeClr val="bg2"/>
                                      </p:to>
                                    </p:animClr>
                                  </p:childTnLst>
                                </p:cTn>
                              </p:par>
                              <p:par>
                                <p:cTn id="33" presetID="3" presetClass="emph" presetSubtype="2" fill="hold" grpId="0" nodeType="withEffect">
                                  <p:stCondLst>
                                    <p:cond delay="0"/>
                                  </p:stCondLst>
                                  <p:childTnLst>
                                    <p:animClr clrSpc="rgb" dir="cw">
                                      <p:cBhvr override="childStyle">
                                        <p:cTn id="34" dur="2000" fill="hold"/>
                                        <p:tgtEl>
                                          <p:spTgt spid="12291">
                                            <p:txEl>
                                              <p:pRg st="6" end="6"/>
                                            </p:txEl>
                                          </p:spTgt>
                                        </p:tgtEl>
                                        <p:attrNameLst>
                                          <p:attrName>style.color</p:attrName>
                                        </p:attrNameLst>
                                      </p:cBhvr>
                                      <p:to>
                                        <a:schemeClr val="bg2"/>
                                      </p:to>
                                    </p:animClr>
                                  </p:childTnLst>
                                </p:cTn>
                              </p:par>
                              <p:par>
                                <p:cTn id="35" presetID="3" presetClass="emph" presetSubtype="2" fill="hold" grpId="0" nodeType="withEffect">
                                  <p:stCondLst>
                                    <p:cond delay="0"/>
                                  </p:stCondLst>
                                  <p:childTnLst>
                                    <p:animClr clrSpc="rgb" dir="cw">
                                      <p:cBhvr override="childStyle">
                                        <p:cTn id="36" dur="2000" fill="hold"/>
                                        <p:tgtEl>
                                          <p:spTgt spid="12291">
                                            <p:txEl>
                                              <p:pRg st="7" end="7"/>
                                            </p:txEl>
                                          </p:spTgt>
                                        </p:tgtEl>
                                        <p:attrNameLst>
                                          <p:attrName>style.color</p:attrName>
                                        </p:attrNameLst>
                                      </p:cBhvr>
                                      <p:to>
                                        <a:schemeClr val="bg2"/>
                                      </p:to>
                                    </p:animClr>
                                  </p:childTnLst>
                                </p:cTn>
                              </p:par>
                              <p:par>
                                <p:cTn id="37" presetID="3" presetClass="emph" presetSubtype="2" fill="hold" grpId="0" nodeType="withEffect">
                                  <p:stCondLst>
                                    <p:cond delay="0"/>
                                  </p:stCondLst>
                                  <p:childTnLst>
                                    <p:animClr clrSpc="rgb" dir="cw">
                                      <p:cBhvr override="childStyle">
                                        <p:cTn id="38" dur="2000" fill="hold"/>
                                        <p:tgtEl>
                                          <p:spTgt spid="12291">
                                            <p:txEl>
                                              <p:pRg st="8" end="8"/>
                                            </p:txEl>
                                          </p:spTgt>
                                        </p:tgtEl>
                                        <p:attrNameLst>
                                          <p:attrName>style.color</p:attrName>
                                        </p:attrNameLst>
                                      </p:cBhvr>
                                      <p:to>
                                        <a:schemeClr val="bg2"/>
                                      </p:to>
                                    </p:animClr>
                                  </p:childTnLst>
                                </p:cTn>
                              </p:par>
                              <p:par>
                                <p:cTn id="39" presetID="3" presetClass="emph" presetSubtype="2" fill="hold" grpId="0" nodeType="withEffect">
                                  <p:stCondLst>
                                    <p:cond delay="0"/>
                                  </p:stCondLst>
                                  <p:childTnLst>
                                    <p:animClr clrSpc="rgb" dir="cw">
                                      <p:cBhvr override="childStyle">
                                        <p:cTn id="40" dur="2000" fill="hold"/>
                                        <p:tgtEl>
                                          <p:spTgt spid="12291">
                                            <p:txEl>
                                              <p:pRg st="9" end="9"/>
                                            </p:txEl>
                                          </p:spTgt>
                                        </p:tgtEl>
                                        <p:attrNameLst>
                                          <p:attrName>style.color</p:attrName>
                                        </p:attrNameLst>
                                      </p:cBhvr>
                                      <p:to>
                                        <a:schemeClr val="bg2"/>
                                      </p:to>
                                    </p:animClr>
                                  </p:childTnLst>
                                </p:cTn>
                              </p:par>
                              <p:par>
                                <p:cTn id="41" presetID="3" presetClass="emph" presetSubtype="2" fill="hold" grpId="0" nodeType="withEffect">
                                  <p:stCondLst>
                                    <p:cond delay="0"/>
                                  </p:stCondLst>
                                  <p:childTnLst>
                                    <p:animClr clrSpc="rgb" dir="cw">
                                      <p:cBhvr override="childStyle">
                                        <p:cTn id="42" dur="2000" fill="hold"/>
                                        <p:tgtEl>
                                          <p:spTgt spid="12291">
                                            <p:txEl>
                                              <p:pRg st="10" end="10"/>
                                            </p:txEl>
                                          </p:spTgt>
                                        </p:tgtEl>
                                        <p:attrNameLst>
                                          <p:attrName>style.color</p:attrName>
                                        </p:attrNameLst>
                                      </p:cBhvr>
                                      <p:to>
                                        <a:schemeClr val="bg2"/>
                                      </p:to>
                                    </p:animClr>
                                  </p:childTnLst>
                                </p:cTn>
                              </p:par>
                              <p:par>
                                <p:cTn id="43" presetID="3" presetClass="emph" presetSubtype="2" fill="hold" nodeType="withEffect">
                                  <p:stCondLst>
                                    <p:cond delay="0"/>
                                  </p:stCondLst>
                                  <p:childTnLst>
                                    <p:animClr clrSpc="rgb" dir="cw">
                                      <p:cBhvr override="childStyle">
                                        <p:cTn id="44" dur="2000" fill="hold"/>
                                        <p:tgtEl>
                                          <p:spTgt spid="4">
                                            <p:txEl>
                                              <p:pRg st="2" end="2"/>
                                            </p:txEl>
                                          </p:spTgt>
                                        </p:tgtEl>
                                        <p:attrNameLst>
                                          <p:attrName>style.color</p:attrName>
                                        </p:attrNameLst>
                                      </p:cBhvr>
                                      <p:to>
                                        <a:schemeClr val="bg2"/>
                                      </p:to>
                                    </p:animClr>
                                  </p:childTnLst>
                                </p:cTn>
                              </p:par>
                              <p:par>
                                <p:cTn id="45" presetID="3" presetClass="emph" presetSubtype="2" fill="hold" nodeType="withEffect">
                                  <p:stCondLst>
                                    <p:cond delay="0"/>
                                  </p:stCondLst>
                                  <p:childTnLst>
                                    <p:animClr clrSpc="rgb" dir="cw">
                                      <p:cBhvr override="childStyle">
                                        <p:cTn id="46" dur="2000" fill="hold"/>
                                        <p:tgtEl>
                                          <p:spTgt spid="4">
                                            <p:txEl>
                                              <p:pRg st="3" end="3"/>
                                            </p:txEl>
                                          </p:spTgt>
                                        </p:tgtEl>
                                        <p:attrNameLst>
                                          <p:attrName>style.color</p:attrName>
                                        </p:attrNameLst>
                                      </p:cBhvr>
                                      <p:to>
                                        <a:schemeClr val="bg2"/>
                                      </p:to>
                                    </p:animClr>
                                  </p:childTnLst>
                                </p:cTn>
                              </p:par>
                              <p:par>
                                <p:cTn id="47" presetID="3" presetClass="emph" presetSubtype="2" fill="hold" nodeType="withEffect">
                                  <p:stCondLst>
                                    <p:cond delay="0"/>
                                  </p:stCondLst>
                                  <p:childTnLst>
                                    <p:animClr clrSpc="rgb" dir="cw">
                                      <p:cBhvr override="childStyle">
                                        <p:cTn id="48" dur="2000" fill="hold"/>
                                        <p:tgtEl>
                                          <p:spTgt spid="4">
                                            <p:txEl>
                                              <p:pRg st="4" end="4"/>
                                            </p:txEl>
                                          </p:spTgt>
                                        </p:tgtEl>
                                        <p:attrNameLst>
                                          <p:attrName>style.color</p:attrName>
                                        </p:attrNameLst>
                                      </p:cBhvr>
                                      <p:to>
                                        <a:schemeClr val="bg2"/>
                                      </p:to>
                                    </p:animClr>
                                  </p:childTnLst>
                                </p:cTn>
                              </p:par>
                              <p:par>
                                <p:cTn id="49" presetID="3" presetClass="emph" presetSubtype="2" fill="hold" nodeType="withEffect">
                                  <p:stCondLst>
                                    <p:cond delay="0"/>
                                  </p:stCondLst>
                                  <p:childTnLst>
                                    <p:animClr clrSpc="rgb" dir="cw">
                                      <p:cBhvr override="childStyle">
                                        <p:cTn id="50" dur="2000" fill="hold"/>
                                        <p:tgtEl>
                                          <p:spTgt spid="4">
                                            <p:txEl>
                                              <p:pRg st="1" end="1"/>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uiExpand="1"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4"/>
          <p:cNvSpPr>
            <a:spLocks noGrp="1" noChangeArrowheads="1"/>
          </p:cNvSpPr>
          <p:nvPr>
            <p:ph type="ctrTitle"/>
          </p:nvPr>
        </p:nvSpPr>
        <p:spPr/>
        <p:txBody>
          <a:bodyPr>
            <a:normAutofit/>
          </a:bodyPr>
          <a:lstStyle/>
          <a:p>
            <a:pPr eaLnBrk="1" hangingPunct="1"/>
            <a:r>
              <a:rPr lang="es-ES" dirty="0"/>
              <a:t>Estabilidad y Estiba</a:t>
            </a:r>
          </a:p>
        </p:txBody>
      </p:sp>
      <p:sp>
        <p:nvSpPr>
          <p:cNvPr id="113668" name="Rectangle 5"/>
          <p:cNvSpPr>
            <a:spLocks noGrp="1" noChangeArrowheads="1"/>
          </p:cNvSpPr>
          <p:nvPr>
            <p:ph type="subTitle" idx="1"/>
          </p:nvPr>
        </p:nvSpPr>
        <p:spPr/>
        <p:txBody>
          <a:bodyPr/>
          <a:lstStyle/>
          <a:p>
            <a:pPr eaLnBrk="1" hangingPunct="1"/>
            <a:r>
              <a:rPr lang="es-ES" dirty="0"/>
              <a:t>Término El buque y sus dimensiones</a:t>
            </a:r>
          </a:p>
          <a:p>
            <a:pPr eaLnBrk="1" hangingPunct="1"/>
            <a:endParaRPr lang="es-ES" dirty="0"/>
          </a:p>
        </p:txBody>
      </p:sp>
      <p:sp>
        <p:nvSpPr>
          <p:cNvPr id="2" name="Marcador de fecha 1">
            <a:extLst>
              <a:ext uri="{FF2B5EF4-FFF2-40B4-BE49-F238E27FC236}">
                <a16:creationId xmlns:a16="http://schemas.microsoft.com/office/drawing/2014/main" id="{8DF04B14-D5E8-1768-1110-8071BD8093FA}"/>
              </a:ext>
            </a:extLst>
          </p:cNvPr>
          <p:cNvSpPr>
            <a:spLocks noGrp="1"/>
          </p:cNvSpPr>
          <p:nvPr>
            <p:ph type="dt" sz="half" idx="10"/>
          </p:nvPr>
        </p:nvSpPr>
        <p:spPr/>
        <p:txBody>
          <a:bodyPr/>
          <a:lstStyle/>
          <a:p>
            <a:pPr>
              <a:defRPr/>
            </a:pPr>
            <a:fld id="{E9DE38F1-B8A2-4EE5-9350-1CB0DF18D2E9}" type="datetime1">
              <a:rPr lang="es-CL" smtClean="0"/>
              <a:t>12-02-2025</a:t>
            </a:fld>
            <a:endParaRPr lang="es-ES"/>
          </a:p>
        </p:txBody>
      </p:sp>
      <p:sp>
        <p:nvSpPr>
          <p:cNvPr id="3" name="Marcador de número de diapositiva 2">
            <a:extLst>
              <a:ext uri="{FF2B5EF4-FFF2-40B4-BE49-F238E27FC236}">
                <a16:creationId xmlns:a16="http://schemas.microsoft.com/office/drawing/2014/main" id="{09520C2E-C15E-DEB6-7528-2652FC9318C3}"/>
              </a:ext>
            </a:extLst>
          </p:cNvPr>
          <p:cNvSpPr>
            <a:spLocks noGrp="1"/>
          </p:cNvSpPr>
          <p:nvPr>
            <p:ph type="sldNum" sz="quarter" idx="12"/>
          </p:nvPr>
        </p:nvSpPr>
        <p:spPr/>
        <p:txBody>
          <a:bodyPr/>
          <a:lstStyle/>
          <a:p>
            <a:pPr>
              <a:defRPr/>
            </a:pPr>
            <a:fld id="{C0A89749-771D-4773-9046-528091631E70}" type="slidenum">
              <a:rPr lang="es-ES" smtClean="0"/>
              <a:pPr>
                <a:defRPr/>
              </a:pPr>
              <a:t>91</a:t>
            </a:fld>
            <a:endParaRPr lang="es-ES"/>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
  <TotalTime>126958</TotalTime>
  <Words>9587</Words>
  <Application>Microsoft Office PowerPoint</Application>
  <PresentationFormat>Presentación en pantalla (4:3)</PresentationFormat>
  <Paragraphs>1097</Paragraphs>
  <Slides>91</Slides>
  <Notes>56</Notes>
  <HiddenSlides>1</HiddenSlides>
  <MMClips>1</MMClips>
  <ScaleCrop>false</ScaleCrop>
  <HeadingPairs>
    <vt:vector size="8" baseType="variant">
      <vt:variant>
        <vt:lpstr>Fuentes usadas</vt:lpstr>
      </vt:variant>
      <vt:variant>
        <vt:i4>12</vt:i4>
      </vt:variant>
      <vt:variant>
        <vt:lpstr>Tema</vt:lpstr>
      </vt:variant>
      <vt:variant>
        <vt:i4>1</vt:i4>
      </vt:variant>
      <vt:variant>
        <vt:lpstr>Servidores OLE incrustados</vt:lpstr>
      </vt:variant>
      <vt:variant>
        <vt:i4>3</vt:i4>
      </vt:variant>
      <vt:variant>
        <vt:lpstr>Títulos de diapositiva</vt:lpstr>
      </vt:variant>
      <vt:variant>
        <vt:i4>91</vt:i4>
      </vt:variant>
    </vt:vector>
  </HeadingPairs>
  <TitlesOfParts>
    <vt:vector size="107" baseType="lpstr">
      <vt:lpstr>Arial</vt:lpstr>
      <vt:lpstr>Cambria Math</vt:lpstr>
      <vt:lpstr>Comic Sans MS</vt:lpstr>
      <vt:lpstr>Lucida Sans</vt:lpstr>
      <vt:lpstr>Lucida Sans Unicode</vt:lpstr>
      <vt:lpstr>Noto Sans Symbols</vt:lpstr>
      <vt:lpstr>Symbol</vt:lpstr>
      <vt:lpstr>Times New Roman</vt:lpstr>
      <vt:lpstr>Verdana</vt:lpstr>
      <vt:lpstr>Wingdings</vt:lpstr>
      <vt:lpstr>Wingdings 2</vt:lpstr>
      <vt:lpstr>Wingdings 3</vt:lpstr>
      <vt:lpstr>Concurrencia</vt:lpstr>
      <vt:lpstr>PI3</vt:lpstr>
      <vt:lpstr>Imagen de mapa de bits</vt:lpstr>
      <vt:lpstr>Fotografía de Photo Editor</vt:lpstr>
      <vt:lpstr>Estabilidad y Estiba</vt:lpstr>
      <vt:lpstr>Programa de Asignatura</vt:lpstr>
      <vt:lpstr>Física aplicada a la Estabilidad</vt:lpstr>
      <vt:lpstr>Física aplicada a la Estabilidad</vt:lpstr>
      <vt:lpstr>Física aplicada a la Estabilidad</vt:lpstr>
      <vt:lpstr>Física aplicada a la Estabilidad</vt:lpstr>
      <vt:lpstr>Física aplicada a la Estabilidad </vt:lpstr>
      <vt:lpstr>Física aplicada a la Estabilidad </vt:lpstr>
      <vt:lpstr>Física aplicada a la Estabilidad</vt:lpstr>
      <vt:lpstr>Física aplicada a la Estabilidad</vt:lpstr>
      <vt:lpstr>Física aplicada a la Estabilidad</vt:lpstr>
      <vt:lpstr>Física aplicada a la Estabilidad</vt:lpstr>
      <vt:lpstr>Física aplicada a la Estabilidad</vt:lpstr>
      <vt:lpstr>Física aplicada a la Estabilidad</vt:lpstr>
      <vt:lpstr>Física aplicada a la Estabilidad</vt:lpstr>
      <vt:lpstr>Física aplicada a la Estabilidad</vt:lpstr>
      <vt:lpstr>U.T.1 Fundamentos de Estabilidad</vt:lpstr>
      <vt:lpstr>Física aplicada a la Estabilidad</vt:lpstr>
      <vt:lpstr>Física aplicada a la Estabilidad</vt:lpstr>
      <vt:lpstr>Física aplicada a la Estabilidad                   Cetroides</vt:lpstr>
      <vt:lpstr>Física aplicada a la Estabilidad Centros de área</vt:lpstr>
      <vt:lpstr>Física aplicada a la Estabilidad         Centros de área - Ejemplo</vt:lpstr>
      <vt:lpstr>Física aplicada a la Estabilidad Centros de área</vt:lpstr>
      <vt:lpstr>Física aplicada a la Estabilidad Centro de Flotación</vt:lpstr>
      <vt:lpstr>Física aplicada a la Estabilidad Centro de Boyantéz</vt:lpstr>
      <vt:lpstr>Física aplicada a la Estabilidad Centro de Boyantéz</vt:lpstr>
      <vt:lpstr>Física aplicada a la Estabilidad Centro de Boyantéz</vt:lpstr>
      <vt:lpstr>Física aplicada a la Estabilidad Centro de Boyantéz</vt:lpstr>
      <vt:lpstr>Física aplicada a la Estabilidad Centro de Boyantéz</vt:lpstr>
      <vt:lpstr>Física aplicada a la Estabilidad Centro de Boyantéz: B</vt:lpstr>
      <vt:lpstr>Física aplicada a la Estabilidad Centros de Gravedad</vt:lpstr>
      <vt:lpstr>Física aplicada a la Estabilidad  Efecto de quitar masa a un cuerpo</vt:lpstr>
      <vt:lpstr>Física aplicada a la Estabilidad  Efecto de quitar masa a un cuerpo</vt:lpstr>
      <vt:lpstr>Física aplicada a la Estabilidad  Efecto de quitar masa a un cuerpo</vt:lpstr>
      <vt:lpstr>Física aplicada a la Estabilidad  Efecto de quitar masa a un cuerpo</vt:lpstr>
      <vt:lpstr>Física aplicada a la Estabilidad  Aplicaciones a buques</vt:lpstr>
      <vt:lpstr>Física aplicada a la Estabilidad  Aplicaciones a buques</vt:lpstr>
      <vt:lpstr>Física aplicada a la Estabilidad  Aplicaciones a buques</vt:lpstr>
      <vt:lpstr>Física aplicada a la Estabilidad  Aplicaciones a buques</vt:lpstr>
      <vt:lpstr>Física aplicada a la Estabilidad  Caso Práctico</vt:lpstr>
      <vt:lpstr>Física aplicada a la Estabilidad  Efecto de agregar masa a un cuerpo</vt:lpstr>
      <vt:lpstr>Física aplicada a la Estabilidad  Efecto de agregar masa a un cuerpo</vt:lpstr>
      <vt:lpstr>Efecto de agregar masa a un cuerpo</vt:lpstr>
      <vt:lpstr>Física aplicada a la Estabilidad  Aplicaciones a buques</vt:lpstr>
      <vt:lpstr>Física aplicada a la Estabilidad  Aplicaciones a buques</vt:lpstr>
      <vt:lpstr>Física aplicada a la Estabilidad  Caso Práctico</vt:lpstr>
      <vt:lpstr>Efecto de mover masas en un buque</vt:lpstr>
      <vt:lpstr>Efecto de mover masas en un buque</vt:lpstr>
      <vt:lpstr>Caso Práctico</vt:lpstr>
      <vt:lpstr>Física aplicada a la Estabilidad  Efecto de suspender pesos en altura</vt:lpstr>
      <vt:lpstr>Física aplicada a la Estabilidad  Conclusiones</vt:lpstr>
      <vt:lpstr>Física aplicada a la Estabilidad  Ejemplo 1</vt:lpstr>
      <vt:lpstr>Física aplicada a la Estabilidad  Solución</vt:lpstr>
      <vt:lpstr>Física aplicada a la Estabilidad  Ejemplo 2</vt:lpstr>
      <vt:lpstr>Física aplicada a la Estabilidad  Ejemplo 2</vt:lpstr>
      <vt:lpstr>Física aplicada a la Estabilidad  Ejemplo 2</vt:lpstr>
      <vt:lpstr>Física aplicada a la Estabilidad  Ejercicios</vt:lpstr>
      <vt:lpstr>Física aplicada a la Estabilidad  Ejercicios</vt:lpstr>
      <vt:lpstr>Física aplicada a la Estabilidad</vt:lpstr>
      <vt:lpstr>U.T.1 Fundamentos de Estabilidad</vt:lpstr>
      <vt:lpstr>El Buque y sus dimensiones Desplazamiento</vt:lpstr>
      <vt:lpstr>Buque y sus dimensiones Desplazamiento – Otras definiciones</vt:lpstr>
      <vt:lpstr>Buque y sus dimensiones Desplazamiento - definiciones</vt:lpstr>
      <vt:lpstr>Buque y sus dimensiones Desplazamiento - definiciones</vt:lpstr>
      <vt:lpstr>Buque y sus dimensiones Desplazamiento – Otras definiciones</vt:lpstr>
      <vt:lpstr>U.T.1 Fundamentos de Estabilidad</vt:lpstr>
      <vt:lpstr>El Buque y sus dimensiones Principales Dimensiones</vt:lpstr>
      <vt:lpstr>El Buque y sus dimensiones Principales Dimensiones</vt:lpstr>
      <vt:lpstr>El Buque y sus dimensiones Calado, Asiento y Arrastre</vt:lpstr>
      <vt:lpstr>El Buque y sus dimensiones Calado, Asiento y Arrastre</vt:lpstr>
      <vt:lpstr>El Buque y sus dimensiones  Trabajo con marcas de calado</vt:lpstr>
      <vt:lpstr>El Buque y sus dimensiones  Trabajo con marcas de calado</vt:lpstr>
      <vt:lpstr>El Buque y sus dimensiones Desplazamiento</vt:lpstr>
      <vt:lpstr>El Buque y sus dimensiones Desplazamiento</vt:lpstr>
      <vt:lpstr>Presentación de PowerPoint</vt:lpstr>
      <vt:lpstr>Presentación de PowerPoint</vt:lpstr>
      <vt:lpstr>Presentación de PowerPoint</vt:lpstr>
      <vt:lpstr>Presentación de PowerPoint</vt:lpstr>
      <vt:lpstr>El Buque y sus dimensiones Formas y Coeficientes</vt:lpstr>
      <vt:lpstr>Presentación de PowerPoint</vt:lpstr>
      <vt:lpstr>El Buque y sus dimensiones  Ejemplo 1 Coeficiente plano flotación</vt:lpstr>
      <vt:lpstr>El Buque y sus dimensiones Coeficiente de fineza del desplazamiento (Cb) </vt:lpstr>
      <vt:lpstr>El Buque y sus dimensiones  Ejercicio Coeficiente de Bloque Cb</vt:lpstr>
      <vt:lpstr>El Buque y sus dimensiones Resolución Cb</vt:lpstr>
      <vt:lpstr>El Buque y sus dimensiones  Cb aplicado a botes salvavidas</vt:lpstr>
      <vt:lpstr>El Buque y sus dimensiones  Cb aplicado a botes salvavidas</vt:lpstr>
      <vt:lpstr>El Buque y sus dimensiones  Coeficiente de Cuaderna Maestra (Cm) </vt:lpstr>
      <vt:lpstr>El Buque y sus dimensiones Coeficiente Prismático (Cp) </vt:lpstr>
      <vt:lpstr>El Buque y sus dimensiones  Ejercicios con Coeficientes</vt:lpstr>
      <vt:lpstr>U.T.1 Fundamentos de Estabilidad</vt:lpstr>
      <vt:lpstr>Estabilidad y Estiba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3068</cp:lastModifiedBy>
  <cp:revision>242</cp:revision>
  <dcterms:created xsi:type="dcterms:W3CDTF">2008-04-11T19:59:31Z</dcterms:created>
  <dcterms:modified xsi:type="dcterms:W3CDTF">2025-02-12T23:38:32Z</dcterms:modified>
</cp:coreProperties>
</file>