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7" r:id="rId2"/>
    <p:sldId id="258" r:id="rId3"/>
    <p:sldId id="266" r:id="rId4"/>
    <p:sldId id="278" r:id="rId5"/>
    <p:sldId id="279" r:id="rId6"/>
    <p:sldId id="263" r:id="rId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155" autoAdjust="0"/>
  </p:normalViewPr>
  <p:slideViewPr>
    <p:cSldViewPr snapToGrid="0">
      <p:cViewPr varScale="1">
        <p:scale>
          <a:sx n="80" d="100"/>
          <a:sy n="80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3843A5-1C2C-4259-95C7-898DF260CDE7}" type="doc">
      <dgm:prSet loTypeId="urn:microsoft.com/office/officeart/2009/layout/CircleArrowProcess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6B4C4950-0E32-4DF5-996B-C48629B2C1C2}">
      <dgm:prSet phldrT="[Texto]" custT="1"/>
      <dgm:spPr/>
      <dgm:t>
        <a:bodyPr/>
        <a:lstStyle/>
        <a:p>
          <a:endParaRPr lang="es-ES" sz="2400" b="1" dirty="0">
            <a:solidFill>
              <a:schemeClr val="accent1">
                <a:lumMod val="50000"/>
              </a:schemeClr>
            </a:solidFill>
          </a:endParaRPr>
        </a:p>
      </dgm:t>
    </dgm:pt>
    <dgm:pt modelId="{B273C01C-E7EF-4836-9B0A-442AE1AC356C}" type="parTrans" cxnId="{92B3DBBE-8ABA-4721-A667-EF7E954A86C8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708A75D5-6903-48C7-BC79-4E16626A5188}" type="sibTrans" cxnId="{92B3DBBE-8ABA-4721-A667-EF7E954A86C8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F226CA56-F9CB-4B16-91F1-4CD8D33E8F6A}">
      <dgm:prSet phldrT="[Texto]" custT="1"/>
      <dgm:spPr/>
      <dgm:t>
        <a:bodyPr/>
        <a:lstStyle/>
        <a:p>
          <a:r>
            <a:rPr lang="es-ES" sz="4100" dirty="0" smtClean="0">
              <a:solidFill>
                <a:schemeClr val="accent1">
                  <a:lumMod val="50000"/>
                </a:schemeClr>
              </a:solidFill>
            </a:rPr>
            <a:t>  </a:t>
          </a:r>
          <a:endParaRPr lang="es-ES" sz="4100" dirty="0">
            <a:solidFill>
              <a:schemeClr val="accent1">
                <a:lumMod val="50000"/>
              </a:schemeClr>
            </a:solidFill>
          </a:endParaRPr>
        </a:p>
      </dgm:t>
    </dgm:pt>
    <dgm:pt modelId="{6840FD67-9EB3-466C-BC2C-57DE946AE52E}" type="parTrans" cxnId="{421DBAA2-B687-4DBF-A887-ECB3B275A701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3201C907-B0D6-42D1-B04D-FCCF28F65580}" type="sibTrans" cxnId="{421DBAA2-B687-4DBF-A887-ECB3B275A701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8F214F01-D9D3-48F4-9619-E1876BDB66E0}">
      <dgm:prSet phldrT="[Texto]" custT="1"/>
      <dgm:spPr/>
      <dgm:t>
        <a:bodyPr/>
        <a:lstStyle/>
        <a:p>
          <a:endParaRPr lang="es-ES" sz="2400" b="1" dirty="0" smtClean="0">
            <a:solidFill>
              <a:schemeClr val="accent1">
                <a:lumMod val="50000"/>
              </a:schemeClr>
            </a:solidFill>
          </a:endParaRPr>
        </a:p>
      </dgm:t>
    </dgm:pt>
    <dgm:pt modelId="{6C2C66E3-93A3-442B-B951-0EE30DC9EBE3}" type="sibTrans" cxnId="{0B96F9AF-0374-4BD7-A4B5-DCE99D2A3AEB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2C60A36B-9CE1-4E64-A476-3DDC22A53B88}" type="parTrans" cxnId="{0B96F9AF-0374-4BD7-A4B5-DCE99D2A3AEB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DB5FC220-3005-4231-80BD-109A373AD0A5}" type="pres">
      <dgm:prSet presAssocID="{6F3843A5-1C2C-4259-95C7-898DF260CDE7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3836B84F-2129-406F-A92A-BFEB091CF780}" type="pres">
      <dgm:prSet presAssocID="{8F214F01-D9D3-48F4-9619-E1876BDB66E0}" presName="Accent1" presStyleCnt="0"/>
      <dgm:spPr/>
    </dgm:pt>
    <dgm:pt modelId="{756A5A08-B5C7-42DB-BF53-B67C831E2D86}" type="pres">
      <dgm:prSet presAssocID="{8F214F01-D9D3-48F4-9619-E1876BDB66E0}" presName="Accent" presStyleLbl="node1" presStyleIdx="0" presStyleCnt="3" custScaleX="144917" custLinFactNeighborX="4771" custLinFactNeighborY="-10529"/>
      <dgm:spPr/>
    </dgm:pt>
    <dgm:pt modelId="{7E0E97F3-F22F-4073-B639-8CC4EFC3FE60}" type="pres">
      <dgm:prSet presAssocID="{8F214F01-D9D3-48F4-9619-E1876BDB66E0}" presName="Parent1" presStyleLbl="revTx" presStyleIdx="0" presStyleCnt="3" custScaleX="207359" custScaleY="17267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74563-01ED-4F1A-8F2C-CC96D398437F}" type="pres">
      <dgm:prSet presAssocID="{6B4C4950-0E32-4DF5-996B-C48629B2C1C2}" presName="Accent2" presStyleCnt="0"/>
      <dgm:spPr/>
    </dgm:pt>
    <dgm:pt modelId="{12441F48-CC99-49BC-B349-4F4EE3DEC8BE}" type="pres">
      <dgm:prSet presAssocID="{6B4C4950-0E32-4DF5-996B-C48629B2C1C2}" presName="Accent" presStyleLbl="node1" presStyleIdx="1" presStyleCnt="3" custScaleX="267759" custScaleY="114786" custLinFactNeighborX="-2041" custLinFactNeighborY="-956"/>
      <dgm:spPr/>
    </dgm:pt>
    <dgm:pt modelId="{16163CB7-7A30-42EB-B578-6B5896A2AD6D}" type="pres">
      <dgm:prSet presAssocID="{6B4C4950-0E32-4DF5-996B-C48629B2C1C2}" presName="Parent2" presStyleLbl="revTx" presStyleIdx="1" presStyleCnt="3" custScaleX="26646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ED59595-E1F9-4AE2-80CA-ABA811A974F1}" type="pres">
      <dgm:prSet presAssocID="{F226CA56-F9CB-4B16-91F1-4CD8D33E8F6A}" presName="Accent3" presStyleCnt="0"/>
      <dgm:spPr/>
    </dgm:pt>
    <dgm:pt modelId="{64606AC1-BF29-4384-AC66-F4A599D5499E}" type="pres">
      <dgm:prSet presAssocID="{F226CA56-F9CB-4B16-91F1-4CD8D33E8F6A}" presName="Accent" presStyleLbl="node1" presStyleIdx="2" presStyleCnt="3" custScaleX="264491" custScaleY="107450" custLinFactNeighborX="7603" custLinFactNeighborY="6634"/>
      <dgm:spPr/>
    </dgm:pt>
    <dgm:pt modelId="{5E8F0878-4956-4AC6-9E60-B8B4803E17D2}" type="pres">
      <dgm:prSet presAssocID="{F226CA56-F9CB-4B16-91F1-4CD8D33E8F6A}" presName="Parent3" presStyleLbl="revTx" presStyleIdx="2" presStyleCnt="3" custScaleX="16337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1C9E8E6-04FB-430E-8B58-8FDCB69A51BB}" type="presOf" srcId="{F226CA56-F9CB-4B16-91F1-4CD8D33E8F6A}" destId="{5E8F0878-4956-4AC6-9E60-B8B4803E17D2}" srcOrd="0" destOrd="0" presId="urn:microsoft.com/office/officeart/2009/layout/CircleArrowProcess"/>
    <dgm:cxn modelId="{1198FD06-F971-48FA-B985-847AADB7189C}" type="presOf" srcId="{8F214F01-D9D3-48F4-9619-E1876BDB66E0}" destId="{7E0E97F3-F22F-4073-B639-8CC4EFC3FE60}" srcOrd="0" destOrd="0" presId="urn:microsoft.com/office/officeart/2009/layout/CircleArrowProcess"/>
    <dgm:cxn modelId="{0B96F9AF-0374-4BD7-A4B5-DCE99D2A3AEB}" srcId="{6F3843A5-1C2C-4259-95C7-898DF260CDE7}" destId="{8F214F01-D9D3-48F4-9619-E1876BDB66E0}" srcOrd="0" destOrd="0" parTransId="{2C60A36B-9CE1-4E64-A476-3DDC22A53B88}" sibTransId="{6C2C66E3-93A3-442B-B951-0EE30DC9EBE3}"/>
    <dgm:cxn modelId="{9E774986-2AAD-4043-AC1E-358DD2634FEE}" type="presOf" srcId="{6B4C4950-0E32-4DF5-996B-C48629B2C1C2}" destId="{16163CB7-7A30-42EB-B578-6B5896A2AD6D}" srcOrd="0" destOrd="0" presId="urn:microsoft.com/office/officeart/2009/layout/CircleArrowProcess"/>
    <dgm:cxn modelId="{421DBAA2-B687-4DBF-A887-ECB3B275A701}" srcId="{6F3843A5-1C2C-4259-95C7-898DF260CDE7}" destId="{F226CA56-F9CB-4B16-91F1-4CD8D33E8F6A}" srcOrd="2" destOrd="0" parTransId="{6840FD67-9EB3-466C-BC2C-57DE946AE52E}" sibTransId="{3201C907-B0D6-42D1-B04D-FCCF28F65580}"/>
    <dgm:cxn modelId="{7AE55906-D5AD-46D0-857E-A80E3AD2C5CB}" type="presOf" srcId="{6F3843A5-1C2C-4259-95C7-898DF260CDE7}" destId="{DB5FC220-3005-4231-80BD-109A373AD0A5}" srcOrd="0" destOrd="0" presId="urn:microsoft.com/office/officeart/2009/layout/CircleArrowProcess"/>
    <dgm:cxn modelId="{92B3DBBE-8ABA-4721-A667-EF7E954A86C8}" srcId="{6F3843A5-1C2C-4259-95C7-898DF260CDE7}" destId="{6B4C4950-0E32-4DF5-996B-C48629B2C1C2}" srcOrd="1" destOrd="0" parTransId="{B273C01C-E7EF-4836-9B0A-442AE1AC356C}" sibTransId="{708A75D5-6903-48C7-BC79-4E16626A5188}"/>
    <dgm:cxn modelId="{75A20AD4-B43A-4194-88A1-86847D7D0749}" type="presParOf" srcId="{DB5FC220-3005-4231-80BD-109A373AD0A5}" destId="{3836B84F-2129-406F-A92A-BFEB091CF780}" srcOrd="0" destOrd="0" presId="urn:microsoft.com/office/officeart/2009/layout/CircleArrowProcess"/>
    <dgm:cxn modelId="{6B40BF7D-6B53-4606-AE17-84A251E97B30}" type="presParOf" srcId="{3836B84F-2129-406F-A92A-BFEB091CF780}" destId="{756A5A08-B5C7-42DB-BF53-B67C831E2D86}" srcOrd="0" destOrd="0" presId="urn:microsoft.com/office/officeart/2009/layout/CircleArrowProcess"/>
    <dgm:cxn modelId="{249D23A6-7EAF-4AEC-80DE-0AD2EABA564B}" type="presParOf" srcId="{DB5FC220-3005-4231-80BD-109A373AD0A5}" destId="{7E0E97F3-F22F-4073-B639-8CC4EFC3FE60}" srcOrd="1" destOrd="0" presId="urn:microsoft.com/office/officeart/2009/layout/CircleArrowProcess"/>
    <dgm:cxn modelId="{94F43FEF-B426-430B-A081-7867C8CF0084}" type="presParOf" srcId="{DB5FC220-3005-4231-80BD-109A373AD0A5}" destId="{3F274563-01ED-4F1A-8F2C-CC96D398437F}" srcOrd="2" destOrd="0" presId="urn:microsoft.com/office/officeart/2009/layout/CircleArrowProcess"/>
    <dgm:cxn modelId="{530136A4-8E83-4F05-BC62-01EDAB548593}" type="presParOf" srcId="{3F274563-01ED-4F1A-8F2C-CC96D398437F}" destId="{12441F48-CC99-49BC-B349-4F4EE3DEC8BE}" srcOrd="0" destOrd="0" presId="urn:microsoft.com/office/officeart/2009/layout/CircleArrowProcess"/>
    <dgm:cxn modelId="{EBE9C36C-5ABD-4114-B48E-E46978EBE78F}" type="presParOf" srcId="{DB5FC220-3005-4231-80BD-109A373AD0A5}" destId="{16163CB7-7A30-42EB-B578-6B5896A2AD6D}" srcOrd="3" destOrd="0" presId="urn:microsoft.com/office/officeart/2009/layout/CircleArrowProcess"/>
    <dgm:cxn modelId="{714AABB8-E538-42EC-AA2B-ED947302B0A8}" type="presParOf" srcId="{DB5FC220-3005-4231-80BD-109A373AD0A5}" destId="{4ED59595-E1F9-4AE2-80CA-ABA811A974F1}" srcOrd="4" destOrd="0" presId="urn:microsoft.com/office/officeart/2009/layout/CircleArrowProcess"/>
    <dgm:cxn modelId="{26EC5A7E-0A7A-4CF5-A542-AD3601BD0877}" type="presParOf" srcId="{4ED59595-E1F9-4AE2-80CA-ABA811A974F1}" destId="{64606AC1-BF29-4384-AC66-F4A599D5499E}" srcOrd="0" destOrd="0" presId="urn:microsoft.com/office/officeart/2009/layout/CircleArrowProcess"/>
    <dgm:cxn modelId="{3DD66AF2-C5FB-4CFC-AEA4-FB760FEF2339}" type="presParOf" srcId="{DB5FC220-3005-4231-80BD-109A373AD0A5}" destId="{5E8F0878-4956-4AC6-9E60-B8B4803E17D2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6A5A08-B5C7-42DB-BF53-B67C831E2D86}">
      <dsp:nvSpPr>
        <dsp:cNvPr id="0" name=""/>
        <dsp:cNvSpPr/>
      </dsp:nvSpPr>
      <dsp:spPr>
        <a:xfrm>
          <a:off x="4333877" y="-285523"/>
          <a:ext cx="3410746" cy="235394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0E97F3-F22F-4073-B639-8CC4EFC3FE60}">
      <dsp:nvSpPr>
        <dsp:cNvPr id="0" name=""/>
        <dsp:cNvSpPr/>
      </dsp:nvSpPr>
      <dsp:spPr>
        <a:xfrm>
          <a:off x="4568344" y="574610"/>
          <a:ext cx="2711929" cy="1128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b="1" kern="1200" dirty="0" smtClean="0">
            <a:solidFill>
              <a:schemeClr val="accent1">
                <a:lumMod val="50000"/>
              </a:schemeClr>
            </a:solidFill>
          </a:endParaRPr>
        </a:p>
      </dsp:txBody>
      <dsp:txXfrm>
        <a:off x="4568344" y="574610"/>
        <a:ext cx="2711929" cy="1128881"/>
      </dsp:txXfrm>
    </dsp:sp>
    <dsp:sp modelId="{12441F48-CC99-49BC-B349-4F4EE3DEC8BE}">
      <dsp:nvSpPr>
        <dsp:cNvPr id="0" name=""/>
        <dsp:cNvSpPr/>
      </dsp:nvSpPr>
      <dsp:spPr>
        <a:xfrm>
          <a:off x="2074254" y="1118308"/>
          <a:ext cx="6301939" cy="270199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163CB7-7A30-42EB-B578-6B5896A2AD6D}">
      <dsp:nvSpPr>
        <dsp:cNvPr id="0" name=""/>
        <dsp:cNvSpPr/>
      </dsp:nvSpPr>
      <dsp:spPr>
        <a:xfrm>
          <a:off x="3530815" y="2172508"/>
          <a:ext cx="3484890" cy="653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530815" y="2172508"/>
        <a:ext cx="3484890" cy="653764"/>
      </dsp:txXfrm>
    </dsp:sp>
    <dsp:sp modelId="{64606AC1-BF29-4384-AC66-F4A599D5499E}">
      <dsp:nvSpPr>
        <dsp:cNvPr id="0" name=""/>
        <dsp:cNvSpPr/>
      </dsp:nvSpPr>
      <dsp:spPr>
        <a:xfrm>
          <a:off x="3408338" y="2888052"/>
          <a:ext cx="5348259" cy="217361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8F0878-4956-4AC6-9E60-B8B4803E17D2}">
      <dsp:nvSpPr>
        <dsp:cNvPr id="0" name=""/>
        <dsp:cNvSpPr/>
      </dsp:nvSpPr>
      <dsp:spPr>
        <a:xfrm>
          <a:off x="4859091" y="3534803"/>
          <a:ext cx="2136622" cy="653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100" kern="1200" dirty="0" smtClean="0">
              <a:solidFill>
                <a:schemeClr val="accent1">
                  <a:lumMod val="50000"/>
                </a:schemeClr>
              </a:solidFill>
            </a:rPr>
            <a:t>  </a:t>
          </a:r>
          <a:endParaRPr lang="es-ES" sz="41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859091" y="3534803"/>
        <a:ext cx="2136622" cy="6537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B8816-F813-471F-93AD-4553B54C8CD1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028AA-A57A-4BFA-B10F-1AADEED4EC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2026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8604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8929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0012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7401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3413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4197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797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8310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7272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2474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8613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5873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4902982" y="5704465"/>
            <a:ext cx="7307772" cy="577328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914400" y="1454333"/>
            <a:ext cx="7157200" cy="39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99909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1085700" y="2050651"/>
            <a:ext cx="4504400" cy="3632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667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667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5861497" y="2050651"/>
            <a:ext cx="4504400" cy="3632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667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667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5478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FA816-B62C-4A4F-9A18-D0D0ED35FF74}" type="datetimeFigureOut">
              <a:rPr lang="es-CL" smtClean="0"/>
              <a:t>14-07-2020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672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454333"/>
            <a:ext cx="12192000" cy="3949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s-CL" sz="5333" b="1" dirty="0" smtClean="0">
                <a:solidFill>
                  <a:schemeClr val="bg1"/>
                </a:solidFill>
              </a:rPr>
              <a:t>Taller 2: situación de enunciación </a:t>
            </a:r>
            <a:endParaRPr sz="5333" b="1" dirty="0">
              <a:solidFill>
                <a:schemeClr val="bg1"/>
              </a:solidFill>
            </a:endParaRPr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82436" cy="1454333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-1" y="5403533"/>
            <a:ext cx="49460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sz="2000" b="1" dirty="0">
                <a:solidFill>
                  <a:schemeClr val="accent1">
                    <a:lumMod val="50000"/>
                  </a:schemeClr>
                </a:solidFill>
              </a:rPr>
              <a:t> Campos Olivera</a:t>
            </a:r>
          </a:p>
          <a:p>
            <a:r>
              <a:rPr lang="es-CL" sz="2000" b="1" dirty="0">
                <a:solidFill>
                  <a:schemeClr val="accent1">
                    <a:lumMod val="50000"/>
                  </a:schemeClr>
                </a:solidFill>
              </a:rPr>
              <a:t>Profesora Lenguaje y Comunicación </a:t>
            </a:r>
          </a:p>
          <a:p>
            <a:r>
              <a:rPr lang="es-CL" sz="2000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  <a:endParaRPr lang="es-CL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20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095375"/>
            <a:ext cx="10515600" cy="5127770"/>
          </a:xfrm>
        </p:spPr>
        <p:txBody>
          <a:bodyPr/>
          <a:lstStyle/>
          <a:p>
            <a:pPr marL="0" indent="0">
              <a:buNone/>
            </a:pPr>
            <a:r>
              <a:rPr lang="es-CL" sz="4400" b="1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Objetivo</a:t>
            </a:r>
            <a:endParaRPr lang="es-CL" sz="4400" b="1" i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s-CL" sz="3600" i="1" dirty="0" smtClean="0">
                <a:solidFill>
                  <a:schemeClr val="accent1">
                    <a:lumMod val="50000"/>
                  </a:schemeClr>
                </a:solidFill>
              </a:rPr>
              <a:t> Reconocer el punto de vista del enunciador.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CL" sz="3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sz="3600" i="1" dirty="0" smtClean="0">
                <a:solidFill>
                  <a:schemeClr val="accent1">
                    <a:lumMod val="50000"/>
                  </a:schemeClr>
                </a:solidFill>
              </a:rPr>
              <a:t>Determinar el propósito comunicativo del texto.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CL" sz="3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sz="3600" i="1" dirty="0" smtClean="0">
                <a:solidFill>
                  <a:schemeClr val="accent1">
                    <a:lumMod val="50000"/>
                  </a:schemeClr>
                </a:solidFill>
              </a:rPr>
              <a:t>Determinar el tipo de </a:t>
            </a:r>
            <a:r>
              <a:rPr lang="es-CL" sz="3600" i="1" dirty="0" err="1" smtClean="0">
                <a:solidFill>
                  <a:schemeClr val="accent1">
                    <a:lumMod val="50000"/>
                  </a:schemeClr>
                </a:solidFill>
              </a:rPr>
              <a:t>enunciatario</a:t>
            </a:r>
            <a:r>
              <a:rPr lang="es-CL" sz="3600" i="1" dirty="0" smtClean="0">
                <a:solidFill>
                  <a:schemeClr val="accent1">
                    <a:lumMod val="50000"/>
                  </a:schemeClr>
                </a:solidFill>
              </a:rPr>
              <a:t> a quien está dirigido el texto.</a:t>
            </a:r>
            <a:endParaRPr lang="es-C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4654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289"/>
          </a:xfrm>
        </p:spPr>
        <p:txBody>
          <a:bodyPr/>
          <a:lstStyle/>
          <a:p>
            <a:r>
              <a:rPr lang="es-CL" b="1" i="1" dirty="0" smtClean="0">
                <a:solidFill>
                  <a:schemeClr val="accent1">
                    <a:lumMod val="75000"/>
                  </a:schemeClr>
                </a:solidFill>
              </a:rPr>
              <a:t>Recordemos </a:t>
            </a:r>
            <a:endParaRPr lang="es-CL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" name="Conector angular 3"/>
          <p:cNvCxnSpPr/>
          <p:nvPr/>
        </p:nvCxnSpPr>
        <p:spPr>
          <a:xfrm>
            <a:off x="2521744" y="2457450"/>
            <a:ext cx="6050756" cy="2286000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" name="Rectángulo 5"/>
          <p:cNvSpPr/>
          <p:nvPr/>
        </p:nvSpPr>
        <p:spPr>
          <a:xfrm>
            <a:off x="5762625" y="3974306"/>
            <a:ext cx="2743200" cy="609600"/>
          </a:xfrm>
          <a:prstGeom prst="rect">
            <a:avLst/>
          </a:prstGeom>
          <a:solidFill>
            <a:schemeClr val="bg1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ln w="0">
                  <a:solidFill>
                    <a:srgbClr val="CC0099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COMPRENSIÓN LITERAL</a:t>
            </a:r>
            <a:endParaRPr lang="es-CL" dirty="0">
              <a:ln w="0">
                <a:solidFill>
                  <a:srgbClr val="CC0099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521744" y="1690688"/>
            <a:ext cx="2743200" cy="609600"/>
          </a:xfrm>
          <a:prstGeom prst="rect">
            <a:avLst/>
          </a:prstGeom>
          <a:solidFill>
            <a:schemeClr val="bg1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CL" b="1" dirty="0" smtClean="0">
                <a:ln/>
                <a:solidFill>
                  <a:srgbClr val="008080"/>
                </a:solidFill>
              </a:rPr>
              <a:t>COMPRENSIÓN NO LITERAL</a:t>
            </a:r>
            <a:endParaRPr lang="es-CL" b="1" dirty="0">
              <a:ln/>
              <a:solidFill>
                <a:srgbClr val="008080"/>
              </a:solidFill>
            </a:endParaRPr>
          </a:p>
        </p:txBody>
      </p:sp>
      <p:sp>
        <p:nvSpPr>
          <p:cNvPr id="10" name="Cerrar llave 9"/>
          <p:cNvSpPr/>
          <p:nvPr/>
        </p:nvSpPr>
        <p:spPr>
          <a:xfrm>
            <a:off x="8262938" y="1027906"/>
            <a:ext cx="1114425" cy="5286375"/>
          </a:xfrm>
          <a:prstGeom prst="rightBrace">
            <a:avLst>
              <a:gd name="adj1" fmla="val 8333"/>
              <a:gd name="adj2" fmla="val 5035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9503568" y="1166414"/>
            <a:ext cx="2066925" cy="942975"/>
          </a:xfrm>
          <a:prstGeom prst="rec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ANTES </a:t>
            </a:r>
            <a:endParaRPr lang="es-CL" dirty="0"/>
          </a:p>
        </p:txBody>
      </p:sp>
      <p:sp>
        <p:nvSpPr>
          <p:cNvPr id="12" name="Rectángulo 11"/>
          <p:cNvSpPr/>
          <p:nvPr/>
        </p:nvSpPr>
        <p:spPr>
          <a:xfrm>
            <a:off x="9503569" y="2890638"/>
            <a:ext cx="2066925" cy="942975"/>
          </a:xfrm>
          <a:prstGeom prst="rect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DURANTE </a:t>
            </a:r>
            <a:endParaRPr lang="es-CL" dirty="0"/>
          </a:p>
        </p:txBody>
      </p:sp>
      <p:sp>
        <p:nvSpPr>
          <p:cNvPr id="13" name="Rectángulo 12"/>
          <p:cNvSpPr/>
          <p:nvPr/>
        </p:nvSpPr>
        <p:spPr>
          <a:xfrm>
            <a:off x="9503569" y="4583906"/>
            <a:ext cx="2066925" cy="94297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DESPUÉS </a:t>
            </a:r>
            <a:endParaRPr lang="es-CL" dirty="0"/>
          </a:p>
        </p:txBody>
      </p:sp>
      <p:sp>
        <p:nvSpPr>
          <p:cNvPr id="17" name="CuadroTexto 16"/>
          <p:cNvSpPr txBox="1"/>
          <p:nvPr/>
        </p:nvSpPr>
        <p:spPr>
          <a:xfrm>
            <a:off x="9377363" y="365125"/>
            <a:ext cx="2500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i="1" dirty="0" smtClean="0">
                <a:solidFill>
                  <a:schemeClr val="accent1">
                    <a:lumMod val="75000"/>
                  </a:schemeClr>
                </a:solidFill>
              </a:rPr>
              <a:t>PROCESO DE LECTURA </a:t>
            </a:r>
            <a:endParaRPr lang="es-CL" sz="2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946774" y="2890637"/>
            <a:ext cx="2263151" cy="34236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Recuerda </a:t>
            </a:r>
            <a:r>
              <a:rPr lang="es-CL" sz="1600" b="1" dirty="0" smtClean="0">
                <a:solidFill>
                  <a:schemeClr val="accent1">
                    <a:lumMod val="50000"/>
                  </a:schemeClr>
                </a:solidFill>
              </a:rPr>
              <a:t>supervisar </a:t>
            </a: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tu lectura: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Piensa en qué te parece el tema del texto.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Resume las ideas principales.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Si no entiendes alguna idea vuelve a leer.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Busca el significado de palabras que no conozcas.  </a:t>
            </a:r>
            <a:endParaRPr lang="es-CL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5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390775" y="952498"/>
            <a:ext cx="2762250" cy="10668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solidFill>
                  <a:srgbClr val="008080"/>
                </a:solidFill>
              </a:rPr>
              <a:t>ENUNCIADOR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3" name="Rectángulo 2"/>
          <p:cNvSpPr/>
          <p:nvPr/>
        </p:nvSpPr>
        <p:spPr>
          <a:xfrm>
            <a:off x="5757863" y="952498"/>
            <a:ext cx="2762250" cy="10668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solidFill>
                  <a:srgbClr val="CC0099"/>
                </a:solidFill>
              </a:rPr>
              <a:t>ENUNCIATARIO</a:t>
            </a:r>
            <a:r>
              <a:rPr lang="es-CL" sz="2000" b="1" dirty="0" smtClean="0">
                <a:solidFill>
                  <a:srgbClr val="008080"/>
                </a:solidFill>
              </a:rPr>
              <a:t> 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4" name="Cerrar llave 3"/>
          <p:cNvSpPr/>
          <p:nvPr/>
        </p:nvSpPr>
        <p:spPr>
          <a:xfrm rot="5400000">
            <a:off x="4319589" y="788191"/>
            <a:ext cx="2271710" cy="4733925"/>
          </a:xfrm>
          <a:prstGeom prst="rightBrace">
            <a:avLst>
              <a:gd name="adj1" fmla="val 8333"/>
              <a:gd name="adj2" fmla="val 4872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4191000" y="4381500"/>
            <a:ext cx="2762250" cy="10668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solidFill>
                  <a:srgbClr val="00B0F0"/>
                </a:solidFill>
              </a:rPr>
              <a:t>ENUNCIADO</a:t>
            </a:r>
            <a:r>
              <a:rPr lang="es-CL" sz="2000" b="1" dirty="0" smtClean="0">
                <a:solidFill>
                  <a:srgbClr val="008080"/>
                </a:solidFill>
              </a:rPr>
              <a:t> 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6" name="Cerrar llave 5"/>
          <p:cNvSpPr/>
          <p:nvPr/>
        </p:nvSpPr>
        <p:spPr>
          <a:xfrm>
            <a:off x="8520113" y="600075"/>
            <a:ext cx="681037" cy="5562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redondeado 7"/>
          <p:cNvSpPr/>
          <p:nvPr/>
        </p:nvSpPr>
        <p:spPr>
          <a:xfrm>
            <a:off x="9534525" y="2781300"/>
            <a:ext cx="2286000" cy="1200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SITUACIÓN DE ENUNCIACIÓN 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Flecha curvada hacia abajo 8"/>
          <p:cNvSpPr/>
          <p:nvPr/>
        </p:nvSpPr>
        <p:spPr>
          <a:xfrm>
            <a:off x="3381375" y="514350"/>
            <a:ext cx="3933825" cy="3524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69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10" y="509579"/>
            <a:ext cx="7967591" cy="1021600"/>
          </a:xfrm>
        </p:spPr>
        <p:txBody>
          <a:bodyPr/>
          <a:lstStyle/>
          <a:p>
            <a:r>
              <a:rPr lang="es-CL" sz="4267" b="1" dirty="0">
                <a:solidFill>
                  <a:schemeClr val="bg1"/>
                </a:solidFill>
              </a:rPr>
              <a:t>Taller </a:t>
            </a:r>
            <a:r>
              <a:rPr lang="es-CL" sz="4267" b="1" dirty="0" smtClean="0">
                <a:solidFill>
                  <a:schemeClr val="bg1"/>
                </a:solidFill>
              </a:rPr>
              <a:t>2 </a:t>
            </a:r>
            <a:endParaRPr lang="es-CL" sz="4267" b="1" dirty="0">
              <a:solidFill>
                <a:schemeClr val="bg1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5</a:t>
            </a:fld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25268" t="22975" r="27097" b="6679"/>
          <a:stretch/>
        </p:blipFill>
        <p:spPr>
          <a:xfrm>
            <a:off x="0" y="1531178"/>
            <a:ext cx="8267700" cy="5326821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562976" y="1531178"/>
            <a:ext cx="3028950" cy="434574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dirty="0" smtClean="0">
                <a:solidFill>
                  <a:srgbClr val="002060"/>
                </a:solidFill>
              </a:rPr>
              <a:t>Recuerde </a:t>
            </a:r>
            <a:r>
              <a:rPr lang="es-CL" b="1" dirty="0" smtClean="0">
                <a:solidFill>
                  <a:srgbClr val="002060"/>
                </a:solidFill>
              </a:rPr>
              <a:t>supervisar </a:t>
            </a:r>
            <a:r>
              <a:rPr lang="es-CL" dirty="0" smtClean="0">
                <a:solidFill>
                  <a:srgbClr val="002060"/>
                </a:solidFill>
              </a:rPr>
              <a:t>tu </a:t>
            </a:r>
            <a:r>
              <a:rPr lang="es-CL" dirty="0" smtClean="0">
                <a:solidFill>
                  <a:srgbClr val="002060"/>
                </a:solidFill>
              </a:rPr>
              <a:t>lectura: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>
                <a:solidFill>
                  <a:srgbClr val="002060"/>
                </a:solidFill>
              </a:rPr>
              <a:t>Piensa </a:t>
            </a:r>
            <a:r>
              <a:rPr lang="es-CL" dirty="0" smtClean="0">
                <a:solidFill>
                  <a:srgbClr val="002060"/>
                </a:solidFill>
              </a:rPr>
              <a:t>en qué te parece el tema del texto.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>
                <a:solidFill>
                  <a:srgbClr val="002060"/>
                </a:solidFill>
              </a:rPr>
              <a:t>Resume las ideas principales.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>
                <a:solidFill>
                  <a:srgbClr val="002060"/>
                </a:solidFill>
              </a:rPr>
              <a:t>Si no entiendes alguna idea vuelve a leer.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>
                <a:solidFill>
                  <a:srgbClr val="002060"/>
                </a:solidFill>
              </a:rPr>
              <a:t>Busca el significado de palabras que no conozcas.  </a:t>
            </a:r>
            <a:endParaRPr lang="es-C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71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>
                <a:solidFill>
                  <a:schemeClr val="accent1">
                    <a:lumMod val="50000"/>
                  </a:schemeClr>
                </a:solidFill>
              </a:rPr>
              <a:t>Finalmente… </a:t>
            </a:r>
            <a:endParaRPr lang="es-CL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93815793"/>
              </p:ext>
            </p:extLst>
          </p:nvPr>
        </p:nvGraphicFramePr>
        <p:xfrm>
          <a:off x="914401" y="1282411"/>
          <a:ext cx="10725150" cy="4889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5757862" y="1590925"/>
            <a:ext cx="24193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i="1" dirty="0" smtClean="0">
                <a:solidFill>
                  <a:srgbClr val="CC0099"/>
                </a:solidFill>
              </a:rPr>
              <a:t>Lectura comprensiva  </a:t>
            </a:r>
            <a:endParaRPr lang="es-CL" sz="3200" b="1" i="1" dirty="0">
              <a:solidFill>
                <a:srgbClr val="CC0099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933825" y="3367443"/>
            <a:ext cx="3228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008080"/>
                </a:solidFill>
              </a:rPr>
              <a:t>Tener la capacidad de realizar inferencias que conecten las distintas partes del texto </a:t>
            </a:r>
            <a:endParaRPr lang="es-CL" b="1" dirty="0">
              <a:solidFill>
                <a:srgbClr val="00808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5395912" y="4990073"/>
            <a:ext cx="3829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es-CL" sz="1600" b="1" dirty="0" smtClean="0">
                <a:solidFill>
                  <a:schemeClr val="accent1">
                    <a:lumMod val="50000"/>
                  </a:schemeClr>
                </a:solidFill>
              </a:rPr>
              <a:t>ntegrar información disponible en el texto con otra proveniente de su conocimiento general del mundo</a:t>
            </a:r>
            <a:endParaRPr lang="es-CL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42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181</Words>
  <Application>Microsoft Office PowerPoint</Application>
  <PresentationFormat>Panorámica</PresentationFormat>
  <Paragraphs>36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Arvo</vt:lpstr>
      <vt:lpstr>Calibri</vt:lpstr>
      <vt:lpstr>Calibri Light</vt:lpstr>
      <vt:lpstr>Wingdings</vt:lpstr>
      <vt:lpstr>Tema de Office</vt:lpstr>
      <vt:lpstr>Taller 2: situación de enunciación </vt:lpstr>
      <vt:lpstr>Presentación de PowerPoint</vt:lpstr>
      <vt:lpstr>Recordemos </vt:lpstr>
      <vt:lpstr>Presentación de PowerPoint</vt:lpstr>
      <vt:lpstr>Taller 2 </vt:lpstr>
      <vt:lpstr>Finalmente…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Usuario de Windows</cp:lastModifiedBy>
  <cp:revision>67</cp:revision>
  <dcterms:created xsi:type="dcterms:W3CDTF">2020-05-21T01:46:45Z</dcterms:created>
  <dcterms:modified xsi:type="dcterms:W3CDTF">2020-07-14T04:40:52Z</dcterms:modified>
</cp:coreProperties>
</file>