
<file path=[Content_Types].xml><?xml version="1.0" encoding="utf-8"?>
<Types xmlns="http://schemas.openxmlformats.org/package/2006/content-types">
  <Default Extension="png" ContentType="image/png"/>
  <Default Extension="jpeg" ContentType="image/jpeg"/>
  <Default Extension="webp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2" r:id="rId2"/>
    <p:sldId id="312" r:id="rId3"/>
    <p:sldId id="295" r:id="rId4"/>
    <p:sldId id="311" r:id="rId5"/>
    <p:sldId id="271" r:id="rId6"/>
    <p:sldId id="302" r:id="rId7"/>
    <p:sldId id="266" r:id="rId8"/>
    <p:sldId id="303" r:id="rId9"/>
    <p:sldId id="279" r:id="rId10"/>
    <p:sldId id="305" r:id="rId11"/>
    <p:sldId id="317" r:id="rId12"/>
    <p:sldId id="306" r:id="rId13"/>
    <p:sldId id="307" r:id="rId14"/>
    <p:sldId id="299" r:id="rId15"/>
    <p:sldId id="308" r:id="rId16"/>
    <p:sldId id="292" r:id="rId17"/>
    <p:sldId id="300" r:id="rId18"/>
    <p:sldId id="310" r:id="rId19"/>
    <p:sldId id="293" r:id="rId20"/>
    <p:sldId id="301" r:id="rId21"/>
    <p:sldId id="314" r:id="rId22"/>
    <p:sldId id="294" r:id="rId23"/>
    <p:sldId id="315" r:id="rId24"/>
    <p:sldId id="296" r:id="rId25"/>
    <p:sldId id="321" r:id="rId26"/>
    <p:sldId id="313" r:id="rId27"/>
    <p:sldId id="316" r:id="rId28"/>
    <p:sldId id="318" r:id="rId29"/>
    <p:sldId id="319" r:id="rId30"/>
    <p:sldId id="320" r:id="rId31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3" d="100"/>
          <a:sy n="63" d="100"/>
        </p:scale>
        <p:origin x="78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86CDA7-1BCD-47EA-98E2-006FD59CA13B}" type="datetimeFigureOut">
              <a:rPr lang="es-CL" smtClean="0"/>
              <a:pPr/>
              <a:t>12-05-2023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F28E9-3D26-4D1B-8D72-BFF2DB80FE6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F28E9-3D26-4D1B-8D72-BFF2DB80FE67}" type="slidenum">
              <a:rPr lang="es-CL" smtClean="0"/>
              <a:pPr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96043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30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70076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12-05-2023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12-05-2023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12-05-2023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12-05-2023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12-05-2023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12-05-2023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12-05-2023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12-05-2023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12-05-2023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12-05-2023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12-05-2023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0E1A5-16E6-4209-8FDD-7749CE9AE27A}" type="datetimeFigureOut">
              <a:rPr lang="es-CL" smtClean="0"/>
              <a:pPr/>
              <a:t>12-05-2023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eb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  <a:p>
            <a:r>
              <a:rPr lang="es-ES_tradnl" dirty="0" smtClean="0"/>
              <a:t>TRADICI</a:t>
            </a:r>
            <a:r>
              <a:rPr lang="es-ES" dirty="0" smtClean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9153085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183172" y="1071546"/>
            <a:ext cx="8777655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PRÁCTICA PROFESIONAL </a:t>
            </a:r>
          </a:p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 INVIERNO</a:t>
            </a:r>
          </a:p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“PUELCHE BRAVO”</a:t>
            </a:r>
          </a:p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2023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</p:spPr>
        <p:txBody>
          <a:bodyPr>
            <a:normAutofit/>
          </a:bodyPr>
          <a:lstStyle/>
          <a:p>
            <a:r>
              <a:rPr lang="es-ES" sz="3600" dirty="0" smtClean="0">
                <a:latin typeface="Arial Black" panose="020B0A04020102020204" pitchFamily="34" charset="0"/>
              </a:rPr>
              <a:t>I.-	ANTECEDENTES</a:t>
            </a:r>
            <a:endParaRPr lang="es-CL" sz="3600" dirty="0">
              <a:latin typeface="Arial Black" panose="020B0A04020102020204" pitchFamily="34" charset="0"/>
            </a:endParaRPr>
          </a:p>
        </p:txBody>
      </p:sp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339979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564904"/>
            <a:ext cx="8143932" cy="2727754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tabLst>
                <a:tab pos="4216400" algn="l"/>
                <a:tab pos="4927600" algn="l"/>
              </a:tabLst>
            </a:pPr>
            <a:r>
              <a:rPr lang="es-CL" sz="2000" dirty="0" smtClean="0"/>
              <a:t>Término de clases brigadieres	:	02 de junio.</a:t>
            </a:r>
          </a:p>
          <a:p>
            <a:pPr>
              <a:tabLst>
                <a:tab pos="4216400" algn="l"/>
                <a:tab pos="4927600" algn="l"/>
              </a:tabLst>
            </a:pPr>
            <a:r>
              <a:rPr lang="es-CL" sz="2000" dirty="0" smtClean="0"/>
              <a:t>Período de exámenes brigadieres	:	05 al 16 de junio.	</a:t>
            </a:r>
          </a:p>
          <a:p>
            <a:pPr>
              <a:tabLst>
                <a:tab pos="4216400" algn="l"/>
                <a:tab pos="4927600" algn="l"/>
              </a:tabLst>
            </a:pPr>
            <a:r>
              <a:rPr lang="es-CL" sz="2000" dirty="0" smtClean="0"/>
              <a:t>Término de clases para cadetes	: 	09 de junio.</a:t>
            </a:r>
          </a:p>
          <a:p>
            <a:pPr>
              <a:tabLst>
                <a:tab pos="4216400" algn="l"/>
                <a:tab pos="4927600" algn="l"/>
              </a:tabLst>
            </a:pPr>
            <a:r>
              <a:rPr lang="es-CL" sz="2000" dirty="0" smtClean="0"/>
              <a:t>Período de exámenes de cadetes 	:	12 al 16 de junio.	</a:t>
            </a:r>
          </a:p>
          <a:p>
            <a:pPr>
              <a:tabLst>
                <a:tab pos="4216400" algn="l"/>
                <a:tab pos="4927600" algn="l"/>
              </a:tabLst>
            </a:pPr>
            <a:r>
              <a:rPr lang="es-CL" sz="2000" dirty="0" smtClean="0"/>
              <a:t>Período práctico de invierno	:	19 de junio al 08 de julio.</a:t>
            </a:r>
          </a:p>
          <a:p>
            <a:pPr>
              <a:tabLst>
                <a:tab pos="4216400" algn="l"/>
                <a:tab pos="4927600" algn="l"/>
              </a:tabLst>
            </a:pPr>
            <a:r>
              <a:rPr lang="es-CL" sz="2000" dirty="0" smtClean="0"/>
              <a:t>Vacaciones de invierno para cadetes 	: 	26 de junio al 02 de julio.</a:t>
            </a:r>
          </a:p>
          <a:p>
            <a:pPr>
              <a:tabLst>
                <a:tab pos="4216400" algn="l"/>
                <a:tab pos="4927600" algn="l"/>
              </a:tabLst>
            </a:pPr>
            <a:r>
              <a:rPr lang="es-CL" sz="2000" dirty="0" smtClean="0"/>
              <a:t>Inicio de clases segundo semestre 	: 	03 de julio.</a:t>
            </a:r>
            <a:endParaRPr lang="es-CL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357422" y="1428736"/>
            <a:ext cx="398679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/>
              <a:t>PROGRAMA GENERAL DE ACTIVIDADES </a:t>
            </a:r>
          </a:p>
          <a:p>
            <a:pPr algn="ctr"/>
            <a:r>
              <a:rPr lang="es-ES" b="1" dirty="0" smtClean="0"/>
              <a:t>PRIMER SEMESTRE 2023</a:t>
            </a:r>
            <a:endParaRPr lang="es-CL" dirty="0"/>
          </a:p>
        </p:txBody>
      </p:sp>
      <p:grpSp>
        <p:nvGrpSpPr>
          <p:cNvPr id="8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</p:spPr>
        <p:txBody>
          <a:bodyPr>
            <a:normAutofit/>
          </a:bodyPr>
          <a:lstStyle/>
          <a:p>
            <a:r>
              <a:rPr lang="es-ES" sz="3600" dirty="0" smtClean="0">
                <a:latin typeface="Arial Black" panose="020B0A04020102020204" pitchFamily="34" charset="0"/>
              </a:rPr>
              <a:t>II.-	MISIÓN</a:t>
            </a:r>
            <a:endParaRPr lang="es-CL" sz="3600" dirty="0">
              <a:latin typeface="Arial Black" panose="020B0A04020102020204" pitchFamily="34" charset="0"/>
            </a:endParaRPr>
          </a:p>
        </p:txBody>
      </p:sp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435524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32913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s-CL" sz="2400" b="1" u="sng" dirty="0"/>
              <a:t>MISIÓN</a:t>
            </a:r>
            <a:r>
              <a:rPr lang="es-CL" sz="2400" u="sng" dirty="0"/>
              <a:t>.</a:t>
            </a:r>
            <a:endParaRPr lang="es-CL" sz="2400" dirty="0"/>
          </a:p>
          <a:p>
            <a:pPr>
              <a:buNone/>
            </a:pPr>
            <a:r>
              <a:rPr lang="es-CL" sz="2400" b="1" dirty="0"/>
              <a:t>	</a:t>
            </a:r>
            <a:r>
              <a:rPr lang="es-CL" sz="2400" dirty="0"/>
              <a:t> </a:t>
            </a:r>
          </a:p>
          <a:p>
            <a:pPr>
              <a:buNone/>
            </a:pPr>
            <a:r>
              <a:rPr lang="es-CL" sz="2400" dirty="0" smtClean="0"/>
              <a:t>	Desarrollar Prácticas Profesionales de Invierno, a contar del </a:t>
            </a:r>
            <a:r>
              <a:rPr lang="es-CL" sz="2400" u="sng" dirty="0" smtClean="0"/>
              <a:t>19 de junio y hasta el 08 de julio</a:t>
            </a:r>
            <a:r>
              <a:rPr lang="es-CL" sz="2400" dirty="0" smtClean="0"/>
              <a:t> de 2023 en unidades y reparticiones de la Primera, Segunda, Tercera, Cuarta y Quinta Zona Naval; de la Prefectura de Orden y seguridad de Carabineros, y del Comando de Operaciones Navales, con el propósito general de motivar, familiarizar, conocer y practicar el trabajo que desarrollan los oficiales de marina en unidades y reparticiones de la Armada.</a:t>
            </a:r>
          </a:p>
          <a:p>
            <a:pPr>
              <a:buNone/>
            </a:pPr>
            <a:endParaRPr lang="es-CL" sz="2400" dirty="0"/>
          </a:p>
          <a:p>
            <a:pPr>
              <a:buNone/>
            </a:pPr>
            <a:r>
              <a:rPr lang="es-CL" sz="2400" dirty="0"/>
              <a:t> </a:t>
            </a:r>
          </a:p>
          <a:p>
            <a:pPr>
              <a:buNone/>
            </a:pPr>
            <a:r>
              <a:rPr lang="es-CL" sz="2400" dirty="0"/>
              <a:t> </a:t>
            </a:r>
            <a:r>
              <a:rPr lang="es-CL" sz="2400" dirty="0" smtClean="0"/>
              <a:t>		</a:t>
            </a:r>
            <a:r>
              <a:rPr lang="es-ES" sz="2400" dirty="0" smtClean="0"/>
              <a:t>	</a:t>
            </a:r>
            <a:endParaRPr lang="es-CL" sz="2400" dirty="0" smtClean="0"/>
          </a:p>
          <a:p>
            <a:pPr>
              <a:buNone/>
            </a:pPr>
            <a:endParaRPr lang="es-CL" sz="2400" dirty="0"/>
          </a:p>
          <a:p>
            <a:pPr>
              <a:buNone/>
            </a:pPr>
            <a:r>
              <a:rPr lang="es-CL" sz="2400" dirty="0"/>
              <a:t> </a:t>
            </a:r>
          </a:p>
        </p:txBody>
      </p:sp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67891" y="2132856"/>
            <a:ext cx="8768605" cy="1143000"/>
          </a:xfrm>
        </p:spPr>
        <p:txBody>
          <a:bodyPr>
            <a:noAutofit/>
          </a:bodyPr>
          <a:lstStyle/>
          <a:p>
            <a:r>
              <a:rPr lang="es-ES" sz="3600" dirty="0" smtClean="0">
                <a:latin typeface="Arial Black" panose="020B0A04020102020204" pitchFamily="34" charset="0"/>
              </a:rPr>
              <a:t>III.-</a:t>
            </a:r>
            <a:r>
              <a:rPr lang="es-ES" sz="3600" dirty="0">
                <a:latin typeface="Arial Black" panose="020B0A04020102020204" pitchFamily="34" charset="0"/>
              </a:rPr>
              <a:t>	</a:t>
            </a:r>
            <a:r>
              <a:rPr lang="es-ES" sz="3600" dirty="0" smtClean="0">
                <a:latin typeface="Arial Black" panose="020B0A04020102020204" pitchFamily="34" charset="0"/>
              </a:rPr>
              <a:t>  ACTIVIDADES</a:t>
            </a:r>
            <a:endParaRPr lang="es-CL" sz="3600" dirty="0">
              <a:latin typeface="Arial Black" panose="020B0A04020102020204" pitchFamily="34" charset="0"/>
            </a:endParaRPr>
          </a:p>
        </p:txBody>
      </p:sp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21648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2278168"/>
              </p:ext>
            </p:extLst>
          </p:nvPr>
        </p:nvGraphicFramePr>
        <p:xfrm>
          <a:off x="267892" y="1285860"/>
          <a:ext cx="8192540" cy="4966576"/>
        </p:xfrm>
        <a:graphic>
          <a:graphicData uri="http://schemas.openxmlformats.org/drawingml/2006/table">
            <a:tbl>
              <a:tblPr/>
              <a:tblGrid>
                <a:gridCol w="11703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9713">
                  <a:extLst>
                    <a:ext uri="{9D8B030D-6E8A-4147-A177-3AD203B41FA5}">
                      <a16:colId xmlns:a16="http://schemas.microsoft.com/office/drawing/2014/main" val="4114018608"/>
                    </a:ext>
                  </a:extLst>
                </a:gridCol>
                <a:gridCol w="16364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660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632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29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EJ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/>
                        <a:t>CC  N. ROMERO M. </a:t>
                      </a:r>
                      <a:endParaRPr lang="es-CL" sz="1200" dirty="0" smtClean="0"/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23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de pilotaje de precisión con 2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LSG.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Bahía de Valparaíso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en simulador en ESNAVAL 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83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EJ  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/>
                        <a:t>T1   V. SUAZO V. 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23 Junio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26 – 30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de desempeño a bordo de unidades PSG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QUINZONA Y TERZONA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QUINZONA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62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EJ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200" dirty="0" smtClean="0"/>
                        <a:t>T1   V. CAVADA P.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23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de actividades en la mar a bordo LST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Rancagua.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Talcahuano – Puerto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Montt – Puerto Chacabuco - Talcahuano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886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PRIMER AÑO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CC  G. Boré B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29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Junio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08 Julio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de familiarización en AP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Aquiles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Valparaíso – Coquimbo - Valparaíso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6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7615205"/>
              </p:ext>
            </p:extLst>
          </p:nvPr>
        </p:nvGraphicFramePr>
        <p:xfrm>
          <a:off x="267890" y="1484784"/>
          <a:ext cx="8048526" cy="2376264"/>
        </p:xfrm>
        <a:graphic>
          <a:graphicData uri="http://schemas.openxmlformats.org/drawingml/2006/table">
            <a:tbl>
              <a:tblPr/>
              <a:tblGrid>
                <a:gridCol w="11357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1712768229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884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8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21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IM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T1 IM   J. RAINIKE L.</a:t>
                      </a:r>
                      <a:endParaRPr lang="es-CL" sz="1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23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Entrenamiento en clima frio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DIM COCHRANE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54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IM  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23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Instrucción de comandante de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pelotón de fusileros.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BRIGADA (Fuerte Aguayo)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IM</a:t>
                      </a:r>
                      <a:endParaRPr lang="es-CL" sz="18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23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Instrucción de tiro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avanzado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COMFUES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12" name="8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3945827"/>
              </p:ext>
            </p:extLst>
          </p:nvPr>
        </p:nvGraphicFramePr>
        <p:xfrm>
          <a:off x="267890" y="4005064"/>
          <a:ext cx="8069831" cy="2664297"/>
        </p:xfrm>
        <a:graphic>
          <a:graphicData uri="http://schemas.openxmlformats.org/drawingml/2006/table">
            <a:tbl>
              <a:tblPr/>
              <a:tblGrid>
                <a:gridCol w="11357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898263001"/>
                    </a:ext>
                  </a:extLst>
                </a:gridCol>
                <a:gridCol w="14327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171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6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00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AB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AB M. GUEVARA V.</a:t>
                      </a:r>
                      <a:endParaRPr lang="es-CL" sz="11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23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en los departamentos de un centro de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abastecimiento.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MAGABAS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VAPABAS - TALCABAS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3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AB  </a:t>
                      </a:r>
                      <a:endParaRPr lang="es-CL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23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Visitas profesionales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a Centros Logísticos.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Santiago.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3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AB</a:t>
                      </a:r>
                      <a:endParaRPr lang="es-CL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23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Familiarización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 un Centro de Abastecimiento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TALCABAS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84069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7460605"/>
              </p:ext>
            </p:extLst>
          </p:nvPr>
        </p:nvGraphicFramePr>
        <p:xfrm>
          <a:off x="395536" y="1844824"/>
          <a:ext cx="8051695" cy="2983170"/>
        </p:xfrm>
        <a:graphic>
          <a:graphicData uri="http://schemas.openxmlformats.org/drawingml/2006/table">
            <a:tbl>
              <a:tblPr/>
              <a:tblGrid>
                <a:gridCol w="1113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6518">
                  <a:extLst>
                    <a:ext uri="{9D8B030D-6E8A-4147-A177-3AD203B41FA5}">
                      <a16:colId xmlns:a16="http://schemas.microsoft.com/office/drawing/2014/main" val="1145644110"/>
                    </a:ext>
                  </a:extLst>
                </a:gridCol>
                <a:gridCol w="11819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996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329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CURSO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kern="12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OFICIAL</a:t>
                      </a:r>
                      <a:r>
                        <a:rPr lang="es-ES" sz="1200" kern="12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A CARGO</a:t>
                      </a:r>
                      <a:endParaRPr lang="es-CL" sz="1200" kern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kern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kern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42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LT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LT  C. OVIEDO M.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–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Instrucción de control de muchedumbre por Carabineros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ESNAVAL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12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LT</a:t>
                      </a:r>
                      <a:endParaRPr lang="es-CL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19– 23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Práctica en capitanías de puerto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Coronel - San Vicente – Talcahuano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Lirquén.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46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LT</a:t>
                      </a:r>
                      <a:endParaRPr lang="es-CL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–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Familiarización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capitanías de puerto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Quintero – Valparaíso – Coquimbo – San Antonio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Caldera.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9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7" name="9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7342803"/>
              </p:ext>
            </p:extLst>
          </p:nvPr>
        </p:nvGraphicFramePr>
        <p:xfrm>
          <a:off x="395535" y="5157192"/>
          <a:ext cx="8051695" cy="1437243"/>
        </p:xfrm>
        <a:graphic>
          <a:graphicData uri="http://schemas.openxmlformats.org/drawingml/2006/table">
            <a:tbl>
              <a:tblPr/>
              <a:tblGrid>
                <a:gridCol w="1113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6518">
                  <a:extLst>
                    <a:ext uri="{9D8B030D-6E8A-4147-A177-3AD203B41FA5}">
                      <a16:colId xmlns:a16="http://schemas.microsoft.com/office/drawing/2014/main" val="1145644110"/>
                    </a:ext>
                  </a:extLst>
                </a:gridCol>
                <a:gridCol w="11819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996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329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CURSO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kern="12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OFICIAL</a:t>
                      </a:r>
                      <a:r>
                        <a:rPr lang="es-ES" sz="1200" kern="12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A CARGO</a:t>
                      </a:r>
                      <a:endParaRPr lang="es-CL" sz="1200" kern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kern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kern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4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CAOR 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C. CHANDÍA S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–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de familiarización en AP Aquiles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Valparaíso – Coquimbo - Valparaíso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3283" y="2132856"/>
            <a:ext cx="8229600" cy="1143000"/>
          </a:xfrm>
        </p:spPr>
        <p:txBody>
          <a:bodyPr>
            <a:normAutofit/>
          </a:bodyPr>
          <a:lstStyle/>
          <a:p>
            <a:r>
              <a:rPr lang="es-ES" sz="3600" dirty="0" smtClean="0">
                <a:latin typeface="Arial Black" panose="020B0A04020102020204" pitchFamily="34" charset="0"/>
              </a:rPr>
              <a:t>IV.-</a:t>
            </a:r>
            <a:r>
              <a:rPr lang="es-ES" sz="3600" dirty="0">
                <a:latin typeface="Arial Black" panose="020B0A04020102020204" pitchFamily="34" charset="0"/>
              </a:rPr>
              <a:t>	</a:t>
            </a:r>
            <a:r>
              <a:rPr lang="es-ES" sz="3600" dirty="0" smtClean="0">
                <a:latin typeface="Arial Black" panose="020B0A04020102020204" pitchFamily="34" charset="0"/>
              </a:rPr>
              <a:t>  EJECUCIÓN DE TAREAS</a:t>
            </a:r>
            <a:endParaRPr lang="es-CL" sz="3600" dirty="0">
              <a:latin typeface="Arial Black" panose="020B0A04020102020204" pitchFamily="34" charset="0"/>
            </a:endParaRPr>
          </a:p>
        </p:txBody>
      </p:sp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496673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1259632" y="1665521"/>
            <a:ext cx="455919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CURSOS EJECUTIVOS</a:t>
            </a:r>
            <a:endParaRPr lang="es-ES" sz="4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621290"/>
            <a:ext cx="6479182" cy="31383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3768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4368395"/>
              </p:ext>
            </p:extLst>
          </p:nvPr>
        </p:nvGraphicFramePr>
        <p:xfrm>
          <a:off x="395536" y="1285860"/>
          <a:ext cx="8064895" cy="3521442"/>
        </p:xfrm>
        <a:graphic>
          <a:graphicData uri="http://schemas.openxmlformats.org/drawingml/2006/table">
            <a:tbl>
              <a:tblPr/>
              <a:tblGrid>
                <a:gridCol w="15841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05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70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70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PARTICIPAN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9083">
                <a:tc>
                  <a:txBody>
                    <a:bodyPr/>
                    <a:lstStyle/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OF: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1 </a:t>
                      </a:r>
                    </a:p>
                    <a:p>
                      <a:pPr marL="2714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CC Romero</a:t>
                      </a:r>
                    </a:p>
                    <a:p>
                      <a:pPr marL="2714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</a:t>
                      </a:r>
                      <a:r>
                        <a:rPr lang="es-ES" sz="12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:  </a:t>
                      </a:r>
                      <a:r>
                        <a:rPr lang="es-ES" sz="120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63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–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de pilotaje de precisión con 2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LSG.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Navegaciones en Bahía de Valparaíso y práctica de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simulador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 ESNAVAL 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3120">
                <a:tc gridSpan="3">
                  <a:txBody>
                    <a:bodyPr/>
                    <a:lstStyle/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 empleará LSG Valparaíso y LSG San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Antonio.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DMFO asignado : 10 m3 (Incluye traslado LSG San Antonio)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Depto educación asignar profesores de la cátedra de navegación para práctica en simulador.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Rancho en ESNAVAL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Movilización hacia y desde el Molo (ESNAVAL)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06 Brigadieres estarán embarcados con Segundo Ejecutivo.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06 Brigadieres se embarcarán la semana siguiente con Primer año.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6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ángulo 1"/>
          <p:cNvSpPr/>
          <p:nvPr/>
        </p:nvSpPr>
        <p:spPr>
          <a:xfrm>
            <a:off x="395536" y="736759"/>
            <a:ext cx="2540119" cy="38382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CUARTO </a:t>
            </a:r>
            <a:r>
              <a:rPr lang="es-ES" b="1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EJECUTIVO</a:t>
            </a:r>
            <a:endParaRPr lang="es-CL" b="1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pic>
        <p:nvPicPr>
          <p:cNvPr id="1026" name="Picture 2" descr="Algarrobo Digital: HERMANDAD DE LA COSTA INVITA A LA COMUNIDAD DE ALGARROBO  A VISITAR NAVE LSG “SAN ANTONIO”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59" y="4907886"/>
            <a:ext cx="4763723" cy="19054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08052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4193190"/>
              </p:ext>
            </p:extLst>
          </p:nvPr>
        </p:nvGraphicFramePr>
        <p:xfrm>
          <a:off x="395536" y="1285860"/>
          <a:ext cx="7004128" cy="4640134"/>
        </p:xfrm>
        <a:graphic>
          <a:graphicData uri="http://schemas.openxmlformats.org/drawingml/2006/table">
            <a:tbl>
              <a:tblPr/>
              <a:tblGrid>
                <a:gridCol w="1190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75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659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24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442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CD:  </a:t>
                      </a: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50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05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05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(Of a cargo:</a:t>
                      </a:r>
                      <a:r>
                        <a:rPr lang="es-ES" sz="1050" baseline="0" dirty="0" smtClean="0">
                          <a:latin typeface="Arial"/>
                          <a:ea typeface="Times New Roman"/>
                          <a:cs typeface="Times New Roman"/>
                        </a:rPr>
                        <a:t> Of Inst. Buque)</a:t>
                      </a: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05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19 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– </a:t>
                      </a: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23 Junio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05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26 – 30 Junio</a:t>
                      </a: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de desempeño a bordo de unidades PSG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QUINZONA Y TERZONA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QUINZONA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64710">
                <a:tc gridSpan="3">
                  <a:txBody>
                    <a:bodyPr/>
                    <a:lstStyle/>
                    <a:p>
                      <a:pPr marL="285750" indent="-195263" algn="l" defTabSz="1349375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1349375" algn="l"/>
                        </a:tabLst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19 – 23 junio       PSG Ortiz (13 cadetes)</a:t>
                      </a:r>
                    </a:p>
                    <a:p>
                      <a:pPr marL="285750" indent="115411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PSG </a:t>
                      </a:r>
                      <a:r>
                        <a:rPr lang="es-ES" sz="1200" b="0" dirty="0" err="1" smtClean="0">
                          <a:latin typeface="Arial"/>
                          <a:ea typeface="Times New Roman"/>
                          <a:cs typeface="Times New Roman"/>
                        </a:rPr>
                        <a:t>Micalvi</a:t>
                      </a: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 (13 cadetes)</a:t>
                      </a:r>
                    </a:p>
                    <a:p>
                      <a:pPr marL="285750" indent="115411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PSG Isaza (12 cadetes)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1439863" algn="l"/>
                        </a:tabLst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26 – 30 Junio      PSG Ortiz  (12 cadetes)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1439863" algn="l"/>
                        </a:tabLst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DMFO asignado :  15 m3 por PSG por período.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1439863" algn="l"/>
                        </a:tabLst>
                      </a:pPr>
                      <a:endParaRPr lang="es-ES" sz="1200" b="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Compra de pasajes aéreos a TERZONA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Compra de pasajes en bus a QUINZONA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Enviar pauta evaluación a unidades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Transportes desde y hacia aeropuerto a TERZONA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Traslado desde</a:t>
                      </a:r>
                      <a:r>
                        <a:rPr lang="es-ES" sz="1200" b="0" baseline="0" dirty="0" smtClean="0">
                          <a:latin typeface="Arial"/>
                          <a:ea typeface="Times New Roman"/>
                          <a:cs typeface="Times New Roman"/>
                        </a:rPr>
                        <a:t> ESNAVAL Aeropuerto.</a:t>
                      </a:r>
                      <a:endParaRPr lang="es-CL" sz="12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6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Rectángulo 2"/>
          <p:cNvSpPr/>
          <p:nvPr/>
        </p:nvSpPr>
        <p:spPr>
          <a:xfrm>
            <a:off x="384667" y="805867"/>
            <a:ext cx="2800767" cy="3850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es-ES" dirty="0">
                <a:latin typeface="Arial"/>
                <a:ea typeface="Times New Roman"/>
                <a:cs typeface="Times New Roman"/>
              </a:rPr>
              <a:t>TERCERO </a:t>
            </a:r>
            <a:r>
              <a:rPr lang="es-ES" dirty="0" smtClean="0">
                <a:latin typeface="Arial"/>
                <a:ea typeface="Times New Roman"/>
                <a:cs typeface="Times New Roman"/>
              </a:rPr>
              <a:t>EJECUTIVO  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2052" name="Picture 4" descr="http://img.soy-chile.cl/Fotos/2012/10/19/file_201210191653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077072"/>
            <a:ext cx="2904257" cy="21781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68256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6957916"/>
              </p:ext>
            </p:extLst>
          </p:nvPr>
        </p:nvGraphicFramePr>
        <p:xfrm>
          <a:off x="391910" y="1260020"/>
          <a:ext cx="8360180" cy="2912344"/>
        </p:xfrm>
        <a:graphic>
          <a:graphicData uri="http://schemas.openxmlformats.org/drawingml/2006/table">
            <a:tbl>
              <a:tblPr/>
              <a:tblGrid>
                <a:gridCol w="19514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68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918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43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4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4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4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5767">
                <a:tc>
                  <a:txBody>
                    <a:bodyPr/>
                    <a:lstStyle/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OF:  </a:t>
                      </a: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02  </a:t>
                      </a:r>
                    </a:p>
                    <a:p>
                      <a:pPr marL="625475" lvl="1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T1 Cavada</a:t>
                      </a:r>
                    </a:p>
                    <a:p>
                      <a:pPr marL="625475" lvl="1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T1 Suazo</a:t>
                      </a:r>
                    </a:p>
                    <a:p>
                      <a:pPr marL="339725" lvl="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GM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:  </a:t>
                      </a: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04</a:t>
                      </a: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CD: </a:t>
                      </a: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 69</a:t>
                      </a: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19 – 25 Junio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de actividades en la mar a bordo LST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Rancagua.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Talcahuano – Puerto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Montt – Puerto Chacabuco – Talcahuano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7311">
                <a:tc gridSpan="3">
                  <a:txBody>
                    <a:bodyPr/>
                    <a:lstStyle/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 día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en 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Pto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Montt y 1 día en 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Pto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Chacabuco</a:t>
                      </a: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DMFO asignado: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60 m3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Arriendo de 2 buses </a:t>
                      </a:r>
                      <a:r>
                        <a:rPr lang="es-ES" sz="120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s-ES" sz="120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Thno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s-ES" sz="120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Valpo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y desembarco en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Talcahuano</a:t>
                      </a: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de 4 GM Depto AB. (02 M y 02 C)</a:t>
                      </a: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de 06 Brigadieres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6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ángulo 1"/>
          <p:cNvSpPr/>
          <p:nvPr/>
        </p:nvSpPr>
        <p:spPr>
          <a:xfrm>
            <a:off x="406210" y="874978"/>
            <a:ext cx="2710999" cy="3850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es-ES" dirty="0">
                <a:latin typeface="Arial"/>
                <a:ea typeface="Times New Roman"/>
                <a:cs typeface="Times New Roman"/>
              </a:rPr>
              <a:t>SEGUNDO </a:t>
            </a:r>
            <a:r>
              <a:rPr lang="es-ES" dirty="0" smtClean="0">
                <a:latin typeface="Arial"/>
                <a:ea typeface="Times New Roman"/>
                <a:cs typeface="Times New Roman"/>
              </a:rPr>
              <a:t>EJECUTIVO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7" name="Picture 2" descr="NOTICIAS FFAA CHILE: LST Rancagua Rumbo a Juan Fernánde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365104"/>
            <a:ext cx="4392488" cy="2305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72466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5024152"/>
              </p:ext>
            </p:extLst>
          </p:nvPr>
        </p:nvGraphicFramePr>
        <p:xfrm>
          <a:off x="387864" y="1473439"/>
          <a:ext cx="8280921" cy="5263726"/>
        </p:xfrm>
        <a:graphic>
          <a:graphicData uri="http://schemas.openxmlformats.org/drawingml/2006/table">
            <a:tbl>
              <a:tblPr/>
              <a:tblGrid>
                <a:gridCol w="2239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408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43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0983">
                <a:tc>
                  <a:txBody>
                    <a:bodyPr/>
                    <a:lstStyle/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OF:  </a:t>
                      </a: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04</a:t>
                      </a:r>
                    </a:p>
                    <a:p>
                      <a:pPr marL="806450" lvl="1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CC </a:t>
                      </a:r>
                      <a:r>
                        <a:rPr lang="es-ES" sz="1050" dirty="0" err="1" smtClean="0">
                          <a:latin typeface="Arial"/>
                          <a:ea typeface="Times New Roman"/>
                          <a:cs typeface="Times New Roman"/>
                        </a:rPr>
                        <a:t>Boré</a:t>
                      </a: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</a:p>
                    <a:p>
                      <a:pPr marL="806450" lvl="1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T1 Descalzi</a:t>
                      </a:r>
                    </a:p>
                    <a:p>
                      <a:pPr marL="806450" lvl="1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T1 Soto</a:t>
                      </a:r>
                    </a:p>
                    <a:p>
                      <a:pPr marL="806450" lvl="1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T1 Reinike</a:t>
                      </a: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GM:  </a:t>
                      </a: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07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PC:  02</a:t>
                      </a: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CD: </a:t>
                      </a: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130</a:t>
                      </a: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29 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Jun – </a:t>
                      </a: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08 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Jul</a:t>
                      </a: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de familiarización en AP Aquiles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Valparaíso – Coquimbo - Valparaíso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7311">
                <a:tc gridSpan="3">
                  <a:txBody>
                    <a:bodyPr/>
                    <a:lstStyle/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 días en Coquimbo,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½ 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día 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 Puerto Aldea / La herradura, para maniobras marineras.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DMFO asignado:  30 M3 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Embarcar embarcaciones menores para prácticas marineras.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de 07 GM 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Depto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AB. (01 AB, 03 M, 02 C y 01 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Enf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.)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06 brigadieres.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01 PC Ed. Física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01 PC Náutica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Visitas profesionales en Coquimbo (Cruz del milenio, observatorio, Valle Elqui, 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etc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)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Alternativas:  (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Caldera – 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) 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51 m3</a:t>
                      </a: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0715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  (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Coquimbo – J 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Fernandez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) 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60 m3</a:t>
                      </a: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0715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  (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Antofagasta – 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) 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70 m3</a:t>
                      </a:r>
                    </a:p>
                    <a:p>
                      <a:pPr marL="10715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  (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Arica – 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) 107 m3</a:t>
                      </a: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90488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6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ángulo 1"/>
          <p:cNvSpPr/>
          <p:nvPr/>
        </p:nvSpPr>
        <p:spPr>
          <a:xfrm>
            <a:off x="394638" y="817019"/>
            <a:ext cx="2420343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es-ES" dirty="0">
                <a:latin typeface="Arial"/>
                <a:ea typeface="Times New Roman"/>
                <a:cs typeface="Times New Roman"/>
              </a:rPr>
              <a:t>PRIMER AÑO NAVAL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3074" name="Picture 2" descr="AP-41 &quot;Aquiles&quot; - Armada de Chi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03" r="7181"/>
          <a:stretch/>
        </p:blipFill>
        <p:spPr bwMode="auto">
          <a:xfrm>
            <a:off x="5868144" y="5571052"/>
            <a:ext cx="3024336" cy="12800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48953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331640" y="836712"/>
            <a:ext cx="260500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CURSOS IM</a:t>
            </a:r>
            <a:endParaRPr lang="es-ES" sz="4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122" name="Picture 2" descr="Infantería de Marina: Una forma de ser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60848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3204176"/>
              </p:ext>
            </p:extLst>
          </p:nvPr>
        </p:nvGraphicFramePr>
        <p:xfrm>
          <a:off x="467544" y="1154614"/>
          <a:ext cx="7622232" cy="2268682"/>
        </p:xfrm>
        <a:graphic>
          <a:graphicData uri="http://schemas.openxmlformats.org/drawingml/2006/table">
            <a:tbl>
              <a:tblPr/>
              <a:tblGrid>
                <a:gridCol w="14471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71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579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27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9538">
                <a:tc>
                  <a:txBody>
                    <a:bodyPr/>
                    <a:lstStyle/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01</a:t>
                      </a:r>
                    </a:p>
                    <a:p>
                      <a:pPr marL="53340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Reinike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GM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:  01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06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23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Entrenamiento en clima frio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DIM COCHRANE</a:t>
                      </a:r>
                      <a:endParaRPr lang="es-CL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135"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Compra de pasajes Aéreos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Munición asignada: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5.56 mm – 2.000 tiros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Apoya SO IM 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Perez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(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Dpto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Educación)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Rectángulo 2"/>
          <p:cNvSpPr/>
          <p:nvPr/>
        </p:nvSpPr>
        <p:spPr>
          <a:xfrm>
            <a:off x="467544" y="620688"/>
            <a:ext cx="1471557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/>
                <a:ea typeface="Times New Roman"/>
                <a:cs typeface="Times New Roman"/>
              </a:rPr>
              <a:t>CUARTO IM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graphicFrame>
        <p:nvGraphicFramePr>
          <p:cNvPr id="11" name="7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1848032"/>
              </p:ext>
            </p:extLst>
          </p:nvPr>
        </p:nvGraphicFramePr>
        <p:xfrm>
          <a:off x="467544" y="3962926"/>
          <a:ext cx="7848601" cy="2811602"/>
        </p:xfrm>
        <a:graphic>
          <a:graphicData uri="http://schemas.openxmlformats.org/drawingml/2006/table">
            <a:tbl>
              <a:tblPr/>
              <a:tblGrid>
                <a:gridCol w="12855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57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873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713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10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09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(Of a cargo: Of de BRIGADA)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23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Instrucción de comandante de 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pelotón de fusileros.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BRIGADA (Fuerte Aguayo)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0474">
                <a:tc gridSpan="3">
                  <a:txBody>
                    <a:bodyPr/>
                    <a:lstStyle/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Pernoctan en fuerte Aguayo (Coordinar)</a:t>
                      </a: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Munición asignada: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5.56 mm – 2.000 TIROS</a:t>
                      </a:r>
                    </a:p>
                    <a:p>
                      <a:pPr marL="171450" indent="1349375">
                        <a:buFont typeface="Arial" panose="020B0604020202020204" pitchFamily="34" charset="0"/>
                        <a:buNone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mm – 980 TIROS</a:t>
                      </a:r>
                    </a:p>
                    <a:p>
                      <a:pPr marL="180975" indent="-180975"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Enviar pauta de evaluación</a:t>
                      </a:r>
                      <a:endParaRPr lang="es-CL" sz="12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Rectángulo 11"/>
          <p:cNvSpPr/>
          <p:nvPr/>
        </p:nvSpPr>
        <p:spPr>
          <a:xfrm>
            <a:off x="467544" y="3501008"/>
            <a:ext cx="1762021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/>
                <a:ea typeface="Times New Roman"/>
                <a:cs typeface="Times New Roman"/>
              </a:rPr>
              <a:t>TERCERO IM  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517239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5889537"/>
              </p:ext>
            </p:extLst>
          </p:nvPr>
        </p:nvGraphicFramePr>
        <p:xfrm>
          <a:off x="467544" y="1730678"/>
          <a:ext cx="7848601" cy="2262690"/>
        </p:xfrm>
        <a:graphic>
          <a:graphicData uri="http://schemas.openxmlformats.org/drawingml/2006/table">
            <a:tbl>
              <a:tblPr/>
              <a:tblGrid>
                <a:gridCol w="14901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11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873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4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8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(Of a cargo: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Of de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COMFUES)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23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Instrucción de tiro 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avanzado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COMFUES</a:t>
                      </a:r>
                      <a:endParaRPr lang="es-CL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9606">
                <a:tc gridSpan="3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Traslado diario desde y hacia COMFUES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Munición asignada: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5.56 mm – 2.000 TIROS</a:t>
                      </a:r>
                    </a:p>
                    <a:p>
                      <a:pPr marL="171450" indent="1268413">
                        <a:buFont typeface="Arial" panose="020B0604020202020204" pitchFamily="34" charset="0"/>
                        <a:buNone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mm – 700 TIROS</a:t>
                      </a:r>
                    </a:p>
                    <a:p>
                      <a:pPr marL="171450" indent="1268413">
                        <a:buFont typeface="Arial" panose="020B0604020202020204" pitchFamily="34" charset="0"/>
                        <a:buNone/>
                      </a:pPr>
                      <a:endParaRPr lang="es-ES" sz="1200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80975" indent="-171450"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Enviar pauta de evaluación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Rectángulo 2"/>
          <p:cNvSpPr/>
          <p:nvPr/>
        </p:nvSpPr>
        <p:spPr>
          <a:xfrm>
            <a:off x="492967" y="1196752"/>
            <a:ext cx="1672253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/>
                <a:ea typeface="Times New Roman"/>
                <a:cs typeface="Times New Roman"/>
              </a:rPr>
              <a:t>SEGUNDO IM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717" y="4201199"/>
            <a:ext cx="3810254" cy="25401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063515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1431386" y="1772816"/>
            <a:ext cx="26178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CURSOS AB</a:t>
            </a:r>
            <a:endParaRPr lang="es-ES" sz="4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44" name="Picture 4" descr="Armada traslada 220 toneladas de carga a Rapa Nui con estrictas medidas  sanitarias - Armada de Chil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00" b="9999"/>
          <a:stretch/>
        </p:blipFill>
        <p:spPr bwMode="auto">
          <a:xfrm>
            <a:off x="1450005" y="3212976"/>
            <a:ext cx="4778179" cy="25981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8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3892900"/>
              </p:ext>
            </p:extLst>
          </p:nvPr>
        </p:nvGraphicFramePr>
        <p:xfrm>
          <a:off x="389343" y="1215208"/>
          <a:ext cx="8136904" cy="2329248"/>
        </p:xfrm>
        <a:graphic>
          <a:graphicData uri="http://schemas.openxmlformats.org/drawingml/2006/table">
            <a:tbl>
              <a:tblPr/>
              <a:tblGrid>
                <a:gridCol w="16623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06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138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95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81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08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(Of a cargo: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Of Inst. Centro AB)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–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en los departamentos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de Operaciones,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abastecimiento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y adquisiciones de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un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Centro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de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Abastecimiento.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MAGABAS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VALPABAS – TALCABAS - IQUEABAS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8119">
                <a:tc gridSpan="3">
                  <a:txBody>
                    <a:bodyPr/>
                    <a:lstStyle/>
                    <a:p>
                      <a:pPr marL="3619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02 cadetes por Centro AB</a:t>
                      </a:r>
                    </a:p>
                    <a:p>
                      <a:pPr marL="3619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Compra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pasajes aéreos Pta. Arenas e Iquique</a:t>
                      </a:r>
                    </a:p>
                    <a:p>
                      <a:pPr marL="3619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Compra pasajes en bus Talcahuano</a:t>
                      </a:r>
                    </a:p>
                    <a:p>
                      <a:pPr marL="3619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Régimen a bordo (pernoctan y guardias)</a:t>
                      </a:r>
                    </a:p>
                    <a:p>
                      <a:pPr marL="360363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Enviar pauta evaluación a unidades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8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7" name="8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4832889"/>
              </p:ext>
            </p:extLst>
          </p:nvPr>
        </p:nvGraphicFramePr>
        <p:xfrm>
          <a:off x="372377" y="5013176"/>
          <a:ext cx="8153870" cy="1721090"/>
        </p:xfrm>
        <a:graphic>
          <a:graphicData uri="http://schemas.openxmlformats.org/drawingml/2006/table">
            <a:tbl>
              <a:tblPr/>
              <a:tblGrid>
                <a:gridCol w="16793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04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240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95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8119">
                <a:tc>
                  <a:txBody>
                    <a:bodyPr/>
                    <a:lstStyle/>
                    <a:p>
                      <a:pPr marL="180975" indent="-90488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: 01</a:t>
                      </a:r>
                    </a:p>
                    <a:p>
                      <a:pPr marL="180975" indent="261938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AB Guevara</a:t>
                      </a: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80975" indent="-90488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80975" indent="-90488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23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Visitas profesionales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organizaciones del área logística y financiera.</a:t>
                      </a: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Santiago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8119">
                <a:tc gridSpan="3">
                  <a:txBody>
                    <a:bodyPr/>
                    <a:lstStyle/>
                    <a:p>
                      <a:pPr marL="3603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CL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  <a:r>
                        <a:rPr lang="es-CL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presentará programa de actividades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Rectángulo 2"/>
          <p:cNvSpPr/>
          <p:nvPr/>
        </p:nvSpPr>
        <p:spPr>
          <a:xfrm>
            <a:off x="419681" y="702128"/>
            <a:ext cx="1510093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CUARTO AB</a:t>
            </a:r>
            <a:endParaRPr lang="es-CL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89343" y="4293096"/>
            <a:ext cx="1800558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TERCERO AB  </a:t>
            </a:r>
            <a:endParaRPr lang="es-CL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33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12" name="8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1906102"/>
              </p:ext>
            </p:extLst>
          </p:nvPr>
        </p:nvGraphicFramePr>
        <p:xfrm>
          <a:off x="419681" y="1340768"/>
          <a:ext cx="8256775" cy="1910627"/>
        </p:xfrm>
        <a:graphic>
          <a:graphicData uri="http://schemas.openxmlformats.org/drawingml/2006/table">
            <a:tbl>
              <a:tblPr/>
              <a:tblGrid>
                <a:gridCol w="15600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05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862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95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8546">
                <a:tc>
                  <a:txBody>
                    <a:bodyPr/>
                    <a:lstStyle/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01</a:t>
                      </a:r>
                    </a:p>
                    <a:p>
                      <a:pPr marL="53340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AB Palma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10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23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Período de Familiarización en un Centro de Abastecimiento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TALCABAS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2515">
                <a:tc gridSpan="3">
                  <a:txBody>
                    <a:bodyPr/>
                    <a:lstStyle/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Traslado en bus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Pernoctan en </a:t>
                      </a:r>
                      <a:r>
                        <a:rPr lang="es-ES" sz="120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Habitalc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Proponer programa de visitas 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3997573"/>
                  </a:ext>
                </a:extLst>
              </a:tr>
            </a:tbl>
          </a:graphicData>
        </a:graphic>
      </p:graphicFrame>
      <p:sp>
        <p:nvSpPr>
          <p:cNvPr id="5" name="Rectángulo 4"/>
          <p:cNvSpPr/>
          <p:nvPr/>
        </p:nvSpPr>
        <p:spPr>
          <a:xfrm>
            <a:off x="419681" y="869829"/>
            <a:ext cx="1710789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SEGUNDO AB</a:t>
            </a:r>
            <a:endParaRPr lang="es-CL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pic>
        <p:nvPicPr>
          <p:cNvPr id="9220" name="Picture 4" descr="Contralmte. AB J. Molina Chile: &quot;El abastecimiento debe proporcionar lo  necesario para operar la Fuerza&quot;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14"/>
          <a:stretch/>
        </p:blipFill>
        <p:spPr bwMode="auto">
          <a:xfrm>
            <a:off x="2339752" y="3357383"/>
            <a:ext cx="3456383" cy="25198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146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1331640" y="1427401"/>
            <a:ext cx="245201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CURSOS LT</a:t>
            </a:r>
            <a:endParaRPr lang="es-ES" sz="4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852936"/>
            <a:ext cx="4640438" cy="22322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7062714"/>
              </p:ext>
            </p:extLst>
          </p:nvPr>
        </p:nvGraphicFramePr>
        <p:xfrm>
          <a:off x="755576" y="4581128"/>
          <a:ext cx="7632848" cy="1524635"/>
        </p:xfrm>
        <a:graphic>
          <a:graphicData uri="http://schemas.openxmlformats.org/drawingml/2006/table">
            <a:tbl>
              <a:tblPr/>
              <a:tblGrid>
                <a:gridCol w="15582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71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175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9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94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latin typeface="Arial"/>
                          <a:ea typeface="Times New Roman"/>
                          <a:cs typeface="Times New Roman"/>
                        </a:rPr>
                        <a:t>CD</a:t>
                      </a: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:  </a:t>
                      </a:r>
                      <a:r>
                        <a:rPr lang="es-ES" sz="1000" dirty="0" smtClean="0">
                          <a:latin typeface="Arial"/>
                          <a:ea typeface="Times New Roman"/>
                          <a:cs typeface="Times New Roman"/>
                        </a:rPr>
                        <a:t>11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latin typeface="Arial"/>
                          <a:ea typeface="Times New Roman"/>
                          <a:cs typeface="Times New Roman"/>
                        </a:rPr>
                        <a:t>(A cargo:</a:t>
                      </a:r>
                      <a:r>
                        <a:rPr lang="es-ES" sz="1000" baseline="0" dirty="0" smtClean="0">
                          <a:latin typeface="Arial"/>
                          <a:ea typeface="Times New Roman"/>
                          <a:cs typeface="Times New Roman"/>
                        </a:rPr>
                        <a:t> T1 Aranda MARITGOBTHNO)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23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 Práctica en capitanías de puerto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Coronel - San Vicente – Talcahuano</a:t>
                      </a:r>
                      <a:r>
                        <a:rPr lang="es-ES" sz="1200" baseline="0" dirty="0" smtClean="0">
                          <a:latin typeface="Arial"/>
                          <a:ea typeface="Times New Roman"/>
                          <a:cs typeface="Times New Roman"/>
                        </a:rPr>
                        <a:t> – 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Lirquén.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9600">
                <a:tc gridSpan="3">
                  <a:txBody>
                    <a:bodyPr/>
                    <a:lstStyle/>
                    <a:p>
                      <a:pPr marL="271463" marR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Enviar pauta evaluación a unidades</a:t>
                      </a:r>
                    </a:p>
                    <a:p>
                      <a:pPr marL="271463" marR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3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4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5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7" name="9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6378778"/>
              </p:ext>
            </p:extLst>
          </p:nvPr>
        </p:nvGraphicFramePr>
        <p:xfrm>
          <a:off x="731772" y="1822139"/>
          <a:ext cx="7656652" cy="2023817"/>
        </p:xfrm>
        <a:graphic>
          <a:graphicData uri="http://schemas.openxmlformats.org/drawingml/2006/table">
            <a:tbl>
              <a:tblPr/>
              <a:tblGrid>
                <a:gridCol w="1563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1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316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87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52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latin typeface="Arial"/>
                          <a:ea typeface="Times New Roman"/>
                          <a:cs typeface="Times New Roman"/>
                        </a:rPr>
                        <a:t>CD </a:t>
                      </a: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: </a:t>
                      </a:r>
                      <a:r>
                        <a:rPr lang="es-ES" sz="1000" dirty="0" smtClean="0">
                          <a:latin typeface="Arial"/>
                          <a:ea typeface="Times New Roman"/>
                          <a:cs typeface="Times New Roman"/>
                        </a:rPr>
                        <a:t>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00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latin typeface="Arial"/>
                          <a:ea typeface="Times New Roman"/>
                          <a:cs typeface="Times New Roman"/>
                        </a:rPr>
                        <a:t>(A cargo:  Of. Carabineros)</a:t>
                      </a:r>
                      <a:endParaRPr lang="es-ES" sz="100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23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Instrucción de control de muchedumbre por Carabineros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ESNAVAL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9792">
                <a:tc gridSpan="3">
                  <a:txBody>
                    <a:bodyPr/>
                    <a:lstStyle/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Lugar de instrucción en ESNAVAL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Instrucción a cargo de Prefectura de Orden y Seguridad </a:t>
                      </a:r>
                      <a:r>
                        <a:rPr lang="es-ES" sz="120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 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Escuela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cuenta con equipamiento básico para instrucción.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Rectángulo 2"/>
          <p:cNvSpPr/>
          <p:nvPr/>
        </p:nvSpPr>
        <p:spPr>
          <a:xfrm>
            <a:off x="731773" y="1124744"/>
            <a:ext cx="1467261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/>
                <a:ea typeface="Times New Roman"/>
                <a:cs typeface="Times New Roman"/>
              </a:rPr>
              <a:t>CUARTO LT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755576" y="4008101"/>
            <a:ext cx="1629485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/>
                <a:ea typeface="Times New Roman"/>
                <a:cs typeface="Times New Roman"/>
              </a:rPr>
              <a:t>TERCERO LT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3355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1686716"/>
              </p:ext>
            </p:extLst>
          </p:nvPr>
        </p:nvGraphicFramePr>
        <p:xfrm>
          <a:off x="838200" y="1622623"/>
          <a:ext cx="7766248" cy="2022400"/>
        </p:xfrm>
        <a:graphic>
          <a:graphicData uri="http://schemas.openxmlformats.org/drawingml/2006/table">
            <a:tbl>
              <a:tblPr/>
              <a:tblGrid>
                <a:gridCol w="1585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964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94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6484">
                <a:tc>
                  <a:txBody>
                    <a:bodyPr/>
                    <a:lstStyle/>
                    <a:p>
                      <a:pPr marL="271463" marR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000" dirty="0" smtClean="0">
                          <a:latin typeface="Arial"/>
                          <a:ea typeface="Times New Roman"/>
                          <a:cs typeface="Times New Roman"/>
                        </a:rPr>
                        <a:t>OF:  01</a:t>
                      </a:r>
                    </a:p>
                    <a:p>
                      <a:pPr marL="53340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ES" sz="1000" dirty="0" smtClean="0">
                          <a:latin typeface="Arial"/>
                          <a:ea typeface="Times New Roman"/>
                          <a:cs typeface="Times New Roman"/>
                        </a:rPr>
                        <a:t>T1 Oviedo</a:t>
                      </a:r>
                      <a:endParaRPr lang="es-CL" sz="12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000" dirty="0" smtClean="0">
                          <a:latin typeface="Arial"/>
                          <a:ea typeface="Times New Roman"/>
                          <a:cs typeface="Times New Roman"/>
                        </a:rPr>
                        <a:t>CD</a:t>
                      </a:r>
                      <a:r>
                        <a:rPr lang="es-ES" sz="1000" dirty="0">
                          <a:latin typeface="Arial"/>
                          <a:ea typeface="Times New Roman"/>
                          <a:cs typeface="Times New Roman"/>
                        </a:rPr>
                        <a:t>:  10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23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Práctica en capitanías de puerto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Quintero – Valparaíso – Coquimbo – San Antonio</a:t>
                      </a:r>
                      <a:r>
                        <a:rPr lang="es-ES" sz="1200" baseline="0" dirty="0" smtClean="0">
                          <a:latin typeface="Arial"/>
                          <a:ea typeface="Times New Roman"/>
                          <a:cs typeface="Times New Roman"/>
                        </a:rPr>
                        <a:t> – Caldera.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6484">
                <a:tc gridSpan="3">
                  <a:txBody>
                    <a:bodyPr/>
                    <a:lstStyle/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Pernoctan en las capitanías de puerto.</a:t>
                      </a:r>
                    </a:p>
                    <a:p>
                      <a:pPr marL="271463" marR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Enviar pauta evaluación a unidades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7199647"/>
                  </a:ext>
                </a:extLst>
              </a:tr>
            </a:tbl>
          </a:graphicData>
        </a:graphic>
      </p:graphicFrame>
      <p:grpSp>
        <p:nvGrpSpPr>
          <p:cNvPr id="13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4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5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Rectángulo 2"/>
          <p:cNvSpPr/>
          <p:nvPr/>
        </p:nvSpPr>
        <p:spPr>
          <a:xfrm>
            <a:off x="821784" y="980728"/>
            <a:ext cx="1667957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defRPr/>
            </a:pPr>
            <a:r>
              <a:rPr lang="es-ES" dirty="0">
                <a:latin typeface="Arial"/>
                <a:ea typeface="Times New Roman"/>
                <a:cs typeface="Times New Roman"/>
              </a:rPr>
              <a:t>SEGUNDO LT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7170" name="Picture 2" descr="Autoridad marítima de Puerto Aguirre detectó lancha pesquera Calbuco con  150 kilos de recurso merluza austral – Radio45Sur.c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741" y="4077072"/>
            <a:ext cx="3649467" cy="16422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0234650"/>
              </p:ext>
            </p:extLst>
          </p:nvPr>
        </p:nvGraphicFramePr>
        <p:xfrm>
          <a:off x="387864" y="1473439"/>
          <a:ext cx="8280921" cy="2157796"/>
        </p:xfrm>
        <a:graphic>
          <a:graphicData uri="http://schemas.openxmlformats.org/drawingml/2006/table">
            <a:tbl>
              <a:tblPr/>
              <a:tblGrid>
                <a:gridCol w="2239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408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43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0983">
                <a:tc>
                  <a:txBody>
                    <a:bodyPr/>
                    <a:lstStyle/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OF:  </a:t>
                      </a: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          01</a:t>
                      </a:r>
                    </a:p>
                    <a:p>
                      <a:pPr marL="806450" lvl="1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   T1 </a:t>
                      </a:r>
                      <a:r>
                        <a:rPr lang="es-ES" sz="1050" dirty="0" err="1" smtClean="0">
                          <a:latin typeface="Arial"/>
                          <a:ea typeface="Times New Roman"/>
                          <a:cs typeface="Times New Roman"/>
                        </a:rPr>
                        <a:t>Chandía</a:t>
                      </a:r>
                      <a:endParaRPr lang="es-ES" sz="105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050" dirty="0" err="1" smtClean="0">
                          <a:latin typeface="Arial"/>
                          <a:ea typeface="Times New Roman"/>
                          <a:cs typeface="Times New Roman"/>
                        </a:rPr>
                        <a:t>Asp</a:t>
                      </a: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. CAOR : 35</a:t>
                      </a: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OF</a:t>
                      </a:r>
                      <a:r>
                        <a:rPr lang="es-ES" sz="1050" baseline="0" dirty="0" smtClean="0">
                          <a:latin typeface="Arial"/>
                          <a:ea typeface="Times New Roman"/>
                          <a:cs typeface="Times New Roman"/>
                        </a:rPr>
                        <a:t> CAOR:    05</a:t>
                      </a: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29 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Jun – </a:t>
                      </a:r>
                      <a:r>
                        <a:rPr lang="es-ES" sz="1050" dirty="0" smtClean="0">
                          <a:latin typeface="Arial"/>
                          <a:ea typeface="Times New Roman"/>
                          <a:cs typeface="Times New Roman"/>
                        </a:rPr>
                        <a:t>08 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Jul</a:t>
                      </a: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de familiarización en AP Aquiles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Valparaíso – Coquimbo - Valparaíso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7311">
                <a:tc gridSpan="3">
                  <a:txBody>
                    <a:bodyPr/>
                    <a:lstStyle/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 empleará recursos no monetarios asignados a primer año.</a:t>
                      </a:r>
                    </a:p>
                    <a:p>
                      <a:pPr marL="90488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de 05 oficiales CAOR como instructores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Visitas profesionales en Coquimbo y traslados no están financiadas.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6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ángulo 1"/>
          <p:cNvSpPr/>
          <p:nvPr/>
        </p:nvSpPr>
        <p:spPr>
          <a:xfrm>
            <a:off x="394638" y="817019"/>
            <a:ext cx="1749197" cy="3850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es-ES" dirty="0" smtClean="0">
                <a:latin typeface="Arial"/>
                <a:ea typeface="Times New Roman"/>
                <a:cs typeface="Times New Roman"/>
              </a:rPr>
              <a:t>CURSO CAOR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3074" name="Picture 2" descr="AP-41 &quot;Aquiles&quot; - Armada de Chil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549647"/>
            <a:ext cx="4344417" cy="14933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28088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</p:spPr>
        <p:txBody>
          <a:bodyPr>
            <a:normAutofit/>
          </a:bodyPr>
          <a:lstStyle/>
          <a:p>
            <a:r>
              <a:rPr lang="es-ES" sz="3600" dirty="0" smtClean="0">
                <a:latin typeface="Arial Black" panose="020B0A04020102020204" pitchFamily="34" charset="0"/>
              </a:rPr>
              <a:t>V.-	ASIGNACIÓN MONETARIA</a:t>
            </a:r>
            <a:endParaRPr lang="es-CL" sz="3600" dirty="0">
              <a:latin typeface="Arial Black" panose="020B0A04020102020204" pitchFamily="34" charset="0"/>
            </a:endParaRPr>
          </a:p>
        </p:txBody>
      </p:sp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699195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029703"/>
              </p:ext>
            </p:extLst>
          </p:nvPr>
        </p:nvGraphicFramePr>
        <p:xfrm>
          <a:off x="323528" y="1484784"/>
          <a:ext cx="8363272" cy="49249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89362">
                  <a:extLst>
                    <a:ext uri="{9D8B030D-6E8A-4147-A177-3AD203B41FA5}">
                      <a16:colId xmlns:a16="http://schemas.microsoft.com/office/drawing/2014/main" val="398202135"/>
                    </a:ext>
                  </a:extLst>
                </a:gridCol>
                <a:gridCol w="1013570">
                  <a:extLst>
                    <a:ext uri="{9D8B030D-6E8A-4147-A177-3AD203B41FA5}">
                      <a16:colId xmlns:a16="http://schemas.microsoft.com/office/drawing/2014/main" val="1708777079"/>
                    </a:ext>
                  </a:extLst>
                </a:gridCol>
                <a:gridCol w="1013570">
                  <a:extLst>
                    <a:ext uri="{9D8B030D-6E8A-4147-A177-3AD203B41FA5}">
                      <a16:colId xmlns:a16="http://schemas.microsoft.com/office/drawing/2014/main" val="1671186714"/>
                    </a:ext>
                  </a:extLst>
                </a:gridCol>
                <a:gridCol w="856539">
                  <a:extLst>
                    <a:ext uri="{9D8B030D-6E8A-4147-A177-3AD203B41FA5}">
                      <a16:colId xmlns:a16="http://schemas.microsoft.com/office/drawing/2014/main" val="1368375819"/>
                    </a:ext>
                  </a:extLst>
                </a:gridCol>
                <a:gridCol w="1116506">
                  <a:extLst>
                    <a:ext uri="{9D8B030D-6E8A-4147-A177-3AD203B41FA5}">
                      <a16:colId xmlns:a16="http://schemas.microsoft.com/office/drawing/2014/main" val="2623313439"/>
                    </a:ext>
                  </a:extLst>
                </a:gridCol>
                <a:gridCol w="1116506">
                  <a:extLst>
                    <a:ext uri="{9D8B030D-6E8A-4147-A177-3AD203B41FA5}">
                      <a16:colId xmlns:a16="http://schemas.microsoft.com/office/drawing/2014/main" val="113934947"/>
                    </a:ext>
                  </a:extLst>
                </a:gridCol>
                <a:gridCol w="957219">
                  <a:extLst>
                    <a:ext uri="{9D8B030D-6E8A-4147-A177-3AD203B41FA5}">
                      <a16:colId xmlns:a16="http://schemas.microsoft.com/office/drawing/2014/main" val="3983616975"/>
                    </a:ext>
                  </a:extLst>
                </a:gridCol>
              </a:tblGrid>
              <a:tr h="652093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50" dirty="0">
                          <a:effectLst/>
                        </a:rPr>
                        <a:t> </a:t>
                      </a:r>
                      <a:endParaRPr lang="es-C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Viático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200" dirty="0" err="1">
                          <a:effectLst/>
                        </a:rPr>
                        <a:t>Fore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Pasajes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Arriendo Buses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Muellaje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Remolcadores.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Total Asignado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666317324"/>
                  </a:ext>
                </a:extLst>
              </a:tr>
              <a:tr h="388441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$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$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$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$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$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$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422513533"/>
                  </a:ext>
                </a:extLst>
              </a:tr>
              <a:tr h="388441">
                <a:tc>
                  <a:txBody>
                    <a:bodyPr/>
                    <a:lstStyle/>
                    <a:p>
                      <a:pPr indent="127000" algn="l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GT 11.1  CUARTO AÑO</a:t>
                      </a:r>
                      <a:endParaRPr lang="es-CL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700.000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 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 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700.000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39632712"/>
                  </a:ext>
                </a:extLst>
              </a:tr>
              <a:tr h="388441">
                <a:tc>
                  <a:txBody>
                    <a:bodyPr/>
                    <a:lstStyle/>
                    <a:p>
                      <a:pPr indent="127000" algn="l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GT 11.2 TERCER AÑO EJ.   </a:t>
                      </a:r>
                      <a:endParaRPr lang="es-CL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500.000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7.000.000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7.500.000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97850769"/>
                  </a:ext>
                </a:extLst>
              </a:tr>
              <a:tr h="388441">
                <a:tc>
                  <a:txBody>
                    <a:bodyPr/>
                    <a:lstStyle/>
                    <a:p>
                      <a:pPr indent="127000" algn="l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GT 11.3  SEGUNDO AÑO EJ</a:t>
                      </a:r>
                      <a:endParaRPr lang="es-CL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effectLst/>
                        </a:rPr>
                        <a:t>300.000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500.000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4.000.000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2.000.000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7.200.000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884981121"/>
                  </a:ext>
                </a:extLst>
              </a:tr>
              <a:tr h="388441">
                <a:tc>
                  <a:txBody>
                    <a:bodyPr/>
                    <a:lstStyle/>
                    <a:p>
                      <a:pPr indent="127000" algn="l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GT 11.4  PRIMER AÑO </a:t>
                      </a:r>
                      <a:endParaRPr lang="es-CL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2.000.000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2.000.000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3.000.000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7.000.000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100029026"/>
                  </a:ext>
                </a:extLst>
              </a:tr>
              <a:tr h="388441">
                <a:tc>
                  <a:txBody>
                    <a:bodyPr/>
                    <a:lstStyle/>
                    <a:p>
                      <a:pPr indent="127000" algn="l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GT.11.5 CURSOS IM/ 4 AÑO </a:t>
                      </a:r>
                      <a:endParaRPr lang="es-CL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600.000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500.000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effectLst/>
                        </a:rPr>
                        <a:t>2.400.000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3.100.000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41778464"/>
                  </a:ext>
                </a:extLst>
              </a:tr>
              <a:tr h="388441">
                <a:tc>
                  <a:txBody>
                    <a:bodyPr/>
                    <a:lstStyle/>
                    <a:p>
                      <a:pPr indent="127000" algn="l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GT 11.5 CURSOS IM/ 3 AÑO </a:t>
                      </a:r>
                      <a:endParaRPr lang="es-CL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 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500.000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 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500.000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545521564"/>
                  </a:ext>
                </a:extLst>
              </a:tr>
              <a:tr h="388441">
                <a:tc>
                  <a:txBody>
                    <a:bodyPr/>
                    <a:lstStyle/>
                    <a:p>
                      <a:pPr indent="127000" algn="l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GT 11.5 CURSOS IM/ 2 AÑO </a:t>
                      </a:r>
                      <a:endParaRPr lang="es-CL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0 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500.000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 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500.000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50087406"/>
                  </a:ext>
                </a:extLst>
              </a:tr>
              <a:tr h="388441">
                <a:tc>
                  <a:txBody>
                    <a:bodyPr/>
                    <a:lstStyle/>
                    <a:p>
                      <a:pPr indent="127000" algn="l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GT 11.6  CURSOS AB</a:t>
                      </a:r>
                      <a:endParaRPr lang="es-CL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500.000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300.000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1.000.000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1.800.000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651538067"/>
                  </a:ext>
                </a:extLst>
              </a:tr>
              <a:tr h="388441">
                <a:tc>
                  <a:txBody>
                    <a:bodyPr/>
                    <a:lstStyle/>
                    <a:p>
                      <a:pPr indent="127000" algn="l">
                        <a:spcAft>
                          <a:spcPts val="0"/>
                        </a:spcAft>
                      </a:pPr>
                      <a:r>
                        <a:rPr lang="es-CL" sz="1200" dirty="0">
                          <a:effectLst/>
                        </a:rPr>
                        <a:t>GT 11.7  CURSOS LT</a:t>
                      </a:r>
                      <a:endParaRPr lang="es-CL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300.000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300.000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500.000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600.000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1.700.000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025910425"/>
                  </a:ext>
                </a:extLst>
              </a:tr>
              <a:tr h="388441">
                <a:tc>
                  <a:txBody>
                    <a:bodyPr/>
                    <a:lstStyle/>
                    <a:p>
                      <a:pPr indent="127000" algn="l">
                        <a:spcAft>
                          <a:spcPts val="0"/>
                        </a:spcAft>
                      </a:pPr>
                      <a:r>
                        <a:rPr lang="es-CL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TOTAL</a:t>
                      </a:r>
                      <a:endParaRPr lang="es-CL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CL" sz="12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30.000.000</a:t>
                      </a:r>
                      <a:endParaRPr lang="es-CL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8742604"/>
                  </a:ext>
                </a:extLst>
              </a:tr>
            </a:tbl>
          </a:graphicData>
        </a:graphic>
      </p:graphicFrame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323528" y="62068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s-ES" sz="2800" b="1" dirty="0" smtClean="0"/>
              <a:t>ASIGNACIÓN MONETARIA</a:t>
            </a:r>
            <a:endParaRPr lang="es-CL" sz="2800" b="1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0044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</p:spPr>
        <p:txBody>
          <a:bodyPr>
            <a:normAutofit/>
          </a:bodyPr>
          <a:lstStyle/>
          <a:p>
            <a:r>
              <a:rPr lang="es-ES" sz="3600" dirty="0" smtClean="0">
                <a:latin typeface="Arial Black" panose="020B0A04020102020204" pitchFamily="34" charset="0"/>
              </a:rPr>
              <a:t>VI.-	   COMENTARIOS</a:t>
            </a:r>
            <a:endParaRPr lang="es-CL" sz="3600" dirty="0">
              <a:latin typeface="Arial Black" panose="020B0A04020102020204" pitchFamily="34" charset="0"/>
            </a:endParaRPr>
          </a:p>
        </p:txBody>
      </p:sp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346309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2273" y="639222"/>
            <a:ext cx="8229600" cy="912278"/>
          </a:xfrm>
        </p:spPr>
        <p:txBody>
          <a:bodyPr>
            <a:normAutofit/>
          </a:bodyPr>
          <a:lstStyle/>
          <a:p>
            <a:pPr algn="l"/>
            <a:r>
              <a:rPr lang="es-ES" sz="2800" b="1" dirty="0" smtClean="0"/>
              <a:t>COMENTARIOS</a:t>
            </a:r>
            <a:endParaRPr lang="es-CL" sz="2800" b="1" dirty="0"/>
          </a:p>
        </p:txBody>
      </p:sp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2023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95536" y="2060848"/>
            <a:ext cx="8229600" cy="3168352"/>
          </a:xfrm>
        </p:spPr>
        <p:txBody>
          <a:bodyPr>
            <a:noAutofit/>
          </a:bodyPr>
          <a:lstStyle/>
          <a:p>
            <a:r>
              <a:rPr lang="es-ES" sz="1400" dirty="0" smtClean="0"/>
              <a:t>No se asignó gratificación de embarco para 2023.</a:t>
            </a:r>
          </a:p>
          <a:p>
            <a:r>
              <a:rPr lang="es-ES" sz="1400" dirty="0" smtClean="0"/>
              <a:t>Actividades curso CAOR no están financiadas. Se deben solicitar recursos en caso efectuar visitas (No se puede apoyar con Banco 4)</a:t>
            </a:r>
          </a:p>
          <a:p>
            <a:r>
              <a:rPr lang="es-ES" sz="1400" dirty="0" smtClean="0"/>
              <a:t>Al solicitar recursos indicar en el Folio que es para Puelche Bravo y el </a:t>
            </a:r>
            <a:r>
              <a:rPr lang="es-ES" sz="1400" u="sng" dirty="0" smtClean="0"/>
              <a:t>curso que lo requiere</a:t>
            </a:r>
            <a:r>
              <a:rPr lang="es-ES" sz="1400" dirty="0" smtClean="0"/>
              <a:t>. (Para determinar el costo real por actividad)</a:t>
            </a:r>
          </a:p>
          <a:p>
            <a:r>
              <a:rPr lang="es-ES" sz="1400" dirty="0" smtClean="0"/>
              <a:t>Requerimientos de pasajes aéreos deben estar efectuados antes </a:t>
            </a:r>
            <a:r>
              <a:rPr lang="es-ES" sz="1400" dirty="0" err="1" smtClean="0"/>
              <a:t>May</a:t>
            </a:r>
            <a:r>
              <a:rPr lang="es-ES" sz="1400" dirty="0" smtClean="0"/>
              <a:t> 18</a:t>
            </a:r>
          </a:p>
          <a:p>
            <a:r>
              <a:rPr lang="es-ES" sz="1400" dirty="0" smtClean="0"/>
              <a:t>Oficiales a cargo de actividades deben informar cambios en el programa y coordinar con los mandos involucrados.</a:t>
            </a:r>
          </a:p>
          <a:p>
            <a:r>
              <a:rPr lang="es-ES" sz="1400" dirty="0" smtClean="0"/>
              <a:t>Régimen de franco durante el desarrollo de la práctica profesional la dispone el Jefe Depto. Ejecutivo.</a:t>
            </a:r>
          </a:p>
          <a:p>
            <a:r>
              <a:rPr lang="es-ES" sz="1400" dirty="0" smtClean="0"/>
              <a:t>Presentar al Jefe Depto. Educación </a:t>
            </a:r>
            <a:r>
              <a:rPr lang="es-ES" sz="1400" dirty="0" err="1" smtClean="0"/>
              <a:t>PxQ</a:t>
            </a:r>
            <a:r>
              <a:rPr lang="es-ES" sz="1400" dirty="0" smtClean="0"/>
              <a:t> antes mayo 26</a:t>
            </a:r>
            <a:r>
              <a:rPr lang="es-ES" sz="1400" dirty="0" smtClean="0"/>
              <a:t>.</a:t>
            </a:r>
          </a:p>
          <a:p>
            <a:r>
              <a:rPr lang="es-ES" sz="1400" dirty="0" smtClean="0"/>
              <a:t>Pautas evaluación serán entregadas a los oficiales a cargo por As Prof.</a:t>
            </a:r>
          </a:p>
          <a:p>
            <a:r>
              <a:rPr lang="es-ES" sz="1400" dirty="0" smtClean="0"/>
              <a:t>Solicitudes de movilización a otras ZZ.NN. Presentarlas a As. Prof.</a:t>
            </a:r>
            <a:endParaRPr lang="es-ES" sz="1400" dirty="0" smtClean="0"/>
          </a:p>
          <a:p>
            <a:endParaRPr lang="es-ES" sz="1400" dirty="0" smtClean="0"/>
          </a:p>
          <a:p>
            <a:endParaRPr lang="es-ES" sz="1400" dirty="0" smtClean="0"/>
          </a:p>
          <a:p>
            <a:endParaRPr lang="es-CL" sz="1400" dirty="0"/>
          </a:p>
        </p:txBody>
      </p:sp>
    </p:spTree>
    <p:extLst>
      <p:ext uri="{BB962C8B-B14F-4D97-AF65-F5344CB8AC3E}">
        <p14:creationId xmlns:p14="http://schemas.microsoft.com/office/powerpoint/2010/main" val="39274117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  <a:p>
            <a:r>
              <a:rPr lang="es-ES_tradnl" dirty="0" smtClean="0"/>
              <a:t>TRADICI</a:t>
            </a:r>
            <a:r>
              <a:rPr lang="es-ES" dirty="0" smtClean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9153085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183172" y="1071546"/>
            <a:ext cx="8777655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PRÁCTICA PROFESIONAL </a:t>
            </a:r>
          </a:p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 INVIERNO</a:t>
            </a:r>
          </a:p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“PUELCHE BRAVO”</a:t>
            </a:r>
          </a:p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2023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3352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2236</TotalTime>
  <Words>1782</Words>
  <Application>Microsoft Office PowerPoint</Application>
  <PresentationFormat>Presentación en pantalla (4:3)</PresentationFormat>
  <Paragraphs>484</Paragraphs>
  <Slides>30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6" baseType="lpstr">
      <vt:lpstr>Arial</vt:lpstr>
      <vt:lpstr>Arial Black</vt:lpstr>
      <vt:lpstr>Calibri</vt:lpstr>
      <vt:lpstr>Times New Roman</vt:lpstr>
      <vt:lpstr>Verdana</vt:lpstr>
      <vt:lpstr>Tema de Office</vt:lpstr>
      <vt:lpstr>Presentación de PowerPoint</vt:lpstr>
      <vt:lpstr>I.- ANTECEDENTES</vt:lpstr>
      <vt:lpstr>Presentación de PowerPoint</vt:lpstr>
      <vt:lpstr>II.- MISIÓN</vt:lpstr>
      <vt:lpstr>Presentación de PowerPoint</vt:lpstr>
      <vt:lpstr>III.-   ACTIVIDADES</vt:lpstr>
      <vt:lpstr>Presentación de PowerPoint</vt:lpstr>
      <vt:lpstr>Presentación de PowerPoint</vt:lpstr>
      <vt:lpstr>Presentación de PowerPoint</vt:lpstr>
      <vt:lpstr>IV.-   EJECUCIÓN DE TAREAS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V.- ASIGNACIÓN MONETARIA</vt:lpstr>
      <vt:lpstr>ASIGNACIÓN MONETARIA</vt:lpstr>
      <vt:lpstr>VI.-    COMENTARIOS</vt:lpstr>
      <vt:lpstr>COMENTARIOS</vt:lpstr>
      <vt:lpstr>Presentación de PowerPoint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7089557-9</dc:creator>
  <cp:lastModifiedBy>9238412-8</cp:lastModifiedBy>
  <cp:revision>102</cp:revision>
  <dcterms:created xsi:type="dcterms:W3CDTF">2019-11-07T14:43:48Z</dcterms:created>
  <dcterms:modified xsi:type="dcterms:W3CDTF">2023-05-12T12:13:38Z</dcterms:modified>
</cp:coreProperties>
</file>