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6"/>
  </p:notesMasterIdLst>
  <p:handoutMasterIdLst>
    <p:handoutMasterId r:id="rId27"/>
  </p:handoutMasterIdLst>
  <p:sldIdLst>
    <p:sldId id="258" r:id="rId2"/>
    <p:sldId id="442" r:id="rId3"/>
    <p:sldId id="443" r:id="rId4"/>
    <p:sldId id="313" r:id="rId5"/>
    <p:sldId id="371" r:id="rId6"/>
    <p:sldId id="448" r:id="rId7"/>
    <p:sldId id="449" r:id="rId8"/>
    <p:sldId id="436" r:id="rId9"/>
    <p:sldId id="447" r:id="rId10"/>
    <p:sldId id="437" r:id="rId11"/>
    <p:sldId id="314" r:id="rId12"/>
    <p:sldId id="359" r:id="rId13"/>
    <p:sldId id="361" r:id="rId14"/>
    <p:sldId id="444" r:id="rId15"/>
    <p:sldId id="366" r:id="rId16"/>
    <p:sldId id="365" r:id="rId17"/>
    <p:sldId id="369" r:id="rId18"/>
    <p:sldId id="409" r:id="rId19"/>
    <p:sldId id="433" r:id="rId20"/>
    <p:sldId id="370" r:id="rId21"/>
    <p:sldId id="414" r:id="rId22"/>
    <p:sldId id="450" r:id="rId23"/>
    <p:sldId id="451" r:id="rId24"/>
    <p:sldId id="452" r:id="rId25"/>
  </p:sldIdLst>
  <p:sldSz cx="9144000" cy="6858000" type="screen4x3"/>
  <p:notesSz cx="6858000" cy="9117013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3300"/>
    <a:srgbClr val="0033CC"/>
    <a:srgbClr val="FFFFFF"/>
    <a:srgbClr val="99CCFF"/>
    <a:srgbClr val="CC3300"/>
    <a:srgbClr val="FFFF66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2" autoAdjust="0"/>
    <p:restoredTop sz="94664" autoAdjust="0"/>
  </p:normalViewPr>
  <p:slideViewPr>
    <p:cSldViewPr snapToGrid="0">
      <p:cViewPr varScale="1">
        <p:scale>
          <a:sx n="88" d="100"/>
          <a:sy n="88" d="100"/>
        </p:scale>
        <p:origin x="1374" y="96"/>
      </p:cViewPr>
      <p:guideLst>
        <p:guide orient="horz" pos="22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9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5" tIns="46584" rIns="93165" bIns="46584" numCol="1" anchor="t" anchorCtr="0" compatLnSpc="1">
            <a:prstTxWarp prst="textNoShape">
              <a:avLst/>
            </a:prstTxWarp>
          </a:bodyPr>
          <a:lstStyle>
            <a:lvl1pPr defTabSz="931863">
              <a:defRPr sz="1200" smtClean="0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5" tIns="46584" rIns="93165" bIns="46584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smtClean="0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6140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5" tIns="46584" rIns="93165" bIns="46584" numCol="1" anchor="b" anchorCtr="0" compatLnSpc="1">
            <a:prstTxWarp prst="textNoShape">
              <a:avLst/>
            </a:prstTxWarp>
          </a:bodyPr>
          <a:lstStyle>
            <a:lvl1pPr defTabSz="931863">
              <a:defRPr sz="1200" smtClean="0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6140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5" tIns="46584" rIns="93165" bIns="46584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smtClean="0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F5FB2B90-0762-410E-B369-432BF04FAF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0689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56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56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FF97D5-2F6B-4C9F-9F19-AC159A6DF2A7}" type="datetimeFigureOut">
              <a:rPr lang="es-CL" smtClean="0"/>
              <a:pPr/>
              <a:t>09-09-2020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50938" y="684213"/>
            <a:ext cx="4556125" cy="34178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30700"/>
            <a:ext cx="5486400" cy="4102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59813"/>
            <a:ext cx="2971800" cy="4556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59813"/>
            <a:ext cx="2971800" cy="4556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A86E27-8F04-42D3-B52E-129C1D0EB6E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90737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9F2EB1-4EAE-4DA8-B2EC-78CDB8FA453A}" type="slidenum">
              <a:rPr lang="es-ES" smtClean="0"/>
              <a:pPr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5760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859EAD-9B90-4AFD-A748-38A175B7A16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32830D-9069-41B4-81E8-81FFB070C946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6267C8-B056-42FD-BD87-799FF2CFA38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D396F6-1E83-4BF1-8C9E-2982D9576C4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430DE-EDBE-406C-B1F4-11C729861C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050028-7C56-42A0-A415-8CCBD838D04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17F2A8-DA22-446D-9961-D8E3FBB29A0F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5C60FE-3BC7-4E69-8739-4F7DCDD57D9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2F021D-36AA-4184-8358-E719D5A0B6F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B6A9F-FAF9-4B84-B3B5-8A0277ED01D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5A7658-E7FD-458E-A09A-DFAF3923C27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>
            <a:normAutofit/>
          </a:bodyPr>
          <a:lstStyle/>
          <a:p>
            <a:pPr lvl="0"/>
            <a:endParaRPr lang="es-CL" noProof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372AC-4139-4A9E-AF72-74E6991963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D775B09-7AB9-4BFE-BDD8-397BFC4EB206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/index.php?title=BLU-113&amp;action=edit&amp;redlink=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“SISTEMAS DE ARMAS”</a:t>
            </a:r>
            <a:b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19" name="Text Box 6"/>
          <p:cNvSpPr txBox="1">
            <a:spLocks noChangeArrowheads="1"/>
          </p:cNvSpPr>
          <p:nvPr/>
        </p:nvSpPr>
        <p:spPr bwMode="auto">
          <a:xfrm>
            <a:off x="323850" y="3810000"/>
            <a:ext cx="8420100" cy="235267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MX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MX" sz="4400" b="1" dirty="0">
                <a:latin typeface="Arial" panose="020B0604020202020204" pitchFamily="34" charset="0"/>
                <a:cs typeface="Arial" panose="020B0604020202020204" pitchFamily="34" charset="0"/>
              </a:rPr>
              <a:t>“ESPOLETAS”</a:t>
            </a:r>
          </a:p>
          <a:p>
            <a:pPr algn="ctr">
              <a:spcBef>
                <a:spcPct val="50000"/>
              </a:spcBef>
            </a:pPr>
            <a:r>
              <a:rPr lang="es-ES_tradnl" sz="2400" b="1" dirty="0">
                <a:latin typeface="Arial" panose="020B0604020202020204" pitchFamily="34" charset="0"/>
                <a:cs typeface="Arial" panose="020B0604020202020204" pitchFamily="34" charset="0"/>
              </a:rPr>
              <a:t>REF: </a:t>
            </a:r>
            <a:r>
              <a:rPr lang="es-ES_tradn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CAPÍTULO </a:t>
            </a:r>
            <a:r>
              <a:rPr lang="es-ES_tradnl" sz="2400" b="1" dirty="0">
                <a:latin typeface="Arial" panose="020B0604020202020204" pitchFamily="34" charset="0"/>
                <a:cs typeface="Arial" panose="020B0604020202020204" pitchFamily="34" charset="0"/>
              </a:rPr>
              <a:t>Nº 14 FRIEDEN</a:t>
            </a: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0" name="Rectangle 9"/>
          <p:cNvSpPr>
            <a:spLocks noChangeArrowheads="1"/>
          </p:cNvSpPr>
          <p:nvPr/>
        </p:nvSpPr>
        <p:spPr bwMode="auto">
          <a:xfrm>
            <a:off x="0" y="2027238"/>
            <a:ext cx="9144000" cy="8620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5000" b="1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s-ES_tradnl" sz="5000" b="1" u="sng" dirty="0">
                <a:latin typeface="Arial" panose="020B0604020202020204" pitchFamily="34" charset="0"/>
                <a:cs typeface="Arial" panose="020B0604020202020204" pitchFamily="34" charset="0"/>
              </a:rPr>
              <a:t>EXPLOSIVOS MILITARES</a:t>
            </a:r>
            <a:r>
              <a:rPr lang="es-ES_tradnl" sz="5000" b="1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es-ES" sz="5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ChangeArrowheads="1"/>
          </p:cNvSpPr>
          <p:nvPr/>
        </p:nvSpPr>
        <p:spPr bwMode="auto">
          <a:xfrm>
            <a:off x="2775081" y="223157"/>
            <a:ext cx="3347776" cy="707886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n-US" sz="40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</a:t>
            </a:r>
            <a:r>
              <a:rPr lang="en-US" sz="2400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400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939" name="Text Box 6"/>
          <p:cNvSpPr txBox="1">
            <a:spLocks noChangeArrowheads="1"/>
          </p:cNvSpPr>
          <p:nvPr/>
        </p:nvSpPr>
        <p:spPr bwMode="auto">
          <a:xfrm>
            <a:off x="185738" y="1117601"/>
            <a:ext cx="8748712" cy="5632311"/>
          </a:xfrm>
          <a:prstGeom prst="rect">
            <a:avLst/>
          </a:prstGeom>
          <a:solidFill>
            <a:schemeClr val="bg2">
              <a:lumMod val="90000"/>
            </a:schemeClr>
          </a:solidFill>
          <a:ln w="444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 eaLnBrk="0" hangingPunct="0">
              <a:spcBef>
                <a:spcPct val="50000"/>
              </a:spcBef>
              <a:buFontTx/>
              <a:buAutoNum type="arabicPeriod"/>
            </a:pP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dispositivos o mecanismos diseñados para activar la cadena detonante de toda arma o munición justo en el </a:t>
            </a:r>
            <a:r>
              <a:rPr lang="es-ES_tradnl" sz="2000" b="1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instante en que se cause el mayor daño </a:t>
            </a: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esperado sobre el blanco a destruir/afectar, o en el momento en que se desee.</a:t>
            </a:r>
          </a:p>
          <a:p>
            <a:pPr marL="457200" indent="-457200" algn="just" eaLnBrk="0" hangingPunct="0">
              <a:spcBef>
                <a:spcPct val="50000"/>
              </a:spcBef>
              <a:buFontTx/>
              <a:buAutoNum type="arabicPeriod"/>
            </a:pP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su activación efectiva se requiere que el blanco entregue alguna señal que sea captada por la espoleta, indicándole la proximidad o tenga contacto directo con éste.</a:t>
            </a:r>
          </a:p>
          <a:p>
            <a:pPr marL="457200" indent="-457200" algn="just" eaLnBrk="0" hangingPunct="0">
              <a:spcBef>
                <a:spcPct val="50000"/>
              </a:spcBef>
              <a:buFontTx/>
              <a:buAutoNum type="arabicPeriod"/>
            </a:pP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espoletas </a:t>
            </a:r>
            <a:r>
              <a:rPr lang="es-ES_tradnl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activas</a:t>
            </a: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emiten señales para detectar el blanco, las </a:t>
            </a:r>
            <a:r>
              <a:rPr lang="es-ES_tradnl" sz="20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pasivas</a:t>
            </a: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_tradnl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sólo </a:t>
            </a: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captan las señales que emite o provoca el blanco, las </a:t>
            </a:r>
            <a:r>
              <a:rPr lang="es-ES_tradnl" sz="20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semi</a:t>
            </a:r>
            <a:r>
              <a:rPr lang="es-ES_tradnl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activas </a:t>
            </a: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usan señales de iluminación del blanco emitidas por una fuente externa.</a:t>
            </a:r>
          </a:p>
          <a:p>
            <a:pPr marL="457200" indent="-457200" algn="just" eaLnBrk="0" hangingPunct="0">
              <a:spcBef>
                <a:spcPct val="50000"/>
              </a:spcBef>
              <a:buFontTx/>
              <a:buAutoNum type="arabicPeriod"/>
            </a:pP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Poseen </a:t>
            </a:r>
            <a:r>
              <a:rPr lang="es-ES_tradnl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mecanismos de seguridad y armado </a:t>
            </a: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evitar que se activen accidentalmente </a:t>
            </a:r>
            <a:r>
              <a:rPr lang="es-ES_tradnl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proximidades de la plataforma lanzadora dentro del radio letal del arma.</a:t>
            </a:r>
          </a:p>
          <a:p>
            <a:pPr marL="457200" indent="-457200" algn="just" eaLnBrk="0" hangingPunct="0">
              <a:spcBef>
                <a:spcPct val="50000"/>
              </a:spcBef>
              <a:buFontTx/>
              <a:buAutoNum type="arabicPeriod"/>
            </a:pP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proceso de ARMADO de una espoleta </a:t>
            </a:r>
            <a:r>
              <a:rPr lang="es-ES_tradnl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 </a:t>
            </a:r>
            <a:r>
              <a:rPr lang="es-ES_tradnl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irreversible </a:t>
            </a:r>
            <a:r>
              <a:rPr lang="es-ES_tradnl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algunos casos.</a:t>
            </a:r>
            <a:endParaRPr lang="es-MX" sz="20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ext Box 4"/>
          <p:cNvSpPr txBox="1">
            <a:spLocks noChangeArrowheads="1"/>
          </p:cNvSpPr>
          <p:nvPr/>
        </p:nvSpPr>
        <p:spPr bwMode="auto">
          <a:xfrm>
            <a:off x="413543" y="1971902"/>
            <a:ext cx="8316913" cy="4462760"/>
          </a:xfrm>
          <a:prstGeom prst="rect">
            <a:avLst/>
          </a:prstGeom>
          <a:solidFill>
            <a:schemeClr val="bg2">
              <a:lumMod val="90000"/>
            </a:schemeClr>
          </a:solidFill>
          <a:ln w="444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ES"/>
            </a:defPPr>
            <a:lvl1pPr marL="457200" indent="-457200" algn="just" eaLnBrk="0" hangingPunct="0">
              <a:spcBef>
                <a:spcPct val="50000"/>
              </a:spcBef>
              <a:buFontTx/>
              <a:buAutoNum type="arabicPeriod"/>
              <a:defRPr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_tradnl" dirty="0"/>
              <a:t>De Percusión o Impacto (Contacto) : Se activan al chocar físicamente con el blanco</a:t>
            </a:r>
          </a:p>
          <a:p>
            <a:r>
              <a:rPr lang="es-ES_tradnl" dirty="0"/>
              <a:t>De Tiempo: Se activan al cumplir un tiempo de funcionamiento pre-ajustado por el fabricante o el </a:t>
            </a:r>
            <a:r>
              <a:rPr lang="es-ES_tradnl" dirty="0" smtClean="0"/>
              <a:t>buque.</a:t>
            </a:r>
            <a:endParaRPr lang="es-ES_tradnl" dirty="0"/>
          </a:p>
          <a:p>
            <a:pPr lvl="1"/>
            <a:r>
              <a:rPr lang="es-ES_tradnl" dirty="0"/>
              <a:t>Mecánica (Mecanismo de relojería)</a:t>
            </a:r>
          </a:p>
          <a:p>
            <a:pPr lvl="1"/>
            <a:r>
              <a:rPr lang="es-ES_tradnl" dirty="0"/>
              <a:t>Electrónica (Micro chip)</a:t>
            </a:r>
          </a:p>
          <a:p>
            <a:pPr lvl="1"/>
            <a:r>
              <a:rPr lang="es-ES_tradnl" dirty="0"/>
              <a:t>Pirotécnicas</a:t>
            </a:r>
          </a:p>
          <a:p>
            <a:r>
              <a:rPr lang="es-ES_tradnl" dirty="0"/>
              <a:t>De proximidad: Se activan al detectar  la presencia física del </a:t>
            </a:r>
            <a:r>
              <a:rPr lang="es-ES_tradnl" dirty="0" smtClean="0"/>
              <a:t>blanco.</a:t>
            </a:r>
            <a:endParaRPr lang="es-ES_tradnl" dirty="0"/>
          </a:p>
          <a:p>
            <a:pPr lvl="1"/>
            <a:r>
              <a:rPr lang="es-ES_tradnl" dirty="0"/>
              <a:t>Radio frecuencia (VT)</a:t>
            </a:r>
          </a:p>
          <a:p>
            <a:pPr lvl="1"/>
            <a:r>
              <a:rPr lang="es-ES_tradnl" dirty="0"/>
              <a:t>Infrarroja (IR) </a:t>
            </a:r>
          </a:p>
          <a:p>
            <a:pPr lvl="1"/>
            <a:r>
              <a:rPr lang="es-ES_tradnl" dirty="0"/>
              <a:t>Magnética</a:t>
            </a:r>
          </a:p>
          <a:p>
            <a:pPr lvl="1"/>
            <a:r>
              <a:rPr lang="es-ES_tradnl" dirty="0"/>
              <a:t>Presión</a:t>
            </a:r>
          </a:p>
          <a:p>
            <a:pPr lvl="1"/>
            <a:r>
              <a:rPr lang="es-ES_tradnl" dirty="0"/>
              <a:t>Ruido (Acústicas)</a:t>
            </a:r>
          </a:p>
          <a:p>
            <a:pPr lvl="1"/>
            <a:r>
              <a:rPr lang="es-ES_tradnl" dirty="0"/>
              <a:t>Potencial eléctrico </a:t>
            </a:r>
            <a:r>
              <a:rPr lang="es-ES_tradnl" dirty="0" smtClean="0"/>
              <a:t>Submarino</a:t>
            </a:r>
            <a:endParaRPr lang="es-ES_tradnl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775081" y="223157"/>
            <a:ext cx="3347776" cy="707886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n-US" sz="40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</a:t>
            </a:r>
            <a:r>
              <a:rPr lang="en-US" sz="2400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400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24656" y="1189979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CLASIFICACIÓN: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391886" y="1162050"/>
            <a:ext cx="8131628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33400" indent="-533400" algn="just">
              <a:spcBef>
                <a:spcPct val="50000"/>
              </a:spcBef>
            </a:pPr>
            <a:r>
              <a:rPr lang="es-MX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FUNCIONES:</a:t>
            </a:r>
            <a:endParaRPr lang="es-ES_tradnl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114300" y="2838450"/>
            <a:ext cx="8915400" cy="36766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2293" name="Text Box 7"/>
          <p:cNvSpPr txBox="1">
            <a:spLocks noChangeArrowheads="1"/>
          </p:cNvSpPr>
          <p:nvPr/>
        </p:nvSpPr>
        <p:spPr bwMode="auto">
          <a:xfrm>
            <a:off x="391885" y="1866901"/>
            <a:ext cx="8545285" cy="1785104"/>
          </a:xfrm>
          <a:prstGeom prst="rect">
            <a:avLst/>
          </a:prstGeom>
          <a:solidFill>
            <a:schemeClr val="bg2">
              <a:lumMod val="90000"/>
            </a:schemeClr>
          </a:solidFill>
          <a:ln w="444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ES"/>
            </a:defPPr>
            <a:lvl1pPr marL="457200" indent="-457200" algn="just" eaLnBrk="0" hangingPunct="0">
              <a:spcBef>
                <a:spcPct val="50000"/>
              </a:spcBef>
              <a:buFontTx/>
              <a:buAutoNum type="arabicPeriod"/>
              <a:defRPr sz="20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/>
          </a:lstStyle>
          <a:p>
            <a:r>
              <a:rPr lang="es-ES_tradnl" dirty="0" smtClean="0"/>
              <a:t>MANTENER </a:t>
            </a:r>
            <a:r>
              <a:rPr lang="es-ES_tradnl" dirty="0"/>
              <a:t>EL ARMA EN SEGURO.</a:t>
            </a:r>
          </a:p>
          <a:p>
            <a:r>
              <a:rPr lang="es-ES_tradnl" dirty="0" smtClean="0"/>
              <a:t>ARMAR </a:t>
            </a:r>
            <a:r>
              <a:rPr lang="es-ES_tradnl" dirty="0"/>
              <a:t>LA CADENA EXPLOSIVA.</a:t>
            </a:r>
          </a:p>
          <a:p>
            <a:r>
              <a:rPr lang="es-ES_tradnl" dirty="0" smtClean="0"/>
              <a:t>RECONOCER </a:t>
            </a:r>
            <a:r>
              <a:rPr lang="es-ES_tradnl" dirty="0"/>
              <a:t>O DETECTAR EL BLANCO.</a:t>
            </a:r>
          </a:p>
          <a:p>
            <a:r>
              <a:rPr lang="es-ES_tradnl" dirty="0"/>
              <a:t>ACTIVAR</a:t>
            </a:r>
            <a:r>
              <a:rPr lang="es-ES_tradnl" dirty="0" smtClean="0"/>
              <a:t> </a:t>
            </a:r>
            <a:r>
              <a:rPr lang="es-ES_tradnl" dirty="0"/>
              <a:t>LA </a:t>
            </a:r>
            <a:r>
              <a:rPr lang="es-ES_tradnl" dirty="0" smtClean="0"/>
              <a:t>DETONACIÓN </a:t>
            </a:r>
            <a:r>
              <a:rPr lang="es-ES_tradnl" dirty="0"/>
              <a:t>DE LA CABEZA DE COMBATE</a:t>
            </a:r>
            <a:r>
              <a:rPr lang="es-ES_tradnl" dirty="0" smtClean="0"/>
              <a:t>.</a:t>
            </a:r>
            <a:endParaRPr lang="es-ES_tradnl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775081" y="223157"/>
            <a:ext cx="3347776" cy="707886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n-US" sz="40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</a:t>
            </a:r>
            <a:r>
              <a:rPr lang="en-US" sz="2400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400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8" name="Text Box 4"/>
          <p:cNvSpPr txBox="1">
            <a:spLocks noChangeArrowheads="1"/>
          </p:cNvSpPr>
          <p:nvPr/>
        </p:nvSpPr>
        <p:spPr bwMode="auto">
          <a:xfrm>
            <a:off x="247650" y="266700"/>
            <a:ext cx="8934450" cy="52322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DE ESPOLETA </a:t>
            </a:r>
            <a:r>
              <a:rPr lang="en-US" sz="2800" b="1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BÁSICO</a:t>
            </a:r>
            <a:endParaRPr lang="es-ES" sz="2800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12 Grupo"/>
          <p:cNvGrpSpPr/>
          <p:nvPr/>
        </p:nvGrpSpPr>
        <p:grpSpPr>
          <a:xfrm>
            <a:off x="311150" y="1371600"/>
            <a:ext cx="8521700" cy="4178300"/>
            <a:chOff x="311150" y="1371600"/>
            <a:chExt cx="8521700" cy="41783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4" name="Rectangle 3" descr="Wide upward diagonal"/>
            <p:cNvSpPr>
              <a:spLocks noChangeArrowheads="1"/>
            </p:cNvSpPr>
            <p:nvPr/>
          </p:nvSpPr>
          <p:spPr bwMode="auto">
            <a:xfrm>
              <a:off x="311150" y="1371600"/>
              <a:ext cx="8521700" cy="4178300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s-CL"/>
            </a:p>
          </p:txBody>
        </p:sp>
        <p:sp>
          <p:nvSpPr>
            <p:cNvPr id="16" name="Rectangle 21"/>
            <p:cNvSpPr>
              <a:spLocks noChangeArrowheads="1"/>
            </p:cNvSpPr>
            <p:nvPr/>
          </p:nvSpPr>
          <p:spPr bwMode="auto">
            <a:xfrm>
              <a:off x="4846320" y="2895600"/>
              <a:ext cx="1539240" cy="1066800"/>
            </a:xfrm>
            <a:prstGeom prst="rect">
              <a:avLst/>
            </a:prstGeom>
            <a:grp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s-CL" b="1" i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EXPLOSOR</a:t>
              </a:r>
            </a:p>
          </p:txBody>
        </p:sp>
        <p:sp>
          <p:nvSpPr>
            <p:cNvPr id="17" name="Rectangle 22"/>
            <p:cNvSpPr>
              <a:spLocks noChangeArrowheads="1"/>
            </p:cNvSpPr>
            <p:nvPr/>
          </p:nvSpPr>
          <p:spPr bwMode="auto">
            <a:xfrm>
              <a:off x="7086600" y="2895600"/>
              <a:ext cx="1554480" cy="1066800"/>
            </a:xfrm>
            <a:prstGeom prst="rect">
              <a:avLst/>
            </a:prstGeom>
            <a:grp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s-CL" b="1" i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CARGA </a:t>
              </a:r>
            </a:p>
            <a:p>
              <a:pPr algn="ctr"/>
              <a:r>
                <a:rPr lang="es-CL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DETONANTE</a:t>
              </a:r>
            </a:p>
          </p:txBody>
        </p:sp>
        <p:sp>
          <p:nvSpPr>
            <p:cNvPr id="21" name="Rectangle 28"/>
            <p:cNvSpPr>
              <a:spLocks noChangeArrowheads="1"/>
            </p:cNvSpPr>
            <p:nvPr/>
          </p:nvSpPr>
          <p:spPr bwMode="auto">
            <a:xfrm>
              <a:off x="472440" y="2301240"/>
              <a:ext cx="1752600" cy="2407920"/>
            </a:xfrm>
            <a:prstGeom prst="rect">
              <a:avLst/>
            </a:prstGeom>
            <a:grp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3" name="22 CuadroTexto"/>
          <p:cNvSpPr txBox="1"/>
          <p:nvPr/>
        </p:nvSpPr>
        <p:spPr>
          <a:xfrm>
            <a:off x="579120" y="3322320"/>
            <a:ext cx="14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DETONADOR</a:t>
            </a:r>
          </a:p>
        </p:txBody>
      </p:sp>
      <p:sp>
        <p:nvSpPr>
          <p:cNvPr id="26" name="Line 26"/>
          <p:cNvSpPr>
            <a:spLocks noChangeShapeType="1"/>
          </p:cNvSpPr>
          <p:nvPr/>
        </p:nvSpPr>
        <p:spPr bwMode="auto">
          <a:xfrm>
            <a:off x="6385560" y="3413760"/>
            <a:ext cx="720000" cy="0"/>
          </a:xfrm>
          <a:prstGeom prst="line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s-CL"/>
          </a:p>
        </p:txBody>
      </p:sp>
      <p:sp>
        <p:nvSpPr>
          <p:cNvPr id="27" name="Line 26"/>
          <p:cNvSpPr>
            <a:spLocks noChangeShapeType="1"/>
          </p:cNvSpPr>
          <p:nvPr/>
        </p:nvSpPr>
        <p:spPr bwMode="auto">
          <a:xfrm rot="-60000">
            <a:off x="2255520" y="3505202"/>
            <a:ext cx="2514600" cy="45719"/>
          </a:xfrm>
          <a:prstGeom prst="line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s-CL"/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auto">
          <a:xfrm>
            <a:off x="2529840" y="2362200"/>
            <a:ext cx="1752600" cy="2103120"/>
          </a:xfrm>
          <a:prstGeom prst="rect">
            <a:avLst/>
          </a:prstGeom>
          <a:ln w="28575"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s-CL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DISPOSITIVO DE</a:t>
            </a:r>
          </a:p>
          <a:p>
            <a:pPr algn="ctr"/>
            <a:r>
              <a:rPr lang="es-CL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SEGURO Y</a:t>
            </a:r>
          </a:p>
          <a:p>
            <a:pPr algn="ctr"/>
            <a:r>
              <a:rPr lang="es-CL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ARMADO</a:t>
            </a:r>
          </a:p>
        </p:txBody>
      </p:sp>
      <p:grpSp>
        <p:nvGrpSpPr>
          <p:cNvPr id="31" name="30 Grupo"/>
          <p:cNvGrpSpPr/>
          <p:nvPr/>
        </p:nvGrpSpPr>
        <p:grpSpPr>
          <a:xfrm>
            <a:off x="365760" y="1508760"/>
            <a:ext cx="4114800" cy="3474720"/>
            <a:chOff x="365760" y="1508760"/>
            <a:chExt cx="4114800" cy="3474720"/>
          </a:xfrm>
        </p:grpSpPr>
        <p:sp>
          <p:nvSpPr>
            <p:cNvPr id="29" name="28 Rectángulo redondeado"/>
            <p:cNvSpPr/>
            <p:nvPr/>
          </p:nvSpPr>
          <p:spPr>
            <a:xfrm>
              <a:off x="365760" y="1508760"/>
              <a:ext cx="4114800" cy="3474720"/>
            </a:xfrm>
            <a:prstGeom prst="roundRect">
              <a:avLst/>
            </a:prstGeom>
            <a:noFill/>
            <a:ln w="38100">
              <a:solidFill>
                <a:schemeClr val="bg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29 Rectángulo"/>
            <p:cNvSpPr/>
            <p:nvPr/>
          </p:nvSpPr>
          <p:spPr>
            <a:xfrm>
              <a:off x="1485900" y="1737360"/>
              <a:ext cx="2011680" cy="32004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ESPOLETA</a:t>
              </a:r>
              <a:endPara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8" name="Text Box 4"/>
          <p:cNvSpPr txBox="1">
            <a:spLocks noChangeArrowheads="1"/>
          </p:cNvSpPr>
          <p:nvPr/>
        </p:nvSpPr>
        <p:spPr bwMode="auto">
          <a:xfrm>
            <a:off x="247650" y="266700"/>
            <a:ext cx="8934450" cy="46166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n-US" sz="2400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DISPOSITIVO DE SEGURO Y ARMADO</a:t>
            </a:r>
            <a:endParaRPr lang="es-ES" sz="2400" u="sng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14300" y="895350"/>
            <a:ext cx="8896350" cy="92333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MANTIENE LA CABEZA DE COMBATE EN CONDICIÓN DE SEGURO MIENTRAS ÉSTA  NO SEA </a:t>
            </a:r>
            <a:r>
              <a:rPr lang="es-MX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DISPARADA (Manipulación </a:t>
            </a: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transporte</a:t>
            </a:r>
            <a:r>
              <a:rPr lang="es-MX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AISLA EL DETONADOR DEL RESTO DE LA CADENA </a:t>
            </a:r>
            <a:r>
              <a:rPr lang="es-MX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DETONANTE.</a:t>
            </a:r>
            <a:endParaRPr lang="es-CL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4300" y="2000250"/>
            <a:ext cx="8877300" cy="2585323"/>
          </a:xfrm>
          <a:prstGeom prst="rect">
            <a:avLst/>
          </a:prstGeom>
          <a:solidFill>
            <a:schemeClr val="accent3">
              <a:lumMod val="5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SER LANZADAS O DISPARADAS, RETIRAN EL MECANISMO DE SEGURO Y ARMAN LA CADENA EXPLOSIVA A UNA DISTANCIA SEGURA PARA EL LANZADOR;  EL LANZAMIENTO </a:t>
            </a:r>
            <a:r>
              <a:rPr lang="es-MX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DETECTA </a:t>
            </a: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ALGUNA DE LAS SIGUIENTES SITUACIONES: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ACELERACIÓN (</a:t>
            </a:r>
            <a:r>
              <a:rPr lang="es-MX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Misiles, Torpedos </a:t>
            </a: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Munición)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TIEMPO DESPUÉS DEL LANZAMIENTO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ROTACIÓN (Proyectiles de artillería)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PRESIÓN </a:t>
            </a:r>
            <a:r>
              <a:rPr lang="es-MX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(Torpedos</a:t>
            </a: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minas, armas lanzadas al espacio)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DISTANCIA </a:t>
            </a:r>
            <a:r>
              <a:rPr lang="es-MX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(Misiles, Torpedos)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114300" y="4762500"/>
            <a:ext cx="8877300" cy="1477328"/>
          </a:xfrm>
          <a:prstGeom prst="rect">
            <a:avLst/>
          </a:prstGeom>
          <a:solidFill>
            <a:schemeClr val="accent3">
              <a:lumMod val="5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ARMADO SE EJECUTA ENTRE OTROS POR: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RETIRO DE SEPARADORES </a:t>
            </a:r>
            <a:r>
              <a:rPr lang="es-MX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MECÁNICOS</a:t>
            </a:r>
            <a:endParaRPr lang="es-MX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COMPRESIÓN O LIBERACIÓN DE RESORTES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ALINEAMIENTO MECÁNICO DE CONDUCTOS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MECANISMOS DE TORNILLO (Hélices)</a:t>
            </a:r>
            <a:endParaRPr lang="es-CL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1.gstatic.com/images?q=tbn:ANd9GcTa43xmPVyzUhauKgNCruGJxK2fnxkWmp5_Ey1ryCG7vuGg8ix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1825625"/>
            <a:ext cx="3286125" cy="3619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95300" y="647700"/>
            <a:ext cx="8324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u="sng" dirty="0"/>
              <a:t>ALINEAMIENTO MECÁNICO DE CONDUCTOS</a:t>
            </a:r>
            <a:endParaRPr lang="es-CL" sz="2800" u="sng" dirty="0"/>
          </a:p>
        </p:txBody>
      </p:sp>
      <p:sp>
        <p:nvSpPr>
          <p:cNvPr id="4" name="3 CuadroTexto"/>
          <p:cNvSpPr txBox="1"/>
          <p:nvPr/>
        </p:nvSpPr>
        <p:spPr>
          <a:xfrm>
            <a:off x="3848100" y="1352550"/>
            <a:ext cx="4261757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b="1" dirty="0"/>
              <a:t>SEGURO INERCIAL </a:t>
            </a:r>
            <a:r>
              <a:rPr lang="es-MX" b="1" dirty="0" smtClean="0"/>
              <a:t>(CONTRA  </a:t>
            </a:r>
            <a:r>
              <a:rPr lang="es-MX" b="1" dirty="0"/>
              <a:t>RESORTE)</a:t>
            </a:r>
            <a:endParaRPr lang="es-CL" b="1" dirty="0"/>
          </a:p>
        </p:txBody>
      </p:sp>
      <p:cxnSp>
        <p:nvCxnSpPr>
          <p:cNvPr id="6" name="5 Conector recto de flecha"/>
          <p:cNvCxnSpPr>
            <a:stCxn id="4" idx="1"/>
          </p:cNvCxnSpPr>
          <p:nvPr/>
        </p:nvCxnSpPr>
        <p:spPr>
          <a:xfrm flipH="1">
            <a:off x="1314450" y="1521827"/>
            <a:ext cx="2533650" cy="101182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247650" y="5734050"/>
            <a:ext cx="289560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b="1" dirty="0"/>
              <a:t>CONDUCTOS DE FUEGO</a:t>
            </a:r>
            <a:endParaRPr lang="es-CL" b="1" dirty="0"/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1371600" y="3829050"/>
            <a:ext cx="133350" cy="188377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3810000" y="2628900"/>
            <a:ext cx="5105400" cy="32932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dirty="0"/>
              <a:t>USADO EN PROYECTIL DE ARTILLERÍA.</a:t>
            </a:r>
          </a:p>
          <a:p>
            <a:pPr algn="just"/>
            <a:endParaRPr lang="es-MX" dirty="0"/>
          </a:p>
          <a:p>
            <a:pPr algn="just">
              <a:buFont typeface="Arial" pitchFamily="34" charset="0"/>
              <a:buChar char="•"/>
            </a:pPr>
            <a:r>
              <a:rPr lang="es-MX" dirty="0"/>
              <a:t>EL MECANISMO APROVECHA  LA  ACELERACIÓN CENTRÍFUGA  DE LA ROTACIÓN DEL PROYECTIL PARA RETIRAR EL SEGURO INERCIAL.</a:t>
            </a:r>
          </a:p>
          <a:p>
            <a:pPr algn="just">
              <a:buFont typeface="Arial" pitchFamily="34" charset="0"/>
              <a:buChar char="•"/>
            </a:pPr>
            <a:endParaRPr lang="es-MX" dirty="0"/>
          </a:p>
          <a:p>
            <a:pPr algn="just">
              <a:buFont typeface="Arial" pitchFamily="34" charset="0"/>
              <a:buChar char="•"/>
            </a:pPr>
            <a:r>
              <a:rPr lang="es-MX" dirty="0"/>
              <a:t>EL ARCO DENTADO GIRA POR ACCIÓN DE UN RESORTE  Y ALINEA  LOS CONDUCTOS QUE PERMITEN ARMAR LA CADENA DETONANTE. </a:t>
            </a:r>
          </a:p>
          <a:p>
            <a:pPr algn="just">
              <a:buFont typeface="Arial" pitchFamily="34" charset="0"/>
              <a:buChar char="•"/>
            </a:pPr>
            <a:endParaRPr lang="es-MX" dirty="0"/>
          </a:p>
          <a:p>
            <a:pPr algn="just">
              <a:buFont typeface="Arial" pitchFamily="34" charset="0"/>
              <a:buChar char="•"/>
            </a:pPr>
            <a:r>
              <a:rPr lang="es-MX" dirty="0"/>
              <a:t>UNA VEZ SE ALINEAN, UN PASADOR  FIJA  LOS CONDUCTOS EN POSICIÓN Y LA ESPOLETA QUEDA  ARMADA EN FORMA  IRREVERSIBLE.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209550" y="186690"/>
            <a:ext cx="8743950" cy="317009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6700" indent="-2667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ESPOLETAS TIENEN VARIOS MECANISMOS DE ARMADO REDUNDANTES, OBJETO AUMENTAR SU SEGURIDAD.</a:t>
            </a:r>
          </a:p>
          <a:p>
            <a:pPr marL="266700" indent="-2667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CONECTAN  EN “SERIE</a:t>
            </a:r>
            <a:r>
              <a:rPr lang="es-MX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”.</a:t>
            </a:r>
            <a:endParaRPr lang="es-MX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 indent="-2667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PROBABILIDAD DE FALLAS POR SEGURIDAD DE ESPOLETAS NORMALMENTE INFERIOR </a:t>
            </a:r>
            <a:r>
              <a:rPr lang="es-MX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MX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1/10</a:t>
            </a:r>
            <a:r>
              <a:rPr lang="es-MX" sz="4000" b="1" baseline="4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s-MX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s-MX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(1 FALLA EN 1 MILLÓN)</a:t>
            </a:r>
            <a:endParaRPr lang="es-E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10 Grupo"/>
          <p:cNvGrpSpPr/>
          <p:nvPr/>
        </p:nvGrpSpPr>
        <p:grpSpPr>
          <a:xfrm>
            <a:off x="2533650" y="4575810"/>
            <a:ext cx="5695950" cy="603825"/>
            <a:chOff x="361950" y="5162550"/>
            <a:chExt cx="5695950" cy="603825"/>
          </a:xfrm>
        </p:grpSpPr>
        <p:sp>
          <p:nvSpPr>
            <p:cNvPr id="4" name="3 CuadroTexto"/>
            <p:cNvSpPr txBox="1"/>
            <p:nvPr/>
          </p:nvSpPr>
          <p:spPr>
            <a:xfrm>
              <a:off x="895350" y="5162550"/>
              <a:ext cx="1333500" cy="58477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Mecanismo 1</a:t>
              </a:r>
              <a:endPara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" name="4 CuadroTexto"/>
            <p:cNvSpPr txBox="1"/>
            <p:nvPr/>
          </p:nvSpPr>
          <p:spPr>
            <a:xfrm>
              <a:off x="2800350" y="5162550"/>
              <a:ext cx="1333500" cy="58477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Mecanismo</a:t>
              </a:r>
              <a:r>
                <a:rPr lang="es-MX" b="1" dirty="0">
                  <a:solidFill>
                    <a:schemeClr val="bg1"/>
                  </a:solidFill>
                </a:rPr>
                <a:t> </a:t>
              </a:r>
              <a:r>
                <a:rPr lang="es-MX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endPara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7" name="6 Conector recto de flecha"/>
            <p:cNvCxnSpPr/>
            <p:nvPr/>
          </p:nvCxnSpPr>
          <p:spPr>
            <a:xfrm>
              <a:off x="2247900" y="5454938"/>
              <a:ext cx="571500" cy="0"/>
            </a:xfrm>
            <a:prstGeom prst="straightConnector1">
              <a:avLst/>
            </a:prstGeom>
            <a:ln w="38100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7 Conector recto de flecha"/>
            <p:cNvCxnSpPr/>
            <p:nvPr/>
          </p:nvCxnSpPr>
          <p:spPr>
            <a:xfrm>
              <a:off x="361950" y="5454938"/>
              <a:ext cx="571500" cy="0"/>
            </a:xfrm>
            <a:prstGeom prst="straightConnector1">
              <a:avLst/>
            </a:prstGeom>
            <a:ln w="38100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8 CuadroTexto"/>
            <p:cNvSpPr txBox="1"/>
            <p:nvPr/>
          </p:nvSpPr>
          <p:spPr>
            <a:xfrm>
              <a:off x="4724400" y="5181600"/>
              <a:ext cx="1333500" cy="58477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b="1" dirty="0">
                  <a:solidFill>
                    <a:srgbClr val="FFFF00"/>
                  </a:solidFill>
                </a:rPr>
                <a:t>ESPOLETAARMADA</a:t>
              </a:r>
              <a:endParaRPr lang="es-CL" b="1" dirty="0">
                <a:solidFill>
                  <a:srgbClr val="FFFF00"/>
                </a:solidFill>
              </a:endParaRPr>
            </a:p>
          </p:txBody>
        </p:sp>
        <p:cxnSp>
          <p:nvCxnSpPr>
            <p:cNvPr id="10" name="9 Conector recto de flecha"/>
            <p:cNvCxnSpPr/>
            <p:nvPr/>
          </p:nvCxnSpPr>
          <p:spPr>
            <a:xfrm>
              <a:off x="4171950" y="5454938"/>
              <a:ext cx="571500" cy="0"/>
            </a:xfrm>
            <a:prstGeom prst="straightConnector1">
              <a:avLst/>
            </a:prstGeom>
            <a:ln w="38100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11 CuadroTexto"/>
          <p:cNvSpPr txBox="1"/>
          <p:nvPr/>
        </p:nvSpPr>
        <p:spPr>
          <a:xfrm>
            <a:off x="476250" y="4480560"/>
            <a:ext cx="2038350" cy="830997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rgbClr val="FF0000"/>
                </a:solidFill>
              </a:rPr>
              <a:t>ARMA  DISPARADA O LANZADA </a:t>
            </a:r>
            <a:endParaRPr lang="es-CL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 descr="Wide upward diagonal"/>
          <p:cNvSpPr>
            <a:spLocks noChangeArrowheads="1"/>
          </p:cNvSpPr>
          <p:nvPr/>
        </p:nvSpPr>
        <p:spPr bwMode="auto">
          <a:xfrm>
            <a:off x="209550" y="2333756"/>
            <a:ext cx="8521700" cy="41783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CL" dirty="0">
              <a:solidFill>
                <a:srgbClr val="FF3300"/>
              </a:solidFill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2133600" y="3867150"/>
            <a:ext cx="1028700" cy="10096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</a:rPr>
              <a:t>Detonador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16" name="Rectangle 21"/>
          <p:cNvSpPr>
            <a:spLocks noChangeArrowheads="1"/>
          </p:cNvSpPr>
          <p:nvPr/>
        </p:nvSpPr>
        <p:spPr bwMode="auto">
          <a:xfrm>
            <a:off x="5048250" y="3867150"/>
            <a:ext cx="1276350" cy="1066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Explosor</a:t>
            </a: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6800850" y="3867150"/>
            <a:ext cx="1752600" cy="10668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Carga </a:t>
            </a:r>
          </a:p>
          <a:p>
            <a:pPr algn="ctr"/>
            <a:r>
              <a:rPr lang="es-CL" b="1" dirty="0">
                <a:solidFill>
                  <a:schemeClr val="bg1"/>
                </a:solidFill>
              </a:rPr>
              <a:t>Detonante</a:t>
            </a:r>
          </a:p>
        </p:txBody>
      </p:sp>
      <p:sp>
        <p:nvSpPr>
          <p:cNvPr id="19" name="Line 27"/>
          <p:cNvSpPr>
            <a:spLocks noChangeShapeType="1"/>
          </p:cNvSpPr>
          <p:nvPr/>
        </p:nvSpPr>
        <p:spPr bwMode="auto">
          <a:xfrm>
            <a:off x="6362700" y="4400550"/>
            <a:ext cx="4572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s-CL"/>
          </a:p>
        </p:txBody>
      </p:sp>
      <p:sp>
        <p:nvSpPr>
          <p:cNvPr id="13" name="Rectangle 20"/>
          <p:cNvSpPr>
            <a:spLocks noChangeArrowheads="1"/>
          </p:cNvSpPr>
          <p:nvPr/>
        </p:nvSpPr>
        <p:spPr bwMode="auto">
          <a:xfrm>
            <a:off x="3524250" y="3600450"/>
            <a:ext cx="1104900" cy="15049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Dispositivo</a:t>
            </a:r>
          </a:p>
          <a:p>
            <a:pPr algn="ctr"/>
            <a:r>
              <a:rPr lang="es-MX" sz="1400" b="1" dirty="0">
                <a:solidFill>
                  <a:schemeClr val="bg1"/>
                </a:solidFill>
              </a:rPr>
              <a:t>De</a:t>
            </a:r>
          </a:p>
          <a:p>
            <a:pPr algn="ctr"/>
            <a:r>
              <a:rPr lang="es-MX" sz="1400" b="1" dirty="0">
                <a:solidFill>
                  <a:schemeClr val="bg1"/>
                </a:solidFill>
              </a:rPr>
              <a:t>Seguridad</a:t>
            </a:r>
          </a:p>
          <a:p>
            <a:pPr algn="ctr"/>
            <a:r>
              <a:rPr lang="es-MX" sz="1400" b="1" dirty="0">
                <a:solidFill>
                  <a:schemeClr val="bg1"/>
                </a:solidFill>
              </a:rPr>
              <a:t>Y Armado</a:t>
            </a:r>
            <a:endParaRPr lang="es-CL" sz="1400" b="1" dirty="0">
              <a:solidFill>
                <a:schemeClr val="bg1"/>
              </a:solidFill>
            </a:endParaRPr>
          </a:p>
        </p:txBody>
      </p:sp>
      <p:sp>
        <p:nvSpPr>
          <p:cNvPr id="18" name="Line 26"/>
          <p:cNvSpPr>
            <a:spLocks noChangeShapeType="1"/>
          </p:cNvSpPr>
          <p:nvPr/>
        </p:nvSpPr>
        <p:spPr bwMode="auto">
          <a:xfrm flipV="1">
            <a:off x="3200400" y="4362450"/>
            <a:ext cx="32385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s-CL"/>
          </a:p>
        </p:txBody>
      </p:sp>
      <p:sp>
        <p:nvSpPr>
          <p:cNvPr id="20" name="Line 26"/>
          <p:cNvSpPr>
            <a:spLocks noChangeShapeType="1"/>
          </p:cNvSpPr>
          <p:nvPr/>
        </p:nvSpPr>
        <p:spPr bwMode="auto">
          <a:xfrm flipV="1">
            <a:off x="4629150" y="4362450"/>
            <a:ext cx="457200" cy="190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s-CL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723900" y="3600450"/>
            <a:ext cx="1104900" cy="15049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Dispositivo</a:t>
            </a:r>
          </a:p>
          <a:p>
            <a:pPr algn="ctr"/>
            <a:r>
              <a:rPr lang="es-MX" sz="1400" b="1" dirty="0">
                <a:solidFill>
                  <a:schemeClr val="bg1"/>
                </a:solidFill>
              </a:rPr>
              <a:t>Detector</a:t>
            </a:r>
          </a:p>
          <a:p>
            <a:pPr algn="ctr"/>
            <a:r>
              <a:rPr lang="es-MX" sz="1400" b="1" dirty="0">
                <a:solidFill>
                  <a:schemeClr val="bg1"/>
                </a:solidFill>
              </a:rPr>
              <a:t>Del</a:t>
            </a:r>
          </a:p>
          <a:p>
            <a:pPr algn="ctr"/>
            <a:r>
              <a:rPr lang="es-MX" sz="1400" b="1" dirty="0">
                <a:solidFill>
                  <a:schemeClr val="bg1"/>
                </a:solidFill>
              </a:rPr>
              <a:t>Blanco</a:t>
            </a:r>
            <a:endParaRPr lang="es-CL" sz="1400" b="1" dirty="0">
              <a:solidFill>
                <a:schemeClr val="bg1"/>
              </a:solidFill>
            </a:endParaRPr>
          </a:p>
        </p:txBody>
      </p:sp>
      <p:sp>
        <p:nvSpPr>
          <p:cNvPr id="24" name="Line 26"/>
          <p:cNvSpPr>
            <a:spLocks noChangeShapeType="1"/>
          </p:cNvSpPr>
          <p:nvPr/>
        </p:nvSpPr>
        <p:spPr bwMode="auto">
          <a:xfrm flipV="1">
            <a:off x="1809750" y="4400550"/>
            <a:ext cx="32385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s-CL"/>
          </a:p>
        </p:txBody>
      </p:sp>
      <p:sp>
        <p:nvSpPr>
          <p:cNvPr id="27" name="Text Box 4"/>
          <p:cNvSpPr txBox="1">
            <a:spLocks noChangeArrowheads="1"/>
          </p:cNvSpPr>
          <p:nvPr/>
        </p:nvSpPr>
        <p:spPr bwMode="auto">
          <a:xfrm>
            <a:off x="209550" y="680810"/>
            <a:ext cx="8934450" cy="70788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SISTEMA DE ESPOLETA CON DISPOSITIVO DE SEGURIDAD Y ARMADO Y DISPOSITIVO DETECTOR DEL BLANCO</a:t>
            </a:r>
            <a:endParaRPr lang="es-ES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25 Grupo"/>
          <p:cNvGrpSpPr/>
          <p:nvPr/>
        </p:nvGrpSpPr>
        <p:grpSpPr>
          <a:xfrm>
            <a:off x="523875" y="3034172"/>
            <a:ext cx="4267200" cy="2499360"/>
            <a:chOff x="563880" y="2895600"/>
            <a:chExt cx="4267200" cy="2499360"/>
          </a:xfrm>
        </p:grpSpPr>
        <p:sp>
          <p:nvSpPr>
            <p:cNvPr id="22" name="Text Box 30"/>
            <p:cNvSpPr txBox="1">
              <a:spLocks noChangeArrowheads="1"/>
            </p:cNvSpPr>
            <p:nvPr/>
          </p:nvSpPr>
          <p:spPr bwMode="auto">
            <a:xfrm>
              <a:off x="1316355" y="2994870"/>
              <a:ext cx="2863487" cy="36933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s-CL" sz="1800" b="1" dirty="0"/>
                <a:t>ESPOLETA</a:t>
              </a:r>
            </a:p>
          </p:txBody>
        </p:sp>
        <p:sp>
          <p:nvSpPr>
            <p:cNvPr id="25" name="24 Rectángulo redondeado"/>
            <p:cNvSpPr/>
            <p:nvPr/>
          </p:nvSpPr>
          <p:spPr>
            <a:xfrm>
              <a:off x="563880" y="2895600"/>
              <a:ext cx="4267200" cy="2499360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60" name="Rectangle 4"/>
          <p:cNvSpPr>
            <a:spLocks noChangeArrowheads="1"/>
          </p:cNvSpPr>
          <p:nvPr/>
        </p:nvSpPr>
        <p:spPr bwMode="auto">
          <a:xfrm>
            <a:off x="3056488" y="116026"/>
            <a:ext cx="3031023" cy="64633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n-US" sz="36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ESPOLETAS</a:t>
            </a:r>
            <a:r>
              <a:rPr lang="en-US" sz="2000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000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6" name="Text Box 6"/>
          <p:cNvSpPr txBox="1">
            <a:spLocks noChangeArrowheads="1"/>
          </p:cNvSpPr>
          <p:nvPr/>
        </p:nvSpPr>
        <p:spPr bwMode="auto">
          <a:xfrm>
            <a:off x="419100" y="3162300"/>
            <a:ext cx="8401050" cy="120032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6700" indent="-2667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CONFIABILIDAD FUNCIONAL DEBE SER SUPERIOR A 10</a:t>
            </a:r>
            <a:r>
              <a:rPr lang="es-MX" sz="2400" b="1" baseline="30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s-MX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(1 falla en 10.000 tiros o lanzamientos.)</a:t>
            </a:r>
            <a:endParaRPr lang="es-ES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7" name="Text Box 7"/>
          <p:cNvSpPr txBox="1">
            <a:spLocks noChangeArrowheads="1"/>
          </p:cNvSpPr>
          <p:nvPr/>
        </p:nvSpPr>
        <p:spPr bwMode="auto">
          <a:xfrm>
            <a:off x="133350" y="947737"/>
            <a:ext cx="8915400" cy="1938992"/>
          </a:xfrm>
          <a:prstGeom prst="rect">
            <a:avLst/>
          </a:prstGeom>
          <a:solidFill>
            <a:schemeClr val="tx2">
              <a:lumMod val="25000"/>
            </a:schemeClr>
          </a:solidFill>
          <a:ln w="38100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MX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s-MX" sz="24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CONFIABILIDAD FUNCIONAL”</a:t>
            </a:r>
            <a:r>
              <a:rPr lang="es-MX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MX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 LA  PROBABILIDAD DE QUE OCURRA UN CORRECTO FUNCIONAMIENTO DE LA ESPOLETA EN </a:t>
            </a:r>
            <a:r>
              <a:rPr lang="es-MX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MOMENTO OPORTUNO. </a:t>
            </a:r>
            <a:r>
              <a:rPr lang="es-MX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 </a:t>
            </a:r>
            <a:r>
              <a:rPr lang="es-MX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MECANISMOS DETECTORES DEL BLANCO ACTÚAN EN “PARALELO</a:t>
            </a:r>
            <a:r>
              <a:rPr lang="es-MX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”.</a:t>
            </a:r>
            <a:endParaRPr lang="es-E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20 Grupo"/>
          <p:cNvGrpSpPr/>
          <p:nvPr/>
        </p:nvGrpSpPr>
        <p:grpSpPr>
          <a:xfrm>
            <a:off x="2305050" y="4419600"/>
            <a:ext cx="4457700" cy="1823025"/>
            <a:chOff x="361950" y="4419600"/>
            <a:chExt cx="4457700" cy="1823025"/>
          </a:xfrm>
        </p:grpSpPr>
        <p:sp>
          <p:nvSpPr>
            <p:cNvPr id="6" name="5 CuadroTexto"/>
            <p:cNvSpPr txBox="1"/>
            <p:nvPr/>
          </p:nvSpPr>
          <p:spPr>
            <a:xfrm>
              <a:off x="1123950" y="4419600"/>
              <a:ext cx="1333500" cy="58477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b="1" dirty="0">
                  <a:latin typeface="Arial" panose="020B0604020202020204" pitchFamily="34" charset="0"/>
                  <a:cs typeface="Arial" panose="020B0604020202020204" pitchFamily="34" charset="0"/>
                </a:rPr>
                <a:t>Mecanismo 1</a:t>
              </a:r>
              <a:endParaRPr lang="es-CL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6 CuadroTexto"/>
            <p:cNvSpPr txBox="1"/>
            <p:nvPr/>
          </p:nvSpPr>
          <p:spPr>
            <a:xfrm>
              <a:off x="1123950" y="5657850"/>
              <a:ext cx="1333500" cy="58477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b="1" dirty="0">
                  <a:latin typeface="Arial" panose="020B0604020202020204" pitchFamily="34" charset="0"/>
                  <a:cs typeface="Arial" panose="020B0604020202020204" pitchFamily="34" charset="0"/>
                </a:rPr>
                <a:t>Mecanismo 2</a:t>
              </a:r>
              <a:endParaRPr lang="es-CL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8" name="7 Conector recto de flecha"/>
            <p:cNvCxnSpPr/>
            <p:nvPr/>
          </p:nvCxnSpPr>
          <p:spPr>
            <a:xfrm>
              <a:off x="914400" y="6057900"/>
              <a:ext cx="304800" cy="6638"/>
            </a:xfrm>
            <a:prstGeom prst="straightConnector1">
              <a:avLst/>
            </a:prstGeom>
            <a:ln w="38100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8 Conector recto de flecha"/>
            <p:cNvCxnSpPr/>
            <p:nvPr/>
          </p:nvCxnSpPr>
          <p:spPr>
            <a:xfrm>
              <a:off x="361950" y="5416838"/>
              <a:ext cx="571500" cy="0"/>
            </a:xfrm>
            <a:prstGeom prst="straightConnector1">
              <a:avLst/>
            </a:prstGeom>
            <a:ln w="38100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9 CuadroTexto"/>
            <p:cNvSpPr txBox="1"/>
            <p:nvPr/>
          </p:nvSpPr>
          <p:spPr>
            <a:xfrm>
              <a:off x="3371850" y="4857750"/>
              <a:ext cx="1447800" cy="107721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ACTIVACIÓN </a:t>
              </a:r>
              <a:r>
                <a:rPr lang="es-MX" b="1" dirty="0">
                  <a:latin typeface="Arial" panose="020B0604020202020204" pitchFamily="34" charset="0"/>
                  <a:cs typeface="Arial" panose="020B0604020202020204" pitchFamily="34" charset="0"/>
                </a:rPr>
                <a:t>DE LA CABEZA DE COMBATE</a:t>
              </a:r>
              <a:endParaRPr lang="es-CL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1" name="10 Conector recto de flecha"/>
            <p:cNvCxnSpPr/>
            <p:nvPr/>
          </p:nvCxnSpPr>
          <p:spPr>
            <a:xfrm>
              <a:off x="2781300" y="5416838"/>
              <a:ext cx="571500" cy="0"/>
            </a:xfrm>
            <a:prstGeom prst="straightConnector1">
              <a:avLst/>
            </a:prstGeom>
            <a:ln w="38100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flipH="1" flipV="1">
              <a:off x="914400" y="4629150"/>
              <a:ext cx="19050" cy="1428750"/>
            </a:xfrm>
            <a:prstGeom prst="line">
              <a:avLst/>
            </a:prstGeom>
            <a:ln w="38100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 de flecha"/>
            <p:cNvCxnSpPr/>
            <p:nvPr/>
          </p:nvCxnSpPr>
          <p:spPr>
            <a:xfrm>
              <a:off x="914400" y="4667250"/>
              <a:ext cx="304800" cy="6638"/>
            </a:xfrm>
            <a:prstGeom prst="straightConnector1">
              <a:avLst/>
            </a:prstGeom>
            <a:ln w="38100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"/>
            <p:cNvCxnSpPr/>
            <p:nvPr/>
          </p:nvCxnSpPr>
          <p:spPr>
            <a:xfrm flipH="1" flipV="1">
              <a:off x="2781300" y="4667250"/>
              <a:ext cx="19050" cy="1428750"/>
            </a:xfrm>
            <a:prstGeom prst="line">
              <a:avLst/>
            </a:prstGeom>
            <a:ln w="38100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18 Conector recto de flecha"/>
            <p:cNvCxnSpPr/>
            <p:nvPr/>
          </p:nvCxnSpPr>
          <p:spPr>
            <a:xfrm>
              <a:off x="2476500" y="6057900"/>
              <a:ext cx="304800" cy="6638"/>
            </a:xfrm>
            <a:prstGeom prst="straightConnector1">
              <a:avLst/>
            </a:prstGeom>
            <a:ln w="38100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 de flecha"/>
            <p:cNvCxnSpPr/>
            <p:nvPr/>
          </p:nvCxnSpPr>
          <p:spPr>
            <a:xfrm>
              <a:off x="2476500" y="4686300"/>
              <a:ext cx="304800" cy="6638"/>
            </a:xfrm>
            <a:prstGeom prst="straightConnector1">
              <a:avLst/>
            </a:prstGeom>
            <a:ln w="38100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21 CuadroTexto"/>
          <p:cNvSpPr txBox="1"/>
          <p:nvPr/>
        </p:nvSpPr>
        <p:spPr>
          <a:xfrm>
            <a:off x="704850" y="5105400"/>
            <a:ext cx="1600200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rgbClr val="FF0000"/>
                </a:solidFill>
              </a:rPr>
              <a:t>SEÑAL DE FUEGO</a:t>
            </a:r>
            <a:endParaRPr lang="es-CL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8"/>
          <p:cNvSpPr>
            <a:spLocks noChangeArrowheads="1"/>
          </p:cNvSpPr>
          <p:nvPr/>
        </p:nvSpPr>
        <p:spPr bwMode="auto">
          <a:xfrm>
            <a:off x="590550" y="1752600"/>
            <a:ext cx="8020050" cy="46101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16741" name="Text Box 1029"/>
          <p:cNvSpPr txBox="1">
            <a:spLocks noChangeArrowheads="1"/>
          </p:cNvSpPr>
          <p:nvPr/>
        </p:nvSpPr>
        <p:spPr bwMode="auto">
          <a:xfrm>
            <a:off x="304800" y="1733550"/>
            <a:ext cx="8229600" cy="33855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87313" algn="just">
              <a:spcBef>
                <a:spcPct val="50000"/>
              </a:spcBef>
              <a:defRPr/>
            </a:pPr>
            <a:r>
              <a:rPr lang="es-MX" sz="2400" b="1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 </a:t>
            </a:r>
            <a:r>
              <a:rPr lang="es-MX" sz="24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IMPACTO O CONTACTO:</a:t>
            </a:r>
          </a:p>
          <a:p>
            <a:pPr marL="430213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ACTIVA </a:t>
            </a:r>
            <a:r>
              <a:rPr lang="es-MX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CABEZA DE COMBATE CUANDO SE PRODUCE EL IMPACTO O ROCE FÍSICO  CON EL BLANCO, SOLO EL CONTACTO DIRECTO LA </a:t>
            </a:r>
            <a:r>
              <a:rPr lang="es-MX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ACTIVA.</a:t>
            </a:r>
          </a:p>
          <a:p>
            <a:pPr marL="430213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s-MX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DISCRIMINA  EL BLANCO QUE DESTRUYE.</a:t>
            </a:r>
          </a:p>
          <a:p>
            <a:pPr marL="430213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CASI </a:t>
            </a:r>
            <a:r>
              <a:rPr lang="es-MX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LAS ARMAS INCLUYEN ESTE TIPO DE ESPOLETA POR SU SIMPLICIDAD Y EFECTIVIDAD. PUEDEN TENER RETARDO PARA ASEGURAR UNA MAYOR PENETRACIÓN EN EL BLANCO.</a:t>
            </a:r>
          </a:p>
        </p:txBody>
      </p:sp>
      <p:sp>
        <p:nvSpPr>
          <p:cNvPr id="15365" name="Text Box 1030"/>
          <p:cNvSpPr txBox="1">
            <a:spLocks noChangeArrowheads="1"/>
          </p:cNvSpPr>
          <p:nvPr/>
        </p:nvSpPr>
        <p:spPr bwMode="auto">
          <a:xfrm>
            <a:off x="0" y="361950"/>
            <a:ext cx="914400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algn="just">
              <a:spcBef>
                <a:spcPct val="50000"/>
              </a:spcBef>
            </a:pPr>
            <a:r>
              <a:rPr lang="es-ES_tradnl" sz="2800" b="1" dirty="0">
                <a:solidFill>
                  <a:schemeClr val="bg1"/>
                </a:solidFill>
                <a:latin typeface="Times New Roman" pitchFamily="18" charset="0"/>
              </a:rPr>
              <a:t>3.- </a:t>
            </a:r>
            <a:r>
              <a:rPr lang="es-ES_tradnl" sz="2800" b="1" u="sng" dirty="0">
                <a:solidFill>
                  <a:schemeClr val="bg1"/>
                </a:solidFill>
                <a:latin typeface="Times New Roman" pitchFamily="18" charset="0"/>
              </a:rPr>
              <a:t>DETECCION Y RECONOCIMIENTO DEL BLANCO</a:t>
            </a:r>
            <a:r>
              <a:rPr lang="es-ES_tradnl" sz="2800" b="1" dirty="0">
                <a:solidFill>
                  <a:schemeClr val="bg1"/>
                </a:solidFill>
                <a:latin typeface="Times New Roman" pitchFamily="18" charset="0"/>
              </a:rPr>
              <a:t>      </a:t>
            </a:r>
          </a:p>
        </p:txBody>
      </p:sp>
      <p:sp>
        <p:nvSpPr>
          <p:cNvPr id="15367" name="Text Box 1033"/>
          <p:cNvSpPr txBox="1">
            <a:spLocks noChangeArrowheads="1"/>
          </p:cNvSpPr>
          <p:nvPr/>
        </p:nvSpPr>
        <p:spPr bwMode="auto">
          <a:xfrm>
            <a:off x="285750" y="351442"/>
            <a:ext cx="8858250" cy="46166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4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TIPOS DE SISTEMAS DE </a:t>
            </a:r>
            <a:r>
              <a:rPr lang="es-MX" sz="2400" b="1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DETECCIÓN </a:t>
            </a:r>
            <a:r>
              <a:rPr lang="es-MX" sz="24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BLANCO</a:t>
            </a:r>
            <a:endParaRPr lang="es-ES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8" name="Text Box 8"/>
          <p:cNvSpPr txBox="1">
            <a:spLocks noChangeArrowheads="1"/>
          </p:cNvSpPr>
          <p:nvPr/>
        </p:nvSpPr>
        <p:spPr bwMode="auto">
          <a:xfrm>
            <a:off x="361950" y="228600"/>
            <a:ext cx="8439150" cy="560153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87313" algn="just">
              <a:spcBef>
                <a:spcPct val="50000"/>
              </a:spcBef>
              <a:defRPr/>
            </a:pPr>
            <a:r>
              <a:rPr lang="es-MX" sz="28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 DETIEMPO O CON TEMPORIZADOR </a:t>
            </a:r>
            <a:r>
              <a:rPr lang="es-MX" sz="28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(PASIVA)</a:t>
            </a:r>
          </a:p>
          <a:p>
            <a:pPr marL="87313" algn="just">
              <a:spcBef>
                <a:spcPct val="50000"/>
              </a:spcBef>
              <a:defRPr/>
            </a:pP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ACTIVA  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CARGA DE COMBATE </a:t>
            </a: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DESPUÉS 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PASAR UN TIEMPO FIJO O AJUSTABLE. (El tiempo se cuenta después de armar la espoleta) EL  TIEMPO ES AJUSTADO POR EL ARTILLERO BASADO EN EL </a:t>
            </a: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CÁLCULO 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MOMENTO EN QUE EL BLANCO ESTARÁ DENTRO DEL VOLUMEN DE DAÑOS DE  LA CABEZA DE COMBATE</a:t>
            </a: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7313" algn="just">
              <a:spcBef>
                <a:spcPct val="50000"/>
              </a:spcBef>
              <a:defRPr/>
            </a:pPr>
            <a:endParaRPr lang="es-MX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7313" algn="just">
              <a:spcBef>
                <a:spcPct val="50000"/>
              </a:spcBef>
              <a:defRPr/>
            </a:pP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(EJ</a:t>
            </a:r>
            <a:r>
              <a:rPr lang="es-MX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</a:t>
            </a:r>
            <a:r>
              <a:rPr lang="es-MX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MECÁNICAS </a:t>
            </a: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TIEMPO O CRONÓMETRO  DIGITAL, USADAS EN GRANADAS ILUMINANTES, CHAFF,   BOMBAS DE AVIACIÓN CON RETARDO. LA FUNCIÓN DE AUTODESTRUCCIÓN DE ALGUNA MUNICIÓN SE ACTIVA POR UN </a:t>
            </a:r>
            <a:r>
              <a:rPr lang="es-MX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PIROTÉCNICO </a:t>
            </a: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ASOCIADO A TIEMPO DE VUELO.)</a:t>
            </a:r>
            <a:endParaRPr lang="es-ES" sz="2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6" name="Text Box 8"/>
          <p:cNvSpPr txBox="1">
            <a:spLocks noChangeArrowheads="1"/>
          </p:cNvSpPr>
          <p:nvPr/>
        </p:nvSpPr>
        <p:spPr bwMode="auto">
          <a:xfrm>
            <a:off x="304800" y="781050"/>
            <a:ext cx="8496300" cy="504753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74625" algn="just">
              <a:spcBef>
                <a:spcPct val="50000"/>
              </a:spcBef>
              <a:defRPr/>
            </a:pPr>
            <a:r>
              <a:rPr lang="es-MX" sz="28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 </a:t>
            </a:r>
            <a:r>
              <a:rPr lang="es-MX" sz="28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PROXIMIDAD</a:t>
            </a: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517525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ACTIVA A CIERTA DISTANCIA DEL BLANCO, AL DETECTAR ALGUNA DE SUS </a:t>
            </a: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FÍSICAS O SEÑALES QUE INDICAN LA PRESENCIA CERCANA DE ÉSTE Y QUE EJERCE INFLUENCIA SOBRE LA ESPOLETA. ( Activa o Pasiva)</a:t>
            </a:r>
          </a:p>
          <a:p>
            <a:pPr marL="517525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REQUIERE CONTACTO FÍSICO CON EL BLANCO.  </a:t>
            </a:r>
          </a:p>
          <a:p>
            <a:pPr marL="174625" algn="just">
              <a:spcBef>
                <a:spcPct val="50000"/>
              </a:spcBef>
              <a:defRPr/>
            </a:pPr>
            <a:endParaRPr lang="es-MX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4625" algn="just">
              <a:spcBef>
                <a:spcPct val="50000"/>
              </a:spcBef>
              <a:defRPr/>
            </a:pPr>
            <a:r>
              <a:rPr lang="es-MX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</a:t>
            </a: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ESPOLETA V.T., ESPOLETA CON SENSOR INFRARROJO (TÉRMICA), ESPOLETA ACÚSTICA ACTIVA Y PASIVA, ESPOLETA DE INFLUENCIA </a:t>
            </a:r>
            <a:r>
              <a:rPr lang="es-MX" sz="2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MAGNÉTICA Y </a:t>
            </a: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 HIDROESTÁTICA </a:t>
            </a:r>
            <a:r>
              <a:rPr lang="es-MX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(Presión</a:t>
            </a:r>
            <a:r>
              <a:rPr lang="es-MX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6" name="Text Box 8"/>
          <p:cNvSpPr txBox="1">
            <a:spLocks noChangeArrowheads="1"/>
          </p:cNvSpPr>
          <p:nvPr/>
        </p:nvSpPr>
        <p:spPr bwMode="auto">
          <a:xfrm>
            <a:off x="304800" y="781050"/>
            <a:ext cx="8496300" cy="473975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defPPr>
              <a:defRPr lang="es-ES"/>
            </a:defPPr>
            <a:lvl1pPr marL="174625" algn="just">
              <a:spcBef>
                <a:spcPct val="50000"/>
              </a:spcBef>
              <a:defRPr sz="2800" u="sng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s-MX" dirty="0" smtClean="0"/>
              <a:t>ESPOLETA  AMBIENTAL</a:t>
            </a:r>
            <a:r>
              <a:rPr lang="es-MX" dirty="0"/>
              <a:t>: </a:t>
            </a:r>
          </a:p>
          <a:p>
            <a:r>
              <a:rPr lang="es-MX" sz="2400" u="none" dirty="0" smtClean="0"/>
              <a:t>ACTIVA </a:t>
            </a:r>
            <a:r>
              <a:rPr lang="es-MX" sz="2400" u="none" dirty="0"/>
              <a:t>LA CABEZA DE COMBATE AL DETECTAR CAMBIOS EN EL MEDIO AMBIENTE QUE LA RODEA.  NO DETECTA  EL BLANCO OBJETIVO.</a:t>
            </a:r>
          </a:p>
          <a:p>
            <a:r>
              <a:rPr lang="es-MX" sz="2400" u="none" dirty="0" smtClean="0"/>
              <a:t>LA </a:t>
            </a:r>
            <a:r>
              <a:rPr lang="es-MX" sz="2400" u="none" dirty="0"/>
              <a:t>MAGNITUD O INTENSIDAD DEL CAMBIO DETECTADO, SIRVE PARA GRADUAR EL MOMENTO EN QUE SE ACTIVE LA CABEZA DE COMBATE. </a:t>
            </a:r>
          </a:p>
          <a:p>
            <a:endParaRPr lang="es-MX" sz="2400" u="none" dirty="0"/>
          </a:p>
          <a:p>
            <a:r>
              <a:rPr lang="es-MX" sz="2000" u="none" dirty="0" smtClean="0"/>
              <a:t>EJEMPLOS</a:t>
            </a:r>
            <a:r>
              <a:rPr lang="es-MX" sz="2000" u="none" dirty="0"/>
              <a:t>: ESPOLETA HIDROESTÁTICA DE UNA CARGA DE PROFUNDIDAD (1 atmósfera cada 10 mts.) ESPOLETA  BAROMÉTRICA DE BOMBA DE AVIACIÓN ( Presión atmosférica)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71" name="Text Box 7"/>
          <p:cNvSpPr txBox="1">
            <a:spLocks noChangeArrowheads="1"/>
          </p:cNvSpPr>
          <p:nvPr/>
        </p:nvSpPr>
        <p:spPr bwMode="auto">
          <a:xfrm>
            <a:off x="381000" y="819150"/>
            <a:ext cx="8705850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723900" indent="-723900" algn="just">
              <a:spcBef>
                <a:spcPct val="50000"/>
              </a:spcBef>
              <a:defRPr/>
            </a:pPr>
            <a:r>
              <a:rPr lang="es-MX" sz="32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 </a:t>
            </a:r>
            <a:r>
              <a:rPr lang="es-MX" sz="32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 PROXIMIDAD</a:t>
            </a:r>
            <a:endParaRPr lang="es-ES" sz="3200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2" name="Text Box 8"/>
          <p:cNvSpPr txBox="1">
            <a:spLocks noChangeArrowheads="1"/>
          </p:cNvSpPr>
          <p:nvPr/>
        </p:nvSpPr>
        <p:spPr bwMode="auto">
          <a:xfrm>
            <a:off x="361950" y="1752604"/>
            <a:ext cx="8629650" cy="50783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LAS DE MAYOR EMPLEO EN LAS ARMAS </a:t>
            </a: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NAVALES.</a:t>
            </a:r>
            <a:endParaRPr lang="es-MX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ACTIVAN POR ALGUNA SEÑAL  EMITIDA POR EL BLANCO:</a:t>
            </a:r>
          </a:p>
          <a:p>
            <a:pPr algn="just">
              <a:spcBef>
                <a:spcPct val="50000"/>
              </a:spcBef>
            </a:pP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SEÑAL 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RADIO REFLEJADA EN EL  BLANCO.</a:t>
            </a:r>
          </a:p>
          <a:p>
            <a:pPr algn="just">
              <a:spcBef>
                <a:spcPct val="50000"/>
              </a:spcBef>
            </a:pP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b.- CAMPO MAGNETICO. (Perturbación magnética)</a:t>
            </a:r>
          </a:p>
          <a:p>
            <a:pPr algn="just">
              <a:spcBef>
                <a:spcPct val="50000"/>
              </a:spcBef>
            </a:pP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c.- EMISION IR.</a:t>
            </a:r>
          </a:p>
          <a:p>
            <a:pPr algn="just">
              <a:spcBef>
                <a:spcPct val="50000"/>
              </a:spcBef>
            </a:pP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d.- CAMBIO DE </a:t>
            </a: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PRESIÓN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(Efecto </a:t>
            </a:r>
            <a:r>
              <a:rPr lang="es-MX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Bernoulli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>
              <a:spcBef>
                <a:spcPct val="50000"/>
              </a:spcBef>
            </a:pP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e.- IMPULSO </a:t>
            </a:r>
            <a:r>
              <a:rPr lang="es-MX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ACÚSTICO</a:t>
            </a:r>
            <a:r>
              <a:rPr lang="es-MX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ct val="50000"/>
              </a:spcBef>
            </a:pPr>
            <a:endParaRPr lang="es-ES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4" name="Text Box 4"/>
          <p:cNvSpPr txBox="1">
            <a:spLocks noChangeArrowheads="1"/>
          </p:cNvSpPr>
          <p:nvPr/>
        </p:nvSpPr>
        <p:spPr bwMode="auto">
          <a:xfrm>
            <a:off x="1752600" y="0"/>
            <a:ext cx="6800850" cy="6413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endParaRPr lang="es-CL" sz="36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217714" y="220435"/>
            <a:ext cx="8436430" cy="1066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87313" algn="just">
              <a:spcBef>
                <a:spcPct val="50000"/>
              </a:spcBef>
              <a:defRPr/>
            </a:pPr>
            <a:r>
              <a:rPr lang="es-MX" sz="32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</a:t>
            </a:r>
            <a:r>
              <a:rPr lang="es-MX" sz="32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PROXIMIDAD </a:t>
            </a:r>
            <a:r>
              <a:rPr lang="es-MX" sz="32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ELECTROMAGNÉTICAS </a:t>
            </a:r>
            <a:r>
              <a:rPr lang="es-MX" sz="32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s-MX" sz="32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2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V.T.</a:t>
            </a:r>
            <a:endParaRPr lang="es-ES" sz="3200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628650" y="1524000"/>
            <a:ext cx="8153400" cy="386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1950" indent="-361950" algn="just">
              <a:spcBef>
                <a:spcPct val="50000"/>
              </a:spcBef>
            </a:pPr>
            <a:endParaRPr lang="es-MX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1950" indent="-361950" algn="just">
              <a:spcBef>
                <a:spcPct val="50000"/>
              </a:spcBef>
              <a:buFontTx/>
              <a:buChar char="-"/>
            </a:pP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DESARROLLADAS EN II G.M POR UK. Y LUEGO POR U.S.A.</a:t>
            </a:r>
          </a:p>
          <a:p>
            <a:pPr marL="361950" indent="-361950" algn="just">
              <a:spcBef>
                <a:spcPct val="50000"/>
              </a:spcBef>
              <a:buFontTx/>
              <a:buChar char="-"/>
            </a:pP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 ES AUMENTAR TAMAÑO VIRTUAL DEL BLANCO HASTA 10 VECES AL NO SER NECESARIO IMPACTARLO PARA ACTIVAR LA CABEZA DE COMBATE</a:t>
            </a:r>
          </a:p>
          <a:p>
            <a:pPr marL="361950" indent="-361950" algn="just">
              <a:spcBef>
                <a:spcPct val="50000"/>
              </a:spcBef>
            </a:pPr>
            <a:endParaRPr lang="es-ES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361950" y="5274130"/>
            <a:ext cx="8420100" cy="369332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1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V.T. = VARIABLE TIME</a:t>
            </a:r>
            <a:endParaRPr lang="es-ES" sz="18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6"/>
          <p:cNvSpPr txBox="1">
            <a:spLocks noChangeArrowheads="1"/>
          </p:cNvSpPr>
          <p:nvPr/>
        </p:nvSpPr>
        <p:spPr bwMode="auto">
          <a:xfrm>
            <a:off x="568779" y="549729"/>
            <a:ext cx="8248650" cy="116955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MX" sz="28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APLICACIONES </a:t>
            </a:r>
            <a:r>
              <a:rPr lang="es-MX" sz="28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ANTI-SUPERFICIE:</a:t>
            </a:r>
            <a:endParaRPr lang="es-MX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BOMBAS </a:t>
            </a: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RACIMO, BOMBAS F.A.E.</a:t>
            </a:r>
            <a:endParaRPr lang="es-ES" sz="2800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651" name="Text Box 7"/>
          <p:cNvSpPr txBox="1">
            <a:spLocks noChangeArrowheads="1"/>
          </p:cNvSpPr>
          <p:nvPr/>
        </p:nvSpPr>
        <p:spPr bwMode="auto">
          <a:xfrm>
            <a:off x="568779" y="1852842"/>
            <a:ext cx="8248650" cy="39306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50000"/>
              </a:spcBef>
            </a:pPr>
            <a:r>
              <a:rPr lang="es-MX" sz="28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V.T. RADARES.</a:t>
            </a:r>
          </a:p>
          <a:p>
            <a:pPr marL="457200" indent="-457200" algn="just">
              <a:spcBef>
                <a:spcPct val="50000"/>
              </a:spcBef>
              <a:buFontTx/>
              <a:buAutoNum type="arabicParenR"/>
            </a:pP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RADAR  de PULSO.</a:t>
            </a:r>
          </a:p>
          <a:p>
            <a:pPr marL="457200" indent="-457200" algn="just">
              <a:spcBef>
                <a:spcPct val="50000"/>
              </a:spcBef>
              <a:buFontTx/>
              <a:buAutoNum type="arabicParenR"/>
            </a:pP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RADAR DOPPLER.</a:t>
            </a:r>
          </a:p>
          <a:p>
            <a:pPr marL="457200" indent="-457200" algn="just">
              <a:spcBef>
                <a:spcPct val="50000"/>
              </a:spcBef>
            </a:pPr>
            <a:endParaRPr lang="es-MX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spcBef>
                <a:spcPct val="50000"/>
              </a:spcBef>
            </a:pPr>
            <a:r>
              <a:rPr lang="es-MX" sz="28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APLICACIÓN </a:t>
            </a:r>
            <a:r>
              <a:rPr lang="es-MX" sz="28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MISILES</a:t>
            </a:r>
          </a:p>
          <a:p>
            <a:pPr marL="457200" indent="-457200" algn="just">
              <a:spcBef>
                <a:spcPct val="50000"/>
              </a:spcBef>
              <a:buFontTx/>
              <a:buAutoNum type="arabicParenR"/>
            </a:pP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MISILES A/A.</a:t>
            </a:r>
          </a:p>
          <a:p>
            <a:pPr marL="457200" indent="-457200" algn="just">
              <a:spcBef>
                <a:spcPct val="50000"/>
              </a:spcBef>
              <a:buFontTx/>
              <a:buAutoNum type="arabicParenR"/>
            </a:pP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MISILES ANTIBUQUES.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8"/>
          <p:cNvSpPr txBox="1">
            <a:spLocks noChangeArrowheads="1"/>
          </p:cNvSpPr>
          <p:nvPr/>
        </p:nvSpPr>
        <p:spPr bwMode="auto">
          <a:xfrm>
            <a:off x="142875" y="1771650"/>
            <a:ext cx="8858250" cy="147732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MX" sz="3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MIDEN VARIACIONES </a:t>
            </a:r>
            <a:r>
              <a:rPr lang="es-MX" sz="3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MAGNETICAS </a:t>
            </a:r>
            <a:r>
              <a:rPr lang="es-MX" sz="3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asociadas a los cascos de buques objetivos, (inducción eléctrica)</a:t>
            </a:r>
            <a:endParaRPr lang="es-ES" sz="3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7" name="Text Box 9"/>
          <p:cNvSpPr txBox="1">
            <a:spLocks noChangeArrowheads="1"/>
          </p:cNvSpPr>
          <p:nvPr/>
        </p:nvSpPr>
        <p:spPr bwMode="auto">
          <a:xfrm>
            <a:off x="882650" y="3625850"/>
            <a:ext cx="8267700" cy="18018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23900" indent="-723900" algn="just">
              <a:spcBef>
                <a:spcPct val="50000"/>
              </a:spcBef>
            </a:pPr>
            <a:r>
              <a:rPr lang="es-MX" sz="2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1) TORPEDO A/S.</a:t>
            </a:r>
          </a:p>
          <a:p>
            <a:pPr marL="723900" indent="-723900" algn="just">
              <a:spcBef>
                <a:spcPct val="50000"/>
              </a:spcBef>
            </a:pPr>
            <a:r>
              <a:rPr lang="es-MX" sz="2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2) TORPEDO ANTIBUQUES.</a:t>
            </a:r>
          </a:p>
          <a:p>
            <a:pPr marL="723900" indent="-723900" algn="just">
              <a:spcBef>
                <a:spcPct val="50000"/>
              </a:spcBef>
            </a:pPr>
            <a:r>
              <a:rPr lang="es-MX" sz="2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3) MINAS.</a:t>
            </a:r>
          </a:p>
        </p:txBody>
      </p:sp>
      <p:sp>
        <p:nvSpPr>
          <p:cNvPr id="28678" name="Text Box 10"/>
          <p:cNvSpPr txBox="1">
            <a:spLocks noChangeArrowheads="1"/>
          </p:cNvSpPr>
          <p:nvPr/>
        </p:nvSpPr>
        <p:spPr bwMode="auto">
          <a:xfrm>
            <a:off x="152400" y="414000"/>
            <a:ext cx="834390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MX" sz="28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</a:t>
            </a:r>
            <a:r>
              <a:rPr lang="es-MX" sz="28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MAGNETOESTÁTICAS</a:t>
            </a:r>
            <a:endParaRPr lang="es-ES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9" name="Text Box 11"/>
          <p:cNvSpPr txBox="1">
            <a:spLocks noChangeArrowheads="1"/>
          </p:cNvSpPr>
          <p:nvPr/>
        </p:nvSpPr>
        <p:spPr bwMode="auto">
          <a:xfrm>
            <a:off x="1277257" y="6077857"/>
            <a:ext cx="7353300" cy="338554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PASIVAS</a:t>
            </a:r>
            <a:endParaRPr lang="es-ES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152400" y="1219200"/>
            <a:ext cx="8763000" cy="46782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87313" algn="just"/>
            <a:r>
              <a:rPr lang="es-MX" sz="28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  ACÚSTICAS</a:t>
            </a:r>
            <a:r>
              <a:rPr lang="es-MX" sz="2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87313" algn="just"/>
            <a:endParaRPr lang="es-MX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7313" algn="just"/>
            <a:r>
              <a:rPr lang="es-MX" sz="2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MIDEN  VARIACIONES ACÚSTICAS </a:t>
            </a: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(NIVEL DE RUIDO) EN EL </a:t>
            </a:r>
            <a:r>
              <a:rPr lang="es-MX" sz="2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MEDIO.</a:t>
            </a:r>
          </a:p>
          <a:p>
            <a:pPr marL="87313" algn="just"/>
            <a:r>
              <a:rPr lang="es-MX" sz="2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Pueden </a:t>
            </a:r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comparar huella acústica de un contacto con información de inteligencia acústica guardada en una base de datos.</a:t>
            </a:r>
          </a:p>
          <a:p>
            <a:pPr marL="533400" indent="-533400" algn="just"/>
            <a:endParaRPr lang="es-MX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3400" indent="-533400" algn="just"/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1) TORPEDOS ANTIBUQUES.</a:t>
            </a:r>
          </a:p>
          <a:p>
            <a:pPr marL="533400" indent="-533400" algn="just"/>
            <a:endParaRPr lang="es-MX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3400" indent="-533400" algn="just"/>
            <a:endParaRPr lang="es-MX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3400" indent="-533400" algn="just"/>
            <a:r>
              <a:rPr lang="es-MX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2) MINAS.</a:t>
            </a:r>
            <a:endParaRPr lang="es-ES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701" name="Text Box 7"/>
          <p:cNvSpPr txBox="1">
            <a:spLocks noChangeArrowheads="1"/>
          </p:cNvSpPr>
          <p:nvPr/>
        </p:nvSpPr>
        <p:spPr bwMode="auto">
          <a:xfrm>
            <a:off x="732972" y="6186714"/>
            <a:ext cx="7353300" cy="338554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PASIVAS</a:t>
            </a:r>
            <a:endParaRPr lang="es-ES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4" name="Text Box 4"/>
          <p:cNvSpPr txBox="1">
            <a:spLocks noChangeArrowheads="1"/>
          </p:cNvSpPr>
          <p:nvPr/>
        </p:nvSpPr>
        <p:spPr bwMode="auto">
          <a:xfrm>
            <a:off x="1466850" y="-114300"/>
            <a:ext cx="6553200" cy="6413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endParaRPr lang="es-CL" sz="36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0723" name="Text Box 7"/>
          <p:cNvSpPr txBox="1">
            <a:spLocks noChangeArrowheads="1"/>
          </p:cNvSpPr>
          <p:nvPr/>
        </p:nvSpPr>
        <p:spPr bwMode="auto">
          <a:xfrm>
            <a:off x="520700" y="1339850"/>
            <a:ext cx="8210550" cy="43396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4625" algn="just">
              <a:spcBef>
                <a:spcPct val="50000"/>
              </a:spcBef>
            </a:pPr>
            <a:r>
              <a:rPr lang="es-MX" sz="2400" u="sng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SÍSMICAS </a:t>
            </a:r>
            <a:r>
              <a:rPr lang="es-MX" sz="2400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MX" sz="2400" u="sng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ACÚSTICA </a:t>
            </a:r>
            <a:r>
              <a:rPr lang="es-MX" sz="2400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OTRO RANGO DE FRECUENCIAS </a:t>
            </a:r>
            <a:r>
              <a:rPr lang="es-MX" sz="2400" u="sng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MÁS </a:t>
            </a:r>
            <a:r>
              <a:rPr lang="es-MX" sz="2400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BAJO  dificulta su barrido o contramedidas)</a:t>
            </a:r>
          </a:p>
          <a:p>
            <a:pPr marL="174625" algn="just">
              <a:spcBef>
                <a:spcPct val="50000"/>
              </a:spcBef>
            </a:pPr>
            <a:endParaRPr lang="es-MX" sz="800" u="sng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4625" algn="just">
              <a:spcBef>
                <a:spcPct val="50000"/>
              </a:spcBef>
            </a:pP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1) EJ:  MINAS.</a:t>
            </a:r>
          </a:p>
          <a:p>
            <a:pPr marL="174625" algn="just">
              <a:spcBef>
                <a:spcPct val="50000"/>
              </a:spcBef>
            </a:pPr>
            <a:r>
              <a:rPr lang="es-MX" sz="2400" u="sng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HIDROESTÁTICAS </a:t>
            </a:r>
            <a:r>
              <a:rPr lang="es-MX" sz="2400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(MIDEN VARIACIONES DE </a:t>
            </a:r>
            <a:r>
              <a:rPr lang="es-MX" sz="2400" u="sng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PRESIÓN</a:t>
            </a:r>
            <a:r>
              <a:rPr lang="es-MX" sz="2400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74625" algn="just">
              <a:spcBef>
                <a:spcPct val="50000"/>
              </a:spcBef>
            </a:pPr>
            <a:r>
              <a:rPr lang="es-MX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1) EJ:   MINAS</a:t>
            </a:r>
          </a:p>
          <a:p>
            <a:pPr marL="174625" algn="just">
              <a:spcBef>
                <a:spcPct val="50000"/>
              </a:spcBef>
            </a:pPr>
            <a:r>
              <a:rPr lang="es-MX" sz="2400" u="sng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</a:t>
            </a:r>
            <a:r>
              <a:rPr lang="es-MX" sz="2400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COMBINADAS (</a:t>
            </a:r>
            <a:r>
              <a:rPr lang="es-MX" sz="2400" u="sng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COMBINACIÓN </a:t>
            </a:r>
            <a:r>
              <a:rPr lang="es-MX" sz="2400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LAS ANTERIORES)</a:t>
            </a:r>
            <a:endParaRPr lang="es-MX" sz="2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>
            <a:off x="520700" y="495300"/>
            <a:ext cx="8661400" cy="52322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723900" indent="-723900" algn="just">
              <a:spcBef>
                <a:spcPct val="50000"/>
              </a:spcBef>
              <a:defRPr/>
            </a:pPr>
            <a:r>
              <a:rPr lang="es-MX" sz="2800" u="sng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ESPOLETAS </a:t>
            </a:r>
            <a:r>
              <a:rPr lang="es-MX" sz="2800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PROXIMIDAD</a:t>
            </a:r>
            <a:endParaRPr lang="es-ES" sz="2800" u="sng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7" name="Text Box 5"/>
          <p:cNvSpPr txBox="1">
            <a:spLocks noChangeArrowheads="1"/>
          </p:cNvSpPr>
          <p:nvPr/>
        </p:nvSpPr>
        <p:spPr bwMode="auto">
          <a:xfrm>
            <a:off x="228600" y="266700"/>
            <a:ext cx="8915400" cy="64633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MECANISMO DE MINA </a:t>
            </a:r>
            <a:r>
              <a:rPr lang="en-US" sz="3600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ACÚSTICA</a:t>
            </a:r>
            <a:endParaRPr lang="es-ES" sz="3600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747" name="Picture 6" descr="foto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62213"/>
            <a:ext cx="9144000" cy="365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6/68/Image-GBU-24_Missile_testmontage-gi_BLU-109_bo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500066"/>
            <a:ext cx="2857521" cy="600076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357554" y="428604"/>
            <a:ext cx="450059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/>
              <a:t>Penetración de hormigón armado: más de 6 m</a:t>
            </a:r>
          </a:p>
          <a:p>
            <a:pPr algn="just"/>
            <a:r>
              <a:rPr lang="es-ES" sz="2000" dirty="0">
                <a:hlinkClick r:id="rId3" tooltip="BLU-113 (aún no redactado)"/>
              </a:rPr>
              <a:t>BLU-113</a:t>
            </a:r>
            <a:r>
              <a:rPr lang="es-ES" sz="2000" dirty="0"/>
              <a:t> </a:t>
            </a:r>
            <a:r>
              <a:rPr lang="es-ES" sz="2000" dirty="0" err="1"/>
              <a:t>Super</a:t>
            </a:r>
            <a:r>
              <a:rPr lang="es-ES" sz="2000" dirty="0"/>
              <a:t> </a:t>
            </a:r>
            <a:r>
              <a:rPr lang="es-ES" sz="2000" dirty="0" err="1"/>
              <a:t>Penetrator</a:t>
            </a:r>
            <a:r>
              <a:rPr lang="es-ES" sz="2000" dirty="0"/>
              <a:t> (USAF)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Esta Bomba es guiada por Laser que ilumina el punto de impacto, desde un emisor externo.    ( Guiado </a:t>
            </a:r>
            <a:r>
              <a:rPr lang="es-ES" sz="2000" dirty="0" err="1"/>
              <a:t>semi</a:t>
            </a:r>
            <a:r>
              <a:rPr lang="es-ES" sz="2000" dirty="0"/>
              <a:t> activo)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Espoleta: IMPACTO CON RETARDO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nt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1090" y="214290"/>
            <a:ext cx="7620000" cy="466725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00100" y="5143512"/>
            <a:ext cx="7715304" cy="92333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s-ES" sz="1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</a:rPr>
              <a:t>ESPOLETA LASER</a:t>
            </a:r>
            <a:r>
              <a:rPr lang="es-ES" sz="1800" dirty="0"/>
              <a:t>: Capta blancos laterales a 90° con el eje del misil y dentro del radio letal de la cabeza de combate de fragmentación. Usada en misil  </a:t>
            </a:r>
            <a:r>
              <a:rPr lang="es-ES" sz="1800" dirty="0" smtClean="0"/>
              <a:t>RBS-70.</a:t>
            </a:r>
            <a:endParaRPr lang="es-ES" sz="1800" dirty="0"/>
          </a:p>
        </p:txBody>
      </p:sp>
      <p:cxnSp>
        <p:nvCxnSpPr>
          <p:cNvPr id="5" name="4 Conector recto de flecha"/>
          <p:cNvCxnSpPr>
            <a:stCxn id="3" idx="0"/>
          </p:cNvCxnSpPr>
          <p:nvPr/>
        </p:nvCxnSpPr>
        <p:spPr>
          <a:xfrm flipH="1" flipV="1">
            <a:off x="3428992" y="2714620"/>
            <a:ext cx="1428760" cy="242889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etonac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62008"/>
            <a:ext cx="3790950" cy="395287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214810" y="714356"/>
            <a:ext cx="4214842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/>
              <a:t>1° Se retira gancho de seguridad. Manteniendo la palanca de seguridad en su posición de seguro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214810" y="1785926"/>
            <a:ext cx="421484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/>
              <a:t>2° Se lanza la granada y se desprende la palanca de seguridad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231163" y="2571744"/>
            <a:ext cx="4214842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/>
              <a:t>3° Se libera el detonador y este golpea la “tapa activadora”, iniciando la quema del </a:t>
            </a:r>
            <a:r>
              <a:rPr lang="es-ES" dirty="0" err="1"/>
              <a:t>retardante</a:t>
            </a:r>
            <a:r>
              <a:rPr lang="es-ES" dirty="0"/>
              <a:t> químico (4 a 5 </a:t>
            </a:r>
            <a:r>
              <a:rPr lang="es-ES" dirty="0" err="1"/>
              <a:t>segs</a:t>
            </a:r>
            <a:r>
              <a:rPr lang="es-ES" dirty="0"/>
              <a:t>.)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253197" y="3714752"/>
            <a:ext cx="4214842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/>
              <a:t>4° el </a:t>
            </a:r>
            <a:r>
              <a:rPr lang="es-ES" dirty="0" err="1"/>
              <a:t>retardante</a:t>
            </a:r>
            <a:r>
              <a:rPr lang="es-ES" dirty="0"/>
              <a:t> inicia la detonación de “Detonante” y la granada se desintegra en fragmentos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17511</TotalTime>
  <Words>1369</Words>
  <Application>Microsoft Office PowerPoint</Application>
  <PresentationFormat>Presentación en pantalla (4:3)</PresentationFormat>
  <Paragraphs>169</Paragraphs>
  <Slides>24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Tema de Office</vt:lpstr>
      <vt:lpstr>“SISTEMAS DE ARMAS”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DIRISNAV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VISORES</dc:title>
  <dc:creator>CF Carlos Aroca Páez</dc:creator>
  <cp:lastModifiedBy>Morales Gonzalez, Rodrigo</cp:lastModifiedBy>
  <cp:revision>423</cp:revision>
  <dcterms:created xsi:type="dcterms:W3CDTF">2003-05-07T10:30:34Z</dcterms:created>
  <dcterms:modified xsi:type="dcterms:W3CDTF">2020-09-09T12:28:31Z</dcterms:modified>
</cp:coreProperties>
</file>