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84"/>
  </p:notesMasterIdLst>
  <p:sldIdLst>
    <p:sldId id="256" r:id="rId2"/>
    <p:sldId id="257" r:id="rId3"/>
    <p:sldId id="392" r:id="rId4"/>
    <p:sldId id="394" r:id="rId5"/>
    <p:sldId id="396" r:id="rId6"/>
    <p:sldId id="393" r:id="rId7"/>
    <p:sldId id="380" r:id="rId8"/>
    <p:sldId id="397" r:id="rId9"/>
    <p:sldId id="400" r:id="rId10"/>
    <p:sldId id="401" r:id="rId11"/>
    <p:sldId id="399" r:id="rId12"/>
    <p:sldId id="398" r:id="rId13"/>
    <p:sldId id="442" r:id="rId14"/>
    <p:sldId id="443" r:id="rId15"/>
    <p:sldId id="445" r:id="rId16"/>
    <p:sldId id="446" r:id="rId17"/>
    <p:sldId id="447" r:id="rId18"/>
    <p:sldId id="448" r:id="rId19"/>
    <p:sldId id="444" r:id="rId20"/>
    <p:sldId id="466" r:id="rId21"/>
    <p:sldId id="467" r:id="rId22"/>
    <p:sldId id="469" r:id="rId23"/>
    <p:sldId id="437" r:id="rId24"/>
    <p:sldId id="441" r:id="rId25"/>
    <p:sldId id="440" r:id="rId26"/>
    <p:sldId id="449" r:id="rId27"/>
    <p:sldId id="450" r:id="rId28"/>
    <p:sldId id="451" r:id="rId29"/>
    <p:sldId id="452" r:id="rId30"/>
    <p:sldId id="453" r:id="rId31"/>
    <p:sldId id="455" r:id="rId32"/>
    <p:sldId id="457" r:id="rId33"/>
    <p:sldId id="456" r:id="rId34"/>
    <p:sldId id="454" r:id="rId35"/>
    <p:sldId id="458" r:id="rId36"/>
    <p:sldId id="459" r:id="rId37"/>
    <p:sldId id="460" r:id="rId38"/>
    <p:sldId id="461" r:id="rId39"/>
    <p:sldId id="462" r:id="rId40"/>
    <p:sldId id="463" r:id="rId41"/>
    <p:sldId id="464" r:id="rId42"/>
    <p:sldId id="465" r:id="rId43"/>
    <p:sldId id="382" r:id="rId44"/>
    <p:sldId id="381" r:id="rId45"/>
    <p:sldId id="386" r:id="rId46"/>
    <p:sldId id="387" r:id="rId47"/>
    <p:sldId id="384" r:id="rId48"/>
    <p:sldId id="383" r:id="rId49"/>
    <p:sldId id="388" r:id="rId50"/>
    <p:sldId id="390" r:id="rId51"/>
    <p:sldId id="389" r:id="rId52"/>
    <p:sldId id="402" r:id="rId53"/>
    <p:sldId id="403" r:id="rId54"/>
    <p:sldId id="406" r:id="rId55"/>
    <p:sldId id="407" r:id="rId56"/>
    <p:sldId id="408" r:id="rId57"/>
    <p:sldId id="409" r:id="rId58"/>
    <p:sldId id="410" r:id="rId59"/>
    <p:sldId id="412" r:id="rId60"/>
    <p:sldId id="413" r:id="rId61"/>
    <p:sldId id="411" r:id="rId62"/>
    <p:sldId id="414" r:id="rId63"/>
    <p:sldId id="415" r:id="rId64"/>
    <p:sldId id="417" r:id="rId65"/>
    <p:sldId id="418" r:id="rId66"/>
    <p:sldId id="416" r:id="rId67"/>
    <p:sldId id="419" r:id="rId68"/>
    <p:sldId id="420" r:id="rId69"/>
    <p:sldId id="421" r:id="rId70"/>
    <p:sldId id="422" r:id="rId71"/>
    <p:sldId id="423" r:id="rId72"/>
    <p:sldId id="424" r:id="rId73"/>
    <p:sldId id="425" r:id="rId74"/>
    <p:sldId id="426" r:id="rId75"/>
    <p:sldId id="427" r:id="rId76"/>
    <p:sldId id="428" r:id="rId77"/>
    <p:sldId id="429" r:id="rId78"/>
    <p:sldId id="430" r:id="rId79"/>
    <p:sldId id="433" r:id="rId80"/>
    <p:sldId id="431" r:id="rId81"/>
    <p:sldId id="434" r:id="rId82"/>
    <p:sldId id="435" r:id="rId83"/>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356882-3F60-4DA1-BA8B-E4CC1C1CA3A0}" type="datetimeFigureOut">
              <a:rPr lang="es-CL" smtClean="0"/>
              <a:pPr/>
              <a:t>28-07-2019</a:t>
            </a:fld>
            <a:endParaRPr lang="es-C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FE84C5D-C892-4DC2-B84D-17205F2F00C0}" type="slidenum">
              <a:rPr lang="es-CL" smtClean="0"/>
              <a:pPr/>
              <a:t>‹Nº›</a:t>
            </a:fld>
            <a:endParaRPr lang="es-CL" dirty="0"/>
          </a:p>
        </p:txBody>
      </p:sp>
    </p:spTree>
    <p:extLst>
      <p:ext uri="{BB962C8B-B14F-4D97-AF65-F5344CB8AC3E}">
        <p14:creationId xmlns:p14="http://schemas.microsoft.com/office/powerpoint/2010/main" val="37220560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CFE84C5D-C892-4DC2-B84D-17205F2F00C0}" type="slidenum">
              <a:rPr lang="es-CL" smtClean="0"/>
              <a:pPr/>
              <a:t>1</a:t>
            </a:fld>
            <a:endParaRPr lang="es-C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Redondear rectángulo de esquina diagonal"/>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7 Título"/>
          <p:cNvSpPr>
            <a:spLocks noGrp="1"/>
          </p:cNvSpPr>
          <p:nvPr>
            <p:ph type="ctrTitle"/>
          </p:nvPr>
        </p:nvSpPr>
        <p:spPr>
          <a:xfrm>
            <a:off x="464234" y="381001"/>
            <a:ext cx="8229600" cy="2209800"/>
          </a:xfrm>
        </p:spPr>
        <p:txBody>
          <a:bodyPr lIns="45720" rIns="228600" anchor="b">
            <a:normAutofit/>
          </a:bodyPr>
          <a:lstStyle>
            <a:lvl1pPr marL="0" algn="r">
              <a:defRPr sz="4800"/>
            </a:lvl1pPr>
            <a:extLs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sp>
        <p:nvSpPr>
          <p:cNvPr id="10" name="9 Marcador de fecha"/>
          <p:cNvSpPr>
            <a:spLocks noGrp="1"/>
          </p:cNvSpPr>
          <p:nvPr>
            <p:ph type="dt" sz="half" idx="10"/>
          </p:nvPr>
        </p:nvSpPr>
        <p:spPr>
          <a:xfrm>
            <a:off x="5562600" y="6509004"/>
            <a:ext cx="3002280" cy="274320"/>
          </a:xfrm>
        </p:spPr>
        <p:txBody>
          <a:bodyPr vert="horz" rtlCol="0"/>
          <a:lstStyle>
            <a:extLst/>
          </a:lstStyle>
          <a:p>
            <a:fld id="{247623ED-2F71-4D10-9E91-CFFB6E66D830}" type="datetimeFigureOut">
              <a:rPr lang="es-CL" smtClean="0"/>
              <a:pPr/>
              <a:t>28-07-2019</a:t>
            </a:fld>
            <a:endParaRPr lang="es-CL" dirty="0"/>
          </a:p>
        </p:txBody>
      </p:sp>
      <p:sp>
        <p:nvSpPr>
          <p:cNvPr id="11" name="10 Marcador de número de diapositiva"/>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2" name="11 Marcador de pie de página"/>
          <p:cNvSpPr>
            <a:spLocks noGrp="1"/>
          </p:cNvSpPr>
          <p:nvPr>
            <p:ph type="ftr" sz="quarter" idx="12"/>
          </p:nvPr>
        </p:nvSpPr>
        <p:spPr>
          <a:xfrm>
            <a:off x="1600200" y="6509004"/>
            <a:ext cx="3907464" cy="274320"/>
          </a:xfrm>
        </p:spPr>
        <p:txBody>
          <a:bodyPr vert="horz" rtlCol="0"/>
          <a:lstStyle>
            <a:extLst/>
          </a:lstStyle>
          <a:p>
            <a:endParaRPr lang="es-C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7" name="6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7623ED-2F71-4D10-9E91-CFFB6E66D830}" type="datetimeFigureOut">
              <a:rPr lang="es-CL" smtClean="0"/>
              <a:pPr/>
              <a:t>28-07-2019</a:t>
            </a:fld>
            <a:endParaRPr lang="es-CL" dirty="0"/>
          </a:p>
        </p:txBody>
      </p:sp>
      <p:sp>
        <p:nvSpPr>
          <p:cNvPr id="5" name="4 Marcador de pie de página"/>
          <p:cNvSpPr>
            <a:spLocks noGrp="1"/>
          </p:cNvSpPr>
          <p:nvPr>
            <p:ph type="ftr" sz="quarter" idx="11"/>
          </p:nvPr>
        </p:nvSpPr>
        <p:spPr/>
        <p:txBody>
          <a:bodyPr/>
          <a:lstStyle>
            <a:extLst/>
          </a:lstStyle>
          <a:p>
            <a:endParaRPr lang="es-CL" dirty="0"/>
          </a:p>
        </p:txBody>
      </p:sp>
      <p:sp>
        <p:nvSpPr>
          <p:cNvPr id="6" name="5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1">
        <a:schemeClr val="bg2"/>
      </p:bgRef>
    </p:bg>
    <p:spTree>
      <p:nvGrpSpPr>
        <p:cNvPr id="1" name=""/>
        <p:cNvGrpSpPr/>
        <p:nvPr/>
      </p:nvGrpSpPr>
      <p:grpSpPr>
        <a:xfrm>
          <a:off x="0" y="0"/>
          <a:ext cx="0" cy="0"/>
          <a:chOff x="0" y="0"/>
          <a:chExt cx="0" cy="0"/>
        </a:xfrm>
      </p:grpSpPr>
      <p:sp>
        <p:nvSpPr>
          <p:cNvPr id="7" name="6 Rectángulo"/>
          <p:cNvSpPr/>
          <p:nvPr/>
        </p:nvSpPr>
        <p:spPr>
          <a:xfrm>
            <a:off x="1000128" y="3267456"/>
            <a:ext cx="74066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22313" y="3287713"/>
            <a:ext cx="7772400" cy="1509712"/>
          </a:xfrm>
        </p:spPr>
        <p:txBody>
          <a:bodyPr rIns="128016" anchor="t"/>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8" name="7 Marcador de fecha"/>
          <p:cNvSpPr>
            <a:spLocks noGrp="1"/>
          </p:cNvSpPr>
          <p:nvPr>
            <p:ph type="dt" sz="half" idx="10"/>
          </p:nvPr>
        </p:nvSpPr>
        <p:spPr>
          <a:xfrm>
            <a:off x="5562600" y="6513670"/>
            <a:ext cx="3002280" cy="274320"/>
          </a:xfrm>
        </p:spPr>
        <p:txBody>
          <a:bodyPr vert="horz" rtlCol="0"/>
          <a:lstStyle>
            <a:extLst/>
          </a:lstStyle>
          <a:p>
            <a:fld id="{247623ED-2F71-4D10-9E91-CFFB6E66D830}" type="datetimeFigureOut">
              <a:rPr lang="es-CL" smtClean="0"/>
              <a:pPr/>
              <a:t>28-07-2019</a:t>
            </a:fld>
            <a:endParaRPr lang="es-CL" dirty="0"/>
          </a:p>
        </p:txBody>
      </p:sp>
      <p:sp>
        <p:nvSpPr>
          <p:cNvPr id="9" name="8 Marcador de número de diapositiva"/>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0" name="9 Marcador de pie de página"/>
          <p:cNvSpPr>
            <a:spLocks noGrp="1"/>
          </p:cNvSpPr>
          <p:nvPr>
            <p:ph type="ftr" sz="quarter" idx="12"/>
          </p:nvPr>
        </p:nvSpPr>
        <p:spPr>
          <a:xfrm>
            <a:off x="1600200" y="6513670"/>
            <a:ext cx="3907464" cy="274320"/>
          </a:xfrm>
        </p:spPr>
        <p:txBody>
          <a:bodyPr vert="horz" rtlCol="0"/>
          <a:lstStyle>
            <a:extLst/>
          </a:lstStyle>
          <a:p>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247623ED-2F71-4D10-9E91-CFFB6E66D830}" type="datetimeFigureOut">
              <a:rPr lang="es-CL" smtClean="0"/>
              <a:pPr/>
              <a:t>28-07-2019</a:t>
            </a:fld>
            <a:endParaRPr lang="es-CL" dirty="0"/>
          </a:p>
        </p:txBody>
      </p:sp>
      <p:sp>
        <p:nvSpPr>
          <p:cNvPr id="6" name="5 Marcador de pie de página"/>
          <p:cNvSpPr>
            <a:spLocks noGrp="1"/>
          </p:cNvSpPr>
          <p:nvPr>
            <p:ph type="ftr" sz="quarter" idx="11"/>
          </p:nvPr>
        </p:nvSpPr>
        <p:spPr/>
        <p:txBody>
          <a:bodyPr/>
          <a:lstStyle>
            <a:extLst/>
          </a:lstStyle>
          <a:p>
            <a:endParaRPr lang="es-CL" dirty="0"/>
          </a:p>
        </p:txBody>
      </p:sp>
      <p:sp>
        <p:nvSpPr>
          <p:cNvPr id="7" name="6 Marcador de número de diapositiva"/>
          <p:cNvSpPr>
            <a:spLocks noGrp="1"/>
          </p:cNvSpPr>
          <p:nvPr>
            <p:ph type="sldNum" sz="quarter" idx="12"/>
          </p:nvPr>
        </p:nvSpPr>
        <p:spPr>
          <a:xfrm>
            <a:off x="8641080" y="6514568"/>
            <a:ext cx="464288" cy="274320"/>
          </a:xfrm>
        </p:spPr>
        <p:txBody>
          <a:bodyPr/>
          <a:lstStyle>
            <a:extLst/>
          </a:lstStyle>
          <a:p>
            <a:fld id="{706022B4-761C-4449-87C6-E6488F17252A}" type="slidenum">
              <a:rPr lang="es-CL" smtClean="0"/>
              <a:pPr/>
              <a:t>‹Nº›</a:t>
            </a:fld>
            <a:endParaRPr lang="es-CL" dirty="0"/>
          </a:p>
        </p:txBody>
      </p:sp>
      <p:sp>
        <p:nvSpPr>
          <p:cNvPr id="10" name="9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9 Rectángulo"/>
          <p:cNvSpPr/>
          <p:nvPr/>
        </p:nvSpPr>
        <p:spPr>
          <a:xfrm>
            <a:off x="616744"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11" name="10 Rectángulo"/>
          <p:cNvSpPr/>
          <p:nvPr/>
        </p:nvSpPr>
        <p:spPr>
          <a:xfrm>
            <a:off x="4800600" y="216521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eaLnBrk="1" latinLnBrk="0" hangingPunct="1"/>
            <a:endParaRPr kumimoji="0" lang="en-US" dirty="0"/>
          </a:p>
        </p:txBody>
      </p:sp>
      <p:sp>
        <p:nvSpPr>
          <p:cNvPr id="2" name="1 Título"/>
          <p:cNvSpPr>
            <a:spLocks noGrp="1"/>
          </p:cNvSpPr>
          <p:nvPr>
            <p:ph type="title"/>
          </p:nvPr>
        </p:nvSpPr>
        <p:spPr>
          <a:xfrm>
            <a:off x="457200" y="251948"/>
            <a:ext cx="8229600" cy="1143000"/>
          </a:xfrm>
        </p:spPr>
        <p:txBody>
          <a:bodyPr anchor="b"/>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362200"/>
            <a:ext cx="4040188" cy="3941763"/>
          </a:xfrm>
        </p:spPr>
        <p:txBody>
          <a:bodyPr lIns="91440"/>
          <a:lstStyle>
            <a:lvl1pPr>
              <a:defRPr sz="22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247623ED-2F71-4D10-9E91-CFFB6E66D830}" type="datetimeFigureOut">
              <a:rPr lang="es-CL" smtClean="0"/>
              <a:pPr/>
              <a:t>28-07-2019</a:t>
            </a:fld>
            <a:endParaRPr lang="es-CL" dirty="0"/>
          </a:p>
        </p:txBody>
      </p:sp>
      <p:sp>
        <p:nvSpPr>
          <p:cNvPr id="8" name="7 Marcador de pie de página"/>
          <p:cNvSpPr>
            <a:spLocks noGrp="1"/>
          </p:cNvSpPr>
          <p:nvPr>
            <p:ph type="ftr" sz="quarter" idx="11"/>
          </p:nvPr>
        </p:nvSpPr>
        <p:spPr/>
        <p:txBody>
          <a:bodyPr/>
          <a:lstStyle>
            <a:extLst/>
          </a:lstStyle>
          <a:p>
            <a:endParaRPr lang="es-CL" dirty="0"/>
          </a:p>
        </p:txBody>
      </p:sp>
      <p:sp>
        <p:nvSpPr>
          <p:cNvPr id="9" name="8 Marcador de número de diapositiva"/>
          <p:cNvSpPr>
            <a:spLocks noGrp="1"/>
          </p:cNvSpPr>
          <p:nvPr>
            <p:ph type="sldNum" sz="quarter" idx="12"/>
          </p:nvPr>
        </p:nvSpPr>
        <p:spPr>
          <a:xfrm>
            <a:off x="8641080" y="6514568"/>
            <a:ext cx="464288" cy="274320"/>
          </a:xfrm>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53218"/>
            <a:ext cx="8229600" cy="1143000"/>
          </a:xfrm>
        </p:spPr>
        <p:txBody>
          <a:bodyPr/>
          <a:lstStyle>
            <a:extLst/>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extLst/>
          </a:lstStyle>
          <a:p>
            <a:fld id="{247623ED-2F71-4D10-9E91-CFFB6E66D830}" type="datetimeFigureOut">
              <a:rPr lang="es-CL" smtClean="0"/>
              <a:pPr/>
              <a:t>28-07-2019</a:t>
            </a:fld>
            <a:endParaRPr lang="es-CL" dirty="0"/>
          </a:p>
        </p:txBody>
      </p:sp>
      <p:sp>
        <p:nvSpPr>
          <p:cNvPr id="4" name="3 Marcador de pie de página"/>
          <p:cNvSpPr>
            <a:spLocks noGrp="1"/>
          </p:cNvSpPr>
          <p:nvPr>
            <p:ph type="ftr" sz="quarter" idx="11"/>
          </p:nvPr>
        </p:nvSpPr>
        <p:spPr/>
        <p:txBody>
          <a:bodyPr/>
          <a:lstStyle>
            <a:extLst/>
          </a:lstStyle>
          <a:p>
            <a:endParaRPr lang="es-CL" dirty="0"/>
          </a:p>
        </p:txBody>
      </p:sp>
      <p:sp>
        <p:nvSpPr>
          <p:cNvPr id="5" name="4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
        <p:nvSpPr>
          <p:cNvPr id="7" name="6 Rectángulo"/>
          <p:cNvSpPr/>
          <p:nvPr/>
        </p:nvSpPr>
        <p:spPr>
          <a:xfrm>
            <a:off x="588392" y="1424588"/>
            <a:ext cx="800100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247623ED-2F71-4D10-9E91-CFFB6E66D830}" type="datetimeFigureOut">
              <a:rPr lang="es-CL" smtClean="0"/>
              <a:pPr/>
              <a:t>28-07-2019</a:t>
            </a:fld>
            <a:endParaRPr lang="es-CL" dirty="0"/>
          </a:p>
        </p:txBody>
      </p:sp>
      <p:sp>
        <p:nvSpPr>
          <p:cNvPr id="3" name="2 Marcador de pie de página"/>
          <p:cNvSpPr>
            <a:spLocks noGrp="1"/>
          </p:cNvSpPr>
          <p:nvPr>
            <p:ph type="ftr" sz="quarter" idx="11"/>
          </p:nvPr>
        </p:nvSpPr>
        <p:spPr/>
        <p:txBody>
          <a:bodyPr/>
          <a:lstStyle>
            <a:extLst/>
          </a:lstStyle>
          <a:p>
            <a:endParaRPr lang="es-CL" dirty="0"/>
          </a:p>
        </p:txBody>
      </p:sp>
      <p:sp>
        <p:nvSpPr>
          <p:cNvPr id="4" name="3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1">
        <a:schemeClr val="bg2"/>
      </p:bgRef>
    </p:bg>
    <p:spTree>
      <p:nvGrpSpPr>
        <p:cNvPr id="1" name=""/>
        <p:cNvGrpSpPr/>
        <p:nvPr/>
      </p:nvGrpSpPr>
      <p:grpSpPr>
        <a:xfrm>
          <a:off x="0" y="0"/>
          <a:ext cx="0" cy="0"/>
          <a:chOff x="0" y="0"/>
          <a:chExt cx="0" cy="0"/>
        </a:xfrm>
      </p:grpSpPr>
      <p:sp>
        <p:nvSpPr>
          <p:cNvPr id="8" name="7 Rectángulo"/>
          <p:cNvSpPr/>
          <p:nvPr/>
        </p:nvSpPr>
        <p:spPr>
          <a:xfrm>
            <a:off x="5057552" y="1057656"/>
            <a:ext cx="3749040" cy="9144"/>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 name="1 Título"/>
          <p:cNvSpPr>
            <a:spLocks noGrp="1"/>
          </p:cNvSpPr>
          <p:nvPr>
            <p:ph type="title"/>
          </p:nvPr>
        </p:nvSpPr>
        <p:spPr>
          <a:xfrm>
            <a:off x="4963136" y="304800"/>
            <a:ext cx="3931920" cy="762000"/>
          </a:xfrm>
        </p:spPr>
        <p:txBody>
          <a:bodyPr anchor="b"/>
          <a:lstStyle>
            <a:lvl1pPr marL="0" algn="r">
              <a:buNone/>
              <a:defRPr sz="2000" b="1"/>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9" name="8 Marcador de fecha"/>
          <p:cNvSpPr>
            <a:spLocks noGrp="1"/>
          </p:cNvSpPr>
          <p:nvPr>
            <p:ph type="dt" sz="half" idx="10"/>
          </p:nvPr>
        </p:nvSpPr>
        <p:spPr>
          <a:xfrm>
            <a:off x="5562600" y="6513670"/>
            <a:ext cx="3002280" cy="274320"/>
          </a:xfrm>
        </p:spPr>
        <p:txBody>
          <a:bodyPr vert="horz" rtlCol="0"/>
          <a:lstStyle>
            <a:extLst/>
          </a:lstStyle>
          <a:p>
            <a:fld id="{247623ED-2F71-4D10-9E91-CFFB6E66D830}" type="datetimeFigureOut">
              <a:rPr lang="es-CL" smtClean="0"/>
              <a:pPr/>
              <a:t>28-07-2019</a:t>
            </a:fld>
            <a:endParaRPr lang="es-CL" dirty="0"/>
          </a:p>
        </p:txBody>
      </p:sp>
      <p:sp>
        <p:nvSpPr>
          <p:cNvPr id="10" name="9 Marcador de número de diapositiva"/>
          <p:cNvSpPr>
            <a:spLocks noGrp="1"/>
          </p:cNvSpPr>
          <p:nvPr>
            <p:ph type="sldNum" sz="quarter" idx="11"/>
          </p:nvPr>
        </p:nvSpPr>
        <p:spPr>
          <a:xfrm>
            <a:off x="8638952" y="6513670"/>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1" name="10 Marcador de pie de página"/>
          <p:cNvSpPr>
            <a:spLocks noGrp="1"/>
          </p:cNvSpPr>
          <p:nvPr>
            <p:ph type="ftr" sz="quarter" idx="12"/>
          </p:nvPr>
        </p:nvSpPr>
        <p:spPr>
          <a:xfrm>
            <a:off x="1600200" y="6513670"/>
            <a:ext cx="3907464" cy="274320"/>
          </a:xfrm>
        </p:spPr>
        <p:txBody>
          <a:bodyPr vert="horz" rtlCol="0"/>
          <a:lstStyle>
            <a:extLst/>
          </a:lstStyle>
          <a:p>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3040443" y="4724400"/>
            <a:ext cx="5486400" cy="664536"/>
          </a:xfrm>
        </p:spPr>
        <p:txBody>
          <a:bodyPr anchor="b"/>
          <a:lstStyle>
            <a:lvl1pPr marL="0" algn="r">
              <a:buNone/>
              <a:defRPr sz="2000" b="1"/>
            </a:lvl1pPr>
            <a:extLst/>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13" name="12 Marcador de posición de imagen"/>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extLst/>
          </a:lstStyle>
          <a:p>
            <a:pPr marL="0" algn="l" rtl="0" eaLnBrk="1" latinLnBrk="0" hangingPunct="1"/>
            <a:r>
              <a:rPr kumimoji="0" lang="es-ES" dirty="0" smtClean="0">
                <a:solidFill>
                  <a:schemeClr val="lt1"/>
                </a:solidFill>
                <a:latin typeface="+mn-lt"/>
                <a:ea typeface="+mn-ea"/>
                <a:cs typeface="+mn-cs"/>
              </a:rPr>
              <a:t>Haga clic en el icono para agregar una imagen</a:t>
            </a:r>
            <a:endParaRPr kumimoji="0" lang="en-US" dirty="0">
              <a:solidFill>
                <a:schemeClr val="lt1"/>
              </a:solidFill>
              <a:latin typeface="+mn-lt"/>
              <a:ea typeface="+mn-ea"/>
              <a:cs typeface="+mn-cs"/>
            </a:endParaRPr>
          </a:p>
        </p:txBody>
      </p:sp>
      <p:sp>
        <p:nvSpPr>
          <p:cNvPr id="8" name="7 Marcador de fecha"/>
          <p:cNvSpPr>
            <a:spLocks noGrp="1"/>
          </p:cNvSpPr>
          <p:nvPr>
            <p:ph type="dt" sz="half" idx="10"/>
          </p:nvPr>
        </p:nvSpPr>
        <p:spPr>
          <a:xfrm>
            <a:off x="5562600" y="6509004"/>
            <a:ext cx="3002280" cy="274320"/>
          </a:xfrm>
        </p:spPr>
        <p:txBody>
          <a:bodyPr vert="horz" rtlCol="0"/>
          <a:lstStyle>
            <a:extLst/>
          </a:lstStyle>
          <a:p>
            <a:fld id="{247623ED-2F71-4D10-9E91-CFFB6E66D830}" type="datetimeFigureOut">
              <a:rPr lang="es-CL" smtClean="0"/>
              <a:pPr/>
              <a:t>28-07-2019</a:t>
            </a:fld>
            <a:endParaRPr lang="es-CL" dirty="0"/>
          </a:p>
        </p:txBody>
      </p:sp>
      <p:sp>
        <p:nvSpPr>
          <p:cNvPr id="9" name="8 Marcador de número de diapositiva"/>
          <p:cNvSpPr>
            <a:spLocks noGrp="1"/>
          </p:cNvSpPr>
          <p:nvPr>
            <p:ph type="sldNum" sz="quarter" idx="11"/>
          </p:nvPr>
        </p:nvSpPr>
        <p:spPr>
          <a:xfrm>
            <a:off x="8638952" y="6509004"/>
            <a:ext cx="464288" cy="274320"/>
          </a:xfrm>
        </p:spPr>
        <p:txBody>
          <a:bodyPr vert="horz" rtlCol="0"/>
          <a:lstStyle>
            <a:lvl1pPr>
              <a:defRPr>
                <a:solidFill>
                  <a:schemeClr val="tx2">
                    <a:shade val="90000"/>
                  </a:schemeClr>
                </a:solidFill>
              </a:defRPr>
            </a:lvl1pPr>
            <a:extLst/>
          </a:lstStyle>
          <a:p>
            <a:fld id="{706022B4-761C-4449-87C6-E6488F17252A}" type="slidenum">
              <a:rPr lang="es-CL" smtClean="0"/>
              <a:pPr/>
              <a:t>‹Nº›</a:t>
            </a:fld>
            <a:endParaRPr lang="es-CL" dirty="0"/>
          </a:p>
        </p:txBody>
      </p:sp>
      <p:sp>
        <p:nvSpPr>
          <p:cNvPr id="10" name="9 Marcador de pie de página"/>
          <p:cNvSpPr>
            <a:spLocks noGrp="1"/>
          </p:cNvSpPr>
          <p:nvPr>
            <p:ph type="ftr" sz="quarter" idx="12"/>
          </p:nvPr>
        </p:nvSpPr>
        <p:spPr>
          <a:xfrm>
            <a:off x="1600200" y="6509004"/>
            <a:ext cx="3907464" cy="274320"/>
          </a:xfrm>
        </p:spPr>
        <p:txBody>
          <a:bodyPr vert="horz" rtlCol="0"/>
          <a:lstStyle>
            <a:extLst/>
          </a:lstStyle>
          <a:p>
            <a:endParaRPr lang="es-C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7623ED-2F71-4D10-9E91-CFFB6E66D830}" type="datetimeFigureOut">
              <a:rPr lang="es-CL" smtClean="0"/>
              <a:pPr/>
              <a:t>28-07-2019</a:t>
            </a:fld>
            <a:endParaRPr lang="es-CL" dirty="0"/>
          </a:p>
        </p:txBody>
      </p:sp>
      <p:sp>
        <p:nvSpPr>
          <p:cNvPr id="5" name="4 Marcador de pie de página"/>
          <p:cNvSpPr>
            <a:spLocks noGrp="1"/>
          </p:cNvSpPr>
          <p:nvPr>
            <p:ph type="ftr" sz="quarter" idx="11"/>
          </p:nvPr>
        </p:nvSpPr>
        <p:spPr/>
        <p:txBody>
          <a:bodyPr/>
          <a:lstStyle>
            <a:extLst/>
          </a:lstStyle>
          <a:p>
            <a:endParaRPr lang="es-CL" dirty="0"/>
          </a:p>
        </p:txBody>
      </p:sp>
      <p:sp>
        <p:nvSpPr>
          <p:cNvPr id="6" name="5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lvl1pPr algn="l">
              <a:defRPr/>
            </a:lvl1pPr>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38"/>
            <a:ext cx="6019800" cy="5851525"/>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47623ED-2F71-4D10-9E91-CFFB6E66D830}" type="datetimeFigureOut">
              <a:rPr lang="es-CL" smtClean="0"/>
              <a:pPr/>
              <a:t>28-07-2019</a:t>
            </a:fld>
            <a:endParaRPr lang="es-CL" dirty="0"/>
          </a:p>
        </p:txBody>
      </p:sp>
      <p:sp>
        <p:nvSpPr>
          <p:cNvPr id="5" name="4 Marcador de pie de página"/>
          <p:cNvSpPr>
            <a:spLocks noGrp="1"/>
          </p:cNvSpPr>
          <p:nvPr>
            <p:ph type="ftr" sz="quarter" idx="11"/>
          </p:nvPr>
        </p:nvSpPr>
        <p:spPr/>
        <p:txBody>
          <a:bodyPr/>
          <a:lstStyle>
            <a:extLst/>
          </a:lstStyle>
          <a:p>
            <a:endParaRPr lang="es-CL" dirty="0"/>
          </a:p>
        </p:txBody>
      </p:sp>
      <p:sp>
        <p:nvSpPr>
          <p:cNvPr id="6" name="5 Marcador de número de diapositiva"/>
          <p:cNvSpPr>
            <a:spLocks noGrp="1"/>
          </p:cNvSpPr>
          <p:nvPr>
            <p:ph type="sldNum" sz="quarter" idx="12"/>
          </p:nvPr>
        </p:nvSpPr>
        <p:spPr/>
        <p:txBody>
          <a:bodyPr/>
          <a:lstStyle>
            <a:extLst/>
          </a:lstStyle>
          <a:p>
            <a:fld id="{706022B4-761C-4449-87C6-E6488F17252A}" type="slidenum">
              <a:rPr lang="es-CL" smtClean="0"/>
              <a:pPr/>
              <a:t>‹Nº›</a:t>
            </a:fld>
            <a:endParaRPr lang="es-CL"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Redondear rectángulo de esquina diagonal"/>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 name="2 Marcador de pie de página"/>
          <p:cNvSpPr>
            <a:spLocks noGrp="1"/>
          </p:cNvSpPr>
          <p:nvPr>
            <p:ph type="ftr" sz="quarter" idx="3"/>
          </p:nvPr>
        </p:nvSpPr>
        <p:spPr>
          <a:xfrm>
            <a:off x="1295400" y="6400800"/>
            <a:ext cx="4212264" cy="274320"/>
          </a:xfrm>
          <a:prstGeom prst="rect">
            <a:avLst/>
          </a:prstGeom>
        </p:spPr>
        <p:txBody>
          <a:bodyPr/>
          <a:lstStyle>
            <a:lvl1pPr algn="r" eaLnBrk="1" latinLnBrk="0" hangingPunct="1">
              <a:defRPr kumimoji="0" sz="1300">
                <a:solidFill>
                  <a:schemeClr val="bg2">
                    <a:tint val="60000"/>
                    <a:satMod val="155000"/>
                  </a:schemeClr>
                </a:solidFill>
              </a:defRPr>
            </a:lvl1pPr>
            <a:extLst/>
          </a:lstStyle>
          <a:p>
            <a:endParaRPr lang="es-CL" dirty="0"/>
          </a:p>
        </p:txBody>
      </p:sp>
      <p:sp>
        <p:nvSpPr>
          <p:cNvPr id="14" name="13 Marcador de fecha"/>
          <p:cNvSpPr>
            <a:spLocks noGrp="1"/>
          </p:cNvSpPr>
          <p:nvPr>
            <p:ph type="dt" sz="half" idx="2"/>
          </p:nvPr>
        </p:nvSpPr>
        <p:spPr>
          <a:xfrm>
            <a:off x="5562600" y="6400800"/>
            <a:ext cx="3002280" cy="274320"/>
          </a:xfrm>
          <a:prstGeom prst="rect">
            <a:avLst/>
          </a:prstGeom>
        </p:spPr>
        <p:txBody>
          <a:bodyPr/>
          <a:lstStyle>
            <a:lvl1pPr algn="l" eaLnBrk="1" latinLnBrk="0" hangingPunct="1">
              <a:defRPr kumimoji="0" sz="1300">
                <a:solidFill>
                  <a:schemeClr val="bg2">
                    <a:tint val="60000"/>
                    <a:satMod val="155000"/>
                  </a:schemeClr>
                </a:solidFill>
              </a:defRPr>
            </a:lvl1pPr>
            <a:extLst/>
          </a:lstStyle>
          <a:p>
            <a:fld id="{247623ED-2F71-4D10-9E91-CFFB6E66D830}" type="datetimeFigureOut">
              <a:rPr lang="es-CL" smtClean="0"/>
              <a:pPr/>
              <a:t>28-07-2019</a:t>
            </a:fld>
            <a:endParaRPr lang="es-CL" dirty="0"/>
          </a:p>
        </p:txBody>
      </p:sp>
      <p:sp>
        <p:nvSpPr>
          <p:cNvPr id="23" name="22 Marcador de número de diapositiva"/>
          <p:cNvSpPr>
            <a:spLocks noGrp="1"/>
          </p:cNvSpPr>
          <p:nvPr>
            <p:ph type="sldNum" sz="quarter" idx="4"/>
          </p:nvPr>
        </p:nvSpPr>
        <p:spPr>
          <a:xfrm>
            <a:off x="8638952" y="6514568"/>
            <a:ext cx="464288" cy="274320"/>
          </a:xfrm>
          <a:prstGeom prst="rect">
            <a:avLst/>
          </a:prstGeom>
        </p:spPr>
        <p:txBody>
          <a:bodyPr anchor="ctr"/>
          <a:lstStyle>
            <a:lvl1pPr algn="r" eaLnBrk="1" latinLnBrk="0" hangingPunct="1">
              <a:defRPr kumimoji="0" sz="1600">
                <a:solidFill>
                  <a:schemeClr val="tx2">
                    <a:shade val="90000"/>
                  </a:schemeClr>
                </a:solidFill>
                <a:effectLst/>
              </a:defRPr>
            </a:lvl1pPr>
            <a:extLst/>
          </a:lstStyle>
          <a:p>
            <a:fld id="{706022B4-761C-4449-87C6-E6488F17252A}" type="slidenum">
              <a:rPr lang="es-CL" smtClean="0"/>
              <a:pPr/>
              <a:t>‹Nº›</a:t>
            </a:fld>
            <a:endParaRPr lang="es-CL" dirty="0"/>
          </a:p>
        </p:txBody>
      </p:sp>
      <p:sp>
        <p:nvSpPr>
          <p:cNvPr id="22" name="21 Marcador de título"/>
          <p:cNvSpPr>
            <a:spLocks noGrp="1"/>
          </p:cNvSpPr>
          <p:nvPr>
            <p:ph type="title"/>
          </p:nvPr>
        </p:nvSpPr>
        <p:spPr>
          <a:xfrm>
            <a:off x="457200" y="253536"/>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1646237"/>
            <a:ext cx="8229600" cy="4526280"/>
          </a:xfrm>
          <a:prstGeom prst="rect">
            <a:avLst/>
          </a:prstGeom>
        </p:spPr>
        <p:txBody>
          <a:bodyPr>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marL="54864" algn="r" rtl="0" eaLnBrk="1" latinLnBrk="0" hangingPunct="1">
        <a:spcBef>
          <a:spcPct val="0"/>
        </a:spcBef>
        <a:buNone/>
        <a:defRPr kumimoji="0" sz="4600" kern="1200">
          <a:solidFill>
            <a:schemeClr val="tx2">
              <a:tint val="100000"/>
              <a:shade val="90000"/>
              <a:satMod val="250000"/>
              <a:alpha val="100000"/>
            </a:schemeClr>
          </a:solidFill>
          <a:effectLst>
            <a:outerShdw blurRad="38100" dist="25500" dir="5400000" algn="tl" rotWithShape="0">
              <a:srgbClr val="000000">
                <a:satMod val="180000"/>
                <a:alpha val="75000"/>
              </a:srgbClr>
            </a:outerShdw>
          </a:effectLst>
          <a:latin typeface="+mj-lt"/>
          <a:ea typeface="+mj-ea"/>
          <a:cs typeface="+mj-cs"/>
        </a:defRPr>
      </a:lvl1pPr>
      <a:extLst/>
    </p:titleStyle>
    <p:bodyStyle>
      <a:lvl1pPr marL="292100" indent="-292100" algn="l" rtl="0" eaLnBrk="1" latinLnBrk="0" hangingPunct="1">
        <a:spcBef>
          <a:spcPts val="0"/>
        </a:spcBef>
        <a:buClr>
          <a:schemeClr val="accent1"/>
        </a:buClr>
        <a:buSzPct val="70000"/>
        <a:buFont typeface="Wingdings 2"/>
        <a:buChar char=""/>
        <a:defRPr kumimoji="0" sz="3200" kern="1200">
          <a:solidFill>
            <a:schemeClr val="tx1"/>
          </a:solidFill>
          <a:latin typeface="+mn-lt"/>
          <a:ea typeface="+mn-ea"/>
          <a:cs typeface="+mn-cs"/>
        </a:defRPr>
      </a:lvl1pPr>
      <a:lvl2pPr marL="640080" indent="-228600" algn="l" rtl="0" eaLnBrk="1" latinLnBrk="0" hangingPunct="1">
        <a:spcBef>
          <a:spcPts val="400"/>
        </a:spcBef>
        <a:buClr>
          <a:schemeClr val="accent2"/>
        </a:buClr>
        <a:buSzPct val="90000"/>
        <a:buFontTx/>
        <a:buChar char="•"/>
        <a:defRPr kumimoji="0" sz="2600" kern="1200">
          <a:solidFill>
            <a:schemeClr val="tx1"/>
          </a:solidFill>
          <a:latin typeface="+mn-lt"/>
          <a:ea typeface="+mn-ea"/>
          <a:cs typeface="+mn-cs"/>
        </a:defRPr>
      </a:lvl2pPr>
      <a:lvl3pPr marL="822960" indent="-192024" algn="l" rtl="0" eaLnBrk="1" latinLnBrk="0" hangingPunct="1">
        <a:spcBef>
          <a:spcPts val="400"/>
        </a:spcBef>
        <a:buClr>
          <a:schemeClr val="accent3"/>
        </a:buClr>
        <a:buSzPct val="100000"/>
        <a:buFont typeface="Wingdings 2"/>
        <a:buChar char=""/>
        <a:defRPr kumimoji="0" sz="2300" kern="1200">
          <a:solidFill>
            <a:schemeClr val="tx1"/>
          </a:solidFill>
          <a:latin typeface="+mn-lt"/>
          <a:ea typeface="+mn-ea"/>
          <a:cs typeface="+mn-cs"/>
        </a:defRPr>
      </a:lvl3pPr>
      <a:lvl4pPr marL="1005840" indent="-182880" algn="l" rtl="0" eaLnBrk="1" latinLnBrk="0" hangingPunct="1">
        <a:spcBef>
          <a:spcPts val="400"/>
        </a:spcBef>
        <a:buClr>
          <a:schemeClr val="accent3"/>
        </a:buClr>
        <a:buSzPct val="100000"/>
        <a:buFont typeface="Wingdings 2"/>
        <a:buChar char=""/>
        <a:defRPr kumimoji="0" sz="2000" kern="1200">
          <a:solidFill>
            <a:schemeClr val="tx1"/>
          </a:solidFill>
          <a:latin typeface="+mn-lt"/>
          <a:ea typeface="+mn-ea"/>
          <a:cs typeface="+mn-cs"/>
        </a:defRPr>
      </a:lvl4pPr>
      <a:lvl5pPr marL="1188720" indent="-182880" algn="l" rtl="0" eaLnBrk="1" latinLnBrk="0" hangingPunct="1">
        <a:spcBef>
          <a:spcPts val="400"/>
        </a:spcBef>
        <a:buClr>
          <a:schemeClr val="accent3"/>
        </a:buClr>
        <a:buSzPct val="100000"/>
        <a:buFont typeface="Wingdings 2"/>
        <a:buChar char=""/>
        <a:defRPr kumimoji="0"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es-CL" dirty="0"/>
              <a:t>1</a:t>
            </a:r>
            <a:r>
              <a:rPr lang="es-CL" dirty="0" smtClean="0"/>
              <a:t>.La </a:t>
            </a:r>
            <a:r>
              <a:rPr lang="es-CL" dirty="0" smtClean="0"/>
              <a:t>Política Fiscal</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1</a:t>
            </a:r>
            <a:r>
              <a:rPr lang="es-CL" dirty="0" smtClean="0"/>
              <a:t>.Introducción  a la </a:t>
            </a:r>
            <a:r>
              <a:rPr lang="es-CL" dirty="0" smtClean="0"/>
              <a:t>Política Fiscal</a:t>
            </a:r>
            <a:endParaRPr lang="es-CL" dirty="0"/>
          </a:p>
        </p:txBody>
      </p:sp>
      <p:sp>
        <p:nvSpPr>
          <p:cNvPr id="3" name="2 Subtítulo"/>
          <p:cNvSpPr>
            <a:spLocks noGrp="1"/>
          </p:cNvSpPr>
          <p:nvPr>
            <p:ph type="subTitle" idx="1"/>
          </p:nvPr>
        </p:nvSpPr>
        <p:spPr>
          <a:xfrm>
            <a:off x="714348" y="2857496"/>
            <a:ext cx="7979486" cy="3429024"/>
          </a:xfrm>
        </p:spPr>
        <p:txBody>
          <a:bodyPr anchor="ctr">
            <a:normAutofit lnSpcReduction="10000"/>
          </a:bodyPr>
          <a:lstStyle/>
          <a:p>
            <a:pPr algn="l"/>
            <a:r>
              <a:rPr lang="es-CL" dirty="0" smtClean="0"/>
              <a:t>	Aunque la intervención del Estado en la Economía no es algo reciente, resulta un hecho que esta se ha intensificado de forma notable a lo largo del presente siglo.															 </a:t>
            </a:r>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1</a:t>
            </a:r>
            <a:r>
              <a:rPr lang="es-CL" dirty="0" smtClean="0"/>
              <a:t>. </a:t>
            </a:r>
            <a:r>
              <a:rPr lang="es-CL" smtClean="0"/>
              <a:t>Introducción a la </a:t>
            </a:r>
            <a:r>
              <a:rPr lang="es-CL" dirty="0" smtClean="0"/>
              <a:t>Política Fiscal</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20000"/>
          </a:bodyPr>
          <a:lstStyle/>
          <a:p>
            <a:pPr algn="l"/>
            <a:r>
              <a:rPr lang="es-CL" dirty="0" smtClean="0"/>
              <a:t>	En lo concreto los instrumentos de mayor relevancia  de que hará uso el sector público para intervenir en la economía son, a saber : </a:t>
            </a:r>
            <a:r>
              <a:rPr lang="es-CL" dirty="0" smtClean="0">
                <a:solidFill>
                  <a:srgbClr val="FFFF00"/>
                </a:solidFill>
              </a:rPr>
              <a:t>Los gastos públicos, los impuestos así como la oportuna y precisa reglamentación de la actividad económica de un determinado país.									</a:t>
            </a:r>
            <a:r>
              <a:rPr lang="es-CL" dirty="0" smtClean="0"/>
              <a:t>						 </a:t>
            </a:r>
            <a:endParaRPr lang="es-CL"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2</a:t>
            </a:r>
            <a:r>
              <a:rPr lang="es-CL" dirty="0" smtClean="0"/>
              <a:t>.Las </a:t>
            </a:r>
            <a:r>
              <a:rPr lang="es-CL" dirty="0" smtClean="0"/>
              <a:t>Funciones y los Objetivos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lnSpcReduction="10000"/>
          </a:bodyPr>
          <a:lstStyle/>
          <a:p>
            <a:pPr algn="l"/>
            <a:r>
              <a:rPr lang="es-CL" dirty="0" smtClean="0"/>
              <a:t>	Paralelamente a lo anterior, se ha producido un aumento paulatino de los poderes atribuidos al Sector Público para establecer normas de carácter económico.															 </a:t>
            </a:r>
            <a:endParaRPr lang="es-CL"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2</a:t>
            </a:r>
            <a:r>
              <a:rPr lang="es-CL" dirty="0" smtClean="0"/>
              <a:t>.Las </a:t>
            </a:r>
            <a:r>
              <a:rPr lang="es-CL" dirty="0" smtClean="0"/>
              <a:t>Funciones y los Objetivos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10000"/>
          </a:bodyPr>
          <a:lstStyle/>
          <a:p>
            <a:pPr algn="l"/>
            <a:r>
              <a:rPr lang="es-CL" dirty="0" smtClean="0"/>
              <a:t>	En muchos países el Sector Público ha actuado como promotor directo de grandes empresas  industriales y se ha responsabilizado igualmente de la creación de organizaciones financieras de importancia.															 </a:t>
            </a:r>
            <a:endParaRPr lang="es-CL"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2</a:t>
            </a:r>
            <a:r>
              <a:rPr lang="es-CL" dirty="0" smtClean="0"/>
              <a:t>.Las </a:t>
            </a:r>
            <a:r>
              <a:rPr lang="es-CL" dirty="0" smtClean="0"/>
              <a:t>Funciones y los Objetivos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lnSpcReduction="10000"/>
          </a:bodyPr>
          <a:lstStyle/>
          <a:p>
            <a:pPr algn="l"/>
            <a:r>
              <a:rPr lang="es-CL" dirty="0" smtClean="0"/>
              <a:t>	En síntesis y a grandes rasgos, las funciones principales del Sector Público son las siguientes: </a:t>
            </a:r>
            <a:r>
              <a:rPr lang="es-CL" dirty="0" smtClean="0">
                <a:solidFill>
                  <a:srgbClr val="FFFF00"/>
                </a:solidFill>
              </a:rPr>
              <a:t>Fiscal , Reguladora, Proveedora  de Bienes y Servicios, Redistributiva y Estabilizadora.	</a:t>
            </a:r>
            <a:r>
              <a:rPr lang="es-CL" dirty="0" smtClean="0"/>
              <a:t>														 </a:t>
            </a:r>
            <a:endParaRPr lang="es-CL"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2</a:t>
            </a:r>
            <a:r>
              <a:rPr lang="es-CL" dirty="0" smtClean="0"/>
              <a:t>.Las </a:t>
            </a:r>
            <a:r>
              <a:rPr lang="es-CL" dirty="0" smtClean="0"/>
              <a:t>Funciones y los Objetivos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a:bodyPr>
          <a:lstStyle/>
          <a:p>
            <a:pPr algn="l"/>
            <a:r>
              <a:rPr lang="es-CL" dirty="0" smtClean="0"/>
              <a:t>	</a:t>
            </a:r>
            <a:r>
              <a:rPr lang="es-CL" b="1" i="1" dirty="0" smtClean="0">
                <a:solidFill>
                  <a:srgbClr val="FF0000"/>
                </a:solidFill>
              </a:rPr>
              <a:t>A. Fiscal: </a:t>
            </a:r>
            <a:r>
              <a:rPr lang="es-CL" dirty="0" smtClean="0"/>
              <a:t>Esta labor la cumple al establecer  y cobrar los impuestos a los contribuyentes sean estos personas naturales o bien jurídicas</a:t>
            </a:r>
            <a:r>
              <a:rPr lang="es-CL" b="1" i="1" dirty="0" smtClean="0"/>
              <a:t>.</a:t>
            </a:r>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2.Las Funciones y los Objetivos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85000" lnSpcReduction="20000"/>
          </a:bodyPr>
          <a:lstStyle/>
          <a:p>
            <a:pPr algn="l"/>
            <a:r>
              <a:rPr lang="es-CL" dirty="0" smtClean="0"/>
              <a:t>	</a:t>
            </a:r>
            <a:r>
              <a:rPr lang="es-CL" b="1" i="1" dirty="0" smtClean="0">
                <a:solidFill>
                  <a:srgbClr val="FF0000"/>
                </a:solidFill>
              </a:rPr>
              <a:t>B. Reguladora: </a:t>
            </a:r>
            <a:r>
              <a:rPr lang="es-CL" dirty="0" smtClean="0"/>
              <a:t>Mediante la dictación de Leyes y disposiciones administrativas que afectan a la actividad económica . De esta forma es muy frecuente el establecer controles de precios a algunas industrias, regular monopolios y proteger a los consumidores en materias relacionadas con publicidad, salud o bien la contaminación.</a:t>
            </a:r>
            <a:endParaRPr lang="es-CL" b="1" i="1" dirty="0" smtClean="0"/>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2.Las Funciones y los Objetivos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20000"/>
          </a:bodyPr>
          <a:lstStyle/>
          <a:p>
            <a:pPr algn="l"/>
            <a:r>
              <a:rPr lang="es-CL" b="1" i="1" dirty="0" err="1" smtClean="0">
                <a:solidFill>
                  <a:srgbClr val="FF0000"/>
                </a:solidFill>
              </a:rPr>
              <a:t>C.Proveedora</a:t>
            </a:r>
            <a:r>
              <a:rPr lang="es-CL" b="1" i="1" dirty="0" smtClean="0">
                <a:solidFill>
                  <a:srgbClr val="FF0000"/>
                </a:solidFill>
              </a:rPr>
              <a:t> de Bienes y Servicios: </a:t>
            </a:r>
          </a:p>
          <a:p>
            <a:pPr algn="l"/>
            <a:endParaRPr lang="es-CL" b="1" i="1" dirty="0" smtClean="0">
              <a:solidFill>
                <a:srgbClr val="FF0000"/>
              </a:solidFill>
            </a:endParaRPr>
          </a:p>
          <a:p>
            <a:pPr algn="l"/>
            <a:r>
              <a:rPr lang="es-CL" dirty="0" smtClean="0"/>
              <a:t>Por  medio de la existencia  de las empresas públicas , esto es, las empresas propiedad del Estado , éste facilita bienes y servicios públicos(defensa, justicia, salud, transporte y educación entre otros) </a:t>
            </a:r>
            <a:r>
              <a:rPr lang="es-CL" b="1" i="1" dirty="0" smtClean="0"/>
              <a:t>.</a:t>
            </a:r>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2.Las Funciones y los Objetivos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77500" lnSpcReduction="20000"/>
          </a:bodyPr>
          <a:lstStyle/>
          <a:p>
            <a:pPr algn="l"/>
            <a:r>
              <a:rPr lang="es-CL" b="1" i="1" dirty="0" err="1" smtClean="0">
                <a:solidFill>
                  <a:srgbClr val="FF0000"/>
                </a:solidFill>
              </a:rPr>
              <a:t>C.Proveedora</a:t>
            </a:r>
            <a:r>
              <a:rPr lang="es-CL" b="1" i="1" dirty="0" smtClean="0">
                <a:solidFill>
                  <a:srgbClr val="FF0000"/>
                </a:solidFill>
              </a:rPr>
              <a:t> de Bienes y Servicios(continuación):</a:t>
            </a:r>
          </a:p>
          <a:p>
            <a:pPr algn="l"/>
            <a:endParaRPr lang="es-CL" b="1" i="1" dirty="0" smtClean="0">
              <a:solidFill>
                <a:srgbClr val="FF0000"/>
              </a:solidFill>
            </a:endParaRPr>
          </a:p>
          <a:p>
            <a:pPr algn="l"/>
            <a:r>
              <a:rPr lang="es-CL" b="1" i="1" dirty="0" smtClean="0">
                <a:solidFill>
                  <a:srgbClr val="FF0000"/>
                </a:solidFill>
              </a:rPr>
              <a:t> </a:t>
            </a:r>
            <a:r>
              <a:rPr lang="es-CL" dirty="0" smtClean="0"/>
              <a:t>También puede producir bienes de consumo o producción( tales como automóviles, agua o bien servicios de energía) .</a:t>
            </a:r>
          </a:p>
          <a:p>
            <a:pPr algn="l"/>
            <a:r>
              <a:rPr lang="es-CL" dirty="0" smtClean="0"/>
              <a:t>Asimismo, paga pensiones y otras coberturas sociales, y puede llegar a promover la inversión en zonas económicamente deprimidas( ley Navarino).</a:t>
            </a:r>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2.Las Funciones y los Objetivos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85000" lnSpcReduction="20000"/>
          </a:bodyPr>
          <a:lstStyle/>
          <a:p>
            <a:pPr algn="l"/>
            <a:r>
              <a:rPr lang="es-CL" b="1" i="1" dirty="0" err="1" smtClean="0">
                <a:solidFill>
                  <a:srgbClr val="FF0000"/>
                </a:solidFill>
              </a:rPr>
              <a:t>D.Redistributiva</a:t>
            </a:r>
            <a:r>
              <a:rPr lang="es-CL" b="1" i="1" dirty="0" smtClean="0">
                <a:solidFill>
                  <a:srgbClr val="FF0000"/>
                </a:solidFill>
              </a:rPr>
              <a:t>:</a:t>
            </a:r>
          </a:p>
          <a:p>
            <a:pPr algn="l"/>
            <a:endParaRPr lang="es-CL" b="1" i="1" dirty="0" smtClean="0">
              <a:solidFill>
                <a:srgbClr val="FF0000"/>
              </a:solidFill>
            </a:endParaRPr>
          </a:p>
          <a:p>
            <a:pPr algn="l"/>
            <a:r>
              <a:rPr lang="es-CL" b="1" i="1" dirty="0" smtClean="0">
                <a:solidFill>
                  <a:srgbClr val="FF0000"/>
                </a:solidFill>
              </a:rPr>
              <a:t> </a:t>
            </a:r>
            <a:r>
              <a:rPr lang="es-CL" dirty="0" smtClean="0"/>
              <a:t>Tratando de modificar la distribución   de la renta o de la riqueza entre las personas regiones o grupos procurando que resulte más igualitaria. Para ello emplea  normas( ejemplo, ley del salario mínimo  y también los ingresos y gastos públicos).</a:t>
            </a:r>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2.Las Funciones y los Objetivos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20000"/>
          </a:bodyPr>
          <a:lstStyle/>
          <a:p>
            <a:pPr algn="l"/>
            <a:r>
              <a:rPr lang="es-CL" b="1" i="1" dirty="0" smtClean="0">
                <a:solidFill>
                  <a:srgbClr val="FF0000"/>
                </a:solidFill>
              </a:rPr>
              <a:t>E. Estabilizadora:</a:t>
            </a:r>
          </a:p>
          <a:p>
            <a:pPr algn="l"/>
            <a:r>
              <a:rPr lang="es-CL" b="1" i="1" dirty="0" smtClean="0">
                <a:solidFill>
                  <a:srgbClr val="FF0000"/>
                </a:solidFill>
              </a:rPr>
              <a:t> </a:t>
            </a:r>
          </a:p>
          <a:p>
            <a:pPr algn="l"/>
            <a:r>
              <a:rPr lang="es-CL" dirty="0" smtClean="0"/>
              <a:t>Procurando controlar los grandes agregados  económicos, evitando excesivas fluctuaciones de los mismos y tratando de paliar los efectos de las caídas de la actividad productiva.</a:t>
            </a:r>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3</a:t>
            </a:r>
            <a:r>
              <a:rPr lang="es-CL" dirty="0" smtClean="0"/>
              <a:t>. Instrumentos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10000"/>
          </a:bodyPr>
          <a:lstStyle/>
          <a:p>
            <a:pPr algn="l"/>
            <a:r>
              <a:rPr lang="es-CL" b="1" i="1" dirty="0" smtClean="0">
                <a:solidFill>
                  <a:srgbClr val="FF0000"/>
                </a:solidFill>
              </a:rPr>
              <a:t>3.1.- Política Fiscal: </a:t>
            </a:r>
            <a:r>
              <a:rPr lang="es-CL" dirty="0" smtClean="0"/>
              <a:t>Esencialmente los programas del gobierno con respecto de la compra de bienes y servicios, y el gasto de transferencias  y, así como la cantidad y tipo de los impuestos integran la denominada política fiscal.</a:t>
            </a:r>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3</a:t>
            </a:r>
            <a:r>
              <a:rPr lang="es-CL" dirty="0" smtClean="0"/>
              <a:t>. Instrumentos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85000" lnSpcReduction="10000"/>
          </a:bodyPr>
          <a:lstStyle/>
          <a:p>
            <a:pPr algn="l"/>
            <a:r>
              <a:rPr lang="es-CL" b="1" i="1" dirty="0">
                <a:solidFill>
                  <a:srgbClr val="FF0000"/>
                </a:solidFill>
              </a:rPr>
              <a:t>3</a:t>
            </a:r>
            <a:r>
              <a:rPr lang="es-CL" b="1" i="1" dirty="0" smtClean="0">
                <a:solidFill>
                  <a:srgbClr val="FF0000"/>
                </a:solidFill>
              </a:rPr>
              <a:t>.2.- Los  ingresos públicos: </a:t>
            </a:r>
            <a:r>
              <a:rPr lang="es-CL" dirty="0" smtClean="0"/>
              <a:t>Estos son los ingresos del Estado, obtenidos esencialmente vía la fijación de impuestos.</a:t>
            </a:r>
          </a:p>
          <a:p>
            <a:pPr algn="l"/>
            <a:r>
              <a:rPr lang="es-CL" dirty="0" smtClean="0">
                <a:solidFill>
                  <a:srgbClr val="FFFF00"/>
                </a:solidFill>
              </a:rPr>
              <a:t>Los impuestos son los ingresos públicos creados o establecidos mediante ley y de cumplimiento absolutamente obligatorio por parte de los sujetos contemplados en la misma.</a:t>
            </a:r>
          </a:p>
          <a:p>
            <a:pPr algn="l"/>
            <a:r>
              <a:rPr lang="es-CL" b="1" i="1" dirty="0" smtClean="0">
                <a:solidFill>
                  <a:srgbClr val="FFFF00"/>
                </a:solidFill>
              </a:rPr>
              <a:t>	</a:t>
            </a:r>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3</a:t>
            </a:r>
            <a:r>
              <a:rPr lang="es-CL" dirty="0" smtClean="0"/>
              <a:t>. Instrumentos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77500" lnSpcReduction="20000"/>
          </a:bodyPr>
          <a:lstStyle/>
          <a:p>
            <a:pPr algn="l"/>
            <a:r>
              <a:rPr lang="es-CL" b="1" i="1" dirty="0">
                <a:solidFill>
                  <a:srgbClr val="FF0000"/>
                </a:solidFill>
              </a:rPr>
              <a:t>3</a:t>
            </a:r>
            <a:r>
              <a:rPr lang="es-CL" b="1" i="1" dirty="0" smtClean="0">
                <a:solidFill>
                  <a:srgbClr val="FF0000"/>
                </a:solidFill>
              </a:rPr>
              <a:t>.2.- Los  ingresos públicos</a:t>
            </a:r>
            <a:r>
              <a:rPr lang="es-CL" dirty="0" smtClean="0"/>
              <a:t>: Al igual que acontece con el nivel de gasto público, el gobierno puede actuar sobre la economía  empleando los impuestos. Si el nivel de la actividad económica es relativamente bajo y existe un volumen considerable de desempleo, el gobierno puede reducir los impuestos con el fin de intentar impulsar la demanda de consumo.</a:t>
            </a:r>
          </a:p>
          <a:p>
            <a:pPr algn="l"/>
            <a:r>
              <a:rPr lang="es-CL" b="1" i="1" dirty="0" smtClean="0">
                <a:solidFill>
                  <a:srgbClr val="FFFF00"/>
                </a:solidFill>
              </a:rPr>
              <a:t>	</a:t>
            </a:r>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3</a:t>
            </a:r>
            <a:r>
              <a:rPr lang="es-CL" dirty="0" smtClean="0"/>
              <a:t>. Instrumentos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lnSpcReduction="10000"/>
          </a:bodyPr>
          <a:lstStyle/>
          <a:p>
            <a:pPr algn="l"/>
            <a:r>
              <a:rPr lang="es-CL" b="1" i="1" dirty="0">
                <a:solidFill>
                  <a:srgbClr val="FF0000"/>
                </a:solidFill>
              </a:rPr>
              <a:t>3</a:t>
            </a:r>
            <a:r>
              <a:rPr lang="es-CL" b="1" i="1" dirty="0" smtClean="0">
                <a:solidFill>
                  <a:srgbClr val="FF0000"/>
                </a:solidFill>
              </a:rPr>
              <a:t>.2.- Los  ingresos públicos</a:t>
            </a:r>
            <a:r>
              <a:rPr lang="es-CL" dirty="0" smtClean="0"/>
              <a:t>: Por el contrario, si la demanda agregada es superior a la capacidad productiva del país, una opción es aplicar la estrategia de elevar temporalmente los impuestos.</a:t>
            </a:r>
          </a:p>
          <a:p>
            <a:pPr algn="l"/>
            <a:r>
              <a:rPr lang="es-CL" b="1" i="1" dirty="0" smtClean="0">
                <a:solidFill>
                  <a:srgbClr val="FFFF00"/>
                </a:solidFill>
              </a:rPr>
              <a:t>	</a:t>
            </a:r>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3</a:t>
            </a:r>
            <a:r>
              <a:rPr lang="es-CL" dirty="0" smtClean="0"/>
              <a:t>. Instrumentos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77500" lnSpcReduction="20000"/>
          </a:bodyPr>
          <a:lstStyle/>
          <a:p>
            <a:pPr algn="l"/>
            <a:r>
              <a:rPr lang="es-CL" b="1" i="1" dirty="0">
                <a:solidFill>
                  <a:srgbClr val="FF0000"/>
                </a:solidFill>
              </a:rPr>
              <a:t>3</a:t>
            </a:r>
            <a:r>
              <a:rPr lang="es-CL" b="1" i="1" dirty="0" smtClean="0">
                <a:solidFill>
                  <a:srgbClr val="FF0000"/>
                </a:solidFill>
              </a:rPr>
              <a:t>.3.- El presupuesto del Sector Público: </a:t>
            </a:r>
            <a:r>
              <a:rPr lang="es-CL" dirty="0" smtClean="0"/>
              <a:t>La totalidad de los ingresos y los gastos del sector público se integran constituyendo el presupuesto.</a:t>
            </a:r>
          </a:p>
          <a:p>
            <a:pPr algn="l"/>
            <a:r>
              <a:rPr lang="es-CL" dirty="0" smtClean="0">
                <a:solidFill>
                  <a:srgbClr val="FFFF00"/>
                </a:solidFill>
              </a:rPr>
              <a:t>El presupuesto del Sector Público consiste en una descripción de sus planes  de gasto y su financiamiento; generalmente referido presupuesto suele ir acompañado de cambios en los impuestos.</a:t>
            </a:r>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3</a:t>
            </a:r>
            <a:r>
              <a:rPr lang="es-CL" dirty="0" smtClean="0"/>
              <a:t>. Instrumentos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85000" lnSpcReduction="10000"/>
          </a:bodyPr>
          <a:lstStyle/>
          <a:p>
            <a:pPr algn="l"/>
            <a:r>
              <a:rPr lang="es-CL" b="1" i="1" dirty="0">
                <a:solidFill>
                  <a:srgbClr val="FF0000"/>
                </a:solidFill>
              </a:rPr>
              <a:t>3</a:t>
            </a:r>
            <a:r>
              <a:rPr lang="es-CL" b="1" i="1" dirty="0" smtClean="0">
                <a:solidFill>
                  <a:srgbClr val="FF0000"/>
                </a:solidFill>
              </a:rPr>
              <a:t>.3.- El presupuesto del Sector Público: </a:t>
            </a:r>
            <a:r>
              <a:rPr lang="es-CL" dirty="0" smtClean="0"/>
              <a:t>Si los ingresos superan a los gastos tendremos un superávit presupuestario. Por el contrario, un déficit presupuestario tendrá su  origen cuando los ingresos sean menores que los gastos </a:t>
            </a:r>
            <a:r>
              <a:rPr lang="es-CL" dirty="0" smtClean="0">
                <a:solidFill>
                  <a:srgbClr val="FFFF00"/>
                </a:solidFill>
              </a:rPr>
              <a:t>. El presupuesto esta equilibrado cuando los ingresos son iguales a los gastos.</a:t>
            </a:r>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3</a:t>
            </a:r>
            <a:r>
              <a:rPr lang="es-CL" dirty="0" smtClean="0"/>
              <a:t>. Instrumentos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85000" lnSpcReduction="20000"/>
          </a:bodyPr>
          <a:lstStyle/>
          <a:p>
            <a:pPr algn="l"/>
            <a:r>
              <a:rPr lang="es-CL" b="1" i="1" dirty="0">
                <a:solidFill>
                  <a:srgbClr val="FF0000"/>
                </a:solidFill>
              </a:rPr>
              <a:t>3</a:t>
            </a:r>
            <a:r>
              <a:rPr lang="es-CL" b="1" i="1" dirty="0" smtClean="0">
                <a:solidFill>
                  <a:srgbClr val="FF0000"/>
                </a:solidFill>
              </a:rPr>
              <a:t>.4.- El carácter automático de  la política fiscal:</a:t>
            </a:r>
          </a:p>
          <a:p>
            <a:pPr algn="l"/>
            <a:r>
              <a:rPr lang="es-CL" dirty="0" smtClean="0"/>
              <a:t>La visión de la política fiscal como un instrumento estabilizador  de la actividad económica nos puede hacer pensar que ésta solo puede ayudar a controlar la economía si son adoptadas políticas discrecionales.</a:t>
            </a:r>
          </a:p>
          <a:p>
            <a:pPr algn="l"/>
            <a:endParaRPr lang="es-CL" dirty="0" smtClean="0"/>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3</a:t>
            </a:r>
            <a:r>
              <a:rPr lang="es-CL" dirty="0" smtClean="0"/>
              <a:t>. Instrumentos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70000" lnSpcReduction="20000"/>
          </a:bodyPr>
          <a:lstStyle/>
          <a:p>
            <a:pPr algn="l"/>
            <a:r>
              <a:rPr lang="es-CL" b="1" i="1" dirty="0" smtClean="0">
                <a:solidFill>
                  <a:srgbClr val="FF0000"/>
                </a:solidFill>
              </a:rPr>
              <a:t>3.4.- El carácter automático de  la política fiscal:</a:t>
            </a:r>
          </a:p>
          <a:p>
            <a:pPr algn="l"/>
            <a:r>
              <a:rPr lang="es-CL" dirty="0" smtClean="0"/>
              <a:t>Las políticas fiscales discrecionales son aquellas que exigen tomar medidas explícitas . Las más significativas  son:</a:t>
            </a:r>
          </a:p>
          <a:p>
            <a:pPr algn="l"/>
            <a:endParaRPr lang="es-CL" dirty="0" smtClean="0"/>
          </a:p>
          <a:p>
            <a:pPr algn="l"/>
            <a:r>
              <a:rPr lang="es-CL" dirty="0" smtClean="0"/>
              <a:t>a.- Los programas de obras públicas y otros gastos.</a:t>
            </a:r>
          </a:p>
          <a:p>
            <a:pPr algn="l"/>
            <a:r>
              <a:rPr lang="es-CL" dirty="0" smtClean="0"/>
              <a:t>b.-Los proyectos públicos de empleo.</a:t>
            </a:r>
          </a:p>
          <a:p>
            <a:pPr algn="l"/>
            <a:r>
              <a:rPr lang="es-CL" dirty="0" smtClean="0"/>
              <a:t>c.-Los programas de transferencias.</a:t>
            </a:r>
          </a:p>
          <a:p>
            <a:pPr algn="l"/>
            <a:r>
              <a:rPr lang="es-CL" dirty="0" smtClean="0"/>
              <a:t>d.-La alteración de las tasas impositivas</a:t>
            </a:r>
          </a:p>
          <a:p>
            <a:pPr algn="l"/>
            <a:endParaRPr lang="es-CL" dirty="0" smtClean="0"/>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3</a:t>
            </a:r>
            <a:r>
              <a:rPr lang="es-CL" dirty="0" smtClean="0"/>
              <a:t>. Instrumentos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70000" lnSpcReduction="20000"/>
          </a:bodyPr>
          <a:lstStyle/>
          <a:p>
            <a:pPr algn="l"/>
            <a:r>
              <a:rPr lang="es-CL" b="1" i="1" dirty="0">
                <a:solidFill>
                  <a:srgbClr val="FF0000"/>
                </a:solidFill>
              </a:rPr>
              <a:t>3</a:t>
            </a:r>
            <a:r>
              <a:rPr lang="es-CL" b="1" i="1" dirty="0" smtClean="0">
                <a:solidFill>
                  <a:srgbClr val="FF0000"/>
                </a:solidFill>
              </a:rPr>
              <a:t>.5.- Los impuestos como estabilizadores automáticos:</a:t>
            </a:r>
          </a:p>
          <a:p>
            <a:pPr algn="l"/>
            <a:endParaRPr lang="es-CL" b="1" i="1" dirty="0" smtClean="0">
              <a:solidFill>
                <a:srgbClr val="FF0000"/>
              </a:solidFill>
            </a:endParaRPr>
          </a:p>
          <a:p>
            <a:pPr algn="l"/>
            <a:r>
              <a:rPr lang="es-CL" dirty="0" smtClean="0"/>
              <a:t>En el mundo real , los impuestos suelen variar con el producto nacional. De hecho resulta bastante frecuente que los impuestos  sean de naturaleza proporcional, vale decir, que produzcan ingresos que suponen un determinado porcentaje del producto nacional.</a:t>
            </a:r>
          </a:p>
          <a:p>
            <a:pPr algn="l"/>
            <a:endParaRPr lang="es-CL" dirty="0" smtClean="0"/>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3</a:t>
            </a:r>
            <a:r>
              <a:rPr lang="es-CL" dirty="0" smtClean="0"/>
              <a:t>. Instrumentos del Sector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70000" lnSpcReduction="20000"/>
          </a:bodyPr>
          <a:lstStyle/>
          <a:p>
            <a:pPr algn="l"/>
            <a:r>
              <a:rPr lang="es-CL" b="1" i="1" dirty="0" smtClean="0">
                <a:solidFill>
                  <a:srgbClr val="FF0000"/>
                </a:solidFill>
              </a:rPr>
              <a:t>3.5.- Los impuestos como estabilizadores automáticos:</a:t>
            </a:r>
          </a:p>
          <a:p>
            <a:pPr algn="l"/>
            <a:endParaRPr lang="es-CL" b="1" i="1" dirty="0" smtClean="0">
              <a:solidFill>
                <a:srgbClr val="FF0000"/>
              </a:solidFill>
            </a:endParaRPr>
          </a:p>
          <a:p>
            <a:pPr algn="l"/>
            <a:r>
              <a:rPr lang="es-CL" dirty="0" smtClean="0"/>
              <a:t>Un estabilizador automático es cualquier hecho del sistema económico  que tiende a reducir mecánicamente la fuerza de las recesiones y /o de las expansiones de la demanda sin que sean necesarias la aplicación de medidas discrecionales de </a:t>
            </a:r>
            <a:r>
              <a:rPr lang="es-CL" dirty="0"/>
              <a:t> </a:t>
            </a:r>
            <a:r>
              <a:rPr lang="es-CL" dirty="0" smtClean="0"/>
              <a:t>la política económica. </a:t>
            </a:r>
          </a:p>
          <a:p>
            <a:pPr algn="l"/>
            <a:endParaRPr lang="es-CL" dirty="0" smtClean="0"/>
          </a:p>
          <a:p>
            <a:pPr algn="l"/>
            <a:r>
              <a:rPr lang="es-CL" b="1" i="1" dirty="0" smtClean="0">
                <a:solidFill>
                  <a:srgbClr val="FF0000"/>
                </a:solidFill>
              </a:rPr>
              <a:t>		</a:t>
            </a:r>
            <a:r>
              <a:rPr lang="es-CL" dirty="0" smtClean="0"/>
              <a:t>													 </a:t>
            </a:r>
            <a:endParaRPr lang="es-CL"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No Rentables:</a:t>
            </a:r>
          </a:p>
          <a:p>
            <a:pPr algn="l"/>
            <a:endParaRPr lang="es-CL" sz="9600" b="1" i="1" u="sng" dirty="0" smtClean="0"/>
          </a:p>
          <a:p>
            <a:pPr algn="l"/>
            <a:r>
              <a:rPr lang="es-CL" sz="9600" dirty="0" smtClean="0"/>
              <a:t>La característica esencial de los gastos denominados no rentables, está representada por su valor  de simple   productividad, es decir, por la condición de ejercer un efecto útil sobre la comunidad social, sin lograr como contrapartida ganancia alguna para el Estado. </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No Rentables:</a:t>
            </a:r>
          </a:p>
          <a:p>
            <a:pPr algn="l"/>
            <a:endParaRPr lang="es-CL" sz="9600" b="1" i="1" u="sng" dirty="0" smtClean="0"/>
          </a:p>
          <a:p>
            <a:pPr algn="l"/>
            <a:r>
              <a:rPr lang="es-CL" sz="9600" dirty="0" smtClean="0"/>
              <a:t>Estos gatos corresponden al organismo estatal servicio público, o bien  a las transferencias de fondos que realiza  el Estado con fines de estimulo o compensación, como ocurre particularmente con las subvenciones y el servicio de la deuda pública. </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 Gastos no Rentables:</a:t>
            </a:r>
          </a:p>
          <a:p>
            <a:pPr algn="l"/>
            <a:r>
              <a:rPr lang="es-CL" sz="9600" dirty="0" smtClean="0"/>
              <a:t>La productividad de los gastos no rentables, radica esencialmente en la utilidad que proporcionan a la comunidad social  en su conjunto . Estos a estos gastos representan una pérdida para el Estado, y un beneficio para la colectividad .</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no Rentables:</a:t>
            </a:r>
          </a:p>
          <a:p>
            <a:pPr algn="l"/>
            <a:r>
              <a:rPr lang="es-CL" sz="9600" dirty="0" smtClean="0"/>
              <a:t>Este beneficio que la comunidad recibe , tiene sin embargo, como base los recursos  que la misma comunidad aporta por medio de la erogación del impuesto .La diferencia solo radica en el  mejor resultado o en el mayor efecto, que el Estado puede obtener del empleo conjunto de estos recursos, y en la justicia redistributiva, que puede constituir el financiamiento en mayor grado por los sectores de mayor renta y riqueza.</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no Rentables:</a:t>
            </a:r>
          </a:p>
          <a:p>
            <a:pPr algn="l"/>
            <a:r>
              <a:rPr lang="es-CL" sz="9600" dirty="0" smtClean="0"/>
              <a:t>Este beneficio que la comunidad recibe , tiene sin embrago, como base los recursos  que la misma comunidad aporta por medio de la erogación del impuesto .La diferencia solo radica en el  mejor resultado o en el mayor efecto, que el Estado puede obtener del empleo conjunto de estos recursos, y en la justicia redistributiva, que puede constituir el financiamiento en mayor grado por los sectores de mayor renta y riqueza.</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 Gastos de Operación  y Transferencia:</a:t>
            </a:r>
          </a:p>
          <a:p>
            <a:pPr algn="l"/>
            <a:endParaRPr lang="es-CL" sz="9600" b="1" i="1" u="sng" dirty="0" smtClean="0"/>
          </a:p>
          <a:p>
            <a:pPr algn="l"/>
            <a:r>
              <a:rPr lang="es-CL" sz="9600" dirty="0" smtClean="0"/>
              <a:t>Los explicitados precedentemente Gastos no rentables se subdividen a su vez en gastos de operación o explotación y gastos de transferencias</a:t>
            </a:r>
            <a:r>
              <a:rPr lang="es-CL" sz="9600" b="1" i="1" u="sng" dirty="0" smtClean="0"/>
              <a:t>.</a:t>
            </a:r>
          </a:p>
          <a:p>
            <a:pPr algn="l"/>
            <a:endParaRPr lang="es-CL" sz="9600" dirty="0" smtClean="0"/>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de Operación  o Explotación:</a:t>
            </a:r>
          </a:p>
          <a:p>
            <a:pPr algn="l"/>
            <a:endParaRPr lang="es-CL" sz="9600" dirty="0" smtClean="0"/>
          </a:p>
          <a:p>
            <a:pPr algn="l"/>
            <a:r>
              <a:rPr lang="es-CL" sz="9600" dirty="0" smtClean="0"/>
              <a:t>Son los gastos destinados  al sostenimiento de los  servicios públicos . Estos pueden ser gratuitos o financiados tan solo parcialmente. Cuando los beneficiarios financian parcialmente el costo del respectivo servicio, el pago efectuado recibe el nombre de tasa ( tasa de embarque). </a:t>
            </a:r>
          </a:p>
          <a:p>
            <a:pPr algn="l"/>
            <a:endParaRPr lang="es-CL" sz="9600" dirty="0" smtClean="0"/>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de Operación  y  Explotación:</a:t>
            </a:r>
          </a:p>
          <a:p>
            <a:pPr algn="l"/>
            <a:endParaRPr lang="es-CL" sz="9600" b="1" i="1" u="sng" dirty="0" smtClean="0"/>
          </a:p>
          <a:p>
            <a:pPr algn="l"/>
            <a:r>
              <a:rPr lang="es-CL" sz="9600" dirty="0" smtClean="0"/>
              <a:t>Sin embargo, resulta pertinente</a:t>
            </a:r>
          </a:p>
          <a:p>
            <a:pPr algn="l"/>
            <a:r>
              <a:rPr lang="es-CL" sz="9600" dirty="0"/>
              <a:t>d</a:t>
            </a:r>
            <a:r>
              <a:rPr lang="es-CL" sz="9600" dirty="0" smtClean="0"/>
              <a:t>estacar que conforme, al principio de universalidad de los ingresos, las tasas percibidas por los servicios públicos parcialmente financiables, ingresan muchas veces al fondo común del patrimonio estatal. Vale decir no son directamente aplicados por el servicio que los percibe para su el financiamiento de sus propios costos o gastos de funcionamiento. </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 Gastos de Transferencia:</a:t>
            </a:r>
          </a:p>
          <a:p>
            <a:pPr algn="l"/>
            <a:endParaRPr lang="es-CL" sz="9600" b="1" i="1" u="sng" dirty="0" smtClean="0"/>
          </a:p>
          <a:p>
            <a:pPr algn="l"/>
            <a:r>
              <a:rPr lang="es-CL" sz="9600" dirty="0" smtClean="0"/>
              <a:t>Son  aquellos que constituyen en su esencia un desplazamiento de fondos directamente en dinero, ya sea en forma de subvenciones o bien por medio del servicio de la deuda pública. </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 Gastos de Transferencia:</a:t>
            </a:r>
          </a:p>
          <a:p>
            <a:pPr algn="l"/>
            <a:endParaRPr lang="es-CL" sz="9600" b="1" i="1" u="sng" dirty="0" smtClean="0"/>
          </a:p>
          <a:p>
            <a:pPr algn="l"/>
            <a:r>
              <a:rPr lang="es-CL" sz="9600" dirty="0" smtClean="0"/>
              <a:t>En lo concreto las subvenciones ejercen una función de estimulo o compensación, y pueden dividirse a su vez en administrativas y económicas. </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de Transferencia:</a:t>
            </a:r>
          </a:p>
          <a:p>
            <a:pPr algn="l"/>
            <a:endParaRPr lang="es-CL" sz="9600" b="1" i="1" u="sng" dirty="0" smtClean="0"/>
          </a:p>
          <a:p>
            <a:pPr algn="l"/>
            <a:r>
              <a:rPr lang="es-CL" sz="9600" dirty="0" smtClean="0"/>
              <a:t>Las subvenciones administrativas por ejemplo son aquellas que se otorgan a las municipalidades, cuando el Estado les encomienda por delegación, obras  o servicios de utilidad general . Así ocurre por ejemplo con el Consejo Nacional de la Cultura y las Artes y la construcción de los Centros culturales a lo largo del país. </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de  Transferencia:</a:t>
            </a:r>
          </a:p>
          <a:p>
            <a:pPr algn="l"/>
            <a:endParaRPr lang="es-CL" sz="9600" b="1" i="1" u="sng" dirty="0" smtClean="0"/>
          </a:p>
          <a:p>
            <a:pPr algn="l"/>
            <a:r>
              <a:rPr lang="es-CL" sz="9600" dirty="0" smtClean="0"/>
              <a:t>Por otra parte las subvenciones económicas pueden ser otorgadas a las empresas estatales, cuando a estas las afecta una pérdida accidental( caso TVN ) o bien prevista, o  para el caso de empresas privadas con el fin de estimular su desarrollo o bien cuando el principio del interés general  les impone precios forzadamente bajos( caso exportadores). </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de  Transferencia:</a:t>
            </a:r>
          </a:p>
          <a:p>
            <a:pPr algn="l"/>
            <a:endParaRPr lang="es-CL" sz="9600" b="1" i="1" u="sng" dirty="0" smtClean="0"/>
          </a:p>
          <a:p>
            <a:pPr algn="l"/>
            <a:r>
              <a:rPr lang="es-CL" sz="9600" dirty="0" smtClean="0"/>
              <a:t>Por otra parte las subvenciones económicas pueden ser otorgadas a las empresas estatales, cuando a estas las afecta una pérdida accidental( caso TVN ) o bien prevista, o  para el caso de empresas privadas con el fin de estimular su desarrollo o bien cuando el principio del interés general  les impone precios forzadamente bajos( caso exportadores). </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de  Transferencia:</a:t>
            </a:r>
          </a:p>
          <a:p>
            <a:pPr algn="l"/>
            <a:endParaRPr lang="es-CL" sz="9600" b="1" i="1" u="sng" dirty="0" smtClean="0"/>
          </a:p>
          <a:p>
            <a:pPr algn="l"/>
            <a:r>
              <a:rPr lang="es-CL" sz="9600" dirty="0" smtClean="0"/>
              <a:t>La pérdida de las empresas estatales puede ser accidental, derivada del riesgo propio de la empresa, o prevista, es decir, intencionada . En la historia de Chile la empresa de ferrocarriles es un ejemplo de pérdidas a fin de evitar el alza de las tarifas.</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de  Transferencia:</a:t>
            </a:r>
          </a:p>
          <a:p>
            <a:pPr algn="l"/>
            <a:endParaRPr lang="es-CL" sz="9600" b="1" i="1" u="sng" dirty="0" smtClean="0"/>
          </a:p>
          <a:p>
            <a:pPr algn="l"/>
            <a:r>
              <a:rPr lang="es-CL" sz="9600" dirty="0" smtClean="0"/>
              <a:t>El servicio de la deuda pública se encuentra constituido por el pago de los intereses y amortizaciones de prestamos requeridos por el Estado. Los intereses representan los precios de este verdadero arrendamiento de dinero, por parte del Estado, y las amortizaciones  son partes de este dinero que se devuelven periódicamente hasta la extinción de la deuda.</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 Gastos de  Transferencia:</a:t>
            </a:r>
          </a:p>
          <a:p>
            <a:pPr algn="l"/>
            <a:endParaRPr lang="es-CL" sz="9600" b="1" i="1" u="sng" dirty="0" smtClean="0"/>
          </a:p>
          <a:p>
            <a:pPr algn="l"/>
            <a:r>
              <a:rPr lang="es-CL" sz="9600" dirty="0" smtClean="0"/>
              <a:t>Tanto los intereses como las amortizaciones, constituyen gastos de transferencia, en atención a que consisten en simples movimientos de dinero en la forma o carácter compensatorio.</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Rentables:</a:t>
            </a:r>
          </a:p>
          <a:p>
            <a:pPr algn="l"/>
            <a:endParaRPr lang="es-CL" sz="9600" b="1" i="1" u="sng" dirty="0" smtClean="0"/>
          </a:p>
          <a:p>
            <a:pPr algn="l"/>
            <a:r>
              <a:rPr lang="es-CL" sz="9600" dirty="0" smtClean="0"/>
              <a:t>Los gastos rentables proporcionan una ganancia al Estado, conjuntamente con su productividad . En este tipo de desembolso se obtiene una utilidad social o colectiva( rentabilidad social), y además una renta o ganancia para el Estado.</a:t>
            </a:r>
          </a:p>
          <a:p>
            <a:pPr algn="l"/>
            <a:r>
              <a:rPr lang="es-CL" sz="9600" dirty="0" smtClean="0"/>
              <a:t>Corresponden  a la constitución del capital de las empresas públicas, así como también a la suscripción de acciones de las empresas </a:t>
            </a:r>
            <a:r>
              <a:rPr lang="es-CL" sz="9600" dirty="0" err="1" smtClean="0"/>
              <a:t>semipúblicas</a:t>
            </a:r>
            <a:r>
              <a:rPr lang="es-CL" sz="9600" dirty="0" smtClean="0"/>
              <a:t>.</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Gastos Rentables:</a:t>
            </a:r>
          </a:p>
          <a:p>
            <a:pPr algn="l"/>
            <a:endParaRPr lang="es-CL" sz="9600" b="1" i="1" u="sng" dirty="0" smtClean="0"/>
          </a:p>
          <a:p>
            <a:pPr algn="l"/>
            <a:r>
              <a:rPr lang="es-CL" sz="9600" dirty="0" smtClean="0"/>
              <a:t>Los gastos rentables proporcionan una ganancia al Estado, conjuntamente con su productividad . En este tipo de desembolso se obtiene una utilidad social o colectiva( rentabilidad social), y además una renta o ganancia para el Estado.</a:t>
            </a:r>
          </a:p>
          <a:p>
            <a:pPr algn="l"/>
            <a:r>
              <a:rPr lang="es-CL" sz="9600" dirty="0" smtClean="0"/>
              <a:t>Corresponden  a la constitución del capital de las empresas públicas, así como también a la suscripción de acciones de las empresas </a:t>
            </a:r>
            <a:r>
              <a:rPr lang="es-CL" sz="9600" dirty="0" err="1" smtClean="0"/>
              <a:t>semipúblicas</a:t>
            </a:r>
            <a:r>
              <a:rPr lang="es-CL" sz="9600" dirty="0" smtClean="0"/>
              <a:t>.</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Capital de Empresas Públicas:</a:t>
            </a:r>
          </a:p>
          <a:p>
            <a:pPr algn="l"/>
            <a:endParaRPr lang="es-CL" sz="9600" b="1" i="1" u="sng" dirty="0" smtClean="0"/>
          </a:p>
          <a:p>
            <a:pPr algn="l"/>
            <a:r>
              <a:rPr lang="es-CL" sz="9600" dirty="0" smtClean="0"/>
              <a:t>Las empresas públicas  pertenecen al Estado en forma integral, y la inversión de capital que estas empresas representan , constituye conceptualmente  un gasto de carácter rentable, en el sentido de que potencialmente  pueda producir futuras ganancias al Estado.</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4</a:t>
            </a:r>
            <a:r>
              <a:rPr lang="es-CL" dirty="0" smtClean="0"/>
              <a:t>.Sentido y Alcance del Gasto Público. Clasificación de los Gastos Públicos.</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 Acciones de Empresas </a:t>
            </a:r>
            <a:r>
              <a:rPr lang="es-CL" sz="9600" b="1" i="1" u="sng" dirty="0" err="1" smtClean="0"/>
              <a:t>Semipúblicas</a:t>
            </a:r>
            <a:r>
              <a:rPr lang="es-CL" sz="9600" b="1" i="1" u="sng" dirty="0" smtClean="0"/>
              <a:t> :</a:t>
            </a:r>
          </a:p>
          <a:p>
            <a:pPr algn="l"/>
            <a:r>
              <a:rPr lang="es-CL" sz="9600" b="1" i="1" u="sng" dirty="0" smtClean="0"/>
              <a:t> </a:t>
            </a:r>
          </a:p>
          <a:p>
            <a:pPr algn="l"/>
            <a:r>
              <a:rPr lang="es-CL" sz="9600" dirty="0" smtClean="0"/>
              <a:t>Las empresas   </a:t>
            </a:r>
            <a:r>
              <a:rPr lang="es-CL" sz="9600" dirty="0" err="1" smtClean="0"/>
              <a:t>semipúblicas</a:t>
            </a:r>
            <a:r>
              <a:rPr lang="es-CL" sz="9600" dirty="0" smtClean="0"/>
              <a:t> ,  que pertenecen en conjunto al Estado y  a los particulares, se estructuran bajo la forma jurídica de sociedades por acciones, cuya propiedad es compartida en una proporción determinada para el sector público y al sector privado ( Endesa capitalismo popular).</a:t>
            </a:r>
          </a:p>
          <a:p>
            <a:pPr algn="l"/>
            <a:endParaRPr lang="es-CL" sz="9600" dirty="0" smtClean="0"/>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5</a:t>
            </a:r>
            <a:r>
              <a:rPr lang="es-CL" dirty="0" smtClean="0"/>
              <a:t>.Gestión del Gasto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85000" lnSpcReduction="20000"/>
          </a:bodyPr>
          <a:lstStyle/>
          <a:p>
            <a:pPr algn="l"/>
            <a:r>
              <a:rPr lang="es-CL" dirty="0" smtClean="0"/>
              <a:t>Resulta  extremadamente difícil el concebir un fin estatal que no requiera un desembolso . Lo más espiritual, como podrían resultar la protección de las bellas artes, o en otros, tiempos el fomento del culto oficial de la República, no se logra tan solo con simples declaraciones de adhesión; sino tan solo mediante aportes materiales concretos.   															 </a:t>
            </a:r>
            <a:endParaRPr lang="es-CL"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5.Gestión del Gasto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20000"/>
          </a:bodyPr>
          <a:lstStyle/>
          <a:p>
            <a:pPr algn="l"/>
            <a:r>
              <a:rPr lang="es-CL" dirty="0" smtClean="0"/>
              <a:t>	Si nos atrevemos a enunciar sintéticamente los fines que persigue cualquier Estado moderno, bajo la premisa de tan solo tres aspectos fundamentales: paz externa, orden interior y el mayor nivel de vida posible para la totalidad de sus habitantes. 															 </a:t>
            </a:r>
            <a:endParaRPr lang="es-CL"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5.Gestión del Gasto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a:bodyPr>
          <a:lstStyle/>
          <a:p>
            <a:pPr algn="l"/>
            <a:r>
              <a:rPr lang="es-CL" dirty="0" smtClean="0"/>
              <a:t>	En virtud de lo anterior, el hecho de propiciar reducción de gastos significa lo mismo que  reducir, los fines y propósitos del Estado, ya sea en su amplitud o en la medida en que estos son cumplidos( caso España).															 </a:t>
            </a:r>
            <a:endParaRPr lang="es-CL"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5.Gestión del Gasto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10000"/>
          </a:bodyPr>
          <a:lstStyle/>
          <a:p>
            <a:pPr algn="l"/>
            <a:r>
              <a:rPr lang="es-CL" dirty="0" smtClean="0"/>
              <a:t>	En  sentido absolutamente inverso, el pretender que el Estado asuma nuevos roles en la vida económica y social, puede representar en lo concreto un acentuado incremento de los egresos estatales</a:t>
            </a:r>
          </a:p>
          <a:p>
            <a:pPr algn="l"/>
            <a:r>
              <a:rPr lang="es-CL" dirty="0" smtClean="0"/>
              <a:t>( Concesiones).															 </a:t>
            </a:r>
            <a:endParaRPr lang="es-CL"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5.Gestión del Gasto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10000"/>
          </a:bodyPr>
          <a:lstStyle/>
          <a:p>
            <a:pPr algn="l"/>
            <a:r>
              <a:rPr lang="es-CL" dirty="0" smtClean="0"/>
              <a:t>	El derroche consiste en emplear inútilmente más  medios  que los requeridos para alcanzar un fin determinado . La mala administración representa  un empleo inadecuado y por lo tanto un menor rendimiento útil.															 </a:t>
            </a:r>
            <a:endParaRPr lang="es-CL"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5.Gestión del Gasto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20000"/>
          </a:bodyPr>
          <a:lstStyle/>
          <a:p>
            <a:pPr algn="l"/>
            <a:r>
              <a:rPr lang="es-CL" dirty="0" smtClean="0"/>
              <a:t>	Por otra parte visualizar la economía de recursos estatales como una total abstención, es perjudicial y negativo . Difícilmente se pensara  con razón, que valdría la pena suprimir la educación pública o el servicio de salud, orientados o basados por el simple propósito de ahorro de gastos.															 </a:t>
            </a:r>
            <a:endParaRPr lang="es-CL"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5.Gestión del Gasto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85000" lnSpcReduction="10000"/>
          </a:bodyPr>
          <a:lstStyle/>
          <a:p>
            <a:pPr algn="l"/>
            <a:r>
              <a:rPr lang="es-CL" dirty="0" smtClean="0"/>
              <a:t>	En otro sentido sería muy discutible hoy en día pretender justificar la regulación de precios por el Estado, la intervención de la empresa estatal en el sistema productivo, o  bien la participación del Estado en el financiamiento total de la previsión social, ya que esto impactaría notablemente la estructura financiera del Estado.															 </a:t>
            </a:r>
            <a:endParaRPr lang="es-CL"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5.Gestión del Gasto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92500" lnSpcReduction="20000"/>
          </a:bodyPr>
          <a:lstStyle/>
          <a:p>
            <a:pPr algn="l"/>
            <a:r>
              <a:rPr lang="es-CL" dirty="0" smtClean="0"/>
              <a:t>	Que pasaría si el Estado no asumiera el rol de proveer la conservación de la paz externa, y probablemente el resultado sería el de simples montoneras, improvisadas bajo el influjo de algún caudillo, para de este modo asumir la defensa del territorio nacional(resistencia francesa).															 </a:t>
            </a:r>
            <a:endParaRPr lang="es-CL" dirty="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1.Gestión del Gasto Público</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85000" lnSpcReduction="10000"/>
          </a:bodyPr>
          <a:lstStyle/>
          <a:p>
            <a:pPr algn="l"/>
            <a:r>
              <a:rPr lang="es-CL" dirty="0" smtClean="0"/>
              <a:t>	Bien sabemos que en el cumplimiento de los fines superiores de cualquier Estado, ni siquiera las finanzas clásicas negaron la necesaria  intervención del Estado. Pero su injerencia en el plano económico y social, en busca de la superación del nivel de la vida humana, da margen a grandes controversias .															 </a:t>
            </a:r>
            <a:endParaRPr lang="es-CL"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2857496"/>
            <a:ext cx="7979486" cy="3429024"/>
          </a:xfrm>
        </p:spPr>
        <p:txBody>
          <a:bodyPr anchor="ctr">
            <a:normAutofit lnSpcReduction="10000"/>
          </a:bodyPr>
          <a:lstStyle/>
          <a:p>
            <a:pPr algn="l"/>
            <a:r>
              <a:rPr lang="es-CL" dirty="0" smtClean="0"/>
              <a:t>	Es en este punto en donde los fines estatales históricamente adquieren una mayor gama de aplicaciones, y representan al mismo tiempo mayores montos de gastos.															 </a:t>
            </a:r>
            <a:endParaRPr lang="es-CL" dirty="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.Gestión del Gasto Público. Superación Nivel de Vida</a:t>
            </a:r>
            <a:endParaRPr lang="es-CL" dirty="0"/>
          </a:p>
        </p:txBody>
      </p:sp>
      <p:sp>
        <p:nvSpPr>
          <p:cNvPr id="3" name="2 Subtítulo"/>
          <p:cNvSpPr>
            <a:spLocks noGrp="1"/>
          </p:cNvSpPr>
          <p:nvPr>
            <p:ph type="subTitle" idx="1"/>
          </p:nvPr>
        </p:nvSpPr>
        <p:spPr>
          <a:xfrm>
            <a:off x="714348" y="2857496"/>
            <a:ext cx="7979486" cy="3429024"/>
          </a:xfrm>
        </p:spPr>
        <p:txBody>
          <a:bodyPr anchor="ctr">
            <a:normAutofit fontScale="85000" lnSpcReduction="20000"/>
          </a:bodyPr>
          <a:lstStyle/>
          <a:p>
            <a:pPr algn="l"/>
            <a:r>
              <a:rPr lang="es-CL" dirty="0" smtClean="0"/>
              <a:t>	Esta finalidad en lo concreto puede abarcar los siguientes propósitos esenciales, a saber	:</a:t>
            </a:r>
          </a:p>
          <a:p>
            <a:pPr algn="l"/>
            <a:endParaRPr lang="es-CL" dirty="0" smtClean="0"/>
          </a:p>
          <a:p>
            <a:pPr algn="l"/>
            <a:r>
              <a:rPr lang="es-CL" dirty="0" smtClean="0"/>
              <a:t>a.-Producir más.</a:t>
            </a:r>
          </a:p>
          <a:p>
            <a:pPr algn="l"/>
            <a:r>
              <a:rPr lang="es-CL" dirty="0" smtClean="0"/>
              <a:t>b.- Mantener el equilibrio del desarrollo económico.</a:t>
            </a:r>
          </a:p>
          <a:p>
            <a:pPr algn="l"/>
            <a:r>
              <a:rPr lang="es-CL" dirty="0"/>
              <a:t>c.- Distribuir equitativamente.</a:t>
            </a:r>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643050"/>
            <a:ext cx="7979486" cy="5214950"/>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a.- Mayor Producción:</a:t>
            </a:r>
          </a:p>
          <a:p>
            <a:pPr algn="l"/>
            <a:endParaRPr lang="es-CL" sz="9600" b="1" i="1" u="sng" dirty="0" smtClean="0"/>
          </a:p>
          <a:p>
            <a:pPr algn="l"/>
            <a:r>
              <a:rPr lang="es-CL" b="1" i="1" u="sng" dirty="0" smtClean="0"/>
              <a:t>:</a:t>
            </a:r>
          </a:p>
          <a:p>
            <a:pPr algn="l"/>
            <a:r>
              <a:rPr lang="es-CL" sz="9600" dirty="0" smtClean="0"/>
              <a:t>En lo concreto  implica aumentar la renta nacional, representado esto por la cantidad de bienes producidos por una economía durante un periodo determinado, generalmente un año.</a:t>
            </a:r>
          </a:p>
          <a:p>
            <a:pPr algn="l"/>
            <a:r>
              <a:rPr lang="es-CL" sz="9600" dirty="0" smtClean="0"/>
              <a:t>Los factores productivos esenciales recursos naturales, capital y trabajo, de que dispone un Estado, bajo esta visión no siempre son utilizados integralmente por medio de la acción de la iniciativa privada.</a:t>
            </a:r>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2071678"/>
            <a:ext cx="7979486" cy="507209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a.- Mayor Producción</a:t>
            </a:r>
            <a:r>
              <a:rPr lang="es-CL" b="1" i="1" u="sng" dirty="0" smtClean="0"/>
              <a:t>:</a:t>
            </a:r>
          </a:p>
          <a:p>
            <a:pPr algn="l"/>
            <a:endParaRPr lang="es-CL" b="1" i="1" u="sng" dirty="0" smtClean="0"/>
          </a:p>
          <a:p>
            <a:pPr algn="l"/>
            <a:r>
              <a:rPr lang="es-CL" sz="9600" dirty="0" smtClean="0"/>
              <a:t>Por lo tanto la ocupación plena de los recursos existentes necesita ser impulsada necesariamente por la acción estatal.</a:t>
            </a:r>
          </a:p>
          <a:p>
            <a:pPr algn="l"/>
            <a:r>
              <a:rPr lang="es-CL" sz="9600" dirty="0" smtClean="0"/>
              <a:t>Los gastos estatales conducentes a referida finalidad pueden  ser materializados por dos vías: el estímulo a la empresa privada o bien la producción directa por medio de la empresa estatal.</a:t>
            </a:r>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928802"/>
            <a:ext cx="7979486" cy="5214950"/>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a.- Mayor Producción</a:t>
            </a:r>
          </a:p>
          <a:p>
            <a:pPr algn="l"/>
            <a:endParaRPr lang="es-CL" sz="9600" b="1" i="1" u="sng" dirty="0" smtClean="0"/>
          </a:p>
          <a:p>
            <a:pPr algn="l"/>
            <a:r>
              <a:rPr lang="es-CL" b="1" i="1" u="sng" dirty="0" smtClean="0"/>
              <a:t>:</a:t>
            </a:r>
          </a:p>
          <a:p>
            <a:pPr algn="l"/>
            <a:r>
              <a:rPr lang="es-CL" sz="9600" dirty="0" smtClean="0"/>
              <a:t>Bajo estos propósitos en primer lugar el Estado subvenciona, con fondos de su patrimonio, a las empresas privadas que desea estimular artificialmente, para de esta forma asegurarles un desarrollo superior al que les permiten sus posibilidades reales( Televisores ANTU).</a:t>
            </a:r>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.Gestión del Gasto Público. Superación Nivel de Vida.</a:t>
            </a:r>
            <a:endParaRPr lang="es-CL" dirty="0"/>
          </a:p>
        </p:txBody>
      </p:sp>
      <p:sp>
        <p:nvSpPr>
          <p:cNvPr id="3" name="2 Subtítulo"/>
          <p:cNvSpPr>
            <a:spLocks noGrp="1"/>
          </p:cNvSpPr>
          <p:nvPr>
            <p:ph type="subTitle" idx="1"/>
          </p:nvPr>
        </p:nvSpPr>
        <p:spPr>
          <a:xfrm>
            <a:off x="714348" y="1928802"/>
            <a:ext cx="7979486" cy="5214950"/>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a.- Mayor Producción</a:t>
            </a:r>
          </a:p>
          <a:p>
            <a:pPr algn="l"/>
            <a:endParaRPr lang="es-CL" sz="9600" b="1" i="1" u="sng" dirty="0" smtClean="0"/>
          </a:p>
          <a:p>
            <a:pPr algn="l"/>
            <a:r>
              <a:rPr lang="es-CL" b="1" i="1" u="sng" dirty="0" smtClean="0"/>
              <a:t>:</a:t>
            </a:r>
          </a:p>
          <a:p>
            <a:pPr algn="l"/>
            <a:r>
              <a:rPr lang="es-CL" sz="9600" dirty="0" smtClean="0"/>
              <a:t>Con igual propósito puede   destinar recursos  para la creación de empresas que produzcan directamente en conformidad a los planes de fomento económico del del Estado(Economía Centralizada).</a:t>
            </a:r>
          </a:p>
          <a:p>
            <a:pPr algn="l"/>
            <a:r>
              <a:rPr lang="es-CL" sz="9600" dirty="0" smtClean="0"/>
              <a:t>Estas empresas complementan la iniciativa privada en determinadas ramas de la producción, o bien la excluyen totalmente revistiendo el carácter de monopolios estatales.</a:t>
            </a:r>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928802"/>
            <a:ext cx="7979486" cy="5214950"/>
          </a:xfrm>
        </p:spPr>
        <p:txBody>
          <a:bodyPr anchor="ctr">
            <a:normAutofit fontScale="40000" lnSpcReduction="20000"/>
          </a:bodyPr>
          <a:lstStyle/>
          <a:p>
            <a:pPr algn="l"/>
            <a:r>
              <a:rPr lang="es-CL" dirty="0" smtClean="0"/>
              <a:t>		</a:t>
            </a:r>
          </a:p>
          <a:p>
            <a:pPr algn="l"/>
            <a:endParaRPr lang="es-CL" sz="9600" dirty="0" smtClean="0"/>
          </a:p>
          <a:p>
            <a:pPr algn="l"/>
            <a:r>
              <a:rPr lang="es-CL" sz="9600" b="1" i="1" u="sng" dirty="0" smtClean="0"/>
              <a:t>b.- Equilibrio del Desarrollo Económico:</a:t>
            </a:r>
          </a:p>
          <a:p>
            <a:pPr algn="l"/>
            <a:r>
              <a:rPr lang="es-CL" sz="9600" dirty="0" smtClean="0"/>
              <a:t>La producción no solo debe aumentar, sino que también debe mantener un triple equilibrio cíclico, estructural y regional.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928802"/>
            <a:ext cx="7979486" cy="5214950"/>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b.- Equilibrio del Desarrollo Económico:</a:t>
            </a:r>
          </a:p>
          <a:p>
            <a:pPr algn="l"/>
            <a:r>
              <a:rPr lang="es-CL" sz="9600" dirty="0" smtClean="0"/>
              <a:t>El auge, prosperidad o expansión se impulsa a sí mismo por la intensificación progresiva de la actividad de los negocios, hasta que un exceso de producción revierte el ciclo.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928802"/>
            <a:ext cx="7979486" cy="5214950"/>
          </a:xfrm>
        </p:spPr>
        <p:txBody>
          <a:bodyPr anchor="ctr">
            <a:normAutofit fontScale="40000" lnSpcReduction="20000"/>
          </a:bodyPr>
          <a:lstStyle/>
          <a:p>
            <a:pPr algn="l"/>
            <a:r>
              <a:rPr lang="es-CL" dirty="0" smtClean="0"/>
              <a:t>		</a:t>
            </a:r>
          </a:p>
          <a:p>
            <a:pPr algn="l"/>
            <a:endParaRPr lang="es-CL" sz="9600" dirty="0" smtClean="0"/>
          </a:p>
          <a:p>
            <a:pPr algn="l"/>
            <a:r>
              <a:rPr lang="es-CL" sz="9600" b="1" i="1" u="sng" dirty="0" smtClean="0"/>
              <a:t>b.- Equilibrio del Desarrollo Económico:</a:t>
            </a:r>
          </a:p>
          <a:p>
            <a:pPr algn="l"/>
            <a:r>
              <a:rPr lang="es-CL" sz="9600" dirty="0" smtClean="0"/>
              <a:t>Una crisis de sobreproducción, invierte el movimiento ascendente de la economía, dando origen a la fase depresiva del ciclo.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b1.- Equilibrio Cíclico:</a:t>
            </a:r>
          </a:p>
          <a:p>
            <a:pPr algn="l"/>
            <a:endParaRPr lang="es-CL" sz="9600" b="1" i="1" u="sng" dirty="0" smtClean="0"/>
          </a:p>
          <a:p>
            <a:pPr algn="l"/>
            <a:r>
              <a:rPr lang="es-CL" sz="9600" dirty="0" smtClean="0"/>
              <a:t>La depresión o contracción estimulada igualmente por el descenso progresivo de la actividad de los negocios, reduce la producción  hasta el extremo  en que el consumo supera la disponibilidad de bienes existentes, se abre paso la recuperación, se detiene el descenso y comienza el auge de un nuevo ciclo económico ascendente.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b1.- Equilibrio Cíclico:</a:t>
            </a:r>
          </a:p>
          <a:p>
            <a:pPr algn="l"/>
            <a:endParaRPr lang="es-CL" sz="9600" b="1" i="1" u="sng" dirty="0" smtClean="0"/>
          </a:p>
          <a:p>
            <a:pPr algn="l"/>
            <a:r>
              <a:rPr lang="es-CL" sz="9600" dirty="0" smtClean="0"/>
              <a:t>Las causas de este movimiento cíclico resultan ser múltiples y complejas . En general todo auge o prosperidad aparece rodeado de ciertos síntomas característicos: alza de precios, optimismo empresarial, intenso empleo, incremento del consumo y aumento del circulante.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b1.- Equilibrio Cíclico:</a:t>
            </a:r>
          </a:p>
          <a:p>
            <a:pPr algn="l"/>
            <a:endParaRPr lang="es-CL" sz="9600" b="1" i="1" u="sng" dirty="0" smtClean="0"/>
          </a:p>
          <a:p>
            <a:pPr algn="l"/>
            <a:r>
              <a:rPr lang="es-CL" sz="9600" dirty="0" smtClean="0"/>
              <a:t>A la inversa, junto con la depresión o contracción surgen los fenómenos opuestos: baja ostensible de precios, pesimismo en la empresa, cesantía, disminución sensible del consumo y reducción del circulante.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b1.- Equilibrio Cíclico:</a:t>
            </a:r>
          </a:p>
          <a:p>
            <a:pPr algn="l"/>
            <a:endParaRPr lang="es-CL" sz="9600" b="1" i="1" u="sng" dirty="0" smtClean="0"/>
          </a:p>
          <a:p>
            <a:pPr algn="l"/>
            <a:r>
              <a:rPr lang="es-CL" sz="9600" dirty="0" smtClean="0"/>
              <a:t>Frente a referidos desequilibrios cíclicos, el Estado puede optar por realizar gastos con el fin de   evitar o bien reducir en intensidad la fase depresiva. Para este propósito, recurre generalmente a la implementación de grandes programas de obras públicas, destinados a absorber la cesantía y estimular la actividad general del proceso económico.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b1.- Equilibrio Cíclico:</a:t>
            </a:r>
          </a:p>
          <a:p>
            <a:pPr algn="l"/>
            <a:endParaRPr lang="es-CL" sz="9600" b="1" i="1" u="sng" dirty="0" smtClean="0"/>
          </a:p>
          <a:p>
            <a:pPr algn="l"/>
            <a:r>
              <a:rPr lang="es-CL" sz="9600" dirty="0" smtClean="0"/>
              <a:t>También se puede optar  en otorgar subvenciones a las empresas privadas que sufren con mayor intensidad el impacto de la depresión. Estas subvenciones impiden la quiebra de la empresa a que se destinan, e indirectamente contribuyen a restablecer el ritmo de los negocios. </a:t>
            </a:r>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b2.- Equilibrio Estructural:</a:t>
            </a:r>
          </a:p>
          <a:p>
            <a:pPr algn="l"/>
            <a:endParaRPr lang="es-CL" sz="9600" b="1" i="1" u="sng" dirty="0" smtClean="0"/>
          </a:p>
          <a:p>
            <a:pPr algn="l"/>
            <a:r>
              <a:rPr lang="es-CL" sz="9600" dirty="0" smtClean="0"/>
              <a:t>El equilibrio  estructural del sistema productor se basa en la concordancia de los bienes producidos con las necesidades existentes, y se refleja en un desarrollo armónico de las diversas ramas de la producción .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b2.- Equilibrio Estructural:</a:t>
            </a:r>
          </a:p>
          <a:p>
            <a:pPr algn="l"/>
            <a:endParaRPr lang="es-CL" sz="9600" b="1" i="1" u="sng" dirty="0" smtClean="0"/>
          </a:p>
          <a:p>
            <a:pPr algn="l"/>
            <a:r>
              <a:rPr lang="es-CL" sz="9600" dirty="0" smtClean="0"/>
              <a:t>Por  el contrario el desequilibrio estructural consiste en la producción excesiva de determinados rubros en desmedro de otros. Reviste menor gravedad que el desequilibrio cíclico, ya que el comercio internacional permite cambiar los bienes producidos en exceso, por bienes cuya producción interna resulta insuficiente.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b2.- Equilibrio Estructural:</a:t>
            </a:r>
          </a:p>
          <a:p>
            <a:pPr algn="l"/>
            <a:endParaRPr lang="es-CL" sz="9600" b="1" i="1" u="sng" dirty="0" smtClean="0"/>
          </a:p>
          <a:p>
            <a:pPr algn="l"/>
            <a:r>
              <a:rPr lang="es-CL" sz="9600" dirty="0" smtClean="0"/>
              <a:t>Sin embargo, la falta de estabilidad y las múltiples restricciones asociadas al comercio internacional, obligan a los países al autoabastecimiento, especialmente para aquellos artículos de consumo esencial( caso Energía Chile).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.Gestión del Gasto Público. Superación Nivel de Vida.</a:t>
            </a:r>
            <a:endParaRPr lang="es-CL" dirty="0"/>
          </a:p>
        </p:txBody>
      </p:sp>
      <p:sp>
        <p:nvSpPr>
          <p:cNvPr id="3" name="2 Subtítulo"/>
          <p:cNvSpPr>
            <a:spLocks noGrp="1"/>
          </p:cNvSpPr>
          <p:nvPr>
            <p:ph type="subTitle" idx="1"/>
          </p:nvPr>
        </p:nvSpPr>
        <p:spPr>
          <a:xfrm>
            <a:off x="714348" y="2285992"/>
            <a:ext cx="7979486" cy="4857760"/>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b2.- Equilibrio Estructural:</a:t>
            </a:r>
          </a:p>
          <a:p>
            <a:pPr algn="l"/>
            <a:endParaRPr lang="es-CL" sz="9600" b="1" i="1" u="sng" dirty="0" smtClean="0"/>
          </a:p>
          <a:p>
            <a:pPr algn="l"/>
            <a:r>
              <a:rPr lang="es-CL" sz="9600" dirty="0" smtClean="0"/>
              <a:t>Los  gastos estatales destinados a lograr el equilibrio en la estructura económica, se basan fundamentalmente en las subvenciones otorgadas a las  empresas privadas que se desea estimular, y en la inversión directa del Estado en aquellas ramas o áreas de la industria que se desea estimular.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b3.- Equilibrio Regional:</a:t>
            </a:r>
          </a:p>
          <a:p>
            <a:pPr algn="l"/>
            <a:endParaRPr lang="es-CL" sz="9600" b="1" i="1" u="sng" dirty="0" smtClean="0"/>
          </a:p>
          <a:p>
            <a:pPr algn="l"/>
            <a:r>
              <a:rPr lang="es-CL" sz="9600" dirty="0" smtClean="0"/>
              <a:t>Por otra parte igualmente debe existir un equilibrio económico en el espacio, de tal forma que en el interior del territorio nacional, no coexistan regiones de intenso desarrollo junta a otras escasamente desarrolladas(Arica/Antofagasta).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32500" lnSpcReduction="20000"/>
          </a:bodyPr>
          <a:lstStyle/>
          <a:p>
            <a:pPr algn="l"/>
            <a:r>
              <a:rPr lang="es-CL" dirty="0" smtClean="0"/>
              <a:t>		</a:t>
            </a:r>
          </a:p>
          <a:p>
            <a:pPr algn="l"/>
            <a:endParaRPr lang="es-CL" sz="9600" dirty="0" smtClean="0"/>
          </a:p>
          <a:p>
            <a:pPr algn="l"/>
            <a:r>
              <a:rPr lang="es-CL" sz="9600" b="1" i="1" u="sng" dirty="0" smtClean="0"/>
              <a:t>b3.- Equilibrio Regional:</a:t>
            </a:r>
          </a:p>
          <a:p>
            <a:pPr algn="l"/>
            <a:endParaRPr lang="es-CL" sz="9600" b="1" i="1" u="sng" dirty="0" smtClean="0"/>
          </a:p>
          <a:p>
            <a:pPr algn="l"/>
            <a:r>
              <a:rPr lang="es-CL" sz="9600" dirty="0" smtClean="0"/>
              <a:t>Este desequilibrio, afecta el funcionamiento conjunto de la economía de un país, y produce grandes perturbaciones en lo que se refiere a la distribución de la población, la explotación de las riquezas naturales y las relaciones de comercio.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b3.- Equilibrio Regional:</a:t>
            </a:r>
          </a:p>
          <a:p>
            <a:pPr algn="l"/>
            <a:endParaRPr lang="es-CL" sz="9600" b="1" i="1" u="sng" dirty="0" smtClean="0"/>
          </a:p>
          <a:p>
            <a:pPr algn="l"/>
            <a:r>
              <a:rPr lang="es-CL" sz="9600" dirty="0" smtClean="0"/>
              <a:t>Con el fin de propender al progreso armónico de la totalidad de su territorio, el Estado debe concurrir en ayuda de aquellas regiones retrasadas. Los gastos realizados con este  fin , se traducen en la construcción de obras públicas, establecimiento de empresas estatales, o bien en la subvención de empresas privadas que existan o se instalen en la zona protegida( caso gran Valparaíso).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2428868"/>
            <a:ext cx="7979486" cy="4714884"/>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C.- Distribución justa de la Riqueza y el Ingreso:</a:t>
            </a:r>
          </a:p>
          <a:p>
            <a:pPr algn="l"/>
            <a:endParaRPr lang="es-CL" sz="9600" b="1" i="1" u="sng" dirty="0" smtClean="0"/>
          </a:p>
          <a:p>
            <a:pPr algn="l"/>
            <a:r>
              <a:rPr lang="es-CL" sz="9600" dirty="0" smtClean="0"/>
              <a:t>Junto a la acción estatal destinada al equilibrio e incremento de la producción, aparece la necesaria intervención del Estado en busca de una mayor justicia en la distribución de la riqueza y el ingreso.</a:t>
            </a:r>
          </a:p>
          <a:p>
            <a:pPr algn="l"/>
            <a:endParaRPr lang="es-CL" sz="9600" b="1" i="1" u="sng" dirty="0" smtClean="0"/>
          </a:p>
          <a:p>
            <a:pPr algn="l"/>
            <a:endParaRPr lang="es-CL" sz="9600" dirty="0" smtClean="0"/>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C.- Distribución justa de la Riqueza y el ingreso:</a:t>
            </a:r>
          </a:p>
          <a:p>
            <a:pPr algn="l"/>
            <a:endParaRPr lang="es-CL" sz="9600" b="1" i="1" u="sng" dirty="0" smtClean="0"/>
          </a:p>
          <a:p>
            <a:pPr algn="l"/>
            <a:r>
              <a:rPr lang="es-CL" sz="9600" dirty="0" smtClean="0"/>
              <a:t>Se entiende  por ingreso o renta individual, la cantidad de bienes o sus equivalentes en dinero, que cada individuo percibe en forma periódica. La riqueza en cambio, se encuentra constituida  por bienes o dinero acumulado, y no es reproducible.</a:t>
            </a:r>
          </a:p>
          <a:p>
            <a:pPr algn="l"/>
            <a:endParaRPr lang="es-CL" sz="9600" b="1" i="1" u="sng" dirty="0" smtClean="0"/>
          </a:p>
          <a:p>
            <a:pPr algn="l"/>
            <a:endParaRPr lang="es-CL" sz="9600" dirty="0" smtClean="0"/>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C.- Distribución justa de la Riqueza y el ingreso:</a:t>
            </a:r>
          </a:p>
          <a:p>
            <a:pPr algn="l"/>
            <a:endParaRPr lang="es-CL" sz="9600" b="1" i="1" u="sng" dirty="0" smtClean="0"/>
          </a:p>
          <a:p>
            <a:pPr algn="l"/>
            <a:endParaRPr lang="es-CL" sz="9600" b="1" i="1" u="sng" dirty="0" smtClean="0"/>
          </a:p>
          <a:p>
            <a:pPr algn="l"/>
            <a:r>
              <a:rPr lang="es-CL" sz="9600" dirty="0" smtClean="0"/>
              <a:t>Un ejemplo de lo anterior  sería la propiedad de un bien raíz constituiría riqueza, mientras  que la renta perciba  mensualmente por el arrendamiento del mismo bien, originaría un  ingreso o renta para su propietario.</a:t>
            </a:r>
          </a:p>
          <a:p>
            <a:pPr algn="l"/>
            <a:endParaRPr lang="es-CL" sz="9600" b="1" i="1" u="sng" dirty="0" smtClean="0"/>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.Gestión del Gasto Público. Superación Nivel de Vida.</a:t>
            </a:r>
            <a:endParaRPr lang="es-CL" dirty="0"/>
          </a:p>
        </p:txBody>
      </p:sp>
      <p:sp>
        <p:nvSpPr>
          <p:cNvPr id="3" name="2 Subtítulo"/>
          <p:cNvSpPr>
            <a:spLocks noGrp="1"/>
          </p:cNvSpPr>
          <p:nvPr>
            <p:ph type="subTitle" idx="1"/>
          </p:nvPr>
        </p:nvSpPr>
        <p:spPr>
          <a:xfrm>
            <a:off x="714348" y="1857364"/>
            <a:ext cx="7979486" cy="528638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C.- Distribución justa de la Riqueza y el ingreso:</a:t>
            </a:r>
          </a:p>
          <a:p>
            <a:pPr algn="l"/>
            <a:endParaRPr lang="es-CL" sz="9600" b="1" i="1" u="sng" dirty="0" smtClean="0"/>
          </a:p>
          <a:p>
            <a:pPr algn="l"/>
            <a:r>
              <a:rPr lang="es-CL" sz="9600" dirty="0" smtClean="0"/>
              <a:t>En verdad , de nada serviría una abundante y equilibrada producción de bienes, si no estuviera orientada hacia las necesidades humanas, bajo la premisa de un sentido de equidad reflejado en la justicia de la distribución.</a:t>
            </a:r>
          </a:p>
          <a:p>
            <a:pPr algn="l"/>
            <a:endParaRPr lang="es-CL" sz="9600" b="1" i="1" u="sng" dirty="0" smtClean="0"/>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2071678"/>
            <a:ext cx="7979486" cy="5072074"/>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C.- Distribución justa de la Riqueza y el ingreso:</a:t>
            </a:r>
          </a:p>
          <a:p>
            <a:pPr algn="l"/>
            <a:r>
              <a:rPr lang="es-CL" sz="9600" dirty="0" smtClean="0"/>
              <a:t>La distribución al azar</a:t>
            </a:r>
            <a:r>
              <a:rPr lang="es-CL" sz="9600" smtClean="0"/>
              <a:t>, por </a:t>
            </a:r>
            <a:r>
              <a:rPr lang="es-CL" sz="9600" dirty="0" smtClean="0"/>
              <a:t>el simple juego de la iniciativa privada, podría generar graves desigualdades. Estas diferencias afectarían directamente la utilidad de los bienes.</a:t>
            </a:r>
          </a:p>
          <a:p>
            <a:pPr algn="l"/>
            <a:endParaRPr lang="es-CL" sz="9600" b="1" i="1" u="sng" dirty="0" smtClean="0"/>
          </a:p>
          <a:p>
            <a:pPr algn="l"/>
            <a:endParaRPr lang="es-CL" sz="9600" b="1" i="1" u="sng" dirty="0" smtClean="0"/>
          </a:p>
          <a:p>
            <a:pPr algn="l"/>
            <a:endParaRPr lang="es-CL" sz="9600" dirty="0" smtClean="0"/>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2071678"/>
            <a:ext cx="7979486" cy="5072074"/>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C.- Distribución justa de la Riqueza y el ingreso:</a:t>
            </a:r>
          </a:p>
          <a:p>
            <a:pPr algn="l"/>
            <a:endParaRPr lang="es-CL" sz="9600" b="1" i="1" u="sng" dirty="0" smtClean="0"/>
          </a:p>
          <a:p>
            <a:pPr algn="l"/>
            <a:r>
              <a:rPr lang="es-CL" sz="9600" dirty="0" smtClean="0"/>
              <a:t>Los excesos de  riqueza o bien de ingreso, darían margen a bienes sobrantes sin utilidad para sus dueños, o a bienes destinados a necesidades superfluas, mientras permanecerían insatisfechas necesidades esenciales en los sectores más desposeídos de la riqueza o bien dotados de un ingreso insuficiente.</a:t>
            </a:r>
          </a:p>
          <a:p>
            <a:pPr algn="l"/>
            <a:endParaRPr lang="es-CL" sz="9600" b="1" i="1" u="sng" dirty="0" smtClean="0"/>
          </a:p>
          <a:p>
            <a:pPr algn="l"/>
            <a:endParaRPr lang="es-CL" sz="9600" b="1" i="1" u="sng" dirty="0" smtClean="0"/>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2071678"/>
            <a:ext cx="7979486" cy="5072074"/>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C.- Distribución justa de la Riqueza y el ingreso:</a:t>
            </a:r>
          </a:p>
          <a:p>
            <a:pPr algn="l"/>
            <a:endParaRPr lang="es-CL" sz="9600" b="1" i="1" u="sng" dirty="0" smtClean="0"/>
          </a:p>
          <a:p>
            <a:pPr algn="l"/>
            <a:r>
              <a:rPr lang="es-CL" sz="9600" dirty="0" smtClean="0"/>
              <a:t>Con el propósito de superar las condiciones de la vida humana , el Estado ejerce una acción redistributiva del ingreso nacional, aprovechando fundamentalmente el efecto prisma del sistema presupuestario. Por medio de los impuestos, extrae recursos de los sectores de grandes riquezas o elevados ingresos, y por medio de los gastos, proyecta estos recursos hacia los sectores de escasa riqueza o bajo ingreso.  </a:t>
            </a:r>
            <a:endParaRPr lang="es-CL" sz="9600" b="1" i="1" u="sng" dirty="0" smtClean="0"/>
          </a:p>
          <a:p>
            <a:pPr algn="l"/>
            <a:endParaRPr lang="es-CL" sz="9600" b="1" i="1" u="sng" dirty="0" smtClean="0"/>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a:t>6</a:t>
            </a:r>
            <a:r>
              <a:rPr lang="es-CL" dirty="0" smtClean="0"/>
              <a:t>.Gestión del Gasto Público. Superación Nivel de Vida.</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C.- Distribución justa de la Riqueza y el ingreso:</a:t>
            </a:r>
          </a:p>
          <a:p>
            <a:pPr algn="l"/>
            <a:endParaRPr lang="es-CL" sz="9600" b="1" i="1" u="sng" dirty="0" smtClean="0"/>
          </a:p>
          <a:p>
            <a:pPr algn="l"/>
            <a:r>
              <a:rPr lang="es-CL" sz="9600" dirty="0" smtClean="0"/>
              <a:t>Respecto de los desembolsos realizados con este fin   y con una mirada absolutamente estatista, estos se aplicarían a la regulación de precios, previsión social, protección de la salud, transporte público y la difusión de la enseñanza entre otros. </a:t>
            </a:r>
          </a:p>
          <a:p>
            <a:pPr algn="l"/>
            <a:r>
              <a:rPr lang="es-CL" sz="9600" dirty="0" smtClean="0"/>
              <a:t>El Estado regula los precios de los artículos de consumo esencial, mediante el simple control, las subvenciones a las empresas que los o bien mediante la producción directa vía empresas estatales , caso Venezuela.</a:t>
            </a:r>
            <a:endParaRPr lang="es-CL" sz="9600" b="1" i="1" u="sng" dirty="0" smtClean="0"/>
          </a:p>
          <a:p>
            <a:pPr algn="l"/>
            <a:endParaRPr lang="es-CL" sz="9600" b="1" i="1" u="sng" dirty="0" smtClean="0"/>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dirty="0" smtClean="0"/>
              <a:t>6.Gestión del Gasto Público. Superación Nivel de Vida.</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C.- Distribución justa de la Riqueza y el ingreso:</a:t>
            </a:r>
          </a:p>
          <a:p>
            <a:pPr algn="l"/>
            <a:endParaRPr lang="es-CL" sz="9600" b="1" i="1" u="sng" dirty="0" smtClean="0"/>
          </a:p>
          <a:p>
            <a:pPr algn="l"/>
            <a:r>
              <a:rPr lang="es-CL" sz="9600" dirty="0" smtClean="0"/>
              <a:t>Conforme a lo precedentemente explicitado se beneficia a la masa de la población consumidora, y además se asegura el abastecimiento a bajo costo de las necesidades fundamentales de la población de un país.  </a:t>
            </a:r>
            <a:endParaRPr lang="es-CL" sz="9600" b="1" i="1" u="sng" dirty="0" smtClean="0"/>
          </a:p>
          <a:p>
            <a:pPr algn="l"/>
            <a:endParaRPr lang="es-CL" sz="9600" b="1" i="1" u="sng" dirty="0" smtClean="0"/>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85720" y="214290"/>
            <a:ext cx="8408114" cy="2376511"/>
          </a:xfrm>
        </p:spPr>
        <p:txBody>
          <a:bodyPr/>
          <a:lstStyle/>
          <a:p>
            <a:r>
              <a:rPr lang="es-CL" smtClean="0"/>
              <a:t>6.Gestión </a:t>
            </a:r>
            <a:r>
              <a:rPr lang="es-CL" dirty="0" smtClean="0"/>
              <a:t>del Gasto Público. Superación Nivel de Vida.</a:t>
            </a:r>
            <a:endParaRPr lang="es-CL" dirty="0"/>
          </a:p>
        </p:txBody>
      </p:sp>
      <p:sp>
        <p:nvSpPr>
          <p:cNvPr id="3" name="2 Subtítulo"/>
          <p:cNvSpPr>
            <a:spLocks noGrp="1"/>
          </p:cNvSpPr>
          <p:nvPr>
            <p:ph type="subTitle" idx="1"/>
          </p:nvPr>
        </p:nvSpPr>
        <p:spPr>
          <a:xfrm>
            <a:off x="714348" y="2571744"/>
            <a:ext cx="7979486" cy="4572008"/>
          </a:xfrm>
        </p:spPr>
        <p:txBody>
          <a:bodyPr anchor="ctr">
            <a:normAutofit fontScale="25000" lnSpcReduction="20000"/>
          </a:bodyPr>
          <a:lstStyle/>
          <a:p>
            <a:pPr algn="l"/>
            <a:r>
              <a:rPr lang="es-CL" dirty="0" smtClean="0"/>
              <a:t>		</a:t>
            </a:r>
          </a:p>
          <a:p>
            <a:pPr algn="l"/>
            <a:endParaRPr lang="es-CL" sz="9600" dirty="0" smtClean="0"/>
          </a:p>
          <a:p>
            <a:pPr algn="l"/>
            <a:r>
              <a:rPr lang="es-CL" sz="9600" b="1" i="1" u="sng" dirty="0" smtClean="0"/>
              <a:t>C.- Distribución justa de la Riqueza y el ingreso:</a:t>
            </a:r>
          </a:p>
          <a:p>
            <a:pPr algn="l"/>
            <a:endParaRPr lang="es-CL" sz="9600" b="1" i="1" u="sng" dirty="0" smtClean="0"/>
          </a:p>
          <a:p>
            <a:pPr algn="l"/>
            <a:r>
              <a:rPr lang="es-CL" sz="9600" dirty="0" smtClean="0"/>
              <a:t>Por otra parte  la previsión social puede ser empleada igualmente, para ejercer un efecto redistributivo. Organizada como servicio público y costeada por el rendimiento de los impuestos, si estos adoptan un régimen fuertemente progresivo , de esta forma los beneficios previsionales serían pagados por los sectores de más altos ingresos o mayor riqueza.</a:t>
            </a:r>
          </a:p>
          <a:p>
            <a:pPr algn="l"/>
            <a:r>
              <a:rPr lang="es-CL" sz="9600" dirty="0" smtClean="0"/>
              <a:t> </a:t>
            </a:r>
          </a:p>
          <a:p>
            <a:pPr algn="l"/>
            <a:endParaRPr lang="es-CL" sz="9600" b="1" i="1" u="sng" dirty="0" smtClean="0"/>
          </a:p>
          <a:p>
            <a:pPr algn="l"/>
            <a:endParaRPr lang="es-CL" dirty="0" smtClean="0"/>
          </a:p>
          <a:p>
            <a:pPr algn="l"/>
            <a:r>
              <a:rPr lang="es-CL" dirty="0" smtClean="0"/>
              <a:t>														 </a:t>
            </a:r>
            <a:endParaRPr lang="es-CL"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undición">
  <a:themeElements>
    <a:clrScheme name="Fundición">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Fundición">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undición">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2083</TotalTime>
  <Words>1484</Words>
  <Application>Microsoft Office PowerPoint</Application>
  <PresentationFormat>Presentación en pantalla (4:3)</PresentationFormat>
  <Paragraphs>588</Paragraphs>
  <Slides>82</Slides>
  <Notes>1</Notes>
  <HiddenSlides>0</HiddenSlides>
  <MMClips>0</MMClips>
  <ScaleCrop>false</ScaleCrop>
  <HeadingPairs>
    <vt:vector size="4" baseType="variant">
      <vt:variant>
        <vt:lpstr>Tema</vt:lpstr>
      </vt:variant>
      <vt:variant>
        <vt:i4>1</vt:i4>
      </vt:variant>
      <vt:variant>
        <vt:lpstr>Títulos de diapositiva</vt:lpstr>
      </vt:variant>
      <vt:variant>
        <vt:i4>82</vt:i4>
      </vt:variant>
    </vt:vector>
  </HeadingPairs>
  <TitlesOfParts>
    <vt:vector size="83" baseType="lpstr">
      <vt:lpstr>Fundición</vt:lpstr>
      <vt:lpstr>1.La Política Fiscal</vt:lpstr>
      <vt:lpstr>1.Introducción  a la Política Fiscal</vt:lpstr>
      <vt:lpstr>1. Introducción a la Política Fiscal</vt:lpstr>
      <vt:lpstr>2.Las Funciones y los Objetivos del Sector Público</vt:lpstr>
      <vt:lpstr>2.Las Funciones y los Objetivos del Sector Público</vt:lpstr>
      <vt:lpstr>2.Las Funciones y los Objetivos del Sector Público</vt:lpstr>
      <vt:lpstr>2.Las Funciones y los Objetivos del Sector Público</vt:lpstr>
      <vt:lpstr>2.Las Funciones y los Objetivos del Sector Público</vt:lpstr>
      <vt:lpstr>2.Las Funciones y los Objetivos del Sector Público</vt:lpstr>
      <vt:lpstr>2.Las Funciones y los Objetivos del Sector Público</vt:lpstr>
      <vt:lpstr>2.Las Funciones y los Objetivos del Sector Público</vt:lpstr>
      <vt:lpstr>2.Las Funciones y los Objetivos del Sector Público</vt:lpstr>
      <vt:lpstr>3. Instrumentos del Sector Público</vt:lpstr>
      <vt:lpstr>3. Instrumentos del Sector Público</vt:lpstr>
      <vt:lpstr>3. Instrumentos del Sector Público</vt:lpstr>
      <vt:lpstr>3. Instrumentos del Sector Público</vt:lpstr>
      <vt:lpstr>3. Instrumentos del Sector Público</vt:lpstr>
      <vt:lpstr>3. Instrumentos del Sector Público</vt:lpstr>
      <vt:lpstr>3. Instrumentos del Sector Público</vt:lpstr>
      <vt:lpstr>3. Instrumentos del Sector Público</vt:lpstr>
      <vt:lpstr>3. Instrumentos del Sector Público</vt:lpstr>
      <vt:lpstr>3. Instrumentos del Sector Público</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4.Sentido y Alcance del Gasto Público. Clasificación de los Gastos Públicos.</vt:lpstr>
      <vt:lpstr>5.Gestión del Gasto Público</vt:lpstr>
      <vt:lpstr>5.Gestión del Gasto Público</vt:lpstr>
      <vt:lpstr>5.Gestión del Gasto Público</vt:lpstr>
      <vt:lpstr>5.Gestión del Gasto Público</vt:lpstr>
      <vt:lpstr>5.Gestión del Gasto Público</vt:lpstr>
      <vt:lpstr>5.Gestión del Gasto Público</vt:lpstr>
      <vt:lpstr>5.Gestión del Gasto Público</vt:lpstr>
      <vt:lpstr>5.Gestión del Gasto Público</vt:lpstr>
      <vt:lpstr>1.Gestión del Gasto Público</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lpstr>6.Gestión del Gasto Público. Superación Nivel de Vida.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Probidad</dc:title>
  <dc:creator>casa</dc:creator>
  <cp:lastModifiedBy>Personal</cp:lastModifiedBy>
  <cp:revision>534</cp:revision>
  <dcterms:created xsi:type="dcterms:W3CDTF">2015-06-03T11:14:39Z</dcterms:created>
  <dcterms:modified xsi:type="dcterms:W3CDTF">2019-07-29T00:05:39Z</dcterms:modified>
</cp:coreProperties>
</file>