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0" r:id="rId3"/>
    <p:sldId id="267" r:id="rId4"/>
    <p:sldId id="268" r:id="rId5"/>
    <p:sldId id="293" r:id="rId6"/>
    <p:sldId id="309" r:id="rId7"/>
    <p:sldId id="310" r:id="rId8"/>
    <p:sldId id="311" r:id="rId9"/>
    <p:sldId id="312" r:id="rId10"/>
    <p:sldId id="296" r:id="rId11"/>
    <p:sldId id="295" r:id="rId12"/>
    <p:sldId id="286" r:id="rId13"/>
    <p:sldId id="287" r:id="rId14"/>
    <p:sldId id="288" r:id="rId15"/>
    <p:sldId id="289" r:id="rId16"/>
    <p:sldId id="290" r:id="rId17"/>
    <p:sldId id="291" r:id="rId18"/>
    <p:sldId id="292" r:id="rId19"/>
    <p:sldId id="300" r:id="rId20"/>
    <p:sldId id="301" r:id="rId21"/>
    <p:sldId id="304" r:id="rId22"/>
    <p:sldId id="305" r:id="rId23"/>
    <p:sldId id="302" r:id="rId24"/>
    <p:sldId id="303" r:id="rId25"/>
    <p:sldId id="297" r:id="rId26"/>
    <p:sldId id="298" r:id="rId27"/>
    <p:sldId id="299" r:id="rId28"/>
    <p:sldId id="279" r:id="rId29"/>
    <p:sldId id="285" r:id="rId30"/>
    <p:sldId id="307" r:id="rId31"/>
    <p:sldId id="306" r:id="rId32"/>
    <p:sldId id="308" r:id="rId33"/>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62893"/>
    <p:restoredTop sz="94712"/>
  </p:normalViewPr>
  <p:slideViewPr>
    <p:cSldViewPr snapToGrid="0" snapToObjects="1">
      <p:cViewPr varScale="1">
        <p:scale>
          <a:sx n="90" d="100"/>
          <a:sy n="90" d="100"/>
        </p:scale>
        <p:origin x="232" y="60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4CDABB9-789F-D148-B5E0-84C1EF015062}"/>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4E2191C1-C680-664D-BA1C-00973083F19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posición de fecha 3">
            <a:extLst>
              <a:ext uri="{FF2B5EF4-FFF2-40B4-BE49-F238E27FC236}">
                <a16:creationId xmlns:a16="http://schemas.microsoft.com/office/drawing/2014/main" id="{34FE9D7A-0DF4-A349-9A40-9CCC8F87355C}"/>
              </a:ext>
            </a:extLst>
          </p:cNvPr>
          <p:cNvSpPr>
            <a:spLocks noGrp="1"/>
          </p:cNvSpPr>
          <p:nvPr>
            <p:ph type="dt" sz="half" idx="10"/>
          </p:nvPr>
        </p:nvSpPr>
        <p:spPr/>
        <p:txBody>
          <a:bodyPr/>
          <a:lstStyle/>
          <a:p>
            <a:fld id="{73D58B4A-3E45-4D4F-A763-1E1EA93DA554}" type="datetimeFigureOut">
              <a:rPr lang="es-CL" smtClean="0"/>
              <a:pPr/>
              <a:t>14-07-25</a:t>
            </a:fld>
            <a:endParaRPr lang="es-CL"/>
          </a:p>
        </p:txBody>
      </p:sp>
      <p:sp>
        <p:nvSpPr>
          <p:cNvPr id="5" name="Marcador de posición de pie de página 4">
            <a:extLst>
              <a:ext uri="{FF2B5EF4-FFF2-40B4-BE49-F238E27FC236}">
                <a16:creationId xmlns:a16="http://schemas.microsoft.com/office/drawing/2014/main" id="{AA633670-D090-1344-AE29-D707BD5D631D}"/>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8326D7A1-B4E3-9243-9E49-13F06E7F99FA}"/>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3635981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conteni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0494CE-60DC-7542-B404-7B32E3EE5DEA}"/>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87D65996-81A4-BE43-8708-33C229935D7F}"/>
              </a:ext>
            </a:extLst>
          </p:cNvPr>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6DDC9743-4C09-7146-90A9-1228BB296BC7}"/>
              </a:ext>
            </a:extLst>
          </p:cNvPr>
          <p:cNvSpPr>
            <a:spLocks noGrp="1"/>
          </p:cNvSpPr>
          <p:nvPr>
            <p:ph type="dt" sz="half" idx="10"/>
          </p:nvPr>
        </p:nvSpPr>
        <p:spPr/>
        <p:txBody>
          <a:bodyPr/>
          <a:lstStyle/>
          <a:p>
            <a:fld id="{73D58B4A-3E45-4D4F-A763-1E1EA93DA554}" type="datetimeFigureOut">
              <a:rPr lang="es-CL" smtClean="0"/>
              <a:pPr/>
              <a:t>14-07-25</a:t>
            </a:fld>
            <a:endParaRPr lang="es-CL"/>
          </a:p>
        </p:txBody>
      </p:sp>
      <p:sp>
        <p:nvSpPr>
          <p:cNvPr id="5" name="Marcador de posición de pie de página 4">
            <a:extLst>
              <a:ext uri="{FF2B5EF4-FFF2-40B4-BE49-F238E27FC236}">
                <a16:creationId xmlns:a16="http://schemas.microsoft.com/office/drawing/2014/main" id="{4539387E-3487-5F49-9478-8FDEFF23AC43}"/>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C6D16214-150E-2C4E-A38A-3DEDBE5F0D07}"/>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641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9F7B31-D2AE-8E4C-8B28-8F485102A7F2}"/>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05A6323E-E052-814C-8F5D-B4B7DC500AC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posición de fecha 3">
            <a:extLst>
              <a:ext uri="{FF2B5EF4-FFF2-40B4-BE49-F238E27FC236}">
                <a16:creationId xmlns:a16="http://schemas.microsoft.com/office/drawing/2014/main" id="{5B0009C8-227B-4047-B82C-73110E412D9B}"/>
              </a:ext>
            </a:extLst>
          </p:cNvPr>
          <p:cNvSpPr>
            <a:spLocks noGrp="1"/>
          </p:cNvSpPr>
          <p:nvPr>
            <p:ph type="dt" sz="half" idx="10"/>
          </p:nvPr>
        </p:nvSpPr>
        <p:spPr/>
        <p:txBody>
          <a:bodyPr/>
          <a:lstStyle/>
          <a:p>
            <a:fld id="{73D58B4A-3E45-4D4F-A763-1E1EA93DA554}" type="datetimeFigureOut">
              <a:rPr lang="es-CL" smtClean="0"/>
              <a:pPr/>
              <a:t>14-07-25</a:t>
            </a:fld>
            <a:endParaRPr lang="es-CL"/>
          </a:p>
        </p:txBody>
      </p:sp>
      <p:sp>
        <p:nvSpPr>
          <p:cNvPr id="5" name="Marcador de posición de pie de página 4">
            <a:extLst>
              <a:ext uri="{FF2B5EF4-FFF2-40B4-BE49-F238E27FC236}">
                <a16:creationId xmlns:a16="http://schemas.microsoft.com/office/drawing/2014/main" id="{AB2D3D25-C203-BE43-92F9-02585FEFBA7C}"/>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D233B695-CC1E-7F4D-B138-FE7DE25D218F}"/>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735793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contenid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A9D933-03A6-DB48-A360-30A22586C3B0}"/>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3582F9FF-CAC8-8F4E-AA13-5B73439265F4}"/>
              </a:ext>
            </a:extLst>
          </p:cNvPr>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F22A92B5-8F31-094F-8087-744B9098CF9C}"/>
              </a:ext>
            </a:extLst>
          </p:cNvPr>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posición de fecha 4">
            <a:extLst>
              <a:ext uri="{FF2B5EF4-FFF2-40B4-BE49-F238E27FC236}">
                <a16:creationId xmlns:a16="http://schemas.microsoft.com/office/drawing/2014/main" id="{8B2174A5-CE87-9C43-81C0-8C5353DB20B7}"/>
              </a:ext>
            </a:extLst>
          </p:cNvPr>
          <p:cNvSpPr>
            <a:spLocks noGrp="1"/>
          </p:cNvSpPr>
          <p:nvPr>
            <p:ph type="dt" sz="half" idx="10"/>
          </p:nvPr>
        </p:nvSpPr>
        <p:spPr/>
        <p:txBody>
          <a:bodyPr/>
          <a:lstStyle/>
          <a:p>
            <a:fld id="{73D58B4A-3E45-4D4F-A763-1E1EA93DA554}" type="datetimeFigureOut">
              <a:rPr lang="es-CL" smtClean="0"/>
              <a:pPr/>
              <a:t>14-07-25</a:t>
            </a:fld>
            <a:endParaRPr lang="es-CL"/>
          </a:p>
        </p:txBody>
      </p:sp>
      <p:sp>
        <p:nvSpPr>
          <p:cNvPr id="6" name="Marcador de posición de pie de página 5">
            <a:extLst>
              <a:ext uri="{FF2B5EF4-FFF2-40B4-BE49-F238E27FC236}">
                <a16:creationId xmlns:a16="http://schemas.microsoft.com/office/drawing/2014/main" id="{BDEB97F5-DCF8-284E-9856-448113BB5D2A}"/>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D109A91A-8297-DB41-9315-5B5A41302D0E}"/>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740884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507ECD6-DAFD-DA49-AB00-B6277287325B}"/>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909BD99D-23C9-744D-A520-53CBBE97A4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a:extLst>
              <a:ext uri="{FF2B5EF4-FFF2-40B4-BE49-F238E27FC236}">
                <a16:creationId xmlns:a16="http://schemas.microsoft.com/office/drawing/2014/main" id="{74E5A34D-D2A6-5B4C-B2DE-D8CBBAEC9DFF}"/>
              </a:ext>
            </a:extLst>
          </p:cNvPr>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posición de texto 4">
            <a:extLst>
              <a:ext uri="{FF2B5EF4-FFF2-40B4-BE49-F238E27FC236}">
                <a16:creationId xmlns:a16="http://schemas.microsoft.com/office/drawing/2014/main" id="{066E1A28-ABE8-7948-8031-C7FD243EEC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a:extLst>
              <a:ext uri="{FF2B5EF4-FFF2-40B4-BE49-F238E27FC236}">
                <a16:creationId xmlns:a16="http://schemas.microsoft.com/office/drawing/2014/main" id="{6089E32E-A24D-3F4C-98E7-B38EE4A3FC60}"/>
              </a:ext>
            </a:extLst>
          </p:cNvPr>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posición de fecha 6">
            <a:extLst>
              <a:ext uri="{FF2B5EF4-FFF2-40B4-BE49-F238E27FC236}">
                <a16:creationId xmlns:a16="http://schemas.microsoft.com/office/drawing/2014/main" id="{F57DE52F-F0EC-9E4A-A476-1301605497D5}"/>
              </a:ext>
            </a:extLst>
          </p:cNvPr>
          <p:cNvSpPr>
            <a:spLocks noGrp="1"/>
          </p:cNvSpPr>
          <p:nvPr>
            <p:ph type="dt" sz="half" idx="10"/>
          </p:nvPr>
        </p:nvSpPr>
        <p:spPr/>
        <p:txBody>
          <a:bodyPr/>
          <a:lstStyle/>
          <a:p>
            <a:fld id="{73D58B4A-3E45-4D4F-A763-1E1EA93DA554}" type="datetimeFigureOut">
              <a:rPr lang="es-CL" smtClean="0"/>
              <a:pPr/>
              <a:t>14-07-25</a:t>
            </a:fld>
            <a:endParaRPr lang="es-CL"/>
          </a:p>
        </p:txBody>
      </p:sp>
      <p:sp>
        <p:nvSpPr>
          <p:cNvPr id="8" name="Marcador de posición de pie de página 7">
            <a:extLst>
              <a:ext uri="{FF2B5EF4-FFF2-40B4-BE49-F238E27FC236}">
                <a16:creationId xmlns:a16="http://schemas.microsoft.com/office/drawing/2014/main" id="{7E5ABFBF-97E8-3B46-B91D-5C5704803E0F}"/>
              </a:ext>
            </a:extLst>
          </p:cNvPr>
          <p:cNvSpPr>
            <a:spLocks noGrp="1"/>
          </p:cNvSpPr>
          <p:nvPr>
            <p:ph type="ftr" sz="quarter" idx="11"/>
          </p:nvPr>
        </p:nvSpPr>
        <p:spPr/>
        <p:txBody>
          <a:bodyPr/>
          <a:lstStyle/>
          <a:p>
            <a:endParaRPr lang="es-CL"/>
          </a:p>
        </p:txBody>
      </p:sp>
      <p:sp>
        <p:nvSpPr>
          <p:cNvPr id="9" name="Marcador de posición de número de diapositiva 8">
            <a:extLst>
              <a:ext uri="{FF2B5EF4-FFF2-40B4-BE49-F238E27FC236}">
                <a16:creationId xmlns:a16="http://schemas.microsoft.com/office/drawing/2014/main" id="{BD985CFA-F77E-944B-871D-D9D43834C923}"/>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8153750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DB7A46-13CD-1642-9D28-2C8925E0AAD1}"/>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posición de fecha 2">
            <a:extLst>
              <a:ext uri="{FF2B5EF4-FFF2-40B4-BE49-F238E27FC236}">
                <a16:creationId xmlns:a16="http://schemas.microsoft.com/office/drawing/2014/main" id="{E24996BF-25C4-D143-B839-DD773F0C7542}"/>
              </a:ext>
            </a:extLst>
          </p:cNvPr>
          <p:cNvSpPr>
            <a:spLocks noGrp="1"/>
          </p:cNvSpPr>
          <p:nvPr>
            <p:ph type="dt" sz="half" idx="10"/>
          </p:nvPr>
        </p:nvSpPr>
        <p:spPr/>
        <p:txBody>
          <a:bodyPr/>
          <a:lstStyle/>
          <a:p>
            <a:fld id="{73D58B4A-3E45-4D4F-A763-1E1EA93DA554}" type="datetimeFigureOut">
              <a:rPr lang="es-CL" smtClean="0"/>
              <a:pPr/>
              <a:t>14-07-25</a:t>
            </a:fld>
            <a:endParaRPr lang="es-CL"/>
          </a:p>
        </p:txBody>
      </p:sp>
      <p:sp>
        <p:nvSpPr>
          <p:cNvPr id="4" name="Marcador de posición de pie de página 3">
            <a:extLst>
              <a:ext uri="{FF2B5EF4-FFF2-40B4-BE49-F238E27FC236}">
                <a16:creationId xmlns:a16="http://schemas.microsoft.com/office/drawing/2014/main" id="{AAC19A87-E0B6-7D42-91C9-E97473566DD2}"/>
              </a:ext>
            </a:extLst>
          </p:cNvPr>
          <p:cNvSpPr>
            <a:spLocks noGrp="1"/>
          </p:cNvSpPr>
          <p:nvPr>
            <p:ph type="ftr" sz="quarter" idx="11"/>
          </p:nvPr>
        </p:nvSpPr>
        <p:spPr/>
        <p:txBody>
          <a:bodyPr/>
          <a:lstStyle/>
          <a:p>
            <a:endParaRPr lang="es-CL"/>
          </a:p>
        </p:txBody>
      </p:sp>
      <p:sp>
        <p:nvSpPr>
          <p:cNvPr id="5" name="Marcador de posición de número de diapositiva 4">
            <a:extLst>
              <a:ext uri="{FF2B5EF4-FFF2-40B4-BE49-F238E27FC236}">
                <a16:creationId xmlns:a16="http://schemas.microsoft.com/office/drawing/2014/main" id="{FAD9F652-E299-0044-80B4-140618DEFDE3}"/>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447999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posición de fecha 1">
            <a:extLst>
              <a:ext uri="{FF2B5EF4-FFF2-40B4-BE49-F238E27FC236}">
                <a16:creationId xmlns:a16="http://schemas.microsoft.com/office/drawing/2014/main" id="{C1BDCA07-DBC3-8F4B-B3DE-CF1182386C0C}"/>
              </a:ext>
            </a:extLst>
          </p:cNvPr>
          <p:cNvSpPr>
            <a:spLocks noGrp="1"/>
          </p:cNvSpPr>
          <p:nvPr>
            <p:ph type="dt" sz="half" idx="10"/>
          </p:nvPr>
        </p:nvSpPr>
        <p:spPr/>
        <p:txBody>
          <a:bodyPr/>
          <a:lstStyle/>
          <a:p>
            <a:fld id="{73D58B4A-3E45-4D4F-A763-1E1EA93DA554}" type="datetimeFigureOut">
              <a:rPr lang="es-CL" smtClean="0"/>
              <a:pPr/>
              <a:t>14-07-25</a:t>
            </a:fld>
            <a:endParaRPr lang="es-CL"/>
          </a:p>
        </p:txBody>
      </p:sp>
      <p:sp>
        <p:nvSpPr>
          <p:cNvPr id="3" name="Marcador de posición de pie de página 2">
            <a:extLst>
              <a:ext uri="{FF2B5EF4-FFF2-40B4-BE49-F238E27FC236}">
                <a16:creationId xmlns:a16="http://schemas.microsoft.com/office/drawing/2014/main" id="{C5DA2B06-AAC2-D34D-A494-D53123100323}"/>
              </a:ext>
            </a:extLst>
          </p:cNvPr>
          <p:cNvSpPr>
            <a:spLocks noGrp="1"/>
          </p:cNvSpPr>
          <p:nvPr>
            <p:ph type="ftr" sz="quarter" idx="11"/>
          </p:nvPr>
        </p:nvSpPr>
        <p:spPr/>
        <p:txBody>
          <a:bodyPr/>
          <a:lstStyle/>
          <a:p>
            <a:endParaRPr lang="es-CL"/>
          </a:p>
        </p:txBody>
      </p:sp>
      <p:sp>
        <p:nvSpPr>
          <p:cNvPr id="4" name="Marcador de posición de número de diapositiva 3">
            <a:extLst>
              <a:ext uri="{FF2B5EF4-FFF2-40B4-BE49-F238E27FC236}">
                <a16:creationId xmlns:a16="http://schemas.microsoft.com/office/drawing/2014/main" id="{9E3C856C-5DC2-2848-8569-E62E9228FA7C}"/>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205253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descrip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E370B4-1867-5C4B-BF35-E50BAC0F9473}"/>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91C29976-810C-F147-A636-8B86C8CFCFF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texto 3">
            <a:extLst>
              <a:ext uri="{FF2B5EF4-FFF2-40B4-BE49-F238E27FC236}">
                <a16:creationId xmlns:a16="http://schemas.microsoft.com/office/drawing/2014/main" id="{67AE737F-0998-A642-B314-2AD10BA586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posición de fecha 4">
            <a:extLst>
              <a:ext uri="{FF2B5EF4-FFF2-40B4-BE49-F238E27FC236}">
                <a16:creationId xmlns:a16="http://schemas.microsoft.com/office/drawing/2014/main" id="{27AEDCE7-655E-0F43-AE9C-585E2BACF573}"/>
              </a:ext>
            </a:extLst>
          </p:cNvPr>
          <p:cNvSpPr>
            <a:spLocks noGrp="1"/>
          </p:cNvSpPr>
          <p:nvPr>
            <p:ph type="dt" sz="half" idx="10"/>
          </p:nvPr>
        </p:nvSpPr>
        <p:spPr/>
        <p:txBody>
          <a:bodyPr/>
          <a:lstStyle/>
          <a:p>
            <a:fld id="{73D58B4A-3E45-4D4F-A763-1E1EA93DA554}" type="datetimeFigureOut">
              <a:rPr lang="es-CL" smtClean="0"/>
              <a:pPr/>
              <a:t>14-07-25</a:t>
            </a:fld>
            <a:endParaRPr lang="es-CL"/>
          </a:p>
        </p:txBody>
      </p:sp>
      <p:sp>
        <p:nvSpPr>
          <p:cNvPr id="6" name="Marcador de posición de pie de página 5">
            <a:extLst>
              <a:ext uri="{FF2B5EF4-FFF2-40B4-BE49-F238E27FC236}">
                <a16:creationId xmlns:a16="http://schemas.microsoft.com/office/drawing/2014/main" id="{7CC9B194-A80C-854F-A481-56CF4D0B083C}"/>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14406414-73DF-B749-9090-B3CCE47BEDA8}"/>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594341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descrip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C2E5A6-BA85-DF4F-8B47-A7D21244C3A1}"/>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5C32774B-A1CC-874B-AD39-108F25F88B5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posición de texto 3">
            <a:extLst>
              <a:ext uri="{FF2B5EF4-FFF2-40B4-BE49-F238E27FC236}">
                <a16:creationId xmlns:a16="http://schemas.microsoft.com/office/drawing/2014/main" id="{FD23C3B6-7A13-334C-802C-3AF51A0456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posición de fecha 4">
            <a:extLst>
              <a:ext uri="{FF2B5EF4-FFF2-40B4-BE49-F238E27FC236}">
                <a16:creationId xmlns:a16="http://schemas.microsoft.com/office/drawing/2014/main" id="{F0D1D8A0-1388-5D44-AB1D-64AA15E1D1BC}"/>
              </a:ext>
            </a:extLst>
          </p:cNvPr>
          <p:cNvSpPr>
            <a:spLocks noGrp="1"/>
          </p:cNvSpPr>
          <p:nvPr>
            <p:ph type="dt" sz="half" idx="10"/>
          </p:nvPr>
        </p:nvSpPr>
        <p:spPr/>
        <p:txBody>
          <a:bodyPr/>
          <a:lstStyle/>
          <a:p>
            <a:fld id="{73D58B4A-3E45-4D4F-A763-1E1EA93DA554}" type="datetimeFigureOut">
              <a:rPr lang="es-CL" smtClean="0"/>
              <a:pPr/>
              <a:t>14-07-25</a:t>
            </a:fld>
            <a:endParaRPr lang="es-CL"/>
          </a:p>
        </p:txBody>
      </p:sp>
      <p:sp>
        <p:nvSpPr>
          <p:cNvPr id="6" name="Marcador de posición de pie de página 5">
            <a:extLst>
              <a:ext uri="{FF2B5EF4-FFF2-40B4-BE49-F238E27FC236}">
                <a16:creationId xmlns:a16="http://schemas.microsoft.com/office/drawing/2014/main" id="{04ABEB97-F628-D747-8A3A-856AA3C1011F}"/>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95ABD722-4416-8D49-B115-B57C58CA75E0}"/>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3790102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E2F522-3854-9D41-91A9-70A6BE77E1E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posición de texto vertical 2">
            <a:extLst>
              <a:ext uri="{FF2B5EF4-FFF2-40B4-BE49-F238E27FC236}">
                <a16:creationId xmlns:a16="http://schemas.microsoft.com/office/drawing/2014/main" id="{F231D490-98F2-8446-9921-965282D6F548}"/>
              </a:ext>
            </a:extLst>
          </p:cNvPr>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A82DFD48-5FE6-9D4A-B27D-D5FDC3F93757}"/>
              </a:ext>
            </a:extLst>
          </p:cNvPr>
          <p:cNvSpPr>
            <a:spLocks noGrp="1"/>
          </p:cNvSpPr>
          <p:nvPr>
            <p:ph type="dt" sz="half" idx="10"/>
          </p:nvPr>
        </p:nvSpPr>
        <p:spPr/>
        <p:txBody>
          <a:bodyPr/>
          <a:lstStyle/>
          <a:p>
            <a:fld id="{73D58B4A-3E45-4D4F-A763-1E1EA93DA554}" type="datetimeFigureOut">
              <a:rPr lang="es-CL" smtClean="0"/>
              <a:pPr/>
              <a:t>14-07-25</a:t>
            </a:fld>
            <a:endParaRPr lang="es-CL"/>
          </a:p>
        </p:txBody>
      </p:sp>
      <p:sp>
        <p:nvSpPr>
          <p:cNvPr id="5" name="Marcador de posición de pie de página 4">
            <a:extLst>
              <a:ext uri="{FF2B5EF4-FFF2-40B4-BE49-F238E27FC236}">
                <a16:creationId xmlns:a16="http://schemas.microsoft.com/office/drawing/2014/main" id="{A88AB6EA-49CC-C544-9887-67CC531A5A4C}"/>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3B71C14B-6845-C74B-AB81-CCED1EB0383F}"/>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8679675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86C85B5-5B8D-724E-8111-3DAD793D93D1}"/>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posición de texto vertical 2">
            <a:extLst>
              <a:ext uri="{FF2B5EF4-FFF2-40B4-BE49-F238E27FC236}">
                <a16:creationId xmlns:a16="http://schemas.microsoft.com/office/drawing/2014/main" id="{9C8630D6-BF8D-2D4A-9821-FE6519C741B6}"/>
              </a:ext>
            </a:extLst>
          </p:cNvPr>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9E95F9A4-1FBA-7744-9B2D-807B733B0EF6}"/>
              </a:ext>
            </a:extLst>
          </p:cNvPr>
          <p:cNvSpPr>
            <a:spLocks noGrp="1"/>
          </p:cNvSpPr>
          <p:nvPr>
            <p:ph type="dt" sz="half" idx="10"/>
          </p:nvPr>
        </p:nvSpPr>
        <p:spPr/>
        <p:txBody>
          <a:bodyPr/>
          <a:lstStyle/>
          <a:p>
            <a:fld id="{73D58B4A-3E45-4D4F-A763-1E1EA93DA554}" type="datetimeFigureOut">
              <a:rPr lang="es-CL" smtClean="0"/>
              <a:pPr/>
              <a:t>14-07-25</a:t>
            </a:fld>
            <a:endParaRPr lang="es-CL"/>
          </a:p>
        </p:txBody>
      </p:sp>
      <p:sp>
        <p:nvSpPr>
          <p:cNvPr id="5" name="Marcador de posición de pie de página 4">
            <a:extLst>
              <a:ext uri="{FF2B5EF4-FFF2-40B4-BE49-F238E27FC236}">
                <a16:creationId xmlns:a16="http://schemas.microsoft.com/office/drawing/2014/main" id="{E4EE79B8-C58E-0A4C-B901-50DB70AAC773}"/>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B57AC71C-3DBB-7644-970C-790542640C71}"/>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84441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título 1">
            <a:extLst>
              <a:ext uri="{FF2B5EF4-FFF2-40B4-BE49-F238E27FC236}">
                <a16:creationId xmlns:a16="http://schemas.microsoft.com/office/drawing/2014/main" id="{354A8D8C-56B6-2B44-ACED-1D209EA0FF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3256A436-7D34-284D-A8BB-B6C5B6BC3F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B9688EB1-10E2-E346-87CA-7BF0276A198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D58B4A-3E45-4D4F-A763-1E1EA93DA554}" type="datetimeFigureOut">
              <a:rPr lang="es-CL" smtClean="0"/>
              <a:pPr/>
              <a:t>14-07-25</a:t>
            </a:fld>
            <a:endParaRPr lang="es-CL"/>
          </a:p>
        </p:txBody>
      </p:sp>
      <p:sp>
        <p:nvSpPr>
          <p:cNvPr id="5" name="Marcador de posición de pie de página 4">
            <a:extLst>
              <a:ext uri="{FF2B5EF4-FFF2-40B4-BE49-F238E27FC236}">
                <a16:creationId xmlns:a16="http://schemas.microsoft.com/office/drawing/2014/main" id="{5F272F2C-3ACF-5D4F-B8FB-51967A0681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posición de número de diapositiva 5">
            <a:extLst>
              <a:ext uri="{FF2B5EF4-FFF2-40B4-BE49-F238E27FC236}">
                <a16:creationId xmlns:a16="http://schemas.microsoft.com/office/drawing/2014/main" id="{B3253683-E86A-E44A-AAB0-611A11CB2F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BE7C6F-6EE6-DC45-B0B7-CE1F06F3D3D5}" type="slidenum">
              <a:rPr lang="es-CL" smtClean="0"/>
              <a:pPr/>
              <a:t>‹Nº›</a:t>
            </a:fld>
            <a:endParaRPr lang="es-CL"/>
          </a:p>
        </p:txBody>
      </p:sp>
    </p:spTree>
    <p:extLst>
      <p:ext uri="{BB962C8B-B14F-4D97-AF65-F5344CB8AC3E}">
        <p14:creationId xmlns:p14="http://schemas.microsoft.com/office/powerpoint/2010/main" val="39109760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es.wikipedia.org/wiki/Culombio"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tiff"/><Relationship Id="rId5" Type="http://schemas.openxmlformats.org/officeDocument/2006/relationships/image" Target="../media/image16.tiff"/><Relationship Id="rId4" Type="http://schemas.openxmlformats.org/officeDocument/2006/relationships/image" Target="../media/image15.tiff"/></Relationships>
</file>

<file path=ppt/slides/_rels/slide22.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tif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tif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1.png"/><Relationship Id="rId2" Type="http://schemas.openxmlformats.org/officeDocument/2006/relationships/image" Target="../media/image160.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0.png"/></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0.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28">
            <a:extLst>
              <a:ext uri="{FF2B5EF4-FFF2-40B4-BE49-F238E27FC236}">
                <a16:creationId xmlns:a16="http://schemas.microsoft.com/office/drawing/2014/main" id="{BAD76F3E-3A97-486B-B402-44400A8B91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09EB527F-0B41-5F4D-9C2B-A4D5A1E3AF61}"/>
              </a:ext>
            </a:extLst>
          </p:cNvPr>
          <p:cNvSpPr>
            <a:spLocks noGrp="1"/>
          </p:cNvSpPr>
          <p:nvPr>
            <p:ph type="ctrTitle"/>
          </p:nvPr>
        </p:nvSpPr>
        <p:spPr>
          <a:xfrm>
            <a:off x="838199" y="1093788"/>
            <a:ext cx="10506455" cy="2967208"/>
          </a:xfrm>
        </p:spPr>
        <p:txBody>
          <a:bodyPr>
            <a:normAutofit/>
          </a:bodyPr>
          <a:lstStyle/>
          <a:p>
            <a:pPr algn="l"/>
            <a:r>
              <a:rPr lang="es-ES" sz="5000" b="1" dirty="0">
                <a:latin typeface="Arial" panose="020B0604020202020204" pitchFamily="34" charset="0"/>
                <a:cs typeface="Arial" panose="020B0604020202020204" pitchFamily="34" charset="0"/>
              </a:rPr>
              <a:t>Física I</a:t>
            </a:r>
            <a:br>
              <a:rPr lang="es-ES" sz="5000" b="1" dirty="0">
                <a:latin typeface="Arial" panose="020B0604020202020204" pitchFamily="34" charset="0"/>
                <a:cs typeface="Arial" panose="020B0604020202020204" pitchFamily="34" charset="0"/>
              </a:rPr>
            </a:br>
            <a:r>
              <a:rPr lang="es-ES" sz="5000" b="1" dirty="0">
                <a:latin typeface="Arial" panose="020B0604020202020204" pitchFamily="34" charset="0"/>
                <a:cs typeface="Arial" panose="020B0604020202020204" pitchFamily="34" charset="0"/>
              </a:rPr>
              <a:t>Escuela Naval A. Prat</a:t>
            </a:r>
            <a:br>
              <a:rPr lang="es-ES" sz="5000" b="1" dirty="0">
                <a:latin typeface="Arial" panose="020B0604020202020204" pitchFamily="34" charset="0"/>
                <a:cs typeface="Arial" panose="020B0604020202020204" pitchFamily="34" charset="0"/>
              </a:rPr>
            </a:br>
            <a:r>
              <a:rPr lang="es-ES" sz="5000" dirty="0">
                <a:latin typeface="Arial" panose="020B0604020202020204" pitchFamily="34" charset="0"/>
                <a:cs typeface="Arial" panose="020B0604020202020204" pitchFamily="34" charset="0"/>
              </a:rPr>
              <a:t>2S-2025 </a:t>
            </a:r>
            <a:br>
              <a:rPr lang="es-ES" sz="5000" dirty="0">
                <a:latin typeface="Arial" panose="020B0604020202020204" pitchFamily="34" charset="0"/>
                <a:cs typeface="Arial" panose="020B0604020202020204" pitchFamily="34" charset="0"/>
              </a:rPr>
            </a:br>
            <a:r>
              <a:rPr lang="es-ES" sz="5000" dirty="0">
                <a:latin typeface="Arial" panose="020B0604020202020204" pitchFamily="34" charset="0"/>
                <a:cs typeface="Arial" panose="020B0604020202020204" pitchFamily="34" charset="0"/>
              </a:rPr>
              <a:t>Unidades de medida </a:t>
            </a:r>
            <a:endParaRPr lang="en-GB" sz="5000" dirty="0">
              <a:latin typeface="Arial" panose="020B0604020202020204" pitchFamily="34" charset="0"/>
              <a:cs typeface="Arial" panose="020B0604020202020204" pitchFamily="34" charset="0"/>
            </a:endParaRPr>
          </a:p>
        </p:txBody>
      </p:sp>
      <p:sp>
        <p:nvSpPr>
          <p:cNvPr id="36" name="Rectangle 30">
            <a:extLst>
              <a:ext uri="{FF2B5EF4-FFF2-40B4-BE49-F238E27FC236}">
                <a16:creationId xmlns:a16="http://schemas.microsoft.com/office/drawing/2014/main" id="{391F6B52-91F4-4AEB-B6DB-29FEBCF28C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4331166"/>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37" name="Rectangle 32">
            <a:extLst>
              <a:ext uri="{FF2B5EF4-FFF2-40B4-BE49-F238E27FC236}">
                <a16:creationId xmlns:a16="http://schemas.microsoft.com/office/drawing/2014/main" id="{2CD6F061-7C53-44F4-9794-953DB70A45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346882" y="2348839"/>
            <a:ext cx="54864" cy="39467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72900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6A0221EB-9E4C-9C43-A671-069765B3B9A4}"/>
              </a:ext>
            </a:extLst>
          </p:cNvPr>
          <p:cNvSpPr/>
          <p:nvPr/>
        </p:nvSpPr>
        <p:spPr>
          <a:xfrm>
            <a:off x="423553" y="2352797"/>
            <a:ext cx="3278462" cy="584775"/>
          </a:xfrm>
          <a:prstGeom prst="rect">
            <a:avLst/>
          </a:prstGeom>
        </p:spPr>
        <p:txBody>
          <a:bodyPr wrap="none">
            <a:spAutoFit/>
          </a:bodyPr>
          <a:lstStyle/>
          <a:p>
            <a:pPr fontAlgn="base"/>
            <a:r>
              <a:rPr lang="es-ES" sz="3200" b="1" dirty="0">
                <a:solidFill>
                  <a:srgbClr val="002060"/>
                </a:solidFill>
                <a:latin typeface="Arial" panose="020B0604020202020204" pitchFamily="34" charset="0"/>
                <a:cs typeface="Arial" panose="020B0604020202020204" pitchFamily="34" charset="0"/>
              </a:rPr>
              <a:t>Magnitud física </a:t>
            </a:r>
            <a:endParaRPr lang="es-CL" sz="3200" b="1" i="0" dirty="0">
              <a:solidFill>
                <a:srgbClr val="002060"/>
              </a:solidFill>
              <a:effectLst/>
              <a:latin typeface="Arial" panose="020B0604020202020204" pitchFamily="34" charset="0"/>
              <a:cs typeface="Arial" panose="020B0604020202020204" pitchFamily="34" charset="0"/>
            </a:endParaRPr>
          </a:p>
        </p:txBody>
      </p:sp>
      <p:sp>
        <p:nvSpPr>
          <p:cNvPr id="5" name="Rectángulo 4">
            <a:extLst>
              <a:ext uri="{FF2B5EF4-FFF2-40B4-BE49-F238E27FC236}">
                <a16:creationId xmlns:a16="http://schemas.microsoft.com/office/drawing/2014/main" id="{ABA7F9DD-0D73-5146-84F3-A1423E0BF585}"/>
              </a:ext>
            </a:extLst>
          </p:cNvPr>
          <p:cNvSpPr/>
          <p:nvPr/>
        </p:nvSpPr>
        <p:spPr>
          <a:xfrm>
            <a:off x="394798" y="892737"/>
            <a:ext cx="6162518" cy="1200329"/>
          </a:xfrm>
          <a:prstGeom prst="rect">
            <a:avLst/>
          </a:prstGeom>
        </p:spPr>
        <p:txBody>
          <a:bodyPr wrap="square">
            <a:spAutoFit/>
          </a:bodyPr>
          <a:lstStyle/>
          <a:p>
            <a:pPr algn="just"/>
            <a:r>
              <a:rPr lang="es-CL" dirty="0">
                <a:solidFill>
                  <a:srgbClr val="002060"/>
                </a:solidFill>
                <a:latin typeface="Arial" panose="020B0604020202020204" pitchFamily="34" charset="0"/>
                <a:cs typeface="Arial" panose="020B0604020202020204" pitchFamily="34" charset="0"/>
              </a:rPr>
              <a:t>Una </a:t>
            </a:r>
            <a:r>
              <a:rPr lang="es-CL" b="1" dirty="0">
                <a:solidFill>
                  <a:srgbClr val="002060"/>
                </a:solidFill>
                <a:latin typeface="Arial" panose="020B0604020202020204" pitchFamily="34" charset="0"/>
                <a:cs typeface="Arial" panose="020B0604020202020204" pitchFamily="34" charset="0"/>
              </a:rPr>
              <a:t>cantidad</a:t>
            </a:r>
            <a:r>
              <a:rPr lang="es-CL" dirty="0">
                <a:solidFill>
                  <a:srgbClr val="002060"/>
                </a:solidFill>
                <a:latin typeface="Arial" panose="020B0604020202020204" pitchFamily="34" charset="0"/>
                <a:cs typeface="Arial" panose="020B0604020202020204" pitchFamily="34" charset="0"/>
              </a:rPr>
              <a:t> física es toda aquella propiedad o entidad abstracta que puede ser medida.</a:t>
            </a:r>
          </a:p>
          <a:p>
            <a:pPr algn="just"/>
            <a:r>
              <a:rPr lang="es-CL" b="1" dirty="0">
                <a:solidFill>
                  <a:srgbClr val="002060"/>
                </a:solidFill>
                <a:latin typeface="Arial" panose="020B0604020202020204" pitchFamily="34" charset="0"/>
                <a:cs typeface="Arial" panose="020B0604020202020204" pitchFamily="34" charset="0"/>
              </a:rPr>
              <a:t>En definitiva, una cantidad f</a:t>
            </a:r>
            <a:r>
              <a:rPr lang="es-ES" b="1" dirty="0">
                <a:solidFill>
                  <a:srgbClr val="002060"/>
                </a:solidFill>
                <a:latin typeface="Arial" panose="020B0604020202020204" pitchFamily="34" charset="0"/>
                <a:cs typeface="Arial" panose="020B0604020202020204" pitchFamily="34" charset="0"/>
              </a:rPr>
              <a:t>í</a:t>
            </a:r>
            <a:r>
              <a:rPr lang="es-CL" b="1" dirty="0">
                <a:solidFill>
                  <a:srgbClr val="002060"/>
                </a:solidFill>
                <a:latin typeface="Arial" panose="020B0604020202020204" pitchFamily="34" charset="0"/>
                <a:cs typeface="Arial" panose="020B0604020202020204" pitchFamily="34" charset="0"/>
              </a:rPr>
              <a:t>sica es toda aquella propiedad que se puede medir.</a:t>
            </a:r>
          </a:p>
        </p:txBody>
      </p:sp>
      <p:sp>
        <p:nvSpPr>
          <p:cNvPr id="6" name="Rectángulo 3">
            <a:extLst>
              <a:ext uri="{FF2B5EF4-FFF2-40B4-BE49-F238E27FC236}">
                <a16:creationId xmlns:a16="http://schemas.microsoft.com/office/drawing/2014/main" id="{6A0221EB-9E4C-9C43-A671-069765B3B9A4}"/>
              </a:ext>
            </a:extLst>
          </p:cNvPr>
          <p:cNvSpPr/>
          <p:nvPr/>
        </p:nvSpPr>
        <p:spPr>
          <a:xfrm>
            <a:off x="394798" y="289549"/>
            <a:ext cx="3097323" cy="584775"/>
          </a:xfrm>
          <a:prstGeom prst="rect">
            <a:avLst/>
          </a:prstGeom>
        </p:spPr>
        <p:txBody>
          <a:bodyPr wrap="none">
            <a:spAutoFit/>
          </a:bodyPr>
          <a:lstStyle/>
          <a:p>
            <a:pPr fontAlgn="base"/>
            <a:r>
              <a:rPr lang="es-ES" sz="3200" b="1" dirty="0">
                <a:solidFill>
                  <a:srgbClr val="002060"/>
                </a:solidFill>
                <a:latin typeface="Arial" panose="020B0604020202020204" pitchFamily="34" charset="0"/>
                <a:cs typeface="Arial" panose="020B0604020202020204" pitchFamily="34" charset="0"/>
              </a:rPr>
              <a:t>Cantidad física</a:t>
            </a:r>
            <a:endParaRPr lang="es-CL" sz="3200" b="1" i="0" dirty="0">
              <a:solidFill>
                <a:srgbClr val="002060"/>
              </a:solidFill>
              <a:effectLst/>
              <a:latin typeface="Arial" panose="020B0604020202020204" pitchFamily="34" charset="0"/>
              <a:cs typeface="Arial" panose="020B0604020202020204" pitchFamily="34" charset="0"/>
            </a:endParaRPr>
          </a:p>
        </p:txBody>
      </p:sp>
      <p:sp>
        <p:nvSpPr>
          <p:cNvPr id="8" name="Rectángulo 3">
            <a:extLst>
              <a:ext uri="{FF2B5EF4-FFF2-40B4-BE49-F238E27FC236}">
                <a16:creationId xmlns:a16="http://schemas.microsoft.com/office/drawing/2014/main" id="{6A0221EB-9E4C-9C43-A671-069765B3B9A4}"/>
              </a:ext>
            </a:extLst>
          </p:cNvPr>
          <p:cNvSpPr/>
          <p:nvPr/>
        </p:nvSpPr>
        <p:spPr>
          <a:xfrm>
            <a:off x="394798" y="3889521"/>
            <a:ext cx="3781805" cy="584775"/>
          </a:xfrm>
          <a:prstGeom prst="rect">
            <a:avLst/>
          </a:prstGeom>
        </p:spPr>
        <p:txBody>
          <a:bodyPr wrap="none">
            <a:spAutoFit/>
          </a:bodyPr>
          <a:lstStyle/>
          <a:p>
            <a:pPr fontAlgn="base"/>
            <a:r>
              <a:rPr lang="es-ES" sz="3200" b="1" dirty="0">
                <a:solidFill>
                  <a:srgbClr val="002060"/>
                </a:solidFill>
                <a:latin typeface="Arial" panose="020B0604020202020204" pitchFamily="34" charset="0"/>
                <a:cs typeface="Arial" panose="020B0604020202020204" pitchFamily="34" charset="0"/>
              </a:rPr>
              <a:t>Dimensión físicas </a:t>
            </a:r>
            <a:endParaRPr lang="es-CL" sz="3200" b="1" i="0" dirty="0">
              <a:solidFill>
                <a:srgbClr val="002060"/>
              </a:solidFill>
              <a:effectLst/>
              <a:latin typeface="Arial" panose="020B060402020202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0CCF7392-59FB-4F0B-8634-3058879732F2}"/>
              </a:ext>
            </a:extLst>
          </p:cNvPr>
          <p:cNvSpPr txBox="1"/>
          <p:nvPr/>
        </p:nvSpPr>
        <p:spPr>
          <a:xfrm>
            <a:off x="425570" y="2955985"/>
            <a:ext cx="616251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solidFill>
                  <a:srgbClr val="002060"/>
                </a:solidFill>
                <a:latin typeface="Arial" panose="020B0604020202020204" pitchFamily="34" charset="0"/>
                <a:cs typeface="Arial" panose="020B0604020202020204" pitchFamily="34" charset="0"/>
              </a:rPr>
              <a:t>Una </a:t>
            </a:r>
            <a:r>
              <a:rPr lang="en-US" b="1" dirty="0" err="1">
                <a:solidFill>
                  <a:srgbClr val="002060"/>
                </a:solidFill>
                <a:latin typeface="Arial" panose="020B0604020202020204" pitchFamily="34" charset="0"/>
                <a:cs typeface="Arial" panose="020B0604020202020204" pitchFamily="34" charset="0"/>
              </a:rPr>
              <a:t>magnitud</a:t>
            </a:r>
            <a:r>
              <a:rPr lang="en-US" b="1" dirty="0">
                <a:solidFill>
                  <a:srgbClr val="002060"/>
                </a:solidFill>
                <a:latin typeface="Arial" panose="020B0604020202020204" pitchFamily="34" charset="0"/>
                <a:cs typeface="Arial" panose="020B0604020202020204" pitchFamily="34" charset="0"/>
              </a:rPr>
              <a:t> </a:t>
            </a:r>
            <a:r>
              <a:rPr lang="en-US" dirty="0">
                <a:solidFill>
                  <a:srgbClr val="002060"/>
                </a:solidFill>
                <a:latin typeface="Arial" panose="020B0604020202020204" pitchFamily="34" charset="0"/>
                <a:cs typeface="Arial" panose="020B0604020202020204" pitchFamily="34" charset="0"/>
              </a:rPr>
              <a:t>es el </a:t>
            </a:r>
            <a:r>
              <a:rPr lang="en-US" dirty="0" err="1">
                <a:solidFill>
                  <a:srgbClr val="002060"/>
                </a:solidFill>
                <a:latin typeface="Arial" panose="020B0604020202020204" pitchFamily="34" charset="0"/>
                <a:cs typeface="Arial" panose="020B0604020202020204" pitchFamily="34" charset="0"/>
              </a:rPr>
              <a:t>resultado</a:t>
            </a:r>
            <a:r>
              <a:rPr lang="en-US" dirty="0">
                <a:solidFill>
                  <a:srgbClr val="002060"/>
                </a:solidFill>
                <a:latin typeface="Arial" panose="020B0604020202020204" pitchFamily="34" charset="0"/>
                <a:cs typeface="Arial" panose="020B0604020202020204" pitchFamily="34" charset="0"/>
              </a:rPr>
              <a:t> de una </a:t>
            </a:r>
            <a:r>
              <a:rPr lang="en-US" dirty="0" err="1">
                <a:solidFill>
                  <a:srgbClr val="002060"/>
                </a:solidFill>
                <a:latin typeface="Arial" panose="020B0604020202020204" pitchFamily="34" charset="0"/>
                <a:cs typeface="Arial" panose="020B0604020202020204" pitchFamily="34" charset="0"/>
              </a:rPr>
              <a:t>medición</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física</a:t>
            </a:r>
            <a:r>
              <a:rPr lang="en-US" dirty="0">
                <a:solidFill>
                  <a:srgbClr val="002060"/>
                </a:solidFill>
                <a:latin typeface="Arial" panose="020B0604020202020204" pitchFamily="34" charset="0"/>
                <a:cs typeface="Arial" panose="020B0604020202020204" pitchFamily="34" charset="0"/>
              </a:rPr>
              <a:t> de una </a:t>
            </a:r>
            <a:r>
              <a:rPr lang="en-US" dirty="0" err="1">
                <a:solidFill>
                  <a:srgbClr val="002060"/>
                </a:solidFill>
                <a:latin typeface="Arial" panose="020B0604020202020204" pitchFamily="34" charset="0"/>
                <a:cs typeface="Arial" panose="020B0604020202020204" pitchFamily="34" charset="0"/>
              </a:rPr>
              <a:t>cantidad</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física</a:t>
            </a:r>
            <a:r>
              <a:rPr lang="en-US" dirty="0">
                <a:solidFill>
                  <a:srgbClr val="002060"/>
                </a:solidFill>
                <a:latin typeface="Arial" panose="020B0604020202020204" pitchFamily="34" charset="0"/>
                <a:cs typeface="Arial" panose="020B0604020202020204" pitchFamily="34" charset="0"/>
              </a:rPr>
              <a:t>.</a:t>
            </a:r>
          </a:p>
        </p:txBody>
      </p:sp>
      <p:sp>
        <p:nvSpPr>
          <p:cNvPr id="3" name="Rectángulo 2">
            <a:extLst>
              <a:ext uri="{FF2B5EF4-FFF2-40B4-BE49-F238E27FC236}">
                <a16:creationId xmlns:a16="http://schemas.microsoft.com/office/drawing/2014/main" id="{7F3AC215-CC70-6041-AFE2-F35B7F2AF34F}"/>
              </a:ext>
            </a:extLst>
          </p:cNvPr>
          <p:cNvSpPr/>
          <p:nvPr/>
        </p:nvSpPr>
        <p:spPr>
          <a:xfrm>
            <a:off x="394798" y="4624586"/>
            <a:ext cx="6722098" cy="1200329"/>
          </a:xfrm>
          <a:prstGeom prst="rect">
            <a:avLst/>
          </a:prstGeom>
        </p:spPr>
        <p:txBody>
          <a:bodyPr wrap="square">
            <a:spAutoFit/>
          </a:bodyPr>
          <a:lstStyle/>
          <a:p>
            <a:pPr algn="just"/>
            <a:r>
              <a:rPr lang="es-CL" dirty="0">
                <a:solidFill>
                  <a:srgbClr val="002060"/>
                </a:solidFill>
                <a:latin typeface="Arial" panose="020B0604020202020204" pitchFamily="34" charset="0"/>
                <a:cs typeface="Arial" panose="020B0604020202020204" pitchFamily="34" charset="0"/>
              </a:rPr>
              <a:t>Introduciremos el concepto de dimensión física para referirnos a una cualidad intrínseca de la cantidad física que es independiente de la forma en que se expresa o valora dicha cantidad física. </a:t>
            </a:r>
            <a:endParaRPr lang="es-ES_tradnl" dirty="0">
              <a:solidFill>
                <a:srgbClr val="002060"/>
              </a:solidFill>
              <a:latin typeface="Arial" panose="020B0604020202020204" pitchFamily="34" charset="0"/>
              <a:cs typeface="Arial" panose="020B0604020202020204" pitchFamily="34" charset="0"/>
            </a:endParaRPr>
          </a:p>
        </p:txBody>
      </p:sp>
      <p:sp>
        <p:nvSpPr>
          <p:cNvPr id="9" name="Rectángulo 3">
            <a:extLst>
              <a:ext uri="{FF2B5EF4-FFF2-40B4-BE49-F238E27FC236}">
                <a16:creationId xmlns:a16="http://schemas.microsoft.com/office/drawing/2014/main" id="{E1C0FDD2-D511-6249-9B57-FE30B9D7D711}"/>
              </a:ext>
            </a:extLst>
          </p:cNvPr>
          <p:cNvSpPr/>
          <p:nvPr/>
        </p:nvSpPr>
        <p:spPr>
          <a:xfrm>
            <a:off x="6984694" y="1085156"/>
            <a:ext cx="4924540" cy="3539430"/>
          </a:xfrm>
          <a:prstGeom prst="rect">
            <a:avLst/>
          </a:prstGeom>
          <a:ln w="19050">
            <a:solidFill>
              <a:schemeClr val="accent1">
                <a:lumMod val="75000"/>
              </a:schemeClr>
            </a:solidFill>
          </a:ln>
        </p:spPr>
        <p:txBody>
          <a:bodyPr wrap="square">
            <a:spAutoFit/>
          </a:bodyPr>
          <a:lstStyle/>
          <a:p>
            <a:pPr fontAlgn="base"/>
            <a:r>
              <a:rPr lang="es-ES" sz="2400" i="0" dirty="0">
                <a:solidFill>
                  <a:schemeClr val="accent2">
                    <a:lumMod val="75000"/>
                  </a:schemeClr>
                </a:solidFill>
                <a:effectLst/>
                <a:latin typeface="Arial" panose="020B0604020202020204" pitchFamily="34" charset="0"/>
                <a:cs typeface="Arial" panose="020B0604020202020204" pitchFamily="34" charset="0"/>
              </a:rPr>
              <a:t>La rapidez de un avión es 780 km/h</a:t>
            </a:r>
          </a:p>
          <a:p>
            <a:pPr fontAlgn="base"/>
            <a:endParaRPr lang="es-ES" sz="2400" dirty="0">
              <a:solidFill>
                <a:schemeClr val="accent2">
                  <a:lumMod val="75000"/>
                </a:schemeClr>
              </a:solidFill>
              <a:latin typeface="Arial" panose="020B0604020202020204" pitchFamily="34" charset="0"/>
              <a:cs typeface="Arial" panose="020B0604020202020204" pitchFamily="34" charset="0"/>
            </a:endParaRPr>
          </a:p>
          <a:p>
            <a:pPr fontAlgn="base"/>
            <a:r>
              <a:rPr lang="es-ES" sz="2400" i="0" dirty="0">
                <a:solidFill>
                  <a:schemeClr val="accent6">
                    <a:lumMod val="50000"/>
                  </a:schemeClr>
                </a:solidFill>
                <a:effectLst/>
                <a:latin typeface="Arial" panose="020B0604020202020204" pitchFamily="34" charset="0"/>
                <a:cs typeface="Arial" panose="020B0604020202020204" pitchFamily="34" charset="0"/>
              </a:rPr>
              <a:t>Cantidad física: </a:t>
            </a:r>
            <a:r>
              <a:rPr lang="es-ES" sz="2400" i="0" dirty="0">
                <a:solidFill>
                  <a:srgbClr val="FF0000"/>
                </a:solidFill>
                <a:effectLst/>
                <a:latin typeface="Arial" panose="020B0604020202020204" pitchFamily="34" charset="0"/>
                <a:cs typeface="Arial" panose="020B0604020202020204" pitchFamily="34" charset="0"/>
              </a:rPr>
              <a:t>rapidez</a:t>
            </a:r>
          </a:p>
          <a:p>
            <a:pPr fontAlgn="base"/>
            <a:endParaRPr lang="es-ES" sz="2400" i="0" dirty="0">
              <a:solidFill>
                <a:schemeClr val="accent6">
                  <a:lumMod val="50000"/>
                </a:schemeClr>
              </a:solidFill>
              <a:effectLst/>
              <a:latin typeface="Arial" panose="020B0604020202020204" pitchFamily="34" charset="0"/>
              <a:cs typeface="Arial" panose="020B0604020202020204" pitchFamily="34" charset="0"/>
            </a:endParaRPr>
          </a:p>
          <a:p>
            <a:pPr fontAlgn="base"/>
            <a:r>
              <a:rPr lang="es-ES" sz="2400" dirty="0">
                <a:solidFill>
                  <a:schemeClr val="accent6">
                    <a:lumMod val="50000"/>
                  </a:schemeClr>
                </a:solidFill>
                <a:latin typeface="Arial" panose="020B0604020202020204" pitchFamily="34" charset="0"/>
                <a:cs typeface="Arial" panose="020B0604020202020204" pitchFamily="34" charset="0"/>
              </a:rPr>
              <a:t>Dimensión física: </a:t>
            </a:r>
            <a:r>
              <a:rPr lang="es-ES" sz="2400" dirty="0">
                <a:solidFill>
                  <a:srgbClr val="FF0000"/>
                </a:solidFill>
                <a:latin typeface="Arial" panose="020B0604020202020204" pitchFamily="34" charset="0"/>
                <a:cs typeface="Arial" panose="020B0604020202020204" pitchFamily="34" charset="0"/>
              </a:rPr>
              <a:t>longitud/tiempo</a:t>
            </a:r>
          </a:p>
          <a:p>
            <a:pPr fontAlgn="base"/>
            <a:endParaRPr lang="es-ES" sz="2400" dirty="0">
              <a:solidFill>
                <a:schemeClr val="accent6">
                  <a:lumMod val="50000"/>
                </a:schemeClr>
              </a:solidFill>
              <a:latin typeface="Arial" panose="020B0604020202020204" pitchFamily="34" charset="0"/>
              <a:cs typeface="Arial" panose="020B0604020202020204" pitchFamily="34" charset="0"/>
            </a:endParaRPr>
          </a:p>
          <a:p>
            <a:pPr fontAlgn="base"/>
            <a:r>
              <a:rPr lang="es-ES" sz="2400" dirty="0">
                <a:solidFill>
                  <a:schemeClr val="accent6">
                    <a:lumMod val="50000"/>
                  </a:schemeClr>
                </a:solidFill>
                <a:latin typeface="Arial" panose="020B0604020202020204" pitchFamily="34" charset="0"/>
                <a:cs typeface="Arial" panose="020B0604020202020204" pitchFamily="34" charset="0"/>
              </a:rPr>
              <a:t>Magnitud física: </a:t>
            </a:r>
            <a:r>
              <a:rPr lang="es-ES" sz="2400" dirty="0">
                <a:solidFill>
                  <a:srgbClr val="FF0000"/>
                </a:solidFill>
                <a:latin typeface="Arial" panose="020B0604020202020204" pitchFamily="34" charset="0"/>
                <a:cs typeface="Arial" panose="020B0604020202020204" pitchFamily="34" charset="0"/>
              </a:rPr>
              <a:t>780 km/h </a:t>
            </a:r>
          </a:p>
          <a:p>
            <a:pPr fontAlgn="base"/>
            <a:endParaRPr lang="es-ES" sz="3200" i="0" dirty="0">
              <a:solidFill>
                <a:schemeClr val="accent6">
                  <a:lumMod val="50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59678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ppt_x"/>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9">
                                            <p:txEl>
                                              <p:pRg st="0" end="0"/>
                                            </p:txEl>
                                          </p:spTgt>
                                        </p:tgtEl>
                                        <p:attrNameLst>
                                          <p:attrName>style.visibility</p:attrName>
                                        </p:attrNameLst>
                                      </p:cBhvr>
                                      <p:to>
                                        <p:strVal val="visible"/>
                                      </p:to>
                                    </p:set>
                                    <p:anim calcmode="lin" valueType="num">
                                      <p:cBhvr additive="base">
                                        <p:cTn id="3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9">
                                            <p:txEl>
                                              <p:pRg st="2" end="2"/>
                                            </p:txEl>
                                          </p:spTgt>
                                        </p:tgtEl>
                                        <p:attrNameLst>
                                          <p:attrName>style.visibility</p:attrName>
                                        </p:attrNameLst>
                                      </p:cBhvr>
                                      <p:to>
                                        <p:strVal val="visible"/>
                                      </p:to>
                                    </p:set>
                                    <p:anim calcmode="lin" valueType="num">
                                      <p:cBhvr additive="base">
                                        <p:cTn id="3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9">
                                            <p:txEl>
                                              <p:pRg st="4" end="4"/>
                                            </p:txEl>
                                          </p:spTgt>
                                        </p:tgtEl>
                                        <p:attrNameLst>
                                          <p:attrName>style.visibility</p:attrName>
                                        </p:attrNameLst>
                                      </p:cBhvr>
                                      <p:to>
                                        <p:strVal val="visible"/>
                                      </p:to>
                                    </p:set>
                                    <p:anim calcmode="lin" valueType="num">
                                      <p:cBhvr additive="base">
                                        <p:cTn id="45"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9">
                                            <p:txEl>
                                              <p:pRg st="6" end="6"/>
                                            </p:txEl>
                                          </p:spTgt>
                                        </p:tgtEl>
                                        <p:attrNameLst>
                                          <p:attrName>style.visibility</p:attrName>
                                        </p:attrNameLst>
                                      </p:cBhvr>
                                      <p:to>
                                        <p:strVal val="visible"/>
                                      </p:to>
                                    </p:set>
                                    <p:anim calcmode="lin" valueType="num">
                                      <p:cBhvr additive="base">
                                        <p:cTn id="51" dur="5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8" grpId="0"/>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8719D8FD-908D-1845-8305-3F47C7B736E3}"/>
              </a:ext>
            </a:extLst>
          </p:cNvPr>
          <p:cNvSpPr/>
          <p:nvPr/>
        </p:nvSpPr>
        <p:spPr>
          <a:xfrm>
            <a:off x="255918" y="551934"/>
            <a:ext cx="2257349" cy="584775"/>
          </a:xfrm>
          <a:prstGeom prst="rect">
            <a:avLst/>
          </a:prstGeom>
        </p:spPr>
        <p:txBody>
          <a:bodyPr wrap="none">
            <a:spAutoFit/>
          </a:bodyPr>
          <a:lstStyle/>
          <a:p>
            <a:pPr fontAlgn="base"/>
            <a:r>
              <a:rPr lang="es-ES" sz="3200" b="1">
                <a:solidFill>
                  <a:srgbClr val="002060"/>
                </a:solidFill>
                <a:latin typeface="Arial" panose="020B0604020202020204" pitchFamily="34" charset="0"/>
                <a:cs typeface="Arial" panose="020B0604020202020204" pitchFamily="34" charset="0"/>
              </a:rPr>
              <a:t>Medir es…</a:t>
            </a:r>
            <a:endParaRPr lang="es-CL" sz="3200" b="1" i="0">
              <a:solidFill>
                <a:srgbClr val="002060"/>
              </a:solidFill>
              <a:effectLst/>
              <a:latin typeface="Arial" panose="020B0604020202020204" pitchFamily="34" charset="0"/>
              <a:cs typeface="Arial" panose="020B0604020202020204" pitchFamily="34" charset="0"/>
            </a:endParaRPr>
          </a:p>
        </p:txBody>
      </p:sp>
      <p:sp>
        <p:nvSpPr>
          <p:cNvPr id="5" name="Rectángulo 3">
            <a:extLst>
              <a:ext uri="{FF2B5EF4-FFF2-40B4-BE49-F238E27FC236}">
                <a16:creationId xmlns:a16="http://schemas.microsoft.com/office/drawing/2014/main" id="{8719D8FD-908D-1845-8305-3F47C7B736E3}"/>
              </a:ext>
            </a:extLst>
          </p:cNvPr>
          <p:cNvSpPr/>
          <p:nvPr/>
        </p:nvSpPr>
        <p:spPr>
          <a:xfrm>
            <a:off x="255917" y="1545021"/>
            <a:ext cx="10165089" cy="1077218"/>
          </a:xfrm>
          <a:prstGeom prst="rect">
            <a:avLst/>
          </a:prstGeom>
        </p:spPr>
        <p:txBody>
          <a:bodyPr wrap="square">
            <a:spAutoFit/>
          </a:bodyPr>
          <a:lstStyle/>
          <a:p>
            <a:pPr algn="just" fontAlgn="base"/>
            <a:r>
              <a:rPr lang="es-ES" sz="3200" i="0">
                <a:solidFill>
                  <a:srgbClr val="7030A0"/>
                </a:solidFill>
                <a:effectLst/>
                <a:latin typeface="Arial" panose="020B0604020202020204" pitchFamily="34" charset="0"/>
                <a:cs typeface="Arial" panose="020B0604020202020204" pitchFamily="34" charset="0"/>
              </a:rPr>
              <a:t>Comparar cuantitativamente </a:t>
            </a:r>
            <a:r>
              <a:rPr lang="es-CL" sz="3200">
                <a:solidFill>
                  <a:srgbClr val="7030A0"/>
                </a:solidFill>
                <a:latin typeface="Arial" panose="020B0604020202020204" pitchFamily="34" charset="0"/>
                <a:cs typeface="Arial" panose="020B0604020202020204" pitchFamily="34" charset="0"/>
              </a:rPr>
              <a:t>una magnitud de valor desconocido con una magnitud de referencia </a:t>
            </a:r>
            <a:endParaRPr lang="es-ES" sz="3200" i="0">
              <a:solidFill>
                <a:srgbClr val="7030A0"/>
              </a:solidFill>
              <a:effectLst/>
              <a:latin typeface="Arial" panose="020B0604020202020204" pitchFamily="34" charset="0"/>
              <a:cs typeface="Arial" panose="020B0604020202020204" pitchFamily="34" charset="0"/>
            </a:endParaRPr>
          </a:p>
        </p:txBody>
      </p:sp>
      <p:pic>
        <p:nvPicPr>
          <p:cNvPr id="12289" name="Picture 1"/>
          <p:cNvPicPr>
            <a:picLocks noChangeAspect="1" noChangeArrowheads="1"/>
          </p:cNvPicPr>
          <p:nvPr/>
        </p:nvPicPr>
        <p:blipFill>
          <a:blip r:embed="rId2"/>
          <a:srcRect/>
          <a:stretch>
            <a:fillRect/>
          </a:stretch>
        </p:blipFill>
        <p:spPr bwMode="auto">
          <a:xfrm>
            <a:off x="6457292" y="2766848"/>
            <a:ext cx="4263259" cy="2196618"/>
          </a:xfrm>
          <a:prstGeom prst="rect">
            <a:avLst/>
          </a:prstGeom>
          <a:noFill/>
          <a:ln w="9525">
            <a:noFill/>
            <a:miter lim="800000"/>
            <a:headEnd/>
            <a:tailEnd/>
          </a:ln>
          <a:effectLst/>
        </p:spPr>
      </p:pic>
      <p:sp>
        <p:nvSpPr>
          <p:cNvPr id="7" name="Rectángulo 3">
            <a:extLst>
              <a:ext uri="{FF2B5EF4-FFF2-40B4-BE49-F238E27FC236}">
                <a16:creationId xmlns:a16="http://schemas.microsoft.com/office/drawing/2014/main" id="{8719D8FD-908D-1845-8305-3F47C7B736E3}"/>
              </a:ext>
            </a:extLst>
          </p:cNvPr>
          <p:cNvSpPr/>
          <p:nvPr/>
        </p:nvSpPr>
        <p:spPr>
          <a:xfrm>
            <a:off x="741798" y="5340888"/>
            <a:ext cx="9978753" cy="584775"/>
          </a:xfrm>
          <a:prstGeom prst="rect">
            <a:avLst/>
          </a:prstGeom>
        </p:spPr>
        <p:txBody>
          <a:bodyPr wrap="square">
            <a:spAutoFit/>
          </a:bodyPr>
          <a:lstStyle/>
          <a:p>
            <a:pPr fontAlgn="base"/>
            <a:r>
              <a:rPr lang="es-ES" sz="3200" i="0">
                <a:solidFill>
                  <a:schemeClr val="accent2">
                    <a:lumMod val="75000"/>
                  </a:schemeClr>
                </a:solidFill>
                <a:effectLst/>
                <a:latin typeface="Arial" panose="020B0604020202020204" pitchFamily="34" charset="0"/>
                <a:cs typeface="Arial" panose="020B0604020202020204" pitchFamily="34" charset="0"/>
              </a:rPr>
              <a:t>Esta referencia es la unidad elegida por convención</a:t>
            </a:r>
          </a:p>
        </p:txBody>
      </p:sp>
    </p:spTree>
    <p:extLst>
      <p:ext uri="{BB962C8B-B14F-4D97-AF65-F5344CB8AC3E}">
        <p14:creationId xmlns:p14="http://schemas.microsoft.com/office/powerpoint/2010/main" val="32084666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617124AA-B6EB-464B-B41B-7BEFD462CE88}"/>
              </a:ext>
            </a:extLst>
          </p:cNvPr>
          <p:cNvSpPr/>
          <p:nvPr/>
        </p:nvSpPr>
        <p:spPr>
          <a:xfrm>
            <a:off x="255918" y="551934"/>
            <a:ext cx="7975260" cy="584775"/>
          </a:xfrm>
          <a:prstGeom prst="rect">
            <a:avLst/>
          </a:prstGeom>
        </p:spPr>
        <p:txBody>
          <a:bodyPr wrap="none">
            <a:spAutoFit/>
          </a:bodyPr>
          <a:lstStyle/>
          <a:p>
            <a:pPr fontAlgn="base"/>
            <a:r>
              <a:rPr lang="es-ES" sz="3200" b="1">
                <a:solidFill>
                  <a:srgbClr val="002060"/>
                </a:solidFill>
                <a:latin typeface="Comic Sans MS" panose="030F0902030302020204" pitchFamily="66" charset="0"/>
              </a:rPr>
              <a:t>Sistema internacional de unidades: SI </a:t>
            </a:r>
            <a:endParaRPr lang="es-CL" sz="3200" b="1" i="0">
              <a:solidFill>
                <a:srgbClr val="002060"/>
              </a:solidFill>
              <a:effectLst/>
              <a:latin typeface="Comic Sans MS" panose="030F0902030302020204" pitchFamily="66" charset="0"/>
            </a:endParaRPr>
          </a:p>
        </p:txBody>
      </p:sp>
      <p:pic>
        <p:nvPicPr>
          <p:cNvPr id="10242" name="Picture 2" descr="Logo SI avec constantes"/>
          <p:cNvPicPr>
            <a:picLocks noChangeAspect="1" noChangeArrowheads="1"/>
          </p:cNvPicPr>
          <p:nvPr/>
        </p:nvPicPr>
        <p:blipFill>
          <a:blip r:embed="rId2" cstate="print"/>
          <a:srcRect/>
          <a:stretch>
            <a:fillRect/>
          </a:stretch>
        </p:blipFill>
        <p:spPr bwMode="auto">
          <a:xfrm>
            <a:off x="0" y="1136709"/>
            <a:ext cx="5440603" cy="5440603"/>
          </a:xfrm>
          <a:prstGeom prst="rect">
            <a:avLst/>
          </a:prstGeom>
          <a:noFill/>
        </p:spPr>
      </p:pic>
      <p:sp>
        <p:nvSpPr>
          <p:cNvPr id="17" name="Rectángulo 3">
            <a:extLst>
              <a:ext uri="{FF2B5EF4-FFF2-40B4-BE49-F238E27FC236}">
                <a16:creationId xmlns:a16="http://schemas.microsoft.com/office/drawing/2014/main" id="{6A0221EB-9E4C-9C43-A671-069765B3B9A4}"/>
              </a:ext>
            </a:extLst>
          </p:cNvPr>
          <p:cNvSpPr/>
          <p:nvPr/>
        </p:nvSpPr>
        <p:spPr>
          <a:xfrm>
            <a:off x="5270027" y="1385650"/>
            <a:ext cx="6769573" cy="1569660"/>
          </a:xfrm>
          <a:prstGeom prst="rect">
            <a:avLst/>
          </a:prstGeom>
        </p:spPr>
        <p:txBody>
          <a:bodyPr wrap="square">
            <a:spAutoFit/>
          </a:bodyPr>
          <a:lstStyle/>
          <a:p>
            <a:pPr algn="just" fontAlgn="base"/>
            <a:r>
              <a:rPr lang="es-ES" sz="2400" i="0" dirty="0">
                <a:solidFill>
                  <a:schemeClr val="accent1">
                    <a:lumMod val="75000"/>
                  </a:schemeClr>
                </a:solidFill>
                <a:effectLst/>
                <a:latin typeface="Arial" panose="020B0604020202020204" pitchFamily="34" charset="0"/>
                <a:cs typeface="Arial" panose="020B0604020202020204" pitchFamily="34" charset="0"/>
              </a:rPr>
              <a:t>Se funda sobre una selección de 7 unidades de base bien definidas </a:t>
            </a:r>
            <a:r>
              <a:rPr lang="es-ES" sz="2400" dirty="0">
                <a:solidFill>
                  <a:schemeClr val="accent1">
                    <a:lumMod val="75000"/>
                  </a:schemeClr>
                </a:solidFill>
                <a:latin typeface="Arial" panose="020B0604020202020204" pitchFamily="34" charset="0"/>
                <a:cs typeface="Arial" panose="020B0604020202020204" pitchFamily="34" charset="0"/>
              </a:rPr>
              <a:t>y consideradas convencionalmente como independientes desde un punto de vista dimensional  </a:t>
            </a:r>
          </a:p>
        </p:txBody>
      </p:sp>
      <p:sp>
        <p:nvSpPr>
          <p:cNvPr id="18" name="Rectángulo 3">
            <a:extLst>
              <a:ext uri="{FF2B5EF4-FFF2-40B4-BE49-F238E27FC236}">
                <a16:creationId xmlns:a16="http://schemas.microsoft.com/office/drawing/2014/main" id="{6A0221EB-9E4C-9C43-A671-069765B3B9A4}"/>
              </a:ext>
            </a:extLst>
          </p:cNvPr>
          <p:cNvSpPr/>
          <p:nvPr/>
        </p:nvSpPr>
        <p:spPr>
          <a:xfrm>
            <a:off x="5355315" y="3257056"/>
            <a:ext cx="6769573" cy="1938992"/>
          </a:xfrm>
          <a:prstGeom prst="rect">
            <a:avLst/>
          </a:prstGeom>
        </p:spPr>
        <p:txBody>
          <a:bodyPr wrap="square">
            <a:spAutoFit/>
          </a:bodyPr>
          <a:lstStyle/>
          <a:p>
            <a:pPr algn="just" fontAlgn="base"/>
            <a:r>
              <a:rPr lang="es-ES" sz="2400" i="0">
                <a:solidFill>
                  <a:schemeClr val="accent1">
                    <a:lumMod val="75000"/>
                  </a:schemeClr>
                </a:solidFill>
                <a:effectLst/>
                <a:latin typeface="Arial" panose="020B0604020202020204" pitchFamily="34" charset="0"/>
                <a:cs typeface="Arial" panose="020B0604020202020204" pitchFamily="34" charset="0"/>
              </a:rPr>
              <a:t>La unidades de base permiten definir todas las unidades del SI</a:t>
            </a:r>
          </a:p>
          <a:p>
            <a:pPr algn="just" fontAlgn="base"/>
            <a:r>
              <a:rPr lang="es-ES" sz="2400">
                <a:solidFill>
                  <a:schemeClr val="accent1">
                    <a:lumMod val="75000"/>
                  </a:schemeClr>
                </a:solidFill>
                <a:latin typeface="Arial" panose="020B0604020202020204" pitchFamily="34" charset="0"/>
                <a:cs typeface="Arial" panose="020B0604020202020204" pitchFamily="34" charset="0"/>
              </a:rPr>
              <a:t>Las que no son base se denominan unidades derivadas y siempre pueden ser expresadas como proporcionales a: </a:t>
            </a:r>
          </a:p>
        </p:txBody>
      </p:sp>
      <p:sp>
        <p:nvSpPr>
          <p:cNvPr id="19" name="Rectángulo 3">
            <a:extLst>
              <a:ext uri="{FF2B5EF4-FFF2-40B4-BE49-F238E27FC236}">
                <a16:creationId xmlns:a16="http://schemas.microsoft.com/office/drawing/2014/main" id="{6A0221EB-9E4C-9C43-A671-069765B3B9A4}"/>
              </a:ext>
            </a:extLst>
          </p:cNvPr>
          <p:cNvSpPr/>
          <p:nvPr/>
        </p:nvSpPr>
        <p:spPr>
          <a:xfrm>
            <a:off x="5270027" y="5186689"/>
            <a:ext cx="5588473" cy="584775"/>
          </a:xfrm>
          <a:prstGeom prst="rect">
            <a:avLst/>
          </a:prstGeom>
        </p:spPr>
        <p:txBody>
          <a:bodyPr wrap="square">
            <a:spAutoFit/>
          </a:bodyPr>
          <a:lstStyle/>
          <a:p>
            <a:pPr algn="ctr" fontAlgn="base"/>
            <a:r>
              <a:rPr lang="es-ES" sz="3200" b="1">
                <a:solidFill>
                  <a:srgbClr val="FF0000"/>
                </a:solidFill>
                <a:latin typeface="Comic Sans MS" panose="030F0902030302020204" pitchFamily="66" charset="0"/>
              </a:rPr>
              <a:t>kg</a:t>
            </a:r>
            <a:r>
              <a:rPr lang="el-GR" sz="3200" b="1" baseline="30000">
                <a:solidFill>
                  <a:srgbClr val="FF0000"/>
                </a:solidFill>
                <a:latin typeface="Comic Sans MS" panose="030F0902030302020204" pitchFamily="66" charset="0"/>
              </a:rPr>
              <a:t>α</a:t>
            </a:r>
            <a:r>
              <a:rPr lang="es-CL" sz="3200" b="1" baseline="30000">
                <a:solidFill>
                  <a:srgbClr val="FF0000"/>
                </a:solidFill>
                <a:latin typeface="Comic Sans MS" panose="030F0902030302020204" pitchFamily="66" charset="0"/>
              </a:rPr>
              <a:t> </a:t>
            </a:r>
            <a:r>
              <a:rPr lang="es-ES" sz="3200" b="1">
                <a:solidFill>
                  <a:srgbClr val="FF0000"/>
                </a:solidFill>
                <a:latin typeface="Comic Sans MS" panose="030F0902030302020204" pitchFamily="66" charset="0"/>
              </a:rPr>
              <a:t>m</a:t>
            </a:r>
            <a:r>
              <a:rPr lang="el-GR" sz="3200" b="1" baseline="30000">
                <a:solidFill>
                  <a:srgbClr val="FF0000"/>
                </a:solidFill>
                <a:latin typeface="Comic Sans MS" panose="030F0902030302020204" pitchFamily="66" charset="0"/>
              </a:rPr>
              <a:t>β</a:t>
            </a:r>
            <a:r>
              <a:rPr lang="es-CL" sz="3200" b="1" baseline="30000">
                <a:solidFill>
                  <a:srgbClr val="FF0000"/>
                </a:solidFill>
                <a:latin typeface="Comic Sans MS" panose="030F0902030302020204" pitchFamily="66" charset="0"/>
              </a:rPr>
              <a:t> </a:t>
            </a:r>
            <a:r>
              <a:rPr lang="es-ES" sz="3200" b="1">
                <a:solidFill>
                  <a:srgbClr val="FF0000"/>
                </a:solidFill>
                <a:latin typeface="Comic Sans MS" panose="030F0902030302020204" pitchFamily="66" charset="0"/>
              </a:rPr>
              <a:t>s</a:t>
            </a:r>
            <a:r>
              <a:rPr lang="el-GR" sz="3200" b="1" baseline="30000">
                <a:solidFill>
                  <a:srgbClr val="FF0000"/>
                </a:solidFill>
                <a:latin typeface="Comic Sans MS" panose="030F0902030302020204" pitchFamily="66" charset="0"/>
              </a:rPr>
              <a:t>γ</a:t>
            </a:r>
            <a:r>
              <a:rPr lang="es-ES" sz="3200" b="1">
                <a:solidFill>
                  <a:srgbClr val="FF0000"/>
                </a:solidFill>
                <a:latin typeface="Comic Sans MS" panose="030F0902030302020204" pitchFamily="66" charset="0"/>
              </a:rPr>
              <a:t> A</a:t>
            </a:r>
            <a:r>
              <a:rPr lang="el-GR" sz="3200" b="1" baseline="30000">
                <a:solidFill>
                  <a:srgbClr val="FF0000"/>
                </a:solidFill>
                <a:latin typeface="Comic Sans MS" panose="030F0902030302020204" pitchFamily="66" charset="0"/>
              </a:rPr>
              <a:t>δ</a:t>
            </a:r>
            <a:r>
              <a:rPr lang="es-CL" sz="3200" b="1" baseline="30000">
                <a:solidFill>
                  <a:srgbClr val="FF0000"/>
                </a:solidFill>
                <a:latin typeface="Comic Sans MS" panose="030F0902030302020204" pitchFamily="66" charset="0"/>
              </a:rPr>
              <a:t> </a:t>
            </a:r>
            <a:r>
              <a:rPr lang="es-ES" sz="3200" b="1">
                <a:solidFill>
                  <a:srgbClr val="FF0000"/>
                </a:solidFill>
                <a:latin typeface="Comic Sans MS" panose="030F0902030302020204" pitchFamily="66" charset="0"/>
              </a:rPr>
              <a:t>K</a:t>
            </a:r>
            <a:r>
              <a:rPr lang="el-GR" sz="3200" b="1" baseline="30000">
                <a:solidFill>
                  <a:srgbClr val="FF0000"/>
                </a:solidFill>
                <a:latin typeface="Comic Sans MS" panose="030F0902030302020204" pitchFamily="66" charset="0"/>
              </a:rPr>
              <a:t>ε</a:t>
            </a:r>
            <a:r>
              <a:rPr lang="es-CL" sz="3200" b="1" baseline="30000">
                <a:solidFill>
                  <a:srgbClr val="FF0000"/>
                </a:solidFill>
                <a:latin typeface="Comic Sans MS" panose="030F0902030302020204" pitchFamily="66" charset="0"/>
              </a:rPr>
              <a:t> </a:t>
            </a:r>
            <a:r>
              <a:rPr lang="es-ES" sz="3200" b="1">
                <a:solidFill>
                  <a:srgbClr val="FF0000"/>
                </a:solidFill>
                <a:latin typeface="Comic Sans MS" panose="030F0902030302020204" pitchFamily="66" charset="0"/>
              </a:rPr>
              <a:t>mol</a:t>
            </a:r>
            <a:r>
              <a:rPr lang="el-GR" sz="3200" b="1" baseline="30000">
                <a:solidFill>
                  <a:srgbClr val="FF0000"/>
                </a:solidFill>
                <a:latin typeface="Comic Sans MS" panose="030F0902030302020204" pitchFamily="66" charset="0"/>
              </a:rPr>
              <a:t>ζ</a:t>
            </a:r>
            <a:r>
              <a:rPr lang="es-CL" sz="3200" b="1" baseline="30000">
                <a:solidFill>
                  <a:srgbClr val="FF0000"/>
                </a:solidFill>
                <a:latin typeface="Comic Sans MS" panose="030F0902030302020204" pitchFamily="66" charset="0"/>
              </a:rPr>
              <a:t> </a:t>
            </a:r>
            <a:r>
              <a:rPr lang="es-ES" sz="3200" b="1" err="1">
                <a:solidFill>
                  <a:srgbClr val="FF0000"/>
                </a:solidFill>
                <a:latin typeface="Comic Sans MS" panose="030F0902030302020204" pitchFamily="66" charset="0"/>
              </a:rPr>
              <a:t>cd</a:t>
            </a:r>
            <a:r>
              <a:rPr lang="el-GR" sz="3200" b="1" baseline="30000">
                <a:solidFill>
                  <a:srgbClr val="FF0000"/>
                </a:solidFill>
                <a:latin typeface="Comic Sans MS" panose="030F0902030302020204" pitchFamily="66" charset="0"/>
              </a:rPr>
              <a:t>η</a:t>
            </a:r>
            <a:endParaRPr lang="es-ES" sz="3200" b="1">
              <a:solidFill>
                <a:srgbClr val="FF0000"/>
              </a:solidFill>
              <a:latin typeface="Comic Sans MS" panose="030F0902030302020204" pitchFamily="66" charset="0"/>
            </a:endParaRPr>
          </a:p>
        </p:txBody>
      </p:sp>
    </p:spTree>
    <p:extLst>
      <p:ext uri="{BB962C8B-B14F-4D97-AF65-F5344CB8AC3E}">
        <p14:creationId xmlns:p14="http://schemas.microsoft.com/office/powerpoint/2010/main" val="14583646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3">
            <a:extLst>
              <a:ext uri="{FF2B5EF4-FFF2-40B4-BE49-F238E27FC236}">
                <a16:creationId xmlns:a16="http://schemas.microsoft.com/office/drawing/2014/main" id="{617124AA-B6EB-464B-B41B-7BEFD462CE88}"/>
              </a:ext>
            </a:extLst>
          </p:cNvPr>
          <p:cNvSpPr/>
          <p:nvPr/>
        </p:nvSpPr>
        <p:spPr>
          <a:xfrm>
            <a:off x="255918" y="551934"/>
            <a:ext cx="1702710"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Ejemplo</a:t>
            </a:r>
            <a:endParaRPr lang="es-CL" sz="3200" b="1" i="0" dirty="0">
              <a:solidFill>
                <a:srgbClr val="002060"/>
              </a:solidFill>
              <a:effectLst/>
              <a:latin typeface="Comic Sans MS" panose="030F0902030302020204" pitchFamily="66" charset="0"/>
            </a:endParaRPr>
          </a:p>
        </p:txBody>
      </p:sp>
      <p:sp>
        <p:nvSpPr>
          <p:cNvPr id="6" name="Rectángulo 3">
            <a:extLst>
              <a:ext uri="{FF2B5EF4-FFF2-40B4-BE49-F238E27FC236}">
                <a16:creationId xmlns:a16="http://schemas.microsoft.com/office/drawing/2014/main" id="{6A0221EB-9E4C-9C43-A671-069765B3B9A4}"/>
              </a:ext>
            </a:extLst>
          </p:cNvPr>
          <p:cNvSpPr/>
          <p:nvPr/>
        </p:nvSpPr>
        <p:spPr>
          <a:xfrm>
            <a:off x="2310173" y="1136709"/>
            <a:ext cx="7810220" cy="1077218"/>
          </a:xfrm>
          <a:prstGeom prst="rect">
            <a:avLst/>
          </a:prstGeom>
        </p:spPr>
        <p:txBody>
          <a:bodyPr wrap="square">
            <a:spAutoFit/>
          </a:bodyPr>
          <a:lstStyle/>
          <a:p>
            <a:pPr algn="ctr" fontAlgn="base"/>
            <a:r>
              <a:rPr lang="es-ES" sz="3200" b="1" dirty="0">
                <a:solidFill>
                  <a:srgbClr val="FF0000"/>
                </a:solidFill>
                <a:latin typeface="Comic Sans MS" panose="030F0902030302020204" pitchFamily="66" charset="0"/>
              </a:rPr>
              <a:t>El ohm (unidad de resistencia eléctrica) </a:t>
            </a:r>
          </a:p>
          <a:p>
            <a:pPr algn="ctr" fontAlgn="base"/>
            <a:r>
              <a:rPr lang="es-ES" sz="3200" b="1" dirty="0">
                <a:solidFill>
                  <a:srgbClr val="FF0000"/>
                </a:solidFill>
                <a:latin typeface="Comic Sans MS" panose="030F0902030302020204" pitchFamily="66" charset="0"/>
              </a:rPr>
              <a:t>1</a:t>
            </a:r>
            <a:r>
              <a:rPr lang="el-GR" sz="3200" b="1" dirty="0">
                <a:solidFill>
                  <a:srgbClr val="FF0000"/>
                </a:solidFill>
                <a:latin typeface="Comic Sans MS" panose="030F0902030302020204" pitchFamily="66" charset="0"/>
              </a:rPr>
              <a:t>Ω</a:t>
            </a:r>
            <a:r>
              <a:rPr lang="es-ES" sz="3200" b="1" dirty="0">
                <a:solidFill>
                  <a:srgbClr val="FF0000"/>
                </a:solidFill>
                <a:latin typeface="Comic Sans MS" panose="030F0902030302020204" pitchFamily="66" charset="0"/>
              </a:rPr>
              <a:t>=kg</a:t>
            </a:r>
            <a:r>
              <a:rPr lang="es-CL" sz="3200" b="1" baseline="30000" dirty="0">
                <a:solidFill>
                  <a:srgbClr val="FF0000"/>
                </a:solidFill>
                <a:latin typeface="Comic Sans MS" panose="030F0902030302020204" pitchFamily="66" charset="0"/>
              </a:rPr>
              <a:t> </a:t>
            </a:r>
            <a:r>
              <a:rPr lang="es-ES" sz="3200" b="1" dirty="0">
                <a:solidFill>
                  <a:srgbClr val="FF0000"/>
                </a:solidFill>
                <a:latin typeface="Comic Sans MS" panose="030F0902030302020204" pitchFamily="66" charset="0"/>
              </a:rPr>
              <a:t>m</a:t>
            </a:r>
            <a:r>
              <a:rPr lang="es-CL" sz="3200" b="1" baseline="30000" dirty="0">
                <a:solidFill>
                  <a:srgbClr val="FF0000"/>
                </a:solidFill>
                <a:latin typeface="Comic Sans MS" panose="030F0902030302020204" pitchFamily="66" charset="0"/>
              </a:rPr>
              <a:t>2 </a:t>
            </a:r>
            <a:r>
              <a:rPr lang="es-ES" sz="3200" b="1" dirty="0">
                <a:solidFill>
                  <a:srgbClr val="FF0000"/>
                </a:solidFill>
                <a:latin typeface="Comic Sans MS" panose="030F0902030302020204" pitchFamily="66" charset="0"/>
              </a:rPr>
              <a:t>s</a:t>
            </a:r>
            <a:r>
              <a:rPr lang="es-CL" sz="3200" b="1" baseline="30000" dirty="0">
                <a:solidFill>
                  <a:srgbClr val="FF0000"/>
                </a:solidFill>
                <a:latin typeface="Comic Sans MS" panose="030F0902030302020204" pitchFamily="66" charset="0"/>
              </a:rPr>
              <a:t>-3</a:t>
            </a:r>
            <a:r>
              <a:rPr lang="es-ES" sz="3200" b="1" dirty="0">
                <a:solidFill>
                  <a:srgbClr val="FF0000"/>
                </a:solidFill>
                <a:latin typeface="Comic Sans MS" panose="030F0902030302020204" pitchFamily="66" charset="0"/>
              </a:rPr>
              <a:t> A</a:t>
            </a:r>
            <a:r>
              <a:rPr lang="es-CL" sz="3200" b="1" baseline="30000" dirty="0">
                <a:solidFill>
                  <a:srgbClr val="FF0000"/>
                </a:solidFill>
                <a:latin typeface="Comic Sans MS" panose="030F0902030302020204" pitchFamily="66" charset="0"/>
              </a:rPr>
              <a:t>-2 </a:t>
            </a:r>
            <a:endParaRPr lang="es-ES" sz="3200" b="1" dirty="0">
              <a:solidFill>
                <a:srgbClr val="FF0000"/>
              </a:solidFill>
              <a:latin typeface="Comic Sans MS" panose="030F0902030302020204" pitchFamily="66" charset="0"/>
            </a:endParaRPr>
          </a:p>
        </p:txBody>
      </p:sp>
      <p:sp>
        <p:nvSpPr>
          <p:cNvPr id="2" name="Rectángulo 1">
            <a:extLst>
              <a:ext uri="{FF2B5EF4-FFF2-40B4-BE49-F238E27FC236}">
                <a16:creationId xmlns:a16="http://schemas.microsoft.com/office/drawing/2014/main" id="{375A8B67-3D67-8644-B987-25CD78FDB350}"/>
              </a:ext>
            </a:extLst>
          </p:cNvPr>
          <p:cNvSpPr/>
          <p:nvPr/>
        </p:nvSpPr>
        <p:spPr>
          <a:xfrm>
            <a:off x="2694962" y="2748388"/>
            <a:ext cx="6050054" cy="954107"/>
          </a:xfrm>
          <a:prstGeom prst="rect">
            <a:avLst/>
          </a:prstGeom>
        </p:spPr>
        <p:txBody>
          <a:bodyPr wrap="none">
            <a:spAutoFit/>
          </a:bodyPr>
          <a:lstStyle/>
          <a:p>
            <a:pPr algn="ctr" fontAlgn="base"/>
            <a:r>
              <a:rPr lang="es-ES" sz="2800" b="1" dirty="0">
                <a:solidFill>
                  <a:srgbClr val="002060"/>
                </a:solidFill>
                <a:latin typeface="Comic Sans MS" panose="030F0902030302020204" pitchFamily="66" charset="0"/>
              </a:rPr>
              <a:t>newton (unidad e fuerza eléctrica )</a:t>
            </a:r>
          </a:p>
          <a:p>
            <a:pPr algn="ctr" fontAlgn="base"/>
            <a:r>
              <a:rPr lang="es-ES" sz="2800" b="1" dirty="0">
                <a:solidFill>
                  <a:srgbClr val="002060"/>
                </a:solidFill>
                <a:latin typeface="Comic Sans MS" panose="030F0902030302020204" pitchFamily="66" charset="0"/>
              </a:rPr>
              <a:t>1N=kg</a:t>
            </a:r>
            <a:r>
              <a:rPr lang="es-CL" sz="2800" b="1" baseline="30000" dirty="0">
                <a:solidFill>
                  <a:srgbClr val="002060"/>
                </a:solidFill>
                <a:latin typeface="Comic Sans MS" panose="030F0902030302020204" pitchFamily="66" charset="0"/>
              </a:rPr>
              <a:t> </a:t>
            </a:r>
            <a:r>
              <a:rPr lang="es-ES" sz="2800" b="1" dirty="0">
                <a:solidFill>
                  <a:srgbClr val="002060"/>
                </a:solidFill>
                <a:latin typeface="Comic Sans MS" panose="030F0902030302020204" pitchFamily="66" charset="0"/>
              </a:rPr>
              <a:t>m</a:t>
            </a:r>
            <a:r>
              <a:rPr lang="es-CL" sz="2800" b="1" baseline="30000" dirty="0">
                <a:solidFill>
                  <a:srgbClr val="002060"/>
                </a:solidFill>
                <a:latin typeface="Comic Sans MS" panose="030F0902030302020204" pitchFamily="66" charset="0"/>
              </a:rPr>
              <a:t> </a:t>
            </a:r>
            <a:r>
              <a:rPr lang="es-ES" sz="2800" b="1" dirty="0">
                <a:solidFill>
                  <a:srgbClr val="002060"/>
                </a:solidFill>
                <a:latin typeface="Comic Sans MS" panose="030F0902030302020204" pitchFamily="66" charset="0"/>
              </a:rPr>
              <a:t>s</a:t>
            </a:r>
            <a:r>
              <a:rPr lang="es-CL" sz="2800" b="1" baseline="30000" dirty="0">
                <a:solidFill>
                  <a:srgbClr val="002060"/>
                </a:solidFill>
                <a:latin typeface="Comic Sans MS" panose="030F0902030302020204" pitchFamily="66" charset="0"/>
              </a:rPr>
              <a:t>-2</a:t>
            </a:r>
            <a:r>
              <a:rPr lang="es-ES" sz="2800" b="1" dirty="0">
                <a:solidFill>
                  <a:srgbClr val="002060"/>
                </a:solidFill>
                <a:latin typeface="Comic Sans MS" panose="030F0902030302020204" pitchFamily="66" charset="0"/>
              </a:rPr>
              <a:t> </a:t>
            </a:r>
            <a:r>
              <a:rPr lang="es-CL" sz="2800" b="1" baseline="30000" dirty="0">
                <a:solidFill>
                  <a:srgbClr val="002060"/>
                </a:solidFill>
                <a:latin typeface="Comic Sans MS" panose="030F0902030302020204" pitchFamily="66" charset="0"/>
              </a:rPr>
              <a:t> </a:t>
            </a:r>
            <a:endParaRPr lang="es-ES" sz="2800" b="1" dirty="0">
              <a:solidFill>
                <a:srgbClr val="002060"/>
              </a:solidFill>
              <a:latin typeface="Comic Sans MS" panose="030F0902030302020204" pitchFamily="66"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istema Internacional de Unidades" descr="Sistema Internacional de Unidades">
            <a:hlinkClick r:id="" action="ppaction://media"/>
            <a:extLst>
              <a:ext uri="{FF2B5EF4-FFF2-40B4-BE49-F238E27FC236}">
                <a16:creationId xmlns:a16="http://schemas.microsoft.com/office/drawing/2014/main" id="{B5DDB817-CA78-B041-A8E5-6ECA7675E662}"/>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572359" y="0"/>
            <a:ext cx="11047282" cy="6214096"/>
          </a:xfrm>
          <a:prstGeom prst="rect">
            <a:avLst/>
          </a:prstGeom>
        </p:spPr>
      </p:pic>
    </p:spTree>
    <p:extLst>
      <p:ext uri="{BB962C8B-B14F-4D97-AF65-F5344CB8AC3E}">
        <p14:creationId xmlns:p14="http://schemas.microsoft.com/office/powerpoint/2010/main" val="746482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808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6D42CA-A06B-6A4A-8D0C-41206F69359B}"/>
              </a:ext>
            </a:extLst>
          </p:cNvPr>
          <p:cNvSpPr>
            <a:spLocks noGrp="1"/>
          </p:cNvSpPr>
          <p:nvPr>
            <p:ph type="title"/>
          </p:nvPr>
        </p:nvSpPr>
        <p:spPr/>
        <p:txBody>
          <a:bodyPr/>
          <a:lstStyle/>
          <a:p>
            <a:r>
              <a:rPr lang="es-CL" dirty="0"/>
              <a:t>REGLAS, NORMAS Y RECOMENDACIONES </a:t>
            </a:r>
            <a:endParaRPr lang="es-ES_tradnl" dirty="0"/>
          </a:p>
        </p:txBody>
      </p:sp>
      <p:sp>
        <p:nvSpPr>
          <p:cNvPr id="3" name="Marcador de contenido 2">
            <a:extLst>
              <a:ext uri="{FF2B5EF4-FFF2-40B4-BE49-F238E27FC236}">
                <a16:creationId xmlns:a16="http://schemas.microsoft.com/office/drawing/2014/main" id="{BD11D4BB-FE85-3946-92EC-418B4561EE78}"/>
              </a:ext>
            </a:extLst>
          </p:cNvPr>
          <p:cNvSpPr>
            <a:spLocks noGrp="1"/>
          </p:cNvSpPr>
          <p:nvPr>
            <p:ph idx="1"/>
          </p:nvPr>
        </p:nvSpPr>
        <p:spPr/>
        <p:txBody>
          <a:bodyPr/>
          <a:lstStyle/>
          <a:p>
            <a:r>
              <a:rPr lang="es-ES_tradnl" sz="2400" dirty="0"/>
              <a:t>Los nombres de las unidades se escriben con minúscula inicial, con caracteres rectos (con raras excepciones como el caso del ohm) independientemente del tipo de letra usado: </a:t>
            </a:r>
            <a:r>
              <a:rPr lang="es-ES_tradnl" sz="2400" dirty="0">
                <a:solidFill>
                  <a:srgbClr val="0070C0"/>
                </a:solidFill>
              </a:rPr>
              <a:t>metro, newton, kilogramo, hercio, vatio, faradio, milibar,... </a:t>
            </a:r>
          </a:p>
          <a:p>
            <a:r>
              <a:rPr lang="es-ES_tradnl" sz="2400" dirty="0"/>
              <a:t>Los nombres de las unidades toman una </a:t>
            </a:r>
            <a:r>
              <a:rPr lang="es-ES_tradnl" sz="2400" b="1" dirty="0"/>
              <a:t>s </a:t>
            </a:r>
            <a:r>
              <a:rPr lang="es-ES_tradnl" sz="2400" dirty="0"/>
              <a:t>en el plural, salvo que terminen en </a:t>
            </a:r>
            <a:r>
              <a:rPr lang="es-ES_tradnl" sz="2400" b="1" dirty="0"/>
              <a:t>s</a:t>
            </a:r>
            <a:r>
              <a:rPr lang="es-ES_tradnl" sz="2400" dirty="0"/>
              <a:t>, </a:t>
            </a:r>
            <a:r>
              <a:rPr lang="es-ES_tradnl" sz="2400" b="1" dirty="0"/>
              <a:t>x </a:t>
            </a:r>
            <a:r>
              <a:rPr lang="es-ES_tradnl" sz="2400" dirty="0"/>
              <a:t>o </a:t>
            </a:r>
            <a:r>
              <a:rPr lang="es-ES_tradnl" sz="2400" b="1" dirty="0"/>
              <a:t>z</a:t>
            </a:r>
            <a:r>
              <a:rPr lang="es-ES_tradnl" sz="2400" dirty="0"/>
              <a:t>. Por ejemplo: </a:t>
            </a:r>
            <a:r>
              <a:rPr lang="es-ES_tradnl" sz="2400" dirty="0">
                <a:solidFill>
                  <a:srgbClr val="0070C0"/>
                </a:solidFill>
              </a:rPr>
              <a:t>10 </a:t>
            </a:r>
            <a:r>
              <a:rPr lang="es-ES_tradnl" sz="2400" dirty="0" err="1">
                <a:solidFill>
                  <a:srgbClr val="0070C0"/>
                </a:solidFill>
              </a:rPr>
              <a:t>newtons</a:t>
            </a:r>
            <a:r>
              <a:rPr lang="es-ES_tradnl" sz="2400" dirty="0">
                <a:solidFill>
                  <a:srgbClr val="0070C0"/>
                </a:solidFill>
              </a:rPr>
              <a:t>, 3 </a:t>
            </a:r>
            <a:r>
              <a:rPr lang="es-ES_tradnl" sz="2400" dirty="0" err="1">
                <a:solidFill>
                  <a:srgbClr val="0070C0"/>
                </a:solidFill>
              </a:rPr>
              <a:t>pascals</a:t>
            </a:r>
            <a:r>
              <a:rPr lang="es-ES_tradnl" sz="2400" dirty="0">
                <a:solidFill>
                  <a:srgbClr val="0070C0"/>
                </a:solidFill>
              </a:rPr>
              <a:t>. </a:t>
            </a:r>
          </a:p>
          <a:p>
            <a:r>
              <a:rPr lang="es-ES_tradnl" sz="2400" dirty="0"/>
              <a:t>Los </a:t>
            </a:r>
            <a:r>
              <a:rPr lang="es-ES_tradnl" sz="2400" dirty="0" err="1"/>
              <a:t>símbolos</a:t>
            </a:r>
            <a:r>
              <a:rPr lang="es-ES_tradnl" sz="2400" dirty="0"/>
              <a:t> de las unidades se escriben, en general, con letra </a:t>
            </a:r>
            <a:r>
              <a:rPr lang="es-ES_tradnl" sz="2400" dirty="0" err="1"/>
              <a:t>minúscula</a:t>
            </a:r>
            <a:r>
              <a:rPr lang="es-ES_tradnl" sz="2400" dirty="0"/>
              <a:t>, pero si el nombre de la unidad deriva de un nombre propio, el </a:t>
            </a:r>
            <a:r>
              <a:rPr lang="es-ES_tradnl" sz="2400" dirty="0" err="1"/>
              <a:t>símbolo</a:t>
            </a:r>
            <a:r>
              <a:rPr lang="es-ES_tradnl" sz="2400" dirty="0"/>
              <a:t> se escribe con </a:t>
            </a:r>
            <a:r>
              <a:rPr lang="es-ES_tradnl" sz="2400" dirty="0" err="1"/>
              <a:t>mayúscula</a:t>
            </a:r>
            <a:r>
              <a:rPr lang="es-ES_tradnl" sz="2400" dirty="0"/>
              <a:t> inicial: </a:t>
            </a:r>
            <a:r>
              <a:rPr lang="es-ES_tradnl" sz="2400" dirty="0">
                <a:solidFill>
                  <a:srgbClr val="0070C0"/>
                </a:solidFill>
              </a:rPr>
              <a:t>m (metro); N (newton); kg (kilogramo); Hz (</a:t>
            </a:r>
            <a:r>
              <a:rPr lang="es-ES_tradnl" sz="2400" dirty="0" err="1">
                <a:solidFill>
                  <a:srgbClr val="0070C0"/>
                </a:solidFill>
              </a:rPr>
              <a:t>hertz</a:t>
            </a:r>
            <a:r>
              <a:rPr lang="es-ES_tradnl" sz="2400" dirty="0">
                <a:solidFill>
                  <a:srgbClr val="0070C0"/>
                </a:solidFill>
              </a:rPr>
              <a:t>); W (watt) </a:t>
            </a:r>
          </a:p>
          <a:p>
            <a:r>
              <a:rPr lang="es-ES_tradnl" sz="2400" dirty="0"/>
              <a:t>Los </a:t>
            </a:r>
            <a:r>
              <a:rPr lang="es-ES_tradnl" sz="2400" dirty="0" err="1"/>
              <a:t>símbolos</a:t>
            </a:r>
            <a:r>
              <a:rPr lang="es-ES_tradnl" sz="2400" dirty="0"/>
              <a:t> no van seguidos de punto (salvo exigencias de la </a:t>
            </a:r>
            <a:r>
              <a:rPr lang="es-ES_tradnl" sz="2400" dirty="0" err="1"/>
              <a:t>puntuación</a:t>
            </a:r>
            <a:r>
              <a:rPr lang="es-ES_tradnl" sz="2400" dirty="0"/>
              <a:t> normal, como al final de una frase) ni toman </a:t>
            </a:r>
            <a:r>
              <a:rPr lang="es-ES_tradnl" sz="2400" b="1" dirty="0"/>
              <a:t>s </a:t>
            </a:r>
            <a:r>
              <a:rPr lang="es-ES_tradnl" sz="2400" dirty="0"/>
              <a:t>para el plural</a:t>
            </a:r>
          </a:p>
          <a:p>
            <a:endParaRPr lang="es-CL" sz="2400" dirty="0">
              <a:solidFill>
                <a:srgbClr val="0070C0"/>
              </a:solidFill>
            </a:endParaRPr>
          </a:p>
          <a:p>
            <a:endParaRPr lang="es-CL" sz="2400" dirty="0">
              <a:solidFill>
                <a:srgbClr val="0070C0"/>
              </a:solidFill>
            </a:endParaRPr>
          </a:p>
          <a:p>
            <a:endParaRPr lang="es-CL" sz="2400" dirty="0">
              <a:solidFill>
                <a:srgbClr val="0070C0"/>
              </a:solidFill>
            </a:endParaRPr>
          </a:p>
          <a:p>
            <a:pPr marL="0" indent="0">
              <a:buNone/>
            </a:pPr>
            <a:endParaRPr lang="es-ES_tradnl" dirty="0"/>
          </a:p>
        </p:txBody>
      </p:sp>
    </p:spTree>
    <p:extLst>
      <p:ext uri="{BB962C8B-B14F-4D97-AF65-F5344CB8AC3E}">
        <p14:creationId xmlns:p14="http://schemas.microsoft.com/office/powerpoint/2010/main" val="23562065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33B16FEF-E899-1D42-80B0-F6038FF919F8}"/>
              </a:ext>
            </a:extLst>
          </p:cNvPr>
          <p:cNvSpPr>
            <a:spLocks noGrp="1"/>
          </p:cNvSpPr>
          <p:nvPr>
            <p:ph idx="1"/>
          </p:nvPr>
        </p:nvSpPr>
        <p:spPr>
          <a:xfrm>
            <a:off x="838200" y="523768"/>
            <a:ext cx="10515600" cy="5164110"/>
          </a:xfrm>
        </p:spPr>
        <p:txBody>
          <a:bodyPr>
            <a:normAutofit/>
          </a:bodyPr>
          <a:lstStyle/>
          <a:p>
            <a:r>
              <a:rPr lang="es-ES_tradnl" sz="2400" dirty="0"/>
              <a:t>Entre las unidades básicas del SI, la unidad de masa, kilogramo, es la única cuyo nombre, por razones históricas, contiene un prefijo; su símbolo sigue las reglas normales de formación de múltiplos: </a:t>
            </a:r>
            <a:r>
              <a:rPr lang="es-ES_tradnl" sz="2400" dirty="0">
                <a:solidFill>
                  <a:srgbClr val="0070C0"/>
                </a:solidFill>
              </a:rPr>
              <a:t>kg.</a:t>
            </a:r>
            <a:r>
              <a:rPr lang="es-ES_tradnl" sz="2400" dirty="0"/>
              <a:t> </a:t>
            </a:r>
          </a:p>
          <a:p>
            <a:r>
              <a:rPr lang="es-ES_tradnl" sz="2400" dirty="0"/>
              <a:t>Cuando se coloca un prefijo delante del símbolo de la unidad, sin espacio intermedio, la combinación se considera como un símbolo único, que puede elevarse al cuadrado sin necesidad de paréntesis.</a:t>
            </a:r>
          </a:p>
          <a:p>
            <a:r>
              <a:rPr lang="es-ES_tradnl" sz="2400" dirty="0"/>
              <a:t>El símbolo de la unidad sigue al símbolo del prefijo, sin espacio: </a:t>
            </a:r>
            <a:r>
              <a:rPr lang="es-ES_tradnl" sz="2400" dirty="0">
                <a:solidFill>
                  <a:srgbClr val="0070C0"/>
                </a:solidFill>
              </a:rPr>
              <a:t>ms (milisegundo) y no m s </a:t>
            </a:r>
          </a:p>
          <a:p>
            <a:r>
              <a:rPr lang="es-ES_tradnl" sz="2400" dirty="0"/>
              <a:t>El producto de los símbolos de dos o más unidades se indica con preferencia por medio de un punto, como símbolo de multiplicación o un espacio entre ambos. Dicho punto puede ser suprimido en caso de que no sea posible la confusión con otro símbolo de unidad. </a:t>
            </a:r>
            <a:r>
              <a:rPr lang="es-ES_tradnl" sz="2400" dirty="0">
                <a:solidFill>
                  <a:srgbClr val="0070C0"/>
                </a:solidFill>
              </a:rPr>
              <a:t>Por ejemplo: newton por metro se puede escribir </a:t>
            </a:r>
            <a:r>
              <a:rPr lang="es-ES_tradnl" sz="2400" dirty="0" err="1">
                <a:solidFill>
                  <a:srgbClr val="0070C0"/>
                </a:solidFill>
              </a:rPr>
              <a:t>N.m</a:t>
            </a:r>
            <a:r>
              <a:rPr lang="es-ES_tradnl" sz="2400" dirty="0">
                <a:solidFill>
                  <a:srgbClr val="0070C0"/>
                </a:solidFill>
              </a:rPr>
              <a:t>, </a:t>
            </a:r>
            <a:r>
              <a:rPr lang="es-ES_tradnl" sz="2400" dirty="0" err="1">
                <a:solidFill>
                  <a:srgbClr val="0070C0"/>
                </a:solidFill>
              </a:rPr>
              <a:t>N·m</a:t>
            </a:r>
            <a:r>
              <a:rPr lang="es-ES_tradnl" sz="2400" dirty="0">
                <a:solidFill>
                  <a:srgbClr val="0070C0"/>
                </a:solidFill>
              </a:rPr>
              <a:t> o </a:t>
            </a:r>
            <a:r>
              <a:rPr lang="es-ES_tradnl" sz="2400" dirty="0" err="1">
                <a:solidFill>
                  <a:srgbClr val="0070C0"/>
                </a:solidFill>
              </a:rPr>
              <a:t>Nm</a:t>
            </a:r>
            <a:r>
              <a:rPr lang="es-ES_tradnl" sz="2400" dirty="0">
                <a:solidFill>
                  <a:srgbClr val="0070C0"/>
                </a:solidFill>
              </a:rPr>
              <a:t>, nunca </a:t>
            </a:r>
            <a:r>
              <a:rPr lang="es-ES_tradnl" sz="2400" dirty="0" err="1">
                <a:solidFill>
                  <a:srgbClr val="0070C0"/>
                </a:solidFill>
              </a:rPr>
              <a:t>mN</a:t>
            </a:r>
            <a:r>
              <a:rPr lang="es-ES_tradnl" sz="2400" dirty="0">
                <a:solidFill>
                  <a:srgbClr val="0070C0"/>
                </a:solidFill>
              </a:rPr>
              <a:t>, que significa </a:t>
            </a:r>
            <a:r>
              <a:rPr lang="es-ES_tradnl" sz="2400" dirty="0" err="1">
                <a:solidFill>
                  <a:srgbClr val="0070C0"/>
                </a:solidFill>
              </a:rPr>
              <a:t>milinewton</a:t>
            </a:r>
            <a:endParaRPr lang="es-ES_tradnl" sz="2400" dirty="0">
              <a:solidFill>
                <a:srgbClr val="0070C0"/>
              </a:solidFill>
            </a:endParaRPr>
          </a:p>
          <a:p>
            <a:pPr marL="0" indent="0">
              <a:buNone/>
            </a:pPr>
            <a:endParaRPr lang="es-CL" dirty="0"/>
          </a:p>
          <a:p>
            <a:endParaRPr lang="es-CL" dirty="0"/>
          </a:p>
          <a:p>
            <a:endParaRPr lang="es-ES_tradnl" dirty="0"/>
          </a:p>
        </p:txBody>
      </p:sp>
    </p:spTree>
    <p:extLst>
      <p:ext uri="{BB962C8B-B14F-4D97-AF65-F5344CB8AC3E}">
        <p14:creationId xmlns:p14="http://schemas.microsoft.com/office/powerpoint/2010/main" val="3712768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EC89B2EE-FA25-7B40-8EC1-5D0F13DD851E}"/>
              </a:ext>
            </a:extLst>
          </p:cNvPr>
          <p:cNvSpPr>
            <a:spLocks noGrp="1"/>
          </p:cNvSpPr>
          <p:nvPr>
            <p:ph idx="1"/>
          </p:nvPr>
        </p:nvSpPr>
        <p:spPr>
          <a:xfrm>
            <a:off x="838200" y="446276"/>
            <a:ext cx="10515600" cy="2684382"/>
          </a:xfrm>
        </p:spPr>
        <p:txBody>
          <a:bodyPr>
            <a:normAutofit/>
          </a:bodyPr>
          <a:lstStyle/>
          <a:p>
            <a:pPr algn="just"/>
            <a:r>
              <a:rPr lang="es-ES_tradnl" dirty="0"/>
              <a:t>Cuando una unidad derivada sea el cociente de otras dos, se debe utilizar la barra oblicua (/); </a:t>
            </a:r>
            <a:r>
              <a:rPr lang="es-ES_tradnl" dirty="0">
                <a:solidFill>
                  <a:srgbClr val="0070C0"/>
                </a:solidFill>
              </a:rPr>
              <a:t>puede utilizarse el paréntesis de modo que se eviten ambigüedades</a:t>
            </a:r>
            <a:r>
              <a:rPr lang="es-ES_tradnl" dirty="0"/>
              <a:t>. No se debe introducir jamás sobre una misma línea más de una barra oblicua, a menos que se añadan paréntesis, a fin de evitar toda ambigüedad. </a:t>
            </a:r>
            <a:r>
              <a:rPr lang="es-ES_tradnl" dirty="0">
                <a:solidFill>
                  <a:srgbClr val="0070C0"/>
                </a:solidFill>
              </a:rPr>
              <a:t>Solo en los casos complejos pueden utilizarse paréntesis o potencias negativas.</a:t>
            </a:r>
          </a:p>
          <a:p>
            <a:pPr marL="0" indent="0" algn="just">
              <a:buNone/>
            </a:pPr>
            <a:endParaRPr lang="es-ES_tradnl" dirty="0">
              <a:solidFill>
                <a:srgbClr val="0070C0"/>
              </a:solidFill>
            </a:endParaRPr>
          </a:p>
          <a:p>
            <a:pPr marL="0" indent="0">
              <a:buNone/>
            </a:pPr>
            <a:endParaRPr lang="es-ES_tradnl" dirty="0"/>
          </a:p>
        </p:txBody>
      </p:sp>
    </p:spTree>
    <p:extLst>
      <p:ext uri="{BB962C8B-B14F-4D97-AF65-F5344CB8AC3E}">
        <p14:creationId xmlns:p14="http://schemas.microsoft.com/office/powerpoint/2010/main" val="40555589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143FA7F-61CA-431E-91A3-B20CEC7CAC5E}"/>
              </a:ext>
            </a:extLst>
          </p:cNvPr>
          <p:cNvSpPr txBox="1"/>
          <p:nvPr/>
        </p:nvSpPr>
        <p:spPr>
          <a:xfrm>
            <a:off x="393326" y="634481"/>
            <a:ext cx="11405347" cy="30469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sz="2400" b="1" dirty="0">
                <a:solidFill>
                  <a:srgbClr val="002060"/>
                </a:solidFill>
                <a:latin typeface="Arial" panose="020B0604020202020204" pitchFamily="34" charset="0"/>
                <a:cs typeface="Arial" panose="020B0604020202020204" pitchFamily="34" charset="0"/>
              </a:rPr>
              <a:t>2019 el año de la revolución en la medición</a:t>
            </a:r>
          </a:p>
          <a:p>
            <a:pPr algn="just"/>
            <a:endParaRPr lang="es-ES_tradnl" sz="2400" dirty="0">
              <a:solidFill>
                <a:srgbClr val="0070C0"/>
              </a:solidFill>
              <a:latin typeface="Arial" panose="020B0604020202020204" pitchFamily="34" charset="0"/>
              <a:cs typeface="Arial" panose="020B0604020202020204" pitchFamily="34" charset="0"/>
            </a:endParaRPr>
          </a:p>
          <a:p>
            <a:pPr algn="just"/>
            <a:r>
              <a:rPr lang="es-ES_tradnl" sz="2400" dirty="0">
                <a:solidFill>
                  <a:srgbClr val="0070C0"/>
                </a:solidFill>
                <a:latin typeface="Arial" panose="020B0604020202020204" pitchFamily="34" charset="0"/>
                <a:cs typeface="Arial" panose="020B0604020202020204" pitchFamily="34" charset="0"/>
              </a:rPr>
              <a:t>Desde las primeras definiciones del sistema métrico decimal y los patrones de medida (</a:t>
            </a:r>
            <a:r>
              <a:rPr lang="es-ES_tradnl" sz="2400" dirty="0">
                <a:solidFill>
                  <a:schemeClr val="accent6">
                    <a:lumMod val="75000"/>
                  </a:schemeClr>
                </a:solidFill>
                <a:latin typeface="Arial" panose="020B0604020202020204" pitchFamily="34" charset="0"/>
                <a:cs typeface="Arial" panose="020B0604020202020204" pitchFamily="34" charset="0"/>
              </a:rPr>
              <a:t>con la Revolución Francesa</a:t>
            </a:r>
            <a:r>
              <a:rPr lang="es-ES_tradnl" sz="2400" dirty="0">
                <a:solidFill>
                  <a:srgbClr val="0070C0"/>
                </a:solidFill>
                <a:latin typeface="Arial" panose="020B0604020202020204" pitchFamily="34" charset="0"/>
                <a:cs typeface="Arial" panose="020B0604020202020204" pitchFamily="34" charset="0"/>
              </a:rPr>
              <a:t>) hasta nuestros días, la historia de las unidades fundamentales se caracteriza por un progresivo abandono de patrones únicos (</a:t>
            </a:r>
            <a:r>
              <a:rPr lang="es-ES_tradnl" sz="2400" dirty="0">
                <a:solidFill>
                  <a:schemeClr val="accent6">
                    <a:lumMod val="75000"/>
                  </a:schemeClr>
                </a:solidFill>
                <a:latin typeface="Arial" panose="020B0604020202020204" pitchFamily="34" charset="0"/>
                <a:cs typeface="Arial" panose="020B0604020202020204" pitchFamily="34" charset="0"/>
              </a:rPr>
              <a:t>por ejemplo, la barra de platino-iridio como referencia para el metro</a:t>
            </a:r>
            <a:r>
              <a:rPr lang="es-ES_tradnl" sz="2400" dirty="0">
                <a:solidFill>
                  <a:srgbClr val="0070C0"/>
                </a:solidFill>
                <a:latin typeface="Arial" panose="020B0604020202020204" pitchFamily="34" charset="0"/>
                <a:cs typeface="Arial" panose="020B0604020202020204" pitchFamily="34" charset="0"/>
              </a:rPr>
              <a:t>) y la adopción de estándares universales, basados en constantes físicas (</a:t>
            </a:r>
            <a:r>
              <a:rPr lang="es-ES_tradnl" sz="2400" dirty="0">
                <a:solidFill>
                  <a:schemeClr val="accent6">
                    <a:lumMod val="75000"/>
                  </a:schemeClr>
                </a:solidFill>
                <a:latin typeface="Arial" panose="020B0604020202020204" pitchFamily="34" charset="0"/>
                <a:cs typeface="Arial" panose="020B0604020202020204" pitchFamily="34" charset="0"/>
              </a:rPr>
              <a:t>por ejemplo, la velocidad de la luz</a:t>
            </a:r>
            <a:r>
              <a:rPr lang="es-ES_tradnl" sz="2400" dirty="0">
                <a:solidFill>
                  <a:srgbClr val="0070C0"/>
                </a:solidFill>
                <a:latin typeface="Arial" panose="020B0604020202020204" pitchFamily="34" charset="0"/>
                <a:cs typeface="Arial" panose="020B0604020202020204" pitchFamily="34" charset="0"/>
              </a:rPr>
              <a:t>).</a:t>
            </a:r>
          </a:p>
        </p:txBody>
      </p:sp>
      <p:pic>
        <p:nvPicPr>
          <p:cNvPr id="7" name="Imagen 7" descr="Imagen que contiene interior, sentado, mesa, copa&#10;&#10;Descripción generada con confianza muy alta">
            <a:extLst>
              <a:ext uri="{FF2B5EF4-FFF2-40B4-BE49-F238E27FC236}">
                <a16:creationId xmlns:a16="http://schemas.microsoft.com/office/drawing/2014/main" id="{DAC85431-D74C-4FEA-868F-4B5416A6CD5E}"/>
              </a:ext>
            </a:extLst>
          </p:cNvPr>
          <p:cNvPicPr>
            <a:picLocks noChangeAspect="1"/>
          </p:cNvPicPr>
          <p:nvPr/>
        </p:nvPicPr>
        <p:blipFill>
          <a:blip r:embed="rId2"/>
          <a:stretch>
            <a:fillRect/>
          </a:stretch>
        </p:blipFill>
        <p:spPr>
          <a:xfrm>
            <a:off x="5632076" y="4063188"/>
            <a:ext cx="2743200" cy="1824446"/>
          </a:xfrm>
          <a:prstGeom prst="rect">
            <a:avLst/>
          </a:prstGeom>
        </p:spPr>
      </p:pic>
    </p:spTree>
    <p:extLst>
      <p:ext uri="{BB962C8B-B14F-4D97-AF65-F5344CB8AC3E}">
        <p14:creationId xmlns:p14="http://schemas.microsoft.com/office/powerpoint/2010/main" val="18373359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609600" y="751344"/>
            <a:ext cx="10676964" cy="2677656"/>
          </a:xfrm>
          <a:prstGeom prst="rect">
            <a:avLst/>
          </a:prstGeom>
        </p:spPr>
        <p:txBody>
          <a:bodyPr wrap="square" anchor="t">
            <a:spAutoFit/>
          </a:bodyPr>
          <a:lstStyle/>
          <a:p>
            <a:pPr algn="just" fontAlgn="base"/>
            <a:r>
              <a:rPr lang="es-CL" sz="2400" dirty="0">
                <a:solidFill>
                  <a:srgbClr val="0070C0"/>
                </a:solidFill>
                <a:latin typeface="Arial" panose="020B0604020202020204" pitchFamily="34" charset="0"/>
                <a:cs typeface="Arial" panose="020B0604020202020204" pitchFamily="34" charset="0"/>
              </a:rPr>
              <a:t>Todas las unidades fundamentales </a:t>
            </a:r>
            <a:r>
              <a:rPr lang="es-CL" sz="2400" dirty="0">
                <a:solidFill>
                  <a:srgbClr val="FF0000"/>
                </a:solidFill>
                <a:latin typeface="Arial" panose="020B0604020202020204" pitchFamily="34" charset="0"/>
                <a:cs typeface="Arial" panose="020B0604020202020204" pitchFamily="34" charset="0"/>
              </a:rPr>
              <a:t>– las de siempre-</a:t>
            </a:r>
            <a:r>
              <a:rPr lang="es-CL" sz="2400" dirty="0">
                <a:solidFill>
                  <a:srgbClr val="0070C0"/>
                </a:solidFill>
                <a:latin typeface="Arial" panose="020B0604020202020204" pitchFamily="34" charset="0"/>
                <a:cs typeface="Arial" panose="020B0604020202020204" pitchFamily="34" charset="0"/>
              </a:rPr>
              <a:t> se basarán en constantes físicas medibles con gran precisión y que en algunos casos se consideran exactas.</a:t>
            </a:r>
            <a:endParaRPr lang="es-ES" dirty="0">
              <a:latin typeface="Arial" panose="020B0604020202020204" pitchFamily="34" charset="0"/>
              <a:cs typeface="Arial" panose="020B0604020202020204" pitchFamily="34" charset="0"/>
            </a:endParaRPr>
          </a:p>
          <a:p>
            <a:pPr algn="just" fontAlgn="base"/>
            <a:endParaRPr lang="es-CL" sz="2400" dirty="0">
              <a:solidFill>
                <a:srgbClr val="0070C0"/>
              </a:solidFill>
              <a:latin typeface="Arial" panose="020B0604020202020204" pitchFamily="34" charset="0"/>
              <a:cs typeface="Arial" panose="020B0604020202020204" pitchFamily="34" charset="0"/>
            </a:endParaRPr>
          </a:p>
          <a:p>
            <a:pPr algn="just" fontAlgn="base"/>
            <a:r>
              <a:rPr lang="es-CL" sz="2400" dirty="0">
                <a:solidFill>
                  <a:srgbClr val="0070C0"/>
                </a:solidFill>
                <a:latin typeface="Arial" panose="020B0604020202020204" pitchFamily="34" charset="0"/>
                <a:cs typeface="Arial" panose="020B0604020202020204" pitchFamily="34" charset="0"/>
              </a:rPr>
              <a:t>Además del kilogramo, cambian radicalmente el</a:t>
            </a:r>
            <a:r>
              <a:rPr lang="es-CL" sz="2400" dirty="0">
                <a:solidFill>
                  <a:srgbClr val="FF0000"/>
                </a:solidFill>
                <a:latin typeface="Arial" panose="020B0604020202020204" pitchFamily="34" charset="0"/>
                <a:cs typeface="Arial" panose="020B0604020202020204" pitchFamily="34" charset="0"/>
              </a:rPr>
              <a:t> ampere</a:t>
            </a:r>
            <a:r>
              <a:rPr lang="es-CL" sz="2400" dirty="0">
                <a:solidFill>
                  <a:srgbClr val="0070C0"/>
                </a:solidFill>
                <a:latin typeface="Arial" panose="020B0604020202020204" pitchFamily="34" charset="0"/>
                <a:cs typeface="Arial" panose="020B0604020202020204" pitchFamily="34" charset="0"/>
              </a:rPr>
              <a:t>, el </a:t>
            </a:r>
            <a:r>
              <a:rPr lang="es-CL" sz="2400" dirty="0">
                <a:solidFill>
                  <a:srgbClr val="FF0000"/>
                </a:solidFill>
                <a:latin typeface="Arial" panose="020B0604020202020204" pitchFamily="34" charset="0"/>
                <a:cs typeface="Arial" panose="020B0604020202020204" pitchFamily="34" charset="0"/>
              </a:rPr>
              <a:t>kelvin </a:t>
            </a:r>
            <a:r>
              <a:rPr lang="es-CL" sz="2400" dirty="0">
                <a:solidFill>
                  <a:srgbClr val="0070C0"/>
                </a:solidFill>
                <a:latin typeface="Arial" panose="020B0604020202020204" pitchFamily="34" charset="0"/>
                <a:cs typeface="Arial" panose="020B0604020202020204" pitchFamily="34" charset="0"/>
              </a:rPr>
              <a:t>y el </a:t>
            </a:r>
            <a:r>
              <a:rPr lang="es-CL" sz="2400" dirty="0">
                <a:solidFill>
                  <a:srgbClr val="FF0000"/>
                </a:solidFill>
                <a:latin typeface="Arial" panose="020B0604020202020204" pitchFamily="34" charset="0"/>
                <a:cs typeface="Arial" panose="020B0604020202020204" pitchFamily="34" charset="0"/>
              </a:rPr>
              <a:t>mol</a:t>
            </a:r>
            <a:r>
              <a:rPr lang="es-CL" sz="2400" dirty="0">
                <a:solidFill>
                  <a:srgbClr val="0070C0"/>
                </a:solidFill>
                <a:latin typeface="Arial" panose="020B0604020202020204" pitchFamily="34" charset="0"/>
                <a:cs typeface="Arial" panose="020B0604020202020204" pitchFamily="34" charset="0"/>
              </a:rPr>
              <a:t>.</a:t>
            </a:r>
          </a:p>
          <a:p>
            <a:pPr algn="just" fontAlgn="base"/>
            <a:endParaRPr lang="es-CL" sz="2400" dirty="0">
              <a:solidFill>
                <a:srgbClr val="0070C0"/>
              </a:solidFill>
              <a:latin typeface="Arial" panose="020B0604020202020204" pitchFamily="34" charset="0"/>
              <a:cs typeface="Arial" panose="020B0604020202020204" pitchFamily="34" charset="0"/>
            </a:endParaRPr>
          </a:p>
          <a:p>
            <a:pPr algn="just" fontAlgn="base"/>
            <a:r>
              <a:rPr lang="es-CL" sz="2400" dirty="0">
                <a:solidFill>
                  <a:srgbClr val="0070C0"/>
                </a:solidFill>
                <a:latin typeface="Arial" panose="020B0604020202020204" pitchFamily="34" charset="0"/>
                <a:cs typeface="Arial" panose="020B0604020202020204" pitchFamily="34" charset="0"/>
              </a:rPr>
              <a:t>Las demás unidades solo sufren ligeros retoques en sus definiciones</a:t>
            </a:r>
            <a:r>
              <a:rPr lang="es-CL" sz="2400" dirty="0">
                <a:solidFill>
                  <a:srgbClr val="0070C0"/>
                </a:solidFill>
                <a:latin typeface="Comic Sans MS" pitchFamily="66" charset="0"/>
              </a:rPr>
              <a: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3">
            <a:extLst>
              <a:ext uri="{FF2B5EF4-FFF2-40B4-BE49-F238E27FC236}">
                <a16:creationId xmlns:a16="http://schemas.microsoft.com/office/drawing/2014/main" id="{6A0221EB-9E4C-9C43-A671-069765B3B9A4}"/>
              </a:ext>
            </a:extLst>
          </p:cNvPr>
          <p:cNvSpPr/>
          <p:nvPr/>
        </p:nvSpPr>
        <p:spPr>
          <a:xfrm>
            <a:off x="5915738" y="360000"/>
            <a:ext cx="2574744"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kilogramo</a:t>
            </a:r>
            <a:endParaRPr lang="es-CL" sz="3200" b="1" i="0" dirty="0">
              <a:solidFill>
                <a:srgbClr val="002060"/>
              </a:solidFill>
              <a:effectLst/>
              <a:latin typeface="Comic Sans MS" panose="030F0902030302020204" pitchFamily="66" charset="0"/>
            </a:endParaRPr>
          </a:p>
        </p:txBody>
      </p:sp>
      <p:pic>
        <p:nvPicPr>
          <p:cNvPr id="1028" name="Picture 4" descr="logo kg"/>
          <p:cNvPicPr>
            <a:picLocks noChangeAspect="1" noChangeArrowheads="1"/>
          </p:cNvPicPr>
          <p:nvPr/>
        </p:nvPicPr>
        <p:blipFill>
          <a:blip r:embed="rId2" cstate="print"/>
          <a:srcRect/>
          <a:stretch>
            <a:fillRect/>
          </a:stretch>
        </p:blipFill>
        <p:spPr bwMode="auto">
          <a:xfrm>
            <a:off x="360000" y="360000"/>
            <a:ext cx="4463439" cy="4461641"/>
          </a:xfrm>
          <a:prstGeom prst="rect">
            <a:avLst/>
          </a:prstGeom>
          <a:noFill/>
        </p:spPr>
      </p:pic>
      <p:sp>
        <p:nvSpPr>
          <p:cNvPr id="2" name="CuadroTexto 1">
            <a:extLst>
              <a:ext uri="{FF2B5EF4-FFF2-40B4-BE49-F238E27FC236}">
                <a16:creationId xmlns:a16="http://schemas.microsoft.com/office/drawing/2014/main" id="{4406151E-1330-4191-B79E-5DBFE451C349}"/>
              </a:ext>
            </a:extLst>
          </p:cNvPr>
          <p:cNvSpPr txBox="1"/>
          <p:nvPr/>
        </p:nvSpPr>
        <p:spPr>
          <a:xfrm>
            <a:off x="5284695" y="1172135"/>
            <a:ext cx="6295464"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dirty="0">
                <a:solidFill>
                  <a:srgbClr val="002060"/>
                </a:solidFill>
                <a:latin typeface="Arial" panose="020B0604020202020204" pitchFamily="34" charset="0"/>
                <a:cs typeface="Arial" panose="020B0604020202020204" pitchFamily="34" charset="0"/>
              </a:rPr>
              <a:t>El kilogramo, </a:t>
            </a:r>
            <a:r>
              <a:rPr lang="es-ES_tradnl" b="1" dirty="0">
                <a:solidFill>
                  <a:srgbClr val="002060"/>
                </a:solidFill>
                <a:latin typeface="Arial" panose="020B0604020202020204" pitchFamily="34" charset="0"/>
                <a:cs typeface="Arial" panose="020B0604020202020204" pitchFamily="34" charset="0"/>
              </a:rPr>
              <a:t>kg</a:t>
            </a:r>
            <a:r>
              <a:rPr lang="es-ES_tradnl" dirty="0">
                <a:solidFill>
                  <a:srgbClr val="002060"/>
                </a:solidFill>
                <a:latin typeface="Arial" panose="020B0604020202020204" pitchFamily="34" charset="0"/>
                <a:cs typeface="Arial" panose="020B0604020202020204" pitchFamily="34" charset="0"/>
              </a:rPr>
              <a:t>, es la unidad de masa; su magnitud se establece mediante la fijación del valor numérico de la constante de Planck, a ser exactamente igual a </a:t>
            </a:r>
            <a:r>
              <a:rPr lang="es-ES_tradnl" b="1" dirty="0">
                <a:solidFill>
                  <a:srgbClr val="002060"/>
                </a:solidFill>
                <a:latin typeface="Arial" panose="020B0604020202020204" pitchFamily="34" charset="0"/>
                <a:cs typeface="Arial" panose="020B0604020202020204" pitchFamily="34" charset="0"/>
              </a:rPr>
              <a:t>6,62607015 ×10</a:t>
            </a:r>
            <a:r>
              <a:rPr lang="es-ES_tradnl" b="1" baseline="30000" dirty="0">
                <a:solidFill>
                  <a:srgbClr val="002060"/>
                </a:solidFill>
                <a:latin typeface="Arial" panose="020B0604020202020204" pitchFamily="34" charset="0"/>
                <a:cs typeface="Arial" panose="020B0604020202020204" pitchFamily="34" charset="0"/>
              </a:rPr>
              <a:t>−34</a:t>
            </a:r>
            <a:r>
              <a:rPr lang="es-ES_tradnl" b="1" dirty="0">
                <a:solidFill>
                  <a:srgbClr val="002060"/>
                </a:solidFill>
                <a:latin typeface="Arial" panose="020B0604020202020204" pitchFamily="34" charset="0"/>
                <a:cs typeface="Arial" panose="020B0604020202020204" pitchFamily="34" charset="0"/>
              </a:rPr>
              <a:t> </a:t>
            </a:r>
            <a:r>
              <a:rPr lang="es-ES_tradnl" dirty="0">
                <a:solidFill>
                  <a:srgbClr val="002060"/>
                </a:solidFill>
                <a:latin typeface="Arial" panose="020B0604020202020204" pitchFamily="34" charset="0"/>
                <a:cs typeface="Arial" panose="020B0604020202020204" pitchFamily="34" charset="0"/>
              </a:rPr>
              <a:t>cuando es expresada en </a:t>
            </a:r>
            <a:r>
              <a:rPr lang="es-ES_tradnl" b="1" dirty="0">
                <a:solidFill>
                  <a:srgbClr val="002060"/>
                </a:solidFill>
                <a:latin typeface="Arial" panose="020B0604020202020204" pitchFamily="34" charset="0"/>
                <a:cs typeface="Arial" panose="020B0604020202020204" pitchFamily="34" charset="0"/>
              </a:rPr>
              <a:t>s</a:t>
            </a:r>
            <a:r>
              <a:rPr lang="es-ES_tradnl" b="1" baseline="30000" dirty="0">
                <a:solidFill>
                  <a:srgbClr val="002060"/>
                </a:solidFill>
                <a:latin typeface="Arial" panose="020B0604020202020204" pitchFamily="34" charset="0"/>
                <a:cs typeface="Arial" panose="020B0604020202020204" pitchFamily="34" charset="0"/>
              </a:rPr>
              <a:t>-1</a:t>
            </a:r>
            <a:r>
              <a:rPr lang="es-ES_tradnl" b="1" dirty="0">
                <a:solidFill>
                  <a:srgbClr val="002060"/>
                </a:solidFill>
                <a:latin typeface="Arial" panose="020B0604020202020204" pitchFamily="34" charset="0"/>
                <a:cs typeface="Arial" panose="020B0604020202020204" pitchFamily="34" charset="0"/>
              </a:rPr>
              <a:t>m</a:t>
            </a:r>
            <a:r>
              <a:rPr lang="es-ES_tradnl" b="1" baseline="30000" dirty="0">
                <a:solidFill>
                  <a:srgbClr val="002060"/>
                </a:solidFill>
                <a:latin typeface="Arial" panose="020B0604020202020204" pitchFamily="34" charset="0"/>
                <a:cs typeface="Arial" panose="020B0604020202020204" pitchFamily="34" charset="0"/>
              </a:rPr>
              <a:t>2</a:t>
            </a:r>
            <a:r>
              <a:rPr lang="es-ES_tradnl" b="1" dirty="0">
                <a:solidFill>
                  <a:srgbClr val="002060"/>
                </a:solidFill>
                <a:latin typeface="Arial" panose="020B0604020202020204" pitchFamily="34" charset="0"/>
                <a:cs typeface="Arial" panose="020B0604020202020204" pitchFamily="34" charset="0"/>
              </a:rPr>
              <a:t>kg</a:t>
            </a:r>
            <a:r>
              <a:rPr lang="es-ES_tradnl" dirty="0">
                <a:solidFill>
                  <a:srgbClr val="002060"/>
                </a:solidFill>
                <a:latin typeface="Arial" panose="020B0604020202020204" pitchFamily="34" charset="0"/>
                <a:cs typeface="Arial" panose="020B0604020202020204" pitchFamily="34" charset="0"/>
              </a:rPr>
              <a:t>, que es igual a expresarlo en </a:t>
            </a:r>
            <a:r>
              <a:rPr lang="es-ES_tradnl" b="1" dirty="0" err="1">
                <a:solidFill>
                  <a:srgbClr val="002060"/>
                </a:solidFill>
                <a:latin typeface="Arial" panose="020B0604020202020204" pitchFamily="34" charset="0"/>
                <a:cs typeface="Arial" panose="020B0604020202020204" pitchFamily="34" charset="0"/>
              </a:rPr>
              <a:t>Js</a:t>
            </a:r>
            <a:r>
              <a:rPr lang="es-ES_tradnl" b="1" dirty="0">
                <a:solidFill>
                  <a:srgbClr val="002060"/>
                </a:solidFill>
                <a:latin typeface="Arial" panose="020B0604020202020204" pitchFamily="34" charset="0"/>
                <a:cs typeface="Arial" panose="020B0604020202020204" pitchFamily="34" charset="0"/>
              </a:rPr>
              <a:t>.</a:t>
            </a:r>
          </a:p>
        </p:txBody>
      </p:sp>
      <p:sp>
        <p:nvSpPr>
          <p:cNvPr id="3" name="CuadroTexto 2">
            <a:extLst>
              <a:ext uri="{FF2B5EF4-FFF2-40B4-BE49-F238E27FC236}">
                <a16:creationId xmlns:a16="http://schemas.microsoft.com/office/drawing/2014/main" id="{3B0902A0-F5CB-410D-B1E4-C5EA9126AA3F}"/>
              </a:ext>
            </a:extLst>
          </p:cNvPr>
          <p:cNvSpPr txBox="1"/>
          <p:nvPr/>
        </p:nvSpPr>
        <p:spPr>
          <a:xfrm>
            <a:off x="5284694" y="2931459"/>
            <a:ext cx="6654052"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dirty="0">
                <a:solidFill>
                  <a:schemeClr val="accent6">
                    <a:lumMod val="50000"/>
                  </a:schemeClr>
                </a:solidFill>
                <a:latin typeface="Arial" panose="020B0604020202020204" pitchFamily="34" charset="0"/>
                <a:cs typeface="Arial" panose="020B0604020202020204" pitchFamily="34" charset="0"/>
              </a:rPr>
              <a:t>Con la nueva redefinición, el kilogramo podría medirse con la denominada </a:t>
            </a:r>
            <a:r>
              <a:rPr lang="es-ES_tradnl" i="1" dirty="0">
                <a:solidFill>
                  <a:schemeClr val="accent6">
                    <a:lumMod val="50000"/>
                  </a:schemeClr>
                </a:solidFill>
                <a:latin typeface="Arial" panose="020B0604020202020204" pitchFamily="34" charset="0"/>
                <a:cs typeface="Arial" panose="020B0604020202020204" pitchFamily="34" charset="0"/>
              </a:rPr>
              <a:t>balanza de Watt</a:t>
            </a:r>
            <a:r>
              <a:rPr lang="es-ES_tradnl" dirty="0">
                <a:solidFill>
                  <a:schemeClr val="accent6">
                    <a:lumMod val="50000"/>
                  </a:schemeClr>
                </a:solidFill>
                <a:latin typeface="Arial" panose="020B0604020202020204" pitchFamily="34" charset="0"/>
                <a:cs typeface="Arial" panose="020B0604020202020204" pitchFamily="34" charset="0"/>
              </a:rPr>
              <a:t>, un instrumento que compara la potencia mecánica con la potencia electromagnética.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70" name="Picture 6" descr="Logo metre"/>
          <p:cNvPicPr>
            <a:picLocks noChangeAspect="1" noChangeArrowheads="1"/>
          </p:cNvPicPr>
          <p:nvPr/>
        </p:nvPicPr>
        <p:blipFill>
          <a:blip r:embed="rId2" cstate="print"/>
          <a:srcRect/>
          <a:stretch>
            <a:fillRect/>
          </a:stretch>
        </p:blipFill>
        <p:spPr bwMode="auto">
          <a:xfrm>
            <a:off x="360000" y="360000"/>
            <a:ext cx="4463439" cy="4461641"/>
          </a:xfrm>
          <a:prstGeom prst="rect">
            <a:avLst/>
          </a:prstGeom>
          <a:noFill/>
        </p:spPr>
      </p:pic>
      <p:sp>
        <p:nvSpPr>
          <p:cNvPr id="10" name="Rectángulo 3">
            <a:extLst>
              <a:ext uri="{FF2B5EF4-FFF2-40B4-BE49-F238E27FC236}">
                <a16:creationId xmlns:a16="http://schemas.microsoft.com/office/drawing/2014/main" id="{6A0221EB-9E4C-9C43-A671-069765B3B9A4}"/>
              </a:ext>
            </a:extLst>
          </p:cNvPr>
          <p:cNvSpPr/>
          <p:nvPr/>
        </p:nvSpPr>
        <p:spPr>
          <a:xfrm>
            <a:off x="5915738" y="360000"/>
            <a:ext cx="1887055"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metro</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FD2D7DA4-C386-460B-800D-0087B994EE66}"/>
              </a:ext>
            </a:extLst>
          </p:cNvPr>
          <p:cNvSpPr txBox="1"/>
          <p:nvPr/>
        </p:nvSpPr>
        <p:spPr>
          <a:xfrm>
            <a:off x="5654488" y="1149724"/>
            <a:ext cx="6160994"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b="1" dirty="0">
                <a:solidFill>
                  <a:srgbClr val="0070C0"/>
                </a:solidFill>
                <a:latin typeface="Arial" panose="020B0604020202020204" pitchFamily="34" charset="0"/>
                <a:cs typeface="Arial" panose="020B0604020202020204" pitchFamily="34" charset="0"/>
              </a:rPr>
              <a:t>Definición propuesta:</a:t>
            </a:r>
            <a:r>
              <a:rPr lang="es-ES_tradnl" dirty="0">
                <a:solidFill>
                  <a:srgbClr val="0070C0"/>
                </a:solidFill>
                <a:latin typeface="Arial" panose="020B0604020202020204" pitchFamily="34" charset="0"/>
                <a:cs typeface="Arial" panose="020B0604020202020204" pitchFamily="34" charset="0"/>
              </a:rPr>
              <a:t> El metro, </a:t>
            </a:r>
            <a:r>
              <a:rPr lang="es-ES_tradnl" b="1" dirty="0">
                <a:solidFill>
                  <a:srgbClr val="0070C0"/>
                </a:solidFill>
                <a:latin typeface="Arial" panose="020B0604020202020204" pitchFamily="34" charset="0"/>
                <a:cs typeface="Arial" panose="020B0604020202020204" pitchFamily="34" charset="0"/>
              </a:rPr>
              <a:t>m</a:t>
            </a:r>
            <a:r>
              <a:rPr lang="es-ES_tradnl" dirty="0">
                <a:solidFill>
                  <a:srgbClr val="0070C0"/>
                </a:solidFill>
                <a:latin typeface="Arial" panose="020B0604020202020204" pitchFamily="34" charset="0"/>
                <a:cs typeface="Arial" panose="020B0604020202020204" pitchFamily="34" charset="0"/>
              </a:rPr>
              <a:t>, es la unidad de longitud; su magnitud se establece mediante la fijación del valor numérico de la velocidad de la luz en el vacío, a ser igual exactamente a </a:t>
            </a:r>
            <a:r>
              <a:rPr lang="es-ES_tradnl" b="1" dirty="0">
                <a:solidFill>
                  <a:srgbClr val="0070C0"/>
                </a:solidFill>
                <a:latin typeface="Arial" panose="020B0604020202020204" pitchFamily="34" charset="0"/>
                <a:cs typeface="Arial" panose="020B0604020202020204" pitchFamily="34" charset="0"/>
              </a:rPr>
              <a:t>299792458</a:t>
            </a:r>
            <a:r>
              <a:rPr lang="es-ES_tradnl" dirty="0">
                <a:solidFill>
                  <a:srgbClr val="0070C0"/>
                </a:solidFill>
                <a:latin typeface="Arial" panose="020B0604020202020204" pitchFamily="34" charset="0"/>
                <a:cs typeface="Arial" panose="020B0604020202020204" pitchFamily="34" charset="0"/>
              </a:rPr>
              <a:t> cuando se expresa en </a:t>
            </a:r>
            <a:r>
              <a:rPr lang="es-ES_tradnl" b="1" dirty="0">
                <a:solidFill>
                  <a:srgbClr val="0070C0"/>
                </a:solidFill>
                <a:latin typeface="Arial" panose="020B0604020202020204" pitchFamily="34" charset="0"/>
                <a:cs typeface="Arial" panose="020B0604020202020204" pitchFamily="34" charset="0"/>
              </a:rPr>
              <a:t>ms </a:t>
            </a:r>
            <a:r>
              <a:rPr lang="es-ES_tradnl" b="1" baseline="30000" dirty="0">
                <a:solidFill>
                  <a:srgbClr val="0070C0"/>
                </a:solidFill>
                <a:latin typeface="Arial" panose="020B0604020202020204" pitchFamily="34" charset="0"/>
                <a:cs typeface="Arial" panose="020B0604020202020204" pitchFamily="34" charset="0"/>
              </a:rPr>
              <a:t>-1</a:t>
            </a:r>
            <a:r>
              <a:rPr lang="es-ES_tradnl" dirty="0">
                <a:solidFill>
                  <a:srgbClr val="0070C0"/>
                </a:solidFill>
                <a:latin typeface="Arial" panose="020B0604020202020204" pitchFamily="34" charset="0"/>
                <a:cs typeface="Arial" panose="020B0604020202020204" pitchFamily="34" charset="0"/>
              </a:rPr>
              <a:t>.</a:t>
            </a:r>
          </a:p>
        </p:txBody>
      </p:sp>
      <p:sp>
        <p:nvSpPr>
          <p:cNvPr id="3" name="CuadroTexto 2">
            <a:extLst>
              <a:ext uri="{FF2B5EF4-FFF2-40B4-BE49-F238E27FC236}">
                <a16:creationId xmlns:a16="http://schemas.microsoft.com/office/drawing/2014/main" id="{CAE8A97C-17E1-42E5-B0F1-C1E947758E6D}"/>
              </a:ext>
            </a:extLst>
          </p:cNvPr>
          <p:cNvSpPr txBox="1"/>
          <p:nvPr/>
        </p:nvSpPr>
        <p:spPr>
          <a:xfrm>
            <a:off x="5534212" y="3059668"/>
            <a:ext cx="68694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_tradnl" dirty="0">
                <a:solidFill>
                  <a:schemeClr val="accent6">
                    <a:lumMod val="50000"/>
                  </a:schemeClr>
                </a:solidFill>
                <a:latin typeface="Arial" panose="020B0604020202020204" pitchFamily="34" charset="0"/>
                <a:cs typeface="Arial" panose="020B0604020202020204" pitchFamily="34" charset="0"/>
              </a:rPr>
              <a:t>1983: Distancia que recorre la luz en 1/299792458 segundos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Logo seconde"/>
          <p:cNvPicPr>
            <a:picLocks noChangeAspect="1" noChangeArrowheads="1"/>
          </p:cNvPicPr>
          <p:nvPr/>
        </p:nvPicPr>
        <p:blipFill>
          <a:blip r:embed="rId2" cstate="print"/>
          <a:srcRect/>
          <a:stretch>
            <a:fillRect/>
          </a:stretch>
        </p:blipFill>
        <p:spPr bwMode="auto">
          <a:xfrm>
            <a:off x="360000" y="360000"/>
            <a:ext cx="4461641" cy="4461641"/>
          </a:xfrm>
          <a:prstGeom prst="rect">
            <a:avLst/>
          </a:prstGeom>
          <a:noFill/>
        </p:spPr>
      </p:pic>
      <p:sp>
        <p:nvSpPr>
          <p:cNvPr id="6" name="Rectángulo 3">
            <a:extLst>
              <a:ext uri="{FF2B5EF4-FFF2-40B4-BE49-F238E27FC236}">
                <a16:creationId xmlns:a16="http://schemas.microsoft.com/office/drawing/2014/main" id="{6A0221EB-9E4C-9C43-A671-069765B3B9A4}"/>
              </a:ext>
            </a:extLst>
          </p:cNvPr>
          <p:cNvSpPr/>
          <p:nvPr/>
        </p:nvSpPr>
        <p:spPr>
          <a:xfrm>
            <a:off x="5915738" y="360000"/>
            <a:ext cx="2263761"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segundo</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7A1E72E7-7868-47EC-AF0D-0DB485719F93}"/>
              </a:ext>
            </a:extLst>
          </p:cNvPr>
          <p:cNvSpPr txBox="1"/>
          <p:nvPr/>
        </p:nvSpPr>
        <p:spPr>
          <a:xfrm>
            <a:off x="5038164" y="1407459"/>
            <a:ext cx="6822140"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dirty="0">
                <a:solidFill>
                  <a:srgbClr val="0070C0"/>
                </a:solidFill>
                <a:latin typeface="Arial" panose="020B0604020202020204" pitchFamily="34" charset="0"/>
                <a:cs typeface="Arial" panose="020B0604020202020204" pitchFamily="34" charset="0"/>
              </a:rPr>
              <a:t>El segundo, </a:t>
            </a:r>
            <a:r>
              <a:rPr lang="es-ES_tradnl" b="1" dirty="0">
                <a:solidFill>
                  <a:srgbClr val="0070C0"/>
                </a:solidFill>
                <a:latin typeface="Arial" panose="020B0604020202020204" pitchFamily="34" charset="0"/>
                <a:cs typeface="Arial" panose="020B0604020202020204" pitchFamily="34" charset="0"/>
              </a:rPr>
              <a:t>s</a:t>
            </a:r>
            <a:r>
              <a:rPr lang="es-ES_tradnl" dirty="0">
                <a:solidFill>
                  <a:srgbClr val="0070C0"/>
                </a:solidFill>
                <a:latin typeface="Arial" panose="020B0604020202020204" pitchFamily="34" charset="0"/>
                <a:cs typeface="Arial" panose="020B0604020202020204" pitchFamily="34" charset="0"/>
              </a:rPr>
              <a:t>, es la unidad de tiempo por defecto, y su magnitud se establece mediante la fijación del valor numérico de la frecuencia de transición </a:t>
            </a:r>
            <a:r>
              <a:rPr lang="es-ES_tradnl" dirty="0" err="1">
                <a:solidFill>
                  <a:srgbClr val="0070C0"/>
                </a:solidFill>
                <a:latin typeface="Arial" panose="020B0604020202020204" pitchFamily="34" charset="0"/>
                <a:cs typeface="Arial" panose="020B0604020202020204" pitchFamily="34" charset="0"/>
              </a:rPr>
              <a:t>hiperfina</a:t>
            </a:r>
            <a:r>
              <a:rPr lang="es-ES_tradnl" dirty="0">
                <a:solidFill>
                  <a:srgbClr val="0070C0"/>
                </a:solidFill>
                <a:latin typeface="Arial" panose="020B0604020202020204" pitchFamily="34" charset="0"/>
                <a:cs typeface="Arial" panose="020B0604020202020204" pitchFamily="34" charset="0"/>
              </a:rPr>
              <a:t> en el estado fundamental del cesio-133 en reposo y en una temperatura de </a:t>
            </a:r>
            <a:r>
              <a:rPr lang="es-ES_tradnl" b="1" dirty="0">
                <a:solidFill>
                  <a:srgbClr val="0070C0"/>
                </a:solidFill>
                <a:latin typeface="Arial" panose="020B0604020202020204" pitchFamily="34" charset="0"/>
                <a:cs typeface="Arial" panose="020B0604020202020204" pitchFamily="34" charset="0"/>
              </a:rPr>
              <a:t>0 K</a:t>
            </a:r>
            <a:r>
              <a:rPr lang="es-ES_tradnl" dirty="0">
                <a:solidFill>
                  <a:srgbClr val="0070C0"/>
                </a:solidFill>
                <a:latin typeface="Arial" panose="020B0604020202020204" pitchFamily="34" charset="0"/>
                <a:cs typeface="Arial" panose="020B0604020202020204" pitchFamily="34" charset="0"/>
              </a:rPr>
              <a:t>, que es exactamente igual a </a:t>
            </a:r>
            <a:r>
              <a:rPr lang="es-ES_tradnl" b="1" dirty="0">
                <a:solidFill>
                  <a:srgbClr val="0070C0"/>
                </a:solidFill>
                <a:latin typeface="Arial" panose="020B0604020202020204" pitchFamily="34" charset="0"/>
                <a:cs typeface="Arial" panose="020B0604020202020204" pitchFamily="34" charset="0"/>
              </a:rPr>
              <a:t>9192631770</a:t>
            </a:r>
            <a:r>
              <a:rPr lang="es-ES_tradnl" dirty="0">
                <a:solidFill>
                  <a:srgbClr val="0070C0"/>
                </a:solidFill>
                <a:latin typeface="Arial" panose="020B0604020202020204" pitchFamily="34" charset="0"/>
                <a:cs typeface="Arial" panose="020B0604020202020204" pitchFamily="34" charset="0"/>
              </a:rPr>
              <a:t> cuando se expresa en </a:t>
            </a:r>
            <a:r>
              <a:rPr lang="es-ES_tradnl" b="1" dirty="0">
                <a:solidFill>
                  <a:srgbClr val="0070C0"/>
                </a:solidFill>
                <a:latin typeface="Arial" panose="020B0604020202020204" pitchFamily="34" charset="0"/>
                <a:cs typeface="Arial" panose="020B0604020202020204" pitchFamily="34" charset="0"/>
              </a:rPr>
              <a:t>s</a:t>
            </a:r>
            <a:r>
              <a:rPr lang="es-ES_tradnl" b="1" baseline="30000" dirty="0">
                <a:solidFill>
                  <a:srgbClr val="0070C0"/>
                </a:solidFill>
                <a:latin typeface="Arial" panose="020B0604020202020204" pitchFamily="34" charset="0"/>
                <a:cs typeface="Arial" panose="020B0604020202020204" pitchFamily="34" charset="0"/>
              </a:rPr>
              <a:t>-1</a:t>
            </a:r>
            <a:r>
              <a:rPr lang="es-ES_tradnl" dirty="0">
                <a:solidFill>
                  <a:srgbClr val="0070C0"/>
                </a:solidFill>
                <a:latin typeface="Arial" panose="020B0604020202020204" pitchFamily="34" charset="0"/>
                <a:cs typeface="Arial" panose="020B0604020202020204" pitchFamily="34" charset="0"/>
              </a:rPr>
              <a:t>, que es igual a expresarla en </a:t>
            </a:r>
            <a:r>
              <a:rPr lang="es-ES_tradnl" b="1" dirty="0">
                <a:solidFill>
                  <a:srgbClr val="0070C0"/>
                </a:solidFill>
                <a:latin typeface="Arial" panose="020B0604020202020204" pitchFamily="34" charset="0"/>
                <a:cs typeface="Arial" panose="020B0604020202020204" pitchFamily="34" charset="0"/>
              </a:rPr>
              <a:t>Hz</a:t>
            </a:r>
            <a:r>
              <a:rPr lang="es-ES_tradnl" dirty="0">
                <a:solidFill>
                  <a:srgbClr val="0070C0"/>
                </a:solidFill>
                <a:latin typeface="Arial" panose="020B0604020202020204" pitchFamily="34" charset="0"/>
                <a:cs typeface="Arial" panose="020B0604020202020204" pitchFamily="34" charset="0"/>
              </a:rPr>
              <a: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8914" name="Picture 2" descr="logo ampere"/>
          <p:cNvPicPr>
            <a:picLocks noChangeAspect="1" noChangeArrowheads="1"/>
          </p:cNvPicPr>
          <p:nvPr/>
        </p:nvPicPr>
        <p:blipFill>
          <a:blip r:embed="rId2" cstate="print"/>
          <a:srcRect/>
          <a:stretch>
            <a:fillRect/>
          </a:stretch>
        </p:blipFill>
        <p:spPr bwMode="auto">
          <a:xfrm>
            <a:off x="360000" y="360000"/>
            <a:ext cx="4461641" cy="4461641"/>
          </a:xfrm>
          <a:prstGeom prst="rect">
            <a:avLst/>
          </a:prstGeom>
          <a:noFill/>
        </p:spPr>
      </p:pic>
      <p:sp>
        <p:nvSpPr>
          <p:cNvPr id="5" name="Rectángulo 3">
            <a:extLst>
              <a:ext uri="{FF2B5EF4-FFF2-40B4-BE49-F238E27FC236}">
                <a16:creationId xmlns:a16="http://schemas.microsoft.com/office/drawing/2014/main" id="{6A0221EB-9E4C-9C43-A671-069765B3B9A4}"/>
              </a:ext>
            </a:extLst>
          </p:cNvPr>
          <p:cNvSpPr/>
          <p:nvPr/>
        </p:nvSpPr>
        <p:spPr>
          <a:xfrm>
            <a:off x="5915738" y="360000"/>
            <a:ext cx="2153154"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ampere</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1039351E-81B8-485D-B0CE-13CA1EACEB13}"/>
              </a:ext>
            </a:extLst>
          </p:cNvPr>
          <p:cNvSpPr txBox="1"/>
          <p:nvPr/>
        </p:nvSpPr>
        <p:spPr>
          <a:xfrm>
            <a:off x="5172635" y="1216959"/>
            <a:ext cx="6373905"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0070C0"/>
                </a:solidFill>
                <a:latin typeface="Comic Sans MS"/>
                <a:cs typeface="Arial"/>
              </a:rPr>
              <a:t>El ampere, </a:t>
            </a:r>
            <a:r>
              <a:rPr lang="en-US" b="1" dirty="0">
                <a:solidFill>
                  <a:srgbClr val="0070C0"/>
                </a:solidFill>
                <a:latin typeface="Comic Sans MS"/>
                <a:cs typeface="Arial"/>
              </a:rPr>
              <a:t>A</a:t>
            </a:r>
            <a:r>
              <a:rPr lang="en-US" dirty="0">
                <a:solidFill>
                  <a:srgbClr val="0070C0"/>
                </a:solidFill>
                <a:latin typeface="Comic Sans MS"/>
                <a:cs typeface="Arial"/>
              </a:rPr>
              <a:t>, es la </a:t>
            </a:r>
            <a:r>
              <a:rPr lang="en-US" dirty="0" err="1">
                <a:solidFill>
                  <a:srgbClr val="0070C0"/>
                </a:solidFill>
                <a:latin typeface="Comic Sans MS"/>
                <a:cs typeface="Arial"/>
              </a:rPr>
              <a:t>unidad</a:t>
            </a:r>
            <a:r>
              <a:rPr lang="en-US" dirty="0">
                <a:solidFill>
                  <a:srgbClr val="0070C0"/>
                </a:solidFill>
                <a:latin typeface="Comic Sans MS"/>
                <a:cs typeface="Arial"/>
              </a:rPr>
              <a:t> de la </a:t>
            </a:r>
            <a:r>
              <a:rPr lang="en-US" dirty="0" err="1">
                <a:solidFill>
                  <a:srgbClr val="0070C0"/>
                </a:solidFill>
                <a:latin typeface="Comic Sans MS"/>
                <a:cs typeface="Arial"/>
              </a:rPr>
              <a:t>corriente</a:t>
            </a:r>
            <a:r>
              <a:rPr lang="en-US" dirty="0">
                <a:solidFill>
                  <a:srgbClr val="0070C0"/>
                </a:solidFill>
                <a:latin typeface="Comic Sans MS"/>
                <a:cs typeface="Arial"/>
              </a:rPr>
              <a:t> </a:t>
            </a:r>
            <a:r>
              <a:rPr lang="en-US" dirty="0" err="1">
                <a:solidFill>
                  <a:srgbClr val="0070C0"/>
                </a:solidFill>
                <a:latin typeface="Comic Sans MS"/>
                <a:cs typeface="Arial"/>
              </a:rPr>
              <a:t>eléctrica</a:t>
            </a:r>
            <a:r>
              <a:rPr lang="en-US" dirty="0">
                <a:solidFill>
                  <a:srgbClr val="0070C0"/>
                </a:solidFill>
                <a:latin typeface="Comic Sans MS"/>
                <a:cs typeface="Arial"/>
              </a:rPr>
              <a:t> por </a:t>
            </a:r>
            <a:r>
              <a:rPr lang="en-US" dirty="0" err="1">
                <a:solidFill>
                  <a:srgbClr val="0070C0"/>
                </a:solidFill>
                <a:latin typeface="Comic Sans MS"/>
                <a:cs typeface="Arial"/>
              </a:rPr>
              <a:t>defecto</a:t>
            </a:r>
            <a:r>
              <a:rPr lang="en-US" dirty="0">
                <a:solidFill>
                  <a:srgbClr val="0070C0"/>
                </a:solidFill>
                <a:latin typeface="Comic Sans MS"/>
                <a:cs typeface="Arial"/>
              </a:rPr>
              <a:t>; </a:t>
            </a:r>
            <a:r>
              <a:rPr lang="en-US" dirty="0" err="1">
                <a:solidFill>
                  <a:srgbClr val="0070C0"/>
                </a:solidFill>
                <a:latin typeface="Comic Sans MS"/>
                <a:cs typeface="Arial"/>
              </a:rPr>
              <a:t>su</a:t>
            </a:r>
            <a:r>
              <a:rPr lang="en-US" dirty="0">
                <a:solidFill>
                  <a:srgbClr val="0070C0"/>
                </a:solidFill>
                <a:latin typeface="Comic Sans MS"/>
                <a:cs typeface="Arial"/>
              </a:rPr>
              <a:t> </a:t>
            </a:r>
            <a:r>
              <a:rPr lang="en-US" dirty="0" err="1">
                <a:solidFill>
                  <a:srgbClr val="0070C0"/>
                </a:solidFill>
                <a:latin typeface="Comic Sans MS"/>
                <a:cs typeface="Arial"/>
              </a:rPr>
              <a:t>magnitud</a:t>
            </a:r>
            <a:r>
              <a:rPr lang="en-US" dirty="0">
                <a:solidFill>
                  <a:srgbClr val="0070C0"/>
                </a:solidFill>
                <a:latin typeface="Comic Sans MS"/>
                <a:cs typeface="Arial"/>
              </a:rPr>
              <a:t> se </a:t>
            </a:r>
            <a:r>
              <a:rPr lang="en-US" dirty="0" err="1">
                <a:solidFill>
                  <a:srgbClr val="0070C0"/>
                </a:solidFill>
                <a:latin typeface="Comic Sans MS"/>
                <a:cs typeface="Arial"/>
              </a:rPr>
              <a:t>establece</a:t>
            </a:r>
            <a:r>
              <a:rPr lang="en-US" dirty="0">
                <a:solidFill>
                  <a:srgbClr val="0070C0"/>
                </a:solidFill>
                <a:latin typeface="Comic Sans MS"/>
                <a:cs typeface="Arial"/>
              </a:rPr>
              <a:t> </a:t>
            </a:r>
            <a:r>
              <a:rPr lang="en-US" dirty="0" err="1">
                <a:solidFill>
                  <a:srgbClr val="0070C0"/>
                </a:solidFill>
                <a:latin typeface="Comic Sans MS"/>
                <a:cs typeface="Arial"/>
              </a:rPr>
              <a:t>mediante</a:t>
            </a:r>
            <a:r>
              <a:rPr lang="en-US" dirty="0">
                <a:solidFill>
                  <a:srgbClr val="0070C0"/>
                </a:solidFill>
                <a:latin typeface="Comic Sans MS"/>
                <a:cs typeface="Arial"/>
              </a:rPr>
              <a:t> la </a:t>
            </a:r>
            <a:r>
              <a:rPr lang="en-US" dirty="0" err="1">
                <a:solidFill>
                  <a:srgbClr val="0070C0"/>
                </a:solidFill>
                <a:latin typeface="Comic Sans MS"/>
                <a:cs typeface="Arial"/>
              </a:rPr>
              <a:t>fijación</a:t>
            </a:r>
            <a:r>
              <a:rPr lang="en-US" dirty="0">
                <a:solidFill>
                  <a:srgbClr val="0070C0"/>
                </a:solidFill>
                <a:latin typeface="Comic Sans MS"/>
                <a:cs typeface="Arial"/>
              </a:rPr>
              <a:t> del valor </a:t>
            </a:r>
            <a:r>
              <a:rPr lang="en-US" dirty="0" err="1">
                <a:solidFill>
                  <a:srgbClr val="0070C0"/>
                </a:solidFill>
                <a:latin typeface="Comic Sans MS"/>
                <a:cs typeface="Arial"/>
              </a:rPr>
              <a:t>numérico</a:t>
            </a:r>
            <a:r>
              <a:rPr lang="en-US" dirty="0">
                <a:solidFill>
                  <a:srgbClr val="0070C0"/>
                </a:solidFill>
                <a:latin typeface="Comic Sans MS"/>
                <a:cs typeface="Arial"/>
              </a:rPr>
              <a:t> de la </a:t>
            </a:r>
            <a:r>
              <a:rPr lang="en-US" dirty="0" err="1">
                <a:solidFill>
                  <a:srgbClr val="0070C0"/>
                </a:solidFill>
                <a:latin typeface="Comic Sans MS"/>
                <a:cs typeface="Arial"/>
              </a:rPr>
              <a:t>carga</a:t>
            </a:r>
            <a:r>
              <a:rPr lang="en-US" dirty="0">
                <a:solidFill>
                  <a:srgbClr val="0070C0"/>
                </a:solidFill>
                <a:latin typeface="Comic Sans MS"/>
                <a:cs typeface="Arial"/>
              </a:rPr>
              <a:t> elemental, a saber </a:t>
            </a:r>
            <a:r>
              <a:rPr lang="en-US" dirty="0" err="1">
                <a:solidFill>
                  <a:srgbClr val="0070C0"/>
                </a:solidFill>
                <a:latin typeface="Comic Sans MS"/>
                <a:cs typeface="Arial"/>
              </a:rPr>
              <a:t>exactamente</a:t>
            </a:r>
            <a:r>
              <a:rPr lang="en-US" dirty="0">
                <a:solidFill>
                  <a:srgbClr val="0070C0"/>
                </a:solidFill>
                <a:latin typeface="Comic Sans MS"/>
                <a:cs typeface="Arial"/>
              </a:rPr>
              <a:t> </a:t>
            </a:r>
            <a:r>
              <a:rPr lang="en-US" dirty="0" err="1">
                <a:solidFill>
                  <a:srgbClr val="0070C0"/>
                </a:solidFill>
                <a:latin typeface="Comic Sans MS"/>
                <a:cs typeface="Arial"/>
              </a:rPr>
              <a:t>igual</a:t>
            </a:r>
            <a:r>
              <a:rPr lang="en-US" dirty="0">
                <a:solidFill>
                  <a:srgbClr val="0070C0"/>
                </a:solidFill>
                <a:latin typeface="Comic Sans MS"/>
                <a:cs typeface="Arial"/>
              </a:rPr>
              <a:t> a 1,602 17X ×10</a:t>
            </a:r>
            <a:r>
              <a:rPr lang="en-US" baseline="30000" dirty="0">
                <a:solidFill>
                  <a:srgbClr val="0070C0"/>
                </a:solidFill>
                <a:latin typeface="Comic Sans MS"/>
                <a:cs typeface="Arial"/>
              </a:rPr>
              <a:t>−19</a:t>
            </a:r>
            <a:r>
              <a:rPr lang="en-US" dirty="0">
                <a:solidFill>
                  <a:srgbClr val="0070C0"/>
                </a:solidFill>
                <a:latin typeface="Comic Sans MS"/>
                <a:cs typeface="Arial"/>
              </a:rPr>
              <a:t> </a:t>
            </a:r>
            <a:r>
              <a:rPr lang="en-US" dirty="0" err="1">
                <a:solidFill>
                  <a:srgbClr val="0070C0"/>
                </a:solidFill>
                <a:latin typeface="Comic Sans MS"/>
                <a:cs typeface="Arial"/>
              </a:rPr>
              <a:t>cuando</a:t>
            </a:r>
            <a:r>
              <a:rPr lang="en-US" dirty="0">
                <a:solidFill>
                  <a:srgbClr val="0070C0"/>
                </a:solidFill>
                <a:latin typeface="Comic Sans MS"/>
                <a:cs typeface="Arial"/>
              </a:rPr>
              <a:t> se </a:t>
            </a:r>
            <a:r>
              <a:rPr lang="en-US" dirty="0" err="1">
                <a:solidFill>
                  <a:srgbClr val="0070C0"/>
                </a:solidFill>
                <a:latin typeface="Comic Sans MS"/>
                <a:cs typeface="Arial"/>
              </a:rPr>
              <a:t>expresa</a:t>
            </a:r>
            <a:r>
              <a:rPr lang="en-US" dirty="0">
                <a:solidFill>
                  <a:srgbClr val="0070C0"/>
                </a:solidFill>
                <a:latin typeface="Comic Sans MS"/>
                <a:cs typeface="Arial"/>
              </a:rPr>
              <a:t> en A · s, lo </a:t>
            </a:r>
            <a:r>
              <a:rPr lang="en-US" dirty="0" err="1">
                <a:solidFill>
                  <a:srgbClr val="0070C0"/>
                </a:solidFill>
                <a:latin typeface="Comic Sans MS"/>
                <a:cs typeface="Arial"/>
              </a:rPr>
              <a:t>cual</a:t>
            </a:r>
            <a:r>
              <a:rPr lang="en-US" dirty="0">
                <a:solidFill>
                  <a:srgbClr val="0070C0"/>
                </a:solidFill>
                <a:latin typeface="Comic Sans MS"/>
                <a:cs typeface="Arial"/>
              </a:rPr>
              <a:t> es </a:t>
            </a:r>
            <a:r>
              <a:rPr lang="en-US" dirty="0" err="1">
                <a:solidFill>
                  <a:srgbClr val="0070C0"/>
                </a:solidFill>
                <a:latin typeface="Comic Sans MS"/>
                <a:cs typeface="Arial"/>
              </a:rPr>
              <a:t>igual</a:t>
            </a:r>
            <a:r>
              <a:rPr lang="en-US" dirty="0">
                <a:solidFill>
                  <a:srgbClr val="0070C0"/>
                </a:solidFill>
                <a:latin typeface="Comic Sans MS"/>
                <a:cs typeface="Arial"/>
              </a:rPr>
              <a:t> a </a:t>
            </a:r>
            <a:r>
              <a:rPr lang="en-US" dirty="0" err="1">
                <a:solidFill>
                  <a:srgbClr val="0070C0"/>
                </a:solidFill>
                <a:latin typeface="Comic Sans MS"/>
                <a:cs typeface="Arial"/>
              </a:rPr>
              <a:t>expresarlo</a:t>
            </a:r>
            <a:r>
              <a:rPr lang="en-US" dirty="0">
                <a:solidFill>
                  <a:srgbClr val="0070C0"/>
                </a:solidFill>
                <a:latin typeface="Comic Sans MS"/>
                <a:cs typeface="Arial"/>
              </a:rPr>
              <a:t> en </a:t>
            </a:r>
            <a:r>
              <a:rPr lang="en-US" dirty="0">
                <a:solidFill>
                  <a:srgbClr val="0070C0"/>
                </a:solidFill>
                <a:latin typeface="Comic Sans MS"/>
                <a:cs typeface="Arial"/>
                <a:hlinkClick r:id="rId3" tooltip="Culombio"/>
              </a:rPr>
              <a:t>C</a:t>
            </a:r>
            <a:r>
              <a:rPr lang="en-US" dirty="0">
                <a:solidFill>
                  <a:srgbClr val="0070C0"/>
                </a:solidFill>
                <a:latin typeface="Comic Sans MS"/>
                <a:cs typeface="Arial"/>
              </a:rPr>
              <a:t>.</a:t>
            </a:r>
            <a:endParaRPr lang="en-US">
              <a:solidFill>
                <a:srgbClr val="0070C0"/>
              </a:solidFill>
              <a:latin typeface="Comic Sans MS"/>
              <a:cs typeface="Calibri"/>
            </a:endParaRPr>
          </a:p>
        </p:txBody>
      </p:sp>
      <p:sp>
        <p:nvSpPr>
          <p:cNvPr id="3" name="CuadroTexto 2">
            <a:extLst>
              <a:ext uri="{FF2B5EF4-FFF2-40B4-BE49-F238E27FC236}">
                <a16:creationId xmlns:a16="http://schemas.microsoft.com/office/drawing/2014/main" id="{53DF964A-A068-4590-A01A-D1CDB5211514}"/>
              </a:ext>
            </a:extLst>
          </p:cNvPr>
          <p:cNvSpPr txBox="1"/>
          <p:nvPr/>
        </p:nvSpPr>
        <p:spPr>
          <a:xfrm>
            <a:off x="4724400" y="3200400"/>
            <a:ext cx="7438464"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solidFill>
                  <a:schemeClr val="accent6">
                    <a:lumMod val="50000"/>
                  </a:schemeClr>
                </a:solidFill>
                <a:latin typeface="Comic Sans MS"/>
                <a:ea typeface="+mn-lt"/>
                <a:cs typeface="+mn-lt"/>
              </a:rPr>
              <a:t>Con la </a:t>
            </a:r>
            <a:r>
              <a:rPr lang="en-US" dirty="0" err="1">
                <a:solidFill>
                  <a:schemeClr val="accent6">
                    <a:lumMod val="50000"/>
                  </a:schemeClr>
                </a:solidFill>
                <a:latin typeface="Comic Sans MS"/>
                <a:ea typeface="+mn-lt"/>
                <a:cs typeface="+mn-lt"/>
              </a:rPr>
              <a:t>nueva</a:t>
            </a:r>
            <a:r>
              <a:rPr lang="en-US" dirty="0">
                <a:solidFill>
                  <a:schemeClr val="accent6">
                    <a:lumMod val="50000"/>
                  </a:schemeClr>
                </a:solidFill>
                <a:latin typeface="Comic Sans MS"/>
                <a:ea typeface="+mn-lt"/>
                <a:cs typeface="+mn-lt"/>
              </a:rPr>
              <a:t> </a:t>
            </a:r>
            <a:r>
              <a:rPr lang="en-US" dirty="0" err="1">
                <a:solidFill>
                  <a:schemeClr val="accent6">
                    <a:lumMod val="50000"/>
                  </a:schemeClr>
                </a:solidFill>
                <a:latin typeface="Comic Sans MS"/>
                <a:ea typeface="+mn-lt"/>
                <a:cs typeface="+mn-lt"/>
              </a:rPr>
              <a:t>redefinición</a:t>
            </a:r>
            <a:r>
              <a:rPr lang="en-US" dirty="0">
                <a:solidFill>
                  <a:schemeClr val="accent6">
                    <a:lumMod val="50000"/>
                  </a:schemeClr>
                </a:solidFill>
                <a:latin typeface="Comic Sans MS"/>
                <a:ea typeface="+mn-lt"/>
                <a:cs typeface="+mn-lt"/>
              </a:rPr>
              <a:t>,</a:t>
            </a:r>
            <a:r>
              <a:rPr lang="en-US" dirty="0">
                <a:solidFill>
                  <a:schemeClr val="accent6">
                    <a:lumMod val="50000"/>
                  </a:schemeClr>
                </a:solidFill>
                <a:latin typeface="Comic Sans MS"/>
                <a:cs typeface="Calibri"/>
              </a:rPr>
              <a:t> el ampere </a:t>
            </a:r>
            <a:r>
              <a:rPr lang="en-US" dirty="0" err="1">
                <a:solidFill>
                  <a:schemeClr val="accent6">
                    <a:lumMod val="50000"/>
                  </a:schemeClr>
                </a:solidFill>
                <a:latin typeface="Comic Sans MS"/>
              </a:rPr>
              <a:t>podrá</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redefinirse</a:t>
            </a:r>
            <a:r>
              <a:rPr lang="en-US" dirty="0">
                <a:solidFill>
                  <a:schemeClr val="accent6">
                    <a:lumMod val="50000"/>
                  </a:schemeClr>
                </a:solidFill>
                <a:latin typeface="Comic Sans MS"/>
              </a:rPr>
              <a:t> con una </a:t>
            </a:r>
            <a:r>
              <a:rPr lang="en-US" dirty="0" err="1">
                <a:solidFill>
                  <a:schemeClr val="accent6">
                    <a:lumMod val="50000"/>
                  </a:schemeClr>
                </a:solidFill>
                <a:latin typeface="Comic Sans MS"/>
              </a:rPr>
              <a:t>bomba</a:t>
            </a:r>
            <a:r>
              <a:rPr lang="en-US" dirty="0">
                <a:solidFill>
                  <a:schemeClr val="accent6">
                    <a:lumMod val="50000"/>
                  </a:schemeClr>
                </a:solidFill>
                <a:latin typeface="Comic Sans MS"/>
              </a:rPr>
              <a:t> de </a:t>
            </a:r>
            <a:r>
              <a:rPr lang="en-US" dirty="0" err="1">
                <a:solidFill>
                  <a:schemeClr val="accent6">
                    <a:lumMod val="50000"/>
                  </a:schemeClr>
                </a:solidFill>
                <a:latin typeface="Comic Sans MS"/>
              </a:rPr>
              <a:t>electrones</a:t>
            </a:r>
            <a:r>
              <a:rPr lang="en-US" dirty="0">
                <a:solidFill>
                  <a:schemeClr val="accent6">
                    <a:lumMod val="50000"/>
                  </a:schemeClr>
                </a:solidFill>
                <a:latin typeface="Comic Sans MS"/>
              </a:rPr>
              <a:t>. Con </a:t>
            </a:r>
            <a:r>
              <a:rPr lang="en-US" dirty="0" err="1">
                <a:solidFill>
                  <a:schemeClr val="accent6">
                    <a:lumMod val="50000"/>
                  </a:schemeClr>
                </a:solidFill>
                <a:latin typeface="Comic Sans MS"/>
              </a:rPr>
              <a:t>esta</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técnica</a:t>
            </a:r>
            <a:r>
              <a:rPr lang="en-US" dirty="0">
                <a:solidFill>
                  <a:schemeClr val="accent6">
                    <a:lumMod val="50000"/>
                  </a:schemeClr>
                </a:solidFill>
                <a:latin typeface="Comic Sans MS"/>
              </a:rPr>
              <a:t>, al </a:t>
            </a:r>
            <a:r>
              <a:rPr lang="en-US" dirty="0" err="1">
                <a:solidFill>
                  <a:schemeClr val="accent6">
                    <a:lumMod val="50000"/>
                  </a:schemeClr>
                </a:solidFill>
                <a:latin typeface="Comic Sans MS"/>
              </a:rPr>
              <a:t>atrapar</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electrones</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individuales</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cuando</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viajan</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rápidamente</a:t>
            </a:r>
            <a:r>
              <a:rPr lang="en-US" dirty="0">
                <a:solidFill>
                  <a:schemeClr val="accent6">
                    <a:lumMod val="50000"/>
                  </a:schemeClr>
                </a:solidFill>
                <a:latin typeface="Comic Sans MS"/>
              </a:rPr>
              <a:t> a </a:t>
            </a:r>
            <a:r>
              <a:rPr lang="en-US" dirty="0" err="1">
                <a:solidFill>
                  <a:schemeClr val="accent6">
                    <a:lumMod val="50000"/>
                  </a:schemeClr>
                </a:solidFill>
                <a:latin typeface="Comic Sans MS"/>
              </a:rPr>
              <a:t>través</a:t>
            </a:r>
            <a:r>
              <a:rPr lang="en-US" dirty="0">
                <a:solidFill>
                  <a:schemeClr val="accent6">
                    <a:lumMod val="50000"/>
                  </a:schemeClr>
                </a:solidFill>
                <a:latin typeface="Comic Sans MS"/>
              </a:rPr>
              <a:t> de un conductor, la </a:t>
            </a:r>
            <a:r>
              <a:rPr lang="en-US" dirty="0" err="1">
                <a:solidFill>
                  <a:schemeClr val="accent6">
                    <a:lumMod val="50000"/>
                  </a:schemeClr>
                </a:solidFill>
                <a:latin typeface="Comic Sans MS"/>
              </a:rPr>
              <a:t>bomba</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puede</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generar</a:t>
            </a:r>
            <a:r>
              <a:rPr lang="en-US" dirty="0">
                <a:solidFill>
                  <a:schemeClr val="accent6">
                    <a:lumMod val="50000"/>
                  </a:schemeClr>
                </a:solidFill>
                <a:latin typeface="Comic Sans MS"/>
              </a:rPr>
              <a:t> una </a:t>
            </a:r>
            <a:r>
              <a:rPr lang="en-US" dirty="0" err="1">
                <a:solidFill>
                  <a:schemeClr val="accent6">
                    <a:lumMod val="50000"/>
                  </a:schemeClr>
                </a:solidFill>
                <a:latin typeface="Comic Sans MS"/>
              </a:rPr>
              <a:t>corriente</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medible</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contando</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electrones</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individuales</a:t>
            </a:r>
            <a:r>
              <a:rPr lang="en-US" dirty="0">
                <a:solidFill>
                  <a:schemeClr val="accent6">
                    <a:lumMod val="50000"/>
                  </a:schemeClr>
                </a:solidFill>
                <a:latin typeface="Comic Sans MS"/>
              </a:rPr>
              <a: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9938" name="Picture 2" descr="logo kelvin"/>
          <p:cNvPicPr>
            <a:picLocks noChangeAspect="1" noChangeArrowheads="1"/>
          </p:cNvPicPr>
          <p:nvPr/>
        </p:nvPicPr>
        <p:blipFill>
          <a:blip r:embed="rId2" cstate="print"/>
          <a:srcRect/>
          <a:stretch>
            <a:fillRect/>
          </a:stretch>
        </p:blipFill>
        <p:spPr bwMode="auto">
          <a:xfrm>
            <a:off x="360000" y="360000"/>
            <a:ext cx="4461641" cy="4461641"/>
          </a:xfrm>
          <a:prstGeom prst="rect">
            <a:avLst/>
          </a:prstGeom>
          <a:noFill/>
        </p:spPr>
      </p:pic>
      <p:sp>
        <p:nvSpPr>
          <p:cNvPr id="5" name="Rectángulo 3">
            <a:extLst>
              <a:ext uri="{FF2B5EF4-FFF2-40B4-BE49-F238E27FC236}">
                <a16:creationId xmlns:a16="http://schemas.microsoft.com/office/drawing/2014/main" id="{6A0221EB-9E4C-9C43-A671-069765B3B9A4}"/>
              </a:ext>
            </a:extLst>
          </p:cNvPr>
          <p:cNvSpPr/>
          <p:nvPr/>
        </p:nvSpPr>
        <p:spPr>
          <a:xfrm>
            <a:off x="5915738" y="360000"/>
            <a:ext cx="1824538"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kelvin</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7B64750C-91C7-4E43-B127-2D5618006077}"/>
              </a:ext>
            </a:extLst>
          </p:cNvPr>
          <p:cNvSpPr txBox="1"/>
          <p:nvPr/>
        </p:nvSpPr>
        <p:spPr>
          <a:xfrm>
            <a:off x="5262282" y="948018"/>
            <a:ext cx="6429935"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solidFill>
                  <a:srgbClr val="0070C0"/>
                </a:solidFill>
                <a:latin typeface="Comic Sans MS"/>
                <a:cs typeface="Arial"/>
              </a:rPr>
              <a:t>El kelvin, </a:t>
            </a:r>
            <a:r>
              <a:rPr lang="en-US" b="1" dirty="0">
                <a:solidFill>
                  <a:srgbClr val="0070C0"/>
                </a:solidFill>
                <a:latin typeface="Comic Sans MS"/>
                <a:cs typeface="Arial"/>
              </a:rPr>
              <a:t>K</a:t>
            </a:r>
            <a:r>
              <a:rPr lang="en-US" dirty="0">
                <a:solidFill>
                  <a:srgbClr val="0070C0"/>
                </a:solidFill>
                <a:latin typeface="Comic Sans MS"/>
                <a:cs typeface="Arial"/>
              </a:rPr>
              <a:t>, es la </a:t>
            </a:r>
            <a:r>
              <a:rPr lang="en-US" err="1">
                <a:solidFill>
                  <a:srgbClr val="0070C0"/>
                </a:solidFill>
                <a:latin typeface="Comic Sans MS"/>
                <a:cs typeface="Arial"/>
              </a:rPr>
              <a:t>unidad</a:t>
            </a:r>
            <a:r>
              <a:rPr lang="en-US" dirty="0">
                <a:solidFill>
                  <a:srgbClr val="0070C0"/>
                </a:solidFill>
                <a:latin typeface="Comic Sans MS"/>
                <a:cs typeface="Arial"/>
              </a:rPr>
              <a:t> de </a:t>
            </a:r>
            <a:r>
              <a:rPr lang="en-US" err="1">
                <a:solidFill>
                  <a:srgbClr val="0070C0"/>
                </a:solidFill>
                <a:latin typeface="Comic Sans MS"/>
                <a:cs typeface="Arial"/>
              </a:rPr>
              <a:t>temperatura</a:t>
            </a:r>
            <a:r>
              <a:rPr lang="en-US" dirty="0">
                <a:solidFill>
                  <a:srgbClr val="0070C0"/>
                </a:solidFill>
                <a:latin typeface="Comic Sans MS"/>
                <a:cs typeface="Arial"/>
              </a:rPr>
              <a:t> </a:t>
            </a:r>
            <a:r>
              <a:rPr lang="en-US" err="1">
                <a:solidFill>
                  <a:srgbClr val="0070C0"/>
                </a:solidFill>
                <a:latin typeface="Comic Sans MS"/>
                <a:cs typeface="Arial"/>
              </a:rPr>
              <a:t>termodinámica</a:t>
            </a:r>
            <a:r>
              <a:rPr lang="en-US" dirty="0">
                <a:solidFill>
                  <a:srgbClr val="0070C0"/>
                </a:solidFill>
                <a:latin typeface="Comic Sans MS"/>
                <a:cs typeface="Arial"/>
              </a:rPr>
              <a:t>; </a:t>
            </a:r>
            <a:r>
              <a:rPr lang="en-US" err="1">
                <a:solidFill>
                  <a:srgbClr val="0070C0"/>
                </a:solidFill>
                <a:latin typeface="Comic Sans MS"/>
                <a:cs typeface="Arial"/>
              </a:rPr>
              <a:t>su</a:t>
            </a:r>
            <a:r>
              <a:rPr lang="en-US" dirty="0">
                <a:solidFill>
                  <a:srgbClr val="0070C0"/>
                </a:solidFill>
                <a:latin typeface="Comic Sans MS"/>
                <a:cs typeface="Arial"/>
              </a:rPr>
              <a:t> </a:t>
            </a:r>
            <a:r>
              <a:rPr lang="en-US" err="1">
                <a:solidFill>
                  <a:srgbClr val="0070C0"/>
                </a:solidFill>
                <a:latin typeface="Comic Sans MS"/>
                <a:cs typeface="Arial"/>
              </a:rPr>
              <a:t>magnitud</a:t>
            </a:r>
            <a:r>
              <a:rPr lang="en-US" dirty="0">
                <a:solidFill>
                  <a:srgbClr val="0070C0"/>
                </a:solidFill>
                <a:latin typeface="Comic Sans MS"/>
                <a:cs typeface="Arial"/>
              </a:rPr>
              <a:t> se </a:t>
            </a:r>
            <a:r>
              <a:rPr lang="en-US" err="1">
                <a:solidFill>
                  <a:srgbClr val="0070C0"/>
                </a:solidFill>
                <a:latin typeface="Comic Sans MS"/>
                <a:cs typeface="Arial"/>
              </a:rPr>
              <a:t>establece</a:t>
            </a:r>
            <a:r>
              <a:rPr lang="en-US" dirty="0">
                <a:solidFill>
                  <a:srgbClr val="0070C0"/>
                </a:solidFill>
                <a:latin typeface="Comic Sans MS"/>
                <a:cs typeface="Arial"/>
              </a:rPr>
              <a:t> </a:t>
            </a:r>
            <a:r>
              <a:rPr lang="en-US" err="1">
                <a:solidFill>
                  <a:srgbClr val="0070C0"/>
                </a:solidFill>
                <a:latin typeface="Comic Sans MS"/>
                <a:cs typeface="Arial"/>
              </a:rPr>
              <a:t>mediante</a:t>
            </a:r>
            <a:r>
              <a:rPr lang="en-US" dirty="0">
                <a:solidFill>
                  <a:srgbClr val="0070C0"/>
                </a:solidFill>
                <a:latin typeface="Comic Sans MS"/>
                <a:cs typeface="Arial"/>
              </a:rPr>
              <a:t> la </a:t>
            </a:r>
            <a:r>
              <a:rPr lang="en-US" err="1">
                <a:solidFill>
                  <a:srgbClr val="0070C0"/>
                </a:solidFill>
                <a:latin typeface="Comic Sans MS"/>
                <a:cs typeface="Arial"/>
              </a:rPr>
              <a:t>fijación</a:t>
            </a:r>
            <a:r>
              <a:rPr lang="en-US" dirty="0">
                <a:solidFill>
                  <a:srgbClr val="0070C0"/>
                </a:solidFill>
                <a:latin typeface="Comic Sans MS"/>
                <a:cs typeface="Arial"/>
              </a:rPr>
              <a:t> del valor </a:t>
            </a:r>
            <a:r>
              <a:rPr lang="en-US" dirty="0" err="1">
                <a:solidFill>
                  <a:srgbClr val="0070C0"/>
                </a:solidFill>
                <a:latin typeface="Comic Sans MS"/>
                <a:cs typeface="Arial"/>
              </a:rPr>
              <a:t>numérico</a:t>
            </a:r>
            <a:r>
              <a:rPr lang="en-US" dirty="0">
                <a:solidFill>
                  <a:srgbClr val="0070C0"/>
                </a:solidFill>
                <a:latin typeface="Comic Sans MS"/>
                <a:cs typeface="Arial"/>
              </a:rPr>
              <a:t> de la </a:t>
            </a:r>
            <a:r>
              <a:rPr lang="en-US" dirty="0" err="1">
                <a:solidFill>
                  <a:srgbClr val="0070C0"/>
                </a:solidFill>
                <a:latin typeface="Comic Sans MS"/>
                <a:cs typeface="Arial"/>
              </a:rPr>
              <a:t>constante</a:t>
            </a:r>
            <a:r>
              <a:rPr lang="en-US" dirty="0">
                <a:solidFill>
                  <a:srgbClr val="0070C0"/>
                </a:solidFill>
                <a:latin typeface="Comic Sans MS"/>
                <a:cs typeface="Arial"/>
              </a:rPr>
              <a:t> de Boltzmann, a saber </a:t>
            </a:r>
            <a:r>
              <a:rPr lang="en-US" err="1">
                <a:solidFill>
                  <a:srgbClr val="0070C0"/>
                </a:solidFill>
                <a:latin typeface="Comic Sans MS"/>
                <a:cs typeface="Arial"/>
              </a:rPr>
              <a:t>exactamente</a:t>
            </a:r>
            <a:r>
              <a:rPr lang="en-US" dirty="0">
                <a:solidFill>
                  <a:srgbClr val="0070C0"/>
                </a:solidFill>
                <a:latin typeface="Comic Sans MS"/>
                <a:cs typeface="Arial"/>
              </a:rPr>
              <a:t> </a:t>
            </a:r>
            <a:r>
              <a:rPr lang="en-US" err="1">
                <a:solidFill>
                  <a:srgbClr val="0070C0"/>
                </a:solidFill>
                <a:latin typeface="Comic Sans MS"/>
                <a:cs typeface="Arial"/>
              </a:rPr>
              <a:t>igual</a:t>
            </a:r>
            <a:r>
              <a:rPr lang="en-US" dirty="0">
                <a:solidFill>
                  <a:srgbClr val="0070C0"/>
                </a:solidFill>
                <a:latin typeface="Comic Sans MS"/>
                <a:cs typeface="Arial"/>
              </a:rPr>
              <a:t> a 1,380 65X ×10</a:t>
            </a:r>
            <a:r>
              <a:rPr lang="en-US" baseline="30000" dirty="0">
                <a:solidFill>
                  <a:srgbClr val="0070C0"/>
                </a:solidFill>
                <a:latin typeface="Comic Sans MS"/>
                <a:cs typeface="Arial"/>
              </a:rPr>
              <a:t>−23</a:t>
            </a:r>
            <a:r>
              <a:rPr lang="en-US" dirty="0">
                <a:solidFill>
                  <a:srgbClr val="0070C0"/>
                </a:solidFill>
                <a:latin typeface="Comic Sans MS"/>
                <a:cs typeface="Arial"/>
              </a:rPr>
              <a:t> </a:t>
            </a:r>
            <a:r>
              <a:rPr lang="en-US" err="1">
                <a:solidFill>
                  <a:srgbClr val="0070C0"/>
                </a:solidFill>
                <a:latin typeface="Comic Sans MS"/>
                <a:cs typeface="Arial"/>
              </a:rPr>
              <a:t>cuando</a:t>
            </a:r>
            <a:r>
              <a:rPr lang="en-US" dirty="0">
                <a:solidFill>
                  <a:srgbClr val="0070C0"/>
                </a:solidFill>
                <a:latin typeface="Comic Sans MS"/>
                <a:cs typeface="Arial"/>
              </a:rPr>
              <a:t> se </a:t>
            </a:r>
            <a:r>
              <a:rPr lang="en-US" err="1">
                <a:solidFill>
                  <a:srgbClr val="0070C0"/>
                </a:solidFill>
                <a:latin typeface="Comic Sans MS"/>
                <a:cs typeface="Arial"/>
              </a:rPr>
              <a:t>expresa</a:t>
            </a:r>
            <a:r>
              <a:rPr lang="en-US" dirty="0">
                <a:solidFill>
                  <a:srgbClr val="0070C0"/>
                </a:solidFill>
                <a:latin typeface="Comic Sans MS"/>
                <a:cs typeface="Arial"/>
              </a:rPr>
              <a:t> en s</a:t>
            </a:r>
            <a:r>
              <a:rPr lang="en-US" baseline="30000" dirty="0">
                <a:solidFill>
                  <a:srgbClr val="0070C0"/>
                </a:solidFill>
                <a:latin typeface="Comic Sans MS"/>
                <a:cs typeface="Arial"/>
              </a:rPr>
              <a:t>-2</a:t>
            </a:r>
            <a:r>
              <a:rPr lang="en-US" dirty="0">
                <a:solidFill>
                  <a:srgbClr val="0070C0"/>
                </a:solidFill>
                <a:latin typeface="Comic Sans MS"/>
                <a:cs typeface="Arial"/>
              </a:rPr>
              <a:t>·m</a:t>
            </a:r>
            <a:r>
              <a:rPr lang="en-US" baseline="30000" dirty="0">
                <a:solidFill>
                  <a:srgbClr val="0070C0"/>
                </a:solidFill>
                <a:latin typeface="Comic Sans MS"/>
                <a:cs typeface="Arial"/>
              </a:rPr>
              <a:t>2</a:t>
            </a:r>
            <a:r>
              <a:rPr lang="en-US" dirty="0">
                <a:solidFill>
                  <a:srgbClr val="0070C0"/>
                </a:solidFill>
                <a:latin typeface="Comic Sans MS"/>
                <a:cs typeface="Arial"/>
              </a:rPr>
              <a:t>·kg·K</a:t>
            </a:r>
            <a:r>
              <a:rPr lang="en-US" baseline="30000" dirty="0">
                <a:solidFill>
                  <a:srgbClr val="0070C0"/>
                </a:solidFill>
                <a:latin typeface="Comic Sans MS"/>
                <a:cs typeface="Arial"/>
              </a:rPr>
              <a:t>-1</a:t>
            </a:r>
            <a:r>
              <a:rPr lang="en-US" dirty="0">
                <a:solidFill>
                  <a:srgbClr val="0070C0"/>
                </a:solidFill>
                <a:latin typeface="Comic Sans MS"/>
                <a:cs typeface="Arial"/>
              </a:rPr>
              <a:t>, que es </a:t>
            </a:r>
            <a:r>
              <a:rPr lang="en-US" dirty="0" err="1">
                <a:solidFill>
                  <a:srgbClr val="0070C0"/>
                </a:solidFill>
                <a:latin typeface="Comic Sans MS"/>
                <a:cs typeface="Arial"/>
              </a:rPr>
              <a:t>igual</a:t>
            </a:r>
            <a:r>
              <a:rPr lang="en-US" dirty="0">
                <a:solidFill>
                  <a:srgbClr val="0070C0"/>
                </a:solidFill>
                <a:latin typeface="Comic Sans MS"/>
                <a:cs typeface="Arial"/>
              </a:rPr>
              <a:t> a </a:t>
            </a:r>
            <a:r>
              <a:rPr lang="en-US" dirty="0" err="1">
                <a:solidFill>
                  <a:srgbClr val="0070C0"/>
                </a:solidFill>
                <a:latin typeface="Comic Sans MS"/>
                <a:cs typeface="Arial"/>
              </a:rPr>
              <a:t>expresarlo</a:t>
            </a:r>
            <a:r>
              <a:rPr lang="en-US" dirty="0">
                <a:solidFill>
                  <a:srgbClr val="0070C0"/>
                </a:solidFill>
                <a:latin typeface="Comic Sans MS"/>
                <a:cs typeface="Arial"/>
              </a:rPr>
              <a:t> en J·K</a:t>
            </a:r>
            <a:r>
              <a:rPr lang="en-US" baseline="30000" dirty="0">
                <a:solidFill>
                  <a:srgbClr val="0070C0"/>
                </a:solidFill>
                <a:latin typeface="Comic Sans MS"/>
                <a:cs typeface="Arial"/>
              </a:rPr>
              <a:t>-1</a:t>
            </a:r>
            <a:r>
              <a:rPr lang="en-US" dirty="0">
                <a:solidFill>
                  <a:srgbClr val="0070C0"/>
                </a:solidFill>
                <a:latin typeface="Comic Sans MS"/>
                <a:cs typeface="Arial"/>
              </a:rPr>
              <a:t>.</a:t>
            </a:r>
            <a:endParaRPr lang="en-US">
              <a:solidFill>
                <a:srgbClr val="0070C0"/>
              </a:solidFill>
              <a:latin typeface="Comic Sans MS"/>
            </a:endParaRPr>
          </a:p>
        </p:txBody>
      </p:sp>
      <p:sp>
        <p:nvSpPr>
          <p:cNvPr id="3" name="CuadroTexto 2">
            <a:extLst>
              <a:ext uri="{FF2B5EF4-FFF2-40B4-BE49-F238E27FC236}">
                <a16:creationId xmlns:a16="http://schemas.microsoft.com/office/drawing/2014/main" id="{DD29D83C-2632-44DA-9086-1F508E77424E}"/>
              </a:ext>
            </a:extLst>
          </p:cNvPr>
          <p:cNvSpPr txBox="1"/>
          <p:nvPr/>
        </p:nvSpPr>
        <p:spPr>
          <a:xfrm>
            <a:off x="4959724" y="2684929"/>
            <a:ext cx="6687670"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latin typeface="Comic Sans MS"/>
                <a:ea typeface="+mn-lt"/>
                <a:cs typeface="+mn-lt"/>
              </a:rPr>
              <a:t>Con </a:t>
            </a:r>
            <a:r>
              <a:rPr lang="en-US" dirty="0" err="1">
                <a:latin typeface="Comic Sans MS"/>
                <a:ea typeface="+mn-lt"/>
                <a:cs typeface="+mn-lt"/>
              </a:rPr>
              <a:t>termometría</a:t>
            </a:r>
            <a:r>
              <a:rPr lang="en-US" dirty="0">
                <a:latin typeface="Comic Sans MS"/>
                <a:ea typeface="+mn-lt"/>
                <a:cs typeface="+mn-lt"/>
              </a:rPr>
              <a:t> </a:t>
            </a:r>
            <a:r>
              <a:rPr lang="en-US" dirty="0" err="1">
                <a:latin typeface="Comic Sans MS"/>
                <a:ea typeface="+mn-lt"/>
                <a:cs typeface="+mn-lt"/>
              </a:rPr>
              <a:t>acústica</a:t>
            </a:r>
            <a:r>
              <a:rPr lang="en-US" dirty="0">
                <a:latin typeface="Comic Sans MS"/>
                <a:ea typeface="+mn-lt"/>
                <a:cs typeface="+mn-lt"/>
              </a:rPr>
              <a:t> se </a:t>
            </a:r>
            <a:r>
              <a:rPr lang="en-US" dirty="0" err="1">
                <a:latin typeface="Comic Sans MS"/>
                <a:ea typeface="+mn-lt"/>
                <a:cs typeface="+mn-lt"/>
              </a:rPr>
              <a:t>redefinirá</a:t>
            </a:r>
            <a:r>
              <a:rPr lang="en-US" dirty="0">
                <a:latin typeface="Comic Sans MS"/>
                <a:ea typeface="+mn-lt"/>
                <a:cs typeface="+mn-lt"/>
              </a:rPr>
              <a:t> el kelvin</a:t>
            </a:r>
          </a:p>
          <a:p>
            <a:pPr algn="just"/>
            <a:r>
              <a:rPr lang="en-US" dirty="0">
                <a:solidFill>
                  <a:srgbClr val="444444"/>
                </a:solidFill>
                <a:latin typeface="Comic Sans MS"/>
              </a:rPr>
              <a:t>La </a:t>
            </a:r>
            <a:r>
              <a:rPr lang="en-US" dirty="0" err="1">
                <a:solidFill>
                  <a:srgbClr val="444444"/>
                </a:solidFill>
                <a:latin typeface="Comic Sans MS"/>
              </a:rPr>
              <a:t>técnica</a:t>
            </a:r>
            <a:r>
              <a:rPr lang="en-US" dirty="0">
                <a:solidFill>
                  <a:srgbClr val="444444"/>
                </a:solidFill>
                <a:latin typeface="Comic Sans MS"/>
              </a:rPr>
              <a:t> </a:t>
            </a:r>
            <a:r>
              <a:rPr lang="en-US" dirty="0" err="1">
                <a:solidFill>
                  <a:srgbClr val="444444"/>
                </a:solidFill>
                <a:latin typeface="Comic Sans MS"/>
              </a:rPr>
              <a:t>consiste</a:t>
            </a:r>
            <a:r>
              <a:rPr lang="en-US" dirty="0">
                <a:solidFill>
                  <a:srgbClr val="444444"/>
                </a:solidFill>
                <a:latin typeface="Comic Sans MS"/>
              </a:rPr>
              <a:t> en que la </a:t>
            </a:r>
            <a:r>
              <a:rPr lang="en-US" dirty="0" err="1">
                <a:solidFill>
                  <a:srgbClr val="444444"/>
                </a:solidFill>
                <a:latin typeface="Comic Sans MS"/>
              </a:rPr>
              <a:t>velocidad</a:t>
            </a:r>
            <a:r>
              <a:rPr lang="en-US" dirty="0">
                <a:solidFill>
                  <a:srgbClr val="444444"/>
                </a:solidFill>
                <a:latin typeface="Comic Sans MS"/>
              </a:rPr>
              <a:t> del </a:t>
            </a:r>
            <a:r>
              <a:rPr lang="en-US" dirty="0" err="1">
                <a:solidFill>
                  <a:srgbClr val="444444"/>
                </a:solidFill>
                <a:latin typeface="Comic Sans MS"/>
              </a:rPr>
              <a:t>sonido</a:t>
            </a:r>
            <a:r>
              <a:rPr lang="en-US" dirty="0">
                <a:solidFill>
                  <a:srgbClr val="444444"/>
                </a:solidFill>
                <a:latin typeface="Comic Sans MS"/>
              </a:rPr>
              <a:t> en una </a:t>
            </a:r>
            <a:r>
              <a:rPr lang="en-US" dirty="0" err="1">
                <a:solidFill>
                  <a:srgbClr val="444444"/>
                </a:solidFill>
                <a:latin typeface="Comic Sans MS"/>
              </a:rPr>
              <a:t>esfera</a:t>
            </a:r>
            <a:r>
              <a:rPr lang="en-US" dirty="0">
                <a:solidFill>
                  <a:srgbClr val="444444"/>
                </a:solidFill>
                <a:latin typeface="Comic Sans MS"/>
              </a:rPr>
              <a:t> </a:t>
            </a:r>
            <a:r>
              <a:rPr lang="en-US" dirty="0" err="1">
                <a:solidFill>
                  <a:srgbClr val="444444"/>
                </a:solidFill>
                <a:latin typeface="Comic Sans MS"/>
              </a:rPr>
              <a:t>llena</a:t>
            </a:r>
            <a:r>
              <a:rPr lang="en-US" dirty="0">
                <a:solidFill>
                  <a:srgbClr val="444444"/>
                </a:solidFill>
                <a:latin typeface="Comic Sans MS"/>
              </a:rPr>
              <a:t> de gas (que es </a:t>
            </a:r>
            <a:r>
              <a:rPr lang="en-US" dirty="0" err="1">
                <a:solidFill>
                  <a:srgbClr val="444444"/>
                </a:solidFill>
                <a:latin typeface="Comic Sans MS"/>
              </a:rPr>
              <a:t>proporcional</a:t>
            </a:r>
            <a:r>
              <a:rPr lang="en-US" dirty="0">
                <a:solidFill>
                  <a:srgbClr val="444444"/>
                </a:solidFill>
                <a:latin typeface="Comic Sans MS"/>
              </a:rPr>
              <a:t> a la </a:t>
            </a:r>
            <a:r>
              <a:rPr lang="en-US" dirty="0" err="1">
                <a:solidFill>
                  <a:srgbClr val="444444"/>
                </a:solidFill>
                <a:latin typeface="Comic Sans MS"/>
              </a:rPr>
              <a:t>velocidad</a:t>
            </a:r>
            <a:r>
              <a:rPr lang="en-US" dirty="0">
                <a:solidFill>
                  <a:srgbClr val="444444"/>
                </a:solidFill>
                <a:latin typeface="Comic Sans MS"/>
              </a:rPr>
              <a:t> </a:t>
            </a:r>
            <a:r>
              <a:rPr lang="en-US" dirty="0" err="1">
                <a:solidFill>
                  <a:srgbClr val="444444"/>
                </a:solidFill>
                <a:latin typeface="Comic Sans MS"/>
              </a:rPr>
              <a:t>promedio</a:t>
            </a:r>
            <a:r>
              <a:rPr lang="en-US" dirty="0">
                <a:solidFill>
                  <a:srgbClr val="444444"/>
                </a:solidFill>
                <a:latin typeface="Comic Sans MS"/>
              </a:rPr>
              <a:t> de los </a:t>
            </a:r>
            <a:r>
              <a:rPr lang="en-US" dirty="0" err="1">
                <a:solidFill>
                  <a:srgbClr val="444444"/>
                </a:solidFill>
                <a:latin typeface="Comic Sans MS"/>
              </a:rPr>
              <a:t>átomos</a:t>
            </a:r>
            <a:r>
              <a:rPr lang="en-US" dirty="0">
                <a:solidFill>
                  <a:srgbClr val="444444"/>
                </a:solidFill>
                <a:latin typeface="Comic Sans MS"/>
              </a:rPr>
              <a:t> en </a:t>
            </a:r>
            <a:r>
              <a:rPr lang="en-US" dirty="0" err="1">
                <a:solidFill>
                  <a:srgbClr val="444444"/>
                </a:solidFill>
                <a:latin typeface="Comic Sans MS"/>
              </a:rPr>
              <a:t>ella</a:t>
            </a:r>
            <a:r>
              <a:rPr lang="en-US" dirty="0">
                <a:solidFill>
                  <a:srgbClr val="444444"/>
                </a:solidFill>
                <a:latin typeface="Comic Sans MS"/>
              </a:rPr>
              <a:t>) se </a:t>
            </a:r>
            <a:r>
              <a:rPr lang="en-US" dirty="0" err="1">
                <a:solidFill>
                  <a:srgbClr val="444444"/>
                </a:solidFill>
                <a:latin typeface="Comic Sans MS"/>
              </a:rPr>
              <a:t>puede</a:t>
            </a:r>
            <a:r>
              <a:rPr lang="en-US" dirty="0">
                <a:solidFill>
                  <a:srgbClr val="444444"/>
                </a:solidFill>
                <a:latin typeface="Comic Sans MS"/>
              </a:rPr>
              <a:t> </a:t>
            </a:r>
            <a:r>
              <a:rPr lang="en-US" dirty="0" err="1">
                <a:solidFill>
                  <a:srgbClr val="444444"/>
                </a:solidFill>
                <a:latin typeface="Comic Sans MS"/>
              </a:rPr>
              <a:t>determinar</a:t>
            </a:r>
            <a:r>
              <a:rPr lang="en-US" dirty="0">
                <a:solidFill>
                  <a:srgbClr val="444444"/>
                </a:solidFill>
                <a:latin typeface="Comic Sans MS"/>
              </a:rPr>
              <a:t> a una </a:t>
            </a:r>
            <a:r>
              <a:rPr lang="en-US" dirty="0" err="1">
                <a:solidFill>
                  <a:srgbClr val="444444"/>
                </a:solidFill>
                <a:latin typeface="Comic Sans MS"/>
              </a:rPr>
              <a:t>temperatura</a:t>
            </a:r>
            <a:r>
              <a:rPr lang="en-US" dirty="0">
                <a:solidFill>
                  <a:srgbClr val="444444"/>
                </a:solidFill>
                <a:latin typeface="Comic Sans MS"/>
              </a:rPr>
              <a:t> </a:t>
            </a:r>
            <a:r>
              <a:rPr lang="en-US" dirty="0" err="1">
                <a:solidFill>
                  <a:srgbClr val="444444"/>
                </a:solidFill>
                <a:latin typeface="Comic Sans MS"/>
              </a:rPr>
              <a:t>fija</a:t>
            </a:r>
            <a:r>
              <a:rPr lang="en-US" dirty="0">
                <a:solidFill>
                  <a:srgbClr val="444444"/>
                </a:solidFill>
                <a:latin typeface="Comic Sans MS"/>
              </a:rPr>
              <a:t>, </a:t>
            </a:r>
            <a:r>
              <a:rPr lang="en-US" dirty="0" err="1">
                <a:solidFill>
                  <a:srgbClr val="444444"/>
                </a:solidFill>
                <a:latin typeface="Comic Sans MS"/>
              </a:rPr>
              <a:t>analizando</a:t>
            </a:r>
            <a:r>
              <a:rPr lang="en-US" dirty="0">
                <a:solidFill>
                  <a:srgbClr val="444444"/>
                </a:solidFill>
                <a:latin typeface="Comic Sans MS"/>
              </a:rPr>
              <a:t> la </a:t>
            </a:r>
            <a:r>
              <a:rPr lang="en-US" dirty="0" err="1">
                <a:solidFill>
                  <a:srgbClr val="444444"/>
                </a:solidFill>
                <a:latin typeface="Comic Sans MS"/>
              </a:rPr>
              <a:t>frecuencia</a:t>
            </a:r>
            <a:r>
              <a:rPr lang="en-US" dirty="0">
                <a:solidFill>
                  <a:srgbClr val="444444"/>
                </a:solidFill>
                <a:latin typeface="Comic Sans MS"/>
              </a:rPr>
              <a:t> de las </a:t>
            </a:r>
            <a:r>
              <a:rPr lang="en-US" dirty="0" err="1">
                <a:solidFill>
                  <a:srgbClr val="444444"/>
                </a:solidFill>
                <a:latin typeface="Comic Sans MS"/>
              </a:rPr>
              <a:t>ondas</a:t>
            </a:r>
            <a:r>
              <a:rPr lang="en-US" dirty="0">
                <a:solidFill>
                  <a:srgbClr val="444444"/>
                </a:solidFill>
                <a:latin typeface="Comic Sans MS"/>
              </a:rPr>
              <a:t> </a:t>
            </a:r>
            <a:r>
              <a:rPr lang="en-US" dirty="0" err="1">
                <a:solidFill>
                  <a:srgbClr val="444444"/>
                </a:solidFill>
                <a:latin typeface="Comic Sans MS"/>
              </a:rPr>
              <a:t>sonoras</a:t>
            </a:r>
            <a:r>
              <a:rPr lang="en-US" dirty="0">
                <a:solidFill>
                  <a:srgbClr val="444444"/>
                </a:solidFill>
                <a:latin typeface="Comic Sans MS"/>
              </a:rPr>
              <a:t> que </a:t>
            </a:r>
            <a:r>
              <a:rPr lang="en-US" dirty="0" err="1">
                <a:solidFill>
                  <a:srgbClr val="444444"/>
                </a:solidFill>
                <a:latin typeface="Comic Sans MS"/>
              </a:rPr>
              <a:t>resuenan</a:t>
            </a:r>
            <a:r>
              <a:rPr lang="en-US" dirty="0">
                <a:solidFill>
                  <a:srgbClr val="444444"/>
                </a:solidFill>
                <a:latin typeface="Comic Sans MS"/>
              </a:rPr>
              <a:t> dentro y </a:t>
            </a:r>
            <a:r>
              <a:rPr lang="en-US" dirty="0" err="1">
                <a:solidFill>
                  <a:srgbClr val="444444"/>
                </a:solidFill>
                <a:latin typeface="Comic Sans MS"/>
              </a:rPr>
              <a:t>midiendo</a:t>
            </a:r>
            <a:r>
              <a:rPr lang="en-US" dirty="0">
                <a:solidFill>
                  <a:srgbClr val="444444"/>
                </a:solidFill>
                <a:latin typeface="Comic Sans MS"/>
              </a:rPr>
              <a:t> el </a:t>
            </a:r>
            <a:r>
              <a:rPr lang="en-US" dirty="0" err="1">
                <a:solidFill>
                  <a:srgbClr val="444444"/>
                </a:solidFill>
                <a:latin typeface="Comic Sans MS"/>
              </a:rPr>
              <a:t>volumen</a:t>
            </a:r>
            <a:r>
              <a:rPr lang="en-US" dirty="0">
                <a:solidFill>
                  <a:srgbClr val="444444"/>
                </a:solidFill>
                <a:latin typeface="Comic Sans MS"/>
              </a:rPr>
              <a:t> de la </a:t>
            </a:r>
            <a:r>
              <a:rPr lang="en-US" dirty="0" err="1">
                <a:solidFill>
                  <a:srgbClr val="444444"/>
                </a:solidFill>
                <a:latin typeface="Comic Sans MS"/>
              </a:rPr>
              <a:t>esfera</a:t>
            </a:r>
            <a:r>
              <a:rPr lang="en-US" dirty="0">
                <a:solidFill>
                  <a:srgbClr val="444444"/>
                </a:solidFill>
                <a:latin typeface="Comic Sans MS"/>
              </a:rPr>
              <a:t>.</a:t>
            </a:r>
            <a:endParaRPr lang="en-US">
              <a:latin typeface="Comic Sans M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0962" name="Picture 2" descr="logo mole"/>
          <p:cNvPicPr>
            <a:picLocks noChangeAspect="1" noChangeArrowheads="1"/>
          </p:cNvPicPr>
          <p:nvPr/>
        </p:nvPicPr>
        <p:blipFill>
          <a:blip r:embed="rId2" cstate="print"/>
          <a:srcRect/>
          <a:stretch>
            <a:fillRect/>
          </a:stretch>
        </p:blipFill>
        <p:spPr bwMode="auto">
          <a:xfrm>
            <a:off x="360000" y="360000"/>
            <a:ext cx="4461641" cy="4461641"/>
          </a:xfrm>
          <a:prstGeom prst="rect">
            <a:avLst/>
          </a:prstGeom>
          <a:noFill/>
        </p:spPr>
      </p:pic>
      <p:sp>
        <p:nvSpPr>
          <p:cNvPr id="5" name="Rectángulo 3">
            <a:extLst>
              <a:ext uri="{FF2B5EF4-FFF2-40B4-BE49-F238E27FC236}">
                <a16:creationId xmlns:a16="http://schemas.microsoft.com/office/drawing/2014/main" id="{6A0221EB-9E4C-9C43-A671-069765B3B9A4}"/>
              </a:ext>
            </a:extLst>
          </p:cNvPr>
          <p:cNvSpPr/>
          <p:nvPr/>
        </p:nvSpPr>
        <p:spPr>
          <a:xfrm>
            <a:off x="5915738" y="360000"/>
            <a:ext cx="1378904"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mol</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5E3CECC8-96AF-47D2-B8B8-831C9B639E25}"/>
              </a:ext>
            </a:extLst>
          </p:cNvPr>
          <p:cNvSpPr txBox="1"/>
          <p:nvPr/>
        </p:nvSpPr>
        <p:spPr>
          <a:xfrm>
            <a:off x="5295900" y="1104900"/>
            <a:ext cx="6340288"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0070C0"/>
                </a:solidFill>
                <a:latin typeface="Comic Sans MS"/>
                <a:cs typeface="Arial"/>
              </a:rPr>
              <a:t>El mol, </a:t>
            </a:r>
            <a:r>
              <a:rPr lang="en-US" b="1" dirty="0">
                <a:solidFill>
                  <a:srgbClr val="0070C0"/>
                </a:solidFill>
                <a:latin typeface="Comic Sans MS"/>
                <a:cs typeface="Arial"/>
              </a:rPr>
              <a:t>mol</a:t>
            </a:r>
            <a:r>
              <a:rPr lang="en-US" dirty="0">
                <a:solidFill>
                  <a:srgbClr val="0070C0"/>
                </a:solidFill>
                <a:latin typeface="Comic Sans MS"/>
                <a:cs typeface="Arial"/>
              </a:rPr>
              <a:t>, es la </a:t>
            </a:r>
            <a:r>
              <a:rPr lang="en-US" err="1">
                <a:solidFill>
                  <a:srgbClr val="0070C0"/>
                </a:solidFill>
                <a:latin typeface="Comic Sans MS"/>
                <a:cs typeface="Arial"/>
              </a:rPr>
              <a:t>unidad</a:t>
            </a:r>
            <a:r>
              <a:rPr lang="en-US" dirty="0">
                <a:solidFill>
                  <a:srgbClr val="0070C0"/>
                </a:solidFill>
                <a:latin typeface="Comic Sans MS"/>
                <a:cs typeface="Arial"/>
              </a:rPr>
              <a:t> por </a:t>
            </a:r>
            <a:r>
              <a:rPr lang="en-US" err="1">
                <a:solidFill>
                  <a:srgbClr val="0070C0"/>
                </a:solidFill>
                <a:latin typeface="Comic Sans MS"/>
                <a:cs typeface="Arial"/>
              </a:rPr>
              <a:t>defecto</a:t>
            </a:r>
            <a:r>
              <a:rPr lang="en-US" dirty="0">
                <a:solidFill>
                  <a:srgbClr val="0070C0"/>
                </a:solidFill>
                <a:latin typeface="Comic Sans MS"/>
                <a:cs typeface="Arial"/>
              </a:rPr>
              <a:t> de la </a:t>
            </a:r>
            <a:r>
              <a:rPr lang="en-US" err="1">
                <a:solidFill>
                  <a:srgbClr val="0070C0"/>
                </a:solidFill>
                <a:latin typeface="Comic Sans MS"/>
                <a:cs typeface="Arial"/>
              </a:rPr>
              <a:t>cantidad</a:t>
            </a:r>
            <a:r>
              <a:rPr lang="en-US" dirty="0">
                <a:solidFill>
                  <a:srgbClr val="0070C0"/>
                </a:solidFill>
                <a:latin typeface="Comic Sans MS"/>
                <a:cs typeface="Arial"/>
              </a:rPr>
              <a:t> de </a:t>
            </a:r>
            <a:r>
              <a:rPr lang="en-US" err="1">
                <a:solidFill>
                  <a:srgbClr val="0070C0"/>
                </a:solidFill>
                <a:latin typeface="Comic Sans MS"/>
                <a:cs typeface="Arial"/>
              </a:rPr>
              <a:t>sustancia</a:t>
            </a:r>
            <a:r>
              <a:rPr lang="en-US" dirty="0">
                <a:solidFill>
                  <a:srgbClr val="0070C0"/>
                </a:solidFill>
                <a:latin typeface="Comic Sans MS"/>
                <a:cs typeface="Arial"/>
              </a:rPr>
              <a:t> de una </a:t>
            </a:r>
            <a:r>
              <a:rPr lang="en-US" err="1">
                <a:solidFill>
                  <a:srgbClr val="0070C0"/>
                </a:solidFill>
                <a:latin typeface="Comic Sans MS"/>
                <a:cs typeface="Arial"/>
              </a:rPr>
              <a:t>entidad</a:t>
            </a:r>
            <a:r>
              <a:rPr lang="en-US" dirty="0">
                <a:solidFill>
                  <a:srgbClr val="0070C0"/>
                </a:solidFill>
                <a:latin typeface="Comic Sans MS"/>
                <a:cs typeface="Arial"/>
              </a:rPr>
              <a:t> elemental </a:t>
            </a:r>
            <a:r>
              <a:rPr lang="en-US" err="1">
                <a:solidFill>
                  <a:srgbClr val="0070C0"/>
                </a:solidFill>
                <a:latin typeface="Comic Sans MS"/>
                <a:cs typeface="Arial"/>
              </a:rPr>
              <a:t>especificada</a:t>
            </a:r>
            <a:r>
              <a:rPr lang="en-US" dirty="0">
                <a:solidFill>
                  <a:srgbClr val="0070C0"/>
                </a:solidFill>
                <a:latin typeface="Comic Sans MS"/>
                <a:cs typeface="Arial"/>
              </a:rPr>
              <a:t>, que </a:t>
            </a:r>
            <a:r>
              <a:rPr lang="en-US" err="1">
                <a:solidFill>
                  <a:srgbClr val="0070C0"/>
                </a:solidFill>
                <a:latin typeface="Comic Sans MS"/>
                <a:cs typeface="Arial"/>
              </a:rPr>
              <a:t>puede</a:t>
            </a:r>
            <a:r>
              <a:rPr lang="en-US" dirty="0">
                <a:solidFill>
                  <a:srgbClr val="0070C0"/>
                </a:solidFill>
                <a:latin typeface="Comic Sans MS"/>
                <a:cs typeface="Arial"/>
              </a:rPr>
              <a:t> ser un </a:t>
            </a:r>
            <a:r>
              <a:rPr lang="en-US" err="1">
                <a:solidFill>
                  <a:srgbClr val="0070C0"/>
                </a:solidFill>
                <a:latin typeface="Comic Sans MS"/>
                <a:cs typeface="Arial"/>
              </a:rPr>
              <a:t>átomo</a:t>
            </a:r>
            <a:r>
              <a:rPr lang="en-US" dirty="0">
                <a:solidFill>
                  <a:srgbClr val="0070C0"/>
                </a:solidFill>
                <a:latin typeface="Comic Sans MS"/>
                <a:cs typeface="Arial"/>
              </a:rPr>
              <a:t>, una </a:t>
            </a:r>
            <a:r>
              <a:rPr lang="en-US" err="1">
                <a:solidFill>
                  <a:srgbClr val="0070C0"/>
                </a:solidFill>
                <a:latin typeface="Comic Sans MS"/>
                <a:cs typeface="Arial"/>
              </a:rPr>
              <a:t>molécula</a:t>
            </a:r>
            <a:r>
              <a:rPr lang="en-US" dirty="0">
                <a:solidFill>
                  <a:srgbClr val="0070C0"/>
                </a:solidFill>
                <a:latin typeface="Comic Sans MS"/>
                <a:cs typeface="Arial"/>
              </a:rPr>
              <a:t>, </a:t>
            </a:r>
            <a:r>
              <a:rPr lang="en-US" err="1">
                <a:solidFill>
                  <a:srgbClr val="0070C0"/>
                </a:solidFill>
                <a:latin typeface="Comic Sans MS"/>
                <a:cs typeface="Arial"/>
              </a:rPr>
              <a:t>iones</a:t>
            </a:r>
            <a:r>
              <a:rPr lang="en-US" dirty="0">
                <a:solidFill>
                  <a:srgbClr val="0070C0"/>
                </a:solidFill>
                <a:latin typeface="Comic Sans MS"/>
                <a:cs typeface="Arial"/>
              </a:rPr>
              <a:t>, </a:t>
            </a:r>
            <a:r>
              <a:rPr lang="en-US" err="1">
                <a:solidFill>
                  <a:srgbClr val="0070C0"/>
                </a:solidFill>
                <a:latin typeface="Comic Sans MS"/>
                <a:cs typeface="Arial"/>
              </a:rPr>
              <a:t>electrones</a:t>
            </a:r>
            <a:r>
              <a:rPr lang="en-US" dirty="0">
                <a:solidFill>
                  <a:srgbClr val="0070C0"/>
                </a:solidFill>
                <a:latin typeface="Comic Sans MS"/>
                <a:cs typeface="Arial"/>
              </a:rPr>
              <a:t>, o </a:t>
            </a:r>
            <a:r>
              <a:rPr lang="en-US" err="1">
                <a:solidFill>
                  <a:srgbClr val="0070C0"/>
                </a:solidFill>
                <a:latin typeface="Comic Sans MS"/>
                <a:cs typeface="Arial"/>
              </a:rPr>
              <a:t>cualquier</a:t>
            </a:r>
            <a:r>
              <a:rPr lang="en-US" dirty="0">
                <a:solidFill>
                  <a:srgbClr val="0070C0"/>
                </a:solidFill>
                <a:latin typeface="Comic Sans MS"/>
                <a:cs typeface="Arial"/>
              </a:rPr>
              <a:t> </a:t>
            </a:r>
            <a:r>
              <a:rPr lang="en-US" err="1">
                <a:solidFill>
                  <a:srgbClr val="0070C0"/>
                </a:solidFill>
                <a:latin typeface="Comic Sans MS"/>
                <a:cs typeface="Arial"/>
              </a:rPr>
              <a:t>otra</a:t>
            </a:r>
            <a:r>
              <a:rPr lang="en-US" dirty="0">
                <a:solidFill>
                  <a:srgbClr val="0070C0"/>
                </a:solidFill>
                <a:latin typeface="Comic Sans MS"/>
                <a:cs typeface="Arial"/>
              </a:rPr>
              <a:t> </a:t>
            </a:r>
            <a:r>
              <a:rPr lang="en-US" err="1">
                <a:solidFill>
                  <a:srgbClr val="0070C0"/>
                </a:solidFill>
                <a:latin typeface="Comic Sans MS"/>
                <a:cs typeface="Arial"/>
              </a:rPr>
              <a:t>partícula</a:t>
            </a:r>
            <a:r>
              <a:rPr lang="en-US" dirty="0">
                <a:solidFill>
                  <a:srgbClr val="0070C0"/>
                </a:solidFill>
                <a:latin typeface="Comic Sans MS"/>
                <a:cs typeface="Arial"/>
              </a:rPr>
              <a:t> e </a:t>
            </a:r>
            <a:r>
              <a:rPr lang="en-US" err="1">
                <a:solidFill>
                  <a:srgbClr val="0070C0"/>
                </a:solidFill>
                <a:latin typeface="Comic Sans MS"/>
                <a:cs typeface="Arial"/>
              </a:rPr>
              <a:t>grupo</a:t>
            </a:r>
            <a:r>
              <a:rPr lang="en-US" dirty="0">
                <a:solidFill>
                  <a:srgbClr val="0070C0"/>
                </a:solidFill>
                <a:latin typeface="Comic Sans MS"/>
                <a:cs typeface="Arial"/>
              </a:rPr>
              <a:t> </a:t>
            </a:r>
            <a:r>
              <a:rPr lang="en-US" err="1">
                <a:solidFill>
                  <a:srgbClr val="0070C0"/>
                </a:solidFill>
                <a:latin typeface="Comic Sans MS"/>
                <a:cs typeface="Arial"/>
              </a:rPr>
              <a:t>específico</a:t>
            </a:r>
            <a:r>
              <a:rPr lang="en-US" dirty="0">
                <a:solidFill>
                  <a:srgbClr val="0070C0"/>
                </a:solidFill>
                <a:latin typeface="Comic Sans MS"/>
                <a:cs typeface="Arial"/>
              </a:rPr>
              <a:t> de </a:t>
            </a:r>
            <a:r>
              <a:rPr lang="en-US" err="1">
                <a:solidFill>
                  <a:srgbClr val="0070C0"/>
                </a:solidFill>
                <a:latin typeface="Comic Sans MS"/>
                <a:cs typeface="Arial"/>
              </a:rPr>
              <a:t>dichas</a:t>
            </a:r>
            <a:r>
              <a:rPr lang="en-US" dirty="0">
                <a:solidFill>
                  <a:srgbClr val="0070C0"/>
                </a:solidFill>
                <a:latin typeface="Comic Sans MS"/>
                <a:cs typeface="Arial"/>
              </a:rPr>
              <a:t> </a:t>
            </a:r>
            <a:r>
              <a:rPr lang="en-US" err="1">
                <a:solidFill>
                  <a:srgbClr val="0070C0"/>
                </a:solidFill>
                <a:latin typeface="Comic Sans MS"/>
                <a:cs typeface="Arial"/>
              </a:rPr>
              <a:t>partículas</a:t>
            </a:r>
            <a:r>
              <a:rPr lang="en-US" dirty="0">
                <a:solidFill>
                  <a:srgbClr val="0070C0"/>
                </a:solidFill>
                <a:latin typeface="Comic Sans MS"/>
                <a:cs typeface="Arial"/>
              </a:rPr>
              <a:t>; </a:t>
            </a:r>
            <a:r>
              <a:rPr lang="en-US" err="1">
                <a:solidFill>
                  <a:srgbClr val="0070C0"/>
                </a:solidFill>
                <a:latin typeface="Comic Sans MS"/>
                <a:cs typeface="Arial"/>
              </a:rPr>
              <a:t>su</a:t>
            </a:r>
            <a:r>
              <a:rPr lang="en-US" dirty="0">
                <a:solidFill>
                  <a:srgbClr val="0070C0"/>
                </a:solidFill>
                <a:latin typeface="Comic Sans MS"/>
                <a:cs typeface="Arial"/>
              </a:rPr>
              <a:t> </a:t>
            </a:r>
            <a:r>
              <a:rPr lang="en-US" err="1">
                <a:solidFill>
                  <a:srgbClr val="0070C0"/>
                </a:solidFill>
                <a:latin typeface="Comic Sans MS"/>
                <a:cs typeface="Arial"/>
              </a:rPr>
              <a:t>magnitud</a:t>
            </a:r>
            <a:r>
              <a:rPr lang="en-US" dirty="0">
                <a:solidFill>
                  <a:srgbClr val="0070C0"/>
                </a:solidFill>
                <a:latin typeface="Comic Sans MS"/>
                <a:cs typeface="Arial"/>
              </a:rPr>
              <a:t> se </a:t>
            </a:r>
            <a:r>
              <a:rPr lang="en-US" err="1">
                <a:solidFill>
                  <a:srgbClr val="0070C0"/>
                </a:solidFill>
                <a:latin typeface="Comic Sans MS"/>
                <a:cs typeface="Arial"/>
              </a:rPr>
              <a:t>establece</a:t>
            </a:r>
            <a:r>
              <a:rPr lang="en-US" dirty="0">
                <a:solidFill>
                  <a:srgbClr val="0070C0"/>
                </a:solidFill>
                <a:latin typeface="Comic Sans MS"/>
                <a:cs typeface="Arial"/>
              </a:rPr>
              <a:t> </a:t>
            </a:r>
            <a:r>
              <a:rPr lang="en-US" err="1">
                <a:solidFill>
                  <a:srgbClr val="0070C0"/>
                </a:solidFill>
                <a:latin typeface="Comic Sans MS"/>
                <a:cs typeface="Arial"/>
              </a:rPr>
              <a:t>mediante</a:t>
            </a:r>
            <a:r>
              <a:rPr lang="en-US" dirty="0">
                <a:solidFill>
                  <a:srgbClr val="0070C0"/>
                </a:solidFill>
                <a:latin typeface="Comic Sans MS"/>
                <a:cs typeface="Arial"/>
              </a:rPr>
              <a:t> la </a:t>
            </a:r>
            <a:r>
              <a:rPr lang="en-US" err="1">
                <a:solidFill>
                  <a:srgbClr val="0070C0"/>
                </a:solidFill>
                <a:latin typeface="Comic Sans MS"/>
                <a:cs typeface="Arial"/>
              </a:rPr>
              <a:t>fijación</a:t>
            </a:r>
            <a:r>
              <a:rPr lang="en-US" dirty="0">
                <a:solidFill>
                  <a:srgbClr val="0070C0"/>
                </a:solidFill>
                <a:latin typeface="Comic Sans MS"/>
                <a:cs typeface="Arial"/>
              </a:rPr>
              <a:t> el valor </a:t>
            </a:r>
            <a:r>
              <a:rPr lang="en-US" err="1">
                <a:solidFill>
                  <a:srgbClr val="0070C0"/>
                </a:solidFill>
                <a:latin typeface="Comic Sans MS"/>
                <a:cs typeface="Arial"/>
              </a:rPr>
              <a:t>numérico</a:t>
            </a:r>
            <a:r>
              <a:rPr lang="en-US" dirty="0">
                <a:solidFill>
                  <a:srgbClr val="0070C0"/>
                </a:solidFill>
                <a:latin typeface="Comic Sans MS"/>
                <a:cs typeface="Arial"/>
              </a:rPr>
              <a:t> de la </a:t>
            </a:r>
            <a:r>
              <a:rPr lang="en-US" err="1">
                <a:solidFill>
                  <a:srgbClr val="0070C0"/>
                </a:solidFill>
                <a:latin typeface="Comic Sans MS"/>
                <a:cs typeface="Arial"/>
              </a:rPr>
              <a:t>constante</a:t>
            </a:r>
            <a:r>
              <a:rPr lang="en-US" dirty="0">
                <a:solidFill>
                  <a:srgbClr val="0070C0"/>
                </a:solidFill>
                <a:latin typeface="Comic Sans MS"/>
                <a:cs typeface="Arial"/>
              </a:rPr>
              <a:t> de Avogadro, a saber </a:t>
            </a:r>
            <a:r>
              <a:rPr lang="en-US" dirty="0" err="1">
                <a:solidFill>
                  <a:srgbClr val="0070C0"/>
                </a:solidFill>
                <a:latin typeface="Comic Sans MS"/>
                <a:cs typeface="Arial"/>
              </a:rPr>
              <a:t>exactamente</a:t>
            </a:r>
            <a:r>
              <a:rPr lang="en-US" dirty="0">
                <a:solidFill>
                  <a:srgbClr val="0070C0"/>
                </a:solidFill>
                <a:latin typeface="Comic Sans MS"/>
                <a:cs typeface="Arial"/>
              </a:rPr>
              <a:t> </a:t>
            </a:r>
            <a:r>
              <a:rPr lang="en-US" dirty="0" err="1">
                <a:solidFill>
                  <a:srgbClr val="0070C0"/>
                </a:solidFill>
                <a:latin typeface="Comic Sans MS"/>
                <a:cs typeface="Arial"/>
              </a:rPr>
              <a:t>igual</a:t>
            </a:r>
            <a:r>
              <a:rPr lang="en-US" dirty="0">
                <a:solidFill>
                  <a:srgbClr val="0070C0"/>
                </a:solidFill>
                <a:latin typeface="Comic Sans MS"/>
                <a:cs typeface="Arial"/>
              </a:rPr>
              <a:t> a 6,022 14X × 10</a:t>
            </a:r>
            <a:r>
              <a:rPr lang="en-US" baseline="30000" dirty="0">
                <a:solidFill>
                  <a:srgbClr val="0070C0"/>
                </a:solidFill>
                <a:latin typeface="Comic Sans MS"/>
                <a:cs typeface="Arial"/>
              </a:rPr>
              <a:t>23</a:t>
            </a:r>
            <a:r>
              <a:rPr lang="en-US" dirty="0">
                <a:solidFill>
                  <a:srgbClr val="0070C0"/>
                </a:solidFill>
                <a:latin typeface="Comic Sans MS"/>
                <a:cs typeface="Arial"/>
              </a:rPr>
              <a:t> </a:t>
            </a:r>
            <a:r>
              <a:rPr lang="en-US" dirty="0" err="1">
                <a:solidFill>
                  <a:srgbClr val="0070C0"/>
                </a:solidFill>
                <a:latin typeface="Comic Sans MS"/>
                <a:cs typeface="Arial"/>
              </a:rPr>
              <a:t>cuando</a:t>
            </a:r>
            <a:r>
              <a:rPr lang="en-US" dirty="0">
                <a:solidFill>
                  <a:srgbClr val="0070C0"/>
                </a:solidFill>
                <a:latin typeface="Comic Sans MS"/>
                <a:cs typeface="Arial"/>
              </a:rPr>
              <a:t> </a:t>
            </a:r>
            <a:r>
              <a:rPr lang="en-US" dirty="0" err="1">
                <a:solidFill>
                  <a:srgbClr val="0070C0"/>
                </a:solidFill>
                <a:latin typeface="Comic Sans MS"/>
                <a:cs typeface="Arial"/>
              </a:rPr>
              <a:t>este</a:t>
            </a:r>
            <a:r>
              <a:rPr lang="en-US" dirty="0">
                <a:solidFill>
                  <a:srgbClr val="0070C0"/>
                </a:solidFill>
                <a:latin typeface="Comic Sans MS"/>
                <a:cs typeface="Arial"/>
              </a:rPr>
              <a:t> se </a:t>
            </a:r>
            <a:r>
              <a:rPr lang="en-US" dirty="0" err="1">
                <a:solidFill>
                  <a:srgbClr val="0070C0"/>
                </a:solidFill>
                <a:latin typeface="Comic Sans MS"/>
                <a:cs typeface="Arial"/>
              </a:rPr>
              <a:t>expresa</a:t>
            </a:r>
            <a:r>
              <a:rPr lang="en-US" dirty="0">
                <a:solidFill>
                  <a:srgbClr val="0070C0"/>
                </a:solidFill>
                <a:latin typeface="Comic Sans MS"/>
                <a:cs typeface="Arial"/>
              </a:rPr>
              <a:t> en mol </a:t>
            </a:r>
            <a:r>
              <a:rPr lang="en-US" baseline="30000" dirty="0">
                <a:solidFill>
                  <a:srgbClr val="0070C0"/>
                </a:solidFill>
                <a:latin typeface="Comic Sans MS"/>
                <a:cs typeface="Arial"/>
              </a:rPr>
              <a:t>-1</a:t>
            </a:r>
            <a:r>
              <a:rPr lang="en-US" dirty="0">
                <a:solidFill>
                  <a:srgbClr val="0070C0"/>
                </a:solidFill>
                <a:latin typeface="Comic Sans MS"/>
                <a:cs typeface="Arial"/>
              </a:rPr>
              <a:t>.</a:t>
            </a:r>
            <a:endParaRPr lang="en-US">
              <a:solidFill>
                <a:srgbClr val="0070C0"/>
              </a:solidFill>
              <a:latin typeface="Comic Sans MS"/>
            </a:endParaRPr>
          </a:p>
        </p:txBody>
      </p:sp>
      <p:sp>
        <p:nvSpPr>
          <p:cNvPr id="3" name="CuadroTexto 2">
            <a:extLst>
              <a:ext uri="{FF2B5EF4-FFF2-40B4-BE49-F238E27FC236}">
                <a16:creationId xmlns:a16="http://schemas.microsoft.com/office/drawing/2014/main" id="{B2B5A692-57D8-451F-AA57-8210540D0FA1}"/>
              </a:ext>
            </a:extLst>
          </p:cNvPr>
          <p:cNvSpPr txBox="1"/>
          <p:nvPr/>
        </p:nvSpPr>
        <p:spPr>
          <a:xfrm>
            <a:off x="4444253" y="3727076"/>
            <a:ext cx="7651376"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solidFill>
                  <a:schemeClr val="accent5">
                    <a:lumMod val="75000"/>
                  </a:schemeClr>
                </a:solidFill>
                <a:latin typeface="Comic Sans MS"/>
              </a:rPr>
              <a:t>El mol (</a:t>
            </a:r>
            <a:r>
              <a:rPr lang="en-US" dirty="0" err="1">
                <a:solidFill>
                  <a:schemeClr val="accent5">
                    <a:lumMod val="75000"/>
                  </a:schemeClr>
                </a:solidFill>
                <a:latin typeface="Comic Sans MS"/>
              </a:rPr>
              <a:t>unidad</a:t>
            </a:r>
            <a:r>
              <a:rPr lang="en-US" dirty="0">
                <a:solidFill>
                  <a:schemeClr val="accent5">
                    <a:lumMod val="75000"/>
                  </a:schemeClr>
                </a:solidFill>
                <a:latin typeface="Comic Sans MS"/>
              </a:rPr>
              <a:t> de </a:t>
            </a:r>
            <a:r>
              <a:rPr lang="en-US" dirty="0" err="1">
                <a:solidFill>
                  <a:schemeClr val="accent5">
                    <a:lumMod val="75000"/>
                  </a:schemeClr>
                </a:solidFill>
                <a:latin typeface="Comic Sans MS"/>
              </a:rPr>
              <a:t>sustancia</a:t>
            </a:r>
            <a:r>
              <a:rPr lang="en-US" dirty="0">
                <a:solidFill>
                  <a:schemeClr val="accent5">
                    <a:lumMod val="75000"/>
                  </a:schemeClr>
                </a:solidFill>
                <a:latin typeface="Comic Sans MS"/>
              </a:rPr>
              <a:t>) se </a:t>
            </a:r>
            <a:r>
              <a:rPr lang="en-US" dirty="0" err="1">
                <a:solidFill>
                  <a:schemeClr val="accent5">
                    <a:lumMod val="75000"/>
                  </a:schemeClr>
                </a:solidFill>
                <a:latin typeface="Comic Sans MS"/>
              </a:rPr>
              <a:t>redefinirá</a:t>
            </a:r>
            <a:r>
              <a:rPr lang="en-US" dirty="0">
                <a:solidFill>
                  <a:schemeClr val="accent5">
                    <a:lumMod val="75000"/>
                  </a:schemeClr>
                </a:solidFill>
                <a:latin typeface="Comic Sans MS"/>
              </a:rPr>
              <a:t> con un </a:t>
            </a:r>
            <a:r>
              <a:rPr lang="en-US" dirty="0" err="1">
                <a:solidFill>
                  <a:schemeClr val="accent5">
                    <a:lumMod val="75000"/>
                  </a:schemeClr>
                </a:solidFill>
                <a:latin typeface="Comic Sans MS"/>
              </a:rPr>
              <a:t>dispositivo</a:t>
            </a:r>
            <a:r>
              <a:rPr lang="en-US" dirty="0">
                <a:solidFill>
                  <a:schemeClr val="accent5">
                    <a:lumMod val="75000"/>
                  </a:schemeClr>
                </a:solidFill>
                <a:latin typeface="Comic Sans MS"/>
              </a:rPr>
              <a:t> que  </a:t>
            </a:r>
            <a:r>
              <a:rPr lang="en-US" dirty="0" err="1">
                <a:solidFill>
                  <a:schemeClr val="accent5">
                    <a:lumMod val="75000"/>
                  </a:schemeClr>
                </a:solidFill>
                <a:latin typeface="Comic Sans MS"/>
              </a:rPr>
              <a:t>determinaría</a:t>
            </a:r>
            <a:r>
              <a:rPr lang="en-US" dirty="0">
                <a:solidFill>
                  <a:schemeClr val="accent5">
                    <a:lumMod val="75000"/>
                  </a:schemeClr>
                </a:solidFill>
                <a:latin typeface="Comic Sans MS"/>
              </a:rPr>
              <a:t> la </a:t>
            </a:r>
            <a:r>
              <a:rPr lang="en-US" dirty="0" err="1">
                <a:solidFill>
                  <a:schemeClr val="accent5">
                    <a:lumMod val="75000"/>
                  </a:schemeClr>
                </a:solidFill>
                <a:latin typeface="Comic Sans MS"/>
              </a:rPr>
              <a:t>cantidad</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precisa</a:t>
            </a:r>
            <a:r>
              <a:rPr lang="en-US" dirty="0">
                <a:solidFill>
                  <a:schemeClr val="accent5">
                    <a:lumMod val="75000"/>
                  </a:schemeClr>
                </a:solidFill>
                <a:latin typeface="Comic Sans MS"/>
              </a:rPr>
              <a:t> de </a:t>
            </a:r>
            <a:r>
              <a:rPr lang="en-US" dirty="0" err="1">
                <a:solidFill>
                  <a:schemeClr val="accent5">
                    <a:lumMod val="75000"/>
                  </a:schemeClr>
                </a:solidFill>
                <a:latin typeface="Comic Sans MS"/>
              </a:rPr>
              <a:t>átomos</a:t>
            </a:r>
            <a:r>
              <a:rPr lang="en-US" dirty="0">
                <a:solidFill>
                  <a:schemeClr val="accent5">
                    <a:lumMod val="75000"/>
                  </a:schemeClr>
                </a:solidFill>
                <a:latin typeface="Comic Sans MS"/>
              </a:rPr>
              <a:t> que hay en una </a:t>
            </a:r>
            <a:r>
              <a:rPr lang="en-US" dirty="0" err="1">
                <a:solidFill>
                  <a:schemeClr val="accent5">
                    <a:lumMod val="75000"/>
                  </a:schemeClr>
                </a:solidFill>
                <a:latin typeface="Comic Sans MS"/>
              </a:rPr>
              <a:t>esfera</a:t>
            </a:r>
            <a:r>
              <a:rPr lang="en-US" dirty="0">
                <a:solidFill>
                  <a:schemeClr val="accent5">
                    <a:lumMod val="75000"/>
                  </a:schemeClr>
                </a:solidFill>
                <a:latin typeface="Comic Sans MS"/>
              </a:rPr>
              <a:t> perfecta de </a:t>
            </a:r>
            <a:r>
              <a:rPr lang="en-US" dirty="0" err="1">
                <a:solidFill>
                  <a:schemeClr val="accent5">
                    <a:lumMod val="75000"/>
                  </a:schemeClr>
                </a:solidFill>
                <a:latin typeface="Comic Sans MS"/>
              </a:rPr>
              <a:t>silicio</a:t>
            </a:r>
            <a:r>
              <a:rPr lang="en-US" dirty="0">
                <a:solidFill>
                  <a:schemeClr val="accent5">
                    <a:lumMod val="75000"/>
                  </a:schemeClr>
                </a:solidFill>
                <a:latin typeface="Comic Sans MS"/>
              </a:rPr>
              <a:t> puro-28. Los </a:t>
            </a:r>
            <a:r>
              <a:rPr lang="en-US" dirty="0" err="1">
                <a:solidFill>
                  <a:schemeClr val="accent5">
                    <a:lumMod val="75000"/>
                  </a:schemeClr>
                </a:solidFill>
                <a:latin typeface="Comic Sans MS"/>
              </a:rPr>
              <a:t>investigadores</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hacen</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esto</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usando</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láseres</a:t>
            </a:r>
            <a:r>
              <a:rPr lang="en-US" dirty="0">
                <a:solidFill>
                  <a:schemeClr val="accent5">
                    <a:lumMod val="75000"/>
                  </a:schemeClr>
                </a:solidFill>
                <a:latin typeface="Comic Sans MS"/>
              </a:rPr>
              <a:t> para </a:t>
            </a:r>
            <a:r>
              <a:rPr lang="en-US" dirty="0" err="1">
                <a:solidFill>
                  <a:schemeClr val="accent5">
                    <a:lumMod val="75000"/>
                  </a:schemeClr>
                </a:solidFill>
                <a:latin typeface="Comic Sans MS"/>
              </a:rPr>
              <a:t>medir</a:t>
            </a:r>
            <a:r>
              <a:rPr lang="en-US" dirty="0">
                <a:solidFill>
                  <a:schemeClr val="accent5">
                    <a:lumMod val="75000"/>
                  </a:schemeClr>
                </a:solidFill>
                <a:latin typeface="Comic Sans MS"/>
              </a:rPr>
              <a:t> la </a:t>
            </a:r>
            <a:r>
              <a:rPr lang="en-US" dirty="0" err="1">
                <a:solidFill>
                  <a:schemeClr val="accent5">
                    <a:lumMod val="75000"/>
                  </a:schemeClr>
                </a:solidFill>
                <a:latin typeface="Comic Sans MS"/>
              </a:rPr>
              <a:t>longitud</a:t>
            </a:r>
            <a:r>
              <a:rPr lang="en-US" dirty="0">
                <a:solidFill>
                  <a:schemeClr val="accent5">
                    <a:lumMod val="75000"/>
                  </a:schemeClr>
                </a:solidFill>
                <a:latin typeface="Comic Sans MS"/>
              </a:rPr>
              <a:t> de una </a:t>
            </a:r>
            <a:r>
              <a:rPr lang="en-US" dirty="0" err="1">
                <a:solidFill>
                  <a:schemeClr val="accent5">
                    <a:lumMod val="75000"/>
                  </a:schemeClr>
                </a:solidFill>
                <a:latin typeface="Comic Sans MS"/>
              </a:rPr>
              <a:t>unidad</a:t>
            </a:r>
            <a:r>
              <a:rPr lang="en-US" dirty="0">
                <a:solidFill>
                  <a:schemeClr val="accent5">
                    <a:lumMod val="75000"/>
                  </a:schemeClr>
                </a:solidFill>
                <a:latin typeface="Comic Sans MS"/>
              </a:rPr>
              <a:t> de la red </a:t>
            </a:r>
            <a:r>
              <a:rPr lang="en-US" dirty="0" err="1">
                <a:solidFill>
                  <a:schemeClr val="accent5">
                    <a:lumMod val="75000"/>
                  </a:schemeClr>
                </a:solidFill>
                <a:latin typeface="Comic Sans MS"/>
              </a:rPr>
              <a:t>cristalina</a:t>
            </a:r>
            <a:r>
              <a:rPr lang="en-US" dirty="0">
                <a:solidFill>
                  <a:schemeClr val="accent5">
                    <a:lumMod val="75000"/>
                  </a:schemeClr>
                </a:solidFill>
                <a:latin typeface="Comic Sans MS"/>
              </a:rPr>
              <a:t> de la </a:t>
            </a:r>
            <a:r>
              <a:rPr lang="en-US" dirty="0" err="1">
                <a:solidFill>
                  <a:schemeClr val="accent5">
                    <a:lumMod val="75000"/>
                  </a:schemeClr>
                </a:solidFill>
                <a:latin typeface="Comic Sans MS"/>
              </a:rPr>
              <a:t>esfera</a:t>
            </a:r>
            <a:r>
              <a:rPr lang="en-US" dirty="0">
                <a:solidFill>
                  <a:schemeClr val="accent5">
                    <a:lumMod val="75000"/>
                  </a:schemeClr>
                </a:solidFill>
                <a:latin typeface="Comic Sans MS"/>
              </a:rPr>
              <a:t> y </a:t>
            </a:r>
            <a:r>
              <a:rPr lang="en-US" dirty="0" err="1">
                <a:solidFill>
                  <a:schemeClr val="accent5">
                    <a:lumMod val="75000"/>
                  </a:schemeClr>
                </a:solidFill>
                <a:latin typeface="Comic Sans MS"/>
              </a:rPr>
              <a:t>su</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diámetro</a:t>
            </a:r>
            <a:r>
              <a:rPr lang="en-US" dirty="0">
                <a:solidFill>
                  <a:schemeClr val="accent5">
                    <a:lumMod val="75000"/>
                  </a:schemeClr>
                </a:solidFill>
                <a:latin typeface="Comic Sans MS"/>
              </a:rPr>
              <a:t> medio.</a:t>
            </a:r>
            <a:endParaRPr lang="es-ES">
              <a:solidFill>
                <a:schemeClr val="accent5">
                  <a:lumMod val="75000"/>
                </a:schemeClr>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1986" name="Picture 2" descr="logo candela"/>
          <p:cNvPicPr>
            <a:picLocks noChangeAspect="1" noChangeArrowheads="1"/>
          </p:cNvPicPr>
          <p:nvPr/>
        </p:nvPicPr>
        <p:blipFill>
          <a:blip r:embed="rId2" cstate="print"/>
          <a:srcRect/>
          <a:stretch>
            <a:fillRect/>
          </a:stretch>
        </p:blipFill>
        <p:spPr bwMode="auto">
          <a:xfrm>
            <a:off x="360000" y="360000"/>
            <a:ext cx="4463439" cy="4461641"/>
          </a:xfrm>
          <a:prstGeom prst="rect">
            <a:avLst/>
          </a:prstGeom>
          <a:noFill/>
        </p:spPr>
      </p:pic>
      <p:sp>
        <p:nvSpPr>
          <p:cNvPr id="5" name="Rectángulo 3">
            <a:extLst>
              <a:ext uri="{FF2B5EF4-FFF2-40B4-BE49-F238E27FC236}">
                <a16:creationId xmlns:a16="http://schemas.microsoft.com/office/drawing/2014/main" id="{6A0221EB-9E4C-9C43-A671-069765B3B9A4}"/>
              </a:ext>
            </a:extLst>
          </p:cNvPr>
          <p:cNvSpPr/>
          <p:nvPr/>
        </p:nvSpPr>
        <p:spPr>
          <a:xfrm>
            <a:off x="5915738" y="360000"/>
            <a:ext cx="2279791"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La candela</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FD490F04-646E-4FB6-B2DD-F6A536BC2464}"/>
              </a:ext>
            </a:extLst>
          </p:cNvPr>
          <p:cNvSpPr txBox="1"/>
          <p:nvPr/>
        </p:nvSpPr>
        <p:spPr>
          <a:xfrm>
            <a:off x="5463989" y="1093694"/>
            <a:ext cx="6194611"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0070C0"/>
                </a:solidFill>
                <a:latin typeface="Comic Sans MS"/>
                <a:cs typeface="Arial"/>
              </a:rPr>
              <a:t>La candela, </a:t>
            </a:r>
            <a:r>
              <a:rPr lang="en-US" b="1" dirty="0">
                <a:solidFill>
                  <a:srgbClr val="0070C0"/>
                </a:solidFill>
                <a:latin typeface="Comic Sans MS"/>
                <a:cs typeface="Arial"/>
              </a:rPr>
              <a:t>cd</a:t>
            </a:r>
            <a:r>
              <a:rPr lang="en-US" dirty="0">
                <a:solidFill>
                  <a:srgbClr val="0070C0"/>
                </a:solidFill>
                <a:latin typeface="Comic Sans MS"/>
                <a:cs typeface="Arial"/>
              </a:rPr>
              <a:t>, es la </a:t>
            </a:r>
            <a:r>
              <a:rPr lang="en-US" dirty="0" err="1">
                <a:solidFill>
                  <a:srgbClr val="0070C0"/>
                </a:solidFill>
                <a:latin typeface="Comic Sans MS"/>
                <a:cs typeface="Arial"/>
              </a:rPr>
              <a:t>unidad</a:t>
            </a:r>
            <a:r>
              <a:rPr lang="en-US" dirty="0">
                <a:solidFill>
                  <a:srgbClr val="0070C0"/>
                </a:solidFill>
                <a:latin typeface="Comic Sans MS"/>
                <a:cs typeface="Arial"/>
              </a:rPr>
              <a:t> de </a:t>
            </a:r>
            <a:r>
              <a:rPr lang="en-US" dirty="0" err="1">
                <a:solidFill>
                  <a:srgbClr val="0070C0"/>
                </a:solidFill>
                <a:latin typeface="Comic Sans MS"/>
                <a:cs typeface="Arial"/>
              </a:rPr>
              <a:t>intensidad</a:t>
            </a:r>
            <a:r>
              <a:rPr lang="en-US" dirty="0">
                <a:solidFill>
                  <a:srgbClr val="0070C0"/>
                </a:solidFill>
                <a:latin typeface="Comic Sans MS"/>
                <a:cs typeface="Arial"/>
              </a:rPr>
              <a:t> </a:t>
            </a:r>
            <a:r>
              <a:rPr lang="en-US" dirty="0" err="1">
                <a:solidFill>
                  <a:srgbClr val="0070C0"/>
                </a:solidFill>
                <a:latin typeface="Comic Sans MS"/>
                <a:cs typeface="Arial"/>
              </a:rPr>
              <a:t>luminosa</a:t>
            </a:r>
            <a:r>
              <a:rPr lang="en-US" dirty="0">
                <a:solidFill>
                  <a:srgbClr val="0070C0"/>
                </a:solidFill>
                <a:latin typeface="Comic Sans MS"/>
                <a:cs typeface="Arial"/>
              </a:rPr>
              <a:t> en una </a:t>
            </a:r>
            <a:r>
              <a:rPr lang="en-US" dirty="0" err="1">
                <a:solidFill>
                  <a:srgbClr val="0070C0"/>
                </a:solidFill>
                <a:latin typeface="Comic Sans MS"/>
                <a:cs typeface="Arial"/>
              </a:rPr>
              <a:t>dirección</a:t>
            </a:r>
            <a:r>
              <a:rPr lang="en-US" dirty="0">
                <a:solidFill>
                  <a:srgbClr val="0070C0"/>
                </a:solidFill>
                <a:latin typeface="Comic Sans MS"/>
                <a:cs typeface="Arial"/>
              </a:rPr>
              <a:t> dada; </a:t>
            </a:r>
            <a:r>
              <a:rPr lang="en-US" dirty="0" err="1">
                <a:solidFill>
                  <a:srgbClr val="0070C0"/>
                </a:solidFill>
                <a:latin typeface="Comic Sans MS"/>
                <a:cs typeface="Arial"/>
              </a:rPr>
              <a:t>su</a:t>
            </a:r>
            <a:r>
              <a:rPr lang="en-US" dirty="0">
                <a:solidFill>
                  <a:srgbClr val="0070C0"/>
                </a:solidFill>
                <a:latin typeface="Comic Sans MS"/>
                <a:cs typeface="Arial"/>
              </a:rPr>
              <a:t> </a:t>
            </a:r>
            <a:r>
              <a:rPr lang="en-US" dirty="0" err="1">
                <a:solidFill>
                  <a:srgbClr val="0070C0"/>
                </a:solidFill>
                <a:latin typeface="Comic Sans MS"/>
                <a:cs typeface="Arial"/>
              </a:rPr>
              <a:t>magnitud</a:t>
            </a:r>
            <a:r>
              <a:rPr lang="en-US" dirty="0">
                <a:solidFill>
                  <a:srgbClr val="0070C0"/>
                </a:solidFill>
                <a:latin typeface="Comic Sans MS"/>
                <a:cs typeface="Arial"/>
              </a:rPr>
              <a:t> se </a:t>
            </a:r>
            <a:r>
              <a:rPr lang="en-US" dirty="0" err="1">
                <a:solidFill>
                  <a:srgbClr val="0070C0"/>
                </a:solidFill>
                <a:latin typeface="Comic Sans MS"/>
                <a:cs typeface="Arial"/>
              </a:rPr>
              <a:t>establece</a:t>
            </a:r>
            <a:r>
              <a:rPr lang="en-US" dirty="0">
                <a:solidFill>
                  <a:srgbClr val="0070C0"/>
                </a:solidFill>
                <a:latin typeface="Comic Sans MS"/>
                <a:cs typeface="Arial"/>
              </a:rPr>
              <a:t> </a:t>
            </a:r>
            <a:r>
              <a:rPr lang="en-US" dirty="0" err="1">
                <a:solidFill>
                  <a:srgbClr val="0070C0"/>
                </a:solidFill>
                <a:latin typeface="Comic Sans MS"/>
                <a:cs typeface="Arial"/>
              </a:rPr>
              <a:t>mediante</a:t>
            </a:r>
            <a:r>
              <a:rPr lang="en-US" dirty="0">
                <a:solidFill>
                  <a:srgbClr val="0070C0"/>
                </a:solidFill>
                <a:latin typeface="Comic Sans MS"/>
                <a:cs typeface="Arial"/>
              </a:rPr>
              <a:t> la </a:t>
            </a:r>
            <a:r>
              <a:rPr lang="en-US" dirty="0" err="1">
                <a:solidFill>
                  <a:srgbClr val="0070C0"/>
                </a:solidFill>
                <a:latin typeface="Comic Sans MS"/>
                <a:cs typeface="Arial"/>
              </a:rPr>
              <a:t>fijación</a:t>
            </a:r>
            <a:r>
              <a:rPr lang="en-US" dirty="0">
                <a:solidFill>
                  <a:srgbClr val="0070C0"/>
                </a:solidFill>
                <a:latin typeface="Comic Sans MS"/>
                <a:cs typeface="Arial"/>
              </a:rPr>
              <a:t> del valor </a:t>
            </a:r>
            <a:r>
              <a:rPr lang="en-US" dirty="0" err="1">
                <a:solidFill>
                  <a:srgbClr val="0070C0"/>
                </a:solidFill>
                <a:latin typeface="Comic Sans MS"/>
                <a:cs typeface="Arial"/>
              </a:rPr>
              <a:t>numérico</a:t>
            </a:r>
            <a:r>
              <a:rPr lang="en-US" dirty="0">
                <a:solidFill>
                  <a:srgbClr val="0070C0"/>
                </a:solidFill>
                <a:latin typeface="Comic Sans MS"/>
                <a:cs typeface="Arial"/>
              </a:rPr>
              <a:t> de la </a:t>
            </a:r>
            <a:r>
              <a:rPr lang="en-US" dirty="0" err="1">
                <a:solidFill>
                  <a:srgbClr val="0070C0"/>
                </a:solidFill>
                <a:latin typeface="Comic Sans MS"/>
                <a:cs typeface="Arial"/>
              </a:rPr>
              <a:t>eficacia</a:t>
            </a:r>
            <a:r>
              <a:rPr lang="en-US" dirty="0">
                <a:solidFill>
                  <a:srgbClr val="0070C0"/>
                </a:solidFill>
                <a:latin typeface="Comic Sans MS"/>
                <a:cs typeface="Arial"/>
              </a:rPr>
              <a:t> </a:t>
            </a:r>
            <a:r>
              <a:rPr lang="en-US" dirty="0" err="1">
                <a:solidFill>
                  <a:srgbClr val="0070C0"/>
                </a:solidFill>
                <a:latin typeface="Comic Sans MS"/>
                <a:cs typeface="Arial"/>
              </a:rPr>
              <a:t>luminosa</a:t>
            </a:r>
            <a:r>
              <a:rPr lang="en-US" dirty="0">
                <a:solidFill>
                  <a:srgbClr val="0070C0"/>
                </a:solidFill>
                <a:latin typeface="Comic Sans MS"/>
                <a:cs typeface="Arial"/>
              </a:rPr>
              <a:t> de una </a:t>
            </a:r>
            <a:r>
              <a:rPr lang="en-US" dirty="0" err="1">
                <a:solidFill>
                  <a:srgbClr val="0070C0"/>
                </a:solidFill>
                <a:latin typeface="Comic Sans MS"/>
                <a:cs typeface="Arial"/>
              </a:rPr>
              <a:t>radiación</a:t>
            </a:r>
            <a:r>
              <a:rPr lang="en-US" dirty="0">
                <a:solidFill>
                  <a:srgbClr val="0070C0"/>
                </a:solidFill>
                <a:latin typeface="Comic Sans MS"/>
                <a:cs typeface="Arial"/>
              </a:rPr>
              <a:t> </a:t>
            </a:r>
            <a:r>
              <a:rPr lang="en-US" dirty="0" err="1">
                <a:solidFill>
                  <a:srgbClr val="0070C0"/>
                </a:solidFill>
                <a:latin typeface="Comic Sans MS"/>
                <a:cs typeface="Arial"/>
              </a:rPr>
              <a:t>monocromática</a:t>
            </a:r>
            <a:r>
              <a:rPr lang="en-US" dirty="0">
                <a:solidFill>
                  <a:srgbClr val="0070C0"/>
                </a:solidFill>
                <a:latin typeface="Comic Sans MS"/>
                <a:cs typeface="Arial"/>
              </a:rPr>
              <a:t> con una </a:t>
            </a:r>
            <a:r>
              <a:rPr lang="en-US" dirty="0" err="1">
                <a:solidFill>
                  <a:srgbClr val="0070C0"/>
                </a:solidFill>
                <a:latin typeface="Comic Sans MS"/>
                <a:cs typeface="Arial"/>
              </a:rPr>
              <a:t>frecuencia</a:t>
            </a:r>
            <a:r>
              <a:rPr lang="en-US" dirty="0">
                <a:solidFill>
                  <a:srgbClr val="0070C0"/>
                </a:solidFill>
                <a:latin typeface="Comic Sans MS"/>
                <a:cs typeface="Arial"/>
              </a:rPr>
              <a:t> de 540 ×10</a:t>
            </a:r>
            <a:r>
              <a:rPr lang="en-US" baseline="30000" dirty="0">
                <a:solidFill>
                  <a:srgbClr val="0070C0"/>
                </a:solidFill>
                <a:latin typeface="Comic Sans MS"/>
                <a:cs typeface="Arial"/>
              </a:rPr>
              <a:t>12</a:t>
            </a:r>
            <a:r>
              <a:rPr lang="en-US" dirty="0">
                <a:solidFill>
                  <a:srgbClr val="0070C0"/>
                </a:solidFill>
                <a:latin typeface="Comic Sans MS"/>
                <a:cs typeface="Arial"/>
              </a:rPr>
              <a:t> Hz, </a:t>
            </a:r>
            <a:r>
              <a:rPr lang="en-US" dirty="0" err="1">
                <a:solidFill>
                  <a:srgbClr val="0070C0"/>
                </a:solidFill>
                <a:latin typeface="Comic Sans MS"/>
                <a:cs typeface="Arial"/>
              </a:rPr>
              <a:t>exactamente</a:t>
            </a:r>
            <a:r>
              <a:rPr lang="en-US" dirty="0">
                <a:solidFill>
                  <a:srgbClr val="0070C0"/>
                </a:solidFill>
                <a:latin typeface="Comic Sans MS"/>
                <a:cs typeface="Arial"/>
              </a:rPr>
              <a:t> </a:t>
            </a:r>
            <a:r>
              <a:rPr lang="en-US" dirty="0" err="1">
                <a:solidFill>
                  <a:srgbClr val="0070C0"/>
                </a:solidFill>
                <a:latin typeface="Comic Sans MS"/>
                <a:cs typeface="Arial"/>
              </a:rPr>
              <a:t>igual</a:t>
            </a:r>
            <a:r>
              <a:rPr lang="en-US" dirty="0">
                <a:solidFill>
                  <a:srgbClr val="0070C0"/>
                </a:solidFill>
                <a:latin typeface="Comic Sans MS"/>
                <a:cs typeface="Arial"/>
              </a:rPr>
              <a:t> a 683 </a:t>
            </a:r>
            <a:r>
              <a:rPr lang="en-US" dirty="0" err="1">
                <a:solidFill>
                  <a:srgbClr val="0070C0"/>
                </a:solidFill>
                <a:latin typeface="Comic Sans MS"/>
                <a:cs typeface="Arial"/>
              </a:rPr>
              <a:t>cuando</a:t>
            </a:r>
            <a:r>
              <a:rPr lang="en-US" dirty="0">
                <a:solidFill>
                  <a:srgbClr val="0070C0"/>
                </a:solidFill>
                <a:latin typeface="Comic Sans MS"/>
                <a:cs typeface="Arial"/>
              </a:rPr>
              <a:t> se </a:t>
            </a:r>
            <a:r>
              <a:rPr lang="en-US" dirty="0" err="1">
                <a:solidFill>
                  <a:srgbClr val="0070C0"/>
                </a:solidFill>
                <a:latin typeface="Comic Sans MS"/>
                <a:cs typeface="Arial"/>
              </a:rPr>
              <a:t>expresa</a:t>
            </a:r>
            <a:r>
              <a:rPr lang="en-US" dirty="0">
                <a:solidFill>
                  <a:srgbClr val="0070C0"/>
                </a:solidFill>
                <a:latin typeface="Comic Sans MS"/>
                <a:cs typeface="Arial"/>
              </a:rPr>
              <a:t> en s</a:t>
            </a:r>
            <a:r>
              <a:rPr lang="en-US" baseline="30000" dirty="0">
                <a:solidFill>
                  <a:srgbClr val="0070C0"/>
                </a:solidFill>
                <a:latin typeface="Comic Sans MS"/>
                <a:cs typeface="Arial"/>
              </a:rPr>
              <a:t>3</a:t>
            </a:r>
            <a:r>
              <a:rPr lang="en-US" dirty="0">
                <a:solidFill>
                  <a:srgbClr val="0070C0"/>
                </a:solidFill>
                <a:latin typeface="Comic Sans MS"/>
                <a:cs typeface="Arial"/>
              </a:rPr>
              <a:t>·m</a:t>
            </a:r>
            <a:r>
              <a:rPr lang="en-US" baseline="30000" dirty="0">
                <a:solidFill>
                  <a:srgbClr val="0070C0"/>
                </a:solidFill>
                <a:latin typeface="Comic Sans MS"/>
                <a:cs typeface="Arial"/>
              </a:rPr>
              <a:t>-2</a:t>
            </a:r>
            <a:r>
              <a:rPr lang="en-US" dirty="0">
                <a:solidFill>
                  <a:srgbClr val="0070C0"/>
                </a:solidFill>
                <a:latin typeface="Comic Sans MS"/>
                <a:cs typeface="Arial"/>
              </a:rPr>
              <a:t>·kg</a:t>
            </a:r>
            <a:r>
              <a:rPr lang="en-US" baseline="30000" dirty="0">
                <a:solidFill>
                  <a:srgbClr val="0070C0"/>
                </a:solidFill>
                <a:latin typeface="Comic Sans MS"/>
                <a:cs typeface="Arial"/>
              </a:rPr>
              <a:t>-1</a:t>
            </a:r>
            <a:r>
              <a:rPr lang="en-US" dirty="0">
                <a:solidFill>
                  <a:srgbClr val="0070C0"/>
                </a:solidFill>
                <a:latin typeface="Comic Sans MS"/>
                <a:cs typeface="Arial"/>
              </a:rPr>
              <a:t>·cd·sr, o sea cd·sr·W</a:t>
            </a:r>
            <a:r>
              <a:rPr lang="en-US" baseline="30000" dirty="0">
                <a:solidFill>
                  <a:srgbClr val="0070C0"/>
                </a:solidFill>
                <a:latin typeface="Comic Sans MS"/>
                <a:cs typeface="Arial"/>
              </a:rPr>
              <a:t>-1</a:t>
            </a:r>
            <a:r>
              <a:rPr lang="en-US" dirty="0">
                <a:solidFill>
                  <a:srgbClr val="0070C0"/>
                </a:solidFill>
                <a:latin typeface="Comic Sans MS"/>
                <a:cs typeface="Arial"/>
              </a:rPr>
              <a:t>, lo </a:t>
            </a:r>
            <a:r>
              <a:rPr lang="en-US" dirty="0" err="1">
                <a:solidFill>
                  <a:srgbClr val="0070C0"/>
                </a:solidFill>
                <a:latin typeface="Comic Sans MS"/>
                <a:cs typeface="Arial"/>
              </a:rPr>
              <a:t>cual</a:t>
            </a:r>
            <a:r>
              <a:rPr lang="en-US" dirty="0">
                <a:solidFill>
                  <a:srgbClr val="0070C0"/>
                </a:solidFill>
                <a:latin typeface="Comic Sans MS"/>
                <a:cs typeface="Arial"/>
              </a:rPr>
              <a:t> es </a:t>
            </a:r>
            <a:r>
              <a:rPr lang="en-US" dirty="0" err="1">
                <a:solidFill>
                  <a:srgbClr val="0070C0"/>
                </a:solidFill>
                <a:latin typeface="Comic Sans MS"/>
                <a:cs typeface="Arial"/>
              </a:rPr>
              <a:t>igual</a:t>
            </a:r>
            <a:r>
              <a:rPr lang="en-US" dirty="0">
                <a:solidFill>
                  <a:srgbClr val="0070C0"/>
                </a:solidFill>
                <a:latin typeface="Comic Sans MS"/>
                <a:cs typeface="Arial"/>
              </a:rPr>
              <a:t> a lm</a:t>
            </a:r>
            <a:r>
              <a:rPr lang="en-US" baseline="30000" dirty="0">
                <a:solidFill>
                  <a:srgbClr val="0070C0"/>
                </a:solidFill>
                <a:latin typeface="Comic Sans MS"/>
                <a:cs typeface="Arial"/>
              </a:rPr>
              <a:t>-1</a:t>
            </a:r>
            <a:r>
              <a:rPr lang="en-US" dirty="0">
                <a:solidFill>
                  <a:srgbClr val="0070C0"/>
                </a:solidFill>
                <a:latin typeface="Comic Sans MS"/>
                <a:cs typeface="Arial"/>
              </a:rPr>
              <a:t>·W.</a:t>
            </a:r>
            <a:endParaRPr lang="en-US">
              <a:solidFill>
                <a:srgbClr val="0070C0"/>
              </a:solidFill>
              <a:latin typeface="Comic Sans M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E2F7DCF8-5D72-4D41-ABBB-97025EFABF87}"/>
              </a:ext>
            </a:extLst>
          </p:cNvPr>
          <p:cNvSpPr/>
          <p:nvPr/>
        </p:nvSpPr>
        <p:spPr>
          <a:xfrm>
            <a:off x="528489" y="514237"/>
            <a:ext cx="3902030" cy="584775"/>
          </a:xfrm>
          <a:prstGeom prst="rect">
            <a:avLst/>
          </a:prstGeom>
        </p:spPr>
        <p:txBody>
          <a:bodyPr wrap="none">
            <a:spAutoFit/>
          </a:bodyPr>
          <a:lstStyle/>
          <a:p>
            <a:pPr fontAlgn="base"/>
            <a:r>
              <a:rPr lang="es-ES" sz="3200" b="1" u="sng" dirty="0">
                <a:solidFill>
                  <a:schemeClr val="accent5">
                    <a:lumMod val="50000"/>
                  </a:schemeClr>
                </a:solidFill>
                <a:latin typeface="Comic Sans MS" panose="030F0902030302020204" pitchFamily="66" charset="0"/>
              </a:rPr>
              <a:t>Unidades derivadas</a:t>
            </a:r>
            <a:endParaRPr lang="es-CL" sz="3200" b="1" i="0" u="sng" dirty="0">
              <a:solidFill>
                <a:schemeClr val="accent5">
                  <a:lumMod val="50000"/>
                </a:schemeClr>
              </a:solidFill>
              <a:effectLst/>
              <a:latin typeface="Comic Sans MS" panose="030F0902030302020204" pitchFamily="66" charset="0"/>
            </a:endParaRPr>
          </a:p>
        </p:txBody>
      </p:sp>
      <p:sp>
        <p:nvSpPr>
          <p:cNvPr id="5" name="CuadroTexto 4">
            <a:extLst>
              <a:ext uri="{FF2B5EF4-FFF2-40B4-BE49-F238E27FC236}">
                <a16:creationId xmlns:a16="http://schemas.microsoft.com/office/drawing/2014/main" id="{D0D8740E-34D9-804D-8397-C942E6DA0B29}"/>
              </a:ext>
            </a:extLst>
          </p:cNvPr>
          <p:cNvSpPr txBox="1"/>
          <p:nvPr/>
        </p:nvSpPr>
        <p:spPr>
          <a:xfrm>
            <a:off x="393326" y="1099012"/>
            <a:ext cx="11405347"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fontAlgn="base"/>
            <a:r>
              <a:rPr lang="es-ES" sz="2400" dirty="0">
                <a:solidFill>
                  <a:schemeClr val="accent1">
                    <a:lumMod val="75000"/>
                  </a:schemeClr>
                </a:solidFill>
                <a:latin typeface="Arial" panose="020B0604020202020204" pitchFamily="34" charset="0"/>
                <a:cs typeface="Arial" panose="020B0604020202020204" pitchFamily="34" charset="0"/>
              </a:rPr>
              <a:t>Las que no son base se denominan unidades derivadas y siempre pueden ser expresadas como proporcionales a: </a:t>
            </a:r>
          </a:p>
        </p:txBody>
      </p:sp>
      <p:sp>
        <p:nvSpPr>
          <p:cNvPr id="6" name="Rectángulo 3">
            <a:extLst>
              <a:ext uri="{FF2B5EF4-FFF2-40B4-BE49-F238E27FC236}">
                <a16:creationId xmlns:a16="http://schemas.microsoft.com/office/drawing/2014/main" id="{96472458-DA21-F34B-9F9D-3DEE30E9B275}"/>
              </a:ext>
            </a:extLst>
          </p:cNvPr>
          <p:cNvSpPr/>
          <p:nvPr/>
        </p:nvSpPr>
        <p:spPr>
          <a:xfrm>
            <a:off x="3022586" y="1932947"/>
            <a:ext cx="5588473" cy="523220"/>
          </a:xfrm>
          <a:prstGeom prst="rect">
            <a:avLst/>
          </a:prstGeom>
        </p:spPr>
        <p:txBody>
          <a:bodyPr wrap="square">
            <a:spAutoFit/>
          </a:bodyPr>
          <a:lstStyle/>
          <a:p>
            <a:pPr algn="ctr" fontAlgn="base"/>
            <a:r>
              <a:rPr lang="es-ES" sz="2800" dirty="0">
                <a:solidFill>
                  <a:srgbClr val="FF0000"/>
                </a:solidFill>
                <a:latin typeface="Arial" panose="020B0604020202020204" pitchFamily="34" charset="0"/>
                <a:cs typeface="Arial" panose="020B0604020202020204" pitchFamily="34" charset="0"/>
              </a:rPr>
              <a:t>kg</a:t>
            </a:r>
            <a:r>
              <a:rPr lang="el-GR" sz="2800" baseline="30000" dirty="0">
                <a:solidFill>
                  <a:schemeClr val="accent1">
                    <a:lumMod val="75000"/>
                  </a:schemeClr>
                </a:solidFill>
                <a:latin typeface="Arial" panose="020B0604020202020204" pitchFamily="34" charset="0"/>
                <a:cs typeface="Arial" panose="020B0604020202020204" pitchFamily="34" charset="0"/>
              </a:rPr>
              <a:t>α</a:t>
            </a:r>
            <a:r>
              <a:rPr lang="es-CL" sz="2800" baseline="30000" dirty="0">
                <a:solidFill>
                  <a:srgbClr val="FF0000"/>
                </a:solidFill>
                <a:latin typeface="Arial" panose="020B0604020202020204" pitchFamily="34" charset="0"/>
                <a:cs typeface="Arial" panose="020B0604020202020204" pitchFamily="34" charset="0"/>
              </a:rPr>
              <a:t> </a:t>
            </a:r>
            <a:r>
              <a:rPr lang="es-ES" sz="2800" dirty="0">
                <a:solidFill>
                  <a:srgbClr val="FF0000"/>
                </a:solidFill>
                <a:latin typeface="Arial" panose="020B0604020202020204" pitchFamily="34" charset="0"/>
                <a:cs typeface="Arial" panose="020B0604020202020204" pitchFamily="34" charset="0"/>
              </a:rPr>
              <a:t>m</a:t>
            </a:r>
            <a:r>
              <a:rPr lang="el-GR" sz="2800" baseline="30000" dirty="0">
                <a:solidFill>
                  <a:schemeClr val="accent1">
                    <a:lumMod val="75000"/>
                  </a:schemeClr>
                </a:solidFill>
                <a:latin typeface="Arial" panose="020B0604020202020204" pitchFamily="34" charset="0"/>
                <a:cs typeface="Arial" panose="020B0604020202020204" pitchFamily="34" charset="0"/>
              </a:rPr>
              <a:t>β</a:t>
            </a:r>
            <a:r>
              <a:rPr lang="es-CL" sz="2800" baseline="30000" dirty="0">
                <a:solidFill>
                  <a:srgbClr val="FF0000"/>
                </a:solidFill>
                <a:latin typeface="Arial" panose="020B0604020202020204" pitchFamily="34" charset="0"/>
                <a:cs typeface="Arial" panose="020B0604020202020204" pitchFamily="34" charset="0"/>
              </a:rPr>
              <a:t> </a:t>
            </a:r>
            <a:r>
              <a:rPr lang="es-ES" sz="2800" dirty="0">
                <a:solidFill>
                  <a:srgbClr val="FF0000"/>
                </a:solidFill>
                <a:latin typeface="Arial" panose="020B0604020202020204" pitchFamily="34" charset="0"/>
                <a:cs typeface="Arial" panose="020B0604020202020204" pitchFamily="34" charset="0"/>
              </a:rPr>
              <a:t>s</a:t>
            </a:r>
            <a:r>
              <a:rPr lang="el-GR" sz="2800" baseline="30000" dirty="0">
                <a:solidFill>
                  <a:schemeClr val="accent1">
                    <a:lumMod val="75000"/>
                  </a:schemeClr>
                </a:solidFill>
                <a:latin typeface="Arial" panose="020B0604020202020204" pitchFamily="34" charset="0"/>
                <a:cs typeface="Arial" panose="020B0604020202020204" pitchFamily="34" charset="0"/>
              </a:rPr>
              <a:t>γ</a:t>
            </a:r>
            <a:r>
              <a:rPr lang="es-ES" sz="2800" dirty="0">
                <a:solidFill>
                  <a:srgbClr val="FF0000"/>
                </a:solidFill>
                <a:latin typeface="Arial" panose="020B0604020202020204" pitchFamily="34" charset="0"/>
                <a:cs typeface="Arial" panose="020B0604020202020204" pitchFamily="34" charset="0"/>
              </a:rPr>
              <a:t> A</a:t>
            </a:r>
            <a:r>
              <a:rPr lang="el-GR" sz="2800" baseline="30000" dirty="0">
                <a:solidFill>
                  <a:schemeClr val="accent1">
                    <a:lumMod val="75000"/>
                  </a:schemeClr>
                </a:solidFill>
                <a:latin typeface="Arial" panose="020B0604020202020204" pitchFamily="34" charset="0"/>
                <a:cs typeface="Arial" panose="020B0604020202020204" pitchFamily="34" charset="0"/>
              </a:rPr>
              <a:t>δ</a:t>
            </a:r>
            <a:r>
              <a:rPr lang="es-CL" sz="2800" baseline="30000" dirty="0">
                <a:solidFill>
                  <a:srgbClr val="FF0000"/>
                </a:solidFill>
                <a:latin typeface="Arial" panose="020B0604020202020204" pitchFamily="34" charset="0"/>
                <a:cs typeface="Arial" panose="020B0604020202020204" pitchFamily="34" charset="0"/>
              </a:rPr>
              <a:t> </a:t>
            </a:r>
            <a:r>
              <a:rPr lang="es-ES" sz="2800" dirty="0">
                <a:solidFill>
                  <a:srgbClr val="FF0000"/>
                </a:solidFill>
                <a:latin typeface="Arial" panose="020B0604020202020204" pitchFamily="34" charset="0"/>
                <a:cs typeface="Arial" panose="020B0604020202020204" pitchFamily="34" charset="0"/>
              </a:rPr>
              <a:t>K</a:t>
            </a:r>
            <a:r>
              <a:rPr lang="el-GR" sz="2800" baseline="30000" dirty="0">
                <a:solidFill>
                  <a:schemeClr val="accent1">
                    <a:lumMod val="75000"/>
                  </a:schemeClr>
                </a:solidFill>
                <a:latin typeface="Arial" panose="020B0604020202020204" pitchFamily="34" charset="0"/>
                <a:cs typeface="Arial" panose="020B0604020202020204" pitchFamily="34" charset="0"/>
              </a:rPr>
              <a:t>ε</a:t>
            </a:r>
            <a:r>
              <a:rPr lang="es-CL" sz="2800" baseline="30000" dirty="0">
                <a:solidFill>
                  <a:srgbClr val="FF0000"/>
                </a:solidFill>
                <a:latin typeface="Arial" panose="020B0604020202020204" pitchFamily="34" charset="0"/>
                <a:cs typeface="Arial" panose="020B0604020202020204" pitchFamily="34" charset="0"/>
              </a:rPr>
              <a:t> </a:t>
            </a:r>
            <a:r>
              <a:rPr lang="es-ES" sz="2800" dirty="0">
                <a:solidFill>
                  <a:srgbClr val="FF0000"/>
                </a:solidFill>
                <a:latin typeface="Arial" panose="020B0604020202020204" pitchFamily="34" charset="0"/>
                <a:cs typeface="Arial" panose="020B0604020202020204" pitchFamily="34" charset="0"/>
              </a:rPr>
              <a:t>mol</a:t>
            </a:r>
            <a:r>
              <a:rPr lang="el-GR" sz="2800" baseline="30000" dirty="0">
                <a:solidFill>
                  <a:schemeClr val="accent1">
                    <a:lumMod val="75000"/>
                  </a:schemeClr>
                </a:solidFill>
                <a:latin typeface="Arial" panose="020B0604020202020204" pitchFamily="34" charset="0"/>
                <a:cs typeface="Arial" panose="020B0604020202020204" pitchFamily="34" charset="0"/>
              </a:rPr>
              <a:t>ζ</a:t>
            </a:r>
            <a:r>
              <a:rPr lang="es-CL" sz="2800" baseline="30000" dirty="0">
                <a:solidFill>
                  <a:srgbClr val="FF0000"/>
                </a:solidFill>
                <a:latin typeface="Arial" panose="020B0604020202020204" pitchFamily="34" charset="0"/>
                <a:cs typeface="Arial" panose="020B0604020202020204" pitchFamily="34" charset="0"/>
              </a:rPr>
              <a:t> </a:t>
            </a:r>
            <a:r>
              <a:rPr lang="es-ES" sz="2800" dirty="0" err="1">
                <a:solidFill>
                  <a:srgbClr val="FF0000"/>
                </a:solidFill>
                <a:latin typeface="Arial" panose="020B0604020202020204" pitchFamily="34" charset="0"/>
                <a:cs typeface="Arial" panose="020B0604020202020204" pitchFamily="34" charset="0"/>
              </a:rPr>
              <a:t>cd</a:t>
            </a:r>
            <a:r>
              <a:rPr lang="el-GR" sz="2800" baseline="30000" dirty="0">
                <a:solidFill>
                  <a:schemeClr val="accent1">
                    <a:lumMod val="75000"/>
                  </a:schemeClr>
                </a:solidFill>
                <a:latin typeface="Arial" panose="020B0604020202020204" pitchFamily="34" charset="0"/>
                <a:cs typeface="Arial" panose="020B0604020202020204" pitchFamily="34" charset="0"/>
              </a:rPr>
              <a:t>η</a:t>
            </a:r>
            <a:endParaRPr lang="es-ES" sz="2800" dirty="0">
              <a:solidFill>
                <a:schemeClr val="accent1">
                  <a:lumMod val="75000"/>
                </a:schemeClr>
              </a:solidFill>
              <a:latin typeface="Arial" panose="020B0604020202020204" pitchFamily="34" charset="0"/>
              <a:cs typeface="Arial" panose="020B0604020202020204" pitchFamily="34" charset="0"/>
            </a:endParaRPr>
          </a:p>
        </p:txBody>
      </p:sp>
      <p:sp>
        <p:nvSpPr>
          <p:cNvPr id="7" name="CuadroTexto 6">
            <a:extLst>
              <a:ext uri="{FF2B5EF4-FFF2-40B4-BE49-F238E27FC236}">
                <a16:creationId xmlns:a16="http://schemas.microsoft.com/office/drawing/2014/main" id="{F11725FE-0E9C-CC4C-96C8-F489B6E4F16A}"/>
              </a:ext>
            </a:extLst>
          </p:cNvPr>
          <p:cNvSpPr txBox="1"/>
          <p:nvPr/>
        </p:nvSpPr>
        <p:spPr>
          <a:xfrm>
            <a:off x="393325" y="2514784"/>
            <a:ext cx="11405347"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fontAlgn="base"/>
            <a:r>
              <a:rPr lang="es-ES" sz="2400" dirty="0">
                <a:solidFill>
                  <a:schemeClr val="accent1">
                    <a:lumMod val="75000"/>
                  </a:schemeClr>
                </a:solidFill>
                <a:latin typeface="Arial" panose="020B0604020202020204" pitchFamily="34" charset="0"/>
                <a:cs typeface="Arial" panose="020B0604020202020204" pitchFamily="34" charset="0"/>
              </a:rPr>
              <a:t>Donde </a:t>
            </a:r>
            <a:r>
              <a:rPr lang="el-GR" sz="2400" dirty="0">
                <a:solidFill>
                  <a:schemeClr val="accent6">
                    <a:lumMod val="50000"/>
                  </a:schemeClr>
                </a:solidFill>
                <a:latin typeface="Arial" panose="020B0604020202020204" pitchFamily="34" charset="0"/>
                <a:cs typeface="Arial" panose="020B0604020202020204" pitchFamily="34" charset="0"/>
              </a:rPr>
              <a:t>α</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β</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γ</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δ</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ε</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ζ</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η</a:t>
            </a:r>
            <a:r>
              <a:rPr lang="es-ES" sz="2400" dirty="0">
                <a:solidFill>
                  <a:schemeClr val="accent1">
                    <a:lumMod val="75000"/>
                  </a:schemeClr>
                </a:solidFill>
                <a:latin typeface="Arial" panose="020B0604020202020204" pitchFamily="34" charset="0"/>
                <a:cs typeface="Arial" panose="020B0604020202020204" pitchFamily="34" charset="0"/>
              </a:rPr>
              <a:t> son números enteros puros (-etc…-3,-2,-1,0,1, 2,3…</a:t>
            </a:r>
            <a:r>
              <a:rPr lang="es-ES" sz="2400" dirty="0" err="1">
                <a:solidFill>
                  <a:schemeClr val="accent1">
                    <a:lumMod val="75000"/>
                  </a:schemeClr>
                </a:solidFill>
                <a:latin typeface="Arial" panose="020B0604020202020204" pitchFamily="34" charset="0"/>
                <a:cs typeface="Arial" panose="020B0604020202020204" pitchFamily="34" charset="0"/>
              </a:rPr>
              <a:t>etc</a:t>
            </a:r>
            <a:r>
              <a:rPr lang="es-ES" sz="2400" dirty="0">
                <a:solidFill>
                  <a:schemeClr val="accent1">
                    <a:lumMod val="75000"/>
                  </a:schemeClr>
                </a:solidFill>
                <a:latin typeface="Arial" panose="020B0604020202020204" pitchFamily="34" charset="0"/>
                <a:cs typeface="Arial" panose="020B0604020202020204" pitchFamily="34" charset="0"/>
              </a:rPr>
              <a:t>)</a:t>
            </a:r>
          </a:p>
        </p:txBody>
      </p:sp>
      <p:sp>
        <p:nvSpPr>
          <p:cNvPr id="8" name="Rectángulo 7">
            <a:extLst>
              <a:ext uri="{FF2B5EF4-FFF2-40B4-BE49-F238E27FC236}">
                <a16:creationId xmlns:a16="http://schemas.microsoft.com/office/drawing/2014/main" id="{66B5EFE4-5FCB-6546-A19B-CA6F67FA3A5F}"/>
              </a:ext>
            </a:extLst>
          </p:cNvPr>
          <p:cNvSpPr/>
          <p:nvPr/>
        </p:nvSpPr>
        <p:spPr>
          <a:xfrm>
            <a:off x="393325" y="3244334"/>
            <a:ext cx="2735044" cy="3046988"/>
          </a:xfrm>
          <a:prstGeom prst="rect">
            <a:avLst/>
          </a:prstGeom>
        </p:spPr>
        <p:txBody>
          <a:bodyPr wrap="none">
            <a:spAutoFit/>
          </a:bodyPr>
          <a:lstStyle/>
          <a:p>
            <a:r>
              <a:rPr lang="es-ES" sz="2400" b="1" dirty="0">
                <a:solidFill>
                  <a:schemeClr val="accent1">
                    <a:lumMod val="75000"/>
                  </a:schemeClr>
                </a:solidFill>
                <a:latin typeface="Comic Sans MS" panose="030F0902030302020204" pitchFamily="66" charset="0"/>
              </a:rPr>
              <a:t>Ejemplos:</a:t>
            </a:r>
          </a:p>
          <a:p>
            <a:endParaRPr lang="es-ES" sz="2400" b="1" dirty="0">
              <a:solidFill>
                <a:schemeClr val="accent1">
                  <a:lumMod val="75000"/>
                </a:schemeClr>
              </a:solidFill>
              <a:latin typeface="Comic Sans MS" panose="030F0902030302020204" pitchFamily="66" charset="0"/>
            </a:endParaRPr>
          </a:p>
          <a:p>
            <a:r>
              <a:rPr lang="es-ES" sz="2400" dirty="0">
                <a:solidFill>
                  <a:srgbClr val="7030A0"/>
                </a:solidFill>
                <a:latin typeface="Arial" panose="020B0604020202020204" pitchFamily="34" charset="0"/>
                <a:cs typeface="Arial" panose="020B0604020202020204" pitchFamily="34" charset="0"/>
              </a:rPr>
              <a:t>Volumen: m</a:t>
            </a:r>
            <a:r>
              <a:rPr lang="es-ES" sz="2400" baseline="30000" dirty="0">
                <a:solidFill>
                  <a:srgbClr val="7030A0"/>
                </a:solidFill>
                <a:latin typeface="Arial" panose="020B0604020202020204" pitchFamily="34" charset="0"/>
                <a:cs typeface="Arial" panose="020B0604020202020204" pitchFamily="34" charset="0"/>
              </a:rPr>
              <a:t>3</a:t>
            </a:r>
            <a:endParaRPr lang="es-ES" sz="2400" dirty="0">
              <a:solidFill>
                <a:srgbClr val="7030A0"/>
              </a:solidFill>
              <a:latin typeface="Arial" panose="020B0604020202020204" pitchFamily="34" charset="0"/>
              <a:cs typeface="Arial" panose="020B0604020202020204" pitchFamily="34" charset="0"/>
            </a:endParaRPr>
          </a:p>
          <a:p>
            <a:r>
              <a:rPr lang="es-ES" sz="2400" dirty="0">
                <a:solidFill>
                  <a:srgbClr val="7030A0"/>
                </a:solidFill>
                <a:latin typeface="Arial" panose="020B0604020202020204" pitchFamily="34" charset="0"/>
                <a:cs typeface="Arial" panose="020B0604020202020204" pitchFamily="34" charset="0"/>
              </a:rPr>
              <a:t>Área: m</a:t>
            </a:r>
            <a:r>
              <a:rPr lang="es-ES" sz="2400" baseline="30000" dirty="0">
                <a:solidFill>
                  <a:srgbClr val="7030A0"/>
                </a:solidFill>
                <a:latin typeface="Arial" panose="020B0604020202020204" pitchFamily="34" charset="0"/>
                <a:cs typeface="Arial" panose="020B0604020202020204" pitchFamily="34" charset="0"/>
              </a:rPr>
              <a:t>2</a:t>
            </a:r>
            <a:r>
              <a:rPr lang="es-ES" sz="2400" dirty="0">
                <a:solidFill>
                  <a:srgbClr val="7030A0"/>
                </a:solidFill>
                <a:latin typeface="Arial" panose="020B0604020202020204" pitchFamily="34" charset="0"/>
                <a:cs typeface="Arial" panose="020B0604020202020204" pitchFamily="34" charset="0"/>
              </a:rPr>
              <a:t> </a:t>
            </a:r>
          </a:p>
          <a:p>
            <a:r>
              <a:rPr lang="es-ES" sz="2400" dirty="0">
                <a:solidFill>
                  <a:srgbClr val="7030A0"/>
                </a:solidFill>
                <a:latin typeface="Arial" panose="020B0604020202020204" pitchFamily="34" charset="0"/>
                <a:cs typeface="Arial" panose="020B0604020202020204" pitchFamily="34" charset="0"/>
              </a:rPr>
              <a:t>Velocidad: m s</a:t>
            </a:r>
            <a:r>
              <a:rPr lang="es-ES" sz="2400" baseline="30000" dirty="0">
                <a:solidFill>
                  <a:srgbClr val="7030A0"/>
                </a:solidFill>
                <a:latin typeface="Arial" panose="020B0604020202020204" pitchFamily="34" charset="0"/>
                <a:cs typeface="Arial" panose="020B0604020202020204" pitchFamily="34" charset="0"/>
              </a:rPr>
              <a:t>-1</a:t>
            </a:r>
          </a:p>
          <a:p>
            <a:r>
              <a:rPr lang="es-ES" sz="2400" dirty="0">
                <a:solidFill>
                  <a:srgbClr val="7030A0"/>
                </a:solidFill>
                <a:latin typeface="Arial" panose="020B0604020202020204" pitchFamily="34" charset="0"/>
                <a:cs typeface="Arial" panose="020B0604020202020204" pitchFamily="34" charset="0"/>
              </a:rPr>
              <a:t>Aceleración: m s</a:t>
            </a:r>
            <a:r>
              <a:rPr lang="es-ES" sz="2400" baseline="30000" dirty="0">
                <a:solidFill>
                  <a:srgbClr val="7030A0"/>
                </a:solidFill>
                <a:latin typeface="Arial" panose="020B0604020202020204" pitchFamily="34" charset="0"/>
                <a:cs typeface="Arial" panose="020B0604020202020204" pitchFamily="34" charset="0"/>
              </a:rPr>
              <a:t>-2</a:t>
            </a:r>
          </a:p>
          <a:p>
            <a:r>
              <a:rPr lang="es-ES" sz="2400" dirty="0">
                <a:solidFill>
                  <a:srgbClr val="7030A0"/>
                </a:solidFill>
                <a:latin typeface="Arial" panose="020B0604020202020204" pitchFamily="34" charset="0"/>
                <a:cs typeface="Arial" panose="020B0604020202020204" pitchFamily="34" charset="0"/>
              </a:rPr>
              <a:t>Fuerza: kg m s</a:t>
            </a:r>
            <a:r>
              <a:rPr lang="es-ES" sz="2400" baseline="30000" dirty="0">
                <a:solidFill>
                  <a:srgbClr val="7030A0"/>
                </a:solidFill>
                <a:latin typeface="Arial" panose="020B0604020202020204" pitchFamily="34" charset="0"/>
                <a:cs typeface="Arial" panose="020B0604020202020204" pitchFamily="34" charset="0"/>
              </a:rPr>
              <a:t>-2 </a:t>
            </a:r>
            <a:r>
              <a:rPr lang="es-ES" sz="2400" dirty="0">
                <a:solidFill>
                  <a:srgbClr val="7030A0"/>
                </a:solidFill>
                <a:latin typeface="Arial" panose="020B0604020202020204" pitchFamily="34" charset="0"/>
                <a:cs typeface="Arial" panose="020B0604020202020204" pitchFamily="34" charset="0"/>
              </a:rPr>
              <a:t> </a:t>
            </a:r>
            <a:r>
              <a:rPr lang="es-ES" sz="2400" baseline="30000" dirty="0">
                <a:solidFill>
                  <a:srgbClr val="7030A0"/>
                </a:solidFill>
                <a:latin typeface="Arial" panose="020B0604020202020204" pitchFamily="34" charset="0"/>
                <a:cs typeface="Arial" panose="020B0604020202020204" pitchFamily="34" charset="0"/>
              </a:rPr>
              <a:t> </a:t>
            </a:r>
            <a:endParaRPr lang="es-ES" sz="2400" dirty="0">
              <a:solidFill>
                <a:srgbClr val="7030A0"/>
              </a:solidFill>
              <a:latin typeface="Arial" panose="020B0604020202020204" pitchFamily="34" charset="0"/>
              <a:cs typeface="Arial" panose="020B0604020202020204" pitchFamily="34" charset="0"/>
            </a:endParaRPr>
          </a:p>
          <a:p>
            <a:r>
              <a:rPr lang="es-ES" sz="2400" dirty="0">
                <a:solidFill>
                  <a:schemeClr val="accent1">
                    <a:lumMod val="75000"/>
                  </a:schemeClr>
                </a:solidFill>
                <a:latin typeface="Arial" panose="020B0604020202020204" pitchFamily="34" charset="0"/>
                <a:cs typeface="Arial" panose="020B0604020202020204" pitchFamily="34" charset="0"/>
              </a:rPr>
              <a:t> </a:t>
            </a:r>
            <a:endParaRPr lang="es-ES_tradnl"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32790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Captura de pantalla de un celular&#10;&#10;Descripción generada automáticamente">
            <a:extLst>
              <a:ext uri="{FF2B5EF4-FFF2-40B4-BE49-F238E27FC236}">
                <a16:creationId xmlns:a16="http://schemas.microsoft.com/office/drawing/2014/main" id="{F4C4E912-39F4-FD4B-A648-7576492B3B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4219" y="1276463"/>
            <a:ext cx="10553700" cy="5067300"/>
          </a:xfrm>
          <a:prstGeom prst="rect">
            <a:avLst/>
          </a:prstGeom>
        </p:spPr>
      </p:pic>
      <p:sp>
        <p:nvSpPr>
          <p:cNvPr id="6" name="Rectángulo 5">
            <a:extLst>
              <a:ext uri="{FF2B5EF4-FFF2-40B4-BE49-F238E27FC236}">
                <a16:creationId xmlns:a16="http://schemas.microsoft.com/office/drawing/2014/main" id="{4C543314-5723-B84B-9194-DF0D97BACDA4}"/>
              </a:ext>
            </a:extLst>
          </p:cNvPr>
          <p:cNvSpPr/>
          <p:nvPr/>
        </p:nvSpPr>
        <p:spPr>
          <a:xfrm>
            <a:off x="377928" y="514237"/>
            <a:ext cx="11436144" cy="584775"/>
          </a:xfrm>
          <a:prstGeom prst="rect">
            <a:avLst/>
          </a:prstGeom>
        </p:spPr>
        <p:txBody>
          <a:bodyPr wrap="none">
            <a:spAutoFit/>
          </a:bodyPr>
          <a:lstStyle/>
          <a:p>
            <a:pPr fontAlgn="base"/>
            <a:r>
              <a:rPr lang="es-ES" sz="3200" b="1" u="sng" dirty="0">
                <a:solidFill>
                  <a:schemeClr val="accent5">
                    <a:lumMod val="50000"/>
                  </a:schemeClr>
                </a:solidFill>
                <a:latin typeface="Comic Sans MS" panose="030F0902030302020204" pitchFamily="66" charset="0"/>
              </a:rPr>
              <a:t>Unidades no pertenecientes al SI cuyo uso está aceptado </a:t>
            </a:r>
            <a:endParaRPr lang="es-CL" sz="3200" b="1" i="0" u="sng" dirty="0">
              <a:solidFill>
                <a:schemeClr val="accent5">
                  <a:lumMod val="50000"/>
                </a:schemeClr>
              </a:solidFill>
              <a:effectLst/>
              <a:latin typeface="Comic Sans MS" panose="030F0902030302020204" pitchFamily="66" charset="0"/>
            </a:endParaRPr>
          </a:p>
        </p:txBody>
      </p:sp>
    </p:spTree>
    <p:extLst>
      <p:ext uri="{BB962C8B-B14F-4D97-AF65-F5344CB8AC3E}">
        <p14:creationId xmlns:p14="http://schemas.microsoft.com/office/powerpoint/2010/main" val="9277195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01FA55-5349-6146-B5A7-F1429EDA7D0F}"/>
              </a:ext>
            </a:extLst>
          </p:cNvPr>
          <p:cNvSpPr>
            <a:spLocks noGrp="1"/>
          </p:cNvSpPr>
          <p:nvPr>
            <p:ph type="title"/>
          </p:nvPr>
        </p:nvSpPr>
        <p:spPr>
          <a:xfrm>
            <a:off x="838200" y="365126"/>
            <a:ext cx="10515600" cy="923848"/>
          </a:xfrm>
        </p:spPr>
        <p:txBody>
          <a:bodyPr>
            <a:normAutofit/>
          </a:bodyPr>
          <a:lstStyle/>
          <a:p>
            <a:r>
              <a:rPr lang="es-ES_tradnl" sz="2800" dirty="0">
                <a:solidFill>
                  <a:srgbClr val="002060"/>
                </a:solidFill>
                <a:latin typeface="Arial" panose="020B0604020202020204" pitchFamily="34" charset="0"/>
                <a:cs typeface="Arial" panose="020B0604020202020204" pitchFamily="34" charset="0"/>
              </a:rPr>
              <a:t>Sistema imperial y métrico Americano</a:t>
            </a:r>
            <a:br>
              <a:rPr lang="es-ES_tradnl" sz="2800" dirty="0">
                <a:solidFill>
                  <a:srgbClr val="002060"/>
                </a:solidFill>
                <a:latin typeface="Arial" panose="020B0604020202020204" pitchFamily="34" charset="0"/>
                <a:cs typeface="Arial" panose="020B0604020202020204" pitchFamily="34" charset="0"/>
              </a:rPr>
            </a:br>
            <a:r>
              <a:rPr lang="es-CL" sz="2400" dirty="0">
                <a:latin typeface="Arial" panose="020B0604020202020204" pitchFamily="34" charset="0"/>
                <a:cs typeface="Arial" panose="020B0604020202020204" pitchFamily="34" charset="0"/>
              </a:rPr>
              <a:t>U.S. Customary System (USCS)</a:t>
            </a:r>
            <a:endParaRPr lang="es-ES_tradnl" sz="2400" dirty="0">
              <a:solidFill>
                <a:srgbClr val="002060"/>
              </a:solidFill>
              <a:latin typeface="Arial" panose="020B0604020202020204" pitchFamily="34" charset="0"/>
              <a:cs typeface="Arial" panose="020B0604020202020204" pitchFamily="34" charset="0"/>
            </a:endParaRPr>
          </a:p>
        </p:txBody>
      </p:sp>
      <p:pic>
        <p:nvPicPr>
          <p:cNvPr id="5" name="Imagen 4">
            <a:extLst>
              <a:ext uri="{FF2B5EF4-FFF2-40B4-BE49-F238E27FC236}">
                <a16:creationId xmlns:a16="http://schemas.microsoft.com/office/drawing/2014/main" id="{EB00AE92-6ED4-F147-A00E-BDB8A42DB7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942" y="1516822"/>
            <a:ext cx="6461517" cy="4373194"/>
          </a:xfrm>
          <a:prstGeom prst="rect">
            <a:avLst/>
          </a:prstGeom>
        </p:spPr>
      </p:pic>
      <p:pic>
        <p:nvPicPr>
          <p:cNvPr id="8" name="Imagen 7">
            <a:extLst>
              <a:ext uri="{FF2B5EF4-FFF2-40B4-BE49-F238E27FC236}">
                <a16:creationId xmlns:a16="http://schemas.microsoft.com/office/drawing/2014/main" id="{4ECF05BE-758E-1B4A-82CD-4B8C028E64AC}"/>
              </a:ext>
            </a:extLst>
          </p:cNvPr>
          <p:cNvPicPr>
            <a:picLocks noChangeAspect="1"/>
          </p:cNvPicPr>
          <p:nvPr/>
        </p:nvPicPr>
        <p:blipFill>
          <a:blip r:embed="rId3"/>
          <a:stretch>
            <a:fillRect/>
          </a:stretch>
        </p:blipFill>
        <p:spPr>
          <a:xfrm>
            <a:off x="7121860" y="265385"/>
            <a:ext cx="1068465" cy="1323968"/>
          </a:xfrm>
          <a:prstGeom prst="rect">
            <a:avLst/>
          </a:prstGeom>
        </p:spPr>
      </p:pic>
      <p:sp>
        <p:nvSpPr>
          <p:cNvPr id="9" name="Rectángulo 8">
            <a:extLst>
              <a:ext uri="{FF2B5EF4-FFF2-40B4-BE49-F238E27FC236}">
                <a16:creationId xmlns:a16="http://schemas.microsoft.com/office/drawing/2014/main" id="{A34F5F16-F948-9E48-90EE-FEC726948C1C}"/>
              </a:ext>
            </a:extLst>
          </p:cNvPr>
          <p:cNvSpPr/>
          <p:nvPr/>
        </p:nvSpPr>
        <p:spPr>
          <a:xfrm>
            <a:off x="8269728" y="366625"/>
            <a:ext cx="1502334" cy="369332"/>
          </a:xfrm>
          <a:prstGeom prst="rect">
            <a:avLst/>
          </a:prstGeom>
        </p:spPr>
        <p:txBody>
          <a:bodyPr wrap="none">
            <a:spAutoFit/>
          </a:bodyPr>
          <a:lstStyle/>
          <a:p>
            <a:r>
              <a:rPr lang="es-CL" b="1" dirty="0">
                <a:solidFill>
                  <a:srgbClr val="F36D21"/>
                </a:solidFill>
                <a:latin typeface="open sans"/>
              </a:rPr>
              <a:t>1 in = 2,54 cm</a:t>
            </a:r>
            <a:endParaRPr lang="es-CL" b="1" i="0" dirty="0">
              <a:solidFill>
                <a:srgbClr val="F36D21"/>
              </a:solidFill>
              <a:effectLst/>
              <a:latin typeface="open sans"/>
            </a:endParaRPr>
          </a:p>
        </p:txBody>
      </p:sp>
      <p:pic>
        <p:nvPicPr>
          <p:cNvPr id="10" name="Imagen 9">
            <a:extLst>
              <a:ext uri="{FF2B5EF4-FFF2-40B4-BE49-F238E27FC236}">
                <a16:creationId xmlns:a16="http://schemas.microsoft.com/office/drawing/2014/main" id="{9707962D-C70C-204F-AF57-D72EC2A77265}"/>
              </a:ext>
            </a:extLst>
          </p:cNvPr>
          <p:cNvPicPr>
            <a:picLocks noChangeAspect="1"/>
          </p:cNvPicPr>
          <p:nvPr/>
        </p:nvPicPr>
        <p:blipFill>
          <a:blip r:embed="rId4"/>
          <a:stretch>
            <a:fillRect/>
          </a:stretch>
        </p:blipFill>
        <p:spPr>
          <a:xfrm>
            <a:off x="7042457" y="1549789"/>
            <a:ext cx="1068466" cy="973602"/>
          </a:xfrm>
          <a:prstGeom prst="rect">
            <a:avLst/>
          </a:prstGeom>
        </p:spPr>
      </p:pic>
      <p:sp>
        <p:nvSpPr>
          <p:cNvPr id="11" name="Rectángulo 10">
            <a:extLst>
              <a:ext uri="{FF2B5EF4-FFF2-40B4-BE49-F238E27FC236}">
                <a16:creationId xmlns:a16="http://schemas.microsoft.com/office/drawing/2014/main" id="{BDDDADA4-1B75-A447-8B56-140D8C29F52F}"/>
              </a:ext>
            </a:extLst>
          </p:cNvPr>
          <p:cNvSpPr/>
          <p:nvPr/>
        </p:nvSpPr>
        <p:spPr>
          <a:xfrm>
            <a:off x="8269728" y="1851924"/>
            <a:ext cx="1646605" cy="369332"/>
          </a:xfrm>
          <a:prstGeom prst="rect">
            <a:avLst/>
          </a:prstGeom>
        </p:spPr>
        <p:txBody>
          <a:bodyPr wrap="none">
            <a:spAutoFit/>
          </a:bodyPr>
          <a:lstStyle/>
          <a:p>
            <a:r>
              <a:rPr lang="es-CL" b="1" dirty="0">
                <a:solidFill>
                  <a:srgbClr val="F36D21"/>
                </a:solidFill>
                <a:latin typeface="open sans"/>
              </a:rPr>
              <a:t>1 ft =  30,48 cm</a:t>
            </a:r>
            <a:endParaRPr lang="es-CL" b="1" i="0" dirty="0">
              <a:solidFill>
                <a:srgbClr val="F36D21"/>
              </a:solidFill>
              <a:effectLst/>
              <a:latin typeface="open sans"/>
            </a:endParaRPr>
          </a:p>
        </p:txBody>
      </p:sp>
      <p:pic>
        <p:nvPicPr>
          <p:cNvPr id="12" name="Imagen 11">
            <a:extLst>
              <a:ext uri="{FF2B5EF4-FFF2-40B4-BE49-F238E27FC236}">
                <a16:creationId xmlns:a16="http://schemas.microsoft.com/office/drawing/2014/main" id="{4641039D-E607-7449-8EA0-1DB90D6F0B22}"/>
              </a:ext>
            </a:extLst>
          </p:cNvPr>
          <p:cNvPicPr>
            <a:picLocks noChangeAspect="1"/>
          </p:cNvPicPr>
          <p:nvPr/>
        </p:nvPicPr>
        <p:blipFill>
          <a:blip r:embed="rId5"/>
          <a:stretch>
            <a:fillRect/>
          </a:stretch>
        </p:blipFill>
        <p:spPr>
          <a:xfrm>
            <a:off x="6730322" y="2762844"/>
            <a:ext cx="2227483" cy="1116728"/>
          </a:xfrm>
          <a:prstGeom prst="rect">
            <a:avLst/>
          </a:prstGeom>
        </p:spPr>
      </p:pic>
      <p:sp>
        <p:nvSpPr>
          <p:cNvPr id="13" name="Rectángulo 12">
            <a:extLst>
              <a:ext uri="{FF2B5EF4-FFF2-40B4-BE49-F238E27FC236}">
                <a16:creationId xmlns:a16="http://schemas.microsoft.com/office/drawing/2014/main" id="{0D5EB53F-78C6-8443-8746-31E3CE9BDE17}"/>
              </a:ext>
            </a:extLst>
          </p:cNvPr>
          <p:cNvSpPr/>
          <p:nvPr/>
        </p:nvSpPr>
        <p:spPr>
          <a:xfrm>
            <a:off x="8957805" y="2951876"/>
            <a:ext cx="1463862" cy="369332"/>
          </a:xfrm>
          <a:prstGeom prst="rect">
            <a:avLst/>
          </a:prstGeom>
        </p:spPr>
        <p:txBody>
          <a:bodyPr wrap="none">
            <a:spAutoFit/>
          </a:bodyPr>
          <a:lstStyle/>
          <a:p>
            <a:r>
              <a:rPr lang="es-CL" b="1" dirty="0">
                <a:solidFill>
                  <a:srgbClr val="F36D21"/>
                </a:solidFill>
                <a:latin typeface="open sans"/>
              </a:rPr>
              <a:t>1 mi = 1,6 km</a:t>
            </a:r>
            <a:endParaRPr lang="es-CL" b="1" i="0" dirty="0">
              <a:solidFill>
                <a:srgbClr val="F36D21"/>
              </a:solidFill>
              <a:effectLst/>
              <a:latin typeface="open sans"/>
            </a:endParaRPr>
          </a:p>
        </p:txBody>
      </p:sp>
      <p:pic>
        <p:nvPicPr>
          <p:cNvPr id="14" name="Imagen 13">
            <a:extLst>
              <a:ext uri="{FF2B5EF4-FFF2-40B4-BE49-F238E27FC236}">
                <a16:creationId xmlns:a16="http://schemas.microsoft.com/office/drawing/2014/main" id="{2EF941A6-24AC-0F47-BB06-F4224184193D}"/>
              </a:ext>
            </a:extLst>
          </p:cNvPr>
          <p:cNvPicPr>
            <a:picLocks noChangeAspect="1"/>
          </p:cNvPicPr>
          <p:nvPr/>
        </p:nvPicPr>
        <p:blipFill>
          <a:blip r:embed="rId6"/>
          <a:stretch>
            <a:fillRect/>
          </a:stretch>
        </p:blipFill>
        <p:spPr>
          <a:xfrm>
            <a:off x="6755414" y="4000656"/>
            <a:ext cx="4142940" cy="2540787"/>
          </a:xfrm>
          <a:prstGeom prst="rect">
            <a:avLst/>
          </a:prstGeom>
        </p:spPr>
      </p:pic>
    </p:spTree>
    <p:extLst>
      <p:ext uri="{BB962C8B-B14F-4D97-AF65-F5344CB8AC3E}">
        <p14:creationId xmlns:p14="http://schemas.microsoft.com/office/powerpoint/2010/main" val="6656715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84B0418F-114D-6A42-81D6-F8761980FA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8442" y="128183"/>
            <a:ext cx="7510624" cy="3518400"/>
          </a:xfrm>
          <a:prstGeom prst="rect">
            <a:avLst/>
          </a:prstGeom>
        </p:spPr>
      </p:pic>
      <p:pic>
        <p:nvPicPr>
          <p:cNvPr id="8" name="Imagen 7">
            <a:extLst>
              <a:ext uri="{FF2B5EF4-FFF2-40B4-BE49-F238E27FC236}">
                <a16:creationId xmlns:a16="http://schemas.microsoft.com/office/drawing/2014/main" id="{2BCE8973-8B39-A84D-9702-088A0906F1EB}"/>
              </a:ext>
            </a:extLst>
          </p:cNvPr>
          <p:cNvPicPr>
            <a:picLocks noChangeAspect="1"/>
          </p:cNvPicPr>
          <p:nvPr/>
        </p:nvPicPr>
        <p:blipFill>
          <a:blip r:embed="rId3"/>
          <a:stretch>
            <a:fillRect/>
          </a:stretch>
        </p:blipFill>
        <p:spPr>
          <a:xfrm>
            <a:off x="7678756" y="128183"/>
            <a:ext cx="4434799" cy="3326099"/>
          </a:xfrm>
          <a:prstGeom prst="rect">
            <a:avLst/>
          </a:prstGeom>
        </p:spPr>
      </p:pic>
    </p:spTree>
    <p:extLst>
      <p:ext uri="{BB962C8B-B14F-4D97-AF65-F5344CB8AC3E}">
        <p14:creationId xmlns:p14="http://schemas.microsoft.com/office/powerpoint/2010/main" val="33563769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a:extLst>
              <a:ext uri="{FF2B5EF4-FFF2-40B4-BE49-F238E27FC236}">
                <a16:creationId xmlns:a16="http://schemas.microsoft.com/office/drawing/2014/main" id="{49892454-8146-EB4A-99A0-D7A861DC471D}"/>
              </a:ext>
            </a:extLst>
          </p:cNvPr>
          <p:cNvSpPr/>
          <p:nvPr/>
        </p:nvSpPr>
        <p:spPr>
          <a:xfrm>
            <a:off x="255918" y="551934"/>
            <a:ext cx="2828018" cy="584775"/>
          </a:xfrm>
          <a:prstGeom prst="rect">
            <a:avLst/>
          </a:prstGeom>
        </p:spPr>
        <p:txBody>
          <a:bodyPr wrap="none">
            <a:spAutoFit/>
          </a:bodyPr>
          <a:lstStyle/>
          <a:p>
            <a:pPr fontAlgn="base"/>
            <a:r>
              <a:rPr lang="es-ES" sz="3200" b="1" i="0" dirty="0">
                <a:solidFill>
                  <a:srgbClr val="002060"/>
                </a:solidFill>
                <a:effectLst/>
                <a:latin typeface="Arial" panose="020B0604020202020204" pitchFamily="34" charset="0"/>
                <a:cs typeface="Arial" panose="020B0604020202020204" pitchFamily="34" charset="0"/>
              </a:rPr>
              <a:t>Imperial vs </a:t>
            </a:r>
            <a:r>
              <a:rPr lang="es-ES" sz="3200" b="1" dirty="0">
                <a:solidFill>
                  <a:srgbClr val="002060"/>
                </a:solidFill>
                <a:latin typeface="Arial" panose="020B0604020202020204" pitchFamily="34" charset="0"/>
                <a:cs typeface="Arial" panose="020B0604020202020204" pitchFamily="34" charset="0"/>
              </a:rPr>
              <a:t>SI</a:t>
            </a:r>
            <a:endParaRPr lang="es-CL" sz="3200" b="1" i="0" dirty="0">
              <a:solidFill>
                <a:srgbClr val="002060"/>
              </a:solidFill>
              <a:effectLst/>
              <a:latin typeface="Arial" panose="020B0604020202020204" pitchFamily="34" charset="0"/>
              <a:cs typeface="Arial" panose="020B0604020202020204" pitchFamily="34" charset="0"/>
            </a:endParaRPr>
          </a:p>
        </p:txBody>
      </p:sp>
      <p:pic>
        <p:nvPicPr>
          <p:cNvPr id="7" name="Imagen 6">
            <a:extLst>
              <a:ext uri="{FF2B5EF4-FFF2-40B4-BE49-F238E27FC236}">
                <a16:creationId xmlns:a16="http://schemas.microsoft.com/office/drawing/2014/main" id="{2363B954-627E-5C46-9667-8B25A133A548}"/>
              </a:ext>
            </a:extLst>
          </p:cNvPr>
          <p:cNvPicPr>
            <a:picLocks noChangeAspect="1"/>
          </p:cNvPicPr>
          <p:nvPr/>
        </p:nvPicPr>
        <p:blipFill>
          <a:blip r:embed="rId2"/>
          <a:stretch>
            <a:fillRect/>
          </a:stretch>
        </p:blipFill>
        <p:spPr>
          <a:xfrm>
            <a:off x="3321314" y="551934"/>
            <a:ext cx="8033229" cy="5723676"/>
          </a:xfrm>
          <a:prstGeom prst="rect">
            <a:avLst/>
          </a:prstGeom>
        </p:spPr>
      </p:pic>
    </p:spTree>
    <p:extLst>
      <p:ext uri="{BB962C8B-B14F-4D97-AF65-F5344CB8AC3E}">
        <p14:creationId xmlns:p14="http://schemas.microsoft.com/office/powerpoint/2010/main" val="5795685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E0A754D0-DE3F-0F40-980A-AF9B657FF284}"/>
              </a:ext>
            </a:extLst>
          </p:cNvPr>
          <p:cNvPicPr>
            <a:picLocks noChangeAspect="1"/>
          </p:cNvPicPr>
          <p:nvPr/>
        </p:nvPicPr>
        <p:blipFill>
          <a:blip r:embed="rId2"/>
          <a:stretch>
            <a:fillRect/>
          </a:stretch>
        </p:blipFill>
        <p:spPr>
          <a:xfrm>
            <a:off x="2324284" y="753558"/>
            <a:ext cx="7134510" cy="5350883"/>
          </a:xfrm>
          <a:prstGeom prst="rect">
            <a:avLst/>
          </a:prstGeom>
        </p:spPr>
      </p:pic>
    </p:spTree>
    <p:extLst>
      <p:ext uri="{BB962C8B-B14F-4D97-AF65-F5344CB8AC3E}">
        <p14:creationId xmlns:p14="http://schemas.microsoft.com/office/powerpoint/2010/main" val="16799845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F1C787C7-F1E0-4C6D-A61D-9524BA42AA55}"/>
              </a:ext>
            </a:extLst>
          </p:cNvPr>
          <p:cNvSpPr txBox="1"/>
          <p:nvPr/>
        </p:nvSpPr>
        <p:spPr>
          <a:xfrm>
            <a:off x="1086928" y="554966"/>
            <a:ext cx="10535728"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_tradnl" sz="2400" dirty="0">
                <a:solidFill>
                  <a:schemeClr val="accent1">
                    <a:lumMod val="75000"/>
                  </a:schemeClr>
                </a:solidFill>
                <a:latin typeface="Comic Sans MS"/>
              </a:rPr>
              <a:t>Algunas unidades de longitud </a:t>
            </a:r>
          </a:p>
          <a:p>
            <a:endParaRPr lang="es-ES_tradnl" sz="2400" dirty="0">
              <a:solidFill>
                <a:schemeClr val="accent1">
                  <a:lumMod val="75000"/>
                </a:schemeClr>
              </a:solidFill>
              <a:latin typeface="Comic Sans MS"/>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yarda = 0,91 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pulgada = 2,54 cm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pie = 0,305 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milla = 1609 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Angstrom (</a:t>
            </a:r>
            <a:r>
              <a:rPr lang="es-ES_tradnl" sz="2400" dirty="0" err="1">
                <a:solidFill>
                  <a:schemeClr val="accent1">
                    <a:lumMod val="75000"/>
                  </a:schemeClr>
                </a:solidFill>
                <a:latin typeface="Comic Sans MS"/>
              </a:rPr>
              <a:t>Å</a:t>
            </a:r>
            <a:r>
              <a:rPr lang="es-ES_tradnl" sz="2400" dirty="0">
                <a:solidFill>
                  <a:schemeClr val="accent1">
                    <a:lumMod val="75000"/>
                  </a:schemeClr>
                </a:solidFill>
                <a:latin typeface="Comic Sans MS"/>
              </a:rPr>
              <a:t>) = 1 x 10</a:t>
            </a:r>
            <a:r>
              <a:rPr lang="es-ES_tradnl" sz="2400" baseline="30000" dirty="0">
                <a:solidFill>
                  <a:schemeClr val="accent1">
                    <a:lumMod val="75000"/>
                  </a:schemeClr>
                </a:solidFill>
                <a:latin typeface="Comic Sans MS"/>
              </a:rPr>
              <a:t>-10</a:t>
            </a:r>
            <a:r>
              <a:rPr lang="es-ES_tradnl" sz="2400" dirty="0">
                <a:solidFill>
                  <a:schemeClr val="accent1">
                    <a:lumMod val="75000"/>
                  </a:schemeClr>
                </a:solidFill>
                <a:latin typeface="Comic Sans MS"/>
              </a:rPr>
              <a:t> 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año-luz = 9,46 × 10</a:t>
            </a:r>
            <a:r>
              <a:rPr lang="es-ES_tradnl" sz="2400" baseline="30000" dirty="0">
                <a:solidFill>
                  <a:schemeClr val="accent1">
                    <a:lumMod val="75000"/>
                  </a:schemeClr>
                </a:solidFill>
                <a:latin typeface="Comic Sans MS"/>
              </a:rPr>
              <a:t>12 </a:t>
            </a:r>
            <a:r>
              <a:rPr lang="es-ES_tradnl" sz="2400" dirty="0">
                <a:solidFill>
                  <a:schemeClr val="accent1">
                    <a:lumMod val="75000"/>
                  </a:schemeClr>
                </a:solidFill>
                <a:latin typeface="Comic Sans MS"/>
              </a:rPr>
              <a:t>km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U. A. = 1,495 978 70 × 10</a:t>
            </a:r>
            <a:r>
              <a:rPr lang="es-ES_tradnl" sz="2400" baseline="30000" dirty="0">
                <a:solidFill>
                  <a:schemeClr val="accent1">
                    <a:lumMod val="75000"/>
                  </a:schemeClr>
                </a:solidFill>
                <a:latin typeface="Comic Sans MS"/>
              </a:rPr>
              <a:t>8</a:t>
            </a:r>
            <a:r>
              <a:rPr lang="es-ES_tradnl" sz="2400" dirty="0">
                <a:solidFill>
                  <a:schemeClr val="accent1">
                    <a:lumMod val="75000"/>
                  </a:schemeClr>
                </a:solidFill>
                <a:latin typeface="Comic Sans MS"/>
              </a:rPr>
              <a:t> km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pársec =3,08568025 × 10</a:t>
            </a:r>
            <a:r>
              <a:rPr lang="es-ES_tradnl" sz="2400" baseline="30000" dirty="0">
                <a:solidFill>
                  <a:schemeClr val="accent1">
                    <a:lumMod val="75000"/>
                  </a:schemeClr>
                </a:solidFill>
                <a:latin typeface="Comic Sans MS"/>
              </a:rPr>
              <a:t>16</a:t>
            </a:r>
            <a:r>
              <a:rPr lang="es-ES_tradnl" sz="2400" dirty="0">
                <a:solidFill>
                  <a:schemeClr val="accent1">
                    <a:lumMod val="75000"/>
                  </a:schemeClr>
                </a:solidFill>
                <a:latin typeface="Comic Sans MS"/>
              </a:rPr>
              <a:t> m</a:t>
            </a:r>
            <a:endParaRPr lang="es-ES_tradnl" sz="2400" dirty="0">
              <a:solidFill>
                <a:schemeClr val="accent1">
                  <a:lumMod val="75000"/>
                </a:schemeClr>
              </a:solidFill>
              <a:latin typeface="Comic Sans MS"/>
              <a:cs typeface="Calibri"/>
            </a:endParaRPr>
          </a:p>
        </p:txBody>
      </p:sp>
    </p:spTree>
    <p:extLst>
      <p:ext uri="{BB962C8B-B14F-4D97-AF65-F5344CB8AC3E}">
        <p14:creationId xmlns:p14="http://schemas.microsoft.com/office/powerpoint/2010/main" val="29375714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2173A77C-3C9B-4EE6-9546-F1DA35128AD8}"/>
              </a:ext>
            </a:extLst>
          </p:cNvPr>
          <p:cNvSpPr txBox="1"/>
          <p:nvPr/>
        </p:nvSpPr>
        <p:spPr>
          <a:xfrm>
            <a:off x="799381" y="641230"/>
            <a:ext cx="10449462"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_tradnl" sz="2400" dirty="0">
                <a:solidFill>
                  <a:schemeClr val="accent1">
                    <a:lumMod val="75000"/>
                  </a:schemeClr>
                </a:solidFill>
                <a:latin typeface="Comic Sans MS"/>
              </a:rPr>
              <a:t>Algunas unidades de masa </a:t>
            </a:r>
            <a:endParaRPr lang="es-ES_tradnl" dirty="0">
              <a:solidFill>
                <a:schemeClr val="accent1">
                  <a:lumMod val="75000"/>
                </a:schemeClr>
              </a:solidFill>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g = 10</a:t>
            </a:r>
            <a:r>
              <a:rPr lang="es-ES_tradnl" sz="2400" baseline="30000" dirty="0">
                <a:solidFill>
                  <a:schemeClr val="accent1">
                    <a:lumMod val="75000"/>
                  </a:schemeClr>
                </a:solidFill>
                <a:latin typeface="Comic Sans MS"/>
              </a:rPr>
              <a:t>-3</a:t>
            </a:r>
            <a:r>
              <a:rPr lang="es-ES_tradnl" sz="2400" dirty="0">
                <a:solidFill>
                  <a:schemeClr val="accent1">
                    <a:lumMod val="75000"/>
                  </a:schemeClr>
                </a:solidFill>
                <a:latin typeface="Comic Sans MS"/>
              </a:rPr>
              <a:t> kg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libra = 453,6 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onza = 28,35 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a:t>
            </a:r>
            <a:r>
              <a:rPr lang="es-ES_tradnl" sz="2400" dirty="0" err="1">
                <a:solidFill>
                  <a:schemeClr val="accent1">
                    <a:lumMod val="75000"/>
                  </a:schemeClr>
                </a:solidFill>
                <a:latin typeface="Comic Sans MS"/>
              </a:rPr>
              <a:t>slug</a:t>
            </a:r>
            <a:r>
              <a:rPr lang="es-ES_tradnl" sz="2400" dirty="0">
                <a:solidFill>
                  <a:schemeClr val="accent1">
                    <a:lumMod val="75000"/>
                  </a:schemeClr>
                </a:solidFill>
                <a:latin typeface="Comic Sans MS"/>
              </a:rPr>
              <a:t> = 14,59 kg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tonelada métrica = 1000 kg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u = 1,66 x 10-27 kg (1/12 masa 12C6)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UTM = 9,80665 kg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quilate =200 mg (joyas) (1 quilate aleación = 1/24)</a:t>
            </a:r>
            <a:endParaRPr lang="es-ES_tradnl" dirty="0">
              <a:solidFill>
                <a:schemeClr val="accent1">
                  <a:lumMod val="75000"/>
                </a:schemeClr>
              </a:solidFill>
              <a:cs typeface="Calibri"/>
            </a:endParaRPr>
          </a:p>
        </p:txBody>
      </p:sp>
    </p:spTree>
    <p:extLst>
      <p:ext uri="{BB962C8B-B14F-4D97-AF65-F5344CB8AC3E}">
        <p14:creationId xmlns:p14="http://schemas.microsoft.com/office/powerpoint/2010/main" val="40274659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6D95006D-CBCF-4A18-A9E8-7F854A515CF3}"/>
              </a:ext>
            </a:extLst>
          </p:cNvPr>
          <p:cNvSpPr txBox="1"/>
          <p:nvPr/>
        </p:nvSpPr>
        <p:spPr>
          <a:xfrm>
            <a:off x="1388853" y="583721"/>
            <a:ext cx="5316748"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_tradnl" sz="2400" dirty="0">
                <a:solidFill>
                  <a:schemeClr val="accent1">
                    <a:lumMod val="75000"/>
                  </a:schemeClr>
                </a:solidFill>
                <a:latin typeface="Comic Sans MS"/>
              </a:rPr>
              <a:t>Algunas unidades de tiempo </a:t>
            </a:r>
          </a:p>
          <a:p>
            <a:endParaRPr lang="es-ES_tradnl" sz="2400" dirty="0">
              <a:solidFill>
                <a:schemeClr val="accent1">
                  <a:lumMod val="75000"/>
                </a:schemeClr>
              </a:solidFill>
              <a:latin typeface="Comic Sans MS"/>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min = 60 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a:t>
            </a:r>
            <a:r>
              <a:rPr lang="es-ES_tradnl" sz="2400" dirty="0" err="1">
                <a:solidFill>
                  <a:schemeClr val="accent1">
                    <a:lumMod val="75000"/>
                  </a:schemeClr>
                </a:solidFill>
                <a:latin typeface="Comic Sans MS"/>
              </a:rPr>
              <a:t>hr</a:t>
            </a:r>
            <a:r>
              <a:rPr lang="es-ES_tradnl" sz="2400" dirty="0">
                <a:solidFill>
                  <a:schemeClr val="accent1">
                    <a:lumMod val="75000"/>
                  </a:schemeClr>
                </a:solidFill>
                <a:latin typeface="Comic Sans MS"/>
              </a:rPr>
              <a:t> = 60 min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día = 24 </a:t>
            </a:r>
            <a:r>
              <a:rPr lang="es-ES_tradnl" sz="2400" dirty="0" err="1">
                <a:solidFill>
                  <a:schemeClr val="accent1">
                    <a:lumMod val="75000"/>
                  </a:schemeClr>
                </a:solidFill>
                <a:latin typeface="Comic Sans MS"/>
              </a:rPr>
              <a:t>hr</a:t>
            </a:r>
            <a:r>
              <a:rPr lang="es-ES_tradnl" sz="2400" dirty="0">
                <a:solidFill>
                  <a:schemeClr val="accent1">
                    <a:lumMod val="75000"/>
                  </a:schemeClr>
                </a:solidFill>
                <a:latin typeface="Comic Sans MS"/>
              </a:rPr>
              <a:t>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año = 365 días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lustro = 5 años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década = 10 años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siglo = 100 años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milenio = 1000 años</a:t>
            </a:r>
          </a:p>
        </p:txBody>
      </p:sp>
    </p:spTree>
    <p:extLst>
      <p:ext uri="{BB962C8B-B14F-4D97-AF65-F5344CB8AC3E}">
        <p14:creationId xmlns:p14="http://schemas.microsoft.com/office/powerpoint/2010/main" val="15141351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780A7317-0236-0841-8528-A48968A32E35}"/>
              </a:ext>
            </a:extLst>
          </p:cNvPr>
          <p:cNvSpPr/>
          <p:nvPr/>
        </p:nvSpPr>
        <p:spPr>
          <a:xfrm>
            <a:off x="308758" y="418145"/>
            <a:ext cx="10474037" cy="707886"/>
          </a:xfrm>
          <a:prstGeom prst="rect">
            <a:avLst/>
          </a:prstGeom>
        </p:spPr>
        <p:txBody>
          <a:bodyPr wrap="square">
            <a:spAutoFit/>
          </a:bodyPr>
          <a:lstStyle/>
          <a:p>
            <a:r>
              <a:rPr lang="es-CL" sz="4000" b="1" dirty="0">
                <a:solidFill>
                  <a:srgbClr val="002060"/>
                </a:solidFill>
                <a:latin typeface="Comic Sans MS" panose="030F0902030302020204" pitchFamily="66" charset="0"/>
              </a:rPr>
              <a:t>Transformación de unidades </a:t>
            </a:r>
          </a:p>
        </p:txBody>
      </p:sp>
      <p:sp>
        <p:nvSpPr>
          <p:cNvPr id="5" name="Rectángulo 4">
            <a:extLst>
              <a:ext uri="{FF2B5EF4-FFF2-40B4-BE49-F238E27FC236}">
                <a16:creationId xmlns:a16="http://schemas.microsoft.com/office/drawing/2014/main" id="{8D806CD8-CD20-7446-ADFA-16A6B66F30F1}"/>
              </a:ext>
            </a:extLst>
          </p:cNvPr>
          <p:cNvSpPr/>
          <p:nvPr/>
        </p:nvSpPr>
        <p:spPr>
          <a:xfrm>
            <a:off x="308757" y="1304881"/>
            <a:ext cx="11301351" cy="923330"/>
          </a:xfrm>
          <a:prstGeom prst="rect">
            <a:avLst/>
          </a:prstGeom>
        </p:spPr>
        <p:txBody>
          <a:bodyPr wrap="square">
            <a:spAutoFit/>
          </a:bodyPr>
          <a:lstStyle/>
          <a:p>
            <a:pPr algn="just"/>
            <a:r>
              <a:rPr lang="es-CL" dirty="0">
                <a:solidFill>
                  <a:schemeClr val="accent6">
                    <a:lumMod val="50000"/>
                  </a:schemeClr>
                </a:solidFill>
                <a:latin typeface="Comic Sans MS" panose="030F0902030302020204" pitchFamily="66" charset="0"/>
              </a:rPr>
              <a:t>Es la transformación de una cantidad, expresada en una cierta unidad de medida, en otra equivalente, que puede ser del mismo sistema de unidades o no.</a:t>
            </a:r>
          </a:p>
          <a:p>
            <a:pPr algn="just"/>
            <a:r>
              <a:rPr lang="es-CL" dirty="0">
                <a:solidFill>
                  <a:schemeClr val="accent6">
                    <a:lumMod val="50000"/>
                  </a:schemeClr>
                </a:solidFill>
                <a:latin typeface="Comic Sans MS" panose="030F0902030302020204" pitchFamily="66" charset="0"/>
              </a:rPr>
              <a:t>Este proceso suele realizarse con el uso de los </a:t>
            </a:r>
            <a:r>
              <a:rPr lang="es-CL" b="1" dirty="0">
                <a:solidFill>
                  <a:schemeClr val="accent6">
                    <a:lumMod val="50000"/>
                  </a:schemeClr>
                </a:solidFill>
                <a:latin typeface="Comic Sans MS" panose="030F0902030302020204" pitchFamily="66" charset="0"/>
              </a:rPr>
              <a:t>factores de conversión </a:t>
            </a:r>
            <a:r>
              <a:rPr lang="es-CL" dirty="0">
                <a:solidFill>
                  <a:schemeClr val="accent6">
                    <a:lumMod val="50000"/>
                  </a:schemeClr>
                </a:solidFill>
                <a:latin typeface="Comic Sans MS" panose="030F0902030302020204" pitchFamily="66" charset="0"/>
              </a:rPr>
              <a:t>y las tablas de conversión.</a:t>
            </a:r>
            <a:endParaRPr lang="es-CL" b="0" i="0" dirty="0">
              <a:solidFill>
                <a:schemeClr val="accent6">
                  <a:lumMod val="50000"/>
                </a:schemeClr>
              </a:solidFill>
              <a:effectLst/>
              <a:latin typeface="Comic Sans MS" panose="030F0902030302020204" pitchFamily="66" charset="0"/>
            </a:endParaRPr>
          </a:p>
        </p:txBody>
      </p:sp>
      <p:sp>
        <p:nvSpPr>
          <p:cNvPr id="7" name="Rectángulo 6">
            <a:extLst>
              <a:ext uri="{FF2B5EF4-FFF2-40B4-BE49-F238E27FC236}">
                <a16:creationId xmlns:a16="http://schemas.microsoft.com/office/drawing/2014/main" id="{225DF7A1-2FBC-6F4E-B342-13F723C0D435}"/>
              </a:ext>
            </a:extLst>
          </p:cNvPr>
          <p:cNvSpPr/>
          <p:nvPr/>
        </p:nvSpPr>
        <p:spPr>
          <a:xfrm>
            <a:off x="462395" y="2346646"/>
            <a:ext cx="5184433" cy="369332"/>
          </a:xfrm>
          <a:prstGeom prst="rect">
            <a:avLst/>
          </a:prstGeom>
        </p:spPr>
        <p:txBody>
          <a:bodyPr wrap="none">
            <a:spAutoFit/>
          </a:bodyPr>
          <a:lstStyle/>
          <a:p>
            <a:r>
              <a:rPr lang="es-ES" b="1" dirty="0">
                <a:solidFill>
                  <a:srgbClr val="FF0000"/>
                </a:solidFill>
                <a:latin typeface="Comic Sans MS" panose="030F0902030302020204" pitchFamily="66" charset="0"/>
              </a:rPr>
              <a:t>E</a:t>
            </a:r>
            <a:r>
              <a:rPr lang="es-CL" b="1" dirty="0">
                <a:solidFill>
                  <a:srgbClr val="FF0000"/>
                </a:solidFill>
                <a:latin typeface="Comic Sans MS" panose="030F0902030302020204" pitchFamily="66" charset="0"/>
              </a:rPr>
              <a:t>jemplo: </a:t>
            </a:r>
            <a:r>
              <a:rPr lang="es-CL" b="1" dirty="0">
                <a:solidFill>
                  <a:srgbClr val="002060"/>
                </a:solidFill>
                <a:latin typeface="Comic Sans MS" panose="030F0902030302020204" pitchFamily="66" charset="0"/>
              </a:rPr>
              <a:t>Queremos expresar 100 km/h en m/s</a:t>
            </a:r>
            <a:endParaRPr lang="es-CL" dirty="0">
              <a:solidFill>
                <a:srgbClr val="002060"/>
              </a:solidFill>
            </a:endParaRPr>
          </a:p>
        </p:txBody>
      </p:sp>
      <p:sp>
        <p:nvSpPr>
          <p:cNvPr id="8" name="Rectángulo 7">
            <a:extLst>
              <a:ext uri="{FF2B5EF4-FFF2-40B4-BE49-F238E27FC236}">
                <a16:creationId xmlns:a16="http://schemas.microsoft.com/office/drawing/2014/main" id="{7552E44A-46A3-8246-92BE-8C69324505C8}"/>
              </a:ext>
            </a:extLst>
          </p:cNvPr>
          <p:cNvSpPr/>
          <p:nvPr/>
        </p:nvSpPr>
        <p:spPr>
          <a:xfrm>
            <a:off x="432258" y="3225399"/>
            <a:ext cx="2856872" cy="369332"/>
          </a:xfrm>
          <a:prstGeom prst="rect">
            <a:avLst/>
          </a:prstGeom>
        </p:spPr>
        <p:txBody>
          <a:bodyPr wrap="none">
            <a:spAutoFit/>
          </a:bodyPr>
          <a:lstStyle/>
          <a:p>
            <a:r>
              <a:rPr lang="es-ES" b="1" dirty="0">
                <a:solidFill>
                  <a:srgbClr val="FF0000"/>
                </a:solidFill>
                <a:latin typeface="Comic Sans MS" panose="030F0902030302020204" pitchFamily="66" charset="0"/>
              </a:rPr>
              <a:t>Factores de conversión </a:t>
            </a:r>
            <a:endParaRPr lang="es-CL" dirty="0"/>
          </a:p>
        </p:txBody>
      </p:sp>
      <mc:AlternateContent xmlns:mc="http://schemas.openxmlformats.org/markup-compatibility/2006" xmlns:a14="http://schemas.microsoft.com/office/drawing/2010/main">
        <mc:Choice Requires="a14">
          <p:sp>
            <p:nvSpPr>
              <p:cNvPr id="9" name="Rectángulo 8">
                <a:extLst>
                  <a:ext uri="{FF2B5EF4-FFF2-40B4-BE49-F238E27FC236}">
                    <a16:creationId xmlns:a16="http://schemas.microsoft.com/office/drawing/2014/main" id="{E1F6EB2B-E815-204C-86AA-95319EC86275}"/>
                  </a:ext>
                </a:extLst>
              </p:cNvPr>
              <p:cNvSpPr/>
              <p:nvPr/>
            </p:nvSpPr>
            <p:spPr>
              <a:xfrm>
                <a:off x="6270395" y="3225399"/>
                <a:ext cx="1952779" cy="369332"/>
              </a:xfrm>
              <a:prstGeom prst="rect">
                <a:avLst/>
              </a:prstGeom>
            </p:spPr>
            <p:txBody>
              <a:bodyPr wrap="none">
                <a:spAutoFit/>
              </a:bodyPr>
              <a:lstStyle/>
              <a:p>
                <a:r>
                  <a:rPr lang="es-ES" b="1" dirty="0">
                    <a:solidFill>
                      <a:srgbClr val="002060"/>
                    </a:solidFill>
                    <a:latin typeface="Comic Sans MS" panose="030F0902030302020204" pitchFamily="66" charset="0"/>
                  </a:rPr>
                  <a:t>1[h] </a:t>
                </a:r>
                <a14:m>
                  <m:oMath xmlns:m="http://schemas.openxmlformats.org/officeDocument/2006/math">
                    <m:r>
                      <a:rPr lang="es-ES" b="1" i="1" smtClean="0">
                        <a:solidFill>
                          <a:srgbClr val="002060"/>
                        </a:solidFill>
                        <a:latin typeface="Cambria Math" panose="02040503050406030204" pitchFamily="18" charset="0"/>
                        <a:ea typeface="Cambria Math" panose="02040503050406030204" pitchFamily="18" charset="0"/>
                      </a:rPr>
                      <m:t>≡</m:t>
                    </m:r>
                  </m:oMath>
                </a14:m>
                <a:r>
                  <a:rPr lang="es-ES" b="1" dirty="0">
                    <a:solidFill>
                      <a:srgbClr val="002060"/>
                    </a:solidFill>
                    <a:latin typeface="Comic Sans MS" panose="030F0902030302020204" pitchFamily="66" charset="0"/>
                  </a:rPr>
                  <a:t> 3600[s] </a:t>
                </a:r>
                <a:endParaRPr lang="es-CL" dirty="0">
                  <a:solidFill>
                    <a:srgbClr val="002060"/>
                  </a:solidFill>
                </a:endParaRPr>
              </a:p>
            </p:txBody>
          </p:sp>
        </mc:Choice>
        <mc:Fallback xmlns="">
          <p:sp>
            <p:nvSpPr>
              <p:cNvPr id="9" name="Rectángulo 8">
                <a:extLst>
                  <a:ext uri="{FF2B5EF4-FFF2-40B4-BE49-F238E27FC236}">
                    <a16:creationId xmlns:a16="http://schemas.microsoft.com/office/drawing/2014/main" xmlns="" id="{E1F6EB2B-E815-204C-86AA-95319EC86275}"/>
                  </a:ext>
                </a:extLst>
              </p:cNvPr>
              <p:cNvSpPr>
                <a:spLocks noRot="1" noChangeAspect="1" noMove="1" noResize="1" noEditPoints="1" noAdjustHandles="1" noChangeArrowheads="1" noChangeShapeType="1" noTextEdit="1"/>
              </p:cNvSpPr>
              <p:nvPr/>
            </p:nvSpPr>
            <p:spPr>
              <a:xfrm>
                <a:off x="6270395" y="3225399"/>
                <a:ext cx="1952779" cy="369332"/>
              </a:xfrm>
              <a:prstGeom prst="rect">
                <a:avLst/>
              </a:prstGeom>
              <a:blipFill>
                <a:blip r:embed="rId2"/>
                <a:stretch>
                  <a:fillRect l="-2597" t="-3333" r="-1299" b="-2333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0" name="Rectángulo 9">
                <a:extLst>
                  <a:ext uri="{FF2B5EF4-FFF2-40B4-BE49-F238E27FC236}">
                    <a16:creationId xmlns:a16="http://schemas.microsoft.com/office/drawing/2014/main" id="{DB0BBB4D-9715-D74F-92E1-29DC2BB8BB9D}"/>
                  </a:ext>
                </a:extLst>
              </p:cNvPr>
              <p:cNvSpPr/>
              <p:nvPr/>
            </p:nvSpPr>
            <p:spPr>
              <a:xfrm>
                <a:off x="3718213" y="3225399"/>
                <a:ext cx="2143536" cy="369332"/>
              </a:xfrm>
              <a:prstGeom prst="rect">
                <a:avLst/>
              </a:prstGeom>
            </p:spPr>
            <p:txBody>
              <a:bodyPr wrap="none">
                <a:spAutoFit/>
              </a:bodyPr>
              <a:lstStyle/>
              <a:p>
                <a:r>
                  <a:rPr lang="es-ES" b="1" dirty="0">
                    <a:solidFill>
                      <a:srgbClr val="002060"/>
                    </a:solidFill>
                    <a:latin typeface="Comic Sans MS" panose="030F0902030302020204" pitchFamily="66" charset="0"/>
                  </a:rPr>
                  <a:t>1[km] </a:t>
                </a:r>
                <a14:m>
                  <m:oMath xmlns:m="http://schemas.openxmlformats.org/officeDocument/2006/math">
                    <m:r>
                      <a:rPr lang="es-ES" b="1" i="1" smtClean="0">
                        <a:solidFill>
                          <a:srgbClr val="002060"/>
                        </a:solidFill>
                        <a:latin typeface="Cambria Math" panose="02040503050406030204" pitchFamily="18" charset="0"/>
                        <a:ea typeface="Cambria Math" panose="02040503050406030204" pitchFamily="18" charset="0"/>
                      </a:rPr>
                      <m:t>≡ </m:t>
                    </m:r>
                  </m:oMath>
                </a14:m>
                <a:r>
                  <a:rPr lang="es-ES" b="1" dirty="0">
                    <a:solidFill>
                      <a:srgbClr val="002060"/>
                    </a:solidFill>
                    <a:latin typeface="Comic Sans MS" panose="030F0902030302020204" pitchFamily="66" charset="0"/>
                  </a:rPr>
                  <a:t>1000[m] </a:t>
                </a:r>
                <a:endParaRPr lang="es-CL" dirty="0">
                  <a:solidFill>
                    <a:srgbClr val="002060"/>
                  </a:solidFill>
                </a:endParaRPr>
              </a:p>
            </p:txBody>
          </p:sp>
        </mc:Choice>
        <mc:Fallback xmlns="">
          <p:sp>
            <p:nvSpPr>
              <p:cNvPr id="10" name="Rectángulo 9">
                <a:extLst>
                  <a:ext uri="{FF2B5EF4-FFF2-40B4-BE49-F238E27FC236}">
                    <a16:creationId xmlns:a16="http://schemas.microsoft.com/office/drawing/2014/main" id="{DB0BBB4D-9715-D74F-92E1-29DC2BB8BB9D}"/>
                  </a:ext>
                </a:extLst>
              </p:cNvPr>
              <p:cNvSpPr>
                <a:spLocks noRot="1" noChangeAspect="1" noMove="1" noResize="1" noEditPoints="1" noAdjustHandles="1" noChangeArrowheads="1" noChangeShapeType="1" noTextEdit="1"/>
              </p:cNvSpPr>
              <p:nvPr/>
            </p:nvSpPr>
            <p:spPr>
              <a:xfrm>
                <a:off x="3718213" y="3225399"/>
                <a:ext cx="2143536" cy="369332"/>
              </a:xfrm>
              <a:prstGeom prst="rect">
                <a:avLst/>
              </a:prstGeom>
              <a:blipFill>
                <a:blip r:embed="rId3"/>
                <a:stretch>
                  <a:fillRect l="-2353" t="-3226" b="-22581"/>
                </a:stretch>
              </a:blipFill>
            </p:spPr>
            <p:txBody>
              <a:bodyPr/>
              <a:lstStyle/>
              <a:p>
                <a:r>
                  <a:rPr lang="es-CL">
                    <a:noFill/>
                  </a:rPr>
                  <a:t> </a:t>
                </a:r>
              </a:p>
            </p:txBody>
          </p:sp>
        </mc:Fallback>
      </mc:AlternateContent>
      <p:sp>
        <p:nvSpPr>
          <p:cNvPr id="11" name="Rectángulo 10">
            <a:extLst>
              <a:ext uri="{FF2B5EF4-FFF2-40B4-BE49-F238E27FC236}">
                <a16:creationId xmlns:a16="http://schemas.microsoft.com/office/drawing/2014/main" id="{3BDD7B55-D1FC-9E48-9179-FA66185AD87B}"/>
              </a:ext>
            </a:extLst>
          </p:cNvPr>
          <p:cNvSpPr/>
          <p:nvPr/>
        </p:nvSpPr>
        <p:spPr>
          <a:xfrm>
            <a:off x="432258" y="4017644"/>
            <a:ext cx="2071401" cy="369332"/>
          </a:xfrm>
          <a:prstGeom prst="rect">
            <a:avLst/>
          </a:prstGeom>
        </p:spPr>
        <p:txBody>
          <a:bodyPr wrap="none">
            <a:spAutoFit/>
          </a:bodyPr>
          <a:lstStyle/>
          <a:p>
            <a:r>
              <a:rPr lang="es-ES" b="1" dirty="0">
                <a:solidFill>
                  <a:srgbClr val="FF0000"/>
                </a:solidFill>
                <a:latin typeface="Comic Sans MS" panose="030F0902030302020204" pitchFamily="66" charset="0"/>
              </a:rPr>
              <a:t>Uno conveniente </a:t>
            </a:r>
            <a:endParaRPr lang="es-CL" dirty="0"/>
          </a:p>
        </p:txBody>
      </p:sp>
      <mc:AlternateContent xmlns:mc="http://schemas.openxmlformats.org/markup-compatibility/2006" xmlns:a14="http://schemas.microsoft.com/office/drawing/2010/main">
        <mc:Choice Requires="a14">
          <p:sp>
            <p:nvSpPr>
              <p:cNvPr id="12" name="Rectángulo 11">
                <a:extLst>
                  <a:ext uri="{FF2B5EF4-FFF2-40B4-BE49-F238E27FC236}">
                    <a16:creationId xmlns:a16="http://schemas.microsoft.com/office/drawing/2014/main" id="{92EEBD15-4BBB-A542-898A-35FCFE50084F}"/>
                  </a:ext>
                </a:extLst>
              </p:cNvPr>
              <p:cNvSpPr/>
              <p:nvPr/>
            </p:nvSpPr>
            <p:spPr>
              <a:xfrm>
                <a:off x="3718213" y="4025334"/>
                <a:ext cx="1645001" cy="67794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s-ES" b="1" i="0" smtClean="0">
                          <a:solidFill>
                            <a:srgbClr val="002060"/>
                          </a:solidFill>
                          <a:latin typeface="Cambria Math" panose="02040503050406030204" pitchFamily="18" charset="0"/>
                          <a:ea typeface="Cambria Math" panose="02040503050406030204" pitchFamily="18" charset="0"/>
                        </a:rPr>
                        <m:t>𝟏</m:t>
                      </m:r>
                      <m:r>
                        <a:rPr lang="es-ES" b="1" i="1">
                          <a:solidFill>
                            <a:srgbClr val="002060"/>
                          </a:solidFill>
                          <a:latin typeface="Cambria Math" panose="02040503050406030204" pitchFamily="18" charset="0"/>
                          <a:ea typeface="Cambria Math" panose="02040503050406030204" pitchFamily="18" charset="0"/>
                        </a:rPr>
                        <m:t>=</m:t>
                      </m:r>
                      <m:r>
                        <a:rPr lang="es-ES" b="1" i="1" smtClean="0">
                          <a:solidFill>
                            <a:srgbClr val="002060"/>
                          </a:solidFill>
                          <a:latin typeface="Cambria Math" panose="02040503050406030204" pitchFamily="18" charset="0"/>
                          <a:ea typeface="Cambria Math" panose="02040503050406030204" pitchFamily="18" charset="0"/>
                        </a:rPr>
                        <m:t> </m:t>
                      </m:r>
                      <m:f>
                        <m:fPr>
                          <m:ctrlPr>
                            <a:rPr lang="es-ES" b="1" i="1" smtClean="0">
                              <a:solidFill>
                                <a:srgbClr val="002060"/>
                              </a:solidFill>
                              <a:latin typeface="Cambria Math" panose="02040503050406030204" pitchFamily="18" charset="0"/>
                              <a:ea typeface="Cambria Math" panose="02040503050406030204" pitchFamily="18" charset="0"/>
                            </a:rPr>
                          </m:ctrlPr>
                        </m:fPr>
                        <m:num>
                          <m:r>
                            <m:rPr>
                              <m:nor/>
                            </m:rPr>
                            <a:rPr lang="es-ES" b="1" dirty="0">
                              <a:solidFill>
                                <a:srgbClr val="002060"/>
                              </a:solidFill>
                              <a:latin typeface="Comic Sans MS" panose="030F0902030302020204" pitchFamily="66" charset="0"/>
                            </a:rPr>
                            <m:t>1000[</m:t>
                          </m:r>
                          <m:r>
                            <m:rPr>
                              <m:nor/>
                            </m:rPr>
                            <a:rPr lang="es-ES" b="1" dirty="0">
                              <a:solidFill>
                                <a:srgbClr val="002060"/>
                              </a:solidFill>
                              <a:latin typeface="Comic Sans MS" panose="030F0902030302020204" pitchFamily="66" charset="0"/>
                            </a:rPr>
                            <m:t>m</m:t>
                          </m:r>
                          <m:r>
                            <m:rPr>
                              <m:nor/>
                            </m:rPr>
                            <a:rPr lang="es-ES" b="1" dirty="0">
                              <a:solidFill>
                                <a:srgbClr val="002060"/>
                              </a:solidFill>
                              <a:latin typeface="Comic Sans MS" panose="030F0902030302020204" pitchFamily="66" charset="0"/>
                            </a:rPr>
                            <m:t>]</m:t>
                          </m:r>
                        </m:num>
                        <m:den>
                          <m:r>
                            <m:rPr>
                              <m:nor/>
                            </m:rPr>
                            <a:rPr lang="es-ES" b="1" dirty="0">
                              <a:solidFill>
                                <a:srgbClr val="002060"/>
                              </a:solidFill>
                              <a:latin typeface="Comic Sans MS" panose="030F0902030302020204" pitchFamily="66" charset="0"/>
                            </a:rPr>
                            <m:t>1[</m:t>
                          </m:r>
                          <m:r>
                            <m:rPr>
                              <m:nor/>
                            </m:rPr>
                            <a:rPr lang="es-ES" b="1" i="0" dirty="0" smtClean="0">
                              <a:solidFill>
                                <a:srgbClr val="002060"/>
                              </a:solidFill>
                              <a:latin typeface="Comic Sans MS" panose="030F0902030302020204" pitchFamily="66" charset="0"/>
                            </a:rPr>
                            <m:t>k</m:t>
                          </m:r>
                          <m:r>
                            <m:rPr>
                              <m:nor/>
                            </m:rPr>
                            <a:rPr lang="es-ES" b="1" dirty="0">
                              <a:solidFill>
                                <a:srgbClr val="002060"/>
                              </a:solidFill>
                              <a:latin typeface="Comic Sans MS" panose="030F0902030302020204" pitchFamily="66" charset="0"/>
                            </a:rPr>
                            <m:t>m</m:t>
                          </m:r>
                          <m:r>
                            <m:rPr>
                              <m:nor/>
                            </m:rPr>
                            <a:rPr lang="es-ES" b="1" dirty="0">
                              <a:solidFill>
                                <a:srgbClr val="002060"/>
                              </a:solidFill>
                              <a:latin typeface="Comic Sans MS" panose="030F0902030302020204" pitchFamily="66" charset="0"/>
                            </a:rPr>
                            <m:t>]</m:t>
                          </m:r>
                        </m:den>
                      </m:f>
                    </m:oMath>
                  </m:oMathPara>
                </a14:m>
                <a:endParaRPr lang="es-CL" dirty="0">
                  <a:solidFill>
                    <a:srgbClr val="002060"/>
                  </a:solidFill>
                </a:endParaRPr>
              </a:p>
            </p:txBody>
          </p:sp>
        </mc:Choice>
        <mc:Fallback xmlns="">
          <p:sp>
            <p:nvSpPr>
              <p:cNvPr id="12" name="Rectángulo 11">
                <a:extLst>
                  <a:ext uri="{FF2B5EF4-FFF2-40B4-BE49-F238E27FC236}">
                    <a16:creationId xmlns:a16="http://schemas.microsoft.com/office/drawing/2014/main" xmlns="" id="{92EEBD15-4BBB-A542-898A-35FCFE50084F}"/>
                  </a:ext>
                </a:extLst>
              </p:cNvPr>
              <p:cNvSpPr>
                <a:spLocks noRot="1" noChangeAspect="1" noMove="1" noResize="1" noEditPoints="1" noAdjustHandles="1" noChangeArrowheads="1" noChangeShapeType="1" noTextEdit="1"/>
              </p:cNvSpPr>
              <p:nvPr/>
            </p:nvSpPr>
            <p:spPr>
              <a:xfrm>
                <a:off x="3718213" y="4025334"/>
                <a:ext cx="1645001" cy="677943"/>
              </a:xfrm>
              <a:prstGeom prst="rect">
                <a:avLst/>
              </a:prstGeom>
              <a:blipFill>
                <a:blip r:embed="rId4"/>
                <a:stretch>
                  <a:fillRect b="-925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3" name="Rectángulo 12">
                <a:extLst>
                  <a:ext uri="{FF2B5EF4-FFF2-40B4-BE49-F238E27FC236}">
                    <a16:creationId xmlns:a16="http://schemas.microsoft.com/office/drawing/2014/main" id="{74A69C65-ABB3-334A-A430-4F15256E0669}"/>
                  </a:ext>
                </a:extLst>
              </p:cNvPr>
              <p:cNvSpPr/>
              <p:nvPr/>
            </p:nvSpPr>
            <p:spPr>
              <a:xfrm>
                <a:off x="6270395" y="4025334"/>
                <a:ext cx="1526380" cy="68281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s-ES" b="1">
                          <a:solidFill>
                            <a:srgbClr val="002060"/>
                          </a:solidFill>
                          <a:latin typeface="Cambria Math" panose="02040503050406030204" pitchFamily="18" charset="0"/>
                          <a:ea typeface="Cambria Math" panose="02040503050406030204" pitchFamily="18" charset="0"/>
                        </a:rPr>
                        <m:t>𝟏</m:t>
                      </m:r>
                      <m:r>
                        <a:rPr lang="es-ES" b="1" i="1">
                          <a:solidFill>
                            <a:srgbClr val="002060"/>
                          </a:solidFill>
                          <a:latin typeface="Cambria Math" panose="02040503050406030204" pitchFamily="18" charset="0"/>
                          <a:ea typeface="Cambria Math" panose="02040503050406030204" pitchFamily="18" charset="0"/>
                        </a:rPr>
                        <m:t>= </m:t>
                      </m:r>
                      <m:f>
                        <m:fPr>
                          <m:ctrlPr>
                            <a:rPr lang="es-ES" b="1" i="1">
                              <a:solidFill>
                                <a:srgbClr val="002060"/>
                              </a:solidFill>
                              <a:latin typeface="Cambria Math" panose="02040503050406030204" pitchFamily="18" charset="0"/>
                              <a:ea typeface="Cambria Math" panose="02040503050406030204" pitchFamily="18" charset="0"/>
                            </a:rPr>
                          </m:ctrlPr>
                        </m:fPr>
                        <m:num>
                          <m:r>
                            <m:rPr>
                              <m:nor/>
                            </m:rPr>
                            <a:rPr lang="es-ES" b="1" dirty="0">
                              <a:solidFill>
                                <a:srgbClr val="002060"/>
                              </a:solidFill>
                              <a:latin typeface="Comic Sans MS" panose="030F0902030302020204" pitchFamily="66" charset="0"/>
                            </a:rPr>
                            <m:t>1[</m:t>
                          </m:r>
                          <m:r>
                            <m:rPr>
                              <m:nor/>
                            </m:rPr>
                            <a:rPr lang="es-ES" b="1" i="0" dirty="0" smtClean="0">
                              <a:solidFill>
                                <a:srgbClr val="002060"/>
                              </a:solidFill>
                              <a:latin typeface="Comic Sans MS" panose="030F0902030302020204" pitchFamily="66" charset="0"/>
                            </a:rPr>
                            <m:t>h</m:t>
                          </m:r>
                          <m:r>
                            <m:rPr>
                              <m:nor/>
                            </m:rPr>
                            <a:rPr lang="es-ES" b="1" dirty="0">
                              <a:solidFill>
                                <a:srgbClr val="002060"/>
                              </a:solidFill>
                              <a:latin typeface="Comic Sans MS" panose="030F0902030302020204" pitchFamily="66" charset="0"/>
                            </a:rPr>
                            <m:t>]</m:t>
                          </m:r>
                        </m:num>
                        <m:den>
                          <m:r>
                            <m:rPr>
                              <m:nor/>
                            </m:rPr>
                            <a:rPr lang="es-ES" b="1" i="0" dirty="0" smtClean="0">
                              <a:solidFill>
                                <a:srgbClr val="002060"/>
                              </a:solidFill>
                              <a:latin typeface="Cambria Math" panose="02040503050406030204" pitchFamily="18" charset="0"/>
                            </a:rPr>
                            <m:t>3600</m:t>
                          </m:r>
                          <m:r>
                            <m:rPr>
                              <m:nor/>
                            </m:rPr>
                            <a:rPr lang="es-ES" b="1" dirty="0">
                              <a:solidFill>
                                <a:srgbClr val="002060"/>
                              </a:solidFill>
                              <a:latin typeface="Comic Sans MS" panose="030F0902030302020204" pitchFamily="66" charset="0"/>
                            </a:rPr>
                            <m:t>[</m:t>
                          </m:r>
                          <m:r>
                            <m:rPr>
                              <m:nor/>
                            </m:rPr>
                            <a:rPr lang="es-ES" b="1" i="0" dirty="0" smtClean="0">
                              <a:solidFill>
                                <a:srgbClr val="002060"/>
                              </a:solidFill>
                              <a:latin typeface="Comic Sans MS" panose="030F0902030302020204" pitchFamily="66" charset="0"/>
                            </a:rPr>
                            <m:t>s</m:t>
                          </m:r>
                          <m:r>
                            <m:rPr>
                              <m:nor/>
                            </m:rPr>
                            <a:rPr lang="es-ES" b="1" dirty="0">
                              <a:solidFill>
                                <a:srgbClr val="002060"/>
                              </a:solidFill>
                              <a:latin typeface="Comic Sans MS" panose="030F0902030302020204" pitchFamily="66" charset="0"/>
                            </a:rPr>
                            <m:t>]</m:t>
                          </m:r>
                        </m:den>
                      </m:f>
                    </m:oMath>
                  </m:oMathPara>
                </a14:m>
                <a:endParaRPr lang="es-CL" dirty="0"/>
              </a:p>
            </p:txBody>
          </p:sp>
        </mc:Choice>
        <mc:Fallback xmlns="">
          <p:sp>
            <p:nvSpPr>
              <p:cNvPr id="13" name="Rectángulo 12">
                <a:extLst>
                  <a:ext uri="{FF2B5EF4-FFF2-40B4-BE49-F238E27FC236}">
                    <a16:creationId xmlns:a16="http://schemas.microsoft.com/office/drawing/2014/main" xmlns="" id="{74A69C65-ABB3-334A-A430-4F15256E0669}"/>
                  </a:ext>
                </a:extLst>
              </p:cNvPr>
              <p:cNvSpPr>
                <a:spLocks noRot="1" noChangeAspect="1" noMove="1" noResize="1" noEditPoints="1" noAdjustHandles="1" noChangeArrowheads="1" noChangeShapeType="1" noTextEdit="1"/>
              </p:cNvSpPr>
              <p:nvPr/>
            </p:nvSpPr>
            <p:spPr>
              <a:xfrm>
                <a:off x="6270395" y="4025334"/>
                <a:ext cx="1526380" cy="682816"/>
              </a:xfrm>
              <a:prstGeom prst="rect">
                <a:avLst/>
              </a:prstGeom>
              <a:blipFill>
                <a:blip r:embed="rId5"/>
                <a:stretch>
                  <a:fillRect b="-727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4" name="Rectángulo 13">
                <a:extLst>
                  <a:ext uri="{FF2B5EF4-FFF2-40B4-BE49-F238E27FC236}">
                    <a16:creationId xmlns:a16="http://schemas.microsoft.com/office/drawing/2014/main" id="{B923E0A1-1D76-A440-A854-696C5BFD9D86}"/>
                  </a:ext>
                </a:extLst>
              </p:cNvPr>
              <p:cNvSpPr/>
              <p:nvPr/>
            </p:nvSpPr>
            <p:spPr>
              <a:xfrm>
                <a:off x="2003018" y="4877254"/>
                <a:ext cx="7717461" cy="985719"/>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m:rPr>
                          <m:nor/>
                        </m:rPr>
                        <a:rPr lang="es-ES" b="1" dirty="0">
                          <a:solidFill>
                            <a:srgbClr val="002060"/>
                          </a:solidFill>
                          <a:latin typeface="Comic Sans MS" panose="030F0902030302020204" pitchFamily="66" charset="0"/>
                        </a:rPr>
                        <m:t>100[</m:t>
                      </m:r>
                      <m:r>
                        <m:rPr>
                          <m:nor/>
                        </m:rPr>
                        <a:rPr lang="es-ES" b="1" dirty="0">
                          <a:solidFill>
                            <a:srgbClr val="002060"/>
                          </a:solidFill>
                          <a:latin typeface="Comic Sans MS" panose="030F0902030302020204" pitchFamily="66" charset="0"/>
                        </a:rPr>
                        <m:t>km</m:t>
                      </m:r>
                      <m:r>
                        <m:rPr>
                          <m:nor/>
                        </m:rPr>
                        <a:rPr lang="es-ES" b="1" dirty="0">
                          <a:solidFill>
                            <a:srgbClr val="002060"/>
                          </a:solidFill>
                          <a:latin typeface="Comic Sans MS" panose="030F0902030302020204" pitchFamily="66" charset="0"/>
                        </a:rPr>
                        <m:t>/</m:t>
                      </m:r>
                      <m:r>
                        <m:rPr>
                          <m:nor/>
                        </m:rPr>
                        <a:rPr lang="es-ES" b="1" dirty="0">
                          <a:solidFill>
                            <a:srgbClr val="002060"/>
                          </a:solidFill>
                          <a:latin typeface="Comic Sans MS" panose="030F0902030302020204" pitchFamily="66" charset="0"/>
                        </a:rPr>
                        <m:t>h</m:t>
                      </m:r>
                      <m:r>
                        <m:rPr>
                          <m:nor/>
                        </m:rPr>
                        <a:rPr lang="es-ES" b="1" dirty="0">
                          <a:solidFill>
                            <a:srgbClr val="002060"/>
                          </a:solidFill>
                          <a:latin typeface="Comic Sans MS" panose="030F0902030302020204" pitchFamily="66" charset="0"/>
                        </a:rPr>
                        <m:t>]</m:t>
                      </m:r>
                      <m:r>
                        <a:rPr lang="es-CL" b="1" i="1" dirty="0" smtClean="0">
                          <a:solidFill>
                            <a:srgbClr val="002060"/>
                          </a:solidFill>
                          <a:latin typeface="Cambria Math" panose="02040503050406030204" pitchFamily="18" charset="0"/>
                          <a:ea typeface="Cambria Math" panose="02040503050406030204" pitchFamily="18" charset="0"/>
                        </a:rPr>
                        <m:t>≡</m:t>
                      </m:r>
                      <m:r>
                        <m:rPr>
                          <m:nor/>
                        </m:rPr>
                        <a:rPr lang="es-CL" b="1" dirty="0" smtClean="0">
                          <a:solidFill>
                            <a:srgbClr val="002060"/>
                          </a:solidFill>
                          <a:latin typeface="Comic Sans MS" panose="030F0902030302020204" pitchFamily="66" charset="0"/>
                        </a:rPr>
                        <m:t>100 </m:t>
                      </m:r>
                      <m:d>
                        <m:dPr>
                          <m:begChr m:val="["/>
                          <m:endChr m:val="]"/>
                          <m:ctrlPr>
                            <a:rPr lang="es-CL" b="1" i="1" dirty="0" smtClean="0">
                              <a:solidFill>
                                <a:srgbClr val="002060"/>
                              </a:solidFill>
                              <a:latin typeface="Cambria Math" panose="02040503050406030204" pitchFamily="18" charset="0"/>
                            </a:rPr>
                          </m:ctrlPr>
                        </m:dPr>
                        <m:e>
                          <m:f>
                            <m:fPr>
                              <m:ctrlPr>
                                <a:rPr lang="es-CL" b="1" i="1" dirty="0" smtClean="0">
                                  <a:solidFill>
                                    <a:srgbClr val="002060"/>
                                  </a:solidFill>
                                  <a:latin typeface="Cambria Math" panose="02040503050406030204" pitchFamily="18" charset="0"/>
                                </a:rPr>
                              </m:ctrlPr>
                            </m:fPr>
                            <m:num>
                              <m:r>
                                <m:rPr>
                                  <m:nor/>
                                </m:rPr>
                                <a:rPr lang="es-CL" b="1" dirty="0">
                                  <a:solidFill>
                                    <a:srgbClr val="002060"/>
                                  </a:solidFill>
                                  <a:latin typeface="Comic Sans MS" panose="030F0902030302020204" pitchFamily="66" charset="0"/>
                                </a:rPr>
                                <m:t>km</m:t>
                              </m:r>
                            </m:num>
                            <m:den>
                              <m:r>
                                <m:rPr>
                                  <m:nor/>
                                </m:rPr>
                                <a:rPr lang="es-CL" b="1" dirty="0">
                                  <a:solidFill>
                                    <a:srgbClr val="002060"/>
                                  </a:solidFill>
                                  <a:latin typeface="Comic Sans MS" panose="030F0902030302020204" pitchFamily="66" charset="0"/>
                                </a:rPr>
                                <m:t>h</m:t>
                              </m:r>
                            </m:den>
                          </m:f>
                        </m:e>
                      </m:d>
                      <m:r>
                        <a:rPr lang="es-ES" b="1" i="1" smtClean="0">
                          <a:solidFill>
                            <a:srgbClr val="002060"/>
                          </a:solidFill>
                          <a:latin typeface="Cambria Math" panose="02040503050406030204" pitchFamily="18" charset="0"/>
                          <a:ea typeface="Cambria Math" panose="02040503050406030204" pitchFamily="18" charset="0"/>
                        </a:rPr>
                        <m:t>×</m:t>
                      </m:r>
                      <m:f>
                        <m:fPr>
                          <m:ctrlPr>
                            <a:rPr lang="es-ES" b="1" i="1" smtClean="0">
                              <a:solidFill>
                                <a:srgbClr val="FF0000"/>
                              </a:solidFill>
                              <a:latin typeface="Cambria Math" panose="02040503050406030204" pitchFamily="18" charset="0"/>
                              <a:ea typeface="Cambria Math" panose="02040503050406030204" pitchFamily="18" charset="0"/>
                            </a:rPr>
                          </m:ctrlPr>
                        </m:fPr>
                        <m:num>
                          <m:r>
                            <m:rPr>
                              <m:nor/>
                            </m:rPr>
                            <a:rPr lang="es-ES" b="1" dirty="0">
                              <a:solidFill>
                                <a:srgbClr val="FF0000"/>
                              </a:solidFill>
                              <a:latin typeface="Comic Sans MS" panose="030F0902030302020204" pitchFamily="66" charset="0"/>
                            </a:rPr>
                            <m:t>1000[</m:t>
                          </m:r>
                          <m:r>
                            <m:rPr>
                              <m:nor/>
                            </m:rPr>
                            <a:rPr lang="es-ES" b="1" dirty="0">
                              <a:solidFill>
                                <a:srgbClr val="FF0000"/>
                              </a:solidFill>
                              <a:latin typeface="Comic Sans MS" panose="030F0902030302020204" pitchFamily="66" charset="0"/>
                            </a:rPr>
                            <m:t>m</m:t>
                          </m:r>
                          <m:r>
                            <m:rPr>
                              <m:nor/>
                            </m:rPr>
                            <a:rPr lang="es-ES" b="1" dirty="0">
                              <a:solidFill>
                                <a:srgbClr val="FF0000"/>
                              </a:solidFill>
                              <a:latin typeface="Comic Sans MS" panose="030F0902030302020204" pitchFamily="66" charset="0"/>
                            </a:rPr>
                            <m:t>]</m:t>
                          </m:r>
                        </m:num>
                        <m:den>
                          <m:r>
                            <m:rPr>
                              <m:nor/>
                            </m:rPr>
                            <a:rPr lang="es-ES" b="1" dirty="0">
                              <a:solidFill>
                                <a:srgbClr val="FF0000"/>
                              </a:solidFill>
                              <a:latin typeface="Comic Sans MS" panose="030F0902030302020204" pitchFamily="66" charset="0"/>
                            </a:rPr>
                            <m:t>1[</m:t>
                          </m:r>
                          <m:r>
                            <m:rPr>
                              <m:nor/>
                            </m:rPr>
                            <a:rPr lang="es-ES" b="1" dirty="0">
                              <a:solidFill>
                                <a:srgbClr val="FF0000"/>
                              </a:solidFill>
                              <a:latin typeface="Comic Sans MS" panose="030F0902030302020204" pitchFamily="66" charset="0"/>
                            </a:rPr>
                            <m:t>km</m:t>
                          </m:r>
                          <m:r>
                            <m:rPr>
                              <m:nor/>
                            </m:rPr>
                            <a:rPr lang="es-ES" b="1" dirty="0">
                              <a:solidFill>
                                <a:srgbClr val="FF0000"/>
                              </a:solidFill>
                              <a:latin typeface="Comic Sans MS" panose="030F0902030302020204" pitchFamily="66" charset="0"/>
                            </a:rPr>
                            <m:t>]</m:t>
                          </m:r>
                        </m:den>
                      </m:f>
                      <m:r>
                        <a:rPr lang="es-ES" b="1" i="1" dirty="0" smtClean="0">
                          <a:solidFill>
                            <a:srgbClr val="002060"/>
                          </a:solidFill>
                          <a:latin typeface="Cambria Math" panose="02040503050406030204" pitchFamily="18" charset="0"/>
                          <a:ea typeface="Cambria Math" panose="02040503050406030204" pitchFamily="18" charset="0"/>
                        </a:rPr>
                        <m:t>×</m:t>
                      </m:r>
                      <m:f>
                        <m:fPr>
                          <m:ctrlPr>
                            <a:rPr lang="es-ES" b="1" i="1" smtClean="0">
                              <a:solidFill>
                                <a:srgbClr val="00B050"/>
                              </a:solidFill>
                              <a:latin typeface="Cambria Math" panose="02040503050406030204" pitchFamily="18" charset="0"/>
                              <a:ea typeface="Cambria Math" panose="02040503050406030204" pitchFamily="18" charset="0"/>
                            </a:rPr>
                          </m:ctrlPr>
                        </m:fPr>
                        <m:num>
                          <m:r>
                            <m:rPr>
                              <m:nor/>
                            </m:rPr>
                            <a:rPr lang="es-ES" b="1" dirty="0">
                              <a:solidFill>
                                <a:srgbClr val="00B050"/>
                              </a:solidFill>
                              <a:latin typeface="Comic Sans MS" panose="030F0902030302020204" pitchFamily="66" charset="0"/>
                            </a:rPr>
                            <m:t>1[</m:t>
                          </m:r>
                          <m:r>
                            <m:rPr>
                              <m:nor/>
                            </m:rPr>
                            <a:rPr lang="es-ES" b="1" dirty="0">
                              <a:solidFill>
                                <a:srgbClr val="00B050"/>
                              </a:solidFill>
                              <a:latin typeface="Comic Sans MS" panose="030F0902030302020204" pitchFamily="66" charset="0"/>
                            </a:rPr>
                            <m:t>h</m:t>
                          </m:r>
                          <m:r>
                            <m:rPr>
                              <m:nor/>
                            </m:rPr>
                            <a:rPr lang="es-ES" b="1" dirty="0">
                              <a:solidFill>
                                <a:srgbClr val="00B050"/>
                              </a:solidFill>
                              <a:latin typeface="Comic Sans MS" panose="030F0902030302020204" pitchFamily="66" charset="0"/>
                            </a:rPr>
                            <m:t>]</m:t>
                          </m:r>
                        </m:num>
                        <m:den>
                          <m:r>
                            <m:rPr>
                              <m:nor/>
                            </m:rPr>
                            <a:rPr lang="es-ES" b="1" dirty="0">
                              <a:solidFill>
                                <a:srgbClr val="00B050"/>
                              </a:solidFill>
                              <a:latin typeface="Cambria Math" panose="02040503050406030204" pitchFamily="18" charset="0"/>
                            </a:rPr>
                            <m:t>3600</m:t>
                          </m:r>
                          <m:r>
                            <m:rPr>
                              <m:nor/>
                            </m:rPr>
                            <a:rPr lang="es-ES" b="1" dirty="0">
                              <a:solidFill>
                                <a:srgbClr val="00B050"/>
                              </a:solidFill>
                              <a:latin typeface="Comic Sans MS" panose="030F0902030302020204" pitchFamily="66" charset="0"/>
                            </a:rPr>
                            <m:t>[</m:t>
                          </m:r>
                          <m:r>
                            <m:rPr>
                              <m:nor/>
                            </m:rPr>
                            <a:rPr lang="es-ES" b="1" dirty="0">
                              <a:solidFill>
                                <a:srgbClr val="00B050"/>
                              </a:solidFill>
                              <a:latin typeface="Comic Sans MS" panose="030F0902030302020204" pitchFamily="66" charset="0"/>
                            </a:rPr>
                            <m:t>s</m:t>
                          </m:r>
                          <m:r>
                            <m:rPr>
                              <m:nor/>
                            </m:rPr>
                            <a:rPr lang="es-ES" b="1" dirty="0">
                              <a:solidFill>
                                <a:srgbClr val="00B050"/>
                              </a:solidFill>
                              <a:latin typeface="Comic Sans MS" panose="030F0902030302020204" pitchFamily="66" charset="0"/>
                            </a:rPr>
                            <m:t>]</m:t>
                          </m:r>
                        </m:den>
                      </m:f>
                    </m:oMath>
                  </m:oMathPara>
                </a14:m>
                <a:endParaRPr lang="es-CL" dirty="0"/>
              </a:p>
              <a:p>
                <a:endParaRPr lang="es-CL" dirty="0"/>
              </a:p>
            </p:txBody>
          </p:sp>
        </mc:Choice>
        <mc:Fallback xmlns="">
          <p:sp>
            <p:nvSpPr>
              <p:cNvPr id="14" name="Rectángulo 13">
                <a:extLst>
                  <a:ext uri="{FF2B5EF4-FFF2-40B4-BE49-F238E27FC236}">
                    <a16:creationId xmlns:a16="http://schemas.microsoft.com/office/drawing/2014/main" xmlns="" id="{B923E0A1-1D76-A440-A854-696C5BFD9D86}"/>
                  </a:ext>
                </a:extLst>
              </p:cNvPr>
              <p:cNvSpPr>
                <a:spLocks noRot="1" noChangeAspect="1" noMove="1" noResize="1" noEditPoints="1" noAdjustHandles="1" noChangeArrowheads="1" noChangeShapeType="1" noTextEdit="1"/>
              </p:cNvSpPr>
              <p:nvPr/>
            </p:nvSpPr>
            <p:spPr>
              <a:xfrm>
                <a:off x="2003018" y="4877254"/>
                <a:ext cx="7717461" cy="985719"/>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5" name="Rectángulo 14">
                <a:extLst>
                  <a:ext uri="{FF2B5EF4-FFF2-40B4-BE49-F238E27FC236}">
                    <a16:creationId xmlns:a16="http://schemas.microsoft.com/office/drawing/2014/main" id="{C9A3D47C-D746-F34E-8CF9-435327649C53}"/>
                  </a:ext>
                </a:extLst>
              </p:cNvPr>
              <p:cNvSpPr/>
              <p:nvPr/>
            </p:nvSpPr>
            <p:spPr>
              <a:xfrm>
                <a:off x="4120608" y="6184147"/>
                <a:ext cx="3856569" cy="46166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s-ES" sz="2400" b="1" dirty="0" smtClean="0">
                          <a:solidFill>
                            <a:srgbClr val="002060"/>
                          </a:solidFill>
                          <a:latin typeface="Comic Sans MS" panose="030F0902030302020204" pitchFamily="66" charset="0"/>
                        </a:rPr>
                        <m:t>100[</m:t>
                      </m:r>
                      <m:r>
                        <m:rPr>
                          <m:nor/>
                        </m:rPr>
                        <a:rPr lang="es-ES" sz="2400" b="1" dirty="0" smtClean="0">
                          <a:solidFill>
                            <a:srgbClr val="002060"/>
                          </a:solidFill>
                          <a:latin typeface="Comic Sans MS" panose="030F0902030302020204" pitchFamily="66" charset="0"/>
                        </a:rPr>
                        <m:t>km</m:t>
                      </m:r>
                      <m:r>
                        <m:rPr>
                          <m:nor/>
                        </m:rPr>
                        <a:rPr lang="es-ES" sz="2400" b="1" dirty="0" smtClean="0">
                          <a:solidFill>
                            <a:srgbClr val="002060"/>
                          </a:solidFill>
                          <a:latin typeface="Comic Sans MS" panose="030F0902030302020204" pitchFamily="66" charset="0"/>
                        </a:rPr>
                        <m:t>/</m:t>
                      </m:r>
                      <m:r>
                        <m:rPr>
                          <m:nor/>
                        </m:rPr>
                        <a:rPr lang="es-ES" sz="2400" b="1" dirty="0" smtClean="0">
                          <a:solidFill>
                            <a:srgbClr val="002060"/>
                          </a:solidFill>
                          <a:latin typeface="Comic Sans MS" panose="030F0902030302020204" pitchFamily="66" charset="0"/>
                        </a:rPr>
                        <m:t>h</m:t>
                      </m:r>
                      <m:r>
                        <m:rPr>
                          <m:nor/>
                        </m:rPr>
                        <a:rPr lang="es-ES" sz="2400" b="1" dirty="0" smtClean="0">
                          <a:solidFill>
                            <a:srgbClr val="002060"/>
                          </a:solidFill>
                          <a:latin typeface="Comic Sans MS" panose="030F0902030302020204" pitchFamily="66" charset="0"/>
                        </a:rPr>
                        <m:t>]</m:t>
                      </m:r>
                      <m:r>
                        <a:rPr lang="es-CL" sz="2400" b="1" i="1" dirty="0">
                          <a:solidFill>
                            <a:srgbClr val="002060"/>
                          </a:solidFill>
                          <a:latin typeface="Cambria Math" panose="02040503050406030204" pitchFamily="18" charset="0"/>
                          <a:ea typeface="Cambria Math" panose="02040503050406030204" pitchFamily="18" charset="0"/>
                        </a:rPr>
                        <m:t>≡</m:t>
                      </m:r>
                      <m:r>
                        <m:rPr>
                          <m:nor/>
                        </m:rPr>
                        <a:rPr lang="es-ES" sz="2400" b="1" i="0" dirty="0" smtClean="0">
                          <a:solidFill>
                            <a:srgbClr val="002060"/>
                          </a:solidFill>
                          <a:latin typeface="Comic Sans MS" panose="030F0902030302020204" pitchFamily="66" charset="0"/>
                          <a:ea typeface="Cambria Math" panose="02040503050406030204" pitchFamily="18" charset="0"/>
                        </a:rPr>
                        <m:t>27,8 [</m:t>
                      </m:r>
                      <m:r>
                        <m:rPr>
                          <m:nor/>
                        </m:rPr>
                        <a:rPr lang="es-ES" sz="2400" b="1" i="0" dirty="0" smtClean="0">
                          <a:solidFill>
                            <a:srgbClr val="002060"/>
                          </a:solidFill>
                          <a:latin typeface="Comic Sans MS" panose="030F0902030302020204" pitchFamily="66" charset="0"/>
                          <a:ea typeface="Cambria Math" panose="02040503050406030204" pitchFamily="18" charset="0"/>
                        </a:rPr>
                        <m:t>m</m:t>
                      </m:r>
                      <m:r>
                        <m:rPr>
                          <m:nor/>
                        </m:rPr>
                        <a:rPr lang="es-ES" sz="2400" b="1" i="0" dirty="0" smtClean="0">
                          <a:solidFill>
                            <a:srgbClr val="002060"/>
                          </a:solidFill>
                          <a:latin typeface="Comic Sans MS" panose="030F0902030302020204" pitchFamily="66" charset="0"/>
                          <a:ea typeface="Cambria Math" panose="02040503050406030204" pitchFamily="18" charset="0"/>
                        </a:rPr>
                        <m:t>/</m:t>
                      </m:r>
                      <m:r>
                        <m:rPr>
                          <m:nor/>
                        </m:rPr>
                        <a:rPr lang="es-ES" sz="2400" b="1" i="0" dirty="0" smtClean="0">
                          <a:solidFill>
                            <a:srgbClr val="002060"/>
                          </a:solidFill>
                          <a:latin typeface="Comic Sans MS" panose="030F0902030302020204" pitchFamily="66" charset="0"/>
                          <a:ea typeface="Cambria Math" panose="02040503050406030204" pitchFamily="18" charset="0"/>
                        </a:rPr>
                        <m:t>s</m:t>
                      </m:r>
                      <m:r>
                        <m:rPr>
                          <m:nor/>
                        </m:rPr>
                        <a:rPr lang="es-ES" sz="2400" b="1" i="0" dirty="0" smtClean="0">
                          <a:solidFill>
                            <a:srgbClr val="002060"/>
                          </a:solidFill>
                          <a:latin typeface="Comic Sans MS" panose="030F0902030302020204" pitchFamily="66" charset="0"/>
                          <a:ea typeface="Cambria Math" panose="02040503050406030204" pitchFamily="18" charset="0"/>
                        </a:rPr>
                        <m:t>]</m:t>
                      </m:r>
                    </m:oMath>
                  </m:oMathPara>
                </a14:m>
                <a:endParaRPr lang="es-CL" sz="2400" b="1" dirty="0">
                  <a:latin typeface="Comic Sans MS" panose="030F0902030302020204" pitchFamily="66" charset="0"/>
                </a:endParaRPr>
              </a:p>
            </p:txBody>
          </p:sp>
        </mc:Choice>
        <mc:Fallback xmlns="">
          <p:sp>
            <p:nvSpPr>
              <p:cNvPr id="15" name="Rectángulo 14">
                <a:extLst>
                  <a:ext uri="{FF2B5EF4-FFF2-40B4-BE49-F238E27FC236}">
                    <a16:creationId xmlns:a16="http://schemas.microsoft.com/office/drawing/2014/main" xmlns="" id="{C9A3D47C-D746-F34E-8CF9-435327649C53}"/>
                  </a:ext>
                </a:extLst>
              </p:cNvPr>
              <p:cNvSpPr>
                <a:spLocks noRot="1" noChangeAspect="1" noMove="1" noResize="1" noEditPoints="1" noAdjustHandles="1" noChangeArrowheads="1" noChangeShapeType="1" noTextEdit="1"/>
              </p:cNvSpPr>
              <p:nvPr/>
            </p:nvSpPr>
            <p:spPr>
              <a:xfrm>
                <a:off x="4120608" y="6184147"/>
                <a:ext cx="3856569" cy="461665"/>
              </a:xfrm>
              <a:prstGeom prst="rect">
                <a:avLst/>
              </a:prstGeom>
              <a:blipFill>
                <a:blip r:embed="rId7"/>
                <a:stretch>
                  <a:fillRect t="-16216" b="-24324"/>
                </a:stretch>
              </a:blipFill>
            </p:spPr>
            <p:txBody>
              <a:bodyPr/>
              <a:lstStyle/>
              <a:p>
                <a:r>
                  <a:rPr lang="es-CL">
                    <a:noFill/>
                  </a:rPr>
                  <a:t> </a:t>
                </a:r>
              </a:p>
            </p:txBody>
          </p:sp>
        </mc:Fallback>
      </mc:AlternateContent>
      <p:cxnSp>
        <p:nvCxnSpPr>
          <p:cNvPr id="3" name="Conector recto 2">
            <a:extLst>
              <a:ext uri="{FF2B5EF4-FFF2-40B4-BE49-F238E27FC236}">
                <a16:creationId xmlns:a16="http://schemas.microsoft.com/office/drawing/2014/main" id="{BB47C947-384F-FFB4-469A-CD742D290583}"/>
              </a:ext>
            </a:extLst>
          </p:cNvPr>
          <p:cNvCxnSpPr/>
          <p:nvPr/>
        </p:nvCxnSpPr>
        <p:spPr>
          <a:xfrm flipH="1">
            <a:off x="6483927" y="5195455"/>
            <a:ext cx="484909" cy="36021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Conector recto 5">
            <a:extLst>
              <a:ext uri="{FF2B5EF4-FFF2-40B4-BE49-F238E27FC236}">
                <a16:creationId xmlns:a16="http://schemas.microsoft.com/office/drawing/2014/main" id="{1E56C222-884E-93E7-A588-AE6742CE98C1}"/>
              </a:ext>
            </a:extLst>
          </p:cNvPr>
          <p:cNvCxnSpPr/>
          <p:nvPr/>
        </p:nvCxnSpPr>
        <p:spPr>
          <a:xfrm flipH="1">
            <a:off x="5474523" y="4877254"/>
            <a:ext cx="484909" cy="36021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Conector recto 15">
            <a:extLst>
              <a:ext uri="{FF2B5EF4-FFF2-40B4-BE49-F238E27FC236}">
                <a16:creationId xmlns:a16="http://schemas.microsoft.com/office/drawing/2014/main" id="{AE467688-6058-DD6D-D592-4005C194AE2E}"/>
              </a:ext>
            </a:extLst>
          </p:cNvPr>
          <p:cNvCxnSpPr/>
          <p:nvPr/>
        </p:nvCxnSpPr>
        <p:spPr>
          <a:xfrm flipH="1">
            <a:off x="5494316" y="5226467"/>
            <a:ext cx="484909" cy="36021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Conector recto 16">
            <a:extLst>
              <a:ext uri="{FF2B5EF4-FFF2-40B4-BE49-F238E27FC236}">
                <a16:creationId xmlns:a16="http://schemas.microsoft.com/office/drawing/2014/main" id="{8389E8DB-FAE5-6A71-7AA3-10FB1CAC31F3}"/>
              </a:ext>
            </a:extLst>
          </p:cNvPr>
          <p:cNvCxnSpPr/>
          <p:nvPr/>
        </p:nvCxnSpPr>
        <p:spPr>
          <a:xfrm flipH="1">
            <a:off x="7607397" y="4877254"/>
            <a:ext cx="484909" cy="36021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8810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500" fill="hold"/>
                                        <p:tgtEl>
                                          <p:spTgt spid="6"/>
                                        </p:tgtEl>
                                        <p:attrNameLst>
                                          <p:attrName>ppt_x</p:attrName>
                                        </p:attrNameLst>
                                      </p:cBhvr>
                                      <p:tavLst>
                                        <p:tav tm="0">
                                          <p:val>
                                            <p:strVal val="#ppt_x"/>
                                          </p:val>
                                        </p:tav>
                                        <p:tav tm="100000">
                                          <p:val>
                                            <p:strVal val="#ppt_x"/>
                                          </p:val>
                                        </p:tav>
                                      </p:tavLst>
                                    </p:anim>
                                    <p:anim calcmode="lin" valueType="num">
                                      <p:cBhvr additive="base">
                                        <p:cTn id="40" dur="50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additive="base">
                                        <p:cTn id="43" dur="500" fill="hold"/>
                                        <p:tgtEl>
                                          <p:spTgt spid="3"/>
                                        </p:tgtEl>
                                        <p:attrNameLst>
                                          <p:attrName>ppt_x</p:attrName>
                                        </p:attrNameLst>
                                      </p:cBhvr>
                                      <p:tavLst>
                                        <p:tav tm="0">
                                          <p:val>
                                            <p:strVal val="#ppt_x"/>
                                          </p:val>
                                        </p:tav>
                                        <p:tav tm="100000">
                                          <p:val>
                                            <p:strVal val="#ppt_x"/>
                                          </p:val>
                                        </p:tav>
                                      </p:tavLst>
                                    </p:anim>
                                    <p:anim calcmode="lin" valueType="num">
                                      <p:cBhvr additive="base">
                                        <p:cTn id="4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2" presetClass="entr" presetSubtype="4" fill="hold"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p:tgtEl>
                                          <p:spTgt spid="16"/>
                                        </p:tgtEl>
                                        <p:attrNameLst>
                                          <p:attrName>ppt_y</p:attrName>
                                        </p:attrNameLst>
                                      </p:cBhvr>
                                      <p:tavLst>
                                        <p:tav tm="0">
                                          <p:val>
                                            <p:strVal val="#ppt_y+#ppt_h*1.125000"/>
                                          </p:val>
                                        </p:tav>
                                        <p:tav tm="100000">
                                          <p:val>
                                            <p:strVal val="#ppt_y"/>
                                          </p:val>
                                        </p:tav>
                                      </p:tavLst>
                                    </p:anim>
                                    <p:animEffect transition="in" filter="wipe(up)">
                                      <p:cBhvr>
                                        <p:cTn id="50" dur="500"/>
                                        <p:tgtEl>
                                          <p:spTgt spid="16"/>
                                        </p:tgtEl>
                                      </p:cBhvr>
                                    </p:animEffect>
                                  </p:childTnLst>
                                </p:cTn>
                              </p:par>
                              <p:par>
                                <p:cTn id="51" presetID="12" presetClass="entr" presetSubtype="4"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500"/>
                                        <p:tgtEl>
                                          <p:spTgt spid="17"/>
                                        </p:tgtEl>
                                        <p:attrNameLst>
                                          <p:attrName>ppt_y</p:attrName>
                                        </p:attrNameLst>
                                      </p:cBhvr>
                                      <p:tavLst>
                                        <p:tav tm="0">
                                          <p:val>
                                            <p:strVal val="#ppt_y+#ppt_h*1.125000"/>
                                          </p:val>
                                        </p:tav>
                                        <p:tav tm="100000">
                                          <p:val>
                                            <p:strVal val="#ppt_y"/>
                                          </p:val>
                                        </p:tav>
                                      </p:tavLst>
                                    </p:anim>
                                    <p:animEffect transition="in" filter="wipe(up)">
                                      <p:cBhvr>
                                        <p:cTn id="54" dur="500"/>
                                        <p:tgtEl>
                                          <p:spTgt spid="17"/>
                                        </p:tgtEl>
                                      </p:cBhvr>
                                    </p:animEffec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P spid="10" grpId="0" animBg="1"/>
      <p:bldP spid="11" grpId="0"/>
      <p:bldP spid="12" grpId="0" animBg="1"/>
      <p:bldP spid="13" grpId="0"/>
      <p:bldP spid="14" grpId="0"/>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5E0F8CF5-1411-A840-B5F3-191D051371FC}"/>
              </a:ext>
            </a:extLst>
          </p:cNvPr>
          <p:cNvSpPr/>
          <p:nvPr/>
        </p:nvSpPr>
        <p:spPr>
          <a:xfrm>
            <a:off x="365672" y="625825"/>
            <a:ext cx="3791423" cy="369332"/>
          </a:xfrm>
          <a:prstGeom prst="rect">
            <a:avLst/>
          </a:prstGeom>
        </p:spPr>
        <p:txBody>
          <a:bodyPr wrap="none">
            <a:spAutoFit/>
          </a:bodyPr>
          <a:lstStyle/>
          <a:p>
            <a:r>
              <a:rPr lang="es-ES" b="1" dirty="0">
                <a:solidFill>
                  <a:srgbClr val="FF0000"/>
                </a:solidFill>
                <a:latin typeface="Comic Sans MS" panose="030F0902030302020204" pitchFamily="66" charset="0"/>
              </a:rPr>
              <a:t>E</a:t>
            </a:r>
            <a:r>
              <a:rPr lang="es-CL" b="1" dirty="0">
                <a:solidFill>
                  <a:srgbClr val="FF0000"/>
                </a:solidFill>
                <a:latin typeface="Comic Sans MS" panose="030F0902030302020204" pitchFamily="66" charset="0"/>
              </a:rPr>
              <a:t>jemplo: </a:t>
            </a:r>
            <a:r>
              <a:rPr lang="es-CL" b="1" dirty="0">
                <a:solidFill>
                  <a:srgbClr val="002060"/>
                </a:solidFill>
                <a:latin typeface="Comic Sans MS" panose="030F0902030302020204" pitchFamily="66" charset="0"/>
              </a:rPr>
              <a:t>Expresar 24 km</a:t>
            </a:r>
            <a:r>
              <a:rPr lang="es-CL" b="1" baseline="30000" dirty="0">
                <a:solidFill>
                  <a:srgbClr val="002060"/>
                </a:solidFill>
                <a:latin typeface="Comic Sans MS" panose="030F0902030302020204" pitchFamily="66" charset="0"/>
              </a:rPr>
              <a:t>2</a:t>
            </a:r>
            <a:r>
              <a:rPr lang="es-CL" b="1" dirty="0">
                <a:solidFill>
                  <a:srgbClr val="002060"/>
                </a:solidFill>
                <a:latin typeface="Comic Sans MS" panose="030F0902030302020204" pitchFamily="66" charset="0"/>
              </a:rPr>
              <a:t> en m</a:t>
            </a:r>
            <a:r>
              <a:rPr lang="es-CL" b="1" baseline="30000" dirty="0">
                <a:solidFill>
                  <a:srgbClr val="002060"/>
                </a:solidFill>
                <a:latin typeface="Comic Sans MS" panose="030F0902030302020204" pitchFamily="66" charset="0"/>
              </a:rPr>
              <a:t>2</a:t>
            </a:r>
            <a:r>
              <a:rPr lang="es-CL" b="1" dirty="0">
                <a:solidFill>
                  <a:srgbClr val="002060"/>
                </a:solidFill>
                <a:latin typeface="Comic Sans MS" panose="030F0902030302020204" pitchFamily="66" charset="0"/>
              </a:rPr>
              <a:t> </a:t>
            </a:r>
            <a:endParaRPr lang="es-CL" dirty="0">
              <a:solidFill>
                <a:srgbClr val="002060"/>
              </a:solidFill>
            </a:endParaRPr>
          </a:p>
        </p:txBody>
      </p:sp>
      <p:sp>
        <p:nvSpPr>
          <p:cNvPr id="5" name="Rectángulo 4">
            <a:extLst>
              <a:ext uri="{FF2B5EF4-FFF2-40B4-BE49-F238E27FC236}">
                <a16:creationId xmlns:a16="http://schemas.microsoft.com/office/drawing/2014/main" id="{301F8F32-C7F7-7541-8F06-3F7FF88374B9}"/>
              </a:ext>
            </a:extLst>
          </p:cNvPr>
          <p:cNvSpPr/>
          <p:nvPr/>
        </p:nvSpPr>
        <p:spPr>
          <a:xfrm>
            <a:off x="365672" y="1507435"/>
            <a:ext cx="2856872" cy="369332"/>
          </a:xfrm>
          <a:prstGeom prst="rect">
            <a:avLst/>
          </a:prstGeom>
        </p:spPr>
        <p:txBody>
          <a:bodyPr wrap="none">
            <a:spAutoFit/>
          </a:bodyPr>
          <a:lstStyle/>
          <a:p>
            <a:r>
              <a:rPr lang="es-ES" b="1" dirty="0">
                <a:solidFill>
                  <a:srgbClr val="FF0000"/>
                </a:solidFill>
                <a:latin typeface="Comic Sans MS" panose="030F0902030302020204" pitchFamily="66" charset="0"/>
              </a:rPr>
              <a:t>Factores de conversión </a:t>
            </a:r>
            <a:endParaRPr lang="es-CL" dirty="0"/>
          </a:p>
        </p:txBody>
      </p:sp>
      <mc:AlternateContent xmlns:mc="http://schemas.openxmlformats.org/markup-compatibility/2006" xmlns:a14="http://schemas.microsoft.com/office/drawing/2010/main">
        <mc:Choice Requires="a14">
          <p:sp>
            <p:nvSpPr>
              <p:cNvPr id="6" name="Rectángulo 5">
                <a:extLst>
                  <a:ext uri="{FF2B5EF4-FFF2-40B4-BE49-F238E27FC236}">
                    <a16:creationId xmlns:a16="http://schemas.microsoft.com/office/drawing/2014/main" id="{BB6FE6CA-8A70-4842-9B2E-DD569E64A8EC}"/>
                  </a:ext>
                </a:extLst>
              </p:cNvPr>
              <p:cNvSpPr/>
              <p:nvPr/>
            </p:nvSpPr>
            <p:spPr>
              <a:xfrm>
                <a:off x="3690504" y="1507435"/>
                <a:ext cx="2143536" cy="369332"/>
              </a:xfrm>
              <a:prstGeom prst="rect">
                <a:avLst/>
              </a:prstGeom>
            </p:spPr>
            <p:txBody>
              <a:bodyPr wrap="none">
                <a:spAutoFit/>
              </a:bodyPr>
              <a:lstStyle/>
              <a:p>
                <a:r>
                  <a:rPr lang="es-ES" b="1" dirty="0">
                    <a:solidFill>
                      <a:srgbClr val="00B050"/>
                    </a:solidFill>
                    <a:latin typeface="Comic Sans MS" panose="030F0902030302020204" pitchFamily="66" charset="0"/>
                  </a:rPr>
                  <a:t>1[km] </a:t>
                </a:r>
                <a14:m>
                  <m:oMath xmlns:m="http://schemas.openxmlformats.org/officeDocument/2006/math">
                    <m:r>
                      <a:rPr lang="es-ES" b="1" i="1" smtClean="0">
                        <a:solidFill>
                          <a:srgbClr val="00B050"/>
                        </a:solidFill>
                        <a:latin typeface="Cambria Math" panose="02040503050406030204" pitchFamily="18" charset="0"/>
                        <a:ea typeface="Cambria Math" panose="02040503050406030204" pitchFamily="18" charset="0"/>
                      </a:rPr>
                      <m:t>≡ </m:t>
                    </m:r>
                  </m:oMath>
                </a14:m>
                <a:r>
                  <a:rPr lang="es-ES" b="1" dirty="0">
                    <a:solidFill>
                      <a:srgbClr val="00B050"/>
                    </a:solidFill>
                    <a:latin typeface="Comic Sans MS" panose="030F0902030302020204" pitchFamily="66" charset="0"/>
                  </a:rPr>
                  <a:t>1000[m] </a:t>
                </a:r>
                <a:endParaRPr lang="es-CL" dirty="0">
                  <a:solidFill>
                    <a:srgbClr val="00B050"/>
                  </a:solidFill>
                </a:endParaRPr>
              </a:p>
            </p:txBody>
          </p:sp>
        </mc:Choice>
        <mc:Fallback xmlns="">
          <p:sp>
            <p:nvSpPr>
              <p:cNvPr id="6" name="Rectángulo 5">
                <a:extLst>
                  <a:ext uri="{FF2B5EF4-FFF2-40B4-BE49-F238E27FC236}">
                    <a16:creationId xmlns:a16="http://schemas.microsoft.com/office/drawing/2014/main" xmlns="" id="{BB6FE6CA-8A70-4842-9B2E-DD569E64A8EC}"/>
                  </a:ext>
                </a:extLst>
              </p:cNvPr>
              <p:cNvSpPr>
                <a:spLocks noRot="1" noChangeAspect="1" noMove="1" noResize="1" noEditPoints="1" noAdjustHandles="1" noChangeArrowheads="1" noChangeShapeType="1" noTextEdit="1"/>
              </p:cNvSpPr>
              <p:nvPr/>
            </p:nvSpPr>
            <p:spPr>
              <a:xfrm>
                <a:off x="3690504" y="1507435"/>
                <a:ext cx="2143536" cy="369332"/>
              </a:xfrm>
              <a:prstGeom prst="rect">
                <a:avLst/>
              </a:prstGeom>
              <a:blipFill>
                <a:blip r:embed="rId2"/>
                <a:stretch>
                  <a:fillRect l="-2367" t="-6667" r="-1183" b="-2333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8" name="Rectángulo 7">
                <a:extLst>
                  <a:ext uri="{FF2B5EF4-FFF2-40B4-BE49-F238E27FC236}">
                    <a16:creationId xmlns:a16="http://schemas.microsoft.com/office/drawing/2014/main" id="{D276904D-3527-994D-A94B-07ED010E8428}"/>
                  </a:ext>
                </a:extLst>
              </p:cNvPr>
              <p:cNvSpPr/>
              <p:nvPr/>
            </p:nvSpPr>
            <p:spPr>
              <a:xfrm>
                <a:off x="6502976" y="1507435"/>
                <a:ext cx="2672526" cy="369332"/>
              </a:xfrm>
              <a:prstGeom prst="rect">
                <a:avLst/>
              </a:prstGeom>
            </p:spPr>
            <p:txBody>
              <a:bodyPr wrap="none">
                <a:spAutoFit/>
              </a:bodyPr>
              <a:lstStyle/>
              <a:p>
                <a:r>
                  <a:rPr lang="es-ES" b="1" dirty="0">
                    <a:solidFill>
                      <a:srgbClr val="002060"/>
                    </a:solidFill>
                    <a:latin typeface="Comic Sans MS" panose="030F0902030302020204" pitchFamily="66" charset="0"/>
                  </a:rPr>
                  <a:t>(</a:t>
                </a:r>
                <a:r>
                  <a:rPr lang="es-ES" b="1" dirty="0">
                    <a:solidFill>
                      <a:srgbClr val="00B050"/>
                    </a:solidFill>
                    <a:latin typeface="Comic Sans MS" panose="030F0902030302020204" pitchFamily="66" charset="0"/>
                  </a:rPr>
                  <a:t>1[km]</a:t>
                </a:r>
                <a:r>
                  <a:rPr lang="es-ES" b="1" dirty="0">
                    <a:solidFill>
                      <a:srgbClr val="002060"/>
                    </a:solidFill>
                    <a:latin typeface="Comic Sans MS" panose="030F0902030302020204" pitchFamily="66" charset="0"/>
                  </a:rPr>
                  <a:t>)</a:t>
                </a:r>
                <a:r>
                  <a:rPr lang="es-ES" b="1" baseline="30000" dirty="0">
                    <a:solidFill>
                      <a:srgbClr val="002060"/>
                    </a:solidFill>
                    <a:latin typeface="Comic Sans MS" panose="030F0902030302020204" pitchFamily="66" charset="0"/>
                  </a:rPr>
                  <a:t>2</a:t>
                </a:r>
                <a14:m>
                  <m:oMath xmlns:m="http://schemas.openxmlformats.org/officeDocument/2006/math">
                    <m:r>
                      <a:rPr lang="es-ES" b="1" i="1" smtClean="0">
                        <a:solidFill>
                          <a:srgbClr val="002060"/>
                        </a:solidFill>
                        <a:latin typeface="Cambria Math" panose="02040503050406030204" pitchFamily="18" charset="0"/>
                        <a:ea typeface="Cambria Math" panose="02040503050406030204" pitchFamily="18" charset="0"/>
                      </a:rPr>
                      <m:t>≡ </m:t>
                    </m:r>
                  </m:oMath>
                </a14:m>
                <a:r>
                  <a:rPr lang="es-ES" b="1" dirty="0">
                    <a:solidFill>
                      <a:srgbClr val="002060"/>
                    </a:solidFill>
                    <a:latin typeface="Comic Sans MS" panose="030F0902030302020204" pitchFamily="66" charset="0"/>
                  </a:rPr>
                  <a:t>(</a:t>
                </a:r>
                <a:r>
                  <a:rPr lang="es-ES" b="1" dirty="0">
                    <a:solidFill>
                      <a:srgbClr val="00B050"/>
                    </a:solidFill>
                    <a:latin typeface="Comic Sans MS" panose="030F0902030302020204" pitchFamily="66" charset="0"/>
                  </a:rPr>
                  <a:t>1000[m]</a:t>
                </a:r>
                <a:r>
                  <a:rPr lang="es-ES" b="1" dirty="0">
                    <a:solidFill>
                      <a:srgbClr val="002060"/>
                    </a:solidFill>
                    <a:latin typeface="Comic Sans MS" panose="030F0902030302020204" pitchFamily="66" charset="0"/>
                  </a:rPr>
                  <a:t>)</a:t>
                </a:r>
                <a:r>
                  <a:rPr lang="es-ES" b="1" baseline="30000" dirty="0">
                    <a:solidFill>
                      <a:srgbClr val="002060"/>
                    </a:solidFill>
                    <a:latin typeface="Comic Sans MS" panose="030F0902030302020204" pitchFamily="66" charset="0"/>
                  </a:rPr>
                  <a:t>2</a:t>
                </a:r>
                <a:endParaRPr lang="es-CL" dirty="0">
                  <a:solidFill>
                    <a:srgbClr val="002060"/>
                  </a:solidFill>
                </a:endParaRPr>
              </a:p>
            </p:txBody>
          </p:sp>
        </mc:Choice>
        <mc:Fallback xmlns="">
          <p:sp>
            <p:nvSpPr>
              <p:cNvPr id="8" name="Rectángulo 7">
                <a:extLst>
                  <a:ext uri="{FF2B5EF4-FFF2-40B4-BE49-F238E27FC236}">
                    <a16:creationId xmlns:a16="http://schemas.microsoft.com/office/drawing/2014/main" xmlns="" id="{D276904D-3527-994D-A94B-07ED010E8428}"/>
                  </a:ext>
                </a:extLst>
              </p:cNvPr>
              <p:cNvSpPr>
                <a:spLocks noRot="1" noChangeAspect="1" noMove="1" noResize="1" noEditPoints="1" noAdjustHandles="1" noChangeArrowheads="1" noChangeShapeType="1" noTextEdit="1"/>
              </p:cNvSpPr>
              <p:nvPr/>
            </p:nvSpPr>
            <p:spPr>
              <a:xfrm>
                <a:off x="6502976" y="1507435"/>
                <a:ext cx="2672526" cy="369332"/>
              </a:xfrm>
              <a:prstGeom prst="rect">
                <a:avLst/>
              </a:prstGeom>
              <a:blipFill>
                <a:blip r:embed="rId3"/>
                <a:stretch>
                  <a:fillRect l="-1896" t="-6667" b="-2333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9" name="Rectángulo 8">
                <a:extLst>
                  <a:ext uri="{FF2B5EF4-FFF2-40B4-BE49-F238E27FC236}">
                    <a16:creationId xmlns:a16="http://schemas.microsoft.com/office/drawing/2014/main" id="{D5A1CBD7-B636-C84E-9D65-FFB346F33D81}"/>
                  </a:ext>
                </a:extLst>
              </p:cNvPr>
              <p:cNvSpPr/>
              <p:nvPr/>
            </p:nvSpPr>
            <p:spPr>
              <a:xfrm>
                <a:off x="5131377" y="2090832"/>
                <a:ext cx="2791149" cy="461665"/>
              </a:xfrm>
              <a:prstGeom prst="rect">
                <a:avLst/>
              </a:prstGeom>
            </p:spPr>
            <p:txBody>
              <a:bodyPr wrap="none">
                <a:spAutoFit/>
              </a:bodyPr>
              <a:lstStyle/>
              <a:p>
                <a:r>
                  <a:rPr lang="es-ES" sz="2400" b="1" dirty="0">
                    <a:solidFill>
                      <a:srgbClr val="00B050"/>
                    </a:solidFill>
                    <a:latin typeface="Comic Sans MS" panose="030F0902030302020204" pitchFamily="66" charset="0"/>
                  </a:rPr>
                  <a:t>1[km</a:t>
                </a:r>
                <a:r>
                  <a:rPr lang="es-ES" sz="2400" b="1" baseline="30000" dirty="0">
                    <a:solidFill>
                      <a:srgbClr val="00B050"/>
                    </a:solidFill>
                    <a:latin typeface="Comic Sans MS" panose="030F0902030302020204" pitchFamily="66" charset="0"/>
                  </a:rPr>
                  <a:t>2</a:t>
                </a:r>
                <a:r>
                  <a:rPr lang="es-ES" sz="2400" b="1" dirty="0">
                    <a:solidFill>
                      <a:srgbClr val="00B050"/>
                    </a:solidFill>
                    <a:latin typeface="Comic Sans MS" panose="030F0902030302020204" pitchFamily="66" charset="0"/>
                  </a:rPr>
                  <a:t>] </a:t>
                </a:r>
                <a14:m>
                  <m:oMath xmlns:m="http://schemas.openxmlformats.org/officeDocument/2006/math">
                    <m:r>
                      <a:rPr lang="es-ES" sz="2400" b="1" i="1" smtClean="0">
                        <a:solidFill>
                          <a:srgbClr val="00B050"/>
                        </a:solidFill>
                        <a:latin typeface="Cambria Math" panose="02040503050406030204" pitchFamily="18" charset="0"/>
                        <a:ea typeface="Cambria Math" panose="02040503050406030204" pitchFamily="18" charset="0"/>
                      </a:rPr>
                      <m:t>≡ </m:t>
                    </m:r>
                  </m:oMath>
                </a14:m>
                <a:r>
                  <a:rPr lang="es-ES" sz="2400" b="1" dirty="0">
                    <a:solidFill>
                      <a:srgbClr val="00B050"/>
                    </a:solidFill>
                    <a:latin typeface="Comic Sans MS" panose="030F0902030302020204" pitchFamily="66" charset="0"/>
                  </a:rPr>
                  <a:t>10</a:t>
                </a:r>
                <a:r>
                  <a:rPr lang="es-ES" sz="2400" b="1" baseline="30000" dirty="0">
                    <a:solidFill>
                      <a:srgbClr val="00B050"/>
                    </a:solidFill>
                    <a:latin typeface="Comic Sans MS" panose="030F0902030302020204" pitchFamily="66" charset="0"/>
                  </a:rPr>
                  <a:t>6</a:t>
                </a:r>
                <a:r>
                  <a:rPr lang="es-ES" sz="2400" b="1" dirty="0">
                    <a:solidFill>
                      <a:srgbClr val="00B050"/>
                    </a:solidFill>
                    <a:latin typeface="Comic Sans MS" panose="030F0902030302020204" pitchFamily="66" charset="0"/>
                  </a:rPr>
                  <a:t>[m</a:t>
                </a:r>
                <a:r>
                  <a:rPr lang="es-ES" sz="2400" b="1" baseline="30000" dirty="0">
                    <a:solidFill>
                      <a:srgbClr val="00B050"/>
                    </a:solidFill>
                    <a:latin typeface="Comic Sans MS" panose="030F0902030302020204" pitchFamily="66" charset="0"/>
                  </a:rPr>
                  <a:t>2</a:t>
                </a:r>
                <a:r>
                  <a:rPr lang="es-ES" sz="2400" b="1" dirty="0">
                    <a:solidFill>
                      <a:srgbClr val="00B050"/>
                    </a:solidFill>
                    <a:latin typeface="Comic Sans MS" panose="030F0902030302020204" pitchFamily="66" charset="0"/>
                  </a:rPr>
                  <a:t>] </a:t>
                </a:r>
                <a:endParaRPr lang="es-CL" sz="2400" dirty="0">
                  <a:solidFill>
                    <a:srgbClr val="00B050"/>
                  </a:solidFill>
                </a:endParaRPr>
              </a:p>
            </p:txBody>
          </p:sp>
        </mc:Choice>
        <mc:Fallback xmlns="">
          <p:sp>
            <p:nvSpPr>
              <p:cNvPr id="9" name="Rectángulo 8">
                <a:extLst>
                  <a:ext uri="{FF2B5EF4-FFF2-40B4-BE49-F238E27FC236}">
                    <a16:creationId xmlns:a16="http://schemas.microsoft.com/office/drawing/2014/main" xmlns="" id="{D5A1CBD7-B636-C84E-9D65-FFB346F33D81}"/>
                  </a:ext>
                </a:extLst>
              </p:cNvPr>
              <p:cNvSpPr>
                <a:spLocks noRot="1" noChangeAspect="1" noMove="1" noResize="1" noEditPoints="1" noAdjustHandles="1" noChangeArrowheads="1" noChangeShapeType="1" noTextEdit="1"/>
              </p:cNvSpPr>
              <p:nvPr/>
            </p:nvSpPr>
            <p:spPr>
              <a:xfrm>
                <a:off x="5131377" y="2090832"/>
                <a:ext cx="2791149" cy="461665"/>
              </a:xfrm>
              <a:prstGeom prst="rect">
                <a:avLst/>
              </a:prstGeom>
              <a:blipFill>
                <a:blip r:embed="rId4"/>
                <a:stretch>
                  <a:fillRect l="-3167" t="-10811" r="-2262" b="-2973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0" name="CuadroTexto 9">
                <a:extLst>
                  <a:ext uri="{FF2B5EF4-FFF2-40B4-BE49-F238E27FC236}">
                    <a16:creationId xmlns:a16="http://schemas.microsoft.com/office/drawing/2014/main" id="{E1647068-8090-7243-97E8-EA39E37BF915}"/>
                  </a:ext>
                </a:extLst>
              </p:cNvPr>
              <p:cNvSpPr txBox="1"/>
              <p:nvPr/>
            </p:nvSpPr>
            <p:spPr>
              <a:xfrm>
                <a:off x="5638800" y="2922772"/>
                <a:ext cx="1733873" cy="78085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ES" sz="2400" b="1" i="1" smtClean="0">
                          <a:solidFill>
                            <a:srgbClr val="00B050"/>
                          </a:solidFill>
                          <a:latin typeface="Cambria Math" panose="02040503050406030204" pitchFamily="18" charset="0"/>
                        </a:rPr>
                        <m:t>𝟏</m:t>
                      </m:r>
                      <m:r>
                        <a:rPr lang="es-ES" sz="2400" b="1" i="1" smtClean="0">
                          <a:solidFill>
                            <a:srgbClr val="00B050"/>
                          </a:solidFill>
                          <a:latin typeface="Cambria Math" panose="02040503050406030204" pitchFamily="18" charset="0"/>
                        </a:rPr>
                        <m:t>=</m:t>
                      </m:r>
                      <m:f>
                        <m:fPr>
                          <m:ctrlPr>
                            <a:rPr lang="es-CL" sz="2400" b="1" i="1" smtClean="0">
                              <a:latin typeface="Cambria Math" panose="02040503050406030204" pitchFamily="18" charset="0"/>
                            </a:rPr>
                          </m:ctrlPr>
                        </m:fPr>
                        <m:num>
                          <m:r>
                            <m:rPr>
                              <m:nor/>
                            </m:rPr>
                            <a:rPr lang="es-ES" sz="2400" b="1" dirty="0">
                              <a:solidFill>
                                <a:srgbClr val="00B050"/>
                              </a:solidFill>
                              <a:latin typeface="Comic Sans MS" panose="030F0902030302020204" pitchFamily="66" charset="0"/>
                            </a:rPr>
                            <m:t>10</m:t>
                          </m:r>
                          <m:r>
                            <m:rPr>
                              <m:nor/>
                            </m:rPr>
                            <a:rPr lang="es-ES" sz="2400" b="1" baseline="30000" dirty="0">
                              <a:solidFill>
                                <a:srgbClr val="00B050"/>
                              </a:solidFill>
                              <a:latin typeface="Comic Sans MS" panose="030F0902030302020204" pitchFamily="66" charset="0"/>
                            </a:rPr>
                            <m:t>6</m:t>
                          </m:r>
                          <m:r>
                            <m:rPr>
                              <m:nor/>
                            </m:rPr>
                            <a:rPr lang="es-ES" sz="2400" b="1" dirty="0">
                              <a:solidFill>
                                <a:srgbClr val="00B050"/>
                              </a:solidFill>
                              <a:latin typeface="Comic Sans MS" panose="030F0902030302020204" pitchFamily="66" charset="0"/>
                            </a:rPr>
                            <m:t>[</m:t>
                          </m:r>
                          <m:r>
                            <m:rPr>
                              <m:nor/>
                            </m:rPr>
                            <a:rPr lang="es-ES" sz="2400" b="1" dirty="0">
                              <a:solidFill>
                                <a:srgbClr val="00B050"/>
                              </a:solidFill>
                              <a:latin typeface="Comic Sans MS" panose="030F0902030302020204" pitchFamily="66" charset="0"/>
                            </a:rPr>
                            <m:t>m</m:t>
                          </m:r>
                          <m:r>
                            <m:rPr>
                              <m:nor/>
                            </m:rPr>
                            <a:rPr lang="es-ES" sz="2400" b="1" baseline="30000" dirty="0">
                              <a:solidFill>
                                <a:srgbClr val="00B050"/>
                              </a:solidFill>
                              <a:latin typeface="Comic Sans MS" panose="030F0902030302020204" pitchFamily="66" charset="0"/>
                            </a:rPr>
                            <m:t>2</m:t>
                          </m:r>
                          <m:r>
                            <m:rPr>
                              <m:nor/>
                            </m:rPr>
                            <a:rPr lang="es-ES" sz="2400" b="1" dirty="0">
                              <a:solidFill>
                                <a:srgbClr val="00B050"/>
                              </a:solidFill>
                              <a:latin typeface="Comic Sans MS" panose="030F0902030302020204" pitchFamily="66" charset="0"/>
                            </a:rPr>
                            <m:t>]</m:t>
                          </m:r>
                        </m:num>
                        <m:den>
                          <m:r>
                            <m:rPr>
                              <m:nor/>
                            </m:rPr>
                            <a:rPr lang="es-ES" sz="2400" b="1" dirty="0">
                              <a:solidFill>
                                <a:srgbClr val="00B050"/>
                              </a:solidFill>
                              <a:latin typeface="Comic Sans MS" panose="030F0902030302020204" pitchFamily="66" charset="0"/>
                            </a:rPr>
                            <m:t>1[</m:t>
                          </m:r>
                          <m:r>
                            <m:rPr>
                              <m:nor/>
                            </m:rPr>
                            <a:rPr lang="es-ES" sz="2400" b="1" dirty="0">
                              <a:solidFill>
                                <a:srgbClr val="00B050"/>
                              </a:solidFill>
                              <a:latin typeface="Comic Sans MS" panose="030F0902030302020204" pitchFamily="66" charset="0"/>
                            </a:rPr>
                            <m:t>km</m:t>
                          </m:r>
                          <m:r>
                            <m:rPr>
                              <m:nor/>
                            </m:rPr>
                            <a:rPr lang="es-ES" sz="2400" b="1" baseline="30000" dirty="0">
                              <a:solidFill>
                                <a:srgbClr val="00B050"/>
                              </a:solidFill>
                              <a:latin typeface="Comic Sans MS" panose="030F0902030302020204" pitchFamily="66" charset="0"/>
                            </a:rPr>
                            <m:t>2</m:t>
                          </m:r>
                          <m:r>
                            <m:rPr>
                              <m:nor/>
                            </m:rPr>
                            <a:rPr lang="es-ES" sz="2400" b="1" dirty="0">
                              <a:solidFill>
                                <a:srgbClr val="00B050"/>
                              </a:solidFill>
                              <a:latin typeface="Comic Sans MS" panose="030F0902030302020204" pitchFamily="66" charset="0"/>
                            </a:rPr>
                            <m:t>]</m:t>
                          </m:r>
                        </m:den>
                      </m:f>
                    </m:oMath>
                  </m:oMathPara>
                </a14:m>
                <a:endParaRPr lang="es-CL" sz="2400" b="1" dirty="0"/>
              </a:p>
            </p:txBody>
          </p:sp>
        </mc:Choice>
        <mc:Fallback xmlns="">
          <p:sp>
            <p:nvSpPr>
              <p:cNvPr id="10" name="CuadroTexto 9">
                <a:extLst>
                  <a:ext uri="{FF2B5EF4-FFF2-40B4-BE49-F238E27FC236}">
                    <a16:creationId xmlns:a16="http://schemas.microsoft.com/office/drawing/2014/main" xmlns="" id="{E1647068-8090-7243-97E8-EA39E37BF915}"/>
                  </a:ext>
                </a:extLst>
              </p:cNvPr>
              <p:cNvSpPr txBox="1">
                <a:spLocks noRot="1" noChangeAspect="1" noMove="1" noResize="1" noEditPoints="1" noAdjustHandles="1" noChangeArrowheads="1" noChangeShapeType="1" noTextEdit="1"/>
              </p:cNvSpPr>
              <p:nvPr/>
            </p:nvSpPr>
            <p:spPr>
              <a:xfrm>
                <a:off x="5638800" y="2922772"/>
                <a:ext cx="1733873" cy="780855"/>
              </a:xfrm>
              <a:prstGeom prst="rect">
                <a:avLst/>
              </a:prstGeom>
              <a:blipFill>
                <a:blip r:embed="rId5"/>
                <a:stretch>
                  <a:fillRect l="-4380" t="-1587" r="-5839" b="-17460"/>
                </a:stretch>
              </a:blipFill>
            </p:spPr>
            <p:txBody>
              <a:bodyPr/>
              <a:lstStyle/>
              <a:p>
                <a:r>
                  <a:rPr lang="es-CL">
                    <a:noFill/>
                  </a:rPr>
                  <a:t> </a:t>
                </a:r>
              </a:p>
            </p:txBody>
          </p:sp>
        </mc:Fallback>
      </mc:AlternateContent>
      <p:sp>
        <p:nvSpPr>
          <p:cNvPr id="13" name="Rectángulo 12">
            <a:extLst>
              <a:ext uri="{FF2B5EF4-FFF2-40B4-BE49-F238E27FC236}">
                <a16:creationId xmlns:a16="http://schemas.microsoft.com/office/drawing/2014/main" id="{D78246AF-0E5B-554C-9F4B-60E4F02066E6}"/>
              </a:ext>
            </a:extLst>
          </p:cNvPr>
          <p:cNvSpPr/>
          <p:nvPr/>
        </p:nvSpPr>
        <p:spPr>
          <a:xfrm>
            <a:off x="758407" y="3128533"/>
            <a:ext cx="2071401" cy="369332"/>
          </a:xfrm>
          <a:prstGeom prst="rect">
            <a:avLst/>
          </a:prstGeom>
        </p:spPr>
        <p:txBody>
          <a:bodyPr wrap="none">
            <a:spAutoFit/>
          </a:bodyPr>
          <a:lstStyle/>
          <a:p>
            <a:r>
              <a:rPr lang="es-ES" b="1" dirty="0">
                <a:solidFill>
                  <a:srgbClr val="FF0000"/>
                </a:solidFill>
                <a:latin typeface="Comic Sans MS" panose="030F0902030302020204" pitchFamily="66" charset="0"/>
              </a:rPr>
              <a:t>Uno conveniente </a:t>
            </a:r>
            <a:endParaRPr lang="es-CL" dirty="0"/>
          </a:p>
        </p:txBody>
      </p:sp>
      <mc:AlternateContent xmlns:mc="http://schemas.openxmlformats.org/markup-compatibility/2006" xmlns:a14="http://schemas.microsoft.com/office/drawing/2010/main">
        <mc:Choice Requires="a14">
          <p:sp>
            <p:nvSpPr>
              <p:cNvPr id="14" name="Rectángulo 13">
                <a:extLst>
                  <a:ext uri="{FF2B5EF4-FFF2-40B4-BE49-F238E27FC236}">
                    <a16:creationId xmlns:a16="http://schemas.microsoft.com/office/drawing/2014/main" id="{5B0B1814-1A2F-9645-8A2D-F597ADABB7CA}"/>
                  </a:ext>
                </a:extLst>
              </p:cNvPr>
              <p:cNvSpPr/>
              <p:nvPr/>
            </p:nvSpPr>
            <p:spPr>
              <a:xfrm>
                <a:off x="3426455" y="4311134"/>
                <a:ext cx="3409844" cy="67794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s-ES" b="1" dirty="0" smtClean="0">
                          <a:solidFill>
                            <a:srgbClr val="002060"/>
                          </a:solidFill>
                          <a:latin typeface="Comic Sans MS" panose="030F0902030302020204" pitchFamily="66" charset="0"/>
                        </a:rPr>
                        <m:t>2</m:t>
                      </m:r>
                      <m:r>
                        <m:rPr>
                          <m:nor/>
                        </m:rPr>
                        <a:rPr lang="es-ES" b="1" i="0" dirty="0" smtClean="0">
                          <a:solidFill>
                            <a:srgbClr val="002060"/>
                          </a:solidFill>
                          <a:latin typeface="Comic Sans MS" panose="030F0902030302020204" pitchFamily="66" charset="0"/>
                        </a:rPr>
                        <m:t>4</m:t>
                      </m:r>
                      <m:r>
                        <m:rPr>
                          <m:nor/>
                        </m:rPr>
                        <a:rPr lang="es-ES" b="1" dirty="0" smtClean="0">
                          <a:solidFill>
                            <a:srgbClr val="002060"/>
                          </a:solidFill>
                          <a:latin typeface="Comic Sans MS" panose="030F0902030302020204" pitchFamily="66" charset="0"/>
                        </a:rPr>
                        <m:t>[</m:t>
                      </m:r>
                      <m:sSup>
                        <m:sSupPr>
                          <m:ctrlPr>
                            <a:rPr lang="es-ES" b="1" i="1" dirty="0" smtClean="0">
                              <a:solidFill>
                                <a:srgbClr val="002060"/>
                              </a:solidFill>
                              <a:latin typeface="Cambria Math" panose="02040503050406030204" pitchFamily="18" charset="0"/>
                            </a:rPr>
                          </m:ctrlPr>
                        </m:sSupPr>
                        <m:e>
                          <m:r>
                            <a:rPr lang="es-ES" b="1" i="1" dirty="0" smtClean="0">
                              <a:solidFill>
                                <a:srgbClr val="002060"/>
                              </a:solidFill>
                              <a:latin typeface="Cambria Math" panose="02040503050406030204" pitchFamily="18" charset="0"/>
                            </a:rPr>
                            <m:t>𝒌𝒎</m:t>
                          </m:r>
                        </m:e>
                        <m:sup>
                          <m:r>
                            <a:rPr lang="es-ES" b="1" i="1" dirty="0" smtClean="0">
                              <a:solidFill>
                                <a:srgbClr val="002060"/>
                              </a:solidFill>
                              <a:latin typeface="Cambria Math" panose="02040503050406030204" pitchFamily="18" charset="0"/>
                            </a:rPr>
                            <m:t>𝟐</m:t>
                          </m:r>
                        </m:sup>
                      </m:sSup>
                      <m:r>
                        <m:rPr>
                          <m:nor/>
                        </m:rPr>
                        <a:rPr lang="es-ES" b="1" dirty="0">
                          <a:solidFill>
                            <a:srgbClr val="002060"/>
                          </a:solidFill>
                          <a:latin typeface="Comic Sans MS" panose="030F0902030302020204" pitchFamily="66" charset="0"/>
                        </a:rPr>
                        <m:t>]</m:t>
                      </m:r>
                      <m:r>
                        <a:rPr lang="es-CL" b="1" i="1" dirty="0">
                          <a:solidFill>
                            <a:srgbClr val="002060"/>
                          </a:solidFill>
                          <a:latin typeface="Cambria Math" panose="02040503050406030204" pitchFamily="18" charset="0"/>
                          <a:ea typeface="Cambria Math" panose="02040503050406030204" pitchFamily="18" charset="0"/>
                        </a:rPr>
                        <m:t>≡</m:t>
                      </m:r>
                      <m:r>
                        <m:rPr>
                          <m:nor/>
                        </m:rPr>
                        <a:rPr lang="es-ES" b="1" dirty="0">
                          <a:solidFill>
                            <a:srgbClr val="002060"/>
                          </a:solidFill>
                          <a:latin typeface="Comic Sans MS" panose="030F0902030302020204" pitchFamily="66" charset="0"/>
                        </a:rPr>
                        <m:t>24[</m:t>
                      </m:r>
                      <m:r>
                        <m:rPr>
                          <m:nor/>
                        </m:rPr>
                        <a:rPr lang="es-ES" b="1" dirty="0" smtClean="0">
                          <a:solidFill>
                            <a:srgbClr val="002060"/>
                          </a:solidFill>
                          <a:latin typeface="Comic Sans MS" panose="030F0902030302020204" pitchFamily="66" charset="0"/>
                        </a:rPr>
                        <m:t>km</m:t>
                      </m:r>
                      <m:r>
                        <m:rPr>
                          <m:nor/>
                        </m:rPr>
                        <a:rPr lang="es-ES" b="1" baseline="30000" dirty="0" smtClean="0">
                          <a:solidFill>
                            <a:srgbClr val="002060"/>
                          </a:solidFill>
                          <a:latin typeface="Comic Sans MS" panose="030F0902030302020204" pitchFamily="66" charset="0"/>
                        </a:rPr>
                        <m:t>2</m:t>
                      </m:r>
                      <m:r>
                        <m:rPr>
                          <m:nor/>
                        </m:rPr>
                        <a:rPr lang="es-ES" b="1" dirty="0">
                          <a:solidFill>
                            <a:srgbClr val="002060"/>
                          </a:solidFill>
                          <a:latin typeface="Comic Sans MS" panose="030F0902030302020204" pitchFamily="66" charset="0"/>
                        </a:rPr>
                        <m:t>]</m:t>
                      </m:r>
                      <m:r>
                        <a:rPr lang="es-ES" b="1" i="1" dirty="0" smtClean="0">
                          <a:solidFill>
                            <a:srgbClr val="002060"/>
                          </a:solidFill>
                          <a:latin typeface="Cambria Math" panose="02040503050406030204" pitchFamily="18" charset="0"/>
                        </a:rPr>
                        <m:t> </m:t>
                      </m:r>
                      <m:r>
                        <a:rPr lang="es-ES" b="1" i="1" dirty="0" smtClean="0">
                          <a:solidFill>
                            <a:srgbClr val="002060"/>
                          </a:solidFill>
                          <a:latin typeface="Cambria Math" panose="02040503050406030204" pitchFamily="18" charset="0"/>
                          <a:ea typeface="Cambria Math" panose="02040503050406030204" pitchFamily="18" charset="0"/>
                        </a:rPr>
                        <m:t>×</m:t>
                      </m:r>
                      <m:f>
                        <m:fPr>
                          <m:ctrlPr>
                            <a:rPr lang="es-CL" b="1" i="1">
                              <a:latin typeface="Cambria Math" panose="02040503050406030204" pitchFamily="18" charset="0"/>
                            </a:rPr>
                          </m:ctrlPr>
                        </m:fPr>
                        <m:num>
                          <m:r>
                            <m:rPr>
                              <m:nor/>
                            </m:rPr>
                            <a:rPr lang="es-ES" b="1" dirty="0">
                              <a:solidFill>
                                <a:srgbClr val="00B050"/>
                              </a:solidFill>
                              <a:latin typeface="Comic Sans MS" panose="030F0902030302020204" pitchFamily="66" charset="0"/>
                            </a:rPr>
                            <m:t>10</m:t>
                          </m:r>
                          <m:r>
                            <m:rPr>
                              <m:nor/>
                            </m:rPr>
                            <a:rPr lang="es-ES" b="1" baseline="30000" dirty="0">
                              <a:solidFill>
                                <a:srgbClr val="00B050"/>
                              </a:solidFill>
                              <a:latin typeface="Comic Sans MS" panose="030F0902030302020204" pitchFamily="66" charset="0"/>
                            </a:rPr>
                            <m:t>6</m:t>
                          </m:r>
                          <m:r>
                            <m:rPr>
                              <m:nor/>
                            </m:rPr>
                            <a:rPr lang="es-ES" b="1" dirty="0">
                              <a:solidFill>
                                <a:srgbClr val="00B050"/>
                              </a:solidFill>
                              <a:latin typeface="Comic Sans MS" panose="030F0902030302020204" pitchFamily="66" charset="0"/>
                            </a:rPr>
                            <m:t>[</m:t>
                          </m:r>
                          <m:r>
                            <m:rPr>
                              <m:nor/>
                            </m:rPr>
                            <a:rPr lang="es-ES" b="1" dirty="0">
                              <a:solidFill>
                                <a:srgbClr val="00B050"/>
                              </a:solidFill>
                              <a:latin typeface="Comic Sans MS" panose="030F0902030302020204" pitchFamily="66" charset="0"/>
                            </a:rPr>
                            <m:t>m</m:t>
                          </m:r>
                          <m:r>
                            <m:rPr>
                              <m:nor/>
                            </m:rPr>
                            <a:rPr lang="es-ES" b="1" baseline="30000" dirty="0">
                              <a:solidFill>
                                <a:srgbClr val="00B050"/>
                              </a:solidFill>
                              <a:latin typeface="Comic Sans MS" panose="030F0902030302020204" pitchFamily="66" charset="0"/>
                            </a:rPr>
                            <m:t>2</m:t>
                          </m:r>
                          <m:r>
                            <m:rPr>
                              <m:nor/>
                            </m:rPr>
                            <a:rPr lang="es-ES" b="1" dirty="0">
                              <a:solidFill>
                                <a:srgbClr val="00B050"/>
                              </a:solidFill>
                              <a:latin typeface="Comic Sans MS" panose="030F0902030302020204" pitchFamily="66" charset="0"/>
                            </a:rPr>
                            <m:t>]</m:t>
                          </m:r>
                        </m:num>
                        <m:den>
                          <m:r>
                            <m:rPr>
                              <m:nor/>
                            </m:rPr>
                            <a:rPr lang="es-ES" b="1" dirty="0">
                              <a:solidFill>
                                <a:srgbClr val="00B050"/>
                              </a:solidFill>
                              <a:latin typeface="Comic Sans MS" panose="030F0902030302020204" pitchFamily="66" charset="0"/>
                            </a:rPr>
                            <m:t>1[</m:t>
                          </m:r>
                          <m:r>
                            <m:rPr>
                              <m:nor/>
                            </m:rPr>
                            <a:rPr lang="es-ES" b="1" dirty="0">
                              <a:solidFill>
                                <a:srgbClr val="00B050"/>
                              </a:solidFill>
                              <a:latin typeface="Comic Sans MS" panose="030F0902030302020204" pitchFamily="66" charset="0"/>
                            </a:rPr>
                            <m:t>km</m:t>
                          </m:r>
                          <m:r>
                            <m:rPr>
                              <m:nor/>
                            </m:rPr>
                            <a:rPr lang="es-ES" b="1" baseline="30000" dirty="0">
                              <a:solidFill>
                                <a:srgbClr val="00B050"/>
                              </a:solidFill>
                              <a:latin typeface="Comic Sans MS" panose="030F0902030302020204" pitchFamily="66" charset="0"/>
                            </a:rPr>
                            <m:t>2</m:t>
                          </m:r>
                          <m:r>
                            <m:rPr>
                              <m:nor/>
                            </m:rPr>
                            <a:rPr lang="es-ES" b="1" dirty="0">
                              <a:solidFill>
                                <a:srgbClr val="00B050"/>
                              </a:solidFill>
                              <a:latin typeface="Comic Sans MS" panose="030F0902030302020204" pitchFamily="66" charset="0"/>
                            </a:rPr>
                            <m:t>]</m:t>
                          </m:r>
                        </m:den>
                      </m:f>
                    </m:oMath>
                  </m:oMathPara>
                </a14:m>
                <a:endParaRPr lang="es-CL" dirty="0">
                  <a:latin typeface="Comic Sans MS" panose="030F0902030302020204" pitchFamily="66" charset="0"/>
                </a:endParaRPr>
              </a:p>
            </p:txBody>
          </p:sp>
        </mc:Choice>
        <mc:Fallback xmlns="">
          <p:sp>
            <p:nvSpPr>
              <p:cNvPr id="14" name="Rectángulo 13">
                <a:extLst>
                  <a:ext uri="{FF2B5EF4-FFF2-40B4-BE49-F238E27FC236}">
                    <a16:creationId xmlns:a16="http://schemas.microsoft.com/office/drawing/2014/main" xmlns="" id="{5B0B1814-1A2F-9645-8A2D-F597ADABB7CA}"/>
                  </a:ext>
                </a:extLst>
              </p:cNvPr>
              <p:cNvSpPr>
                <a:spLocks noRot="1" noChangeAspect="1" noMove="1" noResize="1" noEditPoints="1" noAdjustHandles="1" noChangeArrowheads="1" noChangeShapeType="1" noTextEdit="1"/>
              </p:cNvSpPr>
              <p:nvPr/>
            </p:nvSpPr>
            <p:spPr>
              <a:xfrm>
                <a:off x="3426455" y="4311134"/>
                <a:ext cx="3409844" cy="677943"/>
              </a:xfrm>
              <a:prstGeom prst="rect">
                <a:avLst/>
              </a:prstGeom>
              <a:blipFill>
                <a:blip r:embed="rId6"/>
                <a:stretch>
                  <a:fillRect b="-9091"/>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5" name="Rectángulo 14">
                <a:extLst>
                  <a:ext uri="{FF2B5EF4-FFF2-40B4-BE49-F238E27FC236}">
                    <a16:creationId xmlns:a16="http://schemas.microsoft.com/office/drawing/2014/main" id="{ED8E7BB1-5790-E541-8B8B-B56A002B5605}"/>
                  </a:ext>
                </a:extLst>
              </p:cNvPr>
              <p:cNvSpPr/>
              <p:nvPr/>
            </p:nvSpPr>
            <p:spPr>
              <a:xfrm>
                <a:off x="3604775" y="5274488"/>
                <a:ext cx="3702617" cy="47000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s-ES" sz="2400" b="1" dirty="0" smtClean="0">
                          <a:solidFill>
                            <a:srgbClr val="002060"/>
                          </a:solidFill>
                          <a:latin typeface="Comic Sans MS" panose="030F0902030302020204" pitchFamily="66" charset="0"/>
                        </a:rPr>
                        <m:t>24[</m:t>
                      </m:r>
                      <m:sSup>
                        <m:sSupPr>
                          <m:ctrlPr>
                            <a:rPr lang="es-ES" sz="2400" b="1" i="1" dirty="0">
                              <a:solidFill>
                                <a:srgbClr val="002060"/>
                              </a:solidFill>
                              <a:latin typeface="Cambria Math" panose="02040503050406030204" pitchFamily="18" charset="0"/>
                            </a:rPr>
                          </m:ctrlPr>
                        </m:sSupPr>
                        <m:e>
                          <m:r>
                            <a:rPr lang="es-ES" sz="2400" b="1" i="1" dirty="0">
                              <a:solidFill>
                                <a:srgbClr val="002060"/>
                              </a:solidFill>
                              <a:latin typeface="Cambria Math" panose="02040503050406030204" pitchFamily="18" charset="0"/>
                            </a:rPr>
                            <m:t>𝒌𝒎</m:t>
                          </m:r>
                        </m:e>
                        <m:sup>
                          <m:r>
                            <a:rPr lang="es-ES" sz="2400" b="1" i="1" dirty="0">
                              <a:solidFill>
                                <a:srgbClr val="002060"/>
                              </a:solidFill>
                              <a:latin typeface="Cambria Math" panose="02040503050406030204" pitchFamily="18" charset="0"/>
                            </a:rPr>
                            <m:t>𝟐</m:t>
                          </m:r>
                        </m:sup>
                      </m:sSup>
                      <m:r>
                        <m:rPr>
                          <m:nor/>
                        </m:rPr>
                        <a:rPr lang="es-ES" sz="2400" b="1" dirty="0">
                          <a:solidFill>
                            <a:srgbClr val="002060"/>
                          </a:solidFill>
                          <a:latin typeface="Comic Sans MS" panose="030F0902030302020204" pitchFamily="66" charset="0"/>
                        </a:rPr>
                        <m:t>]</m:t>
                      </m:r>
                      <m:r>
                        <a:rPr lang="es-CL" sz="2400" b="1" i="1" dirty="0">
                          <a:solidFill>
                            <a:srgbClr val="002060"/>
                          </a:solidFill>
                          <a:latin typeface="Cambria Math" panose="02040503050406030204" pitchFamily="18" charset="0"/>
                          <a:ea typeface="Cambria Math" panose="02040503050406030204" pitchFamily="18" charset="0"/>
                        </a:rPr>
                        <m:t>≡</m:t>
                      </m:r>
                      <m:r>
                        <m:rPr>
                          <m:nor/>
                        </m:rPr>
                        <a:rPr lang="es-ES" sz="2400" b="1" dirty="0">
                          <a:solidFill>
                            <a:srgbClr val="002060"/>
                          </a:solidFill>
                          <a:latin typeface="Comic Sans MS" panose="030F0902030302020204" pitchFamily="66" charset="0"/>
                        </a:rPr>
                        <m:t>24</m:t>
                      </m:r>
                      <m:r>
                        <m:rPr>
                          <m:nor/>
                        </m:rPr>
                        <a:rPr lang="es-ES" sz="2400" b="1" i="0" dirty="0" smtClean="0">
                          <a:solidFill>
                            <a:srgbClr val="002060"/>
                          </a:solidFill>
                          <a:latin typeface="Comic Sans MS" panose="030F0902030302020204" pitchFamily="66" charset="0"/>
                        </a:rPr>
                        <m:t> </m:t>
                      </m:r>
                      <m:r>
                        <a:rPr lang="es-ES" sz="2400" b="1" i="1" dirty="0" smtClean="0">
                          <a:solidFill>
                            <a:srgbClr val="002060"/>
                          </a:solidFill>
                          <a:latin typeface="Cambria Math" panose="02040503050406030204" pitchFamily="18" charset="0"/>
                          <a:ea typeface="Cambria Math" panose="02040503050406030204" pitchFamily="18" charset="0"/>
                        </a:rPr>
                        <m:t>×</m:t>
                      </m:r>
                      <m:r>
                        <m:rPr>
                          <m:nor/>
                        </m:rPr>
                        <a:rPr lang="es-ES" sz="2400" b="1" dirty="0" smtClean="0">
                          <a:solidFill>
                            <a:srgbClr val="002060"/>
                          </a:solidFill>
                          <a:latin typeface="Comic Sans MS" panose="030F0902030302020204" pitchFamily="66" charset="0"/>
                        </a:rPr>
                        <m:t>10</m:t>
                      </m:r>
                      <m:r>
                        <m:rPr>
                          <m:nor/>
                        </m:rPr>
                        <a:rPr lang="es-ES" sz="2400" b="1" baseline="30000" dirty="0" smtClean="0">
                          <a:solidFill>
                            <a:srgbClr val="002060"/>
                          </a:solidFill>
                          <a:latin typeface="Comic Sans MS" panose="030F0902030302020204" pitchFamily="66" charset="0"/>
                        </a:rPr>
                        <m:t>6</m:t>
                      </m:r>
                      <m:r>
                        <m:rPr>
                          <m:nor/>
                        </m:rPr>
                        <a:rPr lang="es-ES" sz="2400" b="1" dirty="0">
                          <a:solidFill>
                            <a:srgbClr val="002060"/>
                          </a:solidFill>
                          <a:latin typeface="Comic Sans MS" panose="030F0902030302020204" pitchFamily="66" charset="0"/>
                        </a:rPr>
                        <m:t>[</m:t>
                      </m:r>
                      <m:r>
                        <m:rPr>
                          <m:nor/>
                        </m:rPr>
                        <a:rPr lang="es-ES" sz="2400" b="1" dirty="0">
                          <a:solidFill>
                            <a:srgbClr val="002060"/>
                          </a:solidFill>
                          <a:latin typeface="Comic Sans MS" panose="030F0902030302020204" pitchFamily="66" charset="0"/>
                        </a:rPr>
                        <m:t>m</m:t>
                      </m:r>
                      <m:r>
                        <m:rPr>
                          <m:nor/>
                        </m:rPr>
                        <a:rPr lang="es-ES" sz="2400" b="1" baseline="30000" dirty="0">
                          <a:solidFill>
                            <a:srgbClr val="002060"/>
                          </a:solidFill>
                          <a:latin typeface="Comic Sans MS" panose="030F0902030302020204" pitchFamily="66" charset="0"/>
                        </a:rPr>
                        <m:t>2</m:t>
                      </m:r>
                      <m:r>
                        <m:rPr>
                          <m:nor/>
                        </m:rPr>
                        <a:rPr lang="es-ES" sz="2400" b="1" dirty="0">
                          <a:solidFill>
                            <a:srgbClr val="002060"/>
                          </a:solidFill>
                          <a:latin typeface="Comic Sans MS" panose="030F0902030302020204" pitchFamily="66" charset="0"/>
                        </a:rPr>
                        <m:t>]</m:t>
                      </m:r>
                    </m:oMath>
                  </m:oMathPara>
                </a14:m>
                <a:endParaRPr lang="es-CL" sz="2400" dirty="0"/>
              </a:p>
            </p:txBody>
          </p:sp>
        </mc:Choice>
        <mc:Fallback xmlns="">
          <p:sp>
            <p:nvSpPr>
              <p:cNvPr id="15" name="Rectángulo 14">
                <a:extLst>
                  <a:ext uri="{FF2B5EF4-FFF2-40B4-BE49-F238E27FC236}">
                    <a16:creationId xmlns:a16="http://schemas.microsoft.com/office/drawing/2014/main" xmlns="" id="{ED8E7BB1-5790-E541-8B8B-B56A002B5605}"/>
                  </a:ext>
                </a:extLst>
              </p:cNvPr>
              <p:cNvSpPr>
                <a:spLocks noRot="1" noChangeAspect="1" noMove="1" noResize="1" noEditPoints="1" noAdjustHandles="1" noChangeArrowheads="1" noChangeShapeType="1" noTextEdit="1"/>
              </p:cNvSpPr>
              <p:nvPr/>
            </p:nvSpPr>
            <p:spPr>
              <a:xfrm>
                <a:off x="3604775" y="5274488"/>
                <a:ext cx="3702617" cy="470000"/>
              </a:xfrm>
              <a:prstGeom prst="rect">
                <a:avLst/>
              </a:prstGeom>
              <a:blipFill>
                <a:blip r:embed="rId7"/>
                <a:stretch>
                  <a:fillRect t="-13158" r="-342" b="-23684"/>
                </a:stretch>
              </a:blipFill>
            </p:spPr>
            <p:txBody>
              <a:bodyPr/>
              <a:lstStyle/>
              <a:p>
                <a:r>
                  <a:rPr lang="es-CL">
                    <a:noFill/>
                  </a:rPr>
                  <a:t> </a:t>
                </a:r>
              </a:p>
            </p:txBody>
          </p:sp>
        </mc:Fallback>
      </mc:AlternateContent>
    </p:spTree>
    <p:extLst>
      <p:ext uri="{BB962C8B-B14F-4D97-AF65-F5344CB8AC3E}">
        <p14:creationId xmlns:p14="http://schemas.microsoft.com/office/powerpoint/2010/main" val="2744673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8" grpId="0" animBg="1"/>
      <p:bldP spid="9" grpId="0" animBg="1"/>
      <p:bldP spid="10" grpId="0"/>
      <p:bldP spid="13" grpId="0"/>
      <p:bldP spid="14" grpId="0"/>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9D7B51D4-4D6C-EA45-8B88-39A9730416CE}"/>
              </a:ext>
            </a:extLst>
          </p:cNvPr>
          <p:cNvSpPr>
            <a:spLocks noGrp="1"/>
          </p:cNvSpPr>
          <p:nvPr>
            <p:ph idx="1"/>
          </p:nvPr>
        </p:nvSpPr>
        <p:spPr>
          <a:xfrm>
            <a:off x="838200" y="1792574"/>
            <a:ext cx="10130928" cy="1721806"/>
          </a:xfrm>
        </p:spPr>
        <p:txBody>
          <a:bodyPr>
            <a:normAutofit fontScale="70000" lnSpcReduction="20000"/>
          </a:bodyPr>
          <a:lstStyle/>
          <a:p>
            <a:pPr marL="0" indent="0">
              <a:buNone/>
            </a:pPr>
            <a:r>
              <a:rPr lang="es-CL" dirty="0">
                <a:solidFill>
                  <a:srgbClr val="002060"/>
                </a:solidFill>
              </a:rPr>
              <a:t>A partir de las definiciones</a:t>
            </a:r>
          </a:p>
          <a:p>
            <a:pPr marL="0" indent="0">
              <a:buNone/>
            </a:pPr>
            <a:r>
              <a:rPr lang="es-CL" dirty="0">
                <a:solidFill>
                  <a:srgbClr val="002060"/>
                </a:solidFill>
              </a:rPr>
              <a:t> </a:t>
            </a:r>
            <a:r>
              <a:rPr lang="es-CL" dirty="0">
                <a:solidFill>
                  <a:srgbClr val="7030A0"/>
                </a:solidFill>
              </a:rPr>
              <a:t>1 in = 2,54 cm</a:t>
            </a:r>
            <a:r>
              <a:rPr lang="es-CL" dirty="0">
                <a:solidFill>
                  <a:srgbClr val="002060"/>
                </a:solidFill>
              </a:rPr>
              <a:t>, </a:t>
            </a:r>
            <a:r>
              <a:rPr lang="es-CL" dirty="0">
                <a:solidFill>
                  <a:srgbClr val="0070C0"/>
                </a:solidFill>
              </a:rPr>
              <a:t>1 milla = 5280 ft</a:t>
            </a:r>
            <a:r>
              <a:rPr lang="es-CL" dirty="0">
                <a:solidFill>
                  <a:srgbClr val="002060"/>
                </a:solidFill>
              </a:rPr>
              <a:t>, </a:t>
            </a:r>
            <a:r>
              <a:rPr lang="es-CL" dirty="0">
                <a:solidFill>
                  <a:srgbClr val="00B050"/>
                </a:solidFill>
              </a:rPr>
              <a:t>1 ft = 12 in </a:t>
            </a:r>
          </a:p>
          <a:p>
            <a:pPr marL="0" indent="0">
              <a:buNone/>
            </a:pPr>
            <a:r>
              <a:rPr lang="es-CL" dirty="0">
                <a:solidFill>
                  <a:srgbClr val="002060"/>
                </a:solidFill>
              </a:rPr>
              <a:t>Determine</a:t>
            </a:r>
          </a:p>
          <a:p>
            <a:pPr marL="0" indent="0">
              <a:buNone/>
            </a:pPr>
            <a:r>
              <a:rPr lang="es-CL" dirty="0">
                <a:solidFill>
                  <a:srgbClr val="002060"/>
                </a:solidFill>
              </a:rPr>
              <a:t>a) cuántos kilómetros hay en 1 milla y </a:t>
            </a:r>
          </a:p>
          <a:p>
            <a:pPr marL="0" indent="0">
              <a:buNone/>
            </a:pPr>
            <a:r>
              <a:rPr lang="es-CL" dirty="0">
                <a:solidFill>
                  <a:srgbClr val="002060"/>
                </a:solidFill>
              </a:rPr>
              <a:t>b) cuántos pies hay en 1 km.</a:t>
            </a:r>
            <a:endParaRPr lang="es-ES_tradnl" dirty="0">
              <a:solidFill>
                <a:srgbClr val="002060"/>
              </a:solidFill>
            </a:endParaRPr>
          </a:p>
        </p:txBody>
      </p:sp>
      <p:sp>
        <p:nvSpPr>
          <p:cNvPr id="4" name="Título 1">
            <a:extLst>
              <a:ext uri="{FF2B5EF4-FFF2-40B4-BE49-F238E27FC236}">
                <a16:creationId xmlns:a16="http://schemas.microsoft.com/office/drawing/2014/main" id="{BE5AC488-6E34-9A45-8935-A7C37D27A3DE}"/>
              </a:ext>
            </a:extLst>
          </p:cNvPr>
          <p:cNvSpPr>
            <a:spLocks noGrp="1"/>
          </p:cNvSpPr>
          <p:nvPr>
            <p:ph type="title"/>
          </p:nvPr>
        </p:nvSpPr>
        <p:spPr/>
        <p:txBody>
          <a:bodyPr/>
          <a:lstStyle/>
          <a:p>
            <a:r>
              <a:rPr lang="es-ES_tradnl" dirty="0"/>
              <a:t>Ejercicio</a:t>
            </a:r>
          </a:p>
        </p:txBody>
      </p:sp>
    </p:spTree>
    <p:extLst>
      <p:ext uri="{BB962C8B-B14F-4D97-AF65-F5344CB8AC3E}">
        <p14:creationId xmlns:p14="http://schemas.microsoft.com/office/powerpoint/2010/main" val="26133338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51E1892-A6F5-504E-856F-B06F9C6124C0}"/>
              </a:ext>
            </a:extLst>
          </p:cNvPr>
          <p:cNvSpPr>
            <a:spLocks noGrp="1"/>
          </p:cNvSpPr>
          <p:nvPr>
            <p:ph type="title"/>
          </p:nvPr>
        </p:nvSpPr>
        <p:spPr/>
        <p:txBody>
          <a:bodyPr/>
          <a:lstStyle/>
          <a:p>
            <a:r>
              <a:rPr lang="es-ES_tradnl" dirty="0"/>
              <a:t>Ejercicio</a:t>
            </a:r>
          </a:p>
        </p:txBody>
      </p:sp>
      <p:sp>
        <p:nvSpPr>
          <p:cNvPr id="3" name="Marcador de contenido 2">
            <a:extLst>
              <a:ext uri="{FF2B5EF4-FFF2-40B4-BE49-F238E27FC236}">
                <a16:creationId xmlns:a16="http://schemas.microsoft.com/office/drawing/2014/main" id="{FC3614BC-583F-204D-8207-057A4E8CC18D}"/>
              </a:ext>
            </a:extLst>
          </p:cNvPr>
          <p:cNvSpPr>
            <a:spLocks noGrp="1"/>
          </p:cNvSpPr>
          <p:nvPr>
            <p:ph idx="1"/>
          </p:nvPr>
        </p:nvSpPr>
        <p:spPr>
          <a:xfrm>
            <a:off x="728032" y="1690688"/>
            <a:ext cx="10515600" cy="1942144"/>
          </a:xfrm>
        </p:spPr>
        <p:txBody>
          <a:bodyPr/>
          <a:lstStyle/>
          <a:p>
            <a:pPr marL="0" indent="0" algn="just">
              <a:buNone/>
            </a:pPr>
            <a:r>
              <a:rPr lang="es-ES_tradnl" dirty="0">
                <a:solidFill>
                  <a:srgbClr val="002060"/>
                </a:solidFill>
              </a:rPr>
              <a:t>El diamante tallado más grande del mundo es la Primera Estrella de África (montada en el cetro real británico y guardado en la Torre de Londres). Su volumen es de 1,84 pulgada cúbica. ¿Cuál será su volumen en centímetro cúbico? ¿Y en metro cúbico?</a:t>
            </a:r>
          </a:p>
        </p:txBody>
      </p:sp>
    </p:spTree>
    <p:extLst>
      <p:ext uri="{BB962C8B-B14F-4D97-AF65-F5344CB8AC3E}">
        <p14:creationId xmlns:p14="http://schemas.microsoft.com/office/powerpoint/2010/main" val="9956981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282236EA-76F1-0D4F-BD61-3D1B9A1CC6F4}"/>
              </a:ext>
            </a:extLst>
          </p:cNvPr>
          <p:cNvSpPr>
            <a:spLocks noGrp="1"/>
          </p:cNvSpPr>
          <p:nvPr>
            <p:ph idx="1"/>
          </p:nvPr>
        </p:nvSpPr>
        <p:spPr/>
        <p:txBody>
          <a:bodyPr>
            <a:normAutofit/>
          </a:bodyPr>
          <a:lstStyle/>
          <a:p>
            <a:pPr marL="0" indent="0">
              <a:buNone/>
            </a:pPr>
            <a:r>
              <a:rPr lang="es-ES_tradnl" sz="2400" dirty="0">
                <a:solidFill>
                  <a:srgbClr val="002060"/>
                </a:solidFill>
              </a:rPr>
              <a:t>Según la etiqueta de un frasco de aderezo para ensalada, el volumen del contenido es 0,473 litro (L). Use solo las conversiones 1 L  =  1000 cm</a:t>
            </a:r>
            <a:r>
              <a:rPr lang="es-ES_tradnl" sz="2400" baseline="30000" dirty="0">
                <a:solidFill>
                  <a:srgbClr val="002060"/>
                </a:solidFill>
              </a:rPr>
              <a:t>3</a:t>
            </a:r>
            <a:r>
              <a:rPr lang="es-ES_tradnl" sz="2400" dirty="0">
                <a:solidFill>
                  <a:srgbClr val="002060"/>
                </a:solidFill>
              </a:rPr>
              <a:t> y 1 in = 2,54 cm para expresar dicho volumen en pulgada cúbica.</a:t>
            </a:r>
          </a:p>
        </p:txBody>
      </p:sp>
      <p:sp>
        <p:nvSpPr>
          <p:cNvPr id="4" name="Título 1">
            <a:extLst>
              <a:ext uri="{FF2B5EF4-FFF2-40B4-BE49-F238E27FC236}">
                <a16:creationId xmlns:a16="http://schemas.microsoft.com/office/drawing/2014/main" id="{C24D4533-0795-0B40-8CF0-79B3E04B535F}"/>
              </a:ext>
            </a:extLst>
          </p:cNvPr>
          <p:cNvSpPr>
            <a:spLocks noGrp="1"/>
          </p:cNvSpPr>
          <p:nvPr>
            <p:ph type="title"/>
          </p:nvPr>
        </p:nvSpPr>
        <p:spPr>
          <a:xfrm>
            <a:off x="838200" y="365125"/>
            <a:ext cx="10515600" cy="1325563"/>
          </a:xfrm>
        </p:spPr>
        <p:txBody>
          <a:bodyPr/>
          <a:lstStyle/>
          <a:p>
            <a:r>
              <a:rPr lang="es-ES_tradnl" dirty="0"/>
              <a:t>Ejercicio</a:t>
            </a:r>
          </a:p>
        </p:txBody>
      </p:sp>
    </p:spTree>
    <p:extLst>
      <p:ext uri="{BB962C8B-B14F-4D97-AF65-F5344CB8AC3E}">
        <p14:creationId xmlns:p14="http://schemas.microsoft.com/office/powerpoint/2010/main" val="433633414"/>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4914</TotalTime>
  <Words>2069</Words>
  <Application>Microsoft Macintosh PowerPoint</Application>
  <PresentationFormat>Panorámica</PresentationFormat>
  <Paragraphs>147</Paragraphs>
  <Slides>32</Slides>
  <Notes>0</Notes>
  <HiddenSlides>4</HiddenSlides>
  <MMClips>1</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32</vt:i4>
      </vt:variant>
    </vt:vector>
  </HeadingPairs>
  <TitlesOfParts>
    <vt:vector size="39" baseType="lpstr">
      <vt:lpstr>Arial</vt:lpstr>
      <vt:lpstr>Calibri</vt:lpstr>
      <vt:lpstr>Calibri Light</vt:lpstr>
      <vt:lpstr>Cambria Math</vt:lpstr>
      <vt:lpstr>Comic Sans MS</vt:lpstr>
      <vt:lpstr>open sans</vt:lpstr>
      <vt:lpstr>Tema de Office</vt:lpstr>
      <vt:lpstr>Física I Escuela Naval A. Prat 2S-2025  Unidades de medida </vt:lpstr>
      <vt:lpstr>Presentación de PowerPoint</vt:lpstr>
      <vt:lpstr>Presentación de PowerPoint</vt:lpstr>
      <vt:lpstr>Presentación de PowerPoint</vt:lpstr>
      <vt:lpstr>Presentación de PowerPoint</vt:lpstr>
      <vt:lpstr>Presentación de PowerPoint</vt:lpstr>
      <vt:lpstr>REGLAS, NORMAS Y RECOMENDACIONES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Sistema imperial y métrico Americano U.S. Customary System (USCS)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Ejercicio</vt:lpstr>
      <vt:lpstr>Ejercicio</vt:lpstr>
      <vt:lpstr>Ejercicio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Física I Escuela Naval A. Prat 2S-2020  Unidades de medida </dc:title>
  <dc:creator>Cristian Romanque</dc:creator>
  <cp:lastModifiedBy>Hector Jaime</cp:lastModifiedBy>
  <cp:revision>35</cp:revision>
  <dcterms:created xsi:type="dcterms:W3CDTF">2020-07-19T22:35:55Z</dcterms:created>
  <dcterms:modified xsi:type="dcterms:W3CDTF">2025-07-15T16:07:43Z</dcterms:modified>
</cp:coreProperties>
</file>