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73" r:id="rId10"/>
    <p:sldId id="265" r:id="rId11"/>
    <p:sldId id="266" r:id="rId12"/>
    <p:sldId id="267" r:id="rId13"/>
    <p:sldId id="268" r:id="rId14"/>
    <p:sldId id="275" r:id="rId15"/>
    <p:sldId id="274" r:id="rId1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EF6157-6197-40C6-934E-7D612901285D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FC2E0B21-7228-4F1C-AD72-EB50B3D76F45}">
      <dgm:prSet/>
      <dgm:spPr/>
      <dgm:t>
        <a:bodyPr/>
        <a:lstStyle/>
        <a:p>
          <a:r>
            <a:rPr lang="pt-BR" dirty="0"/>
            <a:t>Física I</a:t>
          </a:r>
        </a:p>
        <a:p>
          <a:r>
            <a:rPr lang="pt-BR" dirty="0"/>
            <a:t>Matemáticas I</a:t>
          </a:r>
        </a:p>
        <a:p>
          <a:r>
            <a:rPr lang="pt-BR" dirty="0"/>
            <a:t>Química aplicada I</a:t>
          </a:r>
          <a:endParaRPr lang="es-CL" dirty="0"/>
        </a:p>
      </dgm:t>
    </dgm:pt>
    <dgm:pt modelId="{4D4D227B-F63B-49FC-A04B-6583AC5F0861}" type="parTrans" cxnId="{C8553795-6AB1-4C62-826A-33E7BD0EF630}">
      <dgm:prSet/>
      <dgm:spPr/>
      <dgm:t>
        <a:bodyPr/>
        <a:lstStyle/>
        <a:p>
          <a:endParaRPr lang="es-CL"/>
        </a:p>
      </dgm:t>
    </dgm:pt>
    <dgm:pt modelId="{AD184317-0F1A-4E79-A7D2-5EAD7CB0A6E4}" type="sibTrans" cxnId="{C8553795-6AB1-4C62-826A-33E7BD0EF630}">
      <dgm:prSet/>
      <dgm:spPr/>
      <dgm:t>
        <a:bodyPr/>
        <a:lstStyle/>
        <a:p>
          <a:endParaRPr lang="es-CL"/>
        </a:p>
      </dgm:t>
    </dgm:pt>
    <dgm:pt modelId="{5C8A1C37-09FD-48DE-91CC-F5DD4EE043AA}">
      <dgm:prSet/>
      <dgm:spPr/>
      <dgm:t>
        <a:bodyPr/>
        <a:lstStyle/>
        <a:p>
          <a:r>
            <a:rPr lang="es-CL"/>
            <a:t>Modelamiento de Sistemas I</a:t>
          </a:r>
        </a:p>
      </dgm:t>
    </dgm:pt>
    <dgm:pt modelId="{4545A2BE-858C-42D1-BE01-73C6C937C7DC}" type="parTrans" cxnId="{F2525160-BF0B-4C95-9B3B-0E3EE45C4F3A}">
      <dgm:prSet/>
      <dgm:spPr/>
      <dgm:t>
        <a:bodyPr/>
        <a:lstStyle/>
        <a:p>
          <a:endParaRPr lang="es-CL"/>
        </a:p>
      </dgm:t>
    </dgm:pt>
    <dgm:pt modelId="{DEA5E521-783D-4286-B6B1-F9AA6E804E1C}" type="sibTrans" cxnId="{F2525160-BF0B-4C95-9B3B-0E3EE45C4F3A}">
      <dgm:prSet/>
      <dgm:spPr/>
      <dgm:t>
        <a:bodyPr/>
        <a:lstStyle/>
        <a:p>
          <a:endParaRPr lang="es-CL"/>
        </a:p>
      </dgm:t>
    </dgm:pt>
    <dgm:pt modelId="{BF64B2B3-717F-4C2C-8125-39330BC30B3F}">
      <dgm:prSet/>
      <dgm:spPr>
        <a:effectLst>
          <a:outerShdw blurRad="50800" dist="50800" dir="5400000" sx="1000" sy="1000" algn="ctr" rotWithShape="0">
            <a:srgbClr val="000000"/>
          </a:outerShdw>
        </a:effectLst>
      </dgm:spPr>
      <dgm:t>
        <a:bodyPr/>
        <a:lstStyle/>
        <a:p>
          <a:r>
            <a:rPr lang="es-CL" dirty="0"/>
            <a:t>Modelamiento de Sistemas II</a:t>
          </a:r>
        </a:p>
      </dgm:t>
    </dgm:pt>
    <dgm:pt modelId="{0E57A868-EBFD-4900-A708-018D0F31B432}" type="parTrans" cxnId="{5430629B-6795-464F-B403-BB673B4DB899}">
      <dgm:prSet/>
      <dgm:spPr/>
      <dgm:t>
        <a:bodyPr/>
        <a:lstStyle/>
        <a:p>
          <a:endParaRPr lang="es-CL"/>
        </a:p>
      </dgm:t>
    </dgm:pt>
    <dgm:pt modelId="{B1601051-EAC2-480E-931C-631F8F521B85}" type="sibTrans" cxnId="{5430629B-6795-464F-B403-BB673B4DB899}">
      <dgm:prSet/>
      <dgm:spPr/>
      <dgm:t>
        <a:bodyPr/>
        <a:lstStyle/>
        <a:p>
          <a:endParaRPr lang="es-CL"/>
        </a:p>
      </dgm:t>
    </dgm:pt>
    <dgm:pt modelId="{5724A041-92A2-4AE4-97BE-D9536B17A2A1}" type="pres">
      <dgm:prSet presAssocID="{59EF6157-6197-40C6-934E-7D612901285D}" presName="CompostProcess" presStyleCnt="0">
        <dgm:presLayoutVars>
          <dgm:dir/>
          <dgm:resizeHandles val="exact"/>
        </dgm:presLayoutVars>
      </dgm:prSet>
      <dgm:spPr/>
    </dgm:pt>
    <dgm:pt modelId="{7EC065C7-2F16-476D-991A-7B11F4CB65DB}" type="pres">
      <dgm:prSet presAssocID="{59EF6157-6197-40C6-934E-7D612901285D}" presName="arrow" presStyleLbl="bgShp" presStyleIdx="0" presStyleCnt="1" custLinFactNeighborX="-2322" custLinFactNeighborY="99716"/>
      <dgm:spPr/>
    </dgm:pt>
    <dgm:pt modelId="{CE216009-C990-421C-B118-FCAC518A5990}" type="pres">
      <dgm:prSet presAssocID="{59EF6157-6197-40C6-934E-7D612901285D}" presName="linearProcess" presStyleCnt="0"/>
      <dgm:spPr/>
    </dgm:pt>
    <dgm:pt modelId="{7AF16DB8-A8BC-48A9-B93E-562A8F776068}" type="pres">
      <dgm:prSet presAssocID="{FC2E0B21-7228-4F1C-AD72-EB50B3D76F45}" presName="textNode" presStyleLbl="node1" presStyleIdx="0" presStyleCnt="3">
        <dgm:presLayoutVars>
          <dgm:bulletEnabled val="1"/>
        </dgm:presLayoutVars>
      </dgm:prSet>
      <dgm:spPr/>
    </dgm:pt>
    <dgm:pt modelId="{EA842097-1379-446F-A405-159C722EA6FE}" type="pres">
      <dgm:prSet presAssocID="{AD184317-0F1A-4E79-A7D2-5EAD7CB0A6E4}" presName="sibTrans" presStyleCnt="0"/>
      <dgm:spPr/>
    </dgm:pt>
    <dgm:pt modelId="{F6E5CEA7-16CA-4E20-B21B-2DCF95F29355}" type="pres">
      <dgm:prSet presAssocID="{5C8A1C37-09FD-48DE-91CC-F5DD4EE043AA}" presName="textNode" presStyleLbl="node1" presStyleIdx="1" presStyleCnt="3" custScaleX="139875" custScaleY="150460">
        <dgm:presLayoutVars>
          <dgm:bulletEnabled val="1"/>
        </dgm:presLayoutVars>
      </dgm:prSet>
      <dgm:spPr/>
    </dgm:pt>
    <dgm:pt modelId="{F89D953D-CF6D-40C1-8769-DF871CD4CB44}" type="pres">
      <dgm:prSet presAssocID="{DEA5E521-783D-4286-B6B1-F9AA6E804E1C}" presName="sibTrans" presStyleCnt="0"/>
      <dgm:spPr/>
    </dgm:pt>
    <dgm:pt modelId="{5E9A50F1-C2CF-48FA-BDA8-91876725C783}" type="pres">
      <dgm:prSet presAssocID="{BF64B2B3-717F-4C2C-8125-39330BC30B3F}" presName="textNode" presStyleLbl="node1" presStyleIdx="2" presStyleCnt="3">
        <dgm:presLayoutVars>
          <dgm:bulletEnabled val="1"/>
        </dgm:presLayoutVars>
      </dgm:prSet>
      <dgm:spPr/>
    </dgm:pt>
  </dgm:ptLst>
  <dgm:cxnLst>
    <dgm:cxn modelId="{F2525160-BF0B-4C95-9B3B-0E3EE45C4F3A}" srcId="{59EF6157-6197-40C6-934E-7D612901285D}" destId="{5C8A1C37-09FD-48DE-91CC-F5DD4EE043AA}" srcOrd="1" destOrd="0" parTransId="{4545A2BE-858C-42D1-BE01-73C6C937C7DC}" sibTransId="{DEA5E521-783D-4286-B6B1-F9AA6E804E1C}"/>
    <dgm:cxn modelId="{C8553795-6AB1-4C62-826A-33E7BD0EF630}" srcId="{59EF6157-6197-40C6-934E-7D612901285D}" destId="{FC2E0B21-7228-4F1C-AD72-EB50B3D76F45}" srcOrd="0" destOrd="0" parTransId="{4D4D227B-F63B-49FC-A04B-6583AC5F0861}" sibTransId="{AD184317-0F1A-4E79-A7D2-5EAD7CB0A6E4}"/>
    <dgm:cxn modelId="{5430629B-6795-464F-B403-BB673B4DB899}" srcId="{59EF6157-6197-40C6-934E-7D612901285D}" destId="{BF64B2B3-717F-4C2C-8125-39330BC30B3F}" srcOrd="2" destOrd="0" parTransId="{0E57A868-EBFD-4900-A708-018D0F31B432}" sibTransId="{B1601051-EAC2-480E-931C-631F8F521B85}"/>
    <dgm:cxn modelId="{D77D6FA0-03AC-44EE-9DBC-2149E0E1B9B0}" type="presOf" srcId="{FC2E0B21-7228-4F1C-AD72-EB50B3D76F45}" destId="{7AF16DB8-A8BC-48A9-B93E-562A8F776068}" srcOrd="0" destOrd="0" presId="urn:microsoft.com/office/officeart/2005/8/layout/hProcess9"/>
    <dgm:cxn modelId="{A12B5EB2-ECAD-43F0-8D38-4971A4B6F3FE}" type="presOf" srcId="{5C8A1C37-09FD-48DE-91CC-F5DD4EE043AA}" destId="{F6E5CEA7-16CA-4E20-B21B-2DCF95F29355}" srcOrd="0" destOrd="0" presId="urn:microsoft.com/office/officeart/2005/8/layout/hProcess9"/>
    <dgm:cxn modelId="{9FFBC5B9-3964-42D0-BD36-25973C6A6D1B}" type="presOf" srcId="{59EF6157-6197-40C6-934E-7D612901285D}" destId="{5724A041-92A2-4AE4-97BE-D9536B17A2A1}" srcOrd="0" destOrd="0" presId="urn:microsoft.com/office/officeart/2005/8/layout/hProcess9"/>
    <dgm:cxn modelId="{6F61A2C8-C684-4809-BF87-9E5F535FA768}" type="presOf" srcId="{BF64B2B3-717F-4C2C-8125-39330BC30B3F}" destId="{5E9A50F1-C2CF-48FA-BDA8-91876725C783}" srcOrd="0" destOrd="0" presId="urn:microsoft.com/office/officeart/2005/8/layout/hProcess9"/>
    <dgm:cxn modelId="{9D20D38A-C0D2-485A-AB30-129B5179C308}" type="presParOf" srcId="{5724A041-92A2-4AE4-97BE-D9536B17A2A1}" destId="{7EC065C7-2F16-476D-991A-7B11F4CB65DB}" srcOrd="0" destOrd="0" presId="urn:microsoft.com/office/officeart/2005/8/layout/hProcess9"/>
    <dgm:cxn modelId="{E04D9808-9BA4-4FFE-B6EC-8EF42A95CD4B}" type="presParOf" srcId="{5724A041-92A2-4AE4-97BE-D9536B17A2A1}" destId="{CE216009-C990-421C-B118-FCAC518A5990}" srcOrd="1" destOrd="0" presId="urn:microsoft.com/office/officeart/2005/8/layout/hProcess9"/>
    <dgm:cxn modelId="{A8C15541-0230-4F28-95F3-9AB188D67A51}" type="presParOf" srcId="{CE216009-C990-421C-B118-FCAC518A5990}" destId="{7AF16DB8-A8BC-48A9-B93E-562A8F776068}" srcOrd="0" destOrd="0" presId="urn:microsoft.com/office/officeart/2005/8/layout/hProcess9"/>
    <dgm:cxn modelId="{D30BC4BB-D1AF-4673-A9E4-C538126118B7}" type="presParOf" srcId="{CE216009-C990-421C-B118-FCAC518A5990}" destId="{EA842097-1379-446F-A405-159C722EA6FE}" srcOrd="1" destOrd="0" presId="urn:microsoft.com/office/officeart/2005/8/layout/hProcess9"/>
    <dgm:cxn modelId="{AAE12779-530D-497B-A16F-1B542AD44044}" type="presParOf" srcId="{CE216009-C990-421C-B118-FCAC518A5990}" destId="{F6E5CEA7-16CA-4E20-B21B-2DCF95F29355}" srcOrd="2" destOrd="0" presId="urn:microsoft.com/office/officeart/2005/8/layout/hProcess9"/>
    <dgm:cxn modelId="{96E8CEDA-6D46-4AFC-8D16-F2824F82F50D}" type="presParOf" srcId="{CE216009-C990-421C-B118-FCAC518A5990}" destId="{F89D953D-CF6D-40C1-8769-DF871CD4CB44}" srcOrd="3" destOrd="0" presId="urn:microsoft.com/office/officeart/2005/8/layout/hProcess9"/>
    <dgm:cxn modelId="{B14E4F8C-B6CB-4BC3-AAEE-6A2FA73452A4}" type="presParOf" srcId="{CE216009-C990-421C-B118-FCAC518A5990}" destId="{5E9A50F1-C2CF-48FA-BDA8-91876725C783}" srcOrd="4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EC065C7-2F16-476D-991A-7B11F4CB65DB}">
      <dsp:nvSpPr>
        <dsp:cNvPr id="0" name=""/>
        <dsp:cNvSpPr/>
      </dsp:nvSpPr>
      <dsp:spPr>
        <a:xfrm>
          <a:off x="246464" y="0"/>
          <a:ext cx="3790876" cy="1682151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16DB8-A8BC-48A9-B93E-562A8F776068}">
      <dsp:nvSpPr>
        <dsp:cNvPr id="0" name=""/>
        <dsp:cNvSpPr/>
      </dsp:nvSpPr>
      <dsp:spPr>
        <a:xfrm>
          <a:off x="1340" y="504645"/>
          <a:ext cx="1273933" cy="6728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Física I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Matemáticas I</a:t>
          </a:r>
        </a:p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pt-BR" sz="1000" kern="1200" dirty="0"/>
            <a:t>Química aplicada I</a:t>
          </a:r>
          <a:endParaRPr lang="es-CL" sz="1000" kern="1200" dirty="0"/>
        </a:p>
      </dsp:txBody>
      <dsp:txXfrm>
        <a:off x="34186" y="537491"/>
        <a:ext cx="1208241" cy="607168"/>
      </dsp:txXfrm>
    </dsp:sp>
    <dsp:sp modelId="{F6E5CEA7-16CA-4E20-B21B-2DCF95F29355}">
      <dsp:nvSpPr>
        <dsp:cNvPr id="0" name=""/>
        <dsp:cNvSpPr/>
      </dsp:nvSpPr>
      <dsp:spPr>
        <a:xfrm>
          <a:off x="1338970" y="334882"/>
          <a:ext cx="1781914" cy="101238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/>
            <a:t>Modelamiento de Sistemas I</a:t>
          </a:r>
        </a:p>
      </dsp:txBody>
      <dsp:txXfrm>
        <a:off x="1388391" y="384303"/>
        <a:ext cx="1683072" cy="913543"/>
      </dsp:txXfrm>
    </dsp:sp>
    <dsp:sp modelId="{5E9A50F1-C2CF-48FA-BDA8-91876725C783}">
      <dsp:nvSpPr>
        <dsp:cNvPr id="0" name=""/>
        <dsp:cNvSpPr/>
      </dsp:nvSpPr>
      <dsp:spPr>
        <a:xfrm>
          <a:off x="3184581" y="504645"/>
          <a:ext cx="1273933" cy="6728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>
          <a:outerShdw blurRad="50800" dist="50800" dir="5400000" sx="1000" sy="1000" algn="ctr" rotWithShape="0">
            <a:srgbClr val="000000"/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marL="0" lvl="0" indent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000" kern="1200" dirty="0"/>
            <a:t>Modelamiento de Sistemas II</a:t>
          </a:r>
        </a:p>
      </dsp:txBody>
      <dsp:txXfrm>
        <a:off x="3217427" y="537491"/>
        <a:ext cx="1208241" cy="6071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8775FD-4167-4526-BC24-E0F847E0F3F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46034AA-FB90-42BD-B6D7-4BF4A25BB9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283A412-CDB0-4D79-955A-063073D382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17D78D-CBF9-4BC5-A0CD-068ECB968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D8EBDBD-0A84-4EA3-B73F-0E46E40B1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7432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C34931-01FB-489C-8A98-C6D252053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8FCFE78-DD76-40B4-AB55-846D181AF2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176FCB7-1DFA-4C33-9F50-251780C3F5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32BA494-BE74-4699-BE44-48946C0D1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BDA9ED3-B634-4664-AF9F-76D4B0C02A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563781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8189F20-2F32-47AE-BC26-3D870B7F2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3C9EECC-9F71-4569-934A-78BD6F65A1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A30F527-7D89-46B9-B10C-27C39AF487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6000BF2-4762-4D9C-B60E-16A1BDAF7A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7BE4A6C-62FE-4297-B83E-C07D5200F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95288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01C515-4658-4A03-9CDD-96B55E7C3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E9BFCB-A7B6-4CDC-B86E-761DD07A1F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9645AF9B-D126-4F8F-8A49-301F9B577A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AE94C61D-2029-472D-AA68-714E66D985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6B9F537-1A01-401C-9519-316E8FD1B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5666B4F-EF14-4ED1-80EB-60E7F8CEF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43599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0813BB-278E-4150-B27E-DF01F066F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1C5085C-3E1C-4B9E-B1B1-D2BF49A860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38E6B0E-84FA-4406-957C-5A28B43243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831165C3-7485-41BB-8F75-291824221E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1390C8BB-0848-48DE-937A-0418514EF30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6C5A984C-E10A-401E-B447-8E50B9B96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0222D21-07FD-4924-8356-8A8205B7F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9C64549F-5B51-4509-8677-219F92191E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76857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6E12CBD-5C47-41FF-86E9-1C7C57A00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BC53D0A6-3159-4E8A-A5B3-E2528B6B5A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91C99C6B-4E45-4456-A34F-7F6957077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D7D61C4-613E-4ED1-9963-C6CABFB4B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4378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BDCE4AC-128B-4FCA-A882-A2F02A941E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43AD59-0320-47A0-9200-09E5D7F8A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007870C-F1AF-4DCF-9F4D-4578787782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7903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72F73-17CA-4B87-8079-DAB16D6E90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83A9A66-03D5-4DCA-8298-A7DB3909C4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BB2C74F-A195-41F8-AE88-C0F60130119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5A4F684-CCC9-4D5D-B522-5DB251ADF7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FB3026CC-21C7-45D2-AF6C-E13AF8DC7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FBEBC2B-97CF-4B44-89F7-2C6A31597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96534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BD19B2-3468-489A-93FE-658CBD3FF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BFC7D7C3-82FE-4272-943A-150519E84E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2FDC320C-8FB1-4E74-8A7C-B82D047E4DD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E05C1F-F7B5-4CF7-840F-4BF51D7C33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033C4AD-4834-4D81-84FB-0B7593C45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9F67AF7-B073-499B-B4C2-50161304D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21546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696E3-83CC-46EA-88B2-7068F1A7DB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BB3E021-9A51-41F5-8340-6D85E0025D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5A75C4-DF43-43A2-935F-B94058DA3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9959DC-A6C3-40FA-8476-B50B82198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0A7DE0-7365-418A-90AC-CA45491D21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1431010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7BA39EE-6AF9-40EF-B323-D8DA46C133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C045495-0496-406C-A07F-2CDC49E6DD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8CBF912-965B-4FD4-8805-1DB82D571A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DAB031D-6EDE-44A3-A6E5-07ED0CC82E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4E084D6-A587-4C47-A57E-A8367336C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298310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319D480-78C2-4129-8350-0CCCDC4F25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5B0EFBC-D4AB-41B7-BD24-DCCEF7E742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39DF54D-5C5E-41BC-8845-0C49A05152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2FDC5-E73D-4068-815B-2FEDEDD37FAC}" type="datetimeFigureOut">
              <a:rPr lang="es-CL" smtClean="0"/>
              <a:t>06-07-2022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1FD359E-8C67-4D0B-962C-88C7E084F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A48473F-DA31-4A48-93D0-B5D424B64E0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48E1B9-6349-4196-901D-3AB33E514EE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008098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ing.com/videos/search?q=cursos+de+excel+online+gratis&amp;&amp;view=detail&amp;mid=D1E68C0D8180DDB48B69D1E68C0D8180DDB48B69&amp;&amp;FORM=VRDGAR&amp;ru=%2Fvideos%2Fsearch%3Fq%3Dcursos%2Bde%2Bexcel%2Bonline%2Bgratis%26FORM%3DHDRSC3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educrea.cl/resolucion-de-problemas-una-alternativa-didactica-en-el-aprendizaje-de-las-matematica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excelyvba.com/ejercicios-de-excel-con-soluciones/" TargetMode="External"/><Relationship Id="rId4" Type="http://schemas.openxmlformats.org/officeDocument/2006/relationships/hyperlink" Target="http://www.areatecnologia.com/informatica/ejemplos-de-diagramas-de-flujo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76" y="0"/>
            <a:ext cx="2101174" cy="1516101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7AC367D-2AD4-47A6-B4A4-D3A047A893EB}"/>
              </a:ext>
            </a:extLst>
          </p:cNvPr>
          <p:cNvSpPr txBox="1"/>
          <p:nvPr/>
        </p:nvSpPr>
        <p:spPr>
          <a:xfrm>
            <a:off x="950495" y="2829088"/>
            <a:ext cx="1045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4800" dirty="0">
                <a:latin typeface="Arial" panose="020B0604020202020204" pitchFamily="34" charset="0"/>
                <a:cs typeface="Arial" panose="020B0604020202020204" pitchFamily="34" charset="0"/>
              </a:rPr>
              <a:t>Modelamiento de sistemas I  2022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AE8FC9D3-4D14-4540-AA3F-F5233C7A8539}"/>
              </a:ext>
            </a:extLst>
          </p:cNvPr>
          <p:cNvSpPr txBox="1"/>
          <p:nvPr/>
        </p:nvSpPr>
        <p:spPr>
          <a:xfrm>
            <a:off x="600075" y="1316046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1092608-F598-4EDB-B359-D28220D08238}"/>
              </a:ext>
            </a:extLst>
          </p:cNvPr>
          <p:cNvSpPr txBox="1"/>
          <p:nvPr/>
        </p:nvSpPr>
        <p:spPr>
          <a:xfrm>
            <a:off x="5129213" y="4211405"/>
            <a:ext cx="627221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u="sng" dirty="0">
                <a:latin typeface="Arial" panose="020B0604020202020204" pitchFamily="34" charset="0"/>
                <a:cs typeface="Arial" panose="020B0604020202020204" pitchFamily="34" charset="0"/>
              </a:rPr>
              <a:t>PROFESORES</a:t>
            </a:r>
            <a:r>
              <a:rPr lang="es-CL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SAMUEL VARELA (2C - 2D)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 ALBERTO GARCIA</a:t>
            </a:r>
            <a:r>
              <a:rPr lang="es-CL" dirty="0"/>
              <a:t> </a:t>
            </a:r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(2A)</a:t>
            </a:r>
          </a:p>
          <a:p>
            <a:r>
              <a:rPr lang="es-CL" dirty="0">
                <a:latin typeface="Arial" panose="020B0604020202020204" pitchFamily="34" charset="0"/>
                <a:cs typeface="Arial" panose="020B0604020202020204" pitchFamily="34" charset="0"/>
              </a:rPr>
              <a:t>VÍCTOR DE LA FUENTE (2B)</a:t>
            </a:r>
          </a:p>
        </p:txBody>
      </p:sp>
    </p:spTree>
    <p:extLst>
      <p:ext uri="{BB962C8B-B14F-4D97-AF65-F5344CB8AC3E}">
        <p14:creationId xmlns:p14="http://schemas.microsoft.com/office/powerpoint/2010/main" val="33510065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>
                <a:solidFill>
                  <a:schemeClr val="lt1"/>
                </a:solidFill>
              </a:rPr>
              <a:t>Temas a Tratar</a:t>
            </a:r>
            <a:endParaRPr sz="360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297690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Contacto y Horario de Clases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Objetivos de la Asignatura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Unidades de Aprendizajes y Contenidos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Evaluaciones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CL" sz="3000" dirty="0"/>
              <a:t>Bibliografía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s-CL" sz="2800" dirty="0"/>
          </a:p>
          <a:p>
            <a:endParaRPr lang="es-CL" dirty="0"/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981908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Contacto y Horario de Clases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917446" y="4647195"/>
            <a:ext cx="99167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/>
              <a:t>Clases:</a:t>
            </a:r>
          </a:p>
          <a:p>
            <a:r>
              <a:rPr lang="es-MX" sz="3200" dirty="0"/>
              <a:t>	Jueves: 11:30 a 13:00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94FBB110-D7DE-4513-BC1F-0A18B36CA1A7}"/>
              </a:ext>
            </a:extLst>
          </p:cNvPr>
          <p:cNvSpPr txBox="1"/>
          <p:nvPr/>
        </p:nvSpPr>
        <p:spPr>
          <a:xfrm>
            <a:off x="848620" y="2890391"/>
            <a:ext cx="99167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3200" dirty="0"/>
              <a:t>Alberto García Covacevich</a:t>
            </a:r>
          </a:p>
          <a:p>
            <a:r>
              <a:rPr lang="es-MX" sz="3200" dirty="0"/>
              <a:t>garcov04@gmail.com</a:t>
            </a:r>
          </a:p>
          <a:p>
            <a:r>
              <a:rPr lang="es-MX" sz="3200" dirty="0"/>
              <a:t>+56 9 9732 8537</a:t>
            </a:r>
          </a:p>
        </p:txBody>
      </p:sp>
    </p:spTree>
    <p:extLst>
      <p:ext uri="{BB962C8B-B14F-4D97-AF65-F5344CB8AC3E}">
        <p14:creationId xmlns:p14="http://schemas.microsoft.com/office/powerpoint/2010/main" val="1139921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63518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Objetivos de la Asignatura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 </a:t>
            </a:r>
            <a:endParaRPr sz="3600" dirty="0">
              <a:solidFill>
                <a:schemeClr val="lt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B153C88B-1539-4523-8213-25D4DA2C1C16}"/>
              </a:ext>
            </a:extLst>
          </p:cNvPr>
          <p:cNvSpPr txBox="1"/>
          <p:nvPr/>
        </p:nvSpPr>
        <p:spPr>
          <a:xfrm>
            <a:off x="914400" y="2559605"/>
            <a:ext cx="69313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  <a:p>
            <a:endParaRPr lang="es-CL" dirty="0"/>
          </a:p>
        </p:txBody>
      </p:sp>
      <p:sp>
        <p:nvSpPr>
          <p:cNvPr id="8" name="Google Shape;114;p17">
            <a:extLst>
              <a:ext uri="{FF2B5EF4-FFF2-40B4-BE49-F238E27FC236}">
                <a16:creationId xmlns:a16="http://schemas.microsoft.com/office/drawing/2014/main" id="{D8854BD3-F663-48DF-BEBA-9B75DDD22E72}"/>
              </a:ext>
            </a:extLst>
          </p:cNvPr>
          <p:cNvSpPr/>
          <p:nvPr/>
        </p:nvSpPr>
        <p:spPr>
          <a:xfrm>
            <a:off x="455124" y="2801369"/>
            <a:ext cx="11375631" cy="3949387"/>
          </a:xfrm>
          <a:prstGeom prst="rect">
            <a:avLst/>
          </a:prstGeom>
          <a:solidFill>
            <a:srgbClr val="1E4E79"/>
          </a:solidFill>
          <a:ln>
            <a:noFill/>
          </a:ln>
          <a:effectLst>
            <a:outerShdw blurRad="50800" dist="38100" dir="189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457200" marR="0" lvl="0" indent="-457200" algn="l" rtl="0">
              <a:spcBef>
                <a:spcPts val="0"/>
              </a:spcBef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s-MX" sz="24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Desarrollar capacidades para relacionar elementos que conforman un problema con la solución del mismo, optimizando el proceso de toma de decisiones mediante:</a:t>
            </a: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r>
              <a:rPr lang="es-MX" sz="2000" b="0" i="0" u="none" strike="noStrike" cap="none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Técnicas de planteo integrando conceptos de matemáticas, física y química.</a:t>
            </a: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r>
              <a:rPr lang="es-MX" sz="20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Empleo de modelos simples de simulación y analíticos para resolver problemas. </a:t>
            </a:r>
          </a:p>
          <a:p>
            <a:pPr marL="914400" lvl="1" indent="-457200">
              <a:buClr>
                <a:schemeClr val="bg1"/>
              </a:buClr>
              <a:buFont typeface="+mj-lt"/>
              <a:buAutoNum type="arabicPeriod"/>
            </a:pPr>
            <a:r>
              <a:rPr lang="es-CL" sz="20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Comprender y analizar el comportamiento de un sistema y las metodologías para formular modelos matemáticos simples de sistemas eléctricos, mecánicos, hidráulicos y otros.</a:t>
            </a:r>
            <a:endParaRPr sz="2000" dirty="0">
              <a:solidFill>
                <a:schemeClr val="lt1"/>
              </a:solidFill>
              <a:latin typeface="Calibri"/>
              <a:cs typeface="Calibri"/>
              <a:sym typeface="Calibri"/>
            </a:endParaRPr>
          </a:p>
        </p:txBody>
      </p:sp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FE7EB0ED-A18B-4239-83F0-B424623CC9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89725069"/>
              </p:ext>
            </p:extLst>
          </p:nvPr>
        </p:nvGraphicFramePr>
        <p:xfrm>
          <a:off x="3866072" y="4917057"/>
          <a:ext cx="4459855" cy="16821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055738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y Contenidos [1 de 5]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6" y="2271426"/>
            <a:ext cx="9815663" cy="4270051"/>
            <a:chOff x="0" y="0"/>
            <a:chExt cx="8820270" cy="4023706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569776" y="706584"/>
              <a:ext cx="6250494" cy="331712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lvl="1">
                <a:spcAft>
                  <a:spcPts val="600"/>
                </a:spcAft>
              </a:pPr>
              <a:r>
                <a:rPr lang="es-CL" sz="28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PLANTEO Y RESOLUCIÓN DE PROBLEMAS</a:t>
              </a:r>
            </a:p>
            <a:p>
              <a:pPr marL="800100" lvl="1" indent="-3429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Utilizar técnicas de planteo</a:t>
              </a:r>
            </a:p>
            <a:p>
              <a:pPr marL="800100" lvl="1" indent="-3429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Utilizar ecuaciones como método de solución</a:t>
              </a:r>
            </a:p>
            <a:p>
              <a:pPr marL="800100" lvl="1" indent="-3429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Usar el tanteo como método de solución</a:t>
              </a:r>
            </a:p>
            <a:p>
              <a:pPr marL="800100" lvl="1" indent="-3429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Usar el diagrama de bloques como método de solución</a:t>
              </a:r>
            </a:p>
            <a:p>
              <a:pPr marL="800100" lvl="1" indent="-3429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2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Usar proporción y porcentajes como herramienta de modelamiento</a:t>
              </a:r>
            </a:p>
            <a:p>
              <a:pPr marL="800100" lvl="1" indent="-3429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endParaRPr lang="es-MX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lvl="1">
                <a:spcAft>
                  <a:spcPts val="600"/>
                </a:spcAft>
              </a:pPr>
              <a:endParaRPr sz="2200" dirty="0">
                <a:solidFill>
                  <a:schemeClr val="dk1"/>
                </a:solidFill>
                <a:latin typeface="Calibri"/>
                <a:cs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PLANTEO Y RESOLUCIÓN DE PROBLEMAS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5069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y Contenidos [2 de 5]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775431" cy="4445464"/>
            <a:chOff x="0" y="0"/>
            <a:chExt cx="9396289" cy="4188999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448046" y="500873"/>
              <a:ext cx="6948243" cy="36881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914400" lvl="1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Modelamiento con curvas  matemáticas típicas tales como:</a:t>
              </a:r>
            </a:p>
            <a:p>
              <a:pPr marL="13716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4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Ecuación de la recta</a:t>
              </a:r>
            </a:p>
            <a:p>
              <a:pPr marL="13716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4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Ecuación de la parábola</a:t>
              </a:r>
            </a:p>
            <a:p>
              <a:pPr marL="13716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4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Ecuación exponencial creciente y decreciente</a:t>
              </a:r>
            </a:p>
            <a:p>
              <a:pPr marL="13716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4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Ecuación logarítmica</a:t>
              </a:r>
            </a:p>
            <a:p>
              <a:pPr marL="914400" lvl="1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Modelamiento con curvas especiales</a:t>
              </a: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MX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MODELAMIENTO CON HERRAMIENTAS MATEMÁTICAS 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679095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y Contenidos [3 de 5]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808737" cy="3913784"/>
            <a:chOff x="0" y="0"/>
            <a:chExt cx="9425331" cy="368799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477088" y="1077525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457200" marR="0" lvl="0" indent="-457200" algn="l" rtl="0">
                <a:spcBef>
                  <a:spcPts val="0"/>
                </a:spcBef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es-MX" sz="2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Modelamiento con el Método de los mínimos cuadrados</a:t>
              </a: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r>
                <a:rPr lang="es-MX" sz="28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Modelamiento con el Método de Series de Tiempo.</a:t>
              </a:r>
            </a:p>
            <a:p>
              <a:pPr marL="457200" marR="0" lvl="0" indent="-457200" algn="l" rtl="0">
                <a:spcBef>
                  <a:spcPts val="0"/>
                </a:spcBef>
                <a:spcAft>
                  <a:spcPts val="1200"/>
                </a:spcAft>
                <a:buFont typeface="Arial" panose="020B0604020202020204" pitchFamily="34" charset="0"/>
                <a:buChar char="•"/>
              </a:pPr>
              <a:endParaRPr lang="es-MX" sz="2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  <a:p>
              <a:pPr marL="800100" lvl="1" indent="-342900">
                <a:buFontTx/>
                <a:buChar char="-"/>
              </a:pPr>
              <a:endParaRPr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MODELAMIENTO CON HERRAMIENTAS ESTADISTICAS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117079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y Contenidos [4 de 5]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808737" cy="3966261"/>
            <a:chOff x="0" y="0"/>
            <a:chExt cx="9425331" cy="3737443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477088" y="1126976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0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Componentes para modelar un algoritmo.</a:t>
              </a:r>
            </a:p>
            <a:p>
              <a:pPr marL="1485900" lvl="3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Tipos de datos.</a:t>
              </a:r>
            </a:p>
            <a:p>
              <a:pPr marL="1485900" lvl="3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Operadores.</a:t>
              </a:r>
            </a:p>
            <a:p>
              <a:pPr marL="1485900" lvl="3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Expresiones.</a:t>
              </a:r>
            </a:p>
            <a:p>
              <a:pPr marL="1485900" lvl="3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Estructuras de control     </a:t>
              </a:r>
            </a:p>
            <a:p>
              <a:pPr marL="1485900" lvl="3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Bases de datos</a:t>
              </a:r>
            </a:p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0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Programar modelos matemáticos</a:t>
              </a:r>
            </a:p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0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Programar modelos estadísticos </a:t>
              </a:r>
            </a:p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0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Programar modelos con bases de datos</a:t>
              </a:r>
            </a:p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endParaRPr lang="es-MX" sz="2800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MX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MODELAMIENTO DE ALGORITMOS EN EXCEL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8811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Unidades de Aprendizajes y Contenidos [5 de 5]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30305" y="2271426"/>
            <a:ext cx="10686276" cy="3520133"/>
            <a:chOff x="0" y="0"/>
            <a:chExt cx="9318544" cy="331705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370301" y="706585"/>
              <a:ext cx="6948243" cy="261046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8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Nociones de Inteligencia artificial</a:t>
              </a:r>
            </a:p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8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Big data</a:t>
              </a:r>
            </a:p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8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Patrones de datos</a:t>
              </a:r>
            </a:p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8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Predicción de IA utilizando bases de datos</a:t>
              </a:r>
            </a:p>
            <a:p>
              <a:pPr marL="1028700" lvl="2" indent="-457200">
                <a:spcAft>
                  <a:spcPts val="600"/>
                </a:spcAft>
                <a:buFont typeface="Arial" panose="020B0604020202020204" pitchFamily="34" charset="0"/>
                <a:buChar char="•"/>
              </a:pPr>
              <a:r>
                <a:rPr lang="es-MX" sz="2800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Programación en Arduino</a:t>
              </a:r>
              <a:endParaRPr lang="es-MX" sz="2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23;p18">
              <a:extLst>
                <a:ext uri="{FF2B5EF4-FFF2-40B4-BE49-F238E27FC236}">
                  <a16:creationId xmlns:a16="http://schemas.microsoft.com/office/drawing/2014/main" id="{79EB8E55-934B-46D9-B4AE-F48AA1CAAB26}"/>
                </a:ext>
              </a:extLst>
            </p:cNvPr>
            <p:cNvSpPr/>
            <p:nvPr/>
          </p:nvSpPr>
          <p:spPr>
            <a:xfrm>
              <a:off x="0" y="0"/>
              <a:ext cx="2250168" cy="1914362"/>
            </a:xfrm>
            <a:prstGeom prst="ellipse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 dirty="0"/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MX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MODELAMIENTO CON INTELIGENCIA ARTIFICIAL Y ARDUINO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CuadroTexto 2">
            <a:extLst>
              <a:ext uri="{FF2B5EF4-FFF2-40B4-BE49-F238E27FC236}">
                <a16:creationId xmlns:a16="http://schemas.microsoft.com/office/drawing/2014/main" id="{A806D810-6795-0A6B-54A8-29FF983DED13}"/>
              </a:ext>
            </a:extLst>
          </p:cNvPr>
          <p:cNvSpPr txBox="1"/>
          <p:nvPr/>
        </p:nvSpPr>
        <p:spPr>
          <a:xfrm>
            <a:off x="3891063" y="239811"/>
            <a:ext cx="80253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/>
              <a:t>El término "big data" se refiere a los datos que son tan grandes, rápidos o complejos que es difícil o imposible procesarlos con los métodos tradicionales. El acto de acceder y almacenar grandes cantidades de información para la analítica ha existido desde hace mucho tiempo.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276405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15" name="Google Shape;152;p21">
            <a:extLst>
              <a:ext uri="{FF2B5EF4-FFF2-40B4-BE49-F238E27FC236}">
                <a16:creationId xmlns:a16="http://schemas.microsoft.com/office/drawing/2014/main" id="{3D78A60D-E029-48F8-9247-81468471D2FC}"/>
              </a:ext>
            </a:extLst>
          </p:cNvPr>
          <p:cNvSpPr txBox="1"/>
          <p:nvPr/>
        </p:nvSpPr>
        <p:spPr>
          <a:xfrm>
            <a:off x="5577531" y="4310248"/>
            <a:ext cx="32597" cy="27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700" tIns="0" rIns="1270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53;p21">
            <a:extLst>
              <a:ext uri="{FF2B5EF4-FFF2-40B4-BE49-F238E27FC236}">
                <a16:creationId xmlns:a16="http://schemas.microsoft.com/office/drawing/2014/main" id="{2F35D86E-F8CA-4990-94CD-90E347E73563}"/>
              </a:ext>
            </a:extLst>
          </p:cNvPr>
          <p:cNvSpPr/>
          <p:nvPr/>
        </p:nvSpPr>
        <p:spPr>
          <a:xfrm>
            <a:off x="1404760" y="3804723"/>
            <a:ext cx="651955" cy="5334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60000" y="0"/>
                </a:lnTo>
                <a:lnTo>
                  <a:pt x="60000" y="120000"/>
                </a:lnTo>
                <a:lnTo>
                  <a:pt x="120000" y="120000"/>
                </a:lnTo>
              </a:path>
            </a:pathLst>
          </a:custGeom>
          <a:noFill/>
          <a:ln w="12700" cap="flat" cmpd="sng">
            <a:solidFill>
              <a:srgbClr val="487AA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" name="Google Shape;154;p21">
            <a:extLst>
              <a:ext uri="{FF2B5EF4-FFF2-40B4-BE49-F238E27FC236}">
                <a16:creationId xmlns:a16="http://schemas.microsoft.com/office/drawing/2014/main" id="{8E1C1572-9323-46B5-B492-2FEE54DE99CD}"/>
              </a:ext>
            </a:extLst>
          </p:cNvPr>
          <p:cNvSpPr txBox="1"/>
          <p:nvPr/>
        </p:nvSpPr>
        <p:spPr>
          <a:xfrm>
            <a:off x="1659588" y="4038199"/>
            <a:ext cx="45024" cy="38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700" tIns="0" rIns="1270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Google Shape;155;p21">
            <a:extLst>
              <a:ext uri="{FF2B5EF4-FFF2-40B4-BE49-F238E27FC236}">
                <a16:creationId xmlns:a16="http://schemas.microsoft.com/office/drawing/2014/main" id="{659E546A-C61C-44FE-8788-FEE7B5ADA4F6}"/>
              </a:ext>
            </a:extLst>
          </p:cNvPr>
          <p:cNvSpPr/>
          <p:nvPr/>
        </p:nvSpPr>
        <p:spPr>
          <a:xfrm>
            <a:off x="5267852" y="3210000"/>
            <a:ext cx="651955" cy="947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60000"/>
                </a:moveTo>
                <a:lnTo>
                  <a:pt x="120000" y="60000"/>
                </a:lnTo>
              </a:path>
            </a:pathLst>
          </a:custGeom>
          <a:noFill/>
          <a:ln w="12700" cap="flat" cmpd="sng">
            <a:solidFill>
              <a:srgbClr val="528CB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" name="Google Shape;156;p21">
            <a:extLst>
              <a:ext uri="{FF2B5EF4-FFF2-40B4-BE49-F238E27FC236}">
                <a16:creationId xmlns:a16="http://schemas.microsoft.com/office/drawing/2014/main" id="{5A3503A6-7885-4ACB-B772-BBFA30FDD77C}"/>
              </a:ext>
            </a:extLst>
          </p:cNvPr>
          <p:cNvSpPr txBox="1"/>
          <p:nvPr/>
        </p:nvSpPr>
        <p:spPr>
          <a:xfrm>
            <a:off x="5577531" y="3243397"/>
            <a:ext cx="32597" cy="27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700" tIns="0" rIns="1270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157;p21">
            <a:extLst>
              <a:ext uri="{FF2B5EF4-FFF2-40B4-BE49-F238E27FC236}">
                <a16:creationId xmlns:a16="http://schemas.microsoft.com/office/drawing/2014/main" id="{0EE42F61-EAB5-460F-B88A-6E85AE1C8D73}"/>
              </a:ext>
            </a:extLst>
          </p:cNvPr>
          <p:cNvSpPr/>
          <p:nvPr/>
        </p:nvSpPr>
        <p:spPr>
          <a:xfrm>
            <a:off x="1404760" y="3261576"/>
            <a:ext cx="651955" cy="5334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120000"/>
                </a:moveTo>
                <a:lnTo>
                  <a:pt x="60000" y="120000"/>
                </a:lnTo>
                <a:lnTo>
                  <a:pt x="60000" y="0"/>
                </a:lnTo>
                <a:lnTo>
                  <a:pt x="120000" y="0"/>
                </a:lnTo>
              </a:path>
            </a:pathLst>
          </a:custGeom>
          <a:noFill/>
          <a:ln w="12700" cap="flat" cmpd="sng">
            <a:solidFill>
              <a:srgbClr val="487AA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158;p21">
            <a:extLst>
              <a:ext uri="{FF2B5EF4-FFF2-40B4-BE49-F238E27FC236}">
                <a16:creationId xmlns:a16="http://schemas.microsoft.com/office/drawing/2014/main" id="{8BAAA685-F332-4772-BF6F-574DE4D88E23}"/>
              </a:ext>
            </a:extLst>
          </p:cNvPr>
          <p:cNvSpPr txBox="1"/>
          <p:nvPr/>
        </p:nvSpPr>
        <p:spPr>
          <a:xfrm>
            <a:off x="1659588" y="3504774"/>
            <a:ext cx="45024" cy="386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700" tIns="0" rIns="1270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159;p21">
            <a:extLst>
              <a:ext uri="{FF2B5EF4-FFF2-40B4-BE49-F238E27FC236}">
                <a16:creationId xmlns:a16="http://schemas.microsoft.com/office/drawing/2014/main" id="{2905D4C3-B0FC-49D8-AD0F-E69DEB4759C4}"/>
              </a:ext>
            </a:extLst>
          </p:cNvPr>
          <p:cNvSpPr/>
          <p:nvPr/>
        </p:nvSpPr>
        <p:spPr>
          <a:xfrm rot="16200000">
            <a:off x="-1338157" y="3706645"/>
            <a:ext cx="4492003" cy="993833"/>
          </a:xfrm>
          <a:prstGeom prst="rect">
            <a:avLst/>
          </a:prstGeom>
          <a:solidFill>
            <a:srgbClr val="599BD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" name="Google Shape;160;p21">
            <a:extLst>
              <a:ext uri="{FF2B5EF4-FFF2-40B4-BE49-F238E27FC236}">
                <a16:creationId xmlns:a16="http://schemas.microsoft.com/office/drawing/2014/main" id="{FA32F56B-D6DC-4969-A5FD-A2D8E0C24CCA}"/>
              </a:ext>
            </a:extLst>
          </p:cNvPr>
          <p:cNvSpPr txBox="1"/>
          <p:nvPr/>
        </p:nvSpPr>
        <p:spPr>
          <a:xfrm rot="16200000">
            <a:off x="-1338157" y="3706645"/>
            <a:ext cx="4492003" cy="9938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24125" tIns="24125" rIns="24125" bIns="2412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Tipos de Evaluaciones</a:t>
            </a:r>
            <a:endParaRPr sz="3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" name="Google Shape;161;p21">
            <a:extLst>
              <a:ext uri="{FF2B5EF4-FFF2-40B4-BE49-F238E27FC236}">
                <a16:creationId xmlns:a16="http://schemas.microsoft.com/office/drawing/2014/main" id="{878DC581-2DC4-4251-9768-FE2A287F328F}"/>
              </a:ext>
            </a:extLst>
          </p:cNvPr>
          <p:cNvSpPr/>
          <p:nvPr/>
        </p:nvSpPr>
        <p:spPr>
          <a:xfrm>
            <a:off x="2008078" y="2830653"/>
            <a:ext cx="3259774" cy="853480"/>
          </a:xfrm>
          <a:prstGeom prst="rect">
            <a:avLst/>
          </a:prstGeom>
          <a:solidFill>
            <a:srgbClr val="599BD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162;p21">
            <a:extLst>
              <a:ext uri="{FF2B5EF4-FFF2-40B4-BE49-F238E27FC236}">
                <a16:creationId xmlns:a16="http://schemas.microsoft.com/office/drawing/2014/main" id="{925E0633-34EE-44DD-A1B0-1D1B0141014A}"/>
              </a:ext>
            </a:extLst>
          </p:cNvPr>
          <p:cNvSpPr txBox="1"/>
          <p:nvPr/>
        </p:nvSpPr>
        <p:spPr>
          <a:xfrm>
            <a:off x="2008078" y="2830651"/>
            <a:ext cx="3259773" cy="8534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MX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Resolución de problemas (Vie 5 </a:t>
            </a:r>
            <a:r>
              <a:rPr lang="es-MX" sz="20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ago</a:t>
            </a:r>
            <a:r>
              <a:rPr lang="es-MX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 5-6 </a:t>
            </a:r>
            <a:r>
              <a:rPr lang="es-MX" sz="2000" dirty="0" err="1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hr</a:t>
            </a:r>
            <a:r>
              <a:rPr lang="es-MX"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20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" name="Google Shape;163;p21">
            <a:extLst>
              <a:ext uri="{FF2B5EF4-FFF2-40B4-BE49-F238E27FC236}">
                <a16:creationId xmlns:a16="http://schemas.microsoft.com/office/drawing/2014/main" id="{C3965B19-5BE3-4926-B13D-1C39A8FE9A36}"/>
              </a:ext>
            </a:extLst>
          </p:cNvPr>
          <p:cNvSpPr/>
          <p:nvPr/>
        </p:nvSpPr>
        <p:spPr>
          <a:xfrm>
            <a:off x="5919808" y="2830653"/>
            <a:ext cx="3259774" cy="853480"/>
          </a:xfrm>
          <a:prstGeom prst="rect">
            <a:avLst/>
          </a:prstGeom>
          <a:solidFill>
            <a:srgbClr val="599BD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164;p21">
            <a:extLst>
              <a:ext uri="{FF2B5EF4-FFF2-40B4-BE49-F238E27FC236}">
                <a16:creationId xmlns:a16="http://schemas.microsoft.com/office/drawing/2014/main" id="{0779577B-923E-4260-8D00-3630892C0FEF}"/>
              </a:ext>
            </a:extLst>
          </p:cNvPr>
          <p:cNvSpPr txBox="1"/>
          <p:nvPr/>
        </p:nvSpPr>
        <p:spPr>
          <a:xfrm>
            <a:off x="5919808" y="2830653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4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Certamen de desarrollo</a:t>
            </a:r>
            <a:endParaRPr sz="2400" dirty="0">
              <a:solidFill>
                <a:schemeClr val="lt1"/>
              </a:solidFill>
              <a:latin typeface="Calibri"/>
              <a:cs typeface="Calibri"/>
              <a:sym typeface="Calibri"/>
            </a:endParaRPr>
          </a:p>
        </p:txBody>
      </p:sp>
      <p:sp>
        <p:nvSpPr>
          <p:cNvPr id="28" name="Google Shape;165;p21">
            <a:extLst>
              <a:ext uri="{FF2B5EF4-FFF2-40B4-BE49-F238E27FC236}">
                <a16:creationId xmlns:a16="http://schemas.microsoft.com/office/drawing/2014/main" id="{EA802AA0-692A-4C56-95A1-A8BBE2E7430B}"/>
              </a:ext>
            </a:extLst>
          </p:cNvPr>
          <p:cNvSpPr/>
          <p:nvPr/>
        </p:nvSpPr>
        <p:spPr>
          <a:xfrm>
            <a:off x="2008078" y="3897504"/>
            <a:ext cx="3259774" cy="853480"/>
          </a:xfrm>
          <a:prstGeom prst="rect">
            <a:avLst/>
          </a:prstGeom>
          <a:solidFill>
            <a:srgbClr val="599BD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166;p21">
            <a:extLst>
              <a:ext uri="{FF2B5EF4-FFF2-40B4-BE49-F238E27FC236}">
                <a16:creationId xmlns:a16="http://schemas.microsoft.com/office/drawing/2014/main" id="{B2C395B5-DBB7-4E84-A36A-9F5635833CCD}"/>
              </a:ext>
            </a:extLst>
          </p:cNvPr>
          <p:cNvSpPr txBox="1"/>
          <p:nvPr/>
        </p:nvSpPr>
        <p:spPr>
          <a:xfrm>
            <a:off x="1967468" y="3883508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Resolución al análisis de casos (Mie 07 </a:t>
            </a:r>
            <a:r>
              <a:rPr lang="es-CL" sz="2000" dirty="0" err="1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sep</a:t>
            </a:r>
            <a:r>
              <a:rPr lang="es-CL" sz="20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 1-2 </a:t>
            </a:r>
            <a:r>
              <a:rPr lang="es-CL" sz="2000" dirty="0" err="1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hr</a:t>
            </a:r>
            <a:r>
              <a:rPr lang="es-CL" sz="20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) </a:t>
            </a:r>
          </a:p>
        </p:txBody>
      </p:sp>
      <p:sp>
        <p:nvSpPr>
          <p:cNvPr id="30" name="Google Shape;166;p21">
            <a:extLst>
              <a:ext uri="{FF2B5EF4-FFF2-40B4-BE49-F238E27FC236}">
                <a16:creationId xmlns:a16="http://schemas.microsoft.com/office/drawing/2014/main" id="{ACFECF16-11A6-4676-B3C8-89D2F2CBBEFE}"/>
              </a:ext>
            </a:extLst>
          </p:cNvPr>
          <p:cNvSpPr txBox="1"/>
          <p:nvPr/>
        </p:nvSpPr>
        <p:spPr>
          <a:xfrm>
            <a:off x="1972814" y="4964355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 Trabajo en Arduino</a:t>
            </a:r>
          </a:p>
        </p:txBody>
      </p:sp>
      <p:sp>
        <p:nvSpPr>
          <p:cNvPr id="31" name="Google Shape;166;p21">
            <a:extLst>
              <a:ext uri="{FF2B5EF4-FFF2-40B4-BE49-F238E27FC236}">
                <a16:creationId xmlns:a16="http://schemas.microsoft.com/office/drawing/2014/main" id="{4BF56409-605B-C44C-6D48-6A5D86A348D0}"/>
              </a:ext>
            </a:extLst>
          </p:cNvPr>
          <p:cNvSpPr txBox="1"/>
          <p:nvPr/>
        </p:nvSpPr>
        <p:spPr>
          <a:xfrm>
            <a:off x="2008077" y="4857668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1 Trabajo en Arduino</a:t>
            </a:r>
          </a:p>
        </p:txBody>
      </p:sp>
      <p:sp>
        <p:nvSpPr>
          <p:cNvPr id="32" name="Google Shape;153;p21">
            <a:extLst>
              <a:ext uri="{FF2B5EF4-FFF2-40B4-BE49-F238E27FC236}">
                <a16:creationId xmlns:a16="http://schemas.microsoft.com/office/drawing/2014/main" id="{CCFD4355-D8E9-3294-AB5A-0A3D1799E22E}"/>
              </a:ext>
            </a:extLst>
          </p:cNvPr>
          <p:cNvSpPr/>
          <p:nvPr/>
        </p:nvSpPr>
        <p:spPr>
          <a:xfrm>
            <a:off x="1397091" y="3804481"/>
            <a:ext cx="651955" cy="1645514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60000" y="0"/>
                </a:lnTo>
                <a:lnTo>
                  <a:pt x="60000" y="120000"/>
                </a:lnTo>
                <a:lnTo>
                  <a:pt x="120000" y="120000"/>
                </a:lnTo>
              </a:path>
            </a:pathLst>
          </a:custGeom>
          <a:noFill/>
          <a:ln w="12700" cap="flat" cmpd="sng">
            <a:solidFill>
              <a:srgbClr val="487AA8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" name="Google Shape;155;p21">
            <a:extLst>
              <a:ext uri="{FF2B5EF4-FFF2-40B4-BE49-F238E27FC236}">
                <a16:creationId xmlns:a16="http://schemas.microsoft.com/office/drawing/2014/main" id="{ED20FAB3-556E-32B0-92E6-A06843690D7E}"/>
              </a:ext>
            </a:extLst>
          </p:cNvPr>
          <p:cNvSpPr/>
          <p:nvPr/>
        </p:nvSpPr>
        <p:spPr>
          <a:xfrm>
            <a:off x="5267851" y="4283725"/>
            <a:ext cx="651955" cy="947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60000"/>
                </a:moveTo>
                <a:lnTo>
                  <a:pt x="120000" y="60000"/>
                </a:lnTo>
              </a:path>
            </a:pathLst>
          </a:custGeom>
          <a:noFill/>
          <a:ln w="12700" cap="flat" cmpd="sng">
            <a:solidFill>
              <a:srgbClr val="528CB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" name="Google Shape;156;p21">
            <a:extLst>
              <a:ext uri="{FF2B5EF4-FFF2-40B4-BE49-F238E27FC236}">
                <a16:creationId xmlns:a16="http://schemas.microsoft.com/office/drawing/2014/main" id="{18D717DA-9EEC-91CA-06EC-31FD7B8F2736}"/>
              </a:ext>
            </a:extLst>
          </p:cNvPr>
          <p:cNvSpPr txBox="1"/>
          <p:nvPr/>
        </p:nvSpPr>
        <p:spPr>
          <a:xfrm>
            <a:off x="5577531" y="4331119"/>
            <a:ext cx="32597" cy="27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700" tIns="0" rIns="1270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164;p21">
            <a:extLst>
              <a:ext uri="{FF2B5EF4-FFF2-40B4-BE49-F238E27FC236}">
                <a16:creationId xmlns:a16="http://schemas.microsoft.com/office/drawing/2014/main" id="{02C13D52-760A-0D20-4222-664952DE8A66}"/>
              </a:ext>
            </a:extLst>
          </p:cNvPr>
          <p:cNvSpPr txBox="1"/>
          <p:nvPr/>
        </p:nvSpPr>
        <p:spPr>
          <a:xfrm>
            <a:off x="5919808" y="3918374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Certamen de desarrollo</a:t>
            </a:r>
            <a:endParaRPr sz="2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" name="Google Shape;164;p21">
            <a:extLst>
              <a:ext uri="{FF2B5EF4-FFF2-40B4-BE49-F238E27FC236}">
                <a16:creationId xmlns:a16="http://schemas.microsoft.com/office/drawing/2014/main" id="{78DDBCCA-20C7-BEB0-24D7-D5D92A730E93}"/>
              </a:ext>
            </a:extLst>
          </p:cNvPr>
          <p:cNvSpPr txBox="1"/>
          <p:nvPr/>
        </p:nvSpPr>
        <p:spPr>
          <a:xfrm>
            <a:off x="5927478" y="3897504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Certamen de desarrollo</a:t>
            </a:r>
            <a:endParaRPr sz="2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" name="Google Shape;156;p21">
            <a:extLst>
              <a:ext uri="{FF2B5EF4-FFF2-40B4-BE49-F238E27FC236}">
                <a16:creationId xmlns:a16="http://schemas.microsoft.com/office/drawing/2014/main" id="{C3EC97DF-19EB-AF4A-70C4-890535B354CD}"/>
              </a:ext>
            </a:extLst>
          </p:cNvPr>
          <p:cNvSpPr txBox="1"/>
          <p:nvPr/>
        </p:nvSpPr>
        <p:spPr>
          <a:xfrm>
            <a:off x="5618140" y="4324246"/>
            <a:ext cx="32597" cy="27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700" tIns="0" rIns="1270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" name="Google Shape;163;p21">
            <a:extLst>
              <a:ext uri="{FF2B5EF4-FFF2-40B4-BE49-F238E27FC236}">
                <a16:creationId xmlns:a16="http://schemas.microsoft.com/office/drawing/2014/main" id="{D56D2758-87D9-CC28-B4ED-D995FF793D93}"/>
              </a:ext>
            </a:extLst>
          </p:cNvPr>
          <p:cNvSpPr/>
          <p:nvPr/>
        </p:nvSpPr>
        <p:spPr>
          <a:xfrm>
            <a:off x="5960417" y="3911502"/>
            <a:ext cx="3259774" cy="853480"/>
          </a:xfrm>
          <a:prstGeom prst="rect">
            <a:avLst/>
          </a:prstGeom>
          <a:solidFill>
            <a:srgbClr val="599BD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" name="Google Shape;164;p21">
            <a:extLst>
              <a:ext uri="{FF2B5EF4-FFF2-40B4-BE49-F238E27FC236}">
                <a16:creationId xmlns:a16="http://schemas.microsoft.com/office/drawing/2014/main" id="{FD50504F-571C-2D8C-7B0A-1385A0E86F00}"/>
              </a:ext>
            </a:extLst>
          </p:cNvPr>
          <p:cNvSpPr txBox="1"/>
          <p:nvPr/>
        </p:nvSpPr>
        <p:spPr>
          <a:xfrm>
            <a:off x="5914438" y="3932373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24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Certamen de desarrollo</a:t>
            </a:r>
            <a:endParaRPr sz="2400" dirty="0">
              <a:solidFill>
                <a:schemeClr val="lt1"/>
              </a:solidFill>
              <a:latin typeface="Calibri"/>
              <a:cs typeface="Calibri"/>
              <a:sym typeface="Calibri"/>
            </a:endParaRPr>
          </a:p>
        </p:txBody>
      </p:sp>
      <p:sp>
        <p:nvSpPr>
          <p:cNvPr id="40" name="Google Shape;152;p21">
            <a:extLst>
              <a:ext uri="{FF2B5EF4-FFF2-40B4-BE49-F238E27FC236}">
                <a16:creationId xmlns:a16="http://schemas.microsoft.com/office/drawing/2014/main" id="{A9BBD06C-C33B-0832-BC31-88F8F368BB03}"/>
              </a:ext>
            </a:extLst>
          </p:cNvPr>
          <p:cNvSpPr txBox="1"/>
          <p:nvPr/>
        </p:nvSpPr>
        <p:spPr>
          <a:xfrm>
            <a:off x="5610471" y="5377548"/>
            <a:ext cx="32597" cy="27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700" tIns="0" rIns="1270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" name="Google Shape;165;p21">
            <a:extLst>
              <a:ext uri="{FF2B5EF4-FFF2-40B4-BE49-F238E27FC236}">
                <a16:creationId xmlns:a16="http://schemas.microsoft.com/office/drawing/2014/main" id="{77A42217-D7D5-C4A7-2517-8319F36A86AB}"/>
              </a:ext>
            </a:extLst>
          </p:cNvPr>
          <p:cNvSpPr/>
          <p:nvPr/>
        </p:nvSpPr>
        <p:spPr>
          <a:xfrm>
            <a:off x="2041018" y="4964804"/>
            <a:ext cx="3259774" cy="853480"/>
          </a:xfrm>
          <a:prstGeom prst="rect">
            <a:avLst/>
          </a:prstGeom>
          <a:solidFill>
            <a:srgbClr val="599BD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" name="Google Shape;166;p21">
            <a:extLst>
              <a:ext uri="{FF2B5EF4-FFF2-40B4-BE49-F238E27FC236}">
                <a16:creationId xmlns:a16="http://schemas.microsoft.com/office/drawing/2014/main" id="{785CE078-019C-C439-49D4-27B91584E15B}"/>
              </a:ext>
            </a:extLst>
          </p:cNvPr>
          <p:cNvSpPr txBox="1"/>
          <p:nvPr/>
        </p:nvSpPr>
        <p:spPr>
          <a:xfrm>
            <a:off x="2000408" y="4950807"/>
            <a:ext cx="3259774" cy="1001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0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Resolución de problemas con Excel (Jue 27 oct 5-6 </a:t>
            </a:r>
            <a:r>
              <a:rPr lang="es-CL" sz="2000" dirty="0" err="1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hr</a:t>
            </a:r>
            <a:r>
              <a:rPr lang="es-CL" sz="20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) </a:t>
            </a:r>
          </a:p>
        </p:txBody>
      </p:sp>
      <p:sp>
        <p:nvSpPr>
          <p:cNvPr id="43" name="Google Shape;155;p21">
            <a:extLst>
              <a:ext uri="{FF2B5EF4-FFF2-40B4-BE49-F238E27FC236}">
                <a16:creationId xmlns:a16="http://schemas.microsoft.com/office/drawing/2014/main" id="{C383EDD1-9798-3E30-6468-D7FF33A09FA7}"/>
              </a:ext>
            </a:extLst>
          </p:cNvPr>
          <p:cNvSpPr/>
          <p:nvPr/>
        </p:nvSpPr>
        <p:spPr>
          <a:xfrm>
            <a:off x="5300791" y="5351025"/>
            <a:ext cx="651955" cy="947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60000"/>
                </a:moveTo>
                <a:lnTo>
                  <a:pt x="120000" y="60000"/>
                </a:lnTo>
              </a:path>
            </a:pathLst>
          </a:custGeom>
          <a:noFill/>
          <a:ln w="12700" cap="flat" cmpd="sng">
            <a:solidFill>
              <a:srgbClr val="528CBE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156;p21">
            <a:extLst>
              <a:ext uri="{FF2B5EF4-FFF2-40B4-BE49-F238E27FC236}">
                <a16:creationId xmlns:a16="http://schemas.microsoft.com/office/drawing/2014/main" id="{125653D1-B133-EA4A-A8AB-6DD3240FCE1F}"/>
              </a:ext>
            </a:extLst>
          </p:cNvPr>
          <p:cNvSpPr txBox="1"/>
          <p:nvPr/>
        </p:nvSpPr>
        <p:spPr>
          <a:xfrm>
            <a:off x="5610471" y="5398419"/>
            <a:ext cx="32597" cy="27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700" tIns="0" rIns="1270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5" name="Google Shape;164;p21">
            <a:extLst>
              <a:ext uri="{FF2B5EF4-FFF2-40B4-BE49-F238E27FC236}">
                <a16:creationId xmlns:a16="http://schemas.microsoft.com/office/drawing/2014/main" id="{4B0DB0A2-020A-6202-95CC-F93D7F5A7041}"/>
              </a:ext>
            </a:extLst>
          </p:cNvPr>
          <p:cNvSpPr txBox="1"/>
          <p:nvPr/>
        </p:nvSpPr>
        <p:spPr>
          <a:xfrm>
            <a:off x="5952748" y="4985674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Certamen de desarrollo</a:t>
            </a:r>
            <a:endParaRPr sz="2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6" name="Google Shape;164;p21">
            <a:extLst>
              <a:ext uri="{FF2B5EF4-FFF2-40B4-BE49-F238E27FC236}">
                <a16:creationId xmlns:a16="http://schemas.microsoft.com/office/drawing/2014/main" id="{B8AFA7D2-1BE3-07EB-A074-69BEFCFEB561}"/>
              </a:ext>
            </a:extLst>
          </p:cNvPr>
          <p:cNvSpPr txBox="1"/>
          <p:nvPr/>
        </p:nvSpPr>
        <p:spPr>
          <a:xfrm>
            <a:off x="5960418" y="4964804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CL" sz="2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Certamen de desarrollo</a:t>
            </a:r>
            <a:endParaRPr sz="2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7" name="Google Shape;156;p21">
            <a:extLst>
              <a:ext uri="{FF2B5EF4-FFF2-40B4-BE49-F238E27FC236}">
                <a16:creationId xmlns:a16="http://schemas.microsoft.com/office/drawing/2014/main" id="{838DD6DB-8BAF-6DD2-4AAC-6FA884B947FA}"/>
              </a:ext>
            </a:extLst>
          </p:cNvPr>
          <p:cNvSpPr txBox="1"/>
          <p:nvPr/>
        </p:nvSpPr>
        <p:spPr>
          <a:xfrm>
            <a:off x="5651080" y="5391546"/>
            <a:ext cx="32597" cy="279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700" tIns="0" rIns="12700" bIns="0" anchor="ctr" anchorCtr="0">
            <a:noAutofit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5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8" name="Google Shape;163;p21">
            <a:extLst>
              <a:ext uri="{FF2B5EF4-FFF2-40B4-BE49-F238E27FC236}">
                <a16:creationId xmlns:a16="http://schemas.microsoft.com/office/drawing/2014/main" id="{F6E4593E-91C3-C65A-EB16-CD0B83375F3C}"/>
              </a:ext>
            </a:extLst>
          </p:cNvPr>
          <p:cNvSpPr/>
          <p:nvPr/>
        </p:nvSpPr>
        <p:spPr>
          <a:xfrm>
            <a:off x="5993357" y="4978802"/>
            <a:ext cx="3259774" cy="853480"/>
          </a:xfrm>
          <a:prstGeom prst="rect">
            <a:avLst/>
          </a:prstGeom>
          <a:solidFill>
            <a:srgbClr val="599BD5"/>
          </a:solidFill>
          <a:ln w="127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" name="Google Shape;164;p21">
            <a:extLst>
              <a:ext uri="{FF2B5EF4-FFF2-40B4-BE49-F238E27FC236}">
                <a16:creationId xmlns:a16="http://schemas.microsoft.com/office/drawing/2014/main" id="{12CE0020-0835-45F8-05EE-92DCE0C0066B}"/>
              </a:ext>
            </a:extLst>
          </p:cNvPr>
          <p:cNvSpPr txBox="1"/>
          <p:nvPr/>
        </p:nvSpPr>
        <p:spPr>
          <a:xfrm>
            <a:off x="5947378" y="4999673"/>
            <a:ext cx="3259774" cy="8534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775" tIns="17775" rIns="17775" bIns="17775" anchor="ctr" anchorCtr="0">
            <a:noAutofit/>
          </a:bodyPr>
          <a:lstStyle/>
          <a:p>
            <a:pPr algn="ctr">
              <a:lnSpc>
                <a:spcPct val="90000"/>
              </a:lnSpc>
            </a:pPr>
            <a:r>
              <a:rPr lang="es-CL" sz="2400" dirty="0">
                <a:solidFill>
                  <a:schemeClr val="lt1"/>
                </a:solidFill>
                <a:latin typeface="Calibri"/>
                <a:cs typeface="Calibri"/>
                <a:sym typeface="Calibri"/>
              </a:rPr>
              <a:t>Trabajo de desarrollo</a:t>
            </a:r>
            <a:endParaRPr sz="2400" dirty="0">
              <a:solidFill>
                <a:schemeClr val="lt1"/>
              </a:solidFill>
              <a:latin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638379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PRUEBAS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0" name="Google Shape;174;p22">
            <a:extLst>
              <a:ext uri="{FF2B5EF4-FFF2-40B4-BE49-F238E27FC236}">
                <a16:creationId xmlns:a16="http://schemas.microsoft.com/office/drawing/2014/main" id="{A242C221-9E4E-44C4-A504-A57938CA5D74}"/>
              </a:ext>
            </a:extLst>
          </p:cNvPr>
          <p:cNvGrpSpPr/>
          <p:nvPr/>
        </p:nvGrpSpPr>
        <p:grpSpPr>
          <a:xfrm>
            <a:off x="2425266" y="1963271"/>
            <a:ext cx="5055224" cy="4475474"/>
            <a:chOff x="1309159" y="0"/>
            <a:chExt cx="5055224" cy="4475474"/>
          </a:xfrm>
        </p:grpSpPr>
        <p:sp>
          <p:nvSpPr>
            <p:cNvPr id="32" name="Google Shape;176;p22">
              <a:extLst>
                <a:ext uri="{FF2B5EF4-FFF2-40B4-BE49-F238E27FC236}">
                  <a16:creationId xmlns:a16="http://schemas.microsoft.com/office/drawing/2014/main" id="{04BABBD3-2FCA-4DD0-80E8-8DE73A2A2ED3}"/>
                </a:ext>
              </a:extLst>
            </p:cNvPr>
            <p:cNvSpPr/>
            <p:nvPr/>
          </p:nvSpPr>
          <p:spPr>
            <a:xfrm>
              <a:off x="1309159" y="1282645"/>
              <a:ext cx="368758" cy="368758"/>
            </a:xfrm>
            <a:prstGeom prst="rect">
              <a:avLst/>
            </a:prstGeom>
            <a:solidFill>
              <a:schemeClr val="lt1">
                <a:alpha val="89803"/>
              </a:schemeClr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7;p22">
              <a:extLst>
                <a:ext uri="{FF2B5EF4-FFF2-40B4-BE49-F238E27FC236}">
                  <a16:creationId xmlns:a16="http://schemas.microsoft.com/office/drawing/2014/main" id="{7436B199-B34B-4E5C-B499-B343834C10C9}"/>
                </a:ext>
              </a:extLst>
            </p:cNvPr>
            <p:cNvSpPr/>
            <p:nvPr/>
          </p:nvSpPr>
          <p:spPr>
            <a:xfrm>
              <a:off x="1309159" y="0"/>
              <a:ext cx="5019608" cy="10608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9;p22">
              <a:extLst>
                <a:ext uri="{FF2B5EF4-FFF2-40B4-BE49-F238E27FC236}">
                  <a16:creationId xmlns:a16="http://schemas.microsoft.com/office/drawing/2014/main" id="{22D9AF57-FF36-4F23-B45C-73D14F5764CC}"/>
                </a:ext>
              </a:extLst>
            </p:cNvPr>
            <p:cNvSpPr/>
            <p:nvPr/>
          </p:nvSpPr>
          <p:spPr>
            <a:xfrm>
              <a:off x="1309159" y="2142210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80;p22">
              <a:extLst>
                <a:ext uri="{FF2B5EF4-FFF2-40B4-BE49-F238E27FC236}">
                  <a16:creationId xmlns:a16="http://schemas.microsoft.com/office/drawing/2014/main" id="{9A5EA023-0F14-4BED-899E-C6263787B1B7}"/>
                </a:ext>
              </a:extLst>
            </p:cNvPr>
            <p:cNvSpPr/>
            <p:nvPr/>
          </p:nvSpPr>
          <p:spPr>
            <a:xfrm>
              <a:off x="1660532" y="1896807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81;p22">
              <a:extLst>
                <a:ext uri="{FF2B5EF4-FFF2-40B4-BE49-F238E27FC236}">
                  <a16:creationId xmlns:a16="http://schemas.microsoft.com/office/drawing/2014/main" id="{E3D54655-C98C-425B-8645-2E8A617C6FAC}"/>
                </a:ext>
              </a:extLst>
            </p:cNvPr>
            <p:cNvSpPr txBox="1"/>
            <p:nvPr/>
          </p:nvSpPr>
          <p:spPr>
            <a:xfrm>
              <a:off x="1677908" y="1114242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Prueba 1     UT 1 – UT 2</a:t>
              </a:r>
              <a:endParaRPr sz="2400" b="1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182;p22">
              <a:extLst>
                <a:ext uri="{FF2B5EF4-FFF2-40B4-BE49-F238E27FC236}">
                  <a16:creationId xmlns:a16="http://schemas.microsoft.com/office/drawing/2014/main" id="{08739458-DD5B-47DF-A44B-E0665FF9F709}"/>
                </a:ext>
              </a:extLst>
            </p:cNvPr>
            <p:cNvSpPr/>
            <p:nvPr/>
          </p:nvSpPr>
          <p:spPr>
            <a:xfrm>
              <a:off x="1309159" y="3001766"/>
              <a:ext cx="368749" cy="368749"/>
            </a:xfrm>
            <a:prstGeom prst="rect">
              <a:avLst/>
            </a:prstGeom>
            <a:solidFill>
              <a:schemeClr val="lt1"/>
            </a:solidFill>
            <a:ln w="12700" cap="flat" cmpd="sng">
              <a:solidFill>
                <a:srgbClr val="599BD5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83;p22">
              <a:extLst>
                <a:ext uri="{FF2B5EF4-FFF2-40B4-BE49-F238E27FC236}">
                  <a16:creationId xmlns:a16="http://schemas.microsoft.com/office/drawing/2014/main" id="{D845B048-B727-4BBF-A2EE-0CE968DCCE04}"/>
                </a:ext>
              </a:extLst>
            </p:cNvPr>
            <p:cNvSpPr/>
            <p:nvPr/>
          </p:nvSpPr>
          <p:spPr>
            <a:xfrm>
              <a:off x="1660532" y="2756363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84;p22">
              <a:extLst>
                <a:ext uri="{FF2B5EF4-FFF2-40B4-BE49-F238E27FC236}">
                  <a16:creationId xmlns:a16="http://schemas.microsoft.com/office/drawing/2014/main" id="{A05AB995-E11C-488C-9C5B-0636E172DAA0}"/>
                </a:ext>
              </a:extLst>
            </p:cNvPr>
            <p:cNvSpPr txBox="1"/>
            <p:nvPr/>
          </p:nvSpPr>
          <p:spPr>
            <a:xfrm>
              <a:off x="1642293" y="1940726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>
                <a:lnSpc>
                  <a:spcPct val="90000"/>
                </a:lnSpc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2      UT2  -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186;p22">
              <a:extLst>
                <a:ext uri="{FF2B5EF4-FFF2-40B4-BE49-F238E27FC236}">
                  <a16:creationId xmlns:a16="http://schemas.microsoft.com/office/drawing/2014/main" id="{FC6924EB-AE1B-41FF-BB3F-F6FC1EA9954C}"/>
                </a:ext>
              </a:extLst>
            </p:cNvPr>
            <p:cNvSpPr/>
            <p:nvPr/>
          </p:nvSpPr>
          <p:spPr>
            <a:xfrm>
              <a:off x="1660532" y="361591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87;p22">
              <a:extLst>
                <a:ext uri="{FF2B5EF4-FFF2-40B4-BE49-F238E27FC236}">
                  <a16:creationId xmlns:a16="http://schemas.microsoft.com/office/drawing/2014/main" id="{BB254C84-4BEB-49C5-83E3-4CA4ADA58FA3}"/>
                </a:ext>
              </a:extLst>
            </p:cNvPr>
            <p:cNvSpPr txBox="1"/>
            <p:nvPr/>
          </p:nvSpPr>
          <p:spPr>
            <a:xfrm>
              <a:off x="1696147" y="2803779"/>
              <a:ext cx="4668236" cy="85955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3775" tIns="113775" rIns="113775" bIns="113775" anchor="ctr" anchorCtr="0">
              <a:noAutofit/>
            </a:bodyPr>
            <a:lstStyle/>
            <a:p>
              <a:pPr marR="0" lvl="0" indent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cs typeface="Calibri"/>
                  <a:sym typeface="Calibri"/>
                </a:rPr>
                <a:t>Prueba 3      UT3</a:t>
              </a:r>
              <a:endParaRPr sz="2400" b="1" dirty="0">
                <a:solidFill>
                  <a:schemeClr val="dk1"/>
                </a:solidFill>
                <a:latin typeface="Calibri"/>
                <a:cs typeface="Calibri"/>
                <a:sym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990098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753250" y="1840831"/>
            <a:ext cx="9809097" cy="738980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Evaluaciones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13" name="Google Shape;150;p21">
            <a:extLst>
              <a:ext uri="{FF2B5EF4-FFF2-40B4-BE49-F238E27FC236}">
                <a16:creationId xmlns:a16="http://schemas.microsoft.com/office/drawing/2014/main" id="{A5386B3D-C7E8-4CCF-A8D7-245FF840A3CA}"/>
              </a:ext>
            </a:extLst>
          </p:cNvPr>
          <p:cNvGrpSpPr/>
          <p:nvPr/>
        </p:nvGrpSpPr>
        <p:grpSpPr>
          <a:xfrm>
            <a:off x="410927" y="1957561"/>
            <a:ext cx="5247839" cy="4492003"/>
            <a:chOff x="3034" y="45364"/>
            <a:chExt cx="4347550" cy="4333354"/>
          </a:xfrm>
        </p:grpSpPr>
        <p:sp>
          <p:nvSpPr>
            <p:cNvPr id="15" name="Google Shape;152;p21">
              <a:extLst>
                <a:ext uri="{FF2B5EF4-FFF2-40B4-BE49-F238E27FC236}">
                  <a16:creationId xmlns:a16="http://schemas.microsoft.com/office/drawing/2014/main" id="{3D78A60D-E029-48F8-9247-81468471D2FC}"/>
                </a:ext>
              </a:extLst>
            </p:cNvPr>
            <p:cNvSpPr txBox="1"/>
            <p:nvPr/>
          </p:nvSpPr>
          <p:spPr>
            <a:xfrm>
              <a:off x="4323579" y="2713124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54;p21">
              <a:extLst>
                <a:ext uri="{FF2B5EF4-FFF2-40B4-BE49-F238E27FC236}">
                  <a16:creationId xmlns:a16="http://schemas.microsoft.com/office/drawing/2014/main" id="{8E1C1572-9323-46B5-B492-2FEE54DE99CD}"/>
                </a:ext>
              </a:extLst>
            </p:cNvPr>
            <p:cNvSpPr txBox="1"/>
            <p:nvPr/>
          </p:nvSpPr>
          <p:spPr>
            <a:xfrm>
              <a:off x="1077776" y="2450684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56;p21">
              <a:extLst>
                <a:ext uri="{FF2B5EF4-FFF2-40B4-BE49-F238E27FC236}">
                  <a16:creationId xmlns:a16="http://schemas.microsoft.com/office/drawing/2014/main" id="{5A3503A6-7885-4ACB-B772-BBFA30FDD77C}"/>
                </a:ext>
              </a:extLst>
            </p:cNvPr>
            <p:cNvSpPr txBox="1"/>
            <p:nvPr/>
          </p:nvSpPr>
          <p:spPr>
            <a:xfrm>
              <a:off x="4323579" y="1683952"/>
              <a:ext cx="27005" cy="2700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58;p21">
              <a:extLst>
                <a:ext uri="{FF2B5EF4-FFF2-40B4-BE49-F238E27FC236}">
                  <a16:creationId xmlns:a16="http://schemas.microsoft.com/office/drawing/2014/main" id="{8BAAA685-F332-4772-BF6F-574DE4D88E23}"/>
                </a:ext>
              </a:extLst>
            </p:cNvPr>
            <p:cNvSpPr txBox="1"/>
            <p:nvPr/>
          </p:nvSpPr>
          <p:spPr>
            <a:xfrm>
              <a:off x="1077776" y="1936098"/>
              <a:ext cx="37300" cy="373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2700" tIns="0" rIns="1270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endParaRPr sz="5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59;p21">
              <a:extLst>
                <a:ext uri="{FF2B5EF4-FFF2-40B4-BE49-F238E27FC236}">
                  <a16:creationId xmlns:a16="http://schemas.microsoft.com/office/drawing/2014/main" id="{2905D4C3-B0FC-49D8-AD0F-E69DEB4759C4}"/>
                </a:ext>
              </a:extLst>
            </p:cNvPr>
            <p:cNvSpPr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60;p21">
              <a:extLst>
                <a:ext uri="{FF2B5EF4-FFF2-40B4-BE49-F238E27FC236}">
                  <a16:creationId xmlns:a16="http://schemas.microsoft.com/office/drawing/2014/main" id="{FA32F56B-D6DC-4969-A5FD-A2D8E0C24CCA}"/>
                </a:ext>
              </a:extLst>
            </p:cNvPr>
            <p:cNvSpPr txBox="1"/>
            <p:nvPr/>
          </p:nvSpPr>
          <p:spPr>
            <a:xfrm rot="-5400000">
              <a:off x="-1751974" y="1800372"/>
              <a:ext cx="4333354" cy="8233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24125" tIns="24125" rIns="24125" bIns="24125" anchor="ctr" anchorCtr="0">
              <a:noAutofit/>
            </a:bodyPr>
            <a:lstStyle/>
            <a:p>
              <a:pPr algn="ctr">
                <a:lnSpc>
                  <a:spcPct val="90000"/>
                </a:lnSpc>
              </a:pPr>
              <a:r>
                <a:rPr lang="es-CL" sz="3800" dirty="0">
                  <a:solidFill>
                    <a:schemeClr val="lt1"/>
                  </a:solidFill>
                  <a:ea typeface="Calibri"/>
                  <a:cs typeface="Calibri"/>
                  <a:sym typeface="Calibri"/>
                </a:rPr>
                <a:t>Cálculo de Nota Final</a:t>
              </a:r>
            </a:p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38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 </a:t>
              </a:r>
              <a:endParaRPr sz="38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4" name="Google Shape;199;p23">
            <a:extLst>
              <a:ext uri="{FF2B5EF4-FFF2-40B4-BE49-F238E27FC236}">
                <a16:creationId xmlns:a16="http://schemas.microsoft.com/office/drawing/2014/main" id="{4C87AFEB-5389-4134-88B9-6DA1234FB97E}"/>
              </a:ext>
            </a:extLst>
          </p:cNvPr>
          <p:cNvGrpSpPr/>
          <p:nvPr/>
        </p:nvGrpSpPr>
        <p:grpSpPr>
          <a:xfrm>
            <a:off x="1523770" y="2658554"/>
            <a:ext cx="3626222" cy="3507840"/>
            <a:chOff x="0" y="412757"/>
            <a:chExt cx="3626222" cy="3507840"/>
          </a:xfrm>
        </p:grpSpPr>
        <p:sp>
          <p:nvSpPr>
            <p:cNvPr id="25" name="Google Shape;200;p23">
              <a:extLst>
                <a:ext uri="{FF2B5EF4-FFF2-40B4-BE49-F238E27FC236}">
                  <a16:creationId xmlns:a16="http://schemas.microsoft.com/office/drawing/2014/main" id="{FAB274ED-845A-4603-BF88-D17FCDF1AFEB}"/>
                </a:ext>
              </a:extLst>
            </p:cNvPr>
            <p:cNvSpPr/>
            <p:nvPr/>
          </p:nvSpPr>
          <p:spPr>
            <a:xfrm>
              <a:off x="0" y="41275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01;p23">
              <a:extLst>
                <a:ext uri="{FF2B5EF4-FFF2-40B4-BE49-F238E27FC236}">
                  <a16:creationId xmlns:a16="http://schemas.microsoft.com/office/drawing/2014/main" id="{D400FA94-2470-4504-B9D2-45532AE7183C}"/>
                </a:ext>
              </a:extLst>
            </p:cNvPr>
            <p:cNvSpPr txBox="1"/>
            <p:nvPr/>
          </p:nvSpPr>
          <p:spPr>
            <a:xfrm>
              <a:off x="56315" y="46907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de Presentación a Examen (NP)</a:t>
              </a:r>
              <a:endParaRPr sz="29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02;p23">
              <a:extLst>
                <a:ext uri="{FF2B5EF4-FFF2-40B4-BE49-F238E27FC236}">
                  <a16:creationId xmlns:a16="http://schemas.microsoft.com/office/drawing/2014/main" id="{73C4F1D4-2BAB-47E2-9493-77569181BD67}"/>
                </a:ext>
              </a:extLst>
            </p:cNvPr>
            <p:cNvSpPr/>
            <p:nvPr/>
          </p:nvSpPr>
          <p:spPr>
            <a:xfrm>
              <a:off x="0" y="1566377"/>
              <a:ext cx="3626222" cy="12005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04;p23">
              <a:extLst>
                <a:ext uri="{FF2B5EF4-FFF2-40B4-BE49-F238E27FC236}">
                  <a16:creationId xmlns:a16="http://schemas.microsoft.com/office/drawing/2014/main" id="{52103925-EE7E-40FF-B8CE-CBD9F006D072}"/>
                </a:ext>
              </a:extLst>
            </p:cNvPr>
            <p:cNvSpPr/>
            <p:nvPr/>
          </p:nvSpPr>
          <p:spPr>
            <a:xfrm>
              <a:off x="0" y="2766977"/>
              <a:ext cx="3626222" cy="1153620"/>
            </a:xfrm>
            <a:prstGeom prst="roundRect">
              <a:avLst>
                <a:gd name="adj" fmla="val 16667"/>
              </a:avLst>
            </a:prstGeom>
            <a:solidFill>
              <a:srgbClr val="599BD5"/>
            </a:solidFill>
            <a:ln w="12700" cap="flat" cmpd="sng">
              <a:solidFill>
                <a:schemeClr val="lt1"/>
              </a:solidFill>
              <a:prstDash val="solid"/>
              <a:miter lim="800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205;p23">
              <a:extLst>
                <a:ext uri="{FF2B5EF4-FFF2-40B4-BE49-F238E27FC236}">
                  <a16:creationId xmlns:a16="http://schemas.microsoft.com/office/drawing/2014/main" id="{85EBF7E6-3CD7-444C-AD6D-6213210E9DF3}"/>
                </a:ext>
              </a:extLst>
            </p:cNvPr>
            <p:cNvSpPr txBox="1"/>
            <p:nvPr/>
          </p:nvSpPr>
          <p:spPr>
            <a:xfrm>
              <a:off x="56315" y="2823292"/>
              <a:ext cx="3513592" cy="10409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10475" tIns="110475" rIns="110475" bIns="1104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9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Nota Examen (NE)</a:t>
              </a:r>
              <a:endParaRPr sz="29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Google Shape;206;p23">
            <a:extLst>
              <a:ext uri="{FF2B5EF4-FFF2-40B4-BE49-F238E27FC236}">
                <a16:creationId xmlns:a16="http://schemas.microsoft.com/office/drawing/2014/main" id="{04A862FB-A701-4BC4-9E79-44242710C057}"/>
              </a:ext>
            </a:extLst>
          </p:cNvPr>
          <p:cNvSpPr/>
          <p:nvPr/>
        </p:nvSpPr>
        <p:spPr>
          <a:xfrm>
            <a:off x="5224865" y="2658554"/>
            <a:ext cx="326431" cy="1334008"/>
          </a:xfrm>
          <a:prstGeom prst="rightBrace">
            <a:avLst>
              <a:gd name="adj1" fmla="val 67793"/>
              <a:gd name="adj2" fmla="val 52942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" name="Google Shape;208;p23">
            <a:extLst>
              <a:ext uri="{FF2B5EF4-FFF2-40B4-BE49-F238E27FC236}">
                <a16:creationId xmlns:a16="http://schemas.microsoft.com/office/drawing/2014/main" id="{B23EBB30-8338-4F62-9B1D-1736D40DF27F}"/>
              </a:ext>
            </a:extLst>
          </p:cNvPr>
          <p:cNvSpPr/>
          <p:nvPr/>
        </p:nvSpPr>
        <p:spPr>
          <a:xfrm>
            <a:off x="5362082" y="5166001"/>
            <a:ext cx="264087" cy="847165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207;p23">
            <a:extLst>
              <a:ext uri="{FF2B5EF4-FFF2-40B4-BE49-F238E27FC236}">
                <a16:creationId xmlns:a16="http://schemas.microsoft.com/office/drawing/2014/main" id="{70C0D3AF-FC02-4C51-9106-421121F35CCE}"/>
              </a:ext>
            </a:extLst>
          </p:cNvPr>
          <p:cNvSpPr txBox="1"/>
          <p:nvPr/>
        </p:nvSpPr>
        <p:spPr>
          <a:xfrm>
            <a:off x="7894481" y="3207221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60 % 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207;p23">
            <a:extLst>
              <a:ext uri="{FF2B5EF4-FFF2-40B4-BE49-F238E27FC236}">
                <a16:creationId xmlns:a16="http://schemas.microsoft.com/office/drawing/2014/main" id="{E10B0718-BAB5-46FD-B22F-016A9ABF458F}"/>
              </a:ext>
            </a:extLst>
          </p:cNvPr>
          <p:cNvSpPr txBox="1"/>
          <p:nvPr/>
        </p:nvSpPr>
        <p:spPr>
          <a:xfrm>
            <a:off x="8069470" y="5040946"/>
            <a:ext cx="1317810" cy="8246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40 %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" name="Google Shape;210;p23">
            <a:extLst>
              <a:ext uri="{FF2B5EF4-FFF2-40B4-BE49-F238E27FC236}">
                <a16:creationId xmlns:a16="http://schemas.microsoft.com/office/drawing/2014/main" id="{DF404FEC-FE48-4CFF-B895-047FB5AFF484}"/>
              </a:ext>
            </a:extLst>
          </p:cNvPr>
          <p:cNvSpPr/>
          <p:nvPr/>
        </p:nvSpPr>
        <p:spPr>
          <a:xfrm>
            <a:off x="9160185" y="3457196"/>
            <a:ext cx="497541" cy="2373406"/>
          </a:xfrm>
          <a:prstGeom prst="rightBrace">
            <a:avLst>
              <a:gd name="adj1" fmla="val 67793"/>
              <a:gd name="adj2" fmla="val 50025"/>
            </a:avLst>
          </a:prstGeom>
          <a:noFill/>
          <a:ln w="38100" cap="flat" cmpd="sng">
            <a:solidFill>
              <a:schemeClr val="accen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" name="Google Shape;211;p23">
            <a:extLst>
              <a:ext uri="{FF2B5EF4-FFF2-40B4-BE49-F238E27FC236}">
                <a16:creationId xmlns:a16="http://schemas.microsoft.com/office/drawing/2014/main" id="{F436DB26-5C3D-4479-BE57-27F6024DD193}"/>
              </a:ext>
            </a:extLst>
          </p:cNvPr>
          <p:cNvSpPr txBox="1"/>
          <p:nvPr/>
        </p:nvSpPr>
        <p:spPr>
          <a:xfrm>
            <a:off x="9824869" y="4155317"/>
            <a:ext cx="1317810" cy="10772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Nota Final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" name="Google Shape;207;p23">
            <a:extLst>
              <a:ext uri="{FF2B5EF4-FFF2-40B4-BE49-F238E27FC236}">
                <a16:creationId xmlns:a16="http://schemas.microsoft.com/office/drawing/2014/main" id="{0FCA0988-BE0F-4EAC-B33E-AE1912DF6ADD}"/>
              </a:ext>
            </a:extLst>
          </p:cNvPr>
          <p:cNvSpPr txBox="1"/>
          <p:nvPr/>
        </p:nvSpPr>
        <p:spPr>
          <a:xfrm>
            <a:off x="5996731" y="3021271"/>
            <a:ext cx="1589123" cy="1134046"/>
          </a:xfrm>
          <a:prstGeom prst="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NP&gt;=8,0</a:t>
            </a: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32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Eximido</a:t>
            </a:r>
            <a:endParaRPr sz="3200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26530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452945" y="2666219"/>
            <a:ext cx="8381317" cy="4462638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" name="2 Marcador de contenido">
            <a:extLst>
              <a:ext uri="{FF2B5EF4-FFF2-40B4-BE49-F238E27FC236}">
                <a16:creationId xmlns:a16="http://schemas.microsoft.com/office/drawing/2014/main" id="{BF5E527B-5715-4614-890B-5058707DBD8C}"/>
              </a:ext>
            </a:extLst>
          </p:cNvPr>
          <p:cNvSpPr txBox="1">
            <a:spLocks/>
          </p:cNvSpPr>
          <p:nvPr/>
        </p:nvSpPr>
        <p:spPr>
          <a:xfrm>
            <a:off x="994308" y="3021270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 dirty="0"/>
              <a:t>Baldor, Aurelio </a:t>
            </a:r>
          </a:p>
          <a:p>
            <a:pPr algn="ctr">
              <a:buFont typeface="Wingdings 2" pitchFamily="18" charset="2"/>
              <a:buNone/>
            </a:pPr>
            <a:r>
              <a:rPr lang="es-CL" b="1" dirty="0"/>
              <a:t>Álgebra BALDOR</a:t>
            </a:r>
          </a:p>
          <a:p>
            <a:pPr algn="ctr">
              <a:buFont typeface="Wingdings 2" pitchFamily="18" charset="2"/>
              <a:buNone/>
            </a:pPr>
            <a:endParaRPr lang="es-CL" dirty="0"/>
          </a:p>
          <a:p>
            <a:pPr algn="ctr">
              <a:buFont typeface="Wingdings 2" pitchFamily="18" charset="2"/>
              <a:buNone/>
            </a:pPr>
            <a:endParaRPr lang="es-CL" dirty="0"/>
          </a:p>
          <a:p>
            <a:pPr algn="ctr">
              <a:buFont typeface="Wingdings 2" pitchFamily="18" charset="2"/>
              <a:buNone/>
            </a:pPr>
            <a:endParaRPr lang="es-CL" dirty="0"/>
          </a:p>
          <a:p>
            <a:pPr algn="ctr">
              <a:buFont typeface="Wingdings 2" pitchFamily="18" charset="2"/>
              <a:buNone/>
            </a:pPr>
            <a:r>
              <a:rPr lang="es-CL" dirty="0"/>
              <a:t>Cursos de Excel en línea</a:t>
            </a:r>
          </a:p>
          <a:p>
            <a:pPr algn="ctr">
              <a:buFont typeface="Wingdings 2" pitchFamily="18" charset="2"/>
              <a:buNone/>
            </a:pPr>
            <a:r>
              <a:rPr lang="es-ES" sz="800" dirty="0">
                <a:hlinkClick r:id="rId3"/>
              </a:rPr>
              <a:t>https://www.bing.com/videos/search?q=cursos+de+excel+online+gratis&amp;&amp;view=detail&amp;mid=D1E68C0D8180DDB48B69D1E68C0D8180DDB48B69&amp;&amp;FORM=VRDGAR&amp;ru=%2Fvideos%2Fsearch%3Fq%3Dcursos%2Bde%2Bexcel%2Bonline%2Bgratis%26FORM%3DHDRSC3</a:t>
            </a:r>
            <a:r>
              <a:rPr lang="es-ES" sz="800" dirty="0"/>
              <a:t> </a:t>
            </a:r>
          </a:p>
          <a:p>
            <a:pPr algn="ctr">
              <a:buFont typeface="Wingdings 2" pitchFamily="18" charset="2"/>
              <a:buNone/>
            </a:pP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B40E420-3392-41D3-8DC8-203B0C31D2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5038" y="2918713"/>
            <a:ext cx="1394324" cy="208157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4F2BB2F-D395-4E7F-9230-853F1CC1AB8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81636" y="2918712"/>
            <a:ext cx="1394324" cy="2101493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7FA279DB-A362-BA72-59EA-FF51579F38E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61777" y="5282230"/>
            <a:ext cx="2511594" cy="1413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52080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1333850" y="2568942"/>
            <a:ext cx="7704693" cy="3286574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1" name="2 Marcador de contenido">
            <a:extLst>
              <a:ext uri="{FF2B5EF4-FFF2-40B4-BE49-F238E27FC236}">
                <a16:creationId xmlns:a16="http://schemas.microsoft.com/office/drawing/2014/main" id="{03E55BBE-1627-4E87-B906-C69EA5D67EC3}"/>
              </a:ext>
            </a:extLst>
          </p:cNvPr>
          <p:cNvSpPr txBox="1">
            <a:spLocks/>
          </p:cNvSpPr>
          <p:nvPr/>
        </p:nvSpPr>
        <p:spPr>
          <a:xfrm>
            <a:off x="649126" y="2991541"/>
            <a:ext cx="3825875" cy="36718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 2" pitchFamily="18" charset="2"/>
              <a:buNone/>
            </a:pPr>
            <a:r>
              <a:rPr lang="es-CL" dirty="0"/>
              <a:t>Cursos de Excel en línea</a:t>
            </a:r>
          </a:p>
          <a:p>
            <a:pPr algn="ctr">
              <a:buFont typeface="Wingdings 2" pitchFamily="18" charset="2"/>
              <a:buNone/>
            </a:pPr>
            <a:r>
              <a:rPr lang="es-ES" sz="600" dirty="0"/>
              <a:t>https://www.bing.com/videos/search?q=cursos+de+excel+online+gratis&amp;&amp;view=detail&amp;mid=D1E68C0D8180DDB48B69D1E68C0D8180DDB48B69&amp;&amp;FORM=VRDGAR&amp;ru=%2Fvideos%2Fsearch%3Fq%3Dcursos%2Bde%2Bexcel%2Bonline%2Bgratis%26FORM%3DHDRSC3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00D7BDA-D3FC-4F71-B2E0-96F056167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02824" y="3021269"/>
            <a:ext cx="2680702" cy="1509303"/>
          </a:xfrm>
          <a:prstGeom prst="rect">
            <a:avLst/>
          </a:prstGeom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8F61566E-D123-4251-BE9C-59E830E935C1}"/>
              </a:ext>
            </a:extLst>
          </p:cNvPr>
          <p:cNvSpPr txBox="1"/>
          <p:nvPr/>
        </p:nvSpPr>
        <p:spPr>
          <a:xfrm>
            <a:off x="275713" y="5249642"/>
            <a:ext cx="5715511" cy="11449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28600" indent="-228600" algn="ctr">
              <a:lnSpc>
                <a:spcPct val="90000"/>
              </a:lnSpc>
              <a:spcBef>
                <a:spcPts val="1000"/>
              </a:spcBef>
            </a:pPr>
            <a:r>
              <a:rPr lang="es-CL" sz="2800" dirty="0"/>
              <a:t>Programa de programación digital Arduino </a:t>
            </a:r>
          </a:p>
          <a:p>
            <a:pPr lvl="1" algn="ctr"/>
            <a:r>
              <a:rPr lang="es-CL" dirty="0"/>
              <a:t>https://www.arduino.cc/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E38193E9-9793-7013-1487-D3DA707E48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3176" y="4929575"/>
            <a:ext cx="2851549" cy="1691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2095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760B354-2648-4E48-B95D-B54F6955B5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226" y="0"/>
            <a:ext cx="2101174" cy="1516101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91014065-248E-4C5D-A8D0-5855211C015F}"/>
              </a:ext>
            </a:extLst>
          </p:cNvPr>
          <p:cNvSpPr txBox="1"/>
          <p:nvPr/>
        </p:nvSpPr>
        <p:spPr>
          <a:xfrm>
            <a:off x="100925" y="1285268"/>
            <a:ext cx="4114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/>
              <a:t>CATEDRA DE MODELAMIENTO DE SISTEMAS</a:t>
            </a:r>
          </a:p>
          <a:p>
            <a:r>
              <a:rPr lang="es-CL" sz="1200" dirty="0"/>
              <a:t>FACULTAD  DE  CS BASICAS Y APLICADAS</a:t>
            </a:r>
          </a:p>
        </p:txBody>
      </p:sp>
      <p:sp>
        <p:nvSpPr>
          <p:cNvPr id="7" name="Google Shape;101;p15">
            <a:extLst>
              <a:ext uri="{FF2B5EF4-FFF2-40B4-BE49-F238E27FC236}">
                <a16:creationId xmlns:a16="http://schemas.microsoft.com/office/drawing/2014/main" id="{3FEC38F5-59B3-4C14-AD97-061390F71679}"/>
              </a:ext>
            </a:extLst>
          </p:cNvPr>
          <p:cNvSpPr txBox="1">
            <a:spLocks noGrp="1"/>
          </p:cNvSpPr>
          <p:nvPr/>
        </p:nvSpPr>
        <p:spPr>
          <a:xfrm>
            <a:off x="100925" y="1726729"/>
            <a:ext cx="12191999" cy="865607"/>
          </a:xfrm>
          <a:prstGeom prst="rect">
            <a:avLst/>
          </a:prstGeom>
          <a:solidFill>
            <a:srgbClr val="1E4E79"/>
          </a:solid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None/>
            </a:pPr>
            <a:r>
              <a:rPr lang="es-CL" sz="3600" dirty="0">
                <a:solidFill>
                  <a:schemeClr val="lt1"/>
                </a:solidFill>
              </a:rPr>
              <a:t>Bibliografía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D6BD4F-ACF8-4107-A193-6BA72703117C}"/>
              </a:ext>
            </a:extLst>
          </p:cNvPr>
          <p:cNvSpPr txBox="1"/>
          <p:nvPr/>
        </p:nvSpPr>
        <p:spPr>
          <a:xfrm>
            <a:off x="657227" y="3021270"/>
            <a:ext cx="115347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grpSp>
        <p:nvGrpSpPr>
          <p:cNvPr id="8" name="Google Shape;120;p18">
            <a:extLst>
              <a:ext uri="{FF2B5EF4-FFF2-40B4-BE49-F238E27FC236}">
                <a16:creationId xmlns:a16="http://schemas.microsoft.com/office/drawing/2014/main" id="{45BE0344-CCEF-42BE-B3E4-D1D097A68045}"/>
              </a:ext>
            </a:extLst>
          </p:cNvPr>
          <p:cNvGrpSpPr/>
          <p:nvPr/>
        </p:nvGrpSpPr>
        <p:grpSpPr>
          <a:xfrm>
            <a:off x="1333850" y="2568942"/>
            <a:ext cx="7704693" cy="3286574"/>
            <a:chOff x="226920" y="280352"/>
            <a:chExt cx="8381317" cy="4205182"/>
          </a:xfrm>
        </p:grpSpPr>
        <p:sp>
          <p:nvSpPr>
            <p:cNvPr id="10" name="Google Shape;122;p18">
              <a:extLst>
                <a:ext uri="{FF2B5EF4-FFF2-40B4-BE49-F238E27FC236}">
                  <a16:creationId xmlns:a16="http://schemas.microsoft.com/office/drawing/2014/main" id="{CED0772C-6F29-444C-B629-FEE975CB93D9}"/>
                </a:ext>
              </a:extLst>
            </p:cNvPr>
            <p:cNvSpPr txBox="1"/>
            <p:nvPr/>
          </p:nvSpPr>
          <p:spPr>
            <a:xfrm>
              <a:off x="2723150" y="880597"/>
              <a:ext cx="5885087" cy="36049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170675" rIns="170675" bIns="170675" anchor="ctr" anchorCtr="0">
              <a:noAutofit/>
            </a:bodyPr>
            <a:lstStyle/>
            <a:p>
              <a:pPr marL="0" marR="0" lvl="0" indent="0" algn="l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400" b="1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    </a:t>
              </a:r>
              <a:endParaRPr sz="24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" name="Google Shape;124;p18">
              <a:extLst>
                <a:ext uri="{FF2B5EF4-FFF2-40B4-BE49-F238E27FC236}">
                  <a16:creationId xmlns:a16="http://schemas.microsoft.com/office/drawing/2014/main" id="{FB165ABE-ABE9-4FAB-B482-465572D2CA0B}"/>
                </a:ext>
              </a:extLst>
            </p:cNvPr>
            <p:cNvSpPr txBox="1"/>
            <p:nvPr/>
          </p:nvSpPr>
          <p:spPr>
            <a:xfrm>
              <a:off x="226920" y="280352"/>
              <a:ext cx="1693719" cy="135365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CL" sz="2000" dirty="0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rPr>
                <a:t>INTRODUCCIN  A  LA MODELACIÓN</a:t>
              </a:r>
              <a:endParaRPr sz="2000" dirty="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7751A49-EA3D-BBEB-E86D-32EAE8668C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329778"/>
              </p:ext>
            </p:extLst>
          </p:nvPr>
        </p:nvGraphicFramePr>
        <p:xfrm>
          <a:off x="330740" y="3650225"/>
          <a:ext cx="11741286" cy="2264323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1741286">
                  <a:extLst>
                    <a:ext uri="{9D8B030D-6E8A-4147-A177-3AD203B41FA5}">
                      <a16:colId xmlns:a16="http://schemas.microsoft.com/office/drawing/2014/main" val="4125009675"/>
                    </a:ext>
                  </a:extLst>
                </a:gridCol>
              </a:tblGrid>
              <a:tr h="1103149"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</a:pPr>
                      <a:r>
                        <a:rPr lang="es-ES" sz="2000" u="sng" dirty="0">
                          <a:effectLst/>
                          <a:hlinkClick r:id="rId3"/>
                        </a:rPr>
                        <a:t>https://educrea.cl/resolucion-de-problemas-una-alternativa-didactica-en-el-aprendizaje-de-las-matematicas/</a:t>
                      </a:r>
                      <a:endParaRPr lang="es-ES" sz="2000" u="sng" dirty="0">
                        <a:effectLst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8987644"/>
                  </a:ext>
                </a:extLst>
              </a:tr>
              <a:tr h="55157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0"/>
                        </a:spcBef>
                      </a:pPr>
                      <a:r>
                        <a:rPr lang="es-ES" sz="2000" b="1" u="sng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http://www.areatecnologia.com/informatica/ejemplos-de-diagramas-de-flujo.html</a:t>
                      </a:r>
                      <a:endParaRPr lang="es-ES" sz="2000" b="1" u="sng" kern="1200" dirty="0">
                        <a:solidFill>
                          <a:schemeClr val="accen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algn="ctr" defTabSz="914400" rtl="0" eaLnBrk="1" latinLnBrk="0" hangingPunct="1">
                        <a:spcBef>
                          <a:spcPts val="0"/>
                        </a:spcBef>
                      </a:pPr>
                      <a:endParaRPr lang="es-CL" sz="2000" b="1" u="sng" kern="1200" dirty="0">
                        <a:solidFill>
                          <a:schemeClr val="accen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7156369"/>
                  </a:ext>
                </a:extLst>
              </a:tr>
              <a:tr h="551574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spcBef>
                          <a:spcPts val="0"/>
                        </a:spcBef>
                      </a:pPr>
                      <a:r>
                        <a:rPr lang="es-ES" sz="2000" b="1" u="sng" kern="1200" dirty="0">
                          <a:solidFill>
                            <a:schemeClr val="accent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https://excelyvba.com/ejercicios-de-excel-con-soluciones/</a:t>
                      </a:r>
                      <a:endParaRPr lang="es-CL" sz="2000" b="1" u="sng" kern="1200" dirty="0">
                        <a:solidFill>
                          <a:schemeClr val="accen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16710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7908874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6673</TotalTime>
  <Words>891</Words>
  <Application>Microsoft Office PowerPoint</Application>
  <PresentationFormat>Panorámica</PresentationFormat>
  <Paragraphs>151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Wingdings 2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de la barrera zamora</dc:creator>
  <cp:lastModifiedBy>ALberto Garcia</cp:lastModifiedBy>
  <cp:revision>43</cp:revision>
  <dcterms:created xsi:type="dcterms:W3CDTF">2020-07-06T01:36:30Z</dcterms:created>
  <dcterms:modified xsi:type="dcterms:W3CDTF">2022-07-09T13:51:44Z</dcterms:modified>
</cp:coreProperties>
</file>