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35"/>
  </p:notesMasterIdLst>
  <p:handoutMasterIdLst>
    <p:handoutMasterId r:id="rId36"/>
  </p:handoutMasterIdLst>
  <p:sldIdLst>
    <p:sldId id="1385" r:id="rId3"/>
    <p:sldId id="1581" r:id="rId4"/>
    <p:sldId id="1663" r:id="rId5"/>
    <p:sldId id="1699" r:id="rId6"/>
    <p:sldId id="1688" r:id="rId7"/>
    <p:sldId id="1689" r:id="rId8"/>
    <p:sldId id="1683" r:id="rId9"/>
    <p:sldId id="1684" r:id="rId10"/>
    <p:sldId id="1685" r:id="rId11"/>
    <p:sldId id="1705" r:id="rId12"/>
    <p:sldId id="1690" r:id="rId13"/>
    <p:sldId id="1701" r:id="rId14"/>
    <p:sldId id="1706" r:id="rId15"/>
    <p:sldId id="1707" r:id="rId16"/>
    <p:sldId id="1700" r:id="rId17"/>
    <p:sldId id="1702" r:id="rId18"/>
    <p:sldId id="1708" r:id="rId19"/>
    <p:sldId id="1709" r:id="rId20"/>
    <p:sldId id="1686" r:id="rId21"/>
    <p:sldId id="1697" r:id="rId22"/>
    <p:sldId id="1703" r:id="rId23"/>
    <p:sldId id="1704" r:id="rId24"/>
    <p:sldId id="1698" r:id="rId25"/>
    <p:sldId id="1696" r:id="rId26"/>
    <p:sldId id="1691" r:id="rId27"/>
    <p:sldId id="1693" r:id="rId28"/>
    <p:sldId id="1694" r:id="rId29"/>
    <p:sldId id="1695" r:id="rId30"/>
    <p:sldId id="1710" r:id="rId31"/>
    <p:sldId id="1711" r:id="rId32"/>
    <p:sldId id="1712" r:id="rId33"/>
    <p:sldId id="1681" r:id="rId34"/>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0000FF"/>
    <a:srgbClr val="0033CC"/>
    <a:srgbClr val="102940"/>
    <a:srgbClr val="143350"/>
    <a:srgbClr val="FFCC99"/>
    <a:srgbClr val="FFFF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41" autoAdjust="0"/>
    <p:restoredTop sz="96395" autoAdjust="0"/>
  </p:normalViewPr>
  <p:slideViewPr>
    <p:cSldViewPr>
      <p:cViewPr>
        <p:scale>
          <a:sx n="125" d="100"/>
          <a:sy n="125" d="100"/>
        </p:scale>
        <p:origin x="216" y="-180"/>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oleObject" Target="file:///\\Server04\i2-06\A&#209;O%202025\HORAS%20DE%20CLASES%202025\GRAFICO%20HORAS%20REALIZADA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200"/>
              <a:t>% DE HORAS</a:t>
            </a:r>
            <a:r>
              <a:rPr lang="es-CL" sz="1200" baseline="0"/>
              <a:t> REALIZADAS CLASES SISTEMÁTICAS</a:t>
            </a:r>
          </a:p>
          <a:p>
            <a:pPr>
              <a:defRPr/>
            </a:pPr>
            <a:r>
              <a:rPr lang="es-CL" sz="1200" baseline="0"/>
              <a:t>EDUCACIÓN FÍSICA</a:t>
            </a:r>
            <a:endParaRPr lang="es-CL" sz="120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Hoja1!$A$3</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Hoja1!$B$3:$D$3</c:f>
              <c:numCache>
                <c:formatCode>0%</c:formatCode>
                <c:ptCount val="3"/>
                <c:pt idx="0">
                  <c:v>0.72972972972972971</c:v>
                </c:pt>
                <c:pt idx="1">
                  <c:v>0.88167938931297707</c:v>
                </c:pt>
                <c:pt idx="2">
                  <c:v>0.88546255506607929</c:v>
                </c:pt>
              </c:numCache>
            </c:numRef>
          </c:val>
          <c:extLst>
            <c:ext xmlns:c16="http://schemas.microsoft.com/office/drawing/2014/chart" uri="{C3380CC4-5D6E-409C-BE32-E72D297353CC}">
              <c16:uniqueId val="{00000000-07E5-4DF0-8F63-959E45D41AF1}"/>
            </c:ext>
          </c:extLst>
        </c:ser>
        <c:ser>
          <c:idx val="1"/>
          <c:order val="1"/>
          <c:tx>
            <c:strRef>
              <c:f>Hoja1!$A$4</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Hoja1!$B$4:$D$4</c:f>
              <c:numCache>
                <c:formatCode>0%</c:formatCode>
                <c:ptCount val="3"/>
                <c:pt idx="0">
                  <c:v>0.80327868852459017</c:v>
                </c:pt>
                <c:pt idx="1">
                  <c:v>0.86324786324786329</c:v>
                </c:pt>
                <c:pt idx="2">
                  <c:v>0.79166666666666663</c:v>
                </c:pt>
              </c:numCache>
            </c:numRef>
          </c:val>
          <c:extLst>
            <c:ext xmlns:c16="http://schemas.microsoft.com/office/drawing/2014/chart" uri="{C3380CC4-5D6E-409C-BE32-E72D297353CC}">
              <c16:uniqueId val="{00000001-07E5-4DF0-8F63-959E45D41AF1}"/>
            </c:ext>
          </c:extLst>
        </c:ser>
        <c:ser>
          <c:idx val="2"/>
          <c:order val="2"/>
          <c:tx>
            <c:strRef>
              <c:f>Hoja1!$A$5</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Hoja1!$B$5:$D$5</c:f>
              <c:numCache>
                <c:formatCode>0%</c:formatCode>
                <c:ptCount val="3"/>
                <c:pt idx="0">
                  <c:v>0.77</c:v>
                </c:pt>
                <c:pt idx="1">
                  <c:v>0.77800000000000002</c:v>
                </c:pt>
                <c:pt idx="2">
                  <c:v>0.83</c:v>
                </c:pt>
              </c:numCache>
            </c:numRef>
          </c:val>
          <c:extLst>
            <c:ext xmlns:c16="http://schemas.microsoft.com/office/drawing/2014/chart" uri="{C3380CC4-5D6E-409C-BE32-E72D297353CC}">
              <c16:uniqueId val="{00000002-07E5-4DF0-8F63-959E45D41AF1}"/>
            </c:ext>
          </c:extLst>
        </c:ser>
        <c:ser>
          <c:idx val="4"/>
          <c:order val="3"/>
          <c:tx>
            <c:strRef>
              <c:f>Hoja1!$A$6</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Hoja1!$B$6:$D$6</c:f>
              <c:numCache>
                <c:formatCode>0%</c:formatCode>
                <c:ptCount val="3"/>
                <c:pt idx="0">
                  <c:v>0.63200000000000001</c:v>
                </c:pt>
                <c:pt idx="1">
                  <c:v>0.73699999999999999</c:v>
                </c:pt>
                <c:pt idx="2">
                  <c:v>0.96</c:v>
                </c:pt>
              </c:numCache>
            </c:numRef>
          </c:val>
          <c:extLst>
            <c:ext xmlns:c16="http://schemas.microsoft.com/office/drawing/2014/chart" uri="{C3380CC4-5D6E-409C-BE32-E72D297353CC}">
              <c16:uniqueId val="{00000003-07E5-4DF0-8F63-959E45D41AF1}"/>
            </c:ext>
          </c:extLst>
        </c:ser>
        <c:ser>
          <c:idx val="3"/>
          <c:order val="4"/>
          <c:tx>
            <c:strRef>
              <c:f>Hoja1!$A$7</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Hoja1!$B$7:$D$7</c:f>
              <c:numCache>
                <c:formatCode>0%</c:formatCode>
                <c:ptCount val="3"/>
                <c:pt idx="0">
                  <c:v>0.90100000000000002</c:v>
                </c:pt>
                <c:pt idx="1">
                  <c:v>0.68799999999999994</c:v>
                </c:pt>
                <c:pt idx="2">
                  <c:v>0.63900000000000001</c:v>
                </c:pt>
              </c:numCache>
            </c:numRef>
          </c:val>
          <c:extLst>
            <c:ext xmlns:c16="http://schemas.microsoft.com/office/drawing/2014/chart" uri="{C3380CC4-5D6E-409C-BE32-E72D297353CC}">
              <c16:uniqueId val="{00000004-07E5-4DF0-8F63-959E45D41AF1}"/>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14-05-2025 9:57</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14/05/2025</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14-05-2025</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6" Type="http://schemas.openxmlformats.org/officeDocument/2006/relationships/hyperlink" Target="http://procesos.esnaval.cl/#list" TargetMode="External"/><Relationship Id="rId5" Type="http://schemas.openxmlformats.org/officeDocument/2006/relationships/image" Target="../media/image10.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5" Type="http://schemas.openxmlformats.org/officeDocument/2006/relationships/chart" Target="../charts/chart1.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smtClean="0">
                <a:solidFill>
                  <a:srgbClr val="000066"/>
                </a:solidFill>
              </a:rPr>
              <a:t>REVISTA DE INSPECCIÓN EDUCACIONAL</a:t>
            </a:r>
            <a:endParaRPr lang="es-CL" sz="3200" b="1" dirty="0" smtClean="0">
              <a:solidFill>
                <a:srgbClr val="000066"/>
              </a:solidFill>
            </a:endParaRPr>
          </a:p>
          <a:p>
            <a:pPr algn="ctr"/>
            <a:r>
              <a:rPr lang="es-CL" sz="3200" dirty="0" smtClean="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82179" y="25581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2. </a:t>
            </a:r>
            <a:r>
              <a:rPr lang="es-CL" sz="2400" b="1" dirty="0" smtClean="0">
                <a:solidFill>
                  <a:srgbClr val="FFFFFF"/>
                </a:solidFill>
              </a:rPr>
              <a:t>OBSERVACIONES AÑO ANTERIOR</a:t>
            </a:r>
            <a:endParaRPr lang="es-CL" sz="2400" b="1" dirty="0">
              <a:solidFill>
                <a:schemeClr val="bg1"/>
              </a:solidFill>
            </a:endParaRPr>
          </a:p>
        </p:txBody>
      </p:sp>
      <p:sp>
        <p:nvSpPr>
          <p:cNvPr id="12" name="11 Rectángulo redondeado"/>
          <p:cNvSpPr/>
          <p:nvPr/>
        </p:nvSpPr>
        <p:spPr>
          <a:xfrm>
            <a:off x="4282179" y="327826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a:t>
            </a:r>
            <a:r>
              <a:rPr lang="es-CL" sz="2400" b="1" dirty="0" smtClean="0">
                <a:solidFill>
                  <a:srgbClr val="FFFFFF"/>
                </a:solidFill>
              </a:rPr>
              <a:t>CONTEXTO ACTUAL</a:t>
            </a:r>
            <a:endParaRPr lang="es-CL" sz="2400" b="1" dirty="0">
              <a:solidFill>
                <a:srgbClr val="FFFFFF"/>
              </a:solidFill>
            </a:endParaRPr>
          </a:p>
        </p:txBody>
      </p:sp>
      <p:sp>
        <p:nvSpPr>
          <p:cNvPr id="13" name="12 Rectángulo redondeado"/>
          <p:cNvSpPr/>
          <p:nvPr/>
        </p:nvSpPr>
        <p:spPr>
          <a:xfrm>
            <a:off x="4282179" y="399834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smtClean="0">
                <a:solidFill>
                  <a:srgbClr val="FFFFFF"/>
                </a:solidFill>
              </a:rPr>
              <a:t>4. INDICADORES</a:t>
            </a:r>
            <a:endParaRPr lang="es-CL" sz="2400" b="1" dirty="0">
              <a:solidFill>
                <a:srgbClr val="FFFFFF"/>
              </a:solidFill>
            </a:endParaRPr>
          </a:p>
        </p:txBody>
      </p:sp>
      <p:sp>
        <p:nvSpPr>
          <p:cNvPr id="15" name="14 Rectángulo redondeado"/>
          <p:cNvSpPr/>
          <p:nvPr/>
        </p:nvSpPr>
        <p:spPr>
          <a:xfrm>
            <a:off x="4282179" y="47184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smtClean="0">
                <a:solidFill>
                  <a:srgbClr val="FFFFFF"/>
                </a:solidFill>
              </a:rPr>
              <a:t>5. OTROS </a:t>
            </a:r>
            <a:endParaRPr lang="es-CL" sz="2400" b="1" dirty="0">
              <a:solidFill>
                <a:srgbClr val="FFFFFF"/>
              </a:solidFill>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
        <p:nvSpPr>
          <p:cNvPr id="16" name="15 Rectángulo redondeado"/>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INTRODUCCIÓN </a:t>
            </a:r>
            <a:endParaRPr lang="es-CL" sz="2400" b="1" dirty="0">
              <a:solidFill>
                <a:schemeClr val="bg1"/>
              </a:solidFill>
            </a:endParaRPr>
          </a:p>
        </p:txBody>
      </p:sp>
    </p:spTree>
    <p:extLst>
      <p:ext uri="{BB962C8B-B14F-4D97-AF65-F5344CB8AC3E}">
        <p14:creationId xmlns:p14="http://schemas.microsoft.com/office/powerpoint/2010/main" val="3345604331"/>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cstate="print"/>
          <a:stretch>
            <a:fillRect/>
          </a:stretch>
        </p:blipFill>
        <p:spPr>
          <a:xfrm>
            <a:off x="10896533" y="-7735"/>
            <a:ext cx="1411144" cy="1058357"/>
          </a:xfrm>
          <a:prstGeom prst="rect">
            <a:avLst/>
          </a:prstGeom>
          <a:ln w="12700">
            <a:miter lim="400000"/>
          </a:ln>
        </p:spPr>
      </p:pic>
      <p:sp>
        <p:nvSpPr>
          <p:cNvPr id="48" name="47 Rectángulo"/>
          <p:cNvSpPr/>
          <p:nvPr/>
        </p:nvSpPr>
        <p:spPr>
          <a:xfrm>
            <a:off x="3678460" y="4462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1.INTRODUCCIÓN</a:t>
            </a:r>
          </a:p>
        </p:txBody>
      </p:sp>
      <p:sp>
        <p:nvSpPr>
          <p:cNvPr id="2" name="CuadroTexto 1">
            <a:extLst>
              <a:ext uri="{FF2B5EF4-FFF2-40B4-BE49-F238E27FC236}">
                <a16:creationId xmlns:a16="http://schemas.microsoft.com/office/drawing/2014/main" id="{675A0F2F-F5B4-0D6E-E664-4C0F76D0CED0}"/>
              </a:ext>
            </a:extLst>
          </p:cNvPr>
          <p:cNvSpPr txBox="1"/>
          <p:nvPr/>
        </p:nvSpPr>
        <p:spPr>
          <a:xfrm>
            <a:off x="982202" y="844949"/>
            <a:ext cx="10177131" cy="14773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ES" b="1" dirty="0" smtClean="0"/>
              <a:t>MARCO GENERAL:</a:t>
            </a:r>
          </a:p>
          <a:p>
            <a:pPr marL="0" marR="0" indent="0" algn="l" defTabSz="914400" rtl="0" fontAlgn="auto" latinLnBrk="0" hangingPunct="0">
              <a:lnSpc>
                <a:spcPct val="100000"/>
              </a:lnSpc>
              <a:spcBef>
                <a:spcPts val="0"/>
              </a:spcBef>
              <a:spcAft>
                <a:spcPts val="0"/>
              </a:spcAft>
              <a:buClrTx/>
              <a:buSzTx/>
              <a:buFontTx/>
              <a:buNone/>
              <a:tabLst/>
            </a:pPr>
            <a:endParaRPr lang="es-ES" b="1" dirty="0" smtClean="0"/>
          </a:p>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dirty="0" smtClean="0">
                <a:ln>
                  <a:noFill/>
                </a:ln>
                <a:solidFill>
                  <a:srgbClr val="000000"/>
                </a:solidFill>
                <a:effectLst/>
                <a:uFillTx/>
                <a:latin typeface="+mj-lt"/>
                <a:ea typeface="+mj-ea"/>
                <a:cs typeface="+mj-cs"/>
                <a:sym typeface="Calibri"/>
              </a:rPr>
              <a:t>CARACTERÍSTICAS GENERALES</a:t>
            </a:r>
            <a:r>
              <a:rPr kumimoji="0" lang="es-ES" sz="1800" b="0" i="0" u="none" strike="noStrike" cap="none" spc="0" normalizeH="0" dirty="0" smtClean="0">
                <a:ln>
                  <a:noFill/>
                </a:ln>
                <a:solidFill>
                  <a:srgbClr val="000000"/>
                </a:solidFill>
                <a:effectLst/>
                <a:uFillTx/>
                <a:latin typeface="+mj-lt"/>
                <a:ea typeface="+mj-ea"/>
                <a:cs typeface="+mj-cs"/>
                <a:sym typeface="Calibri"/>
              </a:rPr>
              <a:t> DE LA ESCUELA, ACADEMIA, </a:t>
            </a:r>
            <a:r>
              <a:rPr kumimoji="0" lang="es-ES" sz="1800" b="0" i="0" u="none" strike="noStrike" cap="none" spc="0" normalizeH="0" dirty="0" smtClean="0">
                <a:ln>
                  <a:noFill/>
                </a:ln>
                <a:solidFill>
                  <a:schemeClr val="tx1"/>
                </a:solidFill>
                <a:effectLst/>
                <a:uFillTx/>
                <a:latin typeface="+mj-lt"/>
                <a:ea typeface="+mj-ea"/>
                <a:cs typeface="+mj-cs"/>
                <a:sym typeface="Calibri"/>
              </a:rPr>
              <a:t>CENTRO DE INSTRUCCIÓN </a:t>
            </a:r>
            <a:r>
              <a:rPr kumimoji="0" lang="es-ES" sz="1800" b="0" i="0" u="none" strike="noStrike" cap="none" spc="0" normalizeH="0" dirty="0" smtClean="0">
                <a:ln>
                  <a:noFill/>
                </a:ln>
                <a:solidFill>
                  <a:srgbClr val="000000"/>
                </a:solidFill>
                <a:effectLst/>
                <a:uFillTx/>
                <a:latin typeface="+mj-lt"/>
                <a:ea typeface="+mj-ea"/>
                <a:cs typeface="+mj-cs"/>
                <a:sym typeface="Calibri"/>
              </a:rPr>
              <a:t>(MISIÓN, VISIÓN, CONTRIBUCIÓN DEL PROYECTO EDUCATIVO DE LA REPARTICIÓN AL PROYECTO EDUCATIVO DE LA D.E.A.)</a:t>
            </a:r>
          </a:p>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
        <p:nvSpPr>
          <p:cNvPr id="3" name="Rectángulo 2"/>
          <p:cNvSpPr/>
          <p:nvPr/>
        </p:nvSpPr>
        <p:spPr>
          <a:xfrm>
            <a:off x="999683" y="2588386"/>
            <a:ext cx="10354095" cy="1477328"/>
          </a:xfrm>
          <a:prstGeom prst="rect">
            <a:avLst/>
          </a:prstGeom>
        </p:spPr>
        <p:txBody>
          <a:bodyPr wrap="square">
            <a:spAutoFit/>
          </a:bodyPr>
          <a:lstStyle/>
          <a:p>
            <a:pPr algn="just"/>
            <a:r>
              <a:rPr lang="es-MX" b="1" dirty="0" smtClean="0">
                <a:solidFill>
                  <a:schemeClr val="tx1"/>
                </a:solidFill>
              </a:rPr>
              <a:t>MISIÓN:</a:t>
            </a:r>
          </a:p>
          <a:p>
            <a:pPr algn="just"/>
            <a:r>
              <a:rPr lang="es-MX" b="1" dirty="0" smtClean="0">
                <a:solidFill>
                  <a:schemeClr val="tx1"/>
                </a:solidFill>
              </a:rPr>
              <a:t>“</a:t>
            </a:r>
            <a:r>
              <a:rPr lang="es-MX" b="1" dirty="0">
                <a:solidFill>
                  <a:schemeClr val="tx1"/>
                </a:solidFill>
              </a:rPr>
              <a:t>Seleccionar y formar integralmente a los futuros oficiales de la Armada de Chile, en coherencia con el proyecto educativo institucional, con el propósito de entregar al servicio hombres y mujeres </a:t>
            </a:r>
            <a:r>
              <a:rPr lang="es-MX" b="1" dirty="0" smtClean="0">
                <a:solidFill>
                  <a:schemeClr val="tx1"/>
                </a:solidFill>
              </a:rPr>
              <a:t>líderes</a:t>
            </a:r>
            <a:r>
              <a:rPr lang="es-MX" b="1" dirty="0">
                <a:solidFill>
                  <a:schemeClr val="tx1"/>
                </a:solidFill>
              </a:rPr>
              <a:t>, con el carácter para asumir crecientes responsabilidades y con el potencial de conducir los destinos institucionales en tiempo de paz y guerra”.</a:t>
            </a:r>
            <a:endParaRPr lang="es-CL" b="1" dirty="0">
              <a:solidFill>
                <a:schemeClr val="tx1"/>
              </a:solidFill>
            </a:endParaRPr>
          </a:p>
        </p:txBody>
      </p:sp>
      <p:sp>
        <p:nvSpPr>
          <p:cNvPr id="14" name="CuadroTexto 13"/>
          <p:cNvSpPr txBox="1"/>
          <p:nvPr/>
        </p:nvSpPr>
        <p:spPr>
          <a:xfrm>
            <a:off x="982202" y="4360951"/>
            <a:ext cx="10298374" cy="1200329"/>
          </a:xfrm>
          <a:prstGeom prst="rect">
            <a:avLst/>
          </a:prstGeom>
          <a:noFill/>
        </p:spPr>
        <p:txBody>
          <a:bodyPr wrap="square" rtlCol="0">
            <a:spAutoFit/>
          </a:bodyPr>
          <a:lstStyle/>
          <a:p>
            <a:pPr algn="just"/>
            <a:r>
              <a:rPr lang="es-MX" b="1" dirty="0" smtClean="0">
                <a:solidFill>
                  <a:schemeClr val="tx1"/>
                </a:solidFill>
              </a:rPr>
              <a:t>VISIÓN:</a:t>
            </a:r>
          </a:p>
          <a:p>
            <a:pPr algn="just"/>
            <a:r>
              <a:rPr lang="es-MX" b="1" dirty="0" smtClean="0">
                <a:solidFill>
                  <a:schemeClr val="tx1"/>
                </a:solidFill>
              </a:rPr>
              <a:t>“</a:t>
            </a:r>
            <a:r>
              <a:rPr lang="es-MX" b="1" dirty="0">
                <a:solidFill>
                  <a:schemeClr val="tx1"/>
                </a:solidFill>
              </a:rPr>
              <a:t>Ser una institución de educación superior de excelencia, reconocida en el ámbito nacional e internacional como la formadora de oficiales de marina íntegros, que mantiene los valores y tradiciones navales al servicio de la Patria”.</a:t>
            </a:r>
            <a:endParaRPr lang="es-CL" b="1" dirty="0">
              <a:solidFill>
                <a:schemeClr val="tx1"/>
              </a:solidFill>
            </a:endParaRPr>
          </a:p>
        </p:txBody>
      </p:sp>
    </p:spTree>
    <p:extLst>
      <p:ext uri="{BB962C8B-B14F-4D97-AF65-F5344CB8AC3E}">
        <p14:creationId xmlns:p14="http://schemas.microsoft.com/office/powerpoint/2010/main" val="2373137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p:nvPr/>
        </p:nvPicPr>
        <p:blipFill rotWithShape="1">
          <a:blip r:embed="rId2"/>
          <a:srcRect l="13577" t="25649" r="38901" b="20941"/>
          <a:stretch/>
        </p:blipFill>
        <p:spPr bwMode="auto">
          <a:xfrm>
            <a:off x="869678" y="1340768"/>
            <a:ext cx="10502756" cy="5400600"/>
          </a:xfrm>
          <a:prstGeom prst="rect">
            <a:avLst/>
          </a:prstGeom>
          <a:ln>
            <a:noFill/>
          </a:ln>
          <a:effectLst>
            <a:softEdge rad="12700"/>
          </a:effectLst>
          <a:extLst>
            <a:ext uri="{53640926-AAD7-44D8-BBD7-CCE9431645EC}">
              <a14:shadowObscured xmlns:a14="http://schemas.microsoft.com/office/drawing/2010/main"/>
            </a:ext>
          </a:extLst>
        </p:spPr>
      </p:pic>
      <p:sp>
        <p:nvSpPr>
          <p:cNvPr id="3" name="Rectángulo 2"/>
          <p:cNvSpPr/>
          <p:nvPr/>
        </p:nvSpPr>
        <p:spPr>
          <a:xfrm>
            <a:off x="839415" y="332656"/>
            <a:ext cx="10657184" cy="707886"/>
          </a:xfrm>
          <a:prstGeom prst="rect">
            <a:avLst/>
          </a:prstGeom>
        </p:spPr>
        <p:txBody>
          <a:bodyPr wrap="square">
            <a:spAutoFit/>
          </a:bodyPr>
          <a:lstStyle/>
          <a:p>
            <a:pPr algn="ctr"/>
            <a:r>
              <a:rPr lang="es-ES" sz="2000" dirty="0" smtClean="0"/>
              <a:t>CONTRIBUCIÓN </a:t>
            </a:r>
            <a:r>
              <a:rPr lang="es-ES" sz="2000" dirty="0"/>
              <a:t>DEL PROYECTO EDUCATIVO DE LA REPARTICIÓN </a:t>
            </a:r>
            <a:endParaRPr lang="es-ES" sz="2000" dirty="0" smtClean="0"/>
          </a:p>
          <a:p>
            <a:pPr algn="ctr"/>
            <a:r>
              <a:rPr lang="es-ES" sz="2000" dirty="0" smtClean="0"/>
              <a:t>AL </a:t>
            </a:r>
            <a:r>
              <a:rPr lang="es-ES" sz="2000" dirty="0"/>
              <a:t>PROYECTO EDUCATIVO DE LA D.E.A</a:t>
            </a:r>
            <a:r>
              <a:rPr lang="es-ES" sz="2000" dirty="0" smtClean="0"/>
              <a:t>.</a:t>
            </a:r>
            <a:endParaRPr lang="es-ES" sz="2000" dirty="0"/>
          </a:p>
        </p:txBody>
      </p:sp>
    </p:spTree>
    <p:extLst>
      <p:ext uri="{BB962C8B-B14F-4D97-AF65-F5344CB8AC3E}">
        <p14:creationId xmlns:p14="http://schemas.microsoft.com/office/powerpoint/2010/main" val="1547828005"/>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2677954872"/>
              </p:ext>
            </p:extLst>
          </p:nvPr>
        </p:nvGraphicFramePr>
        <p:xfrm>
          <a:off x="1091502" y="1450524"/>
          <a:ext cx="10276582"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 levantamiento de procesos de la Escuela Naval no se encuentra finalizado. </a:t>
                      </a:r>
                      <a:endPar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txBody>
                  <a:tcPr/>
                </a:tc>
                <a:tc>
                  <a:txBody>
                    <a:bodyPr/>
                    <a:lstStyle/>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Completar el levantamiento procesos del Departamento de Educación. </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Remitir a la DEA los siguientes procesos: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Evaluación docente.</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Separación de curso.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Reintegro de alumno.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Registros y modificación de notas.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indent="-171450" algn="just">
                        <a:buFont typeface="Arial" panose="020B0604020202020204" pitchFamily="34" charset="0"/>
                        <a:buChar char="•"/>
                      </a:pPr>
                      <a:r>
                        <a:rPr lang="es-ES" sz="1000" b="0" i="0" u="none" strike="noStrike" cap="none" spc="0" baseline="0" dirty="0" err="1" smtClean="0">
                          <a:ln>
                            <a:noFill/>
                          </a:ln>
                          <a:solidFill>
                            <a:srgbClr val="FF0000"/>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 de novedades educacionales al Jefe de Actividades Académicas.</a:t>
                      </a:r>
                      <a:endParaRPr lang="es-ES" sz="1000" b="0" baseline="0" dirty="0" smtClean="0">
                        <a:solidFill>
                          <a:srgbClr val="FF0000"/>
                        </a:solidFill>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aseline="0" dirty="0" smtClean="0">
                          <a:solidFill>
                            <a:schemeClr val="tx1"/>
                          </a:solidFill>
                          <a:latin typeface="Arial" panose="020B0604020202020204" pitchFamily="34" charset="0"/>
                          <a:cs typeface="Arial" panose="020B0604020202020204" pitchFamily="34" charset="0"/>
                        </a:rPr>
                        <a:t>Procesos levantados en Control de Gestión: </a:t>
                      </a:r>
                    </a:p>
                    <a:p>
                      <a:pPr algn="just"/>
                      <a:r>
                        <a:rPr lang="es-ES" sz="1100" baseline="0" dirty="0" smtClean="0">
                          <a:solidFill>
                            <a:srgbClr val="FF0000"/>
                          </a:solidFill>
                          <a:latin typeface="Arial" panose="020B0604020202020204" pitchFamily="34" charset="0"/>
                          <a:cs typeface="Arial" panose="020B0604020202020204" pitchFamily="34" charset="0"/>
                          <a:hlinkClick r:id="rId6"/>
                        </a:rPr>
                        <a:t>http://procesos.esnaval.cl/#list</a:t>
                      </a:r>
                      <a:endParaRPr lang="es-ES" sz="1100" baseline="0" dirty="0" smtClean="0">
                        <a:solidFill>
                          <a:srgbClr val="FF0000"/>
                        </a:solidFill>
                        <a:latin typeface="Arial" panose="020B0604020202020204" pitchFamily="34" charset="0"/>
                        <a:cs typeface="Arial" panose="020B0604020202020204" pitchFamily="34" charset="0"/>
                      </a:endParaRPr>
                    </a:p>
                    <a:p>
                      <a:pPr algn="just"/>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Pendiente</a:t>
                      </a:r>
                    </a:p>
                    <a:p>
                      <a:pPr algn="just"/>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866297989"/>
              </p:ext>
            </p:extLst>
          </p:nvPr>
        </p:nvGraphicFramePr>
        <p:xfrm>
          <a:off x="1092696" y="3555856"/>
          <a:ext cx="10275388" cy="10210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3708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N° 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claridad de las directivas DEA que deban ser modificadas para mejor gestión en   ESNAVAL, producto de cambios generados por MEDOC.</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Revisar directivas DEA que involucren temas referentes al proceso académico y se vean afectadas a los cambios que se han realizado internamente.</a:t>
                      </a:r>
                    </a:p>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Proponer modificaciones pertinentes.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err="1" smtClean="0">
                          <a:ln>
                            <a:noFill/>
                          </a:ln>
                          <a:solidFill>
                            <a:srgbClr val="FF0000"/>
                          </a:solidFill>
                          <a:uFillTx/>
                          <a:latin typeface="Arial" panose="020B0604020202020204" pitchFamily="34" charset="0"/>
                          <a:ea typeface="+mn-ea"/>
                          <a:cs typeface="Arial" panose="020B0604020202020204" pitchFamily="34" charset="0"/>
                          <a:sym typeface="Calibri"/>
                        </a:rPr>
                        <a:t>Cmdte</a:t>
                      </a:r>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 Pedreros</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983979785"/>
              </p:ext>
            </p:extLst>
          </p:nvPr>
        </p:nvGraphicFramePr>
        <p:xfrm>
          <a:off x="1092696" y="4653136"/>
          <a:ext cx="10275388" cy="16002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S/N</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ha efectuado ni está contemplada instrucción MEDOC a profesores civiles y militares, durante año 2024.</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Planificar instrucción MEDOC para el cuerpo docente.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la instrucción planificada.</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Núñez</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la espera de curso de capacitación CCP enfocado a docentes.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han elaborado instructivos para la confección de programas y syllabus en formato MEDOC.</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780611176"/>
              </p:ext>
            </p:extLst>
          </p:nvPr>
        </p:nvGraphicFramePr>
        <p:xfrm>
          <a:off x="1077196" y="1556792"/>
          <a:ext cx="10491412" cy="201168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existe una articulación entre la Unidad de Acreditación de la Escuela y la Unidad de Aseguramiento de la Calidad.</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Traspasar información a la UAC, levantada por División de Acreditación respecto al logro de los perfiles de egreso, para que esta analice el insumo de salida de sus procesos educacionales. </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CC IM Von Der Weth</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1186183667"/>
              </p:ext>
            </p:extLst>
          </p:nvPr>
        </p:nvGraphicFramePr>
        <p:xfrm>
          <a:off x="1077196" y="3665808"/>
          <a:ext cx="10491412" cy="15240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1522055">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la fecha de la revista se ha efectuado un bajo porcentaje de supervisiones de clases (6 supervisiones lo que corresponde a un 30%), sin aplicar el principio general de la Directiva K-011 de tener, a lo menos, dos supervisiones de clases por profesor.</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Programar y efectuar  supervisiones de clases de acuerdo a la Directiva K-001.</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latin typeface="Arial" panose="020B0604020202020204" pitchFamily="34" charset="0"/>
                          <a:cs typeface="Arial" panose="020B0604020202020204" pitchFamily="34" charset="0"/>
                        </a:rPr>
                        <a:t>PC M. Plaza</a:t>
                      </a:r>
                    </a:p>
                    <a:p>
                      <a:pPr algn="just"/>
                      <a:r>
                        <a:rPr lang="es-ES" sz="1100" baseline="0" dirty="0" smtClean="0">
                          <a:latin typeface="Arial" panose="020B0604020202020204" pitchFamily="34" charset="0"/>
                          <a:cs typeface="Arial" panose="020B0604020202020204" pitchFamily="34" charset="0"/>
                        </a:rPr>
                        <a:t>Cumplido en un 90 %</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66029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792617" y="61282"/>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487814739"/>
              </p:ext>
            </p:extLst>
          </p:nvPr>
        </p:nvGraphicFramePr>
        <p:xfrm>
          <a:off x="1077196" y="1556792"/>
          <a:ext cx="10563420" cy="34290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800200">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2088232">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a:t>
                      </a:r>
                      <a:r>
                        <a:rPr lang="es-ES" sz="1100" u="sng" baseline="0" dirty="0" smtClean="0">
                          <a:latin typeface="Arial" panose="020B0604020202020204" pitchFamily="34" charset="0"/>
                          <a:cs typeface="Arial" panose="020B0604020202020204" pitchFamily="34" charset="0"/>
                        </a:rPr>
                        <a:t> </a:t>
                      </a:r>
                      <a:r>
                        <a:rPr lang="es-ES" sz="1100" b="1" u="sng" baseline="0" dirty="0" smtClean="0">
                          <a:latin typeface="Arial" panose="020B0604020202020204" pitchFamily="34" charset="0"/>
                          <a:cs typeface="Arial" panose="020B0604020202020204" pitchFamily="34" charset="0"/>
                        </a:rPr>
                        <a:t>N° 2</a:t>
                      </a:r>
                      <a:endParaRPr lang="es-ES" sz="1100" b="1" u="sng" dirty="0" smtClean="0">
                        <a:latin typeface="Arial" panose="020B0604020202020204" pitchFamily="34" charset="0"/>
                        <a:cs typeface="Arial" panose="020B0604020202020204" pitchFamily="34" charset="0"/>
                      </a:endParaRPr>
                    </a:p>
                    <a:p>
                      <a:pPr algn="just"/>
                      <a:endParaRPr lang="es-ES" sz="1100" baseline="0" dirty="0" smtClean="0">
                        <a:latin typeface="Arial" panose="020B0604020202020204" pitchFamily="34" charset="0"/>
                        <a:cs typeface="Arial" panose="020B0604020202020204" pitchFamily="34" charset="0"/>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Los informes finales de curso no explicitan el impacto en el  logro de aprendizajes en los temas registrados, lo cual   permitiría una visión más completa de los cursos realizados.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Carecen de información que permita identificar oportunidades de mejora en los distintos ámbitos. Por ejemplo, competencias que se han visto afectadas por asignación de recursos. Incluir en éste informe aquellos aspectos de los Informes de gestión que permitan identificar oportunidades de mejoras en los distintos ámbitos del proceso de formación.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p>
                      <a:pPr algn="ctr"/>
                      <a:endParaRPr lang="es-ES" sz="1100" b="1" dirty="0" smtClean="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Explicitar en los informes finales de curso  (Anexo 3- Informe Final de Curso  Libro I 4-36/5-A-03-1), las  implicancias que poseen los análisis educacionales realizados por la asesoría pedagógica  para la mejora y toma de decisiones educacionales.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Incorporar en los informes finales de curso, todos los elementos que permitan un análisis y el impacto que ha tenido los cambios en las actividades planificadas.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Altamirano</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Asesora de Evaluación asumió el cargo en enero 2025 por lo que los informes se efectuaron con formato antiguo. </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Los informes 2025 serán subidos al sistema con nuevos requerimientos.</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52901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275453548"/>
              </p:ext>
            </p:extLst>
          </p:nvPr>
        </p:nvGraphicFramePr>
        <p:xfrm>
          <a:off x="892669" y="1027441"/>
          <a:ext cx="10707436" cy="256032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Un alto porcentaje de profesores no han realizado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Actualmente solo 07 docentes del área de Educación Física se encuentran realizándolo.</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mecanismo para incentivar la participación de los profesores de todas las cátedras, para realizar el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un plan anual para capacitación hasta cubrir a la totalidad de los docentes.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031091746"/>
              </p:ext>
            </p:extLst>
          </p:nvPr>
        </p:nvGraphicFramePr>
        <p:xfrm>
          <a:off x="892669" y="3712284"/>
          <a:ext cx="10707436" cy="24384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70840">
                <a:tc>
                  <a:txBody>
                    <a:bodyPr/>
                    <a:lstStyle/>
                    <a:p>
                      <a:pPr algn="just"/>
                      <a:r>
                        <a:rPr lang="es-ES" sz="1100" b="1" u="sng" dirty="0" smtClean="0">
                          <a:latin typeface="Arial" panose="020B0604020202020204" pitchFamily="34" charset="0"/>
                          <a:cs typeface="Arial" panose="020B0604020202020204" pitchFamily="34" charset="0"/>
                        </a:rPr>
                        <a:t>PREGUNTA N° 5</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asignaturas, en un mismo curso, asignadas a más de un profesor, detectándose que el libro de clases es llenado solo por un docente, quien recopila del resto de los profesores asignados las actividades realizadas.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Dado que son varios los profesores asignados para dictar estas asignaturas, contando cada uno de estos con un nombramiento vigente, es  necesario que cada profesor complete, con su perfil SIGA, las horas efectuadas en libro de clases de acuerdo a su nombramiento.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180975" lvl="0"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Verificar, al realizar los horarios de curso, la asociación de los profesores con nombramiento en las asignaturas para las cuales fueron contratados.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0975"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Disponer a cada profesor el llenado individual del libro de clases, de acuerdo a lo establecido en cada nombramiento. </a:t>
                      </a: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0245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682849343"/>
              </p:ext>
            </p:extLst>
          </p:nvPr>
        </p:nvGraphicFramePr>
        <p:xfrm>
          <a:off x="1007435" y="1010654"/>
          <a:ext cx="10707437" cy="25755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un alto porcentaje de registro de horas lectivas (279%) asociadas a un profesor en la asignatura de Formación Naval para cadetes de distintos años. Se manifiesta que esto se debe a que dicha asignatura es realizada por distintos profesores en niveles diversos que no obedecen a la clásica agrupación por paralelo.</a:t>
                      </a:r>
                      <a:endParaRPr lang="es-ES" sz="1100" b="0"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de esa asignatura de modo que cada uno registre solo lo relativo a lo estipulado en su propio contrato según la cantidad de horas de la asignatura.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paralelo, se evaluará la factibilidad de realizar un desarrollo  informático en SIGA.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latin typeface="Arial" panose="020B0604020202020204" pitchFamily="34" charset="0"/>
                          <a:cs typeface="Arial" panose="020B0604020202020204" pitchFamily="34" charset="0"/>
                        </a:rPr>
                        <a:t>PAC SO Donoso</a:t>
                      </a:r>
                    </a:p>
                    <a:p>
                      <a:pPr algn="just"/>
                      <a:r>
                        <a:rPr lang="es-MX" sz="1100" dirty="0" smtClean="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523094929"/>
              </p:ext>
            </p:extLst>
          </p:nvPr>
        </p:nvGraphicFramePr>
        <p:xfrm>
          <a:off x="1007434" y="3734004"/>
          <a:ext cx="10707437" cy="1737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porcentaje muy bajo de registro de actividades que desarrollan los profesores en las semanas de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para que registren en las respectivas opciones del SIGA, las actividades desarrolladas en las semanas dispuesta para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Generar un proceso, que determine encargado y plazos para cumplir esta función.</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de-DE" sz="1100" dirty="0" smtClean="0">
                          <a:solidFill>
                            <a:srgbClr val="FF0000"/>
                          </a:solidFill>
                          <a:latin typeface="Arial" panose="020B0604020202020204" pitchFamily="34" charset="0"/>
                          <a:cs typeface="Arial" panose="020B0604020202020204" pitchFamily="34" charset="0"/>
                        </a:rPr>
                        <a:t>CC IM Von Der Weth</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3408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237711553"/>
              </p:ext>
            </p:extLst>
          </p:nvPr>
        </p:nvGraphicFramePr>
        <p:xfrm>
          <a:off x="1007435" y="1010654"/>
          <a:ext cx="10707437" cy="18288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66700" lvl="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Generar formato que permita controlar y mantener la trazabilidad de actividades en apoyo al modelo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6670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Enviar formato diseñado a </a:t>
                      </a: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Direducarm</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a:t>
                      </a:r>
                      <a:r>
                        <a:rPr lang="es-ES" sz="1100" baseline="0" dirty="0" smtClean="0">
                          <a:solidFill>
                            <a:srgbClr val="FF0000"/>
                          </a:solidFill>
                          <a:latin typeface="Arial" panose="020B0604020202020204" pitchFamily="34" charset="0"/>
                          <a:cs typeface="Arial" panose="020B0604020202020204" pitchFamily="34" charset="0"/>
                        </a:rPr>
                        <a:t> C. Dietert</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177372954"/>
              </p:ext>
            </p:extLst>
          </p:nvPr>
        </p:nvGraphicFramePr>
        <p:xfrm>
          <a:off x="1034103" y="2983099"/>
          <a:ext cx="10707437" cy="19202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el control de las horas realizadas en las Actividades Contribuyentes a los Modelos de Formación Naval declaradas en los Planes de estudio de los cursos de Cadetes (Primer Año).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las actividades realizadas en las horas destinadas a las Actividades Contribuyentes a los Modelos de Formación Naval, objeto contar con una trazabilidad en el tiempo. Dicho registro puede ser efectuado en SIGA a través del módulo “actividades de formación profesional” o en una planilla de control interno.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G. Maldonado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0886812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790731562"/>
              </p:ext>
            </p:extLst>
          </p:nvPr>
        </p:nvGraphicFramePr>
        <p:xfrm>
          <a:off x="964999" y="899372"/>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10</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Levantamiento de proceso del ámbito curricular no se encuentra formalizado.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Levantar el proceso de tramitación, modificación y aprobación de instrumentos curriculares a través de Ficha de levantamiento de procesos y el modelo del proceso levantado describiendo las etapas, tareas y responsables del proceso.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a:t>
                      </a:r>
                      <a:r>
                        <a:rPr lang="es-ES" sz="1100" dirty="0" err="1" smtClean="0">
                          <a:solidFill>
                            <a:srgbClr val="FF0000"/>
                          </a:solidFill>
                          <a:latin typeface="Arial" panose="020B0604020202020204" pitchFamily="34" charset="0"/>
                          <a:cs typeface="Arial" panose="020B0604020202020204" pitchFamily="34" charset="0"/>
                        </a:rPr>
                        <a:t>Ñúñez</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4081040530"/>
              </p:ext>
            </p:extLst>
          </p:nvPr>
        </p:nvGraphicFramePr>
        <p:xfrm>
          <a:off x="967609" y="3149161"/>
          <a:ext cx="10707437" cy="9296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encuentran establecidos todos los indicadores que permitan interiorizarse del estado de avance de los cursos en ejecución.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los indicadores internos e ir analizando la evaluación en el transcurso del proceso académico.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A. Altamirano </a:t>
                      </a:r>
                    </a:p>
                    <a:p>
                      <a:pPr algn="just"/>
                      <a:r>
                        <a:rPr lang="es-ES" sz="1100" dirty="0" smtClean="0">
                          <a:solidFill>
                            <a:schemeClr val="tx1"/>
                          </a:solidFill>
                          <a:latin typeface="Arial" panose="020B0604020202020204" pitchFamily="34" charset="0"/>
                          <a:cs typeface="Arial" panose="020B0604020202020204" pitchFamily="34" charset="0"/>
                        </a:rPr>
                        <a:t>N° evaluaciones:</a:t>
                      </a:r>
                      <a:r>
                        <a:rPr lang="es-ES" sz="1100" baseline="0" dirty="0" smtClean="0">
                          <a:solidFill>
                            <a:schemeClr val="tx1"/>
                          </a:solidFill>
                          <a:latin typeface="Arial" panose="020B0604020202020204" pitchFamily="34" charset="0"/>
                          <a:cs typeface="Arial" panose="020B0604020202020204" pitchFamily="34" charset="0"/>
                        </a:rPr>
                        <a:t> avance y rendimiento académico.</a:t>
                      </a:r>
                      <a:endParaRPr lang="es-ES" sz="1100" dirty="0" smtClean="0">
                        <a:solidFill>
                          <a:schemeClr val="tx1"/>
                        </a:solidFill>
                        <a:latin typeface="Arial" panose="020B0604020202020204" pitchFamily="34" charset="0"/>
                        <a:cs typeface="Arial" panose="020B0604020202020204" pitchFamily="34" charset="0"/>
                      </a:endParaRPr>
                    </a:p>
                    <a:p>
                      <a:pPr algn="just"/>
                      <a:r>
                        <a:rPr lang="es-ES" sz="1100" dirty="0" smtClean="0">
                          <a:solidFill>
                            <a:schemeClr val="tx1"/>
                          </a:solidFill>
                          <a:latin typeface="Arial" panose="020B0604020202020204" pitchFamily="34" charset="0"/>
                          <a:cs typeface="Arial" panose="020B0604020202020204" pitchFamily="34" charset="0"/>
                        </a:rPr>
                        <a:t>% avance curricular (syllabus).</a:t>
                      </a:r>
                    </a:p>
                    <a:p>
                      <a:pPr algn="just"/>
                      <a:r>
                        <a:rPr lang="es-ES" sz="1100" dirty="0" smtClean="0">
                          <a:solidFill>
                            <a:schemeClr val="tx1"/>
                          </a:solidFill>
                          <a:latin typeface="Arial" panose="020B0604020202020204" pitchFamily="34" charset="0"/>
                          <a:cs typeface="Arial" panose="020B0604020202020204" pitchFamily="34" charset="0"/>
                        </a:rPr>
                        <a:t>% asistencia a Clases.</a:t>
                      </a: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592089896"/>
              </p:ext>
            </p:extLst>
          </p:nvPr>
        </p:nvGraphicFramePr>
        <p:xfrm>
          <a:off x="964998" y="4172102"/>
          <a:ext cx="10707437" cy="1356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De acuerdo a registros de supervisiones de clases y a lo expuesto por asesores de ESNAVAL durante la revista, se pudo constatar que las metodologías utilizadas en el aula por los profesores son en la mayoría de las asignaturas de forma tradicional (clases expositivas).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reuniones y/o instrucción sobre metodologías activas que propicien la formación por competencias, compartiendo entre las cátedras aquellas que resulten más efectivas.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Plaza</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1059461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34886551"/>
              </p:ext>
            </p:extLst>
          </p:nvPr>
        </p:nvGraphicFramePr>
        <p:xfrm>
          <a:off x="1007435" y="1043418"/>
          <a:ext cx="10707437" cy="42519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Asignaturas con bajo rendimiento en 4to año ejecutivo Física IV, Matemáticas IV y Navegación Astronómica, sin curso de acción para remediar situación académica.</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plan remedial para las asignaturas que se encuentren con bajos rendimientos.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baseline="0" dirty="0" smtClean="0">
                          <a:solidFill>
                            <a:schemeClr val="tx1"/>
                          </a:solidFill>
                          <a:latin typeface="Arial" panose="020B0604020202020204" pitchFamily="34" charset="0"/>
                          <a:cs typeface="Arial" panose="020B0604020202020204" pitchFamily="34" charset="0"/>
                        </a:rPr>
                        <a:t>PC M.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Brigadieres en cuestión ya habían cursado sus pruebas y exámenes finales, aprobando en un 100%. Estaremos atentos a situaciones similares que puedan ocurrir el año académico 2025 para entregar apoyo (consultorías, clases recuperativas, guías de repaso, etc.) cuando sea necesario. </a:t>
                      </a:r>
                    </a:p>
                    <a:p>
                      <a:pPr algn="just"/>
                      <a:r>
                        <a:rPr lang="es-MX" sz="1100" baseline="0" dirty="0" smtClean="0">
                          <a:solidFill>
                            <a:schemeClr val="tx1"/>
                          </a:solidFill>
                          <a:latin typeface="Arial" panose="020B0604020202020204" pitchFamily="34" charset="0"/>
                          <a:cs typeface="Arial" panose="020B0604020202020204" pitchFamily="34" charset="0"/>
                        </a:rPr>
                        <a:t>Además, cuando estas situaciones se presentan, los profesores a cargo y la asesora (que escribe) crean informes detallados de avance/evaluación para seguir de cerca el cado de cada alumno.</a:t>
                      </a:r>
                      <a:endParaRPr lang="es-ES" sz="1100" baseline="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329121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11938409"/>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553302752"/>
              </p:ext>
            </p:extLst>
          </p:nvPr>
        </p:nvGraphicFramePr>
        <p:xfrm>
          <a:off x="1007435" y="1698113"/>
          <a:ext cx="10707437" cy="3947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detectado un problema de bajo rendimiento en el 2do EJ, paralelo 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alguna actividad para identificar aquellas variables que estén ocasionando la baja de rendimiento.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M.</a:t>
                      </a:r>
                      <a:r>
                        <a:rPr lang="es-ES" sz="1100" baseline="0" dirty="0" smtClean="0">
                          <a:solidFill>
                            <a:schemeClr val="tx1"/>
                          </a:solidFill>
                          <a:latin typeface="Arial" panose="020B0604020202020204" pitchFamily="34" charset="0"/>
                          <a:cs typeface="Arial" panose="020B0604020202020204" pitchFamily="34" charset="0"/>
                        </a:rPr>
                        <a:t>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cadetes en cuestión ya habían cursado sus pruebas y exámenes finales. Con respecto a las variables, se trabajó en identificar las evaluaciones más complejas para ellos (química, física, matemáticas, </a:t>
                      </a:r>
                      <a:r>
                        <a:rPr lang="es-MX" sz="1100" baseline="0" dirty="0" err="1" smtClean="0">
                          <a:solidFill>
                            <a:schemeClr val="tx1"/>
                          </a:solidFill>
                          <a:latin typeface="Arial" panose="020B0604020202020204" pitchFamily="34" charset="0"/>
                          <a:cs typeface="Arial" panose="020B0604020202020204" pitchFamily="34" charset="0"/>
                        </a:rPr>
                        <a:t>etc</a:t>
                      </a:r>
                      <a:r>
                        <a:rPr lang="es-MX" sz="1100" baseline="0" dirty="0" smtClean="0">
                          <a:solidFill>
                            <a:schemeClr val="tx1"/>
                          </a:solidFill>
                          <a:latin typeface="Arial" panose="020B0604020202020204" pitchFamily="34" charset="0"/>
                          <a:cs typeface="Arial" panose="020B0604020202020204" pitchFamily="34" charset="0"/>
                        </a:rPr>
                        <a:t>) y se reorganizó el calendario de pruebas (dentro de lo posible) para que dichas evaluaciones no coincidieran en la misma semana y así los cadetes pudiesen tener el tiempo apropiado para estudiar y/o asistir a consultorías. Además, los profesores que dictan las asignaturas más descendidas siguen realizando las consultorías, hacen ejercicios extras en clases y entregan (Moodle) material de estudio extra.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0821560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344216420"/>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508028611"/>
              </p:ext>
            </p:extLst>
          </p:nvPr>
        </p:nvGraphicFramePr>
        <p:xfrm>
          <a:off x="1007434" y="1704421"/>
          <a:ext cx="10707437" cy="975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talleres  y asignaturas que no cuentan con material para ejecutar las actividades en las clases, por ejemplo electivo de informática.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un proceso para gestionar solicitud de material y recursos para el desarrollo de los talleres y actividades académicas.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CC IM Von Der Weth</a:t>
                      </a:r>
                    </a:p>
                    <a:p>
                      <a:pPr algn="just"/>
                      <a:r>
                        <a:rPr lang="es-ES" sz="1100" dirty="0" smtClean="0">
                          <a:solidFill>
                            <a:srgbClr val="FF0000"/>
                          </a:solidFill>
                          <a:latin typeface="Arial" panose="020B0604020202020204" pitchFamily="34" charset="0"/>
                          <a:cs typeface="Arial" panose="020B0604020202020204" pitchFamily="34" charset="0"/>
                        </a:rPr>
                        <a:t>PC M. Plaza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2135796"/>
              </p:ext>
            </p:extLst>
          </p:nvPr>
        </p:nvGraphicFramePr>
        <p:xfrm>
          <a:off x="1007433" y="2748916"/>
          <a:ext cx="10707437" cy="16002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Ficha de capacidad física considera pruebas de natación y la piscina de la Escuela se encuentra en mantención.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Evaluar la situación buscando alternativas de evaluación.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en informe final de curso si existe alguna competencia del perfil de egreso que se hay visto afectada por no realizar esta actividad físico-deportiva.</a:t>
                      </a:r>
                      <a:endParaRPr lang="es-ES" sz="1100" b="0" baseline="0" dirty="0" smtClean="0">
                        <a:latin typeface="Arial" panose="020B0604020202020204" pitchFamily="34" charset="0"/>
                        <a:cs typeface="Arial" panose="020B0604020202020204" pitchFamily="34" charset="0"/>
                      </a:endParaRPr>
                    </a:p>
                  </a:txBody>
                  <a:tcPr/>
                </a:tc>
                <a:tc>
                  <a:txBody>
                    <a:bodyPr/>
                    <a:lstStyle/>
                    <a:p>
                      <a:pPr marL="180975" indent="-180975" algn="just"/>
                      <a:r>
                        <a:rPr lang="es-MX" sz="1100" dirty="0" smtClean="0">
                          <a:solidFill>
                            <a:schemeClr val="tx1"/>
                          </a:solidFill>
                          <a:latin typeface="Arial" panose="020B0604020202020204" pitchFamily="34" charset="0"/>
                          <a:cs typeface="Arial" panose="020B0604020202020204" pitchFamily="34" charset="0"/>
                        </a:rPr>
                        <a:t>1. Las clases y evaluación de la FCF se realizan en la Piscina de </a:t>
                      </a:r>
                      <a:r>
                        <a:rPr lang="es-MX" sz="1100" dirty="0" err="1" smtClean="0">
                          <a:solidFill>
                            <a:schemeClr val="tx1"/>
                          </a:solidFill>
                          <a:latin typeface="Arial" panose="020B0604020202020204" pitchFamily="34" charset="0"/>
                          <a:cs typeface="Arial" panose="020B0604020202020204" pitchFamily="34" charset="0"/>
                        </a:rPr>
                        <a:t>Habivalp</a:t>
                      </a:r>
                      <a:r>
                        <a:rPr lang="es-MX" sz="1100" dirty="0" smtClean="0">
                          <a:solidFill>
                            <a:schemeClr val="tx1"/>
                          </a:solidFill>
                          <a:latin typeface="Arial" panose="020B0604020202020204" pitchFamily="34" charset="0"/>
                          <a:cs typeface="Arial" panose="020B0604020202020204" pitchFamily="34" charset="0"/>
                        </a:rPr>
                        <a:t>.</a:t>
                      </a:r>
                    </a:p>
                    <a:p>
                      <a:pPr marL="180975" indent="-180975" algn="just"/>
                      <a:r>
                        <a:rPr lang="es-MX" sz="1100" dirty="0" smtClean="0">
                          <a:solidFill>
                            <a:schemeClr val="tx1"/>
                          </a:solidFill>
                          <a:latin typeface="Arial" panose="020B0604020202020204" pitchFamily="34" charset="0"/>
                          <a:cs typeface="Arial" panose="020B0604020202020204" pitchFamily="34" charset="0"/>
                        </a:rPr>
                        <a:t>2. Para algunos cursos que se vieron afectados por pérdida de clases; éstas se reprogramaron objeto mantener lo indicado en el perfil de egreso.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20838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665311528"/>
              </p:ext>
            </p:extLst>
          </p:nvPr>
        </p:nvGraphicFramePr>
        <p:xfrm>
          <a:off x="1007435" y="1043418"/>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Curriculista</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efectúa trabajos en forma paralela a sus funciones del ámbito curricular. Concentrando funciones claves y de naturaleza diferente en una sola persona.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Asesor curricular debe efectuar tareas solo de su ámbito dada la alta carga laboral en estos aspectos.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Redistribuir trabajos que liberara asesor curricular que no son de su competencia.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Ejecutado.</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65766879"/>
              </p:ext>
            </p:extLst>
          </p:nvPr>
        </p:nvGraphicFramePr>
        <p:xfrm>
          <a:off x="1007433" y="3293435"/>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emplea la opción “Anotaciones Relevantes” del SIGA para llevar el registro de aquellos antecedentes de los alumnos que sea necesario mantener en el tiempo.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Interiorizarse sobre la opción “Anotaciones relevantes” (su uso y perfiles que la tienen disponible).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Registrar cuando corresponda todos aquellos aspectos y antecedentes de los alumnos que sea necesario mantener en el registro histórico.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solidFill>
                            <a:schemeClr val="tx1"/>
                          </a:solidFill>
                          <a:latin typeface="Arial" panose="020B0604020202020204" pitchFamily="34" charset="0"/>
                          <a:cs typeface="Arial" panose="020B0604020202020204" pitchFamily="34" charset="0"/>
                        </a:rPr>
                        <a:t>PC A. Altamirano</a:t>
                      </a:r>
                    </a:p>
                    <a:p>
                      <a:pPr algn="just"/>
                      <a:r>
                        <a:rPr lang="es-MX" sz="1100" dirty="0" smtClean="0">
                          <a:solidFill>
                            <a:schemeClr val="tx1"/>
                          </a:solidFill>
                          <a:latin typeface="Arial" panose="020B0604020202020204" pitchFamily="34" charset="0"/>
                          <a:cs typeface="Arial" panose="020B0604020202020204" pitchFamily="34" charset="0"/>
                        </a:rPr>
                        <a:t>Hasta la fecha se hace uso de esta herramienta para ingresar información clave sobre consejos de educación extraordinarios, cambios de escalafones, participación en competencias internacionales, etc. Hasta la fecha, los ingresos los realizan los Oficiales de División y el departamento de Estadística.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397875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657886505"/>
              </p:ext>
            </p:extLst>
          </p:nvPr>
        </p:nvGraphicFramePr>
        <p:xfrm>
          <a:off x="1007435" y="1043418"/>
          <a:ext cx="10707437" cy="5090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N°24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redujeron las horas de deportes colectivos como una forma de generar disponibilidad de horas para actividades de preparación física (tiempo atrás), sin embargo, resultados no han variado.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Determinar la conveniencia de mantener esta redistribución de horas.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Pensando en la estructura actual de los programas que refieren a las asignaturas como Unidades Temáticas (U.T.) es, dejar la U.T. de acondicionamiento físico correspondientes al segundo semestre (ACOF I- ACOFI III-ACOFI VI Y MONITORES II) según el curso que corresponda, una cantidad de clases destinadas (seis) a un deporte colectivo determinado según el curso del Cadete, es decir este deporte pasaría a ser un contenido de la U.T. y por consiguiente del programa. Además, estas clases deberían estar ubicadas en el syllabus al final de la priorización curricular, es decir, en el último tercio del semestre, esto con el propósito de, seguir dando énfasis y   enfoque al desarrollo y entrenamiento de las capacidades condicionales o básicas.</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39847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353312800"/>
              </p:ext>
            </p:extLst>
          </p:nvPr>
        </p:nvGraphicFramePr>
        <p:xfrm>
          <a:off x="1007435" y="1043418"/>
          <a:ext cx="10707437" cy="40843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p>
                  </a:txBody>
                  <a:tcPr>
                    <a:solidFill>
                      <a:schemeClr val="bg1">
                        <a:lumMod val="85000"/>
                      </a:schemeClr>
                    </a:solidFill>
                  </a:tcPr>
                </a:tc>
                <a:tc>
                  <a:txBody>
                    <a:bodyPr/>
                    <a:lstStyle/>
                    <a:p>
                      <a:pPr algn="ctr"/>
                      <a:r>
                        <a:rPr lang="es-ES" sz="1200" b="1" dirty="0" smtClean="0"/>
                        <a:t>CLASIFICACIÓN</a:t>
                      </a:r>
                      <a:endParaRPr lang="es-CL" sz="1200" b="1" dirty="0"/>
                    </a:p>
                  </a:txBody>
                  <a:tcPr>
                    <a:solidFill>
                      <a:schemeClr val="bg1">
                        <a:lumMod val="85000"/>
                      </a:schemeClr>
                    </a:solidFill>
                  </a:tcPr>
                </a:tc>
                <a:tc>
                  <a:txBody>
                    <a:bodyPr/>
                    <a:lstStyle/>
                    <a:p>
                      <a:pPr algn="ctr"/>
                      <a:r>
                        <a:rPr lang="es-ES" sz="1200" b="1" dirty="0" smtClean="0"/>
                        <a:t>CURSOS DE ACCIÓN</a:t>
                      </a:r>
                      <a:endParaRPr lang="es-CL" sz="1200" b="1" dirty="0"/>
                    </a:p>
                  </a:txBody>
                  <a:tcPr>
                    <a:solidFill>
                      <a:schemeClr val="bg1">
                        <a:lumMod val="85000"/>
                      </a:schemeClr>
                    </a:solidFill>
                  </a:tcPr>
                </a:tc>
                <a:tc>
                  <a:txBody>
                    <a:bodyPr/>
                    <a:lstStyle/>
                    <a:p>
                      <a:pPr algn="ctr"/>
                      <a:r>
                        <a:rPr lang="es-ES" sz="1200" b="1" dirty="0" smtClean="0"/>
                        <a:t>CURSO</a:t>
                      </a:r>
                      <a:r>
                        <a:rPr lang="es-ES" sz="1200" b="1" baseline="0" dirty="0" smtClean="0"/>
                        <a:t> DE ACCIÓN ADOPTADO /</a:t>
                      </a:r>
                      <a:endParaRPr lang="es-ES" sz="1200" b="1" dirty="0" smtClean="0"/>
                    </a:p>
                    <a:p>
                      <a:pPr algn="ctr"/>
                      <a:r>
                        <a:rPr lang="es-ES" sz="1200" b="1" dirty="0" smtClean="0"/>
                        <a:t>ESTADO ACTUAL</a:t>
                      </a:r>
                      <a:endParaRPr lang="es-CL" sz="1200" b="1" dirty="0"/>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rPr>
                        <a:t>PREGUNTA S/N</a:t>
                      </a:r>
                    </a:p>
                    <a:p>
                      <a:pPr algn="just"/>
                      <a:r>
                        <a:rPr lang="es-MX" sz="1200" b="0" i="0" u="none" strike="noStrike" cap="none" spc="0" baseline="0" dirty="0" smtClean="0">
                          <a:ln>
                            <a:noFill/>
                          </a:ln>
                          <a:solidFill>
                            <a:schemeClr val="tx1"/>
                          </a:solidFill>
                          <a:effectLst/>
                          <a:uFillTx/>
                          <a:latin typeface="+mn-lt"/>
                          <a:ea typeface="+mn-ea"/>
                          <a:cs typeface="+mn-cs"/>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mn-lt"/>
                          <a:ea typeface="+mn-ea"/>
                          <a:cs typeface="+mn-cs"/>
                          <a:sym typeface="Calibri"/>
                        </a:rPr>
                        <a:t>selecte</a:t>
                      </a:r>
                      <a:r>
                        <a:rPr lang="es-MX" sz="1200" b="0" i="0" u="none" strike="noStrike" cap="none" spc="0" baseline="0" dirty="0" smtClean="0">
                          <a:ln>
                            <a:noFill/>
                          </a:ln>
                          <a:solidFill>
                            <a:schemeClr val="tx1"/>
                          </a:solidFill>
                          <a:effectLst/>
                          <a:uFillTx/>
                          <a:latin typeface="+mn-lt"/>
                          <a:ea typeface="+mn-ea"/>
                          <a:cs typeface="+mn-cs"/>
                          <a:sym typeface="Calibri"/>
                        </a:rPr>
                        <a:t> en un listado predefinido y no tenga que escribirlas.</a:t>
                      </a:r>
                      <a:endParaRPr lang="es-ES" sz="1200" b="0" i="0" u="none" strike="noStrike" cap="none" spc="0" baseline="0" dirty="0" smtClean="0">
                        <a:ln>
                          <a:noFill/>
                        </a:ln>
                        <a:solidFill>
                          <a:schemeClr val="tx1"/>
                        </a:solidFill>
                        <a:effectLst/>
                        <a:uFillTx/>
                        <a:latin typeface="+mn-lt"/>
                        <a:ea typeface="+mn-ea"/>
                        <a:cs typeface="+mn-cs"/>
                        <a:sym typeface="Calibri"/>
                      </a:endParaRPr>
                    </a:p>
                    <a:p>
                      <a:pPr algn="just"/>
                      <a:endParaRPr lang="es-ES" sz="1100" b="1" u="sng" dirty="0" smtClean="0">
                        <a:effectLst/>
                      </a:endParaRPr>
                    </a:p>
                    <a:p>
                      <a:pPr algn="just"/>
                      <a:endParaRPr lang="es-ES" sz="1100" b="1" u="sng" dirty="0" smtClean="0">
                        <a:effectLst/>
                      </a:endParaRPr>
                    </a:p>
                    <a:p>
                      <a:pPr algn="just"/>
                      <a:endParaRPr lang="es-ES" sz="1100" b="1" u="sng" dirty="0" smtClean="0">
                        <a:effectLst/>
                      </a:endParaRPr>
                    </a:p>
                  </a:txBody>
                  <a:tcPr/>
                </a:tc>
                <a:tc>
                  <a:txBody>
                    <a:bodyPr/>
                    <a:lstStyle/>
                    <a:p>
                      <a:pPr algn="ctr"/>
                      <a:endParaRPr lang="es-ES" sz="1100" dirty="0" smtClean="0"/>
                    </a:p>
                    <a:p>
                      <a:pPr algn="ctr"/>
                      <a:r>
                        <a:rPr lang="es-ES" sz="1100" b="1" dirty="0" smtClean="0"/>
                        <a:t>OBSERVACIÓN </a:t>
                      </a:r>
                    </a:p>
                    <a:p>
                      <a:pPr algn="ctr"/>
                      <a:r>
                        <a:rPr lang="es-ES" sz="1100" b="1" dirty="0" smtClean="0"/>
                        <a:t>MENOR</a:t>
                      </a:r>
                      <a:endParaRPr lang="es-CL" sz="1100" b="1" dirty="0"/>
                    </a:p>
                  </a:txBody>
                  <a:tcPr/>
                </a:tc>
                <a:tc>
                  <a:txBody>
                    <a:bodyPr/>
                    <a:lstStyle/>
                    <a:p>
                      <a:pPr marL="0" lvl="0" indent="0" algn="just">
                        <a:buFont typeface="+mj-lt"/>
                        <a:buNone/>
                      </a:pPr>
                      <a:r>
                        <a:rPr lang="es-MX" sz="1100" b="0" baseline="0" dirty="0" smtClean="0"/>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p>
                  </a:txBody>
                  <a:tcPr/>
                </a:tc>
                <a:tc>
                  <a:txBody>
                    <a:bodyPr/>
                    <a:lstStyle/>
                    <a:p>
                      <a:pPr algn="just"/>
                      <a:r>
                        <a:rPr lang="es-MX" sz="1100" dirty="0" smtClean="0">
                          <a:solidFill>
                            <a:schemeClr val="tx1"/>
                          </a:solidFill>
                        </a:rPr>
                        <a:t>El ser Decano no es un cargo y no está asociado a horas de contrato que se deban justificar.</a:t>
                      </a:r>
                    </a:p>
                    <a:p>
                      <a:pPr algn="just"/>
                      <a:endParaRPr lang="es-MX" sz="1100" dirty="0" smtClean="0">
                        <a:solidFill>
                          <a:schemeClr val="tx1"/>
                        </a:solidFill>
                      </a:endParaRPr>
                    </a:p>
                    <a:p>
                      <a:pPr algn="just"/>
                      <a:r>
                        <a:rPr lang="es-MX" sz="1100" u="sng" dirty="0" smtClean="0">
                          <a:solidFill>
                            <a:schemeClr val="tx1"/>
                          </a:solidFill>
                        </a:rPr>
                        <a:t>Actividades Jefes de Facultad</a:t>
                      </a:r>
                    </a:p>
                    <a:p>
                      <a:pPr marL="228600" indent="-228600" algn="just">
                        <a:buFont typeface="+mj-lt"/>
                        <a:buAutoNum type="arabicPeriod"/>
                      </a:pPr>
                      <a:r>
                        <a:rPr lang="es-MX" sz="1100" dirty="0" smtClean="0">
                          <a:solidFill>
                            <a:schemeClr val="tx1"/>
                          </a:solidFill>
                        </a:rPr>
                        <a:t>Supervisión de aspectos curriculares (Programas, Syllabus)</a:t>
                      </a:r>
                    </a:p>
                    <a:p>
                      <a:pPr marL="228600" indent="-228600" algn="just">
                        <a:buFont typeface="+mj-lt"/>
                        <a:buAutoNum type="arabicPeriod"/>
                      </a:pPr>
                      <a:r>
                        <a:rPr lang="es-MX" sz="1100" dirty="0" smtClean="0">
                          <a:solidFill>
                            <a:schemeClr val="tx1"/>
                          </a:solidFill>
                        </a:rPr>
                        <a:t>Avance de  Curricular.</a:t>
                      </a:r>
                    </a:p>
                    <a:p>
                      <a:pPr marL="228600" indent="-228600" algn="just">
                        <a:buFont typeface="+mj-lt"/>
                        <a:buAutoNum type="arabicPeriod"/>
                      </a:pPr>
                      <a:r>
                        <a:rPr lang="es-MX" sz="1100" dirty="0" smtClean="0">
                          <a:solidFill>
                            <a:schemeClr val="tx1"/>
                          </a:solidFill>
                        </a:rPr>
                        <a:t>Reunión de Facultad y Cátedra</a:t>
                      </a:r>
                    </a:p>
                    <a:p>
                      <a:pPr marL="228600" indent="-228600" algn="just">
                        <a:buFont typeface="+mj-lt"/>
                        <a:buAutoNum type="arabicPeriod"/>
                      </a:pPr>
                      <a:r>
                        <a:rPr lang="es-MX" sz="1100" dirty="0" smtClean="0">
                          <a:solidFill>
                            <a:schemeClr val="tx1"/>
                          </a:solidFill>
                        </a:rPr>
                        <a:t>Reunión Departamento</a:t>
                      </a:r>
                    </a:p>
                    <a:p>
                      <a:pPr marL="228600" indent="-228600" algn="just">
                        <a:buFont typeface="+mj-lt"/>
                        <a:buAutoNum type="arabicPeriod"/>
                      </a:pPr>
                      <a:r>
                        <a:rPr lang="es-MX" sz="1100" dirty="0" smtClean="0">
                          <a:solidFill>
                            <a:schemeClr val="tx1"/>
                          </a:solidFill>
                        </a:rPr>
                        <a:t>Confección informes Facultad</a:t>
                      </a:r>
                    </a:p>
                    <a:p>
                      <a:pPr marL="228600" indent="-228600" algn="just">
                        <a:buFont typeface="+mj-lt"/>
                        <a:buAutoNum type="arabicPeriod"/>
                      </a:pPr>
                      <a:r>
                        <a:rPr lang="es-MX" sz="1100" dirty="0" smtClean="0">
                          <a:solidFill>
                            <a:schemeClr val="tx1"/>
                          </a:solidFill>
                        </a:rPr>
                        <a:t>Apoyo Nombramiento profesores</a:t>
                      </a:r>
                    </a:p>
                    <a:p>
                      <a:pPr marL="228600" indent="-228600" algn="just">
                        <a:buFont typeface="+mj-lt"/>
                        <a:buAutoNum type="arabicPeriod"/>
                      </a:pPr>
                      <a:r>
                        <a:rPr lang="es-MX" sz="1100" dirty="0" smtClean="0">
                          <a:solidFill>
                            <a:schemeClr val="tx1"/>
                          </a:solidFill>
                        </a:rPr>
                        <a:t>Supervisión de la Facultad</a:t>
                      </a:r>
                    </a:p>
                    <a:p>
                      <a:pPr marL="228600" indent="-228600" algn="just">
                        <a:buFont typeface="+mj-lt"/>
                        <a:buAutoNum type="arabicPeriod"/>
                      </a:pPr>
                      <a:r>
                        <a:rPr lang="es-MX" sz="1100" dirty="0" smtClean="0">
                          <a:solidFill>
                            <a:schemeClr val="tx1"/>
                          </a:solidFill>
                        </a:rPr>
                        <a:t>Asesoramiento Continuo Curricular</a:t>
                      </a:r>
                    </a:p>
                    <a:p>
                      <a:pPr algn="just"/>
                      <a:endParaRPr lang="es-MX" sz="1100" dirty="0" smtClean="0">
                        <a:solidFill>
                          <a:schemeClr val="tx1"/>
                        </a:solidFill>
                      </a:endParaRPr>
                    </a:p>
                    <a:p>
                      <a:pPr algn="just"/>
                      <a:endParaRPr lang="es-ES" sz="1100" dirty="0" smtClean="0">
                        <a:solidFill>
                          <a:schemeClr val="tx1"/>
                        </a:solidFill>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858621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988319799"/>
              </p:ext>
            </p:extLst>
          </p:nvPr>
        </p:nvGraphicFramePr>
        <p:xfrm>
          <a:off x="1007435" y="1043418"/>
          <a:ext cx="10707437" cy="4922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algn="just"/>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selecte</a:t>
                      </a:r>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en un listado predefinido y no tenga que escribirlas.</a:t>
                      </a:r>
                      <a:endPar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Jefes de Cátedra</a:t>
                      </a:r>
                      <a:endParaRPr lang="es-CL"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Facultad</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Cátedra</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Integración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Supervisión de pruebas y exámenes.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curriculares, metodológicos  o de evaluación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Programas de Asignatura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Syllabus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Avance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dirty="0" smtClean="0">
                        <a:solidFill>
                          <a:schemeClr val="tx1"/>
                        </a:solidFill>
                        <a:latin typeface="Arial" panose="020B0604020202020204" pitchFamily="34" charset="0"/>
                        <a:cs typeface="Arial" panose="020B0604020202020204" pitchFamily="34" charset="0"/>
                      </a:endParaRPr>
                    </a:p>
                    <a:p>
                      <a:pPr algn="just"/>
                      <a:r>
                        <a:rPr lang="es-MX"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Asesor de Curso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Control de rendimiento académico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Coordinación con Oficial de División</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Recepción de inquietudes motivaciones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calendario de pruebas.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a:t>
                      </a:r>
                      <a:endParaRPr lang="es-ES" sz="110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16711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033690" y="8765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a:t>
            </a:r>
            <a:r>
              <a:rPr lang="es-CL" sz="2400" dirty="0" smtClean="0"/>
              <a:t>.       CONTEXTO ACTUAL</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3101821556"/>
              </p:ext>
            </p:extLst>
          </p:nvPr>
        </p:nvGraphicFramePr>
        <p:xfrm>
          <a:off x="2033690" y="1021211"/>
          <a:ext cx="7440492" cy="1706880"/>
        </p:xfrm>
        <a:graphic>
          <a:graphicData uri="http://schemas.openxmlformats.org/drawingml/2006/table">
            <a:tbl>
              <a:tblPr firstRow="1" bandRow="1">
                <a:tableStyleId>{5940675A-B579-460E-94D1-54222C63F5DA}</a:tableStyleId>
              </a:tblPr>
              <a:tblGrid>
                <a:gridCol w="444778">
                  <a:extLst>
                    <a:ext uri="{9D8B030D-6E8A-4147-A177-3AD203B41FA5}">
                      <a16:colId xmlns:a16="http://schemas.microsoft.com/office/drawing/2014/main" val="83843015"/>
                    </a:ext>
                  </a:extLst>
                </a:gridCol>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ALUMNOS AL INICIO AÑO ACADÉMICO:</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455</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ACTUAL:</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417</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algn="l"/>
                      <a:r>
                        <a:rPr lang="es-CL" sz="1100" b="1" dirty="0" smtClean="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CANTIDAD CURSOS EN EJECUCIÓN:</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553072150"/>
              </p:ext>
            </p:extLst>
          </p:nvPr>
        </p:nvGraphicFramePr>
        <p:xfrm>
          <a:off x="2033689" y="2950522"/>
          <a:ext cx="7440493" cy="3139440"/>
        </p:xfrm>
        <a:graphic>
          <a:graphicData uri="http://schemas.openxmlformats.org/drawingml/2006/table">
            <a:tbl>
              <a:tblPr firstRow="1" bandRow="1">
                <a:tableStyleId>{5940675A-B579-460E-94D1-54222C63F5DA}</a:tableStyleId>
              </a:tblPr>
              <a:tblGrid>
                <a:gridCol w="455717">
                  <a:extLst>
                    <a:ext uri="{9D8B030D-6E8A-4147-A177-3AD203B41FA5}">
                      <a16:colId xmlns:a16="http://schemas.microsoft.com/office/drawing/2014/main" val="83843015"/>
                    </a:ext>
                  </a:extLst>
                </a:gridCol>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PC: 77      PM: 24 </a:t>
                      </a:r>
                    </a:p>
                    <a:p>
                      <a:pPr algn="ct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dirty="0" smtClean="0">
                          <a:solidFill>
                            <a:schemeClr val="tx1"/>
                          </a:solidFill>
                          <a:latin typeface="Arial" panose="020B0604020202020204" pitchFamily="34" charset="0"/>
                          <a:cs typeface="Arial" panose="020B0604020202020204" pitchFamily="34" charset="0"/>
                        </a:rPr>
                        <a:t>PC: 07       </a:t>
                      </a:r>
                      <a:r>
                        <a:rPr lang="es-CL" sz="1100" dirty="0" smtClean="0">
                          <a:solidFill>
                            <a:srgbClr val="FF0000"/>
                          </a:solidFill>
                          <a:latin typeface="Arial" panose="020B0604020202020204" pitchFamily="34" charset="0"/>
                          <a:cs typeface="Arial" panose="020B0604020202020204" pitchFamily="34" charset="0"/>
                        </a:rPr>
                        <a:t>PM: 00</a:t>
                      </a:r>
                    </a:p>
                    <a:p>
                      <a:pPr algn="ct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DOCTOR:                02 MAGÍSTER:            46 </a:t>
                      </a:r>
                      <a:r>
                        <a:rPr lang="es-CL" sz="1100" baseline="0" dirty="0" smtClean="0">
                          <a:solidFill>
                            <a:srgbClr val="FF0000"/>
                          </a:solidFill>
                          <a:latin typeface="Arial" panose="020B0604020202020204" pitchFamily="34" charset="0"/>
                          <a:cs typeface="Arial" panose="020B0604020202020204" pitchFamily="34" charset="0"/>
                        </a:rPr>
                        <a:t> </a:t>
                      </a:r>
                      <a:r>
                        <a:rPr lang="es-CL" sz="1100" dirty="0" smtClean="0">
                          <a:solidFill>
                            <a:srgbClr val="FF0000"/>
                          </a:solidFill>
                          <a:latin typeface="Arial" panose="020B0604020202020204" pitchFamily="34" charset="0"/>
                          <a:cs typeface="Arial" panose="020B0604020202020204" pitchFamily="34" charset="0"/>
                        </a:rPr>
                        <a:t>POSTÍTULO:           06 </a:t>
                      </a: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PROFESORES CIVILES SOLO TÍTULO PROFESIONAL:</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23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dirty="0" smtClean="0">
                          <a:latin typeface="Arial" panose="020B0604020202020204" pitchFamily="34" charset="0"/>
                          <a:cs typeface="Arial" panose="020B0604020202020204" pitchFamily="34" charset="0"/>
                        </a:rPr>
                        <a:t>E.</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EVALUACIÓN DOCENTE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b="1" u="sng" dirty="0" smtClean="0">
                          <a:solidFill>
                            <a:schemeClr val="tx1"/>
                          </a:solidFill>
                          <a:latin typeface="Arial" panose="020B0604020202020204" pitchFamily="34" charset="0"/>
                          <a:cs typeface="Arial" panose="020B0604020202020204" pitchFamily="34" charset="0"/>
                        </a:rPr>
                        <a:t>1°</a:t>
                      </a:r>
                      <a:r>
                        <a:rPr lang="es-CL" sz="1100" b="1" u="sng" baseline="0" dirty="0" smtClean="0">
                          <a:solidFill>
                            <a:schemeClr val="tx1"/>
                          </a:solidFill>
                          <a:latin typeface="Arial" panose="020B0604020202020204" pitchFamily="34" charset="0"/>
                          <a:cs typeface="Arial" panose="020B0604020202020204" pitchFamily="34" charset="0"/>
                        </a:rPr>
                        <a:t> SEMESTRE </a:t>
                      </a:r>
                      <a:r>
                        <a:rPr lang="es-CL" sz="1100" baseline="0" dirty="0" smtClean="0">
                          <a:solidFill>
                            <a:schemeClr val="tx1"/>
                          </a:solidFill>
                          <a:latin typeface="Arial" panose="020B0604020202020204" pitchFamily="34" charset="0"/>
                          <a:cs typeface="Arial" panose="020B0604020202020204" pitchFamily="34" charset="0"/>
                        </a:rPr>
                        <a:t>= 4,68</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Sobre la media  = 36</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Bajo la media    = 17</a:t>
                      </a: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latin typeface="Arial" panose="020B0604020202020204" pitchFamily="34" charset="0"/>
                          <a:cs typeface="Arial" panose="020B0604020202020204" pitchFamily="34" charset="0"/>
                        </a:rPr>
                        <a:t> </a:t>
                      </a:r>
                      <a:r>
                        <a:rPr lang="en-US" sz="1100" b="1" u="sng" baseline="0" dirty="0" smtClean="0">
                          <a:solidFill>
                            <a:schemeClr val="tx1"/>
                          </a:solidFill>
                          <a:latin typeface="Arial" panose="020B0604020202020204" pitchFamily="34" charset="0"/>
                          <a:cs typeface="Arial" panose="020B0604020202020204" pitchFamily="34" charset="0"/>
                        </a:rPr>
                        <a:t>2° SEMESTRE </a:t>
                      </a:r>
                      <a:r>
                        <a:rPr lang="en-US" sz="1100" baseline="0" dirty="0" smtClean="0">
                          <a:solidFill>
                            <a:schemeClr val="tx1"/>
                          </a:solidFill>
                          <a:latin typeface="Arial" panose="020B0604020202020204" pitchFamily="34" charset="0"/>
                          <a:cs typeface="Arial" panose="020B0604020202020204" pitchFamily="34" charset="0"/>
                        </a:rPr>
                        <a:t>= 4,70</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Sobre</a:t>
                      </a:r>
                      <a:r>
                        <a:rPr lang="en-US" sz="1100" baseline="0" dirty="0" smtClean="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Bajo</a:t>
                      </a:r>
                      <a:r>
                        <a:rPr lang="en-US" sz="1100" baseline="0" dirty="0" smtClean="0">
                          <a:solidFill>
                            <a:schemeClr val="tx1"/>
                          </a:solidFill>
                          <a:latin typeface="Arial" panose="020B0604020202020204" pitchFamily="34" charset="0"/>
                          <a:cs typeface="Arial" panose="020B0604020202020204" pitchFamily="34" charset="0"/>
                        </a:rPr>
                        <a:t> la media    = 20</a:t>
                      </a:r>
                      <a:endParaRPr lang="es-CL"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spTree>
    <p:extLst>
      <p:ext uri="{BB962C8B-B14F-4D97-AF65-F5344CB8AC3E}">
        <p14:creationId xmlns:p14="http://schemas.microsoft.com/office/powerpoint/2010/main" val="19012630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14014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BLANCA RAMÍREZ TORREJÓN: </a:t>
            </a:r>
          </a:p>
          <a:p>
            <a:pPr marL="357188" lvl="4" indent="0" algn="just">
              <a:lnSpc>
                <a:spcPct val="150000"/>
              </a:lnSpc>
            </a:pPr>
            <a:r>
              <a:rPr lang="es-ES" sz="1200" u="sng" dirty="0" smtClean="0"/>
              <a:t>TÍTULO PROFESIONAL</a:t>
            </a:r>
            <a:r>
              <a:rPr lang="es-ES" sz="1200" dirty="0" smtClean="0"/>
              <a:t>: 	PROFESORA DE ESTADO EN HISTORIA Y GEOGRAFÍA (UPLA).</a:t>
            </a:r>
          </a:p>
          <a:p>
            <a:pPr marL="357188" lvl="4" indent="0" algn="just">
              <a:lnSpc>
                <a:spcPct val="150000"/>
              </a:lnSpc>
            </a:pPr>
            <a:r>
              <a:rPr lang="es-ES" sz="1200" u="sng" dirty="0" smtClean="0"/>
              <a:t>MAGÍSTER</a:t>
            </a:r>
            <a:r>
              <a:rPr lang="es-ES" sz="1200" dirty="0" smtClean="0"/>
              <a:t>:	GESTIÓN EDUCACIONAL (U.MARÍTIMA).  </a:t>
            </a:r>
            <a:r>
              <a:rPr lang="es-ES" sz="1200" u="sng" dirty="0" smtClean="0"/>
              <a:t>MAGÍSTER</a:t>
            </a:r>
            <a:r>
              <a:rPr lang="es-ES" sz="1200" dirty="0" smtClean="0"/>
              <a:t>: CIENCIAS POLÍTICAS NTEGRADA (ACADEMIA DE GUERRA).</a:t>
            </a:r>
          </a:p>
          <a:p>
            <a:pPr marL="357188" lvl="4"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1992 A LA FECHA.  </a:t>
            </a:r>
            <a:r>
              <a:rPr lang="es-ES" sz="1200" u="sng" dirty="0" smtClean="0"/>
              <a:t>ASESORÍA PEDAGÓGICA</a:t>
            </a:r>
            <a:r>
              <a:rPr lang="es-ES" sz="1200" dirty="0" smtClean="0"/>
              <a:t> DESDE 2014 AL 2017. </a:t>
            </a:r>
            <a:r>
              <a:rPr lang="es-ES" sz="1200" u="sng" dirty="0" smtClean="0"/>
              <a:t>ASESORA ESTRATÉGICA </a:t>
            </a:r>
            <a:r>
              <a:rPr lang="es-ES" sz="1200" dirty="0" smtClean="0"/>
              <a:t>DE 2018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MANUEL PLAZA BOMBAL:</a:t>
            </a:r>
          </a:p>
          <a:p>
            <a:pPr marL="357188" lvl="2" indent="0" algn="just">
              <a:lnSpc>
                <a:spcPct val="150000"/>
              </a:lnSpc>
            </a:pPr>
            <a:r>
              <a:rPr lang="es-ES" sz="1200" u="sng" dirty="0" smtClean="0"/>
              <a:t>TÍTULO PROFESIONAL</a:t>
            </a:r>
            <a:r>
              <a:rPr lang="es-ES" sz="1200" dirty="0" smtClean="0"/>
              <a:t>: PROFESOR DE ESTADO EN FÍSICA Y CIENCIAS (UPLA).  INGENIERO ELECTRÓNICO MENCIÓN COMUNICACIONES Y SISTEMAS 		DIGITALES (USM)</a:t>
            </a:r>
          </a:p>
          <a:p>
            <a:pPr marL="357188" lvl="2" indent="0" algn="just">
              <a:lnSpc>
                <a:spcPct val="150000"/>
              </a:lnSpc>
            </a:pPr>
            <a:r>
              <a:rPr lang="es-ES" sz="1200" u="sng" dirty="0" smtClean="0"/>
              <a:t>MAGÍSTER</a:t>
            </a:r>
            <a:r>
              <a:rPr lang="es-ES" sz="1200" dirty="0" smtClean="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1996 A LA FECHA. </a:t>
            </a:r>
            <a:r>
              <a:rPr lang="es-ES" sz="1200" u="sng" dirty="0" smtClean="0"/>
              <a:t>ASESORÍA PEDAGÓGICA</a:t>
            </a:r>
            <a:r>
              <a:rPr lang="es-ES" sz="1200" dirty="0" smtClean="0"/>
              <a:t> (METODOLÓGICO) DESDE 2011 A LA FECHA.</a:t>
            </a:r>
          </a:p>
          <a:p>
            <a:pPr lvl="2" indent="0" algn="just">
              <a:lnSpc>
                <a:spcPct val="150000"/>
              </a:lnSpc>
            </a:pPr>
            <a:endParaRPr lang="es-ES" sz="1000" dirty="0" smtClean="0"/>
          </a:p>
          <a:p>
            <a:pPr lvl="2" indent="0" algn="just">
              <a:lnSpc>
                <a:spcPct val="150000"/>
              </a:lnSpc>
            </a:pPr>
            <a:endParaRPr lang="es-CL" sz="800" dirty="0" smtClean="0"/>
          </a:p>
          <a:p>
            <a:pPr lvl="2" indent="0" algn="just">
              <a:lnSpc>
                <a:spcPct val="150000"/>
              </a:lnSpc>
            </a:pPr>
            <a:endParaRPr lang="es-CL" sz="800" dirty="0"/>
          </a:p>
          <a:p>
            <a:pPr lvl="2" indent="0" algn="just">
              <a:lnSpc>
                <a:spcPct val="150000"/>
              </a:lnSpc>
            </a:pP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MARTA ALTAMIRANO VILLARROEL: </a:t>
            </a:r>
          </a:p>
          <a:p>
            <a:pPr marL="361950"/>
            <a:r>
              <a:rPr lang="es-ES" sz="1200" u="sng" dirty="0" smtClean="0"/>
              <a:t>TÍTULO PROFESIONAL</a:t>
            </a:r>
            <a:r>
              <a:rPr lang="es-ES" sz="1200" dirty="0" smtClean="0"/>
              <a:t>: </a:t>
            </a:r>
            <a:r>
              <a:rPr lang="es-CL" sz="3200" dirty="0" smtClean="0"/>
              <a:t> </a:t>
            </a:r>
            <a:r>
              <a:rPr lang="es-CL" sz="1200" dirty="0" smtClean="0">
                <a:solidFill>
                  <a:schemeClr val="tx1"/>
                </a:solidFill>
              </a:rPr>
              <a:t>TRADUCTOR – INTÉRPRETE INGLÉS/ESPAÑOL.  BACHILLER EN LENGUA INGLESA. LICENCIATURA EN LENGUA INGLESA (PUCV)</a:t>
            </a:r>
            <a:endParaRPr lang="es-CL" sz="1200" dirty="0">
              <a:solidFill>
                <a:schemeClr val="tx1"/>
              </a:solidFill>
            </a:endParaRPr>
          </a:p>
          <a:p>
            <a:pPr marL="361950"/>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ENSEÑANZA DEL INGLÉS COMO LENGUA EXTRANJERA (UNAB). </a:t>
            </a:r>
            <a:r>
              <a:rPr lang="es-MX" sz="1200" dirty="0">
                <a:solidFill>
                  <a:schemeClr val="tx1"/>
                </a:solidFill>
              </a:rPr>
              <a:t>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COORDINADORA</a:t>
            </a:r>
            <a:r>
              <a:rPr lang="es-ES" sz="1200" dirty="0" smtClean="0">
                <a:solidFill>
                  <a:schemeClr val="tx1"/>
                </a:solidFill>
              </a:rPr>
              <a:t> Y </a:t>
            </a:r>
            <a:r>
              <a:rPr lang="es-ES" sz="1200" u="sng" dirty="0" smtClean="0">
                <a:solidFill>
                  <a:schemeClr val="tx1"/>
                </a:solidFill>
              </a:rPr>
              <a:t>DOCENTE</a:t>
            </a:r>
            <a:r>
              <a:rPr lang="es-ES" sz="1200" dirty="0" smtClean="0">
                <a:solidFill>
                  <a:schemeClr val="tx1"/>
                </a:solidFill>
              </a:rPr>
              <a:t> DESDE 2014 AL 2024 (INT CENTER).  </a:t>
            </a:r>
            <a:r>
              <a:rPr lang="es-ES" sz="1200" u="sng" dirty="0" smtClean="0">
                <a:solidFill>
                  <a:schemeClr val="tx1"/>
                </a:solidFill>
              </a:rPr>
              <a:t>ASESORÍA PEDAGÓGICA</a:t>
            </a:r>
            <a:r>
              <a:rPr lang="es-ES" sz="1200" dirty="0" smtClean="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MIGUEL NÚÑEZ VALENCIA:</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 DE CASTELLANO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MÁSTER EN INVESTIGACIÓN EN EDUCACIÓN MENCIÓN CURRÍCULUM E INNOVACIÓN EDUCATIVA (UNIVERSIDAD AUTÓNOMA DE BARCELONA, ESPAÑA)</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2023 A LA FECHA. </a:t>
            </a:r>
            <a:r>
              <a:rPr lang="es-ES" sz="1200" u="sng" dirty="0" smtClean="0">
                <a:solidFill>
                  <a:schemeClr val="tx1"/>
                </a:solidFill>
              </a:rPr>
              <a:t>ASESORÍA PEDAGÓGICA</a:t>
            </a:r>
            <a:r>
              <a:rPr lang="es-ES" sz="1200" dirty="0" smtClean="0">
                <a:solidFill>
                  <a:schemeClr val="tx1"/>
                </a:solidFill>
              </a:rPr>
              <a:t> (CURRICULAR) DESDE 2025 A LA FECHA.</a:t>
            </a:r>
          </a:p>
          <a:p>
            <a:pPr lvl="2" indent="0" algn="just">
              <a:lnSpc>
                <a:spcPct val="150000"/>
              </a:lnSpc>
            </a:pPr>
            <a:endParaRPr lang="es-ES" sz="1000" dirty="0" smtClean="0"/>
          </a:p>
          <a:p>
            <a:pPr marL="171450" lvl="2" indent="-171450" algn="just">
              <a:lnSpc>
                <a:spcPct val="150000"/>
              </a:lnSpc>
              <a:buFont typeface="Arial" panose="020B0604020202020204" pitchFamily="34" charset="0"/>
              <a:buChar char="•"/>
            </a:pPr>
            <a:r>
              <a:rPr lang="es-MX" sz="1200" b="1" dirty="0" smtClean="0"/>
              <a:t>DORIS GONZÁLEZ BOTELLO:</a:t>
            </a:r>
          </a:p>
          <a:p>
            <a:pPr lvl="2" indent="0" algn="just">
              <a:lnSpc>
                <a:spcPct val="150000"/>
              </a:lnSpc>
            </a:pPr>
            <a:r>
              <a:rPr lang="es-MX" sz="1200" dirty="0">
                <a:solidFill>
                  <a:schemeClr val="tx1"/>
                </a:solidFill>
              </a:rPr>
              <a:t> </a:t>
            </a:r>
            <a:r>
              <a:rPr lang="es-MX" sz="1200" dirty="0" smtClean="0">
                <a:solidFill>
                  <a:schemeClr val="tx1"/>
                </a:solidFill>
              </a:rPr>
              <a:t>        </a:t>
            </a:r>
            <a:r>
              <a:rPr lang="es-MX" sz="1200" u="sng" dirty="0" smtClean="0">
                <a:solidFill>
                  <a:schemeClr val="tx1"/>
                </a:solidFill>
              </a:rPr>
              <a:t>TÍTULO PROFESIONAL</a:t>
            </a:r>
            <a:r>
              <a:rPr lang="es-MX" sz="1200" dirty="0" smtClean="0">
                <a:solidFill>
                  <a:schemeClr val="tx1"/>
                </a:solidFill>
              </a:rPr>
              <a:t>:   </a:t>
            </a:r>
            <a:r>
              <a:rPr lang="es-MX" sz="1200" u="sng" dirty="0" smtClean="0">
                <a:solidFill>
                  <a:schemeClr val="tx1"/>
                </a:solidFill>
              </a:rPr>
              <a:t>PROFESORA DE ESTADO EN INGLÉS (U. DE CHILE)</a:t>
            </a:r>
          </a:p>
          <a:p>
            <a:pPr lvl="2" indent="0" algn="just">
              <a:lnSpc>
                <a:spcPct val="150000"/>
              </a:lnSpc>
            </a:pPr>
            <a:r>
              <a:rPr lang="es-MX" sz="1200" dirty="0" smtClean="0">
                <a:solidFill>
                  <a:schemeClr val="tx1"/>
                </a:solidFill>
              </a:rPr>
              <a:t>         </a:t>
            </a:r>
            <a:r>
              <a:rPr lang="es-MX" sz="1200" u="sng" dirty="0" smtClean="0">
                <a:solidFill>
                  <a:schemeClr val="tx1"/>
                </a:solidFill>
              </a:rPr>
              <a:t>EXPERIENCIA </a:t>
            </a:r>
            <a:r>
              <a:rPr lang="es-MX" sz="1200" u="sng" dirty="0">
                <a:solidFill>
                  <a:schemeClr val="tx1"/>
                </a:solidFill>
              </a:rPr>
              <a:t>ENAP</a:t>
            </a:r>
            <a:r>
              <a:rPr lang="es-MX" sz="1200" dirty="0">
                <a:solidFill>
                  <a:schemeClr val="tx1"/>
                </a:solidFill>
              </a:rPr>
              <a:t>:  </a:t>
            </a:r>
            <a:r>
              <a:rPr lang="es-MX" sz="1200" dirty="0" smtClean="0">
                <a:solidFill>
                  <a:schemeClr val="tx1"/>
                </a:solidFill>
              </a:rPr>
              <a:t>     </a:t>
            </a:r>
            <a:r>
              <a:rPr lang="es-MX" sz="1200" u="sng" dirty="0" smtClean="0">
                <a:solidFill>
                  <a:schemeClr val="tx1"/>
                </a:solidFill>
              </a:rPr>
              <a:t>DOCENTE </a:t>
            </a:r>
            <a:r>
              <a:rPr lang="es-MX" sz="1200" u="sng" dirty="0">
                <a:solidFill>
                  <a:schemeClr val="tx1"/>
                </a:solidFill>
              </a:rPr>
              <a:t>DESDE </a:t>
            </a:r>
            <a:r>
              <a:rPr lang="es-MX" sz="1200" u="sng" dirty="0" smtClean="0">
                <a:solidFill>
                  <a:schemeClr val="tx1"/>
                </a:solidFill>
              </a:rPr>
              <a:t>1988 AL 1998.  ASESORÍA </a:t>
            </a:r>
            <a:r>
              <a:rPr lang="es-MX" sz="1200" u="sng" dirty="0">
                <a:solidFill>
                  <a:schemeClr val="tx1"/>
                </a:solidFill>
              </a:rPr>
              <a:t>PEDAGÓGICA </a:t>
            </a:r>
            <a:r>
              <a:rPr lang="es-MX" sz="1200" u="sng" dirty="0" smtClean="0">
                <a:solidFill>
                  <a:schemeClr val="tx1"/>
                </a:solidFill>
              </a:rPr>
              <a:t>(INGLÉS) </a:t>
            </a:r>
            <a:r>
              <a:rPr lang="es-MX" sz="1200" u="sng" dirty="0">
                <a:solidFill>
                  <a:schemeClr val="tx1"/>
                </a:solidFill>
              </a:rPr>
              <a:t>DESDE </a:t>
            </a:r>
            <a:r>
              <a:rPr lang="es-MX" sz="1200" u="sng" dirty="0" smtClean="0">
                <a:solidFill>
                  <a:schemeClr val="tx1"/>
                </a:solidFill>
              </a:rPr>
              <a:t>2014 </a:t>
            </a:r>
            <a:r>
              <a:rPr lang="es-MX" sz="1200" u="sng" dirty="0">
                <a:solidFill>
                  <a:schemeClr val="tx1"/>
                </a:solidFill>
              </a:rPr>
              <a:t>A LA FECHA</a:t>
            </a:r>
            <a:r>
              <a:rPr lang="es-MX" sz="1200" u="sng" dirty="0" smtClean="0">
                <a:solidFill>
                  <a:schemeClr val="tx1"/>
                </a:solidFill>
              </a:rPr>
              <a:t>.</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498597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DRAGO CHAGAY HERNÁNDEZ: </a:t>
            </a:r>
          </a:p>
          <a:p>
            <a:pPr lvl="2" indent="0" algn="just">
              <a:lnSpc>
                <a:spcPct val="150000"/>
              </a:lnSpc>
            </a:pPr>
            <a:endParaRPr lang="es-ES" sz="1200" b="1" dirty="0" smtClean="0"/>
          </a:p>
          <a:p>
            <a:pPr marL="361950"/>
            <a:r>
              <a:rPr lang="es-ES" sz="1200" u="sng" dirty="0" smtClean="0"/>
              <a:t>TÍTULO PROFESIONAL</a:t>
            </a:r>
            <a:r>
              <a:rPr lang="es-ES" sz="1200" dirty="0" smtClean="0"/>
              <a:t>:  PROFESOR DE ESTADO EN EDUCACIÓN FÍSICA (UPLA</a:t>
            </a:r>
            <a:r>
              <a:rPr lang="es-CL" sz="1200" dirty="0" smtClean="0">
                <a:solidFill>
                  <a:schemeClr val="tx1"/>
                </a:solidFill>
              </a:rPr>
              <a:t>).</a:t>
            </a:r>
            <a:endParaRPr lang="es-CL" sz="1200" dirty="0">
              <a:solidFill>
                <a:schemeClr val="tx1"/>
              </a:solidFill>
            </a:endParaRPr>
          </a:p>
          <a:p>
            <a:pPr marL="1793875" indent="-1431925"/>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a:t>
            </a:r>
            <a:r>
              <a:rPr lang="es-MX" sz="1200" dirty="0">
                <a:solidFill>
                  <a:schemeClr val="tx1"/>
                </a:solidFill>
              </a:rPr>
              <a:t>EN DISEÑO Y COMUNICACIÓN MULTIMEDIA (</a:t>
            </a:r>
            <a:r>
              <a:rPr lang="es-MX" sz="1200" dirty="0" smtClean="0">
                <a:solidFill>
                  <a:schemeClr val="tx1"/>
                </a:solidFill>
              </a:rPr>
              <a:t>UMARÍTIMA</a:t>
            </a:r>
            <a:r>
              <a:rPr lang="es-MX" sz="1200" dirty="0">
                <a:solidFill>
                  <a:schemeClr val="tx1"/>
                </a:solidFill>
              </a:rPr>
              <a:t>). </a:t>
            </a:r>
            <a:r>
              <a:rPr lang="es-MX" sz="1200" dirty="0" smtClean="0">
                <a:solidFill>
                  <a:schemeClr val="tx1"/>
                </a:solidFill>
              </a:rPr>
              <a:t>MAGÍSTER EN LIDERAZGO Y GESTIÓN DE ORGANIZACIONES (PUCV).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1995 A LA FECHA.  </a:t>
            </a:r>
            <a:r>
              <a:rPr lang="es-ES" sz="1200" u="sng" dirty="0" smtClean="0">
                <a:solidFill>
                  <a:schemeClr val="tx1"/>
                </a:solidFill>
              </a:rPr>
              <a:t>ASESORÍA PEDAGÓGICA</a:t>
            </a:r>
            <a:r>
              <a:rPr lang="es-ES" sz="1200" dirty="0" smtClean="0">
                <a:solidFill>
                  <a:schemeClr val="tx1"/>
                </a:solidFill>
              </a:rPr>
              <a:t> (ED. FÍSICA) DESDE 2001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MARCELA GUZMÁN SOLIS:</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PROFESORA DE EDUCACIÓN FÍSICA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 ACTIVIDAD FÍSICA PARA LA SALUD (PUCV).</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2020 A LA FECHA. </a:t>
            </a:r>
            <a:r>
              <a:rPr lang="es-ES" sz="1200" u="sng" dirty="0" smtClean="0">
                <a:solidFill>
                  <a:schemeClr val="tx1"/>
                </a:solidFill>
              </a:rPr>
              <a:t>ASESORÍA PEDAGÓGICA</a:t>
            </a:r>
            <a:r>
              <a:rPr lang="es-ES" sz="1200" dirty="0" smtClean="0">
                <a:solidFill>
                  <a:schemeClr val="tx1"/>
                </a:solidFill>
              </a:rPr>
              <a:t> (ED. FÍSICA) DESDE </a:t>
            </a:r>
            <a:r>
              <a:rPr lang="es-ES" sz="1200" dirty="0" smtClean="0">
                <a:solidFill>
                  <a:srgbClr val="FF0000"/>
                </a:solidFill>
              </a:rPr>
              <a:t>2023</a:t>
            </a:r>
            <a:r>
              <a:rPr lang="es-ES" sz="1200" dirty="0" smtClean="0">
                <a:solidFill>
                  <a:schemeClr val="tx1"/>
                </a:solidFill>
              </a:rPr>
              <a:t> A LA FECHA.</a:t>
            </a: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082563" y="747143"/>
            <a:ext cx="9867056" cy="39087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III.- ASESORÍA PEDAGÓGICA: </a:t>
            </a:r>
          </a:p>
          <a:p>
            <a:endParaRPr lang="es-ES" sz="1400" b="1" dirty="0" smtClean="0">
              <a:solidFill>
                <a:srgbClr val="FF0000"/>
              </a:solidFill>
            </a:endParaRPr>
          </a:p>
          <a:p>
            <a:pPr marL="228600" indent="-228600" defTabSz="179388">
              <a:lnSpc>
                <a:spcPct val="150000"/>
              </a:lnSpc>
              <a:buAutoNum type="alphaUcPeriod" startAt="2"/>
            </a:pPr>
            <a:r>
              <a:rPr lang="es-CL" sz="1200" dirty="0" smtClean="0"/>
              <a:t>COBERTURA </a:t>
            </a:r>
            <a:r>
              <a:rPr lang="es-CL" sz="1200" dirty="0"/>
              <a:t>DE SUPERVISIONES DE CLASES POR ASESORÍA </a:t>
            </a:r>
            <a:r>
              <a:rPr lang="es-CL" sz="1200" dirty="0" smtClean="0"/>
              <a:t>PEDAGÓGICA: (al mes de mayo)</a:t>
            </a:r>
          </a:p>
          <a:p>
            <a:pPr defTabSz="179388">
              <a:lnSpc>
                <a:spcPct val="150000"/>
              </a:lnSpc>
            </a:pPr>
            <a:r>
              <a:rPr lang="es-CL" sz="1400" dirty="0"/>
              <a:t>	</a:t>
            </a:r>
            <a:r>
              <a:rPr lang="es-CL" sz="1400" dirty="0" smtClean="0"/>
              <a:t>- </a:t>
            </a:r>
            <a:r>
              <a:rPr lang="es-CL" sz="1400" b="1" dirty="0" smtClean="0">
                <a:solidFill>
                  <a:schemeClr val="tx1"/>
                </a:solidFill>
              </a:rPr>
              <a:t>Área Académica</a:t>
            </a:r>
            <a:r>
              <a:rPr lang="es-CL" sz="1400" dirty="0" smtClean="0">
                <a:solidFill>
                  <a:schemeClr val="tx1"/>
                </a:solidFill>
              </a:rPr>
              <a:t>: 18 de 20, equivalente al 90%. </a:t>
            </a:r>
          </a:p>
          <a:p>
            <a:pPr defTabSz="179388">
              <a:lnSpc>
                <a:spcPct val="150000"/>
              </a:lnSpc>
            </a:pPr>
            <a:r>
              <a:rPr lang="es-MX" sz="1400" dirty="0">
                <a:solidFill>
                  <a:schemeClr val="tx1"/>
                </a:solidFill>
              </a:rPr>
              <a:t>	 </a:t>
            </a:r>
            <a:r>
              <a:rPr lang="es-MX" sz="1400" dirty="0" smtClean="0">
                <a:solidFill>
                  <a:schemeClr val="tx1"/>
                </a:solidFill>
              </a:rPr>
              <a:t> - Cátedra de Inglés: 20, equivalente al 90%.</a:t>
            </a:r>
            <a:r>
              <a:rPr lang="es-MX" sz="1400" dirty="0">
                <a:solidFill>
                  <a:schemeClr val="tx1"/>
                </a:solidFill>
              </a:rPr>
              <a:t>	</a:t>
            </a:r>
            <a:r>
              <a:rPr lang="es-MX" sz="1400" dirty="0" smtClean="0">
                <a:solidFill>
                  <a:schemeClr val="tx1"/>
                </a:solidFill>
              </a:rPr>
              <a:t>	</a:t>
            </a:r>
            <a:endParaRPr lang="es-CL" sz="1400" dirty="0" smtClean="0">
              <a:solidFill>
                <a:schemeClr val="tx1"/>
              </a:solidFill>
            </a:endParaRPr>
          </a:p>
          <a:p>
            <a:pPr defTabSz="179388">
              <a:lnSpc>
                <a:spcPct val="150000"/>
              </a:lnSpc>
            </a:pPr>
            <a:r>
              <a:rPr lang="es-MX" sz="1400" dirty="0">
                <a:solidFill>
                  <a:schemeClr val="tx1"/>
                </a:solidFill>
              </a:rPr>
              <a:t>	</a:t>
            </a:r>
            <a:r>
              <a:rPr lang="es-MX" sz="1400" dirty="0" smtClean="0">
                <a:solidFill>
                  <a:schemeClr val="tx1"/>
                </a:solidFill>
              </a:rPr>
              <a:t>- </a:t>
            </a:r>
            <a:r>
              <a:rPr lang="es-MX" sz="1400" b="1" dirty="0" smtClean="0">
                <a:solidFill>
                  <a:schemeClr val="tx1"/>
                </a:solidFill>
              </a:rPr>
              <a:t>Área Deportiva</a:t>
            </a:r>
            <a:r>
              <a:rPr lang="es-MX" sz="1400" dirty="0" smtClean="0">
                <a:solidFill>
                  <a:schemeClr val="tx1"/>
                </a:solidFill>
              </a:rPr>
              <a:t>: 9 de 16, Equivalente al 56</a:t>
            </a:r>
            <a:r>
              <a:rPr lang="es-MX" sz="1400" dirty="0" smtClean="0">
                <a:solidFill>
                  <a:schemeClr val="tx1"/>
                </a:solidFill>
              </a:rPr>
              <a:t>%. </a:t>
            </a:r>
            <a:r>
              <a:rPr lang="es-MX" sz="1400" dirty="0" smtClean="0">
                <a:solidFill>
                  <a:srgbClr val="FF0000"/>
                </a:solidFill>
              </a:rPr>
              <a:t>No se han logrado concretar las 16 supervisiones por interferencias propias de la 			 Escuela (</a:t>
            </a:r>
            <a:r>
              <a:rPr lang="es-MX" sz="1400" dirty="0" err="1" smtClean="0">
                <a:solidFill>
                  <a:srgbClr val="FF0000"/>
                </a:solidFill>
              </a:rPr>
              <a:t>Infanterias</a:t>
            </a:r>
            <a:r>
              <a:rPr lang="es-MX" sz="1400" dirty="0" smtClean="0">
                <a:solidFill>
                  <a:srgbClr val="FF0000"/>
                </a:solidFill>
              </a:rPr>
              <a:t> y ceremonias).</a:t>
            </a:r>
            <a:endParaRPr lang="es-CL" sz="1400" dirty="0" smtClean="0">
              <a:solidFill>
                <a:srgbClr val="FF0000"/>
              </a:solidFill>
            </a:endParaRPr>
          </a:p>
          <a:p>
            <a:pPr lvl="2" indent="0">
              <a:lnSpc>
                <a:spcPct val="150000"/>
              </a:lnSpc>
            </a:pPr>
            <a:endParaRPr lang="es-CL" sz="800" dirty="0" smtClean="0"/>
          </a:p>
          <a:p>
            <a:pPr lvl="2" indent="0">
              <a:lnSpc>
                <a:spcPct val="150000"/>
              </a:lnSpc>
            </a:pPr>
            <a:endParaRPr lang="es-CL" sz="800" dirty="0"/>
          </a:p>
          <a:p>
            <a:pPr lvl="2" indent="0">
              <a:lnSpc>
                <a:spcPct val="150000"/>
              </a:lnSpc>
            </a:pPr>
            <a:endParaRPr lang="es-CL" sz="1200" dirty="0" smtClean="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52322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smtClean="0"/>
              <a:t>IV</a:t>
            </a:r>
            <a:r>
              <a:rPr lang="es-ES" b="1" dirty="0"/>
              <a:t>.- </a:t>
            </a:r>
            <a:r>
              <a:rPr lang="es-ES" b="1" dirty="0" smtClean="0"/>
              <a:t>INFRAESTRUCTURA: </a:t>
            </a:r>
          </a:p>
          <a:p>
            <a:pPr algn="just"/>
            <a:r>
              <a:rPr lang="es-ES" sz="1600" b="1" dirty="0" smtClean="0"/>
              <a:t>A. PROPIA </a:t>
            </a:r>
            <a:r>
              <a:rPr lang="es-ES" sz="1600" b="1" dirty="0"/>
              <a:t>DE LA UNIDAD </a:t>
            </a:r>
            <a:r>
              <a:rPr lang="es-ES" sz="1600" b="1" dirty="0" smtClean="0"/>
              <a:t>EJECUTORA (NOVEDADES).</a:t>
            </a:r>
          </a:p>
          <a:p>
            <a:pPr algn="just">
              <a:lnSpc>
                <a:spcPct val="150000"/>
              </a:lnSpc>
            </a:pPr>
            <a:r>
              <a:rPr lang="es-ES" sz="1600" b="1" u="sng" dirty="0" smtClean="0">
                <a:solidFill>
                  <a:schemeClr val="tx1"/>
                </a:solidFill>
              </a:rPr>
              <a:t>Área Académica</a:t>
            </a:r>
            <a:r>
              <a:rPr lang="es-ES" sz="1600" dirty="0" smtClean="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a:t>
            </a:r>
            <a:r>
              <a:rPr lang="es-ES" sz="1600" dirty="0" smtClean="0">
                <a:solidFill>
                  <a:srgbClr val="FF0000"/>
                </a:solidFill>
              </a:rPr>
              <a:t>. (Tarea I1 T2.1 </a:t>
            </a:r>
            <a:r>
              <a:rPr lang="es-ES" sz="1600" dirty="0">
                <a:solidFill>
                  <a:srgbClr val="FF0000"/>
                </a:solidFill>
              </a:rPr>
              <a:t>P</a:t>
            </a:r>
            <a:r>
              <a:rPr lang="es-ES" sz="1600" dirty="0" smtClean="0">
                <a:solidFill>
                  <a:srgbClr val="FF0000"/>
                </a:solidFill>
              </a:rPr>
              <a:t>lan Estratégico 2019-2030) </a:t>
            </a:r>
          </a:p>
          <a:p>
            <a:pPr marL="285750" indent="-198438" algn="just">
              <a:lnSpc>
                <a:spcPct val="150000"/>
              </a:lnSpc>
              <a:buFont typeface="Arial" panose="020B0604020202020204" pitchFamily="34" charset="0"/>
              <a:buChar char="•"/>
            </a:pPr>
            <a:r>
              <a:rPr lang="es-ES" sz="1600" dirty="0" smtClean="0">
                <a:solidFill>
                  <a:srgbClr val="FF0000"/>
                </a:solidFill>
              </a:rPr>
              <a:t>Cambio </a:t>
            </a:r>
            <a:r>
              <a:rPr lang="es-ES" sz="1600" dirty="0">
                <a:solidFill>
                  <a:srgbClr val="FF0000"/>
                </a:solidFill>
              </a:rPr>
              <a:t>aire acondicionado cineteca. </a:t>
            </a:r>
          </a:p>
          <a:p>
            <a:pPr algn="just">
              <a:lnSpc>
                <a:spcPct val="150000"/>
              </a:lnSpc>
            </a:pPr>
            <a:r>
              <a:rPr lang="es-ES" sz="1600" b="1" u="sng" dirty="0" smtClean="0"/>
              <a:t>Área Educación Física</a:t>
            </a:r>
            <a:r>
              <a:rPr lang="es-ES" sz="1600" dirty="0" smtClean="0"/>
              <a:t>:</a:t>
            </a:r>
          </a:p>
          <a:p>
            <a:pPr marL="285750" indent="-198438" algn="just">
              <a:lnSpc>
                <a:spcPct val="150000"/>
              </a:lnSpc>
              <a:buFont typeface="Arial" panose="020B0604020202020204" pitchFamily="34" charset="0"/>
              <a:buChar char="•"/>
            </a:pPr>
            <a:r>
              <a:rPr lang="es-ES" sz="1200" dirty="0">
                <a:solidFill>
                  <a:srgbClr val="FF0000"/>
                </a:solidFill>
              </a:rPr>
              <a:t>Piscina Olímpica ESNAVAL se encuentra en reparación de techo</a:t>
            </a:r>
            <a:r>
              <a:rPr lang="es-ES" sz="1200" dirty="0" smtClean="0">
                <a:solidFill>
                  <a:srgbClr val="FF0000"/>
                </a:solidFill>
              </a:rPr>
              <a:t>. </a:t>
            </a:r>
            <a:r>
              <a:rPr lang="es-ES" sz="1200" dirty="0">
                <a:solidFill>
                  <a:srgbClr val="FF0000"/>
                </a:solidFill>
              </a:rPr>
              <a:t>(Tarea I1 T2.1 Plan Estratégico 2019-2030)</a:t>
            </a:r>
          </a:p>
          <a:p>
            <a:pPr marL="285750" indent="-198438" algn="just">
              <a:lnSpc>
                <a:spcPct val="150000"/>
              </a:lnSpc>
              <a:buFont typeface="Arial" panose="020B0604020202020204" pitchFamily="34" charset="0"/>
              <a:buChar char="•"/>
            </a:pPr>
            <a:r>
              <a:rPr lang="es-ES" sz="1200" dirty="0">
                <a:solidFill>
                  <a:srgbClr val="FF0000"/>
                </a:solidFill>
              </a:rPr>
              <a:t>Reparar techumbre de gimnasio con filtración de agua, por condensación incluso en días de sol, provocándose goteras en canchas de básquetbol, vóleibol, tatami de judo, recta para salto con garrocha, sala de </a:t>
            </a:r>
            <a:r>
              <a:rPr lang="es-ES" sz="1200" dirty="0" err="1">
                <a:solidFill>
                  <a:srgbClr val="FF0000"/>
                </a:solidFill>
              </a:rPr>
              <a:t>crossfit</a:t>
            </a:r>
            <a:r>
              <a:rPr lang="es-ES" sz="1200" dirty="0">
                <a:solidFill>
                  <a:srgbClr val="FF0000"/>
                </a:solidFill>
              </a:rPr>
              <a:t>. </a:t>
            </a:r>
          </a:p>
          <a:p>
            <a:pPr marL="285750" indent="-198438" algn="just">
              <a:lnSpc>
                <a:spcPct val="150000"/>
              </a:lnSpc>
              <a:buFont typeface="Arial" panose="020B0604020202020204" pitchFamily="34" charset="0"/>
              <a:buChar char="•"/>
            </a:pPr>
            <a:r>
              <a:rPr lang="es-ES" sz="1200" dirty="0">
                <a:solidFill>
                  <a:srgbClr val="FF0000"/>
                </a:solidFill>
              </a:rPr>
              <a:t>Se necesita </a:t>
            </a:r>
            <a:r>
              <a:rPr lang="es-ES" sz="1200" dirty="0" smtClean="0">
                <a:solidFill>
                  <a:srgbClr val="FF0000"/>
                </a:solidFill>
              </a:rPr>
              <a:t>realizar el reemplazo de la pista atlética por exceder su vida útil en 5 años. </a:t>
            </a:r>
            <a:r>
              <a:rPr lang="es-ES" sz="1200" dirty="0">
                <a:solidFill>
                  <a:srgbClr val="FF0000"/>
                </a:solidFill>
              </a:rPr>
              <a:t>(Tarea I1 T2.1 Plan Estratégico 2019-2030)</a:t>
            </a:r>
          </a:p>
          <a:p>
            <a:pPr marL="285750" indent="-198438" algn="just">
              <a:lnSpc>
                <a:spcPct val="150000"/>
              </a:lnSpc>
              <a:buFont typeface="Arial" panose="020B0604020202020204" pitchFamily="34" charset="0"/>
              <a:buChar char="•"/>
            </a:pPr>
            <a:r>
              <a:rPr lang="es-ES" sz="1200" dirty="0">
                <a:solidFill>
                  <a:srgbClr val="FF0000"/>
                </a:solidFill>
              </a:rPr>
              <a:t>Modernizar las canchas de tiro, con sistemas y blancos electrónicos, en distancias de 25 y 50 </a:t>
            </a:r>
            <a:r>
              <a:rPr lang="es-ES" sz="1200" dirty="0" err="1">
                <a:solidFill>
                  <a:srgbClr val="FF0000"/>
                </a:solidFill>
              </a:rPr>
              <a:t>mts</a:t>
            </a:r>
            <a:r>
              <a:rPr lang="es-ES" sz="1200" dirty="0">
                <a:solidFill>
                  <a:srgbClr val="FF0000"/>
                </a:solidFill>
              </a:rPr>
              <a:t>.; para práctica </a:t>
            </a:r>
            <a:r>
              <a:rPr lang="es-ES" sz="1200" dirty="0" smtClean="0">
                <a:solidFill>
                  <a:srgbClr val="FF0000"/>
                </a:solidFill>
              </a:rPr>
              <a:t>de cadetes </a:t>
            </a:r>
            <a:r>
              <a:rPr lang="es-ES" sz="1200" dirty="0">
                <a:solidFill>
                  <a:srgbClr val="FF0000"/>
                </a:solidFill>
              </a:rPr>
              <a:t>y uso institucional</a:t>
            </a:r>
            <a:r>
              <a:rPr lang="es-ES" sz="1200" dirty="0" smtClean="0">
                <a:solidFill>
                  <a:srgbClr val="FF0000"/>
                </a:solidFill>
              </a:rPr>
              <a:t>. </a:t>
            </a:r>
            <a:r>
              <a:rPr lang="es-ES" sz="1200" dirty="0">
                <a:solidFill>
                  <a:srgbClr val="FF0000"/>
                </a:solidFill>
              </a:rPr>
              <a:t>(Tarea I1 T2.1 Plan Estratégico 2019-2030</a:t>
            </a:r>
            <a:r>
              <a:rPr lang="es-ES" sz="1200" dirty="0" smtClean="0">
                <a:solidFill>
                  <a:srgbClr val="FF0000"/>
                </a:solidFill>
              </a:rPr>
              <a:t>)</a:t>
            </a:r>
          </a:p>
          <a:p>
            <a:pPr marL="285750" indent="-198438" algn="just">
              <a:lnSpc>
                <a:spcPct val="150000"/>
              </a:lnSpc>
              <a:buFont typeface="Arial" panose="020B0604020202020204" pitchFamily="34" charset="0"/>
              <a:buChar char="•"/>
            </a:pPr>
            <a:r>
              <a:rPr lang="es-CL" sz="1200" dirty="0">
                <a:solidFill>
                  <a:srgbClr val="FF0000"/>
                </a:solidFill>
              </a:rPr>
              <a:t>La malla curricular de Educación Física ha sufrido algunas modificaciones importantes en los contenidos a </a:t>
            </a:r>
            <a:r>
              <a:rPr lang="es-CL" sz="1200" dirty="0" smtClean="0">
                <a:solidFill>
                  <a:srgbClr val="FF0000"/>
                </a:solidFill>
              </a:rPr>
              <a:t>desarrollar, </a:t>
            </a:r>
            <a:r>
              <a:rPr lang="es-CL" sz="1200" dirty="0">
                <a:solidFill>
                  <a:srgbClr val="FF0000"/>
                </a:solidFill>
              </a:rPr>
              <a:t>los deportes colectivos como basquetbol, fútbol y voleibol salieron de la malla curricular y fueron reemplazados por asignaturas relacionadas a la línea del acondicionamiento </a:t>
            </a:r>
            <a:r>
              <a:rPr lang="es-CL" sz="1200" dirty="0" smtClean="0">
                <a:solidFill>
                  <a:srgbClr val="FF0000"/>
                </a:solidFill>
              </a:rPr>
              <a:t>físico, por </a:t>
            </a:r>
            <a:r>
              <a:rPr lang="es-CL" sz="1200" dirty="0" err="1" smtClean="0">
                <a:solidFill>
                  <a:srgbClr val="FF0000"/>
                </a:solidFill>
              </a:rPr>
              <a:t>tál</a:t>
            </a:r>
            <a:r>
              <a:rPr lang="es-CL" sz="1200" dirty="0" smtClean="0">
                <a:solidFill>
                  <a:srgbClr val="FF0000"/>
                </a:solidFill>
              </a:rPr>
              <a:t> motivo surgió la necesidad de</a:t>
            </a:r>
            <a:r>
              <a:rPr lang="es-ES" sz="1200" dirty="0" smtClean="0">
                <a:solidFill>
                  <a:srgbClr val="FF0000"/>
                </a:solidFill>
              </a:rPr>
              <a:t> crear dos salas de pesas con máquinas y </a:t>
            </a:r>
            <a:r>
              <a:rPr lang="es-ES" sz="1200" dirty="0">
                <a:solidFill>
                  <a:srgbClr val="FF0000"/>
                </a:solidFill>
              </a:rPr>
              <a:t>pesos </a:t>
            </a:r>
            <a:r>
              <a:rPr lang="es-ES" sz="1200" dirty="0" smtClean="0">
                <a:solidFill>
                  <a:srgbClr val="FF0000"/>
                </a:solidFill>
              </a:rPr>
              <a:t>libres</a:t>
            </a:r>
            <a:r>
              <a:rPr lang="es-CL" sz="1200" dirty="0" smtClean="0">
                <a:solidFill>
                  <a:srgbClr val="FF0000"/>
                </a:solidFill>
              </a:rPr>
              <a:t>, se crearon </a:t>
            </a:r>
            <a:r>
              <a:rPr lang="es-CL" sz="1200" dirty="0">
                <a:solidFill>
                  <a:srgbClr val="FF0000"/>
                </a:solidFill>
              </a:rPr>
              <a:t>nuevos programas que apuntan al mejoramiento de las capacidades físicas del cadete. </a:t>
            </a:r>
            <a:r>
              <a:rPr lang="es-ES" sz="1200" dirty="0">
                <a:solidFill>
                  <a:srgbClr val="FF0000"/>
                </a:solidFill>
              </a:rPr>
              <a:t>  </a:t>
            </a:r>
          </a:p>
        </p:txBody>
      </p:sp>
    </p:spTree>
    <p:extLst>
      <p:ext uri="{BB962C8B-B14F-4D97-AF65-F5344CB8AC3E}">
        <p14:creationId xmlns:p14="http://schemas.microsoft.com/office/powerpoint/2010/main" val="35963367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3831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IV</a:t>
            </a:r>
            <a:r>
              <a:rPr lang="es-ES" sz="2000" b="1" dirty="0"/>
              <a:t>.- </a:t>
            </a:r>
            <a:r>
              <a:rPr lang="es-ES" sz="2000" b="1" dirty="0" smtClean="0"/>
              <a:t>INFRAESTRUCTURA:</a:t>
            </a:r>
          </a:p>
          <a:p>
            <a:endParaRPr lang="es-ES" dirty="0"/>
          </a:p>
          <a:p>
            <a:pPr marL="342900" indent="-342900">
              <a:spcAft>
                <a:spcPts val="600"/>
              </a:spcAft>
              <a:buAutoNum type="alphaUcPeriod" startAt="2"/>
              <a:tabLst>
                <a:tab pos="357188" algn="l"/>
              </a:tabLst>
            </a:pPr>
            <a:r>
              <a:rPr lang="es-ES" b="1" dirty="0" smtClean="0"/>
              <a:t>INDICADA </a:t>
            </a:r>
            <a:r>
              <a:rPr lang="es-ES" b="1" dirty="0"/>
              <a:t>EN LOS PROGRAMAS DE ASIGNATURA.</a:t>
            </a:r>
            <a:r>
              <a:rPr lang="es-ES" b="1" dirty="0">
                <a:solidFill>
                  <a:srgbClr val="FF0000"/>
                </a:solidFill>
              </a:rPr>
              <a:t> </a:t>
            </a:r>
            <a:r>
              <a:rPr lang="es-ES" b="1" dirty="0">
                <a:solidFill>
                  <a:schemeClr val="tx1"/>
                </a:solidFill>
              </a:rPr>
              <a:t>(Por cátedras</a:t>
            </a:r>
            <a:r>
              <a:rPr lang="es-ES" b="1" dirty="0" smtClean="0">
                <a:solidFill>
                  <a:schemeClr val="tx1"/>
                </a:solidFill>
              </a:rPr>
              <a:t>)</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u="sng" dirty="0" smtClean="0">
                <a:solidFill>
                  <a:srgbClr val="FF0000"/>
                </a:solidFill>
              </a:rPr>
              <a:t>Matemáticas </a:t>
            </a:r>
            <a:r>
              <a:rPr lang="es-ES" u="sng" dirty="0">
                <a:solidFill>
                  <a:srgbClr val="FF0000"/>
                </a:solidFill>
              </a:rPr>
              <a:t>y </a:t>
            </a:r>
            <a:r>
              <a:rPr lang="es-ES" u="sng" dirty="0" err="1">
                <a:solidFill>
                  <a:srgbClr val="FF0000"/>
                </a:solidFill>
              </a:rPr>
              <a:t>Herr</a:t>
            </a:r>
            <a:r>
              <a:rPr lang="es-ES" u="sng" dirty="0">
                <a:solidFill>
                  <a:srgbClr val="FF0000"/>
                </a:solidFill>
              </a:rPr>
              <a:t>. Tecnológicas</a:t>
            </a:r>
            <a:r>
              <a:rPr lang="es-ES" dirty="0">
                <a:solidFill>
                  <a:srgbClr val="FF0000"/>
                </a:solidFill>
              </a:rPr>
              <a:t>: implementación de Sala de computación 1 y 2, con Office actualizado. Se hace necesario una renovación de los equipos</a:t>
            </a:r>
            <a:r>
              <a:rPr lang="es-ES" dirty="0" smtClean="0">
                <a:solidFill>
                  <a:srgbClr val="FF0000"/>
                </a:solidFill>
              </a:rPr>
              <a:t>. </a:t>
            </a:r>
            <a:r>
              <a:rPr lang="es-ES" dirty="0">
                <a:solidFill>
                  <a:srgbClr val="FF0000"/>
                </a:solidFill>
              </a:rPr>
              <a:t>(Tarea I1 </a:t>
            </a:r>
            <a:r>
              <a:rPr lang="es-ES" dirty="0" smtClean="0">
                <a:solidFill>
                  <a:srgbClr val="FF0000"/>
                </a:solidFill>
              </a:rPr>
              <a:t>T4.1 </a:t>
            </a:r>
            <a:r>
              <a:rPr lang="es-ES" dirty="0">
                <a:solidFill>
                  <a:srgbClr val="FF0000"/>
                </a:solidFill>
              </a:rPr>
              <a:t>Plan Estratégico 2019-2030)</a:t>
            </a:r>
          </a:p>
          <a:p>
            <a:pPr marL="539750" indent="-182563" algn="just">
              <a:spcAft>
                <a:spcPts val="600"/>
              </a:spcAft>
              <a:buFont typeface="Arial" pitchFamily="34" charset="0"/>
              <a:buChar char="•"/>
            </a:pPr>
            <a:r>
              <a:rPr lang="es-ES" u="sng" dirty="0" smtClean="0">
                <a:solidFill>
                  <a:srgbClr val="FF0000"/>
                </a:solidFill>
              </a:rPr>
              <a:t>Modelamiento </a:t>
            </a:r>
            <a:r>
              <a:rPr lang="es-ES" u="sng" dirty="0">
                <a:solidFill>
                  <a:srgbClr val="FF0000"/>
                </a:solidFill>
              </a:rPr>
              <a:t>de Sistemas</a:t>
            </a:r>
            <a:r>
              <a:rPr lang="es-ES" dirty="0">
                <a:solidFill>
                  <a:srgbClr val="FF0000"/>
                </a:solidFill>
              </a:rPr>
              <a:t>: presupuesto para materiales, 12 Kits </a:t>
            </a:r>
            <a:r>
              <a:rPr lang="es-ES" dirty="0" err="1">
                <a:solidFill>
                  <a:srgbClr val="FF0000"/>
                </a:solidFill>
              </a:rPr>
              <a:t>Arduino</a:t>
            </a:r>
            <a:r>
              <a:rPr lang="es-ES" dirty="0">
                <a:solidFill>
                  <a:srgbClr val="FF0000"/>
                </a:solidFill>
              </a:rPr>
              <a:t> completos por curso. Modelo KS 0398 (Ks0398 </a:t>
            </a:r>
            <a:r>
              <a:rPr lang="es-ES" dirty="0" err="1">
                <a:solidFill>
                  <a:srgbClr val="FF0000"/>
                </a:solidFill>
              </a:rPr>
              <a:t>keyestudio</a:t>
            </a:r>
            <a:r>
              <a:rPr lang="es-ES" dirty="0">
                <a:solidFill>
                  <a:srgbClr val="FF0000"/>
                </a:solidFill>
              </a:rPr>
              <a:t> EASY </a:t>
            </a:r>
            <a:r>
              <a:rPr lang="es-ES" dirty="0" err="1">
                <a:solidFill>
                  <a:srgbClr val="FF0000"/>
                </a:solidFill>
              </a:rPr>
              <a:t>plug</a:t>
            </a:r>
            <a:r>
              <a:rPr lang="es-ES" dirty="0">
                <a:solidFill>
                  <a:srgbClr val="FF0000"/>
                </a:solidFill>
              </a:rPr>
              <a:t> </a:t>
            </a:r>
            <a:r>
              <a:rPr lang="es-ES" dirty="0" err="1">
                <a:solidFill>
                  <a:srgbClr val="FF0000"/>
                </a:solidFill>
              </a:rPr>
              <a:t>Ultimate</a:t>
            </a:r>
            <a:r>
              <a:rPr lang="es-ES" dirty="0">
                <a:solidFill>
                  <a:srgbClr val="FF0000"/>
                </a:solidFill>
              </a:rPr>
              <a:t> Starter Kit </a:t>
            </a:r>
            <a:r>
              <a:rPr lang="es-ES" dirty="0" err="1">
                <a:solidFill>
                  <a:srgbClr val="FF0000"/>
                </a:solidFill>
              </a:rPr>
              <a:t>for</a:t>
            </a:r>
            <a:r>
              <a:rPr lang="es-ES" dirty="0">
                <a:solidFill>
                  <a:srgbClr val="FF0000"/>
                </a:solidFill>
              </a:rPr>
              <a:t> </a:t>
            </a:r>
            <a:r>
              <a:rPr lang="es-ES" dirty="0" err="1">
                <a:solidFill>
                  <a:srgbClr val="FF0000"/>
                </a:solidFill>
              </a:rPr>
              <a:t>Arduino</a:t>
            </a:r>
            <a:r>
              <a:rPr lang="es-ES" dirty="0">
                <a:solidFill>
                  <a:srgbClr val="FF0000"/>
                </a:solidFill>
              </a:rPr>
              <a:t> STEM EDU). </a:t>
            </a:r>
            <a:endParaRPr lang="es-ES" dirty="0" smtClean="0">
              <a:solidFill>
                <a:srgbClr val="FF0000"/>
              </a:solidFill>
            </a:endParaRPr>
          </a:p>
          <a:p>
            <a:pPr marL="539750" indent="-182563" algn="just">
              <a:spcAft>
                <a:spcPts val="600"/>
              </a:spcAft>
              <a:buFont typeface="Arial" pitchFamily="34" charset="0"/>
              <a:buChar char="•"/>
            </a:pPr>
            <a:r>
              <a:rPr lang="es-ES" u="sng" dirty="0">
                <a:solidFill>
                  <a:srgbClr val="FF0000"/>
                </a:solidFill>
              </a:rPr>
              <a:t>Formación Naval, Náutica y </a:t>
            </a:r>
            <a:r>
              <a:rPr lang="es-ES" u="sng" dirty="0" smtClean="0">
                <a:solidFill>
                  <a:srgbClr val="FF0000"/>
                </a:solidFill>
              </a:rPr>
              <a:t>Seguridad</a:t>
            </a:r>
            <a:r>
              <a:rPr lang="es-ES" dirty="0" smtClean="0">
                <a:solidFill>
                  <a:srgbClr val="FF0000"/>
                </a:solidFill>
              </a:rPr>
              <a:t>: equipamiento </a:t>
            </a:r>
            <a:r>
              <a:rPr lang="es-ES" dirty="0">
                <a:solidFill>
                  <a:srgbClr val="FF0000"/>
                </a:solidFill>
              </a:rPr>
              <a:t>de buceo incluidas tallas pequeñas, certificación de reguladores y botellas en la mar, botes de goma de seguridad, renovar salvavidas en 2do año, necesidad de bote e gomas de seguridad</a:t>
            </a:r>
            <a:r>
              <a:rPr lang="es-ES" dirty="0" smtClean="0">
                <a:solidFill>
                  <a:srgbClr val="FF0000"/>
                </a:solidFill>
              </a:rPr>
              <a:t>.</a:t>
            </a:r>
            <a:endParaRPr kumimoji="0" lang="es-CL" sz="1800" b="0" i="0" u="none"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a:t>
            </a:r>
            <a:r>
              <a:rPr lang="es-CL" b="1" dirty="0" smtClean="0"/>
              <a:t>INDICADORES: </a:t>
            </a:r>
            <a:endParaRPr lang="es-CL" b="1" dirty="0" smtClean="0">
              <a:solidFill>
                <a:srgbClr val="FF0000"/>
              </a:solidFill>
            </a:endParaRPr>
          </a:p>
          <a:p>
            <a:r>
              <a:rPr lang="es-CL" dirty="0" smtClean="0"/>
              <a:t>COMPARAR CONSIDERANDO DATOS AÑO ANTERIOR HASTA LA MISMA FECHA DE REVISTA DEL AÑO EN CURSO:</a:t>
            </a:r>
          </a:p>
          <a:p>
            <a:pPr marL="342900" indent="-342900">
              <a:lnSpc>
                <a:spcPct val="150000"/>
              </a:lnSpc>
              <a:buFont typeface="+mj-lt"/>
              <a:buAutoNum type="alphaUcPeriod"/>
            </a:pPr>
            <a:r>
              <a:rPr lang="es-CL" b="1" dirty="0" smtClean="0"/>
              <a:t>HORAS REALIZADAS / HORAS PLANIFICADAS.</a:t>
            </a:r>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a:lnSpc>
                <a:spcPct val="150000"/>
              </a:lnSpc>
            </a:pPr>
            <a:r>
              <a:rPr lang="es-CL" sz="900" dirty="0" smtClean="0"/>
              <a:t>              PERÍODO DE MEDICIÓN: ACUMULADO AL MES DE MAYO</a:t>
            </a:r>
          </a:p>
          <a:p>
            <a:pPr marL="342900" indent="-342900">
              <a:lnSpc>
                <a:spcPct val="150000"/>
              </a:lnSpc>
              <a:buFont typeface="+mj-lt"/>
              <a:buAutoNum type="alphaUcPeriod" startAt="2"/>
            </a:pPr>
            <a:r>
              <a:rPr lang="es-CL" b="1" dirty="0" smtClean="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smtClean="0"/>
          </a:p>
          <a:p>
            <a:pPr marL="342900" indent="-342900">
              <a:lnSpc>
                <a:spcPct val="150000"/>
              </a:lnSpc>
              <a:buFont typeface="+mj-lt"/>
              <a:buAutoNum type="alphaUcPeriod" startAt="2"/>
            </a:pPr>
            <a:endParaRPr lang="es-CL" dirty="0"/>
          </a:p>
          <a:p>
            <a:pPr>
              <a:lnSpc>
                <a:spcPct val="150000"/>
              </a:lnSpc>
            </a:pPr>
            <a:r>
              <a:rPr lang="es-CL" sz="900" dirty="0" smtClean="0"/>
              <a:t>              PERÍODO </a:t>
            </a:r>
            <a:r>
              <a:rPr lang="es-CL" sz="900" dirty="0"/>
              <a:t>DE MEDICIÓN: ACUMULADO AL MES DE MAYO</a:t>
            </a:r>
            <a:endParaRPr lang="es-CL" sz="900" dirty="0" smtClean="0"/>
          </a:p>
          <a:p>
            <a:pPr>
              <a:lnSpc>
                <a:spcPct val="150000"/>
              </a:lnSpc>
            </a:pPr>
            <a:endParaRPr lang="es-CL" dirty="0" smtClean="0"/>
          </a:p>
        </p:txBody>
      </p:sp>
      <p:graphicFrame>
        <p:nvGraphicFramePr>
          <p:cNvPr id="4" name="Tabla 3"/>
          <p:cNvGraphicFramePr>
            <a:graphicFrameLocks noGrp="1"/>
          </p:cNvGraphicFramePr>
          <p:nvPr>
            <p:extLst>
              <p:ext uri="{D42A27DB-BD31-4B8C-83A1-F6EECF244321}">
                <p14:modId xmlns:p14="http://schemas.microsoft.com/office/powerpoint/2010/main" val="236639816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smtClean="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328552329"/>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537</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endParaRPr lang="es-CL" dirty="0"/>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a:t>
            </a:r>
            <a:r>
              <a:rPr lang="es-CL" dirty="0" smtClean="0"/>
              <a:t>PRÁCTICAS </a:t>
            </a:r>
            <a:r>
              <a:rPr lang="es-CL" dirty="0"/>
              <a:t>NO REALIZADAS POR FALTA DE LABORATORIO-SIMULADOR-TALLER).         </a:t>
            </a:r>
            <a:r>
              <a:rPr lang="es-CL" b="1" dirty="0" smtClean="0"/>
              <a:t>NO  EXISTEN HORAS NO REALIZADAS </a:t>
            </a:r>
            <a:r>
              <a:rPr lang="es-CL" b="1" dirty="0"/>
              <a:t>POR ESTAS CAUSAS</a:t>
            </a:r>
            <a:r>
              <a:rPr lang="es-CL" b="1" dirty="0" smtClean="0"/>
              <a:t>.</a:t>
            </a:r>
          </a:p>
          <a:p>
            <a:pPr algn="just">
              <a:lnSpc>
                <a:spcPct val="150000"/>
              </a:lnSpc>
            </a:pPr>
            <a:endParaRPr lang="es-CL" b="1" dirty="0" smtClean="0"/>
          </a:p>
          <a:p>
            <a:pPr algn="just">
              <a:lnSpc>
                <a:spcPct val="150000"/>
              </a:lnSpc>
            </a:pPr>
            <a:r>
              <a:rPr lang="es-CL" dirty="0" smtClean="0"/>
              <a:t>D.  CANTIDAD </a:t>
            </a:r>
            <a:r>
              <a:rPr lang="es-CL" dirty="0"/>
              <a:t>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smtClean="0">
              <a:solidFill>
                <a:schemeClr val="tx1"/>
              </a:solidFill>
            </a:endParaRPr>
          </a:p>
          <a:p>
            <a:pPr algn="just">
              <a:lnSpc>
                <a:spcPct val="150000"/>
              </a:lnSpc>
            </a:pPr>
            <a:r>
              <a:rPr lang="es-CL" dirty="0" smtClean="0"/>
              <a:t>E.   CANTIDAD </a:t>
            </a:r>
            <a:r>
              <a:rPr lang="es-CL" dirty="0"/>
              <a:t>ALUMNOS </a:t>
            </a:r>
            <a:r>
              <a:rPr lang="es-CL" dirty="0" smtClean="0"/>
              <a:t>REPITENTES: </a:t>
            </a:r>
            <a:r>
              <a:rPr lang="es-CL" dirty="0" smtClean="0">
                <a:solidFill>
                  <a:schemeClr val="tx1"/>
                </a:solidFill>
              </a:rPr>
              <a:t>20</a:t>
            </a:r>
            <a:r>
              <a:rPr lang="es-CL" b="1" dirty="0" smtClean="0">
                <a:solidFill>
                  <a:schemeClr val="tx1"/>
                </a:solidFill>
              </a:rPr>
              <a:t> </a:t>
            </a:r>
            <a:r>
              <a:rPr lang="es-CL" b="1" dirty="0">
                <a:solidFill>
                  <a:schemeClr val="tx1"/>
                </a:solidFill>
              </a:rPr>
              <a:t>ALUMNOS </a:t>
            </a:r>
            <a:r>
              <a:rPr lang="es-CL" b="1" dirty="0" smtClean="0">
                <a:solidFill>
                  <a:schemeClr val="tx1"/>
                </a:solidFill>
              </a:rPr>
              <a:t>REPITENTES</a:t>
            </a:r>
            <a:r>
              <a:rPr lang="es-CL" b="1" dirty="0">
                <a:solidFill>
                  <a:schemeClr val="tx1"/>
                </a:solidFill>
              </a:rPr>
              <a:t> </a:t>
            </a:r>
            <a:r>
              <a:rPr lang="es-CL" b="1" dirty="0" smtClean="0">
                <a:solidFill>
                  <a:schemeClr val="tx1"/>
                </a:solidFill>
              </a:rPr>
              <a:t>(AÑO 2024)</a:t>
            </a:r>
          </a:p>
          <a:p>
            <a:pPr algn="just">
              <a:lnSpc>
                <a:spcPct val="150000"/>
              </a:lnSpc>
            </a:pPr>
            <a:r>
              <a:rPr lang="es-CL" dirty="0" smtClean="0"/>
              <a:t>F.   CANTIDAD </a:t>
            </a:r>
            <a:r>
              <a:rPr lang="es-CL" dirty="0"/>
              <a:t>DE ALUMNOS </a:t>
            </a:r>
            <a:r>
              <a:rPr lang="es-CL" dirty="0">
                <a:solidFill>
                  <a:schemeClr val="tx1"/>
                </a:solidFill>
              </a:rPr>
              <a:t>SEPARADOS DE CURSO POR MALA CONDUCTA (EXPULSADOS</a:t>
            </a:r>
            <a:r>
              <a:rPr lang="es-CL" dirty="0" smtClean="0">
                <a:solidFill>
                  <a:schemeClr val="tx1"/>
                </a:solidFill>
              </a:rPr>
              <a:t>).</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4292962"/>
              </p:ext>
            </p:extLst>
          </p:nvPr>
        </p:nvGraphicFramePr>
        <p:xfrm>
          <a:off x="1508761" y="3229347"/>
          <a:ext cx="4572000" cy="581025"/>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200025">
                <a:tc>
                  <a:txBody>
                    <a:bodyPr/>
                    <a:lstStyle/>
                    <a:p>
                      <a:pPr algn="ctr" fontAlgn="b"/>
                      <a:r>
                        <a:rPr lang="en-US" sz="1000" b="0" i="0" u="none" strike="noStrike" dirty="0" smtClean="0">
                          <a:solidFill>
                            <a:schemeClr val="tx1"/>
                          </a:solidFill>
                          <a:effectLst/>
                          <a:latin typeface="+mn-lt"/>
                        </a:rPr>
                        <a:t>43</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35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u="none" strike="noStrike" dirty="0" smtClean="0">
                          <a:solidFill>
                            <a:schemeClr val="tx1"/>
                          </a:solidFill>
                          <a:effectLst/>
                        </a:rPr>
                        <a:t>78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1" i="0" u="none" strike="noStrike" dirty="0" smtClean="0">
                          <a:solidFill>
                            <a:schemeClr val="tx1"/>
                          </a:solidFill>
                          <a:effectLst/>
                          <a:latin typeface="Arial" panose="020B0604020202020204" pitchFamily="34" charset="0"/>
                        </a:rPr>
                        <a:t>-</a:t>
                      </a:r>
                      <a:endParaRPr lang="en-US" sz="1100" b="1"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760882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11</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4247317"/>
          </a:xfrm>
          <a:prstGeom prst="rect">
            <a:avLst/>
          </a:prstGeom>
        </p:spPr>
        <p:txBody>
          <a:bodyPr wrap="square">
            <a:spAutoFit/>
          </a:bodyPr>
          <a:lstStyle/>
          <a:p>
            <a:pPr marL="342900" indent="-342900">
              <a:lnSpc>
                <a:spcPct val="150000"/>
              </a:lnSpc>
              <a:buFont typeface="+mj-lt"/>
              <a:buAutoNum type="alphaUcPeriod" startAt="7"/>
            </a:pPr>
            <a:r>
              <a:rPr lang="es-CL" dirty="0" smtClean="0">
                <a:solidFill>
                  <a:schemeClr val="tx1"/>
                </a:solidFill>
              </a:rPr>
              <a:t>ALUMNOS </a:t>
            </a:r>
            <a:r>
              <a:rPr lang="es-CL" dirty="0">
                <a:solidFill>
                  <a:schemeClr val="tx1"/>
                </a:solidFill>
              </a:rPr>
              <a:t>CRÍTICOS: </a:t>
            </a:r>
            <a:r>
              <a:rPr lang="es-CL" dirty="0" smtClean="0">
                <a:solidFill>
                  <a:schemeClr val="tx1"/>
                </a:solidFill>
              </a:rPr>
              <a:t>2 O MÁS </a:t>
            </a:r>
            <a:r>
              <a:rPr lang="es-CL" dirty="0">
                <a:solidFill>
                  <a:schemeClr val="tx1"/>
                </a:solidFill>
              </a:rPr>
              <a:t>PROMEDIOS </a:t>
            </a:r>
            <a:r>
              <a:rPr lang="es-CL" dirty="0" smtClean="0">
                <a:solidFill>
                  <a:schemeClr val="tx1"/>
                </a:solidFill>
              </a:rPr>
              <a:t>ROJO: 107</a:t>
            </a:r>
            <a:r>
              <a:rPr lang="es-CL" b="1" dirty="0" smtClean="0">
                <a:solidFill>
                  <a:schemeClr val="tx1"/>
                </a:solidFill>
              </a:rPr>
              <a:t> </a:t>
            </a:r>
            <a:r>
              <a:rPr lang="es-CL" dirty="0">
                <a:solidFill>
                  <a:schemeClr val="tx1"/>
                </a:solidFill>
              </a:rPr>
              <a:t>alumnos.</a:t>
            </a:r>
          </a:p>
          <a:p>
            <a:pPr marL="342900" indent="-342900">
              <a:lnSpc>
                <a:spcPct val="150000"/>
              </a:lnSpc>
              <a:buFont typeface="+mj-lt"/>
              <a:buAutoNum type="alphaUcPeriod" startAt="7"/>
            </a:pPr>
            <a:r>
              <a:rPr lang="es-CL" dirty="0" smtClean="0">
                <a:solidFill>
                  <a:schemeClr val="tx1"/>
                </a:solidFill>
              </a:rPr>
              <a:t>ASIGNATURAS </a:t>
            </a:r>
            <a:r>
              <a:rPr lang="es-CL" dirty="0">
                <a:solidFill>
                  <a:schemeClr val="tx1"/>
                </a:solidFill>
              </a:rPr>
              <a:t>CRÍTICAS: 40% O MÁS ALUMNOS CON PROMEDIO ROJO. </a:t>
            </a: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r>
              <a:rPr lang="es-CL" dirty="0" smtClean="0">
                <a:solidFill>
                  <a:schemeClr val="tx1"/>
                </a:solidFill>
              </a:rPr>
              <a:t>CURSOS 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3197031884"/>
              </p:ext>
            </p:extLst>
          </p:nvPr>
        </p:nvGraphicFramePr>
        <p:xfrm>
          <a:off x="2207568" y="2022563"/>
          <a:ext cx="2736304" cy="614349"/>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326317">
                <a:tc>
                  <a:txBody>
                    <a:bodyPr/>
                    <a:lstStyle/>
                    <a:p>
                      <a:pPr algn="just"/>
                      <a:r>
                        <a:rPr lang="en-US" dirty="0" err="1" smtClean="0">
                          <a:solidFill>
                            <a:schemeClr val="tx1"/>
                          </a:solidFill>
                        </a:rPr>
                        <a:t>Matemáticas</a:t>
                      </a:r>
                      <a:r>
                        <a:rPr lang="en-US" dirty="0" smtClean="0">
                          <a:solidFill>
                            <a:schemeClr val="tx1"/>
                          </a:solidFill>
                        </a:rPr>
                        <a:t>: 1er </a:t>
                      </a:r>
                      <a:r>
                        <a:rPr lang="en-US" dirty="0" err="1" smtClean="0">
                          <a:solidFill>
                            <a:schemeClr val="tx1"/>
                          </a:solidFill>
                        </a:rPr>
                        <a:t>Año</a:t>
                      </a:r>
                      <a:r>
                        <a:rPr lang="en-US" dirty="0" smtClean="0">
                          <a:solidFill>
                            <a:schemeClr val="tx1"/>
                          </a:solidFill>
                        </a:rPr>
                        <a:t> – 2do </a:t>
                      </a:r>
                      <a:r>
                        <a:rPr lang="en-US" dirty="0" err="1" smtClean="0">
                          <a:solidFill>
                            <a:schemeClr val="tx1"/>
                          </a:solidFill>
                        </a:rPr>
                        <a:t>Año</a:t>
                      </a:r>
                      <a:endParaRPr lang="en-US" dirty="0">
                        <a:solidFill>
                          <a:schemeClr val="tx1"/>
                        </a:solidFill>
                      </a:endParaRPr>
                    </a:p>
                  </a:txBody>
                  <a:tcPr/>
                </a:tc>
                <a:extLst>
                  <a:ext uri="{0D108BD9-81ED-4DB2-BD59-A6C34878D82A}">
                    <a16:rowId xmlns:a16="http://schemas.microsoft.com/office/drawing/2014/main" val="3679264889"/>
                  </a:ext>
                </a:extLst>
              </a:tr>
              <a:tr h="288032">
                <a:tc>
                  <a:txBody>
                    <a:bodyPr/>
                    <a:lstStyle/>
                    <a:p>
                      <a:pPr algn="just"/>
                      <a:r>
                        <a:rPr lang="en-US" dirty="0" err="1" smtClean="0">
                          <a:solidFill>
                            <a:schemeClr val="tx1"/>
                          </a:solidFill>
                        </a:rPr>
                        <a:t>Electrotecnia</a:t>
                      </a:r>
                      <a:r>
                        <a:rPr lang="en-US" dirty="0" smtClean="0">
                          <a:solidFill>
                            <a:schemeClr val="tx1"/>
                          </a:solidFill>
                        </a:rPr>
                        <a:t>: 4to Ejecutivo</a:t>
                      </a:r>
                      <a:endParaRPr lang="en-US" dirty="0">
                        <a:solidFill>
                          <a:schemeClr val="tx1"/>
                        </a:solidFill>
                      </a:endParaRPr>
                    </a:p>
                  </a:txBody>
                  <a:tcPr/>
                </a:tc>
                <a:extLst>
                  <a:ext uri="{0D108BD9-81ED-4DB2-BD59-A6C34878D82A}">
                    <a16:rowId xmlns:a16="http://schemas.microsoft.com/office/drawing/2014/main" val="1262689921"/>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7015547"/>
              </p:ext>
            </p:extLst>
          </p:nvPr>
        </p:nvGraphicFramePr>
        <p:xfrm>
          <a:off x="2207568" y="3714551"/>
          <a:ext cx="3240360" cy="1343771"/>
        </p:xfrm>
        <a:graphic>
          <a:graphicData uri="http://schemas.openxmlformats.org/drawingml/2006/table">
            <a:tbl>
              <a:tblPr firstRow="1" bandRow="1">
                <a:tableStyleId>{5940675A-B579-460E-94D1-54222C63F5DA}</a:tableStyleId>
              </a:tblPr>
              <a:tblGrid>
                <a:gridCol w="1777293">
                  <a:extLst>
                    <a:ext uri="{9D8B030D-6E8A-4147-A177-3AD203B41FA5}">
                      <a16:colId xmlns:a16="http://schemas.microsoft.com/office/drawing/2014/main" val="282518157"/>
                    </a:ext>
                  </a:extLst>
                </a:gridCol>
                <a:gridCol w="1463067">
                  <a:extLst>
                    <a:ext uri="{9D8B030D-6E8A-4147-A177-3AD203B41FA5}">
                      <a16:colId xmlns:a16="http://schemas.microsoft.com/office/drawing/2014/main" val="2098970814"/>
                    </a:ext>
                  </a:extLst>
                </a:gridCol>
              </a:tblGrid>
              <a:tr h="378910">
                <a:tc>
                  <a:txBody>
                    <a:bodyPr/>
                    <a:lstStyle/>
                    <a:p>
                      <a:pPr algn="just"/>
                      <a:r>
                        <a:rPr lang="es-CL" dirty="0" smtClean="0">
                          <a:solidFill>
                            <a:schemeClr val="tx1"/>
                          </a:solidFill>
                        </a:rPr>
                        <a:t>Matemáticas</a:t>
                      </a:r>
                      <a:r>
                        <a:rPr lang="es-CL" baseline="0" dirty="0" smtClean="0">
                          <a:solidFill>
                            <a:schemeClr val="tx1"/>
                          </a:solidFill>
                        </a:rPr>
                        <a:t> I</a:t>
                      </a:r>
                    </a:p>
                    <a:p>
                      <a:pPr algn="just"/>
                      <a:endParaRPr lang="es-CL" baseline="0" dirty="0" smtClean="0">
                        <a:solidFill>
                          <a:schemeClr val="tx1"/>
                        </a:solidFill>
                      </a:endParaRPr>
                    </a:p>
                    <a:p>
                      <a:pPr algn="just"/>
                      <a:r>
                        <a:rPr lang="es-CL" baseline="0" dirty="0" smtClean="0">
                          <a:solidFill>
                            <a:schemeClr val="tx1"/>
                          </a:solidFill>
                        </a:rPr>
                        <a:t>Matemáticas II</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1° B  - 1° E - 1° H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dirty="0" smtClean="0">
                          <a:solidFill>
                            <a:schemeClr val="tx1"/>
                          </a:solidFill>
                        </a:rPr>
                        <a:t>2° C - 2° D - 2° L</a:t>
                      </a:r>
                      <a:endParaRPr lang="en-US" dirty="0">
                        <a:solidFill>
                          <a:schemeClr val="tx1"/>
                        </a:solidFill>
                      </a:endParaRPr>
                    </a:p>
                  </a:txBody>
                  <a:tcPr/>
                </a:tc>
                <a:extLst>
                  <a:ext uri="{0D108BD9-81ED-4DB2-BD59-A6C34878D82A}">
                    <a16:rowId xmlns:a16="http://schemas.microsoft.com/office/drawing/2014/main" val="3679264889"/>
                  </a:ext>
                </a:extLst>
              </a:tr>
              <a:tr h="703691">
                <a:tc>
                  <a:txBody>
                    <a:bodyPr/>
                    <a:lstStyle/>
                    <a:p>
                      <a:pPr algn="just"/>
                      <a:r>
                        <a:rPr lang="es-CL" dirty="0" smtClean="0">
                          <a:solidFill>
                            <a:schemeClr val="tx1"/>
                          </a:solidFill>
                        </a:rPr>
                        <a:t>Electrotecnia</a:t>
                      </a:r>
                      <a:endParaRPr lang="en-US" dirty="0">
                        <a:solidFill>
                          <a:schemeClr val="tx1"/>
                        </a:solidFill>
                      </a:endParaRPr>
                    </a:p>
                  </a:txBody>
                  <a:tcPr/>
                </a:tc>
                <a:tc>
                  <a:txBody>
                    <a:bodyPr/>
                    <a:lstStyle/>
                    <a:p>
                      <a:pPr algn="just"/>
                      <a:r>
                        <a:rPr lang="es-CL" dirty="0" smtClean="0">
                          <a:solidFill>
                            <a:schemeClr val="tx1"/>
                          </a:solidFill>
                        </a:rPr>
                        <a:t>4° C</a:t>
                      </a:r>
                    </a:p>
                  </a:txBody>
                  <a:tcPr/>
                </a:tc>
                <a:extLst>
                  <a:ext uri="{0D108BD9-81ED-4DB2-BD59-A6C34878D82A}">
                    <a16:rowId xmlns:a16="http://schemas.microsoft.com/office/drawing/2014/main" val="1262689921"/>
                  </a:ext>
                </a:extLst>
              </a:tr>
            </a:tbl>
          </a:graphicData>
        </a:graphic>
      </p:graphicFrame>
    </p:spTree>
    <p:extLst>
      <p:ext uri="{BB962C8B-B14F-4D97-AF65-F5344CB8AC3E}">
        <p14:creationId xmlns:p14="http://schemas.microsoft.com/office/powerpoint/2010/main" val="30802397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CLASES SISTEMÁTICAS </a:t>
            </a:r>
            <a:r>
              <a:rPr lang="es-ES" dirty="0" smtClean="0">
                <a:solidFill>
                  <a:schemeClr val="tx1"/>
                </a:solidFill>
              </a:rPr>
              <a:t>EDUCACIÓN FÍSICA:</a:t>
            </a:r>
          </a:p>
        </p:txBody>
      </p:sp>
      <p:graphicFrame>
        <p:nvGraphicFramePr>
          <p:cNvPr id="18" name="Gráfico 17"/>
          <p:cNvGraphicFramePr>
            <a:graphicFrameLocks/>
          </p:cNvGraphicFramePr>
          <p:nvPr>
            <p:extLst>
              <p:ext uri="{D42A27DB-BD31-4B8C-83A1-F6EECF244321}">
                <p14:modId xmlns:p14="http://schemas.microsoft.com/office/powerpoint/2010/main" val="1042965456"/>
              </p:ext>
            </p:extLst>
          </p:nvPr>
        </p:nvGraphicFramePr>
        <p:xfrm>
          <a:off x="1334693" y="2484872"/>
          <a:ext cx="6633515" cy="3462093"/>
        </p:xfrm>
        <a:graphic>
          <a:graphicData uri="http://schemas.openxmlformats.org/drawingml/2006/chart">
            <c:chart xmlns:c="http://schemas.openxmlformats.org/drawingml/2006/chart" xmlns:r="http://schemas.openxmlformats.org/officeDocument/2006/relationships" r:id="rId5"/>
          </a:graphicData>
        </a:graphic>
      </p:graphicFrame>
      <p:sp>
        <p:nvSpPr>
          <p:cNvPr id="19" name="Rectángulo 18"/>
          <p:cNvSpPr/>
          <p:nvPr/>
        </p:nvSpPr>
        <p:spPr>
          <a:xfrm>
            <a:off x="8112224" y="2340549"/>
            <a:ext cx="3745872" cy="3323987"/>
          </a:xfrm>
          <a:prstGeom prst="rect">
            <a:avLst/>
          </a:prstGeom>
        </p:spPr>
        <p:txBody>
          <a:bodyPr wrap="square">
            <a:spAutoFit/>
          </a:bodyPr>
          <a:lstStyle/>
          <a:p>
            <a:pPr>
              <a:lnSpc>
                <a:spcPct val="150000"/>
              </a:lnSpc>
            </a:pPr>
            <a:r>
              <a:rPr lang="es-ES" sz="1400" dirty="0" smtClean="0">
                <a:solidFill>
                  <a:schemeClr val="tx1"/>
                </a:solidFill>
              </a:rPr>
              <a:t>Causales de interferencia:</a:t>
            </a:r>
          </a:p>
          <a:p>
            <a:pPr>
              <a:lnSpc>
                <a:spcPct val="150000"/>
              </a:lnSpc>
            </a:pPr>
            <a:r>
              <a:rPr lang="es-ES" sz="1400" dirty="0" smtClean="0">
                <a:solidFill>
                  <a:schemeClr val="tx1"/>
                </a:solidFill>
              </a:rPr>
              <a:t>1. Infantería.</a:t>
            </a:r>
          </a:p>
          <a:p>
            <a:pPr>
              <a:lnSpc>
                <a:spcPct val="150000"/>
              </a:lnSpc>
            </a:pPr>
            <a:r>
              <a:rPr lang="es-ES" sz="1400" dirty="0" smtClean="0">
                <a:solidFill>
                  <a:schemeClr val="tx1"/>
                </a:solidFill>
              </a:rPr>
              <a:t>2. Ceremonias.</a:t>
            </a:r>
          </a:p>
          <a:p>
            <a:pPr>
              <a:lnSpc>
                <a:spcPct val="150000"/>
              </a:lnSpc>
            </a:pPr>
            <a:r>
              <a:rPr lang="es-ES" sz="1400" dirty="0" smtClean="0">
                <a:solidFill>
                  <a:schemeClr val="tx1"/>
                </a:solidFill>
              </a:rPr>
              <a:t>3. Patrón de Bahía.</a:t>
            </a:r>
          </a:p>
          <a:p>
            <a:pPr>
              <a:lnSpc>
                <a:spcPct val="150000"/>
              </a:lnSpc>
            </a:pPr>
            <a:r>
              <a:rPr lang="es-ES" sz="1400" dirty="0" smtClean="0">
                <a:solidFill>
                  <a:schemeClr val="tx1"/>
                </a:solidFill>
              </a:rPr>
              <a:t>4. Franco General.</a:t>
            </a:r>
          </a:p>
          <a:p>
            <a:pPr>
              <a:lnSpc>
                <a:spcPct val="150000"/>
              </a:lnSpc>
            </a:pPr>
            <a:r>
              <a:rPr lang="es-ES" sz="1400" dirty="0" smtClean="0">
                <a:solidFill>
                  <a:schemeClr val="tx1"/>
                </a:solidFill>
              </a:rPr>
              <a:t>5. Conferencias.</a:t>
            </a:r>
          </a:p>
          <a:p>
            <a:pPr>
              <a:lnSpc>
                <a:spcPct val="150000"/>
              </a:lnSpc>
            </a:pPr>
            <a:r>
              <a:rPr lang="es-ES" sz="1400" dirty="0" smtClean="0">
                <a:solidFill>
                  <a:schemeClr val="tx1"/>
                </a:solidFill>
              </a:rPr>
              <a:t>6. Buceo.</a:t>
            </a:r>
          </a:p>
          <a:p>
            <a:pPr>
              <a:lnSpc>
                <a:spcPct val="150000"/>
              </a:lnSpc>
            </a:pPr>
            <a:r>
              <a:rPr lang="es-ES" sz="1400" dirty="0" smtClean="0">
                <a:solidFill>
                  <a:schemeClr val="tx1"/>
                </a:solidFill>
              </a:rPr>
              <a:t>7. Campaña especialidad IM.</a:t>
            </a:r>
          </a:p>
          <a:p>
            <a:pPr>
              <a:lnSpc>
                <a:spcPct val="150000"/>
              </a:lnSpc>
            </a:pPr>
            <a:r>
              <a:rPr lang="es-ES" sz="1400" dirty="0" smtClean="0">
                <a:solidFill>
                  <a:schemeClr val="tx1"/>
                </a:solidFill>
              </a:rPr>
              <a:t>8. </a:t>
            </a:r>
            <a:r>
              <a:rPr lang="es-ES" sz="1400" dirty="0" err="1" smtClean="0">
                <a:solidFill>
                  <a:schemeClr val="tx1"/>
                </a:solidFill>
              </a:rPr>
              <a:t>Lautaros</a:t>
            </a:r>
            <a:r>
              <a:rPr lang="es-ES" sz="1400" dirty="0">
                <a:solidFill>
                  <a:schemeClr val="tx1"/>
                </a:solidFill>
              </a:rPr>
              <a:t>.</a:t>
            </a:r>
          </a:p>
          <a:p>
            <a:pPr>
              <a:lnSpc>
                <a:spcPct val="150000"/>
              </a:lnSpc>
            </a:pPr>
            <a:r>
              <a:rPr lang="es-ES" sz="1400" dirty="0" smtClean="0">
                <a:solidFill>
                  <a:schemeClr val="tx1"/>
                </a:solidFill>
              </a:rPr>
              <a:t>9. </a:t>
            </a:r>
            <a:r>
              <a:rPr lang="es-ES" sz="1400" dirty="0" err="1" smtClean="0">
                <a:solidFill>
                  <a:schemeClr val="tx1"/>
                </a:solidFill>
              </a:rPr>
              <a:t>Caupolicanes</a:t>
            </a:r>
            <a:r>
              <a:rPr lang="es-ES" sz="1400" dirty="0" smtClean="0">
                <a:solidFill>
                  <a:schemeClr val="tx1"/>
                </a:solidFill>
              </a:rPr>
              <a:t>.</a:t>
            </a:r>
          </a:p>
        </p:txBody>
      </p:sp>
    </p:spTree>
    <p:extLst>
      <p:ext uri="{BB962C8B-B14F-4D97-AF65-F5344CB8AC3E}">
        <p14:creationId xmlns:p14="http://schemas.microsoft.com/office/powerpoint/2010/main" val="3764228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6" y="1747763"/>
            <a:ext cx="9010881" cy="464871"/>
          </a:xfrm>
          <a:prstGeom prst="rect">
            <a:avLst/>
          </a:prstGeom>
        </p:spPr>
        <p:txBody>
          <a:bodyPr wrap="square">
            <a:spAutoFit/>
          </a:bodyPr>
          <a:lstStyle/>
          <a:p>
            <a:pPr>
              <a:lnSpc>
                <a:spcPct val="150000"/>
              </a:lnSpc>
            </a:pPr>
            <a:r>
              <a:rPr lang="es-ES" dirty="0" smtClean="0">
                <a:solidFill>
                  <a:schemeClr val="tx1"/>
                </a:solidFill>
              </a:rPr>
              <a:t>NIVELACIÓN FÍSICA:</a:t>
            </a:r>
          </a:p>
        </p:txBody>
      </p:sp>
      <p:graphicFrame>
        <p:nvGraphicFramePr>
          <p:cNvPr id="2" name="Tabla 1"/>
          <p:cNvGraphicFramePr>
            <a:graphicFrameLocks noGrp="1"/>
          </p:cNvGraphicFramePr>
          <p:nvPr>
            <p:extLst>
              <p:ext uri="{D42A27DB-BD31-4B8C-83A1-F6EECF244321}">
                <p14:modId xmlns:p14="http://schemas.microsoft.com/office/powerpoint/2010/main" val="22665790"/>
              </p:ext>
            </p:extLst>
          </p:nvPr>
        </p:nvGraphicFramePr>
        <p:xfrm>
          <a:off x="1775520" y="2249394"/>
          <a:ext cx="4076700" cy="89535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3264403103"/>
                    </a:ext>
                  </a:extLst>
                </a:gridCol>
                <a:gridCol w="751889">
                  <a:extLst>
                    <a:ext uri="{9D8B030D-6E8A-4147-A177-3AD203B41FA5}">
                      <a16:colId xmlns:a16="http://schemas.microsoft.com/office/drawing/2014/main" val="2844023327"/>
                    </a:ext>
                  </a:extLst>
                </a:gridCol>
                <a:gridCol w="647196">
                  <a:extLst>
                    <a:ext uri="{9D8B030D-6E8A-4147-A177-3AD203B41FA5}">
                      <a16:colId xmlns:a16="http://schemas.microsoft.com/office/drawing/2014/main" val="544569342"/>
                    </a:ext>
                  </a:extLst>
                </a:gridCol>
                <a:gridCol w="647196">
                  <a:extLst>
                    <a:ext uri="{9D8B030D-6E8A-4147-A177-3AD203B41FA5}">
                      <a16:colId xmlns:a16="http://schemas.microsoft.com/office/drawing/2014/main" val="459864577"/>
                    </a:ext>
                  </a:extLst>
                </a:gridCol>
                <a:gridCol w="647196">
                  <a:extLst>
                    <a:ext uri="{9D8B030D-6E8A-4147-A177-3AD203B41FA5}">
                      <a16:colId xmlns:a16="http://schemas.microsoft.com/office/drawing/2014/main" val="2797608855"/>
                    </a:ext>
                  </a:extLst>
                </a:gridCol>
                <a:gridCol w="647196">
                  <a:extLst>
                    <a:ext uri="{9D8B030D-6E8A-4147-A177-3AD203B41FA5}">
                      <a16:colId xmlns:a16="http://schemas.microsoft.com/office/drawing/2014/main" val="2295825374"/>
                    </a:ext>
                  </a:extLst>
                </a:gridCol>
              </a:tblGrid>
              <a:tr h="228600">
                <a:tc gridSpan="6">
                  <a:txBody>
                    <a:bodyPr/>
                    <a:lstStyle/>
                    <a:p>
                      <a:pPr algn="ctr" fontAlgn="ctr"/>
                      <a:r>
                        <a:rPr lang="es-CL" sz="800" u="none" strike="noStrike" dirty="0">
                          <a:effectLst/>
                        </a:rPr>
                        <a:t>1 ª   E  T  A  P  A  (fecha de controles  7 - 8  - 10 - 11  de  marzo) </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812125015"/>
                  </a:ext>
                </a:extLst>
              </a:tr>
              <a:tr h="17145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2165289146"/>
                  </a:ext>
                </a:extLst>
              </a:tr>
              <a:tr h="2667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55779968"/>
                  </a:ext>
                </a:extLst>
              </a:tr>
              <a:tr h="228600">
                <a:tc>
                  <a:txBody>
                    <a:bodyPr/>
                    <a:lstStyle/>
                    <a:p>
                      <a:pPr algn="ctr" fontAlgn="ctr"/>
                      <a:r>
                        <a:rPr lang="es-CL" sz="800" u="none" strike="noStrike">
                          <a:effectLst/>
                        </a:rPr>
                        <a:t>113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068083542"/>
                  </a:ext>
                </a:extLst>
              </a:tr>
            </a:tbl>
          </a:graphicData>
        </a:graphic>
      </p:graphicFrame>
      <p:graphicFrame>
        <p:nvGraphicFramePr>
          <p:cNvPr id="3" name="Tabla 2"/>
          <p:cNvGraphicFramePr>
            <a:graphicFrameLocks noGrp="1"/>
          </p:cNvGraphicFramePr>
          <p:nvPr>
            <p:extLst>
              <p:ext uri="{D42A27DB-BD31-4B8C-83A1-F6EECF244321}">
                <p14:modId xmlns:p14="http://schemas.microsoft.com/office/powerpoint/2010/main" val="553375342"/>
              </p:ext>
            </p:extLst>
          </p:nvPr>
        </p:nvGraphicFramePr>
        <p:xfrm>
          <a:off x="1787352" y="3423862"/>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825251948"/>
                    </a:ext>
                  </a:extLst>
                </a:gridCol>
                <a:gridCol w="751889">
                  <a:extLst>
                    <a:ext uri="{9D8B030D-6E8A-4147-A177-3AD203B41FA5}">
                      <a16:colId xmlns:a16="http://schemas.microsoft.com/office/drawing/2014/main" val="3423715478"/>
                    </a:ext>
                  </a:extLst>
                </a:gridCol>
                <a:gridCol w="647196">
                  <a:extLst>
                    <a:ext uri="{9D8B030D-6E8A-4147-A177-3AD203B41FA5}">
                      <a16:colId xmlns:a16="http://schemas.microsoft.com/office/drawing/2014/main" val="99260658"/>
                    </a:ext>
                  </a:extLst>
                </a:gridCol>
                <a:gridCol w="647196">
                  <a:extLst>
                    <a:ext uri="{9D8B030D-6E8A-4147-A177-3AD203B41FA5}">
                      <a16:colId xmlns:a16="http://schemas.microsoft.com/office/drawing/2014/main" val="497398011"/>
                    </a:ext>
                  </a:extLst>
                </a:gridCol>
                <a:gridCol w="647196">
                  <a:extLst>
                    <a:ext uri="{9D8B030D-6E8A-4147-A177-3AD203B41FA5}">
                      <a16:colId xmlns:a16="http://schemas.microsoft.com/office/drawing/2014/main" val="449305432"/>
                    </a:ext>
                  </a:extLst>
                </a:gridCol>
                <a:gridCol w="647196">
                  <a:extLst>
                    <a:ext uri="{9D8B030D-6E8A-4147-A177-3AD203B41FA5}">
                      <a16:colId xmlns:a16="http://schemas.microsoft.com/office/drawing/2014/main" val="3406179097"/>
                    </a:ext>
                  </a:extLst>
                </a:gridCol>
              </a:tblGrid>
              <a:tr h="228600">
                <a:tc gridSpan="6">
                  <a:txBody>
                    <a:bodyPr/>
                    <a:lstStyle/>
                    <a:p>
                      <a:pPr algn="ctr" fontAlgn="ctr"/>
                      <a:r>
                        <a:rPr lang="es-CL" sz="800" u="none" strike="noStrike">
                          <a:effectLst/>
                        </a:rPr>
                        <a:t>2 ª   E  T  A  P  A  (fecha de controles  26 - 27 - 31 de marzo  1 de abril)</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050159304"/>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495379046"/>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165896976"/>
                  </a:ext>
                </a:extLst>
              </a:tr>
              <a:tr h="228600">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9%</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455288758"/>
                  </a:ext>
                </a:extLst>
              </a:tr>
            </a:tbl>
          </a:graphicData>
        </a:graphic>
      </p:graphicFrame>
      <p:graphicFrame>
        <p:nvGraphicFramePr>
          <p:cNvPr id="4" name="Tabla 3"/>
          <p:cNvGraphicFramePr>
            <a:graphicFrameLocks noGrp="1"/>
          </p:cNvGraphicFramePr>
          <p:nvPr>
            <p:extLst>
              <p:ext uri="{D42A27DB-BD31-4B8C-83A1-F6EECF244321}">
                <p14:modId xmlns:p14="http://schemas.microsoft.com/office/powerpoint/2010/main" val="857498796"/>
              </p:ext>
            </p:extLst>
          </p:nvPr>
        </p:nvGraphicFramePr>
        <p:xfrm>
          <a:off x="1775520" y="4590488"/>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057036033"/>
                    </a:ext>
                  </a:extLst>
                </a:gridCol>
                <a:gridCol w="751889">
                  <a:extLst>
                    <a:ext uri="{9D8B030D-6E8A-4147-A177-3AD203B41FA5}">
                      <a16:colId xmlns:a16="http://schemas.microsoft.com/office/drawing/2014/main" val="4064627687"/>
                    </a:ext>
                  </a:extLst>
                </a:gridCol>
                <a:gridCol w="647196">
                  <a:extLst>
                    <a:ext uri="{9D8B030D-6E8A-4147-A177-3AD203B41FA5}">
                      <a16:colId xmlns:a16="http://schemas.microsoft.com/office/drawing/2014/main" val="2541001436"/>
                    </a:ext>
                  </a:extLst>
                </a:gridCol>
                <a:gridCol w="647196">
                  <a:extLst>
                    <a:ext uri="{9D8B030D-6E8A-4147-A177-3AD203B41FA5}">
                      <a16:colId xmlns:a16="http://schemas.microsoft.com/office/drawing/2014/main" val="1951582879"/>
                    </a:ext>
                  </a:extLst>
                </a:gridCol>
                <a:gridCol w="647196">
                  <a:extLst>
                    <a:ext uri="{9D8B030D-6E8A-4147-A177-3AD203B41FA5}">
                      <a16:colId xmlns:a16="http://schemas.microsoft.com/office/drawing/2014/main" val="2134705802"/>
                    </a:ext>
                  </a:extLst>
                </a:gridCol>
                <a:gridCol w="647196">
                  <a:extLst>
                    <a:ext uri="{9D8B030D-6E8A-4147-A177-3AD203B41FA5}">
                      <a16:colId xmlns:a16="http://schemas.microsoft.com/office/drawing/2014/main" val="3724143528"/>
                    </a:ext>
                  </a:extLst>
                </a:gridCol>
              </a:tblGrid>
              <a:tr h="228600">
                <a:tc gridSpan="6">
                  <a:txBody>
                    <a:bodyPr/>
                    <a:lstStyle/>
                    <a:p>
                      <a:pPr algn="ctr" fontAlgn="ctr"/>
                      <a:r>
                        <a:rPr lang="es-ES" sz="800" u="none" strike="noStrike">
                          <a:effectLst/>
                        </a:rPr>
                        <a:t>3 ª   E  T  A  P  A  (fecha de controles 05 - 06 - 08 - 09 MAYO)</a:t>
                      </a:r>
                      <a:endParaRPr lang="es-ES"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82626448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dirty="0">
                          <a:effectLst/>
                        </a:rPr>
                        <a:t>SIGUEN</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1288371910"/>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82142611"/>
                  </a:ext>
                </a:extLst>
              </a:tr>
              <a:tr h="228600">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12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smtClean="0">
                          <a:effectLst/>
                        </a:rPr>
                        <a:t>27</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6%</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271330048"/>
                  </a:ext>
                </a:extLst>
              </a:tr>
            </a:tbl>
          </a:graphicData>
        </a:graphic>
      </p:graphicFrame>
      <p:sp>
        <p:nvSpPr>
          <p:cNvPr id="5" name="Elipse 4"/>
          <p:cNvSpPr/>
          <p:nvPr/>
        </p:nvSpPr>
        <p:spPr>
          <a:xfrm>
            <a:off x="4583832" y="5298923"/>
            <a:ext cx="576064" cy="362325"/>
          </a:xfrm>
          <a:prstGeom prst="ellipse">
            <a:avLst/>
          </a:prstGeom>
          <a:noFill/>
          <a:ln w="381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a:ln>
                <a:noFill/>
              </a:ln>
              <a:solidFill>
                <a:srgbClr val="000000"/>
              </a:solidFill>
              <a:effectLst/>
              <a:uFillTx/>
              <a:latin typeface="+mj-lt"/>
              <a:ea typeface="+mj-ea"/>
              <a:cs typeface="+mj-cs"/>
              <a:sym typeface="Calibri"/>
            </a:endParaRPr>
          </a:p>
        </p:txBody>
      </p:sp>
      <p:sp>
        <p:nvSpPr>
          <p:cNvPr id="19" name="Rectángulo 18"/>
          <p:cNvSpPr/>
          <p:nvPr/>
        </p:nvSpPr>
        <p:spPr>
          <a:xfrm>
            <a:off x="6094545" y="2306247"/>
            <a:ext cx="3745872" cy="1384995"/>
          </a:xfrm>
          <a:prstGeom prst="rect">
            <a:avLst/>
          </a:prstGeom>
        </p:spPr>
        <p:txBody>
          <a:bodyPr wrap="square">
            <a:spAutoFit/>
          </a:bodyPr>
          <a:lstStyle/>
          <a:p>
            <a:pPr>
              <a:lnSpc>
                <a:spcPct val="150000"/>
              </a:lnSpc>
            </a:pPr>
            <a:r>
              <a:rPr lang="es-ES" sz="1400" dirty="0" smtClean="0">
                <a:solidFill>
                  <a:schemeClr val="tx1"/>
                </a:solidFill>
              </a:rPr>
              <a:t>De los 27 cadetes que se mantienen en nivelación física, 03 cadetes no rinden ficha y </a:t>
            </a:r>
          </a:p>
          <a:p>
            <a:pPr>
              <a:lnSpc>
                <a:spcPct val="150000"/>
              </a:lnSpc>
            </a:pPr>
            <a:r>
              <a:rPr lang="es-ES" sz="1400" dirty="0" smtClean="0">
                <a:solidFill>
                  <a:schemeClr val="tx1"/>
                </a:solidFill>
              </a:rPr>
              <a:t>09 cadetes  se mantienen con ficha incompleta, causales, de baja y sin ejercicio.</a:t>
            </a:r>
          </a:p>
        </p:txBody>
      </p:sp>
      <p:graphicFrame>
        <p:nvGraphicFramePr>
          <p:cNvPr id="7" name="Tabla 6"/>
          <p:cNvGraphicFramePr>
            <a:graphicFrameLocks noGrp="1"/>
          </p:cNvGraphicFramePr>
          <p:nvPr>
            <p:extLst>
              <p:ext uri="{D42A27DB-BD31-4B8C-83A1-F6EECF244321}">
                <p14:modId xmlns:p14="http://schemas.microsoft.com/office/powerpoint/2010/main" val="2868463963"/>
              </p:ext>
            </p:extLst>
          </p:nvPr>
        </p:nvGraphicFramePr>
        <p:xfrm>
          <a:off x="6456040" y="4639418"/>
          <a:ext cx="2781299" cy="828675"/>
        </p:xfrm>
        <a:graphic>
          <a:graphicData uri="http://schemas.openxmlformats.org/drawingml/2006/table">
            <a:tbl>
              <a:tblPr>
                <a:tableStyleId>{5940675A-B579-460E-94D1-54222C63F5DA}</a:tableStyleId>
              </a:tblPr>
              <a:tblGrid>
                <a:gridCol w="735760">
                  <a:extLst>
                    <a:ext uri="{9D8B030D-6E8A-4147-A177-3AD203B41FA5}">
                      <a16:colId xmlns:a16="http://schemas.microsoft.com/office/drawing/2014/main" val="218650248"/>
                    </a:ext>
                  </a:extLst>
                </a:gridCol>
                <a:gridCol w="751617">
                  <a:extLst>
                    <a:ext uri="{9D8B030D-6E8A-4147-A177-3AD203B41FA5}">
                      <a16:colId xmlns:a16="http://schemas.microsoft.com/office/drawing/2014/main" val="2551106539"/>
                    </a:ext>
                  </a:extLst>
                </a:gridCol>
                <a:gridCol w="646961">
                  <a:extLst>
                    <a:ext uri="{9D8B030D-6E8A-4147-A177-3AD203B41FA5}">
                      <a16:colId xmlns:a16="http://schemas.microsoft.com/office/drawing/2014/main" val="3391755393"/>
                    </a:ext>
                  </a:extLst>
                </a:gridCol>
                <a:gridCol w="646961">
                  <a:extLst>
                    <a:ext uri="{9D8B030D-6E8A-4147-A177-3AD203B41FA5}">
                      <a16:colId xmlns:a16="http://schemas.microsoft.com/office/drawing/2014/main" val="2759675041"/>
                    </a:ext>
                  </a:extLst>
                </a:gridCol>
              </a:tblGrid>
              <a:tr h="171450">
                <a:tc>
                  <a:txBody>
                    <a:bodyPr/>
                    <a:lstStyle/>
                    <a:p>
                      <a:pPr algn="ctr" fontAlgn="ctr"/>
                      <a:r>
                        <a:rPr lang="es-CL" sz="800" u="none" strike="noStrike">
                          <a:effectLst/>
                        </a:rPr>
                        <a:t>DISCIPLINA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dirty="0" smtClean="0">
                          <a:effectLst/>
                        </a:rPr>
                        <a:t>NO</a:t>
                      </a:r>
                      <a:r>
                        <a:rPr lang="es-CL" sz="600" u="none" strike="noStrike" baseline="0" dirty="0" smtClean="0">
                          <a:effectLst/>
                        </a:rPr>
                        <a:t>  </a:t>
                      </a:r>
                      <a:r>
                        <a:rPr lang="es-CL" sz="600" u="none" strike="noStrike" dirty="0" smtClean="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3899681967"/>
                  </a:ext>
                </a:extLst>
              </a:tr>
              <a:tr h="161925">
                <a:tc>
                  <a:txBody>
                    <a:bodyPr/>
                    <a:lstStyle/>
                    <a:p>
                      <a:pPr algn="l" fontAlgn="ctr"/>
                      <a:r>
                        <a:rPr lang="es-CL" sz="800" u="none" strike="noStrike">
                          <a:effectLst/>
                        </a:rPr>
                        <a:t>ATLETISMO</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244779877"/>
                  </a:ext>
                </a:extLst>
              </a:tr>
              <a:tr h="161925">
                <a:tc>
                  <a:txBody>
                    <a:bodyPr/>
                    <a:lstStyle/>
                    <a:p>
                      <a:pPr algn="l" fontAlgn="ctr"/>
                      <a:r>
                        <a:rPr lang="es-CL" sz="800" u="none" strike="noStrike">
                          <a:effectLst/>
                        </a:rPr>
                        <a:t>GIMNASIA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927577153"/>
                  </a:ext>
                </a:extLst>
              </a:tr>
              <a:tr h="161925">
                <a:tc>
                  <a:txBody>
                    <a:bodyPr/>
                    <a:lstStyle/>
                    <a:p>
                      <a:pPr algn="l" fontAlgn="ctr"/>
                      <a:r>
                        <a:rPr lang="es-CL" sz="800" u="none" strike="noStrike">
                          <a:effectLst/>
                        </a:rPr>
                        <a:t>NATACION</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4</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181074202"/>
                  </a:ext>
                </a:extLst>
              </a:tr>
              <a:tr h="171450">
                <a:tc>
                  <a:txBody>
                    <a:bodyPr/>
                    <a:lstStyle/>
                    <a:p>
                      <a:pPr algn="l" fontAlgn="ctr"/>
                      <a:r>
                        <a:rPr lang="es-CL" sz="800" u="none" strike="noStrike">
                          <a:effectLst/>
                        </a:rPr>
                        <a:t>COOPER</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456027386"/>
                  </a:ext>
                </a:extLst>
              </a:tr>
            </a:tbl>
          </a:graphicData>
        </a:graphic>
      </p:graphicFrame>
    </p:spTree>
    <p:extLst>
      <p:ext uri="{BB962C8B-B14F-4D97-AF65-F5344CB8AC3E}">
        <p14:creationId xmlns:p14="http://schemas.microsoft.com/office/powerpoint/2010/main" val="12347251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15" name="Rectángulo 14"/>
          <p:cNvSpPr/>
          <p:nvPr/>
        </p:nvSpPr>
        <p:spPr>
          <a:xfrm>
            <a:off x="1693630" y="1010654"/>
            <a:ext cx="9010881" cy="464871"/>
          </a:xfrm>
          <a:prstGeom prst="rect">
            <a:avLst/>
          </a:prstGeom>
        </p:spPr>
        <p:txBody>
          <a:bodyPr wrap="square">
            <a:spAutoFit/>
          </a:bodyPr>
          <a:lstStyle/>
          <a:p>
            <a:pPr>
              <a:lnSpc>
                <a:spcPct val="150000"/>
              </a:lnSpc>
            </a:pPr>
            <a:r>
              <a:rPr lang="es-ES" dirty="0" smtClean="0">
                <a:solidFill>
                  <a:schemeClr val="tx1"/>
                </a:solidFill>
              </a:rPr>
              <a:t>EDUCACIÓN FÍSICA:</a:t>
            </a:r>
            <a:endParaRPr lang="es-CL" dirty="0">
              <a:solidFill>
                <a:schemeClr val="tx1"/>
              </a:solidFill>
            </a:endParaRPr>
          </a:p>
        </p:txBody>
      </p:sp>
      <p:sp>
        <p:nvSpPr>
          <p:cNvPr id="16" name="Rectángulo 15"/>
          <p:cNvSpPr/>
          <p:nvPr/>
        </p:nvSpPr>
        <p:spPr>
          <a:xfrm>
            <a:off x="1700597" y="1747763"/>
            <a:ext cx="2379180" cy="507831"/>
          </a:xfrm>
          <a:prstGeom prst="rect">
            <a:avLst/>
          </a:prstGeom>
        </p:spPr>
        <p:txBody>
          <a:bodyPr wrap="square">
            <a:spAutoFit/>
          </a:bodyPr>
          <a:lstStyle/>
          <a:p>
            <a:pPr>
              <a:lnSpc>
                <a:spcPct val="150000"/>
              </a:lnSpc>
            </a:pPr>
            <a:r>
              <a:rPr lang="es-ES" dirty="0" smtClean="0">
                <a:solidFill>
                  <a:schemeClr val="tx1"/>
                </a:solidFill>
              </a:rPr>
              <a:t>NIVELACIÓN FÍSICA:</a:t>
            </a:r>
          </a:p>
        </p:txBody>
      </p:sp>
      <p:graphicFrame>
        <p:nvGraphicFramePr>
          <p:cNvPr id="6" name="Tabla 5"/>
          <p:cNvGraphicFramePr>
            <a:graphicFrameLocks noGrp="1"/>
          </p:cNvGraphicFramePr>
          <p:nvPr>
            <p:extLst>
              <p:ext uri="{D42A27DB-BD31-4B8C-83A1-F6EECF244321}">
                <p14:modId xmlns:p14="http://schemas.microsoft.com/office/powerpoint/2010/main" val="367885880"/>
              </p:ext>
            </p:extLst>
          </p:nvPr>
        </p:nvGraphicFramePr>
        <p:xfrm>
          <a:off x="4778948" y="1083446"/>
          <a:ext cx="4989458" cy="4979913"/>
        </p:xfrm>
        <a:graphic>
          <a:graphicData uri="http://schemas.openxmlformats.org/drawingml/2006/table">
            <a:tbl>
              <a:tblPr/>
              <a:tblGrid>
                <a:gridCol w="188281">
                  <a:extLst>
                    <a:ext uri="{9D8B030D-6E8A-4147-A177-3AD203B41FA5}">
                      <a16:colId xmlns:a16="http://schemas.microsoft.com/office/drawing/2014/main" val="2574872448"/>
                    </a:ext>
                  </a:extLst>
                </a:gridCol>
                <a:gridCol w="316313">
                  <a:extLst>
                    <a:ext uri="{9D8B030D-6E8A-4147-A177-3AD203B41FA5}">
                      <a16:colId xmlns:a16="http://schemas.microsoft.com/office/drawing/2014/main" val="1542861239"/>
                    </a:ext>
                  </a:extLst>
                </a:gridCol>
                <a:gridCol w="225939">
                  <a:extLst>
                    <a:ext uri="{9D8B030D-6E8A-4147-A177-3AD203B41FA5}">
                      <a16:colId xmlns:a16="http://schemas.microsoft.com/office/drawing/2014/main" val="1665966039"/>
                    </a:ext>
                  </a:extLst>
                </a:gridCol>
                <a:gridCol w="316313">
                  <a:extLst>
                    <a:ext uri="{9D8B030D-6E8A-4147-A177-3AD203B41FA5}">
                      <a16:colId xmlns:a16="http://schemas.microsoft.com/office/drawing/2014/main" val="2378541288"/>
                    </a:ext>
                  </a:extLst>
                </a:gridCol>
                <a:gridCol w="1702065">
                  <a:extLst>
                    <a:ext uri="{9D8B030D-6E8A-4147-A177-3AD203B41FA5}">
                      <a16:colId xmlns:a16="http://schemas.microsoft.com/office/drawing/2014/main" val="827271249"/>
                    </a:ext>
                  </a:extLst>
                </a:gridCol>
                <a:gridCol w="188281">
                  <a:extLst>
                    <a:ext uri="{9D8B030D-6E8A-4147-A177-3AD203B41FA5}">
                      <a16:colId xmlns:a16="http://schemas.microsoft.com/office/drawing/2014/main" val="2376143365"/>
                    </a:ext>
                  </a:extLst>
                </a:gridCol>
                <a:gridCol w="188281">
                  <a:extLst>
                    <a:ext uri="{9D8B030D-6E8A-4147-A177-3AD203B41FA5}">
                      <a16:colId xmlns:a16="http://schemas.microsoft.com/office/drawing/2014/main" val="2650050879"/>
                    </a:ext>
                  </a:extLst>
                </a:gridCol>
                <a:gridCol w="188281">
                  <a:extLst>
                    <a:ext uri="{9D8B030D-6E8A-4147-A177-3AD203B41FA5}">
                      <a16:colId xmlns:a16="http://schemas.microsoft.com/office/drawing/2014/main" val="1564632508"/>
                    </a:ext>
                  </a:extLst>
                </a:gridCol>
                <a:gridCol w="188281">
                  <a:extLst>
                    <a:ext uri="{9D8B030D-6E8A-4147-A177-3AD203B41FA5}">
                      <a16:colId xmlns:a16="http://schemas.microsoft.com/office/drawing/2014/main" val="2052744337"/>
                    </a:ext>
                  </a:extLst>
                </a:gridCol>
                <a:gridCol w="188281">
                  <a:extLst>
                    <a:ext uri="{9D8B030D-6E8A-4147-A177-3AD203B41FA5}">
                      <a16:colId xmlns:a16="http://schemas.microsoft.com/office/drawing/2014/main" val="2850485221"/>
                    </a:ext>
                  </a:extLst>
                </a:gridCol>
                <a:gridCol w="259829">
                  <a:extLst>
                    <a:ext uri="{9D8B030D-6E8A-4147-A177-3AD203B41FA5}">
                      <a16:colId xmlns:a16="http://schemas.microsoft.com/office/drawing/2014/main" val="1046276241"/>
                    </a:ext>
                  </a:extLst>
                </a:gridCol>
                <a:gridCol w="728649">
                  <a:extLst>
                    <a:ext uri="{9D8B030D-6E8A-4147-A177-3AD203B41FA5}">
                      <a16:colId xmlns:a16="http://schemas.microsoft.com/office/drawing/2014/main" val="3093165083"/>
                    </a:ext>
                  </a:extLst>
                </a:gridCol>
                <a:gridCol w="310664">
                  <a:extLst>
                    <a:ext uri="{9D8B030D-6E8A-4147-A177-3AD203B41FA5}">
                      <a16:colId xmlns:a16="http://schemas.microsoft.com/office/drawing/2014/main" val="2859330059"/>
                    </a:ext>
                  </a:extLst>
                </a:gridCol>
              </a:tblGrid>
              <a:tr h="103943">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s-ES" sz="500" b="1" i="0" u="none" strike="noStrike">
                          <a:solidFill>
                            <a:srgbClr val="000000"/>
                          </a:solidFill>
                          <a:effectLst/>
                          <a:latin typeface="Calibri" panose="020F0502020204030204" pitchFamily="34" charset="0"/>
                        </a:rPr>
                        <a:t>Etapa 4   del 10 de abril al 24 de mayo</a:t>
                      </a: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ctr" fontAlgn="ctr"/>
                      <a:r>
                        <a:rPr lang="es-CL" sz="500" b="1" i="1" u="none" strike="noStrike">
                          <a:solidFill>
                            <a:srgbClr val="000000"/>
                          </a:solidFill>
                          <a:effectLst/>
                          <a:latin typeface="Arial" panose="020B0604020202020204" pitchFamily="34" charset="0"/>
                        </a:rPr>
                        <a:t>14-05-2025</a:t>
                      </a:r>
                    </a:p>
                  </a:txBody>
                  <a:tcPr marL="4541" marR="4541" marT="4541" marB="0" anchor="ctr">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s-CL"/>
                    </a:p>
                  </a:txBody>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3245218"/>
                  </a:ext>
                </a:extLst>
              </a:tr>
              <a:tr h="103943">
                <a:tc>
                  <a:txBody>
                    <a:bodyPr/>
                    <a:lstStyle/>
                    <a:p>
                      <a:pPr algn="ctr" fontAlgn="ctr"/>
                      <a:r>
                        <a:rPr lang="es-CL" sz="500" b="1" i="0" u="none" strike="noStrike">
                          <a:solidFill>
                            <a:srgbClr val="000000"/>
                          </a:solidFill>
                          <a:effectLst/>
                          <a:latin typeface="Arial" panose="020B060402020202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NIE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Sexo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Curso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Apellido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1" i="0" u="none" strike="noStrike">
                          <a:solidFill>
                            <a:srgbClr val="000000"/>
                          </a:solidFill>
                          <a:effectLst/>
                          <a:latin typeface="Arial" panose="020B060402020202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1" i="0" u="none" strike="noStrike">
                          <a:solidFill>
                            <a:srgbClr val="000000"/>
                          </a:solidFill>
                          <a:effectLst/>
                          <a:latin typeface="Arial" panose="020B060402020202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1" i="0" u="none" strike="noStrike">
                          <a:solidFill>
                            <a:srgbClr val="000000"/>
                          </a:solidFill>
                          <a:effectLst/>
                          <a:latin typeface="Arial" panose="020B0604020202020204" pitchFamily="34" charset="0"/>
                        </a:rPr>
                        <a:t>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0000"/>
                    </a:solidFill>
                  </a:tcPr>
                </a:tc>
                <a:tc>
                  <a:txBody>
                    <a:bodyPr/>
                    <a:lstStyle/>
                    <a:p>
                      <a:pPr algn="ctr" fontAlgn="ctr"/>
                      <a:r>
                        <a:rPr lang="es-CL" sz="500" b="1"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1" i="0" u="none" strike="noStrike">
                          <a:solidFill>
                            <a:srgbClr val="000000"/>
                          </a:solidFill>
                          <a:effectLst/>
                          <a:latin typeface="Arial" panose="020B0604020202020204" pitchFamily="34" charset="0"/>
                        </a:rPr>
                        <a:t>PROM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1" i="0" u="none" strike="noStrike">
                          <a:solidFill>
                            <a:srgbClr val="000000"/>
                          </a:solidFill>
                          <a:effectLst/>
                          <a:latin typeface="Arial" panose="020B0604020202020204" pitchFamily="34" charset="0"/>
                        </a:rPr>
                        <a:t>NR-FI-NRC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DEP</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2417291"/>
                  </a:ext>
                </a:extLst>
              </a:tr>
              <a:tr h="172892">
                <a:tc>
                  <a:txBody>
                    <a:bodyPr/>
                    <a:lstStyle/>
                    <a:p>
                      <a:pPr algn="ctr" fontAlgn="ctr"/>
                      <a:r>
                        <a:rPr lang="es-CL" sz="500" b="0" i="0" u="none" strike="noStrike">
                          <a:solidFill>
                            <a:srgbClr val="000000"/>
                          </a:solidFill>
                          <a:effectLst/>
                          <a:latin typeface="Calibri" panose="020F0502020204030204" pitchFamily="34" charset="0"/>
                        </a:rPr>
                        <a:t>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357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VEGA  SALGADO FRANCO IGNACIO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TEN-AF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3736691"/>
                  </a:ext>
                </a:extLst>
              </a:tr>
              <a:tr h="172892">
                <a:tc>
                  <a:txBody>
                    <a:bodyPr/>
                    <a:lstStyle/>
                    <a:p>
                      <a:pPr algn="ctr" fontAlgn="ctr"/>
                      <a:r>
                        <a:rPr lang="es-CL" sz="500" b="0" i="0" u="none" strike="noStrike">
                          <a:solidFill>
                            <a:srgbClr val="000000"/>
                          </a:solidFill>
                          <a:effectLst/>
                          <a:latin typeface="Calibri" panose="020F0502020204030204" pitchFamily="34" charset="0"/>
                        </a:rPr>
                        <a:t>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ARRIAGADA VENTURELLI ABIGAIL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2581502"/>
                  </a:ext>
                </a:extLst>
              </a:tr>
              <a:tr h="172892">
                <a:tc>
                  <a:txBody>
                    <a:bodyPr/>
                    <a:lstStyle/>
                    <a:p>
                      <a:pPr algn="ctr" fontAlgn="ctr"/>
                      <a:r>
                        <a:rPr lang="es-CL" sz="500" b="0" i="0" u="none" strike="noStrike">
                          <a:solidFill>
                            <a:srgbClr val="000000"/>
                          </a:solidFill>
                          <a:effectLst/>
                          <a:latin typeface="Calibri" panose="020F0502020204030204" pitchFamily="34" charset="0"/>
                        </a:rPr>
                        <a:t>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ASTUDILLO BERRÍOS GONZALO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FUT-AF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5965699"/>
                  </a:ext>
                </a:extLst>
              </a:tr>
              <a:tr h="172892">
                <a:tc>
                  <a:txBody>
                    <a:bodyPr/>
                    <a:lstStyle/>
                    <a:p>
                      <a:pPr algn="ctr" fontAlgn="ctr"/>
                      <a:r>
                        <a:rPr lang="es-CL" sz="500" b="0" i="0" u="none" strike="noStrike">
                          <a:solidFill>
                            <a:srgbClr val="000000"/>
                          </a:solidFill>
                          <a:effectLst/>
                          <a:latin typeface="Calibri" panose="020F0502020204030204" pitchFamily="34" charset="0"/>
                        </a:rPr>
                        <a:t>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234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MARAMBIO LAVÍN MARÍA AUGUSTA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2768478"/>
                  </a:ext>
                </a:extLst>
              </a:tr>
              <a:tr h="172892">
                <a:tc>
                  <a:txBody>
                    <a:bodyPr/>
                    <a:lstStyle/>
                    <a:p>
                      <a:pPr algn="ctr" fontAlgn="ctr"/>
                      <a:r>
                        <a:rPr lang="es-CL" sz="500" b="0" i="0" u="none" strike="noStrike">
                          <a:solidFill>
                            <a:srgbClr val="000000"/>
                          </a:solidFill>
                          <a:effectLst/>
                          <a:latin typeface="Calibri" panose="020F0502020204030204" pitchFamily="34" charset="0"/>
                        </a:rPr>
                        <a:t>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260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VINES URZÚA DAMARY</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VEL-AF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0413022"/>
                  </a:ext>
                </a:extLst>
              </a:tr>
              <a:tr h="172892">
                <a:tc>
                  <a:txBody>
                    <a:bodyPr/>
                    <a:lstStyle/>
                    <a:p>
                      <a:pPr algn="ctr" fontAlgn="ctr"/>
                      <a:r>
                        <a:rPr lang="es-CL" sz="500" b="0" i="0" u="none" strike="noStrike">
                          <a:solidFill>
                            <a:srgbClr val="000000"/>
                          </a:solidFill>
                          <a:effectLst/>
                          <a:latin typeface="Calibri" panose="020F0502020204030204" pitchFamily="34" charset="0"/>
                        </a:rPr>
                        <a:t>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DÍAZ GUZMÁN GONZALO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PEN-OL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315068"/>
                  </a:ext>
                </a:extLst>
              </a:tr>
              <a:tr h="172892">
                <a:tc>
                  <a:txBody>
                    <a:bodyPr/>
                    <a:lstStyle/>
                    <a:p>
                      <a:pPr algn="ctr" fontAlgn="ctr"/>
                      <a:r>
                        <a:rPr lang="es-CL" sz="500" b="0" i="0" u="none" strike="noStrike">
                          <a:solidFill>
                            <a:srgbClr val="000000"/>
                          </a:solidFill>
                          <a:effectLst/>
                          <a:latin typeface="Calibri" panose="020F0502020204030204" pitchFamily="34" charset="0"/>
                        </a:rPr>
                        <a:t>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293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CELEDÓN ALARCÓN MARÍA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VEL-AF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3804550"/>
                  </a:ext>
                </a:extLst>
              </a:tr>
              <a:tr h="172892">
                <a:tc>
                  <a:txBody>
                    <a:bodyPr/>
                    <a:lstStyle/>
                    <a:p>
                      <a:pPr algn="ctr" fontAlgn="ctr"/>
                      <a:r>
                        <a:rPr lang="es-CL" sz="500" b="0" i="0" u="none" strike="noStrike">
                          <a:solidFill>
                            <a:srgbClr val="000000"/>
                          </a:solidFill>
                          <a:effectLst/>
                          <a:latin typeface="Calibri" panose="020F0502020204030204" pitchFamily="34" charset="0"/>
                        </a:rPr>
                        <a:t>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212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LEÓN GARRIDO MARTINA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REM-AF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80135657"/>
                  </a:ext>
                </a:extLst>
              </a:tr>
              <a:tr h="172892">
                <a:tc>
                  <a:txBody>
                    <a:bodyPr/>
                    <a:lstStyle/>
                    <a:p>
                      <a:pPr algn="ctr" fontAlgn="ctr"/>
                      <a:r>
                        <a:rPr lang="es-CL" sz="500" b="0" i="0" u="none" strike="noStrike">
                          <a:solidFill>
                            <a:srgbClr val="000000"/>
                          </a:solidFill>
                          <a:effectLst/>
                          <a:latin typeface="Calibri" panose="020F0502020204030204" pitchFamily="34" charset="0"/>
                        </a:rPr>
                        <a:t>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TAPIA FLORES CATALINA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7981783"/>
                  </a:ext>
                </a:extLst>
              </a:tr>
              <a:tr h="172892">
                <a:tc>
                  <a:txBody>
                    <a:bodyPr/>
                    <a:lstStyle/>
                    <a:p>
                      <a:pPr algn="ctr" fontAlgn="ctr"/>
                      <a:r>
                        <a:rPr lang="es-CL" sz="500" b="0" i="0" u="none" strike="noStrike">
                          <a:solidFill>
                            <a:srgbClr val="000000"/>
                          </a:solidFill>
                          <a:effectLst/>
                          <a:latin typeface="Calibri" panose="020F0502020204030204" pitchFamily="34" charset="0"/>
                        </a:rPr>
                        <a:t>10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200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PÉREZ SALINAS JAVIERA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7048169"/>
                  </a:ext>
                </a:extLst>
              </a:tr>
              <a:tr h="172892">
                <a:tc>
                  <a:txBody>
                    <a:bodyPr/>
                    <a:lstStyle/>
                    <a:p>
                      <a:pPr algn="ctr" fontAlgn="ctr"/>
                      <a:r>
                        <a:rPr lang="es-CL" sz="500" b="0" i="0" u="none" strike="noStrike">
                          <a:solidFill>
                            <a:srgbClr val="000000"/>
                          </a:solidFill>
                          <a:effectLst/>
                          <a:latin typeface="Calibri" panose="020F0502020204030204" pitchFamily="34" charset="0"/>
                        </a:rPr>
                        <a:t>11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157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OVIEDO MALDONADO ANTONIA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REM-AF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7390592"/>
                  </a:ext>
                </a:extLst>
              </a:tr>
              <a:tr h="172892">
                <a:tc>
                  <a:txBody>
                    <a:bodyPr/>
                    <a:lstStyle/>
                    <a:p>
                      <a:pPr algn="ctr" fontAlgn="ctr"/>
                      <a:r>
                        <a:rPr lang="es-CL" sz="500" b="0" i="0" u="none" strike="noStrike">
                          <a:solidFill>
                            <a:srgbClr val="000000"/>
                          </a:solidFill>
                          <a:effectLst/>
                          <a:latin typeface="Calibri" panose="020F0502020204030204" pitchFamily="34" charset="0"/>
                        </a:rPr>
                        <a:t>12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CARREÑO AMAYA ALEXANDRA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TIR-AF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5935968"/>
                  </a:ext>
                </a:extLst>
              </a:tr>
              <a:tr h="172892">
                <a:tc>
                  <a:txBody>
                    <a:bodyPr/>
                    <a:lstStyle/>
                    <a:p>
                      <a:pPr algn="ctr" fontAlgn="ctr"/>
                      <a:r>
                        <a:rPr lang="es-CL" sz="500" b="0" i="0" u="none" strike="noStrike">
                          <a:solidFill>
                            <a:srgbClr val="000000"/>
                          </a:solidFill>
                          <a:effectLst/>
                          <a:latin typeface="Calibri" panose="020F0502020204030204" pitchFamily="34" charset="0"/>
                        </a:rPr>
                        <a:t>13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339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VEGA MARTÍNEZ TOMÁS PABLO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990021"/>
                  </a:ext>
                </a:extLst>
              </a:tr>
              <a:tr h="172892">
                <a:tc>
                  <a:txBody>
                    <a:bodyPr/>
                    <a:lstStyle/>
                    <a:p>
                      <a:pPr algn="ctr" fontAlgn="ctr"/>
                      <a:r>
                        <a:rPr lang="es-CL" sz="500" b="0" i="0" u="none" strike="noStrike">
                          <a:solidFill>
                            <a:srgbClr val="000000"/>
                          </a:solidFill>
                          <a:effectLst/>
                          <a:latin typeface="Calibri" panose="020F0502020204030204" pitchFamily="34" charset="0"/>
                        </a:rPr>
                        <a:t>14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140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VILLEGAS ACEVEDO VICENTE ALONSO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CAR-OL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42798628"/>
                  </a:ext>
                </a:extLst>
              </a:tr>
              <a:tr h="172892">
                <a:tc>
                  <a:txBody>
                    <a:bodyPr/>
                    <a:lstStyle/>
                    <a:p>
                      <a:pPr algn="ctr" fontAlgn="ctr"/>
                      <a:r>
                        <a:rPr lang="es-CL" sz="500" b="0" i="0" u="none" strike="noStrike">
                          <a:solidFill>
                            <a:srgbClr val="000000"/>
                          </a:solidFill>
                          <a:effectLst/>
                          <a:latin typeface="Calibri" panose="020F0502020204030204" pitchFamily="34" charset="0"/>
                        </a:rPr>
                        <a:t>15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MUÑOZ MONTERO CATALINA IGNACIA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2185114"/>
                  </a:ext>
                </a:extLst>
              </a:tr>
              <a:tr h="172892">
                <a:tc>
                  <a:txBody>
                    <a:bodyPr/>
                    <a:lstStyle/>
                    <a:p>
                      <a:pPr algn="ctr" fontAlgn="ctr"/>
                      <a:r>
                        <a:rPr lang="es-CL" sz="500" b="0" i="0" u="none" strike="noStrike">
                          <a:solidFill>
                            <a:srgbClr val="000000"/>
                          </a:solidFill>
                          <a:effectLst/>
                          <a:latin typeface="Calibri" panose="020F0502020204030204" pitchFamily="34" charset="0"/>
                        </a:rPr>
                        <a:t>16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242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NOVOA ACEVEDO CATALINA BELÉN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788952"/>
                  </a:ext>
                </a:extLst>
              </a:tr>
              <a:tr h="172892">
                <a:tc>
                  <a:txBody>
                    <a:bodyPr/>
                    <a:lstStyle/>
                    <a:p>
                      <a:pPr algn="ctr" fontAlgn="ctr"/>
                      <a:r>
                        <a:rPr lang="es-CL" sz="500" b="0" i="0" u="none" strike="noStrike">
                          <a:solidFill>
                            <a:srgbClr val="000000"/>
                          </a:solidFill>
                          <a:effectLst/>
                          <a:latin typeface="Calibri" panose="020F0502020204030204" pitchFamily="34" charset="0"/>
                        </a:rPr>
                        <a:t>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102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GUTIÉRREZ OCAMPOS JOAQUÍN ENRIQUE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48711647"/>
                  </a:ext>
                </a:extLst>
              </a:tr>
              <a:tr h="172892">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264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3D</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JIMÉNEZ VARGAS JAMYLA ANDREA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6714838"/>
                  </a:ext>
                </a:extLst>
              </a:tr>
              <a:tr h="172892">
                <a:tc>
                  <a:txBody>
                    <a:bodyPr/>
                    <a:lstStyle/>
                    <a:p>
                      <a:pPr algn="ctr" fontAlgn="ctr"/>
                      <a:r>
                        <a:rPr lang="es-CL" sz="500" b="0" i="0" u="none" strike="noStrike">
                          <a:solidFill>
                            <a:srgbClr val="000000"/>
                          </a:solidFill>
                          <a:effectLst/>
                          <a:latin typeface="Calibri" panose="020F0502020204030204" pitchFamily="34" charset="0"/>
                        </a:rPr>
                        <a:t>19</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292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COFRÉ MARÍN BÁRBARA YASMIN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0019751"/>
                  </a:ext>
                </a:extLst>
              </a:tr>
              <a:tr h="172892">
                <a:tc>
                  <a:txBody>
                    <a:bodyPr/>
                    <a:lstStyle/>
                    <a:p>
                      <a:pPr algn="ctr" fontAlgn="ctr"/>
                      <a:r>
                        <a:rPr lang="es-CL" sz="500" b="0" i="0" u="none" strike="noStrike">
                          <a:solidFill>
                            <a:srgbClr val="000000"/>
                          </a:solidFill>
                          <a:effectLst/>
                          <a:latin typeface="Calibri" panose="020F0502020204030204" pitchFamily="34" charset="0"/>
                        </a:rPr>
                        <a:t>20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3J</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RIVERA PEREIRA JAVIERA FERNANDA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Arial" panose="020B060402020202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3430053"/>
                  </a:ext>
                </a:extLst>
              </a:tr>
              <a:tr h="172892">
                <a:tc>
                  <a:txBody>
                    <a:bodyPr/>
                    <a:lstStyle/>
                    <a:p>
                      <a:pPr algn="ctr" fontAlgn="ctr"/>
                      <a:r>
                        <a:rPr lang="es-CL" sz="500" b="0" i="0" u="none" strike="noStrike">
                          <a:solidFill>
                            <a:srgbClr val="000000"/>
                          </a:solidFill>
                          <a:effectLst/>
                          <a:latin typeface="Calibri" panose="020F0502020204030204" pitchFamily="34" charset="0"/>
                        </a:rPr>
                        <a:t>21</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278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GARRIDO FUENTES JOSEFA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ESG-OL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1303110"/>
                  </a:ext>
                </a:extLst>
              </a:tr>
              <a:tr h="172892">
                <a:tc>
                  <a:txBody>
                    <a:bodyPr/>
                    <a:lstStyle/>
                    <a:p>
                      <a:pPr algn="ctr" fontAlgn="ctr"/>
                      <a:r>
                        <a:rPr lang="es-CL" sz="500" b="0" i="0" u="none" strike="noStrike">
                          <a:solidFill>
                            <a:srgbClr val="000000"/>
                          </a:solidFill>
                          <a:effectLst/>
                          <a:latin typeface="Calibri" panose="020F0502020204030204" pitchFamily="34" charset="0"/>
                        </a:rPr>
                        <a:t>22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452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HERNÁNDEZ TORRES IGNACIO</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BAS-OL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5333915"/>
                  </a:ext>
                </a:extLst>
              </a:tr>
              <a:tr h="172892">
                <a:tc>
                  <a:txBody>
                    <a:bodyPr/>
                    <a:lstStyle/>
                    <a:p>
                      <a:pPr algn="ctr" fontAlgn="ctr"/>
                      <a:r>
                        <a:rPr lang="es-CL" sz="500" b="0" i="0" u="none" strike="noStrike">
                          <a:solidFill>
                            <a:srgbClr val="000000"/>
                          </a:solidFill>
                          <a:effectLst/>
                          <a:latin typeface="Calibri" panose="020F0502020204030204" pitchFamily="34" charset="0"/>
                        </a:rPr>
                        <a:t>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124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LORCA DURÁN CAMILA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2272368"/>
                  </a:ext>
                </a:extLst>
              </a:tr>
              <a:tr h="172892">
                <a:tc>
                  <a:txBody>
                    <a:bodyPr/>
                    <a:lstStyle/>
                    <a:p>
                      <a:pPr algn="ctr" fontAlgn="ctr"/>
                      <a:r>
                        <a:rPr lang="es-CL" sz="500" b="0" i="0" u="none" strike="noStrike">
                          <a:solidFill>
                            <a:srgbClr val="000000"/>
                          </a:solidFill>
                          <a:effectLst/>
                          <a:latin typeface="Calibri" panose="020F0502020204030204" pitchFamily="34" charset="0"/>
                        </a:rPr>
                        <a:t>24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223</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MUÑOZ ROZAS LUIS</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FI-AG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276577"/>
                  </a:ext>
                </a:extLst>
              </a:tr>
              <a:tr h="172892">
                <a:tc>
                  <a:txBody>
                    <a:bodyPr/>
                    <a:lstStyle/>
                    <a:p>
                      <a:pPr algn="ctr" fontAlgn="ctr"/>
                      <a:r>
                        <a:rPr lang="es-CL" sz="500" b="0" i="0" u="none" strike="noStrike">
                          <a:solidFill>
                            <a:srgbClr val="000000"/>
                          </a:solidFill>
                          <a:effectLst/>
                          <a:latin typeface="Calibri" panose="020F0502020204030204" pitchFamily="34" charset="0"/>
                        </a:rPr>
                        <a:t>25</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332</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RIVERA SÁNCHEZ MARTÍN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G</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NR NRC</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FUT-OL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99512"/>
                  </a:ext>
                </a:extLst>
              </a:tr>
              <a:tr h="172892">
                <a:tc>
                  <a:txBody>
                    <a:bodyPr/>
                    <a:lstStyle/>
                    <a:p>
                      <a:pPr algn="ctr" fontAlgn="ctr"/>
                      <a:r>
                        <a:rPr lang="es-CL" sz="500" b="0" i="0" u="none" strike="noStrike">
                          <a:solidFill>
                            <a:srgbClr val="000000"/>
                          </a:solidFill>
                          <a:effectLst/>
                          <a:latin typeface="Calibri" panose="020F0502020204030204" pitchFamily="34" charset="0"/>
                        </a:rPr>
                        <a:t>26</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M</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4B</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VALENZUELA YUBANO JORGE</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ATL-AF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83651536"/>
                  </a:ext>
                </a:extLst>
              </a:tr>
              <a:tr h="172892">
                <a:tc>
                  <a:txBody>
                    <a:bodyPr/>
                    <a:lstStyle/>
                    <a:p>
                      <a:pPr algn="ctr" fontAlgn="ctr"/>
                      <a:r>
                        <a:rPr lang="es-CL" sz="500" b="0" i="0" u="none" strike="noStrike">
                          <a:solidFill>
                            <a:srgbClr val="000000"/>
                          </a:solidFill>
                          <a:effectLst/>
                          <a:latin typeface="Calibri" panose="020F0502020204030204" pitchFamily="34" charset="0"/>
                        </a:rPr>
                        <a:t>27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204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F</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L" sz="500" b="0" i="0" u="none" strike="noStrike">
                          <a:solidFill>
                            <a:srgbClr val="000000"/>
                          </a:solidFill>
                          <a:effectLst/>
                          <a:latin typeface="Calibri" panose="020F0502020204030204" pitchFamily="34" charset="0"/>
                        </a:rPr>
                        <a:t>CEPEDA RIVERA VANIA FABIOLA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A</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 </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JUD-OL</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1636949"/>
                  </a:ext>
                </a:extLst>
              </a:tr>
              <a:tr h="103943">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s-ES" sz="400" b="0" i="0" u="none" strike="noStrike">
                          <a:solidFill>
                            <a:srgbClr val="000000"/>
                          </a:solidFill>
                          <a:effectLst/>
                          <a:latin typeface="Calibri" panose="020F0502020204030204" pitchFamily="34" charset="0"/>
                        </a:rPr>
                        <a:t>TOTAL GENERAL DE CADETES EN CADA NIVELACIÓN</a:t>
                      </a:r>
                    </a:p>
                  </a:txBody>
                  <a:tcPr marL="4541" marR="4541" marT="454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L" sz="500" b="0" i="0" u="none" strike="noStrike">
                          <a:solidFill>
                            <a:srgbClr val="000000"/>
                          </a:solidFill>
                          <a:effectLst/>
                          <a:latin typeface="Calibri" panose="020F0502020204030204" pitchFamily="34" charset="0"/>
                        </a:rPr>
                        <a:t>18</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4</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0</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500" b="0" i="0" u="none" strike="noStrike">
                          <a:solidFill>
                            <a:srgbClr val="000000"/>
                          </a:solidFill>
                          <a:effectLst/>
                          <a:latin typeface="Calibri" panose="020F0502020204030204" pitchFamily="34" charset="0"/>
                        </a:rPr>
                        <a:t>17</a:t>
                      </a:r>
                    </a:p>
                  </a:txBody>
                  <a:tcPr marL="4541" marR="4541" marT="4541"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ctr"/>
                      <a:endParaRPr lang="es-CL" sz="500" b="0" i="0" u="none" strike="noStrike">
                        <a:solidFill>
                          <a:srgbClr val="000000"/>
                        </a:solidFill>
                        <a:effectLst/>
                        <a:latin typeface="Calibri" panose="020F0502020204030204" pitchFamily="34" charset="0"/>
                      </a:endParaRPr>
                    </a:p>
                  </a:txBody>
                  <a:tcPr marL="4541" marR="4541" marT="4541"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500" b="0" i="0" u="none" strike="noStrike" dirty="0">
                        <a:solidFill>
                          <a:srgbClr val="000000"/>
                        </a:solidFill>
                        <a:effectLst/>
                        <a:latin typeface="Calibri" panose="020F0502020204030204" pitchFamily="34" charset="0"/>
                      </a:endParaRPr>
                    </a:p>
                  </a:txBody>
                  <a:tcPr marL="4541" marR="4541" marT="4541"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482671003"/>
                  </a:ext>
                </a:extLst>
              </a:tr>
            </a:tbl>
          </a:graphicData>
        </a:graphic>
      </p:graphicFrame>
    </p:spTree>
    <p:extLst>
      <p:ext uri="{BB962C8B-B14F-4D97-AF65-F5344CB8AC3E}">
        <p14:creationId xmlns:p14="http://schemas.microsoft.com/office/powerpoint/2010/main" val="641237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a:t>
            </a:r>
            <a:r>
              <a:rPr lang="es-CL" sz="2400" dirty="0" smtClean="0"/>
              <a:t>.          OTROS</a:t>
            </a:r>
            <a:endParaRPr lang="es-CL" sz="2400" dirty="0"/>
          </a:p>
        </p:txBody>
      </p:sp>
    </p:spTree>
    <p:extLst>
      <p:ext uri="{BB962C8B-B14F-4D97-AF65-F5344CB8AC3E}">
        <p14:creationId xmlns:p14="http://schemas.microsoft.com/office/powerpoint/2010/main" val="3699154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91663</TotalTime>
  <Words>6123</Words>
  <Application>Microsoft Office PowerPoint</Application>
  <PresentationFormat>Panorámica</PresentationFormat>
  <Paragraphs>1161</Paragraphs>
  <Slides>32</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32</vt:i4>
      </vt:variant>
    </vt:vector>
  </HeadingPairs>
  <TitlesOfParts>
    <vt:vector size="42" baseType="lpstr">
      <vt:lpstr>ＭＳ Ｐゴシック</vt:lpstr>
      <vt:lpstr>Arial</vt:lpstr>
      <vt:lpstr>Calibri</vt:lpstr>
      <vt:lpstr>Calibri Light</vt:lpstr>
      <vt:lpstr>Century</vt:lpstr>
      <vt:lpstr>Helvetica</vt:lpstr>
      <vt:lpstr>Simplified Arabic</vt:lpstr>
      <vt:lpstr>Times New Roman</vt:lpstr>
      <vt:lpstr>4_Tema de Office</vt:lpstr>
      <vt:lpstr>19_Tema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I2-06 Asesor Área Formativa PC. Drago Chagay Hernández</cp:lastModifiedBy>
  <cp:revision>2043</cp:revision>
  <cp:lastPrinted>2024-04-23T12:30:44Z</cp:lastPrinted>
  <dcterms:modified xsi:type="dcterms:W3CDTF">2025-05-14T15:19:35Z</dcterms:modified>
</cp:coreProperties>
</file>