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5"/>
  </p:notesMasterIdLst>
  <p:handoutMasterIdLst>
    <p:handoutMasterId r:id="rId16"/>
  </p:handoutMasterIdLst>
  <p:sldIdLst>
    <p:sldId id="258" r:id="rId2"/>
    <p:sldId id="259" r:id="rId3"/>
    <p:sldId id="360" r:id="rId4"/>
    <p:sldId id="361" r:id="rId5"/>
    <p:sldId id="362" r:id="rId6"/>
    <p:sldId id="370" r:id="rId7"/>
    <p:sldId id="369" r:id="rId8"/>
    <p:sldId id="363" r:id="rId9"/>
    <p:sldId id="365" r:id="rId10"/>
    <p:sldId id="366" r:id="rId11"/>
    <p:sldId id="367" r:id="rId12"/>
    <p:sldId id="368" r:id="rId13"/>
    <p:sldId id="359" r:id="rId14"/>
  </p:sldIdLst>
  <p:sldSz cx="9144000" cy="6858000" type="screen4x3"/>
  <p:notesSz cx="7010400" cy="92964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8000"/>
    <a:srgbClr val="A6D6DA"/>
    <a:srgbClr val="FBF509"/>
    <a:srgbClr val="C8C300"/>
    <a:srgbClr val="EBE600"/>
    <a:srgbClr val="C5D30B"/>
    <a:srgbClr val="E5F4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86" autoAdjust="0"/>
  </p:normalViewPr>
  <p:slideViewPr>
    <p:cSldViewPr>
      <p:cViewPr varScale="1">
        <p:scale>
          <a:sx n="69" d="100"/>
          <a:sy n="69" d="100"/>
        </p:scale>
        <p:origin x="1416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938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85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85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0F5C1CB2-FE9E-403E-AE39-E9584D3D53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938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040" y="4415790"/>
            <a:ext cx="5608320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62D55D29-D12C-4E84-BE3E-836AFC4F29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2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3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4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5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6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107646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7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697102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8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9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10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11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1DDCC8-B8BF-4769-88C4-45D1CB0623D7}" type="slidenum">
              <a:rPr lang="es-ES" smtClean="0">
                <a:latin typeface="Arial" charset="0"/>
              </a:rPr>
              <a:pPr/>
              <a:t>12</a:t>
            </a:fld>
            <a:endParaRPr lang="es-ES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E73A9-79EF-4CB1-A8F2-2B44CD4CB8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EA3F40-C379-4816-A840-F3B1F5FE43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FB8349-186E-4554-89EB-1593A54E93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0634BE-50EB-4228-BA9A-6036E38897C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9C930C-A3DF-4F01-874E-42D34D0D0A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706560-CA0A-41F8-8023-54BCEF7364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6B97B2-5DBF-402C-A052-27DD5A5482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E9B91A-E2A6-4C04-9639-98FB5071F9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8D3B7-D4B5-44DA-9FA0-6610719589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B9122A-F0F8-408B-B5CF-BFD63D120F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C60C6-50B4-4B51-A202-2F9844CFED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03ECDC9C-4385-44AC-89F9-C84ACF3423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>
    <p:zoom/>
  </p:transition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2C89064-43E0-4549-B58D-579A4BFD3AD7}" type="slidenum">
              <a:rPr lang="es-ES" smtClean="0">
                <a:latin typeface="Arial" charset="0"/>
              </a:rPr>
              <a:pPr/>
              <a:t>1</a:t>
            </a:fld>
            <a:endParaRPr lang="es-ES" smtClean="0">
              <a:latin typeface="Arial" charset="0"/>
            </a:endParaRPr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381250" y="5072085"/>
            <a:ext cx="6762750" cy="1166812"/>
          </a:xfrm>
          <a:effectLst>
            <a:outerShdw dist="17961" dir="2700000" algn="ctr" rotWithShape="0">
              <a:schemeClr val="tx1"/>
            </a:outerShdw>
          </a:effectLst>
        </p:spPr>
        <p:txBody>
          <a:bodyPr/>
          <a:lstStyle/>
          <a:p>
            <a:pPr algn="r" eaLnBrk="1" hangingPunct="1">
              <a:defRPr/>
            </a:pPr>
            <a:r>
              <a:rPr lang="es-MX" sz="2800" b="1" i="1" dirty="0" smtClean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Escuela Naval </a:t>
            </a:r>
            <a:r>
              <a:rPr lang="es-MX" altLang="en-US" sz="2800" b="1" i="1" dirty="0" smtClean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“</a:t>
            </a:r>
            <a:r>
              <a:rPr lang="es-MX" sz="2800" b="1" i="1" dirty="0" smtClean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Arturo Prat</a:t>
            </a:r>
            <a:r>
              <a:rPr lang="es-MX" altLang="en-US" sz="2800" b="1" i="1" dirty="0" smtClean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”</a:t>
            </a:r>
            <a:endParaRPr lang="es-ES" sz="2800" i="1" dirty="0" smtClean="0">
              <a:solidFill>
                <a:srgbClr val="FFCC00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5145088" y="5838825"/>
            <a:ext cx="2730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L" sz="1200" b="1" i="1" dirty="0">
                <a:solidFill>
                  <a:schemeClr val="bg1"/>
                </a:solidFill>
              </a:rPr>
              <a:t>DEPARTAMENTO DE EDUCACIÓN </a:t>
            </a:r>
          </a:p>
          <a:p>
            <a:pPr algn="ctr"/>
            <a:endParaRPr lang="es-CL" sz="1200" b="1" i="1" dirty="0">
              <a:solidFill>
                <a:schemeClr val="bg1"/>
              </a:solidFill>
            </a:endParaRPr>
          </a:p>
          <a:p>
            <a:pPr algn="ctr"/>
            <a:r>
              <a:rPr lang="es-CL" sz="1200" b="1" i="1" dirty="0" smtClean="0">
                <a:solidFill>
                  <a:schemeClr val="bg1"/>
                </a:solidFill>
              </a:rPr>
              <a:t>AGOSTO /2022 </a:t>
            </a:r>
            <a:endParaRPr lang="es-ES" sz="1200" b="1" i="1" dirty="0">
              <a:solidFill>
                <a:schemeClr val="bg1"/>
              </a:solidFill>
            </a:endParaRPr>
          </a:p>
        </p:txBody>
      </p:sp>
      <p:sp>
        <p:nvSpPr>
          <p:cNvPr id="2053" name="6 CuadroTexto"/>
          <p:cNvSpPr txBox="1">
            <a:spLocks noChangeArrowheads="1"/>
          </p:cNvSpPr>
          <p:nvPr/>
        </p:nvSpPr>
        <p:spPr bwMode="auto">
          <a:xfrm>
            <a:off x="738188" y="325438"/>
            <a:ext cx="7448550" cy="1723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L" sz="2400" b="1" i="1" dirty="0">
                <a:solidFill>
                  <a:srgbClr val="FFFFFF"/>
                </a:solidFill>
                <a:cs typeface="Arial" charset="0"/>
              </a:rPr>
              <a:t>REVISTA DE INSPECCIÓN EDUCACIONAL</a:t>
            </a:r>
          </a:p>
          <a:p>
            <a:pPr algn="ctr"/>
            <a:endParaRPr lang="es-CL" sz="1000" b="1" i="1" dirty="0">
              <a:solidFill>
                <a:srgbClr val="FFFFFF"/>
              </a:solidFill>
              <a:cs typeface="Arial" charset="0"/>
            </a:endParaRPr>
          </a:p>
          <a:p>
            <a:pPr algn="ctr"/>
            <a:endParaRPr lang="es-CL" sz="2400" b="1" i="1" dirty="0" smtClean="0">
              <a:solidFill>
                <a:srgbClr val="FFFF00"/>
              </a:solidFill>
              <a:cs typeface="Arial" charset="0"/>
            </a:endParaRPr>
          </a:p>
          <a:p>
            <a:pPr algn="ctr"/>
            <a:r>
              <a:rPr lang="es-CL" sz="2400" b="1" i="1" dirty="0" smtClean="0">
                <a:solidFill>
                  <a:srgbClr val="FFFF00"/>
                </a:solidFill>
                <a:cs typeface="Arial" charset="0"/>
              </a:rPr>
              <a:t>PRESENTACIÓN </a:t>
            </a:r>
          </a:p>
          <a:p>
            <a:pPr algn="ctr"/>
            <a:r>
              <a:rPr lang="es-CL" sz="2400" b="1" i="1" dirty="0" smtClean="0">
                <a:solidFill>
                  <a:srgbClr val="FFFF00"/>
                </a:solidFill>
                <a:cs typeface="Arial" charset="0"/>
              </a:rPr>
              <a:t>R.I.E.  2022</a:t>
            </a:r>
            <a:endParaRPr lang="es-CL" sz="2000" b="1" i="1" dirty="0">
              <a:solidFill>
                <a:srgbClr val="FFFF00"/>
              </a:solidFill>
              <a:cs typeface="Arial" charset="0"/>
            </a:endParaRPr>
          </a:p>
        </p:txBody>
      </p:sp>
      <p:pic>
        <p:nvPicPr>
          <p:cNvPr id="7" name="6 Imagen"/>
          <p:cNvPicPr/>
          <p:nvPr/>
        </p:nvPicPr>
        <p:blipFill>
          <a:blip r:embed="rId2" cstate="print"/>
          <a:srcRect l="42685" t="75245" r="42106" b="16133"/>
          <a:stretch>
            <a:fillRect/>
          </a:stretch>
        </p:blipFill>
        <p:spPr bwMode="auto">
          <a:xfrm>
            <a:off x="-1" y="6203989"/>
            <a:ext cx="2636811" cy="6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688" y="2004993"/>
            <a:ext cx="1875235" cy="1898676"/>
          </a:xfrm>
          <a:prstGeom prst="rect">
            <a:avLst/>
          </a:prstGeom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2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99979" y="1384272"/>
            <a:ext cx="8434503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% pérdidas de clases Académicas y de Educación Física. 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Mensajes enviados a la DEA sin respuestas.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Situación profesores.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Programas de asignaturas aprobados por escalafones.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% TAE en 4to año.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Casos críticos: posibles repitentes a la fecha. % de alumnos con promedio bajo 6.0.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Plan de supervisión de aulas.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Actividades profesionales planificadas v/s realizadas.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2089116" y="398421"/>
            <a:ext cx="4991100" cy="523220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800" b="1" dirty="0">
                <a:solidFill>
                  <a:srgbClr val="FBF5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+mn-ea"/>
              </a:rPr>
              <a:t>TEMARIO</a:t>
            </a:r>
            <a:endParaRPr lang="es-ES" sz="2800" b="1" dirty="0">
              <a:solidFill>
                <a:srgbClr val="FBF509"/>
              </a:solidFill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3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63466" y="1384272"/>
            <a:ext cx="3760839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b="1" dirty="0" smtClean="0">
                <a:solidFill>
                  <a:srgbClr val="EBE600"/>
                </a:solidFill>
              </a:rPr>
              <a:t>ÁREA ACADÉMICA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993726" y="288884"/>
            <a:ext cx="7667730" cy="523220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450850" lvl="1" algn="ctr">
              <a:defRPr/>
            </a:pPr>
            <a:r>
              <a:rPr lang="es-CL" sz="2800" b="1" dirty="0" smtClean="0">
                <a:solidFill>
                  <a:srgbClr val="EBE600"/>
                </a:solidFill>
              </a:rPr>
              <a:t>% PÉRDIDAS DE CLASES</a:t>
            </a:r>
            <a:endParaRPr lang="es-ES" sz="2800" b="1" dirty="0">
              <a:solidFill>
                <a:srgbClr val="FBF509"/>
              </a:solidFill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754565" y="1457298"/>
            <a:ext cx="3760839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b="1" dirty="0" smtClean="0">
                <a:solidFill>
                  <a:srgbClr val="EBE600"/>
                </a:solidFill>
              </a:rPr>
              <a:t>ÁREA ED. FÍSICA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4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63466" y="1782693"/>
            <a:ext cx="8434503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Perfiles.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Mallas.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Modificación a la Directiva asignatura de inglés y examen TAE.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Medicación al cálculo de la antigüedad.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1030239" y="252369"/>
            <a:ext cx="7777269" cy="523220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712788" lvl="1" indent="-439738" algn="ctr">
              <a:spcBef>
                <a:spcPct val="20000"/>
              </a:spcBef>
              <a:buClr>
                <a:srgbClr val="C8C300"/>
              </a:buClr>
              <a:buSzPct val="70000"/>
            </a:pPr>
            <a:r>
              <a:rPr lang="es-CL" sz="2800" b="1" dirty="0" smtClean="0">
                <a:solidFill>
                  <a:srgbClr val="EBE600"/>
                </a:solidFill>
              </a:rPr>
              <a:t>MENSAJES ENVIADOS A LA DEA </a:t>
            </a: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5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42247" y="1015039"/>
            <a:ext cx="8434503" cy="5706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b="1" dirty="0" smtClean="0">
                <a:solidFill>
                  <a:srgbClr val="EBE600"/>
                </a:solidFill>
              </a:rPr>
              <a:t>Fuerza </a:t>
            </a:r>
            <a:r>
              <a:rPr lang="es-CL" sz="2000" b="1" dirty="0" smtClean="0">
                <a:solidFill>
                  <a:srgbClr val="EBE600"/>
                </a:solidFill>
              </a:rPr>
              <a:t>efectiva </a:t>
            </a:r>
            <a:r>
              <a:rPr lang="es-CL" sz="2000" b="1" dirty="0" smtClean="0">
                <a:solidFill>
                  <a:srgbClr val="EBE600"/>
                </a:solidFill>
              </a:rPr>
              <a:t>116:</a:t>
            </a:r>
            <a:endParaRPr lang="es-CL" sz="2000" b="1" dirty="0" smtClean="0">
              <a:solidFill>
                <a:srgbClr val="EBE600"/>
              </a:solidFill>
            </a:endParaRPr>
          </a:p>
          <a:p>
            <a:pPr marL="1073150" lvl="2" indent="-342900" algn="just">
              <a:spcBef>
                <a:spcPct val="20000"/>
              </a:spcBef>
              <a:buClr>
                <a:srgbClr val="C8C300"/>
              </a:buClr>
              <a:buSzPct val="70000"/>
              <a:buFont typeface="Arial" panose="020B0604020202020204" pitchFamily="34" charset="0"/>
              <a:buChar char="•"/>
            </a:pPr>
            <a:r>
              <a:rPr lang="es-CL" sz="2000" b="1" dirty="0" smtClean="0">
                <a:solidFill>
                  <a:srgbClr val="EBE600"/>
                </a:solidFill>
              </a:rPr>
              <a:t>74 </a:t>
            </a:r>
            <a:r>
              <a:rPr lang="es-CL" sz="2000" b="1" dirty="0" smtClean="0">
                <a:solidFill>
                  <a:srgbClr val="EBE600"/>
                </a:solidFill>
              </a:rPr>
              <a:t>Profesores </a:t>
            </a:r>
            <a:r>
              <a:rPr lang="es-CL" sz="2000" b="1" dirty="0" smtClean="0">
                <a:solidFill>
                  <a:srgbClr val="EBE600"/>
                </a:solidFill>
              </a:rPr>
              <a:t>Civiles:</a:t>
            </a:r>
          </a:p>
          <a:p>
            <a:pPr marL="1530350" lvl="3" indent="-342900" algn="just">
              <a:spcBef>
                <a:spcPct val="20000"/>
              </a:spcBef>
              <a:buClr>
                <a:srgbClr val="C8C300"/>
              </a:buClr>
              <a:buSzPct val="70000"/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EBE600"/>
                </a:solidFill>
              </a:rPr>
              <a:t>26 área Educación Física – 48 área Académica.</a:t>
            </a:r>
          </a:p>
          <a:p>
            <a:pPr marL="1530350" lvl="3" indent="-342900" algn="just">
              <a:spcBef>
                <a:spcPct val="20000"/>
              </a:spcBef>
              <a:buClr>
                <a:srgbClr val="C8C300"/>
              </a:buClr>
              <a:buSzPct val="70000"/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EBE600"/>
                </a:solidFill>
              </a:rPr>
              <a:t>47</a:t>
            </a:r>
            <a:r>
              <a:rPr lang="es-CL" sz="2000" dirty="0">
                <a:solidFill>
                  <a:srgbClr val="EBE600"/>
                </a:solidFill>
              </a:rPr>
              <a:t>% </a:t>
            </a:r>
            <a:r>
              <a:rPr lang="es-CL" sz="2000" dirty="0" smtClean="0">
                <a:solidFill>
                  <a:srgbClr val="EBE600"/>
                </a:solidFill>
              </a:rPr>
              <a:t>realizó </a:t>
            </a:r>
            <a:r>
              <a:rPr lang="es-CL" sz="2000" dirty="0">
                <a:solidFill>
                  <a:srgbClr val="EBE600"/>
                </a:solidFill>
              </a:rPr>
              <a:t>el curso de capacitación </a:t>
            </a:r>
            <a:r>
              <a:rPr lang="es-CL" sz="2000" dirty="0" smtClean="0">
                <a:solidFill>
                  <a:srgbClr val="EBE600"/>
                </a:solidFill>
              </a:rPr>
              <a:t>pedagógica.</a:t>
            </a:r>
            <a:endParaRPr lang="es-CL" sz="2000" dirty="0" smtClean="0">
              <a:solidFill>
                <a:srgbClr val="EBE600"/>
              </a:solidFill>
            </a:endParaRPr>
          </a:p>
          <a:p>
            <a:pPr marL="1530350" lvl="3" indent="-342900" algn="just">
              <a:spcBef>
                <a:spcPct val="20000"/>
              </a:spcBef>
              <a:buClr>
                <a:srgbClr val="C8C300"/>
              </a:buClr>
              <a:buSzPct val="70000"/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rgbClr val="EBE600"/>
                </a:solidFill>
              </a:rPr>
              <a:t>72% </a:t>
            </a:r>
            <a:r>
              <a:rPr lang="es-CL" sz="2000" dirty="0" smtClean="0">
                <a:solidFill>
                  <a:srgbClr val="EBE600"/>
                </a:solidFill>
              </a:rPr>
              <a:t>posee un postgrado.</a:t>
            </a:r>
            <a:endParaRPr lang="es-CL" sz="2000" dirty="0">
              <a:solidFill>
                <a:srgbClr val="EBE600"/>
              </a:solidFill>
            </a:endParaRPr>
          </a:p>
          <a:p>
            <a:pPr marL="1987550" lvl="4" indent="-342900" algn="just">
              <a:spcBef>
                <a:spcPct val="20000"/>
              </a:spcBef>
              <a:buClr>
                <a:srgbClr val="C8C300"/>
              </a:buClr>
              <a:buSzPct val="70000"/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EBE600"/>
                </a:solidFill>
              </a:rPr>
              <a:t>13% Diplomado.</a:t>
            </a:r>
          </a:p>
          <a:p>
            <a:pPr marL="1987550" lvl="4" indent="-342900" algn="just">
              <a:spcBef>
                <a:spcPct val="20000"/>
              </a:spcBef>
              <a:buClr>
                <a:srgbClr val="C8C300"/>
              </a:buClr>
              <a:buSzPct val="70000"/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EBE600"/>
                </a:solidFill>
              </a:rPr>
              <a:t>81,4% Magister.</a:t>
            </a:r>
          </a:p>
          <a:p>
            <a:pPr marL="1987550" lvl="4" indent="-342900" algn="just">
              <a:spcBef>
                <a:spcPct val="20000"/>
              </a:spcBef>
              <a:buClr>
                <a:srgbClr val="C8C300"/>
              </a:buClr>
              <a:buSzPct val="70000"/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EBE600"/>
                </a:solidFill>
              </a:rPr>
              <a:t>5,6 Doctor.</a:t>
            </a:r>
          </a:p>
          <a:p>
            <a:pPr marL="730250" lvl="2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1073150" lvl="2" indent="-342900" algn="just">
              <a:spcBef>
                <a:spcPct val="20000"/>
              </a:spcBef>
              <a:buClr>
                <a:srgbClr val="C8C300"/>
              </a:buClr>
              <a:buSzPct val="70000"/>
              <a:buFont typeface="Arial" panose="020B0604020202020204" pitchFamily="34" charset="0"/>
              <a:buChar char="•"/>
            </a:pPr>
            <a:r>
              <a:rPr lang="es-CL" sz="2000" b="1" dirty="0" smtClean="0">
                <a:solidFill>
                  <a:srgbClr val="EBE600"/>
                </a:solidFill>
              </a:rPr>
              <a:t>42 </a:t>
            </a:r>
            <a:r>
              <a:rPr lang="es-CL" sz="2000" b="1" dirty="0" smtClean="0">
                <a:solidFill>
                  <a:srgbClr val="EBE600"/>
                </a:solidFill>
              </a:rPr>
              <a:t>Profesores </a:t>
            </a:r>
            <a:r>
              <a:rPr lang="es-CL" sz="2000" b="1" dirty="0" smtClean="0">
                <a:solidFill>
                  <a:srgbClr val="EBE600"/>
                </a:solidFill>
              </a:rPr>
              <a:t>Militares:</a:t>
            </a:r>
          </a:p>
          <a:p>
            <a:pPr marL="1530350" lvl="3" indent="-342900" algn="just">
              <a:spcBef>
                <a:spcPct val="20000"/>
              </a:spcBef>
              <a:buClr>
                <a:srgbClr val="C8C300"/>
              </a:buClr>
              <a:buSzPct val="70000"/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rgbClr val="EBE600"/>
                </a:solidFill>
              </a:rPr>
              <a:t>25 Oficiales – 5 Gente de Mar – 1 EC </a:t>
            </a:r>
            <a:r>
              <a:rPr lang="es-CL" sz="2000" dirty="0">
                <a:solidFill>
                  <a:srgbClr val="EBE600"/>
                </a:solidFill>
              </a:rPr>
              <a:t>– </a:t>
            </a:r>
            <a:r>
              <a:rPr lang="es-CL" sz="2000" dirty="0">
                <a:solidFill>
                  <a:srgbClr val="EBE600"/>
                </a:solidFill>
              </a:rPr>
              <a:t>11 </a:t>
            </a:r>
            <a:r>
              <a:rPr lang="es-CL" sz="2000" dirty="0" smtClean="0">
                <a:solidFill>
                  <a:srgbClr val="EBE600"/>
                </a:solidFill>
              </a:rPr>
              <a:t>PAC.</a:t>
            </a:r>
          </a:p>
          <a:p>
            <a:pPr marL="1530350" lvl="3" indent="-342900" algn="just">
              <a:spcBef>
                <a:spcPct val="20000"/>
              </a:spcBef>
              <a:buClr>
                <a:srgbClr val="C8C300"/>
              </a:buClr>
              <a:buSzPct val="70000"/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EBE600"/>
                </a:solidFill>
              </a:rPr>
              <a:t>38% realizó el curso de capacitación pedagógica. </a:t>
            </a:r>
          </a:p>
          <a:p>
            <a:pPr marL="1530350" lvl="3" indent="-342900" algn="just">
              <a:spcBef>
                <a:spcPct val="20000"/>
              </a:spcBef>
              <a:buClr>
                <a:srgbClr val="C8C300"/>
              </a:buClr>
              <a:buSzPct val="70000"/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EBE600"/>
                </a:solidFill>
              </a:rPr>
              <a:t>17% posee un postgrado.</a:t>
            </a:r>
          </a:p>
          <a:p>
            <a:pPr marL="1987550" lvl="4" indent="-342900" algn="just">
              <a:spcBef>
                <a:spcPct val="20000"/>
              </a:spcBef>
              <a:buClr>
                <a:srgbClr val="C8C300"/>
              </a:buClr>
              <a:buSzPct val="70000"/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EBE600"/>
                </a:solidFill>
              </a:rPr>
              <a:t>14% Diplomado.</a:t>
            </a:r>
          </a:p>
          <a:p>
            <a:pPr marL="1987550" lvl="4" indent="-342900" algn="just">
              <a:spcBef>
                <a:spcPct val="20000"/>
              </a:spcBef>
              <a:buClr>
                <a:srgbClr val="C8C300"/>
              </a:buClr>
              <a:buSzPct val="70000"/>
              <a:buFont typeface="Arial" panose="020B0604020202020204" pitchFamily="34" charset="0"/>
              <a:buChar char="•"/>
            </a:pPr>
            <a:r>
              <a:rPr lang="es-CL" sz="2000" dirty="0" smtClean="0">
                <a:solidFill>
                  <a:srgbClr val="EBE600"/>
                </a:solidFill>
              </a:rPr>
              <a:t>86% Magister.</a:t>
            </a:r>
            <a:endParaRPr lang="es-CL" sz="2000" dirty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Problemas</a:t>
            </a:r>
            <a:r>
              <a:rPr lang="es-CL" sz="2000" dirty="0" smtClean="0">
                <a:solidFill>
                  <a:srgbClr val="EBE600"/>
                </a:solidFill>
              </a:rPr>
              <a:t>:</a:t>
            </a:r>
          </a:p>
          <a:p>
            <a:pPr marL="730250" lvl="2" algn="just">
              <a:spcBef>
                <a:spcPct val="20000"/>
              </a:spcBef>
              <a:buClr>
                <a:srgbClr val="C8C300"/>
              </a:buClr>
              <a:buSzPct val="70000"/>
            </a:pPr>
            <a:r>
              <a:rPr lang="es-CL" sz="2000" dirty="0" smtClean="0">
                <a:solidFill>
                  <a:srgbClr val="EBE600"/>
                </a:solidFill>
              </a:rPr>
              <a:t>PC CAMPOS MAR 05 terminó su permiso postnatal parental y solicitó efectuar feriado anual, al término de éste MAR 25 presentó la primera licencia psicológica. La cual, ha renovado en </a:t>
            </a:r>
            <a:r>
              <a:rPr lang="es-CL" sz="2000" dirty="0" smtClean="0">
                <a:solidFill>
                  <a:srgbClr val="EBE600"/>
                </a:solidFill>
              </a:rPr>
              <a:t>5 </a:t>
            </a:r>
            <a:r>
              <a:rPr lang="es-CL" sz="2000" dirty="0" smtClean="0">
                <a:solidFill>
                  <a:srgbClr val="EBE600"/>
                </a:solidFill>
              </a:rPr>
              <a:t>ocasiones (la última hasta </a:t>
            </a:r>
            <a:r>
              <a:rPr lang="es-CL" sz="2000" dirty="0" smtClean="0">
                <a:solidFill>
                  <a:srgbClr val="EBE600"/>
                </a:solidFill>
              </a:rPr>
              <a:t>SEP 23), </a:t>
            </a:r>
            <a:r>
              <a:rPr lang="es-CL" sz="2000" dirty="0" smtClean="0">
                <a:solidFill>
                  <a:srgbClr val="EBE600"/>
                </a:solidFill>
              </a:rPr>
              <a:t>se prevé que esta situación continúe hasta el término del año académico, elevando los costos de asignación docente, en atención al nombramiento del PC reemplazante. </a:t>
            </a:r>
          </a:p>
          <a:p>
            <a:pPr marL="730250" lvl="2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1000" dirty="0" smtClean="0">
              <a:solidFill>
                <a:srgbClr val="EBE600"/>
              </a:solidFill>
            </a:endParaRPr>
          </a:p>
          <a:p>
            <a:pPr marL="730250" lvl="2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847675" y="288884"/>
            <a:ext cx="7923320" cy="523220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712788" lvl="1" indent="-439738" algn="ctr">
              <a:spcBef>
                <a:spcPct val="20000"/>
              </a:spcBef>
              <a:buClr>
                <a:srgbClr val="C8C300"/>
              </a:buClr>
              <a:buSzPct val="70000"/>
            </a:pPr>
            <a:r>
              <a:rPr lang="es-CL" sz="2800" b="1" dirty="0" smtClean="0">
                <a:solidFill>
                  <a:srgbClr val="EBE600"/>
                </a:solidFill>
              </a:rPr>
              <a:t>SITUACIÓN PROFESORES</a:t>
            </a:r>
            <a:endParaRPr lang="es-CL" sz="2400" b="1" dirty="0" smtClean="0">
              <a:solidFill>
                <a:srgbClr val="EBE600"/>
              </a:solidFill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6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42247" y="1015039"/>
            <a:ext cx="8434503" cy="5706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Problemas: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30250" lvl="2" algn="just">
              <a:spcBef>
                <a:spcPct val="20000"/>
              </a:spcBef>
              <a:buClr>
                <a:srgbClr val="C8C300"/>
              </a:buClr>
              <a:buSzPct val="70000"/>
            </a:pPr>
            <a:r>
              <a:rPr lang="es-CL" sz="2000" dirty="0" smtClean="0">
                <a:solidFill>
                  <a:srgbClr val="EBE600"/>
                </a:solidFill>
              </a:rPr>
              <a:t>PC CAMPOS MAR 05 terminó su permiso postnatal parental y solicitó efectuar feriado anual, al término de éste MAR 25 presentó la primera licencia psicológica. La cual, ha renovado en </a:t>
            </a:r>
            <a:r>
              <a:rPr lang="es-CL" sz="2000" dirty="0" smtClean="0">
                <a:solidFill>
                  <a:srgbClr val="EBE600"/>
                </a:solidFill>
              </a:rPr>
              <a:t>5 </a:t>
            </a:r>
            <a:r>
              <a:rPr lang="es-CL" sz="2000" dirty="0" smtClean="0">
                <a:solidFill>
                  <a:srgbClr val="EBE600"/>
                </a:solidFill>
              </a:rPr>
              <a:t>ocasiones (la última hasta </a:t>
            </a:r>
            <a:r>
              <a:rPr lang="es-CL" sz="2000" dirty="0" smtClean="0">
                <a:solidFill>
                  <a:srgbClr val="EBE600"/>
                </a:solidFill>
              </a:rPr>
              <a:t>SEP 23), </a:t>
            </a:r>
            <a:r>
              <a:rPr lang="es-CL" sz="2000" dirty="0" smtClean="0">
                <a:solidFill>
                  <a:srgbClr val="EBE600"/>
                </a:solidFill>
              </a:rPr>
              <a:t>se prevé que esta situación continúe hasta el término del año académico, elevando los costos de asignación docente, en atención al nombramiento del PC reemplazante. </a:t>
            </a:r>
          </a:p>
          <a:p>
            <a:pPr marL="730250" lvl="2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1000" dirty="0" smtClean="0">
              <a:solidFill>
                <a:srgbClr val="EBE600"/>
              </a:solidFill>
            </a:endParaRPr>
          </a:p>
          <a:p>
            <a:pPr marL="730250" lvl="2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847675" y="288884"/>
            <a:ext cx="7923320" cy="523220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712788" lvl="1" indent="-439738" algn="ctr">
              <a:spcBef>
                <a:spcPct val="20000"/>
              </a:spcBef>
              <a:buClr>
                <a:srgbClr val="C8C300"/>
              </a:buClr>
              <a:buSzPct val="70000"/>
            </a:pPr>
            <a:r>
              <a:rPr lang="es-CL" sz="2800" b="1" dirty="0" smtClean="0">
                <a:solidFill>
                  <a:srgbClr val="EBE600"/>
                </a:solidFill>
              </a:rPr>
              <a:t>SITUACIÓN PROFESORES</a:t>
            </a:r>
            <a:endParaRPr lang="es-CL" sz="2400" b="1" dirty="0" smtClean="0">
              <a:solidFill>
                <a:srgbClr val="EBE600"/>
              </a:solidFill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8057252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7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42247" y="1015039"/>
            <a:ext cx="8434503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Asignación </a:t>
            </a:r>
            <a:r>
              <a:rPr lang="es-CL" sz="2000" dirty="0" smtClean="0">
                <a:solidFill>
                  <a:srgbClr val="EBE600"/>
                </a:solidFill>
              </a:rPr>
              <a:t>docente.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En </a:t>
            </a:r>
            <a:r>
              <a:rPr lang="es-CL" sz="2000" dirty="0" smtClean="0">
                <a:solidFill>
                  <a:srgbClr val="EBE600"/>
                </a:solidFill>
              </a:rPr>
              <a:t>PROPACA se asignaron $ 1.095.728.594, a la fecha</a:t>
            </a:r>
            <a:r>
              <a:rPr lang="es-CL" sz="2000" dirty="0">
                <a:solidFill>
                  <a:srgbClr val="EBE600"/>
                </a:solidFill>
              </a:rPr>
              <a:t>, en S.I.G.A. se </a:t>
            </a:r>
            <a:r>
              <a:rPr lang="es-CL" sz="2000" dirty="0" smtClean="0">
                <a:solidFill>
                  <a:srgbClr val="EBE600"/>
                </a:solidFill>
              </a:rPr>
              <a:t>han ingresado casi la totalidad de los nombramientos para el año, totalizando $ 1.244.330.904 ($ 148.602.310 sobre lo asignado, pero por debajo de la proyección realizada en dic 2021 $ 1.262.056.920).     </a:t>
            </a:r>
            <a:endParaRPr lang="es-CL" sz="2000" dirty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De </a:t>
            </a:r>
            <a:r>
              <a:rPr lang="es-CL" sz="2000" dirty="0">
                <a:solidFill>
                  <a:srgbClr val="EBE600"/>
                </a:solidFill>
              </a:rPr>
              <a:t>acuerdo a lo establecido en el artículo </a:t>
            </a:r>
            <a:r>
              <a:rPr lang="es-CL" sz="2000" dirty="0" smtClean="0">
                <a:solidFill>
                  <a:srgbClr val="EBE600"/>
                </a:solidFill>
              </a:rPr>
              <a:t>N°4</a:t>
            </a:r>
            <a:r>
              <a:rPr lang="es-CL" sz="2000" dirty="0">
                <a:solidFill>
                  <a:srgbClr val="EBE600"/>
                </a:solidFill>
              </a:rPr>
              <a:t>, Capítulo 2 del Manual de Remuneraciones, se han tramitado al COMPIN los antecedentes necesarios para recuperar los subsidios por licencias médicas. Dicha entidad </a:t>
            </a:r>
            <a:r>
              <a:rPr lang="es-CL" sz="2000" dirty="0" smtClean="0">
                <a:solidFill>
                  <a:srgbClr val="EBE600"/>
                </a:solidFill>
              </a:rPr>
              <a:t>reembolsa </a:t>
            </a:r>
            <a:r>
              <a:rPr lang="es-CL" sz="2000" dirty="0">
                <a:solidFill>
                  <a:srgbClr val="EBE600"/>
                </a:solidFill>
              </a:rPr>
              <a:t>a DIRECPERS los dineros correspondientes, pero éstos fondos no son devueltos al presupuesto docente de </a:t>
            </a:r>
            <a:r>
              <a:rPr lang="es-CL" sz="2000" dirty="0" smtClean="0">
                <a:solidFill>
                  <a:srgbClr val="EBE600"/>
                </a:solidFill>
              </a:rPr>
              <a:t>ESNAVAL.</a:t>
            </a:r>
            <a:endParaRPr lang="es-CL" sz="2000" dirty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Asignación de costos.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847675" y="288884"/>
            <a:ext cx="7923320" cy="523220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712788" lvl="1" indent="-439738" algn="ctr">
              <a:spcBef>
                <a:spcPct val="20000"/>
              </a:spcBef>
              <a:buClr>
                <a:srgbClr val="C8C300"/>
              </a:buClr>
              <a:buSzPct val="70000"/>
            </a:pPr>
            <a:r>
              <a:rPr lang="es-CL" sz="2800" b="1" dirty="0" smtClean="0">
                <a:solidFill>
                  <a:srgbClr val="EBE600"/>
                </a:solidFill>
              </a:rPr>
              <a:t>SITUACIÓN PROFESORES</a:t>
            </a:r>
            <a:endParaRPr lang="es-CL" sz="2400" b="1" dirty="0" smtClean="0">
              <a:solidFill>
                <a:srgbClr val="EBE600"/>
              </a:solidFill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71138233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8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99979" y="1384272"/>
            <a:ext cx="8434503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457200" indent="-457200" algn="just">
              <a:buFont typeface="Wingdings" pitchFamily="2" charset="2"/>
              <a:buChar char="q"/>
              <a:defRPr/>
            </a:pPr>
            <a:r>
              <a:rPr lang="es-CL" sz="2000" dirty="0" smtClean="0">
                <a:solidFill>
                  <a:srgbClr val="EBE600"/>
                </a:solidFill>
              </a:rPr>
              <a:t>Programas de asignaturas aprobados por escalafones.</a:t>
            </a:r>
            <a:endParaRPr lang="es-ES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993725" y="288882"/>
            <a:ext cx="7485165" cy="461665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 smtClean="0">
                <a:solidFill>
                  <a:srgbClr val="EBE600"/>
                </a:solidFill>
              </a:rPr>
              <a:t>PROGRAMAS DE ASIGNATURAS</a:t>
            </a:r>
            <a:endParaRPr lang="es-ES" sz="2400" b="1" dirty="0">
              <a:solidFill>
                <a:srgbClr val="FBF509"/>
              </a:solidFill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9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99979" y="1384272"/>
            <a:ext cx="8434503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</a:pPr>
            <a:r>
              <a:rPr lang="es-CL" sz="2000" dirty="0" smtClean="0">
                <a:solidFill>
                  <a:srgbClr val="EBE600"/>
                </a:solidFill>
              </a:rPr>
              <a:t>Resultados TAE 2021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4° Año   98% cumple con el 60%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993726" y="398421"/>
            <a:ext cx="7485165" cy="954107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0" lvl="1" algn="ctr">
              <a:defRPr/>
            </a:pPr>
            <a:r>
              <a:rPr lang="es-CL" sz="2800" b="1" dirty="0" smtClean="0">
                <a:solidFill>
                  <a:srgbClr val="EBE600"/>
                </a:solidFill>
              </a:rPr>
              <a:t>% TAE EN 4TO AÑO</a:t>
            </a:r>
          </a:p>
          <a:p>
            <a:pPr algn="ctr">
              <a:defRPr/>
            </a:pPr>
            <a:endParaRPr lang="es-ES" sz="2800" b="1" dirty="0">
              <a:solidFill>
                <a:srgbClr val="FBF509"/>
              </a:solidFill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10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99979" y="1384272"/>
            <a:ext cx="8434503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Posibles repitentes a la fecha. 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% de alumnos con promedio bajo 6.0.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920700" y="361908"/>
            <a:ext cx="7485165" cy="523220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800" b="1" dirty="0" smtClean="0">
                <a:solidFill>
                  <a:srgbClr val="EBE600"/>
                </a:solidFill>
              </a:rPr>
              <a:t>CASOS CRÍTICOS</a:t>
            </a:r>
            <a:endParaRPr lang="es-ES" sz="2800" b="1" dirty="0">
              <a:solidFill>
                <a:srgbClr val="FBF509"/>
              </a:solidFill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11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99979" y="1384272"/>
            <a:ext cx="8434503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Plan de supervisión de aulas planificado v/s cumplido.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920700" y="361908"/>
            <a:ext cx="7485165" cy="523220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800" b="1" dirty="0" smtClean="0">
                <a:solidFill>
                  <a:srgbClr val="EBE600"/>
                </a:solidFill>
              </a:rPr>
              <a:t>SUPERVISIÓN DE AULAS</a:t>
            </a:r>
            <a:endParaRPr lang="es-ES" sz="2800" b="1" dirty="0">
              <a:solidFill>
                <a:srgbClr val="FBF509"/>
              </a:solidFill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4C6C301-FF0C-4FFD-BB7B-D2E3B81E69E1}" type="slidenum">
              <a:rPr lang="es-ES" smtClean="0">
                <a:latin typeface="Arial" charset="0"/>
              </a:rPr>
              <a:pPr/>
              <a:t>12</a:t>
            </a:fld>
            <a:endParaRPr lang="es-ES" dirty="0" smtClean="0">
              <a:latin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99979" y="1384272"/>
            <a:ext cx="8434503" cy="5075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lvl="1" algn="just"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r>
              <a:rPr lang="es-CL" sz="2000" dirty="0" smtClean="0">
                <a:solidFill>
                  <a:srgbClr val="EBE600"/>
                </a:solidFill>
              </a:rPr>
              <a:t>Actividades profesionales planificadas v/s realizadas.</a:t>
            </a: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712788" lvl="1" indent="-439738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q"/>
            </a:pPr>
            <a:endParaRPr lang="es-CL" sz="2000" dirty="0" smtClean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  <a:buFont typeface="Wingdings" pitchFamily="2" charset="2"/>
              <a:buChar char="§"/>
            </a:pPr>
            <a:endParaRPr lang="es-CL" sz="2000" dirty="0">
              <a:solidFill>
                <a:srgbClr val="EBE600"/>
              </a:solidFill>
            </a:endParaRPr>
          </a:p>
          <a:p>
            <a:pPr marL="904875" lvl="1" indent="-447675" algn="just">
              <a:lnSpc>
                <a:spcPct val="170000"/>
              </a:lnSpc>
              <a:spcBef>
                <a:spcPct val="20000"/>
              </a:spcBef>
              <a:buClr>
                <a:srgbClr val="C8C300"/>
              </a:buClr>
              <a:buSzPct val="70000"/>
            </a:pPr>
            <a:endParaRPr lang="es-CL" sz="2000" dirty="0">
              <a:solidFill>
                <a:srgbClr val="EBE600"/>
              </a:solidFill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920700" y="361908"/>
            <a:ext cx="7485165" cy="461665"/>
          </a:xfrm>
          <a:prstGeom prst="rect">
            <a:avLst/>
          </a:prstGeom>
          <a:gradFill rotWithShape="1">
            <a:gsLst>
              <a:gs pos="0">
                <a:srgbClr val="576869"/>
              </a:gs>
              <a:gs pos="50000">
                <a:schemeClr val="accent1"/>
              </a:gs>
              <a:gs pos="100000">
                <a:srgbClr val="57686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2400" b="1" dirty="0" smtClean="0">
                <a:solidFill>
                  <a:srgbClr val="EBE600"/>
                </a:solidFill>
              </a:rPr>
              <a:t>ACTIVIDADES PROFESIONALES</a:t>
            </a:r>
            <a:endParaRPr lang="es-ES" sz="2400" b="1" dirty="0">
              <a:solidFill>
                <a:srgbClr val="FBF509"/>
              </a:solidFill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pic>
        <p:nvPicPr>
          <p:cNvPr id="3077" name="Picture 11" descr="escudo_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25425"/>
            <a:ext cx="3746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2C89064-43E0-4549-B58D-579A4BFD3AD7}" type="slidenum">
              <a:rPr lang="es-ES" smtClean="0">
                <a:latin typeface="Arial" charset="0"/>
              </a:rPr>
              <a:pPr/>
              <a:t>13</a:t>
            </a:fld>
            <a:endParaRPr lang="es-ES" dirty="0" smtClean="0">
              <a:latin typeface="Arial" charset="0"/>
            </a:endParaRPr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28838" y="4840288"/>
            <a:ext cx="6762750" cy="1166812"/>
          </a:xfrm>
          <a:effectLst>
            <a:outerShdw dist="17961" dir="2700000" algn="ctr" rotWithShape="0">
              <a:schemeClr val="tx1"/>
            </a:outerShdw>
          </a:effectLst>
        </p:spPr>
        <p:txBody>
          <a:bodyPr/>
          <a:lstStyle/>
          <a:p>
            <a:pPr algn="r" eaLnBrk="1" hangingPunct="1">
              <a:defRPr/>
            </a:pPr>
            <a:r>
              <a:rPr lang="es-MX" sz="2800" b="1" i="1" dirty="0" smtClean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Escuela Naval </a:t>
            </a:r>
            <a:r>
              <a:rPr lang="es-MX" altLang="en-US" sz="2800" b="1" i="1" dirty="0" smtClean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“</a:t>
            </a:r>
            <a:r>
              <a:rPr lang="es-MX" sz="2800" b="1" i="1" dirty="0" smtClean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Arturo Prat</a:t>
            </a:r>
            <a:r>
              <a:rPr lang="es-MX" altLang="en-US" sz="2800" b="1" i="1" dirty="0" smtClean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”</a:t>
            </a:r>
            <a:endParaRPr lang="es-ES" sz="2800" i="1" dirty="0" smtClean="0">
              <a:solidFill>
                <a:srgbClr val="FFCC00"/>
              </a:solidFill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5145088" y="5838825"/>
            <a:ext cx="2730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CL" sz="1200" b="1" i="1" dirty="0">
                <a:solidFill>
                  <a:schemeClr val="bg1"/>
                </a:solidFill>
              </a:rPr>
              <a:t>DEPARTAMENTO DE EDUCACIÓN </a:t>
            </a:r>
          </a:p>
          <a:p>
            <a:pPr algn="ctr"/>
            <a:endParaRPr lang="es-CL" sz="1200" b="1" i="1" dirty="0">
              <a:solidFill>
                <a:schemeClr val="bg1"/>
              </a:solidFill>
            </a:endParaRPr>
          </a:p>
          <a:p>
            <a:pPr algn="ctr"/>
            <a:r>
              <a:rPr lang="es-CL" sz="1200" b="1" i="1" dirty="0" smtClean="0">
                <a:solidFill>
                  <a:schemeClr val="bg1"/>
                </a:solidFill>
              </a:rPr>
              <a:t>AGOSTO  /2022</a:t>
            </a:r>
            <a:endParaRPr lang="es-ES" sz="1200" b="1" i="1" dirty="0">
              <a:solidFill>
                <a:schemeClr val="bg1"/>
              </a:solidFill>
            </a:endParaRPr>
          </a:p>
        </p:txBody>
      </p:sp>
      <p:sp>
        <p:nvSpPr>
          <p:cNvPr id="2053" name="6 CuadroTexto"/>
          <p:cNvSpPr txBox="1">
            <a:spLocks noChangeArrowheads="1"/>
          </p:cNvSpPr>
          <p:nvPr/>
        </p:nvSpPr>
        <p:spPr bwMode="auto">
          <a:xfrm>
            <a:off x="738188" y="325438"/>
            <a:ext cx="7448550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L" sz="2400" b="1" i="1" dirty="0">
                <a:solidFill>
                  <a:srgbClr val="FFFFFF"/>
                </a:solidFill>
                <a:cs typeface="Arial" charset="0"/>
              </a:rPr>
              <a:t>REVISTA DE INSPECCIÓN EDUCACIONAL</a:t>
            </a:r>
          </a:p>
          <a:p>
            <a:pPr algn="ctr"/>
            <a:endParaRPr lang="es-CL" sz="1000" b="1" i="1" dirty="0">
              <a:solidFill>
                <a:srgbClr val="FFFFFF"/>
              </a:solidFill>
              <a:cs typeface="Arial" charset="0"/>
            </a:endParaRPr>
          </a:p>
          <a:p>
            <a:pPr algn="ctr"/>
            <a:r>
              <a:rPr lang="es-CL" sz="2400" b="1" i="1" dirty="0" smtClean="0">
                <a:solidFill>
                  <a:srgbClr val="FFFF00"/>
                </a:solidFill>
                <a:cs typeface="Arial" charset="0"/>
              </a:rPr>
              <a:t>R.I.E</a:t>
            </a:r>
            <a:r>
              <a:rPr lang="es-CL" sz="2400" b="1" i="1" dirty="0">
                <a:solidFill>
                  <a:srgbClr val="FFFF00"/>
                </a:solidFill>
                <a:cs typeface="Arial" charset="0"/>
              </a:rPr>
              <a:t>. </a:t>
            </a:r>
            <a:r>
              <a:rPr lang="es-CL" sz="2400" b="1" i="1" dirty="0" smtClean="0">
                <a:solidFill>
                  <a:srgbClr val="FFFF00"/>
                </a:solidFill>
                <a:cs typeface="Arial" charset="0"/>
              </a:rPr>
              <a:t>2022</a:t>
            </a:r>
          </a:p>
        </p:txBody>
      </p:sp>
      <p:pic>
        <p:nvPicPr>
          <p:cNvPr id="2054" name="Picture 11" descr="escudo_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41750" y="2260600"/>
            <a:ext cx="131445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17254</TotalTime>
  <Words>572</Words>
  <Application>Microsoft Office PowerPoint</Application>
  <PresentationFormat>Presentación en pantalla (4:3)</PresentationFormat>
  <Paragraphs>205</Paragraphs>
  <Slides>13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ＭＳ Ｐゴシック</vt:lpstr>
      <vt:lpstr>Arial</vt:lpstr>
      <vt:lpstr>Wingdings</vt:lpstr>
      <vt:lpstr>1_Diseño predeterminado</vt:lpstr>
      <vt:lpstr>Escuela Naval “Arturo Prat”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Escuela Naval “Arturo Prat”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Enestudio2</dc:creator>
  <cp:lastModifiedBy>H06 Jefe Planificación EC. Sandro Álvarez J.</cp:lastModifiedBy>
  <cp:revision>556</cp:revision>
  <cp:lastPrinted>2022-08-26T17:40:04Z</cp:lastPrinted>
  <dcterms:created xsi:type="dcterms:W3CDTF">2011-04-26T12:00:30Z</dcterms:created>
  <dcterms:modified xsi:type="dcterms:W3CDTF">2022-08-26T19:39:51Z</dcterms:modified>
</cp:coreProperties>
</file>