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84" r:id="rId10"/>
    <p:sldId id="265" r:id="rId11"/>
    <p:sldId id="273" r:id="rId12"/>
    <p:sldId id="270" r:id="rId13"/>
    <p:sldId id="274" r:id="rId14"/>
    <p:sldId id="276" r:id="rId15"/>
    <p:sldId id="277" r:id="rId16"/>
    <p:sldId id="275" r:id="rId17"/>
    <p:sldId id="272" r:id="rId18"/>
    <p:sldId id="285" r:id="rId19"/>
    <p:sldId id="278" r:id="rId20"/>
    <p:sldId id="281" r:id="rId21"/>
    <p:sldId id="283" r:id="rId22"/>
    <p:sldId id="286" r:id="rId23"/>
    <p:sldId id="287" r:id="rId24"/>
    <p:sldId id="288" r:id="rId25"/>
    <p:sldId id="289" r:id="rId26"/>
    <p:sldId id="290" r:id="rId27"/>
    <p:sldId id="291" r:id="rId28"/>
    <p:sldId id="292" r:id="rId29"/>
    <p:sldId id="279"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471" autoAdjust="0"/>
  </p:normalViewPr>
  <p:slideViewPr>
    <p:cSldViewPr snapToGrid="0">
      <p:cViewPr varScale="1">
        <p:scale>
          <a:sx n="111" d="100"/>
          <a:sy n="111" d="100"/>
        </p:scale>
        <p:origin x="-306" y="-90"/>
      </p:cViewPr>
      <p:guideLst>
        <p:guide orient="horz" pos="2160"/>
        <p:guide pos="3840"/>
      </p:guideLst>
    </p:cSldViewPr>
  </p:slideViewPr>
  <p:outlineViewPr>
    <p:cViewPr>
      <p:scale>
        <a:sx n="33" d="100"/>
        <a:sy n="33" d="100"/>
      </p:scale>
      <p:origin x="0" y="-296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‹Nº›</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t>10/18/2020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447191" y="2824269"/>
            <a:ext cx="4645152" cy="2644457"/>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412362" y="2821491"/>
            <a:ext cx="4645152" cy="263737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10/18/2020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10/18/2020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‹Nº›</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L" dirty="0" smtClean="0"/>
              <a:t>Costo estándar</a:t>
            </a:r>
            <a:endParaRPr lang="es-CL" dirty="0"/>
          </a:p>
        </p:txBody>
      </p:sp>
      <p:sp>
        <p:nvSpPr>
          <p:cNvPr id="3" name="Subtítulo 2"/>
          <p:cNvSpPr>
            <a:spLocks noGrp="1"/>
          </p:cNvSpPr>
          <p:nvPr>
            <p:ph type="subTitle" idx="1"/>
          </p:nvPr>
        </p:nvSpPr>
        <p:spPr/>
        <p:txBody>
          <a:bodyPr/>
          <a:lstStyle/>
          <a:p>
            <a:endParaRPr lang="es-CL"/>
          </a:p>
        </p:txBody>
      </p:sp>
    </p:spTree>
    <p:extLst>
      <p:ext uri="{BB962C8B-B14F-4D97-AF65-F5344CB8AC3E}">
        <p14:creationId xmlns:p14="http://schemas.microsoft.com/office/powerpoint/2010/main" val="1341405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dirty="0"/>
              <a:t>1.1 DEFINICIÓN </a:t>
            </a:r>
            <a:endParaRPr lang="es-CL" dirty="0"/>
          </a:p>
          <a:p>
            <a:r>
              <a:rPr lang="es-CL" dirty="0"/>
              <a:t>El costo estándar predeterminado se expresa en términos de una sola unidad. Representa el costo planeado de un producto y por lo general se establece antes de iniciarse la producción, proporcionando así una meta que debe alcanzar. Este nos sirve como base fundamental para evaluar la eficiencia de una entidad, la cual se debe encontrar en un punto normal de producción. </a:t>
            </a:r>
          </a:p>
        </p:txBody>
      </p:sp>
    </p:spTree>
    <p:extLst>
      <p:ext uri="{BB962C8B-B14F-4D97-AF65-F5344CB8AC3E}">
        <p14:creationId xmlns:p14="http://schemas.microsoft.com/office/powerpoint/2010/main" val="1724486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dirty="0"/>
              <a:t>1.2 IMPORTANCIA </a:t>
            </a:r>
            <a:endParaRPr lang="es-CL" dirty="0"/>
          </a:p>
          <a:p>
            <a:r>
              <a:rPr lang="es-CL" dirty="0"/>
              <a:t>La importancia del estándar la encontramos al momento de querer planear y controlar las operaciones futuras de una entidad económica, fundamentalmente del ramo productivo. </a:t>
            </a:r>
          </a:p>
          <a:p>
            <a:r>
              <a:rPr lang="es-CL" dirty="0"/>
              <a:t>El estándar es de gran relevancia para el buen control y </a:t>
            </a:r>
            <a:r>
              <a:rPr lang="es-CL" dirty="0" smtClean="0"/>
              <a:t>planeación </a:t>
            </a:r>
            <a:r>
              <a:rPr lang="es-CL" dirty="0"/>
              <a:t>presupuestal, ya que la administración de la empresa se basa en este para fijar los objetivos a alcanzar y las estrategias para lograr los </a:t>
            </a:r>
            <a:r>
              <a:rPr lang="es-CL" dirty="0" smtClean="0"/>
              <a:t>mismos. </a:t>
            </a:r>
            <a:endParaRPr lang="es-CL" dirty="0"/>
          </a:p>
        </p:txBody>
      </p:sp>
    </p:spTree>
    <p:extLst>
      <p:ext uri="{BB962C8B-B14F-4D97-AF65-F5344CB8AC3E}">
        <p14:creationId xmlns:p14="http://schemas.microsoft.com/office/powerpoint/2010/main" val="26807683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dirty="0"/>
              <a:t> Otro de los puntos relevantes del estándar es que la administración se apoya en el mismo para tomar decisiones de carácter interno como de carácter externo, es decir si la empresa acepta o rechaza determinadas alternativas. </a:t>
            </a:r>
          </a:p>
          <a:p>
            <a:r>
              <a:rPr lang="es-CL" dirty="0"/>
              <a:t>En función al estándar los ejecutivos deciden si la empresa puede vender o no vender, comprar o hacer, eliminar líneas productivas, aumentar o disminuir sectores de la empresa, y todas aquellas decisiones que dependen del costo de producción. </a:t>
            </a:r>
          </a:p>
        </p:txBody>
      </p:sp>
    </p:spTree>
    <p:extLst>
      <p:ext uri="{BB962C8B-B14F-4D97-AF65-F5344CB8AC3E}">
        <p14:creationId xmlns:p14="http://schemas.microsoft.com/office/powerpoint/2010/main" val="2856635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1451579" y="1967062"/>
            <a:ext cx="9766548" cy="3200876"/>
          </a:xfrm>
          <a:prstGeom prst="rect">
            <a:avLst/>
          </a:prstGeom>
        </p:spPr>
        <p:txBody>
          <a:bodyPr wrap="square">
            <a:spAutoFit/>
          </a:bodyPr>
          <a:lstStyle/>
          <a:p>
            <a:endParaRPr lang="es-CL" sz="2000" dirty="0">
              <a:solidFill>
                <a:srgbClr val="000000"/>
              </a:solidFill>
              <a:latin typeface="Times New Roman" panose="02020603050405020304" pitchFamily="18" charset="0"/>
            </a:endParaRPr>
          </a:p>
          <a:p>
            <a:r>
              <a:rPr lang="es-CL" sz="2000" dirty="0">
                <a:solidFill>
                  <a:srgbClr val="000000"/>
                </a:solidFill>
                <a:latin typeface="Times New Roman" panose="02020603050405020304" pitchFamily="18" charset="0"/>
              </a:rPr>
              <a:t> </a:t>
            </a:r>
            <a:r>
              <a:rPr lang="es-CL" b="1" dirty="0">
                <a:solidFill>
                  <a:srgbClr val="000000"/>
                </a:solidFill>
                <a:latin typeface="Times New Roman" panose="02020603050405020304" pitchFamily="18" charset="0"/>
              </a:rPr>
              <a:t>1.3 CARACTERÍSTICAS </a:t>
            </a:r>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En el desarrollo de este </a:t>
            </a:r>
            <a:r>
              <a:rPr lang="es-CL" dirty="0" smtClean="0">
                <a:solidFill>
                  <a:srgbClr val="000000"/>
                </a:solidFill>
                <a:latin typeface="Times New Roman" panose="02020603050405020304" pitchFamily="18" charset="0"/>
              </a:rPr>
              <a:t>apartado </a:t>
            </a:r>
            <a:r>
              <a:rPr lang="es-CL" dirty="0">
                <a:solidFill>
                  <a:srgbClr val="000000"/>
                </a:solidFill>
                <a:latin typeface="Times New Roman" panose="02020603050405020304" pitchFamily="18" charset="0"/>
              </a:rPr>
              <a:t>se mencionaran únicamente las características más sobresalientes del estándar. </a:t>
            </a:r>
          </a:p>
          <a:p>
            <a:r>
              <a:rPr lang="es-CL" b="1" dirty="0">
                <a:solidFill>
                  <a:srgbClr val="FF0000"/>
                </a:solidFill>
                <a:latin typeface="Times New Roman" panose="02020603050405020304" pitchFamily="18" charset="0"/>
              </a:rPr>
              <a:t>Una de las características mas notables del estándar </a:t>
            </a:r>
            <a:r>
              <a:rPr lang="es-CL" b="1" dirty="0" smtClean="0">
                <a:solidFill>
                  <a:srgbClr val="FF0000"/>
                </a:solidFill>
                <a:latin typeface="Times New Roman" panose="02020603050405020304" pitchFamily="18" charset="0"/>
              </a:rPr>
              <a:t> es que </a:t>
            </a:r>
            <a:r>
              <a:rPr lang="es-CL" b="1" dirty="0">
                <a:solidFill>
                  <a:srgbClr val="FF0000"/>
                </a:solidFill>
                <a:latin typeface="Times New Roman" panose="02020603050405020304" pitchFamily="18" charset="0"/>
              </a:rPr>
              <a:t>contiene información de manera unitaria, es decir, los expertos al momento de realizar se apoyan en los requisitos normales de calidad y eficiencia que debe contener cada unida a producir, con el fin de satisfacer las necesidades de las fuerzas del mercado</a:t>
            </a:r>
            <a:r>
              <a:rPr lang="es-CL" b="1" dirty="0" smtClean="0">
                <a:solidFill>
                  <a:srgbClr val="FF0000"/>
                </a:solidFill>
                <a:latin typeface="Times New Roman" panose="02020603050405020304" pitchFamily="18" charset="0"/>
              </a:rPr>
              <a:t>.</a:t>
            </a:r>
          </a:p>
          <a:p>
            <a:r>
              <a:rPr lang="es-CL" dirty="0" smtClean="0">
                <a:solidFill>
                  <a:srgbClr val="000000"/>
                </a:solidFill>
                <a:latin typeface="Times New Roman" panose="02020603050405020304" pitchFamily="18" charset="0"/>
              </a:rPr>
              <a:t> </a:t>
            </a:r>
            <a:r>
              <a:rPr lang="es-CL" dirty="0">
                <a:solidFill>
                  <a:srgbClr val="000000"/>
                </a:solidFill>
                <a:latin typeface="Times New Roman" panose="02020603050405020304" pitchFamily="18" charset="0"/>
              </a:rPr>
              <a:t>Otra característica del estándar  </a:t>
            </a:r>
            <a:r>
              <a:rPr lang="es-CL" dirty="0" smtClean="0">
                <a:solidFill>
                  <a:srgbClr val="000000"/>
                </a:solidFill>
                <a:latin typeface="Times New Roman" panose="02020603050405020304" pitchFamily="18" charset="0"/>
              </a:rPr>
              <a:t>es que </a:t>
            </a:r>
            <a:r>
              <a:rPr lang="es-CL" dirty="0">
                <a:solidFill>
                  <a:srgbClr val="000000"/>
                </a:solidFill>
                <a:latin typeface="Times New Roman" panose="02020603050405020304" pitchFamily="18" charset="0"/>
              </a:rPr>
              <a:t>sirve para medir el grado de eficiencia en el cual se encuentra operando la empresa. </a:t>
            </a:r>
            <a:endParaRPr lang="es-CL" dirty="0"/>
          </a:p>
          <a:p>
            <a:endParaRPr lang="es-CL" dirty="0"/>
          </a:p>
        </p:txBody>
      </p:sp>
    </p:spTree>
    <p:extLst>
      <p:ext uri="{BB962C8B-B14F-4D97-AF65-F5344CB8AC3E}">
        <p14:creationId xmlns:p14="http://schemas.microsoft.com/office/powerpoint/2010/main" val="39090727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1204332" y="2136339"/>
            <a:ext cx="9850522" cy="2585323"/>
          </a:xfrm>
          <a:prstGeom prst="rect">
            <a:avLst/>
          </a:prstGeom>
        </p:spPr>
        <p:txBody>
          <a:bodyPr wrap="square">
            <a:spAutoFit/>
          </a:bodyPr>
          <a:lstStyle/>
          <a:p>
            <a:r>
              <a:rPr lang="es-CL" b="1" dirty="0">
                <a:solidFill>
                  <a:srgbClr val="000000"/>
                </a:solidFill>
                <a:latin typeface="Times New Roman" panose="02020603050405020304" pitchFamily="18" charset="0"/>
              </a:rPr>
              <a:t>1.4 SISTEMAS DE COSTOS ESTÁNDAR </a:t>
            </a:r>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El sistema de costo estándar es el más avanzado de los predeterminados y esta basado en estudios técnicos, contando con la experiencia del pasado y experimentos controlados que comprenden: </a:t>
            </a:r>
            <a:endParaRPr lang="es-CL" dirty="0" smtClean="0">
              <a:solidFill>
                <a:srgbClr val="000000"/>
              </a:solidFill>
              <a:latin typeface="Times New Roman" panose="02020603050405020304" pitchFamily="18" charset="0"/>
            </a:endParaRPr>
          </a:p>
          <a:p>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1.- </a:t>
            </a:r>
            <a:r>
              <a:rPr lang="es-CL" dirty="0" smtClean="0">
                <a:solidFill>
                  <a:srgbClr val="000000"/>
                </a:solidFill>
                <a:latin typeface="Times New Roman" panose="02020603050405020304" pitchFamily="18" charset="0"/>
              </a:rPr>
              <a:t>Una </a:t>
            </a:r>
            <a:r>
              <a:rPr lang="es-CL" dirty="0">
                <a:solidFill>
                  <a:srgbClr val="000000"/>
                </a:solidFill>
                <a:latin typeface="Times New Roman" panose="02020603050405020304" pitchFamily="18" charset="0"/>
              </a:rPr>
              <a:t>selección minuciosa de los </a:t>
            </a:r>
            <a:r>
              <a:rPr lang="es-CL" dirty="0" smtClean="0">
                <a:solidFill>
                  <a:srgbClr val="000000"/>
                </a:solidFill>
                <a:latin typeface="Times New Roman" panose="02020603050405020304" pitchFamily="18" charset="0"/>
              </a:rPr>
              <a:t>materiales.</a:t>
            </a:r>
          </a:p>
          <a:p>
            <a:r>
              <a:rPr lang="es-CL" dirty="0" smtClean="0">
                <a:solidFill>
                  <a:srgbClr val="000000"/>
                </a:solidFill>
                <a:latin typeface="Times New Roman" panose="02020603050405020304" pitchFamily="18" charset="0"/>
              </a:rPr>
              <a:t> </a:t>
            </a:r>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2.- </a:t>
            </a:r>
            <a:r>
              <a:rPr lang="es-CL" dirty="0" smtClean="0">
                <a:solidFill>
                  <a:srgbClr val="000000"/>
                </a:solidFill>
                <a:latin typeface="Times New Roman" panose="02020603050405020304" pitchFamily="18" charset="0"/>
              </a:rPr>
              <a:t>Un </a:t>
            </a:r>
            <a:r>
              <a:rPr lang="es-CL" dirty="0">
                <a:solidFill>
                  <a:srgbClr val="000000"/>
                </a:solidFill>
                <a:latin typeface="Times New Roman" panose="02020603050405020304" pitchFamily="18" charset="0"/>
              </a:rPr>
              <a:t>estudio de tiempo y movimientos de las operaciones. </a:t>
            </a:r>
            <a:endParaRPr lang="es-CL" dirty="0" smtClean="0">
              <a:solidFill>
                <a:srgbClr val="000000"/>
              </a:solidFill>
              <a:latin typeface="Times New Roman" panose="02020603050405020304" pitchFamily="18" charset="0"/>
            </a:endParaRPr>
          </a:p>
          <a:p>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3.- </a:t>
            </a:r>
            <a:r>
              <a:rPr lang="es-CL" dirty="0" smtClean="0">
                <a:solidFill>
                  <a:srgbClr val="000000"/>
                </a:solidFill>
                <a:latin typeface="Times New Roman" panose="02020603050405020304" pitchFamily="18" charset="0"/>
              </a:rPr>
              <a:t>Un </a:t>
            </a:r>
            <a:r>
              <a:rPr lang="es-CL" dirty="0">
                <a:solidFill>
                  <a:srgbClr val="000000"/>
                </a:solidFill>
                <a:latin typeface="Times New Roman" panose="02020603050405020304" pitchFamily="18" charset="0"/>
              </a:rPr>
              <a:t>estudio de ingeniería industrial sobre la maquinaria otros medios de fabricación. </a:t>
            </a:r>
            <a:endParaRPr lang="es-CL" dirty="0"/>
          </a:p>
        </p:txBody>
      </p:sp>
    </p:spTree>
    <p:extLst>
      <p:ext uri="{BB962C8B-B14F-4D97-AF65-F5344CB8AC3E}">
        <p14:creationId xmlns:p14="http://schemas.microsoft.com/office/powerpoint/2010/main" val="11673154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1204332" y="2136339"/>
            <a:ext cx="9850522" cy="3139321"/>
          </a:xfrm>
          <a:prstGeom prst="rect">
            <a:avLst/>
          </a:prstGeom>
        </p:spPr>
        <p:txBody>
          <a:bodyPr wrap="square">
            <a:spAutoFit/>
          </a:bodyPr>
          <a:lstStyle/>
          <a:p>
            <a:r>
              <a:rPr lang="es-CL" b="1" dirty="0">
                <a:solidFill>
                  <a:srgbClr val="000000"/>
                </a:solidFill>
                <a:latin typeface="Times New Roman" panose="02020603050405020304" pitchFamily="18" charset="0"/>
              </a:rPr>
              <a:t>1.4 SISTEMAS DE COSTOS </a:t>
            </a:r>
            <a:r>
              <a:rPr lang="es-CL" b="1" dirty="0" smtClean="0">
                <a:solidFill>
                  <a:srgbClr val="000000"/>
                </a:solidFill>
                <a:latin typeface="Times New Roman" panose="02020603050405020304" pitchFamily="18" charset="0"/>
              </a:rPr>
              <a:t>ESTÁNDAR</a:t>
            </a:r>
          </a:p>
          <a:p>
            <a:r>
              <a:rPr lang="es-CL" sz="2000" b="1" dirty="0" smtClean="0">
                <a:solidFill>
                  <a:srgbClr val="000000"/>
                </a:solidFill>
                <a:latin typeface="Times New Roman" panose="02020603050405020304" pitchFamily="18" charset="0"/>
              </a:rPr>
              <a:t> </a:t>
            </a:r>
            <a:r>
              <a:rPr lang="es-CL" sz="2000" dirty="0"/>
              <a:t>El sistema de costos estándar tuvo su origen a fines de la primera década del siglo pasado. Como consecuencia del desarrollo del maquinismo o sea el desplazamiento del esfuerzo humano por la maquinaria, estudios que hizo el ingeniero Federico Taylor. </a:t>
            </a:r>
          </a:p>
          <a:p>
            <a:r>
              <a:rPr lang="es-CL" sz="2000" dirty="0"/>
              <a:t>En dicha época fue posible estandarizar la operaciones y las unidades las cuales fueron cuantificadas en valores llegándose </a:t>
            </a:r>
            <a:r>
              <a:rPr lang="es-CL" sz="2000" dirty="0" smtClean="0"/>
              <a:t>a los </a:t>
            </a:r>
            <a:r>
              <a:rPr lang="es-CL" sz="2000" dirty="0"/>
              <a:t>costos estándar y que por las bases de calculo empleadas son consideradas como instrumento de medición de eficiencia este costo indica lo que el articulo “debe costar” y que difiere del costo estimado que solo es pronostico que indica lo que Este articulo “puede costar” los costos estándar deben ser base para ajustar los costos históricos. </a:t>
            </a:r>
            <a:endParaRPr lang="es-CL"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664952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1204332" y="2136339"/>
            <a:ext cx="9850522" cy="2308324"/>
          </a:xfrm>
          <a:prstGeom prst="rect">
            <a:avLst/>
          </a:prstGeom>
        </p:spPr>
        <p:txBody>
          <a:bodyPr wrap="square">
            <a:spAutoFit/>
          </a:bodyPr>
          <a:lstStyle/>
          <a:p>
            <a:r>
              <a:rPr lang="es-CL" b="1" dirty="0" smtClean="0">
                <a:solidFill>
                  <a:srgbClr val="000000"/>
                </a:solidFill>
                <a:latin typeface="Times New Roman" panose="02020603050405020304" pitchFamily="18" charset="0"/>
              </a:rPr>
              <a:t> </a:t>
            </a:r>
            <a:r>
              <a:rPr lang="es-CL" b="1" dirty="0"/>
              <a:t>1.5 TIPOS DE COSTO ESTÁNDAR </a:t>
            </a:r>
            <a:endParaRPr lang="es-CL" dirty="0"/>
          </a:p>
          <a:p>
            <a:r>
              <a:rPr lang="es-CL" dirty="0"/>
              <a:t>1.- Costos Estándar Circulantes </a:t>
            </a:r>
            <a:endParaRPr lang="es-CL" dirty="0" smtClean="0"/>
          </a:p>
          <a:p>
            <a:endParaRPr lang="es-CL" dirty="0"/>
          </a:p>
          <a:p>
            <a:r>
              <a:rPr lang="es-CL" dirty="0"/>
              <a:t>2.- Costos Estándar Fijos o Básicos </a:t>
            </a:r>
            <a:endParaRPr lang="es-CL" dirty="0" smtClean="0"/>
          </a:p>
          <a:p>
            <a:endParaRPr lang="es-CL" dirty="0"/>
          </a:p>
          <a:p>
            <a:r>
              <a:rPr lang="es-CL" b="1" dirty="0"/>
              <a:t>Costos estándar circulantes: </a:t>
            </a:r>
            <a:endParaRPr lang="es-CL" dirty="0"/>
          </a:p>
          <a:p>
            <a:r>
              <a:rPr lang="es-CL" dirty="0"/>
              <a:t>Son aquellos que representan lo que debería ser el costo en las circunstancias imperantes. Se considera como un costo real que hay que llevar a los libros y a los estados financieros </a:t>
            </a:r>
          </a:p>
        </p:txBody>
      </p:sp>
    </p:spTree>
    <p:extLst>
      <p:ext uri="{BB962C8B-B14F-4D97-AF65-F5344CB8AC3E}">
        <p14:creationId xmlns:p14="http://schemas.microsoft.com/office/powerpoint/2010/main" val="398917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1204332" y="2136339"/>
            <a:ext cx="9850522" cy="2308324"/>
          </a:xfrm>
          <a:prstGeom prst="rect">
            <a:avLst/>
          </a:prstGeom>
        </p:spPr>
        <p:txBody>
          <a:bodyPr wrap="square">
            <a:spAutoFit/>
          </a:bodyPr>
          <a:lstStyle/>
          <a:p>
            <a:r>
              <a:rPr lang="es-CL" b="1" dirty="0" smtClean="0">
                <a:solidFill>
                  <a:srgbClr val="000000"/>
                </a:solidFill>
                <a:latin typeface="Times New Roman" panose="02020603050405020304" pitchFamily="18" charset="0"/>
              </a:rPr>
              <a:t> </a:t>
            </a:r>
            <a:r>
              <a:rPr lang="es-CL" b="1" dirty="0"/>
              <a:t>1.5 TIPOS DE COSTO ESTÁNDAR </a:t>
            </a:r>
            <a:endParaRPr lang="es-CL" dirty="0"/>
          </a:p>
          <a:p>
            <a:endParaRPr lang="es-CL" dirty="0"/>
          </a:p>
          <a:p>
            <a:r>
              <a:rPr lang="es-CL" b="1" dirty="0" smtClean="0"/>
              <a:t>Costos </a:t>
            </a:r>
            <a:r>
              <a:rPr lang="es-CL" b="1" dirty="0"/>
              <a:t>estándar fijos o básicos: </a:t>
            </a:r>
            <a:endParaRPr lang="es-CL" dirty="0"/>
          </a:p>
          <a:p>
            <a:r>
              <a:rPr lang="es-CL" dirty="0"/>
              <a:t>Son aquellos que sirven únicamente como punto de referencia y medida, con el que pueden compararse los resultados reales. Sirve como base para calcular un índice de precios; el procedimiento a emplearse consiste en reducir los costos reales o porcentajes relativos del costo estándar que se tome como </a:t>
            </a:r>
            <a:r>
              <a:rPr lang="es-CL" dirty="0" smtClean="0"/>
              <a:t>base</a:t>
            </a:r>
          </a:p>
          <a:p>
            <a:r>
              <a:rPr lang="es-CL" dirty="0" smtClean="0"/>
              <a:t> </a:t>
            </a:r>
            <a:r>
              <a:rPr lang="es-CL" dirty="0"/>
              <a:t>Cuando se emplean costos de estándar fijos es necesario emplear también los costos estándar circulantes en cambio los estándar circulantes se pueden utilizar sin los estándar fijos. </a:t>
            </a:r>
            <a:endParaRPr lang="es-CL"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3847859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a:bodyPr>
          <a:lstStyle/>
          <a:p>
            <a:r>
              <a:rPr lang="es-CL" b="1" dirty="0"/>
              <a:t>1.6 OBJETIVOS DE LOS COSTOS ESTÁNDAR CIRCULANTES </a:t>
            </a:r>
            <a:endParaRPr lang="es-CL" dirty="0"/>
          </a:p>
          <a:p>
            <a:r>
              <a:rPr lang="es-CL" dirty="0"/>
              <a:t>1.- Son calculados predeterminados que facilitan la fijación de precios de venta </a:t>
            </a:r>
          </a:p>
          <a:p>
            <a:r>
              <a:rPr lang="es-CL" dirty="0"/>
              <a:t>2.- Son medidas de control de las operaciones y sirven para conocer anticipadamente las posibles utilidades a lograrse un determinado volumen de ventas </a:t>
            </a:r>
          </a:p>
          <a:p>
            <a:r>
              <a:rPr lang="es-CL" dirty="0"/>
              <a:t>3.- Ayuda a estandarizar los procedimientos productivos </a:t>
            </a:r>
          </a:p>
        </p:txBody>
      </p:sp>
    </p:spTree>
    <p:extLst>
      <p:ext uri="{BB962C8B-B14F-4D97-AF65-F5344CB8AC3E}">
        <p14:creationId xmlns:p14="http://schemas.microsoft.com/office/powerpoint/2010/main" val="2556286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Costo estándar</a:t>
            </a:r>
          </a:p>
        </p:txBody>
      </p:sp>
      <p:sp>
        <p:nvSpPr>
          <p:cNvPr id="3" name="Marcador de contenido 2"/>
          <p:cNvSpPr>
            <a:spLocks noGrp="1"/>
          </p:cNvSpPr>
          <p:nvPr>
            <p:ph idx="1"/>
          </p:nvPr>
        </p:nvSpPr>
        <p:spPr/>
        <p:txBody>
          <a:bodyPr>
            <a:normAutofit fontScale="92500"/>
          </a:bodyPr>
          <a:lstStyle/>
          <a:p>
            <a:r>
              <a:rPr lang="es-CL" b="1" dirty="0"/>
              <a:t>1.6 OBJETIVOS DE LOS COSTOS ESTÁNDAR </a:t>
            </a:r>
            <a:r>
              <a:rPr lang="es-CL" b="1" dirty="0" err="1" smtClean="0"/>
              <a:t>CIRCULANTES.Continuacion</a:t>
            </a:r>
            <a:r>
              <a:rPr lang="es-CL" b="1" dirty="0" smtClean="0"/>
              <a:t> </a:t>
            </a:r>
            <a:endParaRPr lang="es-CL" dirty="0"/>
          </a:p>
          <a:p>
            <a:r>
              <a:rPr lang="es-CL" dirty="0" smtClean="0"/>
              <a:t>4</a:t>
            </a:r>
            <a:r>
              <a:rPr lang="es-CL" dirty="0"/>
              <a:t>.- De la corporación con los costos reales, es posible determinar desviaciones que indicaran deficiencias o superaciones que al analizarse permiten conocer el origen de las mismas </a:t>
            </a:r>
          </a:p>
          <a:p>
            <a:r>
              <a:rPr lang="es-CL" dirty="0"/>
              <a:t>5.- Permite conocer la capacidad ociosa y su valor </a:t>
            </a:r>
          </a:p>
          <a:p>
            <a:r>
              <a:rPr lang="es-CL" dirty="0"/>
              <a:t>6.- Tienden a facilitar la labor contable y reducen su costo operativo </a:t>
            </a:r>
          </a:p>
          <a:p>
            <a:r>
              <a:rPr lang="es-CL" dirty="0"/>
              <a:t>7.- Permite información oportuna </a:t>
            </a:r>
          </a:p>
          <a:p>
            <a:r>
              <a:rPr lang="es-CL" dirty="0"/>
              <a:t>8.- Facilitan la elaboración de presupuestos </a:t>
            </a:r>
          </a:p>
        </p:txBody>
      </p:sp>
    </p:spTree>
    <p:extLst>
      <p:ext uri="{BB962C8B-B14F-4D97-AF65-F5344CB8AC3E}">
        <p14:creationId xmlns:p14="http://schemas.microsoft.com/office/powerpoint/2010/main" val="35410762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304801"/>
            <a:ext cx="9603275" cy="1036319"/>
          </a:xfrm>
        </p:spPr>
        <p:txBody>
          <a:bodyPr/>
          <a:lstStyle/>
          <a:p>
            <a:r>
              <a:rPr lang="es-CL" dirty="0"/>
              <a:t>Costo estándar</a:t>
            </a:r>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p:txBody>
      </p:sp>
      <p:sp>
        <p:nvSpPr>
          <p:cNvPr id="4" name="Rectángulo 3"/>
          <p:cNvSpPr/>
          <p:nvPr/>
        </p:nvSpPr>
        <p:spPr>
          <a:xfrm>
            <a:off x="963168" y="2050025"/>
            <a:ext cx="11021568" cy="4247317"/>
          </a:xfrm>
          <a:prstGeom prst="rect">
            <a:avLst/>
          </a:prstGeom>
        </p:spPr>
        <p:txBody>
          <a:bodyPr wrap="square">
            <a:spAutoFit/>
          </a:bodyPr>
          <a:lstStyle/>
          <a:p>
            <a:r>
              <a:rPr lang="es-CL" b="1" dirty="0">
                <a:solidFill>
                  <a:srgbClr val="000000"/>
                </a:solidFill>
                <a:latin typeface="Times New Roman" panose="02020603050405020304" pitchFamily="18" charset="0"/>
              </a:rPr>
              <a:t>1.7 PROCESO PARA LA DETERMINACIÓN DEL COSTO ESTÁNDAR </a:t>
            </a:r>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En la elaboración de los costos estándar se requiere conocimiento de una serie de datos que permitan fijar el estándar en todos sus aspectos entre ellos: </a:t>
            </a:r>
          </a:p>
          <a:p>
            <a:r>
              <a:rPr lang="es-CL" dirty="0">
                <a:solidFill>
                  <a:srgbClr val="000000"/>
                </a:solidFill>
                <a:latin typeface="Times New Roman" panose="02020603050405020304" pitchFamily="18" charset="0"/>
              </a:rPr>
              <a:t>Estandarización de los productos </a:t>
            </a:r>
          </a:p>
          <a:p>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Estandarización de las rutinas de producción </a:t>
            </a:r>
          </a:p>
          <a:p>
            <a:endParaRPr lang="es-CL" dirty="0">
              <a:solidFill>
                <a:srgbClr val="000000"/>
              </a:solidFill>
              <a:latin typeface="Times New Roman" panose="02020603050405020304" pitchFamily="18" charset="0"/>
            </a:endParaRPr>
          </a:p>
          <a:p>
            <a:r>
              <a:rPr lang="es-CL" dirty="0">
                <a:solidFill>
                  <a:srgbClr val="000000"/>
                </a:solidFill>
                <a:latin typeface="Times New Roman" panose="02020603050405020304" pitchFamily="18" charset="0"/>
              </a:rPr>
              <a:t>Estandarización de les rutinas de operación: </a:t>
            </a:r>
          </a:p>
          <a:p>
            <a:endParaRPr lang="es-CL" dirty="0">
              <a:solidFill>
                <a:srgbClr val="000000"/>
              </a:solidFill>
              <a:latin typeface="Times New Roman" panose="02020603050405020304" pitchFamily="18" charset="0"/>
            </a:endParaRPr>
          </a:p>
          <a:p>
            <a:r>
              <a:rPr lang="es-CL" dirty="0">
                <a:solidFill>
                  <a:srgbClr val="000000"/>
                </a:solidFill>
                <a:latin typeface="Courier New" panose="02070309020205020404" pitchFamily="49" charset="0"/>
              </a:rPr>
              <a:t>o </a:t>
            </a:r>
            <a:r>
              <a:rPr lang="es-CL" dirty="0">
                <a:solidFill>
                  <a:srgbClr val="000000"/>
                </a:solidFill>
                <a:latin typeface="Times New Roman" panose="02020603050405020304" pitchFamily="18" charset="0"/>
              </a:rPr>
              <a:t>Manejo de materiales </a:t>
            </a:r>
          </a:p>
          <a:p>
            <a:r>
              <a:rPr lang="es-CL" dirty="0">
                <a:solidFill>
                  <a:srgbClr val="000000"/>
                </a:solidFill>
                <a:latin typeface="Courier New" panose="02070309020205020404" pitchFamily="49" charset="0"/>
              </a:rPr>
              <a:t>o </a:t>
            </a:r>
            <a:r>
              <a:rPr lang="es-CL" dirty="0">
                <a:solidFill>
                  <a:srgbClr val="000000"/>
                </a:solidFill>
                <a:latin typeface="Times New Roman" panose="02020603050405020304" pitchFamily="18" charset="0"/>
              </a:rPr>
              <a:t>Manejo de equipo y herramientas </a:t>
            </a:r>
          </a:p>
          <a:p>
            <a:r>
              <a:rPr lang="es-CL" dirty="0">
                <a:solidFill>
                  <a:srgbClr val="000000"/>
                </a:solidFill>
                <a:latin typeface="Courier New" panose="02070309020205020404" pitchFamily="49" charset="0"/>
              </a:rPr>
              <a:t>o </a:t>
            </a:r>
            <a:r>
              <a:rPr lang="es-CL" dirty="0">
                <a:solidFill>
                  <a:srgbClr val="000000"/>
                </a:solidFill>
                <a:latin typeface="Times New Roman" panose="02020603050405020304" pitchFamily="18" charset="0"/>
              </a:rPr>
              <a:t>Manejo de productos elaborados </a:t>
            </a:r>
            <a:endParaRPr lang="es-CL" dirty="0" smtClean="0">
              <a:solidFill>
                <a:srgbClr val="000000"/>
              </a:solidFill>
              <a:latin typeface="Times New Roman" panose="02020603050405020304" pitchFamily="18" charset="0"/>
            </a:endParaRPr>
          </a:p>
          <a:p>
            <a:endParaRPr lang="es-CL" dirty="0"/>
          </a:p>
          <a:p>
            <a:r>
              <a:rPr lang="es-CL" dirty="0"/>
              <a:t>Formulación de instructivos de trabajo. </a:t>
            </a:r>
          </a:p>
          <a:p>
            <a:endParaRPr lang="es-CL"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418961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304801"/>
            <a:ext cx="9603275" cy="1036319"/>
          </a:xfrm>
        </p:spPr>
        <p:txBody>
          <a:bodyPr/>
          <a:lstStyle/>
          <a:p>
            <a:r>
              <a:rPr lang="es-CL" dirty="0"/>
              <a:t>Costo estándar</a:t>
            </a:r>
          </a:p>
        </p:txBody>
      </p:sp>
      <p:sp>
        <p:nvSpPr>
          <p:cNvPr id="3" name="Marcador de contenido 2"/>
          <p:cNvSpPr>
            <a:spLocks noGrp="1"/>
          </p:cNvSpPr>
          <p:nvPr>
            <p:ph idx="1"/>
          </p:nvPr>
        </p:nvSpPr>
        <p:spPr/>
        <p:txBody>
          <a:bodyPr>
            <a:normAutofit fontScale="85000" lnSpcReduction="20000"/>
          </a:bodyPr>
          <a:lstStyle/>
          <a:p>
            <a:r>
              <a:rPr lang="es-MX" b="1" dirty="0"/>
              <a:t>1.8 FORMULACIÓN DE LA HOJA DE COSTO ESTÁNDAR </a:t>
            </a:r>
            <a:endParaRPr lang="es-MX" dirty="0"/>
          </a:p>
          <a:p>
            <a:r>
              <a:rPr lang="es-MX" dirty="0"/>
              <a:t>La hoja de costo estándar para cada producto se integra de la siguiente forma: </a:t>
            </a:r>
            <a:endParaRPr lang="es-MX" dirty="0" smtClean="0"/>
          </a:p>
          <a:p>
            <a:endParaRPr lang="es-MX" dirty="0"/>
          </a:p>
          <a:p>
            <a:r>
              <a:rPr lang="es-MX" b="1" dirty="0"/>
              <a:t>1. Predeterminación de los materiales: </a:t>
            </a:r>
            <a:endParaRPr lang="es-CL" dirty="0"/>
          </a:p>
          <a:p>
            <a:r>
              <a:rPr lang="es-MX" dirty="0"/>
              <a:t>Este dato se calcula en cantidad y precio. </a:t>
            </a:r>
          </a:p>
          <a:p>
            <a:r>
              <a:rPr lang="es-MX" dirty="0"/>
              <a:t>a) En cantidad.- contratando los servicios técnicos que hagan estudios respecto cantidades y calidades de los materiales tomando en cuenta las mermas y desperdicios normales y aprovechando los datos estadísticos de la empresa. </a:t>
            </a:r>
          </a:p>
          <a:p>
            <a:r>
              <a:rPr lang="es-MX" dirty="0"/>
              <a:t>Otra forma es utilizando la propia experiencia resumida en ordenes o procesos trabajados en el mismo producto. </a:t>
            </a:r>
          </a:p>
        </p:txBody>
      </p:sp>
    </p:spTree>
    <p:extLst>
      <p:ext uri="{BB962C8B-B14F-4D97-AF65-F5344CB8AC3E}">
        <p14:creationId xmlns:p14="http://schemas.microsoft.com/office/powerpoint/2010/main" val="1820397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p:txBody>
          <a:bodyPr>
            <a:normAutofit/>
          </a:bodyPr>
          <a:lstStyle/>
          <a:p>
            <a:pPr marL="0" indent="0">
              <a:buNone/>
            </a:pPr>
            <a:endParaRPr lang="es-CL" dirty="0" smtClean="0"/>
          </a:p>
          <a:p>
            <a:r>
              <a:rPr lang="es-CL" dirty="0"/>
              <a:t>  </a:t>
            </a:r>
            <a:r>
              <a:rPr lang="es-MX" dirty="0"/>
              <a:t>b) En precio.- deberá ajustarse </a:t>
            </a:r>
            <a:r>
              <a:rPr lang="es-MX" dirty="0" smtClean="0"/>
              <a:t>a la </a:t>
            </a:r>
            <a:r>
              <a:rPr lang="es-MX" dirty="0"/>
              <a:t>experiencia y conocimiento del encargado de la compra ,con respecto a los precios que deberán regir para los diferentes materiales estandarizados, y en periodo de vigencia en otro caso deberán contratar los servicios profesionales de un experto en mercados para que mediante un estudio se determine los precios probables que se giran e los diferentes ciclos de costo siendo el factor precio un elemento fundamental las desviaciones que resulten al respecto serán perfectamente definidas no obligándonos a rectificaciones en las cifras estándar. </a:t>
            </a:r>
          </a:p>
          <a:p>
            <a:pPr marL="0" indent="0">
              <a:buNone/>
            </a:pPr>
            <a:endParaRPr lang="es-CL" dirty="0"/>
          </a:p>
        </p:txBody>
      </p:sp>
    </p:spTree>
    <p:extLst>
      <p:ext uri="{BB962C8B-B14F-4D97-AF65-F5344CB8AC3E}">
        <p14:creationId xmlns:p14="http://schemas.microsoft.com/office/powerpoint/2010/main" val="9082004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 </a:t>
            </a:r>
            <a:endParaRPr lang="es-CL" dirty="0"/>
          </a:p>
        </p:txBody>
      </p:sp>
      <p:sp>
        <p:nvSpPr>
          <p:cNvPr id="3" name="Marcador de contenido 2"/>
          <p:cNvSpPr>
            <a:spLocks noGrp="1"/>
          </p:cNvSpPr>
          <p:nvPr>
            <p:ph idx="1"/>
          </p:nvPr>
        </p:nvSpPr>
        <p:spPr>
          <a:xfrm>
            <a:off x="1451579" y="1145136"/>
            <a:ext cx="9603275" cy="4321209"/>
          </a:xfrm>
        </p:spPr>
        <p:txBody>
          <a:bodyPr>
            <a:normAutofit fontScale="77500" lnSpcReduction="20000"/>
          </a:bodyPr>
          <a:lstStyle/>
          <a:p>
            <a:pPr marL="0" indent="0">
              <a:buNone/>
            </a:pPr>
            <a:endParaRPr lang="es-CL" dirty="0" smtClean="0"/>
          </a:p>
          <a:p>
            <a:pPr marL="0" indent="0">
              <a:buNone/>
            </a:pPr>
            <a:r>
              <a:rPr lang="es-CL" dirty="0"/>
              <a:t>  </a:t>
            </a:r>
          </a:p>
          <a:p>
            <a:r>
              <a:rPr lang="es-MX" sz="2300" b="1" dirty="0"/>
              <a:t>2. Predeterminación en la mano de obra. </a:t>
            </a:r>
            <a:endParaRPr lang="es-MX" sz="2300" dirty="0"/>
          </a:p>
          <a:p>
            <a:r>
              <a:rPr lang="es-MX" sz="2300" dirty="0"/>
              <a:t>El estándar de este elemento del costo implica el conocimiento de cantidad tiempo que deberá emplear el obrero, en la fabricación de un artículo y el salario que proporcionalmente corresponda a ese tiempo empleado. </a:t>
            </a:r>
          </a:p>
          <a:p>
            <a:r>
              <a:rPr lang="es-MX" sz="2300" dirty="0"/>
              <a:t>Este dato no puede obtenerse encargando a profesionales en los estudios de tiempos normas y métodos que determinen la cuota aplicable al a unidad producida, considerada sobre cierto volumen de producción trabaja en condiciones de eficiencia normal, incluyendo perdidas de tiempo normales en el trabajo. </a:t>
            </a:r>
          </a:p>
          <a:p>
            <a:r>
              <a:rPr lang="es-MX" sz="2300" dirty="0"/>
              <a:t>De no ser posible la contratación de técnicos la empresa recurrirá al estudio de sus propias experiencias logrando una cifra promedio que presente un dato razonable que se aplicara en las vías de experimentación asta lograr adoptarlo como tiempo estándar. </a:t>
            </a:r>
            <a:endParaRPr lang="es-CL" sz="2300" dirty="0"/>
          </a:p>
        </p:txBody>
      </p:sp>
    </p:spTree>
    <p:extLst>
      <p:ext uri="{BB962C8B-B14F-4D97-AF65-F5344CB8AC3E}">
        <p14:creationId xmlns:p14="http://schemas.microsoft.com/office/powerpoint/2010/main" val="15381565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204958"/>
            <a:ext cx="9603275" cy="4261388"/>
          </a:xfrm>
        </p:spPr>
        <p:txBody>
          <a:bodyPr>
            <a:normAutofit fontScale="92500"/>
          </a:bodyPr>
          <a:lstStyle/>
          <a:p>
            <a:pPr marL="0" indent="0">
              <a:buNone/>
            </a:pPr>
            <a:endParaRPr lang="es-CL" dirty="0" smtClean="0"/>
          </a:p>
          <a:p>
            <a:pPr marL="0" indent="0">
              <a:buNone/>
            </a:pPr>
            <a:r>
              <a:rPr lang="es-CL" dirty="0"/>
              <a:t>  </a:t>
            </a:r>
          </a:p>
          <a:p>
            <a:r>
              <a:rPr lang="es-MX" b="1" dirty="0"/>
              <a:t>3. Predeterminación de los gastos indirectos. </a:t>
            </a:r>
            <a:endParaRPr lang="es-MX" dirty="0"/>
          </a:p>
          <a:p>
            <a:r>
              <a:rPr lang="es-MX" dirty="0"/>
              <a:t>El estándar de este elemento requiere de la capacidad de producción en condiciones normales de trabajo. En este caso deberá aprovecharse la experiencia de la fábrica para obtener el volumen de producción en unidades u horas de trabajo. </a:t>
            </a:r>
          </a:p>
          <a:p>
            <a:r>
              <a:rPr lang="es-MX" dirty="0"/>
              <a:t>Se requiere también el presupuesto de gastos de producción considerando los constantes y variables, tomando los datos estadísticos de la empresa relacionados con los volúmenes de producción trabajos, conociendo los presupuestos de gastos y volúmenes de producción se obtiene el factor de aplicación ya sea por : hora-maquina, hora-hombre, o unidad productiva. </a:t>
            </a:r>
          </a:p>
          <a:p>
            <a:endParaRPr lang="es-CL" dirty="0"/>
          </a:p>
        </p:txBody>
      </p:sp>
    </p:spTree>
    <p:extLst>
      <p:ext uri="{BB962C8B-B14F-4D97-AF65-F5344CB8AC3E}">
        <p14:creationId xmlns:p14="http://schemas.microsoft.com/office/powerpoint/2010/main" val="9082004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 </a:t>
            </a:r>
            <a:endParaRPr lang="es-CL" dirty="0"/>
          </a:p>
        </p:txBody>
      </p:sp>
      <p:sp>
        <p:nvSpPr>
          <p:cNvPr id="3" name="Marcador de contenido 2"/>
          <p:cNvSpPr>
            <a:spLocks noGrp="1"/>
          </p:cNvSpPr>
          <p:nvPr>
            <p:ph idx="1"/>
          </p:nvPr>
        </p:nvSpPr>
        <p:spPr/>
        <p:txBody>
          <a:bodyPr>
            <a:normAutofit/>
          </a:bodyPr>
          <a:lstStyle/>
          <a:p>
            <a:pPr marL="0" indent="0">
              <a:buNone/>
            </a:pPr>
            <a:endParaRPr lang="es-CL" dirty="0" smtClean="0"/>
          </a:p>
          <a:p>
            <a:r>
              <a:rPr lang="es-CL" dirty="0"/>
              <a:t>  </a:t>
            </a:r>
            <a:r>
              <a:rPr lang="es-MX" b="1" dirty="0"/>
              <a:t>1.9 DESVIACIÓN ENTRE LOS COSTOS ESTÁNDAR Y LOS COSTOS REALES </a:t>
            </a:r>
            <a:endParaRPr lang="es-MX" dirty="0"/>
          </a:p>
          <a:p>
            <a:r>
              <a:rPr lang="es-CL" dirty="0"/>
              <a:t>1.- Desviación de Materiales </a:t>
            </a:r>
          </a:p>
          <a:p>
            <a:r>
              <a:rPr lang="es-MX" dirty="0"/>
              <a:t>2.- Desviación de la Mano de Obra </a:t>
            </a:r>
          </a:p>
          <a:p>
            <a:r>
              <a:rPr lang="es-MX" dirty="0"/>
              <a:t>3.- Desviación en Gastos Indirectos </a:t>
            </a:r>
          </a:p>
        </p:txBody>
      </p:sp>
    </p:spTree>
    <p:extLst>
      <p:ext uri="{BB962C8B-B14F-4D97-AF65-F5344CB8AC3E}">
        <p14:creationId xmlns:p14="http://schemas.microsoft.com/office/powerpoint/2010/main" val="26583146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 </a:t>
            </a:r>
            <a:endParaRPr lang="es-CL" dirty="0"/>
          </a:p>
        </p:txBody>
      </p:sp>
      <p:sp>
        <p:nvSpPr>
          <p:cNvPr id="3" name="Marcador de contenido 2"/>
          <p:cNvSpPr>
            <a:spLocks noGrp="1"/>
          </p:cNvSpPr>
          <p:nvPr>
            <p:ph idx="1"/>
          </p:nvPr>
        </p:nvSpPr>
        <p:spPr/>
        <p:txBody>
          <a:bodyPr>
            <a:normAutofit fontScale="85000" lnSpcReduction="20000"/>
          </a:bodyPr>
          <a:lstStyle/>
          <a:p>
            <a:pPr marL="0" indent="0">
              <a:buNone/>
            </a:pPr>
            <a:endParaRPr lang="es-CL" dirty="0" smtClean="0"/>
          </a:p>
          <a:p>
            <a:r>
              <a:rPr lang="es-CL" dirty="0"/>
              <a:t>  </a:t>
            </a:r>
            <a:r>
              <a:rPr lang="es-MX" b="1" dirty="0"/>
              <a:t>1.9 DESVIACIÓN ENTRE LOS COSTOS ESTÁNDAR Y LOS COSTOS REALES </a:t>
            </a:r>
            <a:endParaRPr lang="es-MX" dirty="0"/>
          </a:p>
          <a:p>
            <a:r>
              <a:rPr lang="es-MX" dirty="0" smtClean="0"/>
              <a:t>Los </a:t>
            </a:r>
            <a:r>
              <a:rPr lang="es-MX" dirty="0"/>
              <a:t>análisis de desviación de materiales y mano de obra directos se pueden subdividir en: </a:t>
            </a:r>
          </a:p>
          <a:p>
            <a:r>
              <a:rPr lang="es-CL" dirty="0"/>
              <a:t>a) desviación en cantidad </a:t>
            </a:r>
          </a:p>
          <a:p>
            <a:r>
              <a:rPr lang="es-CL" dirty="0"/>
              <a:t>b) desviación en precio. </a:t>
            </a:r>
          </a:p>
          <a:p>
            <a:r>
              <a:rPr lang="es-MX" b="1" dirty="0"/>
              <a:t>Desviación en cantidad: </a:t>
            </a:r>
            <a:r>
              <a:rPr lang="es-MX" dirty="0"/>
              <a:t>representa diferencia entre los estándares físicos calculados y las cantidades reales consumidas o utilizadas originadas por errores o diferencias en la operación. </a:t>
            </a:r>
          </a:p>
          <a:p>
            <a:r>
              <a:rPr lang="es-MX" b="1" dirty="0"/>
              <a:t>Desviación en precio: </a:t>
            </a:r>
            <a:r>
              <a:rPr lang="es-MX" dirty="0"/>
              <a:t>reflejan los ajustes entre las cuotas predeterminadas y las realmente pagadas por causas externas a la empresa y que en algunos casos podrían ser previstos por la administración del negocio </a:t>
            </a:r>
            <a:endParaRPr lang="es-CL" dirty="0"/>
          </a:p>
        </p:txBody>
      </p:sp>
    </p:spTree>
    <p:extLst>
      <p:ext uri="{BB962C8B-B14F-4D97-AF65-F5344CB8AC3E}">
        <p14:creationId xmlns:p14="http://schemas.microsoft.com/office/powerpoint/2010/main" val="33105745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p:txBody>
          <a:bodyPr>
            <a:normAutofit lnSpcReduction="10000"/>
          </a:bodyPr>
          <a:lstStyle/>
          <a:p>
            <a:r>
              <a:rPr lang="es-MX" dirty="0"/>
              <a:t>Las desviaciones de los gastos indirectos de fabricación son: </a:t>
            </a:r>
          </a:p>
          <a:p>
            <a:r>
              <a:rPr lang="es-CL" dirty="0"/>
              <a:t>a) Desviación en Presupuesto </a:t>
            </a:r>
          </a:p>
          <a:p>
            <a:r>
              <a:rPr lang="es-MX" dirty="0"/>
              <a:t>b) Desviación en la Capacidad </a:t>
            </a:r>
          </a:p>
          <a:p>
            <a:r>
              <a:rPr lang="es-CL" dirty="0"/>
              <a:t>c) Desviación en Eficiencia. </a:t>
            </a:r>
          </a:p>
          <a:p>
            <a:r>
              <a:rPr lang="es-MX" dirty="0"/>
              <a:t>Se calcula la capacidad no aprovechada de más en relación con la realidad operada y posteriormente comparamos esa capacidad trabajada con el estándar que debería haberse logrado, obteniendo la deficiencia o sobre eficiencia obtenida. </a:t>
            </a:r>
            <a:endParaRPr lang="es-CL" dirty="0" smtClean="0"/>
          </a:p>
          <a:p>
            <a:pPr marL="0" indent="0">
              <a:buNone/>
            </a:pPr>
            <a:r>
              <a:rPr lang="es-CL" dirty="0"/>
              <a:t>  </a:t>
            </a:r>
          </a:p>
        </p:txBody>
      </p:sp>
    </p:spTree>
    <p:extLst>
      <p:ext uri="{BB962C8B-B14F-4D97-AF65-F5344CB8AC3E}">
        <p14:creationId xmlns:p14="http://schemas.microsoft.com/office/powerpoint/2010/main" val="15381565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 </a:t>
            </a:r>
            <a:endParaRPr lang="es-CL" dirty="0"/>
          </a:p>
        </p:txBody>
      </p:sp>
      <p:sp>
        <p:nvSpPr>
          <p:cNvPr id="3" name="Marcador de contenido 2"/>
          <p:cNvSpPr>
            <a:spLocks noGrp="1"/>
          </p:cNvSpPr>
          <p:nvPr>
            <p:ph idx="1"/>
          </p:nvPr>
        </p:nvSpPr>
        <p:spPr>
          <a:xfrm>
            <a:off x="1451579" y="1444240"/>
            <a:ext cx="9603275" cy="4022106"/>
          </a:xfrm>
        </p:spPr>
        <p:txBody>
          <a:bodyPr>
            <a:normAutofit/>
          </a:bodyPr>
          <a:lstStyle/>
          <a:p>
            <a:pPr marL="0" indent="0">
              <a:buNone/>
            </a:pPr>
            <a:endParaRPr lang="es-CL" dirty="0" smtClean="0"/>
          </a:p>
          <a:p>
            <a:r>
              <a:rPr lang="es-CL" dirty="0" smtClean="0"/>
              <a:t>  </a:t>
            </a:r>
            <a:r>
              <a:rPr lang="es-MX" sz="1600" b="1" dirty="0"/>
              <a:t>1.10 DIFERENCIAS ENTRE LOS COSTOS ESTÁNDAR Y </a:t>
            </a:r>
            <a:r>
              <a:rPr lang="es-MX" sz="1600" b="1" dirty="0" smtClean="0"/>
              <a:t>LOS COSTOS ESTIMADOS</a:t>
            </a:r>
            <a:r>
              <a:rPr lang="es-MX" b="1" dirty="0"/>
              <a:t>. </a:t>
            </a:r>
            <a:endParaRPr lang="es-MX" b="1" dirty="0" smtClean="0"/>
          </a:p>
          <a:p>
            <a:r>
              <a:rPr lang="es-MX" dirty="0" smtClean="0"/>
              <a:t>Todo </a:t>
            </a:r>
            <a:r>
              <a:rPr lang="es-MX" dirty="0"/>
              <a:t>estándar es una estimación en el fondo, pero no toda estimación es un estándar. 	</a:t>
            </a:r>
          </a:p>
          <a:p>
            <a:r>
              <a:rPr lang="es-CL" dirty="0"/>
              <a:t>	</a:t>
            </a:r>
            <a:r>
              <a:rPr lang="es-CL" dirty="0" smtClean="0"/>
              <a:t>                                                                  </a:t>
            </a:r>
            <a:r>
              <a:rPr lang="es-CL" dirty="0"/>
              <a:t>	</a:t>
            </a:r>
          </a:p>
          <a:p>
            <a:r>
              <a:rPr lang="es-MX" dirty="0"/>
              <a:t>		</a:t>
            </a:r>
          </a:p>
          <a:p>
            <a:r>
              <a:rPr lang="es-MX" dirty="0"/>
              <a:t>		</a:t>
            </a:r>
          </a:p>
          <a:p>
            <a:r>
              <a:rPr lang="es-MX" dirty="0"/>
              <a:t>		</a:t>
            </a:r>
          </a:p>
          <a:p>
            <a:pPr marL="0" indent="0">
              <a:buNone/>
            </a:pPr>
            <a:endParaRPr lang="es-CL" dirty="0"/>
          </a:p>
        </p:txBody>
      </p:sp>
      <p:graphicFrame>
        <p:nvGraphicFramePr>
          <p:cNvPr id="4" name="3 Tabla"/>
          <p:cNvGraphicFramePr>
            <a:graphicFrameLocks noGrp="1"/>
          </p:cNvGraphicFramePr>
          <p:nvPr>
            <p:extLst>
              <p:ext uri="{D42A27DB-BD31-4B8C-83A1-F6EECF244321}">
                <p14:modId xmlns:p14="http://schemas.microsoft.com/office/powerpoint/2010/main" val="3452286495"/>
              </p:ext>
            </p:extLst>
          </p:nvPr>
        </p:nvGraphicFramePr>
        <p:xfrm>
          <a:off x="205099" y="3059392"/>
          <a:ext cx="11853017" cy="2739050"/>
        </p:xfrm>
        <a:graphic>
          <a:graphicData uri="http://schemas.openxmlformats.org/drawingml/2006/table">
            <a:tbl>
              <a:tblPr firstRow="1" bandRow="1">
                <a:tableStyleId>{5C22544A-7EE6-4342-B048-85BDC9FD1C3A}</a:tableStyleId>
              </a:tblPr>
              <a:tblGrid>
                <a:gridCol w="6009591"/>
                <a:gridCol w="5843426"/>
              </a:tblGrid>
              <a:tr h="351599">
                <a:tc>
                  <a:txBody>
                    <a:bodyPr/>
                    <a:lstStyle/>
                    <a:p>
                      <a:r>
                        <a:rPr lang="es-CL" b="1" dirty="0" smtClean="0"/>
                        <a:t>ESTIMADOS</a:t>
                      </a:r>
                      <a:endParaRPr lang="es-CL" dirty="0"/>
                    </a:p>
                  </a:txBody>
                  <a:tcPr/>
                </a:tc>
                <a:tc>
                  <a:txBody>
                    <a:bodyPr/>
                    <a:lstStyle/>
                    <a:p>
                      <a:r>
                        <a:rPr lang="es-CL" b="1" dirty="0" smtClean="0"/>
                        <a:t>ESTÁNDAR </a:t>
                      </a:r>
                      <a:endParaRPr lang="es-CL" dirty="0"/>
                    </a:p>
                  </a:txBody>
                  <a:tcPr/>
                </a:tc>
              </a:tr>
              <a:tr h="615298">
                <a:tc>
                  <a:txBody>
                    <a:bodyPr/>
                    <a:lstStyle/>
                    <a:p>
                      <a:r>
                        <a:rPr lang="es-MX" dirty="0" smtClean="0"/>
                        <a:t>Los costos estimados se ajustan a los históricos.  </a:t>
                      </a:r>
                      <a:endParaRPr lang="es-CL" dirty="0"/>
                    </a:p>
                  </a:txBody>
                  <a:tcPr/>
                </a:tc>
                <a:tc>
                  <a:txBody>
                    <a:bodyPr/>
                    <a:lstStyle/>
                    <a:p>
                      <a:r>
                        <a:rPr lang="es-MX" dirty="0" smtClean="0"/>
                        <a:t>Los costos históricos se ajustan al estándar. </a:t>
                      </a:r>
                      <a:endParaRPr lang="es-CL" dirty="0"/>
                    </a:p>
                  </a:txBody>
                  <a:tcPr/>
                </a:tc>
              </a:tr>
              <a:tr h="878996">
                <a:tc>
                  <a:txBody>
                    <a:bodyPr/>
                    <a:lstStyle/>
                    <a:p>
                      <a:r>
                        <a:rPr lang="es-MX" dirty="0" smtClean="0"/>
                        <a:t>Las variaciones modifican el costo estimado mediante una rectificación a las cuentas afectadas </a:t>
                      </a:r>
                      <a:endParaRPr lang="es-CL" dirty="0"/>
                    </a:p>
                  </a:txBody>
                  <a:tcPr/>
                </a:tc>
                <a:tc>
                  <a:txBody>
                    <a:bodyPr/>
                    <a:lstStyle/>
                    <a:p>
                      <a:r>
                        <a:rPr lang="es-MX" dirty="0" smtClean="0"/>
                        <a:t>Las desviaciones no modifican al costo estándar, deben analizarse para determinar sus causas. </a:t>
                      </a:r>
                      <a:endParaRPr lang="es-CL" dirty="0"/>
                    </a:p>
                  </a:txBody>
                  <a:tcPr/>
                </a:tc>
              </a:tr>
              <a:tr h="878996">
                <a:tc>
                  <a:txBody>
                    <a:bodyPr/>
                    <a:lstStyle/>
                    <a:p>
                      <a:r>
                        <a:rPr lang="es-MX" dirty="0" smtClean="0"/>
                        <a:t>El estimado se basa en experiencias adquiridas y un conocimiento de la empresa. </a:t>
                      </a:r>
                      <a:endParaRPr lang="es-CL" dirty="0"/>
                    </a:p>
                  </a:txBody>
                  <a:tcPr/>
                </a:tc>
                <a:tc>
                  <a:txBody>
                    <a:bodyPr/>
                    <a:lstStyle/>
                    <a:p>
                      <a:r>
                        <a:rPr lang="es-MX" dirty="0" smtClean="0"/>
                        <a:t>El estándar hace estudios profundos científicos para fijar sus cuotas. </a:t>
                      </a:r>
                      <a:endParaRPr lang="es-CL" dirty="0"/>
                    </a:p>
                  </a:txBody>
                  <a:tcPr/>
                </a:tc>
              </a:tr>
            </a:tbl>
          </a:graphicData>
        </a:graphic>
      </p:graphicFrame>
      <p:sp>
        <p:nvSpPr>
          <p:cNvPr id="5" name="4 Rectángulo"/>
          <p:cNvSpPr/>
          <p:nvPr/>
        </p:nvSpPr>
        <p:spPr>
          <a:xfrm>
            <a:off x="3048000" y="3105835"/>
            <a:ext cx="6096000" cy="646331"/>
          </a:xfrm>
          <a:prstGeom prst="rect">
            <a:avLst/>
          </a:prstGeom>
        </p:spPr>
        <p:txBody>
          <a:bodyPr>
            <a:spAutoFit/>
          </a:bodyPr>
          <a:lstStyle/>
          <a:p>
            <a:r>
              <a:rPr lang="es-MX" dirty="0"/>
              <a:t>El estándar hace estudios profundos científicos para fijar sus cuotas. </a:t>
            </a:r>
            <a:endParaRPr lang="es-CL" dirty="0"/>
          </a:p>
        </p:txBody>
      </p:sp>
    </p:spTree>
    <p:extLst>
      <p:ext uri="{BB962C8B-B14F-4D97-AF65-F5344CB8AC3E}">
        <p14:creationId xmlns:p14="http://schemas.microsoft.com/office/powerpoint/2010/main" val="8657822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 </a:t>
            </a:r>
            <a:endParaRPr lang="es-CL" dirty="0"/>
          </a:p>
        </p:txBody>
      </p:sp>
      <p:sp>
        <p:nvSpPr>
          <p:cNvPr id="3" name="Marcador de contenido 2"/>
          <p:cNvSpPr>
            <a:spLocks noGrp="1"/>
          </p:cNvSpPr>
          <p:nvPr>
            <p:ph idx="1"/>
          </p:nvPr>
        </p:nvSpPr>
        <p:spPr>
          <a:xfrm>
            <a:off x="1451579" y="1239140"/>
            <a:ext cx="9603275" cy="4227206"/>
          </a:xfrm>
        </p:spPr>
        <p:txBody>
          <a:bodyPr>
            <a:normAutofit/>
          </a:bodyPr>
          <a:lstStyle/>
          <a:p>
            <a:pPr marL="0" indent="0">
              <a:buNone/>
            </a:pPr>
            <a:endParaRPr lang="es-CL" dirty="0" smtClean="0"/>
          </a:p>
          <a:p>
            <a:r>
              <a:rPr lang="es-CL" dirty="0" smtClean="0"/>
              <a:t>  </a:t>
            </a:r>
            <a:r>
              <a:rPr lang="es-MX" sz="1600" b="1" dirty="0"/>
              <a:t>1.10 DIFERENCIAS ENTRE LOS COSTOS ESTÁNDAR Y </a:t>
            </a:r>
            <a:r>
              <a:rPr lang="es-MX" sz="1600" b="1" dirty="0" smtClean="0"/>
              <a:t>LOS COSTOS ESTIMADOS</a:t>
            </a:r>
            <a:r>
              <a:rPr lang="es-MX" b="1" dirty="0"/>
              <a:t>. </a:t>
            </a:r>
            <a:endParaRPr lang="es-MX" b="1" dirty="0" smtClean="0"/>
          </a:p>
          <a:p>
            <a:r>
              <a:rPr lang="es-MX" dirty="0" smtClean="0"/>
              <a:t>Todo </a:t>
            </a:r>
            <a:r>
              <a:rPr lang="es-MX" dirty="0"/>
              <a:t>estándar es una estimación en el fondo, pero no toda estimación es un estándar. 	</a:t>
            </a:r>
          </a:p>
          <a:p>
            <a:r>
              <a:rPr lang="es-CL" dirty="0"/>
              <a:t>	</a:t>
            </a:r>
            <a:r>
              <a:rPr lang="es-CL" dirty="0" smtClean="0"/>
              <a:t>                                                                  </a:t>
            </a:r>
            <a:r>
              <a:rPr lang="es-CL" dirty="0"/>
              <a:t>	</a:t>
            </a:r>
          </a:p>
          <a:p>
            <a:r>
              <a:rPr lang="es-MX" dirty="0"/>
              <a:t>		</a:t>
            </a:r>
          </a:p>
          <a:p>
            <a:r>
              <a:rPr lang="es-MX" dirty="0"/>
              <a:t>		</a:t>
            </a:r>
          </a:p>
          <a:p>
            <a:r>
              <a:rPr lang="es-MX" dirty="0"/>
              <a:t>		</a:t>
            </a:r>
          </a:p>
          <a:p>
            <a:pPr marL="0" indent="0">
              <a:buNone/>
            </a:pPr>
            <a:endParaRPr lang="es-CL" dirty="0"/>
          </a:p>
        </p:txBody>
      </p:sp>
      <p:graphicFrame>
        <p:nvGraphicFramePr>
          <p:cNvPr id="4" name="3 Tabla"/>
          <p:cNvGraphicFramePr>
            <a:graphicFrameLocks noGrp="1"/>
          </p:cNvGraphicFramePr>
          <p:nvPr>
            <p:extLst>
              <p:ext uri="{D42A27DB-BD31-4B8C-83A1-F6EECF244321}">
                <p14:modId xmlns:p14="http://schemas.microsoft.com/office/powerpoint/2010/main" val="2143080305"/>
              </p:ext>
            </p:extLst>
          </p:nvPr>
        </p:nvGraphicFramePr>
        <p:xfrm>
          <a:off x="205099" y="2666285"/>
          <a:ext cx="11853017" cy="4297680"/>
        </p:xfrm>
        <a:graphic>
          <a:graphicData uri="http://schemas.openxmlformats.org/drawingml/2006/table">
            <a:tbl>
              <a:tblPr firstRow="1" bandRow="1">
                <a:tableStyleId>{5C22544A-7EE6-4342-B048-85BDC9FD1C3A}</a:tableStyleId>
              </a:tblPr>
              <a:tblGrid>
                <a:gridCol w="6009591"/>
                <a:gridCol w="5843426"/>
              </a:tblGrid>
              <a:tr h="351599">
                <a:tc>
                  <a:txBody>
                    <a:bodyPr/>
                    <a:lstStyle/>
                    <a:p>
                      <a:r>
                        <a:rPr lang="es-CL" b="1" dirty="0" smtClean="0"/>
                        <a:t>ESTIMADOS</a:t>
                      </a:r>
                      <a:endParaRPr lang="es-CL" dirty="0"/>
                    </a:p>
                  </a:txBody>
                  <a:tcPr/>
                </a:tc>
                <a:tc>
                  <a:txBody>
                    <a:bodyPr/>
                    <a:lstStyle/>
                    <a:p>
                      <a:r>
                        <a:rPr lang="es-CL" b="1" dirty="0" smtClean="0"/>
                        <a:t>ESTÁNDAR </a:t>
                      </a:r>
                      <a:endParaRPr lang="es-CL" dirty="0"/>
                    </a:p>
                  </a:txBody>
                  <a:tcPr/>
                </a:tc>
              </a:tr>
              <a:tr h="6152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Es más barata su implantación y más caro su sostenimiento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Es más cara su implantación y más barato su sostenimiento 	</a:t>
                      </a:r>
                    </a:p>
                    <a:p>
                      <a:endParaRPr lang="es-CL" dirty="0"/>
                    </a:p>
                  </a:txBody>
                  <a:tcPr/>
                </a:tc>
              </a:tr>
              <a:tr h="878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El costo estimado indica lo que "puede" costar un producto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 El costo estándar indica lo que "debe" costar un producto. 	</a:t>
                      </a:r>
                    </a:p>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	</a:t>
                      </a:r>
                    </a:p>
                    <a:p>
                      <a:endParaRPr lang="es-CL" dirty="0"/>
                    </a:p>
                  </a:txBody>
                  <a:tcPr/>
                </a:tc>
              </a:tr>
              <a:tr h="878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El costo estimado es la técnica primaria de valuación predeterminada.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El costo estándar es la técnica máxima de valuación predeterminada 	</a:t>
                      </a:r>
                    </a:p>
                    <a:p>
                      <a:endParaRPr lang="es-CL" dirty="0"/>
                    </a:p>
                  </a:txBody>
                  <a:tcPr/>
                </a:tc>
              </a:tr>
              <a:tr h="878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Para la implantación del costo estimado, no es indispensable un extraordinario control interno 	</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800" b="0" i="0" u="none" strike="noStrike" kern="1200" baseline="0" dirty="0" smtClean="0">
                          <a:solidFill>
                            <a:schemeClr val="dk1"/>
                          </a:solidFill>
                          <a:latin typeface="+mn-lt"/>
                          <a:ea typeface="+mn-ea"/>
                          <a:cs typeface="+mn-cs"/>
                        </a:rPr>
                        <a:t>Para la implantación del costo estándar, es indispensable un extraordinario control interno 	</a:t>
                      </a:r>
                    </a:p>
                    <a:p>
                      <a:endParaRPr lang="es-CL" dirty="0"/>
                    </a:p>
                  </a:txBody>
                  <a:tcPr/>
                </a:tc>
              </a:tr>
            </a:tbl>
          </a:graphicData>
        </a:graphic>
      </p:graphicFrame>
    </p:spTree>
    <p:extLst>
      <p:ext uri="{BB962C8B-B14F-4D97-AF65-F5344CB8AC3E}">
        <p14:creationId xmlns:p14="http://schemas.microsoft.com/office/powerpoint/2010/main" val="238513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a:bodyPr>
          <a:lstStyle/>
          <a:p>
            <a:pPr marL="0" indent="0">
              <a:buNone/>
            </a:pPr>
            <a:r>
              <a:rPr lang="es-CL" dirty="0" smtClean="0"/>
              <a:t>  </a:t>
            </a:r>
            <a:r>
              <a:rPr lang="es-CL" b="1" u="sng" dirty="0" smtClean="0"/>
              <a:t>Enunciado de Ejercicio Aplicado:</a:t>
            </a:r>
          </a:p>
          <a:p>
            <a:pPr marL="0" indent="0">
              <a:buNone/>
            </a:pPr>
            <a:r>
              <a:rPr lang="es-CL" i="1" dirty="0" smtClean="0"/>
              <a:t>La compañía « Muebles Rústicos» ,fábrica un solo tipo de muebles de comedor y durante los últimos años ha logrado estandarizar sus procesos, creando los siguientes datos para la producción de cada uno, empleando como base las horas de Mano de obra Directa, a saber:</a:t>
            </a:r>
          </a:p>
          <a:p>
            <a:pPr marL="0" indent="0">
              <a:buNone/>
            </a:pPr>
            <a:r>
              <a:rPr lang="es-CL" i="1" u="sng" dirty="0"/>
              <a:t> </a:t>
            </a:r>
            <a:r>
              <a:rPr lang="es-CL" i="1" u="sng" dirty="0" smtClean="0"/>
              <a:t>                                   Cantidad                         Costo </a:t>
            </a:r>
            <a:r>
              <a:rPr lang="es-CL" i="1" u="sng" dirty="0"/>
              <a:t>U</a:t>
            </a:r>
            <a:r>
              <a:rPr lang="es-CL" i="1" u="sng" dirty="0" smtClean="0"/>
              <a:t>nitario</a:t>
            </a:r>
          </a:p>
          <a:p>
            <a:pPr marL="0" indent="0">
              <a:buNone/>
            </a:pPr>
            <a:r>
              <a:rPr lang="es-CL" i="1" u="sng" dirty="0" smtClean="0"/>
              <a:t>Materia Prima                 25 kilos                              $ 3 el kilo</a:t>
            </a:r>
          </a:p>
          <a:p>
            <a:pPr marL="0" indent="0">
              <a:buNone/>
            </a:pPr>
            <a:r>
              <a:rPr lang="es-CL" i="1" u="sng" dirty="0" smtClean="0"/>
              <a:t>Mano de Obra Directa         5 horas                          $ 10 cada hora</a:t>
            </a:r>
            <a:endParaRPr lang="es-CL" i="1" u="sng" dirty="0"/>
          </a:p>
        </p:txBody>
      </p:sp>
    </p:spTree>
    <p:extLst>
      <p:ext uri="{BB962C8B-B14F-4D97-AF65-F5344CB8AC3E}">
        <p14:creationId xmlns:p14="http://schemas.microsoft.com/office/powerpoint/2010/main" val="29454148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fontScale="92500"/>
          </a:bodyPr>
          <a:lstStyle/>
          <a:p>
            <a:pPr marL="0" indent="0">
              <a:buNone/>
            </a:pPr>
            <a:r>
              <a:rPr lang="es-CL" dirty="0" smtClean="0"/>
              <a:t>  </a:t>
            </a:r>
            <a:r>
              <a:rPr lang="es-CL" b="1" u="sng" dirty="0" smtClean="0"/>
              <a:t>Enunciado de Ejercicio Aplicado:</a:t>
            </a:r>
          </a:p>
          <a:p>
            <a:pPr marL="0" indent="0">
              <a:buNone/>
            </a:pPr>
            <a:r>
              <a:rPr lang="es-CL" i="1" dirty="0" smtClean="0"/>
              <a:t>Durante  el mes de Abril se fabricaron 300 comedores, en donde en cada uno se empleo un tiempo de producción real de 4 horas  de producción por cada uno, pagándose a fin de mes por concepto de Mano de Obra una tarifa por hora de $10.50.No hubo inventario inicial de materia prima, por lo que debieron comprarse 7800 kilos de madera a un costo de $2,50 por cada kilo. No quedando  tampoco inventario final este elemento en particular al finalizar el mes. Se tenía presupuestado trabajar 1450 horas y por otra parte que los costos fijos totalizaran 2900 por el mes , y los variables serían aplicados en base a una tasa de $1 </a:t>
            </a:r>
            <a:r>
              <a:rPr lang="es-CL" i="1" dirty="0"/>
              <a:t>p</a:t>
            </a:r>
            <a:r>
              <a:rPr lang="es-CL" i="1" dirty="0" smtClean="0"/>
              <a:t>or hora. Los </a:t>
            </a:r>
            <a:r>
              <a:rPr lang="es-CL" i="1" dirty="0" err="1"/>
              <a:t>C</a:t>
            </a:r>
            <a:r>
              <a:rPr lang="es-CL" i="1" dirty="0" err="1" smtClean="0"/>
              <a:t>if</a:t>
            </a:r>
            <a:r>
              <a:rPr lang="es-CL" i="1" dirty="0" smtClean="0"/>
              <a:t> totales al finalizar el mes totalizaron $5.000.</a:t>
            </a:r>
            <a:endParaRPr lang="es-CL" i="1" dirty="0"/>
          </a:p>
          <a:p>
            <a:pPr marL="0" indent="0">
              <a:buNone/>
            </a:pPr>
            <a:r>
              <a:rPr lang="es-CL" i="1" dirty="0" smtClean="0"/>
              <a:t>                                     </a:t>
            </a:r>
            <a:endParaRPr lang="es-CL" i="1" u="sng" dirty="0" smtClean="0"/>
          </a:p>
        </p:txBody>
      </p:sp>
    </p:spTree>
    <p:extLst>
      <p:ext uri="{BB962C8B-B14F-4D97-AF65-F5344CB8AC3E}">
        <p14:creationId xmlns:p14="http://schemas.microsoft.com/office/powerpoint/2010/main" val="15214693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a:bodyPr>
          <a:lstStyle/>
          <a:p>
            <a:pPr marL="0" indent="0">
              <a:buNone/>
            </a:pPr>
            <a:r>
              <a:rPr lang="es-CL" dirty="0" smtClean="0"/>
              <a:t>  </a:t>
            </a:r>
            <a:r>
              <a:rPr lang="es-CL" b="1" u="sng" dirty="0" smtClean="0"/>
              <a:t>Desarrollo</a:t>
            </a:r>
            <a:r>
              <a:rPr lang="es-CL" b="1" u="sng" dirty="0" smtClean="0"/>
              <a:t> del </a:t>
            </a:r>
            <a:r>
              <a:rPr lang="es-CL" b="1" u="sng" dirty="0" smtClean="0"/>
              <a:t>Ejercicio Aplicado</a:t>
            </a:r>
            <a:r>
              <a:rPr lang="es-CL" b="1" u="sng" dirty="0" smtClean="0"/>
              <a:t>:</a:t>
            </a:r>
          </a:p>
          <a:p>
            <a:pPr marL="0" indent="0">
              <a:buNone/>
            </a:pPr>
            <a:r>
              <a:rPr lang="es-CL" b="1" u="sng" dirty="0" smtClean="0"/>
              <a:t>1.-VARIACIONES DE MATERIA PRIMA:</a:t>
            </a:r>
            <a:endParaRPr lang="es-CL" b="1" u="sng" dirty="0" smtClean="0"/>
          </a:p>
          <a:p>
            <a:pPr marL="0" indent="0">
              <a:buNone/>
            </a:pPr>
            <a:r>
              <a:rPr lang="es-CL" b="1" i="1" u="sng" dirty="0" smtClean="0"/>
              <a:t>Variaciones de Precio</a:t>
            </a:r>
            <a:endParaRPr lang="es-CL" b="1" i="1" u="sng" dirty="0" smtClean="0"/>
          </a:p>
          <a:p>
            <a:pPr marL="0" indent="0">
              <a:buNone/>
            </a:pPr>
            <a:r>
              <a:rPr lang="es-CL" i="1" u="sng" dirty="0" smtClean="0"/>
              <a:t>=( Precio Real – Precio Estándar)* Cantidad Real Comprada </a:t>
            </a:r>
            <a:endParaRPr lang="es-CL" i="1" u="sng" dirty="0" smtClean="0"/>
          </a:p>
          <a:p>
            <a:pPr marL="0" indent="0">
              <a:buNone/>
            </a:pPr>
            <a:r>
              <a:rPr lang="es-CL" i="1" u="sng" dirty="0" smtClean="0"/>
              <a:t>=( $2.5-$3.00) *7800                   Corresponde a la compra de materia prima y se ocupo toda</a:t>
            </a:r>
          </a:p>
          <a:p>
            <a:pPr marL="0" indent="0">
              <a:buNone/>
            </a:pPr>
            <a:r>
              <a:rPr lang="es-CL" i="1" u="sng" dirty="0" smtClean="0"/>
              <a:t>= $3900 Favorable</a:t>
            </a:r>
            <a:endParaRPr lang="es-CL" i="1" u="sng" dirty="0"/>
          </a:p>
        </p:txBody>
      </p:sp>
      <p:sp>
        <p:nvSpPr>
          <p:cNvPr id="4" name="3 Flecha derecha"/>
          <p:cNvSpPr/>
          <p:nvPr/>
        </p:nvSpPr>
        <p:spPr>
          <a:xfrm>
            <a:off x="3839155" y="382548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016541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fontScale="92500" lnSpcReduction="10000"/>
          </a:bodyPr>
          <a:lstStyle/>
          <a:p>
            <a:pPr marL="0" indent="0">
              <a:buNone/>
            </a:pPr>
            <a:r>
              <a:rPr lang="es-CL" dirty="0" smtClean="0"/>
              <a:t>  </a:t>
            </a:r>
            <a:r>
              <a:rPr lang="es-CL" b="1" u="sng" dirty="0" smtClean="0"/>
              <a:t>Desarrollo</a:t>
            </a:r>
            <a:r>
              <a:rPr lang="es-CL" b="1" u="sng" dirty="0" smtClean="0"/>
              <a:t> del </a:t>
            </a:r>
            <a:r>
              <a:rPr lang="es-CL" b="1" u="sng" dirty="0" smtClean="0"/>
              <a:t>Ejercicio Aplicado</a:t>
            </a:r>
            <a:r>
              <a:rPr lang="es-CL" b="1" u="sng" dirty="0" smtClean="0"/>
              <a:t>:</a:t>
            </a:r>
          </a:p>
          <a:p>
            <a:pPr marL="0" indent="0">
              <a:buNone/>
            </a:pPr>
            <a:r>
              <a:rPr lang="es-CL" b="1" u="sng" dirty="0" smtClean="0"/>
              <a:t>1.-VARIACIONES DE MATERIA PRIMA:</a:t>
            </a:r>
            <a:endParaRPr lang="es-CL" b="1" u="sng" dirty="0" smtClean="0"/>
          </a:p>
          <a:p>
            <a:pPr marL="0" indent="0">
              <a:buNone/>
            </a:pPr>
            <a:r>
              <a:rPr lang="es-CL" b="1" i="1" u="sng" dirty="0" smtClean="0"/>
              <a:t>Variaciones de Cantidad:</a:t>
            </a:r>
            <a:endParaRPr lang="es-CL" b="1" i="1" u="sng" dirty="0" smtClean="0"/>
          </a:p>
          <a:p>
            <a:pPr marL="0" indent="0">
              <a:buNone/>
            </a:pPr>
            <a:r>
              <a:rPr lang="es-CL" i="1" u="sng" dirty="0" smtClean="0"/>
              <a:t>=( Cantidad Aplicada – Cantidad Real  )* Precio Estándar </a:t>
            </a:r>
            <a:endParaRPr lang="es-CL" i="1" u="sng" dirty="0" smtClean="0"/>
          </a:p>
          <a:p>
            <a:pPr marL="0" indent="0">
              <a:buNone/>
            </a:pPr>
            <a:r>
              <a:rPr lang="es-CL" i="1" u="sng" dirty="0" smtClean="0"/>
              <a:t>=( 7500-$7800) *3.00 </a:t>
            </a:r>
          </a:p>
          <a:p>
            <a:pPr marL="0" indent="0">
              <a:buNone/>
            </a:pPr>
            <a:r>
              <a:rPr lang="es-CL" i="1" u="sng" dirty="0" smtClean="0"/>
              <a:t>                  </a:t>
            </a:r>
          </a:p>
          <a:p>
            <a:pPr marL="0" indent="0">
              <a:buNone/>
            </a:pPr>
            <a:r>
              <a:rPr lang="es-CL" i="1" u="sng" dirty="0" smtClean="0"/>
              <a:t>25 kilos por 300 escritorios</a:t>
            </a:r>
          </a:p>
          <a:p>
            <a:pPr marL="0" indent="0">
              <a:buNone/>
            </a:pPr>
            <a:r>
              <a:rPr lang="es-CL" i="1" u="sng" dirty="0" smtClean="0"/>
              <a:t>= $900 </a:t>
            </a:r>
            <a:r>
              <a:rPr lang="es-CL" i="1" u="sng" dirty="0" smtClean="0"/>
              <a:t>Desf</a:t>
            </a:r>
            <a:r>
              <a:rPr lang="es-CL" i="1" u="sng" dirty="0" smtClean="0"/>
              <a:t>avorable</a:t>
            </a:r>
            <a:endParaRPr lang="es-CL" i="1" u="sng" dirty="0"/>
          </a:p>
        </p:txBody>
      </p:sp>
      <p:sp>
        <p:nvSpPr>
          <p:cNvPr id="5" name="4 Flecha abajo"/>
          <p:cNvSpPr/>
          <p:nvPr/>
        </p:nvSpPr>
        <p:spPr>
          <a:xfrm>
            <a:off x="1905712" y="4204532"/>
            <a:ext cx="350378" cy="4016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4376866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a:bodyPr>
          <a:lstStyle/>
          <a:p>
            <a:pPr marL="0" indent="0">
              <a:buNone/>
            </a:pPr>
            <a:r>
              <a:rPr lang="es-CL" dirty="0" smtClean="0"/>
              <a:t>  </a:t>
            </a:r>
            <a:r>
              <a:rPr lang="es-CL" b="1" u="sng" dirty="0" smtClean="0"/>
              <a:t>Desarrollo</a:t>
            </a:r>
            <a:r>
              <a:rPr lang="es-CL" b="1" u="sng" dirty="0" smtClean="0"/>
              <a:t> del </a:t>
            </a:r>
            <a:r>
              <a:rPr lang="es-CL" b="1" u="sng" dirty="0" smtClean="0"/>
              <a:t>Ejercicio Aplicado</a:t>
            </a:r>
            <a:r>
              <a:rPr lang="es-CL" b="1" u="sng" dirty="0" smtClean="0"/>
              <a:t>:</a:t>
            </a:r>
          </a:p>
          <a:p>
            <a:pPr marL="0" indent="0">
              <a:buNone/>
            </a:pPr>
            <a:r>
              <a:rPr lang="es-CL" b="1" u="sng" dirty="0" smtClean="0"/>
              <a:t>2.-VARIACIONES DE MANO DE OBRA:</a:t>
            </a:r>
            <a:endParaRPr lang="es-CL" b="1" u="sng" dirty="0" smtClean="0"/>
          </a:p>
          <a:p>
            <a:pPr marL="0" indent="0">
              <a:buNone/>
            </a:pPr>
            <a:r>
              <a:rPr lang="es-CL" b="1" i="1" u="sng" dirty="0" smtClean="0"/>
              <a:t>Variaciones de Tarifa  </a:t>
            </a:r>
            <a:endParaRPr lang="es-CL" b="1" i="1" u="sng" dirty="0" smtClean="0"/>
          </a:p>
          <a:p>
            <a:pPr marL="0" indent="0">
              <a:buNone/>
            </a:pPr>
            <a:r>
              <a:rPr lang="es-CL" i="1" u="sng" dirty="0" smtClean="0"/>
              <a:t>=( Tarifa Real – Tarifa Estándar)* Horas Reales </a:t>
            </a:r>
            <a:endParaRPr lang="es-CL" i="1" u="sng" dirty="0" smtClean="0"/>
          </a:p>
          <a:p>
            <a:pPr marL="0" indent="0">
              <a:buNone/>
            </a:pPr>
            <a:r>
              <a:rPr lang="es-CL" i="1" u="sng" dirty="0" smtClean="0"/>
              <a:t>=( $10.50-$10.00) *1200                   Corresponde a 300 muebles* 4 horas cada uno </a:t>
            </a:r>
          </a:p>
          <a:p>
            <a:pPr marL="0" indent="0">
              <a:buNone/>
            </a:pPr>
            <a:r>
              <a:rPr lang="es-CL" i="1" u="sng" dirty="0" smtClean="0"/>
              <a:t>= $600 </a:t>
            </a:r>
            <a:r>
              <a:rPr lang="es-CL" i="1" u="sng" dirty="0" smtClean="0"/>
              <a:t>Desf</a:t>
            </a:r>
            <a:r>
              <a:rPr lang="es-CL" i="1" u="sng" dirty="0" smtClean="0"/>
              <a:t>avorable</a:t>
            </a:r>
            <a:endParaRPr lang="es-CL" i="1" u="sng" dirty="0"/>
          </a:p>
        </p:txBody>
      </p:sp>
      <p:sp>
        <p:nvSpPr>
          <p:cNvPr id="4" name="3 Flecha derecha"/>
          <p:cNvSpPr/>
          <p:nvPr/>
        </p:nvSpPr>
        <p:spPr>
          <a:xfrm>
            <a:off x="4232261" y="382548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460853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fontScale="92500" lnSpcReduction="10000"/>
          </a:bodyPr>
          <a:lstStyle/>
          <a:p>
            <a:pPr marL="0" indent="0">
              <a:buNone/>
            </a:pPr>
            <a:r>
              <a:rPr lang="es-CL" dirty="0" smtClean="0"/>
              <a:t>  </a:t>
            </a:r>
            <a:r>
              <a:rPr lang="es-CL" b="1" u="sng" dirty="0" smtClean="0"/>
              <a:t>Desarrollo</a:t>
            </a:r>
            <a:r>
              <a:rPr lang="es-CL" b="1" u="sng" dirty="0" smtClean="0"/>
              <a:t> del </a:t>
            </a:r>
            <a:r>
              <a:rPr lang="es-CL" b="1" u="sng" dirty="0" smtClean="0"/>
              <a:t>Ejercicio Aplicado</a:t>
            </a:r>
            <a:r>
              <a:rPr lang="es-CL" b="1" u="sng" dirty="0" smtClean="0"/>
              <a:t>:</a:t>
            </a:r>
          </a:p>
          <a:p>
            <a:pPr marL="0" indent="0">
              <a:buNone/>
            </a:pPr>
            <a:r>
              <a:rPr lang="es-CL" b="1" u="sng" dirty="0" smtClean="0"/>
              <a:t>2.-VARIACIONES DE MANO DE OBRA:</a:t>
            </a:r>
            <a:endParaRPr lang="es-CL" b="1" u="sng" dirty="0" smtClean="0"/>
          </a:p>
          <a:p>
            <a:pPr marL="0" indent="0">
              <a:buNone/>
            </a:pPr>
            <a:r>
              <a:rPr lang="es-CL" b="1" i="1" u="sng" dirty="0" smtClean="0"/>
              <a:t>Variaciones de Eficiencia </a:t>
            </a:r>
            <a:endParaRPr lang="es-CL" b="1" i="1" u="sng" dirty="0" smtClean="0"/>
          </a:p>
          <a:p>
            <a:pPr marL="0" indent="0">
              <a:buNone/>
            </a:pPr>
            <a:r>
              <a:rPr lang="es-CL" i="1" u="sng" dirty="0" smtClean="0"/>
              <a:t>=( Horas Reales – Horas  Aplicadas)* Tarifa Estándar </a:t>
            </a:r>
            <a:endParaRPr lang="es-CL" i="1" u="sng" dirty="0" smtClean="0"/>
          </a:p>
          <a:p>
            <a:pPr marL="0" indent="0">
              <a:buNone/>
            </a:pPr>
            <a:r>
              <a:rPr lang="es-CL" i="1" u="sng" dirty="0" smtClean="0"/>
              <a:t>=( $1200-$1500) *10.00</a:t>
            </a:r>
          </a:p>
          <a:p>
            <a:pPr marL="0" indent="0">
              <a:buNone/>
            </a:pPr>
            <a:endParaRPr lang="es-CL" i="1" u="sng" dirty="0" smtClean="0"/>
          </a:p>
          <a:p>
            <a:pPr marL="0" indent="0">
              <a:buNone/>
            </a:pPr>
            <a:r>
              <a:rPr lang="es-CL" i="1" dirty="0" smtClean="0"/>
              <a:t>             </a:t>
            </a:r>
            <a:r>
              <a:rPr lang="es-CL" i="1" dirty="0"/>
              <a:t>5</a:t>
            </a:r>
            <a:r>
              <a:rPr lang="es-CL" i="1" dirty="0" smtClean="0"/>
              <a:t> horas por 300</a:t>
            </a:r>
          </a:p>
          <a:p>
            <a:pPr marL="0" indent="0">
              <a:buNone/>
            </a:pPr>
            <a:r>
              <a:rPr lang="es-CL" i="1" u="sng" dirty="0" smtClean="0"/>
              <a:t>= $3000 </a:t>
            </a:r>
            <a:r>
              <a:rPr lang="es-CL" i="1" u="sng" dirty="0"/>
              <a:t>F</a:t>
            </a:r>
            <a:r>
              <a:rPr lang="es-CL" i="1" u="sng" dirty="0" smtClean="0"/>
              <a:t>avorable</a:t>
            </a:r>
            <a:endParaRPr lang="es-CL" i="1" u="sng" dirty="0"/>
          </a:p>
        </p:txBody>
      </p:sp>
      <p:sp>
        <p:nvSpPr>
          <p:cNvPr id="5" name="4 Flecha abajo"/>
          <p:cNvSpPr/>
          <p:nvPr/>
        </p:nvSpPr>
        <p:spPr>
          <a:xfrm>
            <a:off x="2712051" y="3999432"/>
            <a:ext cx="484632" cy="4892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1698013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188007"/>
            <a:ext cx="9603275" cy="4140153"/>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endParaRPr lang="es-CL" dirty="0"/>
          </a:p>
        </p:txBody>
      </p:sp>
      <p:sp>
        <p:nvSpPr>
          <p:cNvPr id="3" name="Marcador de contenido 2"/>
          <p:cNvSpPr>
            <a:spLocks noGrp="1"/>
          </p:cNvSpPr>
          <p:nvPr>
            <p:ph idx="1"/>
          </p:nvPr>
        </p:nvSpPr>
        <p:spPr>
          <a:xfrm>
            <a:off x="1451579" y="1880076"/>
            <a:ext cx="9603275" cy="3586270"/>
          </a:xfrm>
        </p:spPr>
        <p:txBody>
          <a:bodyPr>
            <a:normAutofit lnSpcReduction="10000"/>
          </a:bodyPr>
          <a:lstStyle/>
          <a:p>
            <a:pPr marL="0" indent="0">
              <a:buNone/>
            </a:pPr>
            <a:r>
              <a:rPr lang="es-CL" dirty="0" smtClean="0"/>
              <a:t>  </a:t>
            </a:r>
            <a:r>
              <a:rPr lang="es-CL" b="1" u="sng" dirty="0" smtClean="0"/>
              <a:t>Desarrollo</a:t>
            </a:r>
            <a:r>
              <a:rPr lang="es-CL" b="1" u="sng" dirty="0" smtClean="0"/>
              <a:t> del </a:t>
            </a:r>
            <a:r>
              <a:rPr lang="es-CL" b="1" u="sng" dirty="0" smtClean="0"/>
              <a:t>Ejercicio </a:t>
            </a:r>
            <a:r>
              <a:rPr lang="es-CL" b="1" u="sng" dirty="0" smtClean="0"/>
              <a:t>Aplicado:</a:t>
            </a:r>
          </a:p>
          <a:p>
            <a:pPr marL="0" indent="0">
              <a:buNone/>
            </a:pPr>
            <a:r>
              <a:rPr lang="es-CL" b="1" u="sng" dirty="0" smtClean="0"/>
              <a:t>3.-VARIACIONES DE CIF:</a:t>
            </a:r>
            <a:endParaRPr lang="es-CL" b="1" u="sng" dirty="0" smtClean="0"/>
          </a:p>
          <a:p>
            <a:pPr marL="0" indent="0">
              <a:buNone/>
            </a:pPr>
            <a:r>
              <a:rPr lang="es-CL" b="1" i="1" u="sng" dirty="0" smtClean="0"/>
              <a:t>Variaciones de Tarifa</a:t>
            </a:r>
            <a:endParaRPr lang="es-CL" b="1" i="1" u="sng" dirty="0" smtClean="0"/>
          </a:p>
          <a:p>
            <a:pPr marL="0" indent="0">
              <a:buNone/>
            </a:pPr>
            <a:r>
              <a:rPr lang="es-CL" i="1" u="sng" dirty="0" smtClean="0"/>
              <a:t>=( Tasa Total de CIF – Horas Aplicadas)- CIF Real </a:t>
            </a:r>
            <a:endParaRPr lang="es-CL" i="1" u="sng" dirty="0" smtClean="0"/>
          </a:p>
          <a:p>
            <a:pPr marL="0" indent="0">
              <a:buNone/>
            </a:pPr>
            <a:r>
              <a:rPr lang="es-CL" i="1" u="sng" dirty="0" smtClean="0"/>
              <a:t>=( </a:t>
            </a:r>
            <a:r>
              <a:rPr lang="es-CL" b="1" i="1" u="sng" dirty="0" smtClean="0">
                <a:solidFill>
                  <a:srgbClr val="7030A0"/>
                </a:solidFill>
              </a:rPr>
              <a:t>$3 </a:t>
            </a:r>
            <a:r>
              <a:rPr lang="es-CL" i="1" u="sng" dirty="0" smtClean="0"/>
              <a:t>*hora- 1500) -5000              Tasa CIF variables=$1( </a:t>
            </a:r>
            <a:r>
              <a:rPr lang="es-CL" b="1" i="1" u="sng" dirty="0" smtClean="0">
                <a:solidFill>
                  <a:srgbClr val="FF0000"/>
                </a:solidFill>
              </a:rPr>
              <a:t>dada</a:t>
            </a:r>
            <a:r>
              <a:rPr lang="es-CL" i="1" u="sng" dirty="0" smtClean="0"/>
              <a:t>)  + Tasa CIF Fijos= 2900/1450=$2, uno mas dos nos arroja un valor de </a:t>
            </a:r>
            <a:r>
              <a:rPr lang="es-CL" b="1" i="1" u="sng" dirty="0" smtClean="0">
                <a:solidFill>
                  <a:srgbClr val="7030A0"/>
                </a:solidFill>
              </a:rPr>
              <a:t>$3       </a:t>
            </a:r>
          </a:p>
          <a:p>
            <a:pPr marL="0" indent="0">
              <a:buNone/>
            </a:pPr>
            <a:r>
              <a:rPr lang="es-CL" i="1" u="sng" dirty="0" smtClean="0"/>
              <a:t>4500-5000</a:t>
            </a:r>
          </a:p>
          <a:p>
            <a:pPr marL="0" indent="0">
              <a:buNone/>
            </a:pPr>
            <a:r>
              <a:rPr lang="es-CL" i="1" u="sng" dirty="0" smtClean="0"/>
              <a:t>= $500 Desfavorable</a:t>
            </a:r>
            <a:endParaRPr lang="es-CL" i="1" u="sng" dirty="0"/>
          </a:p>
        </p:txBody>
      </p:sp>
      <p:sp>
        <p:nvSpPr>
          <p:cNvPr id="5" name="4 Flecha derecha"/>
          <p:cNvSpPr/>
          <p:nvPr/>
        </p:nvSpPr>
        <p:spPr>
          <a:xfrm>
            <a:off x="4170349" y="3697851"/>
            <a:ext cx="76057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8533565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a:t>Costo </a:t>
            </a:r>
            <a:r>
              <a:rPr lang="es-CL" dirty="0" smtClean="0"/>
              <a:t>estándar</a:t>
            </a:r>
            <a:br>
              <a:rPr lang="es-CL" dirty="0" smtClean="0"/>
            </a:br>
            <a:r>
              <a:rPr lang="es-CL" dirty="0"/>
              <a:t/>
            </a:r>
            <a:br>
              <a:rPr lang="es-CL" dirty="0"/>
            </a:br>
            <a:r>
              <a:rPr lang="es-CL" dirty="0" smtClean="0"/>
              <a:t/>
            </a:r>
            <a:br>
              <a:rPr lang="es-CL" dirty="0" smtClean="0"/>
            </a:br>
            <a:r>
              <a:rPr lang="es-CL" dirty="0"/>
              <a:t/>
            </a:r>
            <a:br>
              <a:rPr lang="es-CL" dirty="0"/>
            </a:br>
            <a:r>
              <a:rPr lang="es-CL" dirty="0" smtClean="0"/>
              <a:t>fin </a:t>
            </a:r>
            <a:endParaRPr lang="es-CL" dirty="0"/>
          </a:p>
        </p:txBody>
      </p:sp>
      <p:sp>
        <p:nvSpPr>
          <p:cNvPr id="3" name="Marcador de contenido 2"/>
          <p:cNvSpPr>
            <a:spLocks noGrp="1"/>
          </p:cNvSpPr>
          <p:nvPr>
            <p:ph idx="1"/>
          </p:nvPr>
        </p:nvSpPr>
        <p:spPr/>
        <p:txBody>
          <a:bodyPr>
            <a:normAutofit/>
          </a:bodyPr>
          <a:lstStyle/>
          <a:p>
            <a:pPr marL="0" indent="0">
              <a:buNone/>
            </a:pPr>
            <a:endParaRPr lang="es-CL" dirty="0" smtClean="0"/>
          </a:p>
          <a:p>
            <a:pPr marL="0" indent="0">
              <a:buNone/>
            </a:pPr>
            <a:r>
              <a:rPr lang="es-CL" dirty="0" smtClean="0"/>
              <a:t>     </a:t>
            </a:r>
            <a:endParaRPr lang="es-CL" dirty="0"/>
          </a:p>
        </p:txBody>
      </p:sp>
    </p:spTree>
    <p:extLst>
      <p:ext uri="{BB962C8B-B14F-4D97-AF65-F5344CB8AC3E}">
        <p14:creationId xmlns:p14="http://schemas.microsoft.com/office/powerpoint/2010/main" val="4012395509"/>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TM10001114[[fn=Galería]]</Template>
  <TotalTime>165</TotalTime>
  <Words>2260</Words>
  <Application>Microsoft Office PowerPoint</Application>
  <PresentationFormat>Personalizado</PresentationFormat>
  <Paragraphs>213</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Gallery</vt:lpstr>
      <vt:lpstr>Costo estándar</vt:lpstr>
      <vt:lpstr>Costo estándar</vt:lpstr>
      <vt:lpstr>Costo estándar</vt:lpstr>
      <vt:lpstr>Costo estándar</vt:lpstr>
      <vt:lpstr>Costo estándar</vt:lpstr>
      <vt:lpstr>Costo estándar</vt:lpstr>
      <vt:lpstr>Costo estándar</vt:lpstr>
      <vt:lpstr>Costo estándar</vt:lpstr>
      <vt:lpstr>Costo estándar</vt:lpstr>
      <vt:lpstr>Costo estándar</vt:lpstr>
      <vt:lpstr>Costo estándar</vt:lpstr>
      <vt:lpstr>Costo estándar</vt:lpstr>
      <vt:lpstr>Costo estándar</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vt:lpstr>
      <vt:lpstr>Costo estándar    fin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Costo estándar</dc:title>
  <dc:creator>Usuario</dc:creator>
  <cp:lastModifiedBy>09nrodriguezo@gmail.com</cp:lastModifiedBy>
  <cp:revision>43</cp:revision>
  <dcterms:created xsi:type="dcterms:W3CDTF">2017-10-23T19:41:07Z</dcterms:created>
  <dcterms:modified xsi:type="dcterms:W3CDTF">2020-10-19T01:25:43Z</dcterms:modified>
</cp:coreProperties>
</file>