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sldIdLst>
    <p:sldId id="756" r:id="rId2"/>
    <p:sldId id="3384" r:id="rId3"/>
    <p:sldId id="3385" r:id="rId4"/>
    <p:sldId id="3403" r:id="rId5"/>
    <p:sldId id="3404" r:id="rId6"/>
    <p:sldId id="3400" r:id="rId7"/>
    <p:sldId id="3401" r:id="rId8"/>
    <p:sldId id="3402" r:id="rId9"/>
    <p:sldId id="3387" r:id="rId10"/>
    <p:sldId id="3386" r:id="rId11"/>
    <p:sldId id="3389" r:id="rId12"/>
    <p:sldId id="3390" r:id="rId13"/>
    <p:sldId id="3392" r:id="rId14"/>
    <p:sldId id="3393" r:id="rId15"/>
    <p:sldId id="3391" r:id="rId16"/>
    <p:sldId id="3394" r:id="rId17"/>
    <p:sldId id="3395" r:id="rId18"/>
    <p:sldId id="3396" r:id="rId19"/>
    <p:sldId id="3397" r:id="rId20"/>
    <p:sldId id="3398" r:id="rId21"/>
    <p:sldId id="3399" r:id="rId22"/>
  </p:sldIdLst>
  <p:sldSz cx="12192000" cy="6858000"/>
  <p:notesSz cx="6858000" cy="9144000"/>
  <p:defaultTextStyle>
    <a:defPPr>
      <a:defRPr lang="es-E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2E2E"/>
    <a:srgbClr val="FFC100"/>
    <a:srgbClr val="002060"/>
    <a:srgbClr val="215968"/>
    <a:srgbClr val="4E81BD"/>
    <a:srgbClr val="9CBB59"/>
    <a:srgbClr val="FFFFFF"/>
    <a:srgbClr val="AFABAB"/>
    <a:srgbClr val="002078"/>
    <a:srgbClr val="00E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Estilo claro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46F890A9-2807-4EBB-B81D-B2AA78EC7F39}" styleName="Estilo oscuro 2 - Énfasis 5/Énfasis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Estilo oscuro 2 - Énfasis 3/Énfasis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Estilo oscuro 2 - Énfasis 1/Énfasis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Estilo oscuro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A488322-F2BA-4B5B-9748-0D474271808F}" styleName="Estilo medio 3 - Énfasis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8FB837D-C827-4EFA-A057-4D05807E0F7C}" styleName="Estilo temático 1 - Énfasis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B301B821-A1FF-4177-AEE7-76D212191A09}" styleName="Estilo medio 1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92" autoAdjust="0"/>
    <p:restoredTop sz="95037" autoAdjust="0"/>
  </p:normalViewPr>
  <p:slideViewPr>
    <p:cSldViewPr snapToGrid="0" snapToObjects="1">
      <p:cViewPr>
        <p:scale>
          <a:sx n="66" d="100"/>
          <a:sy n="66" d="100"/>
        </p:scale>
        <p:origin x="768" y="-11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10" d="100"/>
        <a:sy n="110" d="100"/>
      </p:scale>
      <p:origin x="0" y="0"/>
    </p:cViewPr>
  </p:notesTextViewPr>
  <p:notesViewPr>
    <p:cSldViewPr snapToGrid="0" snapToObjects="1">
      <p:cViewPr varScale="1">
        <p:scale>
          <a:sx n="82" d="100"/>
          <a:sy n="82" d="100"/>
        </p:scale>
        <p:origin x="3352" y="17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179A159-BA9A-48B5-AC2E-460017DB24AD}" type="datetimeFigureOut">
              <a:rPr lang="es-ES"/>
              <a:pPr>
                <a:defRPr/>
              </a:pPr>
              <a:t>04/05/2026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 noProof="0"/>
              <a:t>Haga clic para modificar el estilo de texto del patrón</a:t>
            </a:r>
          </a:p>
          <a:p>
            <a:pPr lvl="1"/>
            <a:r>
              <a:rPr lang="es-ES_tradnl" noProof="0"/>
              <a:t>Segundo nivel</a:t>
            </a:r>
          </a:p>
          <a:p>
            <a:pPr lvl="2"/>
            <a:r>
              <a:rPr lang="es-ES_tradnl" noProof="0"/>
              <a:t>Tercer nivel</a:t>
            </a:r>
          </a:p>
          <a:p>
            <a:pPr lvl="3"/>
            <a:r>
              <a:rPr lang="es-ES_tradnl" noProof="0"/>
              <a:t>Cuarto nivel</a:t>
            </a:r>
          </a:p>
          <a:p>
            <a:pPr lvl="4"/>
            <a:r>
              <a:rPr lang="es-ES_tradnl" noProof="0"/>
              <a:t>Quinto nivel</a:t>
            </a:r>
            <a:endParaRPr lang="es-ES" noProof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B86447F0-09F3-45AA-9699-8BF2A610A54D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9070379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37826021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18490507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31418046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30401842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33295939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9059184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15907135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19359738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13853541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23641143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13101922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21911195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17632047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7388092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29736831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5678189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10193368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134645954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335413200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16928084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18772743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38"/>
            <a:ext cx="10363200" cy="1470025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61981A-3DE3-40C1-BFD9-EA3A7D790B72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86920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D1398C-3AAB-4FB5-B2DA-E926FF0C4AAA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7807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1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B82BE6-31FE-4FCF-AAD5-9C9631E9A076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69988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EA8CA8-FC99-433A-928D-D8689185D99C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947062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93376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93376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7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3C289A-BC89-4C4A-9E02-34DA74D497EE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03215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366201-70DD-4989-A14C-C61A47DC73B4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61284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ED337C-5D0E-40AE-B76F-5F09D71928E7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6679947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766733" y="27306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D65B0A-95ED-43DA-936C-A7FEBDEADBC1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38611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6B5899-CFF4-4AC9-B7F1-C72DEAB70FC3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695279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DB9659-C58F-4846-9A68-9B18165EE7F4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34752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51"/>
            <a:ext cx="2743200" cy="5851525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51"/>
            <a:ext cx="8026400" cy="5851525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791914-5446-4359-AF20-0E54BEE3F61B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756174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09521344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título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MX"/>
              <a:t>Clic para editar título</a:t>
            </a:r>
            <a:endParaRPr lang="es-ES" altLang="es-MX"/>
          </a:p>
        </p:txBody>
      </p:sp>
      <p:sp>
        <p:nvSpPr>
          <p:cNvPr id="1027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609600" y="1600206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MX"/>
              <a:t>Haga clic para modificar el estilo de texto del patrón</a:t>
            </a:r>
          </a:p>
          <a:p>
            <a:pPr lvl="1"/>
            <a:r>
              <a:rPr lang="es-ES_tradnl" altLang="es-MX"/>
              <a:t>Segundo nivel</a:t>
            </a:r>
          </a:p>
          <a:p>
            <a:pPr lvl="2"/>
            <a:r>
              <a:rPr lang="es-ES_tradnl" altLang="es-MX"/>
              <a:t>Tercer nivel</a:t>
            </a:r>
          </a:p>
          <a:p>
            <a:pPr lvl="3"/>
            <a:r>
              <a:rPr lang="es-ES_tradnl" altLang="es-MX"/>
              <a:t>Cuarto nivel</a:t>
            </a:r>
          </a:p>
          <a:p>
            <a:pPr lvl="4"/>
            <a:r>
              <a:rPr lang="es-ES_tradnl" altLang="es-MX"/>
              <a:t>Quinto nivel</a:t>
            </a:r>
            <a:endParaRPr lang="es-ES" alt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09600" y="635636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165600" y="635636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737600" y="6356360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86838D75-6AC1-4C79-986A-2D885A8DC7DF}" type="slidenum">
              <a:rPr lang="es-ES" altLang="es-MX"/>
              <a:pPr/>
              <a:t>‹Nº›</a:t>
            </a:fld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hf sldNum="0"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eg"/><Relationship Id="rId4" Type="http://schemas.openxmlformats.org/officeDocument/2006/relationships/image" Target="../media/image2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2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2.tif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2.tif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2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2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png"/><Relationship Id="rId4" Type="http://schemas.openxmlformats.org/officeDocument/2006/relationships/image" Target="../media/image2.tif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"/>
          <p:cNvSpPr txBox="1">
            <a:spLocks noChangeArrowheads="1"/>
          </p:cNvSpPr>
          <p:nvPr/>
        </p:nvSpPr>
        <p:spPr bwMode="auto">
          <a:xfrm>
            <a:off x="325242" y="879116"/>
            <a:ext cx="1154151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latinLnBrk="1" hangingPunct="1"/>
            <a:r>
              <a:rPr lang="es-CL" altLang="ko-KR" sz="3200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EMPLEO TÁCTICO DRONES</a:t>
            </a:r>
            <a:endParaRPr lang="en-US" altLang="ko-KR" sz="3200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4" name="Subtitle 4">
            <a:extLst>
              <a:ext uri="{FF2B5EF4-FFF2-40B4-BE49-F238E27FC236}">
                <a16:creationId xmlns:a16="http://schemas.microsoft.com/office/drawing/2014/main" id="{75506BC2-93E9-4B92-BE59-AC81BC2CEDD3}"/>
              </a:ext>
            </a:extLst>
          </p:cNvPr>
          <p:cNvSpPr txBox="1">
            <a:spLocks/>
          </p:cNvSpPr>
          <p:nvPr/>
        </p:nvSpPr>
        <p:spPr>
          <a:xfrm>
            <a:off x="7618548" y="5658771"/>
            <a:ext cx="4698744" cy="1034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>
            <a:spAutoFit/>
          </a:bodyPr>
          <a:lstStyle>
            <a:lvl1pPr indent="-342900">
              <a:spcBef>
                <a:spcPct val="20000"/>
              </a:spcBef>
              <a:buFont typeface="Arial"/>
              <a:buChar char="•"/>
              <a:defRPr sz="3000" b="1">
                <a:solidFill>
                  <a:schemeClr val="accent5">
                    <a:lumMod val="50000"/>
                  </a:schemeClr>
                </a:solidFill>
                <a:latin typeface="Corbel Light" panose="020B0303020204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/>
              <a:buChar char="–"/>
              <a:defRPr sz="2400"/>
            </a:lvl2pPr>
            <a:lvl3pPr marL="1143000" indent="-228600">
              <a:spcBef>
                <a:spcPct val="20000"/>
              </a:spcBef>
              <a:buFont typeface="Arial"/>
              <a:buChar char="•"/>
              <a:defRPr sz="2000"/>
            </a:lvl3pPr>
            <a:lvl4pPr marL="1600200" indent="-228600">
              <a:spcBef>
                <a:spcPct val="20000"/>
              </a:spcBef>
              <a:buFont typeface="Arial"/>
              <a:buChar char="–"/>
            </a:lvl4pPr>
            <a:lvl5pPr marL="2057400" indent="-228600">
              <a:spcBef>
                <a:spcPct val="20000"/>
              </a:spcBef>
              <a:buFont typeface="Arial"/>
              <a:buChar char="»"/>
            </a:lvl5pPr>
            <a:lvl6pPr marL="2514600" indent="-228600">
              <a:spcBef>
                <a:spcPct val="20000"/>
              </a:spcBef>
              <a:buFont typeface="Arial"/>
              <a:buChar char="•"/>
            </a:lvl6pPr>
            <a:lvl7pPr marL="2971800" indent="-228600">
              <a:spcBef>
                <a:spcPct val="20000"/>
              </a:spcBef>
              <a:buFont typeface="Arial"/>
              <a:buChar char="•"/>
            </a:lvl7pPr>
            <a:lvl8pPr marL="3429000" indent="-228600">
              <a:spcBef>
                <a:spcPct val="20000"/>
              </a:spcBef>
              <a:buFont typeface="Arial"/>
              <a:buChar char="•"/>
            </a:lvl8pPr>
            <a:lvl9pPr marL="3886200" indent="-228600">
              <a:spcBef>
                <a:spcPct val="20000"/>
              </a:spcBef>
              <a:buFont typeface="Arial"/>
              <a:buChar char="•"/>
            </a:lvl9pPr>
          </a:lstStyle>
          <a:p>
            <a:pPr indent="0" algn="ctr">
              <a:buNone/>
            </a:pPr>
            <a:r>
              <a:rPr lang="es-CL" sz="1800" b="0" dirty="0">
                <a:solidFill>
                  <a:schemeClr val="tx1"/>
                </a:solidFill>
                <a:latin typeface="Century Gothic" panose="020B0502020202020204" pitchFamily="34" charset="0"/>
              </a:rPr>
              <a:t>VICENTE CAVADA PEREDO</a:t>
            </a:r>
            <a:endParaRPr lang="en-GB" sz="1800" dirty="0"/>
          </a:p>
          <a:p>
            <a:pPr indent="0" algn="ctr">
              <a:buNone/>
            </a:pPr>
            <a:r>
              <a:rPr lang="en-GB" sz="1800" b="0" dirty="0">
                <a:solidFill>
                  <a:schemeClr val="tx1"/>
                </a:solidFill>
                <a:latin typeface="Century Gothic" panose="020B0502020202020204" pitchFamily="34" charset="0"/>
              </a:rPr>
              <a:t>Teniente Primero</a:t>
            </a:r>
          </a:p>
          <a:p>
            <a:pPr indent="0" algn="ctr">
              <a:buNone/>
            </a:pPr>
            <a:r>
              <a:rPr lang="en-GB" sz="1800" b="0" dirty="0">
                <a:solidFill>
                  <a:schemeClr val="tx1"/>
                </a:solidFill>
                <a:latin typeface="Century Gothic" panose="020B0502020202020204" pitchFamily="34" charset="0"/>
              </a:rPr>
              <a:t>PWO (A)</a:t>
            </a:r>
            <a:endParaRPr lang="es-CL" sz="1800" b="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8" name="Subtitle 4">
            <a:extLst>
              <a:ext uri="{FF2B5EF4-FFF2-40B4-BE49-F238E27FC236}">
                <a16:creationId xmlns:a16="http://schemas.microsoft.com/office/drawing/2014/main" id="{75506BC2-93E9-4B92-BE59-AC81BC2CEDD3}"/>
              </a:ext>
            </a:extLst>
          </p:cNvPr>
          <p:cNvSpPr txBox="1">
            <a:spLocks/>
          </p:cNvSpPr>
          <p:nvPr/>
        </p:nvSpPr>
        <p:spPr>
          <a:xfrm>
            <a:off x="-651381" y="6342034"/>
            <a:ext cx="4698744" cy="70173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>
            <a:spAutoFit/>
          </a:bodyPr>
          <a:lstStyle>
            <a:lvl1pPr indent="-342900">
              <a:spcBef>
                <a:spcPct val="20000"/>
              </a:spcBef>
              <a:buFont typeface="Arial"/>
              <a:buChar char="•"/>
              <a:defRPr sz="3000" b="1">
                <a:solidFill>
                  <a:schemeClr val="accent5">
                    <a:lumMod val="50000"/>
                  </a:schemeClr>
                </a:solidFill>
                <a:latin typeface="Corbel Light" panose="020B0303020204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/>
              <a:buChar char="–"/>
              <a:defRPr sz="2400"/>
            </a:lvl2pPr>
            <a:lvl3pPr marL="1143000" indent="-228600">
              <a:spcBef>
                <a:spcPct val="20000"/>
              </a:spcBef>
              <a:buFont typeface="Arial"/>
              <a:buChar char="•"/>
              <a:defRPr sz="2000"/>
            </a:lvl3pPr>
            <a:lvl4pPr marL="1600200" indent="-228600">
              <a:spcBef>
                <a:spcPct val="20000"/>
              </a:spcBef>
              <a:buFont typeface="Arial"/>
              <a:buChar char="–"/>
            </a:lvl4pPr>
            <a:lvl5pPr marL="2057400" indent="-228600">
              <a:spcBef>
                <a:spcPct val="20000"/>
              </a:spcBef>
              <a:buFont typeface="Arial"/>
              <a:buChar char="»"/>
            </a:lvl5pPr>
            <a:lvl6pPr marL="2514600" indent="-228600">
              <a:spcBef>
                <a:spcPct val="20000"/>
              </a:spcBef>
              <a:buFont typeface="Arial"/>
              <a:buChar char="•"/>
            </a:lvl6pPr>
            <a:lvl7pPr marL="2971800" indent="-228600">
              <a:spcBef>
                <a:spcPct val="20000"/>
              </a:spcBef>
              <a:buFont typeface="Arial"/>
              <a:buChar char="•"/>
            </a:lvl7pPr>
            <a:lvl8pPr marL="3429000" indent="-228600">
              <a:spcBef>
                <a:spcPct val="20000"/>
              </a:spcBef>
              <a:buFont typeface="Arial"/>
              <a:buChar char="•"/>
            </a:lvl8pPr>
            <a:lvl9pPr marL="3886200" indent="-228600">
              <a:spcBef>
                <a:spcPct val="20000"/>
              </a:spcBef>
              <a:buFont typeface="Arial"/>
              <a:buChar char="•"/>
            </a:lvl9pPr>
          </a:lstStyle>
          <a:p>
            <a:pPr indent="0" algn="ctr">
              <a:buNone/>
            </a:pPr>
            <a:r>
              <a:rPr lang="es-CL" sz="1800" b="0" dirty="0">
                <a:solidFill>
                  <a:schemeClr val="tx1"/>
                </a:solidFill>
                <a:latin typeface="Century Gothic" panose="020B0502020202020204" pitchFamily="34" charset="0"/>
              </a:rPr>
              <a:t>6 de MAYO de 2026</a:t>
            </a:r>
          </a:p>
          <a:p>
            <a:pPr indent="0">
              <a:buNone/>
            </a:pPr>
            <a:endParaRPr lang="en-GB" sz="1800" dirty="0"/>
          </a:p>
        </p:txBody>
      </p: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pic>
        <p:nvPicPr>
          <p:cNvPr id="21" name="06C8531A-84A7-4118-8692-F9A447EDDA2D" descr="IMG_6473.jpg">
            <a:extLst>
              <a:ext uri="{FF2B5EF4-FFF2-40B4-BE49-F238E27FC236}">
                <a16:creationId xmlns:a16="http://schemas.microsoft.com/office/drawing/2014/main" id="{0F62563B-FA9B-441B-B28F-0F1624189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8692" y="1769559"/>
            <a:ext cx="3634317" cy="3796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4905743"/>
      </p:ext>
    </p:extLst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"/>
          <p:cNvSpPr txBox="1">
            <a:spLocks noChangeArrowheads="1"/>
          </p:cNvSpPr>
          <p:nvPr/>
        </p:nvSpPr>
        <p:spPr bwMode="auto">
          <a:xfrm>
            <a:off x="395093" y="1128366"/>
            <a:ext cx="11541515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latinLnBrk="1" hangingPunct="1"/>
            <a:endParaRPr lang="es-CL" altLang="ko-KR" sz="2800" b="1" dirty="0">
              <a:solidFill>
                <a:srgbClr val="C00000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INTRODUCCIÓN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EMPLEO DRONES 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EJERCICIO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COMENTARIOS FINALES</a:t>
            </a:r>
          </a:p>
          <a:p>
            <a:pPr eaLnBrk="1" latinLnBrk="1" hangingPunct="1"/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algn="ctr" eaLnBrk="1" latinLnBrk="1" hangingPunct="1"/>
            <a:endParaRPr lang="en-US" altLang="ko-KR" sz="2000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TEMARIO</a:t>
            </a:r>
          </a:p>
        </p:txBody>
      </p:sp>
    </p:spTree>
    <p:extLst>
      <p:ext uri="{BB962C8B-B14F-4D97-AF65-F5344CB8AC3E}">
        <p14:creationId xmlns:p14="http://schemas.microsoft.com/office/powerpoint/2010/main" val="1628129304"/>
      </p:ext>
    </p:extLst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"/>
          <p:cNvSpPr txBox="1">
            <a:spLocks noChangeArrowheads="1"/>
          </p:cNvSpPr>
          <p:nvPr/>
        </p:nvSpPr>
        <p:spPr bwMode="auto">
          <a:xfrm>
            <a:off x="395093" y="1128366"/>
            <a:ext cx="11541515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latinLnBrk="1" hangingPunct="1"/>
            <a:endParaRPr lang="es-CL" altLang="ko-KR" sz="2800" b="1" dirty="0">
              <a:solidFill>
                <a:srgbClr val="C00000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chemeClr val="accent6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INTRODUCCIÓN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EMPLEO DRONES 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EJERCICIO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COMENTARIOS FINALES</a:t>
            </a:r>
          </a:p>
          <a:p>
            <a:pPr eaLnBrk="1" latinLnBrk="1" hangingPunct="1"/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algn="ctr" eaLnBrk="1" latinLnBrk="1" hangingPunct="1"/>
            <a:endParaRPr lang="en-US" altLang="ko-KR" sz="2000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TEMARIO</a:t>
            </a:r>
          </a:p>
        </p:txBody>
      </p:sp>
    </p:spTree>
    <p:extLst>
      <p:ext uri="{BB962C8B-B14F-4D97-AF65-F5344CB8AC3E}">
        <p14:creationId xmlns:p14="http://schemas.microsoft.com/office/powerpoint/2010/main" val="811987378"/>
      </p:ext>
    </p:extLst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0DEA676-9EF3-4578-A378-94A0A05F255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660"/>
          <a:stretch/>
        </p:blipFill>
        <p:spPr>
          <a:xfrm>
            <a:off x="5220818" y="1492199"/>
            <a:ext cx="6135835" cy="437146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EC39BF6D-ED60-4C05-8236-6C7DCC143F9E}"/>
              </a:ext>
            </a:extLst>
          </p:cNvPr>
          <p:cNvSpPr/>
          <p:nvPr/>
        </p:nvSpPr>
        <p:spPr>
          <a:xfrm>
            <a:off x="633497" y="1424532"/>
            <a:ext cx="3274361" cy="577515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AVANCE DE DRONES EN LA GUERRA</a:t>
            </a:r>
            <a:endParaRPr lang="en-US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9406129-6D90-45C1-8EBC-10AAADF49DA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2294269"/>
            <a:ext cx="5220818" cy="3845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1919"/>
      </p:ext>
    </p:extLst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113C7722-4493-4C89-BE00-11D0B1EDDB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742" y="1541362"/>
            <a:ext cx="5861351" cy="405150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F0F9CE7F-FA80-473B-81D4-FF57D28AE95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88518" y="1675207"/>
            <a:ext cx="3839948" cy="214561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id="{D37032AD-F3E1-4C53-9D3E-F7852B287569}"/>
              </a:ext>
            </a:extLst>
          </p:cNvPr>
          <p:cNvSpPr/>
          <p:nvPr/>
        </p:nvSpPr>
        <p:spPr>
          <a:xfrm>
            <a:off x="7170341" y="4109987"/>
            <a:ext cx="3244194" cy="1645920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AUMENTO MASIVO DE EMPLEO DE DRONES</a:t>
            </a:r>
          </a:p>
          <a:p>
            <a:pPr algn="ctr"/>
            <a:r>
              <a:rPr lang="es-CL" dirty="0"/>
              <a:t>BENEFICIO V/S COSTO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2447256"/>
      </p:ext>
    </p:extLst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3" name="Rectángulo: esquinas redondeadas 12">
            <a:extLst>
              <a:ext uri="{FF2B5EF4-FFF2-40B4-BE49-F238E27FC236}">
                <a16:creationId xmlns:a16="http://schemas.microsoft.com/office/drawing/2014/main" id="{D1E211B9-2632-4A32-9C48-B4575231E423}"/>
              </a:ext>
            </a:extLst>
          </p:cNvPr>
          <p:cNvSpPr/>
          <p:nvPr/>
        </p:nvSpPr>
        <p:spPr>
          <a:xfrm>
            <a:off x="1654590" y="967895"/>
            <a:ext cx="3274361" cy="577515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EMPLEO FRAGATAS TIPO 26 Y ATLANTIC BASTION</a:t>
            </a:r>
            <a:endParaRPr lang="en-US" dirty="0"/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412EABD2-C2BD-4B4A-85DE-F3D4CA09A1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5420" y="1774617"/>
            <a:ext cx="4142041" cy="203659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3A6A5316-E017-4235-8B2F-CEC288DEE39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3088"/>
          <a:stretch/>
        </p:blipFill>
        <p:spPr>
          <a:xfrm>
            <a:off x="4975950" y="1771146"/>
            <a:ext cx="2379801" cy="297675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CF899039-7602-49B5-A383-A9DC316396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45420" y="4020870"/>
            <a:ext cx="4142041" cy="243867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CD6C107D-1BE8-45B2-81B8-C59EA8A97B7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0749" y="1771146"/>
            <a:ext cx="3973623" cy="225333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1" name="Rectángulo: esquinas redondeadas 20">
            <a:extLst>
              <a:ext uri="{FF2B5EF4-FFF2-40B4-BE49-F238E27FC236}">
                <a16:creationId xmlns:a16="http://schemas.microsoft.com/office/drawing/2014/main" id="{F8BD26F5-E3BC-4C6D-B06E-0329EB6C6AD9}"/>
              </a:ext>
            </a:extLst>
          </p:cNvPr>
          <p:cNvSpPr/>
          <p:nvPr/>
        </p:nvSpPr>
        <p:spPr>
          <a:xfrm>
            <a:off x="492495" y="4716044"/>
            <a:ext cx="4332666" cy="1680093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/>
              <a:t>FRACASO EN CONSTRUCCIÓN FRAGATAS TIPO 32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/>
              <a:t>FRAGATAS TIPO 26 PARA EMPLEO DE DRONES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/>
              <a:t>ATLANTIC BASTION: CETUS-PROTEUS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4860029"/>
      </p:ext>
    </p:extLst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3" name="Rectángulo: esquinas redondeadas 12">
            <a:extLst>
              <a:ext uri="{FF2B5EF4-FFF2-40B4-BE49-F238E27FC236}">
                <a16:creationId xmlns:a16="http://schemas.microsoft.com/office/drawing/2014/main" id="{188FDF2F-638D-4FC3-833C-6C5B8DCD2A65}"/>
              </a:ext>
            </a:extLst>
          </p:cNvPr>
          <p:cNvSpPr/>
          <p:nvPr/>
        </p:nvSpPr>
        <p:spPr>
          <a:xfrm>
            <a:off x="1589623" y="1003749"/>
            <a:ext cx="3274361" cy="577515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CASOS CHINA, UKRANIA, USA</a:t>
            </a:r>
            <a:endParaRPr lang="en-US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55FDA1CE-37AE-4547-BB33-84731C7FD3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11596" y="4018565"/>
            <a:ext cx="3729930" cy="227164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B3DD7A40-9F77-4782-B079-707C46FF60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11596" y="1638666"/>
            <a:ext cx="3729930" cy="232249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C436E771-D4CA-4BE4-9491-D2EA9CF879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1188" y="1638666"/>
            <a:ext cx="3200564" cy="461668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0" name="Rectángulo: esquinas redondeadas 19">
            <a:extLst>
              <a:ext uri="{FF2B5EF4-FFF2-40B4-BE49-F238E27FC236}">
                <a16:creationId xmlns:a16="http://schemas.microsoft.com/office/drawing/2014/main" id="{D8D8CF6D-723D-41A3-8E16-C6D5E8EF864F}"/>
              </a:ext>
            </a:extLst>
          </p:cNvPr>
          <p:cNvSpPr/>
          <p:nvPr/>
        </p:nvSpPr>
        <p:spPr>
          <a:xfrm>
            <a:off x="8515884" y="1542206"/>
            <a:ext cx="3504133" cy="2476359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/>
              <a:t>BUQUE ANFIBIO TIPO 076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/>
              <a:t>EMPLEO DE DRONES DE MANERA CENTRALIZADA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/>
              <a:t>USV JARI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2893720"/>
      </p:ext>
    </p:extLst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3" name="Rectángulo: esquinas redondeadas 12">
            <a:extLst>
              <a:ext uri="{FF2B5EF4-FFF2-40B4-BE49-F238E27FC236}">
                <a16:creationId xmlns:a16="http://schemas.microsoft.com/office/drawing/2014/main" id="{6A5D789C-C15B-4219-8771-FEAE32D99099}"/>
              </a:ext>
            </a:extLst>
          </p:cNvPr>
          <p:cNvSpPr/>
          <p:nvPr/>
        </p:nvSpPr>
        <p:spPr>
          <a:xfrm>
            <a:off x="1499770" y="1229424"/>
            <a:ext cx="3274361" cy="577515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UCRANIA</a:t>
            </a:r>
            <a:endParaRPr lang="en-US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8EA52088-CB3A-4825-BFDA-12A12BFB3C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30690" y="2152889"/>
            <a:ext cx="6490034" cy="308625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5" name="Text 12">
            <a:extLst>
              <a:ext uri="{FF2B5EF4-FFF2-40B4-BE49-F238E27FC236}">
                <a16:creationId xmlns:a16="http://schemas.microsoft.com/office/drawing/2014/main" id="{13EBEBA9-C60D-400C-8FBD-EF64BEF8F07D}"/>
              </a:ext>
            </a:extLst>
          </p:cNvPr>
          <p:cNvSpPr/>
          <p:nvPr/>
        </p:nvSpPr>
        <p:spPr>
          <a:xfrm>
            <a:off x="1244357" y="4341840"/>
            <a:ext cx="3337560" cy="11155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05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Sin nodriza formal, los USV distribuidos con control humano en el lazo (MAGURA, Sea Baby) neutralizaron la flota rusa en el Mar Negro. Costo: asimétrico y favorable.</a:t>
            </a:r>
            <a:endParaRPr lang="en-US" sz="1050" dirty="0"/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686E97AD-2783-4E22-A1DB-3231CB0D377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9445" y="2134744"/>
            <a:ext cx="3979506" cy="2197161"/>
          </a:xfrm>
          <a:prstGeom prst="rect">
            <a:avLst/>
          </a:prstGeom>
        </p:spPr>
      </p:pic>
      <p:sp>
        <p:nvSpPr>
          <p:cNvPr id="18" name="Rectángulo: esquinas redondeadas 17">
            <a:extLst>
              <a:ext uri="{FF2B5EF4-FFF2-40B4-BE49-F238E27FC236}">
                <a16:creationId xmlns:a16="http://schemas.microsoft.com/office/drawing/2014/main" id="{487FE581-753A-46E0-A7B9-D8888DED8840}"/>
              </a:ext>
            </a:extLst>
          </p:cNvPr>
          <p:cNvSpPr/>
          <p:nvPr/>
        </p:nvSpPr>
        <p:spPr>
          <a:xfrm>
            <a:off x="6300326" y="1302927"/>
            <a:ext cx="3274361" cy="577515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MODELO DESCENTRALIZADO</a:t>
            </a:r>
            <a:endParaRPr lang="en-US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EDC2FBAF-0543-4700-8CE4-8361D47C975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587" y="5066189"/>
            <a:ext cx="4683099" cy="1189164"/>
          </a:xfrm>
          <a:prstGeom prst="rect">
            <a:avLst/>
          </a:prstGeom>
          <a:ln>
            <a:solidFill>
              <a:schemeClr val="tx1"/>
            </a:solidFill>
          </a:ln>
        </p:spPr>
      </p:pic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3A4136EF-9B55-4269-BFA6-03C20F3D17C4}"/>
              </a:ext>
            </a:extLst>
          </p:cNvPr>
          <p:cNvCxnSpPr>
            <a:cxnSpLocks/>
          </p:cNvCxnSpPr>
          <p:nvPr/>
        </p:nvCxnSpPr>
        <p:spPr>
          <a:xfrm>
            <a:off x="6047873" y="2877954"/>
            <a:ext cx="550244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Conector recto 24">
            <a:extLst>
              <a:ext uri="{FF2B5EF4-FFF2-40B4-BE49-F238E27FC236}">
                <a16:creationId xmlns:a16="http://schemas.microsoft.com/office/drawing/2014/main" id="{69DB2E8A-7405-45AC-918D-67E3A9EB6389}"/>
              </a:ext>
            </a:extLst>
          </p:cNvPr>
          <p:cNvCxnSpPr>
            <a:cxnSpLocks/>
          </p:cNvCxnSpPr>
          <p:nvPr/>
        </p:nvCxnSpPr>
        <p:spPr>
          <a:xfrm>
            <a:off x="6017393" y="3261359"/>
            <a:ext cx="489765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652836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EC39BF6D-ED60-4C05-8236-6C7DCC143F9E}"/>
              </a:ext>
            </a:extLst>
          </p:cNvPr>
          <p:cNvSpPr/>
          <p:nvPr/>
        </p:nvSpPr>
        <p:spPr>
          <a:xfrm>
            <a:off x="1499770" y="1780674"/>
            <a:ext cx="3274361" cy="577515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DD.RR. Y PLAN DE CONSTRUCCIÓN NAVAL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3280828"/>
      </p:ext>
    </p:extLst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INTRODUCCIÓN</a:t>
            </a:r>
          </a:p>
        </p:txBody>
      </p:sp>
    </p:spTree>
    <p:extLst>
      <p:ext uri="{BB962C8B-B14F-4D97-AF65-F5344CB8AC3E}">
        <p14:creationId xmlns:p14="http://schemas.microsoft.com/office/powerpoint/2010/main" val="3531877507"/>
      </p:ext>
    </p:extLst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INTRODUCCIÓN</a:t>
            </a:r>
          </a:p>
        </p:txBody>
      </p:sp>
    </p:spTree>
    <p:extLst>
      <p:ext uri="{BB962C8B-B14F-4D97-AF65-F5344CB8AC3E}">
        <p14:creationId xmlns:p14="http://schemas.microsoft.com/office/powerpoint/2010/main" val="181701624"/>
      </p:ext>
    </p:extLst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"/>
          <p:cNvSpPr txBox="1">
            <a:spLocks noChangeArrowheads="1"/>
          </p:cNvSpPr>
          <p:nvPr/>
        </p:nvSpPr>
        <p:spPr bwMode="auto">
          <a:xfrm>
            <a:off x="395093" y="1128366"/>
            <a:ext cx="11541515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latinLnBrk="1" hangingPunct="1"/>
            <a:endParaRPr lang="es-CL" altLang="ko-KR" sz="2800" b="1" dirty="0">
              <a:solidFill>
                <a:srgbClr val="C00000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INTRODUCCIÓN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chemeClr val="accent6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EMPLEO DRONES 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EJERCICIO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COMENTARIOS FINALES</a:t>
            </a:r>
          </a:p>
          <a:p>
            <a:pPr eaLnBrk="1" latinLnBrk="1" hangingPunct="1"/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algn="ctr" eaLnBrk="1" latinLnBrk="1" hangingPunct="1"/>
            <a:endParaRPr lang="en-US" altLang="ko-KR" sz="2000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TEMARIO</a:t>
            </a:r>
          </a:p>
        </p:txBody>
      </p:sp>
    </p:spTree>
    <p:extLst>
      <p:ext uri="{BB962C8B-B14F-4D97-AF65-F5344CB8AC3E}">
        <p14:creationId xmlns:p14="http://schemas.microsoft.com/office/powerpoint/2010/main" val="950636017"/>
      </p:ext>
    </p:extLst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EMPLEO DE DRONES</a:t>
            </a:r>
          </a:p>
        </p:txBody>
      </p:sp>
      <p:sp>
        <p:nvSpPr>
          <p:cNvPr id="13" name="Text 2">
            <a:extLst>
              <a:ext uri="{FF2B5EF4-FFF2-40B4-BE49-F238E27FC236}">
                <a16:creationId xmlns:a16="http://schemas.microsoft.com/office/drawing/2014/main" id="{4065A09B-5742-4759-8BA2-56D96F728682}"/>
              </a:ext>
            </a:extLst>
          </p:cNvPr>
          <p:cNvSpPr/>
          <p:nvPr/>
        </p:nvSpPr>
        <p:spPr>
          <a:xfrm>
            <a:off x="1370555" y="765999"/>
            <a:ext cx="82296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Plataforma Nodriza Dedicada</a:t>
            </a:r>
            <a:endParaRPr lang="en-US" sz="2800" dirty="0"/>
          </a:p>
        </p:txBody>
      </p:sp>
      <p:sp>
        <p:nvSpPr>
          <p:cNvPr id="14" name="Shape 3">
            <a:extLst>
              <a:ext uri="{FF2B5EF4-FFF2-40B4-BE49-F238E27FC236}">
                <a16:creationId xmlns:a16="http://schemas.microsoft.com/office/drawing/2014/main" id="{4240FFC4-76E5-45F5-AFCF-9D90F5AD9D39}"/>
              </a:ext>
            </a:extLst>
          </p:cNvPr>
          <p:cNvSpPr/>
          <p:nvPr/>
        </p:nvSpPr>
        <p:spPr>
          <a:xfrm>
            <a:off x="580325" y="1321917"/>
            <a:ext cx="3384326" cy="4738464"/>
          </a:xfrm>
          <a:prstGeom prst="rect">
            <a:avLst/>
          </a:prstGeom>
          <a:solidFill>
            <a:srgbClr val="1B3A5C"/>
          </a:solidFill>
          <a:ln w="25400">
            <a:solidFill>
              <a:srgbClr val="C0392B"/>
            </a:solidFill>
            <a:prstDash val="solid"/>
          </a:ln>
          <a:effectLst>
            <a:outerShdw blurRad="101600" dist="38100" dir="81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5" name="Shape 4">
            <a:extLst>
              <a:ext uri="{FF2B5EF4-FFF2-40B4-BE49-F238E27FC236}">
                <a16:creationId xmlns:a16="http://schemas.microsoft.com/office/drawing/2014/main" id="{F4611DB0-FA5F-4D0C-935B-69C2B2999A53}"/>
              </a:ext>
            </a:extLst>
          </p:cNvPr>
          <p:cNvSpPr/>
          <p:nvPr/>
        </p:nvSpPr>
        <p:spPr>
          <a:xfrm>
            <a:off x="590928" y="1340865"/>
            <a:ext cx="2743200" cy="384048"/>
          </a:xfrm>
          <a:prstGeom prst="rect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16" name="Text 5">
            <a:extLst>
              <a:ext uri="{FF2B5EF4-FFF2-40B4-BE49-F238E27FC236}">
                <a16:creationId xmlns:a16="http://schemas.microsoft.com/office/drawing/2014/main" id="{F998275F-D3A2-44DB-9493-B94E6FEA5712}"/>
              </a:ext>
            </a:extLst>
          </p:cNvPr>
          <p:cNvSpPr/>
          <p:nvPr/>
        </p:nvSpPr>
        <p:spPr>
          <a:xfrm>
            <a:off x="554854" y="1312102"/>
            <a:ext cx="2560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JARI USV</a:t>
            </a:r>
            <a:endParaRPr lang="en-US" sz="1400" dirty="0"/>
          </a:p>
        </p:txBody>
      </p:sp>
      <p:sp>
        <p:nvSpPr>
          <p:cNvPr id="18" name="Text 6">
            <a:extLst>
              <a:ext uri="{FF2B5EF4-FFF2-40B4-BE49-F238E27FC236}">
                <a16:creationId xmlns:a16="http://schemas.microsoft.com/office/drawing/2014/main" id="{0A75377E-F465-4722-BA7A-B9833063A008}"/>
              </a:ext>
            </a:extLst>
          </p:cNvPr>
          <p:cNvSpPr/>
          <p:nvPr/>
        </p:nvSpPr>
        <p:spPr>
          <a:xfrm>
            <a:off x="597101" y="1713858"/>
            <a:ext cx="25603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i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Buque de Superficie No Tripulado</a:t>
            </a:r>
            <a:endParaRPr lang="en-US" sz="1000" dirty="0"/>
          </a:p>
        </p:txBody>
      </p:sp>
      <p:sp>
        <p:nvSpPr>
          <p:cNvPr id="20" name="Text 7">
            <a:extLst>
              <a:ext uri="{FF2B5EF4-FFF2-40B4-BE49-F238E27FC236}">
                <a16:creationId xmlns:a16="http://schemas.microsoft.com/office/drawing/2014/main" id="{0BC3AC14-EFE2-45CB-9C5F-F25FF3EC285D}"/>
              </a:ext>
            </a:extLst>
          </p:cNvPr>
          <p:cNvSpPr/>
          <p:nvPr/>
        </p:nvSpPr>
        <p:spPr>
          <a:xfrm>
            <a:off x="728461" y="2036065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15–60 m eslora (Jari-A: 300 t)</a:t>
            </a:r>
            <a:endParaRPr lang="en-US" sz="1100" dirty="0"/>
          </a:p>
        </p:txBody>
      </p:sp>
      <p:sp>
        <p:nvSpPr>
          <p:cNvPr id="21" name="Text 8">
            <a:extLst>
              <a:ext uri="{FF2B5EF4-FFF2-40B4-BE49-F238E27FC236}">
                <a16:creationId xmlns:a16="http://schemas.microsoft.com/office/drawing/2014/main" id="{632FB72B-584F-4283-8188-29A34835DF26}"/>
              </a:ext>
            </a:extLst>
          </p:cNvPr>
          <p:cNvSpPr/>
          <p:nvPr/>
        </p:nvSpPr>
        <p:spPr>
          <a:xfrm>
            <a:off x="728461" y="2438621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4× celdas VLS + radar AESA</a:t>
            </a:r>
            <a:endParaRPr lang="en-US" sz="1100" dirty="0"/>
          </a:p>
        </p:txBody>
      </p:sp>
      <p:sp>
        <p:nvSpPr>
          <p:cNvPr id="25" name="Text 9">
            <a:extLst>
              <a:ext uri="{FF2B5EF4-FFF2-40B4-BE49-F238E27FC236}">
                <a16:creationId xmlns:a16="http://schemas.microsoft.com/office/drawing/2014/main" id="{2C1BD2FA-4FEE-47AA-8F65-3F9ABB545FFB}"/>
              </a:ext>
            </a:extLst>
          </p:cNvPr>
          <p:cNvSpPr/>
          <p:nvPr/>
        </p:nvSpPr>
        <p:spPr>
          <a:xfrm>
            <a:off x="728461" y="2877533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Misiones AAW, ASUW, ASW</a:t>
            </a:r>
            <a:endParaRPr lang="en-US" sz="1100" dirty="0"/>
          </a:p>
        </p:txBody>
      </p:sp>
      <p:sp>
        <p:nvSpPr>
          <p:cNvPr id="26" name="Text 10">
            <a:extLst>
              <a:ext uri="{FF2B5EF4-FFF2-40B4-BE49-F238E27FC236}">
                <a16:creationId xmlns:a16="http://schemas.microsoft.com/office/drawing/2014/main" id="{EA096A14-B96A-44BC-8B5E-6D4846E18E37}"/>
              </a:ext>
            </a:extLst>
          </p:cNvPr>
          <p:cNvSpPr/>
          <p:nvPr/>
        </p:nvSpPr>
        <p:spPr>
          <a:xfrm>
            <a:off x="728461" y="3310361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Operable desde portaviones o vía IA autónoma</a:t>
            </a:r>
            <a:endParaRPr lang="en-US" sz="1100" dirty="0"/>
          </a:p>
        </p:txBody>
      </p:sp>
      <p:sp>
        <p:nvSpPr>
          <p:cNvPr id="27" name="Shape 11">
            <a:extLst>
              <a:ext uri="{FF2B5EF4-FFF2-40B4-BE49-F238E27FC236}">
                <a16:creationId xmlns:a16="http://schemas.microsoft.com/office/drawing/2014/main" id="{8E0C5478-13F8-4D77-8B30-C31304A6F511}"/>
              </a:ext>
            </a:extLst>
          </p:cNvPr>
          <p:cNvSpPr/>
          <p:nvPr/>
        </p:nvSpPr>
        <p:spPr>
          <a:xfrm>
            <a:off x="4065608" y="1321917"/>
            <a:ext cx="3287593" cy="4738464"/>
          </a:xfrm>
          <a:prstGeom prst="rect">
            <a:avLst/>
          </a:prstGeom>
          <a:solidFill>
            <a:srgbClr val="1B3A5C"/>
          </a:solidFill>
          <a:ln w="25400">
            <a:solidFill>
              <a:srgbClr val="E87722"/>
            </a:solidFill>
            <a:prstDash val="solid"/>
          </a:ln>
          <a:effectLst>
            <a:outerShdw blurRad="101600" dist="38100" dir="8100000" algn="bl" rotWithShape="0">
              <a:srgbClr val="000000">
                <a:alpha val="18000"/>
              </a:srgbClr>
            </a:outerShdw>
          </a:effectLst>
        </p:spPr>
      </p:sp>
      <p:sp>
        <p:nvSpPr>
          <p:cNvPr id="28" name="Shape 12">
            <a:extLst>
              <a:ext uri="{FF2B5EF4-FFF2-40B4-BE49-F238E27FC236}">
                <a16:creationId xmlns:a16="http://schemas.microsoft.com/office/drawing/2014/main" id="{2EF13506-C0C7-4ADA-9CE9-D7FC188A664D}"/>
              </a:ext>
            </a:extLst>
          </p:cNvPr>
          <p:cNvSpPr/>
          <p:nvPr/>
        </p:nvSpPr>
        <p:spPr>
          <a:xfrm>
            <a:off x="4080098" y="1342430"/>
            <a:ext cx="2743200" cy="384048"/>
          </a:xfrm>
          <a:prstGeom prst="rect">
            <a:avLst/>
          </a:prstGeom>
          <a:solidFill>
            <a:srgbClr val="E87722"/>
          </a:solidFill>
          <a:ln w="12700">
            <a:solidFill>
              <a:srgbClr val="E87722"/>
            </a:solidFill>
            <a:prstDash val="solid"/>
          </a:ln>
        </p:spPr>
      </p:sp>
      <p:sp>
        <p:nvSpPr>
          <p:cNvPr id="29" name="Text 13">
            <a:extLst>
              <a:ext uri="{FF2B5EF4-FFF2-40B4-BE49-F238E27FC236}">
                <a16:creationId xmlns:a16="http://schemas.microsoft.com/office/drawing/2014/main" id="{FE2F226F-6664-4026-85F8-7910CACDED2E}"/>
              </a:ext>
            </a:extLst>
          </p:cNvPr>
          <p:cNvSpPr/>
          <p:nvPr/>
        </p:nvSpPr>
        <p:spPr>
          <a:xfrm>
            <a:off x="4050666" y="1283475"/>
            <a:ext cx="2560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Jiutian (SS-UAV)</a:t>
            </a:r>
            <a:endParaRPr lang="en-US" sz="1400" dirty="0"/>
          </a:p>
        </p:txBody>
      </p:sp>
      <p:sp>
        <p:nvSpPr>
          <p:cNvPr id="30" name="Text 14">
            <a:extLst>
              <a:ext uri="{FF2B5EF4-FFF2-40B4-BE49-F238E27FC236}">
                <a16:creationId xmlns:a16="http://schemas.microsoft.com/office/drawing/2014/main" id="{C7EC6EBA-9A40-457F-A480-66E25B404A73}"/>
              </a:ext>
            </a:extLst>
          </p:cNvPr>
          <p:cNvSpPr/>
          <p:nvPr/>
        </p:nvSpPr>
        <p:spPr>
          <a:xfrm>
            <a:off x="4057409" y="1713858"/>
            <a:ext cx="25603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i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Nodriza Aérea de Drones</a:t>
            </a:r>
            <a:endParaRPr lang="en-US" sz="1000" dirty="0"/>
          </a:p>
        </p:txBody>
      </p:sp>
      <p:sp>
        <p:nvSpPr>
          <p:cNvPr id="31" name="Text 15">
            <a:extLst>
              <a:ext uri="{FF2B5EF4-FFF2-40B4-BE49-F238E27FC236}">
                <a16:creationId xmlns:a16="http://schemas.microsoft.com/office/drawing/2014/main" id="{517C7F48-627F-493B-8818-339C227BB39B}"/>
              </a:ext>
            </a:extLst>
          </p:cNvPr>
          <p:cNvSpPr/>
          <p:nvPr/>
        </p:nvSpPr>
        <p:spPr>
          <a:xfrm>
            <a:off x="4223483" y="1991466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 t MTOW, 25 m envergadura</a:t>
            </a:r>
            <a:endParaRPr lang="en-US" sz="1100" dirty="0"/>
          </a:p>
        </p:txBody>
      </p:sp>
      <p:sp>
        <p:nvSpPr>
          <p:cNvPr id="32" name="Text 16">
            <a:extLst>
              <a:ext uri="{FF2B5EF4-FFF2-40B4-BE49-F238E27FC236}">
                <a16:creationId xmlns:a16="http://schemas.microsoft.com/office/drawing/2014/main" id="{E15A052C-5F97-4021-90B7-22588FB6C0C6}"/>
              </a:ext>
            </a:extLst>
          </p:cNvPr>
          <p:cNvSpPr/>
          <p:nvPr/>
        </p:nvSpPr>
        <p:spPr>
          <a:xfrm>
            <a:off x="4223483" y="2466954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Vuelo primer: Dic 2025 (Shaanxi)</a:t>
            </a:r>
            <a:endParaRPr lang="en-US" sz="1100" dirty="0"/>
          </a:p>
        </p:txBody>
      </p:sp>
      <p:sp>
        <p:nvSpPr>
          <p:cNvPr id="33" name="Text 17">
            <a:extLst>
              <a:ext uri="{FF2B5EF4-FFF2-40B4-BE49-F238E27FC236}">
                <a16:creationId xmlns:a16="http://schemas.microsoft.com/office/drawing/2014/main" id="{2B2E8BCE-CA54-462F-8160-5773331B23E9}"/>
              </a:ext>
            </a:extLst>
          </p:cNvPr>
          <p:cNvSpPr/>
          <p:nvPr/>
        </p:nvSpPr>
        <p:spPr>
          <a:xfrm>
            <a:off x="4223483" y="2942442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Lanza 100+ drones menores en vuelo</a:t>
            </a:r>
            <a:endParaRPr lang="en-US" sz="1100" dirty="0"/>
          </a:p>
        </p:txBody>
      </p:sp>
      <p:sp>
        <p:nvSpPr>
          <p:cNvPr id="34" name="Text 18">
            <a:extLst>
              <a:ext uri="{FF2B5EF4-FFF2-40B4-BE49-F238E27FC236}">
                <a16:creationId xmlns:a16="http://schemas.microsoft.com/office/drawing/2014/main" id="{5AE98D08-1126-4949-9C5C-8641D23D0C1B}"/>
              </a:ext>
            </a:extLst>
          </p:cNvPr>
          <p:cNvSpPr/>
          <p:nvPr/>
        </p:nvSpPr>
        <p:spPr>
          <a:xfrm>
            <a:off x="4223483" y="3417930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Rango ~7.000 km, 12 h endurance</a:t>
            </a:r>
            <a:endParaRPr lang="en-US" sz="1100" dirty="0"/>
          </a:p>
        </p:txBody>
      </p:sp>
      <p:sp>
        <p:nvSpPr>
          <p:cNvPr id="35" name="Shape 19">
            <a:extLst>
              <a:ext uri="{FF2B5EF4-FFF2-40B4-BE49-F238E27FC236}">
                <a16:creationId xmlns:a16="http://schemas.microsoft.com/office/drawing/2014/main" id="{1E1D92FA-A36F-41C3-BB82-CF5D50A52DC4}"/>
              </a:ext>
            </a:extLst>
          </p:cNvPr>
          <p:cNvSpPr/>
          <p:nvPr/>
        </p:nvSpPr>
        <p:spPr>
          <a:xfrm>
            <a:off x="7412283" y="1336211"/>
            <a:ext cx="3528705" cy="4729421"/>
          </a:xfrm>
          <a:prstGeom prst="rect">
            <a:avLst/>
          </a:prstGeom>
          <a:solidFill>
            <a:srgbClr val="1B3A5C"/>
          </a:solidFill>
          <a:ln w="25400">
            <a:solidFill>
              <a:srgbClr val="4A90C4"/>
            </a:solidFill>
            <a:prstDash val="solid"/>
          </a:ln>
          <a:effectLst>
            <a:outerShdw blurRad="101600" dist="38100" dir="8100000" algn="bl" rotWithShape="0">
              <a:srgbClr val="000000">
                <a:alpha val="18000"/>
              </a:srgbClr>
            </a:outerShdw>
          </a:effectLst>
        </p:spPr>
      </p:sp>
      <p:sp>
        <p:nvSpPr>
          <p:cNvPr id="36" name="Shape 20">
            <a:extLst>
              <a:ext uri="{FF2B5EF4-FFF2-40B4-BE49-F238E27FC236}">
                <a16:creationId xmlns:a16="http://schemas.microsoft.com/office/drawing/2014/main" id="{08A52A42-AC7C-4038-92B3-6286F6C86582}"/>
              </a:ext>
            </a:extLst>
          </p:cNvPr>
          <p:cNvSpPr/>
          <p:nvPr/>
        </p:nvSpPr>
        <p:spPr>
          <a:xfrm>
            <a:off x="7419945" y="1348154"/>
            <a:ext cx="2743200" cy="384048"/>
          </a:xfrm>
          <a:prstGeom prst="rect">
            <a:avLst/>
          </a:prstGeom>
          <a:solidFill>
            <a:srgbClr val="4A90C4"/>
          </a:solidFill>
          <a:ln w="12700">
            <a:solidFill>
              <a:srgbClr val="4A90C4"/>
            </a:solidFill>
            <a:prstDash val="solid"/>
          </a:ln>
        </p:spPr>
      </p:sp>
      <p:sp>
        <p:nvSpPr>
          <p:cNvPr id="37" name="Text 21">
            <a:extLst>
              <a:ext uri="{FF2B5EF4-FFF2-40B4-BE49-F238E27FC236}">
                <a16:creationId xmlns:a16="http://schemas.microsoft.com/office/drawing/2014/main" id="{3FF9A93A-7A12-4C05-802C-CD96644EB255}"/>
              </a:ext>
            </a:extLst>
          </p:cNvPr>
          <p:cNvSpPr/>
          <p:nvPr/>
        </p:nvSpPr>
        <p:spPr>
          <a:xfrm>
            <a:off x="7360863" y="1303673"/>
            <a:ext cx="2560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Tipo 076 'Sichuan'</a:t>
            </a:r>
            <a:endParaRPr lang="en-US" sz="1400" dirty="0"/>
          </a:p>
        </p:txBody>
      </p:sp>
      <p:sp>
        <p:nvSpPr>
          <p:cNvPr id="38" name="Text 22">
            <a:extLst>
              <a:ext uri="{FF2B5EF4-FFF2-40B4-BE49-F238E27FC236}">
                <a16:creationId xmlns:a16="http://schemas.microsoft.com/office/drawing/2014/main" id="{DD1652F6-FC54-434C-8A12-1C056FB8D7C9}"/>
              </a:ext>
            </a:extLst>
          </p:cNvPr>
          <p:cNvSpPr/>
          <p:nvPr/>
        </p:nvSpPr>
        <p:spPr>
          <a:xfrm>
            <a:off x="7432513" y="1678969"/>
            <a:ext cx="25603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i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Buque Anfibio c/ Catapulta EMALS</a:t>
            </a:r>
            <a:endParaRPr lang="en-US" sz="1000" dirty="0"/>
          </a:p>
        </p:txBody>
      </p:sp>
      <p:sp>
        <p:nvSpPr>
          <p:cNvPr id="39" name="Text 23">
            <a:extLst>
              <a:ext uri="{FF2B5EF4-FFF2-40B4-BE49-F238E27FC236}">
                <a16:creationId xmlns:a16="http://schemas.microsoft.com/office/drawing/2014/main" id="{6D228915-BE48-4623-892E-FE24B988FDA6}"/>
              </a:ext>
            </a:extLst>
          </p:cNvPr>
          <p:cNvSpPr/>
          <p:nvPr/>
        </p:nvSpPr>
        <p:spPr>
          <a:xfrm>
            <a:off x="7707829" y="1972216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40.000-50.000 t desplazamiento</a:t>
            </a:r>
            <a:endParaRPr lang="en-US" sz="1100" dirty="0"/>
          </a:p>
        </p:txBody>
      </p:sp>
      <p:sp>
        <p:nvSpPr>
          <p:cNvPr id="40" name="Text 24">
            <a:extLst>
              <a:ext uri="{FF2B5EF4-FFF2-40B4-BE49-F238E27FC236}">
                <a16:creationId xmlns:a16="http://schemas.microsoft.com/office/drawing/2014/main" id="{3BCD720E-8ACD-42EE-A616-01BD7D74BF82}"/>
              </a:ext>
            </a:extLst>
          </p:cNvPr>
          <p:cNvSpPr/>
          <p:nvPr/>
        </p:nvSpPr>
        <p:spPr>
          <a:xfrm>
            <a:off x="7707829" y="2447704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Lanzado Dic 2024 — en pruebas 2025</a:t>
            </a:r>
            <a:endParaRPr lang="en-US" sz="1100" dirty="0"/>
          </a:p>
        </p:txBody>
      </p:sp>
      <p:sp>
        <p:nvSpPr>
          <p:cNvPr id="41" name="Text 25">
            <a:extLst>
              <a:ext uri="{FF2B5EF4-FFF2-40B4-BE49-F238E27FC236}">
                <a16:creationId xmlns:a16="http://schemas.microsoft.com/office/drawing/2014/main" id="{A654D8F2-37FF-444F-8977-01059E4364A6}"/>
              </a:ext>
            </a:extLst>
          </p:cNvPr>
          <p:cNvSpPr/>
          <p:nvPr/>
        </p:nvSpPr>
        <p:spPr>
          <a:xfrm>
            <a:off x="7707829" y="2923192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 GJ-11 UAV furtivo + enjambres</a:t>
            </a:r>
            <a:endParaRPr lang="en-US" sz="1100" dirty="0"/>
          </a:p>
        </p:txBody>
      </p:sp>
      <p:sp>
        <p:nvSpPr>
          <p:cNvPr id="42" name="Text 26">
            <a:extLst>
              <a:ext uri="{FF2B5EF4-FFF2-40B4-BE49-F238E27FC236}">
                <a16:creationId xmlns:a16="http://schemas.microsoft.com/office/drawing/2014/main" id="{33F2DB8D-EA85-4E67-BA4B-50A4200137C1}"/>
              </a:ext>
            </a:extLst>
          </p:cNvPr>
          <p:cNvSpPr/>
          <p:nvPr/>
        </p:nvSpPr>
        <p:spPr>
          <a:xfrm>
            <a:off x="7707829" y="3398680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Primera plataforma naval de drones con catapulta del mundo</a:t>
            </a:r>
            <a:endParaRPr lang="en-US" sz="1100" dirty="0"/>
          </a:p>
        </p:txBody>
      </p:sp>
      <p:sp>
        <p:nvSpPr>
          <p:cNvPr id="43" name="Shape 27">
            <a:extLst>
              <a:ext uri="{FF2B5EF4-FFF2-40B4-BE49-F238E27FC236}">
                <a16:creationId xmlns:a16="http://schemas.microsoft.com/office/drawing/2014/main" id="{C294BB9C-36A8-4B93-AC19-2DD09136CBD3}"/>
              </a:ext>
            </a:extLst>
          </p:cNvPr>
          <p:cNvSpPr/>
          <p:nvPr/>
        </p:nvSpPr>
        <p:spPr>
          <a:xfrm>
            <a:off x="1913891" y="6100973"/>
            <a:ext cx="8503920" cy="320040"/>
          </a:xfrm>
          <a:prstGeom prst="rect">
            <a:avLst/>
          </a:prstGeom>
          <a:solidFill>
            <a:srgbClr val="C0392B">
              <a:alpha val="40000"/>
            </a:srgbClr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44" name="Text 28">
            <a:extLst>
              <a:ext uri="{FF2B5EF4-FFF2-40B4-BE49-F238E27FC236}">
                <a16:creationId xmlns:a16="http://schemas.microsoft.com/office/drawing/2014/main" id="{22DD9108-E29F-49A8-94EB-F0D2BD983285}"/>
              </a:ext>
            </a:extLst>
          </p:cNvPr>
          <p:cNvSpPr/>
          <p:nvPr/>
        </p:nvSpPr>
        <p:spPr>
          <a:xfrm>
            <a:off x="1913891" y="6091929"/>
            <a:ext cx="85039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i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Doctrina: Massed effect — concentración de drones bajo nodo de mando único, análogo a doctrina de portaviones. Fuente: DSIAC 2025 / NavalNews 2024</a:t>
            </a:r>
            <a:endParaRPr lang="en-US" sz="950" dirty="0"/>
          </a:p>
        </p:txBody>
      </p:sp>
    </p:spTree>
    <p:extLst>
      <p:ext uri="{BB962C8B-B14F-4D97-AF65-F5344CB8AC3E}">
        <p14:creationId xmlns:p14="http://schemas.microsoft.com/office/powerpoint/2010/main" val="3519011279"/>
      </p:ext>
    </p:extLst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EMPLEO DE DRONES</a:t>
            </a:r>
          </a:p>
        </p:txBody>
      </p:sp>
      <p:sp>
        <p:nvSpPr>
          <p:cNvPr id="13" name="Shape 3">
            <a:extLst>
              <a:ext uri="{FF2B5EF4-FFF2-40B4-BE49-F238E27FC236}">
                <a16:creationId xmlns:a16="http://schemas.microsoft.com/office/drawing/2014/main" id="{4CB96131-7BF4-48CC-BC41-8304B566DC67}"/>
              </a:ext>
            </a:extLst>
          </p:cNvPr>
          <p:cNvSpPr/>
          <p:nvPr/>
        </p:nvSpPr>
        <p:spPr>
          <a:xfrm>
            <a:off x="365760" y="1325880"/>
            <a:ext cx="5236144" cy="4781396"/>
          </a:xfrm>
          <a:prstGeom prst="rect">
            <a:avLst/>
          </a:prstGeom>
          <a:solidFill>
            <a:srgbClr val="FFFFFF"/>
          </a:solidFill>
          <a:ln w="12700">
            <a:solidFill>
              <a:srgbClr val="D4E0EC"/>
            </a:solidFill>
            <a:prstDash val="solid"/>
          </a:ln>
          <a:effectLst>
            <a:outerShdw blurRad="101600" dist="38100" dir="8100000" algn="bl" rotWithShape="0">
              <a:srgbClr val="000000">
                <a:alpha val="18000"/>
              </a:srgbClr>
            </a:outerShdw>
          </a:effectLst>
        </p:spPr>
      </p:sp>
      <p:sp>
        <p:nvSpPr>
          <p:cNvPr id="14" name="Text 4">
            <a:extLst>
              <a:ext uri="{FF2B5EF4-FFF2-40B4-BE49-F238E27FC236}">
                <a16:creationId xmlns:a16="http://schemas.microsoft.com/office/drawing/2014/main" id="{A97E2DC4-6D6E-473E-B2CA-1B79E9688F07}"/>
              </a:ext>
            </a:extLst>
          </p:cNvPr>
          <p:cNvSpPr/>
          <p:nvPr/>
        </p:nvSpPr>
        <p:spPr>
          <a:xfrm>
            <a:off x="502920" y="1417320"/>
            <a:ext cx="4846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1E5F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ASW SPEARHEAD</a:t>
            </a:r>
            <a:endParaRPr lang="en-US" sz="1300" dirty="0"/>
          </a:p>
        </p:txBody>
      </p:sp>
      <p:sp>
        <p:nvSpPr>
          <p:cNvPr id="16" name="Text 6">
            <a:extLst>
              <a:ext uri="{FF2B5EF4-FFF2-40B4-BE49-F238E27FC236}">
                <a16:creationId xmlns:a16="http://schemas.microsoft.com/office/drawing/2014/main" id="{FBC4614B-D6E4-4AFD-9973-D296EAE8B957}"/>
              </a:ext>
            </a:extLst>
          </p:cNvPr>
          <p:cNvSpPr/>
          <p:nvPr/>
        </p:nvSpPr>
        <p:spPr>
          <a:xfrm>
            <a:off x="685800" y="1920240"/>
            <a:ext cx="4663440" cy="27432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1E5F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CETUS (XV Excalibur)</a:t>
            </a:r>
            <a:endParaRPr lang="en-US" sz="1200" dirty="0"/>
          </a:p>
        </p:txBody>
      </p:sp>
      <p:sp>
        <p:nvSpPr>
          <p:cNvPr id="18" name="Text 7">
            <a:extLst>
              <a:ext uri="{FF2B5EF4-FFF2-40B4-BE49-F238E27FC236}">
                <a16:creationId xmlns:a16="http://schemas.microsoft.com/office/drawing/2014/main" id="{DF5C715E-F4AA-450C-9145-AE23D00CDC4B}"/>
              </a:ext>
            </a:extLst>
          </p:cNvPr>
          <p:cNvSpPr/>
          <p:nvPr/>
        </p:nvSpPr>
        <p:spPr>
          <a:xfrm>
            <a:off x="685800" y="2194560"/>
            <a:ext cx="4663440" cy="56692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0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[XLUUV]  12 m, 20-25 t — Mayor AUV de la Royal Navy. Ensayos Feb 2025. Bautizado May 2025 en Devonport. ASW, inteligencia, operaciones de fondo marino.</a:t>
            </a:r>
            <a:endParaRPr lang="en-US" sz="1050" dirty="0"/>
          </a:p>
        </p:txBody>
      </p:sp>
      <p:sp>
        <p:nvSpPr>
          <p:cNvPr id="21" name="Text 9">
            <a:extLst>
              <a:ext uri="{FF2B5EF4-FFF2-40B4-BE49-F238E27FC236}">
                <a16:creationId xmlns:a16="http://schemas.microsoft.com/office/drawing/2014/main" id="{FF00B62B-EC8B-4C96-B957-8A05667A1095}"/>
              </a:ext>
            </a:extLst>
          </p:cNvPr>
          <p:cNvSpPr/>
          <p:nvPr/>
        </p:nvSpPr>
        <p:spPr>
          <a:xfrm>
            <a:off x="685800" y="2871216"/>
            <a:ext cx="4663440" cy="27432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1A7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SCYLLA</a:t>
            </a:r>
            <a:endParaRPr lang="en-US" sz="1200" dirty="0"/>
          </a:p>
        </p:txBody>
      </p:sp>
      <p:sp>
        <p:nvSpPr>
          <p:cNvPr id="25" name="Text 10">
            <a:extLst>
              <a:ext uri="{FF2B5EF4-FFF2-40B4-BE49-F238E27FC236}">
                <a16:creationId xmlns:a16="http://schemas.microsoft.com/office/drawing/2014/main" id="{F30153AA-5BC5-404A-A661-EE48C2A1BBCA}"/>
              </a:ext>
            </a:extLst>
          </p:cNvPr>
          <p:cNvSpPr/>
          <p:nvPr/>
        </p:nvSpPr>
        <p:spPr>
          <a:xfrm>
            <a:off x="685800" y="3145536"/>
            <a:ext cx="4663440" cy="56692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0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[UUV desde torpedo]  Lanzable desde tubo torpedo Clase Astute. Recuperación autónoma. IOC 2026-27. Soporta objetivos AUKUS Pilar 2 de guerra de fondo marino.</a:t>
            </a:r>
            <a:endParaRPr lang="en-US" sz="1050" dirty="0"/>
          </a:p>
        </p:txBody>
      </p:sp>
      <p:sp>
        <p:nvSpPr>
          <p:cNvPr id="27" name="Text 12">
            <a:extLst>
              <a:ext uri="{FF2B5EF4-FFF2-40B4-BE49-F238E27FC236}">
                <a16:creationId xmlns:a16="http://schemas.microsoft.com/office/drawing/2014/main" id="{857786D0-431D-4167-83CD-9E829CDD3E02}"/>
              </a:ext>
            </a:extLst>
          </p:cNvPr>
          <p:cNvSpPr/>
          <p:nvPr/>
        </p:nvSpPr>
        <p:spPr>
          <a:xfrm>
            <a:off x="685800" y="3822192"/>
            <a:ext cx="4663440" cy="27432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PROTEUS (Leonardo)</a:t>
            </a:r>
            <a:endParaRPr lang="en-US" sz="1200" dirty="0"/>
          </a:p>
        </p:txBody>
      </p:sp>
      <p:sp>
        <p:nvSpPr>
          <p:cNvPr id="28" name="Text 13">
            <a:extLst>
              <a:ext uri="{FF2B5EF4-FFF2-40B4-BE49-F238E27FC236}">
                <a16:creationId xmlns:a16="http://schemas.microsoft.com/office/drawing/2014/main" id="{74CCC94E-359A-447A-9158-8863770EDF45}"/>
              </a:ext>
            </a:extLst>
          </p:cNvPr>
          <p:cNvSpPr/>
          <p:nvPr/>
        </p:nvSpPr>
        <p:spPr>
          <a:xfrm>
            <a:off x="685800" y="4096512"/>
            <a:ext cx="4663440" cy="56692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0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[UAS Rotativo 3t]  Plataforma autónoma aérea £60M. Primer vuelo Ene 2026 (Cornwall). Despliega sonoboyas, relé comms, vigilancia marítima ASW.</a:t>
            </a:r>
            <a:endParaRPr lang="en-US" sz="1050" dirty="0"/>
          </a:p>
        </p:txBody>
      </p:sp>
      <p:sp>
        <p:nvSpPr>
          <p:cNvPr id="29" name="Shape 14">
            <a:extLst>
              <a:ext uri="{FF2B5EF4-FFF2-40B4-BE49-F238E27FC236}">
                <a16:creationId xmlns:a16="http://schemas.microsoft.com/office/drawing/2014/main" id="{80A7A30A-48ED-4069-BCD8-AF207F700FBE}"/>
              </a:ext>
            </a:extLst>
          </p:cNvPr>
          <p:cNvSpPr/>
          <p:nvPr/>
        </p:nvSpPr>
        <p:spPr>
          <a:xfrm>
            <a:off x="5717406" y="1325880"/>
            <a:ext cx="4475748" cy="4781396"/>
          </a:xfrm>
          <a:prstGeom prst="rect">
            <a:avLst/>
          </a:prstGeom>
          <a:solidFill>
            <a:srgbClr val="0D1B2A"/>
          </a:solidFill>
          <a:ln w="12700">
            <a:solidFill>
              <a:srgbClr val="4A90C4"/>
            </a:solidFill>
            <a:prstDash val="solid"/>
          </a:ln>
          <a:effectLst>
            <a:outerShdw blurRad="101600" dist="38100" dir="8100000" algn="bl" rotWithShape="0">
              <a:srgbClr val="000000">
                <a:alpha val="18000"/>
              </a:srgbClr>
            </a:outerShdw>
          </a:effectLst>
        </p:spPr>
      </p:sp>
      <p:sp>
        <p:nvSpPr>
          <p:cNvPr id="30" name="Text 15">
            <a:extLst>
              <a:ext uri="{FF2B5EF4-FFF2-40B4-BE49-F238E27FC236}">
                <a16:creationId xmlns:a16="http://schemas.microsoft.com/office/drawing/2014/main" id="{02178503-C9AA-469C-88CF-D21FC269BF4E}"/>
              </a:ext>
            </a:extLst>
          </p:cNvPr>
          <p:cNvSpPr/>
          <p:nvPr/>
        </p:nvSpPr>
        <p:spPr>
          <a:xfrm>
            <a:off x="5808846" y="1417320"/>
            <a:ext cx="292608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ATLANTIC BASTION</a:t>
            </a:r>
            <a:endParaRPr lang="en-US" sz="1300" dirty="0"/>
          </a:p>
        </p:txBody>
      </p:sp>
      <p:sp>
        <p:nvSpPr>
          <p:cNvPr id="31" name="Text 16">
            <a:extLst>
              <a:ext uri="{FF2B5EF4-FFF2-40B4-BE49-F238E27FC236}">
                <a16:creationId xmlns:a16="http://schemas.microsoft.com/office/drawing/2014/main" id="{AF8195B0-627E-46A0-B868-35DC456CCDFD}"/>
              </a:ext>
            </a:extLst>
          </p:cNvPr>
          <p:cNvSpPr/>
          <p:nvPr/>
        </p:nvSpPr>
        <p:spPr>
          <a:xfrm>
            <a:off x="5808846" y="1764792"/>
            <a:ext cx="292608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i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2 de PROYECTO CABOT</a:t>
            </a:r>
            <a:endParaRPr lang="en-US" sz="1000" dirty="0"/>
          </a:p>
        </p:txBody>
      </p:sp>
      <p:sp>
        <p:nvSpPr>
          <p:cNvPr id="32" name="Text 17">
            <a:extLst>
              <a:ext uri="{FF2B5EF4-FFF2-40B4-BE49-F238E27FC236}">
                <a16:creationId xmlns:a16="http://schemas.microsoft.com/office/drawing/2014/main" id="{D060B0CB-E16E-4242-B065-DFD86404E341}"/>
              </a:ext>
            </a:extLst>
          </p:cNvPr>
          <p:cNvSpPr/>
          <p:nvPr/>
        </p:nvSpPr>
        <p:spPr>
          <a:xfrm>
            <a:off x="5808845" y="2103120"/>
            <a:ext cx="4124425" cy="4023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 </a:t>
            </a:r>
            <a:r>
              <a:rPr lang="en-US" sz="1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FF Tipo 26 como nodos C2 distribuidos en el Atlántico Norte</a:t>
            </a:r>
            <a:endParaRPr lang="en-US" sz="1000" dirty="0"/>
          </a:p>
        </p:txBody>
      </p:sp>
      <p:sp>
        <p:nvSpPr>
          <p:cNvPr id="33" name="Text 18">
            <a:extLst>
              <a:ext uri="{FF2B5EF4-FFF2-40B4-BE49-F238E27FC236}">
                <a16:creationId xmlns:a16="http://schemas.microsoft.com/office/drawing/2014/main" id="{0A218A43-509F-4E0B-A71E-3F7D0EA03835}"/>
              </a:ext>
            </a:extLst>
          </p:cNvPr>
          <p:cNvSpPr/>
          <p:nvPr/>
        </p:nvSpPr>
        <p:spPr>
          <a:xfrm>
            <a:off x="5808846" y="2523744"/>
            <a:ext cx="4037798" cy="4023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 </a:t>
            </a:r>
            <a:r>
              <a:rPr lang="en-US" sz="1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Mission bay flexible: opera USV + UUV de forma orgánica</a:t>
            </a:r>
            <a:endParaRPr lang="en-US" sz="1000" dirty="0"/>
          </a:p>
        </p:txBody>
      </p:sp>
      <p:sp>
        <p:nvSpPr>
          <p:cNvPr id="34" name="Text 19">
            <a:extLst>
              <a:ext uri="{FF2B5EF4-FFF2-40B4-BE49-F238E27FC236}">
                <a16:creationId xmlns:a16="http://schemas.microsoft.com/office/drawing/2014/main" id="{EDB5297C-55C4-47DE-A39A-3F2D4E0FB0A7}"/>
              </a:ext>
            </a:extLst>
          </p:cNvPr>
          <p:cNvSpPr/>
          <p:nvPr/>
        </p:nvSpPr>
        <p:spPr>
          <a:xfrm>
            <a:off x="5808846" y="2944368"/>
            <a:ext cx="4037798" cy="4023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 </a:t>
            </a:r>
            <a:r>
              <a:rPr lang="en-US" sz="1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Red acústica integrada multi-dominio vs amenaza submarina rusa</a:t>
            </a:r>
            <a:endParaRPr lang="en-US" sz="1000" dirty="0"/>
          </a:p>
        </p:txBody>
      </p:sp>
      <p:sp>
        <p:nvSpPr>
          <p:cNvPr id="35" name="Text 20">
            <a:extLst>
              <a:ext uri="{FF2B5EF4-FFF2-40B4-BE49-F238E27FC236}">
                <a16:creationId xmlns:a16="http://schemas.microsoft.com/office/drawing/2014/main" id="{81C67028-6E0C-432B-B28B-D52DF1CD22C0}"/>
              </a:ext>
            </a:extLst>
          </p:cNvPr>
          <p:cNvSpPr/>
          <p:nvPr/>
        </p:nvSpPr>
        <p:spPr>
          <a:xfrm>
            <a:off x="5808846" y="3364992"/>
            <a:ext cx="4278428" cy="4023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 </a:t>
            </a:r>
            <a:r>
              <a:rPr lang="en-US" sz="1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Enlaza Tipo 26, aeronaves, sensores autónomos en panorama único</a:t>
            </a:r>
            <a:endParaRPr lang="en-US" sz="1000" dirty="0"/>
          </a:p>
        </p:txBody>
      </p:sp>
      <p:sp>
        <p:nvSpPr>
          <p:cNvPr id="36" name="Text 21">
            <a:extLst>
              <a:ext uri="{FF2B5EF4-FFF2-40B4-BE49-F238E27FC236}">
                <a16:creationId xmlns:a16="http://schemas.microsoft.com/office/drawing/2014/main" id="{BA0D3318-55AA-475B-9EDE-419F209CD4FA}"/>
              </a:ext>
            </a:extLst>
          </p:cNvPr>
          <p:cNvSpPr/>
          <p:nvPr/>
        </p:nvSpPr>
        <p:spPr>
          <a:xfrm>
            <a:off x="5808845" y="3785616"/>
            <a:ext cx="4278429" cy="4023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 </a:t>
            </a:r>
            <a:r>
              <a:rPr lang="en-US" sz="1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CABOT Fase 1 (COCONO): USV autónomos operados por contratista en gap GIUK</a:t>
            </a:r>
            <a:endParaRPr lang="en-US" sz="1000" dirty="0"/>
          </a:p>
        </p:txBody>
      </p:sp>
      <p:sp>
        <p:nvSpPr>
          <p:cNvPr id="37" name="Text 22">
            <a:extLst>
              <a:ext uri="{FF2B5EF4-FFF2-40B4-BE49-F238E27FC236}">
                <a16:creationId xmlns:a16="http://schemas.microsoft.com/office/drawing/2014/main" id="{8C5B983F-1504-4933-8DAA-DF12C3D634D3}"/>
              </a:ext>
            </a:extLst>
          </p:cNvPr>
          <p:cNvSpPr/>
          <p:nvPr/>
        </p:nvSpPr>
        <p:spPr>
          <a:xfrm>
            <a:off x="5808846" y="4206240"/>
            <a:ext cx="4207200" cy="4023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 </a:t>
            </a:r>
            <a:r>
              <a:rPr lang="en-US" sz="1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Transición a GOGO (Gov Owned, Gov Operated) en Fase 2</a:t>
            </a:r>
            <a:endParaRPr lang="en-US" sz="1000" dirty="0"/>
          </a:p>
        </p:txBody>
      </p:sp>
      <p:sp>
        <p:nvSpPr>
          <p:cNvPr id="38" name="Text 23">
            <a:extLst>
              <a:ext uri="{FF2B5EF4-FFF2-40B4-BE49-F238E27FC236}">
                <a16:creationId xmlns:a16="http://schemas.microsoft.com/office/drawing/2014/main" id="{A5890583-D2FC-498A-9AD7-7619A0E7B4DD}"/>
              </a:ext>
            </a:extLst>
          </p:cNvPr>
          <p:cNvSpPr/>
          <p:nvPr/>
        </p:nvSpPr>
        <p:spPr>
          <a:xfrm>
            <a:off x="1732548" y="6116320"/>
            <a:ext cx="84124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Fuente: GOV.UK, NavalNews, RUSI Dec 2025, Armada International</a:t>
            </a:r>
            <a:endParaRPr lang="en-US" sz="900" dirty="0"/>
          </a:p>
        </p:txBody>
      </p:sp>
      <p:pic>
        <p:nvPicPr>
          <p:cNvPr id="39" name="Imagen 38">
            <a:extLst>
              <a:ext uri="{FF2B5EF4-FFF2-40B4-BE49-F238E27FC236}">
                <a16:creationId xmlns:a16="http://schemas.microsoft.com/office/drawing/2014/main" id="{1DE7AA7C-8BF2-49FE-8128-AB359B051D0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3088"/>
          <a:stretch/>
        </p:blipFill>
        <p:spPr>
          <a:xfrm>
            <a:off x="10308656" y="1312873"/>
            <a:ext cx="1750459" cy="218954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84380878"/>
      </p:ext>
    </p:extLst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EMPLEO DE DRONES</a:t>
            </a:r>
          </a:p>
        </p:txBody>
      </p:sp>
    </p:spTree>
    <p:extLst>
      <p:ext uri="{BB962C8B-B14F-4D97-AF65-F5344CB8AC3E}">
        <p14:creationId xmlns:p14="http://schemas.microsoft.com/office/powerpoint/2010/main" val="3346607135"/>
      </p:ext>
    </p:extLst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EMPLEO DE DRONES</a:t>
            </a:r>
          </a:p>
        </p:txBody>
      </p:sp>
    </p:spTree>
    <p:extLst>
      <p:ext uri="{BB962C8B-B14F-4D97-AF65-F5344CB8AC3E}">
        <p14:creationId xmlns:p14="http://schemas.microsoft.com/office/powerpoint/2010/main" val="1601737362"/>
      </p:ext>
    </p:extLst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"/>
          <p:cNvSpPr txBox="1">
            <a:spLocks noChangeArrowheads="1"/>
          </p:cNvSpPr>
          <p:nvPr/>
        </p:nvSpPr>
        <p:spPr bwMode="auto">
          <a:xfrm>
            <a:off x="395093" y="1128366"/>
            <a:ext cx="11541515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latinLnBrk="1" hangingPunct="1"/>
            <a:endParaRPr lang="es-CL" altLang="ko-KR" sz="2800" b="1" dirty="0">
              <a:solidFill>
                <a:srgbClr val="C00000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INTRODUCCIÓN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EMPLEO DRONES 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chemeClr val="accent6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EJERCICIO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COMENTARIOS FINALES</a:t>
            </a:r>
          </a:p>
          <a:p>
            <a:pPr eaLnBrk="1" latinLnBrk="1" hangingPunct="1"/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algn="ctr" eaLnBrk="1" latinLnBrk="1" hangingPunct="1"/>
            <a:endParaRPr lang="en-US" altLang="ko-KR" sz="2000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TEMARIO</a:t>
            </a:r>
          </a:p>
        </p:txBody>
      </p:sp>
    </p:spTree>
    <p:extLst>
      <p:ext uri="{BB962C8B-B14F-4D97-AF65-F5344CB8AC3E}">
        <p14:creationId xmlns:p14="http://schemas.microsoft.com/office/powerpoint/2010/main" val="1825154709"/>
      </p:ext>
    </p:extLst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EJERCICIO</a:t>
            </a:r>
          </a:p>
        </p:txBody>
      </p:sp>
    </p:spTree>
    <p:extLst>
      <p:ext uri="{BB962C8B-B14F-4D97-AF65-F5344CB8AC3E}">
        <p14:creationId xmlns:p14="http://schemas.microsoft.com/office/powerpoint/2010/main" val="795731925"/>
      </p:ext>
    </p:extLst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EJERCICIO</a:t>
            </a:r>
          </a:p>
        </p:txBody>
      </p:sp>
    </p:spTree>
    <p:extLst>
      <p:ext uri="{BB962C8B-B14F-4D97-AF65-F5344CB8AC3E}">
        <p14:creationId xmlns:p14="http://schemas.microsoft.com/office/powerpoint/2010/main" val="3749490710"/>
      </p:ext>
    </p:extLst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EJERCICIO</a:t>
            </a:r>
          </a:p>
        </p:txBody>
      </p:sp>
    </p:spTree>
    <p:extLst>
      <p:ext uri="{BB962C8B-B14F-4D97-AF65-F5344CB8AC3E}">
        <p14:creationId xmlns:p14="http://schemas.microsoft.com/office/powerpoint/2010/main" val="3469372557"/>
      </p:ext>
    </p:extLst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"/>
          <p:cNvSpPr txBox="1">
            <a:spLocks noChangeArrowheads="1"/>
          </p:cNvSpPr>
          <p:nvPr/>
        </p:nvSpPr>
        <p:spPr bwMode="auto">
          <a:xfrm>
            <a:off x="395093" y="1128366"/>
            <a:ext cx="11541515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latinLnBrk="1" hangingPunct="1"/>
            <a:endParaRPr lang="es-CL" altLang="ko-KR" sz="2800" b="1" dirty="0">
              <a:solidFill>
                <a:srgbClr val="C00000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INTRODUCCIÓN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EMPLEO DRONES 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EJERCICIO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chemeClr val="accent6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COMENTARIOS FINALES</a:t>
            </a:r>
          </a:p>
          <a:p>
            <a:pPr eaLnBrk="1" latinLnBrk="1" hangingPunct="1"/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algn="ctr" eaLnBrk="1" latinLnBrk="1" hangingPunct="1"/>
            <a:endParaRPr lang="en-US" altLang="ko-KR" sz="2000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TEMARIO</a:t>
            </a:r>
          </a:p>
        </p:txBody>
      </p:sp>
    </p:spTree>
    <p:extLst>
      <p:ext uri="{BB962C8B-B14F-4D97-AF65-F5344CB8AC3E}">
        <p14:creationId xmlns:p14="http://schemas.microsoft.com/office/powerpoint/2010/main" val="3935924928"/>
      </p:ext>
    </p:extLst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22974</TotalTime>
  <Words>929</Words>
  <Application>Microsoft Office PowerPoint</Application>
  <PresentationFormat>Panorámica</PresentationFormat>
  <Paragraphs>163</Paragraphs>
  <Slides>21</Slides>
  <Notes>21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30" baseType="lpstr">
      <vt:lpstr>MS PGothic</vt:lpstr>
      <vt:lpstr>Arial</vt:lpstr>
      <vt:lpstr>Calibri</vt:lpstr>
      <vt:lpstr>Candara</vt:lpstr>
      <vt:lpstr>Century Gothic</vt:lpstr>
      <vt:lpstr>Corbel Light</vt:lpstr>
      <vt:lpstr>Segoe UI Symbol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NORAMBUENA</dc:creator>
  <cp:lastModifiedBy>T1 A. CAVADA P.</cp:lastModifiedBy>
  <cp:revision>1125</cp:revision>
  <dcterms:created xsi:type="dcterms:W3CDTF">2020-08-24T08:16:27Z</dcterms:created>
  <dcterms:modified xsi:type="dcterms:W3CDTF">2026-05-04T20:50:15Z</dcterms:modified>
</cp:coreProperties>
</file>