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505" r:id="rId2"/>
    <p:sldId id="563" r:id="rId3"/>
    <p:sldId id="561" r:id="rId4"/>
    <p:sldId id="562" r:id="rId5"/>
    <p:sldId id="536" r:id="rId6"/>
    <p:sldId id="380" r:id="rId7"/>
    <p:sldId id="541" r:id="rId8"/>
    <p:sldId id="375" r:id="rId9"/>
    <p:sldId id="378" r:id="rId10"/>
    <p:sldId id="376" r:id="rId11"/>
    <p:sldId id="507" r:id="rId12"/>
    <p:sldId id="504" r:id="rId13"/>
    <p:sldId id="506" r:id="rId14"/>
    <p:sldId id="559" r:id="rId15"/>
    <p:sldId id="560" r:id="rId16"/>
    <p:sldId id="377" r:id="rId17"/>
    <p:sldId id="406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39" r:id="rId27"/>
    <p:sldId id="540" r:id="rId28"/>
    <p:sldId id="517" r:id="rId29"/>
    <p:sldId id="557" r:id="rId30"/>
    <p:sldId id="548" r:id="rId31"/>
    <p:sldId id="549" r:id="rId32"/>
    <p:sldId id="558" r:id="rId33"/>
    <p:sldId id="550" r:id="rId34"/>
    <p:sldId id="551" r:id="rId35"/>
    <p:sldId id="552" r:id="rId36"/>
    <p:sldId id="553" r:id="rId37"/>
    <p:sldId id="554" r:id="rId38"/>
    <p:sldId id="282" r:id="rId39"/>
  </p:sldIdLst>
  <p:sldSz cx="9144000" cy="6858000" type="screen4x3"/>
  <p:notesSz cx="6797675" cy="9928225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BCBC"/>
    <a:srgbClr val="FFFFFF"/>
    <a:srgbClr val="B3C9E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9" autoAdjust="0"/>
    <p:restoredTop sz="94406" autoAdjust="0"/>
  </p:normalViewPr>
  <p:slideViewPr>
    <p:cSldViewPr>
      <p:cViewPr varScale="1">
        <p:scale>
          <a:sx n="74" d="100"/>
          <a:sy n="74" d="100"/>
        </p:scale>
        <p:origin x="-39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7CECD36-7C14-41E1-9703-B44D1A673308}" type="datetimeFigureOut">
              <a:rPr lang="es-ES" altLang="es-CL"/>
              <a:pPr>
                <a:defRPr/>
              </a:pPr>
              <a:t>10/10/2018</a:t>
            </a:fld>
            <a:endParaRPr lang="es-ES" altLang="es-C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2960077-083A-4581-8199-96A0109B4F2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235368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5E9EC77-D712-459E-AD29-DE95D8E9A83D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451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0E9CC4F-C800-4032-BE26-43218585215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26762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02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270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02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0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02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02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5147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42843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160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69945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9044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86393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78674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11059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110593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9241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19732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00959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21937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3108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81890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02933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16066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25982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8B8D343F-2274-4367-9F12-96C8CA48802A}" type="slidenum">
              <a:rPr lang="es-CL" altLang="es-CL" smtClean="0"/>
              <a:pPr eaLnBrk="1" hangingPunct="1"/>
              <a:t>26</a:t>
            </a:fld>
            <a:endParaRPr lang="es-CL" altLang="es-CL" smtClean="0"/>
          </a:p>
        </p:txBody>
      </p:sp>
    </p:spTree>
    <p:extLst>
      <p:ext uri="{BB962C8B-B14F-4D97-AF65-F5344CB8AC3E}">
        <p14:creationId xmlns:p14="http://schemas.microsoft.com/office/powerpoint/2010/main" val="37545682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8B8D343F-2274-4367-9F12-96C8CA48802A}" type="slidenum">
              <a:rPr lang="es-CL" altLang="es-CL" smtClean="0"/>
              <a:pPr eaLnBrk="1" hangingPunct="1"/>
              <a:t>28</a:t>
            </a:fld>
            <a:endParaRPr lang="es-CL" altLang="es-CL" smtClean="0"/>
          </a:p>
        </p:txBody>
      </p:sp>
    </p:spTree>
    <p:extLst>
      <p:ext uri="{BB962C8B-B14F-4D97-AF65-F5344CB8AC3E}">
        <p14:creationId xmlns:p14="http://schemas.microsoft.com/office/powerpoint/2010/main" val="33012758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29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50765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9CC4F-C800-4032-BE26-432185852155}" type="slidenum">
              <a:rPr lang="es-CL" smtClean="0"/>
              <a:pPr>
                <a:defRPr/>
              </a:pPr>
              <a:t>38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8270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DB754-2190-456A-8609-2C45D9404970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E9D4D-BEB0-47DB-AA55-BBFB74DD14F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163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0F9C1-913D-4A2F-8476-467AFB8EB1E9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96412-FC95-4410-B2C5-039B620C50A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540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90677-A407-4558-A581-E3597B07FED7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5B0E1-CB4E-4F9B-8999-663F33C456B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91347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F6278-6539-4A09-87CA-1E2B1A1328E2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C3CA1-9779-4AB2-BE81-D3D73832AE7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1285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1E76C-714B-4A56-A1EE-9B1A5BFC76B6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24181-67E6-452B-94C5-FF10C3DA94A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1276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58BA8-6888-46BF-A454-FF1A9A18D8F1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FBA78-8322-44DF-A4D4-FF11BB24B14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51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1DB5F-8920-4A6D-8D31-CB8D5BFA26CD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D215D-D9AB-4C71-A2F0-728C75BDE84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867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198C-359F-4F30-B995-4CEFF6AEAD2C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5036C-16D1-4A83-8A91-A61F6F4D1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1632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24E32-769D-434C-A67B-E4135F4E2D8A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18F87-AC82-4A5F-9143-9E026FE76C4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4921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90235-49D9-485D-BF14-C49DBE1FC9B7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21A2-A83B-41EB-B6F9-27B69B76639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3457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C103E-351C-4F57-AC60-63FEAF7ABF29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FBAF1-C618-4AA4-BCAD-7840F4C5BAF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27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6F0A43-19C6-4E5F-8243-856E0BAB682E}" type="datetimeFigureOut">
              <a:rPr lang="es-CL"/>
              <a:pPr>
                <a:defRPr/>
              </a:pPr>
              <a:t>10/10/2018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585C6C-BD0B-4F62-8AEF-2E55E90F316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https://propaca.armada.cl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https://propaca.armada.cl/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23557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3561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2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355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9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450" y="24765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79388" y="1773238"/>
            <a:ext cx="8840787" cy="1079500"/>
          </a:xfrm>
        </p:spPr>
        <p:txBody>
          <a:bodyPr/>
          <a:lstStyle/>
          <a:p>
            <a:pPr eaLnBrk="1" hangingPunct="1"/>
            <a:r>
              <a:rPr lang="es-ES" altLang="es-CL" sz="2400" b="1" dirty="0" smtClean="0">
                <a:solidFill>
                  <a:schemeClr val="tx2"/>
                </a:solidFill>
              </a:rPr>
              <a:t>PROGRAMA DE PLANIFICACIÓN DE ACTIVIDADES DE LA ARMADA</a:t>
            </a:r>
            <a:br>
              <a:rPr lang="es-ES" altLang="es-CL" sz="2400" b="1" dirty="0" smtClean="0">
                <a:solidFill>
                  <a:schemeClr val="tx2"/>
                </a:solidFill>
              </a:rPr>
            </a:br>
            <a:r>
              <a:rPr lang="es-ES" altLang="es-CL" sz="2400" b="1" dirty="0" smtClean="0">
                <a:solidFill>
                  <a:schemeClr val="tx2"/>
                </a:solidFill>
              </a:rPr>
              <a:t>(PLANIFICADORES)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096963" y="2780928"/>
            <a:ext cx="7236296" cy="35394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altLang="es-CL" sz="7200" b="1" cap="all" dirty="0" smtClean="0">
                <a:ln/>
                <a:solidFill>
                  <a:schemeClr val="tx2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PROPACA</a:t>
            </a:r>
          </a:p>
          <a:p>
            <a:pPr algn="ctr">
              <a:defRPr/>
            </a:pPr>
            <a:endParaRPr lang="es-ES" altLang="es-CL" sz="7200" b="1" cap="all" dirty="0" smtClean="0">
              <a:ln/>
              <a:solidFill>
                <a:schemeClr val="tx2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>
              <a:defRPr/>
            </a:pPr>
            <a:r>
              <a:rPr lang="es-ES" sz="4000" b="1" cap="all" dirty="0" smtClean="0">
                <a:ln/>
                <a:solidFill>
                  <a:schemeClr val="tx2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“determinación de necesidades”</a:t>
            </a:r>
            <a:endParaRPr lang="es-CL" sz="4000" b="1" cap="all" dirty="0">
              <a:ln/>
              <a:solidFill>
                <a:schemeClr val="tx2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1 Estrella de 5 puntas"/>
          <p:cNvSpPr/>
          <p:nvPr/>
        </p:nvSpPr>
        <p:spPr>
          <a:xfrm>
            <a:off x="311786" y="1412776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251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50181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50185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186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182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183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Calibri"/>
                </a:rPr>
                <a:t>PROPACA</a:t>
              </a:r>
            </a:p>
          </p:txBody>
        </p:sp>
      </p:grpSp>
      <p:pic>
        <p:nvPicPr>
          <p:cNvPr id="50180" name="Picture 1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1916113"/>
            <a:ext cx="6421437" cy="383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712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23557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3561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2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355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9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450" y="24765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246856" y="1700808"/>
            <a:ext cx="8604250" cy="4148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es-CL" sz="1800" b="1" dirty="0">
                <a:solidFill>
                  <a:schemeClr val="accent1">
                    <a:lumMod val="75000"/>
                  </a:schemeClr>
                </a:solidFill>
              </a:rPr>
              <a:t>PACA (Plan de Actividades de la Armada): </a:t>
            </a:r>
            <a:r>
              <a:rPr lang="es-CL" sz="1800" dirty="0">
                <a:solidFill>
                  <a:schemeClr val="accent1">
                    <a:lumMod val="75000"/>
                  </a:schemeClr>
                </a:solidFill>
              </a:rPr>
              <a:t>Plan del Comandante en Jefe de la Armada que contiene los objetivos institucionales para el año, las tareas a los mandos administradores, los recursos para esos mandos, y orientaciones para la ejecución y coordinación. Está conformado por los siguientes elementos: </a:t>
            </a:r>
            <a:endParaRPr lang="es-CL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800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</a:rPr>
              <a:t>Mandos administradores (MMAA</a:t>
            </a:r>
            <a:r>
              <a:rPr lang="es-CL" sz="1800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800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</a:rPr>
              <a:t>Mandos ejecutores (</a:t>
            </a:r>
            <a:r>
              <a:rPr lang="es-CL" sz="1800" b="1" dirty="0" smtClean="0">
                <a:solidFill>
                  <a:schemeClr val="accent1">
                    <a:lumMod val="75000"/>
                  </a:schemeClr>
                </a:solidFill>
              </a:rPr>
              <a:t>MMEE)</a:t>
            </a:r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800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</a:rPr>
              <a:t>Unidades ejecutoras (</a:t>
            </a:r>
            <a:r>
              <a:rPr lang="es-CL" sz="1800" b="1" dirty="0" smtClean="0">
                <a:solidFill>
                  <a:schemeClr val="accent1">
                    <a:lumMod val="75000"/>
                  </a:schemeClr>
                </a:solidFill>
              </a:rPr>
              <a:t>UUEE)</a:t>
            </a:r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800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800" b="1" dirty="0" smtClean="0">
                <a:solidFill>
                  <a:schemeClr val="accent1">
                    <a:lumMod val="75000"/>
                  </a:schemeClr>
                </a:solidFill>
              </a:rPr>
              <a:t>Tarea</a:t>
            </a:r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800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800" b="1" dirty="0" smtClean="0">
                <a:solidFill>
                  <a:schemeClr val="accent1">
                    <a:lumMod val="75000"/>
                  </a:schemeClr>
                </a:solidFill>
              </a:rPr>
              <a:t>Actividad</a:t>
            </a:r>
          </a:p>
          <a:p>
            <a:pPr algn="just"/>
            <a:endParaRPr lang="es-CL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800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800" b="1" dirty="0" err="1" smtClean="0">
                <a:solidFill>
                  <a:schemeClr val="accent1">
                    <a:lumMod val="75000"/>
                  </a:schemeClr>
                </a:solidFill>
              </a:rPr>
              <a:t>Subactividad</a:t>
            </a:r>
            <a:endParaRPr lang="es-CL" sz="18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223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23557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3561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2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355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9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450" y="24765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23850" y="2060848"/>
            <a:ext cx="8604250" cy="4536504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Mandos administradores (MMAA):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Mandos subordinados directos del Comandante en Jefe de la Armada. Administran los recursos asignados a sus mandos ejecutores dependientes. C.J.A., D.G.F.A., D.G.S.A., D.G.T.M., D.G.P.A., C.O.N., CC.JJ.ZZ.NN. </a:t>
            </a:r>
            <a:endParaRPr lang="es-CL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600" dirty="0" smtClean="0">
                <a:solidFill>
                  <a:schemeClr val="accent1">
                    <a:lumMod val="75000"/>
                  </a:schemeClr>
                </a:solidFill>
              </a:rPr>
              <a:t>Este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grupo se encuentra el mando administrador no gasto, denominado “</a:t>
            </a: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</a:rPr>
              <a:t>Adminogasto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”, el cual es controlado por la Dirección General de Finanzas de la Armada, y tiene por finalidad agrupar los recursos no distribuidos. Ej. Reserva Armada, Provisión por Tipo de Cambio, Transferencias al Sector Privado, etc. </a:t>
            </a:r>
          </a:p>
          <a:p>
            <a:pPr algn="just"/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600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Mandos ejecutores (MMEE):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Mandos subordinados de los mandos administradores. Administran los recursos asignados a sus unidades ejecutoras dependientes. </a:t>
            </a:r>
          </a:p>
          <a:p>
            <a:pPr algn="just"/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Unidades ejecutoras (UUEE):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Son los órganos de trabajo subordinados a un mando ejecutor para desarrollar actividades específicas que, finalmente van a contribuir al cumplimiento de la tarea asignada por el mando administrador. Son en definitiva quienes invierten los recursos asignados. </a:t>
            </a:r>
          </a:p>
          <a:p>
            <a:pPr algn="just"/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Tarea: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Efecto a alcanzar por una unidad ejecutora dentro del año calendario, expresada en términos que permitan verificar su grado de satisfacción. </a:t>
            </a:r>
          </a:p>
          <a:p>
            <a:pPr algn="just"/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Actividad: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Acción específica a desarrollar por una unidad ejecutora para cumplir una tarea</a:t>
            </a:r>
            <a:r>
              <a:rPr lang="es-CL" sz="16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just"/>
            <a:endParaRPr lang="es-CL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600" b="1" dirty="0" err="1" smtClean="0">
                <a:solidFill>
                  <a:schemeClr val="accent1">
                    <a:lumMod val="75000"/>
                  </a:schemeClr>
                </a:solidFill>
              </a:rPr>
              <a:t>Subactividad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s-CL" sz="1600" dirty="0">
                <a:solidFill>
                  <a:schemeClr val="accent1">
                    <a:lumMod val="75000"/>
                  </a:schemeClr>
                </a:solidFill>
              </a:rPr>
              <a:t>Es una subdivisión de la actividad. </a:t>
            </a:r>
          </a:p>
          <a:p>
            <a:pPr algn="just"/>
            <a:r>
              <a:rPr lang="es-CL" sz="1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6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s-CL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143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23557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3561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2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355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9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450" y="24765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23850" y="2867893"/>
            <a:ext cx="8604250" cy="4148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defRPr/>
            </a:pPr>
            <a:r>
              <a:rPr lang="es-ES" altLang="es-CL" sz="1800" b="1" dirty="0" smtClean="0">
                <a:solidFill>
                  <a:schemeClr val="accent1">
                    <a:lumMod val="75000"/>
                  </a:schemeClr>
                </a:solidFill>
              </a:rPr>
              <a:t>Definición de Necesidad: </a:t>
            </a:r>
          </a:p>
          <a:p>
            <a:pPr algn="just">
              <a:defRPr/>
            </a:pPr>
            <a:endParaRPr lang="es-ES" altLang="es-CL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ES" altLang="es-CL" sz="1800" dirty="0" smtClean="0">
                <a:solidFill>
                  <a:schemeClr val="accent1">
                    <a:lumMod val="75000"/>
                  </a:schemeClr>
                </a:solidFill>
              </a:rPr>
              <a:t>El término Necesidad,</a:t>
            </a:r>
            <a:r>
              <a:rPr lang="es-ES" altLang="es-CL" sz="18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reconoce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múltiples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acepciones según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el </a:t>
            </a: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</a:rPr>
              <a:t>ámbito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del que se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trate, y se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relaciona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“con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el deseo de alcanzar un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cierto objetivo”.  </a:t>
            </a:r>
          </a:p>
          <a:p>
            <a:pPr algn="just">
              <a:defRPr/>
            </a:pPr>
            <a:endParaRPr lang="es-ES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De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este modo, se cree que las necesidades son </a:t>
            </a: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</a:rPr>
              <a:t>infinitas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y que tienen un carácter </a:t>
            </a: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</a:rPr>
              <a:t>cualitativo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(se conoce con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qué satisfacer sus necesidades), </a:t>
            </a: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</a:rPr>
              <a:t>cuantitativo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(conocen cuánto necesitarán de cada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una de éstas)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y una </a:t>
            </a: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</a:rPr>
              <a:t>intensidad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(variará 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su fuerza en razón al lugar que ésta ocupe entre sus prioridades).</a:t>
            </a:r>
          </a:p>
          <a:p>
            <a:pPr algn="just">
              <a:defRPr/>
            </a:pPr>
            <a:endParaRPr lang="es-ES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ES" sz="1800" b="1" dirty="0" smtClean="0">
                <a:solidFill>
                  <a:schemeClr val="accent1">
                    <a:lumMod val="75000"/>
                  </a:schemeClr>
                </a:solidFill>
              </a:rPr>
              <a:t>En PROPACA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, las necesidades corresponden al conjunto de acciones que una UURR debe realizar dentro de su </a:t>
            </a:r>
            <a:r>
              <a:rPr lang="es-ES" sz="1800" u="sng" dirty="0" smtClean="0">
                <a:solidFill>
                  <a:schemeClr val="accent1">
                    <a:lumMod val="75000"/>
                  </a:schemeClr>
                </a:solidFill>
              </a:rPr>
              <a:t>ámbito de acción(Cargos/funciones)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 , para el cumplimiento de sus objetivos que van en concordancia con la </a:t>
            </a:r>
            <a:r>
              <a:rPr lang="es-ES" sz="1800" b="1" i="1" dirty="0" smtClean="0">
                <a:solidFill>
                  <a:schemeClr val="accent1">
                    <a:lumMod val="75000"/>
                  </a:schemeClr>
                </a:solidFill>
              </a:rPr>
              <a:t>planificación Institucional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 , representada por las </a:t>
            </a:r>
            <a:r>
              <a:rPr lang="es-ES" sz="1800" dirty="0" err="1" smtClean="0">
                <a:solidFill>
                  <a:schemeClr val="accent1">
                    <a:lumMod val="75000"/>
                  </a:schemeClr>
                </a:solidFill>
              </a:rPr>
              <a:t>SubActividades</a:t>
            </a:r>
            <a:r>
              <a:rPr lang="es-ES" sz="1800" dirty="0" smtClean="0">
                <a:solidFill>
                  <a:schemeClr val="accent1">
                    <a:lumMod val="75000"/>
                  </a:schemeClr>
                </a:solidFill>
              </a:rPr>
              <a:t> definidas en el Catálogo EMGA Armada.</a:t>
            </a:r>
          </a:p>
          <a:p>
            <a:pPr algn="just">
              <a:defRPr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s-ES" sz="18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s-ES" sz="1800" dirty="0"/>
              <a:t/>
            </a:r>
            <a:br>
              <a:rPr lang="es-ES" sz="1800" dirty="0"/>
            </a:br>
            <a:endParaRPr lang="es-ES" sz="1800" dirty="0"/>
          </a:p>
          <a:p>
            <a:pPr algn="just">
              <a:defRPr/>
            </a:pPr>
            <a:r>
              <a:rPr lang="es-ES" sz="1800" dirty="0"/>
              <a:t/>
            </a:r>
            <a:br>
              <a:rPr lang="es-ES" sz="1800" dirty="0"/>
            </a:br>
            <a:endParaRPr lang="es-ES" sz="1800" dirty="0"/>
          </a:p>
          <a:p>
            <a:pPr algn="just">
              <a:defRPr/>
            </a:pPr>
            <a:r>
              <a:rPr lang="es-ES" altLang="es-CL" sz="1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just">
              <a:defRPr/>
            </a:pPr>
            <a:endParaRPr lang="es-ES" altLang="es-CL" sz="16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s-ES" altLang="es-CL" sz="1800" b="1" dirty="0" smtClean="0">
              <a:solidFill>
                <a:schemeClr val="tx2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s-ES" altLang="es-CL" sz="1800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71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23557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3561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62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355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9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450" y="24765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23850" y="2205038"/>
            <a:ext cx="8604250" cy="4148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defRPr/>
            </a:pPr>
            <a:r>
              <a:rPr lang="es-ES" altLang="es-CL" sz="1800" b="1" dirty="0">
                <a:solidFill>
                  <a:schemeClr val="accent1">
                    <a:lumMod val="75000"/>
                  </a:schemeClr>
                </a:solidFill>
              </a:rPr>
              <a:t>Determinación de una Necesidad:</a:t>
            </a:r>
            <a:r>
              <a:rPr lang="es-ES" altLang="es-CL" sz="1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s-ES" altLang="es-CL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Corresponde </a:t>
            </a:r>
            <a:r>
              <a:rPr lang="es-ES" altLang="es-CL" sz="1400" dirty="0">
                <a:solidFill>
                  <a:schemeClr val="accent1">
                    <a:lumMod val="75000"/>
                  </a:schemeClr>
                </a:solidFill>
              </a:rPr>
              <a:t>al proceso llevado 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en el sistema PROPACA, donde </a:t>
            </a:r>
            <a:r>
              <a:rPr lang="es-ES" altLang="es-CL" sz="1400" dirty="0">
                <a:solidFill>
                  <a:schemeClr val="accent1">
                    <a:lumMod val="75000"/>
                  </a:schemeClr>
                </a:solidFill>
              </a:rPr>
              <a:t>el 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“Usuario con Rol Responsable</a:t>
            </a:r>
            <a:r>
              <a:rPr lang="es-ES" altLang="es-CL" sz="1400" dirty="0">
                <a:solidFill>
                  <a:schemeClr val="accent1">
                    <a:lumMod val="75000"/>
                  </a:schemeClr>
                </a:solidFill>
              </a:rPr>
              <a:t>”, 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estima e ingresa las “Acciones que debe realizar” </a:t>
            </a:r>
            <a:r>
              <a:rPr lang="es-ES" altLang="es-CL" sz="1400" b="1" dirty="0" smtClean="0">
                <a:solidFill>
                  <a:schemeClr val="accent1">
                    <a:lumMod val="75000"/>
                  </a:schemeClr>
                </a:solidFill>
              </a:rPr>
              <a:t>en el cargo que representa,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 para el cumplimiento de los objetivos de UE, en concordancia con la Planificación Institucional (</a:t>
            </a:r>
            <a:r>
              <a:rPr lang="es-ES" altLang="es-CL" sz="1400" dirty="0" err="1" smtClean="0">
                <a:solidFill>
                  <a:schemeClr val="accent1">
                    <a:lumMod val="75000"/>
                  </a:schemeClr>
                </a:solidFill>
              </a:rPr>
              <a:t>SubActividades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 asociadas a dicha UE) .</a:t>
            </a:r>
            <a:endParaRPr lang="es-ES" altLang="es-CL" sz="1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endParaRPr lang="es-CL" altLang="es-CL" sz="1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La Determinación de Necesidades,</a:t>
            </a:r>
            <a:r>
              <a:rPr lang="es-CL" altLang="es-CL" sz="1400" b="1" dirty="0" smtClean="0">
                <a:solidFill>
                  <a:schemeClr val="accent1">
                    <a:lumMod val="75000"/>
                  </a:schemeClr>
                </a:solidFill>
              </a:rPr>
              <a:t> representa una “Planificación”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 que se puede cumplir 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al </a:t>
            </a:r>
            <a:r>
              <a:rPr lang="es-ES" altLang="es-CL" sz="1400" dirty="0">
                <a:solidFill>
                  <a:schemeClr val="accent1">
                    <a:lumMod val="75000"/>
                  </a:schemeClr>
                </a:solidFill>
              </a:rPr>
              <a:t>corto, mediano o largo </a:t>
            </a: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plazo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, Y que tiene como consecuencia una demanda de gasto en una determinada instancia de tiempo” .(En PROPACA, las necesidades deben comenzar con un verbo y en infinitivo </a:t>
            </a:r>
            <a:r>
              <a:rPr lang="es-CL" altLang="es-CL" sz="1400" dirty="0" err="1" smtClean="0">
                <a:solidFill>
                  <a:schemeClr val="accent1">
                    <a:lumMod val="75000"/>
                  </a:schemeClr>
                </a:solidFill>
              </a:rPr>
              <a:t>ar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s-CL" altLang="es-CL" sz="1400" dirty="0" err="1" smtClean="0">
                <a:solidFill>
                  <a:schemeClr val="accent1">
                    <a:lumMod val="75000"/>
                  </a:schemeClr>
                </a:solidFill>
              </a:rPr>
              <a:t>er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, ir </a:t>
            </a:r>
            <a:r>
              <a:rPr lang="es-CL" altLang="es-CL" sz="1400" dirty="0" err="1" smtClean="0">
                <a:solidFill>
                  <a:schemeClr val="accent1">
                    <a:lumMod val="75000"/>
                  </a:schemeClr>
                </a:solidFill>
              </a:rPr>
              <a:t>Ej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: Efectuar…, Capacitar…, Renovar.., Adquirir…,  Participar …, Organizar…).</a:t>
            </a:r>
          </a:p>
          <a:p>
            <a:pPr algn="just">
              <a:defRPr/>
            </a:pPr>
            <a:endParaRPr lang="es-CL" altLang="es-CL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ES" altLang="es-CL" sz="1400" dirty="0" smtClean="0">
                <a:solidFill>
                  <a:schemeClr val="accent1">
                    <a:lumMod val="75000"/>
                  </a:schemeClr>
                </a:solidFill>
              </a:rPr>
              <a:t>Para la Determinación de una Necesidad, es elemental saber el “QUE” y el “PARA QUE” se requiere efectuar dicha acción y luego el “COMO y CUANTO” (es decir con qué recursos y cuanto va a costar).</a:t>
            </a:r>
          </a:p>
          <a:p>
            <a:pPr algn="just">
              <a:defRPr/>
            </a:pPr>
            <a:endParaRPr lang="es-CL" altLang="es-CL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En PROPACA, una necesidad se compone de un encabezado (Justificación – el qué / para qué) y de uno o más Detalles que identifican los gastos asociados (el Cómo y Cuanto – </a:t>
            </a:r>
            <a:r>
              <a:rPr lang="es-CL" altLang="es-CL" sz="1400" dirty="0" err="1" smtClean="0">
                <a:solidFill>
                  <a:schemeClr val="accent1">
                    <a:lumMod val="75000"/>
                  </a:schemeClr>
                </a:solidFill>
              </a:rPr>
              <a:t>Items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 de gastos / recursos).</a:t>
            </a:r>
          </a:p>
          <a:p>
            <a:pPr algn="just">
              <a:defRPr/>
            </a:pPr>
            <a:endParaRPr lang="es-CL" altLang="es-CL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CL" altLang="es-CL" sz="1400" b="1" dirty="0" smtClean="0">
                <a:solidFill>
                  <a:schemeClr val="accent1">
                    <a:lumMod val="75000"/>
                  </a:schemeClr>
                </a:solidFill>
              </a:rPr>
              <a:t>Ejemplo: </a:t>
            </a:r>
            <a:r>
              <a:rPr lang="es-CL" altLang="es-CL" sz="1400" dirty="0">
                <a:solidFill>
                  <a:schemeClr val="accent1">
                    <a:lumMod val="75000"/>
                  </a:schemeClr>
                </a:solidFill>
              </a:rPr>
              <a:t>Necesidad: 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“Efectuar Instrucción PROPACA en </a:t>
            </a:r>
            <a:r>
              <a:rPr lang="es-CL" altLang="es-CL" sz="1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CUARZONA”, </a:t>
            </a:r>
            <a:r>
              <a:rPr lang="es-CL" altLang="es-CL" sz="1400" dirty="0">
                <a:solidFill>
                  <a:schemeClr val="accent1">
                    <a:lumMod val="75000"/>
                  </a:schemeClr>
                </a:solidFill>
              </a:rPr>
              <a:t>y </a:t>
            </a:r>
            <a:endParaRPr lang="es-CL" altLang="es-CL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el </a:t>
            </a:r>
            <a:r>
              <a:rPr lang="es-CL" altLang="es-CL" sz="1400" dirty="0">
                <a:solidFill>
                  <a:schemeClr val="accent1">
                    <a:lumMod val="75000"/>
                  </a:schemeClr>
                </a:solidFill>
              </a:rPr>
              <a:t>detalle 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sería:  “</a:t>
            </a:r>
            <a:r>
              <a:rPr lang="es-CL" altLang="es-CL" sz="1400" i="1" dirty="0" smtClean="0">
                <a:solidFill>
                  <a:schemeClr val="accent1">
                    <a:lumMod val="75000"/>
                  </a:schemeClr>
                </a:solidFill>
              </a:rPr>
              <a:t>Viatico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”  costo 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$999, “</a:t>
            </a:r>
            <a:r>
              <a:rPr lang="es-CL" altLang="es-CL" sz="1400" i="1" dirty="0" smtClean="0">
                <a:solidFill>
                  <a:schemeClr val="accent1">
                    <a:lumMod val="75000"/>
                  </a:schemeClr>
                </a:solidFill>
              </a:rPr>
              <a:t>Pasajes “ 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es-CL" altLang="es-CL" sz="1400" dirty="0" smtClean="0">
                <a:solidFill>
                  <a:schemeClr val="accent1">
                    <a:lumMod val="75000"/>
                  </a:schemeClr>
                </a:solidFill>
              </a:rPr>
              <a:t>” $999”.</a:t>
            </a:r>
          </a:p>
          <a:p>
            <a:pPr algn="just">
              <a:defRPr/>
            </a:pPr>
            <a:endParaRPr lang="es-ES_tradnl" altLang="es-CL" sz="1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es-ES_tradnl" altLang="es-CL" sz="1400" dirty="0" smtClean="0">
                <a:solidFill>
                  <a:schemeClr val="accent1">
                    <a:lumMod val="75000"/>
                  </a:schemeClr>
                </a:solidFill>
              </a:rPr>
              <a:t>En PROPACA : “</a:t>
            </a:r>
            <a:r>
              <a:rPr lang="es-ES_tradnl" altLang="es-CL" sz="1400" b="1" i="1" dirty="0" smtClean="0">
                <a:solidFill>
                  <a:schemeClr val="accent1">
                    <a:lumMod val="75000"/>
                  </a:schemeClr>
                </a:solidFill>
              </a:rPr>
              <a:t>La Determinación </a:t>
            </a:r>
            <a:r>
              <a:rPr lang="es-ES_tradnl" altLang="es-CL" sz="1400" b="1" i="1" dirty="0">
                <a:solidFill>
                  <a:schemeClr val="accent1">
                    <a:lumMod val="75000"/>
                  </a:schemeClr>
                </a:solidFill>
              </a:rPr>
              <a:t>de </a:t>
            </a:r>
            <a:r>
              <a:rPr lang="es-ES_tradnl" altLang="es-CL" sz="1400" b="1" i="1" dirty="0" smtClean="0">
                <a:solidFill>
                  <a:schemeClr val="accent1">
                    <a:lumMod val="75000"/>
                  </a:schemeClr>
                </a:solidFill>
              </a:rPr>
              <a:t>Necesidades </a:t>
            </a:r>
            <a:r>
              <a:rPr lang="es-ES_tradnl" altLang="es-CL" sz="1400" b="1" i="1" u="sng" dirty="0">
                <a:solidFill>
                  <a:schemeClr val="accent1">
                    <a:lumMod val="75000"/>
                  </a:schemeClr>
                </a:solidFill>
              </a:rPr>
              <a:t>no es </a:t>
            </a:r>
            <a:r>
              <a:rPr lang="es-ES_tradnl" altLang="es-CL" sz="1400" b="1" i="1" u="sng" dirty="0" smtClean="0">
                <a:solidFill>
                  <a:schemeClr val="accent1">
                    <a:lumMod val="75000"/>
                  </a:schemeClr>
                </a:solidFill>
              </a:rPr>
              <a:t>el Presupuesto</a:t>
            </a:r>
            <a:r>
              <a:rPr lang="es-ES_tradnl" altLang="es-CL" sz="1400" b="1" i="1" dirty="0">
                <a:solidFill>
                  <a:schemeClr val="accent1">
                    <a:lumMod val="75000"/>
                  </a:schemeClr>
                </a:solidFill>
              </a:rPr>
              <a:t>, sino una estimación prospectiva, que ayuda a la planificación y permite </a:t>
            </a:r>
            <a:r>
              <a:rPr lang="es-ES_tradnl" altLang="es-CL" sz="1400" b="1" i="1" dirty="0" smtClean="0">
                <a:solidFill>
                  <a:schemeClr val="accent1">
                    <a:lumMod val="75000"/>
                  </a:schemeClr>
                </a:solidFill>
              </a:rPr>
              <a:t>tener una visión futura de los gastos que se demandan a cada nivel en la Institución, por lo tanto, </a:t>
            </a:r>
            <a:r>
              <a:rPr lang="es-ES_tradnl" altLang="es-CL" sz="1400" b="1" i="1" u="sng" dirty="0" smtClean="0">
                <a:solidFill>
                  <a:schemeClr val="accent1">
                    <a:lumMod val="75000"/>
                  </a:schemeClr>
                </a:solidFill>
              </a:rPr>
              <a:t>deben reflejar las reales necesidades</a:t>
            </a:r>
            <a:r>
              <a:rPr lang="es-ES_tradnl" altLang="es-CL" sz="1400" b="1" i="1" dirty="0" smtClean="0">
                <a:solidFill>
                  <a:schemeClr val="accent1">
                    <a:lumMod val="75000"/>
                  </a:schemeClr>
                </a:solidFill>
              </a:rPr>
              <a:t>” de la unidad a través del tiempo.</a:t>
            </a:r>
            <a:endParaRPr lang="es-ES" altLang="es-CL" sz="16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s-ES" altLang="es-CL" sz="2000" b="1" dirty="0" smtClean="0">
              <a:solidFill>
                <a:schemeClr val="tx2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s-ES" altLang="es-CL" sz="2000" b="1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5898"/>
            <a:ext cx="5688632" cy="687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4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24581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4585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86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4582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3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450" y="24765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439235" y="1319529"/>
            <a:ext cx="8281988" cy="5355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s-CL" altLang="es-CL" sz="1800" b="1" dirty="0">
                <a:solidFill>
                  <a:schemeClr val="tx2"/>
                </a:solidFill>
              </a:rPr>
              <a:t>Tipos de Necesidad:</a:t>
            </a:r>
            <a:br>
              <a:rPr lang="es-CL" altLang="es-CL" sz="1800" b="1" dirty="0">
                <a:solidFill>
                  <a:schemeClr val="tx2"/>
                </a:solidFill>
              </a:rPr>
            </a:br>
            <a:endParaRPr lang="es-CL" altLang="es-CL" sz="1800" b="1" dirty="0" smtClean="0">
              <a:solidFill>
                <a:schemeClr val="tx2"/>
              </a:solidFill>
            </a:endParaRPr>
          </a:p>
          <a:p>
            <a:pPr eaLnBrk="1" hangingPunct="1">
              <a:defRPr/>
            </a:pPr>
            <a:r>
              <a:rPr lang="es-CL" altLang="es-CL" sz="1800" dirty="0" smtClean="0">
                <a:solidFill>
                  <a:schemeClr val="tx2"/>
                </a:solidFill>
              </a:rPr>
              <a:t>Corresponde a una clasificación en base a sus características y “comportamiento” a través del tiempo.</a:t>
            </a:r>
          </a:p>
          <a:p>
            <a:pPr eaLnBrk="1" hangingPunct="1">
              <a:defRPr/>
            </a:pPr>
            <a:endParaRPr lang="es-CL" altLang="es-CL" sz="1800" dirty="0" smtClean="0">
              <a:solidFill>
                <a:schemeClr val="tx2"/>
              </a:solidFill>
            </a:endParaRPr>
          </a:p>
          <a:p>
            <a:pPr eaLnBrk="1" hangingPunct="1">
              <a:defRPr/>
            </a:pPr>
            <a:r>
              <a:rPr lang="es-CL" altLang="es-CL" sz="1800" dirty="0" smtClean="0">
                <a:solidFill>
                  <a:schemeClr val="tx2"/>
                </a:solidFill>
              </a:rPr>
              <a:t>Su clasificación es fundamental para que el sistema a través de “algoritmos pertinentes” pueda proyectar dichas necesidades en el tiempo.</a:t>
            </a:r>
            <a:endParaRPr lang="es-CL" altLang="es-CL" sz="1800" dirty="0">
              <a:solidFill>
                <a:schemeClr val="tx2"/>
              </a:solidFill>
            </a:endParaRPr>
          </a:p>
          <a:p>
            <a:pPr eaLnBrk="1" hangingPunct="1">
              <a:defRPr/>
            </a:pPr>
            <a:endParaRPr lang="es-ES" altLang="es-CL" sz="1800" dirty="0"/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:: Gasto Constante.</a:t>
            </a:r>
            <a:endParaRPr lang="es-ES" altLang="es-CL" sz="1800" dirty="0">
              <a:solidFill>
                <a:schemeClr val="accent2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:: Gasto Único.</a:t>
            </a:r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:: Gasto Programado.</a:t>
            </a:r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:: </a:t>
            </a:r>
            <a:r>
              <a:rPr lang="es-ES" altLang="es-CL" sz="1800" b="1" dirty="0" smtClean="0">
                <a:solidFill>
                  <a:schemeClr val="accent2">
                    <a:lumMod val="75000"/>
                  </a:schemeClr>
                </a:solidFill>
              </a:rPr>
              <a:t>Plan Renovación – (Bien).</a:t>
            </a:r>
            <a:endParaRPr lang="es-ES" altLang="es-CL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</a:t>
            </a:r>
            <a:r>
              <a:rPr lang="es-ES" altLang="es-CL" sz="1800" b="1" dirty="0" smtClean="0">
                <a:solidFill>
                  <a:schemeClr val="accent2">
                    <a:lumMod val="75000"/>
                  </a:schemeClr>
                </a:solidFill>
              </a:rPr>
              <a:t>:: Servicio.</a:t>
            </a:r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:: </a:t>
            </a:r>
            <a:r>
              <a:rPr lang="es-ES" altLang="es-CL" sz="1800" b="1" dirty="0" smtClean="0">
                <a:solidFill>
                  <a:schemeClr val="accent2">
                    <a:lumMod val="75000"/>
                  </a:schemeClr>
                </a:solidFill>
              </a:rPr>
              <a:t>Proyectos de Inversión (Aprobados </a:t>
            </a:r>
            <a:r>
              <a:rPr lang="es-ES" altLang="es-CL" sz="1800" b="1" dirty="0" err="1" smtClean="0">
                <a:solidFill>
                  <a:schemeClr val="accent2">
                    <a:lumMod val="75000"/>
                  </a:schemeClr>
                </a:solidFill>
              </a:rPr>
              <a:t>Mindef</a:t>
            </a:r>
            <a:r>
              <a:rPr lang="es-ES" altLang="es-CL" sz="1800" b="1" dirty="0" smtClean="0">
                <a:solidFill>
                  <a:schemeClr val="accent2">
                    <a:lumMod val="75000"/>
                  </a:schemeClr>
                </a:solidFill>
              </a:rPr>
              <a:t>).</a:t>
            </a:r>
            <a:endParaRPr lang="es-ES" altLang="es-CL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es-ES" altLang="es-CL" sz="1800" b="1" dirty="0">
                <a:solidFill>
                  <a:schemeClr val="accent2">
                    <a:lumMod val="75000"/>
                  </a:schemeClr>
                </a:solidFill>
              </a:rPr>
              <a:t>Necesidad :: </a:t>
            </a:r>
            <a:r>
              <a:rPr lang="es-ES" altLang="es-CL" sz="1800" b="1" dirty="0" smtClean="0">
                <a:solidFill>
                  <a:schemeClr val="accent2">
                    <a:lumMod val="75000"/>
                  </a:schemeClr>
                </a:solidFill>
              </a:rPr>
              <a:t>Plan Carenas.</a:t>
            </a:r>
            <a:endParaRPr lang="es-ES" altLang="es-CL" sz="1800" b="1" dirty="0">
              <a:solidFill>
                <a:schemeClr val="accent2">
                  <a:lumMod val="75000"/>
                </a:schemeClr>
              </a:solidFill>
            </a:endParaRPr>
          </a:p>
          <a:p>
            <a:pPr eaLnBrk="1" hangingPunct="1">
              <a:defRPr/>
            </a:pPr>
            <a:endParaRPr lang="es-CL" altLang="es-CL" sz="1800" b="1" dirty="0" smtClean="0">
              <a:solidFill>
                <a:schemeClr val="tx2"/>
              </a:solidFill>
            </a:endParaRPr>
          </a:p>
          <a:p>
            <a:pPr eaLnBrk="1" hangingPunct="1">
              <a:defRPr/>
            </a:pPr>
            <a:r>
              <a:rPr lang="es-CL" altLang="es-CL" sz="1800" b="1" dirty="0" smtClean="0">
                <a:solidFill>
                  <a:schemeClr val="tx2"/>
                </a:solidFill>
              </a:rPr>
              <a:t>El </a:t>
            </a:r>
            <a:r>
              <a:rPr lang="es-CL" altLang="es-CL" sz="1800" b="1" dirty="0">
                <a:solidFill>
                  <a:schemeClr val="tx2"/>
                </a:solidFill>
              </a:rPr>
              <a:t>proceso de determinar una Necesidad, es realizado a través de una secuencia de pantallas que a modo de guía (</a:t>
            </a:r>
            <a:r>
              <a:rPr lang="es-CL" altLang="es-CL" sz="1800" b="1" dirty="0" err="1">
                <a:solidFill>
                  <a:schemeClr val="tx2"/>
                </a:solidFill>
              </a:rPr>
              <a:t>Wizard</a:t>
            </a:r>
            <a:r>
              <a:rPr lang="es-CL" altLang="es-CL" sz="1800" b="1" dirty="0">
                <a:solidFill>
                  <a:schemeClr val="tx2"/>
                </a:solidFill>
              </a:rPr>
              <a:t>), permiten ingresar los datos requeridos de manera completa y consistente. </a:t>
            </a:r>
            <a:endParaRPr lang="es-ES" altLang="es-CL" sz="1800" b="1" dirty="0">
              <a:solidFill>
                <a:schemeClr val="tx2"/>
              </a:solidFill>
            </a:endParaRPr>
          </a:p>
        </p:txBody>
      </p:sp>
      <p:sp>
        <p:nvSpPr>
          <p:cNvPr id="11" name="1 Estrella de 5 puntas"/>
          <p:cNvSpPr/>
          <p:nvPr/>
        </p:nvSpPr>
        <p:spPr>
          <a:xfrm>
            <a:off x="151930" y="1319529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0726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0730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731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72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8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11188" y="2235101"/>
            <a:ext cx="8353425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500" b="1" dirty="0">
                <a:solidFill>
                  <a:schemeClr val="tx2"/>
                </a:solidFill>
                <a:latin typeface="Arial" charset="0"/>
              </a:rPr>
              <a:t>	AMBIENTE / CAPÍTULO: 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Se refiere a la futura fuente de obtención de los recursos que le serán asignados una vez que se realice el proceso Pre-PACA y permite identificar dichos capítulos en ambientes separados dentro de PROPACA. Éstos son los siguientes: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CAPITULO 05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 (</a:t>
            </a: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A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porte </a:t>
            </a: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F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iscal </a:t>
            </a: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L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ibre</a:t>
            </a:r>
            <a: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  <a:t>)</a:t>
            </a:r>
            <a:b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</a:b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CAPITULO 07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 (Recursos Marítimos (DGTM,ZZ.NN</a:t>
            </a:r>
            <a: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  <a:t>.))</a:t>
            </a:r>
            <a:b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</a:b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CAPITULO 08 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(Recursos Sanidad Naval (DGPA 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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 DIRECSAN</a:t>
            </a:r>
            <a: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  <a:t>)</a:t>
            </a:r>
            <a:b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</a:b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CAPITULO 20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 (Recursos Hidrográficos (DGTM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SHOA</a:t>
            </a:r>
            <a:r>
              <a:rPr lang="es-CL" altLang="es-CL" sz="1500" dirty="0" smtClean="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)</a:t>
            </a:r>
            <a:br>
              <a:rPr lang="es-CL" altLang="es-CL" sz="1500" dirty="0" smtClean="0">
                <a:solidFill>
                  <a:schemeClr val="tx2"/>
                </a:solidFill>
                <a:latin typeface="Arial" charset="0"/>
                <a:sym typeface="Wingdings" pitchFamily="2" charset="2"/>
              </a:rPr>
            </a:b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PROGRAMA 03 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(Recursos Bienestar Naval (DGPA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DIREBIEN</a:t>
            </a:r>
            <a:r>
              <a:rPr lang="es-CL" altLang="es-CL" sz="1500" dirty="0" smtClean="0">
                <a:solidFill>
                  <a:schemeClr val="tx2"/>
                </a:solidFill>
                <a:latin typeface="Arial" charset="0"/>
                <a:sym typeface="Wingdings" pitchFamily="2" charset="2"/>
              </a:rPr>
              <a:t>)</a:t>
            </a:r>
            <a:br>
              <a:rPr lang="es-CL" altLang="es-CL" sz="1500" dirty="0" smtClean="0">
                <a:solidFill>
                  <a:schemeClr val="tx2"/>
                </a:solidFill>
                <a:latin typeface="Arial" charset="0"/>
                <a:sym typeface="Wingdings" pitchFamily="2" charset="2"/>
              </a:rPr>
            </a:b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RESPALDO NAVAL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 (DGSA</a:t>
            </a:r>
            <a: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  <a:t>)</a:t>
            </a:r>
            <a:br>
              <a:rPr lang="es-CL" altLang="es-CL" sz="1500" dirty="0" smtClean="0">
                <a:solidFill>
                  <a:schemeClr val="tx2"/>
                </a:solidFill>
                <a:latin typeface="Arial" charset="0"/>
              </a:rPr>
            </a:b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r>
              <a:rPr lang="es-CL" altLang="es-CL" sz="1500" b="1" dirty="0">
                <a:solidFill>
                  <a:schemeClr val="tx2"/>
                </a:solidFill>
                <a:latin typeface="Arial" charset="0"/>
              </a:rPr>
              <a:t>RESPALDO MARÍTIMO</a:t>
            </a:r>
            <a:r>
              <a:rPr lang="es-CL" altLang="es-CL" sz="1500" dirty="0">
                <a:solidFill>
                  <a:schemeClr val="tx2"/>
                </a:solidFill>
                <a:latin typeface="Arial" charset="0"/>
              </a:rPr>
              <a:t> (DGTM)</a:t>
            </a: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endParaRPr lang="es-CL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-"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1246660" y="1444714"/>
            <a:ext cx="70697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FUENTES DE FINANCIAMIENTO (AMBIENTE/CAPITULO)</a:t>
            </a:r>
            <a:endParaRPr lang="es-ES_tradnl" altLang="es-CL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14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1750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1754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55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175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611188" y="1836738"/>
            <a:ext cx="8532812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500" b="1" dirty="0">
                <a:solidFill>
                  <a:schemeClr val="tx2"/>
                </a:solidFill>
                <a:latin typeface="Arial" charset="0"/>
              </a:rPr>
              <a:t>	SUBACTIVIDAD POR UNIDAD EJECUTORA: 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Representa al conjunto de acciones a desarrollar por la unidad ejecutora. Corresponde al Catálogo </a:t>
            </a:r>
            <a:r>
              <a:rPr lang="es-ES" altLang="es-CL" sz="1500" dirty="0" err="1">
                <a:solidFill>
                  <a:schemeClr val="tx2"/>
                </a:solidFill>
                <a:latin typeface="Arial" charset="0"/>
              </a:rPr>
              <a:t>Subactividades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 EMGA “filtrado” por Mando Ejecutor y </a:t>
            </a:r>
            <a:r>
              <a:rPr lang="es-ES" altLang="es-CL" sz="1500" dirty="0" err="1">
                <a:solidFill>
                  <a:schemeClr val="tx2"/>
                </a:solidFill>
                <a:latin typeface="Arial" charset="0"/>
              </a:rPr>
              <a:t>disponibilizado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 a cada UU.EE. ,su identificación es: Tarea - Actividad - </a:t>
            </a:r>
            <a:r>
              <a:rPr lang="es-ES" altLang="es-CL" sz="1500" dirty="0" err="1">
                <a:solidFill>
                  <a:schemeClr val="tx2"/>
                </a:solidFill>
                <a:latin typeface="Arial" charset="0"/>
              </a:rPr>
              <a:t>SubActividad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 y Unidad Ejecutora.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	En PROPACA, este concepto es el que </a:t>
            </a:r>
            <a:r>
              <a:rPr lang="es-ES" altLang="es-CL" sz="1500" b="1" dirty="0">
                <a:solidFill>
                  <a:schemeClr val="tx2"/>
                </a:solidFill>
                <a:latin typeface="Arial" charset="0"/>
              </a:rPr>
              <a:t>agrupa a un conjunto de Necesidades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.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500" b="1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500" b="1" dirty="0">
                <a:solidFill>
                  <a:schemeClr val="tx2"/>
                </a:solidFill>
                <a:latin typeface="Arial" charset="0"/>
              </a:rPr>
              <a:t>Tarea: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 Efecto a alcanzar por una unidad ejecutora dentro del año calendario, expresada en términos que permitan verificar su grado de </a:t>
            </a:r>
            <a:r>
              <a:rPr lang="es-ES" altLang="es-CL" sz="1500" dirty="0" err="1">
                <a:solidFill>
                  <a:schemeClr val="tx2"/>
                </a:solidFill>
                <a:latin typeface="Arial" charset="0"/>
              </a:rPr>
              <a:t>satisfacción.Hay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 tareas específicas para cada mando y tareas comunes a todos los MMAA.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500" b="1" dirty="0">
                <a:solidFill>
                  <a:schemeClr val="tx2"/>
                </a:solidFill>
                <a:latin typeface="Arial" charset="0"/>
              </a:rPr>
              <a:t>Actividad: 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Acción específica a desarrollar por una unidad ejecutora para cumplir una tarea.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500" b="1" dirty="0" err="1">
                <a:solidFill>
                  <a:schemeClr val="tx2"/>
                </a:solidFill>
                <a:latin typeface="Arial" charset="0"/>
              </a:rPr>
              <a:t>Subactividad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: Es una subdivisión de la actividad.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500" b="1" dirty="0">
                <a:solidFill>
                  <a:schemeClr val="tx2"/>
                </a:solidFill>
                <a:latin typeface="Arial" charset="0"/>
              </a:rPr>
              <a:t>Unidad Ejecutora: </a:t>
            </a:r>
            <a:r>
              <a:rPr lang="es-ES" altLang="es-CL" sz="1500" dirty="0">
                <a:solidFill>
                  <a:schemeClr val="tx2"/>
                </a:solidFill>
                <a:latin typeface="Arial" charset="0"/>
              </a:rPr>
              <a:t>Son los órganos de trabajo subordinados a un mando ejecutor para desarrollar actividades específicas que, finalmente van a contribuir al cumplimiento de la tarea asignada por el mando administrador. Son en definitiva quienes invierten los recursos asignados.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1835696" y="1285542"/>
            <a:ext cx="581941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SUBACTIVIDADES POR UNIDAD EJECUTORA</a:t>
            </a:r>
            <a:endParaRPr lang="es-ES_tradnl" altLang="es-CL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14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2051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055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6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205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187624" y="247640"/>
            <a:ext cx="75021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95536" y="1268760"/>
            <a:ext cx="789062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</a:rPr>
              <a:t>Disponible Consulta de Catálogo General, Tareas y Actividades</a:t>
            </a:r>
            <a:endParaRPr lang="es-ES_tradnl" altLang="es-CL" sz="2000" b="1" dirty="0">
              <a:solidFill>
                <a:schemeClr val="tx2"/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82" y="1668810"/>
            <a:ext cx="7154397" cy="5132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333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1750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1754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55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175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95536" y="1620050"/>
            <a:ext cx="3034968" cy="272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SUBACTIVIDAD  ‘1X’:”Operación de la Repartición”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400" b="1" dirty="0" smtClean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Definición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: Orientada al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sostenimiento de la operación de la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repartición (insumos, consumos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básicos , adquisición de máquina y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equipos menores de Oficina).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400" dirty="0" smtClean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500" dirty="0" smtClean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3489607" y="1181100"/>
            <a:ext cx="27622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SUBACTIVIDAD “1X”</a:t>
            </a:r>
            <a:endParaRPr lang="es-ES_tradnl" altLang="es-CL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04" y="1569803"/>
            <a:ext cx="5623637" cy="523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621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1750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1754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55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175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5496" y="1628800"/>
            <a:ext cx="4104456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500" b="1" dirty="0" smtClean="0">
                <a:solidFill>
                  <a:schemeClr val="tx2"/>
                </a:solidFill>
                <a:latin typeface="Arial" charset="0"/>
              </a:rPr>
              <a:t>SUBACTIVIDAD  “1X’ (CAP.05):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500" dirty="0" smtClean="0">
                <a:solidFill>
                  <a:schemeClr val="tx2"/>
                </a:solidFill>
                <a:latin typeface="Arial" charset="0"/>
              </a:rPr>
              <a:t>Recursos / </a:t>
            </a:r>
            <a:r>
              <a:rPr lang="es-ES" altLang="es-CL" sz="1500" dirty="0" err="1" smtClean="0">
                <a:solidFill>
                  <a:schemeClr val="tx2"/>
                </a:solidFill>
                <a:latin typeface="Arial" charset="0"/>
              </a:rPr>
              <a:t>Itemes</a:t>
            </a:r>
            <a:r>
              <a:rPr lang="es-ES" altLang="es-CL" sz="1500" dirty="0" smtClean="0">
                <a:solidFill>
                  <a:schemeClr val="tx2"/>
                </a:solidFill>
                <a:latin typeface="Arial" charset="0"/>
              </a:rPr>
              <a:t> asociados 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500" dirty="0" smtClean="0">
                <a:solidFill>
                  <a:schemeClr val="tx2"/>
                </a:solidFill>
                <a:latin typeface="Arial" charset="0"/>
              </a:rPr>
              <a:t>la “Operación de la Repartición” .</a:t>
            </a:r>
            <a:endParaRPr lang="es-ES" altLang="es-CL" sz="15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3490877" y="1285542"/>
            <a:ext cx="27622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SUBACTIVIDAD “1X”</a:t>
            </a:r>
            <a:endParaRPr lang="es-ES_tradnl" altLang="es-CL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2" name="1 Rectángulo"/>
          <p:cNvSpPr/>
          <p:nvPr/>
        </p:nvSpPr>
        <p:spPr>
          <a:xfrm>
            <a:off x="0" y="2852936"/>
            <a:ext cx="860444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Nota</a:t>
            </a:r>
            <a:r>
              <a:rPr lang="es-CL" sz="1600" dirty="0" smtClean="0">
                <a:solidFill>
                  <a:schemeClr val="tx2"/>
                </a:solidFill>
              </a:rPr>
              <a:t>: Se resuelve Incorporar </a:t>
            </a:r>
            <a:r>
              <a:rPr lang="es-CL" sz="1600" dirty="0">
                <a:solidFill>
                  <a:schemeClr val="tx2"/>
                </a:solidFill>
              </a:rPr>
              <a:t>los siguientes </a:t>
            </a:r>
            <a:r>
              <a:rPr lang="es-CL" sz="1600" dirty="0" err="1">
                <a:solidFill>
                  <a:schemeClr val="tx2"/>
                </a:solidFill>
              </a:rPr>
              <a:t>itemes</a:t>
            </a:r>
            <a:r>
              <a:rPr lang="es-CL" sz="1600" dirty="0">
                <a:solidFill>
                  <a:schemeClr val="tx2"/>
                </a:solidFill>
              </a:rPr>
              <a:t> al Capítulo 05</a:t>
            </a:r>
            <a:r>
              <a:rPr lang="es-CL" sz="1600" dirty="0" smtClean="0">
                <a:solidFill>
                  <a:schemeClr val="tx2"/>
                </a:solidFill>
              </a:rPr>
              <a:t>:</a:t>
            </a:r>
          </a:p>
          <a:p>
            <a:endParaRPr lang="es-CL" sz="1600" dirty="0">
              <a:solidFill>
                <a:schemeClr val="tx2"/>
              </a:solidFill>
            </a:endParaRPr>
          </a:p>
          <a:p>
            <a:r>
              <a:rPr lang="es-CL" sz="1600" dirty="0">
                <a:solidFill>
                  <a:schemeClr val="tx2"/>
                </a:solidFill>
              </a:rPr>
              <a:t>22-03-003-000 Combustible para Calefacción. </a:t>
            </a:r>
            <a:r>
              <a:rPr lang="es-CL" sz="1600" b="1" u="sng" dirty="0">
                <a:solidFill>
                  <a:schemeClr val="tx2"/>
                </a:solidFill>
              </a:rPr>
              <a:t>Apreciación:</a:t>
            </a:r>
            <a:r>
              <a:rPr lang="es-CL" sz="1600" dirty="0">
                <a:solidFill>
                  <a:schemeClr val="tx2"/>
                </a:solidFill>
              </a:rPr>
              <a:t> Requerimiento es atendible para reparticiones que utilizan calefacción central, como por ejemplo QUINZONA. </a:t>
            </a:r>
            <a:endParaRPr lang="es-CL" sz="1600" dirty="0" smtClean="0">
              <a:solidFill>
                <a:schemeClr val="tx2"/>
              </a:solidFill>
            </a:endParaRPr>
          </a:p>
          <a:p>
            <a:endParaRPr lang="es-CL" sz="1600" dirty="0">
              <a:solidFill>
                <a:schemeClr val="tx2"/>
              </a:solidFill>
            </a:endParaRPr>
          </a:p>
          <a:p>
            <a:r>
              <a:rPr lang="es-CL" sz="1600" dirty="0">
                <a:solidFill>
                  <a:schemeClr val="tx2"/>
                </a:solidFill>
              </a:rPr>
              <a:t>22-03-999-001 Otros combustibles. </a:t>
            </a:r>
            <a:r>
              <a:rPr lang="es-CL" sz="1600" b="1" u="sng" dirty="0">
                <a:solidFill>
                  <a:schemeClr val="tx2"/>
                </a:solidFill>
              </a:rPr>
              <a:t>Apreciación:</a:t>
            </a:r>
            <a:r>
              <a:rPr lang="es-CL" sz="1600" dirty="0">
                <a:solidFill>
                  <a:schemeClr val="tx2"/>
                </a:solidFill>
              </a:rPr>
              <a:t> Requerimiento es atendible para reparticiones que deban adquirir combustible para diferentes equipos, maquinarias, lubricantes para lavados , grasas, etc. y en el caso que se adquiera en forma directa por un monto superior a una UTM, debiendo ser </a:t>
            </a:r>
            <a:r>
              <a:rPr lang="es-CL" sz="1600" dirty="0" err="1">
                <a:solidFill>
                  <a:schemeClr val="tx2"/>
                </a:solidFill>
              </a:rPr>
              <a:t>itemizado</a:t>
            </a:r>
            <a:r>
              <a:rPr lang="es-CL" sz="1600" dirty="0" smtClean="0">
                <a:solidFill>
                  <a:schemeClr val="tx2"/>
                </a:solidFill>
              </a:rPr>
              <a:t>.</a:t>
            </a:r>
          </a:p>
          <a:p>
            <a:endParaRPr lang="es-CL" sz="1600" dirty="0">
              <a:solidFill>
                <a:schemeClr val="tx2"/>
              </a:solidFill>
            </a:endParaRPr>
          </a:p>
          <a:p>
            <a:r>
              <a:rPr lang="es-CL" sz="1600" dirty="0">
                <a:solidFill>
                  <a:schemeClr val="tx2"/>
                </a:solidFill>
              </a:rPr>
              <a:t>Lubricantes (No Monetario).  </a:t>
            </a:r>
            <a:r>
              <a:rPr lang="es-CL" sz="1600" b="1" u="sng" dirty="0">
                <a:solidFill>
                  <a:schemeClr val="tx2"/>
                </a:solidFill>
              </a:rPr>
              <a:t>Apreciación:</a:t>
            </a:r>
            <a:r>
              <a:rPr lang="es-CL" sz="1600" dirty="0">
                <a:solidFill>
                  <a:schemeClr val="tx2"/>
                </a:solidFill>
              </a:rPr>
              <a:t> Requerimiento es atendible para la adquisición grasas  y otros lubricantes a través de los Centro de Abastecimientos.</a:t>
            </a:r>
            <a:endParaRPr lang="es-CL" sz="1600" dirty="0">
              <a:solidFill>
                <a:schemeClr val="tx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4998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277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277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77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277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7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395288" y="1268413"/>
            <a:ext cx="77503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TIPO RECURSO ( Monetario / No Monetario ) / CAP.05, CAP.07.</a:t>
            </a:r>
          </a:p>
        </p:txBody>
      </p:sp>
      <p:sp>
        <p:nvSpPr>
          <p:cNvPr id="32773" name="Rectangle 4"/>
          <p:cNvSpPr>
            <a:spLocks noChangeArrowheads="1"/>
          </p:cNvSpPr>
          <p:nvPr/>
        </p:nvSpPr>
        <p:spPr bwMode="auto">
          <a:xfrm>
            <a:off x="179306" y="1806706"/>
            <a:ext cx="8893175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Indica si el costo del recurso requerido será expresado en términos Monetarios o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No Monetario.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b="1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b="1" dirty="0" smtClean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b="1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b="1" dirty="0" smtClean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Si el Recurso es Monetario: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El costo será valorizado sólo en cifras enteras en moneda “Pesos” / “Dólar” (a contar de 2016 las cifras en miles fueron eliminadas y convertidas a pesos o dólar).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Si el Recurso es No Monetario: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El costo del mismo, será obtenido automáticamente a partir de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las Cantidades No Monetarias que se ingresen. La administración del recurso no monetario lo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tienen las DDTT dependientes de </a:t>
            </a: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Direcserv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 (</a:t>
            </a: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Direcpers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 sólo raciones de combates).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dirty="0" smtClean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Los siguientes son los Recursos No Monetarios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Dmfo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 / Gasolina Militar : M3.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Horas de Vuelo : HV (</a:t>
            </a: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ej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: P-111, UH-65, P3 , </a:t>
            </a: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etc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).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Munición : NR 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Material Informático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Raciones Combate : NR (Pesos </a:t>
            </a:r>
            <a:r>
              <a:rPr lang="es-ES" altLang="es-CL" sz="1400" dirty="0" smtClean="0">
                <a:solidFill>
                  <a:srgbClr val="FF0000"/>
                </a:solidFill>
                <a:latin typeface="Arial" charset="0"/>
              </a:rPr>
              <a:t>y ahora en Dólar también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)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Credito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 Material / Lita : $ (pesos).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Residuos Contaminantes: M3</a:t>
            </a:r>
          </a:p>
          <a:p>
            <a:pPr lvl="1" eaLnBrk="1" hangingPunct="1">
              <a:spcBef>
                <a:spcPct val="0"/>
              </a:spcBef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Gratificaciones: $ (Pesos + </a:t>
            </a: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Nro.Personas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)</a:t>
            </a:r>
          </a:p>
          <a:p>
            <a:pPr lvl="2" eaLnBrk="1" hangingPunct="1">
              <a:spcBef>
                <a:spcPct val="0"/>
              </a:spcBef>
              <a:buFontTx/>
              <a:buNone/>
            </a:pPr>
            <a:endParaRPr lang="es-ES" altLang="es-CL" sz="14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9" y="2276872"/>
            <a:ext cx="7554913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55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4 Grupo"/>
          <p:cNvGrpSpPr>
            <a:grpSpLocks/>
          </p:cNvGrpSpPr>
          <p:nvPr/>
        </p:nvGrpSpPr>
        <p:grpSpPr bwMode="auto">
          <a:xfrm>
            <a:off x="-25351" y="12217"/>
            <a:ext cx="9145588" cy="1168400"/>
            <a:chOff x="-23614" y="0"/>
            <a:chExt cx="9145885" cy="1168400"/>
          </a:xfrm>
        </p:grpSpPr>
        <p:grpSp>
          <p:nvGrpSpPr>
            <p:cNvPr id="2051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055" name="Picture 1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6" name="Picture 1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205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7768" y="2071349"/>
            <a:ext cx="8280920" cy="414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s-ES" altLang="es-CL" sz="2000" b="1" dirty="0" smtClean="0">
                <a:solidFill>
                  <a:schemeClr val="tx2"/>
                </a:solidFill>
              </a:rPr>
              <a:t>NIVEL AUTORIDAD ADMINISTRADORA.</a:t>
            </a:r>
          </a:p>
          <a:p>
            <a:pPr marL="742950" lvl="1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DGSA:  </a:t>
            </a:r>
            <a:r>
              <a:rPr lang="es-ES" altLang="es-CL" sz="1600" dirty="0" smtClean="0">
                <a:solidFill>
                  <a:schemeClr val="tx2"/>
                </a:solidFill>
              </a:rPr>
              <a:t>“Tiene la tuición del </a:t>
            </a:r>
            <a:r>
              <a:rPr lang="es-ES" altLang="es-CL" sz="1600" b="1" i="1" dirty="0" smtClean="0">
                <a:solidFill>
                  <a:schemeClr val="tx2"/>
                </a:solidFill>
              </a:rPr>
              <a:t>Respaldo de los recursos No Monetarios</a:t>
            </a:r>
            <a:r>
              <a:rPr lang="es-ES" altLang="es-CL" sz="1600" dirty="0" smtClean="0">
                <a:solidFill>
                  <a:schemeClr val="tx2"/>
                </a:solidFill>
              </a:rPr>
              <a:t>, que los mandos de la Institución Formulan, tanto en el ámbito Naval y como en el  Marítimo”.</a:t>
            </a:r>
          </a:p>
          <a:p>
            <a:pPr marL="800100" lvl="1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DGPA:</a:t>
            </a:r>
            <a:r>
              <a:rPr lang="es-ES" altLang="es-CL" sz="1600" dirty="0" smtClean="0">
                <a:solidFill>
                  <a:schemeClr val="tx2"/>
                </a:solidFill>
              </a:rPr>
              <a:t> “</a:t>
            </a:r>
            <a:r>
              <a:rPr lang="es-ES" altLang="es-CL" sz="1600" dirty="0">
                <a:solidFill>
                  <a:schemeClr val="tx2"/>
                </a:solidFill>
              </a:rPr>
              <a:t>Tiene la tuición del </a:t>
            </a:r>
            <a:r>
              <a:rPr lang="es-ES" altLang="es-CL" sz="1600" b="1" i="1" dirty="0">
                <a:solidFill>
                  <a:schemeClr val="tx2"/>
                </a:solidFill>
              </a:rPr>
              <a:t>Respaldo de los recursos No Monetarios</a:t>
            </a:r>
            <a:r>
              <a:rPr lang="es-ES" altLang="es-CL" sz="1600" dirty="0">
                <a:solidFill>
                  <a:schemeClr val="tx2"/>
                </a:solidFill>
              </a:rPr>
              <a:t>, que los mandos </a:t>
            </a:r>
            <a:r>
              <a:rPr lang="es-ES" altLang="es-CL" sz="1600" dirty="0" smtClean="0">
                <a:solidFill>
                  <a:schemeClr val="tx2"/>
                </a:solidFill>
              </a:rPr>
              <a:t>que formulen en Raciones de Combate y Gratificaciones”.</a:t>
            </a:r>
          </a:p>
          <a:p>
            <a:pPr marL="800100" lvl="1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DD.TT. :</a:t>
            </a:r>
            <a:r>
              <a:rPr lang="es-ES" altLang="es-CL" sz="1600" dirty="0" smtClean="0">
                <a:solidFill>
                  <a:schemeClr val="tx2"/>
                </a:solidFill>
              </a:rPr>
              <a:t> “Dependientes Técnicamente de DGSA y DGPA, cuya función es el de Administrar y Gestionar dichos Respaldos (expresados en Monetario), en sus áreas de competencia”</a:t>
            </a:r>
            <a:r>
              <a:rPr lang="es-ES" altLang="es-CL" sz="1600" b="1" dirty="0" smtClean="0">
                <a:solidFill>
                  <a:schemeClr val="tx2"/>
                </a:solidFill>
              </a:rPr>
              <a:t>, tales son:</a:t>
            </a:r>
          </a:p>
          <a:p>
            <a:pPr marL="1257300" lvl="2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DIRECERV : </a:t>
            </a:r>
            <a:r>
              <a:rPr lang="es-ES" altLang="es-CL" sz="1600" dirty="0" smtClean="0">
                <a:solidFill>
                  <a:schemeClr val="tx2"/>
                </a:solidFill>
              </a:rPr>
              <a:t>Combustible.</a:t>
            </a:r>
          </a:p>
          <a:p>
            <a:pPr marL="1257300" lvl="2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DIRECABAS: </a:t>
            </a:r>
            <a:r>
              <a:rPr lang="es-ES" altLang="es-CL" sz="1600" dirty="0" smtClean="0">
                <a:solidFill>
                  <a:schemeClr val="tx2"/>
                </a:solidFill>
              </a:rPr>
              <a:t>Crédito Materiales, Residuos Contaminantes y </a:t>
            </a:r>
            <a:r>
              <a:rPr lang="es-ES" altLang="es-CL" sz="1600" dirty="0" smtClean="0">
                <a:solidFill>
                  <a:srgbClr val="FF0000"/>
                </a:solidFill>
              </a:rPr>
              <a:t>Raciones de Combate</a:t>
            </a:r>
            <a:r>
              <a:rPr lang="es-ES" altLang="es-CL" sz="1600" dirty="0" smtClean="0">
                <a:solidFill>
                  <a:schemeClr val="tx2"/>
                </a:solidFill>
              </a:rPr>
              <a:t>.</a:t>
            </a:r>
          </a:p>
          <a:p>
            <a:pPr marL="1257300" lvl="2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DIRECPERS: </a:t>
            </a:r>
            <a:r>
              <a:rPr lang="es-ES" altLang="es-CL" sz="1600" dirty="0" smtClean="0">
                <a:solidFill>
                  <a:srgbClr val="FF0000"/>
                </a:solidFill>
              </a:rPr>
              <a:t>Gratificaciones</a:t>
            </a:r>
            <a:r>
              <a:rPr lang="es-ES" altLang="es-CL" sz="1600" dirty="0" smtClean="0">
                <a:solidFill>
                  <a:schemeClr val="tx2"/>
                </a:solidFill>
              </a:rPr>
              <a:t>.</a:t>
            </a:r>
          </a:p>
          <a:p>
            <a:pPr marL="1257300" lvl="2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DIRISNAV: </a:t>
            </a:r>
            <a:r>
              <a:rPr lang="es-ES" altLang="es-CL" sz="1600" dirty="0" smtClean="0">
                <a:solidFill>
                  <a:schemeClr val="tx2"/>
                </a:solidFill>
              </a:rPr>
              <a:t>Munición.</a:t>
            </a:r>
          </a:p>
          <a:p>
            <a:pPr marL="1257300" lvl="2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COMAVNAV: </a:t>
            </a:r>
            <a:r>
              <a:rPr lang="es-ES" altLang="es-CL" sz="1600" dirty="0" smtClean="0">
                <a:solidFill>
                  <a:schemeClr val="tx2"/>
                </a:solidFill>
              </a:rPr>
              <a:t>Horas de Vuelo.</a:t>
            </a:r>
          </a:p>
          <a:p>
            <a:pPr marL="1257300" lvl="2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altLang="es-CL" sz="1600" b="1" dirty="0" smtClean="0">
                <a:solidFill>
                  <a:schemeClr val="tx2"/>
                </a:solidFill>
              </a:rPr>
              <a:t>DIRECTELINF:</a:t>
            </a:r>
            <a:r>
              <a:rPr lang="es-ES" altLang="es-CL" sz="1600" dirty="0" smtClean="0">
                <a:solidFill>
                  <a:schemeClr val="tx2"/>
                </a:solidFill>
              </a:rPr>
              <a:t>  Material Informático.</a:t>
            </a:r>
            <a:r>
              <a:rPr lang="es-ES" altLang="es-CL" sz="1800" dirty="0" smtClean="0">
                <a:solidFill>
                  <a:schemeClr val="tx2"/>
                </a:solidFill>
              </a:rPr>
              <a:t/>
            </a:r>
            <a:br>
              <a:rPr lang="es-ES" altLang="es-CL" sz="1800" dirty="0" smtClean="0">
                <a:solidFill>
                  <a:schemeClr val="tx2"/>
                </a:solidFill>
              </a:rPr>
            </a:br>
            <a:endParaRPr lang="es-ES" altLang="es-CL" sz="2000" b="1" dirty="0" smtClean="0">
              <a:solidFill>
                <a:schemeClr val="tx2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529930" y="260648"/>
            <a:ext cx="5994398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>
                <a:solidFill>
                  <a:schemeClr val="bg1"/>
                </a:solidFill>
              </a:rPr>
              <a:t>NUEVO PERFIL: “RESPALDO NO MONETARIO</a:t>
            </a:r>
            <a:r>
              <a:rPr lang="es-ES" altLang="es-CL" sz="2400" b="1" dirty="0">
                <a:solidFill>
                  <a:schemeClr val="tx2"/>
                </a:solidFill>
              </a:rPr>
              <a:t>”.</a:t>
            </a:r>
          </a:p>
        </p:txBody>
      </p:sp>
      <p:pic>
        <p:nvPicPr>
          <p:cNvPr id="13" name="Picture 7" descr="dota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31" y="5661248"/>
            <a:ext cx="1497673" cy="112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801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277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277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77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277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7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395288" y="1268413"/>
            <a:ext cx="18517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ITEMIZACIÓN</a:t>
            </a:r>
            <a:endParaRPr lang="es-ES_tradnl" altLang="es-CL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2773" name="Rectangle 4"/>
          <p:cNvSpPr>
            <a:spLocks noChangeArrowheads="1"/>
          </p:cNvSpPr>
          <p:nvPr/>
        </p:nvSpPr>
        <p:spPr bwMode="auto">
          <a:xfrm>
            <a:off x="164671" y="1640752"/>
            <a:ext cx="8893175" cy="54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Acción 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de clasificar un determinado gasto en los términos que se indican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en el plan de cuentas (Subtitulo, Ítem, Asignación y Sub-Asignación).  Sólo Cap.05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, Cap.07, Cap08,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Banco 4).</a:t>
            </a: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400" b="1" dirty="0">
                <a:solidFill>
                  <a:schemeClr val="tx2"/>
                </a:solidFill>
                <a:latin typeface="Arial" charset="0"/>
              </a:rPr>
              <a:t>Grupo Recurso: 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(AFL ST21$, AFL ST21 US$, AFL Resto$, AFL Resto US$ /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Cap.08 Pesos / Prog.03 Pesos)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400" b="1" dirty="0">
                <a:solidFill>
                  <a:schemeClr val="tx2"/>
                </a:solidFill>
                <a:latin typeface="Arial" charset="0"/>
              </a:rPr>
              <a:t>Subtitulo: 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Agrupación de operaciones presupuestarias de características o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              naturaleza homogénea. Ej. Subtítulo 21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“</a:t>
            </a:r>
            <a:r>
              <a:rPr lang="es-ES" altLang="es-CL" sz="1200" b="1" i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GASTOS EN PERSONAL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”, 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subtitulo 29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             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”</a:t>
            </a:r>
            <a:r>
              <a:rPr lang="es-CL" sz="1400" dirty="0"/>
              <a:t> </a:t>
            </a:r>
            <a:r>
              <a:rPr lang="es-CL" sz="1400" b="1" i="1" dirty="0">
                <a:solidFill>
                  <a:schemeClr val="accent1">
                    <a:lumMod val="75000"/>
                  </a:schemeClr>
                </a:solidFill>
              </a:rPr>
              <a:t>ADQUISICION DE ACTIVOS NO FINANCIEROS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”, Subtitulo 22:”</a:t>
            </a:r>
            <a:r>
              <a:rPr lang="es-ES" altLang="es-CL" sz="1400" b="1" i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Bienes y Servicios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4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s-ES" altLang="es-CL" sz="1400" b="1" i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             Consumos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”.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400" dirty="0" smtClean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400" b="1" dirty="0" err="1" smtClean="0">
                <a:solidFill>
                  <a:schemeClr val="tx2"/>
                </a:solidFill>
                <a:latin typeface="Arial" charset="0"/>
              </a:rPr>
              <a:t>Item</a:t>
            </a: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: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Subconjunto del subtítulo. Corresponde a motivos de naturaleza homogénea de ingresos o gastos. Ej. Ítem 01 “Alimentación”.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400" dirty="0" smtClean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400" b="1" dirty="0" smtClean="0">
                <a:solidFill>
                  <a:schemeClr val="tx2"/>
                </a:solidFill>
                <a:latin typeface="Arial" charset="0"/>
              </a:rPr>
              <a:t>Asignación </a:t>
            </a:r>
            <a:r>
              <a:rPr lang="es-ES" altLang="es-CL" sz="1400" b="1" dirty="0">
                <a:solidFill>
                  <a:schemeClr val="tx2"/>
                </a:solidFill>
                <a:latin typeface="Arial" charset="0"/>
              </a:rPr>
              <a:t>: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Subconjunto del ítem. Corresponde a un “motivo específico” de ingreso o gasto. Ej. Asignación 001 “Para personas”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.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s-ES" altLang="es-CL" sz="1400" b="1" dirty="0" err="1">
                <a:solidFill>
                  <a:schemeClr val="tx2"/>
                </a:solidFill>
                <a:latin typeface="Arial" charset="0"/>
              </a:rPr>
              <a:t>SubAsignación</a:t>
            </a:r>
            <a:r>
              <a:rPr lang="es-ES" altLang="es-CL" sz="1400" b="1" dirty="0">
                <a:solidFill>
                  <a:schemeClr val="tx2"/>
                </a:solidFill>
                <a:latin typeface="Arial" charset="0"/>
              </a:rPr>
              <a:t>: 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Es una </a:t>
            </a:r>
            <a:r>
              <a:rPr lang="es-ES" altLang="es-CL" sz="1400" dirty="0" err="1">
                <a:solidFill>
                  <a:schemeClr val="tx2"/>
                </a:solidFill>
                <a:latin typeface="Arial" charset="0"/>
              </a:rPr>
              <a:t>subclasificación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 de una 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asignación, en caso de que lo posea (</a:t>
            </a:r>
            <a:r>
              <a:rPr lang="es-ES" altLang="es-CL" sz="1400" dirty="0" err="1" smtClean="0">
                <a:solidFill>
                  <a:schemeClr val="tx2"/>
                </a:solidFill>
                <a:latin typeface="Arial" charset="0"/>
              </a:rPr>
              <a:t>ej:Pasajes,Fletes</a:t>
            </a:r>
            <a:r>
              <a:rPr lang="es-ES" altLang="es-CL" sz="1400" dirty="0" smtClean="0">
                <a:solidFill>
                  <a:schemeClr val="tx2"/>
                </a:solidFill>
                <a:latin typeface="Arial" charset="0"/>
              </a:rPr>
              <a:t> y Bodegaje: se separa esta asignación por 001:Pasajes,002:Fletes, 003 Bodegaje).</a:t>
            </a: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s-ES" altLang="es-CL" sz="1400" dirty="0">
              <a:solidFill>
                <a:schemeClr val="tx2"/>
              </a:solidFill>
              <a:latin typeface="Arial" charset="0"/>
            </a:endParaRP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En </a:t>
            </a:r>
            <a:r>
              <a:rPr lang="es-ES" altLang="es-CL" sz="1400" dirty="0" err="1">
                <a:solidFill>
                  <a:schemeClr val="tx2"/>
                </a:solidFill>
                <a:latin typeface="Arial" charset="0"/>
              </a:rPr>
              <a:t>PROPACA;Todo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 gasto de una necesidad que esté expresada en unidades monetarias 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($ o US$), deberá ser “</a:t>
            </a:r>
            <a:r>
              <a:rPr lang="es-ES" altLang="es-CL" sz="1400" dirty="0" err="1">
                <a:solidFill>
                  <a:schemeClr val="tx2"/>
                </a:solidFill>
                <a:latin typeface="Arial" charset="0"/>
              </a:rPr>
              <a:t>Itemizado</a:t>
            </a:r>
            <a:r>
              <a:rPr lang="es-ES" altLang="es-CL" sz="1400" dirty="0">
                <a:solidFill>
                  <a:schemeClr val="tx2"/>
                </a:solidFill>
                <a:latin typeface="Arial" charset="0"/>
              </a:rPr>
              <a:t>” en los términos que se indican en esta página.</a:t>
            </a:r>
          </a:p>
          <a:p>
            <a:pPr lvl="2" eaLnBrk="1" hangingPunct="1">
              <a:spcBef>
                <a:spcPct val="0"/>
              </a:spcBef>
              <a:buFontTx/>
              <a:buNone/>
            </a:pPr>
            <a:endParaRPr lang="es-ES" altLang="es-CL" sz="15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14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3799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3803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3804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3800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1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3796" name="Rectangle 3"/>
          <p:cNvSpPr>
            <a:spLocks noChangeArrowheads="1"/>
          </p:cNvSpPr>
          <p:nvPr/>
        </p:nvSpPr>
        <p:spPr bwMode="auto">
          <a:xfrm>
            <a:off x="2339752" y="1372706"/>
            <a:ext cx="38398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 smtClean="0">
                <a:solidFill>
                  <a:schemeClr val="tx2"/>
                </a:solidFill>
                <a:latin typeface="Arial" charset="0"/>
              </a:rPr>
              <a:t>SUJETO DE UNA NECESIDAD</a:t>
            </a:r>
            <a:endParaRPr lang="es-ES_tradnl" altLang="es-CL" sz="20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auto">
          <a:xfrm>
            <a:off x="395288" y="1773238"/>
            <a:ext cx="8281987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 eaLnBrk="1" hangingPunct="1">
              <a:spcBef>
                <a:spcPct val="0"/>
              </a:spcBef>
              <a:buFontTx/>
              <a:buNone/>
            </a:pPr>
            <a:endParaRPr lang="es-ES" altLang="es-CL" sz="180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tx2"/>
                </a:solidFill>
              </a:rPr>
              <a:t>SUJETO: </a:t>
            </a:r>
            <a:r>
              <a:rPr lang="es-CL" altLang="es-CL" sz="1600">
                <a:solidFill>
                  <a:schemeClr val="tx2"/>
                </a:solidFill>
              </a:rPr>
              <a:t>Corresponde a la UURR, </a:t>
            </a:r>
            <a:r>
              <a:rPr lang="es-CL" altLang="es-CL" sz="1600" b="1">
                <a:solidFill>
                  <a:schemeClr val="tx2"/>
                </a:solidFill>
              </a:rPr>
              <a:t>“a quien o para quien”</a:t>
            </a:r>
            <a:r>
              <a:rPr lang="es-CL" altLang="es-CL" sz="1600">
                <a:solidFill>
                  <a:schemeClr val="tx2"/>
                </a:solidFill>
              </a:rPr>
              <a:t> se requiere realizar la necesidad.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60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Es importante que este dato esté correctamente ingresado, ya que a partir de él, se pueden deducir los costos asociados a una determinada UURR “El sujeto </a:t>
            </a:r>
            <a:r>
              <a:rPr lang="es-CL" altLang="es-CL" sz="1600" b="1">
                <a:solidFill>
                  <a:schemeClr val="tx2"/>
                </a:solidFill>
              </a:rPr>
              <a:t>NO NECESARIAMENTE ES LA UNIDAD EJECUTORA,</a:t>
            </a:r>
            <a:r>
              <a:rPr lang="es-CL" altLang="es-CL" sz="1600">
                <a:solidFill>
                  <a:schemeClr val="tx2"/>
                </a:solidFill>
              </a:rPr>
              <a:t> la responsable de ejecutar el gasto.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60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 b="1">
                <a:solidFill>
                  <a:schemeClr val="tx2"/>
                </a:solidFill>
              </a:rPr>
              <a:t>Ejemplo 1:</a:t>
            </a:r>
            <a:endParaRPr lang="es-CL" altLang="es-CL" sz="1800" b="1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(quien ejecuta </a:t>
            </a:r>
            <a:r>
              <a:rPr lang="es-CL" altLang="es-CL" sz="160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s-CL" altLang="es-CL" sz="1600">
                <a:solidFill>
                  <a:schemeClr val="tx2"/>
                </a:solidFill>
              </a:rPr>
              <a:t>Dirisnav)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Subactividad= ‘1K’ Plan DIESEL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Necesidad = “Adquirir Generador XX para la Williams”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Sujeto (dónde está instalado el motor? / a quien está asignado? = “WILLIAMS “.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60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 b="1">
                <a:solidFill>
                  <a:schemeClr val="tx2"/>
                </a:solidFill>
              </a:rPr>
              <a:t>Ejemplo 2: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(quien ejecuta </a:t>
            </a:r>
            <a:r>
              <a:rPr lang="es-CL" altLang="es-CL" sz="160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s-CL" altLang="es-CL" sz="1600">
                <a:solidFill>
                  <a:schemeClr val="tx2"/>
                </a:solidFill>
              </a:rPr>
              <a:t>Cuarzona)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Subactividad= ‘1X’ Operación de la repartición.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Necesidad = “Pagar los consumos básicos de la repartición”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chemeClr val="tx2"/>
                </a:solidFill>
              </a:rPr>
              <a:t>Sujeto (para quien ? = “Cuarzona“.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600">
              <a:solidFill>
                <a:schemeClr val="tx2"/>
              </a:solidFill>
            </a:endParaRPr>
          </a:p>
        </p:txBody>
      </p:sp>
      <p:pic>
        <p:nvPicPr>
          <p:cNvPr id="15" name="Picture 5" descr="unitas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8" t="16728" r="12341" b="20918"/>
          <a:stretch>
            <a:fillRect/>
          </a:stretch>
        </p:blipFill>
        <p:spPr bwMode="auto">
          <a:xfrm>
            <a:off x="5940425" y="5084763"/>
            <a:ext cx="2879725" cy="14747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6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055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6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205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2385920" y="1010111"/>
            <a:ext cx="4326121" cy="1050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000" b="1" dirty="0" smtClean="0">
                <a:solidFill>
                  <a:schemeClr val="tx2"/>
                </a:solidFill>
              </a:rPr>
              <a:t>PRESUPUESTO </a:t>
            </a:r>
            <a:r>
              <a:rPr lang="es-ES" altLang="es-CL" sz="2000" b="1" dirty="0">
                <a:solidFill>
                  <a:schemeClr val="tx2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7" y="1453133"/>
            <a:ext cx="872623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b="1" dirty="0" smtClean="0">
                <a:solidFill>
                  <a:schemeClr val="tx2"/>
                </a:solidFill>
              </a:rPr>
              <a:t>DEFINICIÓN (</a:t>
            </a:r>
            <a:r>
              <a:rPr lang="es-ES" altLang="es-CL" dirty="0" smtClean="0">
                <a:solidFill>
                  <a:schemeClr val="tx2"/>
                </a:solidFill>
              </a:rPr>
              <a:t>Sólo Cap.05</a:t>
            </a:r>
            <a:r>
              <a:rPr lang="es-ES" altLang="es-CL" b="1" dirty="0" smtClean="0">
                <a:solidFill>
                  <a:schemeClr val="tx2"/>
                </a:solidFill>
              </a:rPr>
              <a:t>):</a:t>
            </a:r>
            <a:endParaRPr lang="es-ES" altLang="es-CL" b="1" dirty="0">
              <a:solidFill>
                <a:schemeClr val="tx2"/>
              </a:solidFill>
            </a:endParaRPr>
          </a:p>
          <a:p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Un 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documento de información institucional que, 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en términos 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financieros, expresa el plan para cumplir 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los objetivos 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parciales en un período específico de tiempo.</a:t>
            </a:r>
          </a:p>
          <a:p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Es un instrumento de planificación, medición 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de efectividad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, consolidación, toma de decisiones, control 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de gestión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, así como una declaración de prioridades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6617617" cy="3571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</p:spTree>
    <p:extLst>
      <p:ext uri="{BB962C8B-B14F-4D97-AF65-F5344CB8AC3E}">
        <p14:creationId xmlns:p14="http://schemas.microsoft.com/office/powerpoint/2010/main" val="181227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5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055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6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205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380073" y="215382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221706"/>
            <a:ext cx="7673402" cy="5573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42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5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2055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6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205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380073" y="186609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97" y="1180617"/>
            <a:ext cx="7705919" cy="5591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87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4" y="1180617"/>
            <a:ext cx="7845745" cy="5681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10" name="Picture 17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18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1380073" y="186609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07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3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10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1380073" y="186609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80616"/>
            <a:ext cx="7711087" cy="563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69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3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10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1380073" y="186609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47" y="1196752"/>
            <a:ext cx="7748369" cy="564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20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3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10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1380073" y="186609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99" y="1180617"/>
            <a:ext cx="7755332" cy="563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50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 Grupo"/>
          <p:cNvGrpSpPr>
            <a:grpSpLocks/>
          </p:cNvGrpSpPr>
          <p:nvPr/>
        </p:nvGrpSpPr>
        <p:grpSpPr bwMode="auto">
          <a:xfrm>
            <a:off x="-23813" y="12217"/>
            <a:ext cx="9145588" cy="1168400"/>
            <a:chOff x="-23614" y="0"/>
            <a:chExt cx="9145885" cy="1168400"/>
          </a:xfrm>
        </p:grpSpPr>
        <p:grpSp>
          <p:nvGrpSpPr>
            <p:cNvPr id="3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10" name="Picture 17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1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1380073" y="186609"/>
            <a:ext cx="5151923" cy="114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s-ES" altLang="es-CL" sz="2400" b="1" dirty="0" smtClean="0">
                <a:solidFill>
                  <a:schemeClr val="bg1"/>
                </a:solidFill>
              </a:rPr>
              <a:t>PRESUPUESTO </a:t>
            </a:r>
            <a:r>
              <a:rPr lang="es-ES" altLang="es-CL" sz="2400" b="1" dirty="0">
                <a:solidFill>
                  <a:schemeClr val="bg1"/>
                </a:solidFill>
              </a:rPr>
              <a:t>POR PROGRAMA (P.P.P.)</a:t>
            </a:r>
          </a:p>
          <a:p>
            <a:pPr>
              <a:lnSpc>
                <a:spcPct val="150000"/>
              </a:lnSpc>
            </a:pPr>
            <a:endParaRPr lang="es-ES" altLang="es-CL" sz="24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80617"/>
            <a:ext cx="7808690" cy="563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370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 txBox="1">
            <a:spLocks noChangeArrowheads="1"/>
          </p:cNvSpPr>
          <p:nvPr/>
        </p:nvSpPr>
        <p:spPr bwMode="auto">
          <a:xfrm>
            <a:off x="755848" y="1874440"/>
            <a:ext cx="7848600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CL" sz="1800" b="1" dirty="0">
                <a:solidFill>
                  <a:schemeClr val="tx2"/>
                </a:solidFill>
              </a:rPr>
              <a:t>PXQ= Significa “Price x </a:t>
            </a:r>
            <a:r>
              <a:rPr lang="es-ES" altLang="es-CL" sz="1800" b="1" dirty="0" err="1">
                <a:solidFill>
                  <a:schemeClr val="tx2"/>
                </a:solidFill>
              </a:rPr>
              <a:t>Quantity</a:t>
            </a:r>
            <a:r>
              <a:rPr lang="es-ES" altLang="es-CL" sz="1800" b="1" dirty="0">
                <a:solidFill>
                  <a:schemeClr val="tx2"/>
                </a:solidFill>
              </a:rPr>
              <a:t>” </a:t>
            </a:r>
            <a:r>
              <a:rPr lang="es-ES" altLang="es-CL" sz="1800" dirty="0">
                <a:solidFill>
                  <a:schemeClr val="tx2"/>
                </a:solidFill>
                <a:sym typeface="Wingdings" pitchFamily="2" charset="2"/>
              </a:rPr>
              <a:t> Es decir, dar fundamento a un requerimiento en términos de su Precio  y Cantidad requerida (Capítulo 05 y 07).</a:t>
            </a:r>
            <a:br>
              <a:rPr lang="es-ES" altLang="es-CL" sz="1800" dirty="0">
                <a:solidFill>
                  <a:schemeClr val="tx2"/>
                </a:solidFill>
                <a:sym typeface="Wingdings" pitchFamily="2" charset="2"/>
              </a:rPr>
            </a:br>
            <a:endParaRPr lang="es-ES" altLang="es-CL" sz="1800" dirty="0">
              <a:solidFill>
                <a:schemeClr val="tx2"/>
              </a:solidFill>
              <a:sym typeface="Wingdings" pitchFamily="2" charset="2"/>
            </a:endParaRPr>
          </a:p>
          <a:p>
            <a:pPr eaLnBrk="1" hangingPunct="1">
              <a:spcBef>
                <a:spcPct val="0"/>
              </a:spcBef>
            </a:pPr>
            <a:r>
              <a:rPr lang="es-ES" altLang="es-CL" sz="1800" dirty="0">
                <a:solidFill>
                  <a:schemeClr val="tx2"/>
                </a:solidFill>
              </a:rPr>
              <a:t>Actualmente PROPACA alcanza un nivel de detalle a nivel </a:t>
            </a:r>
            <a:r>
              <a:rPr lang="es-ES" altLang="es-CL" sz="1800" dirty="0" err="1">
                <a:solidFill>
                  <a:schemeClr val="tx2"/>
                </a:solidFill>
              </a:rPr>
              <a:t>PxQ</a:t>
            </a:r>
            <a:r>
              <a:rPr lang="es-ES" altLang="es-CL" sz="1800" dirty="0">
                <a:solidFill>
                  <a:schemeClr val="tx2"/>
                </a:solidFill>
              </a:rPr>
              <a:t> (Bienes, No Monetario</a:t>
            </a:r>
            <a:r>
              <a:rPr lang="es-ES" altLang="es-CL" sz="1800" dirty="0" smtClean="0">
                <a:solidFill>
                  <a:schemeClr val="tx2"/>
                </a:solidFill>
              </a:rPr>
              <a:t>).</a:t>
            </a:r>
            <a:endParaRPr lang="es-ES" altLang="es-CL" sz="1800" dirty="0">
              <a:solidFill>
                <a:schemeClr val="tx2"/>
              </a:solidFill>
            </a:endParaRPr>
          </a:p>
        </p:txBody>
      </p:sp>
      <p:grpSp>
        <p:nvGrpSpPr>
          <p:cNvPr id="34819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4822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4826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4827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482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4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9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032311" y="1412775"/>
            <a:ext cx="1033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L" sz="2400" b="1" dirty="0" smtClean="0">
                <a:solidFill>
                  <a:schemeClr val="tx2"/>
                </a:solidFill>
              </a:rPr>
              <a:t>P.X.Q.</a:t>
            </a:r>
            <a:endParaRPr lang="es-CL" sz="2400" dirty="0"/>
          </a:p>
        </p:txBody>
      </p:sp>
      <p:sp>
        <p:nvSpPr>
          <p:cNvPr id="13" name="1 Estrella de 5 puntas"/>
          <p:cNvSpPr/>
          <p:nvPr/>
        </p:nvSpPr>
        <p:spPr>
          <a:xfrm>
            <a:off x="296168" y="1521443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980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836314"/>
            <a:ext cx="4416696" cy="6021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6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10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2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296102" y="1412774"/>
            <a:ext cx="14675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L" sz="2400" b="1" dirty="0" smtClean="0">
                <a:solidFill>
                  <a:schemeClr val="tx2"/>
                </a:solidFill>
              </a:rPr>
              <a:t>P.X.Q. (Cap.05)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69891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 txBox="1">
            <a:spLocks noChangeArrowheads="1"/>
          </p:cNvSpPr>
          <p:nvPr/>
        </p:nvSpPr>
        <p:spPr bwMode="auto">
          <a:xfrm>
            <a:off x="463074" y="1377353"/>
            <a:ext cx="7848600" cy="3241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ES" altLang="es-CL" sz="1800" dirty="0" smtClean="0">
                <a:solidFill>
                  <a:schemeClr val="tx2"/>
                </a:solidFill>
              </a:rPr>
              <a:t>Corresponden a una clasificación de las “Necesidades” conforme a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ES" altLang="es-CL" sz="1800" dirty="0" smtClean="0">
                <a:solidFill>
                  <a:schemeClr val="tx2"/>
                </a:solidFill>
              </a:rPr>
              <a:t>los conceptos de prioridad determinados por cada Mando Administrador,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ES" altLang="es-CL" sz="1800" dirty="0" smtClean="0">
                <a:solidFill>
                  <a:schemeClr val="tx2"/>
                </a:solidFill>
              </a:rPr>
              <a:t>de acuerdo a su misión y funciones. Con el objetivo de poder priorizar e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ES" altLang="es-CL" sz="1800" dirty="0" smtClean="0">
                <a:solidFill>
                  <a:schemeClr val="tx2"/>
                </a:solidFill>
              </a:rPr>
              <a:t>identificar sus áreas críticas.</a:t>
            </a:r>
            <a:endParaRPr lang="es-ES" altLang="es-CL" sz="1800" dirty="0">
              <a:solidFill>
                <a:schemeClr val="tx2"/>
              </a:solidFill>
            </a:endParaRPr>
          </a:p>
          <a:p>
            <a:pPr eaLnBrk="1" hangingPunct="1">
              <a:spcBef>
                <a:spcPct val="0"/>
              </a:spcBef>
            </a:pPr>
            <a:endParaRPr lang="es-ES" altLang="es-CL" sz="2000" b="1" dirty="0">
              <a:solidFill>
                <a:schemeClr val="tx2"/>
              </a:solidFill>
            </a:endParaRPr>
          </a:p>
        </p:txBody>
      </p:sp>
      <p:grpSp>
        <p:nvGrpSpPr>
          <p:cNvPr id="34819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4822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4826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4827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482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4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19" name="1 Rectángulo"/>
          <p:cNvSpPr/>
          <p:nvPr/>
        </p:nvSpPr>
        <p:spPr>
          <a:xfrm>
            <a:off x="1194763" y="144190"/>
            <a:ext cx="75025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NECESIDADES“.</a:t>
            </a:r>
          </a:p>
        </p:txBody>
      </p: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1254323" y="693738"/>
            <a:ext cx="735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s-ES_tradnl" altLang="es-CL" sz="2000" b="1" dirty="0">
                <a:solidFill>
                  <a:schemeClr val="bg1"/>
                </a:solidFill>
                <a:latin typeface="Arial" charset="0"/>
              </a:rPr>
              <a:t>Elementos Existentes en la Determinación de Necesidades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402104" y="1412774"/>
            <a:ext cx="421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L" sz="2400" b="1" dirty="0" smtClean="0">
                <a:solidFill>
                  <a:schemeClr val="tx2"/>
                </a:solidFill>
              </a:rPr>
              <a:t>CRITERIOS DE PRIORIDAD </a:t>
            </a:r>
            <a:endParaRPr lang="es-CL" sz="2400" dirty="0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505" y="3645024"/>
            <a:ext cx="7267376" cy="299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 Estrella de 5 puntas"/>
          <p:cNvSpPr/>
          <p:nvPr/>
        </p:nvSpPr>
        <p:spPr>
          <a:xfrm>
            <a:off x="111968" y="126876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934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61830" y="1268760"/>
            <a:ext cx="717446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chemeClr val="tx2"/>
                </a:solidFill>
              </a:rPr>
              <a:t>DETALLE DE UNA 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NECESIDAD (Listado de costos asociados):</a:t>
            </a:r>
            <a:endParaRPr lang="es-CL" altLang="es-CL" sz="1800" b="1" dirty="0">
              <a:solidFill>
                <a:schemeClr val="tx2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36" y="2060848"/>
            <a:ext cx="8840787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311993" y="4437112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255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179388" y="1196975"/>
            <a:ext cx="29972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tx2"/>
                </a:solidFill>
              </a:rPr>
              <a:t>DETALLE DE UNA NECESIDAD: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7" y="1810764"/>
            <a:ext cx="8937107" cy="399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1 Estrella de 5 puntas"/>
          <p:cNvSpPr/>
          <p:nvPr/>
        </p:nvSpPr>
        <p:spPr>
          <a:xfrm>
            <a:off x="272568" y="6165304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61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179388" y="1196975"/>
            <a:ext cx="29972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tx2"/>
                </a:solidFill>
              </a:rPr>
              <a:t>DETALLE DE UNA NECESIDAD: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94" y="1916832"/>
            <a:ext cx="8916987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1 Estrella de 5 puntas"/>
          <p:cNvSpPr/>
          <p:nvPr/>
        </p:nvSpPr>
        <p:spPr>
          <a:xfrm>
            <a:off x="345265" y="6021288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61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61830" y="1268760"/>
            <a:ext cx="717446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chemeClr val="tx2"/>
                </a:solidFill>
              </a:rPr>
              <a:t>DETALLE DE UNA 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NECESIDAD (Listado de costos asociados):</a:t>
            </a:r>
            <a:endParaRPr lang="es-CL" altLang="es-CL" sz="1800" b="1" dirty="0">
              <a:solidFill>
                <a:schemeClr val="tx2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36" y="2060848"/>
            <a:ext cx="8840787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296168" y="4365104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295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179388" y="1196975"/>
            <a:ext cx="29972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tx2"/>
                </a:solidFill>
              </a:rPr>
              <a:t>DETALLE DE UNA NECESIDAD: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3"/>
          <a:stretch/>
        </p:blipFill>
        <p:spPr bwMode="auto">
          <a:xfrm>
            <a:off x="522039" y="1688207"/>
            <a:ext cx="8053883" cy="505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179388" y="6093296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96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179388" y="1196975"/>
            <a:ext cx="29972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tx2"/>
                </a:solidFill>
              </a:rPr>
              <a:t>DETALLE DE UNA NECESIDAD: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09"/>
          <a:stretch/>
        </p:blipFill>
        <p:spPr bwMode="auto">
          <a:xfrm>
            <a:off x="114695" y="1858516"/>
            <a:ext cx="8868571" cy="3972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12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61831" y="1268760"/>
            <a:ext cx="1800324" cy="129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chemeClr val="tx2"/>
                </a:solidFill>
              </a:rPr>
              <a:t>DETALLE DE UNA 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NECESIDAD (</a:t>
            </a:r>
            <a:r>
              <a:rPr lang="es-CL" altLang="es-CL" sz="1800" b="1" dirty="0" err="1" smtClean="0">
                <a:solidFill>
                  <a:schemeClr val="tx2"/>
                </a:solidFill>
              </a:rPr>
              <a:t>PxQ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):</a:t>
            </a:r>
            <a:endParaRPr lang="es-CL" altLang="es-CL" sz="1800" b="1" dirty="0">
              <a:solidFill>
                <a:schemeClr val="tx2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279" y="1196433"/>
            <a:ext cx="7078496" cy="5661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381744" y="3429000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882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61830" y="1268760"/>
            <a:ext cx="566229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chemeClr val="tx2"/>
                </a:solidFill>
              </a:rPr>
              <a:t>DETALLE DE UNA 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NECESIDAD (</a:t>
            </a:r>
            <a:r>
              <a:rPr lang="es-CL" altLang="es-CL" sz="1800" b="1" dirty="0" err="1" smtClean="0">
                <a:solidFill>
                  <a:schemeClr val="tx2"/>
                </a:solidFill>
              </a:rPr>
              <a:t>PxQ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):</a:t>
            </a:r>
            <a:endParaRPr lang="es-CL" altLang="es-CL" sz="1800" b="1" dirty="0">
              <a:solidFill>
                <a:schemeClr val="tx2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32" y="1372528"/>
            <a:ext cx="8731001" cy="5396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32" y="2276872"/>
            <a:ext cx="9095406" cy="2394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 Estrella de 5 puntas"/>
          <p:cNvSpPr/>
          <p:nvPr/>
        </p:nvSpPr>
        <p:spPr>
          <a:xfrm>
            <a:off x="111968" y="1188467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59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37894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37898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899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7895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sp>
        <p:nvSpPr>
          <p:cNvPr id="37892" name="12 Rectángulo"/>
          <p:cNvSpPr>
            <a:spLocks noChangeArrowheads="1"/>
          </p:cNvSpPr>
          <p:nvPr/>
        </p:nvSpPr>
        <p:spPr bwMode="auto">
          <a:xfrm>
            <a:off x="61830" y="1268760"/>
            <a:ext cx="717446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chemeClr val="tx2"/>
                </a:solidFill>
              </a:rPr>
              <a:t>DETALLE DE UNA </a:t>
            </a:r>
            <a:r>
              <a:rPr lang="es-CL" altLang="es-CL" sz="1800" b="1" dirty="0" smtClean="0">
                <a:solidFill>
                  <a:schemeClr val="tx2"/>
                </a:solidFill>
              </a:rPr>
              <a:t>NECESIDAD (Listado de costos asociados):</a:t>
            </a:r>
            <a:endParaRPr lang="es-CL" altLang="es-CL" sz="1800" b="1" dirty="0">
              <a:solidFill>
                <a:schemeClr val="tx2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87450" y="116632"/>
            <a:ext cx="75025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" altLang="es-CL" sz="2400" b="1" dirty="0">
                <a:solidFill>
                  <a:schemeClr val="bg1">
                    <a:lumMod val="95000"/>
                  </a:schemeClr>
                </a:solidFill>
              </a:rPr>
              <a:t>PROCESO “DETERMINACIÓN DE NECESIDADES</a:t>
            </a:r>
            <a:r>
              <a:rPr lang="es-ES" altLang="es-CL" sz="2400" b="1" dirty="0" smtClean="0">
                <a:solidFill>
                  <a:schemeClr val="bg1">
                    <a:lumMod val="95000"/>
                  </a:schemeClr>
                </a:solidFill>
              </a:rPr>
              <a:t>“.</a:t>
            </a:r>
          </a:p>
          <a:p>
            <a:pPr>
              <a:lnSpc>
                <a:spcPct val="150000"/>
              </a:lnSpc>
              <a:defRPr/>
            </a:pP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(Ejemplo con </a:t>
            </a:r>
            <a:r>
              <a:rPr lang="es-ES" altLang="es-CL" sz="2000" b="1" dirty="0" err="1" smtClean="0">
                <a:solidFill>
                  <a:schemeClr val="bg1">
                    <a:lumMod val="95000"/>
                  </a:schemeClr>
                </a:solidFill>
              </a:rPr>
              <a:t>PxQ</a:t>
            </a:r>
            <a:r>
              <a:rPr lang="es-ES" altLang="es-CL" sz="2000" b="1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es-ES" altLang="es-CL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36" y="2060848"/>
            <a:ext cx="8840787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 Estrella de 5 puntas"/>
          <p:cNvSpPr/>
          <p:nvPr/>
        </p:nvSpPr>
        <p:spPr>
          <a:xfrm>
            <a:off x="361151" y="4941168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914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4 Grupo"/>
          <p:cNvGrpSpPr>
            <a:grpSpLocks/>
          </p:cNvGrpSpPr>
          <p:nvPr/>
        </p:nvGrpSpPr>
        <p:grpSpPr bwMode="auto">
          <a:xfrm>
            <a:off x="-23813" y="12700"/>
            <a:ext cx="9145588" cy="1168400"/>
            <a:chOff x="-23614" y="0"/>
            <a:chExt cx="9145885" cy="1168400"/>
          </a:xfrm>
        </p:grpSpPr>
        <p:grpSp>
          <p:nvGrpSpPr>
            <p:cNvPr id="50181" name="2 Grupo"/>
            <p:cNvGrpSpPr>
              <a:grpSpLocks/>
            </p:cNvGrpSpPr>
            <p:nvPr/>
          </p:nvGrpSpPr>
          <p:grpSpPr bwMode="auto">
            <a:xfrm>
              <a:off x="-23614" y="0"/>
              <a:ext cx="9145885" cy="1168400"/>
              <a:chOff x="-21654" y="-19050"/>
              <a:chExt cx="9145885" cy="1168400"/>
            </a:xfrm>
          </p:grpSpPr>
          <p:pic>
            <p:nvPicPr>
              <p:cNvPr id="50185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654" y="-19050"/>
                <a:ext cx="9145885" cy="116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186" name="Picture 1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5384"/>
                <a:ext cx="5531470" cy="1143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182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020" y="50800"/>
              <a:ext cx="2120900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183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2440"/>
              <a:ext cx="633487" cy="633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35126" y="774700"/>
              <a:ext cx="1062072" cy="3524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9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cs"/>
                </a:rPr>
                <a:t>PROPACA</a:t>
              </a:r>
            </a:p>
          </p:txBody>
        </p:sp>
      </p:grpSp>
      <p:pic>
        <p:nvPicPr>
          <p:cNvPr id="50180" name="Picture 1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1916113"/>
            <a:ext cx="6421437" cy="383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paca</Template>
  <TotalTime>6182</TotalTime>
  <Words>2107</Words>
  <Application>Microsoft Office PowerPoint</Application>
  <PresentationFormat>Presentación en pantalla (4:3)</PresentationFormat>
  <Paragraphs>335</Paragraphs>
  <Slides>38</Slides>
  <Notes>36</Notes>
  <HiddenSlides>11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paca</vt:lpstr>
      <vt:lpstr>PROGRAMA DE PLANIFICACIÓN DE ACTIVIDADES DE LA ARMADA (PLANIFICADORES)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EC Maritza Munoz Albornoz</dc:creator>
  <cp:lastModifiedBy>Carlos Cruz Andias</cp:lastModifiedBy>
  <cp:revision>359</cp:revision>
  <cp:lastPrinted>2016-03-11T21:47:27Z</cp:lastPrinted>
  <dcterms:created xsi:type="dcterms:W3CDTF">2013-12-05T20:14:27Z</dcterms:created>
  <dcterms:modified xsi:type="dcterms:W3CDTF">2018-10-10T20:01:45Z</dcterms:modified>
</cp:coreProperties>
</file>