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353" r:id="rId3"/>
    <p:sldId id="369" r:id="rId4"/>
    <p:sldId id="364" r:id="rId5"/>
    <p:sldId id="366" r:id="rId6"/>
    <p:sldId id="370" r:id="rId7"/>
    <p:sldId id="371" r:id="rId8"/>
    <p:sldId id="372" r:id="rId9"/>
    <p:sldId id="374" r:id="rId10"/>
    <p:sldId id="354" r:id="rId11"/>
    <p:sldId id="37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5" autoAdjust="0"/>
    <p:restoredTop sz="93471" autoAdjust="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erver06\departamental\06%20DEPTO%20ABASTECIMIENTO\03%20FINANZAS\Presupuesto%202025\CONTROL%20PRESUPUESTARIO\12.-CIERRE%20DICIEMBRE%20BANCO%204\ESNAVAL_NOV%20CON%20PROYECCI&#211;N%202026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r>
              <a:rPr lang="es-CL"/>
              <a:t>Saldo de Caja</a:t>
            </a:r>
          </a:p>
        </c:rich>
      </c:tx>
      <c:layout/>
      <c:overlay val="0"/>
      <c:spPr>
        <a:noFill/>
        <a:ln w="25400">
          <a:noFill/>
        </a:ln>
      </c:sp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v>Saldo Inicial de Caja</c:v>
          </c:tx>
          <c:spPr>
            <a:solidFill>
              <a:srgbClr val="00B0F0"/>
            </a:solidFill>
            <a:ln w="25400">
              <a:noFill/>
            </a:ln>
          </c:spPr>
          <c:invertIfNegative val="0"/>
          <c:cat>
            <c:numRef>
              <c:f>'[1]FLUJOS 2022-2024'!$D$5:$G$5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CONCLUSIONES!$B$6:$E$6</c:f>
              <c:numCache>
                <c:formatCode>_("$"* #,##0_);_("$"* \(#,##0\);_("$"* "-"_);_(@_)</c:formatCode>
                <c:ptCount val="4"/>
                <c:pt idx="0">
                  <c:v>1863858556</c:v>
                </c:pt>
                <c:pt idx="1">
                  <c:v>1338429383</c:v>
                </c:pt>
                <c:pt idx="2">
                  <c:v>877135658</c:v>
                </c:pt>
                <c:pt idx="3">
                  <c:v>538994817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BB-4B1D-AC0E-0C2EFFD13B05}"/>
            </c:ext>
          </c:extLst>
        </c:ser>
        <c:ser>
          <c:idx val="2"/>
          <c:order val="1"/>
          <c:tx>
            <c:v>Saldo Final de Caja</c:v>
          </c:tx>
          <c:spPr>
            <a:solidFill>
              <a:srgbClr val="70AD47"/>
            </a:solidFill>
            <a:ln w="25400">
              <a:noFill/>
            </a:ln>
          </c:spPr>
          <c:invertIfNegative val="0"/>
          <c:cat>
            <c:numRef>
              <c:f>'[1]FLUJOS 2022-2024'!$D$5:$G$5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CONCLUSIONES!$B$9:$E$9</c:f>
              <c:numCache>
                <c:formatCode>_("$"* #,##0_);_("$"* \(#,##0\);_("$"* "-"_);_(@_)</c:formatCode>
                <c:ptCount val="4"/>
                <c:pt idx="0">
                  <c:v>1338429383</c:v>
                </c:pt>
                <c:pt idx="1">
                  <c:v>877135658</c:v>
                </c:pt>
                <c:pt idx="2">
                  <c:v>538994817</c:v>
                </c:pt>
                <c:pt idx="3">
                  <c:v>906530910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8BB-4B1D-AC0E-0C2EFFD13B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1383775776"/>
        <c:axId val="1"/>
      </c:barChart>
      <c:catAx>
        <c:axId val="1383775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endParaRPr lang="es-CL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_(&quot;$&quot;* #,##0_);_(&quot;$&quot;* \(#,##0\);_(&quot;$&quot;* &quot;-&quot;_);_(@_)" sourceLinked="1"/>
        <c:majorTickMark val="none"/>
        <c:minorTickMark val="none"/>
        <c:tickLblPos val="nextTo"/>
        <c:spPr>
          <a:ln w="6350">
            <a:noFill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endParaRPr lang="es-CL"/>
          </a:p>
        </c:txPr>
        <c:crossAx val="1383775776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/>
      <c:overlay val="0"/>
      <c:spPr>
        <a:noFill/>
        <a:ln w="25400">
          <a:noFill/>
        </a:ln>
      </c:spPr>
      <c:txPr>
        <a:bodyPr/>
        <a:lstStyle/>
        <a:p>
          <a:pPr>
            <a:defRPr sz="1050" b="0" i="0" u="none" strike="noStrike" baseline="0">
              <a:solidFill>
                <a:srgbClr val="333333"/>
              </a:solidFill>
              <a:latin typeface="Arial"/>
              <a:ea typeface="Arial"/>
              <a:cs typeface="Arial"/>
            </a:defRPr>
          </a:pPr>
          <a:endParaRPr lang="es-CL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s-CL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Temario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A92CD9A8-76D8-4A29-9BDA-123152A84B83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Fortalezas y Debilidades PROPACA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F4A3EDFA-94E0-4CC2-83C6-79151092A3EF}" type="parTrans" cxnId="{EDDBD2A1-CEBC-453E-BDB1-257D0D21814C}">
      <dgm:prSet/>
      <dgm:spPr/>
      <dgm:t>
        <a:bodyPr/>
        <a:lstStyle/>
        <a:p>
          <a:endParaRPr lang="es-ES"/>
        </a:p>
      </dgm:t>
    </dgm:pt>
    <dgm:pt modelId="{C08E0D7F-D30F-43F6-A4EE-29CCA27A0FCA}" type="sibTrans" cxnId="{EDDBD2A1-CEBC-453E-BDB1-257D0D21814C}">
      <dgm:prSet/>
      <dgm:spPr/>
      <dgm:t>
        <a:bodyPr/>
        <a:lstStyle/>
        <a:p>
          <a:endParaRPr lang="es-ES"/>
        </a:p>
      </dgm:t>
    </dgm:pt>
    <dgm:pt modelId="{702E14BB-38AB-45A5-B8A4-9DF5B29BE22B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Distribución Presupuestaria</a:t>
          </a:r>
          <a:endParaRPr lang="es-MX" sz="2000" dirty="0">
            <a:latin typeface="Calibri" pitchFamily="34" charset="0"/>
            <a:cs typeface="Calibri" pitchFamily="34" charset="0"/>
          </a:endParaRPr>
        </a:p>
      </dgm:t>
    </dgm:pt>
    <dgm:pt modelId="{3BF83EA5-BC6B-488A-A7A0-F7EB7365E0FA}" type="parTrans" cxnId="{B1631D23-A3B7-4356-8098-7055FE7C74E5}">
      <dgm:prSet/>
      <dgm:spPr/>
      <dgm:t>
        <a:bodyPr/>
        <a:lstStyle/>
        <a:p>
          <a:endParaRPr lang="es-ES"/>
        </a:p>
      </dgm:t>
    </dgm:pt>
    <dgm:pt modelId="{CCCD7E71-8A67-43EF-8790-BA8C38A89F2A}" type="sibTrans" cxnId="{B1631D23-A3B7-4356-8098-7055FE7C74E5}">
      <dgm:prSet/>
      <dgm:spPr/>
      <dgm:t>
        <a:bodyPr/>
        <a:lstStyle/>
        <a:p>
          <a:endParaRPr lang="es-ES"/>
        </a:p>
      </dgm:t>
    </dgm:pt>
    <dgm:pt modelId="{E13DA021-8A8D-4727-9AAF-D0AB0E0E03A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Parámetros DIREDUCARM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A1E2ABD0-E71A-4CB8-96DA-E0F0DB14B7CD}" type="parTrans" cxnId="{BCBC263B-0689-466A-B9E1-61B7CE81B6F0}">
      <dgm:prSet/>
      <dgm:spPr/>
      <dgm:t>
        <a:bodyPr/>
        <a:lstStyle/>
        <a:p>
          <a:endParaRPr lang="es-ES"/>
        </a:p>
      </dgm:t>
    </dgm:pt>
    <dgm:pt modelId="{208A516C-330E-41E2-99E6-7480F5D812C2}" type="sibTrans" cxnId="{BCBC263B-0689-466A-B9E1-61B7CE81B6F0}">
      <dgm:prSet/>
      <dgm:spPr/>
      <dgm:t>
        <a:bodyPr/>
        <a:lstStyle/>
        <a:p>
          <a:endParaRPr lang="es-ES"/>
        </a:p>
      </dgm:t>
    </dgm:pt>
    <dgm:pt modelId="{22C50E20-B324-42EE-996F-7E142FE2C0B5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Situación Caja Inicial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CDAFDB71-5AEF-4BDD-996C-8FC6C792BB48}" type="parTrans" cxnId="{36B667AF-2E0B-483C-ADBD-FA77981B94D5}">
      <dgm:prSet/>
      <dgm:spPr/>
      <dgm:t>
        <a:bodyPr/>
        <a:lstStyle/>
        <a:p>
          <a:endParaRPr lang="es-ES"/>
        </a:p>
      </dgm:t>
    </dgm:pt>
    <dgm:pt modelId="{F328BFDE-4A77-41A7-8D32-DF437A6CE007}" type="sibTrans" cxnId="{36B667AF-2E0B-483C-ADBD-FA77981B94D5}">
      <dgm:prSet/>
      <dgm:spPr/>
      <dgm:t>
        <a:bodyPr/>
        <a:lstStyle/>
        <a:p>
          <a:endParaRPr lang="es-ES"/>
        </a:p>
      </dgm:t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7A1B391C-D1D5-4DDF-A05D-9C4D812E8B81}" type="pres">
      <dgm:prSet presAssocID="{22C50E20-B324-42EE-996F-7E142FE2C0B5}" presName="parentLin" presStyleCnt="0"/>
      <dgm:spPr/>
    </dgm:pt>
    <dgm:pt modelId="{76FD3C95-8B2F-4455-8CA4-66CA3FCE9DE9}" type="pres">
      <dgm:prSet presAssocID="{22C50E20-B324-42EE-996F-7E142FE2C0B5}" presName="parentLeftMargin" presStyleLbl="node1" presStyleIdx="0" presStyleCnt="4"/>
      <dgm:spPr/>
      <dgm:t>
        <a:bodyPr/>
        <a:lstStyle/>
        <a:p>
          <a:endParaRPr lang="es-ES"/>
        </a:p>
      </dgm:t>
    </dgm:pt>
    <dgm:pt modelId="{B51BED85-4051-4918-B15B-EC96BC68458B}" type="pres">
      <dgm:prSet presAssocID="{22C50E20-B324-42EE-996F-7E142FE2C0B5}" presName="parentText" presStyleLbl="node1" presStyleIdx="0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5A9E40E-03ED-4CFA-85CF-88A53D90B808}" type="pres">
      <dgm:prSet presAssocID="{22C50E20-B324-42EE-996F-7E142FE2C0B5}" presName="negativeSpace" presStyleCnt="0"/>
      <dgm:spPr/>
    </dgm:pt>
    <dgm:pt modelId="{D00E7DCB-2E1A-4CCB-9676-1A31286D4A2F}" type="pres">
      <dgm:prSet presAssocID="{22C50E20-B324-42EE-996F-7E142FE2C0B5}" presName="childText" presStyleLbl="conFgAcc1" presStyleIdx="0" presStyleCnt="4">
        <dgm:presLayoutVars>
          <dgm:bulletEnabled val="1"/>
        </dgm:presLayoutVars>
      </dgm:prSet>
      <dgm:spPr/>
    </dgm:pt>
    <dgm:pt modelId="{5AE1AF23-AB0A-46B2-BF6E-11172761292A}" type="pres">
      <dgm:prSet presAssocID="{F328BFDE-4A77-41A7-8D32-DF437A6CE007}" presName="spaceBetweenRectangles" presStyleCnt="0"/>
      <dgm:spPr/>
    </dgm:pt>
    <dgm:pt modelId="{0B9DD294-DE7D-451F-BC84-347D9CDE96C0}" type="pres">
      <dgm:prSet presAssocID="{E13DA021-8A8D-4727-9AAF-D0AB0E0E03AF}" presName="parentLin" presStyleCnt="0"/>
      <dgm:spPr/>
    </dgm:pt>
    <dgm:pt modelId="{17C4CC99-557C-4A02-B178-9E3AA598B97D}" type="pres">
      <dgm:prSet presAssocID="{E13DA021-8A8D-4727-9AAF-D0AB0E0E03AF}" presName="parentLeftMargin" presStyleLbl="node1" presStyleIdx="0" presStyleCnt="4"/>
      <dgm:spPr/>
      <dgm:t>
        <a:bodyPr/>
        <a:lstStyle/>
        <a:p>
          <a:endParaRPr lang="es-ES"/>
        </a:p>
      </dgm:t>
    </dgm:pt>
    <dgm:pt modelId="{E65F3620-1380-481B-8755-FFC662EA460B}" type="pres">
      <dgm:prSet presAssocID="{E13DA021-8A8D-4727-9AAF-D0AB0E0E03AF}" presName="parentText" presStyleLbl="node1" presStyleIdx="1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921259-EF74-437E-B3DC-0EF4594A7D39}" type="pres">
      <dgm:prSet presAssocID="{E13DA021-8A8D-4727-9AAF-D0AB0E0E03AF}" presName="negativeSpace" presStyleCnt="0"/>
      <dgm:spPr/>
    </dgm:pt>
    <dgm:pt modelId="{DB00A15F-2172-4B4C-B9AE-4F49CC11AF7F}" type="pres">
      <dgm:prSet presAssocID="{E13DA021-8A8D-4727-9AAF-D0AB0E0E03AF}" presName="childText" presStyleLbl="conFgAcc1" presStyleIdx="1" presStyleCnt="4">
        <dgm:presLayoutVars>
          <dgm:bulletEnabled val="1"/>
        </dgm:presLayoutVars>
      </dgm:prSet>
      <dgm:spPr/>
    </dgm:pt>
    <dgm:pt modelId="{7C468E3C-1372-4D9C-87F2-49CAD4082AA2}" type="pres">
      <dgm:prSet presAssocID="{208A516C-330E-41E2-99E6-7480F5D812C2}" presName="spaceBetweenRectangles" presStyleCnt="0"/>
      <dgm:spPr/>
    </dgm:pt>
    <dgm:pt modelId="{05A9B0E9-1A08-4535-A6C8-FBD2A71300B9}" type="pres">
      <dgm:prSet presAssocID="{702E14BB-38AB-45A5-B8A4-9DF5B29BE22B}" presName="parentLin" presStyleCnt="0"/>
      <dgm:spPr/>
      <dgm:t>
        <a:bodyPr/>
        <a:lstStyle/>
        <a:p>
          <a:endParaRPr lang="es-ES"/>
        </a:p>
      </dgm:t>
    </dgm:pt>
    <dgm:pt modelId="{2B95D187-996F-420F-A7DC-B7496986A282}" type="pres">
      <dgm:prSet presAssocID="{702E14BB-38AB-45A5-B8A4-9DF5B29BE22B}" presName="parentLeftMargin" presStyleLbl="node1" presStyleIdx="1" presStyleCnt="4"/>
      <dgm:spPr/>
      <dgm:t>
        <a:bodyPr/>
        <a:lstStyle/>
        <a:p>
          <a:endParaRPr lang="es-ES"/>
        </a:p>
      </dgm:t>
    </dgm:pt>
    <dgm:pt modelId="{3132C7AE-A85D-4B19-883E-BBDE5BB2540A}" type="pres">
      <dgm:prSet presAssocID="{702E14BB-38AB-45A5-B8A4-9DF5B29BE22B}" presName="parentText" presStyleLbl="node1" presStyleIdx="2" presStyleCnt="4" custScaleX="144929" custLinFactNeighborX="8881" custLinFactNeighborY="-2378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C9A51E-69A1-4559-A9CD-D6179F8D2714}" type="pres">
      <dgm:prSet presAssocID="{702E14BB-38AB-45A5-B8A4-9DF5B29BE22B}" presName="negativeSpace" presStyleCnt="0"/>
      <dgm:spPr/>
      <dgm:t>
        <a:bodyPr/>
        <a:lstStyle/>
        <a:p>
          <a:endParaRPr lang="es-ES"/>
        </a:p>
      </dgm:t>
    </dgm:pt>
    <dgm:pt modelId="{267A779F-8357-4322-B802-3948C2629BF3}" type="pres">
      <dgm:prSet presAssocID="{702E14BB-38AB-45A5-B8A4-9DF5B29BE22B}" presName="childText" presStyleLbl="conFgAcc1" presStyleIdx="2" presStyleCnt="4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  <dgm:pt modelId="{1953AFB2-8DE3-44A8-8F2C-8AE104A615C8}" type="pres">
      <dgm:prSet presAssocID="{CCCD7E71-8A67-43EF-8790-BA8C38A89F2A}" presName="spaceBetweenRectangles" presStyleCnt="0"/>
      <dgm:spPr/>
      <dgm:t>
        <a:bodyPr/>
        <a:lstStyle/>
        <a:p>
          <a:endParaRPr lang="es-ES"/>
        </a:p>
      </dgm:t>
    </dgm:pt>
    <dgm:pt modelId="{044DE39D-FDFC-488D-9812-E00329A94191}" type="pres">
      <dgm:prSet presAssocID="{A92CD9A8-76D8-4A29-9BDA-123152A84B83}" presName="parentLin" presStyleCnt="0"/>
      <dgm:spPr/>
      <dgm:t>
        <a:bodyPr/>
        <a:lstStyle/>
        <a:p>
          <a:endParaRPr lang="es-ES"/>
        </a:p>
      </dgm:t>
    </dgm:pt>
    <dgm:pt modelId="{D4C7BB4D-EFA1-4BA5-9328-6C78D86E18CF}" type="pres">
      <dgm:prSet presAssocID="{A92CD9A8-76D8-4A29-9BDA-123152A84B83}" presName="parentLeftMargin" presStyleLbl="node1" presStyleIdx="2" presStyleCnt="4"/>
      <dgm:spPr/>
      <dgm:t>
        <a:bodyPr/>
        <a:lstStyle/>
        <a:p>
          <a:endParaRPr lang="es-ES"/>
        </a:p>
      </dgm:t>
    </dgm:pt>
    <dgm:pt modelId="{C01B33F3-97ED-400D-A8F5-A2C6ACC27356}" type="pres">
      <dgm:prSet presAssocID="{A92CD9A8-76D8-4A29-9BDA-123152A84B83}" presName="parentText" presStyleLbl="node1" presStyleIdx="3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349DE55-DACA-4FDF-86B5-51FC0FF212B5}" type="pres">
      <dgm:prSet presAssocID="{A92CD9A8-76D8-4A29-9BDA-123152A84B83}" presName="negativeSpace" presStyleCnt="0"/>
      <dgm:spPr/>
      <dgm:t>
        <a:bodyPr/>
        <a:lstStyle/>
        <a:p>
          <a:endParaRPr lang="es-ES"/>
        </a:p>
      </dgm:t>
    </dgm:pt>
    <dgm:pt modelId="{4CC6E8C4-E8F8-49A8-8E24-729B3D7477BF}" type="pres">
      <dgm:prSet presAssocID="{A92CD9A8-76D8-4A29-9BDA-123152A84B83}" presName="childText" presStyleLbl="conFgAcc1" presStyleIdx="3" presStyleCnt="4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</dgm:ptLst>
  <dgm:cxnLst>
    <dgm:cxn modelId="{BCBC263B-0689-466A-B9E1-61B7CE81B6F0}" srcId="{5F321C20-0C1F-4664-88AA-E7334D105C74}" destId="{E13DA021-8A8D-4727-9AAF-D0AB0E0E03AF}" srcOrd="1" destOrd="0" parTransId="{A1E2ABD0-E71A-4CB8-96DA-E0F0DB14B7CD}" sibTransId="{208A516C-330E-41E2-99E6-7480F5D812C2}"/>
    <dgm:cxn modelId="{36B667AF-2E0B-483C-ADBD-FA77981B94D5}" srcId="{5F321C20-0C1F-4664-88AA-E7334D105C74}" destId="{22C50E20-B324-42EE-996F-7E142FE2C0B5}" srcOrd="0" destOrd="0" parTransId="{CDAFDB71-5AEF-4BDD-996C-8FC6C792BB48}" sibTransId="{F328BFDE-4A77-41A7-8D32-DF437A6CE007}"/>
    <dgm:cxn modelId="{EDDBD2A1-CEBC-453E-BDB1-257D0D21814C}" srcId="{5F321C20-0C1F-4664-88AA-E7334D105C74}" destId="{A92CD9A8-76D8-4A29-9BDA-123152A84B83}" srcOrd="3" destOrd="0" parTransId="{F4A3EDFA-94E0-4CC2-83C6-79151092A3EF}" sibTransId="{C08E0D7F-D30F-43F6-A4EE-29CCA27A0FCA}"/>
    <dgm:cxn modelId="{AD6DA5D7-784C-432C-81B0-DAC89DF80224}" type="presOf" srcId="{A92CD9A8-76D8-4A29-9BDA-123152A84B83}" destId="{C01B33F3-97ED-400D-A8F5-A2C6ACC27356}" srcOrd="1" destOrd="0" presId="urn:microsoft.com/office/officeart/2005/8/layout/list1"/>
    <dgm:cxn modelId="{95377542-062E-49B0-A9D8-B3524F814B82}" type="presOf" srcId="{22C50E20-B324-42EE-996F-7E142FE2C0B5}" destId="{B51BED85-4051-4918-B15B-EC96BC68458B}" srcOrd="1" destOrd="0" presId="urn:microsoft.com/office/officeart/2005/8/layout/list1"/>
    <dgm:cxn modelId="{7F45D876-A723-436F-9AD3-58DD191BA767}" type="presOf" srcId="{A92CD9A8-76D8-4A29-9BDA-123152A84B83}" destId="{D4C7BB4D-EFA1-4BA5-9328-6C78D86E18CF}" srcOrd="0" destOrd="0" presId="urn:microsoft.com/office/officeart/2005/8/layout/list1"/>
    <dgm:cxn modelId="{5287B7F9-50DE-4204-B4AB-E4E7288CF30A}" type="presOf" srcId="{E13DA021-8A8D-4727-9AAF-D0AB0E0E03AF}" destId="{E65F3620-1380-481B-8755-FFC662EA460B}" srcOrd="1" destOrd="0" presId="urn:microsoft.com/office/officeart/2005/8/layout/list1"/>
    <dgm:cxn modelId="{9B4028E8-4C28-487E-BA46-58979712E511}" type="presOf" srcId="{22C50E20-B324-42EE-996F-7E142FE2C0B5}" destId="{76FD3C95-8B2F-4455-8CA4-66CA3FCE9DE9}" srcOrd="0" destOrd="0" presId="urn:microsoft.com/office/officeart/2005/8/layout/list1"/>
    <dgm:cxn modelId="{B1631D23-A3B7-4356-8098-7055FE7C74E5}" srcId="{5F321C20-0C1F-4664-88AA-E7334D105C74}" destId="{702E14BB-38AB-45A5-B8A4-9DF5B29BE22B}" srcOrd="2" destOrd="0" parTransId="{3BF83EA5-BC6B-488A-A7A0-F7EB7365E0FA}" sibTransId="{CCCD7E71-8A67-43EF-8790-BA8C38A89F2A}"/>
    <dgm:cxn modelId="{B3F9F943-F991-447B-B921-71AFE7E87158}" type="presOf" srcId="{702E14BB-38AB-45A5-B8A4-9DF5B29BE22B}" destId="{2B95D187-996F-420F-A7DC-B7496986A282}" srcOrd="0" destOrd="0" presId="urn:microsoft.com/office/officeart/2005/8/layout/list1"/>
    <dgm:cxn modelId="{6F2BDD22-7859-4948-921C-688ABE2B91B5}" type="presOf" srcId="{E13DA021-8A8D-4727-9AAF-D0AB0E0E03AF}" destId="{17C4CC99-557C-4A02-B178-9E3AA598B97D}" srcOrd="0" destOrd="0" presId="urn:microsoft.com/office/officeart/2005/8/layout/list1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9FD83883-E627-4E94-9096-98972E6F576B}" type="presOf" srcId="{702E14BB-38AB-45A5-B8A4-9DF5B29BE22B}" destId="{3132C7AE-A85D-4B19-883E-BBDE5BB2540A}" srcOrd="1" destOrd="0" presId="urn:microsoft.com/office/officeart/2005/8/layout/list1"/>
    <dgm:cxn modelId="{EC79E980-C6AE-466C-BF35-F6CCFCA9DC5C}" type="presParOf" srcId="{BB6FF27E-4DE9-488C-BDA4-9B2EC410592A}" destId="{7A1B391C-D1D5-4DDF-A05D-9C4D812E8B81}" srcOrd="0" destOrd="0" presId="urn:microsoft.com/office/officeart/2005/8/layout/list1"/>
    <dgm:cxn modelId="{E3796550-44E4-42CA-8BC9-DEAD978C78C4}" type="presParOf" srcId="{7A1B391C-D1D5-4DDF-A05D-9C4D812E8B81}" destId="{76FD3C95-8B2F-4455-8CA4-66CA3FCE9DE9}" srcOrd="0" destOrd="0" presId="urn:microsoft.com/office/officeart/2005/8/layout/list1"/>
    <dgm:cxn modelId="{19B04297-C1F7-4AF6-A8B8-564936A61A5D}" type="presParOf" srcId="{7A1B391C-D1D5-4DDF-A05D-9C4D812E8B81}" destId="{B51BED85-4051-4918-B15B-EC96BC68458B}" srcOrd="1" destOrd="0" presId="urn:microsoft.com/office/officeart/2005/8/layout/list1"/>
    <dgm:cxn modelId="{38AA92A2-B2B1-4748-9221-E75F404B8D32}" type="presParOf" srcId="{BB6FF27E-4DE9-488C-BDA4-9B2EC410592A}" destId="{B5A9E40E-03ED-4CFA-85CF-88A53D90B808}" srcOrd="1" destOrd="0" presId="urn:microsoft.com/office/officeart/2005/8/layout/list1"/>
    <dgm:cxn modelId="{FF21093E-6DAF-4329-BED9-BC73CE0C1F86}" type="presParOf" srcId="{BB6FF27E-4DE9-488C-BDA4-9B2EC410592A}" destId="{D00E7DCB-2E1A-4CCB-9676-1A31286D4A2F}" srcOrd="2" destOrd="0" presId="urn:microsoft.com/office/officeart/2005/8/layout/list1"/>
    <dgm:cxn modelId="{859B4133-5532-46B9-AE01-A5808ABF7920}" type="presParOf" srcId="{BB6FF27E-4DE9-488C-BDA4-9B2EC410592A}" destId="{5AE1AF23-AB0A-46B2-BF6E-11172761292A}" srcOrd="3" destOrd="0" presId="urn:microsoft.com/office/officeart/2005/8/layout/list1"/>
    <dgm:cxn modelId="{15B2D528-EEBA-4D4D-9204-90D4F69DCD8F}" type="presParOf" srcId="{BB6FF27E-4DE9-488C-BDA4-9B2EC410592A}" destId="{0B9DD294-DE7D-451F-BC84-347D9CDE96C0}" srcOrd="4" destOrd="0" presId="urn:microsoft.com/office/officeart/2005/8/layout/list1"/>
    <dgm:cxn modelId="{1A13F62F-247A-4403-AFFC-855825F23955}" type="presParOf" srcId="{0B9DD294-DE7D-451F-BC84-347D9CDE96C0}" destId="{17C4CC99-557C-4A02-B178-9E3AA598B97D}" srcOrd="0" destOrd="0" presId="urn:microsoft.com/office/officeart/2005/8/layout/list1"/>
    <dgm:cxn modelId="{9D859EE9-94BE-4DA9-99B1-837926628516}" type="presParOf" srcId="{0B9DD294-DE7D-451F-BC84-347D9CDE96C0}" destId="{E65F3620-1380-481B-8755-FFC662EA460B}" srcOrd="1" destOrd="0" presId="urn:microsoft.com/office/officeart/2005/8/layout/list1"/>
    <dgm:cxn modelId="{83869C58-D0EC-4125-BBFB-FB3329ADF9DC}" type="presParOf" srcId="{BB6FF27E-4DE9-488C-BDA4-9B2EC410592A}" destId="{BC921259-EF74-437E-B3DC-0EF4594A7D39}" srcOrd="5" destOrd="0" presId="urn:microsoft.com/office/officeart/2005/8/layout/list1"/>
    <dgm:cxn modelId="{6A49B8D6-60D8-4A65-A0CF-ECA91F599107}" type="presParOf" srcId="{BB6FF27E-4DE9-488C-BDA4-9B2EC410592A}" destId="{DB00A15F-2172-4B4C-B9AE-4F49CC11AF7F}" srcOrd="6" destOrd="0" presId="urn:microsoft.com/office/officeart/2005/8/layout/list1"/>
    <dgm:cxn modelId="{A76AC575-EC4A-4367-8974-4F9AE1C7A014}" type="presParOf" srcId="{BB6FF27E-4DE9-488C-BDA4-9B2EC410592A}" destId="{7C468E3C-1372-4D9C-87F2-49CAD4082AA2}" srcOrd="7" destOrd="0" presId="urn:microsoft.com/office/officeart/2005/8/layout/list1"/>
    <dgm:cxn modelId="{57674CF9-53B4-4691-96C6-56B5309F249D}" type="presParOf" srcId="{BB6FF27E-4DE9-488C-BDA4-9B2EC410592A}" destId="{05A9B0E9-1A08-4535-A6C8-FBD2A71300B9}" srcOrd="8" destOrd="0" presId="urn:microsoft.com/office/officeart/2005/8/layout/list1"/>
    <dgm:cxn modelId="{406EAED6-15C1-4151-B9D8-D2C7750BF11B}" type="presParOf" srcId="{05A9B0E9-1A08-4535-A6C8-FBD2A71300B9}" destId="{2B95D187-996F-420F-A7DC-B7496986A282}" srcOrd="0" destOrd="0" presId="urn:microsoft.com/office/officeart/2005/8/layout/list1"/>
    <dgm:cxn modelId="{E1DEF6F4-D5E3-46F5-841B-DC7ED7E6EC71}" type="presParOf" srcId="{05A9B0E9-1A08-4535-A6C8-FBD2A71300B9}" destId="{3132C7AE-A85D-4B19-883E-BBDE5BB2540A}" srcOrd="1" destOrd="0" presId="urn:microsoft.com/office/officeart/2005/8/layout/list1"/>
    <dgm:cxn modelId="{653089D7-242F-4280-9F89-E0F367D355BC}" type="presParOf" srcId="{BB6FF27E-4DE9-488C-BDA4-9B2EC410592A}" destId="{FDC9A51E-69A1-4559-A9CD-D6179F8D2714}" srcOrd="9" destOrd="0" presId="urn:microsoft.com/office/officeart/2005/8/layout/list1"/>
    <dgm:cxn modelId="{076C4D4B-27F8-41AD-B3AC-F49E1273E479}" type="presParOf" srcId="{BB6FF27E-4DE9-488C-BDA4-9B2EC410592A}" destId="{267A779F-8357-4322-B802-3948C2629BF3}" srcOrd="10" destOrd="0" presId="urn:microsoft.com/office/officeart/2005/8/layout/list1"/>
    <dgm:cxn modelId="{9B54972C-F778-4843-9957-1197A35CFCE6}" type="presParOf" srcId="{BB6FF27E-4DE9-488C-BDA4-9B2EC410592A}" destId="{1953AFB2-8DE3-44A8-8F2C-8AE104A615C8}" srcOrd="11" destOrd="0" presId="urn:microsoft.com/office/officeart/2005/8/layout/list1"/>
    <dgm:cxn modelId="{352CDFA7-896D-406A-AFCC-F7B3AC0C9899}" type="presParOf" srcId="{BB6FF27E-4DE9-488C-BDA4-9B2EC410592A}" destId="{044DE39D-FDFC-488D-9812-E00329A94191}" srcOrd="12" destOrd="0" presId="urn:microsoft.com/office/officeart/2005/8/layout/list1"/>
    <dgm:cxn modelId="{1A8088E1-16F7-48AC-8E47-5D29C7253FBB}" type="presParOf" srcId="{044DE39D-FDFC-488D-9812-E00329A94191}" destId="{D4C7BB4D-EFA1-4BA5-9328-6C78D86E18CF}" srcOrd="0" destOrd="0" presId="urn:microsoft.com/office/officeart/2005/8/layout/list1"/>
    <dgm:cxn modelId="{DA859238-6616-4D33-A918-BF5CDF4DC5D7}" type="presParOf" srcId="{044DE39D-FDFC-488D-9812-E00329A94191}" destId="{C01B33F3-97ED-400D-A8F5-A2C6ACC27356}" srcOrd="1" destOrd="0" presId="urn:microsoft.com/office/officeart/2005/8/layout/list1"/>
    <dgm:cxn modelId="{CA4B7A8F-8DCB-41AD-A7CB-8C8A7F89D5C8}" type="presParOf" srcId="{BB6FF27E-4DE9-488C-BDA4-9B2EC410592A}" destId="{7349DE55-DACA-4FDF-86B5-51FC0FF212B5}" srcOrd="13" destOrd="0" presId="urn:microsoft.com/office/officeart/2005/8/layout/list1"/>
    <dgm:cxn modelId="{966FCB78-F053-43C6-A515-500AA062DE42}" type="presParOf" srcId="{BB6FF27E-4DE9-488C-BDA4-9B2EC410592A}" destId="{4CC6E8C4-E8F8-49A8-8E24-729B3D7477BF}" srcOrd="14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Situación Caja Inicial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Parámetros DIREDUCARM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3200" b="1" noProof="0" dirty="0" smtClean="0"/>
            <a:t>Fortalezas y Debilidades PROPACA</a:t>
          </a:r>
          <a:endParaRPr lang="es-CL" sz="3200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4807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noProof="0" dirty="0" smtClean="0"/>
            <a:t>Temario</a:t>
          </a:r>
          <a:endParaRPr lang="es-CL" sz="2600" b="1" kern="1200" noProof="0" dirty="0"/>
        </a:p>
      </dsp:txBody>
      <dsp:txXfrm>
        <a:off x="30501" y="30501"/>
        <a:ext cx="8066998" cy="5638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E7DCB-2E1A-4CCB-9676-1A31286D4A2F}">
      <dsp:nvSpPr>
        <dsp:cNvPr id="0" name=""/>
        <dsp:cNvSpPr/>
      </dsp:nvSpPr>
      <dsp:spPr>
        <a:xfrm>
          <a:off x="0" y="412554"/>
          <a:ext cx="9760124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1BED85-4051-4918-B15B-EC96BC68458B}">
      <dsp:nvSpPr>
        <dsp:cNvPr id="0" name=""/>
        <dsp:cNvSpPr/>
      </dsp:nvSpPr>
      <dsp:spPr>
        <a:xfrm>
          <a:off x="464654" y="28794"/>
          <a:ext cx="9293077" cy="7675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Situación Caja Inicial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02121" y="66261"/>
        <a:ext cx="9218143" cy="692586"/>
      </dsp:txXfrm>
    </dsp:sp>
    <dsp:sp modelId="{DB00A15F-2172-4B4C-B9AE-4F49CC11AF7F}">
      <dsp:nvSpPr>
        <dsp:cNvPr id="0" name=""/>
        <dsp:cNvSpPr/>
      </dsp:nvSpPr>
      <dsp:spPr>
        <a:xfrm>
          <a:off x="0" y="1591914"/>
          <a:ext cx="9760124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5F3620-1380-481B-8755-FFC662EA460B}">
      <dsp:nvSpPr>
        <dsp:cNvPr id="0" name=""/>
        <dsp:cNvSpPr/>
      </dsp:nvSpPr>
      <dsp:spPr>
        <a:xfrm>
          <a:off x="464654" y="1208154"/>
          <a:ext cx="9293077" cy="7675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Parámetros DIREDUCARM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02121" y="1245621"/>
        <a:ext cx="9218143" cy="692586"/>
      </dsp:txXfrm>
    </dsp:sp>
    <dsp:sp modelId="{267A779F-8357-4322-B802-3948C2629BF3}">
      <dsp:nvSpPr>
        <dsp:cNvPr id="0" name=""/>
        <dsp:cNvSpPr/>
      </dsp:nvSpPr>
      <dsp:spPr>
        <a:xfrm>
          <a:off x="0" y="2771274"/>
          <a:ext cx="9760124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32C7AE-A85D-4B19-883E-BBDE5BB2540A}">
      <dsp:nvSpPr>
        <dsp:cNvPr id="0" name=""/>
        <dsp:cNvSpPr/>
      </dsp:nvSpPr>
      <dsp:spPr>
        <a:xfrm>
          <a:off x="467634" y="2204983"/>
          <a:ext cx="9292489" cy="7675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Distribución Presupuestaria</a:t>
          </a:r>
          <a:endParaRPr lang="es-MX" sz="2000" kern="1200" dirty="0">
            <a:latin typeface="Calibri" pitchFamily="34" charset="0"/>
            <a:cs typeface="Calibri" pitchFamily="34" charset="0"/>
          </a:endParaRPr>
        </a:p>
      </dsp:txBody>
      <dsp:txXfrm>
        <a:off x="505101" y="2242450"/>
        <a:ext cx="9217555" cy="692586"/>
      </dsp:txXfrm>
    </dsp:sp>
    <dsp:sp modelId="{4CC6E8C4-E8F8-49A8-8E24-729B3D7477BF}">
      <dsp:nvSpPr>
        <dsp:cNvPr id="0" name=""/>
        <dsp:cNvSpPr/>
      </dsp:nvSpPr>
      <dsp:spPr>
        <a:xfrm>
          <a:off x="0" y="3950635"/>
          <a:ext cx="9760124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01B33F3-97ED-400D-A8F5-A2C6ACC27356}">
      <dsp:nvSpPr>
        <dsp:cNvPr id="0" name=""/>
        <dsp:cNvSpPr/>
      </dsp:nvSpPr>
      <dsp:spPr>
        <a:xfrm>
          <a:off x="464654" y="3566875"/>
          <a:ext cx="9293077" cy="7675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Fortalezas y Debilidades PROPACA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502121" y="3604342"/>
        <a:ext cx="9218143" cy="6925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Situación Caja Inicial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Parámetros DIREDUCARM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b="1" kern="1200" noProof="0" dirty="0" smtClean="0"/>
            <a:t>Fortalezas y Debilidades PROPACA</a:t>
          </a:r>
          <a:endParaRPr lang="es-CL" sz="3200" b="1" kern="1200" noProof="0" dirty="0"/>
        </a:p>
      </dsp:txBody>
      <dsp:txXfrm>
        <a:off x="23805" y="23805"/>
        <a:ext cx="8080390" cy="440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9376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6702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708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565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926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4633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22148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7796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66674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426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4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9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0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786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138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1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170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5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2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1DA7-BBDA-4462-9095-0F676685F32F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8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5.png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openxmlformats.org/officeDocument/2006/relationships/image" Target="../media/image6.emf"/><Relationship Id="rId3" Type="http://schemas.openxmlformats.org/officeDocument/2006/relationships/chart" Target="../charts/chart1.xml"/><Relationship Id="rId7" Type="http://schemas.openxmlformats.org/officeDocument/2006/relationships/diagramColors" Target="../diagrams/colors3.xml"/><Relationship Id="rId12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5.png"/><Relationship Id="rId5" Type="http://schemas.openxmlformats.org/officeDocument/2006/relationships/diagramLayout" Target="../diagrams/layout3.xml"/><Relationship Id="rId10" Type="http://schemas.openxmlformats.org/officeDocument/2006/relationships/image" Target="../media/image4.png"/><Relationship Id="rId4" Type="http://schemas.openxmlformats.org/officeDocument/2006/relationships/diagramData" Target="../diagrams/data3.xml"/><Relationship Id="rId9" Type="http://schemas.openxmlformats.org/officeDocument/2006/relationships/image" Target="../media/image3.png"/><Relationship Id="rId1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image" Target="../media/image1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image" Target="../media/image1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openxmlformats.org/officeDocument/2006/relationships/hyperlink" Target="../INFRAESTRUCTURA%202026/PLAN_INFRA_ESNAVAL%20(VERDE).xlsx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0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97522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16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junio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2026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SITUACIÓN </a:t>
            </a: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PRESUPUESTARIA Y PROPACA BANCO 4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71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9000123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2</a:t>
            </a:fld>
            <a:endParaRPr lang="pt-BR"/>
          </a:p>
        </p:txBody>
      </p:sp>
      <p:graphicFrame>
        <p:nvGraphicFramePr>
          <p:cNvPr id="11" name="12 Diagrama"/>
          <p:cNvGraphicFramePr/>
          <p:nvPr>
            <p:extLst>
              <p:ext uri="{D42A27DB-BD31-4B8C-83A1-F6EECF244321}">
                <p14:modId xmlns:p14="http://schemas.microsoft.com/office/powerpoint/2010/main" val="440786822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5191739"/>
              </p:ext>
            </p:extLst>
          </p:nvPr>
        </p:nvGraphicFramePr>
        <p:xfrm>
          <a:off x="610050" y="1191030"/>
          <a:ext cx="4721009" cy="2562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9182411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3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11765" y="3804017"/>
            <a:ext cx="9189345" cy="2082477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543528" y="5970344"/>
            <a:ext cx="5460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tx2"/>
                </a:solidFill>
              </a:rPr>
              <a:t>SALDO INICIAL DE CAJA 2026		$906.530.910.-</a:t>
            </a:r>
            <a:endParaRPr lang="es-CL" b="1" dirty="0">
              <a:solidFill>
                <a:schemeClr val="tx2"/>
              </a:solidFill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67375" y="1188020"/>
            <a:ext cx="5686425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0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27951409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4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04675" y="1188020"/>
            <a:ext cx="10994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MX" sz="2400" dirty="0"/>
              <a:t>Parámetros DIREDUCARM </a:t>
            </a:r>
            <a:r>
              <a:rPr lang="es-MX" sz="2400" dirty="0" smtClean="0"/>
              <a:t>111627 DIC 2025:</a:t>
            </a:r>
            <a:endParaRPr lang="es-MX" sz="24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88639" y="1649685"/>
            <a:ext cx="4969821" cy="4436864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8058460" y="3868117"/>
            <a:ext cx="3064652" cy="261610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s-CL" sz="1100" b="1" dirty="0" smtClean="0">
                <a:solidFill>
                  <a:schemeClr val="tx2"/>
                </a:solidFill>
              </a:rPr>
              <a:t>+ 200 MMM DESDE PROY. MEJORAMIENTO IE</a:t>
            </a:r>
            <a:endParaRPr lang="es-CL" sz="1100" b="1" dirty="0">
              <a:solidFill>
                <a:schemeClr val="tx2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058460" y="4163076"/>
            <a:ext cx="3064652" cy="261610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s-CL" sz="1100" b="1" dirty="0" smtClean="0">
                <a:solidFill>
                  <a:schemeClr val="tx2"/>
                </a:solidFill>
              </a:rPr>
              <a:t>CAPITAL DE TRABAJO</a:t>
            </a:r>
            <a:endParaRPr lang="es-CL" sz="11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30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9140120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5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63317" y="1197935"/>
            <a:ext cx="5041389" cy="5081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98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6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35485" y="1197935"/>
            <a:ext cx="5041389" cy="5081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23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7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75632" y="1157796"/>
            <a:ext cx="5044239" cy="5084674"/>
          </a:xfrm>
          <a:prstGeom prst="rect">
            <a:avLst/>
          </a:prstGeom>
        </p:spPr>
      </p:pic>
      <p:sp>
        <p:nvSpPr>
          <p:cNvPr id="11" name="Elipse 10"/>
          <p:cNvSpPr/>
          <p:nvPr/>
        </p:nvSpPr>
        <p:spPr>
          <a:xfrm>
            <a:off x="6811804" y="5916813"/>
            <a:ext cx="1711354" cy="4061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/>
          <p:cNvSpPr txBox="1"/>
          <p:nvPr/>
        </p:nvSpPr>
        <p:spPr>
          <a:xfrm>
            <a:off x="8528071" y="3660556"/>
            <a:ext cx="30887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err="1" smtClean="0"/>
              <a:t>Adminogasto</a:t>
            </a:r>
            <a:r>
              <a:rPr lang="es-CL" dirty="0" smtClean="0"/>
              <a:t> ESNAVAL: </a:t>
            </a:r>
          </a:p>
          <a:p>
            <a:r>
              <a:rPr lang="es-CL" dirty="0" smtClean="0"/>
              <a:t> $3.444.000.000.-</a:t>
            </a:r>
          </a:p>
          <a:p>
            <a:r>
              <a:rPr lang="es-CL" u="sng" dirty="0" smtClean="0"/>
              <a:t>-$3.294.169.671.-</a:t>
            </a:r>
          </a:p>
          <a:p>
            <a:r>
              <a:rPr lang="es-CL" dirty="0" smtClean="0"/>
              <a:t> </a:t>
            </a:r>
            <a:r>
              <a:rPr lang="es-CL" b="1" dirty="0" smtClean="0"/>
              <a:t>$    149.830.329.-</a:t>
            </a:r>
          </a:p>
          <a:p>
            <a:endParaRPr lang="es-CL" dirty="0"/>
          </a:p>
        </p:txBody>
      </p:sp>
      <p:cxnSp>
        <p:nvCxnSpPr>
          <p:cNvPr id="8" name="Conector recto de flecha 7"/>
          <p:cNvCxnSpPr>
            <a:stCxn id="11" idx="6"/>
          </p:cNvCxnSpPr>
          <p:nvPr/>
        </p:nvCxnSpPr>
        <p:spPr>
          <a:xfrm flipV="1">
            <a:off x="8523158" y="4815215"/>
            <a:ext cx="0" cy="130469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349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8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11" name="Elipse 10"/>
          <p:cNvSpPr/>
          <p:nvPr/>
        </p:nvSpPr>
        <p:spPr>
          <a:xfrm>
            <a:off x="5418123" y="2454708"/>
            <a:ext cx="1711354" cy="4061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70301" y="2454708"/>
            <a:ext cx="7092562" cy="1284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54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9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3543528" y="663358"/>
            <a:ext cx="5460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tx2"/>
                </a:solidFill>
              </a:rPr>
              <a:t>SITUACIÓN AL 31/05/2026</a:t>
            </a:r>
            <a:endParaRPr lang="es-CL" b="1" dirty="0">
              <a:solidFill>
                <a:schemeClr val="tx2"/>
              </a:solidFill>
            </a:endParaRPr>
          </a:p>
        </p:txBody>
      </p:sp>
      <p:graphicFrame>
        <p:nvGraphicFramePr>
          <p:cNvPr id="14" name="Tab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329361"/>
              </p:ext>
            </p:extLst>
          </p:nvPr>
        </p:nvGraphicFramePr>
        <p:xfrm>
          <a:off x="1763085" y="1257733"/>
          <a:ext cx="8665827" cy="4953000"/>
        </p:xfrm>
        <a:graphic>
          <a:graphicData uri="http://schemas.openxmlformats.org/drawingml/2006/table">
            <a:tbl>
              <a:tblPr/>
              <a:tblGrid>
                <a:gridCol w="478146">
                  <a:extLst>
                    <a:ext uri="{9D8B030D-6E8A-4147-A177-3AD203B41FA5}">
                      <a16:colId xmlns:a16="http://schemas.microsoft.com/office/drawing/2014/main" val="3848805801"/>
                    </a:ext>
                  </a:extLst>
                </a:gridCol>
                <a:gridCol w="364302">
                  <a:extLst>
                    <a:ext uri="{9D8B030D-6E8A-4147-A177-3AD203B41FA5}">
                      <a16:colId xmlns:a16="http://schemas.microsoft.com/office/drawing/2014/main" val="2130238417"/>
                    </a:ext>
                  </a:extLst>
                </a:gridCol>
                <a:gridCol w="2622974">
                  <a:extLst>
                    <a:ext uri="{9D8B030D-6E8A-4147-A177-3AD203B41FA5}">
                      <a16:colId xmlns:a16="http://schemas.microsoft.com/office/drawing/2014/main" val="3931728212"/>
                    </a:ext>
                  </a:extLst>
                </a:gridCol>
                <a:gridCol w="1352469">
                  <a:extLst>
                    <a:ext uri="{9D8B030D-6E8A-4147-A177-3AD203B41FA5}">
                      <a16:colId xmlns:a16="http://schemas.microsoft.com/office/drawing/2014/main" val="3972914148"/>
                    </a:ext>
                  </a:extLst>
                </a:gridCol>
                <a:gridCol w="1352469">
                  <a:extLst>
                    <a:ext uri="{9D8B030D-6E8A-4147-A177-3AD203B41FA5}">
                      <a16:colId xmlns:a16="http://schemas.microsoft.com/office/drawing/2014/main" val="1402430714"/>
                    </a:ext>
                  </a:extLst>
                </a:gridCol>
                <a:gridCol w="1402561">
                  <a:extLst>
                    <a:ext uri="{9D8B030D-6E8A-4147-A177-3AD203B41FA5}">
                      <a16:colId xmlns:a16="http://schemas.microsoft.com/office/drawing/2014/main" val="4012647632"/>
                    </a:ext>
                  </a:extLst>
                </a:gridCol>
                <a:gridCol w="1092906">
                  <a:extLst>
                    <a:ext uri="{9D8B030D-6E8A-4147-A177-3AD203B41FA5}">
                      <a16:colId xmlns:a16="http://schemas.microsoft.com/office/drawing/2014/main" val="4135769204"/>
                    </a:ext>
                  </a:extLst>
                </a:gridCol>
              </a:tblGrid>
              <a:tr h="186264"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U.E.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C.F.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Descripción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Presupuesto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Compromiso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Saldo Disponible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Avance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59702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PRESUPUESTO AÑO ANTERIOR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166.677.713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160.264.538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6.413.175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96,15%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014197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CAPITAL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612.611.216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204.556.136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408.055.080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33,39%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8966356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CONTROL GEST.ESNAVAL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1.379.654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661.770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717.884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47,97%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0403617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DEPTO. EJECUT.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172.465.755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48.736.971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123.728.784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28,26%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9909252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DEPTO. AB. Y FIN.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805.008.445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183.445.868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621.562.577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22,79%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7788100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DEPTO. SANIDAD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17.781.706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5.455.434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12.326.272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30,68%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7221385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MANT. Y SERV.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337.036.143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171.636.098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165.400.045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50,93%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426197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BRIGADA.PLANTA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22.326.179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8.764.764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13.561.415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39,26%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4368048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DEPTO. MARINA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106.928.212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71.005.913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35.922.299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66,41%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7905842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PUBLIC. ADMISIÓN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42.504.095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10.733.135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31.770.960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25,25%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1531998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COMPLEJO DEPTIVO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47.573.905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33.526.671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14.047.234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70,47%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2823804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ADMINOGASTO 03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$1.672.403.114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$ 1.672.403.114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6736253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TELECOM E INFORM.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20.361.668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7.421.660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12.940.008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36,45%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5449782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SUBDIRECCIÓN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6.633.616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4.720.321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1.913.295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71,16%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7460509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DIRECCIÓN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26.266.406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11.189.219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15.077.187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42,60%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9009557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SERVICIOS DE BIENESTAR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23.885.219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7.583.710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16.301.509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31,75%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1398212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OBLIGACIONES AÑOS ANTERIORES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16.796.581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16.796.581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01517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EDUCACIÓN ESNAVAL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164.322.591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151.327.010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12.995.581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92,09%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5435392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ACTIVIDADES FÍSICAS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45.519.192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8.188.139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37.331.053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17,99%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7882418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ACTIVIDADES PROFESIONALES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92.756.167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42.931.190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49.824.977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46,28%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2112059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ACTIVIDADES ACADÉMICAS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18.306.634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10.863.935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7.442.699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59,34%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003521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ALIMENTACIÓN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570.076.471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299.970.319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270.106.152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52,62%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9366540"/>
                  </a:ext>
                </a:extLst>
              </a:tr>
              <a:tr h="186264"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ADMINOGASTO 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96.582.556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96.582.556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9160231"/>
                  </a:ext>
                </a:extLst>
              </a:tr>
              <a:tr h="186264">
                <a:tc gridSpan="3">
                  <a:txBody>
                    <a:bodyPr/>
                    <a:lstStyle/>
                    <a:p>
                      <a:pPr algn="r" fontAlgn="b"/>
                      <a:r>
                        <a:rPr lang="es-CL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$5.086.203.238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$1.459.779.382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$ 3.626.423.856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28,70%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64209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369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62344548"/>
              </p:ext>
            </p:extLst>
          </p:nvPr>
        </p:nvGraphicFramePr>
        <p:xfrm>
          <a:off x="2209800" y="152401"/>
          <a:ext cx="8128000" cy="669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10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3" name="CuadroTexto 2">
            <a:hlinkClick r:id="rId12" action="ppaction://hlinkfile"/>
          </p:cNvPr>
          <p:cNvSpPr txBox="1"/>
          <p:nvPr/>
        </p:nvSpPr>
        <p:spPr>
          <a:xfrm>
            <a:off x="989556" y="1392688"/>
            <a:ext cx="103642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b="1" dirty="0" smtClean="0"/>
              <a:t>FORTALEZAS: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b="1" dirty="0" smtClean="0"/>
              <a:t>Acabada determinación de necesidades.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b="1" dirty="0" smtClean="0"/>
              <a:t>Todo digital y trazable.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b="1" dirty="0" smtClean="0"/>
              <a:t>Ahorro de caja.</a:t>
            </a:r>
            <a:endParaRPr lang="es-CL" sz="2400" b="1" dirty="0" smtClean="0"/>
          </a:p>
          <a:p>
            <a:pPr lvl="1" algn="just"/>
            <a:endParaRPr lang="es-CL" sz="2400" b="1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b="1" dirty="0" smtClean="0"/>
              <a:t>DEBILIDADES: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b="1" dirty="0" smtClean="0"/>
              <a:t>Instrucción permanente a encargados, catalogación errónea.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b="1" dirty="0" smtClean="0"/>
              <a:t>Doble trabajo entre capítulo 05 y banco 4.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s-CL" sz="2400" b="1" dirty="0" smtClean="0"/>
              <a:t>Software inestable.</a:t>
            </a:r>
            <a:endParaRPr lang="es-CL" sz="2400" b="1" dirty="0" smtClean="0"/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es-CL" sz="2400" b="1" dirty="0"/>
          </a:p>
        </p:txBody>
      </p:sp>
    </p:spTree>
    <p:extLst>
      <p:ext uri="{BB962C8B-B14F-4D97-AF65-F5344CB8AC3E}">
        <p14:creationId xmlns:p14="http://schemas.microsoft.com/office/powerpoint/2010/main" val="341038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97522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16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junio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2026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SITUACIÓN </a:t>
            </a: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PRESUPUESTARIA Y PROPACA BANCO 4</a:t>
            </a:r>
            <a:endParaRPr lang="es-CL" altLang="es-CL" sz="2300" b="1" dirty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8341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8670</TotalTime>
  <Words>792</Words>
  <Application>Microsoft Office PowerPoint</Application>
  <PresentationFormat>Panorámica</PresentationFormat>
  <Paragraphs>247</Paragraphs>
  <Slides>11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ＭＳ Ｐゴシック</vt:lpstr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E01 Jefe Depto. Abastecimiento CC. AB. Cristóbal Melkonian Id</cp:lastModifiedBy>
  <cp:revision>249</cp:revision>
  <dcterms:created xsi:type="dcterms:W3CDTF">2025-01-13T17:36:55Z</dcterms:created>
  <dcterms:modified xsi:type="dcterms:W3CDTF">2026-06-15T17:25:33Z</dcterms:modified>
</cp:coreProperties>
</file>