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102"/>
  </p:handoutMasterIdLst>
  <p:sldIdLst>
    <p:sldId id="256" r:id="rId2"/>
    <p:sldId id="257" r:id="rId3"/>
    <p:sldId id="259" r:id="rId4"/>
    <p:sldId id="260" r:id="rId5"/>
    <p:sldId id="261" r:id="rId6"/>
    <p:sldId id="262" r:id="rId7"/>
    <p:sldId id="263" r:id="rId8"/>
    <p:sldId id="265" r:id="rId9"/>
    <p:sldId id="264" r:id="rId10"/>
    <p:sldId id="266" r:id="rId11"/>
    <p:sldId id="267" r:id="rId12"/>
    <p:sldId id="273" r:id="rId13"/>
    <p:sldId id="274" r:id="rId14"/>
    <p:sldId id="270" r:id="rId15"/>
    <p:sldId id="275" r:id="rId16"/>
    <p:sldId id="276" r:id="rId17"/>
    <p:sldId id="277" r:id="rId18"/>
    <p:sldId id="271" r:id="rId19"/>
    <p:sldId id="279" r:id="rId20"/>
    <p:sldId id="278" r:id="rId21"/>
    <p:sldId id="280" r:id="rId22"/>
    <p:sldId id="281" r:id="rId23"/>
    <p:sldId id="282" r:id="rId24"/>
    <p:sldId id="272" r:id="rId25"/>
    <p:sldId id="283" r:id="rId26"/>
    <p:sldId id="285" r:id="rId27"/>
    <p:sldId id="284" r:id="rId28"/>
    <p:sldId id="288" r:id="rId29"/>
    <p:sldId id="289" r:id="rId30"/>
    <p:sldId id="315" r:id="rId31"/>
    <p:sldId id="316" r:id="rId32"/>
    <p:sldId id="318" r:id="rId33"/>
    <p:sldId id="319" r:id="rId34"/>
    <p:sldId id="320" r:id="rId35"/>
    <p:sldId id="321" r:id="rId36"/>
    <p:sldId id="323" r:id="rId37"/>
    <p:sldId id="329" r:id="rId38"/>
    <p:sldId id="322" r:id="rId39"/>
    <p:sldId id="325" r:id="rId40"/>
    <p:sldId id="324" r:id="rId41"/>
    <p:sldId id="328" r:id="rId42"/>
    <p:sldId id="326" r:id="rId43"/>
    <p:sldId id="287" r:id="rId44"/>
    <p:sldId id="291" r:id="rId45"/>
    <p:sldId id="292" r:id="rId46"/>
    <p:sldId id="293" r:id="rId47"/>
    <p:sldId id="294" r:id="rId48"/>
    <p:sldId id="290" r:id="rId49"/>
    <p:sldId id="295" r:id="rId50"/>
    <p:sldId id="297" r:id="rId51"/>
    <p:sldId id="301" r:id="rId52"/>
    <p:sldId id="305" r:id="rId53"/>
    <p:sldId id="304" r:id="rId54"/>
    <p:sldId id="337" r:id="rId55"/>
    <p:sldId id="308" r:id="rId56"/>
    <p:sldId id="309" r:id="rId57"/>
    <p:sldId id="307" r:id="rId58"/>
    <p:sldId id="310" r:id="rId59"/>
    <p:sldId id="306" r:id="rId60"/>
    <p:sldId id="311" r:id="rId61"/>
    <p:sldId id="312" r:id="rId62"/>
    <p:sldId id="313" r:id="rId63"/>
    <p:sldId id="302" r:id="rId64"/>
    <p:sldId id="303" r:id="rId65"/>
    <p:sldId id="314" r:id="rId66"/>
    <p:sldId id="330" r:id="rId67"/>
    <p:sldId id="299" r:id="rId68"/>
    <p:sldId id="331" r:id="rId69"/>
    <p:sldId id="333" r:id="rId70"/>
    <p:sldId id="332" r:id="rId71"/>
    <p:sldId id="334" r:id="rId72"/>
    <p:sldId id="338" r:id="rId73"/>
    <p:sldId id="339" r:id="rId74"/>
    <p:sldId id="341" r:id="rId75"/>
    <p:sldId id="342" r:id="rId76"/>
    <p:sldId id="340" r:id="rId77"/>
    <p:sldId id="343" r:id="rId78"/>
    <p:sldId id="345" r:id="rId79"/>
    <p:sldId id="335" r:id="rId80"/>
    <p:sldId id="348" r:id="rId81"/>
    <p:sldId id="344" r:id="rId82"/>
    <p:sldId id="349" r:id="rId83"/>
    <p:sldId id="350" r:id="rId84"/>
    <p:sldId id="351" r:id="rId85"/>
    <p:sldId id="336" r:id="rId86"/>
    <p:sldId id="347" r:id="rId87"/>
    <p:sldId id="352" r:id="rId88"/>
    <p:sldId id="353" r:id="rId89"/>
    <p:sldId id="358" r:id="rId90"/>
    <p:sldId id="356" r:id="rId91"/>
    <p:sldId id="357" r:id="rId92"/>
    <p:sldId id="359" r:id="rId93"/>
    <p:sldId id="360" r:id="rId94"/>
    <p:sldId id="361" r:id="rId95"/>
    <p:sldId id="346" r:id="rId96"/>
    <p:sldId id="362" r:id="rId97"/>
    <p:sldId id="363" r:id="rId98"/>
    <p:sldId id="365" r:id="rId99"/>
    <p:sldId id="364" r:id="rId100"/>
    <p:sldId id="258" r:id="rId101"/>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8" autoAdjust="0"/>
    <p:restoredTop sz="86418" autoAdjust="0"/>
  </p:normalViewPr>
  <p:slideViewPr>
    <p:cSldViewPr snapToGrid="0">
      <p:cViewPr>
        <p:scale>
          <a:sx n="70" d="100"/>
          <a:sy n="70" d="100"/>
        </p:scale>
        <p:origin x="-222" y="-66"/>
      </p:cViewPr>
      <p:guideLst>
        <p:guide orient="horz" pos="2160"/>
        <p:guide pos="3840"/>
      </p:guideLst>
    </p:cSldViewPr>
  </p:slideViewPr>
  <p:outlineViewPr>
    <p:cViewPr>
      <p:scale>
        <a:sx n="33" d="100"/>
        <a:sy n="33" d="100"/>
      </p:scale>
      <p:origin x="0" y="-87270"/>
    </p:cViewPr>
  </p:outlineViewPr>
  <p:notesTextViewPr>
    <p:cViewPr>
      <p:scale>
        <a:sx n="1" d="1"/>
        <a:sy n="1" d="1"/>
      </p:scale>
      <p:origin x="0" y="0"/>
    </p:cViewPr>
  </p:notesTextViewPr>
  <p:sorterViewPr>
    <p:cViewPr varScale="1">
      <p:scale>
        <a:sx n="100" d="100"/>
        <a:sy n="100" d="100"/>
      </p:scale>
      <p:origin x="0" y="-3004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handoutMaster" Target="handoutMasters/handout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Marcador de fecha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3D123172-B3C1-445F-90D0-81D132BFBBBA}" type="datetimeFigureOut">
              <a:rPr lang="en-US" smtClean="0"/>
              <a:t>6/28/2022</a:t>
            </a:fld>
            <a:endParaRPr lang="en-US"/>
          </a:p>
        </p:txBody>
      </p:sp>
      <p:sp>
        <p:nvSpPr>
          <p:cNvPr id="4" name="Marcador de pie de página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Marcador de número de diapositiva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50FEA588-E109-464E-B3FF-ABE5CFDEB9F0}" type="slidenum">
              <a:rPr lang="en-US" smtClean="0"/>
              <a:t>‹Nº›</a:t>
            </a:fld>
            <a:endParaRPr lang="en-US"/>
          </a:p>
        </p:txBody>
      </p:sp>
    </p:spTree>
    <p:extLst>
      <p:ext uri="{BB962C8B-B14F-4D97-AF65-F5344CB8AC3E}">
        <p14:creationId xmlns:p14="http://schemas.microsoft.com/office/powerpoint/2010/main" val="23804684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6/28/2022</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‹Nº›</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48A87A34-81AB-432B-8DAE-1953F412C126}" type="datetimeFigureOut">
              <a:rPr lang="en-US" dirty="0"/>
              <a:t>6/28/2022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447191" y="2824269"/>
            <a:ext cx="4645152" cy="2644457"/>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412362" y="2821491"/>
            <a:ext cx="4645152" cy="2637371"/>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6/28/2022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‹Nº›</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6/28/2022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48A87A34-81AB-432B-8DAE-1953F412C126}" type="datetimeFigureOut">
              <a:rPr lang="en-US" dirty="0"/>
              <a:t>6/28/2022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6/28/2022</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6/28/2022</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‹Nº›</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hyperlink" Target="56ed5ab24e850d3d39e6637f2b780a02.pdf" TargetMode="External"/><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normAutofit/>
          </a:bodyPr>
          <a:lstStyle/>
          <a:p>
            <a:r>
              <a:rPr lang="es-ES" sz="4000" dirty="0" smtClean="0">
                <a:latin typeface="Arial" panose="020B0604020202020204" pitchFamily="34" charset="0"/>
                <a:cs typeface="Arial" panose="020B0604020202020204" pitchFamily="34" charset="0"/>
              </a:rPr>
              <a:t>INTRODUCCIÓN A  LA CONTABILIDAD DE COSTOS</a:t>
            </a:r>
            <a:endParaRPr lang="en-US" sz="40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p:txBody>
          <a:bodyPr/>
          <a:lstStyle/>
          <a:p>
            <a:r>
              <a:rPr lang="es-ES" dirty="0" smtClean="0"/>
              <a:t>PC SR.NORMAN RODRIGUEZ ORTEGA</a:t>
            </a:r>
            <a:endParaRPr lang="en-US" dirty="0"/>
          </a:p>
        </p:txBody>
      </p:sp>
    </p:spTree>
    <p:extLst>
      <p:ext uri="{BB962C8B-B14F-4D97-AF65-F5344CB8AC3E}">
        <p14:creationId xmlns:p14="http://schemas.microsoft.com/office/powerpoint/2010/main" val="19276773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lumMod val="75000"/>
                  </a:schemeClr>
                </a:solidFill>
              </a:rPr>
              <a:t>1.-Necesidad </a:t>
            </a:r>
            <a:r>
              <a:rPr lang="es-ES" sz="2400" dirty="0">
                <a:solidFill>
                  <a:schemeClr val="accent1">
                    <a:lumMod val="75000"/>
                  </a:schemeClr>
                </a:solidFill>
              </a:rPr>
              <a:t>de una empresa de contar con un Sistema de Contabilidad de 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271016"/>
            <a:ext cx="10222748" cy="3237809"/>
          </a:xfrm>
        </p:spPr>
        <p:txBody>
          <a:bodyPr>
            <a:normAutofit/>
          </a:bodyPr>
          <a:lstStyle/>
          <a:p>
            <a:r>
              <a:rPr lang="es-ES" sz="1400" dirty="0" smtClean="0">
                <a:latin typeface="Arial" panose="020B0604020202020204" pitchFamily="34" charset="0"/>
                <a:cs typeface="Arial" panose="020B0604020202020204" pitchFamily="34" charset="0"/>
              </a:rPr>
              <a:t>En </a:t>
            </a:r>
            <a:r>
              <a:rPr lang="es-ES" sz="1400" dirty="0">
                <a:latin typeface="Arial" panose="020B0604020202020204" pitchFamily="34" charset="0"/>
                <a:cs typeface="Arial" panose="020B0604020202020204" pitchFamily="34" charset="0"/>
              </a:rPr>
              <a:t>todas las decisiones que una organización debe realizar requiere de información para que éstas conlleven a resultados esperados, por lo tanto, a mayor información se ve </a:t>
            </a:r>
            <a:r>
              <a:rPr lang="es-ES" sz="1400" dirty="0" smtClean="0">
                <a:latin typeface="Arial" panose="020B0604020202020204" pitchFamily="34" charset="0"/>
                <a:cs typeface="Arial" panose="020B0604020202020204" pitchFamily="34" charset="0"/>
              </a:rPr>
              <a:t>minimizado </a:t>
            </a:r>
            <a:r>
              <a:rPr lang="es-ES" sz="1400" dirty="0">
                <a:latin typeface="Arial" panose="020B0604020202020204" pitchFamily="34" charset="0"/>
                <a:cs typeface="Arial" panose="020B0604020202020204" pitchFamily="34" charset="0"/>
              </a:rPr>
              <a:t>el riesgo de la decisión.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En </a:t>
            </a:r>
            <a:r>
              <a:rPr lang="es-ES" sz="1400" dirty="0">
                <a:latin typeface="Arial" panose="020B0604020202020204" pitchFamily="34" charset="0"/>
                <a:cs typeface="Arial" panose="020B0604020202020204" pitchFamily="34" charset="0"/>
              </a:rPr>
              <a:t>este sentido cuando las organizaciones nacen el acceso a la información es mucho más fácil que cuando son de un tamaño mayor y deben administrar muchos más recursos, sin embargo, esto no implica que esta información sea usada de buena manera.</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26123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lumMod val="75000"/>
                  </a:schemeClr>
                </a:solidFill>
              </a:rPr>
              <a:t>1.-Necesidad </a:t>
            </a:r>
            <a:r>
              <a:rPr lang="es-ES" sz="2400" dirty="0">
                <a:solidFill>
                  <a:schemeClr val="accent1">
                    <a:lumMod val="75000"/>
                  </a:schemeClr>
                </a:solidFill>
              </a:rPr>
              <a:t>de una empresa de contar con un Sistema de Contabilidad de 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014984"/>
            <a:ext cx="10222748" cy="3822192"/>
          </a:xfrm>
        </p:spPr>
        <p:txBody>
          <a:bodyPr>
            <a:normAutofit/>
          </a:bodyPr>
          <a:lstStyle/>
          <a:p>
            <a:r>
              <a:rPr lang="es-ES" sz="1400" dirty="0">
                <a:latin typeface="Arial" panose="020B0604020202020204" pitchFamily="34" charset="0"/>
                <a:cs typeface="Arial" panose="020B0604020202020204" pitchFamily="34" charset="0"/>
              </a:rPr>
              <a:t>Existen dos tipos de contabilidades que proveen de diversa información, la contabilidad financiera y la contabilidad de costos. </a:t>
            </a:r>
            <a:endParaRPr lang="es-ES" sz="1400" dirty="0" smtClean="0">
              <a:latin typeface="Arial" panose="020B0604020202020204" pitchFamily="34" charset="0"/>
              <a:cs typeface="Arial" panose="020B0604020202020204" pitchFamily="34" charset="0"/>
            </a:endParaRPr>
          </a:p>
          <a:p>
            <a:r>
              <a:rPr lang="es-ES" sz="1400" b="1" dirty="0" smtClean="0">
                <a:solidFill>
                  <a:schemeClr val="accent1">
                    <a:lumMod val="75000"/>
                  </a:schemeClr>
                </a:solidFill>
                <a:latin typeface="Arial" panose="020B0604020202020204" pitchFamily="34" charset="0"/>
                <a:cs typeface="Arial" panose="020B0604020202020204" pitchFamily="34" charset="0"/>
              </a:rPr>
              <a:t>La </a:t>
            </a:r>
            <a:r>
              <a:rPr lang="es-ES" sz="1400" b="1" dirty="0">
                <a:solidFill>
                  <a:schemeClr val="accent1">
                    <a:lumMod val="75000"/>
                  </a:schemeClr>
                </a:solidFill>
                <a:latin typeface="Arial" panose="020B0604020202020204" pitchFamily="34" charset="0"/>
                <a:cs typeface="Arial" panose="020B0604020202020204" pitchFamily="34" charset="0"/>
              </a:rPr>
              <a:t>contabilidad financiera “se ocupa principalmente de los estados financieros para uso externo de quienes proveen fondos a la entidad y de otras que pueden tener intereses creados en las operaciones financieras de la firma” </a:t>
            </a:r>
            <a:r>
              <a:rPr lang="es-ES" sz="1400" b="1" dirty="0" smtClean="0">
                <a:solidFill>
                  <a:schemeClr val="accent1">
                    <a:lumMod val="75000"/>
                  </a:schemeClr>
                </a:solidFill>
                <a:latin typeface="Arial" panose="020B0604020202020204" pitchFamily="34" charset="0"/>
                <a:cs typeface="Arial" panose="020B0604020202020204" pitchFamily="34" charset="0"/>
              </a:rPr>
              <a:t>( </a:t>
            </a:r>
            <a:r>
              <a:rPr lang="es-ES" sz="1400" b="1" dirty="0" err="1" smtClean="0">
                <a:solidFill>
                  <a:schemeClr val="accent1">
                    <a:lumMod val="75000"/>
                  </a:schemeClr>
                </a:solidFill>
                <a:latin typeface="Arial" panose="020B0604020202020204" pitchFamily="34" charset="0"/>
                <a:cs typeface="Arial" panose="020B0604020202020204" pitchFamily="34" charset="0"/>
              </a:rPr>
              <a:t>Polimeni</a:t>
            </a:r>
            <a:r>
              <a:rPr lang="es-ES" sz="1400" b="1" dirty="0">
                <a:solidFill>
                  <a:schemeClr val="accent1">
                    <a:lumMod val="75000"/>
                  </a:schemeClr>
                </a:solidFill>
                <a:latin typeface="Arial" panose="020B0604020202020204" pitchFamily="34" charset="0"/>
                <a:cs typeface="Arial" panose="020B0604020202020204" pitchFamily="34" charset="0"/>
              </a:rPr>
              <a:t>, pág. 3)</a:t>
            </a:r>
            <a:r>
              <a:rPr lang="es-ES" sz="1400" dirty="0">
                <a:latin typeface="Arial" panose="020B0604020202020204" pitchFamily="34" charset="0"/>
                <a:cs typeface="Arial" panose="020B0604020202020204" pitchFamily="34" charset="0"/>
              </a:rPr>
              <a:t> </a:t>
            </a:r>
            <a:endParaRPr lang="es-ES" sz="1400" dirty="0" smtClean="0">
              <a:latin typeface="Arial" panose="020B0604020202020204" pitchFamily="34" charset="0"/>
              <a:cs typeface="Arial" panose="020B0604020202020204" pitchFamily="34" charset="0"/>
            </a:endParaRPr>
          </a:p>
          <a:p>
            <a:r>
              <a:rPr lang="es-ES" sz="1400" dirty="0" smtClean="0">
                <a:solidFill>
                  <a:srgbClr val="00B050"/>
                </a:solidFill>
                <a:latin typeface="Arial" panose="020B0604020202020204" pitchFamily="34" charset="0"/>
                <a:cs typeface="Arial" panose="020B0604020202020204" pitchFamily="34" charset="0"/>
              </a:rPr>
              <a:t>y</a:t>
            </a:r>
            <a:r>
              <a:rPr lang="es-ES" sz="1400" dirty="0" smtClean="0">
                <a:latin typeface="Arial" panose="020B0604020202020204" pitchFamily="34" charset="0"/>
                <a:cs typeface="Arial" panose="020B0604020202020204" pitchFamily="34" charset="0"/>
              </a:rPr>
              <a:t> </a:t>
            </a:r>
            <a:r>
              <a:rPr lang="es-ES" sz="1400" dirty="0">
                <a:solidFill>
                  <a:srgbClr val="00B050"/>
                </a:solidFill>
                <a:latin typeface="Arial" panose="020B0604020202020204" pitchFamily="34" charset="0"/>
                <a:cs typeface="Arial" panose="020B0604020202020204" pitchFamily="34" charset="0"/>
              </a:rPr>
              <a:t>la contabilidad de costos que </a:t>
            </a:r>
            <a:r>
              <a:rPr lang="es-ES" sz="1400" dirty="0" smtClean="0">
                <a:solidFill>
                  <a:srgbClr val="00B050"/>
                </a:solidFill>
                <a:latin typeface="Arial" panose="020B0604020202020204" pitchFamily="34" charset="0"/>
                <a:cs typeface="Arial" panose="020B0604020202020204" pitchFamily="34" charset="0"/>
              </a:rPr>
              <a:t>( </a:t>
            </a:r>
            <a:r>
              <a:rPr lang="es-ES" sz="1400" dirty="0" err="1" smtClean="0">
                <a:solidFill>
                  <a:srgbClr val="00B050"/>
                </a:solidFill>
                <a:latin typeface="Arial" panose="020B0604020202020204" pitchFamily="34" charset="0"/>
                <a:cs typeface="Arial" panose="020B0604020202020204" pitchFamily="34" charset="0"/>
              </a:rPr>
              <a:t>Polimeni</a:t>
            </a:r>
            <a:r>
              <a:rPr lang="es-ES" sz="1400" dirty="0">
                <a:solidFill>
                  <a:srgbClr val="00B050"/>
                </a:solidFill>
                <a:latin typeface="Arial" panose="020B0604020202020204" pitchFamily="34" charset="0"/>
                <a:cs typeface="Arial" panose="020B0604020202020204" pitchFamily="34" charset="0"/>
              </a:rPr>
              <a:t>, pág. 3). “se encarga principalmente de la acumulación y del análisis de la información relevante para uso interno de los gerentes en planeación, el control y la toma de decisiones” </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89485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lumMod val="75000"/>
                  </a:schemeClr>
                </a:solidFill>
              </a:rPr>
              <a:t>1.-Necesidad </a:t>
            </a:r>
            <a:r>
              <a:rPr lang="es-ES" sz="2400" dirty="0">
                <a:solidFill>
                  <a:schemeClr val="accent1">
                    <a:lumMod val="75000"/>
                  </a:schemeClr>
                </a:solidFill>
              </a:rPr>
              <a:t>de una empresa de contar con un Sistema de Contabilidad de 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234440"/>
            <a:ext cx="10222748" cy="3602736"/>
          </a:xfrm>
        </p:spPr>
        <p:txBody>
          <a:bodyPr>
            <a:normAutofit/>
          </a:bodyPr>
          <a:lstStyle/>
          <a:p>
            <a:r>
              <a:rPr lang="es-ES" sz="1400" dirty="0">
                <a:latin typeface="Arial" panose="020B0604020202020204" pitchFamily="34" charset="0"/>
                <a:cs typeface="Arial" panose="020B0604020202020204" pitchFamily="34" charset="0"/>
              </a:rPr>
              <a:t>Cuando nos referimos a una Sistema de Contabilidad de Costos </a:t>
            </a:r>
            <a:r>
              <a:rPr lang="es-ES" sz="1400" dirty="0" smtClean="0">
                <a:latin typeface="Arial" panose="020B0604020202020204" pitchFamily="34" charset="0"/>
                <a:cs typeface="Arial" panose="020B0604020202020204" pitchFamily="34" charset="0"/>
              </a:rPr>
              <a:t> ESTO SE RELACIONA CON  </a:t>
            </a:r>
            <a:r>
              <a:rPr lang="es-ES" sz="1400" dirty="0">
                <a:latin typeface="Arial" panose="020B0604020202020204" pitchFamily="34" charset="0"/>
                <a:cs typeface="Arial" panose="020B0604020202020204" pitchFamily="34" charset="0"/>
              </a:rPr>
              <a:t>la adopción de un sistema formal, que implica la creación de cuentas contables particulares, registros especiales y la sistematización de informes periódicos con el objetivo de reflejar paso a paso, y con un alto grado de desagregación (separación) y análisis, </a:t>
            </a:r>
            <a:r>
              <a:rPr lang="es-ES" sz="1400" dirty="0" smtClean="0">
                <a:latin typeface="Arial" panose="020B0604020202020204" pitchFamily="34" charset="0"/>
                <a:cs typeface="Arial" panose="020B0604020202020204" pitchFamily="34" charset="0"/>
              </a:rPr>
              <a:t>LA  totalidad DE  </a:t>
            </a:r>
            <a:r>
              <a:rPr lang="es-ES" sz="1400" dirty="0">
                <a:latin typeface="Arial" panose="020B0604020202020204" pitchFamily="34" charset="0"/>
                <a:cs typeface="Arial" panose="020B0604020202020204" pitchFamily="34" charset="0"/>
              </a:rPr>
              <a:t>la información relacionada </a:t>
            </a:r>
            <a:r>
              <a:rPr lang="es-ES" sz="1400" dirty="0" smtClean="0">
                <a:latin typeface="Arial" panose="020B0604020202020204" pitchFamily="34" charset="0"/>
                <a:cs typeface="Arial" panose="020B0604020202020204" pitchFamily="34" charset="0"/>
              </a:rPr>
              <a:t>CON </a:t>
            </a:r>
            <a:r>
              <a:rPr lang="es-ES" sz="1400" dirty="0">
                <a:latin typeface="Arial" panose="020B0604020202020204" pitchFamily="34" charset="0"/>
                <a:cs typeface="Arial" panose="020B0604020202020204" pitchFamily="34" charset="0"/>
              </a:rPr>
              <a:t>los costos de fabricación.</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662925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lumMod val="75000"/>
                  </a:schemeClr>
                </a:solidFill>
              </a:rPr>
              <a:t>1.-Necesidad </a:t>
            </a:r>
            <a:r>
              <a:rPr lang="es-ES" sz="2400" dirty="0">
                <a:solidFill>
                  <a:schemeClr val="accent1">
                    <a:lumMod val="75000"/>
                  </a:schemeClr>
                </a:solidFill>
              </a:rPr>
              <a:t>de una empresa de contar con un Sistema de Contabilidad de 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234440"/>
            <a:ext cx="10222748" cy="3602736"/>
          </a:xfrm>
        </p:spPr>
        <p:txBody>
          <a:bodyPr>
            <a:normAutofit/>
          </a:bodyPr>
          <a:lstStyle/>
          <a:p>
            <a:r>
              <a:rPr lang="es-ES" sz="1400" dirty="0">
                <a:latin typeface="Arial" panose="020B0604020202020204" pitchFamily="34" charset="0"/>
                <a:cs typeface="Arial" panose="020B0604020202020204" pitchFamily="34" charset="0"/>
              </a:rPr>
              <a:t>En las pequeñas empresas no se justifica necesariamente la implementación de un sistema de contabilidad de costos con todas las formalidades que ésta conlleva, lo que no significa que no deba </a:t>
            </a:r>
            <a:r>
              <a:rPr lang="es-ES" sz="1400" dirty="0" smtClean="0">
                <a:latin typeface="Arial" panose="020B0604020202020204" pitchFamily="34" charset="0"/>
                <a:cs typeface="Arial" panose="020B0604020202020204" pitchFamily="34" charset="0"/>
              </a:rPr>
              <a:t>EXISTIR</a:t>
            </a:r>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un mecanismo que le permita identificar los costos asociados a su producción, ya sea en la fabricación de un bien o la entrega de un servicio.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Algunos </a:t>
            </a:r>
            <a:r>
              <a:rPr lang="es-ES" sz="1400" dirty="0">
                <a:latin typeface="Arial" panose="020B0604020202020204" pitchFamily="34" charset="0"/>
                <a:cs typeface="Arial" panose="020B0604020202020204" pitchFamily="34" charset="0"/>
              </a:rPr>
              <a:t>de los factores que se deben considerar para la implementación de un sistema formal son: Tamaño de la empresa, número de productos que se fabrican, el grado de complejidad en el proceso productivo, la decisión gerencial del grado de control de los costos, el desembolso económico que implica llevarlo, entre otros.</a:t>
            </a:r>
            <a:endParaRPr lang="en-US" sz="1400" dirty="0">
              <a:solidFill>
                <a:srgbClr val="00B050"/>
              </a:solidFill>
              <a:latin typeface="Arial" panose="020B0604020202020204" pitchFamily="34" charset="0"/>
              <a:cs typeface="Arial" panose="020B0604020202020204" pitchFamily="34" charset="0"/>
            </a:endParaRPr>
          </a:p>
        </p:txBody>
      </p:sp>
      <p:sp>
        <p:nvSpPr>
          <p:cNvPr id="5" name="Llamada de flecha a la izquierda 4"/>
          <p:cNvSpPr/>
          <p:nvPr/>
        </p:nvSpPr>
        <p:spPr>
          <a:xfrm>
            <a:off x="7050024" y="2039112"/>
            <a:ext cx="3081528" cy="438912"/>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latin typeface="Arial" panose="020B0604020202020204" pitchFamily="34" charset="0"/>
                <a:cs typeface="Arial" panose="020B0604020202020204" pitchFamily="34" charset="0"/>
              </a:rPr>
              <a:t>SERVIUCCIÓN</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53703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smtClean="0">
                <a:solidFill>
                  <a:schemeClr val="accent1">
                    <a:lumMod val="75000"/>
                  </a:schemeClr>
                </a:solidFill>
              </a:rPr>
              <a:t>2.-Antecedentes históricos.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234440"/>
            <a:ext cx="10222748" cy="3602736"/>
          </a:xfrm>
        </p:spPr>
        <p:txBody>
          <a:bodyPr>
            <a:normAutofit/>
          </a:bodyPr>
          <a:lstStyle/>
          <a:p>
            <a:r>
              <a:rPr lang="es-ES" sz="1400" dirty="0">
                <a:latin typeface="Arial" panose="020B0604020202020204" pitchFamily="34" charset="0"/>
                <a:cs typeface="Arial" panose="020B0604020202020204" pitchFamily="34" charset="0"/>
              </a:rPr>
              <a:t>El surgimiento de la contabilidad de costos se ubica una época antes de la Revolución </a:t>
            </a:r>
            <a:r>
              <a:rPr lang="es-ES" sz="1400" dirty="0" smtClean="0">
                <a:latin typeface="Arial" panose="020B0604020202020204" pitchFamily="34" charset="0"/>
                <a:cs typeface="Arial" panose="020B0604020202020204" pitchFamily="34" charset="0"/>
              </a:rPr>
              <a:t>Industrial. </a:t>
            </a:r>
            <a:r>
              <a:rPr lang="es-ES" sz="1400" dirty="0">
                <a:latin typeface="Arial" panose="020B0604020202020204" pitchFamily="34" charset="0"/>
                <a:cs typeface="Arial" panose="020B0604020202020204" pitchFamily="34" charset="0"/>
              </a:rPr>
              <a:t>Ésta, por la información que manejaba, tendía a ser muy sencilla, puesto que los </a:t>
            </a:r>
            <a:r>
              <a:rPr lang="es-ES" sz="1400" dirty="0" smtClean="0">
                <a:latin typeface="Arial" panose="020B0604020202020204" pitchFamily="34" charset="0"/>
                <a:cs typeface="Arial" panose="020B0604020202020204" pitchFamily="34" charset="0"/>
              </a:rPr>
              <a:t>procesos </a:t>
            </a:r>
            <a:r>
              <a:rPr lang="es-ES" sz="1400" dirty="0">
                <a:latin typeface="Arial" panose="020B0604020202020204" pitchFamily="34" charset="0"/>
                <a:cs typeface="Arial" panose="020B0604020202020204" pitchFamily="34" charset="0"/>
              </a:rPr>
              <a:t>productivos de la época no eran tan complejos</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Estos consistían en un empresario que adquiría la materia prima; luego ésta pasaba a un taller de artesanos, los cuales constituían la mano de obra a destajo; y después, estos mismos últimos eran los que vendían los productos en el mercado. De manera que a la contabilidad de costos sólo le concernía estar pendiente del costo de los materiales directos.</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23570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smtClean="0">
                <a:solidFill>
                  <a:schemeClr val="accent1">
                    <a:lumMod val="75000"/>
                  </a:schemeClr>
                </a:solidFill>
              </a:rPr>
              <a:t>2.-Antecedentes históricos.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234440"/>
            <a:ext cx="10222748" cy="3602736"/>
          </a:xfrm>
        </p:spPr>
        <p:txBody>
          <a:bodyPr>
            <a:normAutofit/>
          </a:bodyPr>
          <a:lstStyle/>
          <a:p>
            <a:r>
              <a:rPr lang="es-ES" sz="1400" dirty="0">
                <a:latin typeface="Arial" panose="020B0604020202020204" pitchFamily="34" charset="0"/>
                <a:cs typeface="Arial" panose="020B0604020202020204" pitchFamily="34" charset="0"/>
              </a:rPr>
              <a:t>Este sistema de costos fue utilizado por algunas industrias europeas entre los años 1485 y 1509. Hacia 1776 y los años posteriores, el advenimiento de la Revolución Industrial trajo a su vez las grandes fábricas, las cuales por el grado de complejidad que conllevaban crearon el </a:t>
            </a:r>
            <a:r>
              <a:rPr lang="es-ES" sz="1400" dirty="0" smtClean="0">
                <a:latin typeface="Arial" panose="020B0604020202020204" pitchFamily="34" charset="0"/>
                <a:cs typeface="Arial" panose="020B0604020202020204" pitchFamily="34" charset="0"/>
              </a:rPr>
              <a:t>ambiente </a:t>
            </a:r>
            <a:r>
              <a:rPr lang="es-ES" sz="1400" dirty="0">
                <a:latin typeface="Arial" panose="020B0604020202020204" pitchFamily="34" charset="0"/>
                <a:cs typeface="Arial" panose="020B0604020202020204" pitchFamily="34" charset="0"/>
              </a:rPr>
              <a:t>propicio para un nuevo desarrollo de la contabilidad de costos</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Y aunque Inglaterra fue el país en el cual se originó la revolución, Francia se preocupó más en un principio por impulsarla. Sin embargo, en las últimas tres décadas del siglo XIX Inglaterra fue el país que se ocupó mayoritariamente </a:t>
            </a:r>
            <a:r>
              <a:rPr lang="es-ES" sz="1400" dirty="0" smtClean="0">
                <a:latin typeface="Arial" panose="020B0604020202020204" pitchFamily="34" charset="0"/>
                <a:cs typeface="Arial" panose="020B0604020202020204" pitchFamily="34" charset="0"/>
              </a:rPr>
              <a:t>EL </a:t>
            </a:r>
            <a:r>
              <a:rPr lang="es-ES" sz="1400" dirty="0">
                <a:latin typeface="Arial" panose="020B0604020202020204" pitchFamily="34" charset="0"/>
                <a:cs typeface="Arial" panose="020B0604020202020204" pitchFamily="34" charset="0"/>
              </a:rPr>
              <a:t>teorizar sobre los costos.</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722671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smtClean="0">
                <a:solidFill>
                  <a:schemeClr val="accent1">
                    <a:lumMod val="75000"/>
                  </a:schemeClr>
                </a:solidFill>
              </a:rPr>
              <a:t>2.-Antecedentes históricos.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932688"/>
            <a:ext cx="10844784" cy="3566160"/>
          </a:xfrm>
        </p:spPr>
        <p:txBody>
          <a:bodyPr>
            <a:normAutofit/>
          </a:bodyPr>
          <a:lstStyle/>
          <a:p>
            <a:r>
              <a:rPr lang="es-ES" sz="1400" dirty="0">
                <a:latin typeface="Arial" panose="020B0604020202020204" pitchFamily="34" charset="0"/>
                <a:cs typeface="Arial" panose="020B0604020202020204" pitchFamily="34" charset="0"/>
              </a:rPr>
              <a:t>En 1778 se empezaron a emplear los libros auxiliares en todos los elementos </a:t>
            </a:r>
            <a:r>
              <a:rPr lang="es-ES" sz="1400" dirty="0" smtClean="0">
                <a:latin typeface="Arial" panose="020B0604020202020204" pitchFamily="34" charset="0"/>
                <a:cs typeface="Arial" panose="020B0604020202020204" pitchFamily="34" charset="0"/>
              </a:rPr>
              <a:t>que  </a:t>
            </a:r>
            <a:r>
              <a:rPr lang="es-ES" sz="1400" dirty="0">
                <a:latin typeface="Arial" panose="020B0604020202020204" pitchFamily="34" charset="0"/>
                <a:cs typeface="Arial" panose="020B0604020202020204" pitchFamily="34" charset="0"/>
              </a:rPr>
              <a:t>tuvieran </a:t>
            </a:r>
            <a:r>
              <a:rPr lang="es-ES" sz="1400" dirty="0" smtClean="0">
                <a:latin typeface="Arial" panose="020B0604020202020204" pitchFamily="34" charset="0"/>
                <a:cs typeface="Arial" panose="020B0604020202020204" pitchFamily="34" charset="0"/>
              </a:rPr>
              <a:t>incidencia </a:t>
            </a:r>
            <a:r>
              <a:rPr lang="es-ES" sz="1400" dirty="0">
                <a:latin typeface="Arial" panose="020B0604020202020204" pitchFamily="34" charset="0"/>
                <a:cs typeface="Arial" panose="020B0604020202020204" pitchFamily="34" charset="0"/>
              </a:rPr>
              <a:t>en el costo de los productos, como salarios, materiales de trabajo y fechas de entrega.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Aproximadamente </a:t>
            </a:r>
            <a:r>
              <a:rPr lang="es-ES" sz="1400" dirty="0">
                <a:latin typeface="Arial" panose="020B0604020202020204" pitchFamily="34" charset="0"/>
                <a:cs typeface="Arial" panose="020B0604020202020204" pitchFamily="34" charset="0"/>
              </a:rPr>
              <a:t>entre los años 1890 y 1915, la contabilidad de costos logró consolidar un importante desarrollo, puesto que diseñó su estructura básica, integró los registros de los costos a las cuentas generales en países como Inglaterra y Estados Unidos, y se aportaron conceptos tales como: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establecimiento </a:t>
            </a:r>
            <a:r>
              <a:rPr lang="es-ES" sz="1400" dirty="0">
                <a:latin typeface="Arial" panose="020B0604020202020204" pitchFamily="34" charset="0"/>
                <a:cs typeface="Arial" panose="020B0604020202020204" pitchFamily="34" charset="0"/>
              </a:rPr>
              <a:t>de procedimientos de </a:t>
            </a:r>
            <a:r>
              <a:rPr lang="es-ES" sz="1400" dirty="0" smtClean="0">
                <a:latin typeface="Arial" panose="020B0604020202020204" pitchFamily="34" charset="0"/>
                <a:cs typeface="Arial" panose="020B0604020202020204" pitchFamily="34" charset="0"/>
              </a:rPr>
              <a:t>distribución </a:t>
            </a:r>
            <a:r>
              <a:rPr lang="es-ES" sz="1400" dirty="0">
                <a:latin typeface="Arial" panose="020B0604020202020204" pitchFamily="34" charset="0"/>
                <a:cs typeface="Arial" panose="020B0604020202020204" pitchFamily="34" charset="0"/>
              </a:rPr>
              <a:t>de los costos indirectos de fabricación, adaptación de los informes y registros para los usuarios internos y externos, valuación de los inventarios, y estimación de costos de </a:t>
            </a:r>
            <a:r>
              <a:rPr lang="es-ES" sz="1400" dirty="0" smtClean="0">
                <a:latin typeface="Arial" panose="020B0604020202020204" pitchFamily="34" charset="0"/>
                <a:cs typeface="Arial" panose="020B0604020202020204" pitchFamily="34" charset="0"/>
              </a:rPr>
              <a:t>materiales </a:t>
            </a:r>
            <a:r>
              <a:rPr lang="es-ES" sz="1400" dirty="0">
                <a:latin typeface="Arial" panose="020B0604020202020204" pitchFamily="34" charset="0"/>
                <a:cs typeface="Arial" panose="020B0604020202020204" pitchFamily="34" charset="0"/>
              </a:rPr>
              <a:t>y mano de obra.</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50980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smtClean="0">
                <a:solidFill>
                  <a:schemeClr val="accent1">
                    <a:lumMod val="75000"/>
                  </a:schemeClr>
                </a:solidFill>
              </a:rPr>
              <a:t>2.-Antecedentes históricos.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a:latin typeface="Arial" panose="020B0604020202020204" pitchFamily="34" charset="0"/>
                <a:cs typeface="Arial" panose="020B0604020202020204" pitchFamily="34" charset="0"/>
              </a:rPr>
              <a:t>Básicamente hasta acá, se podría decir que este enfoque de la contabilidad ejercía control </a:t>
            </a:r>
            <a:r>
              <a:rPr lang="es-ES" sz="1400" dirty="0" smtClean="0">
                <a:latin typeface="Arial" panose="020B0604020202020204" pitchFamily="34" charset="0"/>
                <a:cs typeface="Arial" panose="020B0604020202020204" pitchFamily="34" charset="0"/>
              </a:rPr>
              <a:t>sobre </a:t>
            </a:r>
            <a:r>
              <a:rPr lang="es-ES" sz="1400" dirty="0">
                <a:latin typeface="Arial" panose="020B0604020202020204" pitchFamily="34" charset="0"/>
                <a:cs typeface="Arial" panose="020B0604020202020204" pitchFamily="34" charset="0"/>
              </a:rPr>
              <a:t>los costos de producción y registraba su información con base en datos históricos, pero a raíz de la integración que se dio entre la contabilidad general y la contabilidad de costos entre los años de 1900 y 1910, esta última pasó a depender de la general.</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87443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smtClean="0">
                <a:solidFill>
                  <a:schemeClr val="accent1">
                    <a:lumMod val="75000"/>
                  </a:schemeClr>
                </a:solidFill>
              </a:rPr>
              <a:t>2.-Antecedentes históricos.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292608" y="1024128"/>
            <a:ext cx="10222748" cy="3355848"/>
          </a:xfrm>
        </p:spPr>
        <p:txBody>
          <a:bodyPr>
            <a:normAutofit/>
          </a:bodyPr>
          <a:lstStyle/>
          <a:p>
            <a:r>
              <a:rPr lang="es-ES" sz="1400" dirty="0">
                <a:latin typeface="Arial" panose="020B0604020202020204" pitchFamily="34" charset="0"/>
                <a:cs typeface="Arial" panose="020B0604020202020204" pitchFamily="34" charset="0"/>
              </a:rPr>
              <a:t>Luego de esto, entre los años de 1920 y 1930, época de la Gran Depresión en los EE.UU., y en los cuales la contabilidad se comenzaba a entender como una herramienta de planeación y control, lo cual demandaba la necesidad de crear nuevas formas para anticiparse a los </a:t>
            </a:r>
            <a:r>
              <a:rPr lang="es-ES" sz="1400" dirty="0" smtClean="0">
                <a:latin typeface="Arial" panose="020B0604020202020204" pitchFamily="34" charset="0"/>
                <a:cs typeface="Arial" panose="020B0604020202020204" pitchFamily="34" charset="0"/>
              </a:rPr>
              <a:t>simples </a:t>
            </a:r>
            <a:r>
              <a:rPr lang="es-ES" sz="1400" dirty="0">
                <a:latin typeface="Arial" panose="020B0604020202020204" pitchFamily="34" charset="0"/>
                <a:cs typeface="Arial" panose="020B0604020202020204" pitchFamily="34" charset="0"/>
              </a:rPr>
              <a:t>hechos económicos históricos, surgen los </a:t>
            </a:r>
            <a:r>
              <a:rPr lang="es-ES" sz="1400" b="1" dirty="0">
                <a:solidFill>
                  <a:srgbClr val="FF0000"/>
                </a:solidFill>
                <a:latin typeface="Arial" panose="020B0604020202020204" pitchFamily="34" charset="0"/>
                <a:cs typeface="Arial" panose="020B0604020202020204" pitchFamily="34" charset="0"/>
              </a:rPr>
              <a:t>costos predeterminados y los costos estándar.</a:t>
            </a:r>
            <a:endParaRPr lang="en-US" sz="1400" b="1" dirty="0">
              <a:solidFill>
                <a:srgbClr val="FF0000"/>
              </a:solidFill>
              <a:latin typeface="Arial" panose="020B0604020202020204" pitchFamily="34" charset="0"/>
              <a:cs typeface="Arial" panose="020B0604020202020204" pitchFamily="34" charset="0"/>
            </a:endParaRPr>
          </a:p>
        </p:txBody>
      </p:sp>
      <p:sp>
        <p:nvSpPr>
          <p:cNvPr id="4" name="Llamada de flecha hacia arriba 3"/>
          <p:cNvSpPr/>
          <p:nvPr/>
        </p:nvSpPr>
        <p:spPr>
          <a:xfrm>
            <a:off x="4820356" y="2133601"/>
            <a:ext cx="2957688" cy="1151466"/>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MATERIA QUE SERA ANALIZADA EN ESTE CURSO</a:t>
            </a:r>
            <a:endParaRPr lang="en-US" dirty="0"/>
          </a:p>
        </p:txBody>
      </p:sp>
    </p:spTree>
    <p:extLst>
      <p:ext uri="{BB962C8B-B14F-4D97-AF65-F5344CB8AC3E}">
        <p14:creationId xmlns:p14="http://schemas.microsoft.com/office/powerpoint/2010/main" val="27163340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smtClean="0">
                <a:solidFill>
                  <a:schemeClr val="accent1">
                    <a:lumMod val="75000"/>
                  </a:schemeClr>
                </a:solidFill>
              </a:rPr>
              <a:t>2.-Antecedentes históricos.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a:t>En 1981 el norteamericano HT. JHONSON resaltó la importancia de la contabilidad de costos y de los sistemas de costos, al hacerlos ver como una herramienta clave para brindarle información a la gerencia sobre la producción, lo cual implicaba existencia de archivos de costos útiles para la fijación de precios adecuados en </a:t>
            </a:r>
            <a:r>
              <a:rPr lang="es-ES" sz="1400" dirty="0" smtClean="0"/>
              <a:t>mercados altamente competitivos.</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9124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smtClean="0">
                <a:solidFill>
                  <a:schemeClr val="accent1">
                    <a:lumMod val="75000"/>
                  </a:schemeClr>
                </a:solidFill>
              </a:rPr>
              <a:t>3.-Objetivos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932688"/>
            <a:ext cx="10222748" cy="3566160"/>
          </a:xfrm>
        </p:spPr>
        <p:txBody>
          <a:bodyPr>
            <a:normAutofit/>
          </a:bodyPr>
          <a:lstStyle/>
          <a:p>
            <a:pPr marL="342900" indent="-342900">
              <a:buAutoNum type="arabicPeriod"/>
            </a:pPr>
            <a:r>
              <a:rPr lang="es-ES" sz="1400" b="1" u="sng" dirty="0" smtClean="0">
                <a:solidFill>
                  <a:schemeClr val="accent1">
                    <a:lumMod val="75000"/>
                  </a:schemeClr>
                </a:solidFill>
              </a:rPr>
              <a:t>Determinar </a:t>
            </a:r>
            <a:r>
              <a:rPr lang="es-ES" sz="1400" b="1" u="sng" dirty="0">
                <a:solidFill>
                  <a:schemeClr val="accent1">
                    <a:lumMod val="75000"/>
                  </a:schemeClr>
                </a:solidFill>
              </a:rPr>
              <a:t>el costo unitario de un bien o </a:t>
            </a:r>
            <a:r>
              <a:rPr lang="es-ES" sz="1400" b="1" u="sng" dirty="0" smtClean="0">
                <a:solidFill>
                  <a:schemeClr val="accent1">
                    <a:lumMod val="75000"/>
                  </a:schemeClr>
                </a:solidFill>
              </a:rPr>
              <a:t>servicio:</a:t>
            </a:r>
          </a:p>
          <a:p>
            <a:r>
              <a:rPr lang="es-ES" sz="1400" dirty="0" smtClean="0"/>
              <a:t> </a:t>
            </a:r>
            <a:r>
              <a:rPr lang="es-ES" sz="1400" dirty="0"/>
              <a:t>El primer objetivo de la contabilidad de costos es proveer de toda la información que se necesite para lograr conocer o bien determinar el costo unitario de un bien o servicio</a:t>
            </a:r>
            <a:r>
              <a:rPr lang="es-ES" sz="1400" dirty="0" smtClean="0"/>
              <a:t>.</a:t>
            </a:r>
          </a:p>
          <a:p>
            <a:r>
              <a:rPr lang="es-ES" sz="1400" dirty="0" smtClean="0"/>
              <a:t> </a:t>
            </a:r>
            <a:r>
              <a:rPr lang="es-ES" sz="1400" dirty="0"/>
              <a:t>Este punto es primordial, debido a que es muy común que ante la pregunta que se realiza a los dueños de empresas, sobre todo pequeñas y </a:t>
            </a:r>
            <a:r>
              <a:rPr lang="es-ES" sz="1400" dirty="0" smtClean="0"/>
              <a:t>medianas</a:t>
            </a:r>
          </a:p>
          <a:p>
            <a:r>
              <a:rPr lang="es-ES" sz="1400" dirty="0" smtClean="0"/>
              <a:t> </a:t>
            </a:r>
            <a:r>
              <a:rPr lang="es-ES" sz="1400" b="1" dirty="0">
                <a:solidFill>
                  <a:schemeClr val="accent2">
                    <a:lumMod val="75000"/>
                  </a:schemeClr>
                </a:solidFill>
              </a:rPr>
              <a:t>¿Cuál es el costo unitario de su bien o servicio</a:t>
            </a:r>
            <a:r>
              <a:rPr lang="es-ES" sz="1400" b="1" dirty="0" smtClean="0">
                <a:solidFill>
                  <a:schemeClr val="accent2">
                    <a:lumMod val="75000"/>
                  </a:schemeClr>
                </a:solidFill>
              </a:rPr>
              <a:t>?</a:t>
            </a:r>
          </a:p>
          <a:p>
            <a:r>
              <a:rPr lang="es-ES" sz="1400" dirty="0" smtClean="0"/>
              <a:t> </a:t>
            </a:r>
            <a:endParaRPr lang="en-US" sz="1400" dirty="0">
              <a:solidFill>
                <a:srgbClr val="00B050"/>
              </a:solidFill>
              <a:latin typeface="Arial" panose="020B0604020202020204" pitchFamily="34" charset="0"/>
              <a:cs typeface="Arial" panose="020B0604020202020204" pitchFamily="34" charset="0"/>
            </a:endParaRPr>
          </a:p>
        </p:txBody>
      </p:sp>
      <p:sp>
        <p:nvSpPr>
          <p:cNvPr id="4" name="Llamada de flecha a la izquierda 3"/>
          <p:cNvSpPr/>
          <p:nvPr/>
        </p:nvSpPr>
        <p:spPr>
          <a:xfrm>
            <a:off x="6972300" y="2297430"/>
            <a:ext cx="3623310" cy="1165860"/>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 DESCONOZCO EL COSTO COMO PUEDO FIJAR EL PRECIO</a:t>
            </a:r>
            <a:endParaRPr lang="en-US" dirty="0"/>
          </a:p>
        </p:txBody>
      </p:sp>
    </p:spTree>
    <p:extLst>
      <p:ext uri="{BB962C8B-B14F-4D97-AF65-F5344CB8AC3E}">
        <p14:creationId xmlns:p14="http://schemas.microsoft.com/office/powerpoint/2010/main" val="5458054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pPr marL="342900" indent="-342900">
              <a:buAutoNum type="arabicPeriod"/>
            </a:pPr>
            <a:r>
              <a:rPr lang="es-ES" sz="1400" b="1" u="sng" dirty="0" smtClean="0">
                <a:solidFill>
                  <a:schemeClr val="accent1">
                    <a:lumMod val="75000"/>
                  </a:schemeClr>
                </a:solidFill>
              </a:rPr>
              <a:t>Determinar </a:t>
            </a:r>
            <a:r>
              <a:rPr lang="es-ES" sz="1400" b="1" u="sng" dirty="0">
                <a:solidFill>
                  <a:schemeClr val="accent1">
                    <a:lumMod val="75000"/>
                  </a:schemeClr>
                </a:solidFill>
              </a:rPr>
              <a:t>el costo unitario de un bien o </a:t>
            </a:r>
            <a:r>
              <a:rPr lang="es-ES" sz="1400" b="1" u="sng" dirty="0" smtClean="0">
                <a:solidFill>
                  <a:schemeClr val="accent1">
                    <a:lumMod val="75000"/>
                  </a:schemeClr>
                </a:solidFill>
              </a:rPr>
              <a:t>servicio(CONTINUACIÓN):</a:t>
            </a:r>
          </a:p>
          <a:p>
            <a:r>
              <a:rPr lang="es-ES" sz="1400" dirty="0"/>
              <a:t>La respuesta típica es no sé, o bien si se sabe, al preguntar que considera información </a:t>
            </a:r>
            <a:r>
              <a:rPr lang="es-ES" sz="1400" dirty="0" smtClean="0"/>
              <a:t>utilizable </a:t>
            </a:r>
            <a:r>
              <a:rPr lang="es-ES" sz="1400" dirty="0"/>
              <a:t>para determinarlo, sus respuestas presentan errores técnicos.</a:t>
            </a:r>
            <a:endParaRPr lang="es-ES" sz="1400" dirty="0" smtClean="0"/>
          </a:p>
          <a:p>
            <a:r>
              <a:rPr lang="es-ES" sz="1400" dirty="0" smtClean="0"/>
              <a:t>Hacemos </a:t>
            </a:r>
            <a:r>
              <a:rPr lang="es-ES" sz="1400" dirty="0"/>
              <a:t>la observación que el no llevar un costeo adecuado no implica necesariamente un fracaso, sin embargo, el llevarlo muchas veces permite ser </a:t>
            </a:r>
            <a:r>
              <a:rPr lang="es-ES" sz="1400" b="1" dirty="0">
                <a:solidFill>
                  <a:srgbClr val="FF0000"/>
                </a:solidFill>
              </a:rPr>
              <a:t>más competitivo </a:t>
            </a:r>
            <a:r>
              <a:rPr lang="es-ES" sz="1400" dirty="0"/>
              <a:t>y ante </a:t>
            </a:r>
            <a:r>
              <a:rPr lang="es-ES" sz="1400" b="1" dirty="0">
                <a:solidFill>
                  <a:srgbClr val="FF0000"/>
                </a:solidFill>
              </a:rPr>
              <a:t>variaciones del entorno </a:t>
            </a:r>
            <a:r>
              <a:rPr lang="es-ES" sz="1400" dirty="0"/>
              <a:t>permite enfrentarlo con una posición mejor de quienes no la llevan. </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19906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lumMod val="75000"/>
                  </a:schemeClr>
                </a:solidFill>
              </a:rPr>
              <a:t>2. Determinar el Precio de venta</a:t>
            </a:r>
            <a:r>
              <a:rPr lang="es-ES" sz="1400" b="1" u="sng" dirty="0" smtClean="0">
                <a:solidFill>
                  <a:schemeClr val="accent1">
                    <a:lumMod val="75000"/>
                  </a:schemeClr>
                </a:solidFill>
              </a:rPr>
              <a:t>.</a:t>
            </a:r>
          </a:p>
          <a:p>
            <a:r>
              <a:rPr lang="es-ES" sz="1400" dirty="0" smtClean="0"/>
              <a:t> </a:t>
            </a:r>
            <a:r>
              <a:rPr lang="es-ES" sz="1400" dirty="0"/>
              <a:t>El precio de venta de un bien o servicio </a:t>
            </a:r>
            <a:r>
              <a:rPr lang="es-ES" sz="1400" dirty="0" smtClean="0"/>
              <a:t> </a:t>
            </a:r>
            <a:r>
              <a:rPr lang="es-ES" sz="1400" dirty="0"/>
              <a:t>deben considerar una serie de variables, tales como: el comportamiento de la ley de la oferta y demanda en los diferentes mercados teniendo presente la variación en el tiempo ya sea, por la creación de nuevas empresas, nuevas tecnologías, desaparición de empresas, cambios en los gustos de las personas y sus ingresos, competencia, entre otros.</a:t>
            </a:r>
            <a:endParaRPr lang="en-US" sz="1400" dirty="0">
              <a:solidFill>
                <a:srgbClr val="00B050"/>
              </a:solidFill>
              <a:latin typeface="Arial" panose="020B0604020202020204" pitchFamily="34" charset="0"/>
              <a:cs typeface="Arial" panose="020B0604020202020204" pitchFamily="34" charset="0"/>
            </a:endParaRPr>
          </a:p>
        </p:txBody>
      </p:sp>
      <p:sp>
        <p:nvSpPr>
          <p:cNvPr id="4" name="Llamada de flecha hacia arriba 3"/>
          <p:cNvSpPr/>
          <p:nvPr/>
        </p:nvSpPr>
        <p:spPr>
          <a:xfrm>
            <a:off x="5644445" y="2551290"/>
            <a:ext cx="3002844" cy="959555"/>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ANÁLISIS DEL ENTORNO</a:t>
            </a:r>
            <a:endParaRPr lang="en-US" dirty="0"/>
          </a:p>
        </p:txBody>
      </p:sp>
    </p:spTree>
    <p:extLst>
      <p:ext uri="{BB962C8B-B14F-4D97-AF65-F5344CB8AC3E}">
        <p14:creationId xmlns:p14="http://schemas.microsoft.com/office/powerpoint/2010/main" val="14646675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lumMod val="75000"/>
                  </a:schemeClr>
                </a:solidFill>
              </a:rPr>
              <a:t>2. Determinar el Precio de venta</a:t>
            </a:r>
            <a:r>
              <a:rPr lang="es-ES" sz="1400" b="1" u="sng" dirty="0" smtClean="0">
                <a:solidFill>
                  <a:schemeClr val="accent1">
                    <a:lumMod val="75000"/>
                  </a:schemeClr>
                </a:solidFill>
              </a:rPr>
              <a:t>.</a:t>
            </a:r>
          </a:p>
          <a:p>
            <a:r>
              <a:rPr lang="es-ES" sz="1400" dirty="0" smtClean="0"/>
              <a:t> </a:t>
            </a:r>
            <a:r>
              <a:rPr lang="es-ES" sz="1400" dirty="0"/>
              <a:t>El precio de venta de un bien o servicio </a:t>
            </a:r>
            <a:r>
              <a:rPr lang="es-ES" sz="1400" dirty="0" smtClean="0"/>
              <a:t>debe </a:t>
            </a:r>
            <a:r>
              <a:rPr lang="es-ES" sz="1400" dirty="0"/>
              <a:t>considerar una serie de variables, tales como: el comportamiento de la ley de la oferta y demanda en los diferentes mercados teniendo presente la variación en el tiempo ya sea, por la creación de nuevas empresas, nuevas tecnologías, desaparición de empresas, cambios en los gustos de las personas y sus ingresos, competencia, entre otros.</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84516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lumMod val="75000"/>
                  </a:schemeClr>
                </a:solidFill>
              </a:rPr>
              <a:t>2. Determinar el Precio de venta</a:t>
            </a:r>
            <a:r>
              <a:rPr lang="es-ES" sz="1400" b="1" u="sng" dirty="0" smtClean="0">
                <a:solidFill>
                  <a:schemeClr val="accent1">
                    <a:lumMod val="75000"/>
                  </a:schemeClr>
                </a:solidFill>
              </a:rPr>
              <a:t>.</a:t>
            </a:r>
          </a:p>
          <a:p>
            <a:r>
              <a:rPr lang="es-ES" sz="1400" dirty="0"/>
              <a:t> Sin embargo el costo de éste es fundamental, nos muestra el piso desde donde comenzar, por ejemplo, si el costo de fabricar un bien es de $100, el precio de venta debe ser mayor que ese valor, cuánto más, dependerá de las otras variables, si el dueño de la empresa quiere venderlo a $180, podrá hacerlo pero si considera que el precio de mercado es de $150 será muy complejo el venderlo, o bien, en ese caso se deberá decidir si la organización está dispuesta a tener ese margen.</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70636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lumMod val="75000"/>
                  </a:schemeClr>
                </a:solidFill>
              </a:rPr>
              <a:t>2. Determinar el Precio de venta</a:t>
            </a:r>
            <a:r>
              <a:rPr lang="es-ES" sz="1400" b="1" u="sng" dirty="0" smtClean="0">
                <a:solidFill>
                  <a:schemeClr val="accent1">
                    <a:lumMod val="75000"/>
                  </a:schemeClr>
                </a:solidFill>
              </a:rPr>
              <a:t>.</a:t>
            </a:r>
          </a:p>
          <a:p>
            <a:r>
              <a:rPr lang="es-ES" sz="1400" dirty="0"/>
              <a:t> Por lo tanto, el costo del bien o servicio determina nuestro piso mínimo, cuanto más se debe considerar, lo determinarán las otras </a:t>
            </a:r>
            <a:r>
              <a:rPr lang="es-ES" sz="1400" dirty="0" smtClean="0"/>
              <a:t>variables.</a:t>
            </a:r>
          </a:p>
          <a:p>
            <a:r>
              <a:rPr lang="es-ES" sz="1400" dirty="0" smtClean="0">
                <a:solidFill>
                  <a:schemeClr val="accent1">
                    <a:lumMod val="75000"/>
                  </a:schemeClr>
                </a:solidFill>
                <a:latin typeface="Arial" panose="020B0604020202020204" pitchFamily="34" charset="0"/>
                <a:cs typeface="Arial" panose="020B0604020202020204" pitchFamily="34" charset="0"/>
              </a:rPr>
              <a:t>aquí NOS Aparece UN CONCEPTO FUNDAMENTAL QUE ES EL Margen de ventas</a:t>
            </a:r>
            <a:endParaRPr lang="en-US" sz="1400" dirty="0">
              <a:solidFill>
                <a:schemeClr val="accent1">
                  <a:lumMod val="75000"/>
                </a:schemeClr>
              </a:solidFill>
              <a:latin typeface="Arial" panose="020B0604020202020204" pitchFamily="34" charset="0"/>
              <a:cs typeface="Arial" panose="020B0604020202020204" pitchFamily="34" charset="0"/>
            </a:endParaRPr>
          </a:p>
        </p:txBody>
      </p:sp>
      <p:sp>
        <p:nvSpPr>
          <p:cNvPr id="4" name="Llamada de flecha a la izquierda 3"/>
          <p:cNvSpPr/>
          <p:nvPr/>
        </p:nvSpPr>
        <p:spPr>
          <a:xfrm>
            <a:off x="8439912" y="1906524"/>
            <a:ext cx="1847088" cy="914400"/>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a:t>
            </a:r>
            <a:r>
              <a:rPr lang="es-ES" dirty="0" smtClean="0"/>
              <a:t>Cuánto deseo ganar? </a:t>
            </a:r>
            <a:endParaRPr lang="en-US" dirty="0"/>
          </a:p>
        </p:txBody>
      </p:sp>
      <p:sp>
        <p:nvSpPr>
          <p:cNvPr id="5" name="Llamada de flecha hacia arriba 4"/>
          <p:cNvSpPr/>
          <p:nvPr/>
        </p:nvSpPr>
        <p:spPr>
          <a:xfrm>
            <a:off x="2205990" y="2663190"/>
            <a:ext cx="4880610" cy="1508760"/>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PRECIO DE VENTA MENOS EL COSTO DE VENTAS </a:t>
            </a:r>
            <a:r>
              <a:rPr lang="es-ES" smtClean="0"/>
              <a:t>ME  ARROJA </a:t>
            </a:r>
            <a:r>
              <a:rPr lang="es-ES" dirty="0" smtClean="0"/>
              <a:t>EL MARGEN DE CONTRIBUCIÓN DEL PRODUCTO</a:t>
            </a:r>
            <a:endParaRPr lang="en-US" dirty="0"/>
          </a:p>
        </p:txBody>
      </p:sp>
    </p:spTree>
    <p:extLst>
      <p:ext uri="{BB962C8B-B14F-4D97-AF65-F5344CB8AC3E}">
        <p14:creationId xmlns:p14="http://schemas.microsoft.com/office/powerpoint/2010/main" val="27747525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n-US" sz="1400" b="1" u="sng" dirty="0">
                <a:solidFill>
                  <a:schemeClr val="accent1">
                    <a:lumMod val="75000"/>
                  </a:schemeClr>
                </a:solidFill>
              </a:rPr>
              <a:t>3. </a:t>
            </a:r>
            <a:r>
              <a:rPr lang="en-US" sz="1400" b="1" u="sng" dirty="0" err="1">
                <a:solidFill>
                  <a:schemeClr val="accent1">
                    <a:lumMod val="75000"/>
                  </a:schemeClr>
                </a:solidFill>
              </a:rPr>
              <a:t>Valorizar</a:t>
            </a:r>
            <a:r>
              <a:rPr lang="en-US" sz="1400" b="1" u="sng" dirty="0">
                <a:solidFill>
                  <a:schemeClr val="accent1">
                    <a:lumMod val="75000"/>
                  </a:schemeClr>
                </a:solidFill>
              </a:rPr>
              <a:t> </a:t>
            </a:r>
            <a:r>
              <a:rPr lang="en-US" sz="1400" b="1" u="sng" dirty="0" err="1">
                <a:solidFill>
                  <a:schemeClr val="accent1">
                    <a:lumMod val="75000"/>
                  </a:schemeClr>
                </a:solidFill>
              </a:rPr>
              <a:t>los</a:t>
            </a:r>
            <a:r>
              <a:rPr lang="en-US" sz="1400" b="1" u="sng" dirty="0">
                <a:solidFill>
                  <a:schemeClr val="accent1">
                    <a:lumMod val="75000"/>
                  </a:schemeClr>
                </a:solidFill>
              </a:rPr>
              <a:t> </a:t>
            </a:r>
            <a:r>
              <a:rPr lang="en-US" sz="1400" b="1" u="sng" dirty="0" err="1" smtClean="0">
                <a:solidFill>
                  <a:schemeClr val="accent1">
                    <a:lumMod val="75000"/>
                  </a:schemeClr>
                </a:solidFill>
              </a:rPr>
              <a:t>inventarios</a:t>
            </a:r>
            <a:r>
              <a:rPr lang="en-US" sz="1400" b="1" u="sng" dirty="0" smtClean="0">
                <a:solidFill>
                  <a:schemeClr val="accent1">
                    <a:lumMod val="75000"/>
                  </a:schemeClr>
                </a:solidFill>
              </a:rPr>
              <a:t>:</a:t>
            </a:r>
          </a:p>
          <a:p>
            <a:r>
              <a:rPr lang="es-ES" sz="1400" dirty="0">
                <a:latin typeface="Arial" panose="020B0604020202020204" pitchFamily="34" charset="0"/>
                <a:cs typeface="Arial" panose="020B0604020202020204" pitchFamily="34" charset="0"/>
              </a:rPr>
              <a:t>Por lo general, al preguntar que implica la valorización de </a:t>
            </a:r>
            <a:r>
              <a:rPr lang="es-ES" sz="1400" dirty="0" smtClean="0">
                <a:latin typeface="Arial" panose="020B0604020202020204" pitchFamily="34" charset="0"/>
                <a:cs typeface="Arial" panose="020B0604020202020204" pitchFamily="34" charset="0"/>
              </a:rPr>
              <a:t>inventarios, SE  </a:t>
            </a:r>
            <a:r>
              <a:rPr lang="es-ES" sz="1400" dirty="0">
                <a:latin typeface="Arial" panose="020B0604020202020204" pitchFamily="34" charset="0"/>
                <a:cs typeface="Arial" panose="020B0604020202020204" pitchFamily="34" charset="0"/>
              </a:rPr>
              <a:t>lo </a:t>
            </a:r>
            <a:r>
              <a:rPr lang="es-ES" sz="1400" dirty="0" smtClean="0">
                <a:latin typeface="Arial" panose="020B0604020202020204" pitchFamily="34" charset="0"/>
                <a:cs typeface="Arial" panose="020B0604020202020204" pitchFamily="34" charset="0"/>
              </a:rPr>
              <a:t>relaciona </a:t>
            </a:r>
            <a:r>
              <a:rPr lang="es-ES" sz="1400" dirty="0">
                <a:latin typeface="Arial" panose="020B0604020202020204" pitchFamily="34" charset="0"/>
                <a:cs typeface="Arial" panose="020B0604020202020204" pitchFamily="34" charset="0"/>
              </a:rPr>
              <a:t>al valor de los inventarios que se tiene en materias primas, bienes en proceso y bienes terminados. Por ejemplo, se tienen 100 bienes A, 50 bienes B, se cuantifica el precio de compras de ambos y se obtiene el valor total del inventario.</a:t>
            </a:r>
            <a:endParaRPr lang="en-US" sz="1400" b="1" u="sng" dirty="0">
              <a:solidFill>
                <a:schemeClr val="accent1">
                  <a:lumMod val="75000"/>
                </a:schemeClr>
              </a:solidFill>
              <a:latin typeface="Arial" panose="020B0604020202020204" pitchFamily="34" charset="0"/>
              <a:cs typeface="Arial" panose="020B0604020202020204" pitchFamily="34" charset="0"/>
            </a:endParaRPr>
          </a:p>
        </p:txBody>
      </p:sp>
      <p:sp>
        <p:nvSpPr>
          <p:cNvPr id="4" name="Llamada de flecha hacia arriba 3"/>
          <p:cNvSpPr/>
          <p:nvPr/>
        </p:nvSpPr>
        <p:spPr>
          <a:xfrm>
            <a:off x="5000978" y="2359377"/>
            <a:ext cx="4109155" cy="1309511"/>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Las clases de inventarios son tres: Materia Prima , Productos Proceso y  Productos Terminados</a:t>
            </a:r>
            <a:endParaRPr lang="en-US" dirty="0"/>
          </a:p>
        </p:txBody>
      </p:sp>
    </p:spTree>
    <p:extLst>
      <p:ext uri="{BB962C8B-B14F-4D97-AF65-F5344CB8AC3E}">
        <p14:creationId xmlns:p14="http://schemas.microsoft.com/office/powerpoint/2010/main" val="5891075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932688"/>
            <a:ext cx="10222748" cy="3566160"/>
          </a:xfrm>
        </p:spPr>
        <p:txBody>
          <a:bodyPr>
            <a:normAutofit/>
          </a:bodyPr>
          <a:lstStyle/>
          <a:p>
            <a:r>
              <a:rPr lang="en-US" sz="1400" b="1" u="sng" dirty="0">
                <a:solidFill>
                  <a:schemeClr val="accent1">
                    <a:lumMod val="75000"/>
                  </a:schemeClr>
                </a:solidFill>
              </a:rPr>
              <a:t>3. </a:t>
            </a:r>
            <a:r>
              <a:rPr lang="en-US" sz="1400" b="1" u="sng" dirty="0" err="1">
                <a:solidFill>
                  <a:schemeClr val="accent1">
                    <a:lumMod val="75000"/>
                  </a:schemeClr>
                </a:solidFill>
              </a:rPr>
              <a:t>Valorizar</a:t>
            </a:r>
            <a:r>
              <a:rPr lang="en-US" sz="1400" b="1" u="sng" dirty="0">
                <a:solidFill>
                  <a:schemeClr val="accent1">
                    <a:lumMod val="75000"/>
                  </a:schemeClr>
                </a:solidFill>
              </a:rPr>
              <a:t> </a:t>
            </a:r>
            <a:r>
              <a:rPr lang="en-US" sz="1400" b="1" u="sng" dirty="0" err="1">
                <a:solidFill>
                  <a:schemeClr val="accent1">
                    <a:lumMod val="75000"/>
                  </a:schemeClr>
                </a:solidFill>
              </a:rPr>
              <a:t>los</a:t>
            </a:r>
            <a:r>
              <a:rPr lang="en-US" sz="1400" b="1" u="sng" dirty="0">
                <a:solidFill>
                  <a:schemeClr val="accent1">
                    <a:lumMod val="75000"/>
                  </a:schemeClr>
                </a:solidFill>
              </a:rPr>
              <a:t> </a:t>
            </a:r>
            <a:r>
              <a:rPr lang="en-US" sz="1400" b="1" u="sng" dirty="0" err="1" smtClean="0">
                <a:solidFill>
                  <a:schemeClr val="accent1">
                    <a:lumMod val="75000"/>
                  </a:schemeClr>
                </a:solidFill>
              </a:rPr>
              <a:t>inventarios</a:t>
            </a:r>
            <a:r>
              <a:rPr lang="en-US" sz="1400" b="1" u="sng" dirty="0" smtClean="0">
                <a:solidFill>
                  <a:schemeClr val="accent1">
                    <a:lumMod val="75000"/>
                  </a:schemeClr>
                </a:solidFill>
              </a:rPr>
              <a:t>:</a:t>
            </a:r>
          </a:p>
          <a:p>
            <a:r>
              <a:rPr lang="es-ES" sz="1400" dirty="0">
                <a:latin typeface="Arial" panose="020B0604020202020204" pitchFamily="34" charset="0"/>
                <a:cs typeface="Arial" panose="020B0604020202020204" pitchFamily="34" charset="0"/>
              </a:rPr>
              <a:t>Si bien esto se debe considerar, valorizar los inventarios implican otros elementos que se deben tomar en cuenta. Para dar una mayor </a:t>
            </a:r>
            <a:r>
              <a:rPr lang="es-ES" sz="1400" dirty="0" smtClean="0">
                <a:latin typeface="Arial" panose="020B0604020202020204" pitchFamily="34" charset="0"/>
                <a:cs typeface="Arial" panose="020B0604020202020204" pitchFamily="34" charset="0"/>
              </a:rPr>
              <a:t>comprensión; </a:t>
            </a:r>
            <a:r>
              <a:rPr lang="es-ES" sz="1400" dirty="0">
                <a:latin typeface="Arial" panose="020B0604020202020204" pitchFamily="34" charset="0"/>
                <a:cs typeface="Arial" panose="020B0604020202020204" pitchFamily="34" charset="0"/>
              </a:rPr>
              <a:t>lo realizaremos con un ejemplo </a:t>
            </a:r>
            <a:r>
              <a:rPr lang="es-ES" sz="1400" dirty="0" smtClean="0">
                <a:latin typeface="Arial" panose="020B0604020202020204" pitchFamily="34" charset="0"/>
                <a:cs typeface="Arial" panose="020B0604020202020204" pitchFamily="34" charset="0"/>
              </a:rPr>
              <a:t>sencillo: Un </a:t>
            </a:r>
            <a:r>
              <a:rPr lang="es-ES" sz="1400" dirty="0">
                <a:latin typeface="Arial" panose="020B0604020202020204" pitchFamily="34" charset="0"/>
                <a:cs typeface="Arial" panose="020B0604020202020204" pitchFamily="34" charset="0"/>
              </a:rPr>
              <a:t>matadero debe almacenar sus carnes en frigoríficos, estos para funcionar utilizan energía eléctrica, además se les debe hacer limpieza, debe haber una o más personas que administran las entradas y salida de mercadería, se les </a:t>
            </a:r>
            <a:r>
              <a:rPr lang="es-ES" sz="1400" dirty="0" smtClean="0">
                <a:latin typeface="Arial" panose="020B0604020202020204" pitchFamily="34" charset="0"/>
                <a:cs typeface="Arial" panose="020B0604020202020204" pitchFamily="34" charset="0"/>
              </a:rPr>
              <a:t>deben hacer </a:t>
            </a:r>
            <a:r>
              <a:rPr lang="es-ES" sz="1400" dirty="0">
                <a:latin typeface="Arial" panose="020B0604020202020204" pitchFamily="34" charset="0"/>
                <a:cs typeface="Arial" panose="020B0604020202020204" pitchFamily="34" charset="0"/>
              </a:rPr>
              <a:t>mantención, las personas que ingresan tienen que tener ropa adecuada que les permita estar en condiciones bajo 0, probablemente existan seguros comprometidos en caso de pérdida o destrucción de la mercadería por distintos siniestros, etc. </a:t>
            </a:r>
            <a:endParaRPr lang="en-US" sz="1400" b="1" u="sng"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6212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n-US" sz="1400" b="1" u="sng" dirty="0">
                <a:solidFill>
                  <a:schemeClr val="accent1">
                    <a:lumMod val="75000"/>
                  </a:schemeClr>
                </a:solidFill>
              </a:rPr>
              <a:t>3. </a:t>
            </a:r>
            <a:r>
              <a:rPr lang="en-US" sz="1400" b="1" u="sng" dirty="0" err="1">
                <a:solidFill>
                  <a:schemeClr val="accent1">
                    <a:lumMod val="75000"/>
                  </a:schemeClr>
                </a:solidFill>
              </a:rPr>
              <a:t>Valorizar</a:t>
            </a:r>
            <a:r>
              <a:rPr lang="en-US" sz="1400" b="1" u="sng" dirty="0">
                <a:solidFill>
                  <a:schemeClr val="accent1">
                    <a:lumMod val="75000"/>
                  </a:schemeClr>
                </a:solidFill>
              </a:rPr>
              <a:t> </a:t>
            </a:r>
            <a:r>
              <a:rPr lang="en-US" sz="1400" b="1" u="sng" dirty="0" err="1">
                <a:solidFill>
                  <a:schemeClr val="accent1">
                    <a:lumMod val="75000"/>
                  </a:schemeClr>
                </a:solidFill>
              </a:rPr>
              <a:t>los</a:t>
            </a:r>
            <a:r>
              <a:rPr lang="en-US" sz="1400" b="1" u="sng" dirty="0">
                <a:solidFill>
                  <a:schemeClr val="accent1">
                    <a:lumMod val="75000"/>
                  </a:schemeClr>
                </a:solidFill>
              </a:rPr>
              <a:t> </a:t>
            </a:r>
            <a:r>
              <a:rPr lang="en-US" sz="1400" b="1" u="sng" dirty="0" err="1" smtClean="0">
                <a:solidFill>
                  <a:schemeClr val="accent1">
                    <a:lumMod val="75000"/>
                  </a:schemeClr>
                </a:solidFill>
              </a:rPr>
              <a:t>inventarios</a:t>
            </a:r>
            <a:r>
              <a:rPr lang="en-US" sz="1400" b="1" u="sng" dirty="0" smtClean="0">
                <a:solidFill>
                  <a:schemeClr val="accent1">
                    <a:lumMod val="75000"/>
                  </a:schemeClr>
                </a:solidFill>
              </a:rPr>
              <a:t>:</a:t>
            </a:r>
          </a:p>
          <a:p>
            <a:r>
              <a:rPr lang="es-ES" sz="1400" dirty="0"/>
              <a:t>Todos estos desembolsos económicos se relacionan </a:t>
            </a:r>
            <a:r>
              <a:rPr lang="es-ES" sz="1400" dirty="0" smtClean="0"/>
              <a:t>con el  </a:t>
            </a:r>
            <a:r>
              <a:rPr lang="es-ES" sz="1400" dirty="0"/>
              <a:t>cuánto le cuesta tener inventarios a la organización y la contabilidad de costos los debe registrar </a:t>
            </a:r>
            <a:r>
              <a:rPr lang="es-ES" sz="1400" dirty="0" smtClean="0"/>
              <a:t> y </a:t>
            </a:r>
            <a:r>
              <a:rPr lang="es-ES" sz="1400" dirty="0"/>
              <a:t>cuantificar.</a:t>
            </a:r>
            <a:endParaRPr lang="en-US" sz="1400" b="1" u="sng" dirty="0">
              <a:solidFill>
                <a:schemeClr val="accent1">
                  <a:lumMod val="75000"/>
                </a:schemeClr>
              </a:solidFill>
              <a:latin typeface="Arial" panose="020B0604020202020204" pitchFamily="34" charset="0"/>
              <a:cs typeface="Arial" panose="020B0604020202020204" pitchFamily="34" charset="0"/>
            </a:endParaRPr>
          </a:p>
        </p:txBody>
      </p:sp>
      <p:sp>
        <p:nvSpPr>
          <p:cNvPr id="4" name="Llamada de flecha hacia arriba 3"/>
          <p:cNvSpPr/>
          <p:nvPr/>
        </p:nvSpPr>
        <p:spPr>
          <a:xfrm>
            <a:off x="4707467" y="2054577"/>
            <a:ext cx="4357511" cy="1365955"/>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Los inventarios son los amortiguadores. Existe el </a:t>
            </a:r>
            <a:r>
              <a:rPr lang="es-ES" dirty="0" err="1" smtClean="0"/>
              <a:t>Just</a:t>
            </a:r>
            <a:r>
              <a:rPr lang="es-ES" dirty="0" smtClean="0"/>
              <a:t> in Time que evita los excesos </a:t>
            </a:r>
            <a:r>
              <a:rPr lang="es-ES" smtClean="0"/>
              <a:t>de stock.</a:t>
            </a:r>
            <a:endParaRPr lang="en-US" dirty="0"/>
          </a:p>
        </p:txBody>
      </p:sp>
    </p:spTree>
    <p:extLst>
      <p:ext uri="{BB962C8B-B14F-4D97-AF65-F5344CB8AC3E}">
        <p14:creationId xmlns:p14="http://schemas.microsoft.com/office/powerpoint/2010/main" val="13912375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932688"/>
            <a:ext cx="10222748" cy="3566160"/>
          </a:xfrm>
        </p:spPr>
        <p:txBody>
          <a:bodyPr>
            <a:normAutofit/>
          </a:bodyPr>
          <a:lstStyle/>
          <a:p>
            <a:r>
              <a:rPr lang="es-ES" sz="1400" b="1" u="sng" dirty="0">
                <a:solidFill>
                  <a:schemeClr val="accent1">
                    <a:lumMod val="75000"/>
                  </a:schemeClr>
                </a:solidFill>
              </a:rPr>
              <a:t>4. Determinar que productos son más rentables. </a:t>
            </a:r>
            <a:endParaRPr lang="es-ES" sz="1400" b="1" u="sng" dirty="0" smtClean="0">
              <a:solidFill>
                <a:schemeClr val="accent1">
                  <a:lumMod val="75000"/>
                </a:schemeClr>
              </a:solidFill>
            </a:endParaRPr>
          </a:p>
          <a:p>
            <a:r>
              <a:rPr lang="es-ES" sz="1400" dirty="0" smtClean="0"/>
              <a:t>En </a:t>
            </a:r>
            <a:r>
              <a:rPr lang="es-ES" sz="1400" dirty="0"/>
              <a:t>aquellas empresas en que se producen </a:t>
            </a:r>
            <a:r>
              <a:rPr lang="es-ES" sz="1400" dirty="0" smtClean="0"/>
              <a:t> varios </a:t>
            </a:r>
            <a:r>
              <a:rPr lang="es-ES" sz="1400" dirty="0"/>
              <a:t>artículos o se </a:t>
            </a:r>
            <a:r>
              <a:rPr lang="es-ES" sz="1400" dirty="0" smtClean="0"/>
              <a:t>prestan  </a:t>
            </a:r>
            <a:r>
              <a:rPr lang="es-ES" sz="1400" dirty="0"/>
              <a:t>varios servicios, a través de la aplicación de un sistema de costos, es posible determinar las mezclas óptimas de venta que permitan maximizar la rentabilidad de la inversión, es decir, cuando se está en condiciones de determinar cuáles son aquellos productos o servicios más rentables en términos </a:t>
            </a:r>
            <a:r>
              <a:rPr lang="es-ES" sz="1400" dirty="0" smtClean="0"/>
              <a:t>comparativos.</a:t>
            </a:r>
            <a:endParaRPr lang="en-US" sz="1400" b="1" u="sng"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674642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932688"/>
            <a:ext cx="10222748" cy="3566160"/>
          </a:xfrm>
        </p:spPr>
        <p:txBody>
          <a:bodyPr>
            <a:normAutofit/>
          </a:bodyPr>
          <a:lstStyle/>
          <a:p>
            <a:r>
              <a:rPr lang="es-ES" sz="1400" b="1" u="sng" dirty="0">
                <a:solidFill>
                  <a:schemeClr val="accent1">
                    <a:lumMod val="75000"/>
                  </a:schemeClr>
                </a:solidFill>
              </a:rPr>
              <a:t>4. Determinar que productos son más rentables</a:t>
            </a:r>
            <a:r>
              <a:rPr lang="es-ES" sz="1400" b="1" u="sng" dirty="0" smtClean="0">
                <a:solidFill>
                  <a:schemeClr val="accent1">
                    <a:lumMod val="75000"/>
                  </a:schemeClr>
                </a:solidFill>
              </a:rPr>
              <a:t>.</a:t>
            </a:r>
          </a:p>
          <a:p>
            <a:r>
              <a:rPr lang="es-ES" sz="1400" b="1" u="sng" dirty="0" smtClean="0">
                <a:solidFill>
                  <a:schemeClr val="accent1">
                    <a:lumMod val="75000"/>
                  </a:schemeClr>
                </a:solidFill>
              </a:rPr>
              <a:t> </a:t>
            </a:r>
            <a:r>
              <a:rPr lang="es-ES" sz="1400" dirty="0"/>
              <a:t>Ejemplo de esto se da en empresas de transporte que al preguntar cuál es el camión más rentable, la respuesta es variada o bien, no se sabe. Debemos considerar que cada camión recorre distintas rutas, no lo maneja el mismo chofer (por razones obvias), tienen distintos rendimientos por kilómetros, son de distintos años, las mantenciones son diferentes, los valores del flete varían de acuerdo a la carga que deben transportar, </a:t>
            </a:r>
            <a:r>
              <a:rPr lang="es-ES" sz="1400" dirty="0" smtClean="0"/>
              <a:t>etc.</a:t>
            </a:r>
            <a:endParaRPr lang="es-ES" sz="1400" b="1" u="sng" dirty="0" smtClean="0">
              <a:solidFill>
                <a:schemeClr val="accent1">
                  <a:lumMod val="75000"/>
                </a:schemeClr>
              </a:solidFill>
            </a:endParaRPr>
          </a:p>
        </p:txBody>
      </p:sp>
    </p:spTree>
    <p:extLst>
      <p:ext uri="{BB962C8B-B14F-4D97-AF65-F5344CB8AC3E}">
        <p14:creationId xmlns:p14="http://schemas.microsoft.com/office/powerpoint/2010/main" val="11952922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932688"/>
            <a:ext cx="10222748" cy="3566160"/>
          </a:xfrm>
        </p:spPr>
        <p:txBody>
          <a:bodyPr>
            <a:normAutofit/>
          </a:bodyPr>
          <a:lstStyle/>
          <a:p>
            <a:r>
              <a:rPr lang="es-ES" sz="1400" b="1" u="sng" dirty="0">
                <a:solidFill>
                  <a:schemeClr val="accent1">
                    <a:lumMod val="75000"/>
                  </a:schemeClr>
                </a:solidFill>
              </a:rPr>
              <a:t>4. Determinar que productos son más rentables. </a:t>
            </a:r>
            <a:endParaRPr lang="es-ES" sz="1400" b="1" u="sng" dirty="0" smtClean="0">
              <a:solidFill>
                <a:schemeClr val="accent1">
                  <a:lumMod val="75000"/>
                </a:schemeClr>
              </a:solidFill>
            </a:endParaRPr>
          </a:p>
          <a:p>
            <a:r>
              <a:rPr lang="es-ES" sz="1400" dirty="0"/>
              <a:t>Por lo tanto, su rentabilidad es distinta, incluso en algunos casos pueden conllevar pérdida, el control de este punto es fundamental para ir manejando constantemente los rendimientos y por ende, tomar decisiones que permitan maximizar su rentabilidad. </a:t>
            </a:r>
            <a:endParaRPr lang="es-ES" sz="1400" b="1" u="sng" dirty="0" smtClean="0">
              <a:solidFill>
                <a:schemeClr val="accent1">
                  <a:lumMod val="75000"/>
                </a:schemeClr>
              </a:solidFill>
            </a:endParaRPr>
          </a:p>
        </p:txBody>
      </p:sp>
    </p:spTree>
    <p:extLst>
      <p:ext uri="{BB962C8B-B14F-4D97-AF65-F5344CB8AC3E}">
        <p14:creationId xmlns:p14="http://schemas.microsoft.com/office/powerpoint/2010/main" val="2379480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lumMod val="75000"/>
                  </a:schemeClr>
                </a:solidFill>
              </a:rPr>
              <a:t>5. Decisión de fabricar o comprar un bien, o arrendar o autogenerar un servicio. </a:t>
            </a:r>
            <a:endParaRPr lang="es-ES" sz="1400" b="1" u="sng" dirty="0" smtClean="0">
              <a:solidFill>
                <a:schemeClr val="accent1">
                  <a:lumMod val="75000"/>
                </a:schemeClr>
              </a:solidFill>
            </a:endParaRPr>
          </a:p>
          <a:p>
            <a:r>
              <a:rPr lang="es-ES" sz="1400" dirty="0" smtClean="0">
                <a:latin typeface="Arial" panose="020B0604020202020204" pitchFamily="34" charset="0"/>
                <a:cs typeface="Arial" panose="020B0604020202020204" pitchFamily="34" charset="0"/>
              </a:rPr>
              <a:t>La </a:t>
            </a:r>
            <a:r>
              <a:rPr lang="es-ES" sz="1400" dirty="0">
                <a:latin typeface="Arial" panose="020B0604020202020204" pitchFamily="34" charset="0"/>
                <a:cs typeface="Arial" panose="020B0604020202020204" pitchFamily="34" charset="0"/>
              </a:rPr>
              <a:t>determinación adecuada de los costos, permite a las organizaciones decidir si fabrica o </a:t>
            </a:r>
            <a:r>
              <a:rPr lang="es-ES" sz="1400" dirty="0" smtClean="0">
                <a:latin typeface="Arial" panose="020B0604020202020204" pitchFamily="34" charset="0"/>
                <a:cs typeface="Arial" panose="020B0604020202020204" pitchFamily="34" charset="0"/>
              </a:rPr>
              <a:t>comprar </a:t>
            </a:r>
            <a:r>
              <a:rPr lang="es-ES" sz="1400" dirty="0">
                <a:latin typeface="Arial" panose="020B0604020202020204" pitchFamily="34" charset="0"/>
                <a:cs typeface="Arial" panose="020B0604020202020204" pitchFamily="34" charset="0"/>
              </a:rPr>
              <a:t>un bien, por ejemplo: el costo de </a:t>
            </a:r>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fabricar un bien es de $400, y </a:t>
            </a:r>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un proveedor vende este mismo bien en $300, la organización puede decidir comprarlo y no producirlo, pero solo se puede saber si la empresa lleva un sistema de costeo adecuado.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Lo </a:t>
            </a:r>
            <a:r>
              <a:rPr lang="es-ES" sz="1400" dirty="0">
                <a:latin typeface="Arial" panose="020B0604020202020204" pitchFamily="34" charset="0"/>
                <a:cs typeface="Arial" panose="020B0604020202020204" pitchFamily="34" charset="0"/>
              </a:rPr>
              <a:t>mismo aplica para decidir si se genera </a:t>
            </a:r>
            <a:r>
              <a:rPr lang="es-ES" sz="1400" dirty="0" smtClean="0">
                <a:latin typeface="Arial" panose="020B0604020202020204" pitchFamily="34" charset="0"/>
                <a:cs typeface="Arial" panose="020B0604020202020204" pitchFamily="34" charset="0"/>
              </a:rPr>
              <a:t>un </a:t>
            </a:r>
            <a:r>
              <a:rPr lang="es-ES" sz="1400" dirty="0">
                <a:latin typeface="Arial" panose="020B0604020202020204" pitchFamily="34" charset="0"/>
                <a:cs typeface="Arial" panose="020B0604020202020204" pitchFamily="34" charset="0"/>
              </a:rPr>
              <a:t>servicio o se arrienda.</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473742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lumMod val="75000"/>
                  </a:schemeClr>
                </a:solidFill>
              </a:rPr>
              <a:t>6. Disminuir o minimizar los costos: </a:t>
            </a:r>
            <a:endParaRPr lang="es-ES" sz="1400" b="1" u="sng" dirty="0" smtClean="0">
              <a:solidFill>
                <a:schemeClr val="accent1">
                  <a:lumMod val="75000"/>
                </a:schemeClr>
              </a:solidFill>
            </a:endParaRPr>
          </a:p>
          <a:p>
            <a:r>
              <a:rPr lang="es-ES" sz="1400" dirty="0" smtClean="0"/>
              <a:t>Todas </a:t>
            </a:r>
            <a:r>
              <a:rPr lang="es-ES" sz="1400" dirty="0"/>
              <a:t>las empresas deben buscar constantemente la forma de disminuir o minimizar los costos, esto puede realizarse como, por ejemplo: </a:t>
            </a:r>
            <a:endParaRPr lang="es-ES" sz="1400" dirty="0" smtClean="0"/>
          </a:p>
          <a:p>
            <a:r>
              <a:rPr lang="es-ES" sz="1400" dirty="0" smtClean="0"/>
              <a:t> .- Variación </a:t>
            </a:r>
            <a:r>
              <a:rPr lang="es-ES" sz="1400" dirty="0"/>
              <a:t>del diseño del </a:t>
            </a:r>
            <a:r>
              <a:rPr lang="es-ES" sz="1400" dirty="0" smtClean="0"/>
              <a:t>artículo.</a:t>
            </a:r>
          </a:p>
          <a:p>
            <a:r>
              <a:rPr lang="es-ES" sz="1400" dirty="0" smtClean="0"/>
              <a:t> .- </a:t>
            </a:r>
            <a:r>
              <a:rPr lang="es-ES" sz="1400" dirty="0"/>
              <a:t>Empleo de materiales </a:t>
            </a:r>
            <a:r>
              <a:rPr lang="es-ES" sz="1400" dirty="0" smtClean="0"/>
              <a:t>sustitutos.</a:t>
            </a:r>
          </a:p>
          <a:p>
            <a:r>
              <a:rPr lang="es-ES" sz="1400" dirty="0" smtClean="0"/>
              <a:t>.-   Racionalización </a:t>
            </a:r>
            <a:r>
              <a:rPr lang="es-ES" sz="1400" dirty="0"/>
              <a:t>en el sistema de </a:t>
            </a:r>
            <a:r>
              <a:rPr lang="es-ES" sz="1400" dirty="0" smtClean="0"/>
              <a:t>remuneraciones. </a:t>
            </a:r>
            <a:endParaRPr lang="en-US" sz="1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30789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lumMod val="75000"/>
                  </a:schemeClr>
                </a:solidFill>
              </a:rPr>
              <a:t>6. Disminuir o minimizar los costos: </a:t>
            </a:r>
            <a:endParaRPr lang="es-ES" sz="1400" b="1" u="sng" dirty="0" smtClean="0">
              <a:solidFill>
                <a:schemeClr val="accent1">
                  <a:lumMod val="75000"/>
                </a:schemeClr>
              </a:solidFill>
            </a:endParaRPr>
          </a:p>
          <a:p>
            <a:pPr marL="285750" indent="-285750">
              <a:buFontTx/>
              <a:buChar char="-"/>
            </a:pPr>
            <a:r>
              <a:rPr lang="es-ES" sz="1400" dirty="0" smtClean="0"/>
              <a:t>  - Aprovechamiento </a:t>
            </a:r>
            <a:r>
              <a:rPr lang="es-ES" sz="1400" dirty="0"/>
              <a:t>integral de la capacidad </a:t>
            </a:r>
            <a:r>
              <a:rPr lang="es-ES" sz="1400" dirty="0" smtClean="0"/>
              <a:t>ociosa.</a:t>
            </a:r>
          </a:p>
          <a:p>
            <a:pPr marL="285750" indent="-285750">
              <a:buFontTx/>
              <a:buChar char="-"/>
            </a:pPr>
            <a:r>
              <a:rPr lang="es-ES" sz="1400" dirty="0" smtClean="0"/>
              <a:t> </a:t>
            </a:r>
            <a:r>
              <a:rPr lang="es-ES" sz="1400" dirty="0"/>
              <a:t>- Racionalización de los procesos </a:t>
            </a:r>
            <a:r>
              <a:rPr lang="es-ES" sz="1400" dirty="0" smtClean="0"/>
              <a:t>productivos.</a:t>
            </a:r>
          </a:p>
          <a:p>
            <a:pPr marL="285750" indent="-285750">
              <a:buFontTx/>
              <a:buChar char="-"/>
            </a:pPr>
            <a:r>
              <a:rPr lang="es-ES" sz="1400" dirty="0" smtClean="0"/>
              <a:t> </a:t>
            </a:r>
            <a:r>
              <a:rPr lang="es-ES" sz="1400" dirty="0"/>
              <a:t>- Racionalización de la disposición física de maquinarias y </a:t>
            </a:r>
            <a:r>
              <a:rPr lang="es-ES" sz="1400" dirty="0" smtClean="0"/>
              <a:t>equipos.</a:t>
            </a:r>
          </a:p>
          <a:p>
            <a:pPr marL="285750" indent="-285750">
              <a:buFontTx/>
              <a:buChar char="-"/>
            </a:pPr>
            <a:r>
              <a:rPr lang="es-ES" sz="1400" dirty="0" smtClean="0"/>
              <a:t> </a:t>
            </a:r>
            <a:r>
              <a:rPr lang="es-ES" sz="1400" dirty="0"/>
              <a:t>- Entre muchas otras </a:t>
            </a:r>
            <a:r>
              <a:rPr lang="es-ES" sz="1400" dirty="0" smtClean="0"/>
              <a:t>variables.</a:t>
            </a:r>
            <a:endParaRPr lang="es-ES" sz="1400" b="1" u="sng" dirty="0" smtClean="0">
              <a:solidFill>
                <a:schemeClr val="accent1">
                  <a:lumMod val="75000"/>
                </a:schemeClr>
              </a:solidFill>
            </a:endParaRPr>
          </a:p>
        </p:txBody>
      </p:sp>
      <p:sp>
        <p:nvSpPr>
          <p:cNvPr id="4" name="Llamada de flecha a la izquierda 3"/>
          <p:cNvSpPr/>
          <p:nvPr/>
        </p:nvSpPr>
        <p:spPr>
          <a:xfrm>
            <a:off x="7755467" y="2043289"/>
            <a:ext cx="1704622" cy="914400"/>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err="1" smtClean="0"/>
              <a:t>layout</a:t>
            </a:r>
            <a:endParaRPr lang="en-US" dirty="0"/>
          </a:p>
        </p:txBody>
      </p:sp>
    </p:spTree>
    <p:extLst>
      <p:ext uri="{BB962C8B-B14F-4D97-AF65-F5344CB8AC3E}">
        <p14:creationId xmlns:p14="http://schemas.microsoft.com/office/powerpoint/2010/main" val="37937853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lumMod val="75000"/>
                  </a:schemeClr>
                </a:solidFill>
              </a:rPr>
              <a:t>6. Disminuir o minimizar los costos: </a:t>
            </a:r>
            <a:endParaRPr lang="es-ES" sz="1400" dirty="0" smtClean="0"/>
          </a:p>
          <a:p>
            <a:r>
              <a:rPr lang="es-ES" sz="1400" dirty="0" smtClean="0"/>
              <a:t>Lo </a:t>
            </a:r>
            <a:r>
              <a:rPr lang="es-ES" sz="1400" dirty="0"/>
              <a:t>importante en este punto es que al tomar una decisión es poder visualizar el impacto en el cliente </a:t>
            </a:r>
            <a:r>
              <a:rPr lang="es-ES" sz="1400" dirty="0" smtClean="0"/>
              <a:t>o el  bien </a:t>
            </a:r>
            <a:r>
              <a:rPr lang="es-ES" sz="1400" dirty="0"/>
              <a:t>si no se puede </a:t>
            </a:r>
            <a:r>
              <a:rPr lang="es-ES" sz="1400" dirty="0" smtClean="0"/>
              <a:t>evitar, se trata de   </a:t>
            </a:r>
            <a:r>
              <a:rPr lang="es-ES" sz="1400" dirty="0"/>
              <a:t>buscar la forma de que este impacto sea el menor</a:t>
            </a:r>
            <a:r>
              <a:rPr lang="es-ES" sz="1400" dirty="0" smtClean="0"/>
              <a:t>.</a:t>
            </a:r>
          </a:p>
          <a:p>
            <a:r>
              <a:rPr lang="es-ES" sz="1400" b="1" u="sng" dirty="0"/>
              <a:t>Ejemplo: </a:t>
            </a:r>
            <a:r>
              <a:rPr lang="es-ES" sz="1400" dirty="0"/>
              <a:t>las empresas constantemente deben buscar nuevos proveedores de materias primas, sin embargo, al encontrar uno, se debe verificar que la materia prima sea de la misma calidad y </a:t>
            </a:r>
            <a:r>
              <a:rPr lang="es-ES" sz="1400" dirty="0" smtClean="0"/>
              <a:t> que el </a:t>
            </a:r>
            <a:r>
              <a:rPr lang="es-ES" sz="1400" dirty="0"/>
              <a:t>cambio de proveedor no implique un bien que al cliente no le sirva, porque si bien el costo será menor, pero en el corto y mediano plazo lo dejara de </a:t>
            </a:r>
            <a:r>
              <a:rPr lang="es-ES" sz="1400" dirty="0" smtClean="0"/>
              <a:t> vender</a:t>
            </a:r>
            <a:r>
              <a:rPr lang="es-ES" sz="1400" dirty="0"/>
              <a:t>. O también si es inevitable el impacto en el </a:t>
            </a:r>
            <a:r>
              <a:rPr lang="es-ES" sz="1400" dirty="0" smtClean="0"/>
              <a:t>cliente, </a:t>
            </a:r>
            <a:r>
              <a:rPr lang="es-ES" sz="1400" dirty="0"/>
              <a:t>se debe analizar para que </a:t>
            </a:r>
            <a:r>
              <a:rPr lang="es-ES" sz="1400" dirty="0" smtClean="0"/>
              <a:t> este sea </a:t>
            </a:r>
            <a:r>
              <a:rPr lang="es-ES" sz="1400" dirty="0"/>
              <a:t>el mínimo posible.</a:t>
            </a:r>
            <a:endParaRPr lang="en-US" sz="1400" dirty="0">
              <a:solidFill>
                <a:srgbClr val="00B050"/>
              </a:solidFill>
              <a:latin typeface="Arial" panose="020B0604020202020204" pitchFamily="34" charset="0"/>
              <a:cs typeface="Arial" panose="020B0604020202020204" pitchFamily="34" charset="0"/>
            </a:endParaRPr>
          </a:p>
        </p:txBody>
      </p:sp>
      <p:sp>
        <p:nvSpPr>
          <p:cNvPr id="4" name="Pergamino horizontal 3"/>
          <p:cNvSpPr/>
          <p:nvPr/>
        </p:nvSpPr>
        <p:spPr>
          <a:xfrm>
            <a:off x="4470400" y="3614025"/>
            <a:ext cx="1143000" cy="103327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calidad</a:t>
            </a:r>
            <a:endParaRPr lang="en-US" dirty="0"/>
          </a:p>
        </p:txBody>
      </p:sp>
    </p:spTree>
    <p:extLst>
      <p:ext uri="{BB962C8B-B14F-4D97-AF65-F5344CB8AC3E}">
        <p14:creationId xmlns:p14="http://schemas.microsoft.com/office/powerpoint/2010/main" val="7453084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rPr>
              <a:t>7. Planeación y Control del Proceso </a:t>
            </a:r>
            <a:r>
              <a:rPr lang="es-ES" sz="1400" b="1" u="sng" dirty="0" smtClean="0">
                <a:solidFill>
                  <a:schemeClr val="accent1"/>
                </a:solidFill>
              </a:rPr>
              <a:t>Productivo.</a:t>
            </a:r>
          </a:p>
          <a:p>
            <a:r>
              <a:rPr lang="es-ES" sz="1400" dirty="0" smtClean="0"/>
              <a:t> </a:t>
            </a:r>
            <a:r>
              <a:rPr lang="es-ES" sz="1400" dirty="0"/>
              <a:t>El cálculo de los costos en forma científica permite utilizar a la contabilidad de costo </a:t>
            </a:r>
            <a:r>
              <a:rPr lang="es-ES" sz="1400" dirty="0" smtClean="0"/>
              <a:t>como una  </a:t>
            </a:r>
            <a:r>
              <a:rPr lang="es-ES" sz="1400" b="1" dirty="0">
                <a:solidFill>
                  <a:srgbClr val="FF0000"/>
                </a:solidFill>
              </a:rPr>
              <a:t>herramienta de planeación a corto plazo </a:t>
            </a:r>
            <a:r>
              <a:rPr lang="es-ES" sz="1400" dirty="0"/>
              <a:t>en lo referente a la predeterminación de los </a:t>
            </a:r>
            <a:r>
              <a:rPr lang="es-ES" sz="1400" dirty="0" smtClean="0"/>
              <a:t>costos; </a:t>
            </a:r>
            <a:r>
              <a:rPr lang="es-ES" sz="1400" dirty="0"/>
              <a:t>con la fijación clara del marco de responsabilidades </a:t>
            </a:r>
            <a:r>
              <a:rPr lang="es-ES" sz="1400" dirty="0" smtClean="0"/>
              <a:t>, resulta posible llegar a  </a:t>
            </a:r>
            <a:r>
              <a:rPr lang="es-ES" sz="1400" dirty="0"/>
              <a:t>detectar fácilmente las causas de las variaciones entre los </a:t>
            </a:r>
            <a:r>
              <a:rPr lang="es-ES" sz="1400" b="1" dirty="0">
                <a:solidFill>
                  <a:srgbClr val="FF0000"/>
                </a:solidFill>
              </a:rPr>
              <a:t>costos predeterminados y los costos reales.</a:t>
            </a:r>
            <a:endParaRPr lang="es-ES" sz="1400" b="1" u="sng" dirty="0" smtClean="0">
              <a:solidFill>
                <a:srgbClr val="FF0000"/>
              </a:solidFill>
            </a:endParaRPr>
          </a:p>
        </p:txBody>
      </p:sp>
    </p:spTree>
    <p:extLst>
      <p:ext uri="{BB962C8B-B14F-4D97-AF65-F5344CB8AC3E}">
        <p14:creationId xmlns:p14="http://schemas.microsoft.com/office/powerpoint/2010/main" val="12392627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lumMod val="75000"/>
                  </a:schemeClr>
                </a:solidFill>
              </a:rPr>
              <a:t>3</a:t>
            </a:r>
            <a:r>
              <a:rPr lang="es-ES" sz="2400" dirty="0" smtClean="0">
                <a:solidFill>
                  <a:schemeClr val="accent1">
                    <a:lumMod val="75000"/>
                  </a:schemeClr>
                </a:solidFill>
              </a:rPr>
              <a:t>.-Objetivos </a:t>
            </a:r>
            <a:r>
              <a:rPr lang="es-ES" sz="2400" dirty="0">
                <a:solidFill>
                  <a:schemeClr val="accent1">
                    <a:lumMod val="75000"/>
                  </a:schemeClr>
                </a:solidFill>
              </a:rPr>
              <a:t>de un Sistema de Contabilidad de </a:t>
            </a:r>
            <a:r>
              <a:rPr lang="es-ES" sz="2400" dirty="0" smtClean="0">
                <a:solidFill>
                  <a:schemeClr val="accent1">
                    <a:lumMod val="75000"/>
                  </a:schemeClr>
                </a:solidFill>
              </a:rPr>
              <a:t>Costos.</a:t>
            </a: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rPr>
              <a:t>7. Planeación y Control del Proceso </a:t>
            </a:r>
            <a:r>
              <a:rPr lang="es-ES" sz="1400" b="1" u="sng" dirty="0" smtClean="0">
                <a:solidFill>
                  <a:schemeClr val="accent1"/>
                </a:solidFill>
              </a:rPr>
              <a:t>Productivo.</a:t>
            </a:r>
          </a:p>
          <a:p>
            <a:r>
              <a:rPr lang="es-ES" sz="1400" dirty="0"/>
              <a:t> Se puede utilizar la contabilidad de </a:t>
            </a:r>
            <a:r>
              <a:rPr lang="es-ES" sz="1400" dirty="0" smtClean="0"/>
              <a:t>costos transformándola  </a:t>
            </a:r>
            <a:r>
              <a:rPr lang="es-ES" sz="1400" dirty="0"/>
              <a:t>en información que sirva para la evaluación de proyectos específicos de mediano y largo plazo como, por ejemplo: </a:t>
            </a:r>
            <a:r>
              <a:rPr lang="es-ES" sz="1400" b="1" dirty="0">
                <a:solidFill>
                  <a:srgbClr val="FF0000"/>
                </a:solidFill>
              </a:rPr>
              <a:t>ampliaciones de planta, apertura de nuevos mercados, pedidos de fabricación o servicios especiales. </a:t>
            </a:r>
            <a:endParaRPr lang="es-ES" sz="1400" b="1" u="sng" dirty="0" smtClean="0">
              <a:solidFill>
                <a:srgbClr val="FF0000"/>
              </a:solidFill>
            </a:endParaRPr>
          </a:p>
        </p:txBody>
      </p:sp>
    </p:spTree>
    <p:extLst>
      <p:ext uri="{BB962C8B-B14F-4D97-AF65-F5344CB8AC3E}">
        <p14:creationId xmlns:p14="http://schemas.microsoft.com/office/powerpoint/2010/main" val="17090404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smtClean="0">
                <a:solidFill>
                  <a:schemeClr val="accent1"/>
                </a:solidFill>
              </a:rPr>
              <a:t>4.-LA CONTABILIDAD ADMINISTRATIVA.</a:t>
            </a:r>
            <a:r>
              <a:rPr lang="es-ES" sz="2400" b="1" u="sng" dirty="0" smtClean="0">
                <a:solidFill>
                  <a:schemeClr val="accent1"/>
                </a:solidFill>
              </a:rPr>
              <a:t>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smtClean="0">
                <a:solidFill>
                  <a:schemeClr val="accent1"/>
                </a:solidFill>
                <a:latin typeface="Arial" panose="020B0604020202020204" pitchFamily="34" charset="0"/>
                <a:cs typeface="Arial" panose="020B0604020202020204" pitchFamily="34" charset="0"/>
              </a:rPr>
              <a:t>DEFINICIÓN:</a:t>
            </a:r>
          </a:p>
          <a:p>
            <a:r>
              <a:rPr lang="es-ES" sz="1400" dirty="0" smtClean="0">
                <a:latin typeface="Arial" panose="020B0604020202020204" pitchFamily="34" charset="0"/>
                <a:cs typeface="Arial" panose="020B0604020202020204" pitchFamily="34" charset="0"/>
              </a:rPr>
              <a:t>Sistema </a:t>
            </a:r>
            <a:r>
              <a:rPr lang="es-ES" sz="1400" dirty="0">
                <a:latin typeface="Arial" panose="020B0604020202020204" pitchFamily="34" charset="0"/>
                <a:cs typeface="Arial" panose="020B0604020202020204" pitchFamily="34" charset="0"/>
              </a:rPr>
              <a:t>de información al servicio de las necesidades de la administración, con orientación pragmática destinada a facilitar las funciones de </a:t>
            </a:r>
            <a:r>
              <a:rPr lang="es-ES" sz="1400" b="1" dirty="0">
                <a:solidFill>
                  <a:srgbClr val="FF0000"/>
                </a:solidFill>
                <a:latin typeface="Arial" panose="020B0604020202020204" pitchFamily="34" charset="0"/>
                <a:cs typeface="Arial" panose="020B0604020202020204" pitchFamily="34" charset="0"/>
              </a:rPr>
              <a:t>planeación, control y toma de decisiones</a:t>
            </a:r>
            <a:r>
              <a:rPr lang="es-ES" sz="1400" dirty="0">
                <a:latin typeface="Arial" panose="020B0604020202020204" pitchFamily="34" charset="0"/>
                <a:cs typeface="Arial" panose="020B0604020202020204" pitchFamily="34" charset="0"/>
              </a:rPr>
              <a:t>. Esta rama es la que, con sus diferentes tecnologías, permite que la empresa logre una ventaja competitiva, de tal forma que alcance un liderazgo en costos y una clara diferenciación que la distinga de otras empresas.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El </a:t>
            </a:r>
            <a:r>
              <a:rPr lang="es-ES" sz="1400" dirty="0">
                <a:latin typeface="Arial" panose="020B0604020202020204" pitchFamily="34" charset="0"/>
                <a:cs typeface="Arial" panose="020B0604020202020204" pitchFamily="34" charset="0"/>
              </a:rPr>
              <a:t>análisis de todas sus actividades, así como de los eslabones que las unen, </a:t>
            </a:r>
            <a:r>
              <a:rPr lang="es-ES" sz="1400" dirty="0" smtClean="0">
                <a:latin typeface="Arial" panose="020B0604020202020204" pitchFamily="34" charset="0"/>
                <a:cs typeface="Arial" panose="020B0604020202020204" pitchFamily="34" charset="0"/>
              </a:rPr>
              <a:t>facilita el  </a:t>
            </a:r>
            <a:r>
              <a:rPr lang="es-ES" sz="1400" dirty="0">
                <a:latin typeface="Arial" panose="020B0604020202020204" pitchFamily="34" charset="0"/>
                <a:cs typeface="Arial" panose="020B0604020202020204" pitchFamily="34" charset="0"/>
              </a:rPr>
              <a:t>detectar áreas de oportunidad para lograr una estrategia que asegure el éxito.</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
        <p:nvSpPr>
          <p:cNvPr id="4" name="Llamada de flecha hacia arriba 3"/>
          <p:cNvSpPr/>
          <p:nvPr/>
        </p:nvSpPr>
        <p:spPr>
          <a:xfrm>
            <a:off x="2449689" y="3736622"/>
            <a:ext cx="2235200" cy="1264356"/>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Brechas de mejora</a:t>
            </a:r>
            <a:endParaRPr lang="en-US" dirty="0"/>
          </a:p>
        </p:txBody>
      </p:sp>
    </p:spTree>
    <p:extLst>
      <p:ext uri="{BB962C8B-B14F-4D97-AF65-F5344CB8AC3E}">
        <p14:creationId xmlns:p14="http://schemas.microsoft.com/office/powerpoint/2010/main" val="5112248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smtClean="0">
                <a:solidFill>
                  <a:schemeClr val="accent1"/>
                </a:solidFill>
              </a:rPr>
              <a:t>4.-LA CONTABILIDAD ADMINISTRATIVA.</a:t>
            </a:r>
            <a:r>
              <a:rPr lang="es-ES" sz="2400" b="1" u="sng" dirty="0" smtClean="0">
                <a:solidFill>
                  <a:schemeClr val="accent1"/>
                </a:solidFill>
              </a:rPr>
              <a:t>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982133"/>
            <a:ext cx="10222748" cy="3516715"/>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DEFINICIÓN:</a:t>
            </a:r>
          </a:p>
          <a:p>
            <a:r>
              <a:rPr lang="es-ES" sz="1400" dirty="0"/>
              <a:t>Desde que nació, la contabilidad administrativa siempre ha estado atenta a las demandas del entorno que viven las empresas. </a:t>
            </a:r>
            <a:endParaRPr lang="es-ES" sz="1400" dirty="0" smtClean="0"/>
          </a:p>
          <a:p>
            <a:r>
              <a:rPr lang="es-ES" sz="1400" dirty="0" smtClean="0"/>
              <a:t>A </a:t>
            </a:r>
            <a:r>
              <a:rPr lang="es-ES" sz="1400" dirty="0"/>
              <a:t>principios del siglo xix existía una fuerte preocupación por medir y cuantificar los costos indirectos de fabricación </a:t>
            </a:r>
            <a:r>
              <a:rPr lang="es-ES" sz="1400" dirty="0" smtClean="0"/>
              <a:t>(CIF) aunados </a:t>
            </a:r>
            <a:r>
              <a:rPr lang="es-ES" sz="1400" dirty="0"/>
              <a:t>a la mano de obra, necesarios para transformar la materia prima en producto terminado</a:t>
            </a:r>
            <a:r>
              <a:rPr lang="es-ES" sz="1400" dirty="0" smtClean="0"/>
              <a:t>.</a:t>
            </a:r>
          </a:p>
          <a:p>
            <a:r>
              <a:rPr lang="es-ES" sz="1400" dirty="0" smtClean="0"/>
              <a:t> </a:t>
            </a:r>
            <a:r>
              <a:rPr lang="es-ES" sz="1400" dirty="0"/>
              <a:t>El objetivo era claro: controlar lo mejor posible los costos incurridos en dichos conceptos y de esta manera obtener más </a:t>
            </a:r>
            <a:r>
              <a:rPr lang="es-ES" sz="1400" dirty="0" smtClean="0"/>
              <a:t>utilidades. </a:t>
            </a:r>
            <a:r>
              <a:rPr lang="es-ES" sz="1400" dirty="0"/>
              <a:t>Esta situación se </a:t>
            </a:r>
            <a:r>
              <a:rPr lang="es-ES" sz="1400" dirty="0" smtClean="0"/>
              <a:t> vivió </a:t>
            </a:r>
            <a:r>
              <a:rPr lang="es-ES" sz="1400" dirty="0"/>
              <a:t>mucho en los talleres textiles mecanizados.</a:t>
            </a:r>
            <a:endParaRPr lang="es-ES" sz="1400" b="1" u="sng" dirty="0" smtClean="0">
              <a:solidFill>
                <a:schemeClr val="accent1">
                  <a:lumMod val="75000"/>
                </a:schemeClr>
              </a:solidFill>
            </a:endParaRPr>
          </a:p>
        </p:txBody>
      </p:sp>
    </p:spTree>
    <p:extLst>
      <p:ext uri="{BB962C8B-B14F-4D97-AF65-F5344CB8AC3E}">
        <p14:creationId xmlns:p14="http://schemas.microsoft.com/office/powerpoint/2010/main" val="12232183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smtClean="0">
                <a:solidFill>
                  <a:schemeClr val="accent1"/>
                </a:solidFill>
              </a:rPr>
              <a:t>4.-LA CONTABILIDAD ADMINISTRATIVA.</a:t>
            </a:r>
            <a:r>
              <a:rPr lang="es-ES" sz="2400" b="1" u="sng" dirty="0" smtClean="0">
                <a:solidFill>
                  <a:schemeClr val="accent1"/>
                </a:solidFill>
              </a:rPr>
              <a:t>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DEFINICIÓN:</a:t>
            </a:r>
          </a:p>
          <a:p>
            <a:r>
              <a:rPr lang="es-ES" sz="1400" dirty="0">
                <a:latin typeface="Arial" panose="020B0604020202020204" pitchFamily="34" charset="0"/>
                <a:cs typeface="Arial" panose="020B0604020202020204" pitchFamily="34" charset="0"/>
              </a:rPr>
              <a:t>A fines del siglo xix las grandes compañías, sobre todo en el ramo del acero, iniciaron el costeo a través de órdenes, con el fin de conocer lo mejor posible el costo de cada orden </a:t>
            </a:r>
            <a:r>
              <a:rPr lang="es-ES" sz="1400" dirty="0" smtClean="0">
                <a:latin typeface="Arial" panose="020B0604020202020204" pitchFamily="34" charset="0"/>
                <a:cs typeface="Arial" panose="020B0604020202020204" pitchFamily="34" charset="0"/>
              </a:rPr>
              <a:t>para de este modo poder </a:t>
            </a:r>
            <a:r>
              <a:rPr lang="es-ES" sz="1400" dirty="0">
                <a:latin typeface="Arial" panose="020B0604020202020204" pitchFamily="34" charset="0"/>
                <a:cs typeface="Arial" panose="020B0604020202020204" pitchFamily="34" charset="0"/>
              </a:rPr>
              <a:t>fijar el precio correcto y utilizar al máximo la capacidad instalada.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Así</a:t>
            </a:r>
            <a:r>
              <a:rPr lang="es-ES" sz="1400" dirty="0">
                <a:latin typeface="Arial" panose="020B0604020202020204" pitchFamily="34" charset="0"/>
                <a:cs typeface="Arial" panose="020B0604020202020204" pitchFamily="34" charset="0"/>
              </a:rPr>
              <a:t>, una vez más, la </a:t>
            </a:r>
            <a:r>
              <a:rPr lang="es-ES" sz="1400" dirty="0" smtClean="0">
                <a:latin typeface="Arial" panose="020B0604020202020204" pitchFamily="34" charset="0"/>
                <a:cs typeface="Arial" panose="020B0604020202020204" pitchFamily="34" charset="0"/>
              </a:rPr>
              <a:t>contabilidad </a:t>
            </a:r>
            <a:r>
              <a:rPr lang="es-ES" sz="1400" dirty="0">
                <a:latin typeface="Arial" panose="020B0604020202020204" pitchFamily="34" charset="0"/>
                <a:cs typeface="Arial" panose="020B0604020202020204" pitchFamily="34" charset="0"/>
              </a:rPr>
              <a:t>administrativa respondió a una necesidad específica de los </a:t>
            </a:r>
            <a:r>
              <a:rPr lang="es-ES" sz="1400" dirty="0" smtClean="0">
                <a:latin typeface="Arial" panose="020B0604020202020204" pitchFamily="34" charset="0"/>
                <a:cs typeface="Arial" panose="020B0604020202020204" pitchFamily="34" charset="0"/>
              </a:rPr>
              <a:t>administradores.</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93184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smtClean="0">
                <a:solidFill>
                  <a:schemeClr val="accent1"/>
                </a:solidFill>
              </a:rPr>
              <a:t>4.-LA CONTABILIDAD ADMINISTRATIVA.</a:t>
            </a:r>
            <a:r>
              <a:rPr lang="es-ES" sz="2400" b="1" u="sng" dirty="0" smtClean="0">
                <a:solidFill>
                  <a:schemeClr val="accent1"/>
                </a:solidFill>
              </a:rPr>
              <a:t>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DEFINICIÓN:</a:t>
            </a:r>
          </a:p>
          <a:p>
            <a:r>
              <a:rPr lang="es-ES" sz="1400" dirty="0">
                <a:latin typeface="Arial" panose="020B0604020202020204" pitchFamily="34" charset="0"/>
                <a:cs typeface="Arial" panose="020B0604020202020204" pitchFamily="34" charset="0"/>
              </a:rPr>
              <a:t>En la última década del siglo xx se desató una fuerte </a:t>
            </a:r>
            <a:r>
              <a:rPr lang="es-ES" sz="1400" dirty="0" smtClean="0">
                <a:latin typeface="Arial" panose="020B0604020202020204" pitchFamily="34" charset="0"/>
                <a:cs typeface="Arial" panose="020B0604020202020204" pitchFamily="34" charset="0"/>
              </a:rPr>
              <a:t>competencia, </a:t>
            </a:r>
            <a:r>
              <a:rPr lang="es-ES" sz="1400" dirty="0">
                <a:latin typeface="Arial" panose="020B0604020202020204" pitchFamily="34" charset="0"/>
                <a:cs typeface="Arial" panose="020B0604020202020204" pitchFamily="34" charset="0"/>
              </a:rPr>
              <a:t>Ahora se compite en una arena mundial y los cambios se producen en Europa, en Asia y en América.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La </a:t>
            </a:r>
            <a:r>
              <a:rPr lang="es-ES" sz="1400" dirty="0">
                <a:latin typeface="Arial" panose="020B0604020202020204" pitchFamily="34" charset="0"/>
                <a:cs typeface="Arial" panose="020B0604020202020204" pitchFamily="34" charset="0"/>
              </a:rPr>
              <a:t>adopción del euro como moneda única en la mayoría de los países de la Comunidad Europea y la firma de tratados y acuerdos de libre comercio entre países, </a:t>
            </a:r>
            <a:r>
              <a:rPr lang="es-ES" sz="1400" dirty="0" smtClean="0">
                <a:latin typeface="Arial" panose="020B0604020202020204" pitchFamily="34" charset="0"/>
                <a:cs typeface="Arial" panose="020B0604020202020204" pitchFamily="34" charset="0"/>
              </a:rPr>
              <a:t>junto  </a:t>
            </a:r>
            <a:r>
              <a:rPr lang="es-ES" sz="1400" dirty="0">
                <a:latin typeface="Arial" panose="020B0604020202020204" pitchFamily="34" charset="0"/>
                <a:cs typeface="Arial" panose="020B0604020202020204" pitchFamily="34" charset="0"/>
              </a:rPr>
              <a:t>a nuevas formas de comercialización como el comercio electrónico y las operaciones de negocio a </a:t>
            </a:r>
            <a:r>
              <a:rPr lang="es-ES" sz="1400" dirty="0" smtClean="0">
                <a:latin typeface="Arial" panose="020B0604020202020204" pitchFamily="34" charset="0"/>
                <a:cs typeface="Arial" panose="020B0604020202020204" pitchFamily="34" charset="0"/>
              </a:rPr>
              <a:t>negocio , </a:t>
            </a:r>
            <a:r>
              <a:rPr lang="es-ES" sz="1400" dirty="0">
                <a:latin typeface="Arial" panose="020B0604020202020204" pitchFamily="34" charset="0"/>
                <a:cs typeface="Arial" panose="020B0604020202020204" pitchFamily="34" charset="0"/>
              </a:rPr>
              <a:t>a través de internet y de manera automática, han cambiado la perspectiva de los negocios y han traído nuevos retos para la contabilidad </a:t>
            </a:r>
            <a:r>
              <a:rPr lang="es-ES" sz="1400" dirty="0" smtClean="0">
                <a:latin typeface="Arial" panose="020B0604020202020204" pitchFamily="34" charset="0"/>
                <a:cs typeface="Arial" panose="020B0604020202020204" pitchFamily="34" charset="0"/>
              </a:rPr>
              <a:t>Administrativa</a:t>
            </a:r>
            <a:r>
              <a:rPr lang="es-ES" sz="1400" dirty="0"/>
              <a:t>. </a:t>
            </a:r>
            <a:endParaRPr lang="es-ES" sz="1400" b="1" u="sng" dirty="0" smtClean="0">
              <a:solidFill>
                <a:schemeClr val="accent1">
                  <a:lumMod val="75000"/>
                </a:schemeClr>
              </a:solidFill>
            </a:endParaRPr>
          </a:p>
        </p:txBody>
      </p:sp>
      <p:sp>
        <p:nvSpPr>
          <p:cNvPr id="4" name="Llamada de flecha hacia arriba 3"/>
          <p:cNvSpPr/>
          <p:nvPr/>
        </p:nvSpPr>
        <p:spPr>
          <a:xfrm>
            <a:off x="4007556" y="3584448"/>
            <a:ext cx="2257777" cy="914400"/>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Cambio de paradigma</a:t>
            </a:r>
            <a:endParaRPr lang="en-US" dirty="0"/>
          </a:p>
        </p:txBody>
      </p:sp>
    </p:spTree>
    <p:extLst>
      <p:ext uri="{BB962C8B-B14F-4D97-AF65-F5344CB8AC3E}">
        <p14:creationId xmlns:p14="http://schemas.microsoft.com/office/powerpoint/2010/main" val="199693211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smtClean="0">
                <a:solidFill>
                  <a:schemeClr val="accent1"/>
                </a:solidFill>
              </a:rPr>
              <a:t>4.-LA CONTABILIDAD ADMINISTRATIVA.</a:t>
            </a:r>
            <a:r>
              <a:rPr lang="es-ES" sz="2400" b="1" u="sng" dirty="0" smtClean="0">
                <a:solidFill>
                  <a:schemeClr val="accent1"/>
                </a:solidFill>
              </a:rPr>
              <a:t>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982133"/>
            <a:ext cx="10222748" cy="3516715"/>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DEFINICIÓN:</a:t>
            </a:r>
          </a:p>
          <a:p>
            <a:r>
              <a:rPr lang="es-ES" sz="1400" dirty="0"/>
              <a:t>Por mencionar alguno, el esquema de negocios globalizado ha puesto de manifiesto la necesidad de un mejor sistema de información para la determinación de los costos</a:t>
            </a:r>
            <a:r>
              <a:rPr lang="es-ES" sz="1400" dirty="0" smtClean="0"/>
              <a:t>.</a:t>
            </a:r>
          </a:p>
          <a:p>
            <a:r>
              <a:rPr lang="es-ES" sz="1400" dirty="0" smtClean="0"/>
              <a:t> </a:t>
            </a:r>
            <a:r>
              <a:rPr lang="es-ES" sz="1400" dirty="0"/>
              <a:t>En la actualidad, todavía en muchas plantas se usa una sola tasa de aplicación de los gastos de fabricación indirectos que son absorbidos por todos los productos. </a:t>
            </a:r>
            <a:endParaRPr lang="es-ES" sz="1400" dirty="0" smtClean="0"/>
          </a:p>
          <a:p>
            <a:r>
              <a:rPr lang="es-ES" sz="1400" dirty="0" smtClean="0"/>
              <a:t>Existe </a:t>
            </a:r>
            <a:r>
              <a:rPr lang="es-ES" sz="1400" dirty="0"/>
              <a:t>poca o nula cultura para determinar los costos incrementales que generan los pedidos de acuerdo con las especificaciones de los clientes, lo cual crea sistemas engañosos. De esta manera los administradores han perdido el control de los </a:t>
            </a:r>
            <a:r>
              <a:rPr lang="es-ES" sz="1400" b="1" dirty="0">
                <a:solidFill>
                  <a:srgbClr val="FF0000"/>
                </a:solidFill>
              </a:rPr>
              <a:t>costos </a:t>
            </a:r>
            <a:r>
              <a:rPr lang="es-ES" sz="1400" b="1" dirty="0" smtClean="0">
                <a:solidFill>
                  <a:srgbClr val="FF0000"/>
                </a:solidFill>
              </a:rPr>
              <a:t>incrementales.</a:t>
            </a:r>
            <a:endParaRPr lang="es-ES" sz="1400" b="1" u="sng" dirty="0" smtClean="0">
              <a:solidFill>
                <a:srgbClr val="FF0000"/>
              </a:solidFill>
            </a:endParaRPr>
          </a:p>
        </p:txBody>
      </p:sp>
      <p:sp>
        <p:nvSpPr>
          <p:cNvPr id="4" name="Llamada de flecha hacia arriba 3"/>
          <p:cNvSpPr/>
          <p:nvPr/>
        </p:nvSpPr>
        <p:spPr>
          <a:xfrm>
            <a:off x="1207910" y="3584448"/>
            <a:ext cx="5057423" cy="2037419"/>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Para las empresas, el </a:t>
            </a:r>
            <a:r>
              <a:rPr lang="es-ES" dirty="0" smtClean="0"/>
              <a:t>costo </a:t>
            </a:r>
            <a:r>
              <a:rPr lang="es-ES" dirty="0"/>
              <a:t>incremental es un cálculo esencial para determinar la variación de los gastos en que incurrirán si amplían su </a:t>
            </a:r>
            <a:r>
              <a:rPr lang="es-ES" dirty="0" smtClean="0"/>
              <a:t> nivel de producción</a:t>
            </a:r>
            <a:r>
              <a:rPr lang="es-ES" dirty="0"/>
              <a:t>.</a:t>
            </a:r>
            <a:endParaRPr lang="en-US" dirty="0"/>
          </a:p>
        </p:txBody>
      </p:sp>
    </p:spTree>
    <p:extLst>
      <p:ext uri="{BB962C8B-B14F-4D97-AF65-F5344CB8AC3E}">
        <p14:creationId xmlns:p14="http://schemas.microsoft.com/office/powerpoint/2010/main" val="212663777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smtClean="0">
                <a:solidFill>
                  <a:schemeClr val="accent1"/>
                </a:solidFill>
              </a:rPr>
              <a:t>4.-LA CONTABILIDAD ADMINISTRATIVA.</a:t>
            </a:r>
            <a:r>
              <a:rPr lang="es-ES" sz="2400" b="1" u="sng" dirty="0" smtClean="0">
                <a:solidFill>
                  <a:schemeClr val="accent1"/>
                </a:solidFill>
              </a:rPr>
              <a:t>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DEFINICIÓN:</a:t>
            </a:r>
          </a:p>
          <a:p>
            <a:r>
              <a:rPr lang="es-ES" sz="1400" dirty="0"/>
              <a:t>En cambio, los países de la Cuenca del Pacífico cuentan con metodologías adecuadas para medir los costos incrementales y los costos identificables con cada proceso o actividad específica, con el fin de reducir los costos innecesarios y evitar el subsidio de líneas, clientes, zonas o rutas, cuyos costos exactos se desconocen debido al empleo de un sistema de costeo incorrecto, lo cual origina decisiones equivocadas.</a:t>
            </a:r>
            <a:endParaRPr lang="es-ES" sz="1400" b="1" u="sng" dirty="0" smtClean="0">
              <a:solidFill>
                <a:schemeClr val="accent1">
                  <a:lumMod val="75000"/>
                </a:schemeClr>
              </a:solidFill>
            </a:endParaRPr>
          </a:p>
        </p:txBody>
      </p:sp>
    </p:spTree>
    <p:extLst>
      <p:ext uri="{BB962C8B-B14F-4D97-AF65-F5344CB8AC3E}">
        <p14:creationId xmlns:p14="http://schemas.microsoft.com/office/powerpoint/2010/main" val="7698155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smtClean="0">
                <a:solidFill>
                  <a:schemeClr val="accent1"/>
                </a:solidFill>
              </a:rPr>
              <a:t>4.-LA CONTABILIDAD ADMINISTRATIVA.</a:t>
            </a:r>
            <a:r>
              <a:rPr lang="es-ES" sz="2400" b="1" u="sng" dirty="0" smtClean="0">
                <a:solidFill>
                  <a:schemeClr val="accent1"/>
                </a:solidFill>
              </a:rPr>
              <a:t>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DEFINICIÓN:</a:t>
            </a:r>
          </a:p>
          <a:p>
            <a:r>
              <a:rPr lang="es-ES" sz="1400" dirty="0">
                <a:latin typeface="Arial" panose="020B0604020202020204" pitchFamily="34" charset="0"/>
                <a:cs typeface="Arial" panose="020B0604020202020204" pitchFamily="34" charset="0"/>
              </a:rPr>
              <a:t>En esta </a:t>
            </a:r>
            <a:r>
              <a:rPr lang="es-ES" sz="1400" dirty="0" smtClean="0">
                <a:latin typeface="Arial" panose="020B0604020202020204" pitchFamily="34" charset="0"/>
                <a:cs typeface="Arial" panose="020B0604020202020204" pitchFamily="34" charset="0"/>
              </a:rPr>
              <a:t>presentación </a:t>
            </a:r>
            <a:r>
              <a:rPr lang="es-ES" sz="1400" dirty="0">
                <a:latin typeface="Arial" panose="020B0604020202020204" pitchFamily="34" charset="0"/>
                <a:cs typeface="Arial" panose="020B0604020202020204" pitchFamily="34" charset="0"/>
              </a:rPr>
              <a:t>se analizará el papel que desempeña la contabilidad administrativa dentro del proceso de la administración, especialmente en lo referente a las actividades de planeación y control</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En estas actividades se utiliza frecuentemente la contabilidad administrativa porque, de otra forma, sería muy difícil realizarlas y sus resultados serían muy pobres</a:t>
            </a:r>
            <a:r>
              <a:rPr lang="es-ES" sz="1400" dirty="0" smtClean="0">
                <a:latin typeface="Arial" panose="020B0604020202020204" pitchFamily="34" charset="0"/>
                <a:cs typeface="Arial" panose="020B0604020202020204" pitchFamily="34" charset="0"/>
              </a:rPr>
              <a:t>.</a:t>
            </a:r>
          </a:p>
          <a:p>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 </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177222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smtClean="0">
                <a:solidFill>
                  <a:schemeClr val="accent1"/>
                </a:solidFill>
              </a:rPr>
              <a:t>4.-LA CONTABILIDAD ADMINISTRATIVA.</a:t>
            </a:r>
            <a:r>
              <a:rPr lang="es-ES" sz="2400" b="1" u="sng" dirty="0" smtClean="0">
                <a:solidFill>
                  <a:schemeClr val="accent1"/>
                </a:solidFill>
              </a:rPr>
              <a:t>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DEFINICIÓN</a:t>
            </a:r>
            <a:r>
              <a:rPr lang="es-ES" sz="1400" b="1" u="sng" dirty="0" smtClean="0">
                <a:solidFill>
                  <a:schemeClr val="accent1"/>
                </a:solidFill>
                <a:latin typeface="Arial" panose="020B0604020202020204" pitchFamily="34" charset="0"/>
                <a:cs typeface="Arial" panose="020B0604020202020204" pitchFamily="34" charset="0"/>
              </a:rPr>
              <a:t>:</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Se analizará también la forma en que la contabilidad administrativa facilita el proceso de toma de decisiones, tanto en el corto como en el largo plazo, en los diversos </a:t>
            </a:r>
            <a:r>
              <a:rPr lang="es-ES" sz="1400" dirty="0" smtClean="0">
                <a:latin typeface="Arial" panose="020B0604020202020204" pitchFamily="34" charset="0"/>
                <a:cs typeface="Arial" panose="020B0604020202020204" pitchFamily="34" charset="0"/>
              </a:rPr>
              <a:t>niveles </a:t>
            </a:r>
            <a:r>
              <a:rPr lang="es-ES" sz="1400" dirty="0">
                <a:latin typeface="Arial" panose="020B0604020202020204" pitchFamily="34" charset="0"/>
                <a:cs typeface="Arial" panose="020B0604020202020204" pitchFamily="34" charset="0"/>
              </a:rPr>
              <a:t>de la </a:t>
            </a:r>
            <a:r>
              <a:rPr lang="es-ES" sz="1400" dirty="0" smtClean="0">
                <a:latin typeface="Arial" panose="020B0604020202020204" pitchFamily="34" charset="0"/>
                <a:cs typeface="Arial" panose="020B0604020202020204" pitchFamily="34" charset="0"/>
              </a:rPr>
              <a:t>administración.</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446566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smtClean="0">
                <a:solidFill>
                  <a:schemeClr val="accent1"/>
                </a:solidFill>
              </a:rPr>
              <a:t>4.-LA CONTABILIDAD ADMINISTRATIVA.</a:t>
            </a:r>
            <a:r>
              <a:rPr lang="es-ES" sz="2400" b="1" u="sng" dirty="0" smtClean="0">
                <a:solidFill>
                  <a:schemeClr val="accent1"/>
                </a:solidFill>
              </a:rPr>
              <a:t>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DEFINICIÓN</a:t>
            </a:r>
            <a:r>
              <a:rPr lang="es-ES" sz="1400" b="1" u="sng" dirty="0" smtClean="0">
                <a:solidFill>
                  <a:schemeClr val="accent1"/>
                </a:solidFill>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Tal </a:t>
            </a:r>
            <a:r>
              <a:rPr lang="es-ES" sz="1400" dirty="0">
                <a:latin typeface="Arial" panose="020B0604020202020204" pitchFamily="34" charset="0"/>
                <a:cs typeface="Arial" panose="020B0604020202020204" pitchFamily="34" charset="0"/>
              </a:rPr>
              <a:t>como se dijo </a:t>
            </a:r>
            <a:r>
              <a:rPr lang="es-ES" sz="1400" dirty="0" smtClean="0">
                <a:latin typeface="Arial" panose="020B0604020202020204" pitchFamily="34" charset="0"/>
                <a:cs typeface="Arial" panose="020B0604020202020204" pitchFamily="34" charset="0"/>
              </a:rPr>
              <a:t>precedentemente, </a:t>
            </a:r>
            <a:r>
              <a:rPr lang="es-ES" sz="1400" dirty="0">
                <a:latin typeface="Arial" panose="020B0604020202020204" pitchFamily="34" charset="0"/>
                <a:cs typeface="Arial" panose="020B0604020202020204" pitchFamily="34" charset="0"/>
              </a:rPr>
              <a:t>las nuevas tendencias en la </a:t>
            </a:r>
            <a:r>
              <a:rPr lang="es-ES" sz="1400" dirty="0" smtClean="0">
                <a:latin typeface="Arial" panose="020B0604020202020204" pitchFamily="34" charset="0"/>
                <a:cs typeface="Arial" panose="020B0604020202020204" pitchFamily="34" charset="0"/>
              </a:rPr>
              <a:t>administración </a:t>
            </a:r>
            <a:r>
              <a:rPr lang="es-ES" sz="1400" dirty="0">
                <a:latin typeface="Arial" panose="020B0604020202020204" pitchFamily="34" charset="0"/>
                <a:cs typeface="Arial" panose="020B0604020202020204" pitchFamily="34" charset="0"/>
              </a:rPr>
              <a:t>de los negocios exigen que la contabilidad </a:t>
            </a:r>
            <a:r>
              <a:rPr lang="es-ES" sz="1400" dirty="0" smtClean="0">
                <a:latin typeface="Arial" panose="020B0604020202020204" pitchFamily="34" charset="0"/>
                <a:cs typeface="Arial" panose="020B0604020202020204" pitchFamily="34" charset="0"/>
              </a:rPr>
              <a:t>administrativa  </a:t>
            </a:r>
            <a:r>
              <a:rPr lang="es-ES" sz="1400" dirty="0">
                <a:latin typeface="Arial" panose="020B0604020202020204" pitchFamily="34" charset="0"/>
                <a:cs typeface="Arial" panose="020B0604020202020204" pitchFamily="34" charset="0"/>
              </a:rPr>
              <a:t>responda </a:t>
            </a:r>
            <a:r>
              <a:rPr lang="es-ES" sz="1400" dirty="0" smtClean="0">
                <a:latin typeface="Arial" panose="020B0604020202020204" pitchFamily="34" charset="0"/>
                <a:cs typeface="Arial" panose="020B0604020202020204" pitchFamily="34" charset="0"/>
              </a:rPr>
              <a:t> a  los </a:t>
            </a:r>
            <a:r>
              <a:rPr lang="es-ES" sz="1400" dirty="0">
                <a:latin typeface="Arial" panose="020B0604020202020204" pitchFamily="34" charset="0"/>
                <a:cs typeface="Arial" panose="020B0604020202020204" pitchFamily="34" charset="0"/>
              </a:rPr>
              <a:t>retos que enfrentan las organizaciones para </a:t>
            </a:r>
            <a:r>
              <a:rPr lang="es-ES" sz="1400" dirty="0" smtClean="0">
                <a:latin typeface="Arial" panose="020B0604020202020204" pitchFamily="34" charset="0"/>
                <a:cs typeface="Arial" panose="020B0604020202020204" pitchFamily="34" charset="0"/>
              </a:rPr>
              <a:t>lograr </a:t>
            </a:r>
            <a:r>
              <a:rPr lang="es-ES" sz="1400" dirty="0">
                <a:latin typeface="Arial" panose="020B0604020202020204" pitchFamily="34" charset="0"/>
                <a:cs typeface="Arial" panose="020B0604020202020204" pitchFamily="34" charset="0"/>
              </a:rPr>
              <a:t>ser competitivas; por ello es necesario que al utilizar cualquier herramienta de este campo de la contabilidad, se tomen en cuenta dichas tendencias, de tal forma que los sistemas de información administrativa cumplan con su </a:t>
            </a:r>
            <a:r>
              <a:rPr lang="es-ES" sz="1400" dirty="0" smtClean="0">
                <a:latin typeface="Arial" panose="020B0604020202020204" pitchFamily="34" charset="0"/>
                <a:cs typeface="Arial" panose="020B0604020202020204" pitchFamily="34" charset="0"/>
              </a:rPr>
              <a:t>misión de: </a:t>
            </a:r>
            <a:r>
              <a:rPr lang="es-ES" sz="1400" b="1" dirty="0" smtClean="0">
                <a:solidFill>
                  <a:srgbClr val="FF0000"/>
                </a:solidFill>
                <a:latin typeface="Arial" panose="020B0604020202020204" pitchFamily="34" charset="0"/>
                <a:cs typeface="Arial" panose="020B0604020202020204" pitchFamily="34" charset="0"/>
              </a:rPr>
              <a:t>proporcionar </a:t>
            </a:r>
            <a:r>
              <a:rPr lang="es-ES" sz="1400" b="1" dirty="0">
                <a:solidFill>
                  <a:srgbClr val="FF0000"/>
                </a:solidFill>
                <a:latin typeface="Arial" panose="020B0604020202020204" pitchFamily="34" charset="0"/>
                <a:cs typeface="Arial" panose="020B0604020202020204" pitchFamily="34" charset="0"/>
              </a:rPr>
              <a:t>a los usuarios </a:t>
            </a:r>
            <a:r>
              <a:rPr lang="es-ES" sz="1400" b="1" dirty="0" smtClean="0">
                <a:solidFill>
                  <a:srgbClr val="FF0000"/>
                </a:solidFill>
                <a:latin typeface="Arial" panose="020B0604020202020204" pitchFamily="34" charset="0"/>
                <a:cs typeface="Arial" panose="020B0604020202020204" pitchFamily="34" charset="0"/>
              </a:rPr>
              <a:t>internos </a:t>
            </a:r>
            <a:r>
              <a:rPr lang="es-ES" sz="1400" b="1" dirty="0">
                <a:solidFill>
                  <a:srgbClr val="FF0000"/>
                </a:solidFill>
                <a:latin typeface="Arial" panose="020B0604020202020204" pitchFamily="34" charset="0"/>
                <a:cs typeface="Arial" panose="020B0604020202020204" pitchFamily="34" charset="0"/>
              </a:rPr>
              <a:t>información relevante, útil y </a:t>
            </a:r>
            <a:r>
              <a:rPr lang="es-ES" sz="1400" b="1" dirty="0" smtClean="0">
                <a:solidFill>
                  <a:srgbClr val="FF0000"/>
                </a:solidFill>
                <a:latin typeface="Arial" panose="020B0604020202020204" pitchFamily="34" charset="0"/>
                <a:cs typeface="Arial" panose="020B0604020202020204" pitchFamily="34" charset="0"/>
              </a:rPr>
              <a:t>oportuna.</a:t>
            </a:r>
            <a:endParaRPr lang="es-ES" sz="1400" b="1" u="sng" dirty="0">
              <a:solidFill>
                <a:srgbClr val="FF0000"/>
              </a:solidFill>
              <a:latin typeface="Arial" panose="020B0604020202020204" pitchFamily="34" charset="0"/>
              <a:cs typeface="Arial" panose="020B0604020202020204" pitchFamily="34" charset="0"/>
            </a:endParaRPr>
          </a:p>
        </p:txBody>
      </p:sp>
      <p:sp>
        <p:nvSpPr>
          <p:cNvPr id="4" name="Llamada de flecha hacia arriba 3"/>
          <p:cNvSpPr/>
          <p:nvPr/>
        </p:nvSpPr>
        <p:spPr>
          <a:xfrm>
            <a:off x="5125157" y="3104444"/>
            <a:ext cx="2528710" cy="1061155"/>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latin typeface="Arial" panose="020B0604020202020204" pitchFamily="34" charset="0"/>
                <a:cs typeface="Arial" panose="020B0604020202020204" pitchFamily="34" charset="0"/>
              </a:rPr>
              <a:t>TRES CARACTERÍSTICAS ESENCIALES DE  LA CONTABILIDAD ADMINISTRATIVA</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885163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smtClean="0">
                <a:solidFill>
                  <a:schemeClr val="accent1"/>
                </a:solidFill>
              </a:rPr>
              <a:t>4.-LA CONTABILIDAD ADMINISTRATIVA.</a:t>
            </a:r>
            <a:r>
              <a:rPr lang="es-ES" sz="2400" b="1" u="sng" dirty="0" smtClean="0">
                <a:solidFill>
                  <a:schemeClr val="accent1"/>
                </a:solidFill>
              </a:rPr>
              <a:t>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DEFINICIÓN</a:t>
            </a:r>
            <a:r>
              <a:rPr lang="es-ES" sz="1400" b="1" u="sng" dirty="0" smtClean="0">
                <a:solidFill>
                  <a:schemeClr val="accent1"/>
                </a:solidFill>
                <a:latin typeface="Arial" panose="020B0604020202020204" pitchFamily="34" charset="0"/>
                <a:cs typeface="Arial" panose="020B0604020202020204" pitchFamily="34" charset="0"/>
              </a:rPr>
              <a:t>:</a:t>
            </a:r>
          </a:p>
          <a:p>
            <a:r>
              <a:rPr lang="es-ES" sz="1400" dirty="0">
                <a:latin typeface="Arial" panose="020B0604020202020204" pitchFamily="34" charset="0"/>
                <a:cs typeface="Arial" panose="020B0604020202020204" pitchFamily="34" charset="0"/>
              </a:rPr>
              <a:t>a surgido una corriente en la profesión contable que afirma que la misión y el </a:t>
            </a:r>
            <a:r>
              <a:rPr lang="es-ES" sz="1400" dirty="0" smtClean="0">
                <a:latin typeface="Arial" panose="020B0604020202020204" pitchFamily="34" charset="0"/>
                <a:cs typeface="Arial" panose="020B0604020202020204" pitchFamily="34" charset="0"/>
              </a:rPr>
              <a:t>objetivo </a:t>
            </a:r>
            <a:r>
              <a:rPr lang="es-ES" sz="1400" dirty="0">
                <a:latin typeface="Arial" panose="020B0604020202020204" pitchFamily="34" charset="0"/>
                <a:cs typeface="Arial" panose="020B0604020202020204" pitchFamily="34" charset="0"/>
              </a:rPr>
              <a:t>principal de la contabilidad debe ser modificar el comportamiento humano; es decir, se debe promover el mejoramiento continuo </a:t>
            </a:r>
            <a:r>
              <a:rPr lang="es-ES" sz="1400" b="1" dirty="0">
                <a:solidFill>
                  <a:srgbClr val="FF0000"/>
                </a:solidFill>
                <a:latin typeface="Arial" panose="020B0604020202020204" pitchFamily="34" charset="0"/>
                <a:cs typeface="Arial" panose="020B0604020202020204" pitchFamily="34" charset="0"/>
              </a:rPr>
              <a:t>al planear, al tomar decisiones y al controlar</a:t>
            </a:r>
            <a:r>
              <a:rPr lang="es-ES" sz="1400" dirty="0">
                <a:latin typeface="Arial" panose="020B0604020202020204" pitchFamily="34" charset="0"/>
                <a:cs typeface="Arial" panose="020B0604020202020204" pitchFamily="34" charset="0"/>
              </a:rPr>
              <a:t>, de tal forma que al contar con un excelente sistema de información se </a:t>
            </a:r>
            <a:r>
              <a:rPr lang="es-ES" sz="1400" dirty="0" smtClean="0">
                <a:latin typeface="Arial" panose="020B0604020202020204" pitchFamily="34" charset="0"/>
                <a:cs typeface="Arial" panose="020B0604020202020204" pitchFamily="34" charset="0"/>
              </a:rPr>
              <a:t>logre EL  </a:t>
            </a:r>
            <a:r>
              <a:rPr lang="es-ES" sz="1400" dirty="0">
                <a:latin typeface="Arial" panose="020B0604020202020204" pitchFamily="34" charset="0"/>
                <a:cs typeface="Arial" panose="020B0604020202020204" pitchFamily="34" charset="0"/>
              </a:rPr>
              <a:t>transformar a las organizaciones en empresas de clase mundial.</a:t>
            </a:r>
            <a:endParaRPr lang="es-ES" sz="1400" b="1" u="sng" dirty="0">
              <a:solidFill>
                <a:schemeClr val="accent1"/>
              </a:solidFill>
              <a:latin typeface="Arial" panose="020B0604020202020204" pitchFamily="34" charset="0"/>
              <a:cs typeface="Arial" panose="020B0604020202020204" pitchFamily="34" charset="0"/>
            </a:endParaRPr>
          </a:p>
          <a:p>
            <a:endParaRPr lang="es-ES" sz="1400" b="1" u="sng" dirty="0" smtClean="0">
              <a:solidFill>
                <a:schemeClr val="accent1">
                  <a:lumMod val="75000"/>
                </a:schemeClr>
              </a:solidFill>
            </a:endParaRPr>
          </a:p>
        </p:txBody>
      </p:sp>
    </p:spTree>
    <p:extLst>
      <p:ext uri="{BB962C8B-B14F-4D97-AF65-F5344CB8AC3E}">
        <p14:creationId xmlns:p14="http://schemas.microsoft.com/office/powerpoint/2010/main" val="67554792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smtClean="0">
                <a:solidFill>
                  <a:schemeClr val="accent1"/>
                </a:solidFill>
              </a:rPr>
              <a:t>4.-LA CONTABILIDAD ADMINISTRATIVA.</a:t>
            </a:r>
            <a:r>
              <a:rPr lang="es-ES" sz="2400" b="1" u="sng" dirty="0" smtClean="0">
                <a:solidFill>
                  <a:schemeClr val="accent1"/>
                </a:solidFill>
              </a:rPr>
              <a:t>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DEFINICIÓN:</a:t>
            </a:r>
          </a:p>
          <a:p>
            <a:r>
              <a:rPr lang="es-ES" sz="1400" dirty="0">
                <a:latin typeface="Arial" panose="020B0604020202020204" pitchFamily="34" charset="0"/>
                <a:cs typeface="Arial" panose="020B0604020202020204" pitchFamily="34" charset="0"/>
              </a:rPr>
              <a:t>Todas ellas buscan ayudar al administrador a que la organización enfrente de manera rápida y efectiva al ambiente </a:t>
            </a:r>
            <a:r>
              <a:rPr lang="es-ES" sz="1400" dirty="0" smtClean="0">
                <a:latin typeface="Arial" panose="020B0604020202020204" pitchFamily="34" charset="0"/>
                <a:cs typeface="Arial" panose="020B0604020202020204" pitchFamily="34" charset="0"/>
              </a:rPr>
              <a:t>globalizado QUE  impera en  </a:t>
            </a:r>
            <a:r>
              <a:rPr lang="es-ES" sz="1400" dirty="0">
                <a:latin typeface="Arial" panose="020B0604020202020204" pitchFamily="34" charset="0"/>
                <a:cs typeface="Arial" panose="020B0604020202020204" pitchFamily="34" charset="0"/>
              </a:rPr>
              <a:t>la actualidad</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A continuación  </a:t>
            </a:r>
            <a:r>
              <a:rPr lang="es-ES" sz="1400" dirty="0">
                <a:latin typeface="Arial" panose="020B0604020202020204" pitchFamily="34" charset="0"/>
                <a:cs typeface="Arial" panose="020B0604020202020204" pitchFamily="34" charset="0"/>
              </a:rPr>
              <a:t>En la figura 1-4 se presenta un cuadro con la síntesis de las principales influencias que la globalización tiene tanto sobre la administración como sobre la contabilidad administrativa.</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6204803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fontScale="90000"/>
          </a:bodyPr>
          <a:lstStyle/>
          <a:p>
            <a:r>
              <a:rPr lang="es-ES" sz="2400" dirty="0" smtClean="0">
                <a:solidFill>
                  <a:schemeClr val="accent1"/>
                </a:solidFill>
              </a:rPr>
              <a:t>  </a:t>
            </a:r>
            <a:r>
              <a:rPr lang="es-ES" sz="1600" b="1" u="sng" dirty="0" smtClean="0">
                <a:solidFill>
                  <a:schemeClr val="accent1"/>
                </a:solidFill>
                <a:latin typeface="Arial" panose="020B0604020202020204" pitchFamily="34" charset="0"/>
                <a:cs typeface="Arial" panose="020B0604020202020204" pitchFamily="34" charset="0"/>
              </a:rPr>
              <a:t>4.-PRINCIPALES INFLUENCIAS DE LA GLOBALIZACIÓN SOBRE LA ADMINISTARCIÓN Y CONTABILIDAD ADMINISTRATIVA. </a:t>
            </a:r>
            <a:r>
              <a:rPr lang="es-ES" sz="2400" dirty="0">
                <a:solidFill>
                  <a:schemeClr val="accent1"/>
                </a:solidFill>
              </a:rPr>
              <a:t/>
            </a:r>
            <a:br>
              <a:rPr lang="es-ES" sz="2400"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672053940"/>
              </p:ext>
            </p:extLst>
          </p:nvPr>
        </p:nvGraphicFramePr>
        <p:xfrm>
          <a:off x="457201" y="886970"/>
          <a:ext cx="10597650" cy="4709160"/>
        </p:xfrm>
        <a:graphic>
          <a:graphicData uri="http://schemas.openxmlformats.org/drawingml/2006/table">
            <a:tbl>
              <a:tblPr firstRow="1" bandRow="1">
                <a:tableStyleId>{5C22544A-7EE6-4342-B048-85BDC9FD1C3A}</a:tableStyleId>
              </a:tblPr>
              <a:tblGrid>
                <a:gridCol w="3532550">
                  <a:extLst>
                    <a:ext uri="{9D8B030D-6E8A-4147-A177-3AD203B41FA5}">
                      <a16:colId xmlns="" xmlns:a16="http://schemas.microsoft.com/office/drawing/2014/main" val="3458086643"/>
                    </a:ext>
                  </a:extLst>
                </a:gridCol>
                <a:gridCol w="3532550">
                  <a:extLst>
                    <a:ext uri="{9D8B030D-6E8A-4147-A177-3AD203B41FA5}">
                      <a16:colId xmlns="" xmlns:a16="http://schemas.microsoft.com/office/drawing/2014/main" val="2374517945"/>
                    </a:ext>
                  </a:extLst>
                </a:gridCol>
                <a:gridCol w="3532550">
                  <a:extLst>
                    <a:ext uri="{9D8B030D-6E8A-4147-A177-3AD203B41FA5}">
                      <a16:colId xmlns="" xmlns:a16="http://schemas.microsoft.com/office/drawing/2014/main" val="3755409519"/>
                    </a:ext>
                  </a:extLst>
                </a:gridCol>
              </a:tblGrid>
              <a:tr h="685800">
                <a:tc>
                  <a:txBody>
                    <a:bodyPr/>
                    <a:lstStyle/>
                    <a:p>
                      <a:r>
                        <a:rPr lang="es-ES" sz="1200" dirty="0" smtClean="0">
                          <a:latin typeface="Arial" panose="020B0604020202020204" pitchFamily="34" charset="0"/>
                          <a:cs typeface="Arial" panose="020B0604020202020204" pitchFamily="34" charset="0"/>
                        </a:rPr>
                        <a:t>TEMAS PRINCIPALES</a:t>
                      </a:r>
                      <a:endParaRPr lang="en-US" sz="1200" dirty="0">
                        <a:latin typeface="Arial" panose="020B0604020202020204" pitchFamily="34" charset="0"/>
                        <a:cs typeface="Arial" panose="020B0604020202020204" pitchFamily="34" charset="0"/>
                      </a:endParaRPr>
                    </a:p>
                  </a:txBody>
                  <a:tcPr/>
                </a:tc>
                <a:tc>
                  <a:txBody>
                    <a:bodyPr/>
                    <a:lstStyle/>
                    <a:p>
                      <a:r>
                        <a:rPr lang="es-ES" sz="1200" dirty="0" smtClean="0">
                          <a:latin typeface="Arial" panose="020B0604020202020204" pitchFamily="34" charset="0"/>
                          <a:cs typeface="Arial" panose="020B0604020202020204" pitchFamily="34" charset="0"/>
                        </a:rPr>
                        <a:t>EFECTO SOBRE LA ADMINISTRACIÓN DE UN NEGOCIO</a:t>
                      </a:r>
                      <a:endParaRPr lang="en-US" sz="1200" dirty="0">
                        <a:latin typeface="Arial" panose="020B0604020202020204" pitchFamily="34" charset="0"/>
                        <a:cs typeface="Arial" panose="020B0604020202020204" pitchFamily="34" charset="0"/>
                      </a:endParaRPr>
                    </a:p>
                  </a:txBody>
                  <a:tcPr/>
                </a:tc>
                <a:tc>
                  <a:txBody>
                    <a:bodyPr/>
                    <a:lstStyle/>
                    <a:p>
                      <a:r>
                        <a:rPr lang="es-ES" sz="1200" dirty="0" smtClean="0">
                          <a:latin typeface="Arial" panose="020B0604020202020204" pitchFamily="34" charset="0"/>
                          <a:cs typeface="Arial" panose="020B0604020202020204" pitchFamily="34" charset="0"/>
                        </a:rPr>
                        <a:t>EFECTO SOBRE LA CONTABILIDAD ADMINISTRATIVA</a:t>
                      </a:r>
                      <a:endParaRPr lang="en-US" sz="12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55000202"/>
                  </a:ext>
                </a:extLst>
              </a:tr>
              <a:tr h="548640">
                <a:tc>
                  <a:txBody>
                    <a:bodyPr/>
                    <a:lstStyle/>
                    <a:p>
                      <a:r>
                        <a:rPr lang="es-ES" sz="1400" dirty="0" smtClean="0">
                          <a:latin typeface="Arial" panose="020B0604020202020204" pitchFamily="34" charset="0"/>
                          <a:cs typeface="Arial" panose="020B0604020202020204" pitchFamily="34" charset="0"/>
                        </a:rPr>
                        <a:t>Incremento de la competencia global.</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 Enfoque al cliente.</a:t>
                      </a:r>
                    </a:p>
                    <a:p>
                      <a:r>
                        <a:rPr lang="es-ES" sz="1400" dirty="0" smtClean="0">
                          <a:latin typeface="Arial" panose="020B0604020202020204" pitchFamily="34" charset="0"/>
                          <a:cs typeface="Arial" panose="020B0604020202020204" pitchFamily="34" charset="0"/>
                        </a:rPr>
                        <a:t> Abarcar una perspectiva mundial.</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Uso de medidas no financieras en combinación con información contable innovadora y global.</a:t>
                      </a:r>
                      <a:endParaRPr lang="en-US" sz="14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2799142098"/>
                  </a:ext>
                </a:extLst>
              </a:tr>
              <a:tr h="548640">
                <a:tc>
                  <a:txBody>
                    <a:bodyPr/>
                    <a:lstStyle/>
                    <a:p>
                      <a:r>
                        <a:rPr lang="es-ES" sz="1400" dirty="0" smtClean="0">
                          <a:latin typeface="Arial" panose="020B0604020202020204" pitchFamily="34" charset="0"/>
                          <a:cs typeface="Arial" panose="020B0604020202020204" pitchFamily="34" charset="0"/>
                        </a:rPr>
                        <a:t>Incremento de la responsabilidad e involucramiento de los empleados.</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Los empleados son parte importante del negocio, no solamente “trabajadores”.</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Un mayor enfoque de la mano de obra indirecta como elemento del costo, y ya no tanto la mano de obra directa.</a:t>
                      </a:r>
                      <a:endParaRPr lang="en-US" sz="14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2216638210"/>
                  </a:ext>
                </a:extLst>
              </a:tr>
              <a:tr h="548640">
                <a:tc>
                  <a:txBody>
                    <a:bodyPr/>
                    <a:lstStyle/>
                    <a:p>
                      <a:endParaRPr lang="en-US"/>
                    </a:p>
                  </a:txBody>
                  <a:tcPr/>
                </a:tc>
                <a:tc>
                  <a:txBody>
                    <a:bodyPr/>
                    <a:lstStyle/>
                    <a:p>
                      <a:r>
                        <a:rPr lang="es-ES" sz="1400" dirty="0" smtClean="0">
                          <a:latin typeface="Arial" panose="020B0604020202020204" pitchFamily="34" charset="0"/>
                          <a:cs typeface="Arial" panose="020B0604020202020204" pitchFamily="34" charset="0"/>
                        </a:rPr>
                        <a:t>Incremento de los grupos de trabajo semiautónomos.</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Medidas de desempeño basadas en equipos de trabajo.</a:t>
                      </a:r>
                      <a:endParaRPr lang="en-US" sz="14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2693616148"/>
                  </a:ext>
                </a:extLst>
              </a:tr>
              <a:tr h="548640">
                <a:tc>
                  <a:txBody>
                    <a:bodyPr/>
                    <a:lstStyle/>
                    <a:p>
                      <a:endParaRPr lang="en-US"/>
                    </a:p>
                  </a:txBody>
                  <a:tcPr/>
                </a:tc>
                <a:tc>
                  <a:txBody>
                    <a:bodyPr/>
                    <a:lstStyle/>
                    <a:p>
                      <a:r>
                        <a:rPr lang="es-ES" sz="1400" dirty="0" smtClean="0">
                          <a:latin typeface="Arial" panose="020B0604020202020204" pitchFamily="34" charset="0"/>
                          <a:cs typeface="Arial" panose="020B0604020202020204" pitchFamily="34" charset="0"/>
                        </a:rPr>
                        <a:t>La autoridad y responsabilidad se incrementan en los niveles bajos de la organización.</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Controles personales y medidas personales reemplazan los controles estrictos y la administración centralizada.</a:t>
                      </a:r>
                      <a:endParaRPr lang="en-US" sz="14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2482847383"/>
                  </a:ext>
                </a:extLst>
              </a:tr>
              <a:tr h="548640">
                <a:tc>
                  <a:txBody>
                    <a:bodyPr/>
                    <a:lstStyle/>
                    <a:p>
                      <a:r>
                        <a:rPr lang="es-ES" sz="1400" dirty="0" smtClean="0">
                          <a:latin typeface="Arial" panose="020B0604020202020204" pitchFamily="34" charset="0"/>
                          <a:cs typeface="Arial" panose="020B0604020202020204" pitchFamily="34" charset="0"/>
                        </a:rPr>
                        <a:t>Incremento de la velocidad de los cambios.</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Cambio de una administración funcional a una administración por procesos.</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Desempeño de medidas de proceso además de las medidas funcionales.</a:t>
                      </a:r>
                      <a:endParaRPr lang="en-US" sz="14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730493741"/>
                  </a:ext>
                </a:extLst>
              </a:tr>
              <a:tr h="548640">
                <a:tc>
                  <a:txBody>
                    <a:bodyPr/>
                    <a:lstStyle/>
                    <a:p>
                      <a:r>
                        <a:rPr lang="en-US" sz="1400" dirty="0" err="1" smtClean="0">
                          <a:latin typeface="Arial" panose="020B0604020202020204" pitchFamily="34" charset="0"/>
                          <a:cs typeface="Arial" panose="020B0604020202020204" pitchFamily="34" charset="0"/>
                        </a:rPr>
                        <a:t>Incremento</a:t>
                      </a:r>
                      <a:r>
                        <a:rPr lang="en-US" sz="1400" dirty="0" smtClean="0">
                          <a:latin typeface="Arial" panose="020B0604020202020204" pitchFamily="34" charset="0"/>
                          <a:cs typeface="Arial" panose="020B0604020202020204" pitchFamily="34" charset="0"/>
                        </a:rPr>
                        <a:t> de la </a:t>
                      </a:r>
                      <a:r>
                        <a:rPr lang="en-US" sz="1400" dirty="0" err="1" smtClean="0">
                          <a:latin typeface="Arial" panose="020B0604020202020204" pitchFamily="34" charset="0"/>
                          <a:cs typeface="Arial" panose="020B0604020202020204" pitchFamily="34" charset="0"/>
                        </a:rPr>
                        <a:t>innovación</a:t>
                      </a:r>
                      <a:r>
                        <a:rPr lang="en-US" sz="1400" dirty="0" smtClean="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Tecnología para conseguir información más rápida y nueva.</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La tecnología de la información que soporta sistemas contables más complejos.</a:t>
                      </a:r>
                      <a:endParaRPr lang="en-US" sz="14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978433168"/>
                  </a:ext>
                </a:extLst>
              </a:tr>
            </a:tbl>
          </a:graphicData>
        </a:graphic>
      </p:graphicFrame>
    </p:spTree>
    <p:extLst>
      <p:ext uri="{BB962C8B-B14F-4D97-AF65-F5344CB8AC3E}">
        <p14:creationId xmlns:p14="http://schemas.microsoft.com/office/powerpoint/2010/main" val="177930365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fontScale="90000"/>
          </a:bodyPr>
          <a:lstStyle/>
          <a:p>
            <a:r>
              <a:rPr lang="es-ES" sz="2400" u="sng" dirty="0" smtClean="0">
                <a:solidFill>
                  <a:schemeClr val="accent1"/>
                </a:solidFill>
              </a:rPr>
              <a:t>  </a:t>
            </a:r>
            <a:r>
              <a:rPr lang="es-ES" sz="1600" b="1" u="sng" dirty="0" smtClean="0">
                <a:solidFill>
                  <a:schemeClr val="accent1"/>
                </a:solidFill>
                <a:latin typeface="Arial" panose="020B0604020202020204" pitchFamily="34" charset="0"/>
                <a:cs typeface="Arial" panose="020B0604020202020204" pitchFamily="34" charset="0"/>
              </a:rPr>
              <a:t>4.-PRINCIPALES INFLUENCIAS DE LA GLOBALIZACIÓN SOBRE LA ADMINISTARCIÓN Y CONTABILIDAD ADMINISTRATIVA. </a:t>
            </a:r>
            <a:r>
              <a:rPr lang="es-ES" sz="2400" u="sng" dirty="0">
                <a:solidFill>
                  <a:schemeClr val="accent1"/>
                </a:solidFill>
              </a:rPr>
              <a:t/>
            </a:r>
            <a:br>
              <a:rPr lang="es-ES" sz="2400" u="sng" dirty="0">
                <a:solidFill>
                  <a:schemeClr val="accent1"/>
                </a:solidFill>
              </a:rPr>
            </a:br>
            <a:endParaRPr lang="en-US" sz="2400" u="sng"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4258452810"/>
              </p:ext>
            </p:extLst>
          </p:nvPr>
        </p:nvGraphicFramePr>
        <p:xfrm>
          <a:off x="457201" y="1014984"/>
          <a:ext cx="10597650" cy="3719717"/>
        </p:xfrm>
        <a:graphic>
          <a:graphicData uri="http://schemas.openxmlformats.org/drawingml/2006/table">
            <a:tbl>
              <a:tblPr firstRow="1" bandRow="1">
                <a:tableStyleId>{5C22544A-7EE6-4342-B048-85BDC9FD1C3A}</a:tableStyleId>
              </a:tblPr>
              <a:tblGrid>
                <a:gridCol w="3532550">
                  <a:extLst>
                    <a:ext uri="{9D8B030D-6E8A-4147-A177-3AD203B41FA5}">
                      <a16:colId xmlns="" xmlns:a16="http://schemas.microsoft.com/office/drawing/2014/main" val="3458086643"/>
                    </a:ext>
                  </a:extLst>
                </a:gridCol>
                <a:gridCol w="3532550">
                  <a:extLst>
                    <a:ext uri="{9D8B030D-6E8A-4147-A177-3AD203B41FA5}">
                      <a16:colId xmlns="" xmlns:a16="http://schemas.microsoft.com/office/drawing/2014/main" val="2374517945"/>
                    </a:ext>
                  </a:extLst>
                </a:gridCol>
                <a:gridCol w="3532550">
                  <a:extLst>
                    <a:ext uri="{9D8B030D-6E8A-4147-A177-3AD203B41FA5}">
                      <a16:colId xmlns="" xmlns:a16="http://schemas.microsoft.com/office/drawing/2014/main" val="3755409519"/>
                    </a:ext>
                  </a:extLst>
                </a:gridCol>
              </a:tblGrid>
              <a:tr h="6637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dirty="0" smtClean="0">
                          <a:latin typeface="Arial" panose="020B0604020202020204" pitchFamily="34" charset="0"/>
                          <a:cs typeface="Arial" panose="020B0604020202020204" pitchFamily="34" charset="0"/>
                        </a:rPr>
                        <a:t>TEMAS PRINCIPALES</a:t>
                      </a:r>
                      <a:endParaRPr lang="en-US" sz="1200" dirty="0" smtClean="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dirty="0" smtClean="0">
                          <a:latin typeface="Arial" panose="020B0604020202020204" pitchFamily="34" charset="0"/>
                          <a:cs typeface="Arial" panose="020B0604020202020204" pitchFamily="34" charset="0"/>
                        </a:rPr>
                        <a:t>EFECTO SOBRE LA ADMINISTARCIÓN DE UN NEGOCIO</a:t>
                      </a:r>
                      <a:endParaRPr lang="en-US" sz="1200" dirty="0" smtClean="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dirty="0" smtClean="0">
                          <a:latin typeface="Arial" panose="020B0604020202020204" pitchFamily="34" charset="0"/>
                          <a:cs typeface="Arial" panose="020B0604020202020204" pitchFamily="34" charset="0"/>
                        </a:rPr>
                        <a:t>EFECTO SOBRE LA CONTABILIDAD ADMINISTRATIVA</a:t>
                      </a:r>
                      <a:endParaRPr lang="en-US" sz="1200" dirty="0" smtClean="0">
                        <a:latin typeface="Arial" panose="020B060402020202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155000202"/>
                  </a:ext>
                </a:extLst>
              </a:tr>
              <a:tr h="530983">
                <a:tc>
                  <a:txBody>
                    <a:bodyPr/>
                    <a:lstStyle/>
                    <a:p>
                      <a:endParaRPr lang="en-US"/>
                    </a:p>
                  </a:txBody>
                  <a:tcPr/>
                </a:tc>
                <a:tc>
                  <a:txBody>
                    <a:bodyPr/>
                    <a:lstStyle/>
                    <a:p>
                      <a:r>
                        <a:rPr lang="es-ES" sz="1400" dirty="0" smtClean="0">
                          <a:latin typeface="Arial" panose="020B0604020202020204" pitchFamily="34" charset="0"/>
                          <a:cs typeface="Arial" panose="020B0604020202020204" pitchFamily="34" charset="0"/>
                        </a:rPr>
                        <a:t>La tecnología reemplaza la mano de obra.</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Las horas de mano de obra son menos importantes, mientras que las horas-máquina adquieren mayor importancia.</a:t>
                      </a:r>
                      <a:endParaRPr lang="en-US" sz="14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2799142098"/>
                  </a:ext>
                </a:extLst>
              </a:tr>
              <a:tr h="530983">
                <a:tc>
                  <a:txBody>
                    <a:bodyPr/>
                    <a:lstStyle/>
                    <a:p>
                      <a:endParaRPr lang="en-US"/>
                    </a:p>
                  </a:txBody>
                  <a:tcPr/>
                </a:tc>
                <a:tc>
                  <a:txBody>
                    <a:bodyPr/>
                    <a:lstStyle/>
                    <a:p>
                      <a:endParaRPr lang="en-US"/>
                    </a:p>
                  </a:txBody>
                  <a:tcPr/>
                </a:tc>
                <a:tc>
                  <a:txBody>
                    <a:bodyPr/>
                    <a:lstStyle/>
                    <a:p>
                      <a:r>
                        <a:rPr lang="es-ES" sz="1400" dirty="0" smtClean="0">
                          <a:latin typeface="Arial" panose="020B0604020202020204" pitchFamily="34" charset="0"/>
                          <a:cs typeface="Arial" panose="020B0604020202020204" pitchFamily="34" charset="0"/>
                        </a:rPr>
                        <a:t>La justificación para invertir en desarrollo de tecnología puede requerir herramientas nuevas de evaluación financiera.</a:t>
                      </a:r>
                      <a:endParaRPr lang="en-US" sz="14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2216638210"/>
                  </a:ext>
                </a:extLst>
              </a:tr>
              <a:tr h="530983">
                <a:tc>
                  <a:txBody>
                    <a:bodyPr/>
                    <a:lstStyle/>
                    <a:p>
                      <a:r>
                        <a:rPr lang="es-ES" sz="1400" dirty="0" smtClean="0">
                          <a:latin typeface="Arial" panose="020B0604020202020204" pitchFamily="34" charset="0"/>
                          <a:cs typeface="Arial" panose="020B0604020202020204" pitchFamily="34" charset="0"/>
                        </a:rPr>
                        <a:t>Surgimiento de organizaciones de servicios.</a:t>
                      </a:r>
                      <a:endParaRPr lang="en-US" sz="1400" dirty="0">
                        <a:latin typeface="Arial" panose="020B0604020202020204" pitchFamily="34" charset="0"/>
                        <a:cs typeface="Arial" panose="020B0604020202020204" pitchFamily="34" charset="0"/>
                      </a:endParaRPr>
                    </a:p>
                  </a:txBody>
                  <a:tcPr/>
                </a:tc>
                <a:tc>
                  <a:txBody>
                    <a:bodyPr/>
                    <a:lstStyle/>
                    <a:p>
                      <a:r>
                        <a:rPr lang="en-US" sz="1400" dirty="0" err="1" smtClean="0">
                          <a:latin typeface="Arial" panose="020B0604020202020204" pitchFamily="34" charset="0"/>
                          <a:cs typeface="Arial" panose="020B0604020202020204" pitchFamily="34" charset="0"/>
                        </a:rPr>
                        <a:t>Disposición</a:t>
                      </a:r>
                      <a:r>
                        <a:rPr lang="en-US" sz="1400" dirty="0" smtClean="0">
                          <a:latin typeface="Arial" panose="020B0604020202020204" pitchFamily="34" charset="0"/>
                          <a:cs typeface="Arial" panose="020B0604020202020204" pitchFamily="34" charset="0"/>
                        </a:rPr>
                        <a:t> de “</a:t>
                      </a:r>
                      <a:r>
                        <a:rPr lang="en-US" sz="1400" dirty="0" err="1" smtClean="0">
                          <a:latin typeface="Arial" panose="020B0604020202020204" pitchFamily="34" charset="0"/>
                          <a:cs typeface="Arial" panose="020B0604020202020204" pitchFamily="34" charset="0"/>
                        </a:rPr>
                        <a:t>productos</a:t>
                      </a:r>
                      <a:r>
                        <a:rPr lang="en-US" sz="1400" dirty="0" smtClean="0">
                          <a:latin typeface="Arial" panose="020B0604020202020204" pitchFamily="34" charset="0"/>
                          <a:cs typeface="Arial" panose="020B0604020202020204" pitchFamily="34" charset="0"/>
                        </a:rPr>
                        <a:t>” intangibles. </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Identificación de costos de los productos de servicios.</a:t>
                      </a:r>
                      <a:endParaRPr lang="en-US" sz="14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2693616148"/>
                  </a:ext>
                </a:extLst>
              </a:tr>
              <a:tr h="530983">
                <a:tc>
                  <a:txBody>
                    <a:bodyPr/>
                    <a:lstStyle/>
                    <a:p>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Administración para procesos “pobremente” definidos.</a:t>
                      </a:r>
                      <a:endParaRPr lang="en-US" sz="1400" dirty="0">
                        <a:latin typeface="Arial" panose="020B0604020202020204" pitchFamily="34" charset="0"/>
                        <a:cs typeface="Arial" panose="020B0604020202020204" pitchFamily="34" charset="0"/>
                      </a:endParaRPr>
                    </a:p>
                  </a:txBody>
                  <a:tcPr/>
                </a:tc>
                <a:tc>
                  <a:txBody>
                    <a:bodyPr/>
                    <a:lstStyle/>
                    <a:p>
                      <a:r>
                        <a:rPr lang="es-ES" sz="1400" dirty="0" smtClean="0">
                          <a:latin typeface="Arial" panose="020B0604020202020204" pitchFamily="34" charset="0"/>
                          <a:cs typeface="Arial" panose="020B0604020202020204" pitchFamily="34" charset="0"/>
                        </a:rPr>
                        <a:t>Identificación de los costos de los procesos de servicios.</a:t>
                      </a:r>
                      <a:endParaRPr lang="en-US" sz="1400"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2482847383"/>
                  </a:ext>
                </a:extLst>
              </a:tr>
              <a:tr h="530983">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 xmlns:a16="http://schemas.microsoft.com/office/drawing/2014/main" val="1730493741"/>
                  </a:ext>
                </a:extLst>
              </a:tr>
            </a:tbl>
          </a:graphicData>
        </a:graphic>
      </p:graphicFrame>
    </p:spTree>
    <p:extLst>
      <p:ext uri="{BB962C8B-B14F-4D97-AF65-F5344CB8AC3E}">
        <p14:creationId xmlns:p14="http://schemas.microsoft.com/office/powerpoint/2010/main" val="36622638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a:solidFill>
                  <a:schemeClr val="accent1"/>
                </a:solidFill>
              </a:rPr>
              <a:t>5</a:t>
            </a:r>
            <a:r>
              <a:rPr lang="es-ES" sz="2400" u="sng" dirty="0" smtClean="0">
                <a:solidFill>
                  <a:schemeClr val="accent1"/>
                </a:solidFill>
              </a:rPr>
              <a:t>.-LOS </a:t>
            </a:r>
            <a:r>
              <a:rPr lang="es-ES" sz="2400" u="sng" dirty="0">
                <a:solidFill>
                  <a:schemeClr val="accent1"/>
                </a:solidFill>
              </a:rPr>
              <a:t>Conceptos de costo, gasto, perdida.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Desde </a:t>
            </a:r>
            <a:r>
              <a:rPr lang="es-ES" sz="1400" dirty="0"/>
              <a:t>el punto de vista de la contabilidad independiente si el desembolso es un </a:t>
            </a:r>
            <a:r>
              <a:rPr lang="es-ES" sz="1400" b="1" dirty="0" smtClean="0">
                <a:solidFill>
                  <a:srgbClr val="FF0000"/>
                </a:solidFill>
              </a:rPr>
              <a:t>Costo, </a:t>
            </a:r>
            <a:r>
              <a:rPr lang="es-ES" sz="1400" b="1" dirty="0">
                <a:solidFill>
                  <a:srgbClr val="FF0000"/>
                </a:solidFill>
              </a:rPr>
              <a:t>un Gasto o una Pérdida</a:t>
            </a:r>
            <a:r>
              <a:rPr lang="es-ES" sz="1400" dirty="0"/>
              <a:t>, son cuentas de resultado pérdida, a continuación, se definirá cada uno de estos conceptos y se explicará su diferencia, que para la prosecución de las unidades siguientes es fundamental </a:t>
            </a:r>
            <a:r>
              <a:rPr lang="es-ES" sz="1400" dirty="0" smtClean="0"/>
              <a:t>tenerlos EXTREMADAMENTE  </a:t>
            </a:r>
            <a:r>
              <a:rPr lang="es-ES" sz="1400" dirty="0"/>
              <a:t>claros.</a:t>
            </a:r>
            <a:endParaRPr lang="es-ES" sz="1400" b="1" u="sng" dirty="0" smtClean="0">
              <a:solidFill>
                <a:schemeClr val="accent1">
                  <a:lumMod val="75000"/>
                </a:schemeClr>
              </a:solidFill>
            </a:endParaRPr>
          </a:p>
        </p:txBody>
      </p:sp>
      <p:sp>
        <p:nvSpPr>
          <p:cNvPr id="4" name="Llamada de flecha hacia arriba 3"/>
          <p:cNvSpPr/>
          <p:nvPr/>
        </p:nvSpPr>
        <p:spPr>
          <a:xfrm>
            <a:off x="3160888" y="2302933"/>
            <a:ext cx="4707467" cy="1817511"/>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TRES CONCEPTOS QUE COEXISTEN , PERO QUE SON ESENCIALMENTE DIFERENTES</a:t>
            </a:r>
            <a:endParaRPr lang="en-US" dirty="0"/>
          </a:p>
        </p:txBody>
      </p:sp>
    </p:spTree>
    <p:extLst>
      <p:ext uri="{BB962C8B-B14F-4D97-AF65-F5344CB8AC3E}">
        <p14:creationId xmlns:p14="http://schemas.microsoft.com/office/powerpoint/2010/main" val="27776321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a:solidFill>
                  <a:schemeClr val="accent1"/>
                </a:solidFill>
              </a:rPr>
              <a:t>5</a:t>
            </a:r>
            <a:r>
              <a:rPr lang="es-ES" sz="2400" u="sng" dirty="0" smtClean="0">
                <a:solidFill>
                  <a:schemeClr val="accent1"/>
                </a:solidFill>
              </a:rPr>
              <a:t>.-LOS </a:t>
            </a:r>
            <a:r>
              <a:rPr lang="es-ES" sz="2400" u="sng" dirty="0">
                <a:solidFill>
                  <a:schemeClr val="accent1"/>
                </a:solidFill>
              </a:rPr>
              <a:t>Conceptos de costo, gasto, perdida.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smtClean="0">
                <a:solidFill>
                  <a:schemeClr val="accent1"/>
                </a:solidFill>
                <a:latin typeface="Arial" panose="020B0604020202020204" pitchFamily="34" charset="0"/>
                <a:cs typeface="Arial" panose="020B0604020202020204" pitchFamily="34" charset="0"/>
              </a:rPr>
              <a:t>A.-Costo.</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El Costo “está formado por todas las erogaciones en que es necesario incurrir para la obtención de determinados productos destinados a la venta” (Vargas pág. 9), también podemos indicar que es aquella parte o porción de adquisición de bienes de propiedad o de servicios que ha sido diferida o que aún no se ha aplicado a la realización de los ingresos, es decir, los desembolsos necesarios para la fabricación de algún producto o servicio que aún no se ha realizado a través de la venta, que se recupera cuando está se realiza, es decir que estos desembolsos tienen una retribución económica.</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
        <p:nvSpPr>
          <p:cNvPr id="4" name="Llamada de flecha hacia arriba 3"/>
          <p:cNvSpPr/>
          <p:nvPr/>
        </p:nvSpPr>
        <p:spPr>
          <a:xfrm>
            <a:off x="4096512" y="3429000"/>
            <a:ext cx="2414016" cy="1325880"/>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latin typeface="Arial" panose="020B0604020202020204" pitchFamily="34" charset="0"/>
                <a:cs typeface="Arial" panose="020B0604020202020204" pitchFamily="34" charset="0"/>
              </a:rPr>
              <a:t>DESEMBOLSO PRESENTE QUE GENERARA BENEFICIOS FUTUROS</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717288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a:solidFill>
                  <a:schemeClr val="accent1"/>
                </a:solidFill>
              </a:rPr>
              <a:t>5</a:t>
            </a:r>
            <a:r>
              <a:rPr lang="es-ES" sz="2400" u="sng" dirty="0" smtClean="0">
                <a:solidFill>
                  <a:schemeClr val="accent1"/>
                </a:solidFill>
              </a:rPr>
              <a:t>.- </a:t>
            </a:r>
            <a:r>
              <a:rPr lang="es-ES" sz="2400" u="sng" dirty="0">
                <a:solidFill>
                  <a:schemeClr val="accent1"/>
                </a:solidFill>
              </a:rPr>
              <a:t>LOS Conceptos de costo, gasto, perdida.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smtClean="0">
                <a:solidFill>
                  <a:schemeClr val="accent1"/>
                </a:solidFill>
                <a:latin typeface="Arial" panose="020B0604020202020204" pitchFamily="34" charset="0"/>
                <a:cs typeface="Arial" panose="020B0604020202020204" pitchFamily="34" charset="0"/>
              </a:rPr>
              <a:t>B.-LOS Gastos.</a:t>
            </a:r>
          </a:p>
          <a:p>
            <a:r>
              <a:rPr lang="es-ES" sz="1400" dirty="0" smtClean="0"/>
              <a:t> </a:t>
            </a:r>
            <a:r>
              <a:rPr lang="es-ES" sz="1400" dirty="0"/>
              <a:t>Son aquellos desembolsos que se aplican contra el ingreso del período durante el cual se devengaron pero que no se identifica con la producción de un artículo o servicio, sin embargo, los gastos son necesarios para el funcionamiento de la organización que no se relacionan con producción, sin estos la empresa no podrá funcionar, ejemplo de ello son: los gastos de distribución, administración y ventas. Por lo tanto, si bien no se recuperan como es el caso de los costos, éstos tienen una retribución operativa.</a:t>
            </a:r>
            <a:endParaRPr lang="es-ES" sz="1400" b="1" u="sng" dirty="0" smtClean="0">
              <a:solidFill>
                <a:schemeClr val="accent1">
                  <a:lumMod val="75000"/>
                </a:schemeClr>
              </a:solidFill>
            </a:endParaRPr>
          </a:p>
        </p:txBody>
      </p:sp>
      <p:sp>
        <p:nvSpPr>
          <p:cNvPr id="4" name="Llamada de flecha hacia arriba 3"/>
          <p:cNvSpPr/>
          <p:nvPr/>
        </p:nvSpPr>
        <p:spPr>
          <a:xfrm>
            <a:off x="3438144" y="2880360"/>
            <a:ext cx="2560320" cy="2020824"/>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latin typeface="Arial" panose="020B0604020202020204" pitchFamily="34" charset="0"/>
                <a:cs typeface="Arial" panose="020B0604020202020204" pitchFamily="34" charset="0"/>
              </a:rPr>
              <a:t>SON VITALES PARA EL PERMANENTE FUNCIONAMIENTO DE LA EMPRESA , SE PRODUZCA O NO.</a:t>
            </a:r>
            <a:endParaRPr lang="en-US" sz="1400" dirty="0">
              <a:latin typeface="Arial" panose="020B0604020202020204" pitchFamily="34" charset="0"/>
              <a:cs typeface="Arial" panose="020B0604020202020204" pitchFamily="34" charset="0"/>
            </a:endParaRPr>
          </a:p>
        </p:txBody>
      </p:sp>
      <p:sp>
        <p:nvSpPr>
          <p:cNvPr id="5" name="Llamada de flecha a la izquierda 4"/>
          <p:cNvSpPr/>
          <p:nvPr/>
        </p:nvSpPr>
        <p:spPr>
          <a:xfrm>
            <a:off x="6547555" y="3036711"/>
            <a:ext cx="4120445" cy="2054578"/>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Ejemplos son los consumos básicos, arriendos de locales, maquinas y equipos, pago de seguros y campañas de marketing.</a:t>
            </a:r>
            <a:endParaRPr lang="en-US" dirty="0"/>
          </a:p>
        </p:txBody>
      </p:sp>
    </p:spTree>
    <p:extLst>
      <p:ext uri="{BB962C8B-B14F-4D97-AF65-F5344CB8AC3E}">
        <p14:creationId xmlns:p14="http://schemas.microsoft.com/office/powerpoint/2010/main" val="353853682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a:solidFill>
                  <a:schemeClr val="accent1"/>
                </a:solidFill>
              </a:rPr>
              <a:t>5</a:t>
            </a:r>
            <a:r>
              <a:rPr lang="es-ES" sz="2400" u="sng" dirty="0" smtClean="0">
                <a:solidFill>
                  <a:schemeClr val="accent1"/>
                </a:solidFill>
              </a:rPr>
              <a:t>.- </a:t>
            </a:r>
            <a:r>
              <a:rPr lang="es-ES" sz="2400" u="sng" dirty="0">
                <a:solidFill>
                  <a:schemeClr val="accent1"/>
                </a:solidFill>
              </a:rPr>
              <a:t>LOS Conceptos de costo, gasto, perdida. </a:t>
            </a:r>
            <a:r>
              <a:rPr lang="es-ES" sz="2400" b="1" u="sng" dirty="0">
                <a:solidFill>
                  <a:schemeClr val="accent1"/>
                </a:solidFill>
              </a:rPr>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smtClean="0">
                <a:solidFill>
                  <a:schemeClr val="accent1"/>
                </a:solidFill>
              </a:rPr>
              <a:t>LA Pérdida.</a:t>
            </a:r>
          </a:p>
          <a:p>
            <a:r>
              <a:rPr lang="es-ES" sz="1400" dirty="0" smtClean="0"/>
              <a:t> </a:t>
            </a:r>
            <a:r>
              <a:rPr lang="es-ES" sz="1400" dirty="0"/>
              <a:t>Cuando ocurre una cesión sin haber una contrapartida o retribución se dice que ha ocurrido una pérdida. Esta puede ser voluntaria (ayuda para fines benéficos), o impositiva (tributación), o involuntaria y fortuita (incendio o robo), o producto de una situación desventajosa de mercado (venta deficitaria). </a:t>
            </a:r>
            <a:endParaRPr lang="es-ES" sz="1400" b="1" u="sng" dirty="0" smtClean="0">
              <a:solidFill>
                <a:schemeClr val="accent1">
                  <a:lumMod val="75000"/>
                </a:schemeClr>
              </a:solidFill>
            </a:endParaRPr>
          </a:p>
        </p:txBody>
      </p:sp>
      <p:sp>
        <p:nvSpPr>
          <p:cNvPr id="4" name="Llamada de flecha hacia arriba 3"/>
          <p:cNvSpPr/>
          <p:nvPr/>
        </p:nvSpPr>
        <p:spPr>
          <a:xfrm>
            <a:off x="2916936" y="2313432"/>
            <a:ext cx="3666744" cy="1655064"/>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latin typeface="Arial" panose="020B0604020202020204" pitchFamily="34" charset="0"/>
                <a:cs typeface="Arial" panose="020B0604020202020204" pitchFamily="34" charset="0"/>
              </a:rPr>
              <a:t>NO GENERAN RETRIBUCIÓN ALGUNA, SE PUEDEN SUBCLASIFICAR EN NORMALES Y ANORMALES.</a:t>
            </a:r>
            <a:endParaRPr lang="en-US" sz="1400" dirty="0">
              <a:latin typeface="Arial" panose="020B0604020202020204" pitchFamily="34" charset="0"/>
              <a:cs typeface="Arial" panose="020B0604020202020204" pitchFamily="34" charset="0"/>
            </a:endParaRPr>
          </a:p>
        </p:txBody>
      </p:sp>
      <p:sp>
        <p:nvSpPr>
          <p:cNvPr id="5" name="Llamada de flecha a la derecha 4"/>
          <p:cNvSpPr/>
          <p:nvPr/>
        </p:nvSpPr>
        <p:spPr>
          <a:xfrm>
            <a:off x="101600" y="2528710"/>
            <a:ext cx="2619022" cy="2506133"/>
          </a:xfrm>
          <a:prstGeom prst="righ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Juicios perdidos, existencias deterioradas, accidentes de maquinaria, inundaciones de bodegas, incendios de planta</a:t>
            </a:r>
            <a:endParaRPr lang="en-US" dirty="0"/>
          </a:p>
        </p:txBody>
      </p:sp>
    </p:spTree>
    <p:extLst>
      <p:ext uri="{BB962C8B-B14F-4D97-AF65-F5344CB8AC3E}">
        <p14:creationId xmlns:p14="http://schemas.microsoft.com/office/powerpoint/2010/main" val="345087474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797901"/>
          </a:xfrm>
        </p:spPr>
        <p:txBody>
          <a:bodyPr>
            <a:normAutofit/>
          </a:bodyPr>
          <a:lstStyle/>
          <a:p>
            <a:r>
              <a:rPr lang="es-ES" sz="2400" b="1" u="sng" dirty="0" smtClean="0">
                <a:solidFill>
                  <a:schemeClr val="accent1"/>
                </a:solidFill>
              </a:rPr>
              <a:t>  </a:t>
            </a:r>
            <a:r>
              <a:rPr lang="es-ES" sz="2400" u="sng" dirty="0">
                <a:solidFill>
                  <a:schemeClr val="accent1"/>
                </a:solidFill>
              </a:rPr>
              <a:t>5</a:t>
            </a:r>
            <a:r>
              <a:rPr lang="es-ES" sz="2400" u="sng" dirty="0" smtClean="0">
                <a:solidFill>
                  <a:schemeClr val="accent1"/>
                </a:solidFill>
              </a:rPr>
              <a:t>.-LOS </a:t>
            </a:r>
            <a:r>
              <a:rPr lang="es-ES" sz="2400" u="sng" dirty="0">
                <a:solidFill>
                  <a:schemeClr val="accent1"/>
                </a:solidFill>
              </a:rPr>
              <a:t>Conceptos de costo, gasto, perdida.</a:t>
            </a:r>
            <a:r>
              <a:rPr lang="es-ES" sz="2400" b="1" u="sng" dirty="0">
                <a:solidFill>
                  <a:schemeClr val="accent1"/>
                </a:solidFill>
              </a:rPr>
              <a:t> </a:t>
            </a:r>
            <a:br>
              <a:rPr lang="es-ES" sz="2400" b="1" u="sng" dirty="0">
                <a:solidFill>
                  <a:schemeClr val="accent1"/>
                </a:solidFill>
              </a:rPr>
            </a:br>
            <a:endParaRPr lang="en-US" sz="2400" dirty="0">
              <a:solidFill>
                <a:schemeClr val="accent1">
                  <a:lumMod val="75000"/>
                </a:schemeClr>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EN RESUMEN SE PUEDE PLANTEAR QUE TODOS  </a:t>
            </a:r>
            <a:r>
              <a:rPr lang="es-ES" sz="1400" dirty="0"/>
              <a:t>Los desembolsos que se generan en producción son denominados </a:t>
            </a:r>
            <a:r>
              <a:rPr lang="es-ES" sz="1400" b="1" dirty="0">
                <a:solidFill>
                  <a:schemeClr val="accent1"/>
                </a:solidFill>
              </a:rPr>
              <a:t>Costos</a:t>
            </a:r>
            <a:r>
              <a:rPr lang="es-ES" sz="1400" dirty="0"/>
              <a:t> y los generados en </a:t>
            </a:r>
            <a:r>
              <a:rPr lang="es-ES" sz="1400" dirty="0" smtClean="0"/>
              <a:t>Administración  y  </a:t>
            </a:r>
            <a:r>
              <a:rPr lang="es-ES" sz="1400" dirty="0"/>
              <a:t>Ventas se denominan </a:t>
            </a:r>
            <a:r>
              <a:rPr lang="es-ES" sz="1400" b="1" dirty="0">
                <a:solidFill>
                  <a:schemeClr val="accent1"/>
                </a:solidFill>
              </a:rPr>
              <a:t>Gastos</a:t>
            </a:r>
            <a:r>
              <a:rPr lang="es-ES" sz="1400" dirty="0"/>
              <a:t>. Todos aquellos desembolsos por los cuales no se </a:t>
            </a:r>
            <a:r>
              <a:rPr lang="es-ES" sz="1400" dirty="0" smtClean="0"/>
              <a:t>obtiene NINGÚN   </a:t>
            </a:r>
            <a:r>
              <a:rPr lang="es-ES" sz="1400" dirty="0"/>
              <a:t>tipo de retribución </a:t>
            </a:r>
            <a:r>
              <a:rPr lang="es-ES" sz="1400" dirty="0" smtClean="0"/>
              <a:t>son DENOMINADAS  </a:t>
            </a:r>
            <a:r>
              <a:rPr lang="es-ES" sz="1400" b="1" dirty="0">
                <a:solidFill>
                  <a:schemeClr val="accent1"/>
                </a:solidFill>
              </a:rPr>
              <a:t>Pérdida</a:t>
            </a:r>
            <a:r>
              <a:rPr lang="es-ES" sz="1400" dirty="0"/>
              <a:t>.</a:t>
            </a:r>
            <a:endParaRPr lang="es-ES" sz="1400" b="1" u="sng" dirty="0" smtClean="0">
              <a:solidFill>
                <a:schemeClr val="accent1">
                  <a:lumMod val="75000"/>
                </a:schemeClr>
              </a:solidFill>
            </a:endParaRPr>
          </a:p>
        </p:txBody>
      </p:sp>
    </p:spTree>
    <p:extLst>
      <p:ext uri="{BB962C8B-B14F-4D97-AF65-F5344CB8AC3E}">
        <p14:creationId xmlns:p14="http://schemas.microsoft.com/office/powerpoint/2010/main" val="257323030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Autofit/>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t>A pesar de que la contabilidad financiera y la administrativa emanan de un mismo sistema de información, destinado a </a:t>
            </a:r>
            <a:r>
              <a:rPr lang="es-ES" sz="1400" b="1" dirty="0">
                <a:solidFill>
                  <a:srgbClr val="FF0000"/>
                </a:solidFill>
              </a:rPr>
              <a:t>facilitar la toma de decisiones de sus diferentes usuarios</a:t>
            </a:r>
            <a:r>
              <a:rPr lang="es-ES" sz="1400" dirty="0"/>
              <a:t>, tienen diferencias y similitudes que es necesario conocer para diferenciarlas con precisión. </a:t>
            </a:r>
            <a:endParaRPr lang="es-ES" sz="1400" dirty="0" smtClean="0"/>
          </a:p>
          <a:p>
            <a:r>
              <a:rPr lang="es-ES" sz="1400" dirty="0" smtClean="0"/>
              <a:t>En esta SINTÉSIS , </a:t>
            </a:r>
            <a:r>
              <a:rPr lang="es-ES" sz="1400" dirty="0"/>
              <a:t>primero se expondrán las diferencias entre ambas contabilidades y luego sus similitudes.</a:t>
            </a:r>
            <a:endParaRPr lang="es-ES" sz="1400" b="1" u="sng" dirty="0" smtClean="0">
              <a:solidFill>
                <a:schemeClr val="accent1">
                  <a:lumMod val="75000"/>
                </a:schemeClr>
              </a:solidFill>
            </a:endParaRPr>
          </a:p>
        </p:txBody>
      </p:sp>
    </p:spTree>
    <p:extLst>
      <p:ext uri="{BB962C8B-B14F-4D97-AF65-F5344CB8AC3E}">
        <p14:creationId xmlns:p14="http://schemas.microsoft.com/office/powerpoint/2010/main" val="377518981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Autofit/>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a:t>
            </a:r>
          </a:p>
          <a:p>
            <a:r>
              <a:rPr lang="es-ES" sz="1400" dirty="0" smtClean="0"/>
              <a:t> </a:t>
            </a:r>
            <a:r>
              <a:rPr lang="es-ES" sz="1400" dirty="0"/>
              <a:t>a) La contabilidad administrativa está organizada para producir información de uso interno de la administración. Por ejemplo</a:t>
            </a:r>
            <a:r>
              <a:rPr lang="es-ES" sz="1400" dirty="0" smtClean="0"/>
              <a:t>:</a:t>
            </a:r>
          </a:p>
          <a:p>
            <a:r>
              <a:rPr lang="es-ES" sz="1400" dirty="0" smtClean="0"/>
              <a:t> </a:t>
            </a:r>
            <a:r>
              <a:rPr lang="es-ES" sz="1400" dirty="0"/>
              <a:t>• Formula, mejora y evalúa políticas para la empresa</a:t>
            </a:r>
            <a:r>
              <a:rPr lang="es-ES" sz="1400" dirty="0" smtClean="0"/>
              <a:t>.</a:t>
            </a:r>
          </a:p>
          <a:p>
            <a:r>
              <a:rPr lang="es-ES" sz="1400" dirty="0" smtClean="0"/>
              <a:t> </a:t>
            </a:r>
            <a:r>
              <a:rPr lang="es-ES" sz="1400" dirty="0"/>
              <a:t>• Conoce las áreas de la empresa que son eficientes y aquellas que no lo son a través, por ejemplo, de la cadena de valor</a:t>
            </a:r>
            <a:r>
              <a:rPr lang="es-ES" sz="1400" dirty="0" smtClean="0"/>
              <a:t>.</a:t>
            </a:r>
          </a:p>
          <a:p>
            <a:r>
              <a:rPr lang="es-ES" sz="1400" dirty="0" smtClean="0"/>
              <a:t> </a:t>
            </a:r>
            <a:endParaRPr lang="es-ES" sz="1400" b="1" u="sng" dirty="0" smtClean="0">
              <a:solidFill>
                <a:schemeClr val="accent1">
                  <a:lumMod val="75000"/>
                </a:schemeClr>
              </a:solidFill>
            </a:endParaRPr>
          </a:p>
        </p:txBody>
      </p:sp>
      <p:sp>
        <p:nvSpPr>
          <p:cNvPr id="4" name="Llamada de flecha hacia arriba 3"/>
          <p:cNvSpPr/>
          <p:nvPr/>
        </p:nvSpPr>
        <p:spPr>
          <a:xfrm>
            <a:off x="832104" y="3172177"/>
            <a:ext cx="5534829" cy="1715911"/>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a:latin typeface="Arial" panose="020B0604020202020204" pitchFamily="34" charset="0"/>
                <a:cs typeface="Arial" panose="020B0604020202020204" pitchFamily="34" charset="0"/>
              </a:rPr>
              <a:t>Una cadena de valor es un modelo de negocios que describe el rango completo de actividades necesarias para crear un producto o servicio. Para las empresas que producen bienes, esta cadena comprende los pasos que llevan un producto desde la etapa de concepción hasta la de distribución</a:t>
            </a:r>
            <a:r>
              <a:rPr lang="es-ES" sz="1400" dirty="0"/>
              <a:t>.</a:t>
            </a:r>
            <a:endParaRPr lang="en-US" sz="1400" dirty="0"/>
          </a:p>
        </p:txBody>
      </p:sp>
    </p:spTree>
    <p:extLst>
      <p:ext uri="{BB962C8B-B14F-4D97-AF65-F5344CB8AC3E}">
        <p14:creationId xmlns:p14="http://schemas.microsoft.com/office/powerpoint/2010/main" val="29024083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Autofit/>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financiera.(CONTINUACIÓN)</a:t>
            </a:r>
          </a:p>
          <a:p>
            <a:r>
              <a:rPr lang="es-ES" sz="1400" dirty="0" smtClean="0"/>
              <a:t> </a:t>
            </a:r>
            <a:r>
              <a:rPr lang="es-ES" sz="1400" dirty="0"/>
              <a:t>a) La contabilidad administrativa está organizada para producir información de uso interno de la administración. Por ejemplo</a:t>
            </a:r>
            <a:r>
              <a:rPr lang="es-ES" sz="1400" dirty="0" smtClean="0"/>
              <a:t>:</a:t>
            </a:r>
          </a:p>
          <a:p>
            <a:r>
              <a:rPr lang="es-ES" sz="1400" dirty="0" smtClean="0"/>
              <a:t>• </a:t>
            </a:r>
            <a:r>
              <a:rPr lang="es-ES" sz="1400" dirty="0"/>
              <a:t>Planea y controla las operaciones diarias. </a:t>
            </a:r>
            <a:endParaRPr lang="es-ES" sz="1400" dirty="0" smtClean="0"/>
          </a:p>
          <a:p>
            <a:r>
              <a:rPr lang="es-ES" sz="1400" dirty="0" smtClean="0"/>
              <a:t>• </a:t>
            </a:r>
            <a:r>
              <a:rPr lang="es-ES" sz="1400" dirty="0"/>
              <a:t>Conoce los costos de los diferentes productos o procesos, para lograr el liderazgo en costos </a:t>
            </a:r>
            <a:r>
              <a:rPr lang="es-ES" sz="1400" dirty="0" smtClean="0"/>
              <a:t>asociado  a  </a:t>
            </a:r>
            <a:r>
              <a:rPr lang="es-ES" sz="1400" dirty="0"/>
              <a:t>su </a:t>
            </a:r>
            <a:r>
              <a:rPr lang="es-ES" sz="1400" dirty="0" smtClean="0"/>
              <a:t>sector productivo o de servicios.</a:t>
            </a:r>
            <a:endParaRPr lang="es-ES" sz="1400" b="1" u="sng" dirty="0" smtClean="0">
              <a:solidFill>
                <a:schemeClr val="accent1">
                  <a:lumMod val="75000"/>
                </a:schemeClr>
              </a:solidFill>
            </a:endParaRPr>
          </a:p>
        </p:txBody>
      </p:sp>
    </p:spTree>
    <p:extLst>
      <p:ext uri="{BB962C8B-B14F-4D97-AF65-F5344CB8AC3E}">
        <p14:creationId xmlns:p14="http://schemas.microsoft.com/office/powerpoint/2010/main" val="415366061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Autofit/>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243584"/>
            <a:ext cx="10222748" cy="3419856"/>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financiera.(CONTINUACIÓN)</a:t>
            </a:r>
          </a:p>
          <a:p>
            <a:r>
              <a:rPr lang="es-ES" sz="1400" dirty="0"/>
              <a:t>El responsable de administrar una organización requiere una serie de datos que no son los mismos que se presentan a los interesados externos relacionados con la organización, como los accionistas, las instituciones de crédito, </a:t>
            </a:r>
            <a:r>
              <a:rPr lang="es-ES" sz="1400" dirty="0" smtClean="0"/>
              <a:t>proveedores, el estado e inversionistas entre otros.</a:t>
            </a:r>
          </a:p>
          <a:p>
            <a:r>
              <a:rPr lang="es-ES" sz="1400" dirty="0" smtClean="0"/>
              <a:t> </a:t>
            </a:r>
            <a:endParaRPr lang="es-ES" sz="1400" b="1" u="sng" dirty="0" smtClean="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0697479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Autofit/>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financiera.(CONTINUACIÓN)</a:t>
            </a:r>
          </a:p>
          <a:p>
            <a:r>
              <a:rPr lang="es-ES" sz="1400" dirty="0" smtClean="0"/>
              <a:t>Esto </a:t>
            </a:r>
            <a:r>
              <a:rPr lang="es-ES" sz="1400" dirty="0"/>
              <a:t>obliga a que exista un sistema de información especializado para ayudar a tomar decisiones de todo tipo</a:t>
            </a:r>
            <a:r>
              <a:rPr lang="es-ES" sz="1400" dirty="0" smtClean="0"/>
              <a:t>.</a:t>
            </a:r>
          </a:p>
          <a:p>
            <a:r>
              <a:rPr lang="es-ES" sz="1400" dirty="0" smtClean="0"/>
              <a:t> </a:t>
            </a:r>
            <a:r>
              <a:rPr lang="es-ES" sz="1400" dirty="0"/>
              <a:t>La diferencia básica radica en la forma en que se presenta la información hacia el exterior, que difiere de la requerida para usos internos. </a:t>
            </a:r>
            <a:r>
              <a:rPr lang="es-ES" sz="1400" b="1" dirty="0">
                <a:solidFill>
                  <a:srgbClr val="FF0000"/>
                </a:solidFill>
              </a:rPr>
              <a:t>La contabilidad administrativa nunca requiere un modelo o formato específico, como es el caso en la contabilidad financiera.</a:t>
            </a:r>
            <a:endParaRPr lang="es-ES" sz="1400" b="1" u="sng" dirty="0" smtClean="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1470045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Autofit/>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095022"/>
            <a:ext cx="10222748" cy="3623734"/>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financiera.(CONTINUACIÓN)</a:t>
            </a:r>
          </a:p>
          <a:p>
            <a:r>
              <a:rPr lang="es-ES" sz="1400" dirty="0"/>
              <a:t>El responsable de administrar una organización requiere una serie de datos que no son los mismos que se presentan a los interesados externos relacionados con la organización, como los accionistas, las instituciones de crédito, etc. Esto obliga a que exista un sistema de información especializado para ayudar a tomar decisiones de todo tipo</a:t>
            </a:r>
            <a:r>
              <a:rPr lang="es-ES" sz="1400" dirty="0" smtClean="0"/>
              <a:t>.</a:t>
            </a:r>
          </a:p>
          <a:p>
            <a:r>
              <a:rPr lang="es-ES" sz="1400" dirty="0" smtClean="0"/>
              <a:t> </a:t>
            </a:r>
            <a:endParaRPr lang="es-ES" sz="1400" b="1" u="sng" dirty="0" smtClean="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311493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Autofit/>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095022"/>
            <a:ext cx="10222748" cy="3623734"/>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financiera.(CONTINUACIÓN)</a:t>
            </a:r>
          </a:p>
          <a:p>
            <a:r>
              <a:rPr lang="es-ES" sz="1400" dirty="0" smtClean="0"/>
              <a:t>La </a:t>
            </a:r>
            <a:r>
              <a:rPr lang="es-ES" sz="1400" dirty="0"/>
              <a:t>diferencia básica radica en la forma en que se presenta la información hacia el exterior, que difiere de la requerida para usos internos</a:t>
            </a:r>
            <a:r>
              <a:rPr lang="es-ES" sz="1400" dirty="0" smtClean="0"/>
              <a:t>.</a:t>
            </a:r>
          </a:p>
          <a:p>
            <a:r>
              <a:rPr lang="es-ES" sz="1400" dirty="0" smtClean="0"/>
              <a:t> </a:t>
            </a:r>
            <a:r>
              <a:rPr lang="es-ES" sz="1400" dirty="0"/>
              <a:t>La contabilidad administrativa nunca requiere un modelo o formato específico, como es el caso en la contabilidad financiera.</a:t>
            </a:r>
            <a:endParaRPr lang="es-ES" sz="1400" b="1" u="sng" dirty="0" smtClean="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652502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Autofit/>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a:t>
            </a:r>
          </a:p>
          <a:p>
            <a:r>
              <a:rPr lang="es-ES" sz="1400" dirty="0" smtClean="0"/>
              <a:t> </a:t>
            </a:r>
            <a:r>
              <a:rPr lang="es-ES" sz="1400" dirty="0"/>
              <a:t>B</a:t>
            </a:r>
            <a:r>
              <a:rPr lang="es-ES" sz="1400" dirty="0" smtClean="0"/>
              <a:t>)</a:t>
            </a:r>
            <a:r>
              <a:rPr lang="es-ES" sz="1400" dirty="0"/>
              <a:t> La contabilidad administrativa está enfocada hacia el futuro, a diferencia de la contabilidad financiera, que genera información sobre el pasado o hechos históricos de la organización: obviamente, esta última información se utiliza como punto de referencia para planificar. </a:t>
            </a:r>
            <a:endParaRPr lang="es-ES" sz="1400" dirty="0" smtClean="0"/>
          </a:p>
        </p:txBody>
      </p:sp>
      <p:sp>
        <p:nvSpPr>
          <p:cNvPr id="4" name="Flecha curvada hacia abajo 3"/>
          <p:cNvSpPr/>
          <p:nvPr/>
        </p:nvSpPr>
        <p:spPr>
          <a:xfrm>
            <a:off x="4876800" y="2720622"/>
            <a:ext cx="1727200" cy="73152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Flecha curvada hacia arriba 4"/>
          <p:cNvSpPr/>
          <p:nvPr/>
        </p:nvSpPr>
        <p:spPr>
          <a:xfrm>
            <a:off x="5000978" y="4255911"/>
            <a:ext cx="1520952" cy="73152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Llamada ovalada 5"/>
          <p:cNvSpPr/>
          <p:nvPr/>
        </p:nvSpPr>
        <p:spPr>
          <a:xfrm>
            <a:off x="4323644" y="3452142"/>
            <a:ext cx="2968978" cy="61264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PROCESO ITERATIVO</a:t>
            </a:r>
            <a:endParaRPr lang="en-US" dirty="0"/>
          </a:p>
        </p:txBody>
      </p:sp>
    </p:spTree>
    <p:extLst>
      <p:ext uri="{BB962C8B-B14F-4D97-AF65-F5344CB8AC3E}">
        <p14:creationId xmlns:p14="http://schemas.microsoft.com/office/powerpoint/2010/main" val="174531631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Autofit/>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a:t>
            </a:r>
          </a:p>
          <a:p>
            <a:r>
              <a:rPr lang="es-ES" sz="1400" dirty="0" smtClean="0"/>
              <a:t> </a:t>
            </a:r>
            <a:r>
              <a:rPr lang="es-ES" sz="1400" dirty="0"/>
              <a:t>B</a:t>
            </a:r>
            <a:r>
              <a:rPr lang="es-ES" sz="1400" dirty="0" smtClean="0"/>
              <a:t>.- La </a:t>
            </a:r>
            <a:r>
              <a:rPr lang="es-ES" sz="1400" dirty="0"/>
              <a:t>contabilidad administrativa se orienta hacia el futuro, debido a que una de las funciones esenciales del ejecutivo es la planeación, dirigida al diseño de acciones que proyectan a la empresa hacia el porvenir. </a:t>
            </a:r>
            <a:endParaRPr lang="es-ES" sz="1400" dirty="0" smtClean="0"/>
          </a:p>
          <a:p>
            <a:r>
              <a:rPr lang="es-ES" sz="1400" dirty="0" smtClean="0"/>
              <a:t>Para </a:t>
            </a:r>
            <a:r>
              <a:rPr lang="es-ES" sz="1400" dirty="0"/>
              <a:t>realizar dicho diseño de acciones es necesario contar con información histórica que diagnostique la situación actual de la empresa e indique sus carencias y puntos fuertes, a fin de fijar las rutas y estrategias que permitan lograr una ventaja competitiva.</a:t>
            </a:r>
            <a:r>
              <a:rPr lang="es-ES" sz="1400" dirty="0" smtClean="0"/>
              <a:t> </a:t>
            </a:r>
          </a:p>
        </p:txBody>
      </p:sp>
    </p:spTree>
    <p:extLst>
      <p:ext uri="{BB962C8B-B14F-4D97-AF65-F5344CB8AC3E}">
        <p14:creationId xmlns:p14="http://schemas.microsoft.com/office/powerpoint/2010/main" val="234743995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Autofit/>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70432"/>
            <a:ext cx="10222748" cy="2743200"/>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C</a:t>
            </a:r>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La contabilidad administrativa no está regulada por las normas de información financiera, a diferencia de la contabilidad financiera, porque la información que se genera con fines externos tiene que ser producida según determinadas </a:t>
            </a:r>
            <a:r>
              <a:rPr lang="es-ES" sz="1400" dirty="0" smtClean="0">
                <a:latin typeface="Arial" panose="020B0604020202020204" pitchFamily="34" charset="0"/>
                <a:cs typeface="Arial" panose="020B0604020202020204" pitchFamily="34" charset="0"/>
              </a:rPr>
              <a:t>reglas normativas, </a:t>
            </a:r>
            <a:r>
              <a:rPr lang="es-ES" sz="1400" dirty="0">
                <a:latin typeface="Arial" panose="020B0604020202020204" pitchFamily="34" charset="0"/>
                <a:cs typeface="Arial" panose="020B0604020202020204" pitchFamily="34" charset="0"/>
              </a:rPr>
              <a:t>de tal forma que el usuario esté </a:t>
            </a:r>
            <a:r>
              <a:rPr lang="es-ES" sz="1400" dirty="0" smtClean="0">
                <a:latin typeface="Arial" panose="020B0604020202020204" pitchFamily="34" charset="0"/>
                <a:cs typeface="Arial" panose="020B0604020202020204" pitchFamily="34" charset="0"/>
              </a:rPr>
              <a:t>plenamente </a:t>
            </a:r>
            <a:r>
              <a:rPr lang="es-ES" sz="1400" dirty="0">
                <a:latin typeface="Arial" panose="020B0604020202020204" pitchFamily="34" charset="0"/>
                <a:cs typeface="Arial" panose="020B0604020202020204" pitchFamily="34" charset="0"/>
              </a:rPr>
              <a:t>seguro de que en los estados financieros de las diversas empresas existe uniformidad en su presentación y, por lo tanto, pueda compararlos. </a:t>
            </a:r>
            <a:endParaRPr lang="es-ES" sz="1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628384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Autofit/>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70432"/>
            <a:ext cx="10222748" cy="2523744"/>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a:t>
            </a:r>
          </a:p>
          <a:p>
            <a:r>
              <a:rPr lang="es-ES" sz="1400" dirty="0" smtClean="0">
                <a:latin typeface="Arial" panose="020B0604020202020204" pitchFamily="34" charset="0"/>
                <a:cs typeface="Arial" panose="020B0604020202020204" pitchFamily="34" charset="0"/>
              </a:rPr>
              <a:t>Por </a:t>
            </a:r>
            <a:r>
              <a:rPr lang="es-ES" sz="1400" dirty="0">
                <a:latin typeface="Arial" panose="020B0604020202020204" pitchFamily="34" charset="0"/>
                <a:cs typeface="Arial" panose="020B0604020202020204" pitchFamily="34" charset="0"/>
              </a:rPr>
              <a:t>ello es necesario que la información esté plenamente regulada. En cambio, la información requerida por los administradores se ajusta a las necesidades de cada uno de ellos; por ejemplo, costos de oportunidad para </a:t>
            </a:r>
            <a:r>
              <a:rPr lang="es-ES" sz="1400" dirty="0" smtClean="0">
                <a:latin typeface="Arial" panose="020B0604020202020204" pitchFamily="34" charset="0"/>
                <a:cs typeface="Arial" panose="020B0604020202020204" pitchFamily="34" charset="0"/>
              </a:rPr>
              <a:t> aceptar </a:t>
            </a:r>
            <a:r>
              <a:rPr lang="es-ES" sz="1400" dirty="0">
                <a:latin typeface="Arial" panose="020B0604020202020204" pitchFamily="34" charset="0"/>
                <a:cs typeface="Arial" panose="020B0604020202020204" pitchFamily="34" charset="0"/>
              </a:rPr>
              <a:t>o no pedidos especiales o ignorar la depreciación para fijar </a:t>
            </a:r>
            <a:r>
              <a:rPr lang="es-ES" sz="1400" dirty="0" smtClean="0">
                <a:latin typeface="Arial" panose="020B0604020202020204" pitchFamily="34" charset="0"/>
                <a:cs typeface="Arial" panose="020B0604020202020204" pitchFamily="34" charset="0"/>
              </a:rPr>
              <a:t>precios.</a:t>
            </a:r>
          </a:p>
        </p:txBody>
      </p:sp>
    </p:spTree>
    <p:extLst>
      <p:ext uri="{BB962C8B-B14F-4D97-AF65-F5344CB8AC3E}">
        <p14:creationId xmlns:p14="http://schemas.microsoft.com/office/powerpoint/2010/main" val="400087062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financiera.(CONTINUACIÓN)</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d) La contabilidad financiera es obligatoria, lo que no ocurre con la contabilidad </a:t>
            </a:r>
            <a:r>
              <a:rPr lang="es-ES" sz="1400" dirty="0" smtClean="0">
                <a:latin typeface="Arial" panose="020B0604020202020204" pitchFamily="34" charset="0"/>
                <a:cs typeface="Arial" panose="020B0604020202020204" pitchFamily="34" charset="0"/>
              </a:rPr>
              <a:t>administrativa, </a:t>
            </a:r>
            <a:r>
              <a:rPr lang="es-ES" sz="1400" dirty="0">
                <a:latin typeface="Arial" panose="020B0604020202020204" pitchFamily="34" charset="0"/>
                <a:cs typeface="Arial" panose="020B0604020202020204" pitchFamily="34" charset="0"/>
              </a:rPr>
              <a:t>que es un sistema de información opcional. De acuerdo con nuestra legislación </a:t>
            </a:r>
            <a:r>
              <a:rPr lang="es-ES" sz="1400" dirty="0" smtClean="0">
                <a:latin typeface="Arial" panose="020B0604020202020204" pitchFamily="34" charset="0"/>
                <a:cs typeface="Arial" panose="020B0604020202020204" pitchFamily="34" charset="0"/>
              </a:rPr>
              <a:t>mercantil, </a:t>
            </a:r>
            <a:r>
              <a:rPr lang="es-ES" sz="1400" dirty="0">
                <a:latin typeface="Arial" panose="020B0604020202020204" pitchFamily="34" charset="0"/>
                <a:cs typeface="Arial" panose="020B0604020202020204" pitchFamily="34" charset="0"/>
              </a:rPr>
              <a:t>deben presentarse a la consideración de la asamblea de accionistas los resultados del ejercicio tres meses después del cierre de éste, obligando de esta forma a que exista la contabilidad financiera. </a:t>
            </a:r>
            <a:endParaRPr lang="es-ES" sz="1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7909011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financiera.(CONTINUACIÓN)</a:t>
            </a:r>
          </a:p>
          <a:p>
            <a:r>
              <a:rPr lang="es-ES" sz="1400" dirty="0" smtClean="0"/>
              <a:t>  La </a:t>
            </a:r>
            <a:r>
              <a:rPr lang="es-ES" sz="1400" dirty="0"/>
              <a:t>misma información es requerida por las instituciones de crédito para llevar a cabo sus análisis. En cambio, las empresas no necesariamente deben llevar la contabilidad administrativa; no existe obligatoriedad. Prueba de ello es que sólo un pequeño porcentaje de las empresas </a:t>
            </a:r>
            <a:r>
              <a:rPr lang="es-ES" sz="1400" dirty="0" smtClean="0"/>
              <a:t>chilenas </a:t>
            </a:r>
            <a:r>
              <a:rPr lang="es-ES" sz="1400" dirty="0"/>
              <a:t>se ha dado a la tarea de diseñar un sistema interno de información para la toma de decisiones. </a:t>
            </a:r>
            <a:endParaRPr lang="es-ES" sz="1400" dirty="0" smtClean="0"/>
          </a:p>
        </p:txBody>
      </p:sp>
    </p:spTree>
    <p:extLst>
      <p:ext uri="{BB962C8B-B14F-4D97-AF65-F5344CB8AC3E}">
        <p14:creationId xmlns:p14="http://schemas.microsoft.com/office/powerpoint/2010/main" val="12387680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financiera.(CONTINUACIÓN).</a:t>
            </a:r>
          </a:p>
          <a:p>
            <a:r>
              <a:rPr lang="es-ES" sz="1400" dirty="0">
                <a:latin typeface="Arial" panose="020B0604020202020204" pitchFamily="34" charset="0"/>
                <a:cs typeface="Arial" panose="020B0604020202020204" pitchFamily="34" charset="0"/>
              </a:rPr>
              <a:t>e) La contabilidad administrativa no intenta determinar la utilidad con la precisión de la </a:t>
            </a:r>
            <a:r>
              <a:rPr lang="es-ES" sz="1400" dirty="0" smtClean="0">
                <a:latin typeface="Arial" panose="020B0604020202020204" pitchFamily="34" charset="0"/>
                <a:cs typeface="Arial" panose="020B0604020202020204" pitchFamily="34" charset="0"/>
              </a:rPr>
              <a:t>contabilidad </a:t>
            </a:r>
            <a:r>
              <a:rPr lang="es-ES" sz="1400" dirty="0">
                <a:latin typeface="Arial" panose="020B0604020202020204" pitchFamily="34" charset="0"/>
                <a:cs typeface="Arial" panose="020B0604020202020204" pitchFamily="34" charset="0"/>
              </a:rPr>
              <a:t>financiera, ya que otorga más relevancia a los datos cualitativos y costos necesarios en el análisis de las decisiones que, en muchos casos, son aproximaciones o estimaciones que se efectúan para predecir el futuro de la empresa, por lo cual no es necesario </a:t>
            </a:r>
            <a:r>
              <a:rPr lang="es-ES" sz="1400" dirty="0" smtClean="0">
                <a:latin typeface="Arial" panose="020B0604020202020204" pitchFamily="34" charset="0"/>
                <a:cs typeface="Arial" panose="020B0604020202020204" pitchFamily="34" charset="0"/>
              </a:rPr>
              <a:t>preocuparse </a:t>
            </a:r>
            <a:r>
              <a:rPr lang="es-ES" sz="1400" dirty="0">
                <a:latin typeface="Arial" panose="020B0604020202020204" pitchFamily="34" charset="0"/>
                <a:cs typeface="Arial" panose="020B0604020202020204" pitchFamily="34" charset="0"/>
              </a:rPr>
              <a:t>por la exactitud y precisión que regula a la contabilidad financiera para determinar correctamente la utilidad.</a:t>
            </a:r>
            <a:endParaRPr lang="es-ES" sz="1400" b="1" u="sng" dirty="0" smtClean="0">
              <a:solidFill>
                <a:schemeClr val="accent1"/>
              </a:solidFill>
              <a:latin typeface="Arial" panose="020B0604020202020204" pitchFamily="34" charset="0"/>
              <a:cs typeface="Arial" panose="020B0604020202020204" pitchFamily="34" charset="0"/>
            </a:endParaRPr>
          </a:p>
          <a:p>
            <a:r>
              <a:rPr lang="es-ES" sz="1400" dirty="0" smtClean="0"/>
              <a:t>  </a:t>
            </a:r>
          </a:p>
        </p:txBody>
      </p:sp>
    </p:spTree>
    <p:extLst>
      <p:ext uri="{BB962C8B-B14F-4D97-AF65-F5344CB8AC3E}">
        <p14:creationId xmlns:p14="http://schemas.microsoft.com/office/powerpoint/2010/main" val="188886834"/>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490279"/>
          </a:xfrm>
        </p:spPr>
        <p:txBody>
          <a:bodyPr>
            <a:normAutofit fontScale="90000"/>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835378"/>
            <a:ext cx="10222748" cy="3443111"/>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financiera.(CONTINUACIÓN)</a:t>
            </a:r>
          </a:p>
          <a:p>
            <a:r>
              <a:rPr lang="es-ES" sz="1400" dirty="0" smtClean="0"/>
              <a:t> </a:t>
            </a:r>
            <a:r>
              <a:rPr lang="es-ES" sz="1400" dirty="0" smtClean="0">
                <a:latin typeface="Arial" panose="020B0604020202020204" pitchFamily="34" charset="0"/>
                <a:cs typeface="Arial" panose="020B0604020202020204" pitchFamily="34" charset="0"/>
              </a:rPr>
              <a:t>F </a:t>
            </a:r>
            <a:r>
              <a:rPr lang="es-ES" sz="1400" dirty="0">
                <a:latin typeface="Arial" panose="020B0604020202020204" pitchFamily="34" charset="0"/>
                <a:cs typeface="Arial" panose="020B0604020202020204" pitchFamily="34" charset="0"/>
              </a:rPr>
              <a:t>) La contabilidad administrativa hace hincapié en las áreas de la empresa como células o </a:t>
            </a:r>
            <a:r>
              <a:rPr lang="es-ES" sz="1400" dirty="0" smtClean="0">
                <a:latin typeface="Arial" panose="020B0604020202020204" pitchFamily="34" charset="0"/>
                <a:cs typeface="Arial" panose="020B0604020202020204" pitchFamily="34" charset="0"/>
              </a:rPr>
              <a:t>centros </a:t>
            </a:r>
            <a:r>
              <a:rPr lang="es-ES" sz="1400" dirty="0">
                <a:latin typeface="Arial" panose="020B0604020202020204" pitchFamily="34" charset="0"/>
                <a:cs typeface="Arial" panose="020B0604020202020204" pitchFamily="34" charset="0"/>
              </a:rPr>
              <a:t>de información (divisiones, líneas de producto, etc.) para tomar decisiones sobre cada una de las partes que la componen</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Esto permite un proceso de mejoramiento continuo, a través de un análisis de las actividades y procesos que se efectúan en las diferentes áreas para incrementar la competitividad, más que de toda la empresa vista globalmente, tarea que tiene a su cargo la contabilidad financiera al informar sobre los sucesos ocurridos en ella.</a:t>
            </a:r>
            <a:endParaRPr lang="es-ES" sz="1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052222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a:solidFill>
                  <a:schemeClr val="accent1"/>
                </a:solidFill>
              </a:rPr>
              <a:t>6</a:t>
            </a:r>
            <a:r>
              <a:rPr lang="es-ES" sz="2400" dirty="0" smtClean="0">
                <a:solidFill>
                  <a:schemeClr val="accent1"/>
                </a:solidFill>
              </a:rPr>
              <a:t>.-Comparación </a:t>
            </a:r>
            <a:r>
              <a:rPr lang="es-ES" sz="2400" dirty="0">
                <a:solidFill>
                  <a:schemeClr val="accent1"/>
                </a:solidFill>
              </a:rPr>
              <a:t>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u="sng" dirty="0">
                <a:solidFill>
                  <a:schemeClr val="accent1"/>
                </a:solidFill>
                <a:latin typeface="Arial" panose="020B0604020202020204" pitchFamily="34" charset="0"/>
                <a:cs typeface="Arial" panose="020B0604020202020204" pitchFamily="34" charset="0"/>
              </a:rPr>
              <a:t> </a:t>
            </a:r>
            <a:r>
              <a:rPr lang="es-ES" sz="1400" b="1" u="sng" dirty="0">
                <a:solidFill>
                  <a:schemeClr val="accent1"/>
                </a:solidFill>
                <a:latin typeface="Arial" panose="020B0604020202020204" pitchFamily="34" charset="0"/>
                <a:cs typeface="Arial" panose="020B0604020202020204" pitchFamily="34" charset="0"/>
              </a:rPr>
              <a:t>1. Discrepancias entre la contabilidad administrativa y la contabilidad </a:t>
            </a:r>
            <a:r>
              <a:rPr lang="es-ES" sz="1400" b="1" u="sng" dirty="0" smtClean="0">
                <a:solidFill>
                  <a:schemeClr val="accent1"/>
                </a:solidFill>
                <a:latin typeface="Arial" panose="020B0604020202020204" pitchFamily="34" charset="0"/>
                <a:cs typeface="Arial" panose="020B0604020202020204" pitchFamily="34" charset="0"/>
              </a:rPr>
              <a:t>financiera.(CONTINUACIÓN).</a:t>
            </a:r>
          </a:p>
          <a:p>
            <a:r>
              <a:rPr lang="es-ES" sz="1400" dirty="0">
                <a:latin typeface="Arial" panose="020B0604020202020204" pitchFamily="34" charset="0"/>
                <a:cs typeface="Arial" panose="020B0604020202020204" pitchFamily="34" charset="0"/>
              </a:rPr>
              <a:t>g) La contabilidad administrativa, como sistema de información administrativo, recurre a disciplinas como la estadística, la economía, la investigación de operaciones, las finanzas, etc., para completar los datos presentados, con el fin de aportar soluciones a los problemas de la organización; de ahí que </a:t>
            </a:r>
            <a:r>
              <a:rPr lang="es-ES" sz="1400" dirty="0" smtClean="0">
                <a:latin typeface="Arial" panose="020B0604020202020204" pitchFamily="34" charset="0"/>
                <a:cs typeface="Arial" panose="020B0604020202020204" pitchFamily="34" charset="0"/>
              </a:rPr>
              <a:t>exista UNA  </a:t>
            </a:r>
            <a:r>
              <a:rPr lang="es-ES" sz="1400" dirty="0">
                <a:latin typeface="Arial" panose="020B0604020202020204" pitchFamily="34" charset="0"/>
                <a:cs typeface="Arial" panose="020B0604020202020204" pitchFamily="34" charset="0"/>
              </a:rPr>
              <a:t>gran relación con otras disciplinas, lo que no </a:t>
            </a:r>
            <a:r>
              <a:rPr lang="es-ES" sz="1400" dirty="0" smtClean="0">
                <a:latin typeface="Arial" panose="020B0604020202020204" pitchFamily="34" charset="0"/>
                <a:cs typeface="Arial" panose="020B0604020202020204" pitchFamily="34" charset="0"/>
              </a:rPr>
              <a:t>ACONTECE </a:t>
            </a:r>
            <a:r>
              <a:rPr lang="es-ES" sz="1400" dirty="0">
                <a:latin typeface="Arial" panose="020B0604020202020204" pitchFamily="34" charset="0"/>
                <a:cs typeface="Arial" panose="020B0604020202020204" pitchFamily="34" charset="0"/>
              </a:rPr>
              <a:t>en la contabilidad </a:t>
            </a:r>
            <a:r>
              <a:rPr lang="es-ES" sz="1400" dirty="0" smtClean="0">
                <a:latin typeface="Arial" panose="020B0604020202020204" pitchFamily="34" charset="0"/>
                <a:cs typeface="Arial" panose="020B0604020202020204" pitchFamily="34" charset="0"/>
              </a:rPr>
              <a:t>financiera.</a:t>
            </a:r>
            <a:endParaRPr lang="es-ES" sz="1400" b="1" u="sng" dirty="0" smtClean="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161087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a:solidFill>
                  <a:schemeClr val="accent1"/>
                </a:solidFill>
              </a:rPr>
              <a:t>6</a:t>
            </a:r>
            <a:r>
              <a:rPr lang="es-ES" sz="2400" dirty="0" smtClean="0">
                <a:solidFill>
                  <a:schemeClr val="accent1"/>
                </a:solidFill>
              </a:rPr>
              <a:t>.-Comparación 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2</a:t>
            </a:r>
            <a:r>
              <a:rPr lang="es-ES" sz="1400" b="1" u="sng" dirty="0" smtClean="0">
                <a:solidFill>
                  <a:schemeClr val="accent1"/>
                </a:solidFill>
              </a:rPr>
              <a:t>. </a:t>
            </a:r>
            <a:r>
              <a:rPr lang="es-ES" sz="1400" b="1" u="sng" dirty="0">
                <a:solidFill>
                  <a:schemeClr val="accent1"/>
                </a:solidFill>
              </a:rPr>
              <a:t>Similitudes entre la contabilidad administrativa y la contabilidad </a:t>
            </a:r>
            <a:r>
              <a:rPr lang="es-ES" sz="1400" b="1" u="sng" dirty="0" smtClean="0">
                <a:solidFill>
                  <a:schemeClr val="accent1"/>
                </a:solidFill>
              </a:rPr>
              <a:t>financiera.</a:t>
            </a:r>
          </a:p>
          <a:p>
            <a:r>
              <a:rPr lang="es-ES" sz="1400" dirty="0"/>
              <a:t>Como se ha comentado al hablar de las diferentes ramas o áreas de la contabilidad, existe también gran similitud entre </a:t>
            </a:r>
            <a:r>
              <a:rPr lang="es-ES" sz="1400" dirty="0" smtClean="0"/>
              <a:t>ellas</a:t>
            </a:r>
            <a:r>
              <a:rPr lang="es-ES" sz="1400" dirty="0"/>
              <a:t> </a:t>
            </a:r>
            <a:r>
              <a:rPr lang="es-ES" sz="1400" dirty="0" smtClean="0"/>
              <a:t>, A SABER: </a:t>
            </a:r>
          </a:p>
          <a:p>
            <a:r>
              <a:rPr lang="es-ES" sz="1400" dirty="0" smtClean="0"/>
              <a:t>A.-Ambas </a:t>
            </a:r>
            <a:r>
              <a:rPr lang="es-ES" sz="1400" dirty="0"/>
              <a:t>se apoyan en el mismo sistema contable de información: </a:t>
            </a:r>
            <a:endParaRPr lang="es-ES" sz="1400" dirty="0" smtClean="0"/>
          </a:p>
          <a:p>
            <a:r>
              <a:rPr lang="es-ES" sz="1400" dirty="0" smtClean="0"/>
              <a:t>1.-las </a:t>
            </a:r>
            <a:r>
              <a:rPr lang="es-ES" sz="1400" dirty="0"/>
              <a:t>dos parten del mismo banco de datos (sería ilógico e incosteable mantener un sistema de captación de datos diferente para cada área</a:t>
            </a:r>
            <a:r>
              <a:rPr lang="es-ES" sz="1400" dirty="0" smtClean="0"/>
              <a:t>).</a:t>
            </a:r>
          </a:p>
          <a:p>
            <a:r>
              <a:rPr lang="es-ES" sz="1400" dirty="0" smtClean="0"/>
              <a:t>2.- </a:t>
            </a:r>
            <a:r>
              <a:rPr lang="es-ES" sz="1400" dirty="0"/>
              <a:t>Cada una agrega o modifica ciertos datos, según las necesidades específicas que se quieran cubrir.</a:t>
            </a:r>
            <a:endParaRPr lang="es-ES" sz="1400" b="1" u="sng" dirty="0" smtClean="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89338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a:solidFill>
                  <a:schemeClr val="accent1"/>
                </a:solidFill>
              </a:rPr>
              <a:t>6</a:t>
            </a:r>
            <a:r>
              <a:rPr lang="es-ES" sz="2400" dirty="0" smtClean="0">
                <a:solidFill>
                  <a:schemeClr val="accent1"/>
                </a:solidFill>
              </a:rPr>
              <a:t>.-Comparación de la contabilidad financiera y la contabilidad administrativa.</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b="1" u="sng" dirty="0">
                <a:solidFill>
                  <a:schemeClr val="accent1"/>
                </a:solidFill>
                <a:latin typeface="Arial" panose="020B0604020202020204" pitchFamily="34" charset="0"/>
                <a:cs typeface="Arial" panose="020B0604020202020204" pitchFamily="34" charset="0"/>
              </a:rPr>
              <a:t>2</a:t>
            </a:r>
            <a:r>
              <a:rPr lang="es-ES" sz="1400" b="1" u="sng" dirty="0" smtClean="0">
                <a:solidFill>
                  <a:schemeClr val="accent1"/>
                </a:solidFill>
              </a:rPr>
              <a:t>. </a:t>
            </a:r>
            <a:r>
              <a:rPr lang="es-ES" sz="1400" b="1" u="sng" dirty="0">
                <a:solidFill>
                  <a:schemeClr val="accent1"/>
                </a:solidFill>
              </a:rPr>
              <a:t>Similitudes entre la contabilidad administrativa y la contabilidad </a:t>
            </a:r>
            <a:r>
              <a:rPr lang="es-ES" sz="1400" b="1" u="sng" dirty="0" smtClean="0">
                <a:solidFill>
                  <a:schemeClr val="accent1"/>
                </a:solidFill>
              </a:rPr>
              <a:t>financiera.</a:t>
            </a:r>
          </a:p>
          <a:p>
            <a:r>
              <a:rPr lang="es-ES" sz="1400" dirty="0"/>
              <a:t>Como se ha comentado al hablar de las diferentes ramas o áreas de la contabilidad, existe también gran similitud entre </a:t>
            </a:r>
            <a:r>
              <a:rPr lang="es-ES" sz="1400" dirty="0" smtClean="0"/>
              <a:t>ellas, A SABER: </a:t>
            </a:r>
          </a:p>
          <a:p>
            <a:r>
              <a:rPr lang="es-ES" sz="1400" dirty="0"/>
              <a:t>b) Otra similitud es que ambas exigen responsabilidad sobre la administración de los recursos puestos en manos de los administradores: </a:t>
            </a:r>
            <a:endParaRPr lang="es-ES" sz="1400" dirty="0" smtClean="0"/>
          </a:p>
          <a:p>
            <a:r>
              <a:rPr lang="es-ES" sz="1400" dirty="0" smtClean="0"/>
              <a:t>1.-la </a:t>
            </a:r>
            <a:r>
              <a:rPr lang="es-ES" sz="1400" dirty="0"/>
              <a:t>contabilidad financiera verifica y realiza dicha labor de manera global, mientras que la contabilidad administrativa lo hace por áreas o </a:t>
            </a:r>
            <a:r>
              <a:rPr lang="es-ES" sz="1400" dirty="0" smtClean="0"/>
              <a:t>segmentos.</a:t>
            </a:r>
            <a:endParaRPr lang="es-ES" sz="1400" b="1" u="sng" dirty="0" smtClean="0">
              <a:solidFill>
                <a:schemeClr val="accent1"/>
              </a:solidFill>
              <a:latin typeface="Arial" panose="020B0604020202020204" pitchFamily="34" charset="0"/>
              <a:cs typeface="Arial" panose="020B0604020202020204" pitchFamily="34" charset="0"/>
            </a:endParaRPr>
          </a:p>
        </p:txBody>
      </p:sp>
      <p:sp>
        <p:nvSpPr>
          <p:cNvPr id="4" name="Llamada de flecha hacia arriba 3"/>
          <p:cNvSpPr/>
          <p:nvPr/>
        </p:nvSpPr>
        <p:spPr>
          <a:xfrm>
            <a:off x="4921956" y="4498848"/>
            <a:ext cx="45719" cy="45719"/>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Llamada de flecha hacia arriba 4"/>
          <p:cNvSpPr/>
          <p:nvPr/>
        </p:nvSpPr>
        <p:spPr>
          <a:xfrm>
            <a:off x="4921956" y="3476978"/>
            <a:ext cx="2878666" cy="1411111"/>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EMINENTEMENTE ANALÍTICA </a:t>
            </a:r>
            <a:endParaRPr lang="en-US" dirty="0"/>
          </a:p>
        </p:txBody>
      </p:sp>
    </p:spTree>
    <p:extLst>
      <p:ext uri="{BB962C8B-B14F-4D97-AF65-F5344CB8AC3E}">
        <p14:creationId xmlns:p14="http://schemas.microsoft.com/office/powerpoint/2010/main" val="110365345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solidFill>
              </a:rPr>
              <a:t>7</a:t>
            </a:r>
            <a:r>
              <a:rPr lang="es-ES" sz="2400" dirty="0" smtClean="0">
                <a:solidFill>
                  <a:schemeClr val="accent1"/>
                </a:solidFill>
              </a:rPr>
              <a:t>.-EL PAPEL DE  </a:t>
            </a:r>
            <a:r>
              <a:rPr lang="es-ES" sz="2400" dirty="0">
                <a:solidFill>
                  <a:schemeClr val="accent1"/>
                </a:solidFill>
              </a:rPr>
              <a:t>la contabilidad </a:t>
            </a:r>
            <a:r>
              <a:rPr lang="es-ES" sz="2400" dirty="0" smtClean="0">
                <a:solidFill>
                  <a:schemeClr val="accent1"/>
                </a:solidFill>
              </a:rPr>
              <a:t>administrativa EN LA PLANEACIÓN</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La actividad de planeación se ha vuelto más importante en la actualidad, debido a la </a:t>
            </a:r>
            <a:r>
              <a:rPr lang="es-ES" sz="1400" b="1" dirty="0">
                <a:solidFill>
                  <a:srgbClr val="FF0000"/>
                </a:solidFill>
                <a:latin typeface="Arial" panose="020B0604020202020204" pitchFamily="34" charset="0"/>
                <a:cs typeface="Arial" panose="020B0604020202020204" pitchFamily="34" charset="0"/>
              </a:rPr>
              <a:t>globalización </a:t>
            </a:r>
            <a:r>
              <a:rPr lang="es-ES" sz="1400" dirty="0">
                <a:latin typeface="Arial" panose="020B0604020202020204" pitchFamily="34" charset="0"/>
                <a:cs typeface="Arial" panose="020B0604020202020204" pitchFamily="34" charset="0"/>
              </a:rPr>
              <a:t>en la que se encuentran muchos países ante el </a:t>
            </a:r>
            <a:r>
              <a:rPr lang="es-ES" sz="1400" b="1" dirty="0">
                <a:solidFill>
                  <a:srgbClr val="FF0000"/>
                </a:solidFill>
                <a:latin typeface="Arial" panose="020B0604020202020204" pitchFamily="34" charset="0"/>
                <a:cs typeface="Arial" panose="020B0604020202020204" pitchFamily="34" charset="0"/>
              </a:rPr>
              <a:t>desarrollo tecnológico</a:t>
            </a:r>
            <a:r>
              <a:rPr lang="es-ES" sz="1400" dirty="0">
                <a:latin typeface="Arial" panose="020B0604020202020204" pitchFamily="34" charset="0"/>
                <a:cs typeface="Arial" panose="020B0604020202020204" pitchFamily="34" charset="0"/>
              </a:rPr>
              <a:t>, la </a:t>
            </a:r>
            <a:r>
              <a:rPr lang="es-ES" sz="1400" b="1" dirty="0">
                <a:solidFill>
                  <a:srgbClr val="FF0000"/>
                </a:solidFill>
                <a:latin typeface="Arial" panose="020B0604020202020204" pitchFamily="34" charset="0"/>
                <a:cs typeface="Arial" panose="020B0604020202020204" pitchFamily="34" charset="0"/>
              </a:rPr>
              <a:t>economía </a:t>
            </a:r>
            <a:r>
              <a:rPr lang="es-ES" sz="1400" b="1" dirty="0" smtClean="0">
                <a:solidFill>
                  <a:srgbClr val="FF0000"/>
                </a:solidFill>
                <a:latin typeface="Arial" panose="020B0604020202020204" pitchFamily="34" charset="0"/>
                <a:cs typeface="Arial" panose="020B0604020202020204" pitchFamily="34" charset="0"/>
              </a:rPr>
              <a:t>cambiante</a:t>
            </a:r>
            <a:r>
              <a:rPr lang="es-ES" sz="1400" dirty="0" smtClean="0">
                <a:latin typeface="Arial" panose="020B0604020202020204" pitchFamily="34" charset="0"/>
                <a:cs typeface="Arial" panose="020B0604020202020204" pitchFamily="34" charset="0"/>
              </a:rPr>
              <a:t>, </a:t>
            </a:r>
            <a:r>
              <a:rPr lang="es-ES" sz="1400" b="1" dirty="0">
                <a:solidFill>
                  <a:srgbClr val="FF0000"/>
                </a:solidFill>
                <a:latin typeface="Arial" panose="020B0604020202020204" pitchFamily="34" charset="0"/>
                <a:cs typeface="Arial" panose="020B0604020202020204" pitchFamily="34" charset="0"/>
              </a:rPr>
              <a:t>el crecimiento acelerado de las empresas</a:t>
            </a:r>
            <a:r>
              <a:rPr lang="es-ES" sz="1400" dirty="0">
                <a:latin typeface="Arial" panose="020B0604020202020204" pitchFamily="34" charset="0"/>
                <a:cs typeface="Arial" panose="020B0604020202020204" pitchFamily="34" charset="0"/>
              </a:rPr>
              <a:t>, </a:t>
            </a:r>
            <a:r>
              <a:rPr lang="es-ES" sz="1400" b="1" dirty="0">
                <a:solidFill>
                  <a:srgbClr val="FF0000"/>
                </a:solidFill>
                <a:latin typeface="Arial" panose="020B0604020202020204" pitchFamily="34" charset="0"/>
                <a:cs typeface="Arial" panose="020B0604020202020204" pitchFamily="34" charset="0"/>
              </a:rPr>
              <a:t>el desarrollo profesional </a:t>
            </a:r>
            <a:r>
              <a:rPr lang="es-ES" sz="1400" dirty="0">
                <a:latin typeface="Arial" panose="020B0604020202020204" pitchFamily="34" charset="0"/>
                <a:cs typeface="Arial" panose="020B0604020202020204" pitchFamily="34" charset="0"/>
              </a:rPr>
              <a:t>y la disponibilidad de información relevante que se posee actualmente en las empresas. La planeación se hace necesaria por diferentes </a:t>
            </a:r>
            <a:r>
              <a:rPr lang="es-ES" sz="1400" dirty="0" smtClean="0">
                <a:latin typeface="Arial" panose="020B0604020202020204" pitchFamily="34" charset="0"/>
                <a:cs typeface="Arial" panose="020B0604020202020204" pitchFamily="34" charset="0"/>
              </a:rPr>
              <a:t>motivos, A SABER:</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3059962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solidFill>
              </a:rPr>
              <a:t>7</a:t>
            </a:r>
            <a:r>
              <a:rPr lang="es-ES" sz="2400" dirty="0" smtClean="0">
                <a:solidFill>
                  <a:schemeClr val="accent1"/>
                </a:solidFill>
              </a:rPr>
              <a:t>.-EL PAPEL DE  </a:t>
            </a:r>
            <a:r>
              <a:rPr lang="es-ES" sz="2400" dirty="0">
                <a:solidFill>
                  <a:schemeClr val="accent1"/>
                </a:solidFill>
              </a:rPr>
              <a:t>la contabilidad </a:t>
            </a:r>
            <a:r>
              <a:rPr lang="es-ES" sz="2400" dirty="0" smtClean="0">
                <a:solidFill>
                  <a:schemeClr val="accent1"/>
                </a:solidFill>
              </a:rPr>
              <a:t>administrativa EN LA PLANEACIÓN</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1. Para prevenir los cambios del entorno, de suerte que anticipándose a ellos sea más fácil la adaptación de las organizaciones y se logre competir exitosamente en estrategias</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2. Para integrar los objetivos y las decisiones de la organización.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3</a:t>
            </a:r>
            <a:r>
              <a:rPr lang="es-ES" sz="1400" dirty="0">
                <a:latin typeface="Arial" panose="020B0604020202020204" pitchFamily="34" charset="0"/>
                <a:cs typeface="Arial" panose="020B0604020202020204" pitchFamily="34" charset="0"/>
              </a:rPr>
              <a:t>. Como medio de comunicación, coordinación y cooperación de los diferentes elementos que integran la empresa.</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249261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solidFill>
              </a:rPr>
              <a:t>7</a:t>
            </a:r>
            <a:r>
              <a:rPr lang="es-ES" sz="2400" dirty="0" smtClean="0">
                <a:solidFill>
                  <a:schemeClr val="accent1"/>
                </a:solidFill>
              </a:rPr>
              <a:t>.-EL PAPEL DE  </a:t>
            </a:r>
            <a:r>
              <a:rPr lang="es-ES" sz="2400" dirty="0">
                <a:solidFill>
                  <a:schemeClr val="accent1"/>
                </a:solidFill>
              </a:rPr>
              <a:t>la contabilidad </a:t>
            </a:r>
            <a:r>
              <a:rPr lang="es-ES" sz="2400" dirty="0" smtClean="0">
                <a:solidFill>
                  <a:schemeClr val="accent1"/>
                </a:solidFill>
              </a:rPr>
              <a:t>administrativa EN LA PLANEACIÓN</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latin typeface="Arial" panose="020B0604020202020204" pitchFamily="34" charset="0"/>
                <a:cs typeface="Arial" panose="020B0604020202020204" pitchFamily="34" charset="0"/>
              </a:rPr>
              <a:t>Al realizar una adecuada planeación de las organizaciones, se logra mayor efectividad y eficiencia en las operaciones y mejor administración</a:t>
            </a:r>
            <a:r>
              <a:rPr lang="es-ES" sz="1400" dirty="0" smtClean="0">
                <a:latin typeface="Arial" panose="020B0604020202020204" pitchFamily="34" charset="0"/>
                <a:cs typeface="Arial" panose="020B0604020202020204" pitchFamily="34" charset="0"/>
              </a:rPr>
              <a:t>.</a:t>
            </a:r>
          </a:p>
          <a:p>
            <a:r>
              <a:rPr lang="es-ES" sz="1400" dirty="0">
                <a:latin typeface="Arial" panose="020B0604020202020204" pitchFamily="34" charset="0"/>
                <a:cs typeface="Arial" panose="020B0604020202020204" pitchFamily="34" charset="0"/>
              </a:rPr>
              <a:t>La planeación que recibe ayuda de la contabilidad administrativa es básicamente la </a:t>
            </a:r>
            <a:r>
              <a:rPr lang="es-ES" sz="1400" dirty="0" smtClean="0">
                <a:latin typeface="Arial" panose="020B0604020202020204" pitchFamily="34" charset="0"/>
                <a:cs typeface="Arial" panose="020B0604020202020204" pitchFamily="34" charset="0"/>
              </a:rPr>
              <a:t>operativa, </a:t>
            </a:r>
            <a:r>
              <a:rPr lang="es-ES" sz="1400" dirty="0">
                <a:latin typeface="Arial" panose="020B0604020202020204" pitchFamily="34" charset="0"/>
                <a:cs typeface="Arial" panose="020B0604020202020204" pitchFamily="34" charset="0"/>
              </a:rPr>
              <a:t>que consiste en el diseño de acciones cuya misión es alcanzar los objetivos que se desean en un periodo determinado, sobre todo en lo referente a la operación de la </a:t>
            </a:r>
            <a:r>
              <a:rPr lang="es-ES" sz="1400" dirty="0" smtClean="0">
                <a:latin typeface="Arial" panose="020B0604020202020204" pitchFamily="34" charset="0"/>
                <a:cs typeface="Arial" panose="020B0604020202020204" pitchFamily="34" charset="0"/>
              </a:rPr>
              <a:t>empresa.</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
        <p:nvSpPr>
          <p:cNvPr id="4" name="Llamada de flecha hacia arriba 3"/>
          <p:cNvSpPr/>
          <p:nvPr/>
        </p:nvSpPr>
        <p:spPr>
          <a:xfrm>
            <a:off x="5271911" y="3183467"/>
            <a:ext cx="45719" cy="45719"/>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Llamada de flecha hacia arriba 4"/>
          <p:cNvSpPr/>
          <p:nvPr/>
        </p:nvSpPr>
        <p:spPr>
          <a:xfrm>
            <a:off x="3093156" y="2652889"/>
            <a:ext cx="4380088" cy="1467555"/>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VITAL PARA EL ÁMBITO OPERATIVO DE LA EMPRESA</a:t>
            </a:r>
            <a:endParaRPr lang="en-US" dirty="0"/>
          </a:p>
        </p:txBody>
      </p:sp>
    </p:spTree>
    <p:extLst>
      <p:ext uri="{BB962C8B-B14F-4D97-AF65-F5344CB8AC3E}">
        <p14:creationId xmlns:p14="http://schemas.microsoft.com/office/powerpoint/2010/main" val="369904204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solidFill>
              </a:rPr>
              <a:t>7</a:t>
            </a:r>
            <a:r>
              <a:rPr lang="es-ES" sz="2400" dirty="0" smtClean="0">
                <a:solidFill>
                  <a:schemeClr val="accent1"/>
                </a:solidFill>
              </a:rPr>
              <a:t>.-EL PAPEL DE  </a:t>
            </a:r>
            <a:r>
              <a:rPr lang="es-ES" sz="2400" dirty="0">
                <a:solidFill>
                  <a:schemeClr val="accent1"/>
                </a:solidFill>
              </a:rPr>
              <a:t>la contabilidad </a:t>
            </a:r>
            <a:r>
              <a:rPr lang="es-ES" sz="2400" dirty="0" smtClean="0">
                <a:solidFill>
                  <a:schemeClr val="accent1"/>
                </a:solidFill>
              </a:rPr>
              <a:t>administrativa EN LA PLANEACIÓN</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LO Anterior mediante </a:t>
            </a:r>
            <a:r>
              <a:rPr lang="es-ES" sz="1400" dirty="0"/>
              <a:t>el empleo de diferentes herramientas tales como los </a:t>
            </a:r>
            <a:r>
              <a:rPr lang="es-ES" sz="1400" b="1" dirty="0">
                <a:solidFill>
                  <a:srgbClr val="FF0000"/>
                </a:solidFill>
              </a:rPr>
              <a:t>presupuestos, el modelo </a:t>
            </a:r>
            <a:r>
              <a:rPr lang="es-ES" sz="1400" b="1" dirty="0" smtClean="0">
                <a:solidFill>
                  <a:srgbClr val="FF0000"/>
                </a:solidFill>
              </a:rPr>
              <a:t>costo-volumen-Utilidad</a:t>
            </a:r>
            <a:r>
              <a:rPr lang="es-ES" sz="1400" b="1" dirty="0">
                <a:solidFill>
                  <a:srgbClr val="FF0000"/>
                </a:solidFill>
              </a:rPr>
              <a:t>, </a:t>
            </a:r>
            <a:r>
              <a:rPr lang="es-ES" sz="1400" b="1" dirty="0" smtClean="0">
                <a:solidFill>
                  <a:srgbClr val="FF0000"/>
                </a:solidFill>
              </a:rPr>
              <a:t>Entre otros.</a:t>
            </a:r>
          </a:p>
          <a:p>
            <a:r>
              <a:rPr lang="es-ES" sz="1400" dirty="0" smtClean="0"/>
              <a:t>sin </a:t>
            </a:r>
            <a:r>
              <a:rPr lang="es-ES" sz="1400" dirty="0"/>
              <a:t>embargo, </a:t>
            </a:r>
            <a:r>
              <a:rPr lang="es-ES" sz="1400" b="1" dirty="0">
                <a:solidFill>
                  <a:srgbClr val="FF0000"/>
                </a:solidFill>
              </a:rPr>
              <a:t>el costeo por actividades</a:t>
            </a:r>
            <a:r>
              <a:rPr lang="es-ES" sz="1400" dirty="0"/>
              <a:t>, apoyado en la filosofía de la concepción de cadenas de valor, brinda una gran ayuda en el proceso de planeación estratégica para </a:t>
            </a:r>
            <a:r>
              <a:rPr lang="es-ES" sz="1400" dirty="0" smtClean="0"/>
              <a:t>determinar </a:t>
            </a:r>
            <a:r>
              <a:rPr lang="es-ES" sz="1400" dirty="0"/>
              <a:t>cuál debe ser la estrategia competitiva hacia la que debe orientarse la empresa, para lograr la ventaja competitiva que le dé una posición atractiva dentro del sector industrial donde se encuentra.</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
        <p:nvSpPr>
          <p:cNvPr id="4" name="Llamada de flecha hacia arriba 3"/>
          <p:cNvSpPr/>
          <p:nvPr/>
        </p:nvSpPr>
        <p:spPr>
          <a:xfrm>
            <a:off x="1309510" y="2923822"/>
            <a:ext cx="6186311" cy="2280356"/>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El </a:t>
            </a:r>
            <a:r>
              <a:rPr lang="es-ES" b="1" i="1" dirty="0"/>
              <a:t>coste basado en actividades</a:t>
            </a:r>
            <a:r>
              <a:rPr lang="es-ES" i="1" dirty="0"/>
              <a:t> </a:t>
            </a:r>
            <a:r>
              <a:rPr lang="es-ES" dirty="0"/>
              <a:t>es un sistema de contabilidad de </a:t>
            </a:r>
            <a:r>
              <a:rPr lang="es-ES" dirty="0" smtClean="0"/>
              <a:t>costos </a:t>
            </a:r>
            <a:r>
              <a:rPr lang="es-ES" dirty="0"/>
              <a:t>que une los costos reales a la actuación directa y el valor de las actividades. Los costos no se asignan en base a una fórmula, pero se trazan con cargo a actividades específicas.</a:t>
            </a:r>
            <a:endParaRPr lang="en-US" dirty="0"/>
          </a:p>
        </p:txBody>
      </p:sp>
    </p:spTree>
    <p:extLst>
      <p:ext uri="{BB962C8B-B14F-4D97-AF65-F5344CB8AC3E}">
        <p14:creationId xmlns:p14="http://schemas.microsoft.com/office/powerpoint/2010/main" val="109325166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dirty="0">
                <a:solidFill>
                  <a:schemeClr val="accent1"/>
                </a:solidFill>
              </a:rPr>
              <a:t>7</a:t>
            </a:r>
            <a:r>
              <a:rPr lang="es-ES" sz="2400" dirty="0" smtClean="0">
                <a:solidFill>
                  <a:schemeClr val="accent1"/>
                </a:solidFill>
              </a:rPr>
              <a:t>.-EL PAPEL DE  </a:t>
            </a:r>
            <a:r>
              <a:rPr lang="es-ES" sz="2400" dirty="0">
                <a:solidFill>
                  <a:schemeClr val="accent1"/>
                </a:solidFill>
              </a:rPr>
              <a:t>la contabilidad </a:t>
            </a:r>
            <a:r>
              <a:rPr lang="es-ES" sz="2400" dirty="0" smtClean="0">
                <a:solidFill>
                  <a:schemeClr val="accent1"/>
                </a:solidFill>
              </a:rPr>
              <a:t>administrativa EN LA PLANEACIÓN</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endParaRPr lang="es-ES" sz="1400" b="1" u="sng" dirty="0" smtClean="0">
              <a:solidFill>
                <a:schemeClr val="accent1">
                  <a:lumMod val="75000"/>
                </a:schemeClr>
              </a:solidFill>
            </a:endParaRPr>
          </a:p>
        </p:txBody>
      </p:sp>
      <p:sp>
        <p:nvSpPr>
          <p:cNvPr id="4" name="Placa 3"/>
          <p:cNvSpPr/>
          <p:nvPr/>
        </p:nvSpPr>
        <p:spPr>
          <a:xfrm>
            <a:off x="4515556" y="2099732"/>
            <a:ext cx="1524000" cy="1253067"/>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La planeación</a:t>
            </a:r>
            <a:endParaRPr lang="en-US" dirty="0"/>
          </a:p>
        </p:txBody>
      </p:sp>
      <p:sp>
        <p:nvSpPr>
          <p:cNvPr id="5" name="Llamada de flecha a la izquierda 4"/>
          <p:cNvSpPr/>
          <p:nvPr/>
        </p:nvSpPr>
        <p:spPr>
          <a:xfrm>
            <a:off x="6965244" y="1546577"/>
            <a:ext cx="4967112" cy="2652889"/>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E</a:t>
            </a:r>
            <a:r>
              <a:rPr lang="es-ES" dirty="0" smtClean="0"/>
              <a:t>l </a:t>
            </a:r>
            <a:r>
              <a:rPr lang="es-ES" dirty="0"/>
              <a:t>presupuesto puede ser definido como la herramienta que traduce a un lenguaje cuantitativo las acciones que formula la alta administración, y cuyo objetivo es colocar la organización en determinada situación financiera durante cierto periodo.</a:t>
            </a:r>
            <a:endParaRPr lang="en-US" dirty="0"/>
          </a:p>
        </p:txBody>
      </p:sp>
      <p:sp>
        <p:nvSpPr>
          <p:cNvPr id="6" name="Llamada de flecha a la derecha 5"/>
          <p:cNvSpPr/>
          <p:nvPr/>
        </p:nvSpPr>
        <p:spPr>
          <a:xfrm>
            <a:off x="112889" y="1354666"/>
            <a:ext cx="4030133" cy="3826934"/>
          </a:xfrm>
          <a:prstGeom prst="righ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El </a:t>
            </a:r>
            <a:r>
              <a:rPr lang="es-ES" dirty="0"/>
              <a:t>modelo costo-volumen-utilidad, el cual permite a la dirección utilizar el método de simulación sobre las variables costos, precios y volumen. Esta técnica facilita la elección de un correcto curso de acción, ya que permite analizar los posibles efectos en las utilidades al tomar la empresa </a:t>
            </a:r>
            <a:r>
              <a:rPr lang="es-ES" dirty="0" err="1"/>
              <a:t>determinada</a:t>
            </a:r>
            <a:r>
              <a:rPr lang="es-ES" dirty="0"/>
              <a:t> decisión</a:t>
            </a:r>
            <a:endParaRPr lang="en-US" dirty="0"/>
          </a:p>
        </p:txBody>
      </p:sp>
      <p:sp>
        <p:nvSpPr>
          <p:cNvPr id="7" name="Llamada de flecha hacia arriba 6"/>
          <p:cNvSpPr/>
          <p:nvPr/>
        </p:nvSpPr>
        <p:spPr>
          <a:xfrm>
            <a:off x="3115733" y="3604090"/>
            <a:ext cx="5396089" cy="2412887"/>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Básicamente, los presupuestos y el modelo costo-volumen-utilidad son los instrumentos que apoyan la planeación desde el punto de vista informativo; </a:t>
            </a:r>
            <a:r>
              <a:rPr lang="es-ES" dirty="0" smtClean="0"/>
              <a:t>no se puede desconocer que </a:t>
            </a:r>
            <a:r>
              <a:rPr lang="es-ES" dirty="0"/>
              <a:t>existen otras herramientas contables que </a:t>
            </a:r>
            <a:r>
              <a:rPr lang="es-ES"/>
              <a:t>también </a:t>
            </a:r>
            <a:r>
              <a:rPr lang="es-ES" smtClean="0"/>
              <a:t>sirven para </a:t>
            </a:r>
            <a:r>
              <a:rPr lang="es-ES" dirty="0"/>
              <a:t>tales efecto</a:t>
            </a:r>
            <a:endParaRPr lang="en-US" dirty="0"/>
          </a:p>
        </p:txBody>
      </p:sp>
    </p:spTree>
    <p:extLst>
      <p:ext uri="{BB962C8B-B14F-4D97-AF65-F5344CB8AC3E}">
        <p14:creationId xmlns:p14="http://schemas.microsoft.com/office/powerpoint/2010/main" val="262821519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8</a:t>
            </a:r>
            <a:r>
              <a:rPr lang="es-ES" sz="2400" b="1" dirty="0" smtClean="0">
                <a:solidFill>
                  <a:schemeClr val="accent1"/>
                </a:solidFill>
              </a:rPr>
              <a:t>.-el papel de la contabilidad administrativa en el control administrativo</a:t>
            </a: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endParaRPr lang="es-ES" sz="1400" b="1" u="sng" dirty="0" smtClean="0">
              <a:solidFill>
                <a:schemeClr val="accent1">
                  <a:lumMod val="75000"/>
                </a:schemeClr>
              </a:solidFill>
            </a:endParaRPr>
          </a:p>
        </p:txBody>
      </p:sp>
    </p:spTree>
    <p:extLst>
      <p:ext uri="{BB962C8B-B14F-4D97-AF65-F5344CB8AC3E}">
        <p14:creationId xmlns:p14="http://schemas.microsoft.com/office/powerpoint/2010/main" val="30700169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8</a:t>
            </a:r>
            <a:r>
              <a:rPr lang="es-ES" sz="2400" b="1" dirty="0" smtClean="0">
                <a:solidFill>
                  <a:schemeClr val="accent1"/>
                </a:solidFill>
              </a:rPr>
              <a:t>.-el papel de la contabilidad administrativa en el control administrativo</a:t>
            </a: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latin typeface="Arial" panose="020B0604020202020204" pitchFamily="34" charset="0"/>
                <a:cs typeface="Arial" panose="020B0604020202020204" pitchFamily="34" charset="0"/>
              </a:rPr>
              <a:t>La época actual se caracteriza por la complejidad económica en la administración de los </a:t>
            </a:r>
            <a:r>
              <a:rPr lang="es-ES" sz="1400" dirty="0" smtClean="0">
                <a:latin typeface="Arial" panose="020B0604020202020204" pitchFamily="34" charset="0"/>
                <a:cs typeface="Arial" panose="020B0604020202020204" pitchFamily="34" charset="0"/>
              </a:rPr>
              <a:t>recursos, </a:t>
            </a:r>
            <a:r>
              <a:rPr lang="es-ES" sz="1400" dirty="0">
                <a:latin typeface="Arial" panose="020B0604020202020204" pitchFamily="34" charset="0"/>
                <a:cs typeface="Arial" panose="020B0604020202020204" pitchFamily="34" charset="0"/>
              </a:rPr>
              <a:t>que tanto a nivel macroeconómico como microeconómico son escasos, lo que exige efectividad y eficiencia de los profesionales comprometidos con la administración, a fin de lograr un uso óptimo de los </a:t>
            </a:r>
            <a:r>
              <a:rPr lang="es-ES" sz="1400" dirty="0" smtClean="0">
                <a:latin typeface="Arial" panose="020B0604020202020204" pitchFamily="34" charset="0"/>
                <a:cs typeface="Arial" panose="020B0604020202020204" pitchFamily="34" charset="0"/>
              </a:rPr>
              <a:t>insumos.</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211910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8</a:t>
            </a:r>
            <a:r>
              <a:rPr lang="es-ES" sz="2400" b="1" dirty="0" smtClean="0">
                <a:solidFill>
                  <a:schemeClr val="accent1"/>
                </a:solidFill>
              </a:rPr>
              <a:t>.-el papel de la contabilidad administrativa en el control administrativo</a:t>
            </a:r>
            <a:br>
              <a:rPr lang="es-ES" sz="2400" b="1" dirty="0" smtClean="0">
                <a:solidFill>
                  <a:schemeClr val="accent1"/>
                </a:solidFill>
              </a:rPr>
            </a:b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latin typeface="Arial" panose="020B0604020202020204" pitchFamily="34" charset="0"/>
                <a:cs typeface="Arial" panose="020B0604020202020204" pitchFamily="34" charset="0"/>
              </a:rPr>
              <a:t>Esto puede lograrse cuando se aplica la filosofía del mejoramiento continuo, que no es otra cosa que la cultura de calidad total, que tiene como propósito esencial eliminar todo aquello que no alcanza los estándares y suprimir lo que no permite competir satisfactoriamente. Para lograrlo se necesita un sistema de información </a:t>
            </a:r>
            <a:r>
              <a:rPr lang="es-ES" sz="1400" dirty="0" smtClean="0">
                <a:latin typeface="Arial" panose="020B0604020202020204" pitchFamily="34" charset="0"/>
                <a:cs typeface="Arial" panose="020B0604020202020204" pitchFamily="34" charset="0"/>
              </a:rPr>
              <a:t>basado </a:t>
            </a:r>
            <a:r>
              <a:rPr lang="es-ES" sz="1400" dirty="0">
                <a:latin typeface="Arial" panose="020B0604020202020204" pitchFamily="34" charset="0"/>
                <a:cs typeface="Arial" panose="020B0604020202020204" pitchFamily="34" charset="0"/>
              </a:rPr>
              <a:t>en la estadística que muestre dichas desviaciones, lo que implica la necesidad de contar con un buen sistema de control administrativo que propicie el mejoramiento continuo. </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6030147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8</a:t>
            </a:r>
            <a:r>
              <a:rPr lang="es-ES" sz="2400" b="1" dirty="0" smtClean="0">
                <a:solidFill>
                  <a:schemeClr val="accent1"/>
                </a:solidFill>
              </a:rPr>
              <a:t>.-el papel de la contabilidad administrativa en el control administrativo</a:t>
            </a:r>
            <a:br>
              <a:rPr lang="es-ES" sz="2400" b="1" dirty="0" smtClean="0">
                <a:solidFill>
                  <a:schemeClr val="accent1"/>
                </a:solidFill>
              </a:rPr>
            </a:b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Por </a:t>
            </a:r>
            <a:r>
              <a:rPr lang="es-ES" sz="1400" dirty="0">
                <a:latin typeface="Arial" panose="020B0604020202020204" pitchFamily="34" charset="0"/>
                <a:cs typeface="Arial" panose="020B0604020202020204" pitchFamily="34" charset="0"/>
              </a:rPr>
              <a:t>lo tanto, el control administrativo debe ser el proceso mediante el cual la administración se asegura de que los recursos son obtenidos y usados eficiente y efectivamente, en función de los objetivos planeados por la organización</a:t>
            </a:r>
            <a:r>
              <a:rPr lang="es-ES" sz="1400" dirty="0" smtClean="0">
                <a:latin typeface="Arial" panose="020B0604020202020204" pitchFamily="34" charset="0"/>
                <a:cs typeface="Arial" panose="020B0604020202020204" pitchFamily="34" charset="0"/>
              </a:rPr>
              <a:t>.</a:t>
            </a:r>
          </a:p>
          <a:p>
            <a:r>
              <a:rPr lang="es-ES" sz="1400" dirty="0"/>
              <a:t>La información que proporciona la contabilidad administrativa puede ser útil en el proceso de control de estos tres aspectos</a:t>
            </a:r>
            <a:r>
              <a:rPr lang="es-ES" sz="1400" dirty="0" smtClean="0"/>
              <a:t>:</a:t>
            </a:r>
          </a:p>
          <a:p>
            <a:r>
              <a:rPr lang="es-ES" sz="1400" dirty="0"/>
              <a:t>1. Como medio para comunicar información acerca de lo que la dirección desea que se haga.</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202212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8</a:t>
            </a:r>
            <a:r>
              <a:rPr lang="es-ES" sz="2400" b="1" dirty="0" smtClean="0">
                <a:solidFill>
                  <a:schemeClr val="accent1"/>
                </a:solidFill>
              </a:rPr>
              <a:t>.-el papel de la contabilidad administrativa en el control administrativo</a:t>
            </a:r>
            <a:br>
              <a:rPr lang="es-ES" sz="2400" b="1" dirty="0" smtClean="0">
                <a:solidFill>
                  <a:schemeClr val="accent1"/>
                </a:solidFill>
              </a:rPr>
            </a:b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La </a:t>
            </a:r>
            <a:r>
              <a:rPr lang="es-ES" sz="1400" dirty="0">
                <a:latin typeface="Arial" panose="020B0604020202020204" pitchFamily="34" charset="0"/>
                <a:cs typeface="Arial" panose="020B0604020202020204" pitchFamily="34" charset="0"/>
              </a:rPr>
              <a:t>información que proporciona la contabilidad administrativa puede ser útil en el proceso de control de estos tres aspectos</a:t>
            </a:r>
            <a:r>
              <a:rPr lang="es-ES" sz="1400" dirty="0" smtClean="0">
                <a:latin typeface="Arial" panose="020B0604020202020204" pitchFamily="34" charset="0"/>
                <a:cs typeface="Arial" panose="020B0604020202020204" pitchFamily="34" charset="0"/>
              </a:rPr>
              <a:t>:</a:t>
            </a:r>
          </a:p>
          <a:p>
            <a:r>
              <a:rPr lang="es-ES" sz="1400" dirty="0">
                <a:latin typeface="Arial" panose="020B0604020202020204" pitchFamily="34" charset="0"/>
                <a:cs typeface="Arial" panose="020B0604020202020204" pitchFamily="34" charset="0"/>
              </a:rPr>
              <a:t>2. Como medio de motivar a la organización a fin de que actúe en la forma más adecuada para alcanzar los objetivos empresariales</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3. Como medio para evaluar los resultados, es decir, para juzgar qué tan buenos resultados se obtienen, y de esta manera evaluar el desempeño de los responsables de cada área de la empresa.</a:t>
            </a:r>
            <a:endParaRPr lang="es-ES" sz="1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635523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8</a:t>
            </a:r>
            <a:r>
              <a:rPr lang="es-ES" sz="2400" b="1" dirty="0" smtClean="0">
                <a:solidFill>
                  <a:schemeClr val="accent1"/>
                </a:solidFill>
              </a:rPr>
              <a:t>.-el papel de la contabilidad administrativa en el control administrativo</a:t>
            </a:r>
            <a:br>
              <a:rPr lang="es-ES" sz="2400" b="1" dirty="0" smtClean="0">
                <a:solidFill>
                  <a:schemeClr val="accent1"/>
                </a:solidFill>
              </a:rPr>
            </a:b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La contabilidad administrativa es necesaria para obtener mejor control</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Una vez que se ha concluido una determinada operación, se deben medir los resultados y compararlos con un estándar fijado previamente con base en los objetivos planeados, de tal suerte que la </a:t>
            </a:r>
            <a:r>
              <a:rPr lang="es-ES" sz="1400" dirty="0" smtClean="0">
                <a:latin typeface="Arial" panose="020B0604020202020204" pitchFamily="34" charset="0"/>
                <a:cs typeface="Arial" panose="020B0604020202020204" pitchFamily="34" charset="0"/>
              </a:rPr>
              <a:t>administración pueda  </a:t>
            </a:r>
            <a:r>
              <a:rPr lang="es-ES" sz="1400" dirty="0">
                <a:latin typeface="Arial" panose="020B0604020202020204" pitchFamily="34" charset="0"/>
                <a:cs typeface="Arial" panose="020B0604020202020204" pitchFamily="34" charset="0"/>
              </a:rPr>
              <a:t>asegurarse de que los recursos fueron manejados con efectividad y eficiencia</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El estándar surge al utilizar cualquiera de las siguientes herramientas</a:t>
            </a:r>
            <a:r>
              <a:rPr lang="es-ES" sz="1400" b="1" dirty="0">
                <a:solidFill>
                  <a:srgbClr val="FF0000"/>
                </a:solidFill>
                <a:latin typeface="Arial" panose="020B0604020202020204" pitchFamily="34" charset="0"/>
                <a:cs typeface="Arial" panose="020B0604020202020204" pitchFamily="34" charset="0"/>
              </a:rPr>
              <a:t>: los costos estándar, los presupuestos, el establecimiento de centros de responsabilidad </a:t>
            </a:r>
            <a:r>
              <a:rPr lang="es-ES" sz="1400" b="1" dirty="0" smtClean="0">
                <a:solidFill>
                  <a:srgbClr val="FF0000"/>
                </a:solidFill>
                <a:latin typeface="Arial" panose="020B0604020202020204" pitchFamily="34" charset="0"/>
                <a:cs typeface="Arial" panose="020B0604020202020204" pitchFamily="34" charset="0"/>
              </a:rPr>
              <a:t>financiera</a:t>
            </a:r>
            <a:r>
              <a:rPr lang="es-ES" sz="1400" b="1" dirty="0">
                <a:solidFill>
                  <a:srgbClr val="FF0000"/>
                </a:solidFill>
                <a:latin typeface="Arial" panose="020B0604020202020204" pitchFamily="34" charset="0"/>
                <a:cs typeface="Arial" panose="020B0604020202020204" pitchFamily="34" charset="0"/>
              </a:rPr>
              <a:t>.</a:t>
            </a:r>
            <a:endParaRPr lang="es-ES" sz="1400" b="1" u="sng" dirty="0" smtClean="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6166683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8</a:t>
            </a:r>
            <a:r>
              <a:rPr lang="es-ES" sz="2400" b="1" dirty="0" smtClean="0">
                <a:solidFill>
                  <a:schemeClr val="accent1"/>
                </a:solidFill>
              </a:rPr>
              <a:t>.-el papel de la contabilidad administrativa en el control administrativo</a:t>
            </a: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latin typeface="Arial" panose="020B0604020202020204" pitchFamily="34" charset="0"/>
                <a:cs typeface="Arial" panose="020B0604020202020204" pitchFamily="34" charset="0"/>
              </a:rPr>
              <a:t>El control administrativo se efectúa a través de los informes que genera cada una de las áreas o centros de responsabilidad, lo cual permite detectar síntomas graves de desviaciones y conduce hacia la administración por excepción por parte de la alta gerencia, de tal modo que al manifestarse alguna variación, puedan realizarse las acciones correctivas necesarias para lograr efectividad y eficiencia en el empleo de los recursos con que cuenta la </a:t>
            </a:r>
            <a:r>
              <a:rPr lang="es-ES" sz="1400" dirty="0" smtClean="0">
                <a:latin typeface="Arial" panose="020B0604020202020204" pitchFamily="34" charset="0"/>
                <a:cs typeface="Arial" panose="020B0604020202020204" pitchFamily="34" charset="0"/>
              </a:rPr>
              <a:t>organización.</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En los países en desarrollo, entre más difícil es la economía más actual es el principio administrativo que afirma: </a:t>
            </a:r>
            <a:r>
              <a:rPr lang="es-ES" sz="1400" b="1" dirty="0">
                <a:solidFill>
                  <a:srgbClr val="FF0000"/>
                </a:solidFill>
                <a:latin typeface="Arial" panose="020B0604020202020204" pitchFamily="34" charset="0"/>
                <a:cs typeface="Arial" panose="020B0604020202020204" pitchFamily="34" charset="0"/>
              </a:rPr>
              <a:t>“Sistema que no se controla, se degenera”, </a:t>
            </a:r>
            <a:r>
              <a:rPr lang="es-ES" sz="1400" dirty="0">
                <a:latin typeface="Arial" panose="020B0604020202020204" pitchFamily="34" charset="0"/>
                <a:cs typeface="Arial" panose="020B0604020202020204" pitchFamily="34" charset="0"/>
              </a:rPr>
              <a:t>de ahí la relevancia de esta función.</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193027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9</a:t>
            </a:r>
            <a:r>
              <a:rPr lang="es-ES" sz="2400" b="1" dirty="0" smtClean="0">
                <a:solidFill>
                  <a:schemeClr val="accent1"/>
                </a:solidFill>
              </a:rPr>
              <a:t>.-EL PAPEL DE  </a:t>
            </a:r>
            <a:r>
              <a:rPr lang="es-ES" sz="2400" b="1" dirty="0">
                <a:solidFill>
                  <a:schemeClr val="accent1"/>
                </a:solidFill>
              </a:rPr>
              <a:t>la contabilidad </a:t>
            </a:r>
            <a:r>
              <a:rPr lang="es-ES" sz="2400" b="1" dirty="0" smtClean="0">
                <a:solidFill>
                  <a:schemeClr val="accent1"/>
                </a:solidFill>
              </a:rPr>
              <a:t>administrativa EN LA toma de decisiones</a:t>
            </a: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En la definición de contabilidad administrativa se explicó que ésta facilita la toma de decisiones. Se verá ahora cómo realizar esta labor. Para tomar una buena decisión se requiere utilizar el método científico, que puede desglosarse de la siguiente manera</a:t>
            </a:r>
            <a:r>
              <a:rPr lang="es-ES" sz="1400" dirty="0" smtClean="0">
                <a:latin typeface="Arial" panose="020B0604020202020204" pitchFamily="34" charset="0"/>
                <a:cs typeface="Arial" panose="020B0604020202020204" pitchFamily="34" charset="0"/>
              </a:rPr>
              <a:t>:</a:t>
            </a:r>
          </a:p>
          <a:p>
            <a:pPr marL="342900" indent="-342900">
              <a:buAutoNum type="arabicPeriod"/>
            </a:pPr>
            <a:r>
              <a:rPr lang="es-ES" sz="1400" b="1" u="sng" dirty="0" smtClean="0">
                <a:latin typeface="Arial" panose="020B0604020202020204" pitchFamily="34" charset="0"/>
                <a:cs typeface="Arial" panose="020B0604020202020204" pitchFamily="34" charset="0"/>
              </a:rPr>
              <a:t>Análisis</a:t>
            </a:r>
          </a:p>
          <a:p>
            <a:r>
              <a:rPr lang="es-ES" sz="1400" dirty="0" smtClean="0">
                <a:latin typeface="Arial" panose="020B0604020202020204" pitchFamily="34" charset="0"/>
                <a:cs typeface="Arial" panose="020B0604020202020204" pitchFamily="34" charset="0"/>
              </a:rPr>
              <a:t> A .Reconocer </a:t>
            </a:r>
            <a:r>
              <a:rPr lang="es-ES" sz="1400" dirty="0">
                <a:latin typeface="Arial" panose="020B0604020202020204" pitchFamily="34" charset="0"/>
                <a:cs typeface="Arial" panose="020B0604020202020204" pitchFamily="34" charset="0"/>
              </a:rPr>
              <a:t>que existe un problema. </a:t>
            </a:r>
          </a:p>
          <a:p>
            <a:r>
              <a:rPr lang="es-ES" sz="1400" dirty="0" smtClean="0">
                <a:latin typeface="Arial" panose="020B0604020202020204" pitchFamily="34" charset="0"/>
                <a:cs typeface="Arial" panose="020B0604020202020204" pitchFamily="34" charset="0"/>
              </a:rPr>
              <a:t> B. Definir </a:t>
            </a:r>
            <a:r>
              <a:rPr lang="es-ES" sz="1400" dirty="0">
                <a:latin typeface="Arial" panose="020B0604020202020204" pitchFamily="34" charset="0"/>
                <a:cs typeface="Arial" panose="020B0604020202020204" pitchFamily="34" charset="0"/>
              </a:rPr>
              <a:t>el problema y especificar los datos adicionales necesarios.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C. Obtener </a:t>
            </a:r>
            <a:r>
              <a:rPr lang="es-ES" sz="1400" dirty="0">
                <a:latin typeface="Arial" panose="020B0604020202020204" pitchFamily="34" charset="0"/>
                <a:cs typeface="Arial" panose="020B0604020202020204" pitchFamily="34" charset="0"/>
              </a:rPr>
              <a:t>y analizar los </a:t>
            </a:r>
            <a:r>
              <a:rPr lang="es-ES" sz="1400" dirty="0" smtClean="0">
                <a:latin typeface="Arial" panose="020B0604020202020204" pitchFamily="34" charset="0"/>
                <a:cs typeface="Arial" panose="020B0604020202020204" pitchFamily="34" charset="0"/>
              </a:rPr>
              <a:t>datos.</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055196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9</a:t>
            </a:r>
            <a:r>
              <a:rPr lang="es-ES" sz="2400" b="1" dirty="0" smtClean="0">
                <a:solidFill>
                  <a:schemeClr val="accent1"/>
                </a:solidFill>
              </a:rPr>
              <a:t>.-EL PAPEL DE  </a:t>
            </a:r>
            <a:r>
              <a:rPr lang="es-ES" sz="2400" b="1" dirty="0">
                <a:solidFill>
                  <a:schemeClr val="accent1"/>
                </a:solidFill>
              </a:rPr>
              <a:t>la contabilidad </a:t>
            </a:r>
            <a:r>
              <a:rPr lang="es-ES" sz="2400" b="1" dirty="0" smtClean="0">
                <a:solidFill>
                  <a:schemeClr val="accent1"/>
                </a:solidFill>
              </a:rPr>
              <a:t>administrativa EN LA toma de decisiones</a:t>
            </a: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2</a:t>
            </a:r>
            <a:r>
              <a:rPr lang="es-ES" sz="1400" b="1" u="sng" dirty="0">
                <a:latin typeface="Arial" panose="020B0604020202020204" pitchFamily="34" charset="0"/>
                <a:cs typeface="Arial" panose="020B0604020202020204" pitchFamily="34" charset="0"/>
              </a:rPr>
              <a:t>. Decisión </a:t>
            </a:r>
            <a:endParaRPr lang="es-ES" sz="1400" b="1" u="sng"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A. Proponer </a:t>
            </a:r>
            <a:r>
              <a:rPr lang="es-ES" sz="1400" dirty="0">
                <a:latin typeface="Arial" panose="020B0604020202020204" pitchFamily="34" charset="0"/>
                <a:cs typeface="Arial" panose="020B0604020202020204" pitchFamily="34" charset="0"/>
              </a:rPr>
              <a:t>diferentes alternativas.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B. </a:t>
            </a:r>
            <a:r>
              <a:rPr lang="es-ES" sz="1400" dirty="0">
                <a:latin typeface="Arial" panose="020B0604020202020204" pitchFamily="34" charset="0"/>
                <a:cs typeface="Arial" panose="020B0604020202020204" pitchFamily="34" charset="0"/>
              </a:rPr>
              <a:t>Seleccionar la </a:t>
            </a:r>
            <a:r>
              <a:rPr lang="es-ES" sz="1400" dirty="0" smtClean="0">
                <a:latin typeface="Arial" panose="020B0604020202020204" pitchFamily="34" charset="0"/>
                <a:cs typeface="Arial" panose="020B0604020202020204" pitchFamily="34" charset="0"/>
              </a:rPr>
              <a:t>mejor DE ELLAS.</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243743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9</a:t>
            </a:r>
            <a:r>
              <a:rPr lang="es-ES" sz="2400" b="1" dirty="0" smtClean="0">
                <a:solidFill>
                  <a:schemeClr val="accent1"/>
                </a:solidFill>
              </a:rPr>
              <a:t>.-EL PAPEL DE  </a:t>
            </a:r>
            <a:r>
              <a:rPr lang="es-ES" sz="2400" b="1" dirty="0">
                <a:solidFill>
                  <a:schemeClr val="accent1"/>
                </a:solidFill>
              </a:rPr>
              <a:t>la contabilidad </a:t>
            </a:r>
            <a:r>
              <a:rPr lang="es-ES" sz="2400" b="1" dirty="0" smtClean="0">
                <a:solidFill>
                  <a:schemeClr val="accent1"/>
                </a:solidFill>
              </a:rPr>
              <a:t>administrativa EN LA toma de decisiones</a:t>
            </a: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b="1" u="sng" dirty="0">
                <a:latin typeface="Arial" panose="020B0604020202020204" pitchFamily="34" charset="0"/>
                <a:cs typeface="Arial" panose="020B0604020202020204" pitchFamily="34" charset="0"/>
              </a:rPr>
              <a:t>3. Puesta en </a:t>
            </a:r>
            <a:r>
              <a:rPr lang="es-ES" sz="1400" b="1" u="sng" dirty="0" smtClean="0">
                <a:latin typeface="Arial" panose="020B0604020202020204" pitchFamily="34" charset="0"/>
                <a:cs typeface="Arial" panose="020B0604020202020204" pitchFamily="34" charset="0"/>
              </a:rPr>
              <a:t>práctica.</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a) Poner en práctica la alternativa seleccionada.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b</a:t>
            </a:r>
            <a:r>
              <a:rPr lang="es-ES" sz="1400" dirty="0">
                <a:latin typeface="Arial" panose="020B0604020202020204" pitchFamily="34" charset="0"/>
                <a:cs typeface="Arial" panose="020B0604020202020204" pitchFamily="34" charset="0"/>
              </a:rPr>
              <a:t>) Realizar la vigilancia necesaria para controlar el plan elegido.</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14530209"/>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9</a:t>
            </a:r>
            <a:r>
              <a:rPr lang="es-ES" sz="2400" b="1" dirty="0" smtClean="0">
                <a:solidFill>
                  <a:schemeClr val="accent1"/>
                </a:solidFill>
              </a:rPr>
              <a:t>.-EL PAPEL DE  </a:t>
            </a:r>
            <a:r>
              <a:rPr lang="es-ES" sz="2400" b="1" dirty="0">
                <a:solidFill>
                  <a:schemeClr val="accent1"/>
                </a:solidFill>
              </a:rPr>
              <a:t>la contabilidad </a:t>
            </a:r>
            <a:r>
              <a:rPr lang="es-ES" sz="2400" b="1" dirty="0" smtClean="0">
                <a:solidFill>
                  <a:schemeClr val="accent1"/>
                </a:solidFill>
              </a:rPr>
              <a:t>administrativa EN LA toma de decisiones</a:t>
            </a: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En este modelo de toma de decisiones, en las etapas 1 y 2 la contabilidad administrativa ayuda a que la decisión sea la mejor, de acuerdo con la calidad de la información que se posea. En dichas etapas deben simularse los distintos escenarios y ser analizados a la luz de los </a:t>
            </a:r>
            <a:r>
              <a:rPr lang="es-ES" sz="1400" dirty="0" smtClean="0">
                <a:latin typeface="Arial" panose="020B0604020202020204" pitchFamily="34" charset="0"/>
                <a:cs typeface="Arial" panose="020B0604020202020204" pitchFamily="34" charset="0"/>
              </a:rPr>
              <a:t>diferentes </a:t>
            </a:r>
            <a:r>
              <a:rPr lang="es-ES" sz="1400" dirty="0">
                <a:latin typeface="Arial" panose="020B0604020202020204" pitchFamily="34" charset="0"/>
                <a:cs typeface="Arial" panose="020B0604020202020204" pitchFamily="34" charset="0"/>
              </a:rPr>
              <a:t>índices de inflación esperados, según el tipo de industria y actividad de que se trate.</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9072008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9</a:t>
            </a:r>
            <a:r>
              <a:rPr lang="es-ES" sz="2400" b="1" dirty="0" smtClean="0">
                <a:solidFill>
                  <a:schemeClr val="accent1"/>
                </a:solidFill>
              </a:rPr>
              <a:t>.-EL PAPEL DE  </a:t>
            </a:r>
            <a:r>
              <a:rPr lang="es-ES" sz="2400" b="1" dirty="0">
                <a:solidFill>
                  <a:schemeClr val="accent1"/>
                </a:solidFill>
              </a:rPr>
              <a:t>la contabilidad </a:t>
            </a:r>
            <a:r>
              <a:rPr lang="es-ES" sz="2400" b="1" dirty="0" smtClean="0">
                <a:solidFill>
                  <a:schemeClr val="accent1"/>
                </a:solidFill>
              </a:rPr>
              <a:t>administrativa EN LA toma de decisiones</a:t>
            </a: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latin typeface="Arial" panose="020B0604020202020204" pitchFamily="34" charset="0"/>
                <a:cs typeface="Arial" panose="020B0604020202020204" pitchFamily="34" charset="0"/>
              </a:rPr>
              <a:t>En toda organización diariamente se toman decisiones.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Unas </a:t>
            </a:r>
            <a:r>
              <a:rPr lang="es-ES" sz="1400" dirty="0">
                <a:latin typeface="Arial" panose="020B0604020202020204" pitchFamily="34" charset="0"/>
                <a:cs typeface="Arial" panose="020B0604020202020204" pitchFamily="34" charset="0"/>
              </a:rPr>
              <a:t>son rutinarias, como contratar un nuevo empleado; otras no lo son, como introducir o eliminar una línea de producto. Ambas requieren información adecuada.</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4618088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9</a:t>
            </a:r>
            <a:r>
              <a:rPr lang="es-ES" sz="2400" b="1" dirty="0" smtClean="0">
                <a:solidFill>
                  <a:schemeClr val="accent1"/>
                </a:solidFill>
              </a:rPr>
              <a:t>.-EL PAPEL DE  </a:t>
            </a:r>
            <a:r>
              <a:rPr lang="es-ES" sz="2400" b="1" dirty="0">
                <a:solidFill>
                  <a:schemeClr val="accent1"/>
                </a:solidFill>
              </a:rPr>
              <a:t>la contabilidad </a:t>
            </a:r>
            <a:r>
              <a:rPr lang="es-ES" sz="2400" b="1" dirty="0" smtClean="0">
                <a:solidFill>
                  <a:schemeClr val="accent1"/>
                </a:solidFill>
              </a:rPr>
              <a:t>administrativa EN LA toma de decisiones</a:t>
            </a: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latin typeface="Arial" panose="020B0604020202020204" pitchFamily="34" charset="0"/>
                <a:cs typeface="Arial" panose="020B0604020202020204" pitchFamily="34" charset="0"/>
              </a:rPr>
              <a:t>Es obvio que la calidad de las decisiones de cualquier empresa, pequeña o grande, está en función directa del tipo de información disponible; por lo tanto, si se desea que una </a:t>
            </a:r>
            <a:r>
              <a:rPr lang="es-ES" sz="1400" dirty="0" smtClean="0">
                <a:latin typeface="Arial" panose="020B0604020202020204" pitchFamily="34" charset="0"/>
                <a:cs typeface="Arial" panose="020B0604020202020204" pitchFamily="34" charset="0"/>
              </a:rPr>
              <a:t>organización </a:t>
            </a:r>
            <a:r>
              <a:rPr lang="es-ES" sz="1400" dirty="0">
                <a:latin typeface="Arial" panose="020B0604020202020204" pitchFamily="34" charset="0"/>
                <a:cs typeface="Arial" panose="020B0604020202020204" pitchFamily="34" charset="0"/>
              </a:rPr>
              <a:t>se desarrolle normalmente, debe contarse con un buen sistema de información. A mejor calidad de la información, se asegura una mejor decisión</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El modelo ideal de un sistema de información administrativo es el de contabilidad por productividad </a:t>
            </a:r>
            <a:r>
              <a:rPr lang="es-ES" sz="1400" b="1" dirty="0">
                <a:solidFill>
                  <a:srgbClr val="FF0000"/>
                </a:solidFill>
                <a:latin typeface="Arial" panose="020B0604020202020204" pitchFamily="34" charset="0"/>
                <a:cs typeface="Arial" panose="020B0604020202020204" pitchFamily="34" charset="0"/>
              </a:rPr>
              <a:t>(</a:t>
            </a:r>
            <a:r>
              <a:rPr lang="es-ES" sz="1400" b="1" dirty="0" err="1">
                <a:solidFill>
                  <a:srgbClr val="FF0000"/>
                </a:solidFill>
                <a:latin typeface="Arial" panose="020B0604020202020204" pitchFamily="34" charset="0"/>
                <a:cs typeface="Arial" panose="020B0604020202020204" pitchFamily="34" charset="0"/>
              </a:rPr>
              <a:t>accountability</a:t>
            </a:r>
            <a:r>
              <a:rPr lang="es-ES" sz="1400" dirty="0">
                <a:latin typeface="Arial" panose="020B0604020202020204" pitchFamily="34" charset="0"/>
                <a:cs typeface="Arial" panose="020B0604020202020204" pitchFamily="34" charset="0"/>
              </a:rPr>
              <a:t>), que consiste en utilizar todas las herramientas de contabilidad administrativa, integradas en un solo </a:t>
            </a:r>
            <a:r>
              <a:rPr lang="es-ES" sz="1400" dirty="0" err="1">
                <a:latin typeface="Arial" panose="020B0604020202020204" pitchFamily="34" charset="0"/>
                <a:cs typeface="Arial" panose="020B0604020202020204" pitchFamily="34" charset="0"/>
              </a:rPr>
              <a:t>suprasistema</a:t>
            </a:r>
            <a:r>
              <a:rPr lang="es-ES" sz="1400" dirty="0">
                <a:latin typeface="Arial" panose="020B0604020202020204" pitchFamily="34" charset="0"/>
                <a:cs typeface="Arial" panose="020B0604020202020204" pitchFamily="34" charset="0"/>
              </a:rPr>
              <a:t> de información cuantitativo.</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62538769"/>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b="1" dirty="0">
                <a:solidFill>
                  <a:schemeClr val="accent1"/>
                </a:solidFill>
              </a:rPr>
              <a:t>9</a:t>
            </a:r>
            <a:r>
              <a:rPr lang="es-ES" sz="2400" b="1" dirty="0" smtClean="0">
                <a:solidFill>
                  <a:schemeClr val="accent1"/>
                </a:solidFill>
              </a:rPr>
              <a:t>.-EL PAPEL DE  </a:t>
            </a:r>
            <a:r>
              <a:rPr lang="es-ES" sz="2400" b="1" dirty="0">
                <a:solidFill>
                  <a:schemeClr val="accent1"/>
                </a:solidFill>
              </a:rPr>
              <a:t>la contabilidad </a:t>
            </a:r>
            <a:r>
              <a:rPr lang="es-ES" sz="2400" b="1" dirty="0" smtClean="0">
                <a:solidFill>
                  <a:schemeClr val="accent1"/>
                </a:solidFill>
              </a:rPr>
              <a:t>administrativa EN LA toma de decisiones</a:t>
            </a:r>
            <a:endParaRPr lang="en-US" sz="2400" b="1"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latin typeface="Arial" panose="020B0604020202020204" pitchFamily="34" charset="0"/>
                <a:cs typeface="Arial" panose="020B0604020202020204" pitchFamily="34" charset="0"/>
              </a:rPr>
              <a:t>Aunque la información que genera la contabilidad es usada por la administración en la toma de decisiones, es importante hacer notar que no proporciona respuestas automáticas a los problemas </a:t>
            </a:r>
            <a:r>
              <a:rPr lang="es-ES" sz="1400" dirty="0" smtClean="0">
                <a:latin typeface="Arial" panose="020B0604020202020204" pitchFamily="34" charset="0"/>
                <a:cs typeface="Arial" panose="020B0604020202020204" pitchFamily="34" charset="0"/>
              </a:rPr>
              <a:t>administrativos.</a:t>
            </a:r>
          </a:p>
          <a:p>
            <a:r>
              <a:rPr lang="es-ES" sz="1400" dirty="0" smtClean="0">
                <a:latin typeface="Arial" panose="020B0604020202020204" pitchFamily="34" charset="0"/>
                <a:cs typeface="Arial" panose="020B0604020202020204" pitchFamily="34" charset="0"/>
              </a:rPr>
              <a:t>Es </a:t>
            </a:r>
            <a:r>
              <a:rPr lang="es-ES" sz="1400" dirty="0">
                <a:latin typeface="Arial" panose="020B0604020202020204" pitchFamily="34" charset="0"/>
                <a:cs typeface="Arial" panose="020B0604020202020204" pitchFamily="34" charset="0"/>
              </a:rPr>
              <a:t>precisamente el elemento humano el que elige la mejor alternativa, ya que la experiencia profesional y sus conocimientos, junto con la información contable, le permiten </a:t>
            </a:r>
            <a:r>
              <a:rPr lang="es-ES" sz="1400" dirty="0" smtClean="0">
                <a:latin typeface="Arial" panose="020B0604020202020204" pitchFamily="34" charset="0"/>
                <a:cs typeface="Arial" panose="020B0604020202020204" pitchFamily="34" charset="0"/>
              </a:rPr>
              <a:t>elegir </a:t>
            </a:r>
            <a:r>
              <a:rPr lang="es-ES" sz="1400" dirty="0">
                <a:latin typeface="Arial" panose="020B0604020202020204" pitchFamily="34" charset="0"/>
                <a:cs typeface="Arial" panose="020B0604020202020204" pitchFamily="34" charset="0"/>
              </a:rPr>
              <a:t>correctamente</a:t>
            </a:r>
            <a:r>
              <a:rPr lang="es-ES" sz="1400" dirty="0" smtClean="0">
                <a:latin typeface="Arial" panose="020B0604020202020204" pitchFamily="34" charset="0"/>
                <a:cs typeface="Arial" panose="020B0604020202020204" pitchFamily="34" charset="0"/>
              </a:rPr>
              <a:t>.</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665568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b="1" dirty="0" smtClean="0">
                <a:solidFill>
                  <a:srgbClr val="FF0000"/>
                </a:solidFill>
              </a:rPr>
              <a:t>10.-LOS OBJETIVOS  DE  </a:t>
            </a:r>
            <a:r>
              <a:rPr lang="es-ES" sz="2400" b="1" dirty="0">
                <a:solidFill>
                  <a:srgbClr val="FF0000"/>
                </a:solidFill>
              </a:rPr>
              <a:t>la contabilidad </a:t>
            </a:r>
            <a:r>
              <a:rPr lang="es-ES" sz="2400" b="1" dirty="0" smtClean="0">
                <a:solidFill>
                  <a:srgbClr val="FF0000"/>
                </a:solidFill>
              </a:rPr>
              <a:t>administrativa </a:t>
            </a:r>
            <a:endParaRPr lang="en-US" sz="2400" b="1" dirty="0">
              <a:solidFill>
                <a:srgbClr val="FF0000"/>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latin typeface="Arial" panose="020B0604020202020204" pitchFamily="34" charset="0"/>
                <a:cs typeface="Arial" panose="020B0604020202020204" pitchFamily="34" charset="0"/>
              </a:rPr>
              <a:t>Después de analizar la manera en que esta rama de la contabilidad ayuda a planear, tomar decisiones y controlar, podemos concluir que entre sus principales objetivos se encuentran: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1</a:t>
            </a:r>
            <a:r>
              <a:rPr lang="es-ES" sz="1400" dirty="0">
                <a:latin typeface="Arial" panose="020B0604020202020204" pitchFamily="34" charset="0"/>
                <a:cs typeface="Arial" panose="020B0604020202020204" pitchFamily="34" charset="0"/>
              </a:rPr>
              <a:t>. Proveer información para costeo de servicios, productos y otros aspectos de interés para la administración.</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671859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b="1" dirty="0" smtClean="0">
                <a:solidFill>
                  <a:srgbClr val="FF0000"/>
                </a:solidFill>
              </a:rPr>
              <a:t>10.-LOS OBJETIVOS  DE  </a:t>
            </a:r>
            <a:r>
              <a:rPr lang="es-ES" sz="2400" b="1" dirty="0">
                <a:solidFill>
                  <a:srgbClr val="FF0000"/>
                </a:solidFill>
              </a:rPr>
              <a:t>la contabilidad </a:t>
            </a:r>
            <a:r>
              <a:rPr lang="es-ES" sz="2400" b="1" dirty="0" smtClean="0">
                <a:solidFill>
                  <a:srgbClr val="FF0000"/>
                </a:solidFill>
              </a:rPr>
              <a:t>administrativa </a:t>
            </a:r>
            <a:endParaRPr lang="en-US" sz="2400" b="1" dirty="0">
              <a:solidFill>
                <a:srgbClr val="FF0000"/>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2. Alentar a los administradores para llevar a cabo la planeación tanto táctica o a corto plazo, como a largo plazo o estratégica, que ante este entorno de competitividad es cada día más compleja. </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3</a:t>
            </a:r>
            <a:r>
              <a:rPr lang="es-ES" sz="1400" dirty="0">
                <a:latin typeface="Arial" panose="020B0604020202020204" pitchFamily="34" charset="0"/>
                <a:cs typeface="Arial" panose="020B0604020202020204" pitchFamily="34" charset="0"/>
              </a:rPr>
              <a:t>. Facilitar el proceso de toma de decisiones al generar reportes con información </a:t>
            </a:r>
            <a:r>
              <a:rPr lang="es-ES" sz="1400" dirty="0" smtClean="0">
                <a:latin typeface="Arial" panose="020B0604020202020204" pitchFamily="34" charset="0"/>
                <a:cs typeface="Arial" panose="020B0604020202020204" pitchFamily="34" charset="0"/>
              </a:rPr>
              <a:t>relevante.</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4497703"/>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a:bodyPr>
          <a:lstStyle/>
          <a:p>
            <a:r>
              <a:rPr lang="es-ES" sz="2400" b="1" dirty="0" smtClean="0">
                <a:solidFill>
                  <a:srgbClr val="FF0000"/>
                </a:solidFill>
              </a:rPr>
              <a:t>10.-LOS OBJETIVOS  DE  </a:t>
            </a:r>
            <a:r>
              <a:rPr lang="es-ES" sz="2400" b="1" dirty="0">
                <a:solidFill>
                  <a:srgbClr val="FF0000"/>
                </a:solidFill>
              </a:rPr>
              <a:t>la contabilidad </a:t>
            </a:r>
            <a:r>
              <a:rPr lang="es-ES" sz="2400" b="1" dirty="0" smtClean="0">
                <a:solidFill>
                  <a:srgbClr val="FF0000"/>
                </a:solidFill>
              </a:rPr>
              <a:t>administrativa </a:t>
            </a:r>
            <a:endParaRPr lang="en-US" sz="2400" b="1" dirty="0">
              <a:solidFill>
                <a:srgbClr val="FF0000"/>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latin typeface="Arial" panose="020B0604020202020204" pitchFamily="34" charset="0"/>
                <a:cs typeface="Arial" panose="020B0604020202020204" pitchFamily="34" charset="0"/>
              </a:rPr>
              <a:t>4. Permitir llevar a cabo el control administrativo como una excelente herramienta de </a:t>
            </a:r>
            <a:r>
              <a:rPr lang="es-ES" sz="1400" dirty="0" smtClean="0">
                <a:latin typeface="Arial" panose="020B0604020202020204" pitchFamily="34" charset="0"/>
                <a:cs typeface="Arial" panose="020B0604020202020204" pitchFamily="34" charset="0"/>
              </a:rPr>
              <a:t>retroalimentación </a:t>
            </a:r>
            <a:r>
              <a:rPr lang="es-ES" sz="1400" dirty="0">
                <a:latin typeface="Arial" panose="020B0604020202020204" pitchFamily="34" charset="0"/>
                <a:cs typeface="Arial" panose="020B0604020202020204" pitchFamily="34" charset="0"/>
              </a:rPr>
              <a:t>para los diferentes responsables de las áreas de una empresa. Esto implica que los reportes no deben limitarse a señalar errores</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5. Ayudar a evaluar el desempeño de los diferentes responsables de la empresa</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6. Motivar a los administradores para lograr los objetivos de la </a:t>
            </a:r>
            <a:r>
              <a:rPr lang="es-ES" sz="1400" dirty="0" smtClean="0">
                <a:latin typeface="Arial" panose="020B0604020202020204" pitchFamily="34" charset="0"/>
                <a:cs typeface="Arial" panose="020B0604020202020204" pitchFamily="34" charset="0"/>
              </a:rPr>
              <a:t>empresa.</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7525335"/>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11.-SISTEMAS DE CONTABILIDAD ADMINISTRATIVA TRADICIONALES  Y COMTÉMPORANEOS </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En la actualidad muchas organizaciones siguen aferradas a utilizar sistemas de información de costos cuya única misión es determinar correctamente el costo de los productos, para conocer la valuación de los inventarios y el costo de los productos </a:t>
            </a:r>
            <a:r>
              <a:rPr lang="es-ES" sz="1400" dirty="0" smtClean="0">
                <a:latin typeface="Arial" panose="020B0604020202020204" pitchFamily="34" charset="0"/>
                <a:cs typeface="Arial" panose="020B0604020202020204" pitchFamily="34" charset="0"/>
              </a:rPr>
              <a:t>vendidos.</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sin embargo, ante el reto que tienen las empresas de mejorar constantemente la productividad para poder competir con costos más bajos, aunado a fabricar productos más complejos de vida más corta y una competencia cada vez más fuerte, los sistemas tradicionales resultan obsoletos. </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2010191"/>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11.-SISTEMAS DE CONTABILIDAD ADMINISTRATIVA TRADICIONALES  Y COMTÉMPORANEOS </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Ante ello, algunas empresas han empezado a utilizar nuevos sistemas de información administrativa, que permiten detectar si se está entregando a los clientes productos a los cuales se les agrega valor, de tal forma que se pueda mostrar que existe y se vive una cultura de calidad y que con ello mejoran las utilidades de la empresa.</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1208984"/>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11.-SISTEMAS DE CONTABILIDAD ADMINISTRATIVA TRADICIONALES  Y COMTÉMPORANEOS </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Una de las grandes diferencias entre ambos sistemas (figura 1-5) es que los tradicionales hacen hincapié en prorratear o distribuir los costos indirectos utilizando en la mayoría de los casos bases arbitrarias; en cambio, los nuevos sistemas de información, en lugar de prorratear, tratan de identificar o atribuir, a través de un detonador correcto, la parte proporcional de los costos indirectos que corresponde a los productos, de tal manera que se elimine lo más que se pueda la actitud arbitraria de prorratear costos.</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06240497"/>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11.-SISTEMAS DE CONTABILIDAD ADMINISTRATIVA TRADICIONALES  Y COMTÉMPORANEOS </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Esta manera de distribuir a través de un detonador lógico permite la seguridad en dicha distribución, así como contar con información relevante para tomar decisiones. Este nuevo enfoque permite llevar a cabo “análisis de costos diferentes para propósitos diferentes” y contar con un sistema de información que propicie una </a:t>
            </a:r>
            <a:r>
              <a:rPr lang="es-ES" sz="1400" dirty="0" smtClean="0">
                <a:latin typeface="Arial" panose="020B0604020202020204" pitchFamily="34" charset="0"/>
                <a:cs typeface="Arial" panose="020B0604020202020204" pitchFamily="34" charset="0"/>
              </a:rPr>
              <a:t>excelente </a:t>
            </a:r>
            <a:r>
              <a:rPr lang="es-ES" sz="1400" dirty="0">
                <a:latin typeface="Arial" panose="020B0604020202020204" pitchFamily="34" charset="0"/>
                <a:cs typeface="Arial" panose="020B0604020202020204" pitchFamily="34" charset="0"/>
              </a:rPr>
              <a:t>cultura </a:t>
            </a:r>
            <a:r>
              <a:rPr lang="es-ES" sz="1400" dirty="0" smtClean="0">
                <a:latin typeface="Arial" panose="020B0604020202020204" pitchFamily="34" charset="0"/>
                <a:cs typeface="Arial" panose="020B0604020202020204" pitchFamily="34" charset="0"/>
              </a:rPr>
              <a:t>competitiva.</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05882279"/>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11.-SISTEMAS DE CONTABILIDAD ADMINISTRATIVA TRADICIONALES  Y COMTEMPORÁNEOS </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3370849708"/>
              </p:ext>
            </p:extLst>
          </p:nvPr>
        </p:nvGraphicFramePr>
        <p:xfrm>
          <a:off x="586151" y="1324706"/>
          <a:ext cx="10996248" cy="3108960"/>
        </p:xfrm>
        <a:graphic>
          <a:graphicData uri="http://schemas.openxmlformats.org/drawingml/2006/table">
            <a:tbl>
              <a:tblPr firstRow="1" bandRow="1">
                <a:tableStyleId>{5C22544A-7EE6-4342-B048-85BDC9FD1C3A}</a:tableStyleId>
              </a:tblPr>
              <a:tblGrid>
                <a:gridCol w="4841634">
                  <a:extLst>
                    <a:ext uri="{9D8B030D-6E8A-4147-A177-3AD203B41FA5}">
                      <a16:colId xmlns="" xmlns:a16="http://schemas.microsoft.com/office/drawing/2014/main" val="4286974"/>
                    </a:ext>
                  </a:extLst>
                </a:gridCol>
                <a:gridCol w="1277815">
                  <a:extLst>
                    <a:ext uri="{9D8B030D-6E8A-4147-A177-3AD203B41FA5}">
                      <a16:colId xmlns="" xmlns:a16="http://schemas.microsoft.com/office/drawing/2014/main" val="299125507"/>
                    </a:ext>
                  </a:extLst>
                </a:gridCol>
                <a:gridCol w="4876799">
                  <a:extLst>
                    <a:ext uri="{9D8B030D-6E8A-4147-A177-3AD203B41FA5}">
                      <a16:colId xmlns="" xmlns:a16="http://schemas.microsoft.com/office/drawing/2014/main" val="3625471950"/>
                    </a:ext>
                  </a:extLst>
                </a:gridCol>
              </a:tblGrid>
              <a:tr h="457200">
                <a:tc>
                  <a:txBody>
                    <a:bodyPr/>
                    <a:lstStyle/>
                    <a:p>
                      <a:r>
                        <a:rPr lang="es-ES" dirty="0" smtClean="0"/>
                        <a:t>SIETEMAS TRADICIONALES</a:t>
                      </a:r>
                      <a:endParaRPr lang="en-US" dirty="0"/>
                    </a:p>
                  </a:txBody>
                  <a:tcPr/>
                </a:tc>
                <a:tc>
                  <a:txBody>
                    <a:bodyPr/>
                    <a:lstStyle/>
                    <a:p>
                      <a:r>
                        <a:rPr lang="es-ES" dirty="0" smtClean="0"/>
                        <a:t>VERSUS</a:t>
                      </a:r>
                      <a:endParaRPr lang="en-US" dirty="0"/>
                    </a:p>
                  </a:txBody>
                  <a:tcPr/>
                </a:tc>
                <a:tc>
                  <a:txBody>
                    <a:bodyPr/>
                    <a:lstStyle/>
                    <a:p>
                      <a:r>
                        <a:rPr lang="es-ES" dirty="0" smtClean="0"/>
                        <a:t>CONTEMPORÁNEOS</a:t>
                      </a:r>
                      <a:endParaRPr lang="en-US" dirty="0"/>
                    </a:p>
                  </a:txBody>
                  <a:tcPr/>
                </a:tc>
                <a:extLst>
                  <a:ext uri="{0D108BD9-81ED-4DB2-BD59-A6C34878D82A}">
                    <a16:rowId xmlns="" xmlns:a16="http://schemas.microsoft.com/office/drawing/2014/main" val="3616123246"/>
                  </a:ext>
                </a:extLst>
              </a:tr>
              <a:tr h="457200">
                <a:tc>
                  <a:txBody>
                    <a:bodyPr/>
                    <a:lstStyle/>
                    <a:p>
                      <a:r>
                        <a:rPr lang="es-ES" dirty="0" smtClean="0">
                          <a:latin typeface="Arial" panose="020B0604020202020204" pitchFamily="34" charset="0"/>
                          <a:cs typeface="Arial" panose="020B0604020202020204" pitchFamily="34" charset="0"/>
                        </a:rPr>
                        <a:t>El detonador para asignar se basa siempre en unidades.</a:t>
                      </a:r>
                      <a:endParaRPr lang="en-US" dirty="0">
                        <a:latin typeface="Arial" panose="020B0604020202020204" pitchFamily="34" charset="0"/>
                        <a:cs typeface="Arial" panose="020B0604020202020204" pitchFamily="34" charset="0"/>
                      </a:endParaRPr>
                    </a:p>
                  </a:txBody>
                  <a:tcPr/>
                </a:tc>
                <a:tc>
                  <a:txBody>
                    <a:bodyPr/>
                    <a:lstStyle/>
                    <a:p>
                      <a:endParaRPr lang="en-US" dirty="0"/>
                    </a:p>
                  </a:txBody>
                  <a:tcPr/>
                </a:tc>
                <a:tc>
                  <a:txBody>
                    <a:bodyPr/>
                    <a:lstStyle/>
                    <a:p>
                      <a:r>
                        <a:rPr lang="es-ES" dirty="0" smtClean="0">
                          <a:latin typeface="Arial" panose="020B0604020202020204" pitchFamily="34" charset="0"/>
                          <a:cs typeface="Arial" panose="020B0604020202020204" pitchFamily="34" charset="0"/>
                        </a:rPr>
                        <a:t>El detonador para asignar no usa unidades sino algo que tenga relación lógica.</a:t>
                      </a:r>
                      <a:endParaRPr lang="en-US"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830992591"/>
                  </a:ext>
                </a:extLst>
              </a:tr>
              <a:tr h="457200">
                <a:tc>
                  <a:txBody>
                    <a:bodyPr/>
                    <a:lstStyle/>
                    <a:p>
                      <a:r>
                        <a:rPr lang="en-US" dirty="0" err="1" smtClean="0">
                          <a:latin typeface="Arial" panose="020B0604020202020204" pitchFamily="34" charset="0"/>
                          <a:cs typeface="Arial" panose="020B0604020202020204" pitchFamily="34" charset="0"/>
                        </a:rPr>
                        <a:t>Prorrateo</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intensivo</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txBody>
                  <a:tcPr/>
                </a:tc>
                <a:tc>
                  <a:txBody>
                    <a:bodyPr/>
                    <a:lstStyle/>
                    <a:p>
                      <a:endParaRPr lang="en-US"/>
                    </a:p>
                  </a:txBody>
                  <a:tcPr/>
                </a:tc>
                <a:tc>
                  <a:txBody>
                    <a:bodyPr/>
                    <a:lstStyle/>
                    <a:p>
                      <a:r>
                        <a:rPr lang="es-ES" dirty="0" smtClean="0">
                          <a:latin typeface="Arial" panose="020B0604020202020204" pitchFamily="34" charset="0"/>
                          <a:cs typeface="Arial" panose="020B0604020202020204" pitchFamily="34" charset="0"/>
                        </a:rPr>
                        <a:t>Identificación intensiva para distribuir los costos indirectos.</a:t>
                      </a:r>
                      <a:endParaRPr lang="en-US"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852943062"/>
                  </a:ext>
                </a:extLst>
              </a:tr>
              <a:tr h="457200">
                <a:tc>
                  <a:txBody>
                    <a:bodyPr/>
                    <a:lstStyle/>
                    <a:p>
                      <a:r>
                        <a:rPr lang="es-ES" dirty="0" smtClean="0"/>
                        <a:t>Fuerte orientación a costear, no a propiciar el mejoramiento.</a:t>
                      </a:r>
                      <a:endParaRPr lang="en-US" dirty="0"/>
                    </a:p>
                  </a:txBody>
                  <a:tcPr/>
                </a:tc>
                <a:tc>
                  <a:txBody>
                    <a:bodyPr/>
                    <a:lstStyle/>
                    <a:p>
                      <a:endParaRPr lang="en-US" dirty="0"/>
                    </a:p>
                  </a:txBody>
                  <a:tcPr/>
                </a:tc>
                <a:tc>
                  <a:txBody>
                    <a:bodyPr/>
                    <a:lstStyle/>
                    <a:p>
                      <a:r>
                        <a:rPr lang="es-ES" dirty="0" smtClean="0">
                          <a:latin typeface="Arial" panose="020B0604020202020204" pitchFamily="34" charset="0"/>
                          <a:cs typeface="Arial" panose="020B0604020202020204" pitchFamily="34" charset="0"/>
                        </a:rPr>
                        <a:t>Fuerte orientación para incrementar la eficiencia con el fin de lograr liderazgo en costos</a:t>
                      </a:r>
                      <a:endParaRPr lang="en-US"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3426077272"/>
                  </a:ext>
                </a:extLst>
              </a:tr>
              <a:tr h="457200">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 xmlns:a16="http://schemas.microsoft.com/office/drawing/2014/main" val="3162402510"/>
                  </a:ext>
                </a:extLst>
              </a:tr>
            </a:tbl>
          </a:graphicData>
        </a:graphic>
      </p:graphicFrame>
      <p:sp>
        <p:nvSpPr>
          <p:cNvPr id="5" name="Flecha izquierda y derecha 4"/>
          <p:cNvSpPr/>
          <p:nvPr/>
        </p:nvSpPr>
        <p:spPr>
          <a:xfrm>
            <a:off x="5476199" y="2578608"/>
            <a:ext cx="1216152" cy="4846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696221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11.-SISTEMAS DE CONTABILIDAD ADMINISTRATIVA TRADICIONALES  Y COMTEMPORÁNEOS </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693697924"/>
              </p:ext>
            </p:extLst>
          </p:nvPr>
        </p:nvGraphicFramePr>
        <p:xfrm>
          <a:off x="586151" y="1324706"/>
          <a:ext cx="10996248" cy="2834640"/>
        </p:xfrm>
        <a:graphic>
          <a:graphicData uri="http://schemas.openxmlformats.org/drawingml/2006/table">
            <a:tbl>
              <a:tblPr firstRow="1" bandRow="1">
                <a:tableStyleId>{5C22544A-7EE6-4342-B048-85BDC9FD1C3A}</a:tableStyleId>
              </a:tblPr>
              <a:tblGrid>
                <a:gridCol w="4841634">
                  <a:extLst>
                    <a:ext uri="{9D8B030D-6E8A-4147-A177-3AD203B41FA5}">
                      <a16:colId xmlns="" xmlns:a16="http://schemas.microsoft.com/office/drawing/2014/main" val="4286974"/>
                    </a:ext>
                  </a:extLst>
                </a:gridCol>
                <a:gridCol w="1277815">
                  <a:extLst>
                    <a:ext uri="{9D8B030D-6E8A-4147-A177-3AD203B41FA5}">
                      <a16:colId xmlns="" xmlns:a16="http://schemas.microsoft.com/office/drawing/2014/main" val="299125507"/>
                    </a:ext>
                  </a:extLst>
                </a:gridCol>
                <a:gridCol w="4876799">
                  <a:extLst>
                    <a:ext uri="{9D8B030D-6E8A-4147-A177-3AD203B41FA5}">
                      <a16:colId xmlns="" xmlns:a16="http://schemas.microsoft.com/office/drawing/2014/main" val="3625471950"/>
                    </a:ext>
                  </a:extLst>
                </a:gridCol>
              </a:tblGrid>
              <a:tr h="457200">
                <a:tc>
                  <a:txBody>
                    <a:bodyPr/>
                    <a:lstStyle/>
                    <a:p>
                      <a:r>
                        <a:rPr lang="es-ES" dirty="0" smtClean="0"/>
                        <a:t>SIETEMAS TRADICIONALES</a:t>
                      </a:r>
                      <a:endParaRPr lang="en-US" dirty="0"/>
                    </a:p>
                  </a:txBody>
                  <a:tcPr/>
                </a:tc>
                <a:tc>
                  <a:txBody>
                    <a:bodyPr/>
                    <a:lstStyle/>
                    <a:p>
                      <a:r>
                        <a:rPr lang="es-ES" dirty="0" smtClean="0"/>
                        <a:t>VERSUS</a:t>
                      </a:r>
                      <a:endParaRPr lang="en-US" dirty="0"/>
                    </a:p>
                  </a:txBody>
                  <a:tcPr/>
                </a:tc>
                <a:tc>
                  <a:txBody>
                    <a:bodyPr/>
                    <a:lstStyle/>
                    <a:p>
                      <a:r>
                        <a:rPr lang="es-ES" dirty="0" smtClean="0"/>
                        <a:t>CONTEMPORÁNEOS</a:t>
                      </a:r>
                      <a:endParaRPr lang="en-US" dirty="0"/>
                    </a:p>
                  </a:txBody>
                  <a:tcPr/>
                </a:tc>
                <a:extLst>
                  <a:ext uri="{0D108BD9-81ED-4DB2-BD59-A6C34878D82A}">
                    <a16:rowId xmlns="" xmlns:a16="http://schemas.microsoft.com/office/drawing/2014/main" val="3616123246"/>
                  </a:ext>
                </a:extLst>
              </a:tr>
              <a:tr h="457200">
                <a:tc>
                  <a:txBody>
                    <a:bodyPr/>
                    <a:lstStyle/>
                    <a:p>
                      <a:r>
                        <a:rPr lang="en-US" dirty="0" err="1" smtClean="0">
                          <a:latin typeface="Arial" panose="020B0604020202020204" pitchFamily="34" charset="0"/>
                          <a:cs typeface="Arial" panose="020B0604020202020204" pitchFamily="34" charset="0"/>
                        </a:rPr>
                        <a:t>Rígido</a:t>
                      </a:r>
                      <a:endParaRPr lang="en-US" dirty="0">
                        <a:latin typeface="Arial" panose="020B0604020202020204" pitchFamily="34" charset="0"/>
                        <a:cs typeface="Arial" panose="020B0604020202020204" pitchFamily="34" charset="0"/>
                      </a:endParaRPr>
                    </a:p>
                  </a:txBody>
                  <a:tcPr/>
                </a:tc>
                <a:tc>
                  <a:txBody>
                    <a:bodyPr/>
                    <a:lstStyle/>
                    <a:p>
                      <a:endParaRPr lang="en-US" dirty="0"/>
                    </a:p>
                  </a:txBody>
                  <a:tcPr/>
                </a:tc>
                <a:tc>
                  <a:txBody>
                    <a:bodyPr/>
                    <a:lstStyle/>
                    <a:p>
                      <a:r>
                        <a:rPr lang="es-ES" dirty="0" smtClean="0">
                          <a:latin typeface="Arial" panose="020B0604020202020204" pitchFamily="34" charset="0"/>
                          <a:cs typeface="Arial" panose="020B0604020202020204" pitchFamily="34" charset="0"/>
                        </a:rPr>
                        <a:t>Flexible en función de necesidades del usuario.</a:t>
                      </a:r>
                      <a:endParaRPr lang="en-US"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830992591"/>
                  </a:ext>
                </a:extLst>
              </a:tr>
              <a:tr h="457200">
                <a:tc>
                  <a:txBody>
                    <a:bodyPr/>
                    <a:lstStyle/>
                    <a:p>
                      <a:r>
                        <a:rPr lang="es-ES" dirty="0" smtClean="0">
                          <a:latin typeface="Arial" panose="020B0604020202020204" pitchFamily="34" charset="0"/>
                          <a:cs typeface="Arial" panose="020B0604020202020204" pitchFamily="34" charset="0"/>
                        </a:rPr>
                        <a:t>Utiliza sólo indicadores financieros para evaluar la actuación</a:t>
                      </a:r>
                      <a:endParaRPr lang="en-US" dirty="0">
                        <a:latin typeface="Arial" panose="020B0604020202020204" pitchFamily="34" charset="0"/>
                        <a:cs typeface="Arial" panose="020B0604020202020204" pitchFamily="34" charset="0"/>
                      </a:endParaRPr>
                    </a:p>
                  </a:txBody>
                  <a:tcPr/>
                </a:tc>
                <a:tc>
                  <a:txBody>
                    <a:bodyPr/>
                    <a:lstStyle/>
                    <a:p>
                      <a:endParaRPr lang="en-US"/>
                    </a:p>
                  </a:txBody>
                  <a:tcPr/>
                </a:tc>
                <a:tc>
                  <a:txBody>
                    <a:bodyPr/>
                    <a:lstStyle/>
                    <a:p>
                      <a:r>
                        <a:rPr lang="es-ES" dirty="0" smtClean="0">
                          <a:latin typeface="Arial" panose="020B0604020202020204" pitchFamily="34" charset="0"/>
                          <a:cs typeface="Arial" panose="020B0604020202020204" pitchFamily="34" charset="0"/>
                        </a:rPr>
                        <a:t>Utiliza indicadores financieros y no financieros para evaluar la actuación.</a:t>
                      </a:r>
                      <a:endParaRPr lang="en-US"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852943062"/>
                  </a:ext>
                </a:extLst>
              </a:tr>
              <a:tr h="457200">
                <a:tc>
                  <a:txBody>
                    <a:bodyPr/>
                    <a:lstStyle/>
                    <a:p>
                      <a:r>
                        <a:rPr lang="es-ES" dirty="0" err="1" smtClean="0">
                          <a:latin typeface="Arial" panose="020B0604020202020204" pitchFamily="34" charset="0"/>
                          <a:cs typeface="Arial" panose="020B0604020202020204" pitchFamily="34" charset="0"/>
                        </a:rPr>
                        <a:t>eSCASA</a:t>
                      </a:r>
                      <a:r>
                        <a:rPr lang="es-ES" dirty="0" smtClean="0">
                          <a:latin typeface="Arial" panose="020B0604020202020204" pitchFamily="34" charset="0"/>
                          <a:cs typeface="Arial" panose="020B0604020202020204" pitchFamily="34" charset="0"/>
                        </a:rPr>
                        <a:t> orientación hacia los usuarios internos.</a:t>
                      </a:r>
                      <a:endParaRPr lang="en-US" dirty="0">
                        <a:latin typeface="Arial" panose="020B0604020202020204" pitchFamily="34" charset="0"/>
                        <a:cs typeface="Arial" panose="020B0604020202020204" pitchFamily="34" charset="0"/>
                      </a:endParaRPr>
                    </a:p>
                  </a:txBody>
                  <a:tcPr/>
                </a:tc>
                <a:tc>
                  <a:txBody>
                    <a:bodyPr/>
                    <a:lstStyle/>
                    <a:p>
                      <a:endParaRPr lang="en-US" dirty="0"/>
                    </a:p>
                  </a:txBody>
                  <a:tcPr/>
                </a:tc>
                <a:tc>
                  <a:txBody>
                    <a:bodyPr/>
                    <a:lstStyle/>
                    <a:p>
                      <a:r>
                        <a:rPr lang="es-ES" dirty="0" smtClean="0">
                          <a:latin typeface="Arial" panose="020B0604020202020204" pitchFamily="34" charset="0"/>
                          <a:cs typeface="Arial" panose="020B0604020202020204" pitchFamily="34" charset="0"/>
                        </a:rPr>
                        <a:t>Mucha orientación hacia los usuarios internos.</a:t>
                      </a:r>
                      <a:endParaRPr lang="en-US" dirty="0">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3426077272"/>
                  </a:ext>
                </a:extLst>
              </a:tr>
              <a:tr h="457200">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 xmlns:a16="http://schemas.microsoft.com/office/drawing/2014/main" val="3162402510"/>
                  </a:ext>
                </a:extLst>
              </a:tr>
            </a:tbl>
          </a:graphicData>
        </a:graphic>
      </p:graphicFrame>
      <p:sp>
        <p:nvSpPr>
          <p:cNvPr id="5" name="Flecha izquierda y derecha 4"/>
          <p:cNvSpPr/>
          <p:nvPr/>
        </p:nvSpPr>
        <p:spPr>
          <a:xfrm>
            <a:off x="5476199" y="2336292"/>
            <a:ext cx="1216152" cy="4846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6334721"/>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11.-SISTEMAS DE CONTABILIDAD ADMINISTRATIVA TRADICIONALES  Y COMTÉMPORANEOS </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932688"/>
            <a:ext cx="10222748" cy="3566160"/>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Los sistemas de información contemporáneos </a:t>
            </a:r>
            <a:r>
              <a:rPr lang="es-ES" sz="1400" dirty="0" smtClean="0">
                <a:latin typeface="Arial" panose="020B0604020202020204" pitchFamily="34" charset="0"/>
                <a:cs typeface="Arial" panose="020B0604020202020204" pitchFamily="34" charset="0"/>
              </a:rPr>
              <a:t>ofrecen  </a:t>
            </a:r>
            <a:r>
              <a:rPr lang="es-ES" sz="1400" dirty="0">
                <a:latin typeface="Arial" panose="020B0604020202020204" pitchFamily="34" charset="0"/>
                <a:cs typeface="Arial" panose="020B0604020202020204" pitchFamily="34" charset="0"/>
              </a:rPr>
              <a:t>ventajas muy interesantes para las organizaciones (por ejemplo, seguridad en el proceso de costeo, facilidad en el proceso de toma de decisiones, ayuda en la ejecución de la planeación estratégica), lo que propicia una excelente administración a través del costeo con base en actividades, logrando así el liderazgo en costos</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Por todo lo anterior, las organizaciones no deben ni pueden aferrarse a sistemas de información administrativa que no permiten lograr ventajas competitivas. Por ello, es necesario implantar un sistema con este nuevo enfoque de tal manera que el ahorro por no incurrir en decisiones equivocadas supere el costo de su implantación.</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68044257"/>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12.-NATURALEZA Y CONCEPTOS FUNDAMENTALES DE LA CONTABILIDAD DE COSTOS</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t>La contabilidad de costos es un sistema de información que clasifica, acumula, controla y asigna los costos para determinar los costos de actividades, procesos y productos y con ello facilitar la toma de decisiones, la planeación y el control administrativo (</a:t>
            </a:r>
            <a:r>
              <a:rPr lang="es-ES" sz="1400" dirty="0">
                <a:hlinkClick r:id="rId2" action="ppaction://hlinkfile"/>
              </a:rPr>
              <a:t>vea figura 2-1).</a:t>
            </a:r>
            <a:endParaRPr lang="es-ES" sz="1400" b="1" u="sng" dirty="0" smtClean="0">
              <a:solidFill>
                <a:schemeClr val="accent1">
                  <a:lumMod val="75000"/>
                </a:schemeClr>
              </a:solidFill>
            </a:endParaRPr>
          </a:p>
        </p:txBody>
      </p:sp>
    </p:spTree>
    <p:extLst>
      <p:ext uri="{BB962C8B-B14F-4D97-AF65-F5344CB8AC3E}">
        <p14:creationId xmlns:p14="http://schemas.microsoft.com/office/powerpoint/2010/main" val="3702455547"/>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12.-NATURALEZA Y CONCEPTOS FUNDAMENTALES DE LA CONTABILIDAD DE COSTOS</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r>
              <a:rPr lang="es-ES" sz="1400" dirty="0">
                <a:latin typeface="Arial" panose="020B0604020202020204" pitchFamily="34" charset="0"/>
                <a:cs typeface="Arial" panose="020B0604020202020204" pitchFamily="34" charset="0"/>
              </a:rPr>
              <a:t>La clasificación de </a:t>
            </a:r>
            <a:r>
              <a:rPr lang="es-ES" sz="1400" dirty="0" smtClean="0">
                <a:latin typeface="Arial" panose="020B0604020202020204" pitchFamily="34" charset="0"/>
                <a:cs typeface="Arial" panose="020B0604020202020204" pitchFamily="34" charset="0"/>
              </a:rPr>
              <a:t>ellos, </a:t>
            </a:r>
            <a:r>
              <a:rPr lang="es-ES" sz="1400" dirty="0">
                <a:latin typeface="Arial" panose="020B0604020202020204" pitchFamily="34" charset="0"/>
                <a:cs typeface="Arial" panose="020B0604020202020204" pitchFamily="34" charset="0"/>
              </a:rPr>
              <a:t>depende de los patrones de </a:t>
            </a:r>
            <a:r>
              <a:rPr lang="es-ES" sz="1400" dirty="0" smtClean="0">
                <a:latin typeface="Arial" panose="020B0604020202020204" pitchFamily="34" charset="0"/>
                <a:cs typeface="Arial" panose="020B0604020202020204" pitchFamily="34" charset="0"/>
              </a:rPr>
              <a:t>comportamiento, </a:t>
            </a:r>
            <a:r>
              <a:rPr lang="es-ES" sz="1400" dirty="0">
                <a:latin typeface="Arial" panose="020B0604020202020204" pitchFamily="34" charset="0"/>
                <a:cs typeface="Arial" panose="020B0604020202020204" pitchFamily="34" charset="0"/>
              </a:rPr>
              <a:t>actividades y procesos con los cuales se relacionan los productos o servicios. La clasificación dependerá del tipo de medición que se desea realizar. En general, los informes de costos indican el costo de un producto, de un servicio, de un proceso, de una actividad, de un proyecto especial, etc</a:t>
            </a:r>
            <a:r>
              <a:rPr lang="es-ES" sz="1400" dirty="0" smtClean="0">
                <a:latin typeface="Arial" panose="020B0604020202020204" pitchFamily="34" charset="0"/>
                <a:cs typeface="Arial" panose="020B0604020202020204" pitchFamily="34" charset="0"/>
              </a:rPr>
              <a:t>.</a:t>
            </a: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Los informes de costos son muy útiles también para planeación y selección de alternativas ante una situación dada. Por ello, se puede concluir que los objetivos de la contabilidad de costos son:</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7022682"/>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12.-NATURALEZA Y CONCEPTOS FUNDAMENTALES DE LA CONTABILIDAD DE COSTOS</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1. Generar informes para medir la utilidad, proporcionando el costo de ventas correcto</a:t>
            </a:r>
            <a:r>
              <a:rPr lang="es-ES" sz="1400" dirty="0" smtClean="0">
                <a:latin typeface="Arial" panose="020B0604020202020204" pitchFamily="34" charset="0"/>
                <a:cs typeface="Arial" panose="020B0604020202020204" pitchFamily="34" charset="0"/>
              </a:rPr>
              <a:t>.</a:t>
            </a:r>
          </a:p>
          <a:p>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2. </a:t>
            </a:r>
            <a:r>
              <a:rPr lang="es-ES" sz="1400" dirty="0" smtClean="0">
                <a:latin typeface="Arial" panose="020B0604020202020204" pitchFamily="34" charset="0"/>
                <a:cs typeface="Arial" panose="020B0604020202020204" pitchFamily="34" charset="0"/>
              </a:rPr>
              <a:t>Valorizar  </a:t>
            </a:r>
            <a:r>
              <a:rPr lang="es-ES" sz="1400" dirty="0">
                <a:latin typeface="Arial" panose="020B0604020202020204" pitchFamily="34" charset="0"/>
                <a:cs typeface="Arial" panose="020B0604020202020204" pitchFamily="34" charset="0"/>
              </a:rPr>
              <a:t>los inventarios. </a:t>
            </a:r>
            <a:endParaRPr lang="es-ES" sz="1400" dirty="0" smtClean="0">
              <a:latin typeface="Arial" panose="020B0604020202020204" pitchFamily="34" charset="0"/>
              <a:cs typeface="Arial" panose="020B0604020202020204" pitchFamily="34" charset="0"/>
            </a:endParaRPr>
          </a:p>
          <a:p>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3</a:t>
            </a:r>
            <a:r>
              <a:rPr lang="es-ES" sz="1400" dirty="0">
                <a:latin typeface="Arial" panose="020B0604020202020204" pitchFamily="34" charset="0"/>
                <a:cs typeface="Arial" panose="020B0604020202020204" pitchFamily="34" charset="0"/>
              </a:rPr>
              <a:t>. Proporcionar reportes para ayudar a ejercer el control administrativo. </a:t>
            </a:r>
            <a:endParaRPr lang="es-ES" sz="1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3428869"/>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12.-NATURALEZA Y CONCEPTOS FUNDAMENTALES DE LA CONTABILIDAD DE COSTOS</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latin typeface="Arial" panose="020B0604020202020204" pitchFamily="34" charset="0"/>
                <a:cs typeface="Arial" panose="020B0604020202020204" pitchFamily="34" charset="0"/>
              </a:rPr>
              <a:t>4</a:t>
            </a:r>
            <a:r>
              <a:rPr lang="es-ES" sz="1400" dirty="0">
                <a:latin typeface="Arial" panose="020B0604020202020204" pitchFamily="34" charset="0"/>
                <a:cs typeface="Arial" panose="020B0604020202020204" pitchFamily="34" charset="0"/>
              </a:rPr>
              <a:t>. Ofrecer información para la toma de decisiones</a:t>
            </a:r>
            <a:r>
              <a:rPr lang="es-ES" sz="1400" dirty="0" smtClean="0">
                <a:latin typeface="Arial" panose="020B0604020202020204" pitchFamily="34" charset="0"/>
                <a:cs typeface="Arial" panose="020B0604020202020204" pitchFamily="34" charset="0"/>
              </a:rPr>
              <a:t>.</a:t>
            </a:r>
          </a:p>
          <a:p>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5. Generar información </a:t>
            </a:r>
            <a:r>
              <a:rPr lang="es-ES" sz="1400" dirty="0" smtClean="0">
                <a:latin typeface="Arial" panose="020B0604020202020204" pitchFamily="34" charset="0"/>
                <a:cs typeface="Arial" panose="020B0604020202020204" pitchFamily="34" charset="0"/>
              </a:rPr>
              <a:t>para  </a:t>
            </a:r>
            <a:r>
              <a:rPr lang="es-ES" sz="1400" dirty="0">
                <a:latin typeface="Arial" panose="020B0604020202020204" pitchFamily="34" charset="0"/>
                <a:cs typeface="Arial" panose="020B0604020202020204" pitchFamily="34" charset="0"/>
              </a:rPr>
              <a:t>ayudar a la administración a fundamentar la estrategia </a:t>
            </a:r>
            <a:r>
              <a:rPr lang="es-ES" sz="1400" dirty="0" smtClean="0">
                <a:latin typeface="Arial" panose="020B0604020202020204" pitchFamily="34" charset="0"/>
                <a:cs typeface="Arial" panose="020B0604020202020204" pitchFamily="34" charset="0"/>
              </a:rPr>
              <a:t>competitiva.</a:t>
            </a:r>
          </a:p>
          <a:p>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 </a:t>
            </a:r>
            <a:r>
              <a:rPr lang="es-ES" sz="1400" dirty="0">
                <a:latin typeface="Arial" panose="020B0604020202020204" pitchFamily="34" charset="0"/>
                <a:cs typeface="Arial" panose="020B0604020202020204" pitchFamily="34" charset="0"/>
              </a:rPr>
              <a:t>6. Ayudar a la administración en el proceso del mejoramiento continuo, eliminando las </a:t>
            </a:r>
            <a:r>
              <a:rPr lang="es-ES" sz="1400" dirty="0" smtClean="0">
                <a:latin typeface="Arial" panose="020B0604020202020204" pitchFamily="34" charset="0"/>
                <a:cs typeface="Arial" panose="020B0604020202020204" pitchFamily="34" charset="0"/>
              </a:rPr>
              <a:t>actividades </a:t>
            </a:r>
            <a:r>
              <a:rPr lang="es-ES" sz="1400" dirty="0">
                <a:latin typeface="Arial" panose="020B0604020202020204" pitchFamily="34" charset="0"/>
                <a:cs typeface="Arial" panose="020B0604020202020204" pitchFamily="34" charset="0"/>
              </a:rPr>
              <a:t>o procesos que no generan </a:t>
            </a:r>
            <a:r>
              <a:rPr lang="es-ES" sz="1400" dirty="0" smtClean="0">
                <a:latin typeface="Arial" panose="020B0604020202020204" pitchFamily="34" charset="0"/>
                <a:cs typeface="Arial" panose="020B0604020202020204" pitchFamily="34" charset="0"/>
              </a:rPr>
              <a:t>valor.</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5375882"/>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2105" y="345099"/>
            <a:ext cx="10222748" cy="587589"/>
          </a:xfrm>
        </p:spPr>
        <p:txBody>
          <a:bodyPr>
            <a:normAutofit fontScale="90000"/>
          </a:bodyPr>
          <a:lstStyle/>
          <a:p>
            <a:r>
              <a:rPr lang="es-ES" sz="2400" dirty="0" smtClean="0">
                <a:solidFill>
                  <a:schemeClr val="accent1"/>
                </a:solidFill>
              </a:rPr>
              <a:t>12.-NATURALEZA Y CONCEPTOS FUNDAMENTALES DE LA CONTABILIDAD DE COSTOS</a:t>
            </a:r>
            <a:endParaRPr lang="en-US" sz="2400" dirty="0">
              <a:solidFill>
                <a:schemeClr val="accent1"/>
              </a:solidFill>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1143000"/>
            <a:ext cx="10222748" cy="3355848"/>
          </a:xfrm>
        </p:spPr>
        <p:txBody>
          <a:bodyPr>
            <a:normAutofit/>
          </a:bodyPr>
          <a:lstStyle/>
          <a:p>
            <a:r>
              <a:rPr lang="es-ES" sz="1400" dirty="0" smtClean="0"/>
              <a:t> </a:t>
            </a:r>
            <a:endParaRPr lang="es-ES" sz="1400" b="1" u="sng" dirty="0" smtClean="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6939496"/>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366219" y="345099"/>
            <a:ext cx="8637073" cy="441285"/>
          </a:xfrm>
        </p:spPr>
        <p:txBody>
          <a:bodyPr>
            <a:normAutofit/>
          </a:bodyPr>
          <a:lstStyle/>
          <a:p>
            <a:r>
              <a:rPr lang="es-ES" sz="2400" dirty="0" smtClean="0">
                <a:latin typeface="Arial" panose="020B0604020202020204" pitchFamily="34" charset="0"/>
                <a:cs typeface="Arial" panose="020B0604020202020204" pitchFamily="34" charset="0"/>
              </a:rPr>
              <a:t>INTRODUCCIÓN A CONTABILIDAD DE COSTOS</a:t>
            </a:r>
            <a:endParaRPr lang="en-US" sz="24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832104" y="859536"/>
            <a:ext cx="10222748" cy="3649289"/>
          </a:xfrm>
        </p:spPr>
        <p:txBody>
          <a:bodyPr/>
          <a:lstStyle/>
          <a:p>
            <a:r>
              <a:rPr lang="es-ES" dirty="0" smtClean="0"/>
              <a:t>                                                             </a:t>
            </a:r>
          </a:p>
          <a:p>
            <a:endParaRPr lang="es-ES" dirty="0"/>
          </a:p>
          <a:p>
            <a:endParaRPr lang="es-ES" dirty="0" smtClean="0"/>
          </a:p>
          <a:p>
            <a:r>
              <a:rPr lang="es-ES" dirty="0"/>
              <a:t> </a:t>
            </a:r>
            <a:r>
              <a:rPr lang="es-ES" dirty="0" smtClean="0"/>
              <a:t>                                                                 </a:t>
            </a:r>
            <a:r>
              <a:rPr lang="es-ES" sz="5400" dirty="0" smtClean="0"/>
              <a:t>FIN</a:t>
            </a:r>
            <a:endParaRPr lang="en-US" sz="5400" dirty="0"/>
          </a:p>
        </p:txBody>
      </p:sp>
    </p:spTree>
    <p:extLst>
      <p:ext uri="{BB962C8B-B14F-4D97-AF65-F5344CB8AC3E}">
        <p14:creationId xmlns:p14="http://schemas.microsoft.com/office/powerpoint/2010/main" val="1743611735"/>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TM10001114[[fn=Galería]]</Template>
  <TotalTime>668</TotalTime>
  <Words>8886</Words>
  <Application>Microsoft Office PowerPoint</Application>
  <PresentationFormat>Personalizado</PresentationFormat>
  <Paragraphs>415</Paragraphs>
  <Slides>100</Slides>
  <Notes>0</Notes>
  <HiddenSlides>0</HiddenSlides>
  <MMClips>0</MMClips>
  <ScaleCrop>false</ScaleCrop>
  <HeadingPairs>
    <vt:vector size="4" baseType="variant">
      <vt:variant>
        <vt:lpstr>Tema</vt:lpstr>
      </vt:variant>
      <vt:variant>
        <vt:i4>1</vt:i4>
      </vt:variant>
      <vt:variant>
        <vt:lpstr>Títulos de diapositiva</vt:lpstr>
      </vt:variant>
      <vt:variant>
        <vt:i4>100</vt:i4>
      </vt:variant>
    </vt:vector>
  </HeadingPairs>
  <TitlesOfParts>
    <vt:vector size="101" baseType="lpstr">
      <vt:lpstr>Gallery</vt:lpstr>
      <vt:lpstr>INTRODUCCIÓN A  LA CONTABILIDAD DE COSTOS</vt:lpstr>
      <vt:lpstr>1.-Necesidad de una empresa de contar con un Sistema de Contabilidad de Costos.</vt:lpstr>
      <vt:lpstr>1.-Necesidad de una empresa de contar con un Sistema de Contabilidad de Costos.</vt:lpstr>
      <vt:lpstr>1.-Necesidad de una empresa de contar con un Sistema de Contabilidad de Costos.</vt:lpstr>
      <vt:lpstr>1.-Necesidad de una empresa de contar con un Sistema de Contabilidad de Costos.</vt:lpstr>
      <vt:lpstr>2.-Antecedentes históricos.</vt:lpstr>
      <vt:lpstr>2.-Antecedentes históricos.</vt:lpstr>
      <vt:lpstr>2.-Antecedentes históricos.</vt:lpstr>
      <vt:lpstr>2.-Antecedentes históricos.</vt:lpstr>
      <vt:lpstr>2.-Antecedentes históricos.</vt:lpstr>
      <vt:lpstr>2.-Antecedentes históricos.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3.-Objetivos de un Sistema de Contabilidad de Costos.</vt:lpstr>
      <vt:lpstr>  4.-LA CONTABILIDAD ADMINISTRATIVA.  </vt:lpstr>
      <vt:lpstr>  4.-LA CONTABILIDAD ADMINISTRATIVA.  </vt:lpstr>
      <vt:lpstr>  4.-LA CONTABILIDAD ADMINISTRATIVA.  </vt:lpstr>
      <vt:lpstr>  4.-LA CONTABILIDAD ADMINISTRATIVA.  </vt:lpstr>
      <vt:lpstr>  4.-LA CONTABILIDAD ADMINISTRATIVA.  </vt:lpstr>
      <vt:lpstr>  4.-LA CONTABILIDAD ADMINISTRATIVA.  </vt:lpstr>
      <vt:lpstr>  4.-LA CONTABILIDAD ADMINISTRATIVA.  </vt:lpstr>
      <vt:lpstr>  4.-LA CONTABILIDAD ADMINISTRATIVA.  </vt:lpstr>
      <vt:lpstr>  4.-LA CONTABILIDAD ADMINISTRATIVA.  </vt:lpstr>
      <vt:lpstr>  4.-LA CONTABILIDAD ADMINISTRATIVA.  </vt:lpstr>
      <vt:lpstr>  4.-LA CONTABILIDAD ADMINISTRATIVA.  </vt:lpstr>
      <vt:lpstr>  4.-PRINCIPALES INFLUENCIAS DE LA GLOBALIZACIÓN SOBRE LA ADMINISTARCIÓN Y CONTABILIDAD ADMINISTRATIVA.  </vt:lpstr>
      <vt:lpstr>  4.-PRINCIPALES INFLUENCIAS DE LA GLOBALIZACIÓN SOBRE LA ADMINISTARCIÓN Y CONTABILIDAD ADMINISTRATIVA.  </vt:lpstr>
      <vt:lpstr>  5.-LOS Conceptos de costo, gasto, perdida.  </vt:lpstr>
      <vt:lpstr>  5.-LOS Conceptos de costo, gasto, perdida.  </vt:lpstr>
      <vt:lpstr> 5.- LOS Conceptos de costo, gasto, perdida.  </vt:lpstr>
      <vt:lpstr> 5.- LOS Conceptos de costo, gasto, perdida.  </vt:lpstr>
      <vt:lpstr>  5.-LOS Conceptos de costo, gasto, perdida.  </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6.-Comparación de la contabilidad financiera y la contabilidad administrativa.</vt:lpstr>
      <vt:lpstr>7.-EL PAPEL DE  la contabilidad administrativa EN LA PLANEACIÓN</vt:lpstr>
      <vt:lpstr>7.-EL PAPEL DE  la contabilidad administrativa EN LA PLANEACIÓN</vt:lpstr>
      <vt:lpstr>7.-EL PAPEL DE  la contabilidad administrativa EN LA PLANEACIÓN</vt:lpstr>
      <vt:lpstr>7.-EL PAPEL DE  la contabilidad administrativa EN LA PLANEACIÓN</vt:lpstr>
      <vt:lpstr>7.-EL PAPEL DE  la contabilidad administrativa EN LA PLANEACIÓN</vt:lpstr>
      <vt:lpstr>8.-el papel de la contabilidad administrativa en el control administrativo</vt:lpstr>
      <vt:lpstr>8.-el papel de la contabilidad administrativa en el control administrativo</vt:lpstr>
      <vt:lpstr>8.-el papel de la contabilidad administrativa en el control administrativo </vt:lpstr>
      <vt:lpstr>8.-el papel de la contabilidad administrativa en el control administrativo </vt:lpstr>
      <vt:lpstr>8.-el papel de la contabilidad administrativa en el control administrativo </vt:lpstr>
      <vt:lpstr>8.-el papel de la contabilidad administrativa en el control administrativo </vt:lpstr>
      <vt:lpstr>8.-el papel de la contabilidad administrativa en el control administrativo</vt:lpstr>
      <vt:lpstr>9.-EL PAPEL DE  la contabilidad administrativa EN LA toma de decisiones</vt:lpstr>
      <vt:lpstr>9.-EL PAPEL DE  la contabilidad administrativa EN LA toma de decisiones</vt:lpstr>
      <vt:lpstr>9.-EL PAPEL DE  la contabilidad administrativa EN LA toma de decisiones</vt:lpstr>
      <vt:lpstr>9.-EL PAPEL DE  la contabilidad administrativa EN LA toma de decisiones</vt:lpstr>
      <vt:lpstr>9.-EL PAPEL DE  la contabilidad administrativa EN LA toma de decisiones</vt:lpstr>
      <vt:lpstr>9.-EL PAPEL DE  la contabilidad administrativa EN LA toma de decisiones</vt:lpstr>
      <vt:lpstr>9.-EL PAPEL DE  la contabilidad administrativa EN LA toma de decisiones</vt:lpstr>
      <vt:lpstr>10.-LOS OBJETIVOS  DE  la contabilidad administrativa </vt:lpstr>
      <vt:lpstr>10.-LOS OBJETIVOS  DE  la contabilidad administrativa </vt:lpstr>
      <vt:lpstr>10.-LOS OBJETIVOS  DE  la contabilidad administrativa </vt:lpstr>
      <vt:lpstr>11.-SISTEMAS DE CONTABILIDAD ADMINISTRATIVA TRADICIONALES  Y COMTÉMPORANEOS </vt:lpstr>
      <vt:lpstr>11.-SISTEMAS DE CONTABILIDAD ADMINISTRATIVA TRADICIONALES  Y COMTÉMPORANEOS </vt:lpstr>
      <vt:lpstr>11.-SISTEMAS DE CONTABILIDAD ADMINISTRATIVA TRADICIONALES  Y COMTÉMPORANEOS </vt:lpstr>
      <vt:lpstr>11.-SISTEMAS DE CONTABILIDAD ADMINISTRATIVA TRADICIONALES  Y COMTÉMPORANEOS </vt:lpstr>
      <vt:lpstr>11.-SISTEMAS DE CONTABILIDAD ADMINISTRATIVA TRADICIONALES  Y COMTEMPORÁNEOS </vt:lpstr>
      <vt:lpstr>11.-SISTEMAS DE CONTABILIDAD ADMINISTRATIVA TRADICIONALES  Y COMTEMPORÁNEOS </vt:lpstr>
      <vt:lpstr>11.-SISTEMAS DE CONTABILIDAD ADMINISTRATIVA TRADICIONALES  Y COMTÉMPORANEOS </vt:lpstr>
      <vt:lpstr>12.-NATURALEZA Y CONCEPTOS FUNDAMENTALES DE LA CONTABILIDAD DE COSTOS</vt:lpstr>
      <vt:lpstr>12.-NATURALEZA Y CONCEPTOS FUNDAMENTALES DE LA CONTABILIDAD DE COSTOS</vt:lpstr>
      <vt:lpstr>12.-NATURALEZA Y CONCEPTOS FUNDAMENTALES DE LA CONTABILIDAD DE COSTOS</vt:lpstr>
      <vt:lpstr>12.-NATURALEZA Y CONCEPTOS FUNDAMENTALES DE LA CONTABILIDAD DE COSTOS</vt:lpstr>
      <vt:lpstr>12.-NATURALEZA Y CONCEPTOS FUNDAMENTALES DE LA CONTABILIDAD DE COSTOS</vt:lpstr>
      <vt:lpstr>INTRODUCCIÓN A CONTABILIDAD DE COSTOS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 CONTABILIDAD DE COSTOS</dc:title>
  <dc:creator>Norman Rodríguez Ortega</dc:creator>
  <cp:lastModifiedBy>Personal</cp:lastModifiedBy>
  <cp:revision>210</cp:revision>
  <cp:lastPrinted>2022-06-23T14:20:26Z</cp:lastPrinted>
  <dcterms:created xsi:type="dcterms:W3CDTF">2022-06-06T12:07:49Z</dcterms:created>
  <dcterms:modified xsi:type="dcterms:W3CDTF">2022-06-28T14:40:22Z</dcterms:modified>
</cp:coreProperties>
</file>