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8" r:id="rId4"/>
    <p:sldId id="261" r:id="rId5"/>
    <p:sldId id="260" r:id="rId6"/>
    <p:sldId id="263" r:id="rId7"/>
    <p:sldId id="264" r:id="rId8"/>
    <p:sldId id="265" r:id="rId9"/>
    <p:sldId id="266" r:id="rId10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456" autoAdjust="0"/>
    <p:restoredTop sz="93673" autoAdjust="0"/>
  </p:normalViewPr>
  <p:slideViewPr>
    <p:cSldViewPr snapToGrid="0" showGuides="1">
      <p:cViewPr varScale="1">
        <p:scale>
          <a:sx n="43" d="100"/>
          <a:sy n="43" d="100"/>
        </p:scale>
        <p:origin x="60" y="45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2274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F85A98C-6F6A-5085-356D-A9CA1D9DA8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A19B6DCA-2F91-DBE1-016A-B5ED307696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0D14EFF-00D1-A154-8A88-F1E3BE498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EBCB3-BB5B-43B3-AB37-A205776F4C21}" type="datetimeFigureOut">
              <a:rPr lang="es-CL" smtClean="0"/>
              <a:t>08-03-2025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F30433F-7EAC-3287-64F9-54A04F0A32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AB94A88-0751-88E9-5614-04CE2F9226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21AB8-5121-4626-857D-9010D69044E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21616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90F6AC4-26F2-32B1-B18B-80D8B93D65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8D5B8A5-564C-F57A-9F42-A61225AD2C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22C150B-749D-EA82-74E5-E449E934D5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EBCB3-BB5B-43B3-AB37-A205776F4C21}" type="datetimeFigureOut">
              <a:rPr lang="es-CL" smtClean="0"/>
              <a:t>08-03-2025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560DBE0-3509-D6A5-A73D-0B7903004E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A704A91-474A-620D-1BC1-51EB12F919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21AB8-5121-4626-857D-9010D69044E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42707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66789CD-78A0-C166-6546-1C97A1EAE0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322BF8D-6501-AEB3-FFEE-01FDA88173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9E77969-ACC8-0EA5-698E-211D8A1C62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EBCB3-BB5B-43B3-AB37-A205776F4C21}" type="datetimeFigureOut">
              <a:rPr lang="es-CL" smtClean="0"/>
              <a:t>08-03-2025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CD606C0-5C7A-F17A-DCBD-3E34E63B08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4013EFA-A15E-F813-C6F1-8FC1755EB5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21AB8-5121-4626-857D-9010D69044E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1623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22E110B-57D9-1EFA-25CA-2A43ABC369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215B7AE-1B2E-5EEB-938D-30D7CB6A0AA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6B39AECF-D491-E6DA-2A7F-3E44210FE7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7F6A273-0694-FEF7-E6CA-56325D838F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EBCB3-BB5B-43B3-AB37-A205776F4C21}" type="datetimeFigureOut">
              <a:rPr lang="es-CL" smtClean="0"/>
              <a:t>08-03-2025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C769E78-B197-7607-BAE0-7ADA7EE055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06CDC0B-CE65-D749-9818-2781390313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21AB8-5121-4626-857D-9010D69044E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00499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0B1D4B8-E620-7EE9-07D7-21340D95C0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712B864-3B3A-A101-7CCE-71E47BB6D6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1A50BD8F-4E0D-FC60-062D-A66B00A3D2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02083193-4EED-3DDD-704C-C2463095D9A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EF99076C-2D01-3A94-5E6F-754CA00DD17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2B26E5F8-548F-C98B-384A-3E7A5FC1DD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EBCB3-BB5B-43B3-AB37-A205776F4C21}" type="datetimeFigureOut">
              <a:rPr lang="es-CL" smtClean="0"/>
              <a:t>08-03-2025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7D4322E1-14A5-EE31-FA10-1D90BA18E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CBFDDFD5-9283-7386-2AB6-6D07F40A6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21AB8-5121-4626-857D-9010D69044E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5325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5E82816-04DE-82BE-37FB-0C198476F1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8D324EFF-961C-B8FF-EB20-F9EEEBA02B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EBCB3-BB5B-43B3-AB37-A205776F4C21}" type="datetimeFigureOut">
              <a:rPr lang="es-CL" smtClean="0"/>
              <a:t>08-03-2025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A89D698-5F9F-897F-8615-1385D0414D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9FF9B30-F3FE-047C-DB02-7B4A4AD1AC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21AB8-5121-4626-857D-9010D69044E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11592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67E58B66-20B9-6114-4A01-D2B3B247A3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EBCB3-BB5B-43B3-AB37-A205776F4C21}" type="datetimeFigureOut">
              <a:rPr lang="es-CL" smtClean="0"/>
              <a:t>08-03-2025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B05D1515-BBD3-5D0D-DE1D-1A00DB531E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6E4E6B54-8604-5848-1628-356223C858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21AB8-5121-4626-857D-9010D69044E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49004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FF80182-BB56-B658-BBBA-DE986778CF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01046A0-49EA-1041-72B3-896C6B71EA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2C36718-063E-1F8F-DE44-7018876227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66381EC-7D0C-0735-F8B0-C502A87EA4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EBCB3-BB5B-43B3-AB37-A205776F4C21}" type="datetimeFigureOut">
              <a:rPr lang="es-CL" smtClean="0"/>
              <a:t>08-03-2025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651CFFA-EFFC-E374-598B-FE60D97F8C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8CF6505-A721-3A38-ACBE-70BAC6AA37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21AB8-5121-4626-857D-9010D69044E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69192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1224344-8AC7-D5FA-0C67-D6AD41F402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2864859D-77A2-F29F-2552-4A2B8DD538D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DA30816-43C1-6336-6B7F-51AEB17370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784A87D-6FB9-5962-0DA8-B2A629D59B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EBCB3-BB5B-43B3-AB37-A205776F4C21}" type="datetimeFigureOut">
              <a:rPr lang="es-CL" smtClean="0"/>
              <a:t>08-03-2025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D9BD59D-DE23-4C17-BF15-4116607598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E3E885E-CE3D-12F8-F28F-A17D5195D5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21AB8-5121-4626-857D-9010D69044E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45633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8CCC02F-9E54-3221-A1BA-D69C5FB57F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ED1D36CC-91EE-E6B2-DE41-D9404E3B66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D51D07F-4C1A-2DF4-E664-6CE5AE0806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EBCB3-BB5B-43B3-AB37-A205776F4C21}" type="datetimeFigureOut">
              <a:rPr lang="es-CL" smtClean="0"/>
              <a:t>08-03-2025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6540C75-5709-A4C1-4374-548796D4B7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857FE4C-1549-FBB4-AA0C-4FD061AA64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21AB8-5121-4626-857D-9010D69044E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44074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5CA7A94C-9ABD-CB22-3D60-222561D4C4A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8E9E9291-D9A4-85B4-CF3E-0876589D5F6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92470C7-6570-DCCB-315B-8D4EC1B65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EBCB3-BB5B-43B3-AB37-A205776F4C21}" type="datetimeFigureOut">
              <a:rPr lang="es-CL" smtClean="0"/>
              <a:t>08-03-2025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72BA060-5615-E437-A83C-E36AE3C7CE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420B291-B3BA-24EA-A149-8913457F45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21AB8-5121-4626-857D-9010D69044E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87589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6A065622-D789-2872-02F6-C11B5B7B63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59AA9EB-4AB1-A60B-14DA-6E9A07171F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3248F21-FCEE-55D1-79FE-AC85392D5EF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BEBCB3-BB5B-43B3-AB37-A205776F4C21}" type="datetimeFigureOut">
              <a:rPr lang="es-CL" smtClean="0"/>
              <a:t>08-03-2025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16DE3E2-EFC3-A883-8FF4-EEC85DF4D6C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715C642-EB53-82B7-2DBE-8BB062EB436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A21AB8-5121-4626-857D-9010D69044E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540854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openxmlformats.org/officeDocument/2006/relationships/image" Target="../media/image10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42244203-4FE9-E8B7-6716-B1B1762C30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1E27DA21-AB3B-5EDF-2FBC-ABE8F054FE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92197"/>
            <a:ext cx="9144000" cy="2387600"/>
          </a:xfrm>
        </p:spPr>
        <p:txBody>
          <a:bodyPr>
            <a:noAutofit/>
          </a:bodyPr>
          <a:lstStyle/>
          <a:p>
            <a:r>
              <a:rPr lang="es-MX" sz="6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anose="02050806060905020404" pitchFamily="18" charset="0"/>
              </a:rPr>
              <a:t>BATALLA DE CORONEL</a:t>
            </a:r>
            <a:endParaRPr lang="es-CL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nard MT Condensed" panose="02050806060905020404" pitchFamily="18" charset="0"/>
            </a:endParaRP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234EF95A-0BED-B88D-8DF3-A46DB1E5C9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4662597"/>
            <a:ext cx="4051738" cy="2195403"/>
          </a:xfr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D34817">
                  <a:lumMod val="75000"/>
                </a:srgbClr>
              </a:buClr>
              <a:buSzPct val="85000"/>
              <a:buFont typeface="Wingdings" pitchFamily="2" charset="2"/>
              <a:buNone/>
              <a:tabLst/>
              <a:defRPr/>
            </a:pPr>
            <a:r>
              <a:rPr kumimoji="0" lang="es-MX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ckwell Condensed" panose="02060603050405020104"/>
                <a:ea typeface="+mn-ea"/>
                <a:cs typeface="+mn-cs"/>
              </a:rPr>
              <a:t>Profesor: CA Rodolfo Soria-Galvarro </a:t>
            </a:r>
            <a:r>
              <a:rPr kumimoji="0" lang="es-MX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ckwell Condensed" panose="02060603050405020104"/>
                <a:ea typeface="+mn-ea"/>
                <a:cs typeface="+mn-cs"/>
              </a:rPr>
              <a:t>Derpich</a:t>
            </a:r>
            <a:r>
              <a:rPr kumimoji="0" lang="es-MX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ckwell Condensed" panose="02060603050405020104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D34817">
                  <a:lumMod val="75000"/>
                </a:srgbClr>
              </a:buClr>
              <a:buSzPct val="85000"/>
              <a:buFont typeface="Wingdings" pitchFamily="2" charset="2"/>
              <a:buNone/>
              <a:tabLst/>
              <a:defRPr/>
            </a:pPr>
            <a:r>
              <a:rPr kumimoji="0" lang="es-MX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ckwell Condensed" panose="02060603050405020104"/>
                <a:ea typeface="+mn-ea"/>
                <a:cs typeface="+mn-cs"/>
              </a:rPr>
              <a:t>Gabriel Fuentes B.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D34817">
                  <a:lumMod val="75000"/>
                </a:srgbClr>
              </a:buClr>
              <a:buSzPct val="85000"/>
              <a:buFont typeface="Wingdings" pitchFamily="2" charset="2"/>
              <a:buNone/>
              <a:tabLst/>
              <a:defRPr/>
            </a:pPr>
            <a:r>
              <a:rPr kumimoji="0" lang="es-MX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ckwell Condensed" panose="02060603050405020104"/>
                <a:ea typeface="+mn-ea"/>
                <a:cs typeface="+mn-cs"/>
              </a:rPr>
              <a:t>Joaquín Galleguillos C.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D34817">
                  <a:lumMod val="75000"/>
                </a:srgbClr>
              </a:buClr>
              <a:buSzPct val="85000"/>
              <a:buFont typeface="Wingdings" pitchFamily="2" charset="2"/>
              <a:buNone/>
              <a:tabLst/>
              <a:defRPr/>
            </a:pPr>
            <a:r>
              <a:rPr kumimoji="0" lang="es-MX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ckwell Condensed" panose="02060603050405020104"/>
                <a:ea typeface="+mn-ea"/>
                <a:cs typeface="+mn-cs"/>
              </a:rPr>
              <a:t>3° Cepo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D34817">
                  <a:lumMod val="75000"/>
                </a:srgbClr>
              </a:buClr>
              <a:buSzPct val="85000"/>
              <a:buFont typeface="Wingdings" pitchFamily="2" charset="2"/>
              <a:buNone/>
              <a:tabLst/>
              <a:defRPr/>
            </a:pPr>
            <a:r>
              <a:rPr kumimoji="0" lang="es-MX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ckwell Condensed" panose="02060603050405020104"/>
                <a:ea typeface="+mn-ea"/>
                <a:cs typeface="+mn-cs"/>
              </a:rPr>
              <a:t>Historia Naval Aplicada</a:t>
            </a:r>
            <a:endParaRPr lang="es-CL" dirty="0"/>
          </a:p>
        </p:txBody>
      </p:sp>
      <p:pic>
        <p:nvPicPr>
          <p:cNvPr id="9" name="Imagen 8" descr="Imagen que contiene camiseta&#10;&#10;Descripción generada automáticamente">
            <a:extLst>
              <a:ext uri="{FF2B5EF4-FFF2-40B4-BE49-F238E27FC236}">
                <a16:creationId xmlns:a16="http://schemas.microsoft.com/office/drawing/2014/main" id="{AC2AC630-8473-1059-AAB1-330FED1000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307791" cy="15126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75014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425C2D-AC7B-0497-209E-E71D098A5E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1810C789-72BA-7E1C-6AFF-4A7476A655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A5C760C9-5EC4-4BB5-E996-61EFD0BB0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>
                <a:solidFill>
                  <a:schemeClr val="bg1"/>
                </a:solidFill>
                <a:latin typeface="Bernard MT Condensed" panose="02050806060905020404" pitchFamily="18" charset="0"/>
              </a:rPr>
              <a:t>ÍNDICE</a:t>
            </a:r>
            <a:r>
              <a:rPr lang="es-MX" dirty="0">
                <a:latin typeface="Bernard MT Condensed" panose="02050806060905020404" pitchFamily="18" charset="0"/>
              </a:rPr>
              <a:t>	</a:t>
            </a:r>
            <a:endParaRPr lang="es-CL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2B41EFF-7FA6-364F-699D-C412D631A0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960741"/>
            <a:ext cx="10515600" cy="4351338"/>
          </a:xfrm>
        </p:spPr>
        <p:txBody>
          <a:bodyPr/>
          <a:lstStyle/>
          <a:p>
            <a:pPr>
              <a:spcBef>
                <a:spcPts val="1200"/>
              </a:spcBef>
              <a:buClr>
                <a:srgbClr val="D34817">
                  <a:lumMod val="75000"/>
                </a:srgbClr>
              </a:buClr>
              <a:buSzPct val="85000"/>
              <a:defRPr/>
            </a:pPr>
            <a:r>
              <a:rPr lang="es-MX" sz="4400" dirty="0">
                <a:solidFill>
                  <a:srgbClr val="FFFFFF"/>
                </a:solidFill>
                <a:highlight>
                  <a:srgbClr val="808080"/>
                </a:highlight>
                <a:latin typeface="Rockwell Condensed" panose="02060603050405020104"/>
              </a:rPr>
              <a:t>Contexto</a:t>
            </a:r>
          </a:p>
          <a:p>
            <a:pPr>
              <a:spcBef>
                <a:spcPts val="1200"/>
              </a:spcBef>
              <a:buClr>
                <a:srgbClr val="D34817">
                  <a:lumMod val="75000"/>
                </a:srgbClr>
              </a:buClr>
              <a:buSzPct val="85000"/>
              <a:defRPr/>
            </a:pPr>
            <a:r>
              <a:rPr lang="es-MX" sz="4400" dirty="0">
                <a:solidFill>
                  <a:srgbClr val="FFFFFF"/>
                </a:solidFill>
                <a:highlight>
                  <a:srgbClr val="808080"/>
                </a:highlight>
                <a:latin typeface="Rockwell Condensed" panose="02060603050405020104"/>
              </a:rPr>
              <a:t>Batalla de Coronel</a:t>
            </a:r>
          </a:p>
          <a:p>
            <a:pPr>
              <a:spcBef>
                <a:spcPts val="1200"/>
              </a:spcBef>
              <a:buClr>
                <a:srgbClr val="D34817">
                  <a:lumMod val="75000"/>
                </a:srgbClr>
              </a:buClr>
              <a:buSzPct val="85000"/>
              <a:defRPr/>
            </a:pPr>
            <a:r>
              <a:rPr lang="es-MX" sz="4400" dirty="0">
                <a:solidFill>
                  <a:srgbClr val="FFFFFF"/>
                </a:solidFill>
                <a:highlight>
                  <a:srgbClr val="808080"/>
                </a:highlight>
                <a:latin typeface="Rockwell Condensed" panose="02060603050405020104"/>
              </a:rPr>
              <a:t>Conclusión</a:t>
            </a:r>
          </a:p>
          <a:p>
            <a:pPr>
              <a:spcBef>
                <a:spcPts val="1200"/>
              </a:spcBef>
              <a:buClr>
                <a:srgbClr val="D34817">
                  <a:lumMod val="75000"/>
                </a:srgbClr>
              </a:buClr>
              <a:buSzPct val="85000"/>
              <a:defRPr/>
            </a:pPr>
            <a:r>
              <a:rPr lang="es-MX" sz="4400" dirty="0">
                <a:solidFill>
                  <a:srgbClr val="FFFFFF"/>
                </a:solidFill>
                <a:highlight>
                  <a:srgbClr val="808080"/>
                </a:highlight>
                <a:latin typeface="Rockwell Condensed" panose="02060603050405020104"/>
              </a:rPr>
              <a:t>Comentarios personales</a:t>
            </a:r>
            <a:endParaRPr lang="es-CL" sz="4400" dirty="0">
              <a:solidFill>
                <a:srgbClr val="FFFFFF"/>
              </a:solidFill>
              <a:highlight>
                <a:srgbClr val="808080"/>
              </a:highlight>
              <a:latin typeface="Rockwell Condensed" panose="02060603050405020104"/>
            </a:endParaRP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821951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>
            <a:extLst>
              <a:ext uri="{FF2B5EF4-FFF2-40B4-BE49-F238E27FC236}">
                <a16:creationId xmlns:a16="http://schemas.microsoft.com/office/drawing/2014/main" id="{496C0D83-C6DD-93D4-60C9-6AAB5333C6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5999" y="0"/>
            <a:ext cx="6096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lase Leipzig - Wikipedia, la enciclopedia libre">
            <a:extLst>
              <a:ext uri="{FF2B5EF4-FFF2-40B4-BE49-F238E27FC236}">
                <a16:creationId xmlns:a16="http://schemas.microsoft.com/office/drawing/2014/main" id="{125B9A00-5340-5B0B-D24E-C6CA52B39F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6096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ACF410FD-8DBF-B749-79D6-588880C4D3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>
                <a:latin typeface="Bernard MT Condensed" panose="02050806060905020404" pitchFamily="18" charset="0"/>
              </a:rPr>
              <a:t>CONTEXTO</a:t>
            </a:r>
            <a:endParaRPr lang="es-CL" dirty="0">
              <a:latin typeface="Bernard MT Condensed" panose="02050806060905020404" pitchFamily="18" charset="0"/>
            </a:endParaRPr>
          </a:p>
        </p:txBody>
      </p:sp>
      <p:sp>
        <p:nvSpPr>
          <p:cNvPr id="9" name="Rectangle 13">
            <a:extLst>
              <a:ext uri="{FF2B5EF4-FFF2-40B4-BE49-F238E27FC236}">
                <a16:creationId xmlns:a16="http://schemas.microsoft.com/office/drawing/2014/main" id="{748D7792-025F-79AF-37BC-10A329F5898E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838200" y="2416886"/>
            <a:ext cx="24878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s-CL" altLang="es-C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altLang="es-CL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3CE3B4ED-E79A-AC54-F606-B525304D5D4A}"/>
              </a:ext>
            </a:extLst>
          </p:cNvPr>
          <p:cNvSpPr txBox="1"/>
          <p:nvPr/>
        </p:nvSpPr>
        <p:spPr>
          <a:xfrm>
            <a:off x="838200" y="1939159"/>
            <a:ext cx="10515600" cy="4524315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s-CL" altLang="es-CL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Rockwell" panose="02060603020205020403" pitchFamily="18" charset="0"/>
              </a:rPr>
              <a:t>Fecha y lugar:</a:t>
            </a:r>
            <a:r>
              <a:rPr kumimoji="0" lang="es-CL" altLang="es-CL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Rockwell" panose="02060603020205020403" pitchFamily="18" charset="0"/>
              </a:rPr>
              <a:t>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lang="es-CL" altLang="es-CL" sz="2400" dirty="0">
                <a:solidFill>
                  <a:schemeClr val="tx1"/>
                </a:solidFill>
                <a:latin typeface="Rockwell" panose="02060603020205020403" pitchFamily="18" charset="0"/>
              </a:rPr>
              <a:t>	</a:t>
            </a:r>
            <a:r>
              <a:rPr kumimoji="0" lang="es-CL" altLang="es-CL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Rockwell" panose="02060603020205020403" pitchFamily="18" charset="0"/>
              </a:rPr>
              <a:t>1 de noviembre de 1914, frente a Coronel, Chile.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s-CL" altLang="es-CL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Rockwell" panose="02060603020205020403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CL" altLang="es-CL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Rockwell" panose="02060603020205020403" pitchFamily="18" charset="0"/>
              </a:rPr>
              <a:t>Contexto histórico:</a:t>
            </a:r>
            <a:r>
              <a:rPr kumimoji="0" lang="es-CL" altLang="es-CL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Rockwell" panose="02060603020205020403" pitchFamily="18" charset="0"/>
              </a:rPr>
              <a:t>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s-CL" altLang="es-CL" sz="2400" dirty="0">
                <a:solidFill>
                  <a:schemeClr val="tx1"/>
                </a:solidFill>
                <a:latin typeface="Rockwell" panose="02060603020205020403" pitchFamily="18" charset="0"/>
              </a:rPr>
              <a:t>	</a:t>
            </a:r>
            <a:r>
              <a:rPr kumimoji="0" lang="es-CL" altLang="es-CL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Rockwell" panose="02060603020205020403" pitchFamily="18" charset="0"/>
              </a:rPr>
              <a:t>Primera Guerra Mundial, disputa por el dominio naval entre Reino 	Unido y Alemania.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s-CL" altLang="es-CL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Rockwell" panose="02060603020205020403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CL" altLang="es-CL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Rockwell" panose="02060603020205020403" pitchFamily="18" charset="0"/>
              </a:rPr>
              <a:t>Objetivo en la guerra:</a:t>
            </a:r>
            <a:endParaRPr kumimoji="0" lang="es-CL" altLang="es-CL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Rockwell" panose="02060603020205020403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CL" altLang="es-CL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Rockwell" panose="02060603020205020403" pitchFamily="18" charset="0"/>
              </a:rPr>
              <a:t>	Alemania:</a:t>
            </a:r>
            <a:r>
              <a:rPr kumimoji="0" lang="es-CL" altLang="es-CL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Rockwell" panose="02060603020205020403" pitchFamily="18" charset="0"/>
              </a:rPr>
              <a:t> Atacar rutas comerciales británicas y regresar a Europa.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CL" altLang="es-CL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Rockwell" panose="02060603020205020403" pitchFamily="18" charset="0"/>
              </a:rPr>
              <a:t>	Reino Unido:</a:t>
            </a:r>
            <a:r>
              <a:rPr kumimoji="0" lang="es-CL" altLang="es-CL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Rockwell" panose="02060603020205020403" pitchFamily="18" charset="0"/>
              </a:rPr>
              <a:t> Proteger su comercio y eliminar la amenaza alemana 	en el Pacífico</a:t>
            </a:r>
            <a:endParaRPr lang="es-CL" sz="2400" dirty="0">
              <a:solidFill>
                <a:schemeClr val="tx1"/>
              </a:solidFill>
              <a:latin typeface="Rockwell" panose="020606030202050204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2477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0" name="Picture 6" descr="El 1 de noviembre de">
            <a:extLst>
              <a:ext uri="{FF2B5EF4-FFF2-40B4-BE49-F238E27FC236}">
                <a16:creationId xmlns:a16="http://schemas.microsoft.com/office/drawing/2014/main" id="{E4C82FEA-6CC1-1E3F-7423-3F695ABCB1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355"/>
            <a:ext cx="12192000" cy="6862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Marina Imperial alemana - Wikipedia, la enciclopedia libre">
            <a:extLst>
              <a:ext uri="{FF2B5EF4-FFF2-40B4-BE49-F238E27FC236}">
                <a16:creationId xmlns:a16="http://schemas.microsoft.com/office/drawing/2014/main" id="{7DD4B8F9-A6DC-E3D9-EAA9-2F0DD0C73F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132" y="678610"/>
            <a:ext cx="2463635" cy="147818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Picture 2">
            <a:extLst>
              <a:ext uri="{FF2B5EF4-FFF2-40B4-BE49-F238E27FC236}">
                <a16:creationId xmlns:a16="http://schemas.microsoft.com/office/drawing/2014/main" id="{64D7D1FD-2303-0B1A-001C-733D04EBB4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8403" y="678610"/>
            <a:ext cx="2493863" cy="147818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152" name="Picture 8">
            <a:extLst>
              <a:ext uri="{FF2B5EF4-FFF2-40B4-BE49-F238E27FC236}">
                <a16:creationId xmlns:a16="http://schemas.microsoft.com/office/drawing/2014/main" id="{E0883D55-A485-2A49-C50C-2576E6777C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199" y="2837578"/>
            <a:ext cx="2095500" cy="2886075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ED578996-7775-C195-14E3-6DAC3B302DAD}"/>
              </a:ext>
            </a:extLst>
          </p:cNvPr>
          <p:cNvSpPr txBox="1"/>
          <p:nvPr/>
        </p:nvSpPr>
        <p:spPr>
          <a:xfrm>
            <a:off x="649680" y="5723653"/>
            <a:ext cx="298268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L" b="1" i="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" panose="02060603020205020403" pitchFamily="18" charset="0"/>
              </a:rPr>
              <a:t>Maximilian</a:t>
            </a:r>
            <a:r>
              <a:rPr lang="es-CL" b="1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" panose="02060603020205020403" pitchFamily="18" charset="0"/>
              </a:rPr>
              <a:t> </a:t>
            </a:r>
            <a:r>
              <a:rPr lang="es-CL" b="1" i="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" panose="02060603020205020403" pitchFamily="18" charset="0"/>
              </a:rPr>
              <a:t>von</a:t>
            </a:r>
            <a:r>
              <a:rPr lang="es-CL" b="1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" panose="02060603020205020403" pitchFamily="18" charset="0"/>
              </a:rPr>
              <a:t> Spee</a:t>
            </a:r>
            <a:endParaRPr lang="es-CL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ockwell" panose="02060603020205020403" pitchFamily="18" charset="0"/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3BF6BBB5-C920-8812-2990-5A2714FDE085}"/>
              </a:ext>
            </a:extLst>
          </p:cNvPr>
          <p:cNvSpPr txBox="1"/>
          <p:nvPr/>
        </p:nvSpPr>
        <p:spPr>
          <a:xfrm>
            <a:off x="8451026" y="5723653"/>
            <a:ext cx="314597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L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" panose="02060603020205020403" pitchFamily="18" charset="0"/>
              </a:rPr>
              <a:t>Sir Christopher George Francis Maurice </a:t>
            </a:r>
            <a:r>
              <a:rPr lang="es-CL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" panose="02060603020205020403" pitchFamily="18" charset="0"/>
              </a:rPr>
              <a:t>Cradock</a:t>
            </a:r>
            <a:endParaRPr lang="es-CL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ockwell" panose="02060603020205020403" pitchFamily="18" charset="0"/>
            </a:endParaRPr>
          </a:p>
        </p:txBody>
      </p:sp>
      <p:pic>
        <p:nvPicPr>
          <p:cNvPr id="10" name="Picture 10">
            <a:extLst>
              <a:ext uri="{FF2B5EF4-FFF2-40B4-BE49-F238E27FC236}">
                <a16:creationId xmlns:a16="http://schemas.microsoft.com/office/drawing/2014/main" id="{614BFB92-F69B-D8A0-5838-93F5FE75E7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6262" y="2675179"/>
            <a:ext cx="2095500" cy="2993572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B64F49C1-3060-5F9D-9353-FA14897FC7B2}"/>
              </a:ext>
            </a:extLst>
          </p:cNvPr>
          <p:cNvSpPr txBox="1"/>
          <p:nvPr/>
        </p:nvSpPr>
        <p:spPr>
          <a:xfrm>
            <a:off x="3771898" y="3042101"/>
            <a:ext cx="487154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4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" panose="02060603020205020403" pitchFamily="18" charset="0"/>
              </a:rPr>
              <a:t>BELIGERANTES</a:t>
            </a:r>
            <a:r>
              <a:rPr lang="es-MX" dirty="0"/>
              <a:t> 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787806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undefined">
            <a:extLst>
              <a:ext uri="{FF2B5EF4-FFF2-40B4-BE49-F238E27FC236}">
                <a16:creationId xmlns:a16="http://schemas.microsoft.com/office/drawing/2014/main" id="{B5135118-3E14-2C0D-B6F0-906EDC33CE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1" cy="6848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D5ECDDC1-F419-62FB-C731-760FE80F27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latin typeface="Bernard MT Condensed" panose="02050806060905020404" pitchFamily="18" charset="0"/>
              </a:rPr>
              <a:t>Desarrollo de la batalla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81BF137-670C-B88B-C529-5D6DB47569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666186" cy="4351338"/>
          </a:xfr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/>
          <a:lstStyle/>
          <a:p>
            <a:r>
              <a:rPr lang="es-MX" dirty="0">
                <a:latin typeface="Rockwell" panose="02060603020205020403" pitchFamily="18" charset="0"/>
              </a:rPr>
              <a:t>Ubicación y direcciones de las flotas</a:t>
            </a:r>
          </a:p>
          <a:p>
            <a:endParaRPr lang="es-MX" dirty="0">
              <a:latin typeface="Rockwell" panose="02060603020205020403" pitchFamily="18" charset="0"/>
            </a:endParaRPr>
          </a:p>
          <a:p>
            <a:r>
              <a:rPr lang="es-CL" dirty="0">
                <a:latin typeface="Rockwell" panose="02060603020205020403" pitchFamily="18" charset="0"/>
              </a:rPr>
              <a:t>Ventaja táctica alemana</a:t>
            </a:r>
            <a:endParaRPr lang="es-MX" dirty="0">
              <a:latin typeface="Rockwell" panose="02060603020205020403" pitchFamily="18" charset="0"/>
            </a:endParaRPr>
          </a:p>
          <a:p>
            <a:endParaRPr lang="es-MX" dirty="0">
              <a:latin typeface="Rockwell" panose="02060603020205020403" pitchFamily="18" charset="0"/>
            </a:endParaRPr>
          </a:p>
          <a:p>
            <a:r>
              <a:rPr lang="es-CL" dirty="0">
                <a:latin typeface="Rockwell" panose="02060603020205020403" pitchFamily="18" charset="0"/>
              </a:rPr>
              <a:t>Inicio del combate</a:t>
            </a:r>
            <a:endParaRPr lang="es-MX" dirty="0">
              <a:latin typeface="Rockwell" panose="02060603020205020403" pitchFamily="18" charset="0"/>
            </a:endParaRPr>
          </a:p>
          <a:p>
            <a:endParaRPr lang="es-MX" dirty="0">
              <a:latin typeface="Rockwell" panose="02060603020205020403" pitchFamily="18" charset="0"/>
            </a:endParaRPr>
          </a:p>
          <a:p>
            <a:r>
              <a:rPr lang="es-CL" dirty="0">
                <a:latin typeface="Rockwell" panose="02060603020205020403" pitchFamily="18" charset="0"/>
              </a:rPr>
              <a:t>Hundimientos británicos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ED12C59D-0D80-5812-E706-574EDE58970D}"/>
              </a:ext>
            </a:extLst>
          </p:cNvPr>
          <p:cNvSpPr txBox="1"/>
          <p:nvPr/>
        </p:nvSpPr>
        <p:spPr>
          <a:xfrm>
            <a:off x="8875984" y="6478937"/>
            <a:ext cx="38940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0" i="0" dirty="0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Tripulación del SMS </a:t>
            </a:r>
            <a:r>
              <a:rPr lang="es-CL" b="0" i="1" dirty="0" err="1">
                <a:solidFill>
                  <a:schemeClr val="bg1"/>
                </a:solidFill>
                <a:effectLst/>
                <a:latin typeface="Bernard MT Condensed" panose="02050806060905020404" pitchFamily="18" charset="0"/>
              </a:rPr>
              <a:t>Nürnberg</a:t>
            </a:r>
            <a:endParaRPr lang="es-CL" dirty="0">
              <a:solidFill>
                <a:schemeClr val="bg1"/>
              </a:solidFill>
              <a:latin typeface="Bernard MT Condensed" panose="020508060609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3649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n cargada">
            <a:extLst>
              <a:ext uri="{FF2B5EF4-FFF2-40B4-BE49-F238E27FC236}">
                <a16:creationId xmlns:a16="http://schemas.microsoft.com/office/drawing/2014/main" id="{69969FC1-AED7-28A6-4540-645AB1B768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0717"/>
            <a:ext cx="12029072" cy="6637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EC07200A-1C24-89A1-CA9A-E666AEF3C1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1373" y="220717"/>
            <a:ext cx="6022427" cy="1009651"/>
          </a:xfrm>
        </p:spPr>
        <p:txBody>
          <a:bodyPr>
            <a:normAutofit fontScale="90000"/>
          </a:bodyPr>
          <a:lstStyle/>
          <a:p>
            <a:r>
              <a:rPr lang="es-MX" dirty="0">
                <a:latin typeface="Bernard MT Condensed" panose="02050806060905020404" pitchFamily="18" charset="0"/>
              </a:rPr>
              <a:t>Ruta de la Escuadra Alemana de Extremo Oriente</a:t>
            </a:r>
            <a:endParaRPr lang="es-CL" dirty="0">
              <a:latin typeface="Bernard MT Condensed" panose="02050806060905020404" pitchFamily="18" charset="0"/>
            </a:endParaRP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91ED038-78D5-6F97-719D-98443F9FD8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594385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arcador de contenido 6">
            <a:extLst>
              <a:ext uri="{FF2B5EF4-FFF2-40B4-BE49-F238E27FC236}">
                <a16:creationId xmlns:a16="http://schemas.microsoft.com/office/drawing/2014/main" id="{2DAF3867-119F-B69B-C151-523DC9ADC5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91283"/>
            <a:ext cx="6088809" cy="8040565"/>
          </a:xfr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EB8C5B6E-7B80-61DF-379E-A5FBD36F3B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9076" y="2675731"/>
            <a:ext cx="4164724" cy="1325563"/>
          </a:xfrm>
        </p:spPr>
        <p:txBody>
          <a:bodyPr>
            <a:normAutofit fontScale="90000"/>
          </a:bodyPr>
          <a:lstStyle/>
          <a:p>
            <a:r>
              <a:rPr lang="es-MX" dirty="0">
                <a:latin typeface="Bernard MT Condensed" panose="02050806060905020404" pitchFamily="18" charset="0"/>
              </a:rPr>
              <a:t>Movimientos de las flotas durante la batalla</a:t>
            </a:r>
            <a:r>
              <a:rPr lang="es-MX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.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389806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undefined">
            <a:extLst>
              <a:ext uri="{FF2B5EF4-FFF2-40B4-BE49-F238E27FC236}">
                <a16:creationId xmlns:a16="http://schemas.microsoft.com/office/drawing/2014/main" id="{EBC5344B-5AA1-BB86-BB61-9A52534535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73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2384E274-EE69-A185-5935-E0B688181E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BF7A73D-FECF-035C-23FD-1A8AED1CD5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/>
          </a:p>
        </p:txBody>
      </p:sp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4BB15CD3-EBCA-5A96-4C24-500E8FE8B8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1377117"/>
              </p:ext>
            </p:extLst>
          </p:nvPr>
        </p:nvGraphicFramePr>
        <p:xfrm>
          <a:off x="1601537" y="259570"/>
          <a:ext cx="8988926" cy="65298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94463">
                  <a:extLst>
                    <a:ext uri="{9D8B030D-6E8A-4147-A177-3AD203B41FA5}">
                      <a16:colId xmlns:a16="http://schemas.microsoft.com/office/drawing/2014/main" val="463444645"/>
                    </a:ext>
                  </a:extLst>
                </a:gridCol>
                <a:gridCol w="4494463">
                  <a:extLst>
                    <a:ext uri="{9D8B030D-6E8A-4147-A177-3AD203B41FA5}">
                      <a16:colId xmlns:a16="http://schemas.microsoft.com/office/drawing/2014/main" val="2791417173"/>
                    </a:ext>
                  </a:extLst>
                </a:gridCol>
              </a:tblGrid>
              <a:tr h="366717">
                <a:tc gridSpan="2"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es-CL" sz="3200" b="1" i="0" kern="1200" dirty="0">
                          <a:solidFill>
                            <a:schemeClr val="lt1"/>
                          </a:solidFill>
                          <a:effectLst/>
                          <a:latin typeface="Rockwell" panose="02060603020205020403" pitchFamily="18" charset="0"/>
                          <a:ea typeface="+mn-ea"/>
                          <a:cs typeface="+mn-cs"/>
                        </a:rPr>
                        <a:t>Beligerantes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8248085"/>
                  </a:ext>
                </a:extLst>
              </a:tr>
              <a:tr h="632964">
                <a:tc>
                  <a:txBody>
                    <a:bodyPr/>
                    <a:lstStyle/>
                    <a:p>
                      <a:pPr fontAlgn="t"/>
                      <a:r>
                        <a:rPr lang="es-CL" sz="3200" dirty="0">
                          <a:effectLst/>
                          <a:latin typeface="Rockwell" panose="02060603020205020403" pitchFamily="18" charset="0"/>
                        </a:rPr>
                        <a:t> </a:t>
                      </a:r>
                      <a:r>
                        <a:rPr lang="es-CL" sz="3200" u="none" strike="noStrike" dirty="0">
                          <a:effectLst/>
                          <a:latin typeface="Rockwell" panose="02060603020205020403" pitchFamily="18" charset="0"/>
                        </a:rPr>
                        <a:t>Imperio alemán</a:t>
                      </a:r>
                      <a:endParaRPr lang="es-CL" sz="3200" dirty="0">
                        <a:effectLst/>
                        <a:latin typeface="Rockwell" panose="02060603020205020403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s-CL" sz="3200" dirty="0">
                          <a:effectLst/>
                          <a:latin typeface="Rockwell" panose="02060603020205020403" pitchFamily="18" charset="0"/>
                        </a:rPr>
                        <a:t> </a:t>
                      </a:r>
                      <a:r>
                        <a:rPr lang="es-CL" sz="3200" u="none" strike="noStrike" dirty="0">
                          <a:effectLst/>
                          <a:latin typeface="Rockwell" panose="02060603020205020403" pitchFamily="18" charset="0"/>
                        </a:rPr>
                        <a:t>Imperio británico</a:t>
                      </a:r>
                      <a:endParaRPr lang="es-CL" sz="3200" dirty="0">
                        <a:effectLst/>
                        <a:latin typeface="Rockwell" panose="02060603020205020403" pitchFamily="18" charset="0"/>
                      </a:endParaRPr>
                    </a:p>
                  </a:txBody>
                  <a:tcPr marL="476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8224056"/>
                  </a:ext>
                </a:extLst>
              </a:tr>
              <a:tr h="366717">
                <a:tc gridSpan="2"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es-CL" sz="3200" b="1" i="0" kern="1200" dirty="0">
                          <a:solidFill>
                            <a:schemeClr val="lt1"/>
                          </a:solidFill>
                          <a:effectLst/>
                          <a:latin typeface="Rockwell" panose="02060603020205020403" pitchFamily="18" charset="0"/>
                          <a:ea typeface="+mn-ea"/>
                          <a:cs typeface="+mn-cs"/>
                        </a:rPr>
                        <a:t>Comandantes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7277817"/>
                  </a:ext>
                </a:extLst>
              </a:tr>
              <a:tr h="366717">
                <a:tc>
                  <a:txBody>
                    <a:bodyPr/>
                    <a:lstStyle/>
                    <a:p>
                      <a:pPr fontAlgn="t"/>
                      <a:r>
                        <a:rPr lang="es-CL" sz="3200" u="none" strike="noStrike" dirty="0" err="1">
                          <a:effectLst/>
                          <a:latin typeface="Rockwell" panose="02060603020205020403" pitchFamily="18" charset="0"/>
                        </a:rPr>
                        <a:t>Maximilian</a:t>
                      </a:r>
                      <a:r>
                        <a:rPr lang="es-CL" sz="3200" u="none" strike="noStrike" dirty="0">
                          <a:effectLst/>
                          <a:latin typeface="Rockwell" panose="02060603020205020403" pitchFamily="18" charset="0"/>
                        </a:rPr>
                        <a:t> </a:t>
                      </a:r>
                      <a:r>
                        <a:rPr lang="es-CL" sz="3200" u="none" strike="noStrike" dirty="0" err="1">
                          <a:effectLst/>
                          <a:latin typeface="Rockwell" panose="02060603020205020403" pitchFamily="18" charset="0"/>
                        </a:rPr>
                        <a:t>von</a:t>
                      </a:r>
                      <a:r>
                        <a:rPr lang="es-CL" sz="3200" u="none" strike="noStrike" dirty="0">
                          <a:effectLst/>
                          <a:latin typeface="Rockwell" panose="02060603020205020403" pitchFamily="18" charset="0"/>
                        </a:rPr>
                        <a:t> Spee</a:t>
                      </a:r>
                      <a:endParaRPr lang="es-CL" sz="3200" dirty="0">
                        <a:effectLst/>
                        <a:latin typeface="Rockwell" panose="02060603020205020403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s-CL" sz="3200" u="none" strike="noStrike" dirty="0">
                          <a:effectLst/>
                          <a:latin typeface="Rockwell" panose="02060603020205020403" pitchFamily="18" charset="0"/>
                        </a:rPr>
                        <a:t>Christopher </a:t>
                      </a:r>
                      <a:r>
                        <a:rPr lang="es-CL" sz="3200" u="none" strike="noStrike" dirty="0" err="1">
                          <a:effectLst/>
                          <a:latin typeface="Rockwell" panose="02060603020205020403" pitchFamily="18" charset="0"/>
                        </a:rPr>
                        <a:t>Cradock</a:t>
                      </a:r>
                      <a:r>
                        <a:rPr lang="es-CL" sz="3200" dirty="0">
                          <a:effectLst/>
                          <a:latin typeface="Rockwell" panose="02060603020205020403" pitchFamily="18" charset="0"/>
                        </a:rPr>
                        <a:t>†</a:t>
                      </a:r>
                    </a:p>
                  </a:txBody>
                  <a:tcPr marL="476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1719053"/>
                  </a:ext>
                </a:extLst>
              </a:tr>
              <a:tr h="312279">
                <a:tc gridSpan="2"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es-MX" sz="3200" b="1" i="0" kern="1200" dirty="0">
                          <a:solidFill>
                            <a:schemeClr val="lt1"/>
                          </a:solidFill>
                          <a:effectLst/>
                          <a:latin typeface="Rockwell" panose="02060603020205020403" pitchFamily="18" charset="0"/>
                          <a:ea typeface="+mn-ea"/>
                          <a:cs typeface="+mn-cs"/>
                        </a:rPr>
                        <a:t>Fuerzas de Combate</a:t>
                      </a:r>
                      <a:endParaRPr lang="es-CL" sz="3200" b="1" i="0" kern="1200" dirty="0">
                        <a:solidFill>
                          <a:schemeClr val="lt1"/>
                        </a:solidFill>
                        <a:effectLst/>
                        <a:latin typeface="Rockwell" panose="02060603020205020403" pitchFamily="18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5438864"/>
                  </a:ext>
                </a:extLst>
              </a:tr>
              <a:tr h="1446774">
                <a:tc>
                  <a:txBody>
                    <a:bodyPr/>
                    <a:lstStyle/>
                    <a:p>
                      <a:pPr fontAlgn="t"/>
                      <a:r>
                        <a:rPr lang="es-CL" sz="3200" dirty="0">
                          <a:effectLst/>
                          <a:latin typeface="Rockwell" panose="02060603020205020403" pitchFamily="18" charset="0"/>
                        </a:rPr>
                        <a:t>2 </a:t>
                      </a:r>
                      <a:r>
                        <a:rPr lang="es-CL" sz="3200" u="none" strike="noStrike" dirty="0">
                          <a:effectLst/>
                          <a:latin typeface="Rockwell" panose="02060603020205020403" pitchFamily="18" charset="0"/>
                        </a:rPr>
                        <a:t>cruceros acorazados</a:t>
                      </a:r>
                      <a:br>
                        <a:rPr lang="es-CL" sz="3200" dirty="0">
                          <a:effectLst/>
                          <a:latin typeface="Rockwell" panose="02060603020205020403" pitchFamily="18" charset="0"/>
                        </a:rPr>
                      </a:br>
                      <a:r>
                        <a:rPr lang="es-CL" sz="3200" dirty="0">
                          <a:effectLst/>
                          <a:latin typeface="Rockwell" panose="02060603020205020403" pitchFamily="18" charset="0"/>
                        </a:rPr>
                        <a:t>3 </a:t>
                      </a:r>
                      <a:r>
                        <a:rPr lang="es-CL" sz="3200" u="none" strike="noStrike" dirty="0">
                          <a:effectLst/>
                          <a:latin typeface="Rockwell" panose="02060603020205020403" pitchFamily="18" charset="0"/>
                        </a:rPr>
                        <a:t>cruceros ligeros</a:t>
                      </a:r>
                      <a:endParaRPr lang="es-CL" sz="3200" dirty="0">
                        <a:effectLst/>
                        <a:latin typeface="Rockwell" panose="02060603020205020403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s-CL" sz="3200" dirty="0">
                          <a:effectLst/>
                          <a:latin typeface="Rockwell" panose="02060603020205020403" pitchFamily="18" charset="0"/>
                        </a:rPr>
                        <a:t>2 cruceros acorazados</a:t>
                      </a:r>
                      <a:br>
                        <a:rPr lang="es-CL" sz="3200" dirty="0">
                          <a:effectLst/>
                          <a:latin typeface="Rockwell" panose="02060603020205020403" pitchFamily="18" charset="0"/>
                        </a:rPr>
                      </a:br>
                      <a:r>
                        <a:rPr lang="es-CL" sz="3200" dirty="0">
                          <a:effectLst/>
                          <a:latin typeface="Rockwell" panose="02060603020205020403" pitchFamily="18" charset="0"/>
                        </a:rPr>
                        <a:t>1 crucero ligero</a:t>
                      </a:r>
                      <a:br>
                        <a:rPr lang="es-CL" sz="3200" dirty="0">
                          <a:effectLst/>
                          <a:latin typeface="Rockwell" panose="02060603020205020403" pitchFamily="18" charset="0"/>
                        </a:rPr>
                      </a:br>
                      <a:r>
                        <a:rPr lang="es-CL" sz="3200" dirty="0">
                          <a:effectLst/>
                          <a:latin typeface="Rockwell" panose="02060603020205020403" pitchFamily="18" charset="0"/>
                        </a:rPr>
                        <a:t>1 </a:t>
                      </a:r>
                      <a:r>
                        <a:rPr lang="es-CL" sz="3200" u="none" strike="noStrike" dirty="0">
                          <a:effectLst/>
                          <a:latin typeface="Rockwell" panose="02060603020205020403" pitchFamily="18" charset="0"/>
                        </a:rPr>
                        <a:t>crucero auxiliar</a:t>
                      </a:r>
                      <a:endParaRPr lang="es-CL" sz="3200" dirty="0">
                        <a:effectLst/>
                        <a:latin typeface="Rockwell" panose="02060603020205020403" pitchFamily="18" charset="0"/>
                      </a:endParaRPr>
                    </a:p>
                  </a:txBody>
                  <a:tcPr marL="476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6801907"/>
                  </a:ext>
                </a:extLst>
              </a:tr>
              <a:tr h="366717">
                <a:tc gridSpan="2"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es-MX" sz="3200" b="1" i="0" kern="1200" dirty="0">
                          <a:solidFill>
                            <a:schemeClr val="lt1"/>
                          </a:solidFill>
                          <a:effectLst/>
                          <a:latin typeface="Rockwell" panose="02060603020205020403" pitchFamily="18" charset="0"/>
                          <a:ea typeface="+mn-ea"/>
                          <a:cs typeface="+mn-cs"/>
                        </a:rPr>
                        <a:t>Bajas</a:t>
                      </a:r>
                      <a:endParaRPr lang="es-CL" sz="3200" b="1" i="0" kern="1200" dirty="0">
                        <a:solidFill>
                          <a:schemeClr val="lt1"/>
                        </a:solidFill>
                        <a:effectLst/>
                        <a:latin typeface="Rockwell" panose="02060603020205020403" pitchFamily="18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9421511"/>
                  </a:ext>
                </a:extLst>
              </a:tr>
              <a:tr h="1446774">
                <a:tc>
                  <a:txBody>
                    <a:bodyPr/>
                    <a:lstStyle/>
                    <a:p>
                      <a:pPr fontAlgn="t"/>
                      <a:r>
                        <a:rPr lang="es-CL" sz="3200">
                          <a:effectLst/>
                          <a:latin typeface="Rockwell" panose="02060603020205020403" pitchFamily="18" charset="0"/>
                        </a:rPr>
                        <a:t>3 heridos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s-MX" sz="3200" dirty="0">
                          <a:effectLst/>
                          <a:latin typeface="Rockwell" panose="02060603020205020403" pitchFamily="18" charset="0"/>
                        </a:rPr>
                        <a:t>1654 muertos</a:t>
                      </a:r>
                      <a:br>
                        <a:rPr lang="es-MX" sz="3200" dirty="0">
                          <a:effectLst/>
                          <a:latin typeface="Rockwell" panose="02060603020205020403" pitchFamily="18" charset="0"/>
                        </a:rPr>
                      </a:br>
                      <a:r>
                        <a:rPr lang="es-MX" sz="3200" dirty="0">
                          <a:effectLst/>
                          <a:latin typeface="Rockwell" panose="02060603020205020403" pitchFamily="18" charset="0"/>
                        </a:rPr>
                        <a:t>2 cruceros destruidos</a:t>
                      </a:r>
                    </a:p>
                  </a:txBody>
                  <a:tcPr marL="476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17386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92552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584A4D3B-9DC1-A150-C9CD-A284C97076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6CCC3D9E-7C3F-5008-4BDC-1992973202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7938" y="214506"/>
            <a:ext cx="10515600" cy="1325563"/>
          </a:xfrm>
        </p:spPr>
        <p:txBody>
          <a:bodyPr/>
          <a:lstStyle/>
          <a:p>
            <a:r>
              <a:rPr lang="es-MX" sz="4000" b="1" dirty="0">
                <a:latin typeface="Bernard MT Condensed" panose="02050806060905020404" pitchFamily="18" charset="0"/>
              </a:rPr>
              <a:t>Conclusión</a:t>
            </a:r>
            <a:endParaRPr lang="es-CL" sz="4000" b="1" dirty="0">
              <a:latin typeface="Bernard MT Condensed" panose="02050806060905020404" pitchFamily="18" charset="0"/>
            </a:endParaRP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6801145D-588F-EEE0-32F2-46CAB518C9DD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317938" y="1322230"/>
            <a:ext cx="11556124" cy="5262979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CL" altLang="es-CL" sz="20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" panose="02060603020205020403" pitchFamily="18" charset="0"/>
              </a:rPr>
              <a:t>Victoria decisiva alemana</a:t>
            </a:r>
            <a:r>
              <a:rPr kumimoji="0" lang="es-CL" altLang="es-CL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Rockwell" panose="02060603020205020403" pitchFamily="18" charset="0"/>
              </a:rPr>
              <a:t>:</a:t>
            </a:r>
            <a:r>
              <a:rPr kumimoji="0" lang="es-CL" altLang="es-CL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Rockwell" panose="02060603020205020403" pitchFamily="18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lang="es-CL" altLang="es-CL" sz="1800" dirty="0">
                <a:latin typeface="Rockwell" panose="02060603020205020403" pitchFamily="18" charset="0"/>
              </a:rPr>
              <a:t>	</a:t>
            </a:r>
            <a:r>
              <a:rPr kumimoji="0" lang="es-CL" altLang="es-C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Rockwell" panose="02060603020205020403" pitchFamily="18" charset="0"/>
              </a:rPr>
              <a:t>Primera derrota naval británica en la Primera Guerra Mundial.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s-CL" altLang="es-CL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Rockwell" panose="02060603020205020403" pitchFamily="18" charset="0"/>
            </a:endParaRPr>
          </a:p>
          <a:p>
            <a:pPr mar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s-CL" altLang="es-CL" sz="20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" panose="02060603020205020403" pitchFamily="18" charset="0"/>
              </a:rPr>
              <a:t>Desbalance en fuerzas </a:t>
            </a:r>
          </a:p>
          <a:p>
            <a:pPr marL="914400" lvl="2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es-CL" altLang="es-C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Rockwell" panose="02060603020205020403" pitchFamily="18" charset="0"/>
              </a:rPr>
              <a:t>Los buques alemanes eran más modernos y eficaces en combate.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s-CL" altLang="es-CL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Rockwell" panose="02060603020205020403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es-CL" altLang="es-CL" sz="20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" panose="02060603020205020403" pitchFamily="18" charset="0"/>
              </a:rPr>
              <a:t>Mala estrategia británica: </a:t>
            </a:r>
            <a:r>
              <a:rPr kumimoji="0" lang="es-CL" altLang="es-C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Rockwell" panose="02060603020205020403" pitchFamily="18" charset="0"/>
              </a:rPr>
              <a:t>										</a:t>
            </a:r>
            <a:r>
              <a:rPr kumimoji="0" lang="es-CL" altLang="es-CL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Rockwell" panose="02060603020205020403" pitchFamily="18" charset="0"/>
              </a:rPr>
              <a:t>Cradock</a:t>
            </a:r>
            <a:r>
              <a:rPr kumimoji="0" lang="es-CL" altLang="es-C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Rockwell" panose="02060603020205020403" pitchFamily="18" charset="0"/>
              </a:rPr>
              <a:t> enfrentó a la escuadra alemana sin refuerzos adecuados.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s-CL" altLang="es-CL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Rockwell" panose="02060603020205020403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es-CL" altLang="es-CL" sz="20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" panose="02060603020205020403" pitchFamily="18" charset="0"/>
              </a:rPr>
              <a:t>Pérdidas significativas</a:t>
            </a:r>
            <a:r>
              <a:rPr lang="es-CL" altLang="es-CL" sz="2000" b="1" dirty="0">
                <a:solidFill>
                  <a:schemeClr val="tx1"/>
                </a:solidFill>
                <a:latin typeface="Rockwell" panose="02060603020205020403" pitchFamily="18" charset="0"/>
              </a:rPr>
              <a:t>:</a:t>
            </a:r>
            <a:r>
              <a:rPr kumimoji="0" lang="es-CL" altLang="es-CL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Rockwell" panose="02060603020205020403" pitchFamily="18" charset="0"/>
              </a:rPr>
              <a:t>											</a:t>
            </a:r>
            <a:r>
              <a:rPr kumimoji="0" lang="es-CL" altLang="es-C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Rockwell" panose="02060603020205020403" pitchFamily="18" charset="0"/>
              </a:rPr>
              <a:t> Gran Bretaña sufrió la destrucción de dos cruceros y 1654 muertos.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s-CL" altLang="es-CL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Rockwell" panose="02060603020205020403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es-CL" altLang="es-CL" sz="20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" panose="02060603020205020403" pitchFamily="18" charset="0"/>
              </a:rPr>
              <a:t>Impacto estratégico:	</a:t>
            </a:r>
            <a:r>
              <a:rPr kumimoji="0" lang="es-CL" altLang="es-CL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Rockwell" panose="02060603020205020403" pitchFamily="18" charset="0"/>
              </a:rPr>
              <a:t>										</a:t>
            </a:r>
            <a:r>
              <a:rPr kumimoji="0" lang="es-CL" altLang="es-C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Rockwell" panose="02060603020205020403" pitchFamily="18" charset="0"/>
              </a:rPr>
              <a:t> Expuso la vulnerabilidad de la Royal </a:t>
            </a:r>
            <a:r>
              <a:rPr kumimoji="0" lang="es-CL" altLang="es-CL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Rockwell" panose="02060603020205020403" pitchFamily="18" charset="0"/>
              </a:rPr>
              <a:t>Navy</a:t>
            </a:r>
            <a:r>
              <a:rPr kumimoji="0" lang="es-CL" altLang="es-C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Rockwell" panose="02060603020205020403" pitchFamily="18" charset="0"/>
              </a:rPr>
              <a:t> en el Pacífico.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s-CL" altLang="es-CL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Rockwell" panose="02060603020205020403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es-CL" altLang="es-CL" sz="20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" panose="02060603020205020403" pitchFamily="18" charset="0"/>
              </a:rPr>
              <a:t>Consecuencias: 											</a:t>
            </a:r>
            <a:r>
              <a:rPr lang="es-CL" altLang="es-CL" sz="1800" dirty="0">
                <a:solidFill>
                  <a:schemeClr val="tx1"/>
                </a:solidFill>
                <a:latin typeface="Rockwell" panose="02060603020205020403" pitchFamily="18" charset="0"/>
              </a:rPr>
              <a:t>Provocó una </a:t>
            </a:r>
            <a:r>
              <a:rPr kumimoji="0" lang="es-CL" altLang="es-C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Rockwell" panose="02060603020205020403" pitchFamily="18" charset="0"/>
              </a:rPr>
              <a:t>respuesta británica que llevó a la Batalla de las Malvinas, donde Alemania perdió su 	escuadra. </a:t>
            </a:r>
          </a:p>
        </p:txBody>
      </p:sp>
    </p:spTree>
    <p:extLst>
      <p:ext uri="{BB962C8B-B14F-4D97-AF65-F5344CB8AC3E}">
        <p14:creationId xmlns:p14="http://schemas.microsoft.com/office/powerpoint/2010/main" val="4148294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8084</TotalTime>
  <Words>336</Words>
  <Application>Microsoft Office PowerPoint</Application>
  <PresentationFormat>Panorámica</PresentationFormat>
  <Paragraphs>62</Paragraphs>
  <Slides>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7" baseType="lpstr">
      <vt:lpstr>Arial</vt:lpstr>
      <vt:lpstr>Bernard MT Condensed</vt:lpstr>
      <vt:lpstr>Calibri</vt:lpstr>
      <vt:lpstr>Calibri Light</vt:lpstr>
      <vt:lpstr>Rockwell</vt:lpstr>
      <vt:lpstr>Rockwell Condensed</vt:lpstr>
      <vt:lpstr>Wingdings</vt:lpstr>
      <vt:lpstr>Tema de Office</vt:lpstr>
      <vt:lpstr>BATALLA DE CORONEL</vt:lpstr>
      <vt:lpstr>ÍNDICE </vt:lpstr>
      <vt:lpstr>CONTEXTO</vt:lpstr>
      <vt:lpstr>Presentación de PowerPoint</vt:lpstr>
      <vt:lpstr>Desarrollo de la batalla</vt:lpstr>
      <vt:lpstr>Ruta de la Escuadra Alemana de Extremo Oriente</vt:lpstr>
      <vt:lpstr>Movimientos de las flotas durante la batalla.</vt:lpstr>
      <vt:lpstr>Presentación de PowerPoint</vt:lpstr>
      <vt:lpstr>Conclusión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Joako Gallecas</dc:creator>
  <cp:lastModifiedBy>Joako Gallecas</cp:lastModifiedBy>
  <cp:revision>8</cp:revision>
  <dcterms:created xsi:type="dcterms:W3CDTF">2025-02-15T22:54:02Z</dcterms:created>
  <dcterms:modified xsi:type="dcterms:W3CDTF">2025-03-09T23:20:43Z</dcterms:modified>
</cp:coreProperties>
</file>