
<file path=[Content_Types].xml><?xml version="1.0" encoding="utf-8"?>
<Types xmlns="http://schemas.openxmlformats.org/package/2006/content-types">
  <Default Extension="png" ContentType="image/png"/>
  <Default Extension="jpeg" ContentType="image/jpeg"/>
  <Default Extension="rels" ContentType="application/vnd.openxmlformats-package.relationships+xml"/>
  <Default Extension="xml" ContentType="application/xml"/>
  <Default Extension="wdp" ContentType="image/vnd.ms-photo"/>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1"/>
  </p:sldMasterIdLst>
  <p:sldIdLst>
    <p:sldId id="281" r:id="rId2"/>
    <p:sldId id="259" r:id="rId3"/>
    <p:sldId id="260" r:id="rId4"/>
    <p:sldId id="261" r:id="rId5"/>
    <p:sldId id="262" r:id="rId6"/>
    <p:sldId id="263" r:id="rId7"/>
    <p:sldId id="264" r:id="rId8"/>
    <p:sldId id="267" r:id="rId9"/>
    <p:sldId id="265" r:id="rId10"/>
    <p:sldId id="266" r:id="rId11"/>
    <p:sldId id="268" r:id="rId12"/>
    <p:sldId id="269" r:id="rId13"/>
    <p:sldId id="280" r:id="rId14"/>
    <p:sldId id="270" r:id="rId15"/>
    <p:sldId id="272" r:id="rId16"/>
    <p:sldId id="271" r:id="rId17"/>
    <p:sldId id="273" r:id="rId18"/>
    <p:sldId id="274" r:id="rId19"/>
    <p:sldId id="275" r:id="rId20"/>
    <p:sldId id="276" r:id="rId21"/>
    <p:sldId id="279" r:id="rId22"/>
  </p:sldIdLst>
  <p:sldSz cx="12192000" cy="6858000"/>
  <p:notesSz cx="6858000" cy="9144000"/>
  <p:defaultTextStyle>
    <a:defPPr>
      <a:defRPr lang="es-CL"/>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clrMru>
    <a:srgbClr val="FF9900"/>
    <a:srgbClr val="CC9900"/>
    <a:srgbClr val="CC3300"/>
    <a:srgbClr val="990000"/>
  </p:clrMru>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horzBarState="maximized">
    <p:restoredLeft sz="15987" autoAdjust="0"/>
    <p:restoredTop sz="94660"/>
  </p:normalViewPr>
  <p:slideViewPr>
    <p:cSldViewPr snapToGrid="0">
      <p:cViewPr varScale="1">
        <p:scale>
          <a:sx n="89" d="100"/>
          <a:sy n="89" d="100"/>
        </p:scale>
        <p:origin x="44" y="288"/>
      </p:cViewPr>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tableStyles" Target="tableStyles.xml"/><Relationship Id="rId3" Type="http://schemas.openxmlformats.org/officeDocument/2006/relationships/slide" Target="slides/slide2.xml"/><Relationship Id="rId21" Type="http://schemas.openxmlformats.org/officeDocument/2006/relationships/slide" Target="slides/slide20.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theme" Target="theme/theme1.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slide" Target="slides/slide19.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openxmlformats.org/officeDocument/2006/relationships/viewProps" Target="viewProps.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presProps" Target="presProps.xml"/><Relationship Id="rId10" Type="http://schemas.openxmlformats.org/officeDocument/2006/relationships/slide" Target="slides/slide9.xml"/><Relationship Id="rId19" Type="http://schemas.openxmlformats.org/officeDocument/2006/relationships/slide" Target="slides/slide18.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slide" Target="slides/slide21.xml"/></Relationship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Diapositiva de título">
    <p:spTree>
      <p:nvGrpSpPr>
        <p:cNvPr id="1" name=""/>
        <p:cNvGrpSpPr/>
        <p:nvPr/>
      </p:nvGrpSpPr>
      <p:grpSpPr>
        <a:xfrm>
          <a:off x="0" y="0"/>
          <a:ext cx="0" cy="0"/>
          <a:chOff x="0" y="0"/>
          <a:chExt cx="0" cy="0"/>
        </a:xfrm>
      </p:grpSpPr>
      <p:sp>
        <p:nvSpPr>
          <p:cNvPr id="2" name="Título 1"/>
          <p:cNvSpPr>
            <a:spLocks noGrp="1"/>
          </p:cNvSpPr>
          <p:nvPr>
            <p:ph type="ctrTitle"/>
          </p:nvPr>
        </p:nvSpPr>
        <p:spPr>
          <a:xfrm>
            <a:off x="1524000" y="1122363"/>
            <a:ext cx="9144000" cy="2387600"/>
          </a:xfrm>
        </p:spPr>
        <p:txBody>
          <a:bodyPr anchor="b"/>
          <a:lstStyle>
            <a:lvl1pPr algn="ctr">
              <a:defRPr sz="6000"/>
            </a:lvl1pPr>
          </a:lstStyle>
          <a:p>
            <a:r>
              <a:rPr lang="es-ES" smtClean="0"/>
              <a:t>Haga clic para modificar el estilo de título del patrón</a:t>
            </a:r>
            <a:endParaRPr lang="es-CL"/>
          </a:p>
        </p:txBody>
      </p:sp>
      <p:sp>
        <p:nvSpPr>
          <p:cNvPr id="3" name="Subtítulo 2"/>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s-ES" smtClean="0"/>
              <a:t>Haga clic para editar el estilo de subtítulo del patrón</a:t>
            </a:r>
            <a:endParaRPr lang="es-CL"/>
          </a:p>
        </p:txBody>
      </p:sp>
      <p:sp>
        <p:nvSpPr>
          <p:cNvPr id="4" name="Marcador de fecha 3"/>
          <p:cNvSpPr>
            <a:spLocks noGrp="1"/>
          </p:cNvSpPr>
          <p:nvPr>
            <p:ph type="dt" sz="half" idx="10"/>
          </p:nvPr>
        </p:nvSpPr>
        <p:spPr/>
        <p:txBody>
          <a:bodyPr/>
          <a:lstStyle/>
          <a:p>
            <a:fld id="{B6D73E2C-E320-41F3-A27B-2AC730C4F309}" type="datetimeFigureOut">
              <a:rPr lang="es-CL" smtClean="0"/>
              <a:t>29-12-2022</a:t>
            </a:fld>
            <a:endParaRPr lang="es-CL"/>
          </a:p>
        </p:txBody>
      </p:sp>
      <p:sp>
        <p:nvSpPr>
          <p:cNvPr id="5" name="Marcador de pie de página 4"/>
          <p:cNvSpPr>
            <a:spLocks noGrp="1"/>
          </p:cNvSpPr>
          <p:nvPr>
            <p:ph type="ftr" sz="quarter" idx="11"/>
          </p:nvPr>
        </p:nvSpPr>
        <p:spPr/>
        <p:txBody>
          <a:bodyPr/>
          <a:lstStyle/>
          <a:p>
            <a:endParaRPr lang="es-CL"/>
          </a:p>
        </p:txBody>
      </p:sp>
      <p:sp>
        <p:nvSpPr>
          <p:cNvPr id="6" name="Marcador de número de diapositiva 5"/>
          <p:cNvSpPr>
            <a:spLocks noGrp="1"/>
          </p:cNvSpPr>
          <p:nvPr>
            <p:ph type="sldNum" sz="quarter" idx="12"/>
          </p:nvPr>
        </p:nvSpPr>
        <p:spPr/>
        <p:txBody>
          <a:bodyPr/>
          <a:lstStyle/>
          <a:p>
            <a:fld id="{92365E8C-96AC-4251-A37E-2787F655BA3C}" type="slidenum">
              <a:rPr lang="es-CL" smtClean="0"/>
              <a:t>‹Nº›</a:t>
            </a:fld>
            <a:endParaRPr lang="es-CL"/>
          </a:p>
        </p:txBody>
      </p:sp>
    </p:spTree>
    <p:extLst>
      <p:ext uri="{BB962C8B-B14F-4D97-AF65-F5344CB8AC3E}">
        <p14:creationId xmlns:p14="http://schemas.microsoft.com/office/powerpoint/2010/main" val="3665827702"/>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ítulo y objetos">
    <p:spTree>
      <p:nvGrpSpPr>
        <p:cNvPr id="1" name=""/>
        <p:cNvGrpSpPr/>
        <p:nvPr/>
      </p:nvGrpSpPr>
      <p:grpSpPr>
        <a:xfrm>
          <a:off x="0" y="0"/>
          <a:ext cx="0" cy="0"/>
          <a:chOff x="0" y="0"/>
          <a:chExt cx="0" cy="0"/>
        </a:xfrm>
      </p:grpSpPr>
      <p:sp>
        <p:nvSpPr>
          <p:cNvPr id="2" name="Título 1"/>
          <p:cNvSpPr>
            <a:spLocks noGrp="1"/>
          </p:cNvSpPr>
          <p:nvPr>
            <p:ph type="title"/>
          </p:nvPr>
        </p:nvSpPr>
        <p:spPr/>
        <p:txBody>
          <a:bodyPr/>
          <a:lstStyle/>
          <a:p>
            <a:r>
              <a:rPr lang="es-ES" smtClean="0"/>
              <a:t>Haga clic para modificar el estilo de título del patrón</a:t>
            </a:r>
            <a:endParaRPr lang="es-CL"/>
          </a:p>
        </p:txBody>
      </p:sp>
      <p:sp>
        <p:nvSpPr>
          <p:cNvPr id="3" name="Marcador de contenido 2"/>
          <p:cNvSpPr>
            <a:spLocks noGrp="1"/>
          </p:cNvSpPr>
          <p:nvPr>
            <p:ph idx="1"/>
          </p:nvPr>
        </p:nvSpPr>
        <p:spPr/>
        <p:txBody>
          <a:bodyPr/>
          <a:lstStyle/>
          <a:p>
            <a:pPr lvl="0"/>
            <a:r>
              <a:rPr lang="es-ES" smtClean="0"/>
              <a:t>Editar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CL"/>
          </a:p>
        </p:txBody>
      </p:sp>
      <p:sp>
        <p:nvSpPr>
          <p:cNvPr id="4" name="Marcador de fecha 3"/>
          <p:cNvSpPr>
            <a:spLocks noGrp="1"/>
          </p:cNvSpPr>
          <p:nvPr>
            <p:ph type="dt" sz="half" idx="10"/>
          </p:nvPr>
        </p:nvSpPr>
        <p:spPr/>
        <p:txBody>
          <a:bodyPr/>
          <a:lstStyle/>
          <a:p>
            <a:fld id="{B6D73E2C-E320-41F3-A27B-2AC730C4F309}" type="datetimeFigureOut">
              <a:rPr lang="es-CL" smtClean="0"/>
              <a:t>29-12-2022</a:t>
            </a:fld>
            <a:endParaRPr lang="es-CL"/>
          </a:p>
        </p:txBody>
      </p:sp>
      <p:sp>
        <p:nvSpPr>
          <p:cNvPr id="5" name="Marcador de pie de página 4"/>
          <p:cNvSpPr>
            <a:spLocks noGrp="1"/>
          </p:cNvSpPr>
          <p:nvPr>
            <p:ph type="ftr" sz="quarter" idx="11"/>
          </p:nvPr>
        </p:nvSpPr>
        <p:spPr/>
        <p:txBody>
          <a:bodyPr/>
          <a:lstStyle/>
          <a:p>
            <a:endParaRPr lang="es-CL"/>
          </a:p>
        </p:txBody>
      </p:sp>
      <p:sp>
        <p:nvSpPr>
          <p:cNvPr id="6" name="Marcador de número de diapositiva 5"/>
          <p:cNvSpPr>
            <a:spLocks noGrp="1"/>
          </p:cNvSpPr>
          <p:nvPr>
            <p:ph type="sldNum" sz="quarter" idx="12"/>
          </p:nvPr>
        </p:nvSpPr>
        <p:spPr/>
        <p:txBody>
          <a:bodyPr/>
          <a:lstStyle/>
          <a:p>
            <a:fld id="{92365E8C-96AC-4251-A37E-2787F655BA3C}" type="slidenum">
              <a:rPr lang="es-CL" smtClean="0"/>
              <a:t>‹Nº›</a:t>
            </a:fld>
            <a:endParaRPr lang="es-CL"/>
          </a:p>
        </p:txBody>
      </p:sp>
    </p:spTree>
    <p:extLst>
      <p:ext uri="{BB962C8B-B14F-4D97-AF65-F5344CB8AC3E}">
        <p14:creationId xmlns:p14="http://schemas.microsoft.com/office/powerpoint/2010/main" val="881252039"/>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Encabezado de sección">
    <p:spTree>
      <p:nvGrpSpPr>
        <p:cNvPr id="1" name=""/>
        <p:cNvGrpSpPr/>
        <p:nvPr/>
      </p:nvGrpSpPr>
      <p:grpSpPr>
        <a:xfrm>
          <a:off x="0" y="0"/>
          <a:ext cx="0" cy="0"/>
          <a:chOff x="0" y="0"/>
          <a:chExt cx="0" cy="0"/>
        </a:xfrm>
      </p:grpSpPr>
      <p:sp>
        <p:nvSpPr>
          <p:cNvPr id="2" name="Título 1"/>
          <p:cNvSpPr>
            <a:spLocks noGrp="1"/>
          </p:cNvSpPr>
          <p:nvPr>
            <p:ph type="title"/>
          </p:nvPr>
        </p:nvSpPr>
        <p:spPr>
          <a:xfrm>
            <a:off x="831850" y="1709738"/>
            <a:ext cx="10515600" cy="2852737"/>
          </a:xfrm>
        </p:spPr>
        <p:txBody>
          <a:bodyPr anchor="b"/>
          <a:lstStyle>
            <a:lvl1pPr>
              <a:defRPr sz="6000"/>
            </a:lvl1pPr>
          </a:lstStyle>
          <a:p>
            <a:r>
              <a:rPr lang="es-ES" smtClean="0"/>
              <a:t>Haga clic para modificar el estilo de título del patrón</a:t>
            </a:r>
            <a:endParaRPr lang="es-CL"/>
          </a:p>
        </p:txBody>
      </p:sp>
      <p:sp>
        <p:nvSpPr>
          <p:cNvPr id="3" name="Marcador de texto 2"/>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s-ES" smtClean="0"/>
              <a:t>Editar el estilo de texto del patrón</a:t>
            </a:r>
          </a:p>
        </p:txBody>
      </p:sp>
      <p:sp>
        <p:nvSpPr>
          <p:cNvPr id="4" name="Marcador de fecha 3"/>
          <p:cNvSpPr>
            <a:spLocks noGrp="1"/>
          </p:cNvSpPr>
          <p:nvPr>
            <p:ph type="dt" sz="half" idx="10"/>
          </p:nvPr>
        </p:nvSpPr>
        <p:spPr/>
        <p:txBody>
          <a:bodyPr/>
          <a:lstStyle/>
          <a:p>
            <a:fld id="{B6D73E2C-E320-41F3-A27B-2AC730C4F309}" type="datetimeFigureOut">
              <a:rPr lang="es-CL" smtClean="0"/>
              <a:t>29-12-2022</a:t>
            </a:fld>
            <a:endParaRPr lang="es-CL"/>
          </a:p>
        </p:txBody>
      </p:sp>
      <p:sp>
        <p:nvSpPr>
          <p:cNvPr id="5" name="Marcador de pie de página 4"/>
          <p:cNvSpPr>
            <a:spLocks noGrp="1"/>
          </p:cNvSpPr>
          <p:nvPr>
            <p:ph type="ftr" sz="quarter" idx="11"/>
          </p:nvPr>
        </p:nvSpPr>
        <p:spPr/>
        <p:txBody>
          <a:bodyPr/>
          <a:lstStyle/>
          <a:p>
            <a:endParaRPr lang="es-CL"/>
          </a:p>
        </p:txBody>
      </p:sp>
      <p:sp>
        <p:nvSpPr>
          <p:cNvPr id="6" name="Marcador de número de diapositiva 5"/>
          <p:cNvSpPr>
            <a:spLocks noGrp="1"/>
          </p:cNvSpPr>
          <p:nvPr>
            <p:ph type="sldNum" sz="quarter" idx="12"/>
          </p:nvPr>
        </p:nvSpPr>
        <p:spPr/>
        <p:txBody>
          <a:bodyPr/>
          <a:lstStyle/>
          <a:p>
            <a:fld id="{92365E8C-96AC-4251-A37E-2787F655BA3C}" type="slidenum">
              <a:rPr lang="es-CL" smtClean="0"/>
              <a:t>‹Nº›</a:t>
            </a:fld>
            <a:endParaRPr lang="es-CL"/>
          </a:p>
        </p:txBody>
      </p:sp>
    </p:spTree>
    <p:extLst>
      <p:ext uri="{BB962C8B-B14F-4D97-AF65-F5344CB8AC3E}">
        <p14:creationId xmlns:p14="http://schemas.microsoft.com/office/powerpoint/2010/main" val="3506697756"/>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Dos objetos">
    <p:spTree>
      <p:nvGrpSpPr>
        <p:cNvPr id="1" name=""/>
        <p:cNvGrpSpPr/>
        <p:nvPr/>
      </p:nvGrpSpPr>
      <p:grpSpPr>
        <a:xfrm>
          <a:off x="0" y="0"/>
          <a:ext cx="0" cy="0"/>
          <a:chOff x="0" y="0"/>
          <a:chExt cx="0" cy="0"/>
        </a:xfrm>
      </p:grpSpPr>
      <p:sp>
        <p:nvSpPr>
          <p:cNvPr id="2" name="Título 1"/>
          <p:cNvSpPr>
            <a:spLocks noGrp="1"/>
          </p:cNvSpPr>
          <p:nvPr>
            <p:ph type="title"/>
          </p:nvPr>
        </p:nvSpPr>
        <p:spPr/>
        <p:txBody>
          <a:bodyPr/>
          <a:lstStyle/>
          <a:p>
            <a:r>
              <a:rPr lang="es-ES" smtClean="0"/>
              <a:t>Haga clic para modificar el estilo de título del patrón</a:t>
            </a:r>
            <a:endParaRPr lang="es-CL"/>
          </a:p>
        </p:txBody>
      </p:sp>
      <p:sp>
        <p:nvSpPr>
          <p:cNvPr id="3" name="Marcador de contenido 2"/>
          <p:cNvSpPr>
            <a:spLocks noGrp="1"/>
          </p:cNvSpPr>
          <p:nvPr>
            <p:ph sz="half" idx="1"/>
          </p:nvPr>
        </p:nvSpPr>
        <p:spPr>
          <a:xfrm>
            <a:off x="838200" y="1825625"/>
            <a:ext cx="5181600" cy="4351338"/>
          </a:xfrm>
        </p:spPr>
        <p:txBody>
          <a:bodyPr/>
          <a:lstStyle/>
          <a:p>
            <a:pPr lvl="0"/>
            <a:r>
              <a:rPr lang="es-ES" smtClean="0"/>
              <a:t>Editar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CL"/>
          </a:p>
        </p:txBody>
      </p:sp>
      <p:sp>
        <p:nvSpPr>
          <p:cNvPr id="4" name="Marcador de contenido 3"/>
          <p:cNvSpPr>
            <a:spLocks noGrp="1"/>
          </p:cNvSpPr>
          <p:nvPr>
            <p:ph sz="half" idx="2"/>
          </p:nvPr>
        </p:nvSpPr>
        <p:spPr>
          <a:xfrm>
            <a:off x="6172200" y="1825625"/>
            <a:ext cx="5181600" cy="4351338"/>
          </a:xfrm>
        </p:spPr>
        <p:txBody>
          <a:bodyPr/>
          <a:lstStyle/>
          <a:p>
            <a:pPr lvl="0"/>
            <a:r>
              <a:rPr lang="es-ES" smtClean="0"/>
              <a:t>Editar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CL"/>
          </a:p>
        </p:txBody>
      </p:sp>
      <p:sp>
        <p:nvSpPr>
          <p:cNvPr id="5" name="Marcador de fecha 4"/>
          <p:cNvSpPr>
            <a:spLocks noGrp="1"/>
          </p:cNvSpPr>
          <p:nvPr>
            <p:ph type="dt" sz="half" idx="10"/>
          </p:nvPr>
        </p:nvSpPr>
        <p:spPr/>
        <p:txBody>
          <a:bodyPr/>
          <a:lstStyle/>
          <a:p>
            <a:fld id="{B6D73E2C-E320-41F3-A27B-2AC730C4F309}" type="datetimeFigureOut">
              <a:rPr lang="es-CL" smtClean="0"/>
              <a:t>29-12-2022</a:t>
            </a:fld>
            <a:endParaRPr lang="es-CL"/>
          </a:p>
        </p:txBody>
      </p:sp>
      <p:sp>
        <p:nvSpPr>
          <p:cNvPr id="6" name="Marcador de pie de página 5"/>
          <p:cNvSpPr>
            <a:spLocks noGrp="1"/>
          </p:cNvSpPr>
          <p:nvPr>
            <p:ph type="ftr" sz="quarter" idx="11"/>
          </p:nvPr>
        </p:nvSpPr>
        <p:spPr/>
        <p:txBody>
          <a:bodyPr/>
          <a:lstStyle/>
          <a:p>
            <a:endParaRPr lang="es-CL"/>
          </a:p>
        </p:txBody>
      </p:sp>
      <p:sp>
        <p:nvSpPr>
          <p:cNvPr id="7" name="Marcador de número de diapositiva 6"/>
          <p:cNvSpPr>
            <a:spLocks noGrp="1"/>
          </p:cNvSpPr>
          <p:nvPr>
            <p:ph type="sldNum" sz="quarter" idx="12"/>
          </p:nvPr>
        </p:nvSpPr>
        <p:spPr/>
        <p:txBody>
          <a:bodyPr/>
          <a:lstStyle/>
          <a:p>
            <a:fld id="{92365E8C-96AC-4251-A37E-2787F655BA3C}" type="slidenum">
              <a:rPr lang="es-CL" smtClean="0"/>
              <a:t>‹Nº›</a:t>
            </a:fld>
            <a:endParaRPr lang="es-CL"/>
          </a:p>
        </p:txBody>
      </p:sp>
    </p:spTree>
    <p:extLst>
      <p:ext uri="{BB962C8B-B14F-4D97-AF65-F5344CB8AC3E}">
        <p14:creationId xmlns:p14="http://schemas.microsoft.com/office/powerpoint/2010/main" val="1225787316"/>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ación">
    <p:spTree>
      <p:nvGrpSpPr>
        <p:cNvPr id="1" name=""/>
        <p:cNvGrpSpPr/>
        <p:nvPr/>
      </p:nvGrpSpPr>
      <p:grpSpPr>
        <a:xfrm>
          <a:off x="0" y="0"/>
          <a:ext cx="0" cy="0"/>
          <a:chOff x="0" y="0"/>
          <a:chExt cx="0" cy="0"/>
        </a:xfrm>
      </p:grpSpPr>
      <p:sp>
        <p:nvSpPr>
          <p:cNvPr id="2" name="Título 1"/>
          <p:cNvSpPr>
            <a:spLocks noGrp="1"/>
          </p:cNvSpPr>
          <p:nvPr>
            <p:ph type="title"/>
          </p:nvPr>
        </p:nvSpPr>
        <p:spPr>
          <a:xfrm>
            <a:off x="839788" y="365125"/>
            <a:ext cx="10515600" cy="1325563"/>
          </a:xfrm>
        </p:spPr>
        <p:txBody>
          <a:bodyPr/>
          <a:lstStyle/>
          <a:p>
            <a:r>
              <a:rPr lang="es-ES" smtClean="0"/>
              <a:t>Haga clic para modificar el estilo de título del patrón</a:t>
            </a:r>
            <a:endParaRPr lang="es-CL"/>
          </a:p>
        </p:txBody>
      </p:sp>
      <p:sp>
        <p:nvSpPr>
          <p:cNvPr id="3" name="Marcador de texto 2"/>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s-ES" smtClean="0"/>
              <a:t>Editar el estilo de texto del patrón</a:t>
            </a:r>
          </a:p>
        </p:txBody>
      </p:sp>
      <p:sp>
        <p:nvSpPr>
          <p:cNvPr id="4" name="Marcador de contenido 3"/>
          <p:cNvSpPr>
            <a:spLocks noGrp="1"/>
          </p:cNvSpPr>
          <p:nvPr>
            <p:ph sz="half" idx="2"/>
          </p:nvPr>
        </p:nvSpPr>
        <p:spPr>
          <a:xfrm>
            <a:off x="839788" y="2505075"/>
            <a:ext cx="5157787" cy="3684588"/>
          </a:xfrm>
        </p:spPr>
        <p:txBody>
          <a:bodyPr/>
          <a:lstStyle/>
          <a:p>
            <a:pPr lvl="0"/>
            <a:r>
              <a:rPr lang="es-ES" smtClean="0"/>
              <a:t>Editar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CL"/>
          </a:p>
        </p:txBody>
      </p:sp>
      <p:sp>
        <p:nvSpPr>
          <p:cNvPr id="5" name="Marcador de texto 4"/>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s-ES" smtClean="0"/>
              <a:t>Editar el estilo de texto del patrón</a:t>
            </a:r>
          </a:p>
        </p:txBody>
      </p:sp>
      <p:sp>
        <p:nvSpPr>
          <p:cNvPr id="6" name="Marcador de contenido 5"/>
          <p:cNvSpPr>
            <a:spLocks noGrp="1"/>
          </p:cNvSpPr>
          <p:nvPr>
            <p:ph sz="quarter" idx="4"/>
          </p:nvPr>
        </p:nvSpPr>
        <p:spPr>
          <a:xfrm>
            <a:off x="6172200" y="2505075"/>
            <a:ext cx="5183188" cy="3684588"/>
          </a:xfrm>
        </p:spPr>
        <p:txBody>
          <a:bodyPr/>
          <a:lstStyle/>
          <a:p>
            <a:pPr lvl="0"/>
            <a:r>
              <a:rPr lang="es-ES" smtClean="0"/>
              <a:t>Editar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CL"/>
          </a:p>
        </p:txBody>
      </p:sp>
      <p:sp>
        <p:nvSpPr>
          <p:cNvPr id="7" name="Marcador de fecha 6"/>
          <p:cNvSpPr>
            <a:spLocks noGrp="1"/>
          </p:cNvSpPr>
          <p:nvPr>
            <p:ph type="dt" sz="half" idx="10"/>
          </p:nvPr>
        </p:nvSpPr>
        <p:spPr/>
        <p:txBody>
          <a:bodyPr/>
          <a:lstStyle/>
          <a:p>
            <a:fld id="{B6D73E2C-E320-41F3-A27B-2AC730C4F309}" type="datetimeFigureOut">
              <a:rPr lang="es-CL" smtClean="0"/>
              <a:t>29-12-2022</a:t>
            </a:fld>
            <a:endParaRPr lang="es-CL"/>
          </a:p>
        </p:txBody>
      </p:sp>
      <p:sp>
        <p:nvSpPr>
          <p:cNvPr id="8" name="Marcador de pie de página 7"/>
          <p:cNvSpPr>
            <a:spLocks noGrp="1"/>
          </p:cNvSpPr>
          <p:nvPr>
            <p:ph type="ftr" sz="quarter" idx="11"/>
          </p:nvPr>
        </p:nvSpPr>
        <p:spPr/>
        <p:txBody>
          <a:bodyPr/>
          <a:lstStyle/>
          <a:p>
            <a:endParaRPr lang="es-CL"/>
          </a:p>
        </p:txBody>
      </p:sp>
      <p:sp>
        <p:nvSpPr>
          <p:cNvPr id="9" name="Marcador de número de diapositiva 8"/>
          <p:cNvSpPr>
            <a:spLocks noGrp="1"/>
          </p:cNvSpPr>
          <p:nvPr>
            <p:ph type="sldNum" sz="quarter" idx="12"/>
          </p:nvPr>
        </p:nvSpPr>
        <p:spPr/>
        <p:txBody>
          <a:bodyPr/>
          <a:lstStyle/>
          <a:p>
            <a:fld id="{92365E8C-96AC-4251-A37E-2787F655BA3C}" type="slidenum">
              <a:rPr lang="es-CL" smtClean="0"/>
              <a:t>‹Nº›</a:t>
            </a:fld>
            <a:endParaRPr lang="es-CL"/>
          </a:p>
        </p:txBody>
      </p:sp>
    </p:spTree>
    <p:extLst>
      <p:ext uri="{BB962C8B-B14F-4D97-AF65-F5344CB8AC3E}">
        <p14:creationId xmlns:p14="http://schemas.microsoft.com/office/powerpoint/2010/main" val="3751955363"/>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Solo el título">
    <p:spTree>
      <p:nvGrpSpPr>
        <p:cNvPr id="1" name=""/>
        <p:cNvGrpSpPr/>
        <p:nvPr/>
      </p:nvGrpSpPr>
      <p:grpSpPr>
        <a:xfrm>
          <a:off x="0" y="0"/>
          <a:ext cx="0" cy="0"/>
          <a:chOff x="0" y="0"/>
          <a:chExt cx="0" cy="0"/>
        </a:xfrm>
      </p:grpSpPr>
      <p:sp>
        <p:nvSpPr>
          <p:cNvPr id="2" name="Título 1"/>
          <p:cNvSpPr>
            <a:spLocks noGrp="1"/>
          </p:cNvSpPr>
          <p:nvPr>
            <p:ph type="title"/>
          </p:nvPr>
        </p:nvSpPr>
        <p:spPr/>
        <p:txBody>
          <a:bodyPr/>
          <a:lstStyle/>
          <a:p>
            <a:r>
              <a:rPr lang="es-ES" smtClean="0"/>
              <a:t>Haga clic para modificar el estilo de título del patrón</a:t>
            </a:r>
            <a:endParaRPr lang="es-CL"/>
          </a:p>
        </p:txBody>
      </p:sp>
      <p:sp>
        <p:nvSpPr>
          <p:cNvPr id="3" name="Marcador de fecha 2"/>
          <p:cNvSpPr>
            <a:spLocks noGrp="1"/>
          </p:cNvSpPr>
          <p:nvPr>
            <p:ph type="dt" sz="half" idx="10"/>
          </p:nvPr>
        </p:nvSpPr>
        <p:spPr/>
        <p:txBody>
          <a:bodyPr/>
          <a:lstStyle/>
          <a:p>
            <a:fld id="{B6D73E2C-E320-41F3-A27B-2AC730C4F309}" type="datetimeFigureOut">
              <a:rPr lang="es-CL" smtClean="0"/>
              <a:t>29-12-2022</a:t>
            </a:fld>
            <a:endParaRPr lang="es-CL"/>
          </a:p>
        </p:txBody>
      </p:sp>
      <p:sp>
        <p:nvSpPr>
          <p:cNvPr id="4" name="Marcador de pie de página 3"/>
          <p:cNvSpPr>
            <a:spLocks noGrp="1"/>
          </p:cNvSpPr>
          <p:nvPr>
            <p:ph type="ftr" sz="quarter" idx="11"/>
          </p:nvPr>
        </p:nvSpPr>
        <p:spPr/>
        <p:txBody>
          <a:bodyPr/>
          <a:lstStyle/>
          <a:p>
            <a:endParaRPr lang="es-CL"/>
          </a:p>
        </p:txBody>
      </p:sp>
      <p:sp>
        <p:nvSpPr>
          <p:cNvPr id="5" name="Marcador de número de diapositiva 4"/>
          <p:cNvSpPr>
            <a:spLocks noGrp="1"/>
          </p:cNvSpPr>
          <p:nvPr>
            <p:ph type="sldNum" sz="quarter" idx="12"/>
          </p:nvPr>
        </p:nvSpPr>
        <p:spPr/>
        <p:txBody>
          <a:bodyPr/>
          <a:lstStyle/>
          <a:p>
            <a:fld id="{92365E8C-96AC-4251-A37E-2787F655BA3C}" type="slidenum">
              <a:rPr lang="es-CL" smtClean="0"/>
              <a:t>‹Nº›</a:t>
            </a:fld>
            <a:endParaRPr lang="es-CL"/>
          </a:p>
        </p:txBody>
      </p:sp>
    </p:spTree>
    <p:extLst>
      <p:ext uri="{BB962C8B-B14F-4D97-AF65-F5344CB8AC3E}">
        <p14:creationId xmlns:p14="http://schemas.microsoft.com/office/powerpoint/2010/main" val="3801276254"/>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En blanco">
    <p:spTree>
      <p:nvGrpSpPr>
        <p:cNvPr id="1" name=""/>
        <p:cNvGrpSpPr/>
        <p:nvPr/>
      </p:nvGrpSpPr>
      <p:grpSpPr>
        <a:xfrm>
          <a:off x="0" y="0"/>
          <a:ext cx="0" cy="0"/>
          <a:chOff x="0" y="0"/>
          <a:chExt cx="0" cy="0"/>
        </a:xfrm>
      </p:grpSpPr>
      <p:sp>
        <p:nvSpPr>
          <p:cNvPr id="2" name="Marcador de fecha 1"/>
          <p:cNvSpPr>
            <a:spLocks noGrp="1"/>
          </p:cNvSpPr>
          <p:nvPr>
            <p:ph type="dt" sz="half" idx="10"/>
          </p:nvPr>
        </p:nvSpPr>
        <p:spPr/>
        <p:txBody>
          <a:bodyPr/>
          <a:lstStyle/>
          <a:p>
            <a:fld id="{B6D73E2C-E320-41F3-A27B-2AC730C4F309}" type="datetimeFigureOut">
              <a:rPr lang="es-CL" smtClean="0"/>
              <a:t>29-12-2022</a:t>
            </a:fld>
            <a:endParaRPr lang="es-CL"/>
          </a:p>
        </p:txBody>
      </p:sp>
      <p:sp>
        <p:nvSpPr>
          <p:cNvPr id="3" name="Marcador de pie de página 2"/>
          <p:cNvSpPr>
            <a:spLocks noGrp="1"/>
          </p:cNvSpPr>
          <p:nvPr>
            <p:ph type="ftr" sz="quarter" idx="11"/>
          </p:nvPr>
        </p:nvSpPr>
        <p:spPr/>
        <p:txBody>
          <a:bodyPr/>
          <a:lstStyle/>
          <a:p>
            <a:endParaRPr lang="es-CL"/>
          </a:p>
        </p:txBody>
      </p:sp>
      <p:sp>
        <p:nvSpPr>
          <p:cNvPr id="4" name="Marcador de número de diapositiva 3"/>
          <p:cNvSpPr>
            <a:spLocks noGrp="1"/>
          </p:cNvSpPr>
          <p:nvPr>
            <p:ph type="sldNum" sz="quarter" idx="12"/>
          </p:nvPr>
        </p:nvSpPr>
        <p:spPr/>
        <p:txBody>
          <a:bodyPr/>
          <a:lstStyle/>
          <a:p>
            <a:fld id="{92365E8C-96AC-4251-A37E-2787F655BA3C}" type="slidenum">
              <a:rPr lang="es-CL" smtClean="0"/>
              <a:t>‹Nº›</a:t>
            </a:fld>
            <a:endParaRPr lang="es-CL"/>
          </a:p>
        </p:txBody>
      </p:sp>
    </p:spTree>
    <p:extLst>
      <p:ext uri="{BB962C8B-B14F-4D97-AF65-F5344CB8AC3E}">
        <p14:creationId xmlns:p14="http://schemas.microsoft.com/office/powerpoint/2010/main" val="3557066104"/>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ido con título">
    <p:spTree>
      <p:nvGrpSpPr>
        <p:cNvPr id="1" name=""/>
        <p:cNvGrpSpPr/>
        <p:nvPr/>
      </p:nvGrpSpPr>
      <p:grpSpPr>
        <a:xfrm>
          <a:off x="0" y="0"/>
          <a:ext cx="0" cy="0"/>
          <a:chOff x="0" y="0"/>
          <a:chExt cx="0" cy="0"/>
        </a:xfrm>
      </p:grpSpPr>
      <p:sp>
        <p:nvSpPr>
          <p:cNvPr id="2" name="Título 1"/>
          <p:cNvSpPr>
            <a:spLocks noGrp="1"/>
          </p:cNvSpPr>
          <p:nvPr>
            <p:ph type="title"/>
          </p:nvPr>
        </p:nvSpPr>
        <p:spPr>
          <a:xfrm>
            <a:off x="839788" y="457200"/>
            <a:ext cx="3932237" cy="1600200"/>
          </a:xfrm>
        </p:spPr>
        <p:txBody>
          <a:bodyPr anchor="b"/>
          <a:lstStyle>
            <a:lvl1pPr>
              <a:defRPr sz="3200"/>
            </a:lvl1pPr>
          </a:lstStyle>
          <a:p>
            <a:r>
              <a:rPr lang="es-ES" smtClean="0"/>
              <a:t>Haga clic para modificar el estilo de título del patrón</a:t>
            </a:r>
            <a:endParaRPr lang="es-CL"/>
          </a:p>
        </p:txBody>
      </p:sp>
      <p:sp>
        <p:nvSpPr>
          <p:cNvPr id="3" name="Marcador de contenido 2"/>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s-ES" smtClean="0"/>
              <a:t>Editar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CL"/>
          </a:p>
        </p:txBody>
      </p:sp>
      <p:sp>
        <p:nvSpPr>
          <p:cNvPr id="4" name="Marcador de texto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s-ES" smtClean="0"/>
              <a:t>Editar el estilo de texto del patrón</a:t>
            </a:r>
          </a:p>
        </p:txBody>
      </p:sp>
      <p:sp>
        <p:nvSpPr>
          <p:cNvPr id="5" name="Marcador de fecha 4"/>
          <p:cNvSpPr>
            <a:spLocks noGrp="1"/>
          </p:cNvSpPr>
          <p:nvPr>
            <p:ph type="dt" sz="half" idx="10"/>
          </p:nvPr>
        </p:nvSpPr>
        <p:spPr/>
        <p:txBody>
          <a:bodyPr/>
          <a:lstStyle/>
          <a:p>
            <a:fld id="{B6D73E2C-E320-41F3-A27B-2AC730C4F309}" type="datetimeFigureOut">
              <a:rPr lang="es-CL" smtClean="0"/>
              <a:t>29-12-2022</a:t>
            </a:fld>
            <a:endParaRPr lang="es-CL"/>
          </a:p>
        </p:txBody>
      </p:sp>
      <p:sp>
        <p:nvSpPr>
          <p:cNvPr id="6" name="Marcador de pie de página 5"/>
          <p:cNvSpPr>
            <a:spLocks noGrp="1"/>
          </p:cNvSpPr>
          <p:nvPr>
            <p:ph type="ftr" sz="quarter" idx="11"/>
          </p:nvPr>
        </p:nvSpPr>
        <p:spPr/>
        <p:txBody>
          <a:bodyPr/>
          <a:lstStyle/>
          <a:p>
            <a:endParaRPr lang="es-CL"/>
          </a:p>
        </p:txBody>
      </p:sp>
      <p:sp>
        <p:nvSpPr>
          <p:cNvPr id="7" name="Marcador de número de diapositiva 6"/>
          <p:cNvSpPr>
            <a:spLocks noGrp="1"/>
          </p:cNvSpPr>
          <p:nvPr>
            <p:ph type="sldNum" sz="quarter" idx="12"/>
          </p:nvPr>
        </p:nvSpPr>
        <p:spPr/>
        <p:txBody>
          <a:bodyPr/>
          <a:lstStyle/>
          <a:p>
            <a:fld id="{92365E8C-96AC-4251-A37E-2787F655BA3C}" type="slidenum">
              <a:rPr lang="es-CL" smtClean="0"/>
              <a:t>‹Nº›</a:t>
            </a:fld>
            <a:endParaRPr lang="es-CL"/>
          </a:p>
        </p:txBody>
      </p:sp>
    </p:spTree>
    <p:extLst>
      <p:ext uri="{BB962C8B-B14F-4D97-AF65-F5344CB8AC3E}">
        <p14:creationId xmlns:p14="http://schemas.microsoft.com/office/powerpoint/2010/main" val="609316721"/>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Imagen con título">
    <p:spTree>
      <p:nvGrpSpPr>
        <p:cNvPr id="1" name=""/>
        <p:cNvGrpSpPr/>
        <p:nvPr/>
      </p:nvGrpSpPr>
      <p:grpSpPr>
        <a:xfrm>
          <a:off x="0" y="0"/>
          <a:ext cx="0" cy="0"/>
          <a:chOff x="0" y="0"/>
          <a:chExt cx="0" cy="0"/>
        </a:xfrm>
      </p:grpSpPr>
      <p:sp>
        <p:nvSpPr>
          <p:cNvPr id="2" name="Título 1"/>
          <p:cNvSpPr>
            <a:spLocks noGrp="1"/>
          </p:cNvSpPr>
          <p:nvPr>
            <p:ph type="title"/>
          </p:nvPr>
        </p:nvSpPr>
        <p:spPr>
          <a:xfrm>
            <a:off x="839788" y="457200"/>
            <a:ext cx="3932237" cy="1600200"/>
          </a:xfrm>
        </p:spPr>
        <p:txBody>
          <a:bodyPr anchor="b"/>
          <a:lstStyle>
            <a:lvl1pPr>
              <a:defRPr sz="3200"/>
            </a:lvl1pPr>
          </a:lstStyle>
          <a:p>
            <a:r>
              <a:rPr lang="es-ES" smtClean="0"/>
              <a:t>Haga clic para modificar el estilo de título del patrón</a:t>
            </a:r>
            <a:endParaRPr lang="es-CL"/>
          </a:p>
        </p:txBody>
      </p:sp>
      <p:sp>
        <p:nvSpPr>
          <p:cNvPr id="3" name="Marcador de posición de imagen 2"/>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s-CL"/>
          </a:p>
        </p:txBody>
      </p:sp>
      <p:sp>
        <p:nvSpPr>
          <p:cNvPr id="4" name="Marcador de texto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s-ES" smtClean="0"/>
              <a:t>Editar el estilo de texto del patrón</a:t>
            </a:r>
          </a:p>
        </p:txBody>
      </p:sp>
      <p:sp>
        <p:nvSpPr>
          <p:cNvPr id="5" name="Marcador de fecha 4"/>
          <p:cNvSpPr>
            <a:spLocks noGrp="1"/>
          </p:cNvSpPr>
          <p:nvPr>
            <p:ph type="dt" sz="half" idx="10"/>
          </p:nvPr>
        </p:nvSpPr>
        <p:spPr/>
        <p:txBody>
          <a:bodyPr/>
          <a:lstStyle/>
          <a:p>
            <a:fld id="{B6D73E2C-E320-41F3-A27B-2AC730C4F309}" type="datetimeFigureOut">
              <a:rPr lang="es-CL" smtClean="0"/>
              <a:t>29-12-2022</a:t>
            </a:fld>
            <a:endParaRPr lang="es-CL"/>
          </a:p>
        </p:txBody>
      </p:sp>
      <p:sp>
        <p:nvSpPr>
          <p:cNvPr id="6" name="Marcador de pie de página 5"/>
          <p:cNvSpPr>
            <a:spLocks noGrp="1"/>
          </p:cNvSpPr>
          <p:nvPr>
            <p:ph type="ftr" sz="quarter" idx="11"/>
          </p:nvPr>
        </p:nvSpPr>
        <p:spPr/>
        <p:txBody>
          <a:bodyPr/>
          <a:lstStyle/>
          <a:p>
            <a:endParaRPr lang="es-CL"/>
          </a:p>
        </p:txBody>
      </p:sp>
      <p:sp>
        <p:nvSpPr>
          <p:cNvPr id="7" name="Marcador de número de diapositiva 6"/>
          <p:cNvSpPr>
            <a:spLocks noGrp="1"/>
          </p:cNvSpPr>
          <p:nvPr>
            <p:ph type="sldNum" sz="quarter" idx="12"/>
          </p:nvPr>
        </p:nvSpPr>
        <p:spPr/>
        <p:txBody>
          <a:bodyPr/>
          <a:lstStyle/>
          <a:p>
            <a:fld id="{92365E8C-96AC-4251-A37E-2787F655BA3C}" type="slidenum">
              <a:rPr lang="es-CL" smtClean="0"/>
              <a:t>‹Nº›</a:t>
            </a:fld>
            <a:endParaRPr lang="es-CL"/>
          </a:p>
        </p:txBody>
      </p:sp>
    </p:spTree>
    <p:extLst>
      <p:ext uri="{BB962C8B-B14F-4D97-AF65-F5344CB8AC3E}">
        <p14:creationId xmlns:p14="http://schemas.microsoft.com/office/powerpoint/2010/main" val="453307841"/>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ítulo y texto vertical">
    <p:spTree>
      <p:nvGrpSpPr>
        <p:cNvPr id="1" name=""/>
        <p:cNvGrpSpPr/>
        <p:nvPr/>
      </p:nvGrpSpPr>
      <p:grpSpPr>
        <a:xfrm>
          <a:off x="0" y="0"/>
          <a:ext cx="0" cy="0"/>
          <a:chOff x="0" y="0"/>
          <a:chExt cx="0" cy="0"/>
        </a:xfrm>
      </p:grpSpPr>
      <p:sp>
        <p:nvSpPr>
          <p:cNvPr id="2" name="Título 1"/>
          <p:cNvSpPr>
            <a:spLocks noGrp="1"/>
          </p:cNvSpPr>
          <p:nvPr>
            <p:ph type="title"/>
          </p:nvPr>
        </p:nvSpPr>
        <p:spPr/>
        <p:txBody>
          <a:bodyPr/>
          <a:lstStyle/>
          <a:p>
            <a:r>
              <a:rPr lang="es-ES" smtClean="0"/>
              <a:t>Haga clic para modificar el estilo de título del patrón</a:t>
            </a:r>
            <a:endParaRPr lang="es-CL"/>
          </a:p>
        </p:txBody>
      </p:sp>
      <p:sp>
        <p:nvSpPr>
          <p:cNvPr id="3" name="Marcador de texto vertical 2"/>
          <p:cNvSpPr>
            <a:spLocks noGrp="1"/>
          </p:cNvSpPr>
          <p:nvPr>
            <p:ph type="body" orient="vert" idx="1"/>
          </p:nvPr>
        </p:nvSpPr>
        <p:spPr/>
        <p:txBody>
          <a:bodyPr vert="eaVert"/>
          <a:lstStyle/>
          <a:p>
            <a:pPr lvl="0"/>
            <a:r>
              <a:rPr lang="es-ES" smtClean="0"/>
              <a:t>Editar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CL"/>
          </a:p>
        </p:txBody>
      </p:sp>
      <p:sp>
        <p:nvSpPr>
          <p:cNvPr id="4" name="Marcador de fecha 3"/>
          <p:cNvSpPr>
            <a:spLocks noGrp="1"/>
          </p:cNvSpPr>
          <p:nvPr>
            <p:ph type="dt" sz="half" idx="10"/>
          </p:nvPr>
        </p:nvSpPr>
        <p:spPr/>
        <p:txBody>
          <a:bodyPr/>
          <a:lstStyle/>
          <a:p>
            <a:fld id="{B6D73E2C-E320-41F3-A27B-2AC730C4F309}" type="datetimeFigureOut">
              <a:rPr lang="es-CL" smtClean="0"/>
              <a:t>29-12-2022</a:t>
            </a:fld>
            <a:endParaRPr lang="es-CL"/>
          </a:p>
        </p:txBody>
      </p:sp>
      <p:sp>
        <p:nvSpPr>
          <p:cNvPr id="5" name="Marcador de pie de página 4"/>
          <p:cNvSpPr>
            <a:spLocks noGrp="1"/>
          </p:cNvSpPr>
          <p:nvPr>
            <p:ph type="ftr" sz="quarter" idx="11"/>
          </p:nvPr>
        </p:nvSpPr>
        <p:spPr/>
        <p:txBody>
          <a:bodyPr/>
          <a:lstStyle/>
          <a:p>
            <a:endParaRPr lang="es-CL"/>
          </a:p>
        </p:txBody>
      </p:sp>
      <p:sp>
        <p:nvSpPr>
          <p:cNvPr id="6" name="Marcador de número de diapositiva 5"/>
          <p:cNvSpPr>
            <a:spLocks noGrp="1"/>
          </p:cNvSpPr>
          <p:nvPr>
            <p:ph type="sldNum" sz="quarter" idx="12"/>
          </p:nvPr>
        </p:nvSpPr>
        <p:spPr/>
        <p:txBody>
          <a:bodyPr/>
          <a:lstStyle/>
          <a:p>
            <a:fld id="{92365E8C-96AC-4251-A37E-2787F655BA3C}" type="slidenum">
              <a:rPr lang="es-CL" smtClean="0"/>
              <a:t>‹Nº›</a:t>
            </a:fld>
            <a:endParaRPr lang="es-CL"/>
          </a:p>
        </p:txBody>
      </p:sp>
    </p:spTree>
    <p:extLst>
      <p:ext uri="{BB962C8B-B14F-4D97-AF65-F5344CB8AC3E}">
        <p14:creationId xmlns:p14="http://schemas.microsoft.com/office/powerpoint/2010/main" val="2587861122"/>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Título vertical y texto">
    <p:spTree>
      <p:nvGrpSpPr>
        <p:cNvPr id="1" name=""/>
        <p:cNvGrpSpPr/>
        <p:nvPr/>
      </p:nvGrpSpPr>
      <p:grpSpPr>
        <a:xfrm>
          <a:off x="0" y="0"/>
          <a:ext cx="0" cy="0"/>
          <a:chOff x="0" y="0"/>
          <a:chExt cx="0" cy="0"/>
        </a:xfrm>
      </p:grpSpPr>
      <p:sp>
        <p:nvSpPr>
          <p:cNvPr id="2" name="Título vertical 1"/>
          <p:cNvSpPr>
            <a:spLocks noGrp="1"/>
          </p:cNvSpPr>
          <p:nvPr>
            <p:ph type="title" orient="vert"/>
          </p:nvPr>
        </p:nvSpPr>
        <p:spPr>
          <a:xfrm>
            <a:off x="8724900" y="365125"/>
            <a:ext cx="2628900" cy="5811838"/>
          </a:xfrm>
        </p:spPr>
        <p:txBody>
          <a:bodyPr vert="eaVert"/>
          <a:lstStyle/>
          <a:p>
            <a:r>
              <a:rPr lang="es-ES" smtClean="0"/>
              <a:t>Haga clic para modificar el estilo de título del patrón</a:t>
            </a:r>
            <a:endParaRPr lang="es-CL"/>
          </a:p>
        </p:txBody>
      </p:sp>
      <p:sp>
        <p:nvSpPr>
          <p:cNvPr id="3" name="Marcador de texto vertical 2"/>
          <p:cNvSpPr>
            <a:spLocks noGrp="1"/>
          </p:cNvSpPr>
          <p:nvPr>
            <p:ph type="body" orient="vert" idx="1"/>
          </p:nvPr>
        </p:nvSpPr>
        <p:spPr>
          <a:xfrm>
            <a:off x="838200" y="365125"/>
            <a:ext cx="7734300" cy="5811838"/>
          </a:xfrm>
        </p:spPr>
        <p:txBody>
          <a:bodyPr vert="eaVert"/>
          <a:lstStyle/>
          <a:p>
            <a:pPr lvl="0"/>
            <a:r>
              <a:rPr lang="es-ES" smtClean="0"/>
              <a:t>Editar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CL"/>
          </a:p>
        </p:txBody>
      </p:sp>
      <p:sp>
        <p:nvSpPr>
          <p:cNvPr id="4" name="Marcador de fecha 3"/>
          <p:cNvSpPr>
            <a:spLocks noGrp="1"/>
          </p:cNvSpPr>
          <p:nvPr>
            <p:ph type="dt" sz="half" idx="10"/>
          </p:nvPr>
        </p:nvSpPr>
        <p:spPr/>
        <p:txBody>
          <a:bodyPr/>
          <a:lstStyle/>
          <a:p>
            <a:fld id="{B6D73E2C-E320-41F3-A27B-2AC730C4F309}" type="datetimeFigureOut">
              <a:rPr lang="es-CL" smtClean="0"/>
              <a:t>29-12-2022</a:t>
            </a:fld>
            <a:endParaRPr lang="es-CL"/>
          </a:p>
        </p:txBody>
      </p:sp>
      <p:sp>
        <p:nvSpPr>
          <p:cNvPr id="5" name="Marcador de pie de página 4"/>
          <p:cNvSpPr>
            <a:spLocks noGrp="1"/>
          </p:cNvSpPr>
          <p:nvPr>
            <p:ph type="ftr" sz="quarter" idx="11"/>
          </p:nvPr>
        </p:nvSpPr>
        <p:spPr/>
        <p:txBody>
          <a:bodyPr/>
          <a:lstStyle/>
          <a:p>
            <a:endParaRPr lang="es-CL"/>
          </a:p>
        </p:txBody>
      </p:sp>
      <p:sp>
        <p:nvSpPr>
          <p:cNvPr id="6" name="Marcador de número de diapositiva 5"/>
          <p:cNvSpPr>
            <a:spLocks noGrp="1"/>
          </p:cNvSpPr>
          <p:nvPr>
            <p:ph type="sldNum" sz="quarter" idx="12"/>
          </p:nvPr>
        </p:nvSpPr>
        <p:spPr/>
        <p:txBody>
          <a:bodyPr/>
          <a:lstStyle/>
          <a:p>
            <a:fld id="{92365E8C-96AC-4251-A37E-2787F655BA3C}" type="slidenum">
              <a:rPr lang="es-CL" smtClean="0"/>
              <a:t>‹Nº›</a:t>
            </a:fld>
            <a:endParaRPr lang="es-CL"/>
          </a:p>
        </p:txBody>
      </p:sp>
    </p:spTree>
    <p:extLst>
      <p:ext uri="{BB962C8B-B14F-4D97-AF65-F5344CB8AC3E}">
        <p14:creationId xmlns:p14="http://schemas.microsoft.com/office/powerpoint/2010/main" val="2649240664"/>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Marcador de título 1"/>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s-ES" smtClean="0"/>
              <a:t>Haga clic para modificar el estilo de título del patrón</a:t>
            </a:r>
            <a:endParaRPr lang="es-CL"/>
          </a:p>
        </p:txBody>
      </p:sp>
      <p:sp>
        <p:nvSpPr>
          <p:cNvPr id="3" name="Marcador de texto 2"/>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s-ES" smtClean="0"/>
              <a:t>Editar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CL"/>
          </a:p>
        </p:txBody>
      </p:sp>
      <p:sp>
        <p:nvSpPr>
          <p:cNvPr id="4" name="Marcador de fecha 3"/>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B6D73E2C-E320-41F3-A27B-2AC730C4F309}" type="datetimeFigureOut">
              <a:rPr lang="es-CL" smtClean="0"/>
              <a:t>29-12-2022</a:t>
            </a:fld>
            <a:endParaRPr lang="es-CL"/>
          </a:p>
        </p:txBody>
      </p:sp>
      <p:sp>
        <p:nvSpPr>
          <p:cNvPr id="5" name="Marcador de pie de página 4"/>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s-CL"/>
          </a:p>
        </p:txBody>
      </p:sp>
      <p:sp>
        <p:nvSpPr>
          <p:cNvPr id="6" name="Marcador de número de diapositiva 5"/>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92365E8C-96AC-4251-A37E-2787F655BA3C}" type="slidenum">
              <a:rPr lang="es-CL" smtClean="0"/>
              <a:t>‹Nº›</a:t>
            </a:fld>
            <a:endParaRPr lang="es-CL"/>
          </a:p>
        </p:txBody>
      </p:sp>
    </p:spTree>
    <p:extLst>
      <p:ext uri="{BB962C8B-B14F-4D97-AF65-F5344CB8AC3E}">
        <p14:creationId xmlns:p14="http://schemas.microsoft.com/office/powerpoint/2010/main" val="3618682971"/>
      </p:ext>
    </p:extLst>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s-CL"/>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8" Type="http://schemas.openxmlformats.org/officeDocument/2006/relationships/image" Target="../media/image6.png"/><Relationship Id="rId3" Type="http://schemas.openxmlformats.org/officeDocument/2006/relationships/image" Target="../media/image2.png"/><Relationship Id="rId7" Type="http://schemas.openxmlformats.org/officeDocument/2006/relationships/image" Target="../media/image5.png"/><Relationship Id="rId2" Type="http://schemas.openxmlformats.org/officeDocument/2006/relationships/image" Target="../media/image1.png"/><Relationship Id="rId1" Type="http://schemas.openxmlformats.org/officeDocument/2006/relationships/slideLayout" Target="../slideLayouts/slideLayout1.xml"/><Relationship Id="rId6" Type="http://schemas.microsoft.com/office/2007/relationships/hdphoto" Target="../media/hdphoto1.wdp"/><Relationship Id="rId5" Type="http://schemas.openxmlformats.org/officeDocument/2006/relationships/image" Target="../media/image4.png"/><Relationship Id="rId4" Type="http://schemas.openxmlformats.org/officeDocument/2006/relationships/image" Target="../media/image3.png"/></Relationships>
</file>

<file path=ppt/slides/_rels/slide2.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image" Target="../media/image1.png"/><Relationship Id="rId1" Type="http://schemas.openxmlformats.org/officeDocument/2006/relationships/slideLayout" Target="../slideLayouts/slideLayout1.xml"/></Relationships>
</file>

<file path=ppt/slides/_rels/slide3.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image" Target="../media/image1.png"/><Relationship Id="rId1" Type="http://schemas.openxmlformats.org/officeDocument/2006/relationships/slideLayout" Target="../slideLayouts/slideLayout1.xml"/><Relationship Id="rId4" Type="http://schemas.openxmlformats.org/officeDocument/2006/relationships/image" Target="../media/image7.png"/></Relationships>
</file>

<file path=ppt/slides/_rels/slide4.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image" Target="../media/image1.png"/><Relationship Id="rId1" Type="http://schemas.openxmlformats.org/officeDocument/2006/relationships/slideLayout" Target="../slideLayouts/slideLayout1.xml"/><Relationship Id="rId4" Type="http://schemas.openxmlformats.org/officeDocument/2006/relationships/image" Target="../media/image8.png"/></Relationships>
</file>

<file path=ppt/slides/_rels/slide5.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image" Target="../media/image1.png"/><Relationship Id="rId1" Type="http://schemas.openxmlformats.org/officeDocument/2006/relationships/slideLayout" Target="../slideLayouts/slideLayout1.xml"/><Relationship Id="rId5" Type="http://schemas.openxmlformats.org/officeDocument/2006/relationships/image" Target="../media/image8.png"/><Relationship Id="rId4" Type="http://schemas.openxmlformats.org/officeDocument/2006/relationships/image" Target="../media/image7.png"/></Relationships>
</file>

<file path=ppt/slides/_rels/slide6.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image" Target="../media/image1.png"/><Relationship Id="rId1" Type="http://schemas.openxmlformats.org/officeDocument/2006/relationships/slideLayout" Target="../slideLayouts/slideLayout1.xml"/><Relationship Id="rId5" Type="http://schemas.openxmlformats.org/officeDocument/2006/relationships/image" Target="../media/image7.png"/><Relationship Id="rId4" Type="http://schemas.openxmlformats.org/officeDocument/2006/relationships/image" Target="../media/image9.png"/></Relationships>
</file>

<file path=ppt/slides/_rels/slide7.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image" Target="../media/image1.png"/><Relationship Id="rId1" Type="http://schemas.openxmlformats.org/officeDocument/2006/relationships/slideLayout" Target="../slideLayouts/slideLayout1.xml"/><Relationship Id="rId5" Type="http://schemas.openxmlformats.org/officeDocument/2006/relationships/image" Target="../media/image10.jpeg"/><Relationship Id="rId4" Type="http://schemas.openxmlformats.org/officeDocument/2006/relationships/image" Target="../media/image7.png"/></Relationships>
</file>

<file path=ppt/slides/_rels/slide8.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image" Target="../media/image1.png"/><Relationship Id="rId1" Type="http://schemas.openxmlformats.org/officeDocument/2006/relationships/slideLayout" Target="../slideLayouts/slideLayout1.xml"/><Relationship Id="rId6" Type="http://schemas.openxmlformats.org/officeDocument/2006/relationships/image" Target="../media/image13.jpeg"/><Relationship Id="rId5" Type="http://schemas.openxmlformats.org/officeDocument/2006/relationships/image" Target="../media/image12.jpeg"/><Relationship Id="rId4" Type="http://schemas.openxmlformats.org/officeDocument/2006/relationships/image" Target="../media/image11.jpeg"/></Relationships>
</file>

<file path=ppt/slides/_rels/slide9.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image" Target="../media/image1.png"/><Relationship Id="rId1" Type="http://schemas.openxmlformats.org/officeDocument/2006/relationships/slideLayout" Target="../slideLayouts/slideLayout1.xml"/><Relationship Id="rId6" Type="http://schemas.openxmlformats.org/officeDocument/2006/relationships/image" Target="../media/image15.jpeg"/><Relationship Id="rId5" Type="http://schemas.openxmlformats.org/officeDocument/2006/relationships/image" Target="../media/image14.jpeg"/><Relationship Id="rId4" Type="http://schemas.openxmlformats.org/officeDocument/2006/relationships/image" Target="../media/image7.png"/></Relationships>
</file>

<file path=ppt/slides/_rels/slide10.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image" Target="../media/image1.png"/><Relationship Id="rId1" Type="http://schemas.openxmlformats.org/officeDocument/2006/relationships/slideLayout" Target="../slideLayouts/slideLayout1.xml"/><Relationship Id="rId5" Type="http://schemas.openxmlformats.org/officeDocument/2006/relationships/image" Target="../media/image16.png"/><Relationship Id="rId4" Type="http://schemas.openxmlformats.org/officeDocument/2006/relationships/image" Target="../media/image7.png"/></Relationships>
</file>

<file path=ppt/slides/_rels/slide11.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image" Target="../media/image1.png"/><Relationship Id="rId1" Type="http://schemas.openxmlformats.org/officeDocument/2006/relationships/slideLayout" Target="../slideLayouts/slideLayout1.xml"/><Relationship Id="rId4" Type="http://schemas.openxmlformats.org/officeDocument/2006/relationships/image" Target="../media/image17.jpeg"/></Relationships>
</file>

<file path=ppt/slides/_rels/slide12.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image" Target="../media/image1.png"/><Relationship Id="rId1" Type="http://schemas.openxmlformats.org/officeDocument/2006/relationships/slideLayout" Target="../slideLayouts/slideLayout1.xml"/><Relationship Id="rId5" Type="http://schemas.openxmlformats.org/officeDocument/2006/relationships/image" Target="../media/image18.png"/><Relationship Id="rId4" Type="http://schemas.openxmlformats.org/officeDocument/2006/relationships/image" Target="../media/image7.png"/></Relationships>
</file>

<file path=ppt/slides/_rels/slide13.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image" Target="../media/image1.png"/><Relationship Id="rId1" Type="http://schemas.openxmlformats.org/officeDocument/2006/relationships/slideLayout" Target="../slideLayouts/slideLayout1.xml"/><Relationship Id="rId4" Type="http://schemas.openxmlformats.org/officeDocument/2006/relationships/image" Target="../media/image7.png"/></Relationships>
</file>

<file path=ppt/slides/_rels/slide14.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image" Target="../media/image1.png"/><Relationship Id="rId1" Type="http://schemas.openxmlformats.org/officeDocument/2006/relationships/slideLayout" Target="../slideLayouts/slideLayout1.xml"/><Relationship Id="rId4" Type="http://schemas.openxmlformats.org/officeDocument/2006/relationships/image" Target="../media/image7.png"/></Relationships>
</file>

<file path=ppt/slides/_rels/slide15.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image" Target="../media/image1.png"/><Relationship Id="rId1" Type="http://schemas.openxmlformats.org/officeDocument/2006/relationships/slideLayout" Target="../slideLayouts/slideLayout1.xml"/><Relationship Id="rId5" Type="http://schemas.openxmlformats.org/officeDocument/2006/relationships/image" Target="../media/image20.png"/><Relationship Id="rId4" Type="http://schemas.openxmlformats.org/officeDocument/2006/relationships/image" Target="../media/image19.png"/></Relationships>
</file>

<file path=ppt/slides/_rels/slide16.xml.rels><?xml version="1.0" encoding="UTF-8" standalone="yes"?>
<Relationships xmlns="http://schemas.openxmlformats.org/package/2006/relationships"><Relationship Id="rId8" Type="http://schemas.microsoft.com/office/2007/relationships/hdphoto" Target="../media/hdphoto2.wdp"/><Relationship Id="rId3" Type="http://schemas.openxmlformats.org/officeDocument/2006/relationships/image" Target="../media/image6.png"/><Relationship Id="rId7" Type="http://schemas.openxmlformats.org/officeDocument/2006/relationships/image" Target="../media/image23.png"/><Relationship Id="rId2" Type="http://schemas.openxmlformats.org/officeDocument/2006/relationships/image" Target="../media/image1.png"/><Relationship Id="rId1" Type="http://schemas.openxmlformats.org/officeDocument/2006/relationships/slideLayout" Target="../slideLayouts/slideLayout1.xml"/><Relationship Id="rId6" Type="http://schemas.openxmlformats.org/officeDocument/2006/relationships/image" Target="../media/image7.png"/><Relationship Id="rId5" Type="http://schemas.openxmlformats.org/officeDocument/2006/relationships/image" Target="../media/image22.png"/><Relationship Id="rId4" Type="http://schemas.openxmlformats.org/officeDocument/2006/relationships/image" Target="../media/image21.png"/><Relationship Id="rId9" Type="http://schemas.openxmlformats.org/officeDocument/2006/relationships/image" Target="../media/image24.png"/></Relationships>
</file>

<file path=ppt/slides/_rels/slide17.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image" Target="../media/image1.png"/><Relationship Id="rId1" Type="http://schemas.openxmlformats.org/officeDocument/2006/relationships/slideLayout" Target="../slideLayouts/slideLayout1.xml"/><Relationship Id="rId6" Type="http://schemas.openxmlformats.org/officeDocument/2006/relationships/image" Target="../media/image7.png"/><Relationship Id="rId5" Type="http://schemas.openxmlformats.org/officeDocument/2006/relationships/image" Target="../media/image25.png"/><Relationship Id="rId4" Type="http://schemas.openxmlformats.org/officeDocument/2006/relationships/image" Target="../media/image2.png"/></Relationships>
</file>

<file path=ppt/slides/_rels/slide18.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image" Target="../media/image26.png"/><Relationship Id="rId1" Type="http://schemas.openxmlformats.org/officeDocument/2006/relationships/slideLayout" Target="../slideLayouts/slideLayout1.xml"/><Relationship Id="rId6" Type="http://schemas.openxmlformats.org/officeDocument/2006/relationships/image" Target="../media/image28.png"/><Relationship Id="rId5" Type="http://schemas.openxmlformats.org/officeDocument/2006/relationships/image" Target="../media/image27.png"/><Relationship Id="rId4" Type="http://schemas.openxmlformats.org/officeDocument/2006/relationships/image" Target="../media/image6.png"/></Relationships>
</file>

<file path=ppt/slides/_rels/slide19.xml.rels><?xml version="1.0" encoding="UTF-8" standalone="yes"?>
<Relationships xmlns="http://schemas.openxmlformats.org/package/2006/relationships"><Relationship Id="rId3" Type="http://schemas.openxmlformats.org/officeDocument/2006/relationships/image" Target="../media/image1.png"/><Relationship Id="rId7" Type="http://schemas.openxmlformats.org/officeDocument/2006/relationships/image" Target="../media/image31.jpeg"/><Relationship Id="rId2" Type="http://schemas.openxmlformats.org/officeDocument/2006/relationships/image" Target="../media/image26.png"/><Relationship Id="rId1" Type="http://schemas.openxmlformats.org/officeDocument/2006/relationships/slideLayout" Target="../slideLayouts/slideLayout1.xml"/><Relationship Id="rId6" Type="http://schemas.openxmlformats.org/officeDocument/2006/relationships/image" Target="../media/image30.png"/><Relationship Id="rId5" Type="http://schemas.openxmlformats.org/officeDocument/2006/relationships/image" Target="../media/image29.png"/><Relationship Id="rId4" Type="http://schemas.openxmlformats.org/officeDocument/2006/relationships/image" Target="../media/image6.png"/></Relationships>
</file>

<file path=ppt/slides/_rels/slide20.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image" Target="../media/image26.png"/><Relationship Id="rId1" Type="http://schemas.openxmlformats.org/officeDocument/2006/relationships/slideLayout" Target="../slideLayouts/slideLayout1.xml"/><Relationship Id="rId6" Type="http://schemas.openxmlformats.org/officeDocument/2006/relationships/image" Target="../media/image33.jpeg"/><Relationship Id="rId5" Type="http://schemas.openxmlformats.org/officeDocument/2006/relationships/image" Target="../media/image32.jpeg"/><Relationship Id="rId4" Type="http://schemas.openxmlformats.org/officeDocument/2006/relationships/image" Target="../media/image6.png"/></Relationships>
</file>

<file path=ppt/slides/_rels/slide21.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image" Target="../media/image1.png"/><Relationship Id="rId1" Type="http://schemas.openxmlformats.org/officeDocument/2006/relationships/slideLayout" Target="../slideLayouts/slideLayout1.xml"/><Relationship Id="rId6" Type="http://schemas.openxmlformats.org/officeDocument/2006/relationships/image" Target="../media/image34.jpeg"/><Relationship Id="rId5" Type="http://schemas.openxmlformats.org/officeDocument/2006/relationships/image" Target="../media/image3.png"/><Relationship Id="rId4" Type="http://schemas.openxmlformats.org/officeDocument/2006/relationships/image" Target="../media/image6.png"/></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8" name="Imagen 7"/>
          <p:cNvPicPr>
            <a:picLocks noChangeAspect="1"/>
          </p:cNvPicPr>
          <p:nvPr/>
        </p:nvPicPr>
        <p:blipFill>
          <a:blip r:embed="rId2"/>
          <a:stretch>
            <a:fillRect/>
          </a:stretch>
        </p:blipFill>
        <p:spPr>
          <a:xfrm>
            <a:off x="0" y="0"/>
            <a:ext cx="12191999" cy="6858000"/>
          </a:xfrm>
          <a:prstGeom prst="rect">
            <a:avLst/>
          </a:prstGeom>
        </p:spPr>
      </p:pic>
      <p:pic>
        <p:nvPicPr>
          <p:cNvPr id="2" name="Imagen 1"/>
          <p:cNvPicPr>
            <a:picLocks noChangeAspect="1"/>
          </p:cNvPicPr>
          <p:nvPr/>
        </p:nvPicPr>
        <p:blipFill>
          <a:blip r:embed="rId3"/>
          <a:stretch>
            <a:fillRect/>
          </a:stretch>
        </p:blipFill>
        <p:spPr>
          <a:xfrm>
            <a:off x="5957889" y="0"/>
            <a:ext cx="6138862" cy="6858000"/>
          </a:xfrm>
          <a:prstGeom prst="rect">
            <a:avLst/>
          </a:prstGeom>
        </p:spPr>
      </p:pic>
      <p:sp>
        <p:nvSpPr>
          <p:cNvPr id="22" name="Text Placeholder 1"/>
          <p:cNvSpPr txBox="1">
            <a:spLocks/>
          </p:cNvSpPr>
          <p:nvPr/>
        </p:nvSpPr>
        <p:spPr>
          <a:xfrm>
            <a:off x="-373611" y="1540164"/>
            <a:ext cx="6604000" cy="535531"/>
          </a:xfrm>
          <a:prstGeom prst="rect">
            <a:avLst/>
          </a:prstGeom>
        </p:spPr>
        <p:txBody>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indent="0" algn="ctr">
              <a:buNone/>
            </a:pPr>
            <a:r>
              <a:rPr lang="en-ID" sz="3200" dirty="0" smtClean="0">
                <a:solidFill>
                  <a:schemeClr val="bg1"/>
                </a:solidFill>
                <a:latin typeface="+mj-lt"/>
              </a:rPr>
              <a:t>MONTAJES DE ARTILLERÍA</a:t>
            </a:r>
          </a:p>
          <a:p>
            <a:pPr marL="0" indent="0" algn="ctr">
              <a:buNone/>
            </a:pPr>
            <a:r>
              <a:rPr lang="en-ID" sz="3200" dirty="0" smtClean="0">
                <a:solidFill>
                  <a:schemeClr val="bg1"/>
                </a:solidFill>
                <a:latin typeface="+mj-lt"/>
              </a:rPr>
              <a:t>Sistemas Navales</a:t>
            </a:r>
          </a:p>
          <a:p>
            <a:pPr marL="0" indent="0" algn="ctr">
              <a:buNone/>
            </a:pPr>
            <a:r>
              <a:rPr lang="en-ID" sz="3200" dirty="0" smtClean="0">
                <a:solidFill>
                  <a:schemeClr val="bg1"/>
                </a:solidFill>
                <a:latin typeface="Arial Rounded MT Bold" panose="020F0704030504030204" pitchFamily="34" charset="0"/>
              </a:rPr>
              <a:t>UT </a:t>
            </a:r>
            <a:r>
              <a:rPr lang="en-ID" sz="3200" dirty="0" smtClean="0">
                <a:solidFill>
                  <a:schemeClr val="bg1"/>
                </a:solidFill>
                <a:latin typeface="Arial Rounded MT Bold" panose="020F0704030504030204" pitchFamily="34" charset="0"/>
              </a:rPr>
              <a:t>N°2</a:t>
            </a:r>
            <a:endParaRPr lang="en-US" sz="3200" dirty="0">
              <a:solidFill>
                <a:schemeClr val="bg1"/>
              </a:solidFill>
              <a:latin typeface="Arial Rounded MT Bold" panose="020F0704030504030204" pitchFamily="34" charset="0"/>
            </a:endParaRPr>
          </a:p>
        </p:txBody>
      </p:sp>
      <p:pic>
        <p:nvPicPr>
          <p:cNvPr id="25" name="Imagen 24"/>
          <p:cNvPicPr>
            <a:picLocks noChangeAspect="1"/>
          </p:cNvPicPr>
          <p:nvPr/>
        </p:nvPicPr>
        <p:blipFill rotWithShape="1">
          <a:blip r:embed="rId4"/>
          <a:srcRect l="1802" t="25245" r="32661" b="30920"/>
          <a:stretch/>
        </p:blipFill>
        <p:spPr>
          <a:xfrm>
            <a:off x="1219667" y="3814143"/>
            <a:ext cx="3245995" cy="1447395"/>
          </a:xfrm>
          <a:prstGeom prst="ellipse">
            <a:avLst/>
          </a:prstGeom>
          <a:ln w="63500" cap="rnd">
            <a:solidFill>
              <a:srgbClr val="333333"/>
            </a:solidFill>
          </a:ln>
          <a:effectLst>
            <a:outerShdw blurRad="381000" dist="292100" dir="5400000" sx="-80000" sy="-18000" rotWithShape="0">
              <a:srgbClr val="000000">
                <a:alpha val="22000"/>
              </a:srgbClr>
            </a:outerShdw>
          </a:effectLst>
          <a:scene3d>
            <a:camera prst="orthographicFront"/>
            <a:lightRig rig="contrasting" dir="t">
              <a:rot lat="0" lon="0" rev="3000000"/>
            </a:lightRig>
          </a:scene3d>
          <a:sp3d contourW="7620">
            <a:bevelT w="95250" h="31750"/>
            <a:contourClr>
              <a:srgbClr val="333333"/>
            </a:contourClr>
          </a:sp3d>
        </p:spPr>
      </p:pic>
      <p:grpSp>
        <p:nvGrpSpPr>
          <p:cNvPr id="3" name="Grupo 2"/>
          <p:cNvGrpSpPr/>
          <p:nvPr/>
        </p:nvGrpSpPr>
        <p:grpSpPr>
          <a:xfrm>
            <a:off x="7078845" y="3605806"/>
            <a:ext cx="4058862" cy="1232300"/>
            <a:chOff x="6706769" y="2803919"/>
            <a:chExt cx="4058862" cy="1232300"/>
          </a:xfrm>
        </p:grpSpPr>
        <p:pic>
          <p:nvPicPr>
            <p:cNvPr id="10" name="Imagen 9"/>
            <p:cNvPicPr>
              <a:picLocks noChangeAspect="1"/>
            </p:cNvPicPr>
            <p:nvPr/>
          </p:nvPicPr>
          <p:blipFill rotWithShape="1">
            <a:blip r:embed="rId5">
              <a:extLst>
                <a:ext uri="{BEBA8EAE-BF5A-486C-A8C5-ECC9F3942E4B}">
                  <a14:imgProps xmlns:a14="http://schemas.microsoft.com/office/drawing/2010/main">
                    <a14:imgLayer r:embed="rId6">
                      <a14:imgEffect>
                        <a14:saturation sat="0"/>
                      </a14:imgEffect>
                    </a14:imgLayer>
                  </a14:imgProps>
                </a:ext>
              </a:extLst>
            </a:blip>
            <a:srcRect t="15575" r="3234" b="16433"/>
            <a:stretch/>
          </p:blipFill>
          <p:spPr>
            <a:xfrm>
              <a:off x="8758236" y="2803919"/>
              <a:ext cx="2007395" cy="1232300"/>
            </a:xfrm>
            <a:prstGeom prst="rect">
              <a:avLst/>
            </a:prstGeom>
            <a:ln w="38100" cap="sq">
              <a:solidFill>
                <a:srgbClr val="000000"/>
              </a:solidFill>
              <a:prstDash val="solid"/>
              <a:miter lim="800000"/>
            </a:ln>
            <a:effectLst>
              <a:outerShdw blurRad="50800" dist="38100" dir="2700000" algn="tl" rotWithShape="0">
                <a:srgbClr val="000000">
                  <a:alpha val="43000"/>
                </a:srgbClr>
              </a:outerShdw>
            </a:effectLst>
          </p:spPr>
        </p:pic>
        <p:pic>
          <p:nvPicPr>
            <p:cNvPr id="11" name="Imagen 10"/>
            <p:cNvPicPr>
              <a:picLocks noChangeAspect="1"/>
            </p:cNvPicPr>
            <p:nvPr/>
          </p:nvPicPr>
          <p:blipFill rotWithShape="1">
            <a:blip r:embed="rId7">
              <a:grayscl/>
            </a:blip>
            <a:srcRect b="15443"/>
            <a:stretch/>
          </p:blipFill>
          <p:spPr>
            <a:xfrm>
              <a:off x="6706769" y="2853928"/>
              <a:ext cx="1958413" cy="1132285"/>
            </a:xfrm>
            <a:prstGeom prst="rect">
              <a:avLst/>
            </a:prstGeom>
            <a:ln w="88900" cap="sq" cmpd="thickThin">
              <a:solidFill>
                <a:srgbClr val="000000"/>
              </a:solidFill>
              <a:prstDash val="solid"/>
              <a:miter lim="800000"/>
            </a:ln>
            <a:effectLst>
              <a:innerShdw blurRad="76200">
                <a:srgbClr val="000000"/>
              </a:innerShdw>
            </a:effectLst>
          </p:spPr>
        </p:pic>
      </p:grpSp>
      <p:pic>
        <p:nvPicPr>
          <p:cNvPr id="14" name="Imagen 13"/>
          <p:cNvPicPr>
            <a:picLocks noChangeAspect="1"/>
          </p:cNvPicPr>
          <p:nvPr/>
        </p:nvPicPr>
        <p:blipFill>
          <a:blip r:embed="rId8" cstate="print">
            <a:extLst>
              <a:ext uri="{28A0092B-C50C-407E-A947-70E740481C1C}">
                <a14:useLocalDpi xmlns:a14="http://schemas.microsoft.com/office/drawing/2010/main" val="0"/>
              </a:ext>
            </a:extLst>
          </a:blip>
          <a:stretch>
            <a:fillRect/>
          </a:stretch>
        </p:blipFill>
        <p:spPr>
          <a:xfrm>
            <a:off x="8334285" y="1326810"/>
            <a:ext cx="1497769" cy="1497769"/>
          </a:xfrm>
          <a:prstGeom prst="rect">
            <a:avLst/>
          </a:prstGeom>
        </p:spPr>
      </p:pic>
    </p:spTree>
    <p:extLst>
      <p:ext uri="{BB962C8B-B14F-4D97-AF65-F5344CB8AC3E}">
        <p14:creationId xmlns:p14="http://schemas.microsoft.com/office/powerpoint/2010/main" val="2471155783"/>
      </p:ext>
    </p:extLst>
  </p:cSld>
  <p:clrMapOvr>
    <a:masterClrMapping/>
  </p:clrMapOvr>
  <p:timing>
    <p:tnLst>
      <p:par>
        <p:cTn id="1" dur="indefinite" restart="never" nodeType="tmRoot"/>
      </p:par>
    </p:tn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n 1"/>
          <p:cNvPicPr>
            <a:picLocks noChangeAspect="1"/>
          </p:cNvPicPr>
          <p:nvPr/>
        </p:nvPicPr>
        <p:blipFill>
          <a:blip r:embed="rId2"/>
          <a:stretch>
            <a:fillRect/>
          </a:stretch>
        </p:blipFill>
        <p:spPr>
          <a:xfrm>
            <a:off x="0" y="0"/>
            <a:ext cx="12191999" cy="6858000"/>
          </a:xfrm>
          <a:prstGeom prst="rect">
            <a:avLst/>
          </a:prstGeom>
        </p:spPr>
      </p:pic>
      <p:sp>
        <p:nvSpPr>
          <p:cNvPr id="4" name="Freeform: Shape 56">
            <a:extLst>
              <a:ext uri="{FF2B5EF4-FFF2-40B4-BE49-F238E27FC236}">
                <a16:creationId xmlns:a16="http://schemas.microsoft.com/office/drawing/2014/main" xmlns="" id="{4EACC83D-63BF-48EF-BF00-F6E678AB4972}"/>
              </a:ext>
            </a:extLst>
          </p:cNvPr>
          <p:cNvSpPr/>
          <p:nvPr/>
        </p:nvSpPr>
        <p:spPr>
          <a:xfrm>
            <a:off x="0" y="0"/>
            <a:ext cx="4209142" cy="6858000"/>
          </a:xfrm>
          <a:custGeom>
            <a:avLst/>
            <a:gdLst>
              <a:gd name="connsiteX0" fmla="*/ 0 w 4356100"/>
              <a:gd name="connsiteY0" fmla="*/ 0 h 6858000"/>
              <a:gd name="connsiteX1" fmla="*/ 2701925 w 4356100"/>
              <a:gd name="connsiteY1" fmla="*/ 0 h 6858000"/>
              <a:gd name="connsiteX2" fmla="*/ 4356100 w 4356100"/>
              <a:gd name="connsiteY2" fmla="*/ 6858000 h 6858000"/>
              <a:gd name="connsiteX3" fmla="*/ 0 w 4356100"/>
              <a:gd name="connsiteY3" fmla="*/ 6858000 h 6858000"/>
              <a:gd name="connsiteX4" fmla="*/ 0 w 4356100"/>
              <a:gd name="connsiteY4" fmla="*/ 0 h 6858000"/>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4356100" h="6858000">
                <a:moveTo>
                  <a:pt x="0" y="0"/>
                </a:moveTo>
                <a:lnTo>
                  <a:pt x="2701925" y="0"/>
                </a:lnTo>
                <a:lnTo>
                  <a:pt x="4356100" y="6858000"/>
                </a:lnTo>
                <a:lnTo>
                  <a:pt x="0" y="6858000"/>
                </a:lnTo>
                <a:lnTo>
                  <a:pt x="0" y="0"/>
                </a:lnTo>
                <a:close/>
              </a:path>
            </a:pathLst>
          </a:custGeom>
          <a:solidFill>
            <a:schemeClr val="bg1">
              <a:alpha val="74000"/>
            </a:schemeClr>
          </a:solidFill>
          <a:ln>
            <a:noFill/>
          </a:ln>
          <a:scene3d>
            <a:camera prst="orthographicFront">
              <a:rot lat="0" lon="21599974" rev="0"/>
            </a:camera>
            <a:lightRig rig="threePt" dir="t"/>
          </a:scene3d>
        </p:spPr>
        <p:style>
          <a:lnRef idx="2">
            <a:schemeClr val="accent1">
              <a:shade val="50000"/>
            </a:schemeClr>
          </a:lnRef>
          <a:fillRef idx="1">
            <a:schemeClr val="accent1"/>
          </a:fillRef>
          <a:effectRef idx="0">
            <a:schemeClr val="accent1"/>
          </a:effectRef>
          <a:fontRef idx="minor">
            <a:schemeClr val="lt1"/>
          </a:fontRef>
        </p:style>
        <p:txBody>
          <a:bodyPr rtlCol="0" anchor="ctr"/>
          <a:lstStyle/>
          <a:p>
            <a:endParaRPr lang="es-CL" dirty="0">
              <a:solidFill>
                <a:srgbClr val="CC9900"/>
              </a:solidFill>
            </a:endParaRPr>
          </a:p>
        </p:txBody>
      </p:sp>
      <p:sp>
        <p:nvSpPr>
          <p:cNvPr id="7" name="CuadroTexto 6"/>
          <p:cNvSpPr txBox="1"/>
          <p:nvPr/>
        </p:nvSpPr>
        <p:spPr>
          <a:xfrm>
            <a:off x="153476" y="1923465"/>
            <a:ext cx="3073163" cy="584775"/>
          </a:xfrm>
          <a:prstGeom prst="rect">
            <a:avLst/>
          </a:prstGeom>
          <a:noFill/>
        </p:spPr>
        <p:txBody>
          <a:bodyPr wrap="square" rtlCol="0">
            <a:spAutoFit/>
          </a:bodyPr>
          <a:lstStyle/>
          <a:p>
            <a:r>
              <a:rPr lang="en-US" sz="3200" b="1" dirty="0" smtClean="0">
                <a:latin typeface="Britannic Bold" panose="020B0903060703020204" pitchFamily="34" charset="0"/>
                <a:ea typeface="Segoe UI Black" panose="020B0A02040204020203" pitchFamily="34" charset="0"/>
              </a:rPr>
              <a:t>¿Qué </a:t>
            </a:r>
            <a:r>
              <a:rPr lang="en-US" sz="3200" b="1" dirty="0">
                <a:latin typeface="Britannic Bold" panose="020B0903060703020204" pitchFamily="34" charset="0"/>
                <a:ea typeface="Segoe UI Black" panose="020B0A02040204020203" pitchFamily="34" charset="0"/>
              </a:rPr>
              <a:t>sabemos</a:t>
            </a:r>
            <a:r>
              <a:rPr lang="en-US" sz="3200" b="1" dirty="0" smtClean="0">
                <a:latin typeface="Britannic Bold" panose="020B0903060703020204" pitchFamily="34" charset="0"/>
                <a:ea typeface="Segoe UI Black" panose="020B0A02040204020203" pitchFamily="34" charset="0"/>
              </a:rPr>
              <a:t>?</a:t>
            </a:r>
            <a:endParaRPr lang="es-CL" sz="3200" b="1" dirty="0">
              <a:latin typeface="Britannic Bold" panose="020B0903060703020204" pitchFamily="34" charset="0"/>
              <a:ea typeface="Segoe UI Black" panose="020B0A02040204020203" pitchFamily="34" charset="0"/>
            </a:endParaRPr>
          </a:p>
        </p:txBody>
      </p:sp>
      <p:cxnSp>
        <p:nvCxnSpPr>
          <p:cNvPr id="8" name="Conector recto 7"/>
          <p:cNvCxnSpPr/>
          <p:nvPr/>
        </p:nvCxnSpPr>
        <p:spPr>
          <a:xfrm flipH="1">
            <a:off x="5041724" y="400372"/>
            <a:ext cx="0" cy="3528000"/>
          </a:xfrm>
          <a:prstGeom prst="line">
            <a:avLst/>
          </a:prstGeom>
          <a:ln w="28575">
            <a:solidFill>
              <a:schemeClr val="bg2">
                <a:lumMod val="75000"/>
              </a:schemeClr>
            </a:solidFill>
          </a:ln>
        </p:spPr>
        <p:style>
          <a:lnRef idx="1">
            <a:schemeClr val="accent1"/>
          </a:lnRef>
          <a:fillRef idx="0">
            <a:schemeClr val="accent1"/>
          </a:fillRef>
          <a:effectRef idx="0">
            <a:schemeClr val="accent1"/>
          </a:effectRef>
          <a:fontRef idx="minor">
            <a:schemeClr val="tx1"/>
          </a:fontRef>
        </p:style>
      </p:cxnSp>
      <p:sp>
        <p:nvSpPr>
          <p:cNvPr id="9" name="Elipse 8"/>
          <p:cNvSpPr/>
          <p:nvPr/>
        </p:nvSpPr>
        <p:spPr>
          <a:xfrm>
            <a:off x="4957354" y="1091295"/>
            <a:ext cx="168740" cy="181981"/>
          </a:xfrm>
          <a:prstGeom prst="ellipse">
            <a:avLst/>
          </a:prstGeom>
          <a:solidFill>
            <a:srgbClr val="990000"/>
          </a:solidFill>
          <a:ln>
            <a:solidFill>
              <a:schemeClr val="accent4">
                <a:lumMod val="75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CL">
              <a:solidFill>
                <a:schemeClr val="tx1"/>
              </a:solidFill>
            </a:endParaRPr>
          </a:p>
        </p:txBody>
      </p:sp>
      <p:sp>
        <p:nvSpPr>
          <p:cNvPr id="10" name="CuadroTexto 9"/>
          <p:cNvSpPr txBox="1"/>
          <p:nvPr/>
        </p:nvSpPr>
        <p:spPr>
          <a:xfrm>
            <a:off x="3512637" y="993935"/>
            <a:ext cx="1305113" cy="369332"/>
          </a:xfrm>
          <a:prstGeom prst="rect">
            <a:avLst/>
          </a:prstGeom>
          <a:noFill/>
        </p:spPr>
        <p:txBody>
          <a:bodyPr wrap="square" rtlCol="0">
            <a:spAutoFit/>
          </a:bodyPr>
          <a:lstStyle/>
          <a:p>
            <a:pPr algn="ctr"/>
            <a:r>
              <a:rPr lang="es-CL" dirty="0" smtClean="0">
                <a:solidFill>
                  <a:schemeClr val="bg1"/>
                </a:solidFill>
              </a:rPr>
              <a:t>Explosivos</a:t>
            </a:r>
            <a:endParaRPr lang="es-CL" dirty="0">
              <a:solidFill>
                <a:schemeClr val="bg1"/>
              </a:solidFill>
            </a:endParaRPr>
          </a:p>
        </p:txBody>
      </p:sp>
      <p:sp>
        <p:nvSpPr>
          <p:cNvPr id="11" name="CuadroTexto 10"/>
          <p:cNvSpPr txBox="1"/>
          <p:nvPr/>
        </p:nvSpPr>
        <p:spPr>
          <a:xfrm>
            <a:off x="5210463" y="439937"/>
            <a:ext cx="6787831" cy="1505027"/>
          </a:xfrm>
          <a:prstGeom prst="rect">
            <a:avLst/>
          </a:prstGeom>
          <a:noFill/>
        </p:spPr>
        <p:txBody>
          <a:bodyPr wrap="square" rtlCol="0">
            <a:spAutoFit/>
          </a:bodyPr>
          <a:lstStyle/>
          <a:p>
            <a:pPr marL="265113" indent="-265113">
              <a:lnSpc>
                <a:spcPct val="90000"/>
              </a:lnSpc>
              <a:spcBef>
                <a:spcPct val="50000"/>
              </a:spcBef>
              <a:buFont typeface="Wingdings" pitchFamily="2" charset="2"/>
              <a:buAutoNum type="arabicPeriod"/>
            </a:pPr>
            <a:r>
              <a:rPr lang="es-ES_tradnl" dirty="0">
                <a:solidFill>
                  <a:schemeClr val="bg1"/>
                </a:solidFill>
              </a:rPr>
              <a:t>Conocemos  los tipos de explosivos su clasificación y propiedades.</a:t>
            </a:r>
          </a:p>
          <a:p>
            <a:pPr marL="265113" indent="-265113">
              <a:lnSpc>
                <a:spcPct val="90000"/>
              </a:lnSpc>
              <a:spcBef>
                <a:spcPct val="50000"/>
              </a:spcBef>
              <a:buFont typeface="Wingdings" pitchFamily="2" charset="2"/>
              <a:buAutoNum type="arabicPeriod"/>
            </a:pPr>
            <a:r>
              <a:rPr lang="es-ES_tradnl" dirty="0">
                <a:solidFill>
                  <a:schemeClr val="bg1"/>
                </a:solidFill>
              </a:rPr>
              <a:t>Sabemos las precauciones y cuidados con ellos.</a:t>
            </a:r>
          </a:p>
          <a:p>
            <a:pPr marL="265113" indent="-265113">
              <a:lnSpc>
                <a:spcPct val="90000"/>
              </a:lnSpc>
              <a:spcBef>
                <a:spcPct val="50000"/>
              </a:spcBef>
              <a:buFont typeface="Wingdings" pitchFamily="2" charset="2"/>
              <a:buAutoNum type="arabicPeriod"/>
            </a:pPr>
            <a:r>
              <a:rPr lang="es-ES_tradnl" dirty="0">
                <a:solidFill>
                  <a:schemeClr val="bg1"/>
                </a:solidFill>
              </a:rPr>
              <a:t>Distinguimos cadenas explosivas detonantes y propelentes.</a:t>
            </a:r>
          </a:p>
          <a:p>
            <a:pPr marL="265113" indent="-265113">
              <a:lnSpc>
                <a:spcPct val="90000"/>
              </a:lnSpc>
              <a:spcBef>
                <a:spcPct val="50000"/>
              </a:spcBef>
              <a:buFont typeface="Wingdings" pitchFamily="2" charset="2"/>
              <a:buAutoNum type="arabicPeriod"/>
            </a:pPr>
            <a:r>
              <a:rPr lang="es-ES_tradnl" dirty="0">
                <a:solidFill>
                  <a:schemeClr val="bg1"/>
                </a:solidFill>
              </a:rPr>
              <a:t>Podemos explicar la composición de cada cadena explosiva.</a:t>
            </a:r>
            <a:endParaRPr lang="es-MX" dirty="0">
              <a:solidFill>
                <a:schemeClr val="bg1"/>
              </a:solidFill>
            </a:endParaRPr>
          </a:p>
        </p:txBody>
      </p:sp>
      <p:sp>
        <p:nvSpPr>
          <p:cNvPr id="12" name="CuadroTexto 11"/>
          <p:cNvSpPr txBox="1"/>
          <p:nvPr/>
        </p:nvSpPr>
        <p:spPr>
          <a:xfrm>
            <a:off x="5222946" y="2614372"/>
            <a:ext cx="6787831" cy="1117229"/>
          </a:xfrm>
          <a:prstGeom prst="rect">
            <a:avLst/>
          </a:prstGeom>
          <a:noFill/>
        </p:spPr>
        <p:txBody>
          <a:bodyPr wrap="square" rtlCol="0">
            <a:spAutoFit/>
          </a:bodyPr>
          <a:lstStyle/>
          <a:p>
            <a:pPr marL="457200" indent="-457200">
              <a:lnSpc>
                <a:spcPct val="90000"/>
              </a:lnSpc>
              <a:spcBef>
                <a:spcPct val="50000"/>
              </a:spcBef>
              <a:buFont typeface="Wingdings" pitchFamily="2" charset="2"/>
              <a:buAutoNum type="arabicPeriod"/>
            </a:pPr>
            <a:r>
              <a:rPr lang="es-ES_tradnl" dirty="0">
                <a:solidFill>
                  <a:schemeClr val="bg1"/>
                </a:solidFill>
              </a:rPr>
              <a:t>Conocemos los distintos tipo de proyectiles y su nomenclatura.</a:t>
            </a:r>
          </a:p>
          <a:p>
            <a:pPr marL="457200" indent="-457200">
              <a:lnSpc>
                <a:spcPct val="90000"/>
              </a:lnSpc>
              <a:spcBef>
                <a:spcPct val="50000"/>
              </a:spcBef>
              <a:buFont typeface="Wingdings" pitchFamily="2" charset="2"/>
              <a:buAutoNum type="arabicPeriod"/>
            </a:pPr>
            <a:r>
              <a:rPr lang="es-ES_tradnl" dirty="0">
                <a:solidFill>
                  <a:schemeClr val="bg1"/>
                </a:solidFill>
              </a:rPr>
              <a:t>Sabemos cómo se emplean los explosivos en ellos.</a:t>
            </a:r>
          </a:p>
          <a:p>
            <a:pPr marL="457200" indent="-457200">
              <a:lnSpc>
                <a:spcPct val="90000"/>
              </a:lnSpc>
              <a:spcBef>
                <a:spcPct val="50000"/>
              </a:spcBef>
              <a:buFont typeface="Wingdings" pitchFamily="2" charset="2"/>
              <a:buAutoNum type="arabicPeriod"/>
            </a:pPr>
            <a:r>
              <a:rPr lang="es-ES_tradnl" dirty="0">
                <a:solidFill>
                  <a:schemeClr val="bg1"/>
                </a:solidFill>
              </a:rPr>
              <a:t>Conocemos las espoletas, sus funciones y aplicaciones.</a:t>
            </a:r>
            <a:endParaRPr lang="es-MX" dirty="0">
              <a:solidFill>
                <a:schemeClr val="bg1"/>
              </a:solidFill>
            </a:endParaRPr>
          </a:p>
        </p:txBody>
      </p:sp>
      <p:sp>
        <p:nvSpPr>
          <p:cNvPr id="13" name="CuadroTexto 12"/>
          <p:cNvSpPr txBox="1"/>
          <p:nvPr/>
        </p:nvSpPr>
        <p:spPr>
          <a:xfrm>
            <a:off x="5265699" y="4488811"/>
            <a:ext cx="6787831" cy="1228028"/>
          </a:xfrm>
          <a:prstGeom prst="rect">
            <a:avLst/>
          </a:prstGeom>
          <a:noFill/>
        </p:spPr>
        <p:txBody>
          <a:bodyPr wrap="square" rtlCol="0">
            <a:spAutoFit/>
          </a:bodyPr>
          <a:lstStyle/>
          <a:p>
            <a:pPr marL="457200" indent="-457200">
              <a:lnSpc>
                <a:spcPct val="90000"/>
              </a:lnSpc>
              <a:spcBef>
                <a:spcPct val="50000"/>
              </a:spcBef>
              <a:buFont typeface="Wingdings" pitchFamily="2" charset="2"/>
              <a:buAutoNum type="arabicPeriod"/>
            </a:pPr>
            <a:r>
              <a:rPr lang="es-ES_tradnl" dirty="0">
                <a:solidFill>
                  <a:schemeClr val="accent4">
                    <a:lumMod val="60000"/>
                    <a:lumOff val="40000"/>
                  </a:schemeClr>
                </a:solidFill>
              </a:rPr>
              <a:t>Nos falta conocer la nomenclatura y funcionamiento de un cañón naval.</a:t>
            </a:r>
          </a:p>
          <a:p>
            <a:pPr marL="457200" indent="-457200">
              <a:lnSpc>
                <a:spcPct val="90000"/>
              </a:lnSpc>
              <a:spcBef>
                <a:spcPct val="50000"/>
              </a:spcBef>
              <a:buFont typeface="Wingdings" pitchFamily="2" charset="2"/>
              <a:buAutoNum type="arabicPeriod"/>
            </a:pPr>
            <a:r>
              <a:rPr lang="es-ES_tradnl" dirty="0">
                <a:solidFill>
                  <a:schemeClr val="accent4">
                    <a:lumMod val="60000"/>
                    <a:lumOff val="40000"/>
                  </a:schemeClr>
                </a:solidFill>
              </a:rPr>
              <a:t>Y como integraremos todos estos conocimientos en un sistema de control de fuego anti aéreo.</a:t>
            </a:r>
            <a:endParaRPr lang="es-MX" dirty="0">
              <a:solidFill>
                <a:schemeClr val="accent4">
                  <a:lumMod val="60000"/>
                  <a:lumOff val="40000"/>
                </a:schemeClr>
              </a:solidFill>
            </a:endParaRPr>
          </a:p>
        </p:txBody>
      </p:sp>
      <p:sp>
        <p:nvSpPr>
          <p:cNvPr id="14" name="Elipse 13"/>
          <p:cNvSpPr/>
          <p:nvPr/>
        </p:nvSpPr>
        <p:spPr>
          <a:xfrm>
            <a:off x="4951980" y="3076266"/>
            <a:ext cx="168740" cy="181981"/>
          </a:xfrm>
          <a:prstGeom prst="ellipse">
            <a:avLst/>
          </a:prstGeom>
          <a:solidFill>
            <a:srgbClr val="990000"/>
          </a:solidFill>
          <a:ln>
            <a:solidFill>
              <a:schemeClr val="accent4">
                <a:lumMod val="75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CL">
              <a:solidFill>
                <a:schemeClr val="tx1"/>
              </a:solidFill>
            </a:endParaRPr>
          </a:p>
        </p:txBody>
      </p:sp>
      <p:sp>
        <p:nvSpPr>
          <p:cNvPr id="15" name="CuadroTexto 14"/>
          <p:cNvSpPr txBox="1"/>
          <p:nvPr/>
        </p:nvSpPr>
        <p:spPr>
          <a:xfrm>
            <a:off x="3481625" y="3004544"/>
            <a:ext cx="1305113" cy="369332"/>
          </a:xfrm>
          <a:prstGeom prst="rect">
            <a:avLst/>
          </a:prstGeom>
          <a:noFill/>
        </p:spPr>
        <p:txBody>
          <a:bodyPr wrap="square" rtlCol="0">
            <a:spAutoFit/>
          </a:bodyPr>
          <a:lstStyle/>
          <a:p>
            <a:pPr algn="ctr"/>
            <a:r>
              <a:rPr lang="es-CL" dirty="0" smtClean="0">
                <a:solidFill>
                  <a:schemeClr val="bg1"/>
                </a:solidFill>
              </a:rPr>
              <a:t>Proyectiles</a:t>
            </a:r>
            <a:endParaRPr lang="es-CL" dirty="0">
              <a:solidFill>
                <a:schemeClr val="bg1"/>
              </a:solidFill>
            </a:endParaRPr>
          </a:p>
        </p:txBody>
      </p:sp>
      <p:sp>
        <p:nvSpPr>
          <p:cNvPr id="16" name="CuadroTexto 15"/>
          <p:cNvSpPr txBox="1"/>
          <p:nvPr/>
        </p:nvSpPr>
        <p:spPr>
          <a:xfrm>
            <a:off x="3598142" y="4659641"/>
            <a:ext cx="1305113" cy="646331"/>
          </a:xfrm>
          <a:prstGeom prst="rect">
            <a:avLst/>
          </a:prstGeom>
          <a:noFill/>
        </p:spPr>
        <p:txBody>
          <a:bodyPr wrap="square" rtlCol="0">
            <a:spAutoFit/>
          </a:bodyPr>
          <a:lstStyle/>
          <a:p>
            <a:pPr algn="ctr"/>
            <a:r>
              <a:rPr lang="es-CL" dirty="0">
                <a:solidFill>
                  <a:schemeClr val="accent4">
                    <a:lumMod val="60000"/>
                    <a:lumOff val="40000"/>
                  </a:schemeClr>
                </a:solidFill>
              </a:rPr>
              <a:t>Cañones Navales</a:t>
            </a:r>
          </a:p>
        </p:txBody>
      </p:sp>
      <p:pic>
        <p:nvPicPr>
          <p:cNvPr id="17" name="Imagen 16"/>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384215" y="245827"/>
            <a:ext cx="748108" cy="748108"/>
          </a:xfrm>
          <a:prstGeom prst="rect">
            <a:avLst/>
          </a:prstGeom>
        </p:spPr>
      </p:pic>
      <p:sp>
        <p:nvSpPr>
          <p:cNvPr id="18" name="Flecha abajo 17"/>
          <p:cNvSpPr/>
          <p:nvPr/>
        </p:nvSpPr>
        <p:spPr>
          <a:xfrm>
            <a:off x="7887768" y="2001929"/>
            <a:ext cx="555477" cy="555477"/>
          </a:xfrm>
          <a:prstGeom prst="downArrow">
            <a:avLst/>
          </a:prstGeom>
          <a:solidFill>
            <a:srgbClr val="990000"/>
          </a:solid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CL"/>
          </a:p>
        </p:txBody>
      </p:sp>
      <p:sp>
        <p:nvSpPr>
          <p:cNvPr id="19" name="Flecha abajo 18"/>
          <p:cNvSpPr/>
          <p:nvPr/>
        </p:nvSpPr>
        <p:spPr>
          <a:xfrm>
            <a:off x="7922832" y="3873383"/>
            <a:ext cx="555477" cy="555477"/>
          </a:xfrm>
          <a:prstGeom prst="downArrow">
            <a:avLst/>
          </a:prstGeom>
          <a:solidFill>
            <a:srgbClr val="990000"/>
          </a:solid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CL"/>
          </a:p>
        </p:txBody>
      </p:sp>
      <p:sp>
        <p:nvSpPr>
          <p:cNvPr id="20" name="CuadroTexto 19"/>
          <p:cNvSpPr txBox="1"/>
          <p:nvPr/>
        </p:nvSpPr>
        <p:spPr>
          <a:xfrm>
            <a:off x="104482" y="4659641"/>
            <a:ext cx="3381673" cy="584775"/>
          </a:xfrm>
          <a:prstGeom prst="rect">
            <a:avLst/>
          </a:prstGeom>
          <a:noFill/>
        </p:spPr>
        <p:txBody>
          <a:bodyPr wrap="square" rtlCol="0">
            <a:spAutoFit/>
          </a:bodyPr>
          <a:lstStyle/>
          <a:p>
            <a:r>
              <a:rPr lang="en-US" sz="3200" b="1" dirty="0" smtClean="0">
                <a:latin typeface="Britannic Bold" panose="020B0903060703020204" pitchFamily="34" charset="0"/>
                <a:ea typeface="Segoe UI Black" panose="020B0A02040204020203" pitchFamily="34" charset="0"/>
              </a:rPr>
              <a:t>¿A </a:t>
            </a:r>
            <a:r>
              <a:rPr lang="en-US" sz="3200" b="1" dirty="0">
                <a:latin typeface="Britannic Bold" panose="020B0903060703020204" pitchFamily="34" charset="0"/>
                <a:ea typeface="Segoe UI Black" panose="020B0A02040204020203" pitchFamily="34" charset="0"/>
              </a:rPr>
              <a:t>donde vamos?</a:t>
            </a:r>
            <a:endParaRPr lang="es-CL" sz="3200" b="1" dirty="0">
              <a:latin typeface="Britannic Bold" panose="020B0903060703020204" pitchFamily="34" charset="0"/>
              <a:ea typeface="Segoe UI Black" panose="020B0A02040204020203" pitchFamily="34" charset="0"/>
            </a:endParaRPr>
          </a:p>
        </p:txBody>
      </p:sp>
      <p:cxnSp>
        <p:nvCxnSpPr>
          <p:cNvPr id="21" name="Conector recto 20"/>
          <p:cNvCxnSpPr/>
          <p:nvPr/>
        </p:nvCxnSpPr>
        <p:spPr>
          <a:xfrm flipH="1">
            <a:off x="5047773" y="4428860"/>
            <a:ext cx="0" cy="1152000"/>
          </a:xfrm>
          <a:prstGeom prst="line">
            <a:avLst/>
          </a:prstGeom>
          <a:ln w="28575">
            <a:solidFill>
              <a:schemeClr val="bg2">
                <a:lumMod val="75000"/>
              </a:schemeClr>
            </a:solidFill>
          </a:ln>
        </p:spPr>
        <p:style>
          <a:lnRef idx="1">
            <a:schemeClr val="accent1"/>
          </a:lnRef>
          <a:fillRef idx="0">
            <a:schemeClr val="accent1"/>
          </a:fillRef>
          <a:effectRef idx="0">
            <a:schemeClr val="accent1"/>
          </a:effectRef>
          <a:fontRef idx="minor">
            <a:schemeClr val="tx1"/>
          </a:fontRef>
        </p:style>
      </p:cxnSp>
      <p:sp>
        <p:nvSpPr>
          <p:cNvPr id="22" name="Elipse 21"/>
          <p:cNvSpPr/>
          <p:nvPr/>
        </p:nvSpPr>
        <p:spPr>
          <a:xfrm>
            <a:off x="4957354" y="4891817"/>
            <a:ext cx="168740" cy="181981"/>
          </a:xfrm>
          <a:prstGeom prst="ellipse">
            <a:avLst/>
          </a:prstGeom>
          <a:solidFill>
            <a:schemeClr val="accent4">
              <a:lumMod val="50000"/>
            </a:schemeClr>
          </a:solidFill>
          <a:ln w="28575">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CL">
              <a:solidFill>
                <a:schemeClr val="tx1"/>
              </a:solidFill>
            </a:endParaRPr>
          </a:p>
        </p:txBody>
      </p:sp>
    </p:spTree>
    <p:extLst>
      <p:ext uri="{BB962C8B-B14F-4D97-AF65-F5344CB8AC3E}">
        <p14:creationId xmlns:p14="http://schemas.microsoft.com/office/powerpoint/2010/main" val="293339434"/>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6" presetClass="entr" presetSubtype="21" fill="hold" grpId="0" nodeType="withEffect">
                                  <p:stCondLst>
                                    <p:cond delay="0"/>
                                  </p:stCondLst>
                                  <p:childTnLst>
                                    <p:set>
                                      <p:cBhvr>
                                        <p:cTn id="6" dur="1" fill="hold">
                                          <p:stCondLst>
                                            <p:cond delay="0"/>
                                          </p:stCondLst>
                                        </p:cTn>
                                        <p:tgtEl>
                                          <p:spTgt spid="10"/>
                                        </p:tgtEl>
                                        <p:attrNameLst>
                                          <p:attrName>style.visibility</p:attrName>
                                        </p:attrNameLst>
                                      </p:cBhvr>
                                      <p:to>
                                        <p:strVal val="visible"/>
                                      </p:to>
                                    </p:set>
                                    <p:animEffect transition="in" filter="barn(inVertical)">
                                      <p:cBhvr>
                                        <p:cTn id="7" dur="500"/>
                                        <p:tgtEl>
                                          <p:spTgt spid="10"/>
                                        </p:tgtEl>
                                      </p:cBhvr>
                                    </p:animEffect>
                                  </p:childTnLst>
                                </p:cTn>
                              </p:par>
                              <p:par>
                                <p:cTn id="8" presetID="16" presetClass="entr" presetSubtype="21" fill="hold" grpId="0" nodeType="withEffect">
                                  <p:stCondLst>
                                    <p:cond delay="0"/>
                                  </p:stCondLst>
                                  <p:childTnLst>
                                    <p:set>
                                      <p:cBhvr>
                                        <p:cTn id="9" dur="1" fill="hold">
                                          <p:stCondLst>
                                            <p:cond delay="0"/>
                                          </p:stCondLst>
                                        </p:cTn>
                                        <p:tgtEl>
                                          <p:spTgt spid="15"/>
                                        </p:tgtEl>
                                        <p:attrNameLst>
                                          <p:attrName>style.visibility</p:attrName>
                                        </p:attrNameLst>
                                      </p:cBhvr>
                                      <p:to>
                                        <p:strVal val="visible"/>
                                      </p:to>
                                    </p:set>
                                    <p:animEffect transition="in" filter="barn(inVertical)">
                                      <p:cBhvr>
                                        <p:cTn id="10" dur="500"/>
                                        <p:tgtEl>
                                          <p:spTgt spid="15"/>
                                        </p:tgtEl>
                                      </p:cBhvr>
                                    </p:animEffect>
                                  </p:childTnLst>
                                </p:cTn>
                              </p:par>
                              <p:par>
                                <p:cTn id="11" presetID="16" presetClass="entr" presetSubtype="21" fill="hold" grpId="0" nodeType="withEffect">
                                  <p:stCondLst>
                                    <p:cond delay="0"/>
                                  </p:stCondLst>
                                  <p:childTnLst>
                                    <p:set>
                                      <p:cBhvr>
                                        <p:cTn id="12" dur="1" fill="hold">
                                          <p:stCondLst>
                                            <p:cond delay="0"/>
                                          </p:stCondLst>
                                        </p:cTn>
                                        <p:tgtEl>
                                          <p:spTgt spid="12"/>
                                        </p:tgtEl>
                                        <p:attrNameLst>
                                          <p:attrName>style.visibility</p:attrName>
                                        </p:attrNameLst>
                                      </p:cBhvr>
                                      <p:to>
                                        <p:strVal val="visible"/>
                                      </p:to>
                                    </p:set>
                                    <p:animEffect transition="in" filter="barn(inVertical)">
                                      <p:cBhvr>
                                        <p:cTn id="13" dur="500"/>
                                        <p:tgtEl>
                                          <p:spTgt spid="12"/>
                                        </p:tgtEl>
                                      </p:cBhvr>
                                    </p:animEffect>
                                  </p:childTnLst>
                                </p:cTn>
                              </p:par>
                              <p:par>
                                <p:cTn id="14" presetID="16" presetClass="entr" presetSubtype="21" fill="hold" grpId="0" nodeType="withEffect">
                                  <p:stCondLst>
                                    <p:cond delay="0"/>
                                  </p:stCondLst>
                                  <p:childTnLst>
                                    <p:set>
                                      <p:cBhvr>
                                        <p:cTn id="15" dur="1" fill="hold">
                                          <p:stCondLst>
                                            <p:cond delay="0"/>
                                          </p:stCondLst>
                                        </p:cTn>
                                        <p:tgtEl>
                                          <p:spTgt spid="11"/>
                                        </p:tgtEl>
                                        <p:attrNameLst>
                                          <p:attrName>style.visibility</p:attrName>
                                        </p:attrNameLst>
                                      </p:cBhvr>
                                      <p:to>
                                        <p:strVal val="visible"/>
                                      </p:to>
                                    </p:set>
                                    <p:animEffect transition="in" filter="barn(inVertical)">
                                      <p:cBhvr>
                                        <p:cTn id="16" dur="500"/>
                                        <p:tgtEl>
                                          <p:spTgt spid="11"/>
                                        </p:tgtEl>
                                      </p:cBhvr>
                                    </p:animEffect>
                                  </p:childTnLst>
                                </p:cTn>
                              </p:par>
                              <p:par>
                                <p:cTn id="17" presetID="16" presetClass="entr" presetSubtype="21" fill="hold" grpId="0" nodeType="withEffect">
                                  <p:stCondLst>
                                    <p:cond delay="0"/>
                                  </p:stCondLst>
                                  <p:childTnLst>
                                    <p:set>
                                      <p:cBhvr>
                                        <p:cTn id="18" dur="1" fill="hold">
                                          <p:stCondLst>
                                            <p:cond delay="0"/>
                                          </p:stCondLst>
                                        </p:cTn>
                                        <p:tgtEl>
                                          <p:spTgt spid="9"/>
                                        </p:tgtEl>
                                        <p:attrNameLst>
                                          <p:attrName>style.visibility</p:attrName>
                                        </p:attrNameLst>
                                      </p:cBhvr>
                                      <p:to>
                                        <p:strVal val="visible"/>
                                      </p:to>
                                    </p:set>
                                    <p:animEffect transition="in" filter="barn(inVertical)">
                                      <p:cBhvr>
                                        <p:cTn id="19" dur="500"/>
                                        <p:tgtEl>
                                          <p:spTgt spid="9"/>
                                        </p:tgtEl>
                                      </p:cBhvr>
                                    </p:animEffect>
                                  </p:childTnLst>
                                </p:cTn>
                              </p:par>
                              <p:par>
                                <p:cTn id="20" presetID="16" presetClass="entr" presetSubtype="21" fill="hold" nodeType="withEffect">
                                  <p:stCondLst>
                                    <p:cond delay="0"/>
                                  </p:stCondLst>
                                  <p:childTnLst>
                                    <p:set>
                                      <p:cBhvr>
                                        <p:cTn id="21" dur="1" fill="hold">
                                          <p:stCondLst>
                                            <p:cond delay="0"/>
                                          </p:stCondLst>
                                        </p:cTn>
                                        <p:tgtEl>
                                          <p:spTgt spid="8"/>
                                        </p:tgtEl>
                                        <p:attrNameLst>
                                          <p:attrName>style.visibility</p:attrName>
                                        </p:attrNameLst>
                                      </p:cBhvr>
                                      <p:to>
                                        <p:strVal val="visible"/>
                                      </p:to>
                                    </p:set>
                                    <p:animEffect transition="in" filter="barn(inVertical)">
                                      <p:cBhvr>
                                        <p:cTn id="22" dur="500"/>
                                        <p:tgtEl>
                                          <p:spTgt spid="8"/>
                                        </p:tgtEl>
                                      </p:cBhvr>
                                    </p:animEffect>
                                  </p:childTnLst>
                                </p:cTn>
                              </p:par>
                              <p:par>
                                <p:cTn id="23" presetID="16" presetClass="entr" presetSubtype="21" fill="hold" grpId="0" nodeType="withEffect">
                                  <p:stCondLst>
                                    <p:cond delay="0"/>
                                  </p:stCondLst>
                                  <p:childTnLst>
                                    <p:set>
                                      <p:cBhvr>
                                        <p:cTn id="24" dur="1" fill="hold">
                                          <p:stCondLst>
                                            <p:cond delay="0"/>
                                          </p:stCondLst>
                                        </p:cTn>
                                        <p:tgtEl>
                                          <p:spTgt spid="14"/>
                                        </p:tgtEl>
                                        <p:attrNameLst>
                                          <p:attrName>style.visibility</p:attrName>
                                        </p:attrNameLst>
                                      </p:cBhvr>
                                      <p:to>
                                        <p:strVal val="visible"/>
                                      </p:to>
                                    </p:set>
                                    <p:animEffect transition="in" filter="barn(inVertical)">
                                      <p:cBhvr>
                                        <p:cTn id="25" dur="500"/>
                                        <p:tgtEl>
                                          <p:spTgt spid="14"/>
                                        </p:tgtEl>
                                      </p:cBhvr>
                                    </p:animEffect>
                                  </p:childTnLst>
                                </p:cTn>
                              </p:par>
                              <p:par>
                                <p:cTn id="26" presetID="16" presetClass="entr" presetSubtype="21" fill="hold" grpId="0" nodeType="withEffect">
                                  <p:stCondLst>
                                    <p:cond delay="0"/>
                                  </p:stCondLst>
                                  <p:childTnLst>
                                    <p:set>
                                      <p:cBhvr>
                                        <p:cTn id="27" dur="1" fill="hold">
                                          <p:stCondLst>
                                            <p:cond delay="0"/>
                                          </p:stCondLst>
                                        </p:cTn>
                                        <p:tgtEl>
                                          <p:spTgt spid="18"/>
                                        </p:tgtEl>
                                        <p:attrNameLst>
                                          <p:attrName>style.visibility</p:attrName>
                                        </p:attrNameLst>
                                      </p:cBhvr>
                                      <p:to>
                                        <p:strVal val="visible"/>
                                      </p:to>
                                    </p:set>
                                    <p:animEffect transition="in" filter="barn(inVertical)">
                                      <p:cBhvr>
                                        <p:cTn id="28" dur="500"/>
                                        <p:tgtEl>
                                          <p:spTgt spid="18"/>
                                        </p:tgtEl>
                                      </p:cBhvr>
                                    </p:animEffect>
                                  </p:childTnLst>
                                </p:cTn>
                              </p:par>
                              <p:par>
                                <p:cTn id="29" presetID="16" presetClass="entr" presetSubtype="21" fill="hold" grpId="0" nodeType="withEffect">
                                  <p:stCondLst>
                                    <p:cond delay="0"/>
                                  </p:stCondLst>
                                  <p:childTnLst>
                                    <p:set>
                                      <p:cBhvr>
                                        <p:cTn id="30" dur="1" fill="hold">
                                          <p:stCondLst>
                                            <p:cond delay="0"/>
                                          </p:stCondLst>
                                        </p:cTn>
                                        <p:tgtEl>
                                          <p:spTgt spid="7"/>
                                        </p:tgtEl>
                                        <p:attrNameLst>
                                          <p:attrName>style.visibility</p:attrName>
                                        </p:attrNameLst>
                                      </p:cBhvr>
                                      <p:to>
                                        <p:strVal val="visible"/>
                                      </p:to>
                                    </p:set>
                                    <p:animEffect transition="in" filter="barn(inVertical)">
                                      <p:cBhvr>
                                        <p:cTn id="31" dur="500"/>
                                        <p:tgtEl>
                                          <p:spTgt spid="7"/>
                                        </p:tgtEl>
                                      </p:cBhvr>
                                    </p:animEffect>
                                  </p:childTnLst>
                                </p:cTn>
                              </p:par>
                            </p:childTnLst>
                          </p:cTn>
                        </p:par>
                      </p:childTnLst>
                    </p:cTn>
                  </p:par>
                  <p:par>
                    <p:cTn id="32" fill="hold">
                      <p:stCondLst>
                        <p:cond delay="indefinite"/>
                      </p:stCondLst>
                      <p:childTnLst>
                        <p:par>
                          <p:cTn id="33" fill="hold">
                            <p:stCondLst>
                              <p:cond delay="0"/>
                            </p:stCondLst>
                            <p:childTnLst>
                              <p:par>
                                <p:cTn id="34" presetID="16" presetClass="entr" presetSubtype="21" fill="hold" grpId="0" nodeType="clickEffect">
                                  <p:stCondLst>
                                    <p:cond delay="0"/>
                                  </p:stCondLst>
                                  <p:childTnLst>
                                    <p:set>
                                      <p:cBhvr>
                                        <p:cTn id="35" dur="1" fill="hold">
                                          <p:stCondLst>
                                            <p:cond delay="0"/>
                                          </p:stCondLst>
                                        </p:cTn>
                                        <p:tgtEl>
                                          <p:spTgt spid="20"/>
                                        </p:tgtEl>
                                        <p:attrNameLst>
                                          <p:attrName>style.visibility</p:attrName>
                                        </p:attrNameLst>
                                      </p:cBhvr>
                                      <p:to>
                                        <p:strVal val="visible"/>
                                      </p:to>
                                    </p:set>
                                    <p:animEffect transition="in" filter="barn(inVertical)">
                                      <p:cBhvr>
                                        <p:cTn id="36" dur="500"/>
                                        <p:tgtEl>
                                          <p:spTgt spid="20"/>
                                        </p:tgtEl>
                                      </p:cBhvr>
                                    </p:animEffect>
                                  </p:childTnLst>
                                </p:cTn>
                              </p:par>
                              <p:par>
                                <p:cTn id="37" presetID="16" presetClass="entr" presetSubtype="21" fill="hold" grpId="0" nodeType="withEffect">
                                  <p:stCondLst>
                                    <p:cond delay="0"/>
                                  </p:stCondLst>
                                  <p:childTnLst>
                                    <p:set>
                                      <p:cBhvr>
                                        <p:cTn id="38" dur="1" fill="hold">
                                          <p:stCondLst>
                                            <p:cond delay="0"/>
                                          </p:stCondLst>
                                        </p:cTn>
                                        <p:tgtEl>
                                          <p:spTgt spid="16"/>
                                        </p:tgtEl>
                                        <p:attrNameLst>
                                          <p:attrName>style.visibility</p:attrName>
                                        </p:attrNameLst>
                                      </p:cBhvr>
                                      <p:to>
                                        <p:strVal val="visible"/>
                                      </p:to>
                                    </p:set>
                                    <p:animEffect transition="in" filter="barn(inVertical)">
                                      <p:cBhvr>
                                        <p:cTn id="39" dur="500"/>
                                        <p:tgtEl>
                                          <p:spTgt spid="16"/>
                                        </p:tgtEl>
                                      </p:cBhvr>
                                    </p:animEffect>
                                  </p:childTnLst>
                                </p:cTn>
                              </p:par>
                              <p:par>
                                <p:cTn id="40" presetID="16" presetClass="entr" presetSubtype="21" fill="hold" grpId="0" nodeType="withEffect">
                                  <p:stCondLst>
                                    <p:cond delay="0"/>
                                  </p:stCondLst>
                                  <p:childTnLst>
                                    <p:set>
                                      <p:cBhvr>
                                        <p:cTn id="41" dur="1" fill="hold">
                                          <p:stCondLst>
                                            <p:cond delay="0"/>
                                          </p:stCondLst>
                                        </p:cTn>
                                        <p:tgtEl>
                                          <p:spTgt spid="13"/>
                                        </p:tgtEl>
                                        <p:attrNameLst>
                                          <p:attrName>style.visibility</p:attrName>
                                        </p:attrNameLst>
                                      </p:cBhvr>
                                      <p:to>
                                        <p:strVal val="visible"/>
                                      </p:to>
                                    </p:set>
                                    <p:animEffect transition="in" filter="barn(inVertical)">
                                      <p:cBhvr>
                                        <p:cTn id="42" dur="500"/>
                                        <p:tgtEl>
                                          <p:spTgt spid="13"/>
                                        </p:tgtEl>
                                      </p:cBhvr>
                                    </p:animEffect>
                                  </p:childTnLst>
                                </p:cTn>
                              </p:par>
                              <p:par>
                                <p:cTn id="43" presetID="16" presetClass="entr" presetSubtype="21" fill="hold" grpId="0" nodeType="withEffect">
                                  <p:stCondLst>
                                    <p:cond delay="0"/>
                                  </p:stCondLst>
                                  <p:childTnLst>
                                    <p:set>
                                      <p:cBhvr>
                                        <p:cTn id="44" dur="1" fill="hold">
                                          <p:stCondLst>
                                            <p:cond delay="0"/>
                                          </p:stCondLst>
                                        </p:cTn>
                                        <p:tgtEl>
                                          <p:spTgt spid="19"/>
                                        </p:tgtEl>
                                        <p:attrNameLst>
                                          <p:attrName>style.visibility</p:attrName>
                                        </p:attrNameLst>
                                      </p:cBhvr>
                                      <p:to>
                                        <p:strVal val="visible"/>
                                      </p:to>
                                    </p:set>
                                    <p:animEffect transition="in" filter="barn(inVertical)">
                                      <p:cBhvr>
                                        <p:cTn id="45" dur="500"/>
                                        <p:tgtEl>
                                          <p:spTgt spid="19"/>
                                        </p:tgtEl>
                                      </p:cBhvr>
                                    </p:animEffect>
                                  </p:childTnLst>
                                </p:cTn>
                              </p:par>
                              <p:par>
                                <p:cTn id="46" presetID="16" presetClass="entr" presetSubtype="21" fill="hold" grpId="0" nodeType="withEffect">
                                  <p:stCondLst>
                                    <p:cond delay="0"/>
                                  </p:stCondLst>
                                  <p:childTnLst>
                                    <p:set>
                                      <p:cBhvr>
                                        <p:cTn id="47" dur="1" fill="hold">
                                          <p:stCondLst>
                                            <p:cond delay="0"/>
                                          </p:stCondLst>
                                        </p:cTn>
                                        <p:tgtEl>
                                          <p:spTgt spid="22"/>
                                        </p:tgtEl>
                                        <p:attrNameLst>
                                          <p:attrName>style.visibility</p:attrName>
                                        </p:attrNameLst>
                                      </p:cBhvr>
                                      <p:to>
                                        <p:strVal val="visible"/>
                                      </p:to>
                                    </p:set>
                                    <p:animEffect transition="in" filter="barn(inVertical)">
                                      <p:cBhvr>
                                        <p:cTn id="48" dur="500"/>
                                        <p:tgtEl>
                                          <p:spTgt spid="22"/>
                                        </p:tgtEl>
                                      </p:cBhvr>
                                    </p:animEffect>
                                  </p:childTnLst>
                                </p:cTn>
                              </p:par>
                              <p:par>
                                <p:cTn id="49" presetID="16" presetClass="entr" presetSubtype="21" fill="hold" nodeType="withEffect">
                                  <p:stCondLst>
                                    <p:cond delay="0"/>
                                  </p:stCondLst>
                                  <p:childTnLst>
                                    <p:set>
                                      <p:cBhvr>
                                        <p:cTn id="50" dur="1" fill="hold">
                                          <p:stCondLst>
                                            <p:cond delay="0"/>
                                          </p:stCondLst>
                                        </p:cTn>
                                        <p:tgtEl>
                                          <p:spTgt spid="21"/>
                                        </p:tgtEl>
                                        <p:attrNameLst>
                                          <p:attrName>style.visibility</p:attrName>
                                        </p:attrNameLst>
                                      </p:cBhvr>
                                      <p:to>
                                        <p:strVal val="visible"/>
                                      </p:to>
                                    </p:set>
                                    <p:animEffect transition="in" filter="barn(inVertical)">
                                      <p:cBhvr>
                                        <p:cTn id="51" dur="500"/>
                                        <p:tgtEl>
                                          <p:spTgt spid="21"/>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 grpId="0"/>
      <p:bldP spid="9" grpId="0" animBg="1"/>
      <p:bldP spid="10" grpId="0"/>
      <p:bldP spid="11" grpId="0"/>
      <p:bldP spid="12" grpId="0"/>
      <p:bldP spid="13" grpId="0"/>
      <p:bldP spid="14" grpId="0" animBg="1"/>
      <p:bldP spid="15" grpId="0"/>
      <p:bldP spid="16" grpId="0"/>
      <p:bldP spid="18" grpId="0" animBg="1"/>
      <p:bldP spid="19" grpId="0" animBg="1"/>
      <p:bldP spid="20" grpId="0"/>
      <p:bldP spid="22" grpId="0" animBg="1"/>
    </p:bld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8" name="Imagen 7"/>
          <p:cNvPicPr>
            <a:picLocks noChangeAspect="1"/>
          </p:cNvPicPr>
          <p:nvPr/>
        </p:nvPicPr>
        <p:blipFill>
          <a:blip r:embed="rId2"/>
          <a:stretch>
            <a:fillRect/>
          </a:stretch>
        </p:blipFill>
        <p:spPr>
          <a:xfrm>
            <a:off x="0" y="0"/>
            <a:ext cx="12191999" cy="6858000"/>
          </a:xfrm>
          <a:prstGeom prst="rect">
            <a:avLst/>
          </a:prstGeom>
        </p:spPr>
      </p:pic>
      <p:sp>
        <p:nvSpPr>
          <p:cNvPr id="10" name="Freeform: Shape 56">
            <a:extLst>
              <a:ext uri="{FF2B5EF4-FFF2-40B4-BE49-F238E27FC236}">
                <a16:creationId xmlns:a16="http://schemas.microsoft.com/office/drawing/2014/main" xmlns="" id="{4EACC83D-63BF-48EF-BF00-F6E678AB4972}"/>
              </a:ext>
            </a:extLst>
          </p:cNvPr>
          <p:cNvSpPr/>
          <p:nvPr/>
        </p:nvSpPr>
        <p:spPr>
          <a:xfrm>
            <a:off x="0" y="0"/>
            <a:ext cx="15268575" cy="6858000"/>
          </a:xfrm>
          <a:custGeom>
            <a:avLst/>
            <a:gdLst>
              <a:gd name="connsiteX0" fmla="*/ 0 w 4356100"/>
              <a:gd name="connsiteY0" fmla="*/ 0 h 6858000"/>
              <a:gd name="connsiteX1" fmla="*/ 2701925 w 4356100"/>
              <a:gd name="connsiteY1" fmla="*/ 0 h 6858000"/>
              <a:gd name="connsiteX2" fmla="*/ 4356100 w 4356100"/>
              <a:gd name="connsiteY2" fmla="*/ 6858000 h 6858000"/>
              <a:gd name="connsiteX3" fmla="*/ 0 w 4356100"/>
              <a:gd name="connsiteY3" fmla="*/ 6858000 h 6858000"/>
              <a:gd name="connsiteX4" fmla="*/ 0 w 4356100"/>
              <a:gd name="connsiteY4" fmla="*/ 0 h 6858000"/>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4356100" h="6858000">
                <a:moveTo>
                  <a:pt x="0" y="0"/>
                </a:moveTo>
                <a:lnTo>
                  <a:pt x="2701925" y="0"/>
                </a:lnTo>
                <a:lnTo>
                  <a:pt x="4356100" y="6858000"/>
                </a:lnTo>
                <a:lnTo>
                  <a:pt x="0" y="6858000"/>
                </a:lnTo>
                <a:lnTo>
                  <a:pt x="0" y="0"/>
                </a:lnTo>
                <a:close/>
              </a:path>
            </a:pathLst>
          </a:custGeom>
          <a:solidFill>
            <a:schemeClr val="bg1">
              <a:alpha val="74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endParaRPr lang="es-CL" dirty="0">
              <a:solidFill>
                <a:srgbClr val="CC9900"/>
              </a:solidFill>
            </a:endParaRPr>
          </a:p>
        </p:txBody>
      </p:sp>
      <p:pic>
        <p:nvPicPr>
          <p:cNvPr id="11" name="Imagen 10"/>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10975288" y="429614"/>
            <a:ext cx="880991" cy="880991"/>
          </a:xfrm>
          <a:prstGeom prst="rect">
            <a:avLst/>
          </a:prstGeom>
        </p:spPr>
      </p:pic>
      <p:sp>
        <p:nvSpPr>
          <p:cNvPr id="12" name="3 Rectángulo redondeado"/>
          <p:cNvSpPr/>
          <p:nvPr/>
        </p:nvSpPr>
        <p:spPr>
          <a:xfrm>
            <a:off x="2429946" y="478022"/>
            <a:ext cx="4464496" cy="468000"/>
          </a:xfrm>
          <a:prstGeom prst="roundRect">
            <a:avLst/>
          </a:prstGeom>
          <a:solidFill>
            <a:schemeClr val="bg2">
              <a:lumMod val="75000"/>
              <a:alpha val="50196"/>
            </a:schemeClr>
          </a:solidFill>
          <a:ln>
            <a:solidFill>
              <a:schemeClr val="bg2">
                <a:lumMod val="50000"/>
              </a:schemeClr>
            </a:solidFill>
          </a:ln>
          <a:scene3d>
            <a:camera prst="orthographicFront"/>
            <a:lightRig rig="threePt" dir="t"/>
          </a:scene3d>
          <a:sp3d>
            <a:bevelT/>
          </a:sp3d>
        </p:spPr>
        <p:style>
          <a:lnRef idx="2">
            <a:schemeClr val="accent1">
              <a:shade val="50000"/>
            </a:schemeClr>
          </a:lnRef>
          <a:fillRef idx="1">
            <a:schemeClr val="accent1"/>
          </a:fillRef>
          <a:effectRef idx="0">
            <a:schemeClr val="accent1"/>
          </a:effectRef>
          <a:fontRef idx="minor">
            <a:schemeClr val="lt1"/>
          </a:fontRef>
        </p:style>
        <p:txBody>
          <a:bodyPr anchor="ctr"/>
          <a:lstStyle/>
          <a:p>
            <a:pPr marL="444489" indent="-444489" algn="ctr">
              <a:spcBef>
                <a:spcPct val="65000"/>
              </a:spcBef>
            </a:pPr>
            <a:r>
              <a:rPr lang="es-MX" sz="2400" b="1" dirty="0">
                <a:solidFill>
                  <a:schemeClr val="tx1"/>
                </a:solidFill>
                <a:latin typeface="Britannic Bold" panose="020B0903060703020204" pitchFamily="34" charset="0"/>
                <a:ea typeface="Segoe UI Black" panose="020B0A02040204020203" pitchFamily="34" charset="0"/>
              </a:rPr>
              <a:t>DEFINICIONES GENERALES</a:t>
            </a:r>
          </a:p>
        </p:txBody>
      </p:sp>
      <p:pic>
        <p:nvPicPr>
          <p:cNvPr id="13" name="Imagen 12"/>
          <p:cNvPicPr>
            <a:picLocks noChangeAspect="1"/>
          </p:cNvPicPr>
          <p:nvPr/>
        </p:nvPicPr>
        <p:blipFill>
          <a:blip r:embed="rId4"/>
          <a:stretch>
            <a:fillRect/>
          </a:stretch>
        </p:blipFill>
        <p:spPr>
          <a:xfrm>
            <a:off x="348952" y="3118925"/>
            <a:ext cx="4190716" cy="1517764"/>
          </a:xfrm>
          <a:prstGeom prst="rect">
            <a:avLst/>
          </a:prstGeom>
          <a:ln>
            <a:noFill/>
          </a:ln>
          <a:effectLst>
            <a:outerShdw blurRad="190500" algn="tl" rotWithShape="0">
              <a:srgbClr val="000000">
                <a:alpha val="70000"/>
              </a:srgbClr>
            </a:outerShdw>
          </a:effectLst>
        </p:spPr>
      </p:pic>
      <p:sp>
        <p:nvSpPr>
          <p:cNvPr id="15" name="CuadroTexto 14"/>
          <p:cNvSpPr txBox="1"/>
          <p:nvPr/>
        </p:nvSpPr>
        <p:spPr>
          <a:xfrm>
            <a:off x="434403" y="3118925"/>
            <a:ext cx="3991086" cy="1415772"/>
          </a:xfrm>
          <a:prstGeom prst="rect">
            <a:avLst/>
          </a:prstGeom>
          <a:noFill/>
        </p:spPr>
        <p:txBody>
          <a:bodyPr wrap="square" rtlCol="0">
            <a:spAutoFit/>
          </a:bodyPr>
          <a:lstStyle/>
          <a:p>
            <a:pPr algn="just"/>
            <a:r>
              <a:rPr lang="es-ES_tradnl" sz="3200" b="1" u="sng" dirty="0" smtClean="0">
                <a:solidFill>
                  <a:srgbClr val="C00000"/>
                </a:solidFill>
                <a:latin typeface="Britannic Bold" panose="020B0903060703020204" pitchFamily="34" charset="0"/>
                <a:ea typeface="Segoe UI Black" panose="020B0A02040204020203" pitchFamily="34" charset="0"/>
              </a:rPr>
              <a:t>AFUSTE</a:t>
            </a:r>
            <a:r>
              <a:rPr lang="es-ES_tradnl" sz="3200" b="1" dirty="0" smtClean="0">
                <a:solidFill>
                  <a:srgbClr val="002060"/>
                </a:solidFill>
                <a:latin typeface="Britannic Bold" panose="020B0903060703020204" pitchFamily="34" charset="0"/>
                <a:ea typeface="Segoe UI Black" panose="020B0A02040204020203" pitchFamily="34" charset="0"/>
              </a:rPr>
              <a:t> </a:t>
            </a:r>
          </a:p>
          <a:p>
            <a:pPr algn="just"/>
            <a:r>
              <a:rPr lang="es-ES_tradnl" dirty="0" smtClean="0">
                <a:solidFill>
                  <a:schemeClr val="bg1"/>
                </a:solidFill>
                <a:ea typeface="Segoe UI Black" panose="020B0A02040204020203" pitchFamily="34" charset="0"/>
                <a:cs typeface="Calibri Light" panose="020F0302020204030204" pitchFamily="34" charset="0"/>
              </a:rPr>
              <a:t>Término </a:t>
            </a:r>
            <a:r>
              <a:rPr lang="es-ES_tradnl" dirty="0">
                <a:solidFill>
                  <a:schemeClr val="bg1"/>
                </a:solidFill>
                <a:ea typeface="Segoe UI Black" panose="020B0A02040204020203" pitchFamily="34" charset="0"/>
                <a:cs typeface="Calibri Light" panose="020F0302020204030204" pitchFamily="34" charset="0"/>
              </a:rPr>
              <a:t>que define el tipo de instalación y </a:t>
            </a:r>
            <a:r>
              <a:rPr lang="es-ES_tradnl" dirty="0" smtClean="0">
                <a:solidFill>
                  <a:schemeClr val="bg1"/>
                </a:solidFill>
                <a:ea typeface="Segoe UI Black" panose="020B0A02040204020203" pitchFamily="34" charset="0"/>
                <a:cs typeface="Calibri Light" panose="020F0302020204030204" pitchFamily="34" charset="0"/>
              </a:rPr>
              <a:t>diseño que </a:t>
            </a:r>
            <a:r>
              <a:rPr lang="es-ES_tradnl" dirty="0">
                <a:solidFill>
                  <a:schemeClr val="bg1"/>
                </a:solidFill>
                <a:ea typeface="Segoe UI Black" panose="020B0A02040204020203" pitchFamily="34" charset="0"/>
                <a:cs typeface="Calibri Light" panose="020F0302020204030204" pitchFamily="34" charset="0"/>
              </a:rPr>
              <a:t>emplea un montaje de artillería. Se distinguen </a:t>
            </a:r>
            <a:r>
              <a:rPr lang="es-ES_tradnl" dirty="0" smtClean="0">
                <a:solidFill>
                  <a:schemeClr val="bg1"/>
                </a:solidFill>
                <a:ea typeface="Segoe UI Black" panose="020B0A02040204020203" pitchFamily="34" charset="0"/>
                <a:cs typeface="Calibri Light" panose="020F0302020204030204" pitchFamily="34" charset="0"/>
              </a:rPr>
              <a:t>dos </a:t>
            </a:r>
            <a:r>
              <a:rPr lang="es-ES_tradnl" dirty="0">
                <a:solidFill>
                  <a:schemeClr val="bg1"/>
                </a:solidFill>
                <a:ea typeface="Segoe UI Black" panose="020B0A02040204020203" pitchFamily="34" charset="0"/>
                <a:cs typeface="Calibri Light" panose="020F0302020204030204" pitchFamily="34" charset="0"/>
              </a:rPr>
              <a:t>tipos</a:t>
            </a:r>
            <a:r>
              <a:rPr lang="es-ES_tradnl" dirty="0" smtClean="0">
                <a:solidFill>
                  <a:schemeClr val="bg1"/>
                </a:solidFill>
                <a:ea typeface="Segoe UI Black" panose="020B0A02040204020203" pitchFamily="34" charset="0"/>
                <a:cs typeface="Calibri Light" panose="020F0302020204030204" pitchFamily="34" charset="0"/>
              </a:rPr>
              <a:t>.</a:t>
            </a:r>
            <a:endParaRPr lang="es-ES_tradnl" dirty="0">
              <a:solidFill>
                <a:schemeClr val="bg1"/>
              </a:solidFill>
              <a:cs typeface="Calibri Light" panose="020F0302020204030204" pitchFamily="34" charset="0"/>
            </a:endParaRPr>
          </a:p>
        </p:txBody>
      </p:sp>
      <p:sp>
        <p:nvSpPr>
          <p:cNvPr id="6" name="Rectángulo 5"/>
          <p:cNvSpPr/>
          <p:nvPr/>
        </p:nvSpPr>
        <p:spPr>
          <a:xfrm>
            <a:off x="5036646" y="1768996"/>
            <a:ext cx="5284178" cy="1846659"/>
          </a:xfrm>
          <a:prstGeom prst="rect">
            <a:avLst/>
          </a:prstGeom>
        </p:spPr>
        <p:txBody>
          <a:bodyPr wrap="square">
            <a:spAutoFit/>
          </a:bodyPr>
          <a:lstStyle/>
          <a:p>
            <a:pPr algn="just"/>
            <a:r>
              <a:rPr lang="es-ES_tradnl" sz="2400" b="1" dirty="0" smtClean="0">
                <a:solidFill>
                  <a:schemeClr val="bg2">
                    <a:lumMod val="25000"/>
                  </a:schemeClr>
                </a:solidFill>
                <a:latin typeface="Britannic Bold" panose="020B0903060703020204" pitchFamily="34" charset="0"/>
                <a:ea typeface="Segoe UI Black" panose="020B0A02040204020203" pitchFamily="34" charset="0"/>
              </a:rPr>
              <a:t>1. AFUSTE </a:t>
            </a:r>
            <a:r>
              <a:rPr lang="es-ES_tradnl" sz="2400" b="1" dirty="0">
                <a:solidFill>
                  <a:schemeClr val="bg2">
                    <a:lumMod val="25000"/>
                  </a:schemeClr>
                </a:solidFill>
                <a:latin typeface="Britannic Bold" panose="020B0903060703020204" pitchFamily="34" charset="0"/>
                <a:ea typeface="Segoe UI Black" panose="020B0A02040204020203" pitchFamily="34" charset="0"/>
              </a:rPr>
              <a:t>TERRESTRE</a:t>
            </a:r>
          </a:p>
          <a:p>
            <a:pPr marL="360363" indent="-360363" algn="just"/>
            <a:r>
              <a:rPr lang="es-ES_tradnl" dirty="0" smtClean="0"/>
              <a:t>	Instalación diseñada para un montaje de artillería terrestre, el que generalmente es operado en forma manual y con su amunicionamiento transportado por vehículos auxiliares. Puede ser movilizado en el terreno.</a:t>
            </a:r>
            <a:endParaRPr lang="es-ES_tradnl" dirty="0">
              <a:solidFill>
                <a:schemeClr val="bg2">
                  <a:lumMod val="25000"/>
                </a:schemeClr>
              </a:solidFill>
            </a:endParaRPr>
          </a:p>
        </p:txBody>
      </p:sp>
      <p:sp>
        <p:nvSpPr>
          <p:cNvPr id="23" name="Rectángulo 22"/>
          <p:cNvSpPr/>
          <p:nvPr/>
        </p:nvSpPr>
        <p:spPr>
          <a:xfrm>
            <a:off x="4992198" y="3877807"/>
            <a:ext cx="5284178" cy="2539157"/>
          </a:xfrm>
          <a:prstGeom prst="rect">
            <a:avLst/>
          </a:prstGeom>
        </p:spPr>
        <p:txBody>
          <a:bodyPr wrap="square">
            <a:spAutoFit/>
          </a:bodyPr>
          <a:lstStyle/>
          <a:p>
            <a:pPr algn="just"/>
            <a:r>
              <a:rPr lang="es-ES_tradnl" sz="2400" b="1" dirty="0" smtClean="0">
                <a:solidFill>
                  <a:schemeClr val="bg2">
                    <a:lumMod val="25000"/>
                  </a:schemeClr>
                </a:solidFill>
                <a:latin typeface="Britannic Bold" panose="020B0903060703020204" pitchFamily="34" charset="0"/>
                <a:ea typeface="Segoe UI Black" panose="020B0A02040204020203" pitchFamily="34" charset="0"/>
              </a:rPr>
              <a:t>2. AFUSTE NAVAL</a:t>
            </a:r>
          </a:p>
          <a:p>
            <a:pPr marL="360363" indent="-360363" algn="just">
              <a:spcBef>
                <a:spcPct val="50000"/>
              </a:spcBef>
            </a:pPr>
            <a:r>
              <a:rPr lang="es-ES_tradnl" dirty="0"/>
              <a:t>	</a:t>
            </a:r>
            <a:r>
              <a:rPr lang="es-ES_tradnl" dirty="0" smtClean="0"/>
              <a:t>Instalación diseñada para un montaje embarcado en unidades navales mayores, se ubican en posiciones fijas, son alimentadas de munición por sistemas de ascensores y montacargas y desde las SS.BB. y Pañoles de Granadas ubicados bajo cubierta. El personal no necesita salir a cubierta para operar el montaje.</a:t>
            </a:r>
            <a:endParaRPr lang="es-ES_tradnl" dirty="0"/>
          </a:p>
        </p:txBody>
      </p:sp>
    </p:spTree>
    <p:extLst>
      <p:ext uri="{BB962C8B-B14F-4D97-AF65-F5344CB8AC3E}">
        <p14:creationId xmlns:p14="http://schemas.microsoft.com/office/powerpoint/2010/main" val="4149286807"/>
      </p:ext>
    </p:extLst>
  </p:cSld>
  <p:clrMapOvr>
    <a:masterClrMapping/>
  </p:clrMapOvr>
  <p:timing>
    <p:tnLst>
      <p:par>
        <p:cTn id="1" dur="indefinite" restart="never" nodeType="tmRoot"/>
      </p:par>
    </p:tn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8" name="Imagen 7"/>
          <p:cNvPicPr>
            <a:picLocks noChangeAspect="1"/>
          </p:cNvPicPr>
          <p:nvPr/>
        </p:nvPicPr>
        <p:blipFill>
          <a:blip r:embed="rId2"/>
          <a:stretch>
            <a:fillRect/>
          </a:stretch>
        </p:blipFill>
        <p:spPr>
          <a:xfrm>
            <a:off x="0" y="0"/>
            <a:ext cx="12191999" cy="6858000"/>
          </a:xfrm>
          <a:prstGeom prst="rect">
            <a:avLst/>
          </a:prstGeom>
        </p:spPr>
      </p:pic>
      <p:sp>
        <p:nvSpPr>
          <p:cNvPr id="10" name="Freeform: Shape 56">
            <a:extLst>
              <a:ext uri="{FF2B5EF4-FFF2-40B4-BE49-F238E27FC236}">
                <a16:creationId xmlns:a16="http://schemas.microsoft.com/office/drawing/2014/main" xmlns="" id="{4EACC83D-63BF-48EF-BF00-F6E678AB4972}"/>
              </a:ext>
            </a:extLst>
          </p:cNvPr>
          <p:cNvSpPr/>
          <p:nvPr/>
        </p:nvSpPr>
        <p:spPr>
          <a:xfrm>
            <a:off x="0" y="0"/>
            <a:ext cx="15268575" cy="6858000"/>
          </a:xfrm>
          <a:custGeom>
            <a:avLst/>
            <a:gdLst>
              <a:gd name="connsiteX0" fmla="*/ 0 w 4356100"/>
              <a:gd name="connsiteY0" fmla="*/ 0 h 6858000"/>
              <a:gd name="connsiteX1" fmla="*/ 2701925 w 4356100"/>
              <a:gd name="connsiteY1" fmla="*/ 0 h 6858000"/>
              <a:gd name="connsiteX2" fmla="*/ 4356100 w 4356100"/>
              <a:gd name="connsiteY2" fmla="*/ 6858000 h 6858000"/>
              <a:gd name="connsiteX3" fmla="*/ 0 w 4356100"/>
              <a:gd name="connsiteY3" fmla="*/ 6858000 h 6858000"/>
              <a:gd name="connsiteX4" fmla="*/ 0 w 4356100"/>
              <a:gd name="connsiteY4" fmla="*/ 0 h 6858000"/>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4356100" h="6858000">
                <a:moveTo>
                  <a:pt x="0" y="0"/>
                </a:moveTo>
                <a:lnTo>
                  <a:pt x="2701925" y="0"/>
                </a:lnTo>
                <a:lnTo>
                  <a:pt x="4356100" y="6858000"/>
                </a:lnTo>
                <a:lnTo>
                  <a:pt x="0" y="6858000"/>
                </a:lnTo>
                <a:lnTo>
                  <a:pt x="0" y="0"/>
                </a:lnTo>
                <a:close/>
              </a:path>
            </a:pathLst>
          </a:custGeom>
          <a:solidFill>
            <a:schemeClr val="bg1">
              <a:alpha val="74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endParaRPr lang="es-CL" dirty="0">
              <a:solidFill>
                <a:srgbClr val="CC9900"/>
              </a:solidFill>
            </a:endParaRPr>
          </a:p>
        </p:txBody>
      </p:sp>
      <p:pic>
        <p:nvPicPr>
          <p:cNvPr id="11" name="Imagen 10"/>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10975288" y="429614"/>
            <a:ext cx="880991" cy="880991"/>
          </a:xfrm>
          <a:prstGeom prst="rect">
            <a:avLst/>
          </a:prstGeom>
        </p:spPr>
      </p:pic>
      <p:sp>
        <p:nvSpPr>
          <p:cNvPr id="12" name="3 Rectángulo redondeado"/>
          <p:cNvSpPr/>
          <p:nvPr/>
        </p:nvSpPr>
        <p:spPr>
          <a:xfrm>
            <a:off x="2705291" y="429614"/>
            <a:ext cx="4464496" cy="468000"/>
          </a:xfrm>
          <a:prstGeom prst="roundRect">
            <a:avLst/>
          </a:prstGeom>
          <a:solidFill>
            <a:schemeClr val="bg2">
              <a:lumMod val="75000"/>
              <a:alpha val="50196"/>
            </a:schemeClr>
          </a:solidFill>
          <a:ln>
            <a:solidFill>
              <a:schemeClr val="bg2">
                <a:lumMod val="50000"/>
              </a:schemeClr>
            </a:solidFill>
          </a:ln>
          <a:scene3d>
            <a:camera prst="orthographicFront"/>
            <a:lightRig rig="threePt" dir="t"/>
          </a:scene3d>
          <a:sp3d>
            <a:bevelT/>
          </a:sp3d>
        </p:spPr>
        <p:style>
          <a:lnRef idx="2">
            <a:schemeClr val="accent1">
              <a:shade val="50000"/>
            </a:schemeClr>
          </a:lnRef>
          <a:fillRef idx="1">
            <a:schemeClr val="accent1"/>
          </a:fillRef>
          <a:effectRef idx="0">
            <a:schemeClr val="accent1"/>
          </a:effectRef>
          <a:fontRef idx="minor">
            <a:schemeClr val="lt1"/>
          </a:fontRef>
        </p:style>
        <p:txBody>
          <a:bodyPr anchor="ctr"/>
          <a:lstStyle/>
          <a:p>
            <a:pPr marL="444489" indent="-444489" algn="ctr">
              <a:spcBef>
                <a:spcPct val="65000"/>
              </a:spcBef>
            </a:pPr>
            <a:r>
              <a:rPr lang="es-MX" sz="2400" b="1" dirty="0">
                <a:solidFill>
                  <a:schemeClr val="tx1"/>
                </a:solidFill>
                <a:latin typeface="Britannic Bold" panose="020B0903060703020204" pitchFamily="34" charset="0"/>
                <a:ea typeface="Segoe UI Black" panose="020B0A02040204020203" pitchFamily="34" charset="0"/>
              </a:rPr>
              <a:t>DEFINICIONES </a:t>
            </a:r>
            <a:r>
              <a:rPr lang="es-MX" sz="2400" b="1" dirty="0" smtClean="0">
                <a:solidFill>
                  <a:schemeClr val="tx1"/>
                </a:solidFill>
                <a:latin typeface="Britannic Bold" panose="020B0903060703020204" pitchFamily="34" charset="0"/>
                <a:ea typeface="Segoe UI Black" panose="020B0A02040204020203" pitchFamily="34" charset="0"/>
              </a:rPr>
              <a:t>GENERALES </a:t>
            </a:r>
            <a:r>
              <a:rPr lang="es-MX" sz="1600" b="1" dirty="0" smtClean="0">
                <a:solidFill>
                  <a:schemeClr val="tx1"/>
                </a:solidFill>
                <a:latin typeface="Britannic Bold" panose="020B0903060703020204" pitchFamily="34" charset="0"/>
                <a:ea typeface="Segoe UI Black" panose="020B0A02040204020203" pitchFamily="34" charset="0"/>
              </a:rPr>
              <a:t>(Cont.)</a:t>
            </a:r>
            <a:endParaRPr lang="es-MX" sz="2400" b="1" dirty="0">
              <a:solidFill>
                <a:schemeClr val="tx1"/>
              </a:solidFill>
              <a:latin typeface="Britannic Bold" panose="020B0903060703020204" pitchFamily="34" charset="0"/>
              <a:ea typeface="Segoe UI Black" panose="020B0A02040204020203" pitchFamily="34" charset="0"/>
            </a:endParaRPr>
          </a:p>
        </p:txBody>
      </p:sp>
      <p:sp>
        <p:nvSpPr>
          <p:cNvPr id="6" name="Rectángulo 5"/>
          <p:cNvSpPr/>
          <p:nvPr/>
        </p:nvSpPr>
        <p:spPr>
          <a:xfrm>
            <a:off x="7878535" y="1816490"/>
            <a:ext cx="3537248" cy="1892826"/>
          </a:xfrm>
          <a:prstGeom prst="rect">
            <a:avLst/>
          </a:prstGeom>
        </p:spPr>
        <p:txBody>
          <a:bodyPr wrap="square">
            <a:spAutoFit/>
          </a:bodyPr>
          <a:lstStyle/>
          <a:p>
            <a:pPr algn="just"/>
            <a:r>
              <a:rPr lang="es-ES_tradnl" b="1" dirty="0" smtClean="0">
                <a:solidFill>
                  <a:schemeClr val="bg2">
                    <a:lumMod val="25000"/>
                  </a:schemeClr>
                </a:solidFill>
                <a:latin typeface="Britannic Bold" panose="020B0903060703020204" pitchFamily="34" charset="0"/>
                <a:ea typeface="Segoe UI Black" panose="020B0A02040204020203" pitchFamily="34" charset="0"/>
              </a:rPr>
              <a:t>4. ASCENSORES</a:t>
            </a:r>
            <a:endParaRPr lang="es-ES_tradnl" b="1" dirty="0">
              <a:solidFill>
                <a:schemeClr val="bg2">
                  <a:lumMod val="25000"/>
                </a:schemeClr>
              </a:solidFill>
              <a:latin typeface="Britannic Bold" panose="020B0903060703020204" pitchFamily="34" charset="0"/>
              <a:ea typeface="Segoe UI Black" panose="020B0A02040204020203" pitchFamily="34" charset="0"/>
            </a:endParaRPr>
          </a:p>
          <a:p>
            <a:pPr marL="266700" indent="-266700" algn="just">
              <a:spcBef>
                <a:spcPct val="50000"/>
              </a:spcBef>
            </a:pPr>
            <a:r>
              <a:rPr lang="es-ES_tradnl" dirty="0" smtClean="0"/>
              <a:t>	</a:t>
            </a:r>
            <a:r>
              <a:rPr lang="es-ES_tradnl" sz="1400" dirty="0" smtClean="0"/>
              <a:t>Son sistemas mecánicos que permiten transportar las granadas desde los antepañoles de munición hasta el interior del montaje. Generalmente cruzan varias cubiertas y son protegidos dentro de tubos de acero.</a:t>
            </a:r>
            <a:endParaRPr lang="es-ES_tradnl" sz="1400" dirty="0"/>
          </a:p>
        </p:txBody>
      </p:sp>
      <p:sp>
        <p:nvSpPr>
          <p:cNvPr id="23" name="Rectángulo 22"/>
          <p:cNvSpPr/>
          <p:nvPr/>
        </p:nvSpPr>
        <p:spPr>
          <a:xfrm>
            <a:off x="129562" y="1953310"/>
            <a:ext cx="3537248" cy="1338828"/>
          </a:xfrm>
          <a:prstGeom prst="rect">
            <a:avLst/>
          </a:prstGeom>
        </p:spPr>
        <p:txBody>
          <a:bodyPr wrap="square">
            <a:spAutoFit/>
          </a:bodyPr>
          <a:lstStyle/>
          <a:p>
            <a:pPr algn="just"/>
            <a:r>
              <a:rPr lang="es-ES_tradnl" b="1" dirty="0" smtClean="0">
                <a:solidFill>
                  <a:schemeClr val="bg2">
                    <a:lumMod val="25000"/>
                  </a:schemeClr>
                </a:solidFill>
                <a:latin typeface="Britannic Bold" panose="020B0903060703020204" pitchFamily="34" charset="0"/>
                <a:ea typeface="Segoe UI Black" panose="020B0A02040204020203" pitchFamily="34" charset="0"/>
              </a:rPr>
              <a:t>3. </a:t>
            </a:r>
            <a:r>
              <a:rPr lang="es-ES_tradnl" b="1" dirty="0">
                <a:solidFill>
                  <a:schemeClr val="bg2">
                    <a:lumMod val="25000"/>
                  </a:schemeClr>
                </a:solidFill>
                <a:latin typeface="Britannic Bold" panose="020B0903060703020204" pitchFamily="34" charset="0"/>
                <a:ea typeface="Segoe UI Black" panose="020B0A02040204020203" pitchFamily="34" charset="0"/>
              </a:rPr>
              <a:t>MONTACARGAS</a:t>
            </a:r>
          </a:p>
          <a:p>
            <a:pPr marL="266700" algn="just">
              <a:spcBef>
                <a:spcPct val="50000"/>
              </a:spcBef>
            </a:pPr>
            <a:r>
              <a:rPr lang="es-ES_tradnl" sz="1400" dirty="0"/>
              <a:t>Sistemas mecánicos que permiten transportar las cargas propelentes desde los antepañoles de cargas hasta el interior del montaje.(Dibujo)</a:t>
            </a:r>
          </a:p>
        </p:txBody>
      </p:sp>
      <p:sp>
        <p:nvSpPr>
          <p:cNvPr id="14" name="Rectángulo 13"/>
          <p:cNvSpPr/>
          <p:nvPr/>
        </p:nvSpPr>
        <p:spPr>
          <a:xfrm>
            <a:off x="7878535" y="4340747"/>
            <a:ext cx="3537248" cy="2200602"/>
          </a:xfrm>
          <a:prstGeom prst="rect">
            <a:avLst/>
          </a:prstGeom>
        </p:spPr>
        <p:txBody>
          <a:bodyPr wrap="square">
            <a:spAutoFit/>
          </a:bodyPr>
          <a:lstStyle/>
          <a:p>
            <a:pPr algn="just"/>
            <a:r>
              <a:rPr lang="es-ES_tradnl" b="1" dirty="0" smtClean="0">
                <a:solidFill>
                  <a:schemeClr val="bg2">
                    <a:lumMod val="25000"/>
                  </a:schemeClr>
                </a:solidFill>
                <a:latin typeface="Britannic Bold" panose="020B0903060703020204" pitchFamily="34" charset="0"/>
                <a:ea typeface="Segoe UI Black" panose="020B0A02040204020203" pitchFamily="34" charset="0"/>
              </a:rPr>
              <a:t>6. </a:t>
            </a:r>
            <a:r>
              <a:rPr lang="es-ES_tradnl" b="1" dirty="0">
                <a:solidFill>
                  <a:schemeClr val="bg2">
                    <a:lumMod val="25000"/>
                  </a:schemeClr>
                </a:solidFill>
                <a:latin typeface="Britannic Bold" panose="020B0903060703020204" pitchFamily="34" charset="0"/>
                <a:ea typeface="Segoe UI Black" panose="020B0A02040204020203" pitchFamily="34" charset="0"/>
              </a:rPr>
              <a:t>ANTEPAÑOLES</a:t>
            </a:r>
          </a:p>
          <a:p>
            <a:pPr marL="266700" algn="just">
              <a:spcBef>
                <a:spcPct val="50000"/>
              </a:spcBef>
            </a:pPr>
            <a:r>
              <a:rPr lang="es-ES_tradnl" sz="1400" dirty="0"/>
              <a:t>Compartimentos adjuntos a las SS.BB y pañoles de granadas, hasta donde son transportadas éstas para ser elevadas al montaje desde el interior del buque. Su objeto es evitar que una explosión en el sistema de carga alcance las SS.BB. En ellos se ubican los terminales bajos de ascensores y montacargas.</a:t>
            </a:r>
          </a:p>
        </p:txBody>
      </p:sp>
      <p:sp>
        <p:nvSpPr>
          <p:cNvPr id="17" name="Rectángulo 16"/>
          <p:cNvSpPr/>
          <p:nvPr/>
        </p:nvSpPr>
        <p:spPr>
          <a:xfrm>
            <a:off x="144128" y="4125303"/>
            <a:ext cx="3704120" cy="2416046"/>
          </a:xfrm>
          <a:prstGeom prst="rect">
            <a:avLst/>
          </a:prstGeom>
        </p:spPr>
        <p:txBody>
          <a:bodyPr wrap="square">
            <a:spAutoFit/>
          </a:bodyPr>
          <a:lstStyle/>
          <a:p>
            <a:pPr algn="just"/>
            <a:r>
              <a:rPr lang="es-ES_tradnl" b="1" dirty="0" smtClean="0">
                <a:solidFill>
                  <a:srgbClr val="C00000"/>
                </a:solidFill>
                <a:latin typeface="Britannic Bold" panose="020B0903060703020204" pitchFamily="34" charset="0"/>
                <a:ea typeface="Segoe UI Black" panose="020B0A02040204020203" pitchFamily="34" charset="0"/>
              </a:rPr>
              <a:t>5. </a:t>
            </a:r>
            <a:r>
              <a:rPr lang="es-ES_tradnl" b="1" dirty="0">
                <a:solidFill>
                  <a:srgbClr val="C00000"/>
                </a:solidFill>
                <a:latin typeface="Britannic Bold" panose="020B0903060703020204" pitchFamily="34" charset="0"/>
                <a:ea typeface="Segoe UI Black" panose="020B0A02040204020203" pitchFamily="34" charset="0"/>
              </a:rPr>
              <a:t>SANTA BARBARA</a:t>
            </a:r>
          </a:p>
          <a:p>
            <a:pPr marL="266700" algn="just">
              <a:spcBef>
                <a:spcPct val="50000"/>
              </a:spcBef>
            </a:pPr>
            <a:r>
              <a:rPr lang="es-ES_tradnl" sz="1400" dirty="0">
                <a:solidFill>
                  <a:srgbClr val="C00000"/>
                </a:solidFill>
              </a:rPr>
              <a:t>Compartimiento dedicado al almacenaje de la munición y las cargas propelentes y explosivos. Generalmente ubicado bajo la línea de flotación y provisto de ventilación y sistemas de inundación y rociadores. Estos últimos para bajar la temperatura en caso de incendio en sus cercanías o inutilizar la munición y explosivos de su interior, en caso de emergencia.</a:t>
            </a:r>
          </a:p>
        </p:txBody>
      </p:sp>
      <p:grpSp>
        <p:nvGrpSpPr>
          <p:cNvPr id="52" name="Grupo 51"/>
          <p:cNvGrpSpPr/>
          <p:nvPr/>
        </p:nvGrpSpPr>
        <p:grpSpPr>
          <a:xfrm>
            <a:off x="3917389" y="2792594"/>
            <a:ext cx="3892005" cy="1548153"/>
            <a:chOff x="3992376" y="2909382"/>
            <a:chExt cx="3892005" cy="1548153"/>
          </a:xfrm>
        </p:grpSpPr>
        <p:pic>
          <p:nvPicPr>
            <p:cNvPr id="9" name="Imagen 8"/>
            <p:cNvPicPr>
              <a:picLocks noChangeAspect="1"/>
            </p:cNvPicPr>
            <p:nvPr/>
          </p:nvPicPr>
          <p:blipFill>
            <a:blip r:embed="rId4"/>
            <a:stretch>
              <a:fillRect/>
            </a:stretch>
          </p:blipFill>
          <p:spPr>
            <a:xfrm>
              <a:off x="3992376" y="2909382"/>
              <a:ext cx="3892005" cy="1548153"/>
            </a:xfrm>
            <a:prstGeom prst="rect">
              <a:avLst/>
            </a:prstGeom>
            <a:ln w="88900" cap="sq" cmpd="thickThin">
              <a:solidFill>
                <a:srgbClr val="000000"/>
              </a:solidFill>
              <a:prstDash val="solid"/>
              <a:miter lim="800000"/>
            </a:ln>
            <a:effectLst>
              <a:innerShdw blurRad="76200">
                <a:srgbClr val="000000"/>
              </a:innerShdw>
            </a:effectLst>
          </p:spPr>
        </p:pic>
        <p:sp>
          <p:nvSpPr>
            <p:cNvPr id="44" name="Rectángulo redondeado 43"/>
            <p:cNvSpPr/>
            <p:nvPr/>
          </p:nvSpPr>
          <p:spPr>
            <a:xfrm>
              <a:off x="6298955" y="3521947"/>
              <a:ext cx="708409" cy="161511"/>
            </a:xfrm>
            <a:prstGeom prst="roundRect">
              <a:avLst/>
            </a:prstGeom>
            <a:solidFill>
              <a:schemeClr val="bg1"/>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s-ES" sz="800" dirty="0" smtClean="0">
                  <a:solidFill>
                    <a:schemeClr val="bg2">
                      <a:lumMod val="25000"/>
                    </a:schemeClr>
                  </a:solidFill>
                </a:rPr>
                <a:t>Ascensor</a:t>
              </a:r>
              <a:endParaRPr lang="es-CL" dirty="0">
                <a:solidFill>
                  <a:schemeClr val="bg2">
                    <a:lumMod val="25000"/>
                  </a:schemeClr>
                </a:solidFill>
              </a:endParaRPr>
            </a:p>
          </p:txBody>
        </p:sp>
        <p:sp>
          <p:nvSpPr>
            <p:cNvPr id="45" name="Rectángulo redondeado 44"/>
            <p:cNvSpPr/>
            <p:nvPr/>
          </p:nvSpPr>
          <p:spPr>
            <a:xfrm>
              <a:off x="4648962" y="3521947"/>
              <a:ext cx="708409" cy="161511"/>
            </a:xfrm>
            <a:prstGeom prst="roundRect">
              <a:avLst/>
            </a:prstGeom>
            <a:solidFill>
              <a:schemeClr val="bg1"/>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s-ES" sz="800" dirty="0">
                  <a:solidFill>
                    <a:schemeClr val="tx1"/>
                  </a:solidFill>
                </a:rPr>
                <a:t>Montacarga</a:t>
              </a:r>
              <a:endParaRPr lang="es-CL" sz="800" dirty="0">
                <a:solidFill>
                  <a:schemeClr val="tx1"/>
                </a:solidFill>
              </a:endParaRPr>
            </a:p>
          </p:txBody>
        </p:sp>
        <p:sp>
          <p:nvSpPr>
            <p:cNvPr id="46" name="Rectángulo redondeado 45"/>
            <p:cNvSpPr/>
            <p:nvPr/>
          </p:nvSpPr>
          <p:spPr>
            <a:xfrm>
              <a:off x="4678126" y="4044547"/>
              <a:ext cx="708409" cy="161511"/>
            </a:xfrm>
            <a:prstGeom prst="roundRect">
              <a:avLst/>
            </a:prstGeom>
            <a:solidFill>
              <a:schemeClr val="bg1"/>
            </a:solidFill>
            <a:ln>
              <a:solidFill>
                <a:schemeClr val="accent2">
                  <a:lumMod val="75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s-ES" sz="800" dirty="0" smtClean="0">
                  <a:solidFill>
                    <a:schemeClr val="bg2">
                      <a:lumMod val="25000"/>
                    </a:schemeClr>
                  </a:solidFill>
                </a:rPr>
                <a:t>SS.BB.</a:t>
              </a:r>
              <a:endParaRPr lang="es-CL" dirty="0">
                <a:solidFill>
                  <a:schemeClr val="bg2">
                    <a:lumMod val="25000"/>
                  </a:schemeClr>
                </a:solidFill>
              </a:endParaRPr>
            </a:p>
          </p:txBody>
        </p:sp>
        <p:sp>
          <p:nvSpPr>
            <p:cNvPr id="47" name="Rectángulo redondeado 46"/>
            <p:cNvSpPr/>
            <p:nvPr/>
          </p:nvSpPr>
          <p:spPr>
            <a:xfrm>
              <a:off x="5509187" y="4006836"/>
              <a:ext cx="708409" cy="236932"/>
            </a:xfrm>
            <a:prstGeom prst="roundRect">
              <a:avLst/>
            </a:prstGeom>
            <a:solidFill>
              <a:schemeClr val="bg1"/>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s-ES" sz="800" dirty="0" smtClean="0">
                  <a:solidFill>
                    <a:schemeClr val="bg2">
                      <a:lumMod val="25000"/>
                    </a:schemeClr>
                  </a:solidFill>
                </a:rPr>
                <a:t>Antepañol</a:t>
              </a:r>
              <a:endParaRPr lang="es-CL" dirty="0">
                <a:solidFill>
                  <a:schemeClr val="bg2">
                    <a:lumMod val="25000"/>
                  </a:schemeClr>
                </a:solidFill>
              </a:endParaRPr>
            </a:p>
          </p:txBody>
        </p:sp>
        <p:cxnSp>
          <p:nvCxnSpPr>
            <p:cNvPr id="49" name="Conector recto de flecha 48"/>
            <p:cNvCxnSpPr/>
            <p:nvPr/>
          </p:nvCxnSpPr>
          <p:spPr>
            <a:xfrm>
              <a:off x="5376421" y="3612227"/>
              <a:ext cx="354205" cy="0"/>
            </a:xfrm>
            <a:prstGeom prst="straightConnector1">
              <a:avLst/>
            </a:prstGeom>
            <a:ln w="19050">
              <a:solidFill>
                <a:schemeClr val="tx1"/>
              </a:solidFill>
              <a:tailEnd type="triangle"/>
            </a:ln>
          </p:spPr>
          <p:style>
            <a:lnRef idx="1">
              <a:schemeClr val="accent1"/>
            </a:lnRef>
            <a:fillRef idx="0">
              <a:schemeClr val="accent1"/>
            </a:fillRef>
            <a:effectRef idx="0">
              <a:schemeClr val="accent1"/>
            </a:effectRef>
            <a:fontRef idx="minor">
              <a:schemeClr val="tx1"/>
            </a:fontRef>
          </p:style>
        </p:cxnSp>
        <p:cxnSp>
          <p:nvCxnSpPr>
            <p:cNvPr id="50" name="Conector recto de flecha 49"/>
            <p:cNvCxnSpPr/>
            <p:nvPr/>
          </p:nvCxnSpPr>
          <p:spPr>
            <a:xfrm>
              <a:off x="5386535" y="4137079"/>
              <a:ext cx="180000" cy="0"/>
            </a:xfrm>
            <a:prstGeom prst="straightConnector1">
              <a:avLst/>
            </a:prstGeom>
            <a:ln w="19050">
              <a:solidFill>
                <a:schemeClr val="tx1"/>
              </a:solidFill>
              <a:tailEnd type="triangle"/>
            </a:ln>
          </p:spPr>
          <p:style>
            <a:lnRef idx="1">
              <a:schemeClr val="accent1"/>
            </a:lnRef>
            <a:fillRef idx="0">
              <a:schemeClr val="accent1"/>
            </a:fillRef>
            <a:effectRef idx="0">
              <a:schemeClr val="accent1"/>
            </a:effectRef>
            <a:fontRef idx="minor">
              <a:schemeClr val="tx1"/>
            </a:fontRef>
          </p:style>
        </p:cxnSp>
        <p:cxnSp>
          <p:nvCxnSpPr>
            <p:cNvPr id="51" name="Conector recto de flecha 50"/>
            <p:cNvCxnSpPr/>
            <p:nvPr/>
          </p:nvCxnSpPr>
          <p:spPr>
            <a:xfrm flipH="1">
              <a:off x="5947921" y="3612227"/>
              <a:ext cx="354205" cy="0"/>
            </a:xfrm>
            <a:prstGeom prst="straightConnector1">
              <a:avLst/>
            </a:prstGeom>
            <a:ln w="19050">
              <a:solidFill>
                <a:schemeClr val="tx1"/>
              </a:solidFill>
              <a:tailEnd type="triangle"/>
            </a:ln>
          </p:spPr>
          <p:style>
            <a:lnRef idx="1">
              <a:schemeClr val="accent1"/>
            </a:lnRef>
            <a:fillRef idx="0">
              <a:schemeClr val="accent1"/>
            </a:fillRef>
            <a:effectRef idx="0">
              <a:schemeClr val="accent1"/>
            </a:effectRef>
            <a:fontRef idx="minor">
              <a:schemeClr val="tx1"/>
            </a:fontRef>
          </p:style>
        </p:cxnSp>
      </p:grpSp>
      <p:sp>
        <p:nvSpPr>
          <p:cNvPr id="2" name="Rectángulo 1"/>
          <p:cNvSpPr/>
          <p:nvPr/>
        </p:nvSpPr>
        <p:spPr>
          <a:xfrm>
            <a:off x="4450556" y="3292138"/>
            <a:ext cx="983644" cy="417178"/>
          </a:xfrm>
          <a:prstGeom prst="rect">
            <a:avLst/>
          </a:prstGeom>
          <a:noFill/>
          <a:ln w="38100">
            <a:solidFill>
              <a:srgbClr val="C00000"/>
            </a:solidFill>
            <a:prstDash val="dash"/>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CL"/>
          </a:p>
        </p:txBody>
      </p:sp>
      <p:sp>
        <p:nvSpPr>
          <p:cNvPr id="20" name="Rectángulo 19"/>
          <p:cNvSpPr/>
          <p:nvPr/>
        </p:nvSpPr>
        <p:spPr>
          <a:xfrm>
            <a:off x="6088342" y="3286850"/>
            <a:ext cx="983644" cy="417178"/>
          </a:xfrm>
          <a:prstGeom prst="rect">
            <a:avLst/>
          </a:prstGeom>
          <a:noFill/>
          <a:ln w="38100">
            <a:solidFill>
              <a:srgbClr val="C00000"/>
            </a:solidFill>
            <a:prstDash val="dash"/>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CL"/>
          </a:p>
        </p:txBody>
      </p:sp>
      <p:sp>
        <p:nvSpPr>
          <p:cNvPr id="21" name="Rectángulo 20"/>
          <p:cNvSpPr/>
          <p:nvPr/>
        </p:nvSpPr>
        <p:spPr>
          <a:xfrm>
            <a:off x="4436946" y="3805346"/>
            <a:ext cx="983644" cy="417178"/>
          </a:xfrm>
          <a:prstGeom prst="rect">
            <a:avLst/>
          </a:prstGeom>
          <a:noFill/>
          <a:ln w="38100">
            <a:solidFill>
              <a:srgbClr val="C00000"/>
            </a:solidFill>
            <a:prstDash val="dash"/>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CL"/>
          </a:p>
        </p:txBody>
      </p:sp>
      <p:sp>
        <p:nvSpPr>
          <p:cNvPr id="22" name="Rectángulo 21"/>
          <p:cNvSpPr/>
          <p:nvPr/>
        </p:nvSpPr>
        <p:spPr>
          <a:xfrm>
            <a:off x="5420590" y="3832187"/>
            <a:ext cx="858766" cy="417178"/>
          </a:xfrm>
          <a:prstGeom prst="rect">
            <a:avLst/>
          </a:prstGeom>
          <a:noFill/>
          <a:ln w="38100">
            <a:solidFill>
              <a:srgbClr val="C00000"/>
            </a:solidFill>
            <a:prstDash val="dash"/>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CL"/>
          </a:p>
        </p:txBody>
      </p:sp>
    </p:spTree>
    <p:extLst>
      <p:ext uri="{BB962C8B-B14F-4D97-AF65-F5344CB8AC3E}">
        <p14:creationId xmlns:p14="http://schemas.microsoft.com/office/powerpoint/2010/main" val="449875448"/>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6" presetClass="entr" presetSubtype="16" fill="hold" grpId="0" nodeType="clickEffect">
                                  <p:stCondLst>
                                    <p:cond delay="0"/>
                                  </p:stCondLst>
                                  <p:childTnLst>
                                    <p:set>
                                      <p:cBhvr>
                                        <p:cTn id="6" dur="1" fill="hold">
                                          <p:stCondLst>
                                            <p:cond delay="0"/>
                                          </p:stCondLst>
                                        </p:cTn>
                                        <p:tgtEl>
                                          <p:spTgt spid="23"/>
                                        </p:tgtEl>
                                        <p:attrNameLst>
                                          <p:attrName>style.visibility</p:attrName>
                                        </p:attrNameLst>
                                      </p:cBhvr>
                                      <p:to>
                                        <p:strVal val="visible"/>
                                      </p:to>
                                    </p:set>
                                    <p:animEffect transition="in" filter="circle(in)">
                                      <p:cBhvr>
                                        <p:cTn id="7" dur="2000"/>
                                        <p:tgtEl>
                                          <p:spTgt spid="23"/>
                                        </p:tgtEl>
                                      </p:cBhvr>
                                    </p:animEffect>
                                  </p:childTnLst>
                                </p:cTn>
                              </p:par>
                              <p:par>
                                <p:cTn id="8" presetID="16" presetClass="entr" presetSubtype="21" fill="hold" grpId="0" nodeType="withEffect">
                                  <p:stCondLst>
                                    <p:cond delay="0"/>
                                  </p:stCondLst>
                                  <p:childTnLst>
                                    <p:set>
                                      <p:cBhvr>
                                        <p:cTn id="9" dur="1" fill="hold">
                                          <p:stCondLst>
                                            <p:cond delay="0"/>
                                          </p:stCondLst>
                                        </p:cTn>
                                        <p:tgtEl>
                                          <p:spTgt spid="2"/>
                                        </p:tgtEl>
                                        <p:attrNameLst>
                                          <p:attrName>style.visibility</p:attrName>
                                        </p:attrNameLst>
                                      </p:cBhvr>
                                      <p:to>
                                        <p:strVal val="visible"/>
                                      </p:to>
                                    </p:set>
                                    <p:animEffect transition="in" filter="barn(inVertical)">
                                      <p:cBhvr>
                                        <p:cTn id="10" dur="500"/>
                                        <p:tgtEl>
                                          <p:spTgt spid="2"/>
                                        </p:tgtEl>
                                      </p:cBhvr>
                                    </p:animEffect>
                                  </p:childTnLst>
                                </p:cTn>
                              </p:par>
                            </p:childTnLst>
                          </p:cTn>
                        </p:par>
                      </p:childTnLst>
                    </p:cTn>
                  </p:par>
                  <p:par>
                    <p:cTn id="11" fill="hold">
                      <p:stCondLst>
                        <p:cond delay="indefinite"/>
                      </p:stCondLst>
                      <p:childTnLst>
                        <p:par>
                          <p:cTn id="12" fill="hold">
                            <p:stCondLst>
                              <p:cond delay="0"/>
                            </p:stCondLst>
                            <p:childTnLst>
                              <p:par>
                                <p:cTn id="13" presetID="6" presetClass="entr" presetSubtype="16" fill="hold" grpId="0" nodeType="clickEffect">
                                  <p:stCondLst>
                                    <p:cond delay="0"/>
                                  </p:stCondLst>
                                  <p:childTnLst>
                                    <p:set>
                                      <p:cBhvr>
                                        <p:cTn id="14" dur="1" fill="hold">
                                          <p:stCondLst>
                                            <p:cond delay="0"/>
                                          </p:stCondLst>
                                        </p:cTn>
                                        <p:tgtEl>
                                          <p:spTgt spid="6"/>
                                        </p:tgtEl>
                                        <p:attrNameLst>
                                          <p:attrName>style.visibility</p:attrName>
                                        </p:attrNameLst>
                                      </p:cBhvr>
                                      <p:to>
                                        <p:strVal val="visible"/>
                                      </p:to>
                                    </p:set>
                                    <p:animEffect transition="in" filter="circle(in)">
                                      <p:cBhvr>
                                        <p:cTn id="15" dur="2000"/>
                                        <p:tgtEl>
                                          <p:spTgt spid="6"/>
                                        </p:tgtEl>
                                      </p:cBhvr>
                                    </p:animEffect>
                                  </p:childTnLst>
                                </p:cTn>
                              </p:par>
                              <p:par>
                                <p:cTn id="16" presetID="16" presetClass="entr" presetSubtype="21" fill="hold" grpId="0" nodeType="withEffect">
                                  <p:stCondLst>
                                    <p:cond delay="0"/>
                                  </p:stCondLst>
                                  <p:childTnLst>
                                    <p:set>
                                      <p:cBhvr>
                                        <p:cTn id="17" dur="1" fill="hold">
                                          <p:stCondLst>
                                            <p:cond delay="0"/>
                                          </p:stCondLst>
                                        </p:cTn>
                                        <p:tgtEl>
                                          <p:spTgt spid="20"/>
                                        </p:tgtEl>
                                        <p:attrNameLst>
                                          <p:attrName>style.visibility</p:attrName>
                                        </p:attrNameLst>
                                      </p:cBhvr>
                                      <p:to>
                                        <p:strVal val="visible"/>
                                      </p:to>
                                    </p:set>
                                    <p:animEffect transition="in" filter="barn(inVertical)">
                                      <p:cBhvr>
                                        <p:cTn id="18" dur="500"/>
                                        <p:tgtEl>
                                          <p:spTgt spid="20"/>
                                        </p:tgtEl>
                                      </p:cBhvr>
                                    </p:animEffect>
                                  </p:childTnLst>
                                </p:cTn>
                              </p:par>
                            </p:childTnLst>
                          </p:cTn>
                        </p:par>
                      </p:childTnLst>
                    </p:cTn>
                  </p:par>
                  <p:par>
                    <p:cTn id="19" fill="hold">
                      <p:stCondLst>
                        <p:cond delay="indefinite"/>
                      </p:stCondLst>
                      <p:childTnLst>
                        <p:par>
                          <p:cTn id="20" fill="hold">
                            <p:stCondLst>
                              <p:cond delay="0"/>
                            </p:stCondLst>
                            <p:childTnLst>
                              <p:par>
                                <p:cTn id="21" presetID="6" presetClass="entr" presetSubtype="16" fill="hold" grpId="0" nodeType="clickEffect">
                                  <p:stCondLst>
                                    <p:cond delay="0"/>
                                  </p:stCondLst>
                                  <p:childTnLst>
                                    <p:set>
                                      <p:cBhvr>
                                        <p:cTn id="22" dur="1" fill="hold">
                                          <p:stCondLst>
                                            <p:cond delay="0"/>
                                          </p:stCondLst>
                                        </p:cTn>
                                        <p:tgtEl>
                                          <p:spTgt spid="17"/>
                                        </p:tgtEl>
                                        <p:attrNameLst>
                                          <p:attrName>style.visibility</p:attrName>
                                        </p:attrNameLst>
                                      </p:cBhvr>
                                      <p:to>
                                        <p:strVal val="visible"/>
                                      </p:to>
                                    </p:set>
                                    <p:animEffect transition="in" filter="circle(in)">
                                      <p:cBhvr>
                                        <p:cTn id="23" dur="2000"/>
                                        <p:tgtEl>
                                          <p:spTgt spid="17"/>
                                        </p:tgtEl>
                                      </p:cBhvr>
                                    </p:animEffect>
                                  </p:childTnLst>
                                </p:cTn>
                              </p:par>
                              <p:par>
                                <p:cTn id="24" presetID="16" presetClass="entr" presetSubtype="21" fill="hold" grpId="0" nodeType="withEffect">
                                  <p:stCondLst>
                                    <p:cond delay="0"/>
                                  </p:stCondLst>
                                  <p:childTnLst>
                                    <p:set>
                                      <p:cBhvr>
                                        <p:cTn id="25" dur="1" fill="hold">
                                          <p:stCondLst>
                                            <p:cond delay="0"/>
                                          </p:stCondLst>
                                        </p:cTn>
                                        <p:tgtEl>
                                          <p:spTgt spid="21"/>
                                        </p:tgtEl>
                                        <p:attrNameLst>
                                          <p:attrName>style.visibility</p:attrName>
                                        </p:attrNameLst>
                                      </p:cBhvr>
                                      <p:to>
                                        <p:strVal val="visible"/>
                                      </p:to>
                                    </p:set>
                                    <p:animEffect transition="in" filter="barn(inVertical)">
                                      <p:cBhvr>
                                        <p:cTn id="26" dur="500"/>
                                        <p:tgtEl>
                                          <p:spTgt spid="21"/>
                                        </p:tgtEl>
                                      </p:cBhvr>
                                    </p:animEffect>
                                  </p:childTnLst>
                                </p:cTn>
                              </p:par>
                            </p:childTnLst>
                          </p:cTn>
                        </p:par>
                      </p:childTnLst>
                    </p:cTn>
                  </p:par>
                  <p:par>
                    <p:cTn id="27" fill="hold">
                      <p:stCondLst>
                        <p:cond delay="indefinite"/>
                      </p:stCondLst>
                      <p:childTnLst>
                        <p:par>
                          <p:cTn id="28" fill="hold">
                            <p:stCondLst>
                              <p:cond delay="0"/>
                            </p:stCondLst>
                            <p:childTnLst>
                              <p:par>
                                <p:cTn id="29" presetID="16" presetClass="entr" presetSubtype="21" fill="hold" grpId="0" nodeType="clickEffect">
                                  <p:stCondLst>
                                    <p:cond delay="0"/>
                                  </p:stCondLst>
                                  <p:childTnLst>
                                    <p:set>
                                      <p:cBhvr>
                                        <p:cTn id="30" dur="1" fill="hold">
                                          <p:stCondLst>
                                            <p:cond delay="0"/>
                                          </p:stCondLst>
                                        </p:cTn>
                                        <p:tgtEl>
                                          <p:spTgt spid="22"/>
                                        </p:tgtEl>
                                        <p:attrNameLst>
                                          <p:attrName>style.visibility</p:attrName>
                                        </p:attrNameLst>
                                      </p:cBhvr>
                                      <p:to>
                                        <p:strVal val="visible"/>
                                      </p:to>
                                    </p:set>
                                    <p:animEffect transition="in" filter="barn(inVertical)">
                                      <p:cBhvr>
                                        <p:cTn id="31" dur="500"/>
                                        <p:tgtEl>
                                          <p:spTgt spid="22"/>
                                        </p:tgtEl>
                                      </p:cBhvr>
                                    </p:animEffect>
                                  </p:childTnLst>
                                </p:cTn>
                              </p:par>
                              <p:par>
                                <p:cTn id="32" presetID="16" presetClass="entr" presetSubtype="21" fill="hold" grpId="0" nodeType="withEffect">
                                  <p:stCondLst>
                                    <p:cond delay="0"/>
                                  </p:stCondLst>
                                  <p:childTnLst>
                                    <p:set>
                                      <p:cBhvr>
                                        <p:cTn id="33" dur="1" fill="hold">
                                          <p:stCondLst>
                                            <p:cond delay="0"/>
                                          </p:stCondLst>
                                        </p:cTn>
                                        <p:tgtEl>
                                          <p:spTgt spid="14"/>
                                        </p:tgtEl>
                                        <p:attrNameLst>
                                          <p:attrName>style.visibility</p:attrName>
                                        </p:attrNameLst>
                                      </p:cBhvr>
                                      <p:to>
                                        <p:strVal val="visible"/>
                                      </p:to>
                                    </p:set>
                                    <p:animEffect transition="in" filter="barn(inVertical)">
                                      <p:cBhvr>
                                        <p:cTn id="34" dur="500"/>
                                        <p:tgtEl>
                                          <p:spTgt spid="1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6" grpId="0"/>
      <p:bldP spid="23" grpId="0"/>
      <p:bldP spid="14" grpId="0"/>
      <p:bldP spid="17" grpId="0"/>
      <p:bldP spid="2" grpId="0" animBg="1"/>
      <p:bldP spid="20" grpId="0" animBg="1"/>
      <p:bldP spid="21" grpId="0" animBg="1"/>
      <p:bldP spid="22" grpId="0" animBg="1"/>
    </p:bld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8" name="Imagen 7"/>
          <p:cNvPicPr>
            <a:picLocks noChangeAspect="1"/>
          </p:cNvPicPr>
          <p:nvPr/>
        </p:nvPicPr>
        <p:blipFill>
          <a:blip r:embed="rId2"/>
          <a:stretch>
            <a:fillRect/>
          </a:stretch>
        </p:blipFill>
        <p:spPr>
          <a:xfrm>
            <a:off x="0" y="0"/>
            <a:ext cx="12191999" cy="6858000"/>
          </a:xfrm>
          <a:prstGeom prst="rect">
            <a:avLst/>
          </a:prstGeom>
        </p:spPr>
      </p:pic>
      <p:sp>
        <p:nvSpPr>
          <p:cNvPr id="10" name="Freeform: Shape 56">
            <a:extLst>
              <a:ext uri="{FF2B5EF4-FFF2-40B4-BE49-F238E27FC236}">
                <a16:creationId xmlns:a16="http://schemas.microsoft.com/office/drawing/2014/main" xmlns="" id="{4EACC83D-63BF-48EF-BF00-F6E678AB4972}"/>
              </a:ext>
            </a:extLst>
          </p:cNvPr>
          <p:cNvSpPr/>
          <p:nvPr/>
        </p:nvSpPr>
        <p:spPr>
          <a:xfrm>
            <a:off x="-2575" y="0"/>
            <a:ext cx="15268575" cy="6858000"/>
          </a:xfrm>
          <a:custGeom>
            <a:avLst/>
            <a:gdLst>
              <a:gd name="connsiteX0" fmla="*/ 0 w 4356100"/>
              <a:gd name="connsiteY0" fmla="*/ 0 h 6858000"/>
              <a:gd name="connsiteX1" fmla="*/ 2701925 w 4356100"/>
              <a:gd name="connsiteY1" fmla="*/ 0 h 6858000"/>
              <a:gd name="connsiteX2" fmla="*/ 4356100 w 4356100"/>
              <a:gd name="connsiteY2" fmla="*/ 6858000 h 6858000"/>
              <a:gd name="connsiteX3" fmla="*/ 0 w 4356100"/>
              <a:gd name="connsiteY3" fmla="*/ 6858000 h 6858000"/>
              <a:gd name="connsiteX4" fmla="*/ 0 w 4356100"/>
              <a:gd name="connsiteY4" fmla="*/ 0 h 6858000"/>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4356100" h="6858000">
                <a:moveTo>
                  <a:pt x="0" y="0"/>
                </a:moveTo>
                <a:lnTo>
                  <a:pt x="2701925" y="0"/>
                </a:lnTo>
                <a:lnTo>
                  <a:pt x="4356100" y="6858000"/>
                </a:lnTo>
                <a:lnTo>
                  <a:pt x="0" y="6858000"/>
                </a:lnTo>
                <a:lnTo>
                  <a:pt x="0" y="0"/>
                </a:lnTo>
                <a:close/>
              </a:path>
            </a:pathLst>
          </a:custGeom>
          <a:solidFill>
            <a:schemeClr val="bg1">
              <a:alpha val="74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endParaRPr lang="es-CL" dirty="0">
              <a:solidFill>
                <a:srgbClr val="CC9900"/>
              </a:solidFill>
            </a:endParaRPr>
          </a:p>
        </p:txBody>
      </p:sp>
      <p:pic>
        <p:nvPicPr>
          <p:cNvPr id="11" name="Imagen 10"/>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10975288" y="429614"/>
            <a:ext cx="880991" cy="880991"/>
          </a:xfrm>
          <a:prstGeom prst="rect">
            <a:avLst/>
          </a:prstGeom>
        </p:spPr>
      </p:pic>
      <p:sp>
        <p:nvSpPr>
          <p:cNvPr id="12" name="3 Rectángulo redondeado"/>
          <p:cNvSpPr/>
          <p:nvPr/>
        </p:nvSpPr>
        <p:spPr>
          <a:xfrm>
            <a:off x="2705291" y="429614"/>
            <a:ext cx="4464496" cy="468000"/>
          </a:xfrm>
          <a:prstGeom prst="roundRect">
            <a:avLst/>
          </a:prstGeom>
          <a:solidFill>
            <a:schemeClr val="bg2">
              <a:lumMod val="75000"/>
              <a:alpha val="50196"/>
            </a:schemeClr>
          </a:solidFill>
          <a:ln>
            <a:solidFill>
              <a:schemeClr val="bg2">
                <a:lumMod val="50000"/>
              </a:schemeClr>
            </a:solidFill>
          </a:ln>
          <a:scene3d>
            <a:camera prst="orthographicFront"/>
            <a:lightRig rig="threePt" dir="t"/>
          </a:scene3d>
          <a:sp3d>
            <a:bevelT/>
          </a:sp3d>
        </p:spPr>
        <p:style>
          <a:lnRef idx="2">
            <a:schemeClr val="accent1">
              <a:shade val="50000"/>
            </a:schemeClr>
          </a:lnRef>
          <a:fillRef idx="1">
            <a:schemeClr val="accent1"/>
          </a:fillRef>
          <a:effectRef idx="0">
            <a:schemeClr val="accent1"/>
          </a:effectRef>
          <a:fontRef idx="minor">
            <a:schemeClr val="lt1"/>
          </a:fontRef>
        </p:style>
        <p:txBody>
          <a:bodyPr anchor="ctr"/>
          <a:lstStyle/>
          <a:p>
            <a:pPr marL="444489" indent="-444489" algn="ctr">
              <a:spcBef>
                <a:spcPct val="65000"/>
              </a:spcBef>
            </a:pPr>
            <a:r>
              <a:rPr lang="es-MX" sz="2400" b="1" dirty="0">
                <a:solidFill>
                  <a:schemeClr val="tx1"/>
                </a:solidFill>
                <a:latin typeface="Britannic Bold" panose="020B0903060703020204" pitchFamily="34" charset="0"/>
                <a:ea typeface="Segoe UI Black" panose="020B0A02040204020203" pitchFamily="34" charset="0"/>
              </a:rPr>
              <a:t>DEFINICIONES GENERALES</a:t>
            </a:r>
          </a:p>
        </p:txBody>
      </p:sp>
      <p:sp>
        <p:nvSpPr>
          <p:cNvPr id="16" name="Rectángulo 15"/>
          <p:cNvSpPr/>
          <p:nvPr/>
        </p:nvSpPr>
        <p:spPr>
          <a:xfrm>
            <a:off x="787571" y="2346618"/>
            <a:ext cx="4149968" cy="3062377"/>
          </a:xfrm>
          <a:prstGeom prst="rect">
            <a:avLst/>
          </a:prstGeom>
        </p:spPr>
        <p:txBody>
          <a:bodyPr wrap="square">
            <a:spAutoFit/>
          </a:bodyPr>
          <a:lstStyle/>
          <a:p>
            <a:pPr algn="just"/>
            <a:r>
              <a:rPr lang="es-ES_tradnl" b="1" dirty="0">
                <a:solidFill>
                  <a:schemeClr val="bg2">
                    <a:lumMod val="25000"/>
                  </a:schemeClr>
                </a:solidFill>
                <a:latin typeface="Britannic Bold" panose="020B0903060703020204" pitchFamily="34" charset="0"/>
                <a:ea typeface="Segoe UI Black" panose="020B0A02040204020203" pitchFamily="34" charset="0"/>
              </a:rPr>
              <a:t>7. PAÑOL DE GRANADAS</a:t>
            </a:r>
          </a:p>
          <a:p>
            <a:pPr marL="360363" algn="just">
              <a:spcBef>
                <a:spcPct val="50000"/>
              </a:spcBef>
            </a:pPr>
            <a:r>
              <a:rPr lang="es-ES_tradnl" sz="1400" dirty="0"/>
              <a:t>Compartimiento dedicado al almacenaje de las granadas, en el caso de tener munición de tiro separado. También custodia las espoletas y poseen los mismos sistemas de seguridad que una Santa Bárbara. A aquella munición que se le deba poner espoleta (acción conocida como Espoletear), deberá hacerse en el Antepañol) para reducir los riesgos de detonación en el interior de un depósito de explosivos. La munición moderna se almacena con sus espoletas instaladas, las que no se deben manipular por parte del personal de abordo.</a:t>
            </a:r>
          </a:p>
        </p:txBody>
      </p:sp>
      <p:pic>
        <p:nvPicPr>
          <p:cNvPr id="28" name="Imagen 27"/>
          <p:cNvPicPr>
            <a:picLocks noChangeAspect="1"/>
          </p:cNvPicPr>
          <p:nvPr/>
        </p:nvPicPr>
        <p:blipFill>
          <a:blip r:embed="rId4"/>
          <a:stretch>
            <a:fillRect/>
          </a:stretch>
        </p:blipFill>
        <p:spPr>
          <a:xfrm>
            <a:off x="5911995" y="5049593"/>
            <a:ext cx="4590024" cy="1517764"/>
          </a:xfrm>
          <a:prstGeom prst="rect">
            <a:avLst/>
          </a:prstGeom>
          <a:ln>
            <a:noFill/>
          </a:ln>
          <a:effectLst>
            <a:outerShdw blurRad="190500" algn="tl" rotWithShape="0">
              <a:srgbClr val="000000">
                <a:alpha val="70000"/>
              </a:srgbClr>
            </a:outerShdw>
          </a:effectLst>
        </p:spPr>
      </p:pic>
      <p:sp>
        <p:nvSpPr>
          <p:cNvPr id="30" name="CuadroTexto 29"/>
          <p:cNvSpPr txBox="1"/>
          <p:nvPr/>
        </p:nvSpPr>
        <p:spPr>
          <a:xfrm>
            <a:off x="5917464" y="5118018"/>
            <a:ext cx="4490209" cy="1323439"/>
          </a:xfrm>
          <a:prstGeom prst="rect">
            <a:avLst/>
          </a:prstGeom>
          <a:noFill/>
        </p:spPr>
        <p:txBody>
          <a:bodyPr wrap="square" rtlCol="0">
            <a:spAutoFit/>
          </a:bodyPr>
          <a:lstStyle/>
          <a:p>
            <a:pPr algn="just">
              <a:spcBef>
                <a:spcPct val="50000"/>
              </a:spcBef>
            </a:pPr>
            <a:r>
              <a:rPr lang="es-ES_tradnl" sz="1600" dirty="0" smtClean="0">
                <a:solidFill>
                  <a:schemeClr val="bg1"/>
                </a:solidFill>
              </a:rPr>
              <a:t>Los Pañoles de granadas se requerirán sólo para montajes que empleen tiro separado, los actuales montajes de 76/62 mms. sólo requieren SS.BB. y Antepañoles y lo mismo ocurre para los de 4.5” Mk 8 ingleses.</a:t>
            </a:r>
            <a:endParaRPr lang="es-ES" sz="1600" dirty="0">
              <a:solidFill>
                <a:schemeClr val="bg1"/>
              </a:solidFill>
            </a:endParaRPr>
          </a:p>
        </p:txBody>
      </p:sp>
      <p:grpSp>
        <p:nvGrpSpPr>
          <p:cNvPr id="3" name="Grupo 2"/>
          <p:cNvGrpSpPr/>
          <p:nvPr/>
        </p:nvGrpSpPr>
        <p:grpSpPr>
          <a:xfrm>
            <a:off x="5860314" y="2657476"/>
            <a:ext cx="4693386" cy="1854492"/>
            <a:chOff x="6149874" y="3173364"/>
            <a:chExt cx="3892005" cy="1548153"/>
          </a:xfrm>
        </p:grpSpPr>
        <p:grpSp>
          <p:nvGrpSpPr>
            <p:cNvPr id="13" name="Grupo 12"/>
            <p:cNvGrpSpPr/>
            <p:nvPr/>
          </p:nvGrpSpPr>
          <p:grpSpPr>
            <a:xfrm>
              <a:off x="6149874" y="3173364"/>
              <a:ext cx="3892005" cy="1548153"/>
              <a:chOff x="3992376" y="2909382"/>
              <a:chExt cx="3892005" cy="1548153"/>
            </a:xfrm>
          </p:grpSpPr>
          <p:pic>
            <p:nvPicPr>
              <p:cNvPr id="15" name="Imagen 14"/>
              <p:cNvPicPr>
                <a:picLocks noChangeAspect="1"/>
              </p:cNvPicPr>
              <p:nvPr/>
            </p:nvPicPr>
            <p:blipFill>
              <a:blip r:embed="rId5"/>
              <a:stretch>
                <a:fillRect/>
              </a:stretch>
            </p:blipFill>
            <p:spPr>
              <a:xfrm>
                <a:off x="3992376" y="2909382"/>
                <a:ext cx="3892005" cy="1548153"/>
              </a:xfrm>
              <a:prstGeom prst="rect">
                <a:avLst/>
              </a:prstGeom>
              <a:ln w="88900" cap="sq" cmpd="thickThin">
                <a:solidFill>
                  <a:srgbClr val="000000"/>
                </a:solidFill>
                <a:prstDash val="solid"/>
                <a:miter lim="800000"/>
              </a:ln>
              <a:effectLst>
                <a:innerShdw blurRad="76200">
                  <a:srgbClr val="000000"/>
                </a:innerShdw>
              </a:effectLst>
            </p:spPr>
          </p:pic>
          <p:sp>
            <p:nvSpPr>
              <p:cNvPr id="18" name="Rectángulo redondeado 17"/>
              <p:cNvSpPr/>
              <p:nvPr/>
            </p:nvSpPr>
            <p:spPr>
              <a:xfrm>
                <a:off x="6298955" y="3521947"/>
                <a:ext cx="708409" cy="161511"/>
              </a:xfrm>
              <a:prstGeom prst="roundRect">
                <a:avLst/>
              </a:prstGeom>
              <a:solidFill>
                <a:schemeClr val="bg1"/>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s-ES" sz="800" dirty="0" smtClean="0">
                    <a:solidFill>
                      <a:schemeClr val="bg2">
                        <a:lumMod val="25000"/>
                      </a:schemeClr>
                    </a:solidFill>
                  </a:rPr>
                  <a:t>Ascensor</a:t>
                </a:r>
                <a:endParaRPr lang="es-CL" dirty="0">
                  <a:solidFill>
                    <a:schemeClr val="bg2">
                      <a:lumMod val="25000"/>
                    </a:schemeClr>
                  </a:solidFill>
                </a:endParaRPr>
              </a:p>
            </p:txBody>
          </p:sp>
          <p:sp>
            <p:nvSpPr>
              <p:cNvPr id="19" name="Rectángulo redondeado 18"/>
              <p:cNvSpPr/>
              <p:nvPr/>
            </p:nvSpPr>
            <p:spPr>
              <a:xfrm>
                <a:off x="4648962" y="3521947"/>
                <a:ext cx="708409" cy="161511"/>
              </a:xfrm>
              <a:prstGeom prst="roundRect">
                <a:avLst/>
              </a:prstGeom>
              <a:solidFill>
                <a:schemeClr val="bg1"/>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s-ES" sz="800" dirty="0">
                    <a:solidFill>
                      <a:schemeClr val="tx1"/>
                    </a:solidFill>
                  </a:rPr>
                  <a:t>Montacarga</a:t>
                </a:r>
                <a:endParaRPr lang="es-CL" sz="800" dirty="0">
                  <a:solidFill>
                    <a:schemeClr val="tx1"/>
                  </a:solidFill>
                </a:endParaRPr>
              </a:p>
            </p:txBody>
          </p:sp>
          <p:sp>
            <p:nvSpPr>
              <p:cNvPr id="20" name="Rectángulo redondeado 19"/>
              <p:cNvSpPr/>
              <p:nvPr/>
            </p:nvSpPr>
            <p:spPr>
              <a:xfrm>
                <a:off x="4678126" y="4044547"/>
                <a:ext cx="708409" cy="161511"/>
              </a:xfrm>
              <a:prstGeom prst="roundRect">
                <a:avLst/>
              </a:prstGeom>
              <a:solidFill>
                <a:schemeClr val="bg1"/>
              </a:solidFill>
              <a:ln>
                <a:solidFill>
                  <a:schemeClr val="accent2">
                    <a:lumMod val="75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s-ES" sz="800" dirty="0" smtClean="0">
                    <a:solidFill>
                      <a:schemeClr val="bg2">
                        <a:lumMod val="25000"/>
                      </a:schemeClr>
                    </a:solidFill>
                  </a:rPr>
                  <a:t>SS.BB.</a:t>
                </a:r>
                <a:endParaRPr lang="es-CL" dirty="0">
                  <a:solidFill>
                    <a:schemeClr val="bg2">
                      <a:lumMod val="25000"/>
                    </a:schemeClr>
                  </a:solidFill>
                </a:endParaRPr>
              </a:p>
            </p:txBody>
          </p:sp>
          <p:sp>
            <p:nvSpPr>
              <p:cNvPr id="21" name="Rectángulo redondeado 20"/>
              <p:cNvSpPr/>
              <p:nvPr/>
            </p:nvSpPr>
            <p:spPr>
              <a:xfrm>
                <a:off x="5509187" y="4006836"/>
                <a:ext cx="708409" cy="236932"/>
              </a:xfrm>
              <a:prstGeom prst="roundRect">
                <a:avLst/>
              </a:prstGeom>
              <a:solidFill>
                <a:schemeClr val="bg1"/>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s-ES" sz="800" dirty="0" smtClean="0">
                    <a:solidFill>
                      <a:schemeClr val="bg2">
                        <a:lumMod val="25000"/>
                      </a:schemeClr>
                    </a:solidFill>
                  </a:rPr>
                  <a:t>Antepañol</a:t>
                </a:r>
                <a:endParaRPr lang="es-CL" dirty="0">
                  <a:solidFill>
                    <a:schemeClr val="bg2">
                      <a:lumMod val="25000"/>
                    </a:schemeClr>
                  </a:solidFill>
                </a:endParaRPr>
              </a:p>
            </p:txBody>
          </p:sp>
          <p:cxnSp>
            <p:nvCxnSpPr>
              <p:cNvPr id="22" name="Conector recto de flecha 21"/>
              <p:cNvCxnSpPr/>
              <p:nvPr/>
            </p:nvCxnSpPr>
            <p:spPr>
              <a:xfrm>
                <a:off x="5376421" y="3612227"/>
                <a:ext cx="354205" cy="0"/>
              </a:xfrm>
              <a:prstGeom prst="straightConnector1">
                <a:avLst/>
              </a:prstGeom>
              <a:ln w="19050">
                <a:solidFill>
                  <a:schemeClr val="tx1"/>
                </a:solidFill>
                <a:tailEnd type="triangle"/>
              </a:ln>
            </p:spPr>
            <p:style>
              <a:lnRef idx="1">
                <a:schemeClr val="accent1"/>
              </a:lnRef>
              <a:fillRef idx="0">
                <a:schemeClr val="accent1"/>
              </a:fillRef>
              <a:effectRef idx="0">
                <a:schemeClr val="accent1"/>
              </a:effectRef>
              <a:fontRef idx="minor">
                <a:schemeClr val="tx1"/>
              </a:fontRef>
            </p:style>
          </p:cxnSp>
          <p:cxnSp>
            <p:nvCxnSpPr>
              <p:cNvPr id="24" name="Conector recto de flecha 23"/>
              <p:cNvCxnSpPr/>
              <p:nvPr/>
            </p:nvCxnSpPr>
            <p:spPr>
              <a:xfrm>
                <a:off x="5386535" y="4137079"/>
                <a:ext cx="180000" cy="0"/>
              </a:xfrm>
              <a:prstGeom prst="straightConnector1">
                <a:avLst/>
              </a:prstGeom>
              <a:ln w="19050">
                <a:solidFill>
                  <a:schemeClr val="tx1"/>
                </a:solidFill>
                <a:tailEnd type="triangle"/>
              </a:ln>
            </p:spPr>
            <p:style>
              <a:lnRef idx="1">
                <a:schemeClr val="accent1"/>
              </a:lnRef>
              <a:fillRef idx="0">
                <a:schemeClr val="accent1"/>
              </a:fillRef>
              <a:effectRef idx="0">
                <a:schemeClr val="accent1"/>
              </a:effectRef>
              <a:fontRef idx="minor">
                <a:schemeClr val="tx1"/>
              </a:fontRef>
            </p:style>
          </p:cxnSp>
          <p:cxnSp>
            <p:nvCxnSpPr>
              <p:cNvPr id="25" name="Conector recto de flecha 24"/>
              <p:cNvCxnSpPr/>
              <p:nvPr/>
            </p:nvCxnSpPr>
            <p:spPr>
              <a:xfrm flipH="1">
                <a:off x="5947921" y="3612227"/>
                <a:ext cx="354205" cy="0"/>
              </a:xfrm>
              <a:prstGeom prst="straightConnector1">
                <a:avLst/>
              </a:prstGeom>
              <a:ln w="19050">
                <a:solidFill>
                  <a:schemeClr val="tx1"/>
                </a:solidFill>
                <a:tailEnd type="triangle"/>
              </a:ln>
            </p:spPr>
            <p:style>
              <a:lnRef idx="1">
                <a:schemeClr val="accent1"/>
              </a:lnRef>
              <a:fillRef idx="0">
                <a:schemeClr val="accent1"/>
              </a:fillRef>
              <a:effectRef idx="0">
                <a:schemeClr val="accent1"/>
              </a:effectRef>
              <a:fontRef idx="minor">
                <a:schemeClr val="tx1"/>
              </a:fontRef>
            </p:style>
          </p:cxnSp>
        </p:grpSp>
        <p:sp>
          <p:nvSpPr>
            <p:cNvPr id="26" name="Rectángulo redondeado 25"/>
            <p:cNvSpPr/>
            <p:nvPr/>
          </p:nvSpPr>
          <p:spPr>
            <a:xfrm>
              <a:off x="8532435" y="4256467"/>
              <a:ext cx="708409" cy="289187"/>
            </a:xfrm>
            <a:prstGeom prst="roundRect">
              <a:avLst/>
            </a:prstGeom>
            <a:solidFill>
              <a:srgbClr val="C00000"/>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s-ES" sz="800" dirty="0" smtClean="0">
                  <a:solidFill>
                    <a:schemeClr val="bg1"/>
                  </a:solidFill>
                </a:rPr>
                <a:t>Pañol de Granadas</a:t>
              </a:r>
              <a:endParaRPr lang="es-CL" sz="800" dirty="0">
                <a:solidFill>
                  <a:schemeClr val="bg1"/>
                </a:solidFill>
              </a:endParaRPr>
            </a:p>
          </p:txBody>
        </p:sp>
        <p:cxnSp>
          <p:nvCxnSpPr>
            <p:cNvPr id="27" name="Conector recto de flecha 26"/>
            <p:cNvCxnSpPr/>
            <p:nvPr/>
          </p:nvCxnSpPr>
          <p:spPr>
            <a:xfrm flipH="1">
              <a:off x="8351104" y="4407868"/>
              <a:ext cx="180000" cy="0"/>
            </a:xfrm>
            <a:prstGeom prst="straightConnector1">
              <a:avLst/>
            </a:prstGeom>
            <a:ln w="19050">
              <a:solidFill>
                <a:schemeClr val="tx1"/>
              </a:solidFill>
              <a:tailEnd type="triangle"/>
            </a:ln>
          </p:spPr>
          <p:style>
            <a:lnRef idx="1">
              <a:schemeClr val="accent1"/>
            </a:lnRef>
            <a:fillRef idx="0">
              <a:schemeClr val="accent1"/>
            </a:fillRef>
            <a:effectRef idx="0">
              <a:schemeClr val="accent1"/>
            </a:effectRef>
            <a:fontRef idx="minor">
              <a:schemeClr val="tx1"/>
            </a:fontRef>
          </p:style>
        </p:cxnSp>
        <p:sp>
          <p:nvSpPr>
            <p:cNvPr id="2" name="Rectángulo 1"/>
            <p:cNvSpPr/>
            <p:nvPr/>
          </p:nvSpPr>
          <p:spPr>
            <a:xfrm>
              <a:off x="8469679" y="4171950"/>
              <a:ext cx="828000" cy="466725"/>
            </a:xfrm>
            <a:prstGeom prst="rect">
              <a:avLst/>
            </a:prstGeom>
            <a:noFill/>
            <a:ln w="28575">
              <a:solidFill>
                <a:srgbClr val="C00000"/>
              </a:solidFill>
              <a:prstDash val="dash"/>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CL"/>
            </a:p>
          </p:txBody>
        </p:sp>
      </p:grpSp>
    </p:spTree>
    <p:extLst>
      <p:ext uri="{BB962C8B-B14F-4D97-AF65-F5344CB8AC3E}">
        <p14:creationId xmlns:p14="http://schemas.microsoft.com/office/powerpoint/2010/main" val="1432823310"/>
      </p:ext>
    </p:extLst>
  </p:cSld>
  <p:clrMapOvr>
    <a:masterClrMapping/>
  </p:clrMapOvr>
  <p:timing>
    <p:tnLst>
      <p:par>
        <p:cTn id="1" dur="indefinite" restart="never" nodeType="tmRoot"/>
      </p:par>
    </p:tn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8" name="Imagen 7"/>
          <p:cNvPicPr>
            <a:picLocks noChangeAspect="1"/>
          </p:cNvPicPr>
          <p:nvPr/>
        </p:nvPicPr>
        <p:blipFill>
          <a:blip r:embed="rId2"/>
          <a:stretch>
            <a:fillRect/>
          </a:stretch>
        </p:blipFill>
        <p:spPr>
          <a:xfrm>
            <a:off x="0" y="0"/>
            <a:ext cx="12191999" cy="6858000"/>
          </a:xfrm>
          <a:prstGeom prst="rect">
            <a:avLst/>
          </a:prstGeom>
        </p:spPr>
      </p:pic>
      <p:sp>
        <p:nvSpPr>
          <p:cNvPr id="10" name="Freeform: Shape 56">
            <a:extLst>
              <a:ext uri="{FF2B5EF4-FFF2-40B4-BE49-F238E27FC236}">
                <a16:creationId xmlns:a16="http://schemas.microsoft.com/office/drawing/2014/main" xmlns="" id="{4EACC83D-63BF-48EF-BF00-F6E678AB4972}"/>
              </a:ext>
            </a:extLst>
          </p:cNvPr>
          <p:cNvSpPr/>
          <p:nvPr/>
        </p:nvSpPr>
        <p:spPr>
          <a:xfrm>
            <a:off x="0" y="0"/>
            <a:ext cx="15268575" cy="6858000"/>
          </a:xfrm>
          <a:custGeom>
            <a:avLst/>
            <a:gdLst>
              <a:gd name="connsiteX0" fmla="*/ 0 w 4356100"/>
              <a:gd name="connsiteY0" fmla="*/ 0 h 6858000"/>
              <a:gd name="connsiteX1" fmla="*/ 2701925 w 4356100"/>
              <a:gd name="connsiteY1" fmla="*/ 0 h 6858000"/>
              <a:gd name="connsiteX2" fmla="*/ 4356100 w 4356100"/>
              <a:gd name="connsiteY2" fmla="*/ 6858000 h 6858000"/>
              <a:gd name="connsiteX3" fmla="*/ 0 w 4356100"/>
              <a:gd name="connsiteY3" fmla="*/ 6858000 h 6858000"/>
              <a:gd name="connsiteX4" fmla="*/ 0 w 4356100"/>
              <a:gd name="connsiteY4" fmla="*/ 0 h 6858000"/>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4356100" h="6858000">
                <a:moveTo>
                  <a:pt x="0" y="0"/>
                </a:moveTo>
                <a:lnTo>
                  <a:pt x="2701925" y="0"/>
                </a:lnTo>
                <a:lnTo>
                  <a:pt x="4356100" y="6858000"/>
                </a:lnTo>
                <a:lnTo>
                  <a:pt x="0" y="6858000"/>
                </a:lnTo>
                <a:lnTo>
                  <a:pt x="0" y="0"/>
                </a:lnTo>
                <a:close/>
              </a:path>
            </a:pathLst>
          </a:custGeom>
          <a:solidFill>
            <a:schemeClr val="bg1">
              <a:alpha val="74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endParaRPr lang="es-CL" dirty="0">
              <a:solidFill>
                <a:srgbClr val="CC9900"/>
              </a:solidFill>
            </a:endParaRPr>
          </a:p>
        </p:txBody>
      </p:sp>
      <p:pic>
        <p:nvPicPr>
          <p:cNvPr id="11" name="Imagen 10"/>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10975288" y="429614"/>
            <a:ext cx="880991" cy="880991"/>
          </a:xfrm>
          <a:prstGeom prst="rect">
            <a:avLst/>
          </a:prstGeom>
        </p:spPr>
      </p:pic>
      <p:grpSp>
        <p:nvGrpSpPr>
          <p:cNvPr id="57" name="Grupo 56"/>
          <p:cNvGrpSpPr/>
          <p:nvPr/>
        </p:nvGrpSpPr>
        <p:grpSpPr>
          <a:xfrm>
            <a:off x="3342667" y="2283122"/>
            <a:ext cx="5029819" cy="2142748"/>
            <a:chOff x="1323356" y="773299"/>
            <a:chExt cx="5029819" cy="2142748"/>
          </a:xfrm>
        </p:grpSpPr>
        <p:pic>
          <p:nvPicPr>
            <p:cNvPr id="9" name="Imagen 8"/>
            <p:cNvPicPr>
              <a:picLocks noChangeAspect="1"/>
            </p:cNvPicPr>
            <p:nvPr/>
          </p:nvPicPr>
          <p:blipFill>
            <a:blip r:embed="rId4"/>
            <a:stretch>
              <a:fillRect/>
            </a:stretch>
          </p:blipFill>
          <p:spPr>
            <a:xfrm>
              <a:off x="1323356" y="773299"/>
              <a:ext cx="5029819" cy="2142748"/>
            </a:xfrm>
            <a:prstGeom prst="rect">
              <a:avLst/>
            </a:prstGeom>
          </p:spPr>
        </p:pic>
        <p:cxnSp>
          <p:nvCxnSpPr>
            <p:cNvPr id="55" name="Conector recto de flecha 54"/>
            <p:cNvCxnSpPr/>
            <p:nvPr/>
          </p:nvCxnSpPr>
          <p:spPr>
            <a:xfrm flipH="1">
              <a:off x="3732028" y="2037627"/>
              <a:ext cx="722175" cy="142047"/>
            </a:xfrm>
            <a:prstGeom prst="straightConnector1">
              <a:avLst/>
            </a:prstGeom>
            <a:ln w="28575">
              <a:solidFill>
                <a:srgbClr val="C00000"/>
              </a:solidFill>
              <a:tailEnd type="triangle"/>
            </a:ln>
          </p:spPr>
          <p:style>
            <a:lnRef idx="1">
              <a:schemeClr val="accent1"/>
            </a:lnRef>
            <a:fillRef idx="0">
              <a:schemeClr val="accent1"/>
            </a:fillRef>
            <a:effectRef idx="0">
              <a:schemeClr val="accent1"/>
            </a:effectRef>
            <a:fontRef idx="minor">
              <a:schemeClr val="tx1"/>
            </a:fontRef>
          </p:style>
        </p:cxnSp>
      </p:grpSp>
      <p:sp>
        <p:nvSpPr>
          <p:cNvPr id="58" name="3 Rectángulo redondeado"/>
          <p:cNvSpPr/>
          <p:nvPr/>
        </p:nvSpPr>
        <p:spPr>
          <a:xfrm>
            <a:off x="3689998" y="1121906"/>
            <a:ext cx="4464496" cy="468000"/>
          </a:xfrm>
          <a:prstGeom prst="roundRect">
            <a:avLst/>
          </a:prstGeom>
          <a:solidFill>
            <a:schemeClr val="bg2">
              <a:lumMod val="75000"/>
              <a:alpha val="50196"/>
            </a:schemeClr>
          </a:solidFill>
          <a:ln>
            <a:solidFill>
              <a:schemeClr val="bg2">
                <a:lumMod val="50000"/>
              </a:schemeClr>
            </a:solidFill>
          </a:ln>
          <a:scene3d>
            <a:camera prst="orthographicFront"/>
            <a:lightRig rig="threePt" dir="t"/>
          </a:scene3d>
          <a:sp3d>
            <a:bevelT/>
          </a:sp3d>
        </p:spPr>
        <p:style>
          <a:lnRef idx="2">
            <a:schemeClr val="accent1">
              <a:shade val="50000"/>
            </a:schemeClr>
          </a:lnRef>
          <a:fillRef idx="1">
            <a:schemeClr val="accent1"/>
          </a:fillRef>
          <a:effectRef idx="0">
            <a:schemeClr val="accent1"/>
          </a:effectRef>
          <a:fontRef idx="minor">
            <a:schemeClr val="lt1"/>
          </a:fontRef>
        </p:style>
        <p:txBody>
          <a:bodyPr anchor="ctr"/>
          <a:lstStyle/>
          <a:p>
            <a:pPr marL="444489" indent="-444489" algn="ctr">
              <a:spcBef>
                <a:spcPct val="65000"/>
              </a:spcBef>
            </a:pPr>
            <a:r>
              <a:rPr lang="es-MX" sz="2400" b="1" dirty="0">
                <a:solidFill>
                  <a:schemeClr val="tx1"/>
                </a:solidFill>
                <a:latin typeface="Britannic Bold" panose="020B0903060703020204" pitchFamily="34" charset="0"/>
                <a:ea typeface="Segoe UI Black" panose="020B0A02040204020203" pitchFamily="34" charset="0"/>
              </a:rPr>
              <a:t>DEFINICIONES </a:t>
            </a:r>
            <a:r>
              <a:rPr lang="es-MX" sz="2400" b="1" dirty="0" smtClean="0">
                <a:solidFill>
                  <a:schemeClr val="tx1"/>
                </a:solidFill>
                <a:latin typeface="Britannic Bold" panose="020B0903060703020204" pitchFamily="34" charset="0"/>
                <a:ea typeface="Segoe UI Black" panose="020B0A02040204020203" pitchFamily="34" charset="0"/>
              </a:rPr>
              <a:t>GENERALES </a:t>
            </a:r>
            <a:r>
              <a:rPr lang="es-MX" sz="1600" b="1" dirty="0" smtClean="0">
                <a:solidFill>
                  <a:schemeClr val="tx1"/>
                </a:solidFill>
                <a:latin typeface="Britannic Bold" panose="020B0903060703020204" pitchFamily="34" charset="0"/>
                <a:ea typeface="Segoe UI Black" panose="020B0A02040204020203" pitchFamily="34" charset="0"/>
              </a:rPr>
              <a:t>(Cont.)</a:t>
            </a:r>
            <a:endParaRPr lang="es-MX" sz="2400" b="1" dirty="0">
              <a:solidFill>
                <a:schemeClr val="tx1"/>
              </a:solidFill>
              <a:latin typeface="Britannic Bold" panose="020B0903060703020204" pitchFamily="34" charset="0"/>
              <a:ea typeface="Segoe UI Black" panose="020B0A02040204020203" pitchFamily="34" charset="0"/>
            </a:endParaRPr>
          </a:p>
        </p:txBody>
      </p:sp>
      <p:pic>
        <p:nvPicPr>
          <p:cNvPr id="59" name="Imagen 58"/>
          <p:cNvPicPr>
            <a:picLocks noChangeAspect="1"/>
          </p:cNvPicPr>
          <p:nvPr/>
        </p:nvPicPr>
        <p:blipFill>
          <a:blip r:embed="rId5"/>
          <a:stretch>
            <a:fillRect/>
          </a:stretch>
        </p:blipFill>
        <p:spPr>
          <a:xfrm>
            <a:off x="3342667" y="4979719"/>
            <a:ext cx="5075892" cy="983426"/>
          </a:xfrm>
          <a:prstGeom prst="rect">
            <a:avLst/>
          </a:prstGeom>
          <a:ln>
            <a:noFill/>
          </a:ln>
          <a:effectLst>
            <a:outerShdw blurRad="190500" algn="tl" rotWithShape="0">
              <a:srgbClr val="000000">
                <a:alpha val="70000"/>
              </a:srgbClr>
            </a:outerShdw>
          </a:effectLst>
        </p:spPr>
      </p:pic>
      <p:sp>
        <p:nvSpPr>
          <p:cNvPr id="60" name="CuadroTexto 59"/>
          <p:cNvSpPr txBox="1"/>
          <p:nvPr/>
        </p:nvSpPr>
        <p:spPr>
          <a:xfrm>
            <a:off x="3342667" y="5055933"/>
            <a:ext cx="4852431" cy="954107"/>
          </a:xfrm>
          <a:prstGeom prst="rect">
            <a:avLst/>
          </a:prstGeom>
          <a:noFill/>
        </p:spPr>
        <p:txBody>
          <a:bodyPr wrap="square" rtlCol="0">
            <a:spAutoFit/>
          </a:bodyPr>
          <a:lstStyle/>
          <a:p>
            <a:pPr algn="r"/>
            <a:r>
              <a:rPr lang="es-MX" sz="1600" dirty="0">
                <a:solidFill>
                  <a:schemeClr val="bg1"/>
                </a:solidFill>
              </a:rPr>
              <a:t>Configuración de SS.BB. y Antepañol de una Fragata moderna, se requiere personal en el </a:t>
            </a:r>
            <a:r>
              <a:rPr lang="es-MX" sz="2400" b="1" dirty="0">
                <a:solidFill>
                  <a:schemeClr val="bg1"/>
                </a:solidFill>
                <a:latin typeface="Britannic Bold" panose="020B0903060703020204" pitchFamily="34" charset="0"/>
                <a:ea typeface="Segoe UI Black" panose="020B0A02040204020203" pitchFamily="34" charset="0"/>
              </a:rPr>
              <a:t>Antepañol</a:t>
            </a:r>
            <a:r>
              <a:rPr lang="es-MX" sz="1600" dirty="0">
                <a:solidFill>
                  <a:schemeClr val="bg1"/>
                </a:solidFill>
              </a:rPr>
              <a:t> para el control del Montaje</a:t>
            </a:r>
            <a:endParaRPr lang="es-CL" sz="1600" dirty="0">
              <a:solidFill>
                <a:schemeClr val="bg1"/>
              </a:solidFill>
            </a:endParaRPr>
          </a:p>
        </p:txBody>
      </p:sp>
    </p:spTree>
    <p:extLst>
      <p:ext uri="{BB962C8B-B14F-4D97-AF65-F5344CB8AC3E}">
        <p14:creationId xmlns:p14="http://schemas.microsoft.com/office/powerpoint/2010/main" val="1141220236"/>
      </p:ext>
    </p:extLst>
  </p:cSld>
  <p:clrMapOvr>
    <a:masterClrMapping/>
  </p:clrMapOvr>
  <p:timing>
    <p:tnLst>
      <p:par>
        <p:cTn id="1" dur="indefinite" restart="never" nodeType="tmRoot"/>
      </p:par>
    </p:tn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8" name="Imagen 7"/>
          <p:cNvPicPr>
            <a:picLocks noChangeAspect="1"/>
          </p:cNvPicPr>
          <p:nvPr/>
        </p:nvPicPr>
        <p:blipFill>
          <a:blip r:embed="rId2"/>
          <a:stretch>
            <a:fillRect/>
          </a:stretch>
        </p:blipFill>
        <p:spPr>
          <a:xfrm>
            <a:off x="0" y="0"/>
            <a:ext cx="12191999" cy="6858000"/>
          </a:xfrm>
          <a:prstGeom prst="rect">
            <a:avLst/>
          </a:prstGeom>
        </p:spPr>
      </p:pic>
      <p:sp>
        <p:nvSpPr>
          <p:cNvPr id="10" name="Freeform: Shape 56">
            <a:extLst>
              <a:ext uri="{FF2B5EF4-FFF2-40B4-BE49-F238E27FC236}">
                <a16:creationId xmlns:a16="http://schemas.microsoft.com/office/drawing/2014/main" xmlns="" id="{4EACC83D-63BF-48EF-BF00-F6E678AB4972}"/>
              </a:ext>
            </a:extLst>
          </p:cNvPr>
          <p:cNvSpPr/>
          <p:nvPr/>
        </p:nvSpPr>
        <p:spPr>
          <a:xfrm>
            <a:off x="0" y="0"/>
            <a:ext cx="15268575" cy="6858000"/>
          </a:xfrm>
          <a:custGeom>
            <a:avLst/>
            <a:gdLst>
              <a:gd name="connsiteX0" fmla="*/ 0 w 4356100"/>
              <a:gd name="connsiteY0" fmla="*/ 0 h 6858000"/>
              <a:gd name="connsiteX1" fmla="*/ 2701925 w 4356100"/>
              <a:gd name="connsiteY1" fmla="*/ 0 h 6858000"/>
              <a:gd name="connsiteX2" fmla="*/ 4356100 w 4356100"/>
              <a:gd name="connsiteY2" fmla="*/ 6858000 h 6858000"/>
              <a:gd name="connsiteX3" fmla="*/ 0 w 4356100"/>
              <a:gd name="connsiteY3" fmla="*/ 6858000 h 6858000"/>
              <a:gd name="connsiteX4" fmla="*/ 0 w 4356100"/>
              <a:gd name="connsiteY4" fmla="*/ 0 h 6858000"/>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4356100" h="6858000">
                <a:moveTo>
                  <a:pt x="0" y="0"/>
                </a:moveTo>
                <a:lnTo>
                  <a:pt x="2701925" y="0"/>
                </a:lnTo>
                <a:lnTo>
                  <a:pt x="4356100" y="6858000"/>
                </a:lnTo>
                <a:lnTo>
                  <a:pt x="0" y="6858000"/>
                </a:lnTo>
                <a:lnTo>
                  <a:pt x="0" y="0"/>
                </a:lnTo>
                <a:close/>
              </a:path>
            </a:pathLst>
          </a:custGeom>
          <a:solidFill>
            <a:schemeClr val="bg1">
              <a:alpha val="74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endParaRPr lang="es-CL" dirty="0">
              <a:solidFill>
                <a:srgbClr val="CC9900"/>
              </a:solidFill>
            </a:endParaRPr>
          </a:p>
        </p:txBody>
      </p:sp>
      <p:pic>
        <p:nvPicPr>
          <p:cNvPr id="11" name="Imagen 10"/>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10975288" y="429614"/>
            <a:ext cx="880991" cy="880991"/>
          </a:xfrm>
          <a:prstGeom prst="rect">
            <a:avLst/>
          </a:prstGeom>
        </p:spPr>
      </p:pic>
      <p:sp>
        <p:nvSpPr>
          <p:cNvPr id="58" name="3 Rectángulo redondeado"/>
          <p:cNvSpPr/>
          <p:nvPr/>
        </p:nvSpPr>
        <p:spPr>
          <a:xfrm>
            <a:off x="3255396" y="951162"/>
            <a:ext cx="4464496" cy="468000"/>
          </a:xfrm>
          <a:prstGeom prst="roundRect">
            <a:avLst/>
          </a:prstGeom>
          <a:solidFill>
            <a:schemeClr val="bg2">
              <a:lumMod val="75000"/>
              <a:alpha val="50196"/>
            </a:schemeClr>
          </a:solidFill>
          <a:ln>
            <a:solidFill>
              <a:schemeClr val="bg2">
                <a:lumMod val="50000"/>
              </a:schemeClr>
            </a:solidFill>
          </a:ln>
          <a:scene3d>
            <a:camera prst="orthographicFront"/>
            <a:lightRig rig="threePt" dir="t"/>
          </a:scene3d>
          <a:sp3d>
            <a:bevelT/>
          </a:sp3d>
        </p:spPr>
        <p:style>
          <a:lnRef idx="2">
            <a:schemeClr val="accent1">
              <a:shade val="50000"/>
            </a:schemeClr>
          </a:lnRef>
          <a:fillRef idx="1">
            <a:schemeClr val="accent1"/>
          </a:fillRef>
          <a:effectRef idx="0">
            <a:schemeClr val="accent1"/>
          </a:effectRef>
          <a:fontRef idx="minor">
            <a:schemeClr val="lt1"/>
          </a:fontRef>
        </p:style>
        <p:txBody>
          <a:bodyPr anchor="ctr"/>
          <a:lstStyle/>
          <a:p>
            <a:pPr marL="444489" indent="-444489" algn="ctr">
              <a:spcBef>
                <a:spcPct val="65000"/>
              </a:spcBef>
            </a:pPr>
            <a:r>
              <a:rPr lang="es-MX" sz="2400" b="1" dirty="0">
                <a:solidFill>
                  <a:schemeClr val="tx1"/>
                </a:solidFill>
                <a:latin typeface="Britannic Bold" panose="020B0903060703020204" pitchFamily="34" charset="0"/>
                <a:ea typeface="Segoe UI Black" panose="020B0A02040204020203" pitchFamily="34" charset="0"/>
              </a:rPr>
              <a:t>DEFINICIONES </a:t>
            </a:r>
            <a:r>
              <a:rPr lang="es-MX" sz="2400" b="1" dirty="0" smtClean="0">
                <a:solidFill>
                  <a:schemeClr val="tx1"/>
                </a:solidFill>
                <a:latin typeface="Britannic Bold" panose="020B0903060703020204" pitchFamily="34" charset="0"/>
                <a:ea typeface="Segoe UI Black" panose="020B0A02040204020203" pitchFamily="34" charset="0"/>
              </a:rPr>
              <a:t>GENERALES </a:t>
            </a:r>
            <a:r>
              <a:rPr lang="es-MX" sz="1600" b="1" dirty="0" smtClean="0">
                <a:solidFill>
                  <a:schemeClr val="tx1"/>
                </a:solidFill>
                <a:latin typeface="Britannic Bold" panose="020B0903060703020204" pitchFamily="34" charset="0"/>
                <a:ea typeface="Segoe UI Black" panose="020B0A02040204020203" pitchFamily="34" charset="0"/>
              </a:rPr>
              <a:t>(Cont.)</a:t>
            </a:r>
            <a:endParaRPr lang="es-MX" sz="2400" b="1" dirty="0">
              <a:solidFill>
                <a:schemeClr val="tx1"/>
              </a:solidFill>
              <a:latin typeface="Britannic Bold" panose="020B0903060703020204" pitchFamily="34" charset="0"/>
              <a:ea typeface="Segoe UI Black" panose="020B0A02040204020203" pitchFamily="34" charset="0"/>
            </a:endParaRPr>
          </a:p>
        </p:txBody>
      </p:sp>
      <p:pic>
        <p:nvPicPr>
          <p:cNvPr id="59" name="Imagen 58"/>
          <p:cNvPicPr>
            <a:picLocks noChangeAspect="1"/>
          </p:cNvPicPr>
          <p:nvPr/>
        </p:nvPicPr>
        <p:blipFill>
          <a:blip r:embed="rId4"/>
          <a:stretch>
            <a:fillRect/>
          </a:stretch>
        </p:blipFill>
        <p:spPr>
          <a:xfrm>
            <a:off x="7905289" y="3404322"/>
            <a:ext cx="4178595" cy="1946865"/>
          </a:xfrm>
          <a:prstGeom prst="rect">
            <a:avLst/>
          </a:prstGeom>
          <a:ln>
            <a:noFill/>
          </a:ln>
          <a:effectLst>
            <a:outerShdw blurRad="190500" algn="tl" rotWithShape="0">
              <a:srgbClr val="000000">
                <a:alpha val="70000"/>
              </a:srgbClr>
            </a:outerShdw>
          </a:effectLst>
        </p:spPr>
      </p:pic>
      <p:sp>
        <p:nvSpPr>
          <p:cNvPr id="60" name="CuadroTexto 59"/>
          <p:cNvSpPr txBox="1"/>
          <p:nvPr/>
        </p:nvSpPr>
        <p:spPr>
          <a:xfrm>
            <a:off x="7905289" y="3470174"/>
            <a:ext cx="4215272" cy="1692771"/>
          </a:xfrm>
          <a:prstGeom prst="rect">
            <a:avLst/>
          </a:prstGeom>
          <a:noFill/>
        </p:spPr>
        <p:txBody>
          <a:bodyPr wrap="square" rtlCol="0">
            <a:spAutoFit/>
          </a:bodyPr>
          <a:lstStyle/>
          <a:p>
            <a:pPr algn="r"/>
            <a:r>
              <a:rPr lang="es-ES_tradnl" sz="2400" b="1" dirty="0">
                <a:solidFill>
                  <a:schemeClr val="bg1"/>
                </a:solidFill>
                <a:latin typeface="Britannic Bold" panose="020B0903060703020204" pitchFamily="34" charset="0"/>
                <a:ea typeface="Segoe UI Black" panose="020B0A02040204020203" pitchFamily="34" charset="0"/>
              </a:rPr>
              <a:t>CALIBRE:</a:t>
            </a:r>
            <a:r>
              <a:rPr lang="es-ES_tradnl" sz="1600" dirty="0" smtClean="0"/>
              <a:t> </a:t>
            </a:r>
          </a:p>
          <a:p>
            <a:pPr algn="r"/>
            <a:r>
              <a:rPr lang="es-ES_tradnl" sz="1600" dirty="0">
                <a:solidFill>
                  <a:schemeClr val="bg1"/>
                </a:solidFill>
              </a:rPr>
              <a:t>Es la distancia entre dos llenos opuestos, se expresa en milímetros o pulgadas. Ej: cal 76/62. Este calibre es de 76 mms. y el largo del cañón es de 62 veces el calibre es decir 4712 mms. ó 4.712 mts</a:t>
            </a:r>
            <a:r>
              <a:rPr lang="es-ES_tradnl" sz="1600" dirty="0" smtClean="0">
                <a:solidFill>
                  <a:schemeClr val="bg1"/>
                </a:solidFill>
              </a:rPr>
              <a:t>.</a:t>
            </a:r>
            <a:endParaRPr lang="es-ES" sz="1600" dirty="0">
              <a:solidFill>
                <a:schemeClr val="bg1"/>
              </a:solidFill>
            </a:endParaRPr>
          </a:p>
        </p:txBody>
      </p:sp>
      <p:sp>
        <p:nvSpPr>
          <p:cNvPr id="12" name="Text Box 19"/>
          <p:cNvSpPr txBox="1">
            <a:spLocks noChangeArrowheads="1"/>
          </p:cNvSpPr>
          <p:nvPr/>
        </p:nvSpPr>
        <p:spPr bwMode="auto">
          <a:xfrm>
            <a:off x="1722994" y="1938891"/>
            <a:ext cx="2296114" cy="523220"/>
          </a:xfrm>
          <a:prstGeom prst="rect">
            <a:avLst/>
          </a:prstGeom>
          <a:solidFill>
            <a:srgbClr val="92D050"/>
          </a:solidFill>
          <a:ln w="38100" algn="ctr">
            <a:solidFill>
              <a:schemeClr val="tx1"/>
            </a:solidFill>
            <a:miter lim="800000"/>
            <a:headEnd/>
            <a:tailEnd/>
          </a:ln>
          <a:effectLst/>
        </p:spPr>
        <p:txBody>
          <a:bodyPr wrap="square">
            <a:spAutoFit/>
          </a:bodyPr>
          <a:lstStyle/>
          <a:p>
            <a:pPr algn="ctr">
              <a:spcBef>
                <a:spcPct val="50000"/>
              </a:spcBef>
            </a:pPr>
            <a:r>
              <a:rPr lang="es-ES_tradnl" sz="2800" dirty="0"/>
              <a:t>CALIBRE</a:t>
            </a:r>
            <a:endParaRPr lang="es-ES" sz="2800" dirty="0"/>
          </a:p>
        </p:txBody>
      </p:sp>
      <p:sp>
        <p:nvSpPr>
          <p:cNvPr id="13" name="Text Box 16"/>
          <p:cNvSpPr txBox="1">
            <a:spLocks noChangeArrowheads="1"/>
          </p:cNvSpPr>
          <p:nvPr/>
        </p:nvSpPr>
        <p:spPr bwMode="auto">
          <a:xfrm>
            <a:off x="5180568" y="2946954"/>
            <a:ext cx="2016125" cy="523220"/>
          </a:xfrm>
          <a:prstGeom prst="rect">
            <a:avLst/>
          </a:prstGeom>
          <a:solidFill>
            <a:schemeClr val="accent4">
              <a:lumMod val="60000"/>
              <a:lumOff val="40000"/>
            </a:schemeClr>
          </a:solidFill>
          <a:ln w="12700" algn="ctr">
            <a:solidFill>
              <a:schemeClr val="tx1"/>
            </a:solidFill>
            <a:miter lim="800000"/>
            <a:headEnd/>
            <a:tailEnd/>
          </a:ln>
          <a:effectLst/>
        </p:spPr>
        <p:txBody>
          <a:bodyPr>
            <a:spAutoFit/>
          </a:bodyPr>
          <a:lstStyle/>
          <a:p>
            <a:pPr algn="ctr">
              <a:spcBef>
                <a:spcPct val="50000"/>
              </a:spcBef>
            </a:pPr>
            <a:r>
              <a:rPr lang="es-ES_tradnl" sz="2800" dirty="0"/>
              <a:t>ESTRIA</a:t>
            </a:r>
            <a:endParaRPr lang="es-ES" sz="2800" dirty="0"/>
          </a:p>
        </p:txBody>
      </p:sp>
      <p:sp>
        <p:nvSpPr>
          <p:cNvPr id="14" name="Text Box 18"/>
          <p:cNvSpPr txBox="1">
            <a:spLocks noChangeArrowheads="1"/>
          </p:cNvSpPr>
          <p:nvPr/>
        </p:nvSpPr>
        <p:spPr bwMode="auto">
          <a:xfrm>
            <a:off x="5323443" y="4602717"/>
            <a:ext cx="2016125" cy="523220"/>
          </a:xfrm>
          <a:prstGeom prst="rect">
            <a:avLst/>
          </a:prstGeom>
          <a:solidFill>
            <a:schemeClr val="accent4">
              <a:lumMod val="75000"/>
            </a:schemeClr>
          </a:solidFill>
          <a:ln w="12700" algn="ctr">
            <a:solidFill>
              <a:schemeClr val="tx1"/>
            </a:solidFill>
            <a:miter lim="800000"/>
            <a:headEnd/>
            <a:tailEnd/>
          </a:ln>
          <a:effectLst/>
        </p:spPr>
        <p:txBody>
          <a:bodyPr>
            <a:spAutoFit/>
          </a:bodyPr>
          <a:lstStyle/>
          <a:p>
            <a:pPr algn="ctr">
              <a:spcBef>
                <a:spcPct val="50000"/>
              </a:spcBef>
            </a:pPr>
            <a:r>
              <a:rPr lang="es-ES_tradnl" sz="2800" dirty="0"/>
              <a:t>LLENO</a:t>
            </a:r>
            <a:endParaRPr lang="es-ES" sz="2800" dirty="0"/>
          </a:p>
        </p:txBody>
      </p:sp>
      <p:pic>
        <p:nvPicPr>
          <p:cNvPr id="15" name="Picture 2" descr="E:\BORE AND GROOVES.jpg"/>
          <p:cNvPicPr>
            <a:picLocks noChangeAspect="1" noChangeArrowheads="1"/>
          </p:cNvPicPr>
          <p:nvPr/>
        </p:nvPicPr>
        <p:blipFill>
          <a:blip r:embed="rId5" cstate="print"/>
          <a:srcRect/>
          <a:stretch>
            <a:fillRect/>
          </a:stretch>
        </p:blipFill>
        <p:spPr bwMode="auto">
          <a:xfrm>
            <a:off x="986977" y="3306324"/>
            <a:ext cx="2824843" cy="2762622"/>
          </a:xfrm>
          <a:prstGeom prst="ellipse">
            <a:avLst/>
          </a:prstGeom>
          <a:ln w="63500" cap="rnd">
            <a:solidFill>
              <a:srgbClr val="333333"/>
            </a:solidFill>
          </a:ln>
          <a:effectLst>
            <a:outerShdw blurRad="381000" dist="292100" dir="5400000" sx="-80000" sy="-18000" rotWithShape="0">
              <a:srgbClr val="000000">
                <a:alpha val="22000"/>
              </a:srgbClr>
            </a:outerShdw>
          </a:effectLst>
          <a:scene3d>
            <a:camera prst="orthographicFront"/>
            <a:lightRig rig="contrasting" dir="t">
              <a:rot lat="0" lon="0" rev="3000000"/>
            </a:lightRig>
          </a:scene3d>
          <a:sp3d contourW="7620">
            <a:bevelT w="95250" h="31750"/>
            <a:contourClr>
              <a:srgbClr val="333333"/>
            </a:contourClr>
          </a:sp3d>
        </p:spPr>
      </p:pic>
      <p:sp>
        <p:nvSpPr>
          <p:cNvPr id="16" name="Line 20"/>
          <p:cNvSpPr>
            <a:spLocks noChangeShapeType="1"/>
          </p:cNvSpPr>
          <p:nvPr/>
        </p:nvSpPr>
        <p:spPr bwMode="auto">
          <a:xfrm flipH="1">
            <a:off x="3235756" y="3162854"/>
            <a:ext cx="1944812" cy="1295598"/>
          </a:xfrm>
          <a:prstGeom prst="line">
            <a:avLst/>
          </a:prstGeom>
          <a:noFill/>
          <a:ln w="28575">
            <a:solidFill>
              <a:srgbClr val="FF0000"/>
            </a:solidFill>
            <a:round/>
            <a:headEnd/>
            <a:tailEnd type="triangle" w="med" len="med"/>
          </a:ln>
          <a:effectLst/>
        </p:spPr>
        <p:txBody>
          <a:bodyPr wrap="none" anchor="ctr"/>
          <a:lstStyle/>
          <a:p>
            <a:endParaRPr lang="es-CL"/>
          </a:p>
        </p:txBody>
      </p:sp>
      <p:sp>
        <p:nvSpPr>
          <p:cNvPr id="17" name="Line 21"/>
          <p:cNvSpPr>
            <a:spLocks noChangeShapeType="1"/>
          </p:cNvSpPr>
          <p:nvPr/>
        </p:nvSpPr>
        <p:spPr bwMode="auto">
          <a:xfrm flipH="1">
            <a:off x="3019732" y="4818616"/>
            <a:ext cx="2303712" cy="359915"/>
          </a:xfrm>
          <a:prstGeom prst="line">
            <a:avLst/>
          </a:prstGeom>
          <a:noFill/>
          <a:ln w="28575">
            <a:solidFill>
              <a:srgbClr val="FF0000"/>
            </a:solidFill>
            <a:round/>
            <a:headEnd/>
            <a:tailEnd type="triangle" w="med" len="med"/>
          </a:ln>
          <a:effectLst/>
        </p:spPr>
        <p:txBody>
          <a:bodyPr wrap="none" anchor="ctr"/>
          <a:lstStyle/>
          <a:p>
            <a:endParaRPr lang="es-CL"/>
          </a:p>
        </p:txBody>
      </p:sp>
      <p:sp>
        <p:nvSpPr>
          <p:cNvPr id="18" name="25 CuadroTexto"/>
          <p:cNvSpPr txBox="1"/>
          <p:nvPr/>
        </p:nvSpPr>
        <p:spPr>
          <a:xfrm>
            <a:off x="1579572" y="4458452"/>
            <a:ext cx="648072" cy="461665"/>
          </a:xfrm>
          <a:prstGeom prst="rect">
            <a:avLst/>
          </a:prstGeom>
          <a:solidFill>
            <a:schemeClr val="bg1"/>
          </a:solidFill>
        </p:spPr>
        <p:txBody>
          <a:bodyPr wrap="square" rtlCol="0">
            <a:spAutoFit/>
          </a:bodyPr>
          <a:lstStyle/>
          <a:p>
            <a:endParaRPr lang="es-CL" dirty="0"/>
          </a:p>
        </p:txBody>
      </p:sp>
      <p:sp>
        <p:nvSpPr>
          <p:cNvPr id="19" name="26 CuadroTexto"/>
          <p:cNvSpPr txBox="1"/>
          <p:nvPr/>
        </p:nvSpPr>
        <p:spPr>
          <a:xfrm>
            <a:off x="1867604" y="4098413"/>
            <a:ext cx="1080120" cy="1015663"/>
          </a:xfrm>
          <a:prstGeom prst="rect">
            <a:avLst/>
          </a:prstGeom>
          <a:solidFill>
            <a:schemeClr val="bg1"/>
          </a:solidFill>
        </p:spPr>
        <p:txBody>
          <a:bodyPr wrap="square" rtlCol="0">
            <a:spAutoFit/>
          </a:bodyPr>
          <a:lstStyle/>
          <a:p>
            <a:endParaRPr lang="es-MX" sz="2000" dirty="0"/>
          </a:p>
          <a:p>
            <a:endParaRPr lang="es-MX" sz="2000" dirty="0"/>
          </a:p>
          <a:p>
            <a:endParaRPr lang="es-CL" sz="2000" dirty="0"/>
          </a:p>
        </p:txBody>
      </p:sp>
      <p:sp>
        <p:nvSpPr>
          <p:cNvPr id="20" name="27 Rectángulo"/>
          <p:cNvSpPr/>
          <p:nvPr/>
        </p:nvSpPr>
        <p:spPr bwMode="auto">
          <a:xfrm>
            <a:off x="2731700" y="4314436"/>
            <a:ext cx="432048" cy="144016"/>
          </a:xfrm>
          <a:prstGeom prst="rect">
            <a:avLst/>
          </a:prstGeom>
          <a:solidFill>
            <a:schemeClr val="bg1"/>
          </a:solidFill>
          <a:ln w="9525" cap="flat" cmpd="sng" algn="ctr">
            <a:solidFill>
              <a:schemeClr val="bg1"/>
            </a:solidFill>
            <a:prstDash val="solid"/>
            <a:round/>
            <a:headEnd type="none" w="med" len="med"/>
            <a:tailEnd type="none" w="med" len="med"/>
          </a:ln>
          <a:effectLst/>
        </p:spPr>
        <p:txBody>
          <a:bodyPr vert="horz" wrap="none" lIns="91440" tIns="45720" rIns="91440" bIns="45720" numCol="1" rtlCol="0" anchor="ctr" anchorCtr="0" compatLnSpc="1">
            <a:prstTxWarp prst="textNoShape">
              <a:avLst/>
            </a:prstTxWarp>
          </a:bodyPr>
          <a:lstStyle/>
          <a:p>
            <a:pPr marL="0" marR="0" indent="0" algn="ctr" defTabSz="914400" rtl="0" eaLnBrk="0" fontAlgn="base" latinLnBrk="0" hangingPunct="0">
              <a:lnSpc>
                <a:spcPct val="100000"/>
              </a:lnSpc>
              <a:spcBef>
                <a:spcPct val="0"/>
              </a:spcBef>
              <a:spcAft>
                <a:spcPct val="0"/>
              </a:spcAft>
              <a:buClrTx/>
              <a:buSzTx/>
              <a:buFontTx/>
              <a:buNone/>
              <a:tabLst/>
            </a:pPr>
            <a:endParaRPr kumimoji="0" lang="es-CL" sz="2400" b="0" i="0" u="none" strike="noStrike" cap="none" normalizeH="0" baseline="0">
              <a:ln>
                <a:noFill/>
              </a:ln>
              <a:solidFill>
                <a:schemeClr val="tx1"/>
              </a:solidFill>
              <a:effectLst/>
              <a:latin typeface="Times New Roman" pitchFamily="18" charset="0"/>
            </a:endParaRPr>
          </a:p>
        </p:txBody>
      </p:sp>
      <p:sp>
        <p:nvSpPr>
          <p:cNvPr id="21" name="28 Rectángulo"/>
          <p:cNvSpPr/>
          <p:nvPr/>
        </p:nvSpPr>
        <p:spPr bwMode="auto">
          <a:xfrm>
            <a:off x="1537368" y="4516392"/>
            <a:ext cx="432048" cy="144016"/>
          </a:xfrm>
          <a:prstGeom prst="rect">
            <a:avLst/>
          </a:prstGeom>
          <a:solidFill>
            <a:schemeClr val="bg1"/>
          </a:solidFill>
          <a:ln w="9525" cap="flat" cmpd="sng" algn="ctr">
            <a:solidFill>
              <a:schemeClr val="bg1"/>
            </a:solidFill>
            <a:prstDash val="solid"/>
            <a:round/>
            <a:headEnd type="none" w="med" len="med"/>
            <a:tailEnd type="none" w="med" len="med"/>
          </a:ln>
          <a:effectLst/>
        </p:spPr>
        <p:txBody>
          <a:bodyPr vert="horz" wrap="none" lIns="91440" tIns="45720" rIns="91440" bIns="45720" numCol="1" rtlCol="0" anchor="ctr" anchorCtr="0" compatLnSpc="1">
            <a:prstTxWarp prst="textNoShape">
              <a:avLst/>
            </a:prstTxWarp>
          </a:bodyPr>
          <a:lstStyle/>
          <a:p>
            <a:pPr marL="0" marR="0" indent="0" algn="ctr" defTabSz="914400" rtl="0" eaLnBrk="0" fontAlgn="base" latinLnBrk="0" hangingPunct="0">
              <a:lnSpc>
                <a:spcPct val="100000"/>
              </a:lnSpc>
              <a:spcBef>
                <a:spcPct val="0"/>
              </a:spcBef>
              <a:spcAft>
                <a:spcPct val="0"/>
              </a:spcAft>
              <a:buClrTx/>
              <a:buSzTx/>
              <a:buFontTx/>
              <a:buNone/>
              <a:tabLst/>
            </a:pPr>
            <a:endParaRPr kumimoji="0" lang="es-CL" sz="2400" b="0" i="0" u="none" strike="noStrike" cap="none" normalizeH="0" baseline="0">
              <a:ln>
                <a:noFill/>
              </a:ln>
              <a:solidFill>
                <a:schemeClr val="tx1"/>
              </a:solidFill>
              <a:effectLst/>
              <a:latin typeface="Times New Roman" pitchFamily="18" charset="0"/>
            </a:endParaRPr>
          </a:p>
        </p:txBody>
      </p:sp>
      <p:sp>
        <p:nvSpPr>
          <p:cNvPr id="22" name="29 Rectángulo"/>
          <p:cNvSpPr/>
          <p:nvPr/>
        </p:nvSpPr>
        <p:spPr bwMode="auto">
          <a:xfrm>
            <a:off x="2803708" y="4530460"/>
            <a:ext cx="432048" cy="144016"/>
          </a:xfrm>
          <a:prstGeom prst="rect">
            <a:avLst/>
          </a:prstGeom>
          <a:solidFill>
            <a:schemeClr val="bg1"/>
          </a:solidFill>
          <a:ln w="9525" cap="flat" cmpd="sng" algn="ctr">
            <a:solidFill>
              <a:schemeClr val="bg1"/>
            </a:solidFill>
            <a:prstDash val="solid"/>
            <a:round/>
            <a:headEnd type="none" w="med" len="med"/>
            <a:tailEnd type="none" w="med" len="med"/>
          </a:ln>
          <a:effectLst/>
        </p:spPr>
        <p:txBody>
          <a:bodyPr vert="horz" wrap="none" lIns="91440" tIns="45720" rIns="91440" bIns="45720" numCol="1" rtlCol="0" anchor="ctr" anchorCtr="0" compatLnSpc="1">
            <a:prstTxWarp prst="textNoShape">
              <a:avLst/>
            </a:prstTxWarp>
          </a:bodyPr>
          <a:lstStyle/>
          <a:p>
            <a:pPr marL="0" marR="0" indent="0" algn="ctr" defTabSz="914400" rtl="0" eaLnBrk="0" fontAlgn="base" latinLnBrk="0" hangingPunct="0">
              <a:lnSpc>
                <a:spcPct val="100000"/>
              </a:lnSpc>
              <a:spcBef>
                <a:spcPct val="0"/>
              </a:spcBef>
              <a:spcAft>
                <a:spcPct val="0"/>
              </a:spcAft>
              <a:buClrTx/>
              <a:buSzTx/>
              <a:buFontTx/>
              <a:buNone/>
              <a:tabLst/>
            </a:pPr>
            <a:endParaRPr kumimoji="0" lang="es-CL" sz="2400" b="0" i="0" u="none" strike="noStrike" cap="none" normalizeH="0" baseline="0">
              <a:ln>
                <a:noFill/>
              </a:ln>
              <a:solidFill>
                <a:schemeClr val="tx1"/>
              </a:solidFill>
              <a:effectLst/>
              <a:latin typeface="Times New Roman" pitchFamily="18" charset="0"/>
            </a:endParaRPr>
          </a:p>
        </p:txBody>
      </p:sp>
      <p:sp>
        <p:nvSpPr>
          <p:cNvPr id="23" name="30 Flecha izquierda y derecha"/>
          <p:cNvSpPr/>
          <p:nvPr/>
        </p:nvSpPr>
        <p:spPr bwMode="auto">
          <a:xfrm rot="18943337">
            <a:off x="1559780" y="4525941"/>
            <a:ext cx="1679497" cy="278546"/>
          </a:xfrm>
          <a:prstGeom prst="leftRightArrow">
            <a:avLst/>
          </a:prstGeom>
          <a:solidFill>
            <a:srgbClr val="FF0000"/>
          </a:solidFill>
          <a:ln w="9525" cap="flat" cmpd="sng" algn="ctr">
            <a:solidFill>
              <a:schemeClr val="tx1"/>
            </a:solidFill>
            <a:prstDash val="solid"/>
            <a:round/>
            <a:headEnd type="none" w="med" len="med"/>
            <a:tailEnd type="none" w="med" len="med"/>
          </a:ln>
          <a:effectLst/>
        </p:spPr>
        <p:txBody>
          <a:bodyPr vert="horz" wrap="none" lIns="91440" tIns="45720" rIns="91440" bIns="45720" numCol="1" rtlCol="0" anchor="ctr" anchorCtr="0" compatLnSpc="1">
            <a:prstTxWarp prst="textNoShape">
              <a:avLst/>
            </a:prstTxWarp>
          </a:bodyPr>
          <a:lstStyle/>
          <a:p>
            <a:pPr marL="0" marR="0" indent="0" algn="ctr" defTabSz="914400" rtl="0" eaLnBrk="0" fontAlgn="base" latinLnBrk="0" hangingPunct="0">
              <a:lnSpc>
                <a:spcPct val="100000"/>
              </a:lnSpc>
              <a:spcBef>
                <a:spcPct val="0"/>
              </a:spcBef>
              <a:spcAft>
                <a:spcPct val="0"/>
              </a:spcAft>
              <a:buClrTx/>
              <a:buSzTx/>
              <a:buFontTx/>
              <a:buNone/>
              <a:tabLst/>
            </a:pPr>
            <a:endParaRPr kumimoji="0" lang="es-CL" sz="2400" b="0" i="0" u="none" strike="noStrike" cap="none" normalizeH="0" baseline="0">
              <a:ln>
                <a:noFill/>
              </a:ln>
              <a:solidFill>
                <a:schemeClr val="tx1"/>
              </a:solidFill>
              <a:effectLst/>
              <a:latin typeface="Times New Roman" pitchFamily="18" charset="0"/>
            </a:endParaRPr>
          </a:p>
        </p:txBody>
      </p:sp>
      <p:sp>
        <p:nvSpPr>
          <p:cNvPr id="24" name="Line 20"/>
          <p:cNvSpPr>
            <a:spLocks noChangeShapeType="1"/>
          </p:cNvSpPr>
          <p:nvPr/>
        </p:nvSpPr>
        <p:spPr bwMode="auto">
          <a:xfrm flipH="1">
            <a:off x="2371660" y="2514236"/>
            <a:ext cx="432644" cy="2088232"/>
          </a:xfrm>
          <a:prstGeom prst="line">
            <a:avLst/>
          </a:prstGeom>
          <a:noFill/>
          <a:ln w="28575">
            <a:solidFill>
              <a:srgbClr val="FF0000"/>
            </a:solidFill>
            <a:round/>
            <a:headEnd/>
            <a:tailEnd type="triangle" w="med" len="med"/>
          </a:ln>
          <a:effectLst/>
        </p:spPr>
        <p:txBody>
          <a:bodyPr wrap="none" anchor="ctr"/>
          <a:lstStyle/>
          <a:p>
            <a:endParaRPr lang="es-CL"/>
          </a:p>
        </p:txBody>
      </p:sp>
    </p:spTree>
    <p:extLst>
      <p:ext uri="{BB962C8B-B14F-4D97-AF65-F5344CB8AC3E}">
        <p14:creationId xmlns:p14="http://schemas.microsoft.com/office/powerpoint/2010/main" val="2339843305"/>
      </p:ext>
    </p:extLst>
  </p:cSld>
  <p:clrMapOvr>
    <a:masterClrMapping/>
  </p:clrMapOvr>
  <p:timing>
    <p:tnLst>
      <p:par>
        <p:cTn id="1" dur="indefinite" restart="never" nodeType="tmRoot"/>
      </p:par>
    </p:tn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8" name="Imagen 7"/>
          <p:cNvPicPr>
            <a:picLocks noChangeAspect="1"/>
          </p:cNvPicPr>
          <p:nvPr/>
        </p:nvPicPr>
        <p:blipFill>
          <a:blip r:embed="rId2"/>
          <a:stretch>
            <a:fillRect/>
          </a:stretch>
        </p:blipFill>
        <p:spPr>
          <a:xfrm>
            <a:off x="0" y="0"/>
            <a:ext cx="12191999" cy="6858000"/>
          </a:xfrm>
          <a:prstGeom prst="rect">
            <a:avLst/>
          </a:prstGeom>
        </p:spPr>
      </p:pic>
      <p:sp>
        <p:nvSpPr>
          <p:cNvPr id="10" name="Freeform: Shape 56">
            <a:extLst>
              <a:ext uri="{FF2B5EF4-FFF2-40B4-BE49-F238E27FC236}">
                <a16:creationId xmlns:a16="http://schemas.microsoft.com/office/drawing/2014/main" xmlns="" id="{4EACC83D-63BF-48EF-BF00-F6E678AB4972}"/>
              </a:ext>
            </a:extLst>
          </p:cNvPr>
          <p:cNvSpPr/>
          <p:nvPr/>
        </p:nvSpPr>
        <p:spPr>
          <a:xfrm>
            <a:off x="0" y="0"/>
            <a:ext cx="15268575" cy="6858000"/>
          </a:xfrm>
          <a:custGeom>
            <a:avLst/>
            <a:gdLst>
              <a:gd name="connsiteX0" fmla="*/ 0 w 4356100"/>
              <a:gd name="connsiteY0" fmla="*/ 0 h 6858000"/>
              <a:gd name="connsiteX1" fmla="*/ 2701925 w 4356100"/>
              <a:gd name="connsiteY1" fmla="*/ 0 h 6858000"/>
              <a:gd name="connsiteX2" fmla="*/ 4356100 w 4356100"/>
              <a:gd name="connsiteY2" fmla="*/ 6858000 h 6858000"/>
              <a:gd name="connsiteX3" fmla="*/ 0 w 4356100"/>
              <a:gd name="connsiteY3" fmla="*/ 6858000 h 6858000"/>
              <a:gd name="connsiteX4" fmla="*/ 0 w 4356100"/>
              <a:gd name="connsiteY4" fmla="*/ 0 h 6858000"/>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4356100" h="6858000">
                <a:moveTo>
                  <a:pt x="0" y="0"/>
                </a:moveTo>
                <a:lnTo>
                  <a:pt x="2701925" y="0"/>
                </a:lnTo>
                <a:lnTo>
                  <a:pt x="4356100" y="6858000"/>
                </a:lnTo>
                <a:lnTo>
                  <a:pt x="0" y="6858000"/>
                </a:lnTo>
                <a:lnTo>
                  <a:pt x="0" y="0"/>
                </a:lnTo>
                <a:close/>
              </a:path>
            </a:pathLst>
          </a:custGeom>
          <a:solidFill>
            <a:schemeClr val="bg1">
              <a:alpha val="74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endParaRPr lang="es-CL" dirty="0">
              <a:solidFill>
                <a:srgbClr val="CC9900"/>
              </a:solidFill>
            </a:endParaRPr>
          </a:p>
        </p:txBody>
      </p:sp>
      <p:pic>
        <p:nvPicPr>
          <p:cNvPr id="11" name="Imagen 10"/>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10975288" y="429614"/>
            <a:ext cx="880991" cy="880991"/>
          </a:xfrm>
          <a:prstGeom prst="rect">
            <a:avLst/>
          </a:prstGeom>
        </p:spPr>
      </p:pic>
      <p:sp>
        <p:nvSpPr>
          <p:cNvPr id="58" name="3 Rectángulo redondeado"/>
          <p:cNvSpPr/>
          <p:nvPr/>
        </p:nvSpPr>
        <p:spPr>
          <a:xfrm>
            <a:off x="3255396" y="528060"/>
            <a:ext cx="4464496" cy="468000"/>
          </a:xfrm>
          <a:prstGeom prst="roundRect">
            <a:avLst/>
          </a:prstGeom>
          <a:solidFill>
            <a:schemeClr val="bg2">
              <a:lumMod val="75000"/>
              <a:alpha val="50196"/>
            </a:schemeClr>
          </a:solidFill>
          <a:ln>
            <a:solidFill>
              <a:schemeClr val="bg2">
                <a:lumMod val="50000"/>
              </a:schemeClr>
            </a:solidFill>
          </a:ln>
          <a:scene3d>
            <a:camera prst="orthographicFront"/>
            <a:lightRig rig="threePt" dir="t"/>
          </a:scene3d>
          <a:sp3d>
            <a:bevelT/>
          </a:sp3d>
        </p:spPr>
        <p:style>
          <a:lnRef idx="2">
            <a:schemeClr val="accent1">
              <a:shade val="50000"/>
            </a:schemeClr>
          </a:lnRef>
          <a:fillRef idx="1">
            <a:schemeClr val="accent1"/>
          </a:fillRef>
          <a:effectRef idx="0">
            <a:schemeClr val="accent1"/>
          </a:effectRef>
          <a:fontRef idx="minor">
            <a:schemeClr val="lt1"/>
          </a:fontRef>
        </p:style>
        <p:txBody>
          <a:bodyPr anchor="ctr"/>
          <a:lstStyle/>
          <a:p>
            <a:pPr marL="444489" indent="-444489" algn="ctr">
              <a:spcBef>
                <a:spcPct val="65000"/>
              </a:spcBef>
            </a:pPr>
            <a:r>
              <a:rPr lang="es-MX" sz="2400" b="1" dirty="0">
                <a:solidFill>
                  <a:schemeClr val="tx1"/>
                </a:solidFill>
                <a:latin typeface="Britannic Bold" panose="020B0903060703020204" pitchFamily="34" charset="0"/>
                <a:ea typeface="Segoe UI Black" panose="020B0A02040204020203" pitchFamily="34" charset="0"/>
              </a:rPr>
              <a:t>DEFINICIONES </a:t>
            </a:r>
            <a:r>
              <a:rPr lang="es-MX" sz="2400" b="1" dirty="0" smtClean="0">
                <a:solidFill>
                  <a:schemeClr val="tx1"/>
                </a:solidFill>
                <a:latin typeface="Britannic Bold" panose="020B0903060703020204" pitchFamily="34" charset="0"/>
                <a:ea typeface="Segoe UI Black" panose="020B0A02040204020203" pitchFamily="34" charset="0"/>
              </a:rPr>
              <a:t>GENERALES </a:t>
            </a:r>
            <a:r>
              <a:rPr lang="es-MX" sz="1600" b="1" dirty="0" smtClean="0">
                <a:solidFill>
                  <a:schemeClr val="tx1"/>
                </a:solidFill>
                <a:latin typeface="Britannic Bold" panose="020B0903060703020204" pitchFamily="34" charset="0"/>
                <a:ea typeface="Segoe UI Black" panose="020B0A02040204020203" pitchFamily="34" charset="0"/>
              </a:rPr>
              <a:t>(Cont.)</a:t>
            </a:r>
            <a:endParaRPr lang="es-MX" sz="2400" b="1" dirty="0">
              <a:solidFill>
                <a:schemeClr val="tx1"/>
              </a:solidFill>
              <a:latin typeface="Britannic Bold" panose="020B0903060703020204" pitchFamily="34" charset="0"/>
              <a:ea typeface="Segoe UI Black" panose="020B0A02040204020203" pitchFamily="34" charset="0"/>
            </a:endParaRPr>
          </a:p>
        </p:txBody>
      </p:sp>
      <p:pic>
        <p:nvPicPr>
          <p:cNvPr id="25" name="Picture 2" descr="E:\estrias de CAÑON.jpg"/>
          <p:cNvPicPr>
            <a:picLocks noChangeAspect="1" noChangeArrowheads="1"/>
          </p:cNvPicPr>
          <p:nvPr/>
        </p:nvPicPr>
        <p:blipFill>
          <a:blip r:embed="rId4" cstate="print"/>
          <a:srcRect/>
          <a:stretch>
            <a:fillRect/>
          </a:stretch>
        </p:blipFill>
        <p:spPr bwMode="auto">
          <a:xfrm>
            <a:off x="1099038" y="5040764"/>
            <a:ext cx="1545363" cy="1545363"/>
          </a:xfrm>
          <a:prstGeom prst="rect">
            <a:avLst/>
          </a:prstGeom>
          <a:noFill/>
          <a:ln w="28575">
            <a:solidFill>
              <a:schemeClr val="tx1"/>
            </a:solidFill>
          </a:ln>
        </p:spPr>
      </p:pic>
      <p:pic>
        <p:nvPicPr>
          <p:cNvPr id="27" name="Picture 3" descr="E:\yo.jpg"/>
          <p:cNvPicPr>
            <a:picLocks noChangeAspect="1" noChangeArrowheads="1"/>
          </p:cNvPicPr>
          <p:nvPr/>
        </p:nvPicPr>
        <p:blipFill>
          <a:blip r:embed="rId5" cstate="print"/>
          <a:srcRect/>
          <a:stretch>
            <a:fillRect/>
          </a:stretch>
        </p:blipFill>
        <p:spPr bwMode="auto">
          <a:xfrm>
            <a:off x="1239715" y="2716433"/>
            <a:ext cx="3588998" cy="2052458"/>
          </a:xfrm>
          <a:prstGeom prst="rect">
            <a:avLst/>
          </a:prstGeom>
          <a:noFill/>
          <a:ln w="28575">
            <a:solidFill>
              <a:schemeClr val="tx1"/>
            </a:solidFill>
          </a:ln>
        </p:spPr>
      </p:pic>
      <p:pic>
        <p:nvPicPr>
          <p:cNvPr id="29" name="Picture 5" descr="E:\100_2152.jpg"/>
          <p:cNvPicPr>
            <a:picLocks noChangeAspect="1" noChangeArrowheads="1"/>
          </p:cNvPicPr>
          <p:nvPr/>
        </p:nvPicPr>
        <p:blipFill>
          <a:blip r:embed="rId6" cstate="print"/>
          <a:srcRect/>
          <a:stretch>
            <a:fillRect/>
          </a:stretch>
        </p:blipFill>
        <p:spPr bwMode="auto">
          <a:xfrm>
            <a:off x="3200192" y="5267488"/>
            <a:ext cx="1760915" cy="1320575"/>
          </a:xfrm>
          <a:prstGeom prst="rect">
            <a:avLst/>
          </a:prstGeom>
          <a:noFill/>
          <a:ln w="28575">
            <a:solidFill>
              <a:schemeClr val="tx1"/>
            </a:solidFill>
          </a:ln>
        </p:spPr>
      </p:pic>
      <p:sp>
        <p:nvSpPr>
          <p:cNvPr id="30" name="3 Rectángulo redondeado"/>
          <p:cNvSpPr/>
          <p:nvPr/>
        </p:nvSpPr>
        <p:spPr>
          <a:xfrm>
            <a:off x="3941267" y="1502507"/>
            <a:ext cx="3279531" cy="433225"/>
          </a:xfrm>
          <a:prstGeom prst="roundRect">
            <a:avLst/>
          </a:prstGeom>
          <a:solidFill>
            <a:srgbClr val="EEECE1">
              <a:lumMod val="75000"/>
              <a:alpha val="50196"/>
            </a:srgbClr>
          </a:solidFill>
          <a:ln w="25400" cap="flat" cmpd="sng" algn="ctr">
            <a:solidFill>
              <a:srgbClr val="EEECE1">
                <a:lumMod val="50000"/>
              </a:srgbClr>
            </a:solidFill>
            <a:prstDash val="solid"/>
          </a:ln>
          <a:effectLst/>
          <a:scene3d>
            <a:camera prst="orthographicFront"/>
            <a:lightRig rig="threePt" dir="t"/>
          </a:scene3d>
          <a:sp3d>
            <a:bevelT/>
          </a:sp3d>
        </p:spPr>
        <p:txBody>
          <a:bodyPr anchor="ctr"/>
          <a:lstStyle/>
          <a:p>
            <a:pPr marR="0" lvl="0" indent="-444489" algn="ctr" fontAlgn="auto">
              <a:lnSpc>
                <a:spcPct val="100000"/>
              </a:lnSpc>
              <a:spcBef>
                <a:spcPct val="65000"/>
              </a:spcBef>
              <a:spcAft>
                <a:spcPts val="0"/>
              </a:spcAft>
              <a:buClrTx/>
              <a:buSzTx/>
              <a:buFontTx/>
              <a:buNone/>
              <a:tabLst/>
              <a:defRPr/>
            </a:pPr>
            <a:r>
              <a:rPr lang="es-MX" sz="2400" b="1" dirty="0">
                <a:solidFill>
                  <a:srgbClr val="FF0000"/>
                </a:solidFill>
                <a:latin typeface="Britannic Bold" panose="020B0903060703020204" pitchFamily="34" charset="0"/>
                <a:ea typeface="Segoe UI Black" panose="020B0A02040204020203" pitchFamily="34" charset="0"/>
              </a:rPr>
              <a:t>Ánimas de Cañones</a:t>
            </a:r>
          </a:p>
        </p:txBody>
      </p:sp>
      <p:grpSp>
        <p:nvGrpSpPr>
          <p:cNvPr id="2" name="Grupo 1"/>
          <p:cNvGrpSpPr/>
          <p:nvPr/>
        </p:nvGrpSpPr>
        <p:grpSpPr>
          <a:xfrm>
            <a:off x="5878251" y="2716433"/>
            <a:ext cx="5264210" cy="3797464"/>
            <a:chOff x="6044297" y="2392322"/>
            <a:chExt cx="5264210" cy="3797464"/>
          </a:xfrm>
        </p:grpSpPr>
        <p:sp>
          <p:nvSpPr>
            <p:cNvPr id="31" name="Rectángulo redondeado 30"/>
            <p:cNvSpPr/>
            <p:nvPr/>
          </p:nvSpPr>
          <p:spPr>
            <a:xfrm>
              <a:off x="6044297" y="2392322"/>
              <a:ext cx="5264210" cy="3797464"/>
            </a:xfrm>
            <a:prstGeom prst="roundRect">
              <a:avLst>
                <a:gd name="adj" fmla="val 1711"/>
              </a:avLst>
            </a:prstGeom>
            <a:solidFill>
              <a:schemeClr val="accent1">
                <a:lumMod val="50000"/>
                <a:alpha val="58000"/>
              </a:schemeClr>
            </a:solidFill>
            <a:ln>
              <a:noFill/>
            </a:ln>
            <a:effectLst/>
            <a:scene3d>
              <a:camera prst="orthographicFront">
                <a:rot lat="0" lon="0" rev="0"/>
              </a:camera>
              <a:lightRig rig="chilly" dir="t">
                <a:rot lat="0" lon="0" rev="18480000"/>
              </a:lightRig>
            </a:scene3d>
            <a:sp3d prstMaterial="clear">
              <a:bevelT h="63500"/>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s-CL" sz="1800" b="0" i="0" u="none" strike="noStrike" kern="1200" cap="none" spc="0" normalizeH="0" baseline="0" noProof="0">
                <a:ln>
                  <a:noFill/>
                </a:ln>
                <a:solidFill>
                  <a:prstClr val="white"/>
                </a:solidFill>
                <a:effectLst/>
                <a:uLnTx/>
                <a:uFillTx/>
                <a:latin typeface="Calibri" panose="020F0502020204030204"/>
                <a:ea typeface="+mn-ea"/>
                <a:cs typeface="+mn-cs"/>
              </a:endParaRPr>
            </a:p>
          </p:txBody>
        </p:sp>
        <p:sp>
          <p:nvSpPr>
            <p:cNvPr id="32" name="CuadroTexto 31"/>
            <p:cNvSpPr txBox="1"/>
            <p:nvPr/>
          </p:nvSpPr>
          <p:spPr>
            <a:xfrm>
              <a:off x="6129915" y="2465690"/>
              <a:ext cx="5073446" cy="3724096"/>
            </a:xfrm>
            <a:prstGeom prst="rect">
              <a:avLst/>
            </a:prstGeom>
            <a:noFill/>
          </p:spPr>
          <p:txBody>
            <a:bodyPr wrap="square" rtlCol="0">
              <a:spAutoFit/>
            </a:bodyPr>
            <a:lstStyle/>
            <a:p>
              <a:pPr algn="ctr"/>
              <a:r>
                <a:rPr lang="es-ES_tradnl" sz="2400" b="1" dirty="0">
                  <a:solidFill>
                    <a:srgbClr val="002060"/>
                  </a:solidFill>
                  <a:latin typeface="Britannic Bold" panose="020B0903060703020204" pitchFamily="34" charset="0"/>
                  <a:ea typeface="Segoe UI Black" panose="020B0A02040204020203" pitchFamily="34" charset="0"/>
                </a:rPr>
                <a:t>RAYADO DE ESTRÍAS</a:t>
              </a:r>
            </a:p>
            <a:p>
              <a:pPr algn="just"/>
              <a:endParaRPr lang="es-ES_tradnl" sz="1400" dirty="0">
                <a:solidFill>
                  <a:srgbClr val="002060"/>
                </a:solidFill>
              </a:endParaRPr>
            </a:p>
            <a:p>
              <a:pPr marL="457200" indent="-457200">
                <a:buFont typeface="+mj-lt"/>
                <a:buAutoNum type="arabicPeriod"/>
              </a:pPr>
              <a:r>
                <a:rPr lang="es-MX" dirty="0" smtClean="0">
                  <a:solidFill>
                    <a:srgbClr val="002060"/>
                  </a:solidFill>
                </a:rPr>
                <a:t>Puede </a:t>
              </a:r>
              <a:r>
                <a:rPr lang="es-MX" dirty="0">
                  <a:solidFill>
                    <a:srgbClr val="002060"/>
                  </a:solidFill>
                </a:rPr>
                <a:t>ser a la Derecha o Izquierda, visto desde la culata.</a:t>
              </a:r>
            </a:p>
            <a:p>
              <a:pPr marL="457200" indent="-457200">
                <a:buFont typeface="+mj-lt"/>
                <a:buAutoNum type="arabicPeriod"/>
              </a:pPr>
              <a:r>
                <a:rPr lang="es-MX" dirty="0">
                  <a:solidFill>
                    <a:srgbClr val="002060"/>
                  </a:solidFill>
                </a:rPr>
                <a:t>Su propósito es imprimir un movimiento rotacional al proyectil para mejorar su estabilidad en el aire.</a:t>
              </a:r>
            </a:p>
            <a:p>
              <a:pPr marL="457200" indent="-457200">
                <a:buFont typeface="+mj-lt"/>
                <a:buAutoNum type="arabicPeriod"/>
              </a:pPr>
              <a:r>
                <a:rPr lang="es-MX" dirty="0">
                  <a:solidFill>
                    <a:srgbClr val="002060"/>
                  </a:solidFill>
                </a:rPr>
                <a:t>El cobre de los anillos de forzamiento se “incrusta” en las estrías, generando mayor impedimento para los proyectiles a medida que se dispara. Debe ser removido con ácidos especiales cada cierto tiempo dependiendo de las “inspecciones de ánimas”</a:t>
              </a:r>
            </a:p>
          </p:txBody>
        </p:sp>
      </p:grpSp>
    </p:spTree>
    <p:extLst>
      <p:ext uri="{BB962C8B-B14F-4D97-AF65-F5344CB8AC3E}">
        <p14:creationId xmlns:p14="http://schemas.microsoft.com/office/powerpoint/2010/main" val="955807666"/>
      </p:ext>
    </p:extLst>
  </p:cSld>
  <p:clrMapOvr>
    <a:masterClrMapping/>
  </p:clrMapOvr>
  <p:timing>
    <p:tnLst>
      <p:par>
        <p:cTn id="1" dur="indefinite" restart="never" nodeType="tmRoot"/>
      </p:par>
    </p:tn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8" name="Imagen 7"/>
          <p:cNvPicPr>
            <a:picLocks noChangeAspect="1"/>
          </p:cNvPicPr>
          <p:nvPr/>
        </p:nvPicPr>
        <p:blipFill>
          <a:blip r:embed="rId2"/>
          <a:stretch>
            <a:fillRect/>
          </a:stretch>
        </p:blipFill>
        <p:spPr>
          <a:xfrm>
            <a:off x="0" y="0"/>
            <a:ext cx="12191999" cy="6858000"/>
          </a:xfrm>
          <a:prstGeom prst="rect">
            <a:avLst/>
          </a:prstGeom>
        </p:spPr>
      </p:pic>
      <p:sp>
        <p:nvSpPr>
          <p:cNvPr id="10" name="Freeform: Shape 56">
            <a:extLst>
              <a:ext uri="{FF2B5EF4-FFF2-40B4-BE49-F238E27FC236}">
                <a16:creationId xmlns:a16="http://schemas.microsoft.com/office/drawing/2014/main" xmlns="" id="{4EACC83D-63BF-48EF-BF00-F6E678AB4972}"/>
              </a:ext>
            </a:extLst>
          </p:cNvPr>
          <p:cNvSpPr/>
          <p:nvPr/>
        </p:nvSpPr>
        <p:spPr>
          <a:xfrm>
            <a:off x="0" y="0"/>
            <a:ext cx="15268575" cy="6858000"/>
          </a:xfrm>
          <a:custGeom>
            <a:avLst/>
            <a:gdLst>
              <a:gd name="connsiteX0" fmla="*/ 0 w 4356100"/>
              <a:gd name="connsiteY0" fmla="*/ 0 h 6858000"/>
              <a:gd name="connsiteX1" fmla="*/ 2701925 w 4356100"/>
              <a:gd name="connsiteY1" fmla="*/ 0 h 6858000"/>
              <a:gd name="connsiteX2" fmla="*/ 4356100 w 4356100"/>
              <a:gd name="connsiteY2" fmla="*/ 6858000 h 6858000"/>
              <a:gd name="connsiteX3" fmla="*/ 0 w 4356100"/>
              <a:gd name="connsiteY3" fmla="*/ 6858000 h 6858000"/>
              <a:gd name="connsiteX4" fmla="*/ 0 w 4356100"/>
              <a:gd name="connsiteY4" fmla="*/ 0 h 6858000"/>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4356100" h="6858000">
                <a:moveTo>
                  <a:pt x="0" y="0"/>
                </a:moveTo>
                <a:lnTo>
                  <a:pt x="2701925" y="0"/>
                </a:lnTo>
                <a:lnTo>
                  <a:pt x="4356100" y="6858000"/>
                </a:lnTo>
                <a:lnTo>
                  <a:pt x="0" y="6858000"/>
                </a:lnTo>
                <a:lnTo>
                  <a:pt x="0" y="0"/>
                </a:lnTo>
                <a:close/>
              </a:path>
            </a:pathLst>
          </a:custGeom>
          <a:solidFill>
            <a:schemeClr val="bg1">
              <a:alpha val="74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endParaRPr lang="es-CL" dirty="0">
              <a:solidFill>
                <a:srgbClr val="CC9900"/>
              </a:solidFill>
            </a:endParaRPr>
          </a:p>
        </p:txBody>
      </p:sp>
      <p:pic>
        <p:nvPicPr>
          <p:cNvPr id="11" name="Imagen 10"/>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10975288" y="429614"/>
            <a:ext cx="880991" cy="880991"/>
          </a:xfrm>
          <a:prstGeom prst="rect">
            <a:avLst/>
          </a:prstGeom>
        </p:spPr>
      </p:pic>
      <p:grpSp>
        <p:nvGrpSpPr>
          <p:cNvPr id="2" name="Grupo 1"/>
          <p:cNvGrpSpPr/>
          <p:nvPr/>
        </p:nvGrpSpPr>
        <p:grpSpPr>
          <a:xfrm>
            <a:off x="6579491" y="3692833"/>
            <a:ext cx="5039832" cy="1093250"/>
            <a:chOff x="7001522" y="3191671"/>
            <a:chExt cx="5039832" cy="1093250"/>
          </a:xfrm>
        </p:grpSpPr>
        <p:pic>
          <p:nvPicPr>
            <p:cNvPr id="59" name="Imagen 58"/>
            <p:cNvPicPr>
              <a:picLocks noChangeAspect="1"/>
            </p:cNvPicPr>
            <p:nvPr/>
          </p:nvPicPr>
          <p:blipFill>
            <a:blip r:embed="rId4"/>
            <a:stretch>
              <a:fillRect/>
            </a:stretch>
          </p:blipFill>
          <p:spPr>
            <a:xfrm>
              <a:off x="7251405" y="3191671"/>
              <a:ext cx="4789949" cy="1093250"/>
            </a:xfrm>
            <a:prstGeom prst="rect">
              <a:avLst/>
            </a:prstGeom>
            <a:ln>
              <a:noFill/>
            </a:ln>
            <a:effectLst>
              <a:outerShdw blurRad="190500" algn="tl" rotWithShape="0">
                <a:srgbClr val="000000">
                  <a:alpha val="70000"/>
                </a:srgbClr>
              </a:outerShdw>
            </a:effectLst>
          </p:spPr>
        </p:pic>
        <p:sp>
          <p:nvSpPr>
            <p:cNvPr id="60" name="CuadroTexto 59"/>
            <p:cNvSpPr txBox="1"/>
            <p:nvPr/>
          </p:nvSpPr>
          <p:spPr>
            <a:xfrm>
              <a:off x="7001522" y="3288356"/>
              <a:ext cx="4726190" cy="830997"/>
            </a:xfrm>
            <a:prstGeom prst="rect">
              <a:avLst/>
            </a:prstGeom>
            <a:noFill/>
          </p:spPr>
          <p:txBody>
            <a:bodyPr wrap="square" rtlCol="0">
              <a:spAutoFit/>
            </a:bodyPr>
            <a:lstStyle/>
            <a:p>
              <a:pPr algn="r"/>
              <a:r>
                <a:rPr lang="es-ES_tradnl" sz="2400" b="1" dirty="0" smtClean="0">
                  <a:solidFill>
                    <a:schemeClr val="bg1"/>
                  </a:solidFill>
                  <a:latin typeface="Britannic Bold" panose="020B0903060703020204" pitchFamily="34" charset="0"/>
                  <a:ea typeface="Segoe UI Black" panose="020B0A02040204020203" pitchFamily="34" charset="0"/>
                </a:rPr>
                <a:t>ACCIDENTES CON REVENTADAS DE CAÑONES…….!!!</a:t>
              </a:r>
              <a:endParaRPr lang="es-ES" sz="1600" dirty="0">
                <a:solidFill>
                  <a:schemeClr val="bg1"/>
                </a:solidFill>
              </a:endParaRPr>
            </a:p>
          </p:txBody>
        </p:sp>
      </p:grpSp>
      <p:pic>
        <p:nvPicPr>
          <p:cNvPr id="25" name="Picture 5" descr="E:\cañon reventado.jpg"/>
          <p:cNvPicPr>
            <a:picLocks noChangeAspect="1" noChangeArrowheads="1"/>
          </p:cNvPicPr>
          <p:nvPr/>
        </p:nvPicPr>
        <p:blipFill>
          <a:blip r:embed="rId5" cstate="print"/>
          <a:srcRect/>
          <a:stretch>
            <a:fillRect/>
          </a:stretch>
        </p:blipFill>
        <p:spPr bwMode="auto">
          <a:xfrm>
            <a:off x="342900" y="254496"/>
            <a:ext cx="4374247" cy="3246512"/>
          </a:xfrm>
          <a:prstGeom prst="rect">
            <a:avLst/>
          </a:prstGeom>
          <a:ln w="38100" cap="sq">
            <a:solidFill>
              <a:srgbClr val="000000"/>
            </a:solidFill>
            <a:prstDash val="solid"/>
            <a:miter lim="800000"/>
          </a:ln>
          <a:effectLst>
            <a:outerShdw blurRad="50800" dist="38100" dir="2700000" algn="tl" rotWithShape="0">
              <a:srgbClr val="000000">
                <a:alpha val="43000"/>
              </a:srgbClr>
            </a:outerShdw>
          </a:effectLst>
        </p:spPr>
      </p:pic>
      <p:pic>
        <p:nvPicPr>
          <p:cNvPr id="26" name="Picture 6" descr="E:\cañon reventado3.jpg"/>
          <p:cNvPicPr>
            <a:picLocks noChangeAspect="1" noChangeArrowheads="1"/>
          </p:cNvPicPr>
          <p:nvPr/>
        </p:nvPicPr>
        <p:blipFill>
          <a:blip r:embed="rId6" cstate="print"/>
          <a:srcRect/>
          <a:stretch>
            <a:fillRect/>
          </a:stretch>
        </p:blipFill>
        <p:spPr bwMode="auto">
          <a:xfrm>
            <a:off x="3016706" y="2453054"/>
            <a:ext cx="3310201" cy="4327866"/>
          </a:xfrm>
          <a:prstGeom prst="rect">
            <a:avLst/>
          </a:prstGeom>
          <a:ln w="38100" cap="sq">
            <a:solidFill>
              <a:srgbClr val="000000"/>
            </a:solidFill>
            <a:prstDash val="solid"/>
            <a:miter lim="800000"/>
          </a:ln>
          <a:effectLst>
            <a:outerShdw blurRad="50800" dist="38100" dir="2700000" algn="tl" rotWithShape="0">
              <a:srgbClr val="000000">
                <a:alpha val="43000"/>
              </a:srgbClr>
            </a:outerShdw>
          </a:effectLst>
        </p:spPr>
      </p:pic>
    </p:spTree>
    <p:extLst>
      <p:ext uri="{BB962C8B-B14F-4D97-AF65-F5344CB8AC3E}">
        <p14:creationId xmlns:p14="http://schemas.microsoft.com/office/powerpoint/2010/main" val="1548753219"/>
      </p:ext>
    </p:extLst>
  </p:cSld>
  <p:clrMapOvr>
    <a:masterClrMapping/>
  </p:clrMapOvr>
  <p:timing>
    <p:tnLst>
      <p:par>
        <p:cTn id="1" dur="indefinite" restart="never" nodeType="tmRoot"/>
      </p:par>
    </p:tn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8" name="Imagen 7"/>
          <p:cNvPicPr>
            <a:picLocks noChangeAspect="1"/>
          </p:cNvPicPr>
          <p:nvPr/>
        </p:nvPicPr>
        <p:blipFill>
          <a:blip r:embed="rId2"/>
          <a:stretch>
            <a:fillRect/>
          </a:stretch>
        </p:blipFill>
        <p:spPr>
          <a:xfrm>
            <a:off x="0" y="0"/>
            <a:ext cx="12191999" cy="6858000"/>
          </a:xfrm>
          <a:prstGeom prst="rect">
            <a:avLst/>
          </a:prstGeom>
        </p:spPr>
      </p:pic>
      <p:sp>
        <p:nvSpPr>
          <p:cNvPr id="10" name="Freeform: Shape 56">
            <a:extLst>
              <a:ext uri="{FF2B5EF4-FFF2-40B4-BE49-F238E27FC236}">
                <a16:creationId xmlns:a16="http://schemas.microsoft.com/office/drawing/2014/main" xmlns="" id="{4EACC83D-63BF-48EF-BF00-F6E678AB4972}"/>
              </a:ext>
            </a:extLst>
          </p:cNvPr>
          <p:cNvSpPr/>
          <p:nvPr/>
        </p:nvSpPr>
        <p:spPr>
          <a:xfrm>
            <a:off x="0" y="0"/>
            <a:ext cx="15268575" cy="6858000"/>
          </a:xfrm>
          <a:custGeom>
            <a:avLst/>
            <a:gdLst>
              <a:gd name="connsiteX0" fmla="*/ 0 w 4356100"/>
              <a:gd name="connsiteY0" fmla="*/ 0 h 6858000"/>
              <a:gd name="connsiteX1" fmla="*/ 2701925 w 4356100"/>
              <a:gd name="connsiteY1" fmla="*/ 0 h 6858000"/>
              <a:gd name="connsiteX2" fmla="*/ 4356100 w 4356100"/>
              <a:gd name="connsiteY2" fmla="*/ 6858000 h 6858000"/>
              <a:gd name="connsiteX3" fmla="*/ 0 w 4356100"/>
              <a:gd name="connsiteY3" fmla="*/ 6858000 h 6858000"/>
              <a:gd name="connsiteX4" fmla="*/ 0 w 4356100"/>
              <a:gd name="connsiteY4" fmla="*/ 0 h 6858000"/>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4356100" h="6858000">
                <a:moveTo>
                  <a:pt x="0" y="0"/>
                </a:moveTo>
                <a:lnTo>
                  <a:pt x="2701925" y="0"/>
                </a:lnTo>
                <a:lnTo>
                  <a:pt x="4356100" y="6858000"/>
                </a:lnTo>
                <a:lnTo>
                  <a:pt x="0" y="6858000"/>
                </a:lnTo>
                <a:lnTo>
                  <a:pt x="0" y="0"/>
                </a:lnTo>
                <a:close/>
              </a:path>
            </a:pathLst>
          </a:custGeom>
          <a:solidFill>
            <a:schemeClr val="bg1">
              <a:alpha val="74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endParaRPr lang="es-CL" dirty="0">
              <a:solidFill>
                <a:srgbClr val="CC9900"/>
              </a:solidFill>
            </a:endParaRPr>
          </a:p>
        </p:txBody>
      </p:sp>
      <p:pic>
        <p:nvPicPr>
          <p:cNvPr id="11" name="Imagen 10"/>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10975288" y="429614"/>
            <a:ext cx="880991" cy="880991"/>
          </a:xfrm>
          <a:prstGeom prst="rect">
            <a:avLst/>
          </a:prstGeom>
        </p:spPr>
      </p:pic>
      <p:grpSp>
        <p:nvGrpSpPr>
          <p:cNvPr id="2" name="Grupo 1"/>
          <p:cNvGrpSpPr/>
          <p:nvPr/>
        </p:nvGrpSpPr>
        <p:grpSpPr>
          <a:xfrm>
            <a:off x="2966086" y="168826"/>
            <a:ext cx="4173261" cy="1093250"/>
            <a:chOff x="8038214" y="3210769"/>
            <a:chExt cx="4173261" cy="1093250"/>
          </a:xfrm>
        </p:grpSpPr>
        <p:pic>
          <p:nvPicPr>
            <p:cNvPr id="59" name="Imagen 58"/>
            <p:cNvPicPr>
              <a:picLocks noChangeAspect="1"/>
            </p:cNvPicPr>
            <p:nvPr/>
          </p:nvPicPr>
          <p:blipFill>
            <a:blip r:embed="rId4"/>
            <a:stretch>
              <a:fillRect/>
            </a:stretch>
          </p:blipFill>
          <p:spPr>
            <a:xfrm>
              <a:off x="8431620" y="3210769"/>
              <a:ext cx="3779855" cy="1093250"/>
            </a:xfrm>
            <a:prstGeom prst="rect">
              <a:avLst/>
            </a:prstGeom>
            <a:ln>
              <a:noFill/>
            </a:ln>
            <a:effectLst>
              <a:outerShdw blurRad="190500" algn="tl" rotWithShape="0">
                <a:srgbClr val="000000">
                  <a:alpha val="70000"/>
                </a:srgbClr>
              </a:outerShdw>
            </a:effectLst>
          </p:spPr>
        </p:pic>
        <p:sp>
          <p:nvSpPr>
            <p:cNvPr id="60" name="CuadroTexto 59"/>
            <p:cNvSpPr txBox="1"/>
            <p:nvPr/>
          </p:nvSpPr>
          <p:spPr>
            <a:xfrm>
              <a:off x="8038214" y="3288356"/>
              <a:ext cx="3689497" cy="1015663"/>
            </a:xfrm>
            <a:prstGeom prst="rect">
              <a:avLst/>
            </a:prstGeom>
            <a:noFill/>
          </p:spPr>
          <p:txBody>
            <a:bodyPr wrap="square" rtlCol="0">
              <a:spAutoFit/>
            </a:bodyPr>
            <a:lstStyle/>
            <a:p>
              <a:pPr algn="r"/>
              <a:r>
                <a:rPr lang="es-ES_tradnl" sz="2400" b="1" dirty="0" smtClean="0">
                  <a:solidFill>
                    <a:schemeClr val="bg1"/>
                  </a:solidFill>
                  <a:latin typeface="Britannic Bold" panose="020B0903060703020204" pitchFamily="34" charset="0"/>
                  <a:ea typeface="Segoe UI Black" panose="020B0A02040204020203" pitchFamily="34" charset="0"/>
                </a:rPr>
                <a:t>NOMENCLATURA DE</a:t>
              </a:r>
            </a:p>
            <a:p>
              <a:pPr algn="r"/>
              <a:r>
                <a:rPr lang="es-ES_tradnl" sz="2400" b="1" dirty="0" smtClean="0">
                  <a:solidFill>
                    <a:schemeClr val="bg1"/>
                  </a:solidFill>
                  <a:latin typeface="Britannic Bold" panose="020B0903060703020204" pitchFamily="34" charset="0"/>
                  <a:ea typeface="Segoe UI Black" panose="020B0A02040204020203" pitchFamily="34" charset="0"/>
                </a:rPr>
                <a:t> </a:t>
              </a:r>
              <a:r>
                <a:rPr lang="es-ES_tradnl" sz="3600" b="1" dirty="0" smtClean="0">
                  <a:solidFill>
                    <a:srgbClr val="C00000"/>
                  </a:solidFill>
                  <a:latin typeface="Britannic Bold" panose="020B0903060703020204" pitchFamily="34" charset="0"/>
                  <a:ea typeface="Segoe UI Black" panose="020B0A02040204020203" pitchFamily="34" charset="0"/>
                </a:rPr>
                <a:t>UN CAÑÓN</a:t>
              </a:r>
              <a:endParaRPr lang="es-ES" sz="2400" dirty="0">
                <a:solidFill>
                  <a:srgbClr val="C00000"/>
                </a:solidFill>
              </a:endParaRPr>
            </a:p>
          </p:txBody>
        </p:sp>
      </p:grpSp>
      <p:pic>
        <p:nvPicPr>
          <p:cNvPr id="12" name="Picture 2"/>
          <p:cNvPicPr>
            <a:picLocks noChangeAspect="1" noChangeArrowheads="1"/>
          </p:cNvPicPr>
          <p:nvPr/>
        </p:nvPicPr>
        <p:blipFill>
          <a:blip r:embed="rId5" cstate="print"/>
          <a:srcRect/>
          <a:stretch>
            <a:fillRect/>
          </a:stretch>
        </p:blipFill>
        <p:spPr bwMode="auto">
          <a:xfrm>
            <a:off x="1791043" y="2823633"/>
            <a:ext cx="8077200" cy="1924050"/>
          </a:xfrm>
          <a:prstGeom prst="rect">
            <a:avLst/>
          </a:prstGeom>
          <a:ln w="38100" cap="sq">
            <a:solidFill>
              <a:srgbClr val="000000"/>
            </a:solidFill>
            <a:prstDash val="solid"/>
            <a:miter lim="800000"/>
          </a:ln>
          <a:effectLst>
            <a:outerShdw blurRad="50800" dist="38100" dir="2700000" algn="tl" rotWithShape="0">
              <a:srgbClr val="000000">
                <a:alpha val="43000"/>
              </a:srgbClr>
            </a:outerShdw>
          </a:effectLst>
        </p:spPr>
      </p:pic>
      <p:sp>
        <p:nvSpPr>
          <p:cNvPr id="13" name="AutoShape 4"/>
          <p:cNvSpPr>
            <a:spLocks/>
          </p:cNvSpPr>
          <p:nvPr/>
        </p:nvSpPr>
        <p:spPr bwMode="auto">
          <a:xfrm rot="-5400000">
            <a:off x="7318201" y="829172"/>
            <a:ext cx="381000" cy="3733800"/>
          </a:xfrm>
          <a:prstGeom prst="rightBrace">
            <a:avLst>
              <a:gd name="adj1" fmla="val 81667"/>
              <a:gd name="adj2" fmla="val 50000"/>
            </a:avLst>
          </a:prstGeom>
          <a:noFill/>
          <a:ln w="38100">
            <a:solidFill>
              <a:srgbClr val="FF0000"/>
            </a:solidFill>
            <a:round/>
            <a:headEnd/>
            <a:tailEnd/>
          </a:ln>
          <a:effectLst/>
        </p:spPr>
        <p:txBody>
          <a:bodyPr vert="eaVert" wrap="none" anchor="ctr"/>
          <a:lstStyle/>
          <a:p>
            <a:endParaRPr lang="es-MX">
              <a:solidFill>
                <a:srgbClr val="FF0000"/>
              </a:solidFill>
            </a:endParaRPr>
          </a:p>
        </p:txBody>
      </p:sp>
      <p:sp>
        <p:nvSpPr>
          <p:cNvPr id="14" name="AutoShape 5"/>
          <p:cNvSpPr>
            <a:spLocks/>
          </p:cNvSpPr>
          <p:nvPr/>
        </p:nvSpPr>
        <p:spPr bwMode="auto">
          <a:xfrm rot="-5400000">
            <a:off x="3660601" y="1133972"/>
            <a:ext cx="381000" cy="3124200"/>
          </a:xfrm>
          <a:prstGeom prst="rightBrace">
            <a:avLst>
              <a:gd name="adj1" fmla="val 68333"/>
              <a:gd name="adj2" fmla="val 50000"/>
            </a:avLst>
          </a:prstGeom>
          <a:noFill/>
          <a:ln w="38100">
            <a:solidFill>
              <a:srgbClr val="FF0000"/>
            </a:solidFill>
            <a:round/>
            <a:headEnd/>
            <a:tailEnd/>
          </a:ln>
          <a:effectLst/>
        </p:spPr>
        <p:txBody>
          <a:bodyPr vert="eaVert" wrap="none" anchor="ctr"/>
          <a:lstStyle/>
          <a:p>
            <a:endParaRPr lang="es-MX">
              <a:solidFill>
                <a:srgbClr val="FF0000"/>
              </a:solidFill>
            </a:endParaRPr>
          </a:p>
        </p:txBody>
      </p:sp>
      <p:sp>
        <p:nvSpPr>
          <p:cNvPr id="16" name="Text Box 16"/>
          <p:cNvSpPr txBox="1">
            <a:spLocks noChangeArrowheads="1"/>
          </p:cNvSpPr>
          <p:nvPr/>
        </p:nvSpPr>
        <p:spPr bwMode="auto">
          <a:xfrm>
            <a:off x="9015116" y="5043174"/>
            <a:ext cx="1211483" cy="369332"/>
          </a:xfrm>
          <a:prstGeom prst="rect">
            <a:avLst/>
          </a:prstGeom>
          <a:solidFill>
            <a:schemeClr val="accent4">
              <a:lumMod val="60000"/>
              <a:lumOff val="40000"/>
            </a:schemeClr>
          </a:solidFill>
          <a:ln w="28575" algn="ctr">
            <a:solidFill>
              <a:schemeClr val="tx1"/>
            </a:solidFill>
            <a:miter lim="800000"/>
            <a:headEnd/>
            <a:tailEnd/>
          </a:ln>
          <a:effectLst/>
        </p:spPr>
        <p:txBody>
          <a:bodyPr wrap="square">
            <a:spAutoFit/>
          </a:bodyPr>
          <a:lstStyle>
            <a:defPPr>
              <a:defRPr lang="es-CL"/>
            </a:defPPr>
            <a:lvl1pPr algn="ctr">
              <a:spcBef>
                <a:spcPct val="50000"/>
              </a:spcBef>
            </a:lvl1pPr>
          </a:lstStyle>
          <a:p>
            <a:r>
              <a:rPr lang="es-ES_tradnl" dirty="0"/>
              <a:t>ÁNIMA</a:t>
            </a:r>
            <a:endParaRPr lang="es-ES" dirty="0"/>
          </a:p>
        </p:txBody>
      </p:sp>
      <p:sp>
        <p:nvSpPr>
          <p:cNvPr id="17" name="Text Box 16"/>
          <p:cNvSpPr txBox="1">
            <a:spLocks noChangeArrowheads="1"/>
          </p:cNvSpPr>
          <p:nvPr/>
        </p:nvSpPr>
        <p:spPr bwMode="auto">
          <a:xfrm>
            <a:off x="10132828" y="1825770"/>
            <a:ext cx="1373223" cy="369332"/>
          </a:xfrm>
          <a:prstGeom prst="rect">
            <a:avLst/>
          </a:prstGeom>
          <a:solidFill>
            <a:schemeClr val="accent4">
              <a:lumMod val="60000"/>
              <a:lumOff val="40000"/>
            </a:schemeClr>
          </a:solidFill>
          <a:ln w="28575" algn="ctr">
            <a:solidFill>
              <a:schemeClr val="tx1"/>
            </a:solidFill>
            <a:miter lim="800000"/>
            <a:headEnd/>
            <a:tailEnd/>
          </a:ln>
          <a:effectLst/>
        </p:spPr>
        <p:txBody>
          <a:bodyPr wrap="square">
            <a:spAutoFit/>
          </a:bodyPr>
          <a:lstStyle>
            <a:defPPr>
              <a:defRPr lang="es-CL"/>
            </a:defPPr>
            <a:lvl1pPr algn="ctr">
              <a:spcBef>
                <a:spcPct val="50000"/>
              </a:spcBef>
            </a:lvl1pPr>
          </a:lstStyle>
          <a:p>
            <a:r>
              <a:rPr lang="es-ES_tradnl" dirty="0"/>
              <a:t>BROCAL</a:t>
            </a:r>
            <a:endParaRPr lang="es-ES" dirty="0"/>
          </a:p>
        </p:txBody>
      </p:sp>
      <p:sp>
        <p:nvSpPr>
          <p:cNvPr id="18" name="Text Box 16"/>
          <p:cNvSpPr txBox="1">
            <a:spLocks noChangeArrowheads="1"/>
          </p:cNvSpPr>
          <p:nvPr/>
        </p:nvSpPr>
        <p:spPr bwMode="auto">
          <a:xfrm>
            <a:off x="7056252" y="1977210"/>
            <a:ext cx="1000088" cy="369332"/>
          </a:xfrm>
          <a:prstGeom prst="rect">
            <a:avLst/>
          </a:prstGeom>
          <a:solidFill>
            <a:schemeClr val="accent4">
              <a:lumMod val="60000"/>
              <a:lumOff val="40000"/>
            </a:schemeClr>
          </a:solidFill>
          <a:ln w="28575" algn="ctr">
            <a:solidFill>
              <a:schemeClr val="tx1"/>
            </a:solidFill>
            <a:miter lim="800000"/>
            <a:headEnd/>
            <a:tailEnd/>
          </a:ln>
          <a:effectLst/>
        </p:spPr>
        <p:txBody>
          <a:bodyPr wrap="square">
            <a:spAutoFit/>
          </a:bodyPr>
          <a:lstStyle>
            <a:defPPr>
              <a:defRPr lang="es-CL"/>
            </a:defPPr>
            <a:lvl1pPr algn="ctr">
              <a:spcBef>
                <a:spcPct val="50000"/>
              </a:spcBef>
            </a:lvl1pPr>
          </a:lstStyle>
          <a:p>
            <a:r>
              <a:rPr lang="es-ES_tradnl" dirty="0"/>
              <a:t>CAÑA</a:t>
            </a:r>
            <a:endParaRPr lang="es-ES" dirty="0"/>
          </a:p>
        </p:txBody>
      </p:sp>
      <p:sp>
        <p:nvSpPr>
          <p:cNvPr id="19" name="Text Box 16"/>
          <p:cNvSpPr txBox="1">
            <a:spLocks noChangeArrowheads="1"/>
          </p:cNvSpPr>
          <p:nvPr/>
        </p:nvSpPr>
        <p:spPr bwMode="auto">
          <a:xfrm>
            <a:off x="2713000" y="2025415"/>
            <a:ext cx="2536419" cy="369332"/>
          </a:xfrm>
          <a:prstGeom prst="rect">
            <a:avLst/>
          </a:prstGeom>
          <a:solidFill>
            <a:schemeClr val="accent4">
              <a:lumMod val="60000"/>
              <a:lumOff val="40000"/>
            </a:schemeClr>
          </a:solidFill>
          <a:ln w="28575" algn="ctr">
            <a:solidFill>
              <a:schemeClr val="tx1"/>
            </a:solidFill>
            <a:miter lim="800000"/>
            <a:headEnd/>
            <a:tailEnd/>
          </a:ln>
          <a:effectLst/>
        </p:spPr>
        <p:txBody>
          <a:bodyPr wrap="square">
            <a:spAutoFit/>
          </a:bodyPr>
          <a:lstStyle>
            <a:defPPr>
              <a:defRPr lang="es-CL"/>
            </a:defPPr>
            <a:lvl1pPr algn="ctr">
              <a:spcBef>
                <a:spcPct val="50000"/>
              </a:spcBef>
            </a:lvl1pPr>
          </a:lstStyle>
          <a:p>
            <a:r>
              <a:rPr lang="es-ES_tradnl" dirty="0"/>
              <a:t>MACIZO DE CULATA</a:t>
            </a:r>
            <a:endParaRPr lang="es-ES" dirty="0"/>
          </a:p>
        </p:txBody>
      </p:sp>
      <p:sp>
        <p:nvSpPr>
          <p:cNvPr id="20" name="Text Box 16"/>
          <p:cNvSpPr txBox="1">
            <a:spLocks noChangeArrowheads="1"/>
          </p:cNvSpPr>
          <p:nvPr/>
        </p:nvSpPr>
        <p:spPr bwMode="auto">
          <a:xfrm>
            <a:off x="812848" y="1456438"/>
            <a:ext cx="1956390" cy="369332"/>
          </a:xfrm>
          <a:prstGeom prst="rect">
            <a:avLst/>
          </a:prstGeom>
          <a:solidFill>
            <a:schemeClr val="accent4">
              <a:lumMod val="60000"/>
              <a:lumOff val="40000"/>
            </a:schemeClr>
          </a:solidFill>
          <a:ln w="28575" algn="ctr">
            <a:solidFill>
              <a:schemeClr val="tx1"/>
            </a:solidFill>
            <a:miter lim="800000"/>
            <a:headEnd/>
            <a:tailEnd/>
          </a:ln>
          <a:effectLst/>
        </p:spPr>
        <p:txBody>
          <a:bodyPr wrap="square">
            <a:spAutoFit/>
          </a:bodyPr>
          <a:lstStyle/>
          <a:p>
            <a:pPr algn="ctr">
              <a:spcBef>
                <a:spcPct val="50000"/>
              </a:spcBef>
            </a:pPr>
            <a:r>
              <a:rPr lang="es-ES_tradnl" dirty="0" smtClean="0"/>
              <a:t>CIERRE DE CUÑA</a:t>
            </a:r>
            <a:endParaRPr lang="es-ES" dirty="0"/>
          </a:p>
        </p:txBody>
      </p:sp>
      <p:sp>
        <p:nvSpPr>
          <p:cNvPr id="21" name="Text Box 16"/>
          <p:cNvSpPr txBox="1">
            <a:spLocks noChangeArrowheads="1"/>
          </p:cNvSpPr>
          <p:nvPr/>
        </p:nvSpPr>
        <p:spPr bwMode="auto">
          <a:xfrm>
            <a:off x="2173341" y="5022064"/>
            <a:ext cx="2462454" cy="369332"/>
          </a:xfrm>
          <a:prstGeom prst="rect">
            <a:avLst/>
          </a:prstGeom>
          <a:solidFill>
            <a:schemeClr val="accent4">
              <a:lumMod val="60000"/>
              <a:lumOff val="40000"/>
            </a:schemeClr>
          </a:solidFill>
          <a:ln w="28575" algn="ctr">
            <a:solidFill>
              <a:schemeClr val="tx1"/>
            </a:solidFill>
            <a:miter lim="800000"/>
            <a:headEnd/>
            <a:tailEnd/>
          </a:ln>
          <a:effectLst/>
        </p:spPr>
        <p:txBody>
          <a:bodyPr wrap="square">
            <a:spAutoFit/>
          </a:bodyPr>
          <a:lstStyle>
            <a:defPPr>
              <a:defRPr lang="es-CL"/>
            </a:defPPr>
            <a:lvl1pPr algn="ctr">
              <a:spcBef>
                <a:spcPct val="50000"/>
              </a:spcBef>
            </a:lvl1pPr>
          </a:lstStyle>
          <a:p>
            <a:r>
              <a:rPr lang="es-ES_tradnl" dirty="0"/>
              <a:t>AGUJA PERCUTORA</a:t>
            </a:r>
            <a:endParaRPr lang="es-ES" dirty="0"/>
          </a:p>
        </p:txBody>
      </p:sp>
      <p:sp>
        <p:nvSpPr>
          <p:cNvPr id="22" name="Text Box 16"/>
          <p:cNvSpPr txBox="1">
            <a:spLocks noChangeArrowheads="1"/>
          </p:cNvSpPr>
          <p:nvPr/>
        </p:nvSpPr>
        <p:spPr bwMode="auto">
          <a:xfrm>
            <a:off x="5552529" y="4837398"/>
            <a:ext cx="1586818" cy="369332"/>
          </a:xfrm>
          <a:prstGeom prst="rect">
            <a:avLst/>
          </a:prstGeom>
          <a:solidFill>
            <a:schemeClr val="accent4">
              <a:lumMod val="60000"/>
              <a:lumOff val="40000"/>
            </a:schemeClr>
          </a:solidFill>
          <a:ln w="28575" algn="ctr">
            <a:solidFill>
              <a:schemeClr val="tx1"/>
            </a:solidFill>
            <a:miter lim="800000"/>
            <a:headEnd/>
            <a:tailEnd/>
          </a:ln>
          <a:effectLst/>
        </p:spPr>
        <p:txBody>
          <a:bodyPr wrap="square">
            <a:spAutoFit/>
          </a:bodyPr>
          <a:lstStyle>
            <a:defPPr>
              <a:defRPr lang="es-CL"/>
            </a:defPPr>
            <a:lvl1pPr algn="ctr">
              <a:spcBef>
                <a:spcPct val="50000"/>
              </a:spcBef>
            </a:lvl1pPr>
          </a:lstStyle>
          <a:p>
            <a:r>
              <a:rPr lang="es-ES_tradnl" dirty="0"/>
              <a:t>RECAMARA</a:t>
            </a:r>
            <a:endParaRPr lang="es-ES" dirty="0"/>
          </a:p>
        </p:txBody>
      </p:sp>
      <p:sp>
        <p:nvSpPr>
          <p:cNvPr id="23" name="Freeform 14"/>
          <p:cNvSpPr>
            <a:spLocks/>
          </p:cNvSpPr>
          <p:nvPr/>
        </p:nvSpPr>
        <p:spPr bwMode="auto">
          <a:xfrm>
            <a:off x="2368819" y="3200764"/>
            <a:ext cx="2324100" cy="838200"/>
          </a:xfrm>
          <a:custGeom>
            <a:avLst/>
            <a:gdLst/>
            <a:ahLst/>
            <a:cxnLst>
              <a:cxn ang="0">
                <a:pos x="66" y="46"/>
              </a:cxn>
              <a:cxn ang="0">
                <a:pos x="570" y="34"/>
              </a:cxn>
              <a:cxn ang="0">
                <a:pos x="1086" y="34"/>
              </a:cxn>
              <a:cxn ang="0">
                <a:pos x="1398" y="130"/>
              </a:cxn>
              <a:cxn ang="0">
                <a:pos x="1422" y="262"/>
              </a:cxn>
              <a:cxn ang="0">
                <a:pos x="1422" y="406"/>
              </a:cxn>
              <a:cxn ang="0">
                <a:pos x="1170" y="502"/>
              </a:cxn>
              <a:cxn ang="0">
                <a:pos x="942" y="526"/>
              </a:cxn>
              <a:cxn ang="0">
                <a:pos x="630" y="514"/>
              </a:cxn>
              <a:cxn ang="0">
                <a:pos x="306" y="514"/>
              </a:cxn>
              <a:cxn ang="0">
                <a:pos x="90" y="502"/>
              </a:cxn>
              <a:cxn ang="0">
                <a:pos x="30" y="394"/>
              </a:cxn>
              <a:cxn ang="0">
                <a:pos x="6" y="190"/>
              </a:cxn>
              <a:cxn ang="0">
                <a:pos x="66" y="46"/>
              </a:cxn>
            </a:cxnLst>
            <a:rect l="0" t="0" r="r" b="b"/>
            <a:pathLst>
              <a:path w="1464" h="528">
                <a:moveTo>
                  <a:pt x="66" y="46"/>
                </a:moveTo>
                <a:cubicBezTo>
                  <a:pt x="164" y="0"/>
                  <a:pt x="400" y="36"/>
                  <a:pt x="570" y="34"/>
                </a:cubicBezTo>
                <a:cubicBezTo>
                  <a:pt x="740" y="32"/>
                  <a:pt x="948" y="18"/>
                  <a:pt x="1086" y="34"/>
                </a:cubicBezTo>
                <a:cubicBezTo>
                  <a:pt x="1224" y="50"/>
                  <a:pt x="1342" y="92"/>
                  <a:pt x="1398" y="130"/>
                </a:cubicBezTo>
                <a:cubicBezTo>
                  <a:pt x="1454" y="168"/>
                  <a:pt x="1418" y="216"/>
                  <a:pt x="1422" y="262"/>
                </a:cubicBezTo>
                <a:cubicBezTo>
                  <a:pt x="1426" y="308"/>
                  <a:pt x="1464" y="366"/>
                  <a:pt x="1422" y="406"/>
                </a:cubicBezTo>
                <a:cubicBezTo>
                  <a:pt x="1380" y="446"/>
                  <a:pt x="1250" y="482"/>
                  <a:pt x="1170" y="502"/>
                </a:cubicBezTo>
                <a:cubicBezTo>
                  <a:pt x="1090" y="522"/>
                  <a:pt x="1032" y="524"/>
                  <a:pt x="942" y="526"/>
                </a:cubicBezTo>
                <a:cubicBezTo>
                  <a:pt x="852" y="528"/>
                  <a:pt x="736" y="516"/>
                  <a:pt x="630" y="514"/>
                </a:cubicBezTo>
                <a:cubicBezTo>
                  <a:pt x="524" y="512"/>
                  <a:pt x="396" y="516"/>
                  <a:pt x="306" y="514"/>
                </a:cubicBezTo>
                <a:cubicBezTo>
                  <a:pt x="216" y="512"/>
                  <a:pt x="136" y="522"/>
                  <a:pt x="90" y="502"/>
                </a:cubicBezTo>
                <a:cubicBezTo>
                  <a:pt x="44" y="482"/>
                  <a:pt x="44" y="446"/>
                  <a:pt x="30" y="394"/>
                </a:cubicBezTo>
                <a:cubicBezTo>
                  <a:pt x="16" y="342"/>
                  <a:pt x="0" y="248"/>
                  <a:pt x="6" y="190"/>
                </a:cubicBezTo>
                <a:cubicBezTo>
                  <a:pt x="12" y="132"/>
                  <a:pt x="54" y="76"/>
                  <a:pt x="66" y="46"/>
                </a:cubicBezTo>
                <a:close/>
              </a:path>
            </a:pathLst>
          </a:custGeom>
          <a:noFill/>
          <a:ln w="44450" cap="flat" cmpd="sng">
            <a:solidFill>
              <a:srgbClr val="00FF00"/>
            </a:solidFill>
            <a:prstDash val="dash"/>
            <a:round/>
            <a:headEnd/>
            <a:tailEnd/>
          </a:ln>
          <a:effectLst/>
        </p:spPr>
        <p:txBody>
          <a:bodyPr wrap="none" anchor="ctr"/>
          <a:lstStyle/>
          <a:p>
            <a:endParaRPr lang="es-CL"/>
          </a:p>
        </p:txBody>
      </p:sp>
      <p:cxnSp>
        <p:nvCxnSpPr>
          <p:cNvPr id="4" name="Conector recto de flecha 3"/>
          <p:cNvCxnSpPr>
            <a:stCxn id="17" idx="2"/>
          </p:cNvCxnSpPr>
          <p:nvPr/>
        </p:nvCxnSpPr>
        <p:spPr>
          <a:xfrm flipH="1">
            <a:off x="9620857" y="2195102"/>
            <a:ext cx="1198583" cy="1330613"/>
          </a:xfrm>
          <a:prstGeom prst="straightConnector1">
            <a:avLst/>
          </a:prstGeom>
          <a:ln w="28575">
            <a:solidFill>
              <a:srgbClr val="C00000"/>
            </a:solidFill>
            <a:tailEnd type="triangle"/>
          </a:ln>
        </p:spPr>
        <p:style>
          <a:lnRef idx="1">
            <a:schemeClr val="accent1"/>
          </a:lnRef>
          <a:fillRef idx="0">
            <a:schemeClr val="accent1"/>
          </a:fillRef>
          <a:effectRef idx="0">
            <a:schemeClr val="accent1"/>
          </a:effectRef>
          <a:fontRef idx="minor">
            <a:schemeClr val="tx1"/>
          </a:fontRef>
        </p:style>
      </p:cxnSp>
      <p:cxnSp>
        <p:nvCxnSpPr>
          <p:cNvPr id="6" name="Conector recto de flecha 5"/>
          <p:cNvCxnSpPr/>
          <p:nvPr/>
        </p:nvCxnSpPr>
        <p:spPr>
          <a:xfrm flipH="1" flipV="1">
            <a:off x="8317523" y="3619864"/>
            <a:ext cx="1303334" cy="1402200"/>
          </a:xfrm>
          <a:prstGeom prst="straightConnector1">
            <a:avLst/>
          </a:prstGeom>
          <a:ln w="28575">
            <a:solidFill>
              <a:srgbClr val="C00000"/>
            </a:solidFill>
            <a:tailEnd type="triangle"/>
          </a:ln>
        </p:spPr>
        <p:style>
          <a:lnRef idx="1">
            <a:schemeClr val="accent1"/>
          </a:lnRef>
          <a:fillRef idx="0">
            <a:schemeClr val="accent1"/>
          </a:fillRef>
          <a:effectRef idx="0">
            <a:schemeClr val="accent1"/>
          </a:effectRef>
          <a:fontRef idx="minor">
            <a:schemeClr val="tx1"/>
          </a:fontRef>
        </p:style>
      </p:cxnSp>
      <p:cxnSp>
        <p:nvCxnSpPr>
          <p:cNvPr id="9" name="Conector recto de flecha 8"/>
          <p:cNvCxnSpPr/>
          <p:nvPr/>
        </p:nvCxnSpPr>
        <p:spPr>
          <a:xfrm flipH="1" flipV="1">
            <a:off x="4070838" y="3877408"/>
            <a:ext cx="2275100" cy="959990"/>
          </a:xfrm>
          <a:prstGeom prst="straightConnector1">
            <a:avLst/>
          </a:prstGeom>
          <a:ln w="28575">
            <a:solidFill>
              <a:srgbClr val="C00000"/>
            </a:solidFill>
            <a:tailEnd type="triangle"/>
          </a:ln>
        </p:spPr>
        <p:style>
          <a:lnRef idx="1">
            <a:schemeClr val="accent1"/>
          </a:lnRef>
          <a:fillRef idx="0">
            <a:schemeClr val="accent1"/>
          </a:fillRef>
          <a:effectRef idx="0">
            <a:schemeClr val="accent1"/>
          </a:effectRef>
          <a:fontRef idx="minor">
            <a:schemeClr val="tx1"/>
          </a:fontRef>
        </p:style>
      </p:cxnSp>
      <p:cxnSp>
        <p:nvCxnSpPr>
          <p:cNvPr id="24" name="Conector recto de flecha 23"/>
          <p:cNvCxnSpPr/>
          <p:nvPr/>
        </p:nvCxnSpPr>
        <p:spPr>
          <a:xfrm flipH="1" flipV="1">
            <a:off x="2257882" y="3701413"/>
            <a:ext cx="1261577" cy="1320652"/>
          </a:xfrm>
          <a:prstGeom prst="straightConnector1">
            <a:avLst/>
          </a:prstGeom>
          <a:ln w="28575">
            <a:solidFill>
              <a:srgbClr val="C00000"/>
            </a:solidFill>
            <a:tailEnd type="triangle"/>
          </a:ln>
        </p:spPr>
        <p:style>
          <a:lnRef idx="1">
            <a:schemeClr val="accent1"/>
          </a:lnRef>
          <a:fillRef idx="0">
            <a:schemeClr val="accent1"/>
          </a:fillRef>
          <a:effectRef idx="0">
            <a:schemeClr val="accent1"/>
          </a:effectRef>
          <a:fontRef idx="minor">
            <a:schemeClr val="tx1"/>
          </a:fontRef>
        </p:style>
      </p:cxnSp>
      <p:sp>
        <p:nvSpPr>
          <p:cNvPr id="31" name="Line 11"/>
          <p:cNvSpPr>
            <a:spLocks noChangeShapeType="1"/>
          </p:cNvSpPr>
          <p:nvPr/>
        </p:nvSpPr>
        <p:spPr bwMode="auto">
          <a:xfrm>
            <a:off x="1737181" y="1842342"/>
            <a:ext cx="730563" cy="1358421"/>
          </a:xfrm>
          <a:prstGeom prst="line">
            <a:avLst/>
          </a:prstGeom>
          <a:noFill/>
          <a:ln w="38100">
            <a:solidFill>
              <a:srgbClr val="00FF00"/>
            </a:solidFill>
            <a:round/>
            <a:headEnd/>
            <a:tailEnd type="triangle" w="med" len="med"/>
          </a:ln>
          <a:effectLst/>
        </p:spPr>
        <p:txBody>
          <a:bodyPr wrap="none" anchor="ctr"/>
          <a:lstStyle/>
          <a:p>
            <a:endParaRPr lang="es-CL"/>
          </a:p>
        </p:txBody>
      </p:sp>
      <p:sp>
        <p:nvSpPr>
          <p:cNvPr id="32" name="Rectángulo redondeado 31"/>
          <p:cNvSpPr/>
          <p:nvPr/>
        </p:nvSpPr>
        <p:spPr>
          <a:xfrm>
            <a:off x="1011114" y="5706334"/>
            <a:ext cx="9808325" cy="990939"/>
          </a:xfrm>
          <a:prstGeom prst="roundRect">
            <a:avLst>
              <a:gd name="adj" fmla="val 1711"/>
            </a:avLst>
          </a:prstGeom>
          <a:solidFill>
            <a:schemeClr val="accent6">
              <a:lumMod val="75000"/>
              <a:alpha val="58000"/>
            </a:schemeClr>
          </a:solidFill>
          <a:ln>
            <a:noFill/>
          </a:ln>
          <a:effectLst/>
          <a:scene3d>
            <a:camera prst="orthographicFront">
              <a:rot lat="0" lon="0" rev="0"/>
            </a:camera>
            <a:lightRig rig="chilly" dir="t">
              <a:rot lat="0" lon="0" rev="18480000"/>
            </a:lightRig>
          </a:scene3d>
          <a:sp3d prstMaterial="clear">
            <a:bevelT h="63500"/>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s-CL" sz="1800" b="0" i="0" u="none" strike="noStrike" kern="1200" cap="none" spc="0" normalizeH="0" baseline="0" noProof="0">
              <a:ln>
                <a:noFill/>
              </a:ln>
              <a:solidFill>
                <a:prstClr val="white"/>
              </a:solidFill>
              <a:effectLst/>
              <a:uLnTx/>
              <a:uFillTx/>
              <a:latin typeface="Calibri" panose="020F0502020204030204"/>
              <a:ea typeface="+mn-ea"/>
              <a:cs typeface="+mn-cs"/>
            </a:endParaRPr>
          </a:p>
        </p:txBody>
      </p:sp>
      <p:sp>
        <p:nvSpPr>
          <p:cNvPr id="33" name="CuadroTexto 32"/>
          <p:cNvSpPr txBox="1"/>
          <p:nvPr/>
        </p:nvSpPr>
        <p:spPr>
          <a:xfrm>
            <a:off x="1108173" y="5786304"/>
            <a:ext cx="9574481" cy="830997"/>
          </a:xfrm>
          <a:prstGeom prst="rect">
            <a:avLst/>
          </a:prstGeom>
          <a:noFill/>
        </p:spPr>
        <p:txBody>
          <a:bodyPr wrap="square" rtlCol="0">
            <a:spAutoFit/>
          </a:bodyPr>
          <a:lstStyle/>
          <a:p>
            <a:pPr algn="just"/>
            <a:r>
              <a:rPr lang="es-CL" dirty="0">
                <a:solidFill>
                  <a:srgbClr val="002060"/>
                </a:solidFill>
              </a:rPr>
              <a:t>E</a:t>
            </a:r>
            <a:r>
              <a:rPr lang="es-CL" dirty="0" smtClean="0">
                <a:solidFill>
                  <a:srgbClr val="002060"/>
                </a:solidFill>
              </a:rPr>
              <a:t>ste cañón debe poder moverse para apuntarlo al blanco. sus movimientos son dos: </a:t>
            </a:r>
            <a:r>
              <a:rPr lang="es-CL" sz="2400" b="1" dirty="0">
                <a:solidFill>
                  <a:srgbClr val="C00000"/>
                </a:solidFill>
                <a:latin typeface="Britannic Bold" panose="020B0903060703020204" pitchFamily="34" charset="0"/>
                <a:ea typeface="Segoe UI Black" panose="020B0A02040204020203" pitchFamily="34" charset="0"/>
              </a:rPr>
              <a:t>ronza</a:t>
            </a:r>
            <a:r>
              <a:rPr lang="es-CL" sz="1200" dirty="0" smtClean="0">
                <a:solidFill>
                  <a:srgbClr val="002060"/>
                </a:solidFill>
              </a:rPr>
              <a:t> </a:t>
            </a:r>
            <a:r>
              <a:rPr lang="es-CL" dirty="0" smtClean="0">
                <a:solidFill>
                  <a:srgbClr val="002060"/>
                </a:solidFill>
              </a:rPr>
              <a:t>en el plano horizontal y </a:t>
            </a:r>
            <a:r>
              <a:rPr lang="es-CL" sz="2400" b="1" dirty="0">
                <a:solidFill>
                  <a:srgbClr val="C00000"/>
                </a:solidFill>
                <a:latin typeface="Britannic Bold" panose="020B0903060703020204" pitchFamily="34" charset="0"/>
                <a:ea typeface="Segoe UI Black" panose="020B0A02040204020203" pitchFamily="34" charset="0"/>
              </a:rPr>
              <a:t>elevación /depresión </a:t>
            </a:r>
            <a:r>
              <a:rPr lang="es-CL" dirty="0" smtClean="0">
                <a:solidFill>
                  <a:srgbClr val="002060"/>
                </a:solidFill>
              </a:rPr>
              <a:t>en el plano vertical.</a:t>
            </a:r>
            <a:endParaRPr lang="es-ES_tradnl" dirty="0" smtClean="0">
              <a:solidFill>
                <a:srgbClr val="002060"/>
              </a:solidFill>
            </a:endParaRPr>
          </a:p>
        </p:txBody>
      </p:sp>
    </p:spTree>
    <p:extLst>
      <p:ext uri="{BB962C8B-B14F-4D97-AF65-F5344CB8AC3E}">
        <p14:creationId xmlns:p14="http://schemas.microsoft.com/office/powerpoint/2010/main" val="2563260288"/>
      </p:ext>
    </p:extLst>
  </p:cSld>
  <p:clrMapOvr>
    <a:masterClrMapping/>
  </p:clrMapOvr>
  <p:timing>
    <p:tnLst>
      <p:par>
        <p:cTn id="1" dur="indefinite" restart="never" nodeType="tmRoot"/>
      </p:par>
    </p:tn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8" name="Imagen 7"/>
          <p:cNvPicPr>
            <a:picLocks noChangeAspect="1"/>
          </p:cNvPicPr>
          <p:nvPr/>
        </p:nvPicPr>
        <p:blipFill>
          <a:blip r:embed="rId2"/>
          <a:stretch>
            <a:fillRect/>
          </a:stretch>
        </p:blipFill>
        <p:spPr>
          <a:xfrm>
            <a:off x="0" y="0"/>
            <a:ext cx="12191999" cy="6858000"/>
          </a:xfrm>
          <a:prstGeom prst="rect">
            <a:avLst/>
          </a:prstGeom>
        </p:spPr>
      </p:pic>
      <p:sp>
        <p:nvSpPr>
          <p:cNvPr id="10" name="Freeform: Shape 56">
            <a:extLst>
              <a:ext uri="{FF2B5EF4-FFF2-40B4-BE49-F238E27FC236}">
                <a16:creationId xmlns:a16="http://schemas.microsoft.com/office/drawing/2014/main" xmlns="" id="{4EACC83D-63BF-48EF-BF00-F6E678AB4972}"/>
              </a:ext>
            </a:extLst>
          </p:cNvPr>
          <p:cNvSpPr/>
          <p:nvPr/>
        </p:nvSpPr>
        <p:spPr>
          <a:xfrm>
            <a:off x="0" y="0"/>
            <a:ext cx="15268575" cy="6858000"/>
          </a:xfrm>
          <a:custGeom>
            <a:avLst/>
            <a:gdLst>
              <a:gd name="connsiteX0" fmla="*/ 0 w 4356100"/>
              <a:gd name="connsiteY0" fmla="*/ 0 h 6858000"/>
              <a:gd name="connsiteX1" fmla="*/ 2701925 w 4356100"/>
              <a:gd name="connsiteY1" fmla="*/ 0 h 6858000"/>
              <a:gd name="connsiteX2" fmla="*/ 4356100 w 4356100"/>
              <a:gd name="connsiteY2" fmla="*/ 6858000 h 6858000"/>
              <a:gd name="connsiteX3" fmla="*/ 0 w 4356100"/>
              <a:gd name="connsiteY3" fmla="*/ 6858000 h 6858000"/>
              <a:gd name="connsiteX4" fmla="*/ 0 w 4356100"/>
              <a:gd name="connsiteY4" fmla="*/ 0 h 6858000"/>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4356100" h="6858000">
                <a:moveTo>
                  <a:pt x="0" y="0"/>
                </a:moveTo>
                <a:lnTo>
                  <a:pt x="2701925" y="0"/>
                </a:lnTo>
                <a:lnTo>
                  <a:pt x="4356100" y="6858000"/>
                </a:lnTo>
                <a:lnTo>
                  <a:pt x="0" y="6858000"/>
                </a:lnTo>
                <a:lnTo>
                  <a:pt x="0" y="0"/>
                </a:lnTo>
                <a:close/>
              </a:path>
            </a:pathLst>
          </a:custGeom>
          <a:solidFill>
            <a:schemeClr val="bg1">
              <a:alpha val="74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endParaRPr lang="es-CL" dirty="0">
              <a:solidFill>
                <a:srgbClr val="CC9900"/>
              </a:solidFill>
            </a:endParaRPr>
          </a:p>
        </p:txBody>
      </p:sp>
      <p:pic>
        <p:nvPicPr>
          <p:cNvPr id="11" name="Imagen 10"/>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10975288" y="429614"/>
            <a:ext cx="880991" cy="880991"/>
          </a:xfrm>
          <a:prstGeom prst="rect">
            <a:avLst/>
          </a:prstGeom>
        </p:spPr>
      </p:pic>
      <p:sp>
        <p:nvSpPr>
          <p:cNvPr id="30" name="3 Rectángulo redondeado"/>
          <p:cNvSpPr/>
          <p:nvPr/>
        </p:nvSpPr>
        <p:spPr>
          <a:xfrm>
            <a:off x="2050921" y="708379"/>
            <a:ext cx="4393841" cy="433225"/>
          </a:xfrm>
          <a:prstGeom prst="roundRect">
            <a:avLst/>
          </a:prstGeom>
          <a:solidFill>
            <a:srgbClr val="EEECE1">
              <a:lumMod val="75000"/>
              <a:alpha val="50196"/>
            </a:srgbClr>
          </a:solidFill>
          <a:ln w="25400" cap="flat" cmpd="sng" algn="ctr">
            <a:solidFill>
              <a:srgbClr val="EEECE1">
                <a:lumMod val="50000"/>
              </a:srgbClr>
            </a:solidFill>
            <a:prstDash val="solid"/>
          </a:ln>
          <a:effectLst/>
          <a:scene3d>
            <a:camera prst="orthographicFront"/>
            <a:lightRig rig="threePt" dir="t"/>
          </a:scene3d>
          <a:sp3d>
            <a:bevelT/>
          </a:sp3d>
        </p:spPr>
        <p:txBody>
          <a:bodyPr anchor="ctr"/>
          <a:lstStyle/>
          <a:p>
            <a:pPr marR="0" lvl="0" indent="-444489" algn="ctr" fontAlgn="auto">
              <a:lnSpc>
                <a:spcPct val="100000"/>
              </a:lnSpc>
              <a:spcBef>
                <a:spcPct val="65000"/>
              </a:spcBef>
              <a:spcAft>
                <a:spcPts val="0"/>
              </a:spcAft>
              <a:buClrTx/>
              <a:buSzTx/>
              <a:buFontTx/>
              <a:buNone/>
              <a:tabLst/>
              <a:defRPr/>
            </a:pPr>
            <a:r>
              <a:rPr lang="es-MX" sz="2400" b="1" dirty="0" smtClean="0">
                <a:solidFill>
                  <a:srgbClr val="FF0000"/>
                </a:solidFill>
                <a:latin typeface="Britannic Bold" panose="020B0903060703020204" pitchFamily="34" charset="0"/>
                <a:ea typeface="Segoe UI Black" panose="020B0A02040204020203" pitchFamily="34" charset="0"/>
              </a:rPr>
              <a:t>Identificación de partes</a:t>
            </a:r>
            <a:endParaRPr lang="es-MX" sz="2400" b="1" dirty="0">
              <a:solidFill>
                <a:srgbClr val="FF0000"/>
              </a:solidFill>
              <a:latin typeface="Britannic Bold" panose="020B0903060703020204" pitchFamily="34" charset="0"/>
              <a:ea typeface="Segoe UI Black" panose="020B0A02040204020203" pitchFamily="34" charset="0"/>
            </a:endParaRPr>
          </a:p>
        </p:txBody>
      </p:sp>
      <p:grpSp>
        <p:nvGrpSpPr>
          <p:cNvPr id="2" name="Grupo 1"/>
          <p:cNvGrpSpPr/>
          <p:nvPr/>
        </p:nvGrpSpPr>
        <p:grpSpPr>
          <a:xfrm>
            <a:off x="6010136" y="1869961"/>
            <a:ext cx="4821987" cy="4223108"/>
            <a:chOff x="6044297" y="2392322"/>
            <a:chExt cx="5264210" cy="3982130"/>
          </a:xfrm>
        </p:grpSpPr>
        <p:sp>
          <p:nvSpPr>
            <p:cNvPr id="31" name="Rectángulo redondeado 30"/>
            <p:cNvSpPr/>
            <p:nvPr/>
          </p:nvSpPr>
          <p:spPr>
            <a:xfrm>
              <a:off x="6044297" y="2392322"/>
              <a:ext cx="5264210" cy="3797464"/>
            </a:xfrm>
            <a:prstGeom prst="roundRect">
              <a:avLst>
                <a:gd name="adj" fmla="val 1711"/>
              </a:avLst>
            </a:prstGeom>
            <a:solidFill>
              <a:schemeClr val="accent1">
                <a:lumMod val="50000"/>
                <a:alpha val="58000"/>
              </a:schemeClr>
            </a:solidFill>
            <a:ln>
              <a:noFill/>
            </a:ln>
            <a:effectLst/>
            <a:scene3d>
              <a:camera prst="orthographicFront">
                <a:rot lat="0" lon="0" rev="0"/>
              </a:camera>
              <a:lightRig rig="chilly" dir="t">
                <a:rot lat="0" lon="0" rev="18480000"/>
              </a:lightRig>
            </a:scene3d>
            <a:sp3d prstMaterial="clear">
              <a:bevelT h="63500"/>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s-CL" sz="1800" b="0" i="0" u="none" strike="noStrike" kern="1200" cap="none" spc="0" normalizeH="0" baseline="0" noProof="0">
                <a:ln>
                  <a:noFill/>
                </a:ln>
                <a:solidFill>
                  <a:prstClr val="white"/>
                </a:solidFill>
                <a:effectLst/>
                <a:uLnTx/>
                <a:uFillTx/>
                <a:latin typeface="Calibri" panose="020F0502020204030204"/>
                <a:ea typeface="+mn-ea"/>
                <a:cs typeface="+mn-cs"/>
              </a:endParaRPr>
            </a:p>
          </p:txBody>
        </p:sp>
        <p:sp>
          <p:nvSpPr>
            <p:cNvPr id="32" name="CuadroTexto 31"/>
            <p:cNvSpPr txBox="1"/>
            <p:nvPr/>
          </p:nvSpPr>
          <p:spPr>
            <a:xfrm>
              <a:off x="6129915" y="2465690"/>
              <a:ext cx="5073446" cy="3908762"/>
            </a:xfrm>
            <a:prstGeom prst="rect">
              <a:avLst/>
            </a:prstGeom>
            <a:noFill/>
          </p:spPr>
          <p:txBody>
            <a:bodyPr wrap="square" rtlCol="0">
              <a:spAutoFit/>
            </a:bodyPr>
            <a:lstStyle/>
            <a:p>
              <a:pPr marL="457200" indent="-457200">
                <a:spcBef>
                  <a:spcPts val="600"/>
                </a:spcBef>
                <a:buFont typeface="+mj-lt"/>
                <a:buAutoNum type="arabicPeriod"/>
              </a:pPr>
              <a:r>
                <a:rPr lang="es-ES_tradnl" dirty="0" smtClean="0">
                  <a:solidFill>
                    <a:srgbClr val="002060"/>
                  </a:solidFill>
                </a:rPr>
                <a:t>ATACADOR</a:t>
              </a:r>
              <a:endParaRPr lang="es-ES_tradnl" dirty="0">
                <a:solidFill>
                  <a:srgbClr val="002060"/>
                </a:solidFill>
              </a:endParaRPr>
            </a:p>
            <a:p>
              <a:pPr marL="457200" indent="-457200">
                <a:spcBef>
                  <a:spcPts val="600"/>
                </a:spcBef>
                <a:buFont typeface="+mj-lt"/>
                <a:buAutoNum type="arabicPeriod"/>
              </a:pPr>
              <a:r>
                <a:rPr lang="es-ES_tradnl" dirty="0" smtClean="0">
                  <a:solidFill>
                    <a:srgbClr val="002060"/>
                  </a:solidFill>
                </a:rPr>
                <a:t>BANDEJA </a:t>
              </a:r>
              <a:r>
                <a:rPr lang="es-ES_tradnl" dirty="0">
                  <a:solidFill>
                    <a:srgbClr val="002060"/>
                  </a:solidFill>
                </a:rPr>
                <a:t>DE CARGA</a:t>
              </a:r>
            </a:p>
            <a:p>
              <a:pPr marL="457200" indent="-457200">
                <a:spcBef>
                  <a:spcPts val="600"/>
                </a:spcBef>
                <a:buFont typeface="+mj-lt"/>
                <a:buAutoNum type="arabicPeriod"/>
              </a:pPr>
              <a:r>
                <a:rPr lang="es-ES_tradnl" dirty="0" smtClean="0">
                  <a:solidFill>
                    <a:srgbClr val="002060"/>
                  </a:solidFill>
                </a:rPr>
                <a:t>MACIZO </a:t>
              </a:r>
              <a:r>
                <a:rPr lang="es-ES_tradnl" dirty="0">
                  <a:solidFill>
                    <a:srgbClr val="002060"/>
                  </a:solidFill>
                </a:rPr>
                <a:t>DE CULATA</a:t>
              </a:r>
            </a:p>
            <a:p>
              <a:pPr marL="457200" indent="-457200">
                <a:spcBef>
                  <a:spcPts val="600"/>
                </a:spcBef>
                <a:buFont typeface="+mj-lt"/>
                <a:buAutoNum type="arabicPeriod"/>
              </a:pPr>
              <a:r>
                <a:rPr lang="es-ES_tradnl" dirty="0" smtClean="0">
                  <a:solidFill>
                    <a:srgbClr val="002060"/>
                  </a:solidFill>
                </a:rPr>
                <a:t>CAÑA</a:t>
              </a:r>
              <a:endParaRPr lang="es-ES_tradnl" dirty="0">
                <a:solidFill>
                  <a:srgbClr val="002060"/>
                </a:solidFill>
              </a:endParaRPr>
            </a:p>
            <a:p>
              <a:pPr marL="457200" indent="-457200">
                <a:spcBef>
                  <a:spcPts val="600"/>
                </a:spcBef>
                <a:buFont typeface="+mj-lt"/>
                <a:buAutoNum type="arabicPeriod"/>
              </a:pPr>
              <a:r>
                <a:rPr lang="es-ES_tradnl" dirty="0" smtClean="0">
                  <a:solidFill>
                    <a:srgbClr val="002060"/>
                  </a:solidFill>
                </a:rPr>
                <a:t>TAPABOCA</a:t>
              </a:r>
              <a:endParaRPr lang="es-ES_tradnl" dirty="0">
                <a:solidFill>
                  <a:srgbClr val="002060"/>
                </a:solidFill>
              </a:endParaRPr>
            </a:p>
            <a:p>
              <a:pPr marL="457200" indent="-457200">
                <a:spcBef>
                  <a:spcPts val="600"/>
                </a:spcBef>
                <a:buFont typeface="+mj-lt"/>
                <a:buAutoNum type="arabicPeriod"/>
              </a:pPr>
              <a:r>
                <a:rPr lang="es-ES_tradnl" dirty="0" smtClean="0">
                  <a:solidFill>
                    <a:srgbClr val="002060"/>
                  </a:solidFill>
                </a:rPr>
                <a:t>CUBRELLAMA</a:t>
              </a:r>
              <a:endParaRPr lang="es-ES_tradnl" dirty="0">
                <a:solidFill>
                  <a:srgbClr val="002060"/>
                </a:solidFill>
              </a:endParaRPr>
            </a:p>
            <a:p>
              <a:pPr marL="457200" indent="-457200">
                <a:spcBef>
                  <a:spcPts val="600"/>
                </a:spcBef>
                <a:buFont typeface="+mj-lt"/>
                <a:buAutoNum type="arabicPeriod"/>
              </a:pPr>
              <a:r>
                <a:rPr lang="es-ES_tradnl" dirty="0" smtClean="0">
                  <a:solidFill>
                    <a:srgbClr val="002060"/>
                  </a:solidFill>
                </a:rPr>
                <a:t>BROCAL</a:t>
              </a:r>
              <a:endParaRPr lang="es-ES_tradnl" dirty="0">
                <a:solidFill>
                  <a:srgbClr val="002060"/>
                </a:solidFill>
              </a:endParaRPr>
            </a:p>
            <a:p>
              <a:pPr marL="457200" indent="-457200">
                <a:spcBef>
                  <a:spcPts val="600"/>
                </a:spcBef>
                <a:buFont typeface="+mj-lt"/>
                <a:buAutoNum type="arabicPeriod"/>
              </a:pPr>
              <a:r>
                <a:rPr lang="es-ES_tradnl" dirty="0" smtClean="0">
                  <a:solidFill>
                    <a:srgbClr val="002060"/>
                  </a:solidFill>
                </a:rPr>
                <a:t>ÁNIMA</a:t>
              </a:r>
              <a:endParaRPr lang="es-ES_tradnl" dirty="0">
                <a:solidFill>
                  <a:srgbClr val="002060"/>
                </a:solidFill>
              </a:endParaRPr>
            </a:p>
            <a:p>
              <a:pPr marL="457200" indent="-457200">
                <a:spcBef>
                  <a:spcPts val="600"/>
                </a:spcBef>
                <a:buFont typeface="+mj-lt"/>
                <a:buAutoNum type="arabicPeriod"/>
              </a:pPr>
              <a:r>
                <a:rPr lang="es-ES_tradnl" dirty="0" smtClean="0">
                  <a:solidFill>
                    <a:srgbClr val="002060"/>
                  </a:solidFill>
                </a:rPr>
                <a:t>RECÁMARA</a:t>
              </a:r>
              <a:endParaRPr lang="es-ES_tradnl" dirty="0">
                <a:solidFill>
                  <a:srgbClr val="002060"/>
                </a:solidFill>
              </a:endParaRPr>
            </a:p>
            <a:p>
              <a:pPr marL="457200" indent="-457200">
                <a:spcBef>
                  <a:spcPts val="600"/>
                </a:spcBef>
                <a:buFont typeface="+mj-lt"/>
                <a:buAutoNum type="arabicPeriod"/>
              </a:pPr>
              <a:r>
                <a:rPr lang="es-ES_tradnl" dirty="0" smtClean="0">
                  <a:solidFill>
                    <a:srgbClr val="002060"/>
                  </a:solidFill>
                </a:rPr>
                <a:t>CIERRE </a:t>
              </a:r>
              <a:r>
                <a:rPr lang="es-ES_tradnl" dirty="0">
                  <a:solidFill>
                    <a:srgbClr val="002060"/>
                  </a:solidFill>
                </a:rPr>
                <a:t>DE CUÑA</a:t>
              </a:r>
            </a:p>
            <a:p>
              <a:pPr marL="457200" indent="-457200">
                <a:spcBef>
                  <a:spcPts val="600"/>
                </a:spcBef>
                <a:buFont typeface="+mj-lt"/>
                <a:buAutoNum type="arabicPeriod"/>
              </a:pPr>
              <a:r>
                <a:rPr lang="es-ES_tradnl" dirty="0" smtClean="0">
                  <a:solidFill>
                    <a:srgbClr val="002060"/>
                  </a:solidFill>
                </a:rPr>
                <a:t>AGUJA PERCUTORA</a:t>
              </a:r>
              <a:endParaRPr lang="es-MX" dirty="0">
                <a:solidFill>
                  <a:srgbClr val="002060"/>
                </a:solidFill>
              </a:endParaRPr>
            </a:p>
          </p:txBody>
        </p:sp>
      </p:grpSp>
      <p:pic>
        <p:nvPicPr>
          <p:cNvPr id="13" name="Picture 4" descr="CAÑON BÁSICO"/>
          <p:cNvPicPr>
            <a:picLocks noChangeAspect="1" noChangeArrowheads="1"/>
          </p:cNvPicPr>
          <p:nvPr/>
        </p:nvPicPr>
        <p:blipFill>
          <a:blip r:embed="rId4" cstate="print"/>
          <a:srcRect/>
          <a:stretch>
            <a:fillRect/>
          </a:stretch>
        </p:blipFill>
        <p:spPr bwMode="auto">
          <a:xfrm>
            <a:off x="940777" y="2104918"/>
            <a:ext cx="4459410" cy="3557351"/>
          </a:xfrm>
          <a:prstGeom prst="rect">
            <a:avLst/>
          </a:prstGeom>
          <a:ln w="38100" cap="sq">
            <a:solidFill>
              <a:srgbClr val="000000"/>
            </a:solidFill>
            <a:prstDash val="solid"/>
            <a:miter lim="800000"/>
          </a:ln>
          <a:effectLst>
            <a:outerShdw blurRad="50800" dist="38100" dir="2700000" algn="tl" rotWithShape="0">
              <a:srgbClr val="000000">
                <a:alpha val="43000"/>
              </a:srgbClr>
            </a:outerShdw>
          </a:effectLst>
        </p:spPr>
      </p:pic>
    </p:spTree>
    <p:extLst>
      <p:ext uri="{BB962C8B-B14F-4D97-AF65-F5344CB8AC3E}">
        <p14:creationId xmlns:p14="http://schemas.microsoft.com/office/powerpoint/2010/main" val="3981734483"/>
      </p:ext>
    </p:extLst>
  </p:cSld>
  <p:clrMapOvr>
    <a:masterClrMapping/>
  </p:clrMapOvr>
  <p:timing>
    <p:tnLst>
      <p:par>
        <p:cTn id="1" dur="indefinite" restart="never" nodeType="tmRoot"/>
      </p:par>
    </p:tnLst>
  </p:timing>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8" name="Imagen 7"/>
          <p:cNvPicPr>
            <a:picLocks noChangeAspect="1"/>
          </p:cNvPicPr>
          <p:nvPr/>
        </p:nvPicPr>
        <p:blipFill>
          <a:blip r:embed="rId2"/>
          <a:stretch>
            <a:fillRect/>
          </a:stretch>
        </p:blipFill>
        <p:spPr>
          <a:xfrm>
            <a:off x="0" y="0"/>
            <a:ext cx="12191999" cy="6858000"/>
          </a:xfrm>
          <a:prstGeom prst="rect">
            <a:avLst/>
          </a:prstGeom>
        </p:spPr>
      </p:pic>
      <p:sp>
        <p:nvSpPr>
          <p:cNvPr id="10" name="Freeform: Shape 56">
            <a:extLst>
              <a:ext uri="{FF2B5EF4-FFF2-40B4-BE49-F238E27FC236}">
                <a16:creationId xmlns:a16="http://schemas.microsoft.com/office/drawing/2014/main" xmlns="" id="{4EACC83D-63BF-48EF-BF00-F6E678AB4972}"/>
              </a:ext>
            </a:extLst>
          </p:cNvPr>
          <p:cNvSpPr/>
          <p:nvPr/>
        </p:nvSpPr>
        <p:spPr>
          <a:xfrm>
            <a:off x="0" y="0"/>
            <a:ext cx="15268575" cy="6858000"/>
          </a:xfrm>
          <a:custGeom>
            <a:avLst/>
            <a:gdLst>
              <a:gd name="connsiteX0" fmla="*/ 0 w 4356100"/>
              <a:gd name="connsiteY0" fmla="*/ 0 h 6858000"/>
              <a:gd name="connsiteX1" fmla="*/ 2701925 w 4356100"/>
              <a:gd name="connsiteY1" fmla="*/ 0 h 6858000"/>
              <a:gd name="connsiteX2" fmla="*/ 4356100 w 4356100"/>
              <a:gd name="connsiteY2" fmla="*/ 6858000 h 6858000"/>
              <a:gd name="connsiteX3" fmla="*/ 0 w 4356100"/>
              <a:gd name="connsiteY3" fmla="*/ 6858000 h 6858000"/>
              <a:gd name="connsiteX4" fmla="*/ 0 w 4356100"/>
              <a:gd name="connsiteY4" fmla="*/ 0 h 6858000"/>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4356100" h="6858000">
                <a:moveTo>
                  <a:pt x="0" y="0"/>
                </a:moveTo>
                <a:lnTo>
                  <a:pt x="2701925" y="0"/>
                </a:lnTo>
                <a:lnTo>
                  <a:pt x="4356100" y="6858000"/>
                </a:lnTo>
                <a:lnTo>
                  <a:pt x="0" y="6858000"/>
                </a:lnTo>
                <a:lnTo>
                  <a:pt x="0" y="0"/>
                </a:lnTo>
                <a:close/>
              </a:path>
            </a:pathLst>
          </a:custGeom>
          <a:solidFill>
            <a:schemeClr val="bg1">
              <a:alpha val="74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endParaRPr lang="es-CL" dirty="0">
              <a:solidFill>
                <a:srgbClr val="CC9900"/>
              </a:solidFill>
            </a:endParaRPr>
          </a:p>
        </p:txBody>
      </p:sp>
      <p:pic>
        <p:nvPicPr>
          <p:cNvPr id="11" name="Imagen 10"/>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10975288" y="429614"/>
            <a:ext cx="880991" cy="880991"/>
          </a:xfrm>
          <a:prstGeom prst="rect">
            <a:avLst/>
          </a:prstGeom>
        </p:spPr>
      </p:pic>
      <p:grpSp>
        <p:nvGrpSpPr>
          <p:cNvPr id="2" name="Grupo 1"/>
          <p:cNvGrpSpPr/>
          <p:nvPr/>
        </p:nvGrpSpPr>
        <p:grpSpPr>
          <a:xfrm>
            <a:off x="392365" y="1718824"/>
            <a:ext cx="9425354" cy="1119424"/>
            <a:chOff x="6044297" y="2392322"/>
            <a:chExt cx="5264210" cy="3797464"/>
          </a:xfrm>
        </p:grpSpPr>
        <p:sp>
          <p:nvSpPr>
            <p:cNvPr id="31" name="Rectángulo redondeado 30"/>
            <p:cNvSpPr/>
            <p:nvPr/>
          </p:nvSpPr>
          <p:spPr>
            <a:xfrm>
              <a:off x="6044297" y="2392322"/>
              <a:ext cx="5264210" cy="3797464"/>
            </a:xfrm>
            <a:prstGeom prst="roundRect">
              <a:avLst>
                <a:gd name="adj" fmla="val 1711"/>
              </a:avLst>
            </a:prstGeom>
            <a:solidFill>
              <a:schemeClr val="accent1">
                <a:lumMod val="50000"/>
                <a:alpha val="58000"/>
              </a:schemeClr>
            </a:solidFill>
            <a:ln>
              <a:noFill/>
            </a:ln>
            <a:effectLst/>
            <a:scene3d>
              <a:camera prst="orthographicFront">
                <a:rot lat="0" lon="0" rev="0"/>
              </a:camera>
              <a:lightRig rig="chilly" dir="t">
                <a:rot lat="0" lon="0" rev="18480000"/>
              </a:lightRig>
            </a:scene3d>
            <a:sp3d prstMaterial="clear">
              <a:bevelT h="63500"/>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s-CL" sz="1800" b="0" i="0" u="none" strike="noStrike" kern="1200" cap="none" spc="0" normalizeH="0" baseline="0" noProof="0">
                <a:ln>
                  <a:noFill/>
                </a:ln>
                <a:solidFill>
                  <a:prstClr val="white"/>
                </a:solidFill>
                <a:effectLst/>
                <a:uLnTx/>
                <a:uFillTx/>
                <a:latin typeface="Calibri" panose="020F0502020204030204"/>
                <a:ea typeface="+mn-ea"/>
                <a:cs typeface="+mn-cs"/>
              </a:endParaRPr>
            </a:p>
          </p:txBody>
        </p:sp>
        <p:sp>
          <p:nvSpPr>
            <p:cNvPr id="32" name="CuadroTexto 31"/>
            <p:cNvSpPr txBox="1"/>
            <p:nvPr/>
          </p:nvSpPr>
          <p:spPr>
            <a:xfrm>
              <a:off x="6126583" y="2724931"/>
              <a:ext cx="5073446" cy="3132247"/>
            </a:xfrm>
            <a:prstGeom prst="rect">
              <a:avLst/>
            </a:prstGeom>
            <a:noFill/>
          </p:spPr>
          <p:txBody>
            <a:bodyPr wrap="square" rtlCol="0">
              <a:spAutoFit/>
            </a:bodyPr>
            <a:lstStyle/>
            <a:p>
              <a:pPr>
                <a:spcBef>
                  <a:spcPts val="600"/>
                </a:spcBef>
              </a:pPr>
              <a:r>
                <a:rPr lang="es-ES_tradnl" dirty="0">
                  <a:solidFill>
                    <a:srgbClr val="002060"/>
                  </a:solidFill>
                </a:rPr>
                <a:t>Todo sistema de armas requiere un marco de referencia respecto del cual se midan los ángulos de ronza y elevación de todos sus componentes móviles y se emplee para calcular las órdenes a los cañones, en un sistema de referencia común</a:t>
              </a:r>
              <a:r>
                <a:rPr lang="es-ES_tradnl" dirty="0" smtClean="0">
                  <a:solidFill>
                    <a:srgbClr val="002060"/>
                  </a:solidFill>
                </a:rPr>
                <a:t>.</a:t>
              </a:r>
              <a:endParaRPr lang="es-MX" dirty="0">
                <a:solidFill>
                  <a:srgbClr val="002060"/>
                </a:solidFill>
              </a:endParaRPr>
            </a:p>
          </p:txBody>
        </p:sp>
      </p:grpSp>
      <p:grpSp>
        <p:nvGrpSpPr>
          <p:cNvPr id="12" name="Grupo 11"/>
          <p:cNvGrpSpPr/>
          <p:nvPr/>
        </p:nvGrpSpPr>
        <p:grpSpPr>
          <a:xfrm>
            <a:off x="392365" y="253726"/>
            <a:ext cx="4173261" cy="1093250"/>
            <a:chOff x="8038214" y="3210769"/>
            <a:chExt cx="4173261" cy="1093250"/>
          </a:xfrm>
        </p:grpSpPr>
        <p:pic>
          <p:nvPicPr>
            <p:cNvPr id="14" name="Imagen 13"/>
            <p:cNvPicPr>
              <a:picLocks noChangeAspect="1"/>
            </p:cNvPicPr>
            <p:nvPr/>
          </p:nvPicPr>
          <p:blipFill>
            <a:blip r:embed="rId4"/>
            <a:stretch>
              <a:fillRect/>
            </a:stretch>
          </p:blipFill>
          <p:spPr>
            <a:xfrm>
              <a:off x="8431620" y="3210769"/>
              <a:ext cx="3779855" cy="1093250"/>
            </a:xfrm>
            <a:prstGeom prst="rect">
              <a:avLst/>
            </a:prstGeom>
            <a:ln>
              <a:noFill/>
            </a:ln>
            <a:effectLst>
              <a:outerShdw blurRad="190500" algn="tl" rotWithShape="0">
                <a:srgbClr val="000000">
                  <a:alpha val="70000"/>
                </a:srgbClr>
              </a:outerShdw>
            </a:effectLst>
          </p:spPr>
        </p:pic>
        <p:sp>
          <p:nvSpPr>
            <p:cNvPr id="15" name="CuadroTexto 14"/>
            <p:cNvSpPr txBox="1"/>
            <p:nvPr/>
          </p:nvSpPr>
          <p:spPr>
            <a:xfrm>
              <a:off x="8038214" y="3288356"/>
              <a:ext cx="3689497" cy="1015663"/>
            </a:xfrm>
            <a:prstGeom prst="rect">
              <a:avLst/>
            </a:prstGeom>
            <a:noFill/>
          </p:spPr>
          <p:txBody>
            <a:bodyPr wrap="square" rtlCol="0">
              <a:spAutoFit/>
            </a:bodyPr>
            <a:lstStyle/>
            <a:p>
              <a:pPr algn="r"/>
              <a:r>
                <a:rPr lang="es-ES_tradnl" sz="2400" b="1" dirty="0" smtClean="0">
                  <a:solidFill>
                    <a:schemeClr val="bg1"/>
                  </a:solidFill>
                  <a:latin typeface="Britannic Bold" panose="020B0903060703020204" pitchFamily="34" charset="0"/>
                  <a:ea typeface="Segoe UI Black" panose="020B0A02040204020203" pitchFamily="34" charset="0"/>
                </a:rPr>
                <a:t>MARCO de</a:t>
              </a:r>
            </a:p>
            <a:p>
              <a:pPr algn="r"/>
              <a:r>
                <a:rPr lang="es-ES_tradnl" sz="2400" b="1" dirty="0" smtClean="0">
                  <a:solidFill>
                    <a:schemeClr val="bg1"/>
                  </a:solidFill>
                  <a:latin typeface="Britannic Bold" panose="020B0903060703020204" pitchFamily="34" charset="0"/>
                  <a:ea typeface="Segoe UI Black" panose="020B0A02040204020203" pitchFamily="34" charset="0"/>
                </a:rPr>
                <a:t> </a:t>
              </a:r>
              <a:r>
                <a:rPr lang="es-ES_tradnl" sz="3600" b="1" dirty="0" smtClean="0">
                  <a:solidFill>
                    <a:srgbClr val="C00000"/>
                  </a:solidFill>
                  <a:latin typeface="Britannic Bold" panose="020B0903060703020204" pitchFamily="34" charset="0"/>
                  <a:ea typeface="Segoe UI Black" panose="020B0A02040204020203" pitchFamily="34" charset="0"/>
                </a:rPr>
                <a:t>REFERENCIA</a:t>
              </a:r>
              <a:endParaRPr lang="es-ES" sz="2400" dirty="0">
                <a:solidFill>
                  <a:srgbClr val="C00000"/>
                </a:solidFill>
              </a:endParaRPr>
            </a:p>
          </p:txBody>
        </p:sp>
      </p:grpSp>
      <p:grpSp>
        <p:nvGrpSpPr>
          <p:cNvPr id="16" name="Grupo 15"/>
          <p:cNvGrpSpPr/>
          <p:nvPr/>
        </p:nvGrpSpPr>
        <p:grpSpPr>
          <a:xfrm>
            <a:off x="392365" y="2936295"/>
            <a:ext cx="3408290" cy="1533177"/>
            <a:chOff x="6044297" y="2392319"/>
            <a:chExt cx="1903584" cy="6708606"/>
          </a:xfrm>
        </p:grpSpPr>
        <p:sp>
          <p:nvSpPr>
            <p:cNvPr id="17" name="Rectángulo redondeado 16"/>
            <p:cNvSpPr/>
            <p:nvPr/>
          </p:nvSpPr>
          <p:spPr>
            <a:xfrm>
              <a:off x="6044297" y="2392319"/>
              <a:ext cx="1903584" cy="6708606"/>
            </a:xfrm>
            <a:prstGeom prst="roundRect">
              <a:avLst>
                <a:gd name="adj" fmla="val 1711"/>
              </a:avLst>
            </a:prstGeom>
            <a:solidFill>
              <a:schemeClr val="accent4">
                <a:lumMod val="60000"/>
                <a:lumOff val="40000"/>
                <a:alpha val="58000"/>
              </a:schemeClr>
            </a:solidFill>
            <a:ln>
              <a:noFill/>
            </a:ln>
            <a:effectLst/>
            <a:scene3d>
              <a:camera prst="orthographicFront">
                <a:rot lat="0" lon="0" rev="0"/>
              </a:camera>
              <a:lightRig rig="chilly" dir="t">
                <a:rot lat="0" lon="0" rev="18480000"/>
              </a:lightRig>
            </a:scene3d>
            <a:sp3d prstMaterial="clear">
              <a:bevelT h="63500"/>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s-CL" sz="1800" b="0" i="0" u="none" strike="noStrike" kern="1200" cap="none" spc="0" normalizeH="0" baseline="0" noProof="0">
                <a:ln>
                  <a:noFill/>
                </a:ln>
                <a:solidFill>
                  <a:prstClr val="white"/>
                </a:solidFill>
                <a:effectLst/>
                <a:uLnTx/>
                <a:uFillTx/>
                <a:latin typeface="Calibri" panose="020F0502020204030204"/>
                <a:ea typeface="+mn-ea"/>
                <a:cs typeface="+mn-cs"/>
              </a:endParaRPr>
            </a:p>
          </p:txBody>
        </p:sp>
        <p:sp>
          <p:nvSpPr>
            <p:cNvPr id="18" name="CuadroTexto 17"/>
            <p:cNvSpPr txBox="1"/>
            <p:nvPr/>
          </p:nvSpPr>
          <p:spPr>
            <a:xfrm>
              <a:off x="6075092" y="2471006"/>
              <a:ext cx="1821298" cy="6629919"/>
            </a:xfrm>
            <a:prstGeom prst="rect">
              <a:avLst/>
            </a:prstGeom>
            <a:noFill/>
          </p:spPr>
          <p:txBody>
            <a:bodyPr wrap="square" rtlCol="0">
              <a:spAutoFit/>
            </a:bodyPr>
            <a:lstStyle/>
            <a:p>
              <a:pPr>
                <a:spcBef>
                  <a:spcPts val="600"/>
                </a:spcBef>
              </a:pPr>
              <a:r>
                <a:rPr lang="es-ES_tradnl" sz="1600" b="1" dirty="0" smtClean="0">
                  <a:solidFill>
                    <a:srgbClr val="002060"/>
                  </a:solidFill>
                  <a:latin typeface="Britannic Bold" panose="020B0903060703020204" pitchFamily="34" charset="0"/>
                  <a:ea typeface="Segoe UI Black" panose="020B0A02040204020203" pitchFamily="34" charset="0"/>
                </a:rPr>
                <a:t>PLANO DE RONZA</a:t>
              </a:r>
              <a:r>
                <a:rPr lang="es-ES_tradnl" sz="1400" dirty="0" smtClean="0">
                  <a:solidFill>
                    <a:srgbClr val="002060"/>
                  </a:solidFill>
                </a:rPr>
                <a:t>: </a:t>
              </a:r>
            </a:p>
            <a:p>
              <a:pPr>
                <a:spcBef>
                  <a:spcPts val="600"/>
                </a:spcBef>
              </a:pPr>
              <a:r>
                <a:rPr lang="es-ES_tradnl" sz="1400" dirty="0" smtClean="0">
                  <a:solidFill>
                    <a:srgbClr val="002060"/>
                  </a:solidFill>
                </a:rPr>
                <a:t>Es un </a:t>
              </a:r>
              <a:r>
                <a:rPr lang="es-ES_tradnl" sz="1400" dirty="0" smtClean="0">
                  <a:solidFill>
                    <a:srgbClr val="FF0000"/>
                  </a:solidFill>
                </a:rPr>
                <a:t>plano horizontal</a:t>
              </a:r>
              <a:r>
                <a:rPr lang="es-ES_tradnl" sz="1400" dirty="0" smtClean="0">
                  <a:solidFill>
                    <a:srgbClr val="002060"/>
                  </a:solidFill>
                </a:rPr>
                <a:t>, respecto del cual un montaje puede girar en 360º. El ángulo de ronza se mide desde la proa del buque (referencia 0). Este plano se establece con el conjunto de “sendas”.</a:t>
              </a:r>
              <a:endParaRPr lang="es-MX" sz="1400" dirty="0">
                <a:solidFill>
                  <a:srgbClr val="002060"/>
                </a:solidFill>
              </a:endParaRPr>
            </a:p>
          </p:txBody>
        </p:sp>
      </p:grpSp>
      <p:grpSp>
        <p:nvGrpSpPr>
          <p:cNvPr id="19" name="Grupo 18"/>
          <p:cNvGrpSpPr/>
          <p:nvPr/>
        </p:nvGrpSpPr>
        <p:grpSpPr>
          <a:xfrm>
            <a:off x="355309" y="4549375"/>
            <a:ext cx="3445346" cy="2219759"/>
            <a:chOff x="6044297" y="2392320"/>
            <a:chExt cx="1872789" cy="8372044"/>
          </a:xfrm>
          <a:solidFill>
            <a:schemeClr val="accent1"/>
          </a:solidFill>
        </p:grpSpPr>
        <p:sp>
          <p:nvSpPr>
            <p:cNvPr id="20" name="Rectángulo redondeado 19"/>
            <p:cNvSpPr/>
            <p:nvPr/>
          </p:nvSpPr>
          <p:spPr>
            <a:xfrm>
              <a:off x="6044297" y="2392320"/>
              <a:ext cx="1872789" cy="8372044"/>
            </a:xfrm>
            <a:prstGeom prst="roundRect">
              <a:avLst>
                <a:gd name="adj" fmla="val 1711"/>
              </a:avLst>
            </a:prstGeom>
            <a:grpFill/>
            <a:ln>
              <a:noFill/>
            </a:ln>
            <a:effectLst/>
            <a:scene3d>
              <a:camera prst="orthographicFront">
                <a:rot lat="0" lon="0" rev="0"/>
              </a:camera>
              <a:lightRig rig="chilly" dir="t">
                <a:rot lat="0" lon="0" rev="18480000"/>
              </a:lightRig>
            </a:scene3d>
            <a:sp3d prstMaterial="clear">
              <a:bevelT h="63500"/>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s-CL" sz="1800" b="0" i="0" u="none" strike="noStrike" kern="1200" cap="none" spc="0" normalizeH="0" baseline="0" noProof="0">
                <a:ln>
                  <a:noFill/>
                </a:ln>
                <a:solidFill>
                  <a:prstClr val="white"/>
                </a:solidFill>
                <a:effectLst/>
                <a:uLnTx/>
                <a:uFillTx/>
                <a:latin typeface="Calibri" panose="020F0502020204030204"/>
                <a:ea typeface="+mn-ea"/>
                <a:cs typeface="+mn-cs"/>
              </a:endParaRPr>
            </a:p>
          </p:txBody>
        </p:sp>
        <p:sp>
          <p:nvSpPr>
            <p:cNvPr id="21" name="CuadroTexto 20"/>
            <p:cNvSpPr txBox="1"/>
            <p:nvPr/>
          </p:nvSpPr>
          <p:spPr>
            <a:xfrm>
              <a:off x="6127722" y="2891186"/>
              <a:ext cx="1738826" cy="7371144"/>
            </a:xfrm>
            <a:prstGeom prst="rect">
              <a:avLst/>
            </a:prstGeom>
            <a:solidFill>
              <a:srgbClr val="7030A0">
                <a:alpha val="8000"/>
              </a:srgbClr>
            </a:solidFill>
          </p:spPr>
          <p:txBody>
            <a:bodyPr wrap="square" rtlCol="0">
              <a:spAutoFit/>
            </a:bodyPr>
            <a:lstStyle/>
            <a:p>
              <a:pPr>
                <a:spcBef>
                  <a:spcPct val="50000"/>
                </a:spcBef>
              </a:pPr>
              <a:r>
                <a:rPr lang="es-ES_tradnl" sz="1600" b="1" dirty="0">
                  <a:solidFill>
                    <a:srgbClr val="002060"/>
                  </a:solidFill>
                  <a:latin typeface="Britannic Bold" panose="020B0903060703020204" pitchFamily="34" charset="0"/>
                  <a:ea typeface="Segoe UI Black" panose="020B0A02040204020203" pitchFamily="34" charset="0"/>
                </a:rPr>
                <a:t>PLANO DE ELEVACIÓN: </a:t>
              </a:r>
            </a:p>
            <a:p>
              <a:pPr>
                <a:spcBef>
                  <a:spcPct val="50000"/>
                </a:spcBef>
              </a:pPr>
              <a:r>
                <a:rPr lang="es-ES_tradnl" sz="1400" dirty="0" smtClean="0">
                  <a:solidFill>
                    <a:srgbClr val="002060"/>
                  </a:solidFill>
                </a:rPr>
                <a:t>Es </a:t>
              </a:r>
              <a:r>
                <a:rPr lang="es-ES_tradnl" sz="1400" dirty="0">
                  <a:solidFill>
                    <a:srgbClr val="002060"/>
                  </a:solidFill>
                </a:rPr>
                <a:t>un </a:t>
              </a:r>
              <a:r>
                <a:rPr lang="es-ES_tradnl" sz="1400" dirty="0">
                  <a:solidFill>
                    <a:srgbClr val="FF0000"/>
                  </a:solidFill>
                </a:rPr>
                <a:t>plano vertical </a:t>
              </a:r>
              <a:r>
                <a:rPr lang="es-ES_tradnl" sz="1400" dirty="0">
                  <a:solidFill>
                    <a:srgbClr val="002060"/>
                  </a:solidFill>
                </a:rPr>
                <a:t>(perpendicular al de Ronza), respecto al cual un montaje puede moverse elevando de 0º a 90º y deprimirse de 0º a -10º generalmente. (0º corresponde al plano de Ronza). Este plano se establece por medio de los muñones y gualderas</a:t>
              </a:r>
              <a:r>
                <a:rPr lang="es-ES_tradnl" sz="1400" dirty="0" smtClean="0">
                  <a:solidFill>
                    <a:srgbClr val="002060"/>
                  </a:solidFill>
                </a:rPr>
                <a:t>.</a:t>
              </a:r>
            </a:p>
          </p:txBody>
        </p:sp>
      </p:grpSp>
      <p:pic>
        <p:nvPicPr>
          <p:cNvPr id="22" name="Imagen 21"/>
          <p:cNvPicPr>
            <a:picLocks noChangeAspect="1"/>
          </p:cNvPicPr>
          <p:nvPr/>
        </p:nvPicPr>
        <p:blipFill>
          <a:blip r:embed="rId5"/>
          <a:stretch>
            <a:fillRect/>
          </a:stretch>
        </p:blipFill>
        <p:spPr>
          <a:xfrm>
            <a:off x="5931574" y="3838574"/>
            <a:ext cx="3146948" cy="2308925"/>
          </a:xfrm>
          <a:prstGeom prst="ellipse">
            <a:avLst/>
          </a:prstGeom>
          <a:ln w="63500" cap="rnd">
            <a:solidFill>
              <a:srgbClr val="333333"/>
            </a:solidFill>
          </a:ln>
          <a:effectLst>
            <a:outerShdw blurRad="381000" dist="292100" dir="5400000" sx="-80000" sy="-18000" rotWithShape="0">
              <a:srgbClr val="000000">
                <a:alpha val="22000"/>
              </a:srgbClr>
            </a:outerShdw>
          </a:effectLst>
          <a:scene3d>
            <a:camera prst="orthographicFront"/>
            <a:lightRig rig="contrasting" dir="t">
              <a:rot lat="0" lon="0" rev="3000000"/>
            </a:lightRig>
          </a:scene3d>
          <a:sp3d contourW="7620">
            <a:bevelT w="95250" h="31750"/>
            <a:contourClr>
              <a:srgbClr val="333333"/>
            </a:contourClr>
          </a:sp3d>
        </p:spPr>
      </p:pic>
      <p:sp>
        <p:nvSpPr>
          <p:cNvPr id="23" name="Text Box 16"/>
          <p:cNvSpPr txBox="1">
            <a:spLocks noChangeArrowheads="1"/>
          </p:cNvSpPr>
          <p:nvPr/>
        </p:nvSpPr>
        <p:spPr bwMode="auto">
          <a:xfrm>
            <a:off x="5010150" y="3315354"/>
            <a:ext cx="1496569" cy="523220"/>
          </a:xfrm>
          <a:prstGeom prst="rect">
            <a:avLst/>
          </a:prstGeom>
          <a:solidFill>
            <a:schemeClr val="accent4">
              <a:lumMod val="60000"/>
              <a:lumOff val="40000"/>
            </a:schemeClr>
          </a:solidFill>
          <a:ln w="28575" algn="ctr">
            <a:solidFill>
              <a:schemeClr val="tx1"/>
            </a:solidFill>
            <a:miter lim="800000"/>
            <a:headEnd/>
            <a:tailEnd/>
          </a:ln>
          <a:effectLst/>
        </p:spPr>
        <p:txBody>
          <a:bodyPr wrap="square">
            <a:spAutoFit/>
          </a:bodyPr>
          <a:lstStyle>
            <a:defPPr>
              <a:defRPr lang="es-CL"/>
            </a:defPPr>
            <a:lvl1pPr algn="ctr">
              <a:spcBef>
                <a:spcPct val="50000"/>
              </a:spcBef>
            </a:lvl1pPr>
          </a:lstStyle>
          <a:p>
            <a:r>
              <a:rPr lang="es-ES_tradnl" sz="1400" b="1" dirty="0" smtClean="0"/>
              <a:t>PLANO DE ELEVACIÓN</a:t>
            </a:r>
            <a:endParaRPr lang="es-ES" sz="1400" b="1" dirty="0"/>
          </a:p>
        </p:txBody>
      </p:sp>
      <p:sp>
        <p:nvSpPr>
          <p:cNvPr id="24" name="Text Box 16"/>
          <p:cNvSpPr txBox="1">
            <a:spLocks noChangeArrowheads="1"/>
          </p:cNvSpPr>
          <p:nvPr/>
        </p:nvSpPr>
        <p:spPr bwMode="auto">
          <a:xfrm>
            <a:off x="9069434" y="3838574"/>
            <a:ext cx="1496569" cy="523220"/>
          </a:xfrm>
          <a:prstGeom prst="rect">
            <a:avLst/>
          </a:prstGeom>
          <a:solidFill>
            <a:schemeClr val="accent4">
              <a:lumMod val="60000"/>
              <a:lumOff val="40000"/>
            </a:schemeClr>
          </a:solidFill>
          <a:ln w="28575" algn="ctr">
            <a:solidFill>
              <a:schemeClr val="tx1"/>
            </a:solidFill>
            <a:miter lim="800000"/>
            <a:headEnd/>
            <a:tailEnd/>
          </a:ln>
          <a:effectLst/>
        </p:spPr>
        <p:txBody>
          <a:bodyPr wrap="square">
            <a:spAutoFit/>
          </a:bodyPr>
          <a:lstStyle>
            <a:defPPr>
              <a:defRPr lang="es-CL"/>
            </a:defPPr>
            <a:lvl1pPr algn="ctr">
              <a:spcBef>
                <a:spcPct val="50000"/>
              </a:spcBef>
            </a:lvl1pPr>
          </a:lstStyle>
          <a:p>
            <a:r>
              <a:rPr lang="es-ES_tradnl" sz="1400" b="1" dirty="0" smtClean="0"/>
              <a:t>PLANO DE RONZA</a:t>
            </a:r>
            <a:endParaRPr lang="es-ES" sz="1400" b="1" dirty="0"/>
          </a:p>
        </p:txBody>
      </p:sp>
      <p:cxnSp>
        <p:nvCxnSpPr>
          <p:cNvPr id="4" name="Conector recto de flecha 3"/>
          <p:cNvCxnSpPr>
            <a:stCxn id="23" idx="3"/>
          </p:cNvCxnSpPr>
          <p:nvPr/>
        </p:nvCxnSpPr>
        <p:spPr>
          <a:xfrm>
            <a:off x="6506719" y="3576964"/>
            <a:ext cx="770381" cy="784830"/>
          </a:xfrm>
          <a:prstGeom prst="straightConnector1">
            <a:avLst/>
          </a:prstGeom>
          <a:ln w="28575">
            <a:solidFill>
              <a:schemeClr val="tx1"/>
            </a:solidFill>
            <a:tailEnd type="triangle"/>
          </a:ln>
        </p:spPr>
        <p:style>
          <a:lnRef idx="1">
            <a:schemeClr val="accent1"/>
          </a:lnRef>
          <a:fillRef idx="0">
            <a:schemeClr val="accent1"/>
          </a:fillRef>
          <a:effectRef idx="0">
            <a:schemeClr val="accent1"/>
          </a:effectRef>
          <a:fontRef idx="minor">
            <a:schemeClr val="tx1"/>
          </a:fontRef>
        </p:style>
      </p:cxnSp>
      <p:cxnSp>
        <p:nvCxnSpPr>
          <p:cNvPr id="6" name="Conector recto de flecha 5"/>
          <p:cNvCxnSpPr/>
          <p:nvPr/>
        </p:nvCxnSpPr>
        <p:spPr>
          <a:xfrm flipH="1">
            <a:off x="8505825" y="4361794"/>
            <a:ext cx="1311893" cy="594078"/>
          </a:xfrm>
          <a:prstGeom prst="straightConnector1">
            <a:avLst/>
          </a:prstGeom>
          <a:ln w="38100">
            <a:solidFill>
              <a:schemeClr val="tx1"/>
            </a:solidFill>
            <a:tailEnd type="triangle"/>
          </a:ln>
        </p:spPr>
        <p:style>
          <a:lnRef idx="1">
            <a:schemeClr val="accent1"/>
          </a:lnRef>
          <a:fillRef idx="0">
            <a:schemeClr val="accent1"/>
          </a:fillRef>
          <a:effectRef idx="0">
            <a:schemeClr val="accent1"/>
          </a:effectRef>
          <a:fontRef idx="minor">
            <a:schemeClr val="tx1"/>
          </a:fontRef>
        </p:style>
      </p:cxnSp>
      <p:sp>
        <p:nvSpPr>
          <p:cNvPr id="25" name="3 Rectángulo redondeado"/>
          <p:cNvSpPr/>
          <p:nvPr/>
        </p:nvSpPr>
        <p:spPr>
          <a:xfrm>
            <a:off x="4875058" y="6257186"/>
            <a:ext cx="6242538" cy="433225"/>
          </a:xfrm>
          <a:prstGeom prst="roundRect">
            <a:avLst/>
          </a:prstGeom>
          <a:solidFill>
            <a:srgbClr val="EEECE1">
              <a:lumMod val="75000"/>
              <a:alpha val="50196"/>
            </a:srgbClr>
          </a:solidFill>
          <a:ln w="25400" cap="flat" cmpd="sng" algn="ctr">
            <a:solidFill>
              <a:srgbClr val="EEECE1">
                <a:lumMod val="50000"/>
              </a:srgbClr>
            </a:solidFill>
            <a:prstDash val="solid"/>
          </a:ln>
          <a:effectLst/>
          <a:scene3d>
            <a:camera prst="orthographicFront"/>
            <a:lightRig rig="threePt" dir="t"/>
          </a:scene3d>
          <a:sp3d>
            <a:bevelT/>
          </a:sp3d>
        </p:spPr>
        <p:txBody>
          <a:bodyPr anchor="ctr"/>
          <a:lstStyle/>
          <a:p>
            <a:pPr marR="0" lvl="0" indent="-444489" algn="ctr" fontAlgn="auto">
              <a:lnSpc>
                <a:spcPct val="100000"/>
              </a:lnSpc>
              <a:spcBef>
                <a:spcPct val="65000"/>
              </a:spcBef>
              <a:spcAft>
                <a:spcPts val="0"/>
              </a:spcAft>
              <a:buClrTx/>
              <a:buSzTx/>
              <a:buFontTx/>
              <a:buNone/>
              <a:tabLst/>
              <a:defRPr/>
            </a:pPr>
            <a:r>
              <a:rPr lang="es-MX" dirty="0">
                <a:solidFill>
                  <a:srgbClr val="002060"/>
                </a:solidFill>
              </a:rPr>
              <a:t>Los planos de </a:t>
            </a:r>
            <a:r>
              <a:rPr lang="es-MX" sz="1600" b="1" dirty="0">
                <a:solidFill>
                  <a:srgbClr val="002060"/>
                </a:solidFill>
                <a:latin typeface="Britannic Bold" panose="020B0903060703020204" pitchFamily="34" charset="0"/>
                <a:ea typeface="Segoe UI Black" panose="020B0A02040204020203" pitchFamily="34" charset="0"/>
              </a:rPr>
              <a:t>ronza</a:t>
            </a:r>
            <a:r>
              <a:rPr lang="es-MX" dirty="0">
                <a:solidFill>
                  <a:srgbClr val="002060"/>
                </a:solidFill>
              </a:rPr>
              <a:t> y </a:t>
            </a:r>
            <a:r>
              <a:rPr lang="es-MX" sz="1600" b="1" dirty="0">
                <a:solidFill>
                  <a:srgbClr val="002060"/>
                </a:solidFill>
                <a:latin typeface="Britannic Bold" panose="020B0903060703020204" pitchFamily="34" charset="0"/>
                <a:ea typeface="Segoe UI Black" panose="020B0A02040204020203" pitchFamily="34" charset="0"/>
              </a:rPr>
              <a:t>elevación</a:t>
            </a:r>
            <a:r>
              <a:rPr lang="es-MX" dirty="0">
                <a:solidFill>
                  <a:srgbClr val="002060"/>
                </a:solidFill>
              </a:rPr>
              <a:t> son perpendiculares entre sí</a:t>
            </a:r>
          </a:p>
        </p:txBody>
      </p:sp>
    </p:spTree>
    <p:extLst>
      <p:ext uri="{BB962C8B-B14F-4D97-AF65-F5344CB8AC3E}">
        <p14:creationId xmlns:p14="http://schemas.microsoft.com/office/powerpoint/2010/main" val="1613304834"/>
      </p:ext>
    </p:extLst>
  </p:cSld>
  <p:clrMapOvr>
    <a:masterClrMapping/>
  </p:clrMapOvr>
  <p:timing>
    <p:tnLst>
      <p:par>
        <p:cTn id="1" dur="indefinite" restart="never" nodeType="tmRoot"/>
      </p:par>
    </p:tnLst>
  </p:timing>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8" name="Imagen 7"/>
          <p:cNvPicPr>
            <a:picLocks noChangeAspect="1"/>
          </p:cNvPicPr>
          <p:nvPr/>
        </p:nvPicPr>
        <p:blipFill>
          <a:blip r:embed="rId2"/>
          <a:stretch>
            <a:fillRect/>
          </a:stretch>
        </p:blipFill>
        <p:spPr>
          <a:xfrm>
            <a:off x="0" y="0"/>
            <a:ext cx="12191999" cy="6858000"/>
          </a:xfrm>
          <a:prstGeom prst="rect">
            <a:avLst/>
          </a:prstGeom>
        </p:spPr>
      </p:pic>
      <p:sp>
        <p:nvSpPr>
          <p:cNvPr id="10" name="Freeform: Shape 56">
            <a:extLst>
              <a:ext uri="{FF2B5EF4-FFF2-40B4-BE49-F238E27FC236}">
                <a16:creationId xmlns:a16="http://schemas.microsoft.com/office/drawing/2014/main" xmlns="" id="{4EACC83D-63BF-48EF-BF00-F6E678AB4972}"/>
              </a:ext>
            </a:extLst>
          </p:cNvPr>
          <p:cNvSpPr/>
          <p:nvPr/>
        </p:nvSpPr>
        <p:spPr>
          <a:xfrm>
            <a:off x="0" y="0"/>
            <a:ext cx="15268575" cy="6858000"/>
          </a:xfrm>
          <a:custGeom>
            <a:avLst/>
            <a:gdLst>
              <a:gd name="connsiteX0" fmla="*/ 0 w 4356100"/>
              <a:gd name="connsiteY0" fmla="*/ 0 h 6858000"/>
              <a:gd name="connsiteX1" fmla="*/ 2701925 w 4356100"/>
              <a:gd name="connsiteY1" fmla="*/ 0 h 6858000"/>
              <a:gd name="connsiteX2" fmla="*/ 4356100 w 4356100"/>
              <a:gd name="connsiteY2" fmla="*/ 6858000 h 6858000"/>
              <a:gd name="connsiteX3" fmla="*/ 0 w 4356100"/>
              <a:gd name="connsiteY3" fmla="*/ 6858000 h 6858000"/>
              <a:gd name="connsiteX4" fmla="*/ 0 w 4356100"/>
              <a:gd name="connsiteY4" fmla="*/ 0 h 6858000"/>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4356100" h="6858000">
                <a:moveTo>
                  <a:pt x="0" y="0"/>
                </a:moveTo>
                <a:lnTo>
                  <a:pt x="2701925" y="0"/>
                </a:lnTo>
                <a:lnTo>
                  <a:pt x="4356100" y="6858000"/>
                </a:lnTo>
                <a:lnTo>
                  <a:pt x="0" y="6858000"/>
                </a:lnTo>
                <a:lnTo>
                  <a:pt x="0" y="0"/>
                </a:lnTo>
                <a:close/>
              </a:path>
            </a:pathLst>
          </a:custGeom>
          <a:solidFill>
            <a:schemeClr val="bg1">
              <a:alpha val="74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endParaRPr lang="es-CL" dirty="0">
              <a:solidFill>
                <a:srgbClr val="CC9900"/>
              </a:solidFill>
            </a:endParaRPr>
          </a:p>
        </p:txBody>
      </p:sp>
      <p:pic>
        <p:nvPicPr>
          <p:cNvPr id="11" name="Imagen 10"/>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10975288" y="429614"/>
            <a:ext cx="880991" cy="880991"/>
          </a:xfrm>
          <a:prstGeom prst="rect">
            <a:avLst/>
          </a:prstGeom>
        </p:spPr>
      </p:pic>
      <p:grpSp>
        <p:nvGrpSpPr>
          <p:cNvPr id="12" name="Grupo 11"/>
          <p:cNvGrpSpPr/>
          <p:nvPr/>
        </p:nvGrpSpPr>
        <p:grpSpPr>
          <a:xfrm>
            <a:off x="392365" y="253726"/>
            <a:ext cx="4173261" cy="1093250"/>
            <a:chOff x="8038214" y="3210769"/>
            <a:chExt cx="4173261" cy="1093250"/>
          </a:xfrm>
        </p:grpSpPr>
        <p:pic>
          <p:nvPicPr>
            <p:cNvPr id="14" name="Imagen 13"/>
            <p:cNvPicPr>
              <a:picLocks noChangeAspect="1"/>
            </p:cNvPicPr>
            <p:nvPr/>
          </p:nvPicPr>
          <p:blipFill>
            <a:blip r:embed="rId4"/>
            <a:stretch>
              <a:fillRect/>
            </a:stretch>
          </p:blipFill>
          <p:spPr>
            <a:xfrm>
              <a:off x="8431620" y="3210769"/>
              <a:ext cx="3779855" cy="1093250"/>
            </a:xfrm>
            <a:prstGeom prst="rect">
              <a:avLst/>
            </a:prstGeom>
            <a:ln>
              <a:noFill/>
            </a:ln>
            <a:effectLst>
              <a:outerShdw blurRad="190500" algn="tl" rotWithShape="0">
                <a:srgbClr val="000000">
                  <a:alpha val="70000"/>
                </a:srgbClr>
              </a:outerShdw>
            </a:effectLst>
          </p:spPr>
        </p:pic>
        <p:sp>
          <p:nvSpPr>
            <p:cNvPr id="15" name="CuadroTexto 14"/>
            <p:cNvSpPr txBox="1"/>
            <p:nvPr/>
          </p:nvSpPr>
          <p:spPr>
            <a:xfrm>
              <a:off x="8038214" y="3288356"/>
              <a:ext cx="4030166" cy="892552"/>
            </a:xfrm>
            <a:prstGeom prst="rect">
              <a:avLst/>
            </a:prstGeom>
            <a:noFill/>
          </p:spPr>
          <p:txBody>
            <a:bodyPr wrap="square" rtlCol="0">
              <a:spAutoFit/>
            </a:bodyPr>
            <a:lstStyle/>
            <a:p>
              <a:pPr algn="r"/>
              <a:r>
                <a:rPr lang="es-ES_tradnl" sz="2400" b="1" dirty="0" smtClean="0">
                  <a:solidFill>
                    <a:schemeClr val="bg1"/>
                  </a:solidFill>
                  <a:latin typeface="Britannic Bold" panose="020B0903060703020204" pitchFamily="34" charset="0"/>
                  <a:ea typeface="Segoe UI Black" panose="020B0A02040204020203" pitchFamily="34" charset="0"/>
                </a:rPr>
                <a:t>Relación de los</a:t>
              </a:r>
            </a:p>
            <a:p>
              <a:pPr algn="r"/>
              <a:r>
                <a:rPr lang="es-ES_tradnl" sz="2400" b="1" dirty="0" smtClean="0">
                  <a:solidFill>
                    <a:schemeClr val="bg1"/>
                  </a:solidFill>
                  <a:latin typeface="Britannic Bold" panose="020B0903060703020204" pitchFamily="34" charset="0"/>
                  <a:ea typeface="Segoe UI Black" panose="020B0A02040204020203" pitchFamily="34" charset="0"/>
                </a:rPr>
                <a:t> </a:t>
              </a:r>
              <a:r>
                <a:rPr lang="es-ES_tradnl" sz="2800" b="1" dirty="0" smtClean="0">
                  <a:solidFill>
                    <a:srgbClr val="C00000"/>
                  </a:solidFill>
                  <a:latin typeface="Britannic Bold" panose="020B0903060703020204" pitchFamily="34" charset="0"/>
                  <a:ea typeface="Segoe UI Black" panose="020B0A02040204020203" pitchFamily="34" charset="0"/>
                </a:rPr>
                <a:t>PLANOS </a:t>
              </a:r>
              <a:r>
                <a:rPr lang="es-ES_tradnl" sz="2400" b="1" dirty="0">
                  <a:solidFill>
                    <a:schemeClr val="bg1"/>
                  </a:solidFill>
                  <a:latin typeface="Britannic Bold" panose="020B0903060703020204" pitchFamily="34" charset="0"/>
                  <a:ea typeface="Segoe UI Black" panose="020B0A02040204020203" pitchFamily="34" charset="0"/>
                </a:rPr>
                <a:t>de un buque</a:t>
              </a:r>
              <a:endParaRPr lang="es-ES" sz="2400" b="1" dirty="0">
                <a:solidFill>
                  <a:schemeClr val="bg1"/>
                </a:solidFill>
                <a:latin typeface="Britannic Bold" panose="020B0903060703020204" pitchFamily="34" charset="0"/>
                <a:ea typeface="Segoe UI Black" panose="020B0A02040204020203" pitchFamily="34" charset="0"/>
              </a:endParaRPr>
            </a:p>
          </p:txBody>
        </p:sp>
      </p:grpSp>
      <p:sp>
        <p:nvSpPr>
          <p:cNvPr id="25" name="3 Rectángulo redondeado"/>
          <p:cNvSpPr/>
          <p:nvPr/>
        </p:nvSpPr>
        <p:spPr>
          <a:xfrm>
            <a:off x="785771" y="1922578"/>
            <a:ext cx="9706707" cy="1181107"/>
          </a:xfrm>
          <a:prstGeom prst="roundRect">
            <a:avLst/>
          </a:prstGeom>
          <a:solidFill>
            <a:srgbClr val="EEECE1">
              <a:lumMod val="75000"/>
              <a:alpha val="50196"/>
            </a:srgbClr>
          </a:solidFill>
          <a:ln w="25400" cap="flat" cmpd="sng" algn="ctr">
            <a:solidFill>
              <a:srgbClr val="EEECE1">
                <a:lumMod val="50000"/>
              </a:srgbClr>
            </a:solidFill>
            <a:prstDash val="solid"/>
          </a:ln>
          <a:effectLst/>
          <a:scene3d>
            <a:camera prst="orthographicFront"/>
            <a:lightRig rig="threePt" dir="t"/>
          </a:scene3d>
          <a:sp3d>
            <a:bevelT/>
          </a:sp3d>
        </p:spPr>
        <p:txBody>
          <a:bodyPr anchor="ctr"/>
          <a:lstStyle/>
          <a:p>
            <a:pPr indent="-444489" algn="just">
              <a:spcBef>
                <a:spcPct val="65000"/>
              </a:spcBef>
              <a:defRPr/>
            </a:pPr>
            <a:r>
              <a:rPr lang="es-ES_tradnl" dirty="0">
                <a:solidFill>
                  <a:srgbClr val="002060"/>
                </a:solidFill>
              </a:rPr>
              <a:t>En un buque, los montajes de artillería deben ser ubicados y afirmados a sus cubiertas exteriores de manera que  con ello puedan moverse en los </a:t>
            </a:r>
            <a:r>
              <a:rPr lang="es-ES_tradnl" sz="1600" b="1" dirty="0">
                <a:solidFill>
                  <a:srgbClr val="002060"/>
                </a:solidFill>
                <a:latin typeface="Britannic Bold" panose="020B0903060703020204" pitchFamily="34" charset="0"/>
                <a:ea typeface="Segoe UI Black" panose="020B0A02040204020203" pitchFamily="34" charset="0"/>
              </a:rPr>
              <a:t>planos de Ronza y de Elevación</a:t>
            </a:r>
            <a:r>
              <a:rPr lang="es-ES_tradnl" dirty="0">
                <a:solidFill>
                  <a:srgbClr val="002060"/>
                </a:solidFill>
              </a:rPr>
              <a:t>. Esto permite </a:t>
            </a:r>
            <a:r>
              <a:rPr lang="es-ES_tradnl" b="1" dirty="0">
                <a:solidFill>
                  <a:srgbClr val="C00000"/>
                </a:solidFill>
                <a:latin typeface="Britannic Bold" panose="020B0903060703020204" pitchFamily="34" charset="0"/>
                <a:ea typeface="Segoe UI Black" panose="020B0A02040204020203" pitchFamily="34" charset="0"/>
              </a:rPr>
              <a:t>calcular los ángulos</a:t>
            </a:r>
            <a:r>
              <a:rPr lang="es-ES_tradnl" dirty="0">
                <a:solidFill>
                  <a:srgbClr val="002060"/>
                </a:solidFill>
              </a:rPr>
              <a:t> necesarios para apuntar el cañón con exactitud para impactar los blancos </a:t>
            </a:r>
            <a:r>
              <a:rPr lang="es-ES_tradnl" dirty="0" smtClean="0">
                <a:solidFill>
                  <a:srgbClr val="002060"/>
                </a:solidFill>
              </a:rPr>
              <a:t>escogidos</a:t>
            </a:r>
            <a:r>
              <a:rPr lang="es-ES_tradnl" dirty="0" smtClean="0"/>
              <a:t>.</a:t>
            </a:r>
            <a:endParaRPr lang="es-MX" dirty="0">
              <a:solidFill>
                <a:srgbClr val="002060"/>
              </a:solidFill>
            </a:endParaRPr>
          </a:p>
        </p:txBody>
      </p:sp>
      <p:sp>
        <p:nvSpPr>
          <p:cNvPr id="30" name="3 Rectángulo redondeado"/>
          <p:cNvSpPr/>
          <p:nvPr/>
        </p:nvSpPr>
        <p:spPr>
          <a:xfrm>
            <a:off x="785770" y="3260271"/>
            <a:ext cx="9706707" cy="3441142"/>
          </a:xfrm>
          <a:prstGeom prst="roundRect">
            <a:avLst/>
          </a:prstGeom>
          <a:solidFill>
            <a:srgbClr val="002060">
              <a:alpha val="12000"/>
            </a:srgbClr>
          </a:solidFill>
          <a:ln w="25400" cap="flat" cmpd="sng" algn="ctr">
            <a:solidFill>
              <a:srgbClr val="002060"/>
            </a:solidFill>
            <a:prstDash val="solid"/>
          </a:ln>
          <a:effectLst/>
          <a:scene3d>
            <a:camera prst="orthographicFront"/>
            <a:lightRig rig="threePt" dir="t"/>
          </a:scene3d>
          <a:sp3d>
            <a:bevelT/>
          </a:sp3d>
        </p:spPr>
        <p:txBody>
          <a:bodyPr anchor="ctr"/>
          <a:lstStyle/>
          <a:p>
            <a:pPr algn="just">
              <a:spcBef>
                <a:spcPts val="600"/>
              </a:spcBef>
            </a:pPr>
            <a:r>
              <a:rPr lang="es-ES_tradnl" dirty="0">
                <a:solidFill>
                  <a:srgbClr val="002060"/>
                </a:solidFill>
              </a:rPr>
              <a:t>En Para fijar y  mover un montaje en el plano horizontal de Ronza, éste se hace descansar en la </a:t>
            </a:r>
            <a:r>
              <a:rPr lang="es-ES_tradnl" dirty="0" smtClean="0">
                <a:solidFill>
                  <a:srgbClr val="002060"/>
                </a:solidFill>
              </a:rPr>
              <a:t>cubierta </a:t>
            </a:r>
            <a:r>
              <a:rPr lang="es-ES_tradnl" dirty="0">
                <a:solidFill>
                  <a:srgbClr val="002060"/>
                </a:solidFill>
              </a:rPr>
              <a:t>respectiva, en un conjunto de tres anillos circulares superpuestos que reciben el nombre de </a:t>
            </a:r>
            <a:r>
              <a:rPr lang="es-ES_tradnl" sz="1600" b="1" dirty="0">
                <a:solidFill>
                  <a:srgbClr val="002060"/>
                </a:solidFill>
                <a:latin typeface="Britannic Bold" panose="020B0903060703020204" pitchFamily="34" charset="0"/>
                <a:ea typeface="Segoe UI Black" panose="020B0A02040204020203" pitchFamily="34" charset="0"/>
              </a:rPr>
              <a:t>“SENDAS”</a:t>
            </a:r>
            <a:r>
              <a:rPr lang="es-ES_tradnl" dirty="0">
                <a:solidFill>
                  <a:srgbClr val="002060"/>
                </a:solidFill>
              </a:rPr>
              <a:t> :</a:t>
            </a:r>
          </a:p>
          <a:p>
            <a:pPr>
              <a:lnSpc>
                <a:spcPct val="80000"/>
              </a:lnSpc>
              <a:spcBef>
                <a:spcPct val="50000"/>
              </a:spcBef>
            </a:pPr>
            <a:r>
              <a:rPr lang="es-ES_tradnl" b="1" dirty="0">
                <a:solidFill>
                  <a:srgbClr val="C00000"/>
                </a:solidFill>
                <a:latin typeface="Britannic Bold" panose="020B0903060703020204" pitchFamily="34" charset="0"/>
                <a:ea typeface="Segoe UI Black" panose="020B0A02040204020203" pitchFamily="34" charset="0"/>
              </a:rPr>
              <a:t>SENDA </a:t>
            </a:r>
            <a:r>
              <a:rPr lang="es-ES_tradnl" b="1" dirty="0" smtClean="0">
                <a:solidFill>
                  <a:srgbClr val="C00000"/>
                </a:solidFill>
                <a:latin typeface="Britannic Bold" panose="020B0903060703020204" pitchFamily="34" charset="0"/>
                <a:ea typeface="Segoe UI Black" panose="020B0A02040204020203" pitchFamily="34" charset="0"/>
              </a:rPr>
              <a:t>INFERIOR:</a:t>
            </a:r>
            <a:r>
              <a:rPr lang="es-ES_tradnl" dirty="0" smtClean="0">
                <a:solidFill>
                  <a:srgbClr val="002060"/>
                </a:solidFill>
              </a:rPr>
              <a:t>	        Anillo </a:t>
            </a:r>
            <a:r>
              <a:rPr lang="es-ES_tradnl" dirty="0">
                <a:solidFill>
                  <a:srgbClr val="002060"/>
                </a:solidFill>
              </a:rPr>
              <a:t>circular que va soldado a la cubierta</a:t>
            </a:r>
            <a:r>
              <a:rPr lang="es-ES_tradnl" dirty="0"/>
              <a:t>.</a:t>
            </a:r>
          </a:p>
          <a:p>
            <a:pPr marL="2241550" indent="-2241550" algn="just">
              <a:lnSpc>
                <a:spcPct val="80000"/>
              </a:lnSpc>
              <a:spcBef>
                <a:spcPct val="50000"/>
              </a:spcBef>
            </a:pPr>
            <a:r>
              <a:rPr lang="es-ES_tradnl" b="1" dirty="0">
                <a:solidFill>
                  <a:srgbClr val="C00000"/>
                </a:solidFill>
                <a:latin typeface="Britannic Bold" panose="020B0903060703020204" pitchFamily="34" charset="0"/>
                <a:ea typeface="Segoe UI Black" panose="020B0A02040204020203" pitchFamily="34" charset="0"/>
              </a:rPr>
              <a:t>SENDA DE </a:t>
            </a:r>
            <a:r>
              <a:rPr lang="es-ES_tradnl" b="1" dirty="0" smtClean="0">
                <a:solidFill>
                  <a:srgbClr val="C00000"/>
                </a:solidFill>
                <a:latin typeface="Britannic Bold" panose="020B0903060703020204" pitchFamily="34" charset="0"/>
                <a:ea typeface="Segoe UI Black" panose="020B0A02040204020203" pitchFamily="34" charset="0"/>
              </a:rPr>
              <a:t>ROLETES:	</a:t>
            </a:r>
            <a:r>
              <a:rPr lang="es-ES_tradnl" dirty="0" smtClean="0">
                <a:solidFill>
                  <a:srgbClr val="002060"/>
                </a:solidFill>
              </a:rPr>
              <a:t>Anillo </a:t>
            </a:r>
            <a:r>
              <a:rPr lang="es-ES_tradnl" dirty="0">
                <a:solidFill>
                  <a:srgbClr val="002060"/>
                </a:solidFill>
              </a:rPr>
              <a:t>intermedio que en su interior posee calzos para </a:t>
            </a:r>
            <a:r>
              <a:rPr lang="es-ES_tradnl" dirty="0" smtClean="0">
                <a:solidFill>
                  <a:srgbClr val="002060"/>
                </a:solidFill>
              </a:rPr>
              <a:t>rodamientos cilíndricos </a:t>
            </a:r>
            <a:r>
              <a:rPr lang="es-ES_tradnl" dirty="0">
                <a:solidFill>
                  <a:srgbClr val="002060"/>
                </a:solidFill>
              </a:rPr>
              <a:t>denominados </a:t>
            </a:r>
            <a:r>
              <a:rPr lang="es-ES_tradnl" b="1" dirty="0"/>
              <a:t>“</a:t>
            </a:r>
            <a:r>
              <a:rPr lang="es-ES_tradnl" sz="1600" b="1" dirty="0">
                <a:solidFill>
                  <a:srgbClr val="002060"/>
                </a:solidFill>
                <a:latin typeface="Britannic Bold" panose="020B0903060703020204" pitchFamily="34" charset="0"/>
                <a:ea typeface="Segoe UI Black" panose="020B0A02040204020203" pitchFamily="34" charset="0"/>
              </a:rPr>
              <a:t>roletes</a:t>
            </a:r>
            <a:r>
              <a:rPr lang="es-ES_tradnl" dirty="0">
                <a:solidFill>
                  <a:srgbClr val="002060"/>
                </a:solidFill>
              </a:rPr>
              <a:t>”, los que al girar permiten el movimiento del montaje sobre ellos. </a:t>
            </a:r>
            <a:r>
              <a:rPr lang="es-ES_tradnl" dirty="0" smtClean="0">
                <a:solidFill>
                  <a:srgbClr val="002060"/>
                </a:solidFill>
              </a:rPr>
              <a:t>Se </a:t>
            </a:r>
            <a:r>
              <a:rPr lang="es-ES_tradnl" dirty="0">
                <a:solidFill>
                  <a:srgbClr val="002060"/>
                </a:solidFill>
              </a:rPr>
              <a:t>apoya sobre la senda inferior.</a:t>
            </a:r>
          </a:p>
          <a:p>
            <a:pPr marL="2241550" indent="-2241550" algn="just">
              <a:lnSpc>
                <a:spcPct val="80000"/>
              </a:lnSpc>
              <a:spcBef>
                <a:spcPct val="50000"/>
              </a:spcBef>
            </a:pPr>
            <a:r>
              <a:rPr lang="es-ES_tradnl" b="1" dirty="0">
                <a:solidFill>
                  <a:srgbClr val="C00000"/>
                </a:solidFill>
                <a:latin typeface="Britannic Bold" panose="020B0903060703020204" pitchFamily="34" charset="0"/>
                <a:ea typeface="Segoe UI Black" panose="020B0A02040204020203" pitchFamily="34" charset="0"/>
              </a:rPr>
              <a:t>SENDA </a:t>
            </a:r>
            <a:r>
              <a:rPr lang="es-ES_tradnl" b="1" dirty="0" smtClean="0">
                <a:solidFill>
                  <a:srgbClr val="C00000"/>
                </a:solidFill>
                <a:latin typeface="Britannic Bold" panose="020B0903060703020204" pitchFamily="34" charset="0"/>
                <a:ea typeface="Segoe UI Black" panose="020B0A02040204020203" pitchFamily="34" charset="0"/>
              </a:rPr>
              <a:t>SUPERIOR:	</a:t>
            </a:r>
            <a:r>
              <a:rPr lang="es-ES_tradnl" dirty="0" smtClean="0">
                <a:solidFill>
                  <a:srgbClr val="002060"/>
                </a:solidFill>
              </a:rPr>
              <a:t>Anillo </a:t>
            </a:r>
            <a:r>
              <a:rPr lang="es-ES_tradnl" dirty="0">
                <a:solidFill>
                  <a:srgbClr val="002060"/>
                </a:solidFill>
              </a:rPr>
              <a:t>circular que va fijo a la base del montaje y se apoya sobre la senda  </a:t>
            </a:r>
            <a:r>
              <a:rPr lang="es-ES_tradnl" dirty="0" smtClean="0">
                <a:solidFill>
                  <a:srgbClr val="002060"/>
                </a:solidFill>
              </a:rPr>
              <a:t>         de </a:t>
            </a:r>
            <a:r>
              <a:rPr lang="es-ES_tradnl" dirty="0">
                <a:solidFill>
                  <a:srgbClr val="002060"/>
                </a:solidFill>
              </a:rPr>
              <a:t>roletes.</a:t>
            </a:r>
          </a:p>
        </p:txBody>
      </p:sp>
    </p:spTree>
    <p:extLst>
      <p:ext uri="{BB962C8B-B14F-4D97-AF65-F5344CB8AC3E}">
        <p14:creationId xmlns:p14="http://schemas.microsoft.com/office/powerpoint/2010/main" val="2158778179"/>
      </p:ext>
    </p:extLst>
  </p:cSld>
  <p:clrMapOvr>
    <a:masterClrMapping/>
  </p:clrMapOvr>
  <p:timing>
    <p:tnLst>
      <p:par>
        <p:cTn id="1" dur="indefinite" restart="never" nodeType="tmRoot"/>
      </p:par>
    </p:tnLst>
  </p:timing>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8" name="Imagen 7"/>
          <p:cNvPicPr>
            <a:picLocks noChangeAspect="1"/>
          </p:cNvPicPr>
          <p:nvPr/>
        </p:nvPicPr>
        <p:blipFill>
          <a:blip r:embed="rId2"/>
          <a:stretch>
            <a:fillRect/>
          </a:stretch>
        </p:blipFill>
        <p:spPr>
          <a:xfrm>
            <a:off x="0" y="0"/>
            <a:ext cx="12191999" cy="6858000"/>
          </a:xfrm>
          <a:prstGeom prst="rect">
            <a:avLst/>
          </a:prstGeom>
        </p:spPr>
      </p:pic>
      <p:sp>
        <p:nvSpPr>
          <p:cNvPr id="10" name="Freeform: Shape 56">
            <a:extLst>
              <a:ext uri="{FF2B5EF4-FFF2-40B4-BE49-F238E27FC236}">
                <a16:creationId xmlns:a16="http://schemas.microsoft.com/office/drawing/2014/main" xmlns="" id="{4EACC83D-63BF-48EF-BF00-F6E678AB4972}"/>
              </a:ext>
            </a:extLst>
          </p:cNvPr>
          <p:cNvSpPr/>
          <p:nvPr/>
        </p:nvSpPr>
        <p:spPr>
          <a:xfrm>
            <a:off x="0" y="0"/>
            <a:ext cx="15268575" cy="6858000"/>
          </a:xfrm>
          <a:custGeom>
            <a:avLst/>
            <a:gdLst>
              <a:gd name="connsiteX0" fmla="*/ 0 w 4356100"/>
              <a:gd name="connsiteY0" fmla="*/ 0 h 6858000"/>
              <a:gd name="connsiteX1" fmla="*/ 2701925 w 4356100"/>
              <a:gd name="connsiteY1" fmla="*/ 0 h 6858000"/>
              <a:gd name="connsiteX2" fmla="*/ 4356100 w 4356100"/>
              <a:gd name="connsiteY2" fmla="*/ 6858000 h 6858000"/>
              <a:gd name="connsiteX3" fmla="*/ 0 w 4356100"/>
              <a:gd name="connsiteY3" fmla="*/ 6858000 h 6858000"/>
              <a:gd name="connsiteX4" fmla="*/ 0 w 4356100"/>
              <a:gd name="connsiteY4" fmla="*/ 0 h 6858000"/>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4356100" h="6858000">
                <a:moveTo>
                  <a:pt x="0" y="0"/>
                </a:moveTo>
                <a:lnTo>
                  <a:pt x="2701925" y="0"/>
                </a:lnTo>
                <a:lnTo>
                  <a:pt x="4356100" y="6858000"/>
                </a:lnTo>
                <a:lnTo>
                  <a:pt x="0" y="6858000"/>
                </a:lnTo>
                <a:lnTo>
                  <a:pt x="0" y="0"/>
                </a:lnTo>
                <a:close/>
              </a:path>
            </a:pathLst>
          </a:custGeom>
          <a:solidFill>
            <a:schemeClr val="bg1">
              <a:alpha val="74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endParaRPr lang="es-CL" dirty="0">
              <a:solidFill>
                <a:srgbClr val="CC9900"/>
              </a:solidFill>
            </a:endParaRPr>
          </a:p>
        </p:txBody>
      </p:sp>
      <p:pic>
        <p:nvPicPr>
          <p:cNvPr id="11" name="Imagen 10"/>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10975288" y="429614"/>
            <a:ext cx="880991" cy="880991"/>
          </a:xfrm>
          <a:prstGeom prst="rect">
            <a:avLst/>
          </a:prstGeom>
        </p:spPr>
      </p:pic>
      <p:sp>
        <p:nvSpPr>
          <p:cNvPr id="49" name="3 Rectángulo redondeado"/>
          <p:cNvSpPr/>
          <p:nvPr/>
        </p:nvSpPr>
        <p:spPr>
          <a:xfrm>
            <a:off x="1833562" y="786241"/>
            <a:ext cx="7058025" cy="526318"/>
          </a:xfrm>
          <a:prstGeom prst="roundRect">
            <a:avLst/>
          </a:prstGeom>
          <a:solidFill>
            <a:srgbClr val="EEECE1">
              <a:lumMod val="75000"/>
              <a:alpha val="50196"/>
            </a:srgbClr>
          </a:solidFill>
          <a:ln w="25400" cap="flat" cmpd="sng" algn="ctr">
            <a:solidFill>
              <a:srgbClr val="EEECE1">
                <a:lumMod val="50000"/>
              </a:srgbClr>
            </a:solidFill>
            <a:prstDash val="solid"/>
          </a:ln>
          <a:effectLst/>
          <a:scene3d>
            <a:camera prst="orthographicFront"/>
            <a:lightRig rig="threePt" dir="t"/>
          </a:scene3d>
          <a:sp3d>
            <a:bevelT/>
          </a:sp3d>
        </p:spPr>
        <p:txBody>
          <a:bodyPr anchor="ctr"/>
          <a:lstStyle/>
          <a:p>
            <a:pPr algn="ctr"/>
            <a:r>
              <a:rPr lang="es-ES_tradnl" sz="2400" b="1" dirty="0">
                <a:latin typeface="Britannic Bold" panose="020B0903060703020204" pitchFamily="34" charset="0"/>
                <a:ea typeface="Segoe UI Black" panose="020B0A02040204020203" pitchFamily="34" charset="0"/>
              </a:rPr>
              <a:t>PLATAFORMA INFERIOR DEL MONTAJE</a:t>
            </a:r>
            <a:endParaRPr lang="es-ES" sz="2400" b="1" dirty="0">
              <a:latin typeface="Britannic Bold" panose="020B0903060703020204" pitchFamily="34" charset="0"/>
              <a:ea typeface="Segoe UI Black" panose="020B0A02040204020203" pitchFamily="34" charset="0"/>
            </a:endParaRPr>
          </a:p>
        </p:txBody>
      </p:sp>
      <p:sp>
        <p:nvSpPr>
          <p:cNvPr id="50" name="AutoShape 43"/>
          <p:cNvSpPr>
            <a:spLocks noChangeArrowheads="1"/>
          </p:cNvSpPr>
          <p:nvPr/>
        </p:nvSpPr>
        <p:spPr bwMode="auto">
          <a:xfrm rot="-5400000">
            <a:off x="4829175" y="-847724"/>
            <a:ext cx="990600" cy="6248400"/>
          </a:xfrm>
          <a:prstGeom prst="flowChartMagneticDrum">
            <a:avLst/>
          </a:prstGeom>
          <a:solidFill>
            <a:schemeClr val="accent1">
              <a:alpha val="50000"/>
            </a:schemeClr>
          </a:solidFill>
          <a:ln w="9525">
            <a:solidFill>
              <a:schemeClr val="tx1"/>
            </a:solidFill>
            <a:round/>
            <a:headEnd/>
            <a:tailEnd/>
          </a:ln>
          <a:effectLst/>
        </p:spPr>
        <p:txBody>
          <a:bodyPr wrap="none" anchor="ctr"/>
          <a:lstStyle/>
          <a:p>
            <a:endParaRPr lang="es-CL"/>
          </a:p>
        </p:txBody>
      </p:sp>
      <p:grpSp>
        <p:nvGrpSpPr>
          <p:cNvPr id="51" name="Group 49"/>
          <p:cNvGrpSpPr>
            <a:grpSpLocks/>
          </p:cNvGrpSpPr>
          <p:nvPr/>
        </p:nvGrpSpPr>
        <p:grpSpPr bwMode="auto">
          <a:xfrm>
            <a:off x="2238374" y="2967038"/>
            <a:ext cx="6248400" cy="990600"/>
            <a:chOff x="1248" y="1632"/>
            <a:chExt cx="3936" cy="624"/>
          </a:xfrm>
        </p:grpSpPr>
        <p:sp>
          <p:nvSpPr>
            <p:cNvPr id="52" name="AutoShape 2"/>
            <p:cNvSpPr>
              <a:spLocks noChangeArrowheads="1"/>
            </p:cNvSpPr>
            <p:nvPr/>
          </p:nvSpPr>
          <p:spPr bwMode="auto">
            <a:xfrm rot="-5400000">
              <a:off x="2904" y="-24"/>
              <a:ext cx="624" cy="3936"/>
            </a:xfrm>
            <a:prstGeom prst="flowChartMagneticDrum">
              <a:avLst/>
            </a:prstGeom>
            <a:solidFill>
              <a:schemeClr val="accent1">
                <a:alpha val="50000"/>
              </a:schemeClr>
            </a:solidFill>
            <a:ln w="9525">
              <a:solidFill>
                <a:schemeClr val="tx1"/>
              </a:solidFill>
              <a:round/>
              <a:headEnd/>
              <a:tailEnd/>
            </a:ln>
            <a:effectLst/>
          </p:spPr>
          <p:txBody>
            <a:bodyPr wrap="none" anchor="ctr"/>
            <a:lstStyle/>
            <a:p>
              <a:endParaRPr lang="es-CL"/>
            </a:p>
          </p:txBody>
        </p:sp>
        <p:sp>
          <p:nvSpPr>
            <p:cNvPr id="53" name="Oval 3"/>
            <p:cNvSpPr>
              <a:spLocks noChangeArrowheads="1"/>
            </p:cNvSpPr>
            <p:nvPr/>
          </p:nvSpPr>
          <p:spPr bwMode="auto">
            <a:xfrm>
              <a:off x="1392" y="1680"/>
              <a:ext cx="3600" cy="96"/>
            </a:xfrm>
            <a:prstGeom prst="ellipse">
              <a:avLst/>
            </a:prstGeom>
            <a:solidFill>
              <a:srgbClr val="009900"/>
            </a:solidFill>
            <a:ln w="9525">
              <a:solidFill>
                <a:schemeClr val="tx1"/>
              </a:solidFill>
              <a:round/>
              <a:headEnd/>
              <a:tailEnd/>
            </a:ln>
            <a:effectLst/>
          </p:spPr>
          <p:txBody>
            <a:bodyPr wrap="none" anchor="ctr"/>
            <a:lstStyle/>
            <a:p>
              <a:endParaRPr lang="es-CL"/>
            </a:p>
          </p:txBody>
        </p:sp>
        <p:sp>
          <p:nvSpPr>
            <p:cNvPr id="54" name="Oval 6"/>
            <p:cNvSpPr>
              <a:spLocks noChangeArrowheads="1"/>
            </p:cNvSpPr>
            <p:nvPr/>
          </p:nvSpPr>
          <p:spPr bwMode="auto">
            <a:xfrm>
              <a:off x="2448" y="1776"/>
              <a:ext cx="144" cy="48"/>
            </a:xfrm>
            <a:prstGeom prst="ellipse">
              <a:avLst/>
            </a:prstGeom>
            <a:solidFill>
              <a:srgbClr val="FF0000"/>
            </a:solidFill>
            <a:ln w="9525">
              <a:solidFill>
                <a:schemeClr val="tx1"/>
              </a:solidFill>
              <a:round/>
              <a:headEnd/>
              <a:tailEnd/>
            </a:ln>
            <a:effectLst/>
          </p:spPr>
          <p:txBody>
            <a:bodyPr wrap="none" anchor="ctr"/>
            <a:lstStyle/>
            <a:p>
              <a:endParaRPr lang="es-CL"/>
            </a:p>
          </p:txBody>
        </p:sp>
        <p:sp>
          <p:nvSpPr>
            <p:cNvPr id="55" name="Oval 9"/>
            <p:cNvSpPr>
              <a:spLocks noChangeArrowheads="1"/>
            </p:cNvSpPr>
            <p:nvPr/>
          </p:nvSpPr>
          <p:spPr bwMode="auto">
            <a:xfrm>
              <a:off x="2160" y="1776"/>
              <a:ext cx="144" cy="48"/>
            </a:xfrm>
            <a:prstGeom prst="ellipse">
              <a:avLst/>
            </a:prstGeom>
            <a:solidFill>
              <a:srgbClr val="FF0000"/>
            </a:solidFill>
            <a:ln w="9525">
              <a:solidFill>
                <a:schemeClr val="tx1"/>
              </a:solidFill>
              <a:round/>
              <a:headEnd/>
              <a:tailEnd/>
            </a:ln>
            <a:effectLst/>
          </p:spPr>
          <p:txBody>
            <a:bodyPr wrap="none" anchor="ctr"/>
            <a:lstStyle/>
            <a:p>
              <a:endParaRPr lang="es-CL"/>
            </a:p>
          </p:txBody>
        </p:sp>
        <p:sp>
          <p:nvSpPr>
            <p:cNvPr id="56" name="Oval 10"/>
            <p:cNvSpPr>
              <a:spLocks noChangeArrowheads="1"/>
            </p:cNvSpPr>
            <p:nvPr/>
          </p:nvSpPr>
          <p:spPr bwMode="auto">
            <a:xfrm>
              <a:off x="2736" y="1776"/>
              <a:ext cx="144" cy="48"/>
            </a:xfrm>
            <a:prstGeom prst="ellipse">
              <a:avLst/>
            </a:prstGeom>
            <a:solidFill>
              <a:srgbClr val="FF0000"/>
            </a:solidFill>
            <a:ln w="9525">
              <a:solidFill>
                <a:schemeClr val="tx1"/>
              </a:solidFill>
              <a:round/>
              <a:headEnd/>
              <a:tailEnd/>
            </a:ln>
            <a:effectLst/>
          </p:spPr>
          <p:txBody>
            <a:bodyPr wrap="none" anchor="ctr"/>
            <a:lstStyle/>
            <a:p>
              <a:endParaRPr lang="es-CL"/>
            </a:p>
          </p:txBody>
        </p:sp>
        <p:sp>
          <p:nvSpPr>
            <p:cNvPr id="57" name="Oval 11"/>
            <p:cNvSpPr>
              <a:spLocks noChangeArrowheads="1"/>
            </p:cNvSpPr>
            <p:nvPr/>
          </p:nvSpPr>
          <p:spPr bwMode="auto">
            <a:xfrm>
              <a:off x="3024" y="1776"/>
              <a:ext cx="144" cy="48"/>
            </a:xfrm>
            <a:prstGeom prst="ellipse">
              <a:avLst/>
            </a:prstGeom>
            <a:solidFill>
              <a:srgbClr val="FF0000"/>
            </a:solidFill>
            <a:ln w="9525">
              <a:solidFill>
                <a:schemeClr val="tx1"/>
              </a:solidFill>
              <a:round/>
              <a:headEnd/>
              <a:tailEnd/>
            </a:ln>
            <a:effectLst/>
          </p:spPr>
          <p:txBody>
            <a:bodyPr wrap="none" anchor="ctr"/>
            <a:lstStyle/>
            <a:p>
              <a:endParaRPr lang="es-CL"/>
            </a:p>
          </p:txBody>
        </p:sp>
        <p:sp>
          <p:nvSpPr>
            <p:cNvPr id="58" name="Oval 12"/>
            <p:cNvSpPr>
              <a:spLocks noChangeArrowheads="1"/>
            </p:cNvSpPr>
            <p:nvPr/>
          </p:nvSpPr>
          <p:spPr bwMode="auto">
            <a:xfrm>
              <a:off x="3312" y="1776"/>
              <a:ext cx="144" cy="48"/>
            </a:xfrm>
            <a:prstGeom prst="ellipse">
              <a:avLst/>
            </a:prstGeom>
            <a:solidFill>
              <a:srgbClr val="FF0000"/>
            </a:solidFill>
            <a:ln w="9525">
              <a:solidFill>
                <a:schemeClr val="tx1"/>
              </a:solidFill>
              <a:round/>
              <a:headEnd/>
              <a:tailEnd/>
            </a:ln>
            <a:effectLst/>
          </p:spPr>
          <p:txBody>
            <a:bodyPr wrap="none" anchor="ctr"/>
            <a:lstStyle/>
            <a:p>
              <a:endParaRPr lang="es-CL"/>
            </a:p>
          </p:txBody>
        </p:sp>
        <p:sp>
          <p:nvSpPr>
            <p:cNvPr id="59" name="Oval 13"/>
            <p:cNvSpPr>
              <a:spLocks noChangeArrowheads="1"/>
            </p:cNvSpPr>
            <p:nvPr/>
          </p:nvSpPr>
          <p:spPr bwMode="auto">
            <a:xfrm>
              <a:off x="4368" y="1776"/>
              <a:ext cx="144" cy="48"/>
            </a:xfrm>
            <a:prstGeom prst="ellipse">
              <a:avLst/>
            </a:prstGeom>
            <a:solidFill>
              <a:srgbClr val="FF0000"/>
            </a:solidFill>
            <a:ln w="9525">
              <a:solidFill>
                <a:schemeClr val="tx1"/>
              </a:solidFill>
              <a:round/>
              <a:headEnd/>
              <a:tailEnd/>
            </a:ln>
            <a:effectLst/>
          </p:spPr>
          <p:txBody>
            <a:bodyPr wrap="none" anchor="ctr"/>
            <a:lstStyle/>
            <a:p>
              <a:endParaRPr lang="es-CL"/>
            </a:p>
          </p:txBody>
        </p:sp>
        <p:sp>
          <p:nvSpPr>
            <p:cNvPr id="60" name="Oval 14"/>
            <p:cNvSpPr>
              <a:spLocks noChangeArrowheads="1"/>
            </p:cNvSpPr>
            <p:nvPr/>
          </p:nvSpPr>
          <p:spPr bwMode="auto">
            <a:xfrm>
              <a:off x="4128" y="1776"/>
              <a:ext cx="144" cy="48"/>
            </a:xfrm>
            <a:prstGeom prst="ellipse">
              <a:avLst/>
            </a:prstGeom>
            <a:solidFill>
              <a:srgbClr val="FF0000"/>
            </a:solidFill>
            <a:ln w="9525">
              <a:solidFill>
                <a:schemeClr val="tx1"/>
              </a:solidFill>
              <a:round/>
              <a:headEnd/>
              <a:tailEnd/>
            </a:ln>
            <a:effectLst/>
          </p:spPr>
          <p:txBody>
            <a:bodyPr wrap="none" anchor="ctr"/>
            <a:lstStyle/>
            <a:p>
              <a:endParaRPr lang="es-CL"/>
            </a:p>
          </p:txBody>
        </p:sp>
        <p:sp>
          <p:nvSpPr>
            <p:cNvPr id="61" name="Oval 15"/>
            <p:cNvSpPr>
              <a:spLocks noChangeArrowheads="1"/>
            </p:cNvSpPr>
            <p:nvPr/>
          </p:nvSpPr>
          <p:spPr bwMode="auto">
            <a:xfrm>
              <a:off x="3888" y="1776"/>
              <a:ext cx="144" cy="48"/>
            </a:xfrm>
            <a:prstGeom prst="ellipse">
              <a:avLst/>
            </a:prstGeom>
            <a:solidFill>
              <a:srgbClr val="FF0000"/>
            </a:solidFill>
            <a:ln w="9525">
              <a:solidFill>
                <a:schemeClr val="tx1"/>
              </a:solidFill>
              <a:round/>
              <a:headEnd/>
              <a:tailEnd/>
            </a:ln>
            <a:effectLst/>
          </p:spPr>
          <p:txBody>
            <a:bodyPr wrap="none" anchor="ctr"/>
            <a:lstStyle/>
            <a:p>
              <a:endParaRPr lang="es-CL"/>
            </a:p>
          </p:txBody>
        </p:sp>
        <p:sp>
          <p:nvSpPr>
            <p:cNvPr id="62" name="Oval 16"/>
            <p:cNvSpPr>
              <a:spLocks noChangeArrowheads="1"/>
            </p:cNvSpPr>
            <p:nvPr/>
          </p:nvSpPr>
          <p:spPr bwMode="auto">
            <a:xfrm>
              <a:off x="3600" y="1776"/>
              <a:ext cx="144" cy="48"/>
            </a:xfrm>
            <a:prstGeom prst="ellipse">
              <a:avLst/>
            </a:prstGeom>
            <a:solidFill>
              <a:srgbClr val="FF0000"/>
            </a:solidFill>
            <a:ln w="9525">
              <a:solidFill>
                <a:schemeClr val="tx1"/>
              </a:solidFill>
              <a:round/>
              <a:headEnd/>
              <a:tailEnd/>
            </a:ln>
            <a:effectLst/>
          </p:spPr>
          <p:txBody>
            <a:bodyPr wrap="none" anchor="ctr"/>
            <a:lstStyle/>
            <a:p>
              <a:endParaRPr lang="es-CL"/>
            </a:p>
          </p:txBody>
        </p:sp>
        <p:sp>
          <p:nvSpPr>
            <p:cNvPr id="63" name="Oval 17"/>
            <p:cNvSpPr>
              <a:spLocks noChangeArrowheads="1"/>
            </p:cNvSpPr>
            <p:nvPr/>
          </p:nvSpPr>
          <p:spPr bwMode="auto">
            <a:xfrm>
              <a:off x="1920" y="1776"/>
              <a:ext cx="144" cy="48"/>
            </a:xfrm>
            <a:prstGeom prst="ellipse">
              <a:avLst/>
            </a:prstGeom>
            <a:solidFill>
              <a:srgbClr val="FF0000"/>
            </a:solidFill>
            <a:ln w="9525">
              <a:solidFill>
                <a:schemeClr val="tx1"/>
              </a:solidFill>
              <a:round/>
              <a:headEnd/>
              <a:tailEnd/>
            </a:ln>
            <a:effectLst/>
          </p:spPr>
          <p:txBody>
            <a:bodyPr wrap="none" anchor="ctr"/>
            <a:lstStyle/>
            <a:p>
              <a:endParaRPr lang="es-CL"/>
            </a:p>
          </p:txBody>
        </p:sp>
        <p:sp>
          <p:nvSpPr>
            <p:cNvPr id="64" name="Oval 19"/>
            <p:cNvSpPr>
              <a:spLocks noChangeArrowheads="1"/>
            </p:cNvSpPr>
            <p:nvPr/>
          </p:nvSpPr>
          <p:spPr bwMode="auto">
            <a:xfrm>
              <a:off x="4992" y="1728"/>
              <a:ext cx="144" cy="48"/>
            </a:xfrm>
            <a:prstGeom prst="ellipse">
              <a:avLst/>
            </a:prstGeom>
            <a:solidFill>
              <a:srgbClr val="FF0000"/>
            </a:solidFill>
            <a:ln w="9525">
              <a:solidFill>
                <a:schemeClr val="tx1"/>
              </a:solidFill>
              <a:round/>
              <a:headEnd/>
              <a:tailEnd/>
            </a:ln>
            <a:effectLst/>
          </p:spPr>
          <p:txBody>
            <a:bodyPr wrap="none" anchor="ctr"/>
            <a:lstStyle/>
            <a:p>
              <a:endParaRPr lang="es-CL"/>
            </a:p>
          </p:txBody>
        </p:sp>
        <p:sp>
          <p:nvSpPr>
            <p:cNvPr id="65" name="Oval 20"/>
            <p:cNvSpPr>
              <a:spLocks noChangeArrowheads="1"/>
            </p:cNvSpPr>
            <p:nvPr/>
          </p:nvSpPr>
          <p:spPr bwMode="auto">
            <a:xfrm>
              <a:off x="4800" y="1728"/>
              <a:ext cx="144" cy="48"/>
            </a:xfrm>
            <a:prstGeom prst="ellipse">
              <a:avLst/>
            </a:prstGeom>
            <a:solidFill>
              <a:srgbClr val="FF0000"/>
            </a:solidFill>
            <a:ln w="9525">
              <a:solidFill>
                <a:schemeClr val="tx1"/>
              </a:solidFill>
              <a:round/>
              <a:headEnd/>
              <a:tailEnd/>
            </a:ln>
            <a:effectLst/>
          </p:spPr>
          <p:txBody>
            <a:bodyPr wrap="none" anchor="ctr"/>
            <a:lstStyle/>
            <a:p>
              <a:endParaRPr lang="es-CL"/>
            </a:p>
          </p:txBody>
        </p:sp>
        <p:sp>
          <p:nvSpPr>
            <p:cNvPr id="66" name="Oval 21"/>
            <p:cNvSpPr>
              <a:spLocks noChangeArrowheads="1"/>
            </p:cNvSpPr>
            <p:nvPr/>
          </p:nvSpPr>
          <p:spPr bwMode="auto">
            <a:xfrm>
              <a:off x="1680" y="1776"/>
              <a:ext cx="144" cy="48"/>
            </a:xfrm>
            <a:prstGeom prst="ellipse">
              <a:avLst/>
            </a:prstGeom>
            <a:solidFill>
              <a:srgbClr val="FF0000"/>
            </a:solidFill>
            <a:ln w="9525">
              <a:solidFill>
                <a:schemeClr val="tx1"/>
              </a:solidFill>
              <a:round/>
              <a:headEnd/>
              <a:tailEnd/>
            </a:ln>
            <a:effectLst/>
          </p:spPr>
          <p:txBody>
            <a:bodyPr wrap="none" anchor="ctr"/>
            <a:lstStyle/>
            <a:p>
              <a:endParaRPr lang="es-CL"/>
            </a:p>
          </p:txBody>
        </p:sp>
        <p:sp>
          <p:nvSpPr>
            <p:cNvPr id="67" name="Oval 22"/>
            <p:cNvSpPr>
              <a:spLocks noChangeArrowheads="1"/>
            </p:cNvSpPr>
            <p:nvPr/>
          </p:nvSpPr>
          <p:spPr bwMode="auto">
            <a:xfrm>
              <a:off x="4608" y="1776"/>
              <a:ext cx="144" cy="48"/>
            </a:xfrm>
            <a:prstGeom prst="ellipse">
              <a:avLst/>
            </a:prstGeom>
            <a:solidFill>
              <a:srgbClr val="FF0000"/>
            </a:solidFill>
            <a:ln w="9525">
              <a:solidFill>
                <a:schemeClr val="tx1"/>
              </a:solidFill>
              <a:round/>
              <a:headEnd/>
              <a:tailEnd/>
            </a:ln>
            <a:effectLst/>
          </p:spPr>
          <p:txBody>
            <a:bodyPr wrap="none" anchor="ctr"/>
            <a:lstStyle/>
            <a:p>
              <a:endParaRPr lang="es-CL"/>
            </a:p>
          </p:txBody>
        </p:sp>
        <p:sp>
          <p:nvSpPr>
            <p:cNvPr id="68" name="AutoShape 24"/>
            <p:cNvSpPr>
              <a:spLocks noChangeArrowheads="1"/>
            </p:cNvSpPr>
            <p:nvPr/>
          </p:nvSpPr>
          <p:spPr bwMode="auto">
            <a:xfrm>
              <a:off x="3072" y="1632"/>
              <a:ext cx="96" cy="48"/>
            </a:xfrm>
            <a:prstGeom prst="roundRect">
              <a:avLst>
                <a:gd name="adj" fmla="val 16667"/>
              </a:avLst>
            </a:prstGeom>
            <a:solidFill>
              <a:srgbClr val="FF0000"/>
            </a:solidFill>
            <a:ln w="9525">
              <a:solidFill>
                <a:schemeClr val="tx1"/>
              </a:solidFill>
              <a:round/>
              <a:headEnd/>
              <a:tailEnd/>
            </a:ln>
            <a:effectLst/>
          </p:spPr>
          <p:txBody>
            <a:bodyPr wrap="none" anchor="ctr"/>
            <a:lstStyle/>
            <a:p>
              <a:endParaRPr lang="es-CL"/>
            </a:p>
          </p:txBody>
        </p:sp>
        <p:sp>
          <p:nvSpPr>
            <p:cNvPr id="69" name="AutoShape 25"/>
            <p:cNvSpPr>
              <a:spLocks noChangeArrowheads="1"/>
            </p:cNvSpPr>
            <p:nvPr/>
          </p:nvSpPr>
          <p:spPr bwMode="auto">
            <a:xfrm>
              <a:off x="3552" y="1632"/>
              <a:ext cx="96" cy="48"/>
            </a:xfrm>
            <a:prstGeom prst="roundRect">
              <a:avLst>
                <a:gd name="adj" fmla="val 16667"/>
              </a:avLst>
            </a:prstGeom>
            <a:solidFill>
              <a:srgbClr val="FF0000"/>
            </a:solidFill>
            <a:ln w="9525">
              <a:solidFill>
                <a:schemeClr val="tx1"/>
              </a:solidFill>
              <a:round/>
              <a:headEnd/>
              <a:tailEnd/>
            </a:ln>
            <a:effectLst/>
          </p:spPr>
          <p:txBody>
            <a:bodyPr wrap="none" anchor="ctr"/>
            <a:lstStyle/>
            <a:p>
              <a:endParaRPr lang="es-CL"/>
            </a:p>
          </p:txBody>
        </p:sp>
        <p:sp>
          <p:nvSpPr>
            <p:cNvPr id="70" name="AutoShape 26"/>
            <p:cNvSpPr>
              <a:spLocks noChangeArrowheads="1"/>
            </p:cNvSpPr>
            <p:nvPr/>
          </p:nvSpPr>
          <p:spPr bwMode="auto">
            <a:xfrm>
              <a:off x="3312" y="1632"/>
              <a:ext cx="96" cy="48"/>
            </a:xfrm>
            <a:prstGeom prst="roundRect">
              <a:avLst>
                <a:gd name="adj" fmla="val 16667"/>
              </a:avLst>
            </a:prstGeom>
            <a:solidFill>
              <a:srgbClr val="FF0000"/>
            </a:solidFill>
            <a:ln w="9525">
              <a:solidFill>
                <a:schemeClr val="tx1"/>
              </a:solidFill>
              <a:round/>
              <a:headEnd/>
              <a:tailEnd/>
            </a:ln>
            <a:effectLst/>
          </p:spPr>
          <p:txBody>
            <a:bodyPr wrap="none" anchor="ctr"/>
            <a:lstStyle/>
            <a:p>
              <a:endParaRPr lang="es-CL"/>
            </a:p>
          </p:txBody>
        </p:sp>
        <p:sp>
          <p:nvSpPr>
            <p:cNvPr id="71" name="AutoShape 27"/>
            <p:cNvSpPr>
              <a:spLocks noChangeArrowheads="1"/>
            </p:cNvSpPr>
            <p:nvPr/>
          </p:nvSpPr>
          <p:spPr bwMode="auto">
            <a:xfrm>
              <a:off x="2832" y="1632"/>
              <a:ext cx="96" cy="48"/>
            </a:xfrm>
            <a:prstGeom prst="roundRect">
              <a:avLst>
                <a:gd name="adj" fmla="val 16667"/>
              </a:avLst>
            </a:prstGeom>
            <a:solidFill>
              <a:srgbClr val="FF0000"/>
            </a:solidFill>
            <a:ln w="9525">
              <a:solidFill>
                <a:schemeClr val="tx1"/>
              </a:solidFill>
              <a:round/>
              <a:headEnd/>
              <a:tailEnd/>
            </a:ln>
            <a:effectLst/>
          </p:spPr>
          <p:txBody>
            <a:bodyPr wrap="none" anchor="ctr"/>
            <a:lstStyle/>
            <a:p>
              <a:endParaRPr lang="es-CL"/>
            </a:p>
          </p:txBody>
        </p:sp>
        <p:sp>
          <p:nvSpPr>
            <p:cNvPr id="72" name="AutoShape 28"/>
            <p:cNvSpPr>
              <a:spLocks noChangeArrowheads="1"/>
            </p:cNvSpPr>
            <p:nvPr/>
          </p:nvSpPr>
          <p:spPr bwMode="auto">
            <a:xfrm>
              <a:off x="3840" y="1632"/>
              <a:ext cx="96" cy="48"/>
            </a:xfrm>
            <a:prstGeom prst="roundRect">
              <a:avLst>
                <a:gd name="adj" fmla="val 16667"/>
              </a:avLst>
            </a:prstGeom>
            <a:solidFill>
              <a:srgbClr val="FF0000"/>
            </a:solidFill>
            <a:ln w="9525">
              <a:solidFill>
                <a:schemeClr val="tx1"/>
              </a:solidFill>
              <a:round/>
              <a:headEnd/>
              <a:tailEnd/>
            </a:ln>
            <a:effectLst/>
          </p:spPr>
          <p:txBody>
            <a:bodyPr wrap="none" anchor="ctr"/>
            <a:lstStyle/>
            <a:p>
              <a:endParaRPr lang="es-CL"/>
            </a:p>
          </p:txBody>
        </p:sp>
        <p:sp>
          <p:nvSpPr>
            <p:cNvPr id="73" name="AutoShape 29"/>
            <p:cNvSpPr>
              <a:spLocks noChangeArrowheads="1"/>
            </p:cNvSpPr>
            <p:nvPr/>
          </p:nvSpPr>
          <p:spPr bwMode="auto">
            <a:xfrm>
              <a:off x="2592" y="1632"/>
              <a:ext cx="96" cy="48"/>
            </a:xfrm>
            <a:prstGeom prst="roundRect">
              <a:avLst>
                <a:gd name="adj" fmla="val 16667"/>
              </a:avLst>
            </a:prstGeom>
            <a:solidFill>
              <a:srgbClr val="FF0000"/>
            </a:solidFill>
            <a:ln w="9525">
              <a:solidFill>
                <a:schemeClr val="tx1"/>
              </a:solidFill>
              <a:round/>
              <a:headEnd/>
              <a:tailEnd/>
            </a:ln>
            <a:effectLst/>
          </p:spPr>
          <p:txBody>
            <a:bodyPr wrap="none" anchor="ctr"/>
            <a:lstStyle/>
            <a:p>
              <a:endParaRPr lang="es-CL"/>
            </a:p>
          </p:txBody>
        </p:sp>
        <p:sp>
          <p:nvSpPr>
            <p:cNvPr id="74" name="AutoShape 30"/>
            <p:cNvSpPr>
              <a:spLocks noChangeArrowheads="1"/>
            </p:cNvSpPr>
            <p:nvPr/>
          </p:nvSpPr>
          <p:spPr bwMode="auto">
            <a:xfrm>
              <a:off x="4080" y="1632"/>
              <a:ext cx="96" cy="48"/>
            </a:xfrm>
            <a:custGeom>
              <a:avLst/>
              <a:gdLst>
                <a:gd name="G0" fmla="+- 5400 0 0"/>
                <a:gd name="G1" fmla="+- 21600 0 5400"/>
                <a:gd name="G2" fmla="*/ 5400 1 2"/>
                <a:gd name="G3" fmla="+- 21600 0 G2"/>
                <a:gd name="G4" fmla="+/ 5400 21600 2"/>
                <a:gd name="G5" fmla="+/ G1 0 2"/>
                <a:gd name="G6" fmla="*/ 21600 21600 5400"/>
                <a:gd name="G7" fmla="*/ G6 1 2"/>
                <a:gd name="G8" fmla="+- 21600 0 G7"/>
                <a:gd name="G9" fmla="*/ 21600 1 2"/>
                <a:gd name="G10" fmla="+- 5400 0 G9"/>
                <a:gd name="G11" fmla="?: G10 G8 0"/>
                <a:gd name="G12" fmla="?: G10 G7 21600"/>
                <a:gd name="T0" fmla="*/ 18900 w 21600"/>
                <a:gd name="T1" fmla="*/ 10800 h 21600"/>
                <a:gd name="T2" fmla="*/ 10800 w 21600"/>
                <a:gd name="T3" fmla="*/ 21600 h 21600"/>
                <a:gd name="T4" fmla="*/ 2700 w 21600"/>
                <a:gd name="T5" fmla="*/ 10800 h 21600"/>
                <a:gd name="T6" fmla="*/ 10800 w 21600"/>
                <a:gd name="T7" fmla="*/ 0 h 21600"/>
                <a:gd name="T8" fmla="*/ 4500 w 21600"/>
                <a:gd name="T9" fmla="*/ 4500 h 21600"/>
                <a:gd name="T10" fmla="*/ 17100 w 21600"/>
                <a:gd name="T11" fmla="*/ 17100 h 21600"/>
              </a:gdLst>
              <a:ahLst/>
              <a:cxnLst>
                <a:cxn ang="0">
                  <a:pos x="T0" y="T1"/>
                </a:cxn>
                <a:cxn ang="0">
                  <a:pos x="T2" y="T3"/>
                </a:cxn>
                <a:cxn ang="0">
                  <a:pos x="T4" y="T5"/>
                </a:cxn>
                <a:cxn ang="0">
                  <a:pos x="T6" y="T7"/>
                </a:cxn>
              </a:cxnLst>
              <a:rect l="T8" t="T9" r="T10" b="T11"/>
              <a:pathLst>
                <a:path w="21600" h="21600">
                  <a:moveTo>
                    <a:pt x="0" y="0"/>
                  </a:moveTo>
                  <a:lnTo>
                    <a:pt x="5400" y="21600"/>
                  </a:lnTo>
                  <a:lnTo>
                    <a:pt x="16200" y="21600"/>
                  </a:lnTo>
                  <a:lnTo>
                    <a:pt x="21600" y="0"/>
                  </a:lnTo>
                  <a:close/>
                </a:path>
              </a:pathLst>
            </a:custGeom>
            <a:solidFill>
              <a:srgbClr val="FF0000"/>
            </a:solidFill>
            <a:ln w="9525">
              <a:solidFill>
                <a:schemeClr val="tx1"/>
              </a:solidFill>
              <a:miter lim="800000"/>
              <a:headEnd/>
              <a:tailEnd/>
            </a:ln>
            <a:effectLst/>
          </p:spPr>
          <p:txBody>
            <a:bodyPr wrap="none" anchor="ctr"/>
            <a:lstStyle/>
            <a:p>
              <a:endParaRPr lang="es-CL"/>
            </a:p>
          </p:txBody>
        </p:sp>
        <p:sp>
          <p:nvSpPr>
            <p:cNvPr id="75" name="AutoShape 33"/>
            <p:cNvSpPr>
              <a:spLocks noChangeArrowheads="1"/>
            </p:cNvSpPr>
            <p:nvPr/>
          </p:nvSpPr>
          <p:spPr bwMode="auto">
            <a:xfrm flipV="1">
              <a:off x="2352" y="1632"/>
              <a:ext cx="96" cy="48"/>
            </a:xfrm>
            <a:custGeom>
              <a:avLst/>
              <a:gdLst>
                <a:gd name="G0" fmla="+- 5400 0 0"/>
                <a:gd name="G1" fmla="+- 21600 0 5400"/>
                <a:gd name="G2" fmla="*/ 5400 1 2"/>
                <a:gd name="G3" fmla="+- 21600 0 G2"/>
                <a:gd name="G4" fmla="+/ 5400 21600 2"/>
                <a:gd name="G5" fmla="+/ G1 0 2"/>
                <a:gd name="G6" fmla="*/ 21600 21600 5400"/>
                <a:gd name="G7" fmla="*/ G6 1 2"/>
                <a:gd name="G8" fmla="+- 21600 0 G7"/>
                <a:gd name="G9" fmla="*/ 21600 1 2"/>
                <a:gd name="G10" fmla="+- 5400 0 G9"/>
                <a:gd name="G11" fmla="?: G10 G8 0"/>
                <a:gd name="G12" fmla="?: G10 G7 21600"/>
                <a:gd name="T0" fmla="*/ 18900 w 21600"/>
                <a:gd name="T1" fmla="*/ 10800 h 21600"/>
                <a:gd name="T2" fmla="*/ 10800 w 21600"/>
                <a:gd name="T3" fmla="*/ 21600 h 21600"/>
                <a:gd name="T4" fmla="*/ 2700 w 21600"/>
                <a:gd name="T5" fmla="*/ 10800 h 21600"/>
                <a:gd name="T6" fmla="*/ 10800 w 21600"/>
                <a:gd name="T7" fmla="*/ 0 h 21600"/>
                <a:gd name="T8" fmla="*/ 4500 w 21600"/>
                <a:gd name="T9" fmla="*/ 4500 h 21600"/>
                <a:gd name="T10" fmla="*/ 17100 w 21600"/>
                <a:gd name="T11" fmla="*/ 17100 h 21600"/>
              </a:gdLst>
              <a:ahLst/>
              <a:cxnLst>
                <a:cxn ang="0">
                  <a:pos x="T0" y="T1"/>
                </a:cxn>
                <a:cxn ang="0">
                  <a:pos x="T2" y="T3"/>
                </a:cxn>
                <a:cxn ang="0">
                  <a:pos x="T4" y="T5"/>
                </a:cxn>
                <a:cxn ang="0">
                  <a:pos x="T6" y="T7"/>
                </a:cxn>
              </a:cxnLst>
              <a:rect l="T8" t="T9" r="T10" b="T11"/>
              <a:pathLst>
                <a:path w="21600" h="21600">
                  <a:moveTo>
                    <a:pt x="0" y="0"/>
                  </a:moveTo>
                  <a:lnTo>
                    <a:pt x="5400" y="21600"/>
                  </a:lnTo>
                  <a:lnTo>
                    <a:pt x="16200" y="21600"/>
                  </a:lnTo>
                  <a:lnTo>
                    <a:pt x="21600" y="0"/>
                  </a:lnTo>
                  <a:close/>
                </a:path>
              </a:pathLst>
            </a:custGeom>
            <a:solidFill>
              <a:srgbClr val="FF0000"/>
            </a:solidFill>
            <a:ln w="9525">
              <a:solidFill>
                <a:schemeClr val="tx1"/>
              </a:solidFill>
              <a:miter lim="800000"/>
              <a:headEnd/>
              <a:tailEnd/>
            </a:ln>
            <a:effectLst/>
          </p:spPr>
          <p:txBody>
            <a:bodyPr wrap="none" anchor="ctr"/>
            <a:lstStyle/>
            <a:p>
              <a:endParaRPr lang="es-CL"/>
            </a:p>
          </p:txBody>
        </p:sp>
        <p:sp>
          <p:nvSpPr>
            <p:cNvPr id="76" name="AutoShape 35"/>
            <p:cNvSpPr>
              <a:spLocks noChangeArrowheads="1"/>
            </p:cNvSpPr>
            <p:nvPr/>
          </p:nvSpPr>
          <p:spPr bwMode="auto">
            <a:xfrm>
              <a:off x="2160" y="1632"/>
              <a:ext cx="96" cy="48"/>
            </a:xfrm>
            <a:prstGeom prst="roundRect">
              <a:avLst>
                <a:gd name="adj" fmla="val 50000"/>
              </a:avLst>
            </a:prstGeom>
            <a:solidFill>
              <a:srgbClr val="FF0000"/>
            </a:solidFill>
            <a:ln w="9525">
              <a:solidFill>
                <a:schemeClr val="tx1"/>
              </a:solidFill>
              <a:round/>
              <a:headEnd/>
              <a:tailEnd/>
            </a:ln>
            <a:effectLst/>
          </p:spPr>
          <p:txBody>
            <a:bodyPr wrap="none" anchor="ctr"/>
            <a:lstStyle/>
            <a:p>
              <a:endParaRPr lang="es-CL"/>
            </a:p>
          </p:txBody>
        </p:sp>
        <p:sp>
          <p:nvSpPr>
            <p:cNvPr id="77" name="AutoShape 36"/>
            <p:cNvSpPr>
              <a:spLocks noChangeArrowheads="1"/>
            </p:cNvSpPr>
            <p:nvPr/>
          </p:nvSpPr>
          <p:spPr bwMode="auto">
            <a:xfrm>
              <a:off x="1536" y="1728"/>
              <a:ext cx="48" cy="48"/>
            </a:xfrm>
            <a:prstGeom prst="roundRect">
              <a:avLst>
                <a:gd name="adj" fmla="val 16667"/>
              </a:avLst>
            </a:prstGeom>
            <a:solidFill>
              <a:srgbClr val="FF0000"/>
            </a:solidFill>
            <a:ln w="9525">
              <a:solidFill>
                <a:schemeClr val="tx1"/>
              </a:solidFill>
              <a:round/>
              <a:headEnd/>
              <a:tailEnd/>
            </a:ln>
            <a:effectLst/>
          </p:spPr>
          <p:txBody>
            <a:bodyPr wrap="none" anchor="ctr"/>
            <a:lstStyle/>
            <a:p>
              <a:endParaRPr lang="es-CL"/>
            </a:p>
          </p:txBody>
        </p:sp>
        <p:sp>
          <p:nvSpPr>
            <p:cNvPr id="78" name="Rectangle 37"/>
            <p:cNvSpPr>
              <a:spLocks noChangeArrowheads="1"/>
            </p:cNvSpPr>
            <p:nvPr/>
          </p:nvSpPr>
          <p:spPr bwMode="auto">
            <a:xfrm>
              <a:off x="4272" y="1632"/>
              <a:ext cx="96" cy="48"/>
            </a:xfrm>
            <a:prstGeom prst="rect">
              <a:avLst/>
            </a:prstGeom>
            <a:solidFill>
              <a:srgbClr val="FF0000"/>
            </a:solidFill>
            <a:ln w="9525">
              <a:solidFill>
                <a:schemeClr val="tx1"/>
              </a:solidFill>
              <a:miter lim="800000"/>
              <a:headEnd/>
              <a:tailEnd/>
            </a:ln>
            <a:effectLst/>
          </p:spPr>
          <p:txBody>
            <a:bodyPr wrap="none" anchor="ctr"/>
            <a:lstStyle/>
            <a:p>
              <a:endParaRPr lang="es-CL"/>
            </a:p>
          </p:txBody>
        </p:sp>
        <p:sp>
          <p:nvSpPr>
            <p:cNvPr id="79" name="Rectangle 38"/>
            <p:cNvSpPr>
              <a:spLocks noChangeArrowheads="1"/>
            </p:cNvSpPr>
            <p:nvPr/>
          </p:nvSpPr>
          <p:spPr bwMode="auto">
            <a:xfrm>
              <a:off x="4512" y="1632"/>
              <a:ext cx="96" cy="48"/>
            </a:xfrm>
            <a:prstGeom prst="rect">
              <a:avLst/>
            </a:prstGeom>
            <a:solidFill>
              <a:srgbClr val="FF0000"/>
            </a:solidFill>
            <a:ln w="9525">
              <a:solidFill>
                <a:schemeClr val="tx1"/>
              </a:solidFill>
              <a:miter lim="800000"/>
              <a:headEnd/>
              <a:tailEnd/>
            </a:ln>
            <a:effectLst/>
          </p:spPr>
          <p:txBody>
            <a:bodyPr wrap="none" anchor="ctr"/>
            <a:lstStyle/>
            <a:p>
              <a:endParaRPr lang="es-CL"/>
            </a:p>
          </p:txBody>
        </p:sp>
        <p:sp>
          <p:nvSpPr>
            <p:cNvPr id="80" name="Rectangle 39"/>
            <p:cNvSpPr>
              <a:spLocks noChangeArrowheads="1"/>
            </p:cNvSpPr>
            <p:nvPr/>
          </p:nvSpPr>
          <p:spPr bwMode="auto">
            <a:xfrm>
              <a:off x="4704" y="1680"/>
              <a:ext cx="96" cy="48"/>
            </a:xfrm>
            <a:prstGeom prst="rect">
              <a:avLst/>
            </a:prstGeom>
            <a:solidFill>
              <a:srgbClr val="FF0000"/>
            </a:solidFill>
            <a:ln w="9525">
              <a:solidFill>
                <a:schemeClr val="tx1"/>
              </a:solidFill>
              <a:miter lim="800000"/>
              <a:headEnd/>
              <a:tailEnd/>
            </a:ln>
            <a:effectLst/>
          </p:spPr>
          <p:txBody>
            <a:bodyPr wrap="none" anchor="ctr"/>
            <a:lstStyle/>
            <a:p>
              <a:endParaRPr lang="es-CL"/>
            </a:p>
          </p:txBody>
        </p:sp>
        <p:sp>
          <p:nvSpPr>
            <p:cNvPr id="81" name="Rectangle 40"/>
            <p:cNvSpPr>
              <a:spLocks noChangeArrowheads="1"/>
            </p:cNvSpPr>
            <p:nvPr/>
          </p:nvSpPr>
          <p:spPr bwMode="auto">
            <a:xfrm>
              <a:off x="1344" y="1728"/>
              <a:ext cx="96" cy="48"/>
            </a:xfrm>
            <a:prstGeom prst="rect">
              <a:avLst/>
            </a:prstGeom>
            <a:solidFill>
              <a:srgbClr val="FF0000"/>
            </a:solidFill>
            <a:ln w="9525">
              <a:solidFill>
                <a:schemeClr val="tx1"/>
              </a:solidFill>
              <a:miter lim="800000"/>
              <a:headEnd/>
              <a:tailEnd/>
            </a:ln>
            <a:effectLst/>
          </p:spPr>
          <p:txBody>
            <a:bodyPr wrap="none" anchor="ctr"/>
            <a:lstStyle/>
            <a:p>
              <a:endParaRPr lang="es-CL"/>
            </a:p>
          </p:txBody>
        </p:sp>
        <p:sp>
          <p:nvSpPr>
            <p:cNvPr id="82" name="Rectangle 41"/>
            <p:cNvSpPr>
              <a:spLocks noChangeArrowheads="1"/>
            </p:cNvSpPr>
            <p:nvPr/>
          </p:nvSpPr>
          <p:spPr bwMode="auto">
            <a:xfrm>
              <a:off x="1968" y="1632"/>
              <a:ext cx="48" cy="48"/>
            </a:xfrm>
            <a:prstGeom prst="rect">
              <a:avLst/>
            </a:prstGeom>
            <a:solidFill>
              <a:srgbClr val="FF0000"/>
            </a:solidFill>
            <a:ln w="9525">
              <a:solidFill>
                <a:schemeClr val="tx1"/>
              </a:solidFill>
              <a:miter lim="800000"/>
              <a:headEnd/>
              <a:tailEnd/>
            </a:ln>
            <a:effectLst/>
          </p:spPr>
          <p:txBody>
            <a:bodyPr wrap="none" anchor="ctr"/>
            <a:lstStyle/>
            <a:p>
              <a:endParaRPr lang="es-CL"/>
            </a:p>
          </p:txBody>
        </p:sp>
        <p:sp>
          <p:nvSpPr>
            <p:cNvPr id="83" name="Rectangle 42"/>
            <p:cNvSpPr>
              <a:spLocks noChangeArrowheads="1"/>
            </p:cNvSpPr>
            <p:nvPr/>
          </p:nvSpPr>
          <p:spPr bwMode="auto">
            <a:xfrm>
              <a:off x="1632" y="1680"/>
              <a:ext cx="96" cy="48"/>
            </a:xfrm>
            <a:prstGeom prst="rect">
              <a:avLst/>
            </a:prstGeom>
            <a:solidFill>
              <a:srgbClr val="FF0000"/>
            </a:solidFill>
            <a:ln w="9525">
              <a:solidFill>
                <a:schemeClr val="tx1"/>
              </a:solidFill>
              <a:miter lim="800000"/>
              <a:headEnd/>
              <a:tailEnd/>
            </a:ln>
            <a:effectLst/>
          </p:spPr>
          <p:txBody>
            <a:bodyPr wrap="none" anchor="ctr"/>
            <a:lstStyle/>
            <a:p>
              <a:endParaRPr lang="es-CL"/>
            </a:p>
          </p:txBody>
        </p:sp>
        <p:sp>
          <p:nvSpPr>
            <p:cNvPr id="84" name="WordArt 44"/>
            <p:cNvSpPr>
              <a:spLocks noChangeArrowheads="1" noChangeShapeType="1" noTextEdit="1"/>
            </p:cNvSpPr>
            <p:nvPr/>
          </p:nvSpPr>
          <p:spPr bwMode="auto">
            <a:xfrm>
              <a:off x="1506" y="1920"/>
              <a:ext cx="3342" cy="240"/>
            </a:xfrm>
            <a:prstGeom prst="rect">
              <a:avLst/>
            </a:prstGeom>
          </p:spPr>
          <p:txBody>
            <a:bodyPr wrap="none" fromWordArt="1">
              <a:prstTxWarp prst="textCanDown">
                <a:avLst>
                  <a:gd name="adj" fmla="val 33333"/>
                </a:avLst>
              </a:prstTxWarp>
            </a:bodyPr>
            <a:lstStyle/>
            <a:p>
              <a:r>
                <a:rPr lang="es-CL" sz="3600" kern="10">
                  <a:ln w="9525">
                    <a:solidFill>
                      <a:srgbClr val="000000"/>
                    </a:solidFill>
                    <a:round/>
                    <a:headEnd/>
                    <a:tailEnd/>
                  </a:ln>
                  <a:solidFill>
                    <a:srgbClr val="000000"/>
                  </a:solidFill>
                  <a:latin typeface="Times New Roman"/>
                  <a:cs typeface="Times New Roman"/>
                </a:rPr>
                <a:t>SENDA DE ROLETES</a:t>
              </a:r>
            </a:p>
          </p:txBody>
        </p:sp>
      </p:grpSp>
      <p:sp>
        <p:nvSpPr>
          <p:cNvPr id="85" name="Oval 46"/>
          <p:cNvSpPr>
            <a:spLocks noChangeArrowheads="1"/>
          </p:cNvSpPr>
          <p:nvPr/>
        </p:nvSpPr>
        <p:spPr bwMode="auto">
          <a:xfrm>
            <a:off x="2505075" y="1857375"/>
            <a:ext cx="5562600" cy="152400"/>
          </a:xfrm>
          <a:prstGeom prst="ellipse">
            <a:avLst/>
          </a:prstGeom>
          <a:solidFill>
            <a:srgbClr val="009900"/>
          </a:solidFill>
          <a:ln w="9525">
            <a:solidFill>
              <a:schemeClr val="tx1"/>
            </a:solidFill>
            <a:round/>
            <a:headEnd/>
            <a:tailEnd/>
          </a:ln>
          <a:effectLst/>
        </p:spPr>
        <p:txBody>
          <a:bodyPr wrap="none" anchor="ctr"/>
          <a:lstStyle/>
          <a:p>
            <a:endParaRPr lang="es-CL"/>
          </a:p>
        </p:txBody>
      </p:sp>
      <p:grpSp>
        <p:nvGrpSpPr>
          <p:cNvPr id="86" name="Group 50"/>
          <p:cNvGrpSpPr>
            <a:grpSpLocks/>
          </p:cNvGrpSpPr>
          <p:nvPr/>
        </p:nvGrpSpPr>
        <p:grpSpPr bwMode="auto">
          <a:xfrm>
            <a:off x="2200275" y="4071938"/>
            <a:ext cx="6172200" cy="990600"/>
            <a:chOff x="1296" y="2592"/>
            <a:chExt cx="3888" cy="624"/>
          </a:xfrm>
        </p:grpSpPr>
        <p:sp>
          <p:nvSpPr>
            <p:cNvPr id="87" name="AutoShape 4"/>
            <p:cNvSpPr>
              <a:spLocks noChangeArrowheads="1"/>
            </p:cNvSpPr>
            <p:nvPr/>
          </p:nvSpPr>
          <p:spPr bwMode="auto">
            <a:xfrm flipH="1">
              <a:off x="1296" y="2592"/>
              <a:ext cx="3888" cy="624"/>
            </a:xfrm>
            <a:prstGeom prst="flowChartMagneticDisk">
              <a:avLst/>
            </a:prstGeom>
            <a:solidFill>
              <a:schemeClr val="accent1">
                <a:alpha val="50000"/>
              </a:schemeClr>
            </a:solidFill>
            <a:ln w="9525">
              <a:solidFill>
                <a:schemeClr val="tx1"/>
              </a:solidFill>
              <a:round/>
              <a:headEnd/>
              <a:tailEnd/>
            </a:ln>
            <a:effectLst/>
          </p:spPr>
          <p:txBody>
            <a:bodyPr wrap="none" anchor="ctr"/>
            <a:lstStyle/>
            <a:p>
              <a:endParaRPr lang="es-CL"/>
            </a:p>
          </p:txBody>
        </p:sp>
        <p:sp>
          <p:nvSpPr>
            <p:cNvPr id="88" name="WordArt 45"/>
            <p:cNvSpPr>
              <a:spLocks noChangeArrowheads="1" noChangeShapeType="1" noTextEdit="1"/>
            </p:cNvSpPr>
            <p:nvPr/>
          </p:nvSpPr>
          <p:spPr bwMode="auto">
            <a:xfrm>
              <a:off x="1440" y="2832"/>
              <a:ext cx="3600" cy="240"/>
            </a:xfrm>
            <a:prstGeom prst="rect">
              <a:avLst/>
            </a:prstGeom>
          </p:spPr>
          <p:txBody>
            <a:bodyPr wrap="none" fromWordArt="1">
              <a:prstTxWarp prst="textCanDown">
                <a:avLst>
                  <a:gd name="adj" fmla="val 33333"/>
                </a:avLst>
              </a:prstTxWarp>
            </a:bodyPr>
            <a:lstStyle/>
            <a:p>
              <a:r>
                <a:rPr lang="es-CL" sz="3600" kern="10">
                  <a:ln w="9525">
                    <a:solidFill>
                      <a:srgbClr val="000000"/>
                    </a:solidFill>
                    <a:round/>
                    <a:headEnd/>
                    <a:tailEnd/>
                  </a:ln>
                  <a:solidFill>
                    <a:srgbClr val="000000"/>
                  </a:solidFill>
                  <a:latin typeface="Times New Roman"/>
                  <a:cs typeface="Times New Roman"/>
                </a:rPr>
                <a:t>SENDA INFERIOR</a:t>
              </a:r>
            </a:p>
          </p:txBody>
        </p:sp>
        <p:sp>
          <p:nvSpPr>
            <p:cNvPr id="89" name="Oval 47"/>
            <p:cNvSpPr>
              <a:spLocks noChangeArrowheads="1"/>
            </p:cNvSpPr>
            <p:nvPr/>
          </p:nvSpPr>
          <p:spPr bwMode="auto">
            <a:xfrm>
              <a:off x="1536" y="2640"/>
              <a:ext cx="3504" cy="96"/>
            </a:xfrm>
            <a:prstGeom prst="ellipse">
              <a:avLst/>
            </a:prstGeom>
            <a:solidFill>
              <a:srgbClr val="009900"/>
            </a:solidFill>
            <a:ln w="9525">
              <a:solidFill>
                <a:schemeClr val="tx1"/>
              </a:solidFill>
              <a:round/>
              <a:headEnd/>
              <a:tailEnd/>
            </a:ln>
            <a:effectLst/>
          </p:spPr>
          <p:txBody>
            <a:bodyPr wrap="none" anchor="ctr"/>
            <a:lstStyle/>
            <a:p>
              <a:endParaRPr lang="es-CL"/>
            </a:p>
          </p:txBody>
        </p:sp>
      </p:grpSp>
      <p:sp>
        <p:nvSpPr>
          <p:cNvPr id="90" name="WordArt 48"/>
          <p:cNvSpPr>
            <a:spLocks noChangeArrowheads="1" noChangeShapeType="1" noTextEdit="1"/>
          </p:cNvSpPr>
          <p:nvPr/>
        </p:nvSpPr>
        <p:spPr bwMode="auto">
          <a:xfrm>
            <a:off x="2428875" y="2162175"/>
            <a:ext cx="5867400" cy="458788"/>
          </a:xfrm>
          <a:prstGeom prst="rect">
            <a:avLst/>
          </a:prstGeom>
        </p:spPr>
        <p:txBody>
          <a:bodyPr wrap="none" fromWordArt="1">
            <a:prstTxWarp prst="textCanDown">
              <a:avLst>
                <a:gd name="adj" fmla="val 33333"/>
              </a:avLst>
            </a:prstTxWarp>
          </a:bodyPr>
          <a:lstStyle/>
          <a:p>
            <a:r>
              <a:rPr lang="es-CL" sz="3600" kern="10" dirty="0">
                <a:ln w="9525">
                  <a:solidFill>
                    <a:srgbClr val="000000"/>
                  </a:solidFill>
                  <a:round/>
                  <a:headEnd/>
                  <a:tailEnd/>
                </a:ln>
                <a:effectLst>
                  <a:outerShdw blurRad="50800" dist="38100" dir="2700000" algn="tl" rotWithShape="0">
                    <a:prstClr val="black">
                      <a:alpha val="40000"/>
                    </a:prstClr>
                  </a:outerShdw>
                </a:effectLst>
                <a:latin typeface="Times New Roman"/>
                <a:cs typeface="Times New Roman"/>
              </a:rPr>
              <a:t>SENDA SUPERIOR</a:t>
            </a:r>
          </a:p>
        </p:txBody>
      </p:sp>
      <p:sp>
        <p:nvSpPr>
          <p:cNvPr id="91" name="AutoShape 57"/>
          <p:cNvSpPr>
            <a:spLocks noChangeArrowheads="1"/>
          </p:cNvSpPr>
          <p:nvPr/>
        </p:nvSpPr>
        <p:spPr bwMode="auto">
          <a:xfrm>
            <a:off x="2200274" y="1344307"/>
            <a:ext cx="457199" cy="474968"/>
          </a:xfrm>
          <a:prstGeom prst="downArrow">
            <a:avLst>
              <a:gd name="adj1" fmla="val 50000"/>
              <a:gd name="adj2" fmla="val 41728"/>
            </a:avLst>
          </a:prstGeom>
          <a:solidFill>
            <a:schemeClr val="accent1"/>
          </a:solidFill>
          <a:ln w="9525" algn="ctr">
            <a:solidFill>
              <a:schemeClr val="tx1"/>
            </a:solidFill>
            <a:miter lim="800000"/>
            <a:headEnd/>
            <a:tailEnd/>
          </a:ln>
          <a:effectLst/>
        </p:spPr>
        <p:txBody>
          <a:bodyPr wrap="none" anchor="ctr"/>
          <a:lstStyle/>
          <a:p>
            <a:endParaRPr lang="es-CL"/>
          </a:p>
        </p:txBody>
      </p:sp>
      <p:sp>
        <p:nvSpPr>
          <p:cNvPr id="94" name="AutoShape 57"/>
          <p:cNvSpPr>
            <a:spLocks noChangeArrowheads="1"/>
          </p:cNvSpPr>
          <p:nvPr/>
        </p:nvSpPr>
        <p:spPr bwMode="auto">
          <a:xfrm>
            <a:off x="4983956" y="1354473"/>
            <a:ext cx="457199" cy="474968"/>
          </a:xfrm>
          <a:prstGeom prst="downArrow">
            <a:avLst>
              <a:gd name="adj1" fmla="val 50000"/>
              <a:gd name="adj2" fmla="val 41728"/>
            </a:avLst>
          </a:prstGeom>
          <a:solidFill>
            <a:schemeClr val="accent1"/>
          </a:solidFill>
          <a:ln w="9525" algn="ctr">
            <a:solidFill>
              <a:schemeClr val="tx1"/>
            </a:solidFill>
            <a:miter lim="800000"/>
            <a:headEnd/>
            <a:tailEnd/>
          </a:ln>
          <a:effectLst/>
        </p:spPr>
        <p:txBody>
          <a:bodyPr wrap="none" anchor="ctr"/>
          <a:lstStyle/>
          <a:p>
            <a:endParaRPr lang="es-CL" dirty="0"/>
          </a:p>
        </p:txBody>
      </p:sp>
      <p:sp>
        <p:nvSpPr>
          <p:cNvPr id="95" name="AutoShape 57"/>
          <p:cNvSpPr>
            <a:spLocks noChangeArrowheads="1"/>
          </p:cNvSpPr>
          <p:nvPr/>
        </p:nvSpPr>
        <p:spPr bwMode="auto">
          <a:xfrm>
            <a:off x="7953375" y="1354473"/>
            <a:ext cx="457199" cy="474968"/>
          </a:xfrm>
          <a:prstGeom prst="downArrow">
            <a:avLst>
              <a:gd name="adj1" fmla="val 50000"/>
              <a:gd name="adj2" fmla="val 41728"/>
            </a:avLst>
          </a:prstGeom>
          <a:solidFill>
            <a:schemeClr val="accent1"/>
          </a:solidFill>
          <a:ln w="9525" algn="ctr">
            <a:solidFill>
              <a:schemeClr val="tx1"/>
            </a:solidFill>
            <a:miter lim="800000"/>
            <a:headEnd/>
            <a:tailEnd/>
          </a:ln>
          <a:effectLst/>
        </p:spPr>
        <p:txBody>
          <a:bodyPr wrap="none" anchor="ctr"/>
          <a:lstStyle/>
          <a:p>
            <a:endParaRPr lang="es-CL" dirty="0"/>
          </a:p>
        </p:txBody>
      </p:sp>
      <p:sp>
        <p:nvSpPr>
          <p:cNvPr id="96" name="Text Box 16"/>
          <p:cNvSpPr txBox="1">
            <a:spLocks noChangeArrowheads="1"/>
          </p:cNvSpPr>
          <p:nvPr/>
        </p:nvSpPr>
        <p:spPr bwMode="auto">
          <a:xfrm>
            <a:off x="9220225" y="2520018"/>
            <a:ext cx="1496569" cy="523220"/>
          </a:xfrm>
          <a:prstGeom prst="rect">
            <a:avLst/>
          </a:prstGeom>
          <a:solidFill>
            <a:schemeClr val="accent4">
              <a:lumMod val="60000"/>
              <a:lumOff val="40000"/>
            </a:schemeClr>
          </a:solidFill>
          <a:ln w="28575" algn="ctr">
            <a:solidFill>
              <a:schemeClr val="tx1"/>
            </a:solidFill>
            <a:miter lim="800000"/>
            <a:headEnd/>
            <a:tailEnd/>
          </a:ln>
          <a:effectLst/>
        </p:spPr>
        <p:txBody>
          <a:bodyPr wrap="square">
            <a:spAutoFit/>
          </a:bodyPr>
          <a:lstStyle>
            <a:defPPr>
              <a:defRPr lang="es-CL"/>
            </a:defPPr>
            <a:lvl1pPr algn="ctr">
              <a:spcBef>
                <a:spcPct val="50000"/>
              </a:spcBef>
            </a:lvl1pPr>
          </a:lstStyle>
          <a:p>
            <a:r>
              <a:rPr lang="es-ES_tradnl" sz="1400" b="1" dirty="0" smtClean="0"/>
              <a:t>Rodamiento Tipo Rolete</a:t>
            </a:r>
            <a:endParaRPr lang="es-ES" sz="1400" b="1" dirty="0"/>
          </a:p>
        </p:txBody>
      </p:sp>
      <p:cxnSp>
        <p:nvCxnSpPr>
          <p:cNvPr id="97" name="Conector recto de flecha 96"/>
          <p:cNvCxnSpPr/>
          <p:nvPr/>
        </p:nvCxnSpPr>
        <p:spPr>
          <a:xfrm flipH="1">
            <a:off x="8316493" y="2771776"/>
            <a:ext cx="914399" cy="388471"/>
          </a:xfrm>
          <a:prstGeom prst="straightConnector1">
            <a:avLst/>
          </a:prstGeom>
          <a:ln w="38100">
            <a:solidFill>
              <a:schemeClr val="tx1"/>
            </a:solidFill>
            <a:tailEnd type="triangle"/>
          </a:ln>
        </p:spPr>
        <p:style>
          <a:lnRef idx="1">
            <a:schemeClr val="accent1"/>
          </a:lnRef>
          <a:fillRef idx="0">
            <a:schemeClr val="accent1"/>
          </a:fillRef>
          <a:effectRef idx="0">
            <a:schemeClr val="accent1"/>
          </a:effectRef>
          <a:fontRef idx="minor">
            <a:schemeClr val="tx1"/>
          </a:fontRef>
        </p:style>
      </p:cxnSp>
      <p:sp>
        <p:nvSpPr>
          <p:cNvPr id="6" name="Rectángulo 5"/>
          <p:cNvSpPr/>
          <p:nvPr/>
        </p:nvSpPr>
        <p:spPr>
          <a:xfrm>
            <a:off x="1095374" y="5024437"/>
            <a:ext cx="9296400" cy="390525"/>
          </a:xfrm>
          <a:prstGeom prst="rect">
            <a:avLst/>
          </a:prstGeom>
          <a:solidFill>
            <a:srgbClr val="002060">
              <a:alpha val="78000"/>
            </a:srgbClr>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CL"/>
          </a:p>
        </p:txBody>
      </p:sp>
      <p:sp>
        <p:nvSpPr>
          <p:cNvPr id="98" name="Text Box 16"/>
          <p:cNvSpPr txBox="1">
            <a:spLocks noChangeArrowheads="1"/>
          </p:cNvSpPr>
          <p:nvPr/>
        </p:nvSpPr>
        <p:spPr bwMode="auto">
          <a:xfrm>
            <a:off x="10395392" y="4368894"/>
            <a:ext cx="1496569" cy="307777"/>
          </a:xfrm>
          <a:prstGeom prst="rect">
            <a:avLst/>
          </a:prstGeom>
          <a:solidFill>
            <a:schemeClr val="accent4">
              <a:lumMod val="60000"/>
              <a:lumOff val="40000"/>
            </a:schemeClr>
          </a:solidFill>
          <a:ln w="28575" algn="ctr">
            <a:solidFill>
              <a:schemeClr val="tx1"/>
            </a:solidFill>
            <a:miter lim="800000"/>
            <a:headEnd/>
            <a:tailEnd/>
          </a:ln>
          <a:effectLst/>
        </p:spPr>
        <p:txBody>
          <a:bodyPr wrap="square">
            <a:spAutoFit/>
          </a:bodyPr>
          <a:lstStyle>
            <a:defPPr>
              <a:defRPr lang="es-CL"/>
            </a:defPPr>
            <a:lvl1pPr algn="ctr">
              <a:spcBef>
                <a:spcPct val="50000"/>
              </a:spcBef>
            </a:lvl1pPr>
          </a:lstStyle>
          <a:p>
            <a:r>
              <a:rPr lang="es-ES_tradnl" sz="1400" b="1" dirty="0" smtClean="0"/>
              <a:t>CUBIERTA</a:t>
            </a:r>
            <a:endParaRPr lang="es-ES" sz="1400" b="1" dirty="0"/>
          </a:p>
        </p:txBody>
      </p:sp>
      <p:cxnSp>
        <p:nvCxnSpPr>
          <p:cNvPr id="99" name="Conector recto de flecha 98"/>
          <p:cNvCxnSpPr/>
          <p:nvPr/>
        </p:nvCxnSpPr>
        <p:spPr>
          <a:xfrm flipH="1">
            <a:off x="9491660" y="4620652"/>
            <a:ext cx="914399" cy="388471"/>
          </a:xfrm>
          <a:prstGeom prst="straightConnector1">
            <a:avLst/>
          </a:prstGeom>
          <a:ln w="38100">
            <a:solidFill>
              <a:schemeClr val="tx1"/>
            </a:solidFill>
            <a:tailEnd type="triangle"/>
          </a:ln>
        </p:spPr>
        <p:style>
          <a:lnRef idx="1">
            <a:schemeClr val="accent1"/>
          </a:lnRef>
          <a:fillRef idx="0">
            <a:schemeClr val="accent1"/>
          </a:fillRef>
          <a:effectRef idx="0">
            <a:schemeClr val="accent1"/>
          </a:effectRef>
          <a:fontRef idx="minor">
            <a:schemeClr val="tx1"/>
          </a:fontRef>
        </p:style>
      </p:cxnSp>
      <p:grpSp>
        <p:nvGrpSpPr>
          <p:cNvPr id="100" name="Grupo 99"/>
          <p:cNvGrpSpPr/>
          <p:nvPr/>
        </p:nvGrpSpPr>
        <p:grpSpPr>
          <a:xfrm>
            <a:off x="741397" y="5636162"/>
            <a:ext cx="10017379" cy="1093250"/>
            <a:chOff x="7251405" y="3191671"/>
            <a:chExt cx="4789949" cy="1093250"/>
          </a:xfrm>
        </p:grpSpPr>
        <p:pic>
          <p:nvPicPr>
            <p:cNvPr id="101" name="Imagen 100"/>
            <p:cNvPicPr>
              <a:picLocks noChangeAspect="1"/>
            </p:cNvPicPr>
            <p:nvPr/>
          </p:nvPicPr>
          <p:blipFill>
            <a:blip r:embed="rId4"/>
            <a:stretch>
              <a:fillRect/>
            </a:stretch>
          </p:blipFill>
          <p:spPr>
            <a:xfrm>
              <a:off x="7251405" y="3191671"/>
              <a:ext cx="4789949" cy="1093250"/>
            </a:xfrm>
            <a:prstGeom prst="rect">
              <a:avLst/>
            </a:prstGeom>
            <a:ln>
              <a:noFill/>
            </a:ln>
            <a:effectLst>
              <a:outerShdw blurRad="190500" algn="tl" rotWithShape="0">
                <a:srgbClr val="000000">
                  <a:alpha val="70000"/>
                </a:srgbClr>
              </a:outerShdw>
            </a:effectLst>
          </p:spPr>
        </p:pic>
        <p:sp>
          <p:nvSpPr>
            <p:cNvPr id="102" name="CuadroTexto 101"/>
            <p:cNvSpPr txBox="1"/>
            <p:nvPr/>
          </p:nvSpPr>
          <p:spPr>
            <a:xfrm>
              <a:off x="7304663" y="3191671"/>
              <a:ext cx="4642236" cy="923330"/>
            </a:xfrm>
            <a:prstGeom prst="rect">
              <a:avLst/>
            </a:prstGeom>
            <a:noFill/>
          </p:spPr>
          <p:txBody>
            <a:bodyPr wrap="square" rtlCol="0">
              <a:spAutoFit/>
            </a:bodyPr>
            <a:lstStyle/>
            <a:p>
              <a:pPr algn="just"/>
              <a:r>
                <a:rPr lang="es-ES_tradnl" dirty="0">
                  <a:solidFill>
                    <a:schemeClr val="bg1"/>
                  </a:solidFill>
                </a:rPr>
                <a:t>Este conjunto de “Sendas” materializa el plano de ronza del montaje al permitirle girar en 360º respecto a la cubierta en que se ubica. La Ronza 0 corresponde a la proa del buque, paralelo a línea de </a:t>
              </a:r>
              <a:r>
                <a:rPr lang="es-ES_tradnl" dirty="0" smtClean="0">
                  <a:solidFill>
                    <a:schemeClr val="bg1"/>
                  </a:solidFill>
                </a:rPr>
                <a:t>crujía.</a:t>
              </a:r>
              <a:endParaRPr lang="es-ES" sz="1600" dirty="0">
                <a:solidFill>
                  <a:schemeClr val="bg1"/>
                </a:solidFill>
              </a:endParaRPr>
            </a:p>
          </p:txBody>
        </p:sp>
      </p:grpSp>
    </p:spTree>
    <p:extLst>
      <p:ext uri="{BB962C8B-B14F-4D97-AF65-F5344CB8AC3E}">
        <p14:creationId xmlns:p14="http://schemas.microsoft.com/office/powerpoint/2010/main" val="3187727575"/>
      </p:ext>
    </p:extLst>
  </p:cSld>
  <p:clrMapOvr>
    <a:masterClrMapping/>
  </p:clrMapOvr>
  <p:timing>
    <p:tnLst>
      <p:par>
        <p:cTn id="1" dur="indefinite" restart="never" nodeType="tmRoot"/>
      </p:par>
    </p:tnLst>
  </p:timing>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8" name="Imagen 7"/>
          <p:cNvPicPr>
            <a:picLocks noChangeAspect="1"/>
          </p:cNvPicPr>
          <p:nvPr/>
        </p:nvPicPr>
        <p:blipFill>
          <a:blip r:embed="rId2"/>
          <a:stretch>
            <a:fillRect/>
          </a:stretch>
        </p:blipFill>
        <p:spPr>
          <a:xfrm>
            <a:off x="0" y="0"/>
            <a:ext cx="12191999" cy="6858000"/>
          </a:xfrm>
          <a:prstGeom prst="rect">
            <a:avLst/>
          </a:prstGeom>
        </p:spPr>
      </p:pic>
      <p:sp>
        <p:nvSpPr>
          <p:cNvPr id="10" name="Freeform: Shape 56">
            <a:extLst>
              <a:ext uri="{FF2B5EF4-FFF2-40B4-BE49-F238E27FC236}">
                <a16:creationId xmlns:a16="http://schemas.microsoft.com/office/drawing/2014/main" xmlns="" id="{4EACC83D-63BF-48EF-BF00-F6E678AB4972}"/>
              </a:ext>
            </a:extLst>
          </p:cNvPr>
          <p:cNvSpPr/>
          <p:nvPr/>
        </p:nvSpPr>
        <p:spPr>
          <a:xfrm>
            <a:off x="0" y="0"/>
            <a:ext cx="15268575" cy="6858000"/>
          </a:xfrm>
          <a:custGeom>
            <a:avLst/>
            <a:gdLst>
              <a:gd name="connsiteX0" fmla="*/ 0 w 4356100"/>
              <a:gd name="connsiteY0" fmla="*/ 0 h 6858000"/>
              <a:gd name="connsiteX1" fmla="*/ 2701925 w 4356100"/>
              <a:gd name="connsiteY1" fmla="*/ 0 h 6858000"/>
              <a:gd name="connsiteX2" fmla="*/ 4356100 w 4356100"/>
              <a:gd name="connsiteY2" fmla="*/ 6858000 h 6858000"/>
              <a:gd name="connsiteX3" fmla="*/ 0 w 4356100"/>
              <a:gd name="connsiteY3" fmla="*/ 6858000 h 6858000"/>
              <a:gd name="connsiteX4" fmla="*/ 0 w 4356100"/>
              <a:gd name="connsiteY4" fmla="*/ 0 h 6858000"/>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4356100" h="6858000">
                <a:moveTo>
                  <a:pt x="0" y="0"/>
                </a:moveTo>
                <a:lnTo>
                  <a:pt x="2701925" y="0"/>
                </a:lnTo>
                <a:lnTo>
                  <a:pt x="4356100" y="6858000"/>
                </a:lnTo>
                <a:lnTo>
                  <a:pt x="0" y="6858000"/>
                </a:lnTo>
                <a:lnTo>
                  <a:pt x="0" y="0"/>
                </a:lnTo>
                <a:close/>
              </a:path>
            </a:pathLst>
          </a:custGeom>
          <a:solidFill>
            <a:schemeClr val="bg1">
              <a:alpha val="74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endParaRPr lang="es-CL" dirty="0">
              <a:solidFill>
                <a:srgbClr val="CC9900"/>
              </a:solidFill>
            </a:endParaRPr>
          </a:p>
        </p:txBody>
      </p:sp>
      <p:pic>
        <p:nvPicPr>
          <p:cNvPr id="11" name="Imagen 10"/>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10975288" y="429614"/>
            <a:ext cx="880991" cy="880991"/>
          </a:xfrm>
          <a:prstGeom prst="rect">
            <a:avLst/>
          </a:prstGeom>
        </p:spPr>
      </p:pic>
      <p:pic>
        <p:nvPicPr>
          <p:cNvPr id="2" name="Imagen 1"/>
          <p:cNvPicPr>
            <a:picLocks noChangeAspect="1"/>
          </p:cNvPicPr>
          <p:nvPr/>
        </p:nvPicPr>
        <p:blipFill>
          <a:blip r:embed="rId4"/>
          <a:stretch>
            <a:fillRect/>
          </a:stretch>
        </p:blipFill>
        <p:spPr>
          <a:xfrm>
            <a:off x="1160261" y="870109"/>
            <a:ext cx="3590925" cy="2743200"/>
          </a:xfrm>
          <a:prstGeom prst="rect">
            <a:avLst/>
          </a:prstGeom>
          <a:ln w="88900" cap="sq" cmpd="thickThin">
            <a:solidFill>
              <a:srgbClr val="000000"/>
            </a:solidFill>
            <a:prstDash val="solid"/>
            <a:miter lim="800000"/>
          </a:ln>
          <a:effectLst>
            <a:innerShdw blurRad="76200">
              <a:srgbClr val="000000"/>
            </a:innerShdw>
          </a:effectLst>
        </p:spPr>
      </p:pic>
      <p:sp>
        <p:nvSpPr>
          <p:cNvPr id="93" name="Text Box 16"/>
          <p:cNvSpPr txBox="1">
            <a:spLocks noChangeArrowheads="1"/>
          </p:cNvSpPr>
          <p:nvPr/>
        </p:nvSpPr>
        <p:spPr bwMode="auto">
          <a:xfrm>
            <a:off x="2233091" y="300782"/>
            <a:ext cx="1445263" cy="338554"/>
          </a:xfrm>
          <a:prstGeom prst="rect">
            <a:avLst/>
          </a:prstGeom>
          <a:solidFill>
            <a:schemeClr val="accent6">
              <a:lumMod val="40000"/>
              <a:lumOff val="60000"/>
            </a:schemeClr>
          </a:solidFill>
          <a:ln w="28575" algn="ctr">
            <a:solidFill>
              <a:schemeClr val="tx1"/>
            </a:solidFill>
            <a:miter lim="800000"/>
            <a:headEnd/>
            <a:tailEnd/>
          </a:ln>
          <a:effectLst/>
        </p:spPr>
        <p:txBody>
          <a:bodyPr wrap="square">
            <a:spAutoFit/>
          </a:bodyPr>
          <a:lstStyle/>
          <a:p>
            <a:pPr algn="ctr">
              <a:spcBef>
                <a:spcPct val="50000"/>
              </a:spcBef>
            </a:pPr>
            <a:r>
              <a:rPr lang="es-ES_tradnl" sz="1600" dirty="0" smtClean="0"/>
              <a:t>MUÑONES</a:t>
            </a:r>
            <a:endParaRPr lang="es-ES" sz="1600" dirty="0"/>
          </a:p>
        </p:txBody>
      </p:sp>
      <p:sp>
        <p:nvSpPr>
          <p:cNvPr id="103" name="Text Box 16"/>
          <p:cNvSpPr txBox="1">
            <a:spLocks noChangeArrowheads="1"/>
          </p:cNvSpPr>
          <p:nvPr/>
        </p:nvSpPr>
        <p:spPr bwMode="auto">
          <a:xfrm>
            <a:off x="409647" y="1266366"/>
            <a:ext cx="829788" cy="276999"/>
          </a:xfrm>
          <a:prstGeom prst="rect">
            <a:avLst/>
          </a:prstGeom>
          <a:solidFill>
            <a:srgbClr val="C00000"/>
          </a:solidFill>
          <a:ln w="28575" algn="ctr">
            <a:solidFill>
              <a:schemeClr val="bg1"/>
            </a:solidFill>
            <a:miter lim="800000"/>
            <a:headEnd/>
            <a:tailEnd/>
          </a:ln>
          <a:effectLst/>
        </p:spPr>
        <p:txBody>
          <a:bodyPr wrap="square">
            <a:spAutoFit/>
          </a:bodyPr>
          <a:lstStyle/>
          <a:p>
            <a:pPr algn="ctr">
              <a:spcBef>
                <a:spcPct val="50000"/>
              </a:spcBef>
            </a:pPr>
            <a:r>
              <a:rPr lang="es-ES_tradnl" sz="1200" dirty="0">
                <a:solidFill>
                  <a:schemeClr val="bg1"/>
                </a:solidFill>
              </a:rPr>
              <a:t>E</a:t>
            </a:r>
            <a:r>
              <a:rPr lang="es-ES_tradnl" sz="1200" dirty="0" smtClean="0">
                <a:solidFill>
                  <a:schemeClr val="bg1"/>
                </a:solidFill>
              </a:rPr>
              <a:t>levación</a:t>
            </a:r>
            <a:endParaRPr lang="es-ES" sz="1200" dirty="0">
              <a:solidFill>
                <a:schemeClr val="bg1"/>
              </a:solidFill>
            </a:endParaRPr>
          </a:p>
        </p:txBody>
      </p:sp>
      <p:cxnSp>
        <p:nvCxnSpPr>
          <p:cNvPr id="14" name="Conector recto de flecha 13"/>
          <p:cNvCxnSpPr/>
          <p:nvPr/>
        </p:nvCxnSpPr>
        <p:spPr>
          <a:xfrm flipV="1">
            <a:off x="1417606" y="1110614"/>
            <a:ext cx="0" cy="540000"/>
          </a:xfrm>
          <a:prstGeom prst="straightConnector1">
            <a:avLst/>
          </a:prstGeom>
          <a:ln w="76200">
            <a:solidFill>
              <a:srgbClr val="C00000"/>
            </a:solidFill>
            <a:tailEnd type="triangle"/>
          </a:ln>
        </p:spPr>
        <p:style>
          <a:lnRef idx="1">
            <a:schemeClr val="accent1"/>
          </a:lnRef>
          <a:fillRef idx="0">
            <a:schemeClr val="accent1"/>
          </a:fillRef>
          <a:effectRef idx="0">
            <a:schemeClr val="accent1"/>
          </a:effectRef>
          <a:fontRef idx="minor">
            <a:schemeClr val="tx1"/>
          </a:fontRef>
        </p:style>
      </p:cxnSp>
      <p:sp>
        <p:nvSpPr>
          <p:cNvPr id="108" name="Text Box 16"/>
          <p:cNvSpPr txBox="1">
            <a:spLocks noChangeArrowheads="1"/>
          </p:cNvSpPr>
          <p:nvPr/>
        </p:nvSpPr>
        <p:spPr bwMode="auto">
          <a:xfrm>
            <a:off x="412064" y="1801122"/>
            <a:ext cx="829788" cy="276999"/>
          </a:xfrm>
          <a:prstGeom prst="rect">
            <a:avLst/>
          </a:prstGeom>
          <a:solidFill>
            <a:srgbClr val="002060"/>
          </a:solidFill>
          <a:ln w="28575" algn="ctr">
            <a:solidFill>
              <a:schemeClr val="bg1"/>
            </a:solidFill>
            <a:miter lim="800000"/>
            <a:headEnd/>
            <a:tailEnd/>
          </a:ln>
          <a:effectLst/>
        </p:spPr>
        <p:txBody>
          <a:bodyPr wrap="square">
            <a:spAutoFit/>
          </a:bodyPr>
          <a:lstStyle/>
          <a:p>
            <a:pPr algn="ctr">
              <a:spcBef>
                <a:spcPct val="50000"/>
              </a:spcBef>
            </a:pPr>
            <a:r>
              <a:rPr lang="es-ES_tradnl" sz="1200" dirty="0" smtClean="0">
                <a:solidFill>
                  <a:schemeClr val="bg1"/>
                </a:solidFill>
              </a:rPr>
              <a:t>Depresión</a:t>
            </a:r>
            <a:endParaRPr lang="es-ES" sz="1200" dirty="0">
              <a:solidFill>
                <a:schemeClr val="bg1"/>
              </a:solidFill>
            </a:endParaRPr>
          </a:p>
        </p:txBody>
      </p:sp>
      <p:cxnSp>
        <p:nvCxnSpPr>
          <p:cNvPr id="109" name="Conector recto de flecha 108"/>
          <p:cNvCxnSpPr/>
          <p:nvPr/>
        </p:nvCxnSpPr>
        <p:spPr>
          <a:xfrm>
            <a:off x="1419661" y="1701709"/>
            <a:ext cx="0" cy="540000"/>
          </a:xfrm>
          <a:prstGeom prst="straightConnector1">
            <a:avLst/>
          </a:prstGeom>
          <a:ln w="76200">
            <a:solidFill>
              <a:schemeClr val="tx1"/>
            </a:solidFill>
            <a:tailEnd type="triangle"/>
          </a:ln>
        </p:spPr>
        <p:style>
          <a:lnRef idx="1">
            <a:schemeClr val="accent1"/>
          </a:lnRef>
          <a:fillRef idx="0">
            <a:schemeClr val="accent1"/>
          </a:fillRef>
          <a:effectRef idx="0">
            <a:schemeClr val="accent1"/>
          </a:effectRef>
          <a:fontRef idx="minor">
            <a:schemeClr val="tx1"/>
          </a:fontRef>
        </p:style>
      </p:cxnSp>
      <p:grpSp>
        <p:nvGrpSpPr>
          <p:cNvPr id="110" name="Grupo 109"/>
          <p:cNvGrpSpPr/>
          <p:nvPr/>
        </p:nvGrpSpPr>
        <p:grpSpPr>
          <a:xfrm>
            <a:off x="5302467" y="1701709"/>
            <a:ext cx="4821987" cy="1235189"/>
            <a:chOff x="6044297" y="2392322"/>
            <a:chExt cx="5264210" cy="3797464"/>
          </a:xfrm>
        </p:grpSpPr>
        <p:sp>
          <p:nvSpPr>
            <p:cNvPr id="111" name="Rectángulo redondeado 110"/>
            <p:cNvSpPr/>
            <p:nvPr/>
          </p:nvSpPr>
          <p:spPr>
            <a:xfrm>
              <a:off x="6044297" y="2392322"/>
              <a:ext cx="5264210" cy="3797464"/>
            </a:xfrm>
            <a:prstGeom prst="roundRect">
              <a:avLst>
                <a:gd name="adj" fmla="val 1711"/>
              </a:avLst>
            </a:prstGeom>
            <a:solidFill>
              <a:schemeClr val="accent1">
                <a:lumMod val="50000"/>
                <a:alpha val="58000"/>
              </a:schemeClr>
            </a:solidFill>
            <a:ln>
              <a:noFill/>
            </a:ln>
            <a:effectLst/>
            <a:scene3d>
              <a:camera prst="orthographicFront">
                <a:rot lat="0" lon="0" rev="0"/>
              </a:camera>
              <a:lightRig rig="chilly" dir="t">
                <a:rot lat="0" lon="0" rev="18480000"/>
              </a:lightRig>
            </a:scene3d>
            <a:sp3d prstMaterial="clear">
              <a:bevelT h="63500"/>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s-CL" sz="1800" b="0" i="0" u="none" strike="noStrike" kern="1200" cap="none" spc="0" normalizeH="0" baseline="0" noProof="0">
                <a:ln>
                  <a:noFill/>
                </a:ln>
                <a:solidFill>
                  <a:prstClr val="white"/>
                </a:solidFill>
                <a:effectLst/>
                <a:uLnTx/>
                <a:uFillTx/>
                <a:latin typeface="Calibri" panose="020F0502020204030204"/>
                <a:ea typeface="+mn-ea"/>
                <a:cs typeface="+mn-cs"/>
              </a:endParaRPr>
            </a:p>
          </p:txBody>
        </p:sp>
        <p:sp>
          <p:nvSpPr>
            <p:cNvPr id="112" name="CuadroTexto 111"/>
            <p:cNvSpPr txBox="1"/>
            <p:nvPr/>
          </p:nvSpPr>
          <p:spPr>
            <a:xfrm>
              <a:off x="6129915" y="2465689"/>
              <a:ext cx="5073446" cy="3406422"/>
            </a:xfrm>
            <a:prstGeom prst="rect">
              <a:avLst/>
            </a:prstGeom>
            <a:noFill/>
          </p:spPr>
          <p:txBody>
            <a:bodyPr wrap="square" rtlCol="0">
              <a:spAutoFit/>
            </a:bodyPr>
            <a:lstStyle/>
            <a:p>
              <a:pPr algn="just">
                <a:spcBef>
                  <a:spcPct val="50000"/>
                </a:spcBef>
              </a:pPr>
              <a:r>
                <a:rPr lang="es-ES_tradnl" sz="1600" dirty="0" smtClean="0">
                  <a:solidFill>
                    <a:srgbClr val="002060"/>
                  </a:solidFill>
                </a:rPr>
                <a:t>Los </a:t>
              </a:r>
              <a:r>
                <a:rPr lang="es-ES_tradnl" b="1" dirty="0" smtClean="0">
                  <a:solidFill>
                    <a:srgbClr val="002060"/>
                  </a:solidFill>
                  <a:latin typeface="Britannic Bold" panose="020B0903060703020204" pitchFamily="34" charset="0"/>
                  <a:ea typeface="Segoe UI Black" panose="020B0A02040204020203" pitchFamily="34" charset="0"/>
                </a:rPr>
                <a:t>MUÑONES</a:t>
              </a:r>
              <a:r>
                <a:rPr lang="es-ES_tradnl" sz="1600" dirty="0" smtClean="0">
                  <a:solidFill>
                    <a:srgbClr val="002060"/>
                  </a:solidFill>
                </a:rPr>
                <a:t> </a:t>
              </a:r>
              <a:r>
                <a:rPr lang="es-ES_tradnl" sz="1600" dirty="0">
                  <a:solidFill>
                    <a:srgbClr val="002060"/>
                  </a:solidFill>
                </a:rPr>
                <a:t>van soldados a la cuna y se apoyan en las gualderas para permitir el movimientos de elevación y depresión del cañón. Materializan el plano de </a:t>
              </a:r>
              <a:r>
                <a:rPr lang="es-ES_tradnl" sz="1600" dirty="0" smtClean="0">
                  <a:solidFill>
                    <a:srgbClr val="002060"/>
                  </a:solidFill>
                </a:rPr>
                <a:t>elevación.</a:t>
              </a:r>
              <a:endParaRPr lang="es-ES" sz="1600" dirty="0">
                <a:solidFill>
                  <a:srgbClr val="002060"/>
                </a:solidFill>
              </a:endParaRPr>
            </a:p>
          </p:txBody>
        </p:sp>
      </p:grpSp>
      <p:pic>
        <p:nvPicPr>
          <p:cNvPr id="16" name="Imagen 15"/>
          <p:cNvPicPr>
            <a:picLocks noChangeAspect="1"/>
          </p:cNvPicPr>
          <p:nvPr/>
        </p:nvPicPr>
        <p:blipFill>
          <a:blip r:embed="rId5"/>
          <a:stretch>
            <a:fillRect/>
          </a:stretch>
        </p:blipFill>
        <p:spPr>
          <a:xfrm>
            <a:off x="6919852" y="3962399"/>
            <a:ext cx="3029115" cy="2447925"/>
          </a:xfrm>
          <a:prstGeom prst="rect">
            <a:avLst/>
          </a:prstGeom>
          <a:ln w="88900" cap="sq" cmpd="thickThin">
            <a:solidFill>
              <a:srgbClr val="000000"/>
            </a:solidFill>
            <a:prstDash val="solid"/>
            <a:miter lim="800000"/>
          </a:ln>
          <a:effectLst>
            <a:innerShdw blurRad="76200">
              <a:srgbClr val="000000"/>
            </a:innerShdw>
          </a:effectLst>
        </p:spPr>
      </p:pic>
      <p:sp>
        <p:nvSpPr>
          <p:cNvPr id="115" name="Text Box 16"/>
          <p:cNvSpPr txBox="1">
            <a:spLocks noChangeArrowheads="1"/>
          </p:cNvSpPr>
          <p:nvPr/>
        </p:nvSpPr>
        <p:spPr bwMode="auto">
          <a:xfrm>
            <a:off x="10322198" y="3767434"/>
            <a:ext cx="1496569" cy="307777"/>
          </a:xfrm>
          <a:prstGeom prst="rect">
            <a:avLst/>
          </a:prstGeom>
          <a:solidFill>
            <a:schemeClr val="accent4">
              <a:lumMod val="60000"/>
              <a:lumOff val="40000"/>
            </a:schemeClr>
          </a:solidFill>
          <a:ln w="28575" algn="ctr">
            <a:solidFill>
              <a:schemeClr val="tx1"/>
            </a:solidFill>
            <a:miter lim="800000"/>
            <a:headEnd/>
            <a:tailEnd/>
          </a:ln>
          <a:effectLst/>
        </p:spPr>
        <p:txBody>
          <a:bodyPr wrap="square">
            <a:spAutoFit/>
          </a:bodyPr>
          <a:lstStyle>
            <a:defPPr>
              <a:defRPr lang="es-CL"/>
            </a:defPPr>
            <a:lvl1pPr algn="ctr">
              <a:spcBef>
                <a:spcPct val="50000"/>
              </a:spcBef>
            </a:lvl1pPr>
          </a:lstStyle>
          <a:p>
            <a:r>
              <a:rPr lang="es-ES_tradnl" sz="1400" b="1" dirty="0" smtClean="0"/>
              <a:t>Eje de elevación</a:t>
            </a:r>
            <a:endParaRPr lang="es-ES" sz="1400" b="1" dirty="0"/>
          </a:p>
        </p:txBody>
      </p:sp>
      <p:cxnSp>
        <p:nvCxnSpPr>
          <p:cNvPr id="18" name="Conector recto 17"/>
          <p:cNvCxnSpPr/>
          <p:nvPr/>
        </p:nvCxnSpPr>
        <p:spPr>
          <a:xfrm>
            <a:off x="7634286" y="4086231"/>
            <a:ext cx="1747319" cy="409569"/>
          </a:xfrm>
          <a:prstGeom prst="line">
            <a:avLst/>
          </a:prstGeom>
          <a:ln w="38100">
            <a:solidFill>
              <a:schemeClr val="accent4"/>
            </a:solidFill>
          </a:ln>
        </p:spPr>
        <p:style>
          <a:lnRef idx="1">
            <a:schemeClr val="accent1"/>
          </a:lnRef>
          <a:fillRef idx="0">
            <a:schemeClr val="accent1"/>
          </a:fillRef>
          <a:effectRef idx="0">
            <a:schemeClr val="accent1"/>
          </a:effectRef>
          <a:fontRef idx="minor">
            <a:schemeClr val="tx1"/>
          </a:fontRef>
        </p:style>
      </p:cxnSp>
      <p:cxnSp>
        <p:nvCxnSpPr>
          <p:cNvPr id="24" name="Conector recto de flecha 23"/>
          <p:cNvCxnSpPr/>
          <p:nvPr/>
        </p:nvCxnSpPr>
        <p:spPr>
          <a:xfrm flipH="1">
            <a:off x="9194990" y="3921322"/>
            <a:ext cx="1127209" cy="479228"/>
          </a:xfrm>
          <a:prstGeom prst="straightConnector1">
            <a:avLst/>
          </a:prstGeom>
          <a:ln w="28575">
            <a:solidFill>
              <a:schemeClr val="tx1"/>
            </a:solidFill>
            <a:tailEnd type="triangle"/>
          </a:ln>
        </p:spPr>
        <p:style>
          <a:lnRef idx="1">
            <a:schemeClr val="accent1"/>
          </a:lnRef>
          <a:fillRef idx="0">
            <a:schemeClr val="accent1"/>
          </a:fillRef>
          <a:effectRef idx="0">
            <a:schemeClr val="accent1"/>
          </a:effectRef>
          <a:fontRef idx="minor">
            <a:schemeClr val="tx1"/>
          </a:fontRef>
        </p:style>
      </p:cxnSp>
      <p:sp>
        <p:nvSpPr>
          <p:cNvPr id="116" name="Text Box 16"/>
          <p:cNvSpPr txBox="1">
            <a:spLocks noChangeArrowheads="1"/>
          </p:cNvSpPr>
          <p:nvPr/>
        </p:nvSpPr>
        <p:spPr bwMode="auto">
          <a:xfrm>
            <a:off x="5748433" y="4137126"/>
            <a:ext cx="1496569" cy="307777"/>
          </a:xfrm>
          <a:prstGeom prst="rect">
            <a:avLst/>
          </a:prstGeom>
          <a:solidFill>
            <a:schemeClr val="accent1">
              <a:lumMod val="75000"/>
            </a:schemeClr>
          </a:solidFill>
          <a:ln w="28575" algn="ctr">
            <a:solidFill>
              <a:schemeClr val="bg1"/>
            </a:solidFill>
            <a:miter lim="800000"/>
            <a:headEnd/>
            <a:tailEnd/>
          </a:ln>
          <a:effectLst/>
        </p:spPr>
        <p:txBody>
          <a:bodyPr wrap="square">
            <a:spAutoFit/>
          </a:bodyPr>
          <a:lstStyle>
            <a:defPPr>
              <a:defRPr lang="es-CL"/>
            </a:defPPr>
            <a:lvl1pPr algn="ctr">
              <a:spcBef>
                <a:spcPct val="50000"/>
              </a:spcBef>
            </a:lvl1pPr>
          </a:lstStyle>
          <a:p>
            <a:r>
              <a:rPr lang="es-ES_tradnl" sz="1400" b="1" dirty="0" smtClean="0">
                <a:solidFill>
                  <a:schemeClr val="bg1"/>
                </a:solidFill>
              </a:rPr>
              <a:t>GUALDERAS</a:t>
            </a:r>
            <a:endParaRPr lang="es-ES" sz="1400" b="1" dirty="0">
              <a:solidFill>
                <a:schemeClr val="bg1"/>
              </a:solidFill>
            </a:endParaRPr>
          </a:p>
        </p:txBody>
      </p:sp>
      <p:cxnSp>
        <p:nvCxnSpPr>
          <p:cNvPr id="27" name="Conector recto de flecha 26"/>
          <p:cNvCxnSpPr/>
          <p:nvPr/>
        </p:nvCxnSpPr>
        <p:spPr>
          <a:xfrm>
            <a:off x="7256232" y="4291015"/>
            <a:ext cx="716193" cy="109535"/>
          </a:xfrm>
          <a:prstGeom prst="straightConnector1">
            <a:avLst/>
          </a:prstGeom>
          <a:ln w="38100">
            <a:solidFill>
              <a:schemeClr val="bg1"/>
            </a:solidFill>
            <a:tailEnd type="triangle"/>
          </a:ln>
        </p:spPr>
        <p:style>
          <a:lnRef idx="1">
            <a:schemeClr val="accent1"/>
          </a:lnRef>
          <a:fillRef idx="0">
            <a:schemeClr val="accent1"/>
          </a:fillRef>
          <a:effectRef idx="0">
            <a:schemeClr val="accent1"/>
          </a:effectRef>
          <a:fontRef idx="minor">
            <a:schemeClr val="tx1"/>
          </a:fontRef>
        </p:style>
      </p:cxnSp>
      <p:cxnSp>
        <p:nvCxnSpPr>
          <p:cNvPr id="117" name="Conector recto de flecha 116"/>
          <p:cNvCxnSpPr/>
          <p:nvPr/>
        </p:nvCxnSpPr>
        <p:spPr>
          <a:xfrm>
            <a:off x="7266520" y="4345782"/>
            <a:ext cx="1420339" cy="354802"/>
          </a:xfrm>
          <a:prstGeom prst="straightConnector1">
            <a:avLst/>
          </a:prstGeom>
          <a:ln w="38100">
            <a:solidFill>
              <a:schemeClr val="bg1"/>
            </a:solidFill>
            <a:tailEnd type="triangle"/>
          </a:ln>
        </p:spPr>
        <p:style>
          <a:lnRef idx="1">
            <a:schemeClr val="accent1"/>
          </a:lnRef>
          <a:fillRef idx="0">
            <a:schemeClr val="accent1"/>
          </a:fillRef>
          <a:effectRef idx="0">
            <a:schemeClr val="accent1"/>
          </a:effectRef>
          <a:fontRef idx="minor">
            <a:schemeClr val="tx1"/>
          </a:fontRef>
        </p:style>
      </p:cxnSp>
      <p:sp>
        <p:nvSpPr>
          <p:cNvPr id="118" name="Text Box 16"/>
          <p:cNvSpPr txBox="1">
            <a:spLocks noChangeArrowheads="1"/>
          </p:cNvSpPr>
          <p:nvPr/>
        </p:nvSpPr>
        <p:spPr bwMode="auto">
          <a:xfrm>
            <a:off x="6171567" y="5086388"/>
            <a:ext cx="1496569" cy="307777"/>
          </a:xfrm>
          <a:prstGeom prst="rect">
            <a:avLst/>
          </a:prstGeom>
          <a:solidFill>
            <a:schemeClr val="accent2">
              <a:lumMod val="75000"/>
            </a:schemeClr>
          </a:solidFill>
          <a:ln w="28575" algn="ctr">
            <a:solidFill>
              <a:schemeClr val="bg1"/>
            </a:solidFill>
            <a:miter lim="800000"/>
            <a:headEnd/>
            <a:tailEnd/>
          </a:ln>
          <a:effectLst/>
        </p:spPr>
        <p:txBody>
          <a:bodyPr wrap="square">
            <a:spAutoFit/>
          </a:bodyPr>
          <a:lstStyle>
            <a:defPPr>
              <a:defRPr lang="es-CL"/>
            </a:defPPr>
            <a:lvl1pPr algn="ctr">
              <a:spcBef>
                <a:spcPct val="50000"/>
              </a:spcBef>
            </a:lvl1pPr>
          </a:lstStyle>
          <a:p>
            <a:r>
              <a:rPr lang="es-ES_tradnl" sz="1400" b="1" dirty="0" smtClean="0">
                <a:solidFill>
                  <a:schemeClr val="bg1"/>
                </a:solidFill>
              </a:rPr>
              <a:t>Senda Superior</a:t>
            </a:r>
            <a:endParaRPr lang="es-ES" sz="1400" b="1" dirty="0">
              <a:solidFill>
                <a:schemeClr val="bg1"/>
              </a:solidFill>
            </a:endParaRPr>
          </a:p>
        </p:txBody>
      </p:sp>
      <p:cxnSp>
        <p:nvCxnSpPr>
          <p:cNvPr id="40" name="Conector recto de flecha 39"/>
          <p:cNvCxnSpPr/>
          <p:nvPr/>
        </p:nvCxnSpPr>
        <p:spPr>
          <a:xfrm>
            <a:off x="7029450" y="5426051"/>
            <a:ext cx="371475" cy="398522"/>
          </a:xfrm>
          <a:prstGeom prst="straightConnector1">
            <a:avLst/>
          </a:prstGeom>
          <a:ln w="28575">
            <a:solidFill>
              <a:schemeClr val="tx1"/>
            </a:solidFill>
            <a:tailEnd type="triangle"/>
          </a:ln>
        </p:spPr>
        <p:style>
          <a:lnRef idx="1">
            <a:schemeClr val="accent1"/>
          </a:lnRef>
          <a:fillRef idx="0">
            <a:schemeClr val="accent1"/>
          </a:fillRef>
          <a:effectRef idx="0">
            <a:schemeClr val="accent1"/>
          </a:effectRef>
          <a:fontRef idx="minor">
            <a:schemeClr val="tx1"/>
          </a:fontRef>
        </p:style>
      </p:cxnSp>
      <p:grpSp>
        <p:nvGrpSpPr>
          <p:cNvPr id="45" name="Grupo 44"/>
          <p:cNvGrpSpPr/>
          <p:nvPr/>
        </p:nvGrpSpPr>
        <p:grpSpPr>
          <a:xfrm>
            <a:off x="850374" y="4599602"/>
            <a:ext cx="4331445" cy="1281347"/>
            <a:chOff x="471427" y="4483418"/>
            <a:chExt cx="4364843" cy="1242831"/>
          </a:xfrm>
        </p:grpSpPr>
        <p:sp>
          <p:nvSpPr>
            <p:cNvPr id="119" name="Rectángulo redondeado 118"/>
            <p:cNvSpPr/>
            <p:nvPr/>
          </p:nvSpPr>
          <p:spPr>
            <a:xfrm>
              <a:off x="471427" y="4483418"/>
              <a:ext cx="4364843" cy="1242831"/>
            </a:xfrm>
            <a:prstGeom prst="roundRect">
              <a:avLst>
                <a:gd name="adj" fmla="val 1711"/>
              </a:avLst>
            </a:prstGeom>
            <a:solidFill>
              <a:schemeClr val="accent6">
                <a:lumMod val="75000"/>
                <a:alpha val="58000"/>
              </a:schemeClr>
            </a:solidFill>
            <a:ln>
              <a:noFill/>
            </a:ln>
            <a:effectLst/>
            <a:scene3d>
              <a:camera prst="orthographicFront">
                <a:rot lat="0" lon="0" rev="0"/>
              </a:camera>
              <a:lightRig rig="chilly" dir="t">
                <a:rot lat="0" lon="0" rev="18480000"/>
              </a:lightRig>
            </a:scene3d>
            <a:sp3d prstMaterial="clear">
              <a:bevelT h="63500"/>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s-CL" sz="1800" b="0" i="0" u="none" strike="noStrike" kern="1200" cap="none" spc="0" normalizeH="0" baseline="0" noProof="0">
                <a:ln>
                  <a:noFill/>
                </a:ln>
                <a:solidFill>
                  <a:prstClr val="white"/>
                </a:solidFill>
                <a:effectLst/>
                <a:uLnTx/>
                <a:uFillTx/>
                <a:latin typeface="Calibri" panose="020F0502020204030204"/>
                <a:ea typeface="+mn-ea"/>
                <a:cs typeface="+mn-cs"/>
              </a:endParaRPr>
            </a:p>
          </p:txBody>
        </p:sp>
        <p:sp>
          <p:nvSpPr>
            <p:cNvPr id="120" name="CuadroTexto 119"/>
            <p:cNvSpPr txBox="1"/>
            <p:nvPr/>
          </p:nvSpPr>
          <p:spPr>
            <a:xfrm>
              <a:off x="507040" y="4525920"/>
              <a:ext cx="4245933" cy="1104543"/>
            </a:xfrm>
            <a:prstGeom prst="rect">
              <a:avLst/>
            </a:prstGeom>
            <a:noFill/>
          </p:spPr>
          <p:txBody>
            <a:bodyPr wrap="square" rtlCol="0">
              <a:spAutoFit/>
            </a:bodyPr>
            <a:lstStyle/>
            <a:p>
              <a:pPr algn="just"/>
              <a:r>
                <a:rPr lang="es-ES_tradnl" sz="1600" dirty="0">
                  <a:solidFill>
                    <a:srgbClr val="002060"/>
                  </a:solidFill>
                </a:rPr>
                <a:t>Las </a:t>
              </a:r>
              <a:r>
                <a:rPr lang="es-ES_tradnl" b="1" dirty="0">
                  <a:solidFill>
                    <a:srgbClr val="C00000"/>
                  </a:solidFill>
                  <a:latin typeface="Britannic Bold" panose="020B0903060703020204" pitchFamily="34" charset="0"/>
                  <a:ea typeface="Segoe UI Black" panose="020B0A02040204020203" pitchFamily="34" charset="0"/>
                </a:rPr>
                <a:t>GUALDERAS</a:t>
              </a:r>
              <a:r>
                <a:rPr lang="es-ES_tradnl" sz="1600" dirty="0">
                  <a:solidFill>
                    <a:srgbClr val="002060"/>
                  </a:solidFill>
                </a:rPr>
                <a:t> aseguran que el eje de elevación del cañón, sea paralelo a la senda de roletes, permitiendo que el plano de Elevación sea perpendicular al de </a:t>
              </a:r>
              <a:r>
                <a:rPr lang="es-ES_tradnl" sz="1600" dirty="0" smtClean="0">
                  <a:solidFill>
                    <a:srgbClr val="002060"/>
                  </a:solidFill>
                </a:rPr>
                <a:t>Ronza.</a:t>
              </a:r>
            </a:p>
          </p:txBody>
        </p:sp>
      </p:grpSp>
      <p:sp>
        <p:nvSpPr>
          <p:cNvPr id="28" name="Line 14"/>
          <p:cNvSpPr>
            <a:spLocks noChangeShapeType="1"/>
          </p:cNvSpPr>
          <p:nvPr/>
        </p:nvSpPr>
        <p:spPr bwMode="auto">
          <a:xfrm>
            <a:off x="1160261" y="2967061"/>
            <a:ext cx="1079500" cy="0"/>
          </a:xfrm>
          <a:prstGeom prst="line">
            <a:avLst/>
          </a:prstGeom>
          <a:noFill/>
          <a:ln w="38100">
            <a:solidFill>
              <a:schemeClr val="tx1"/>
            </a:solidFill>
            <a:round/>
            <a:headEnd/>
            <a:tailEnd type="triangle" w="med" len="med"/>
          </a:ln>
          <a:effectLst/>
        </p:spPr>
        <p:txBody>
          <a:bodyPr wrap="none" anchor="ctr"/>
          <a:lstStyle/>
          <a:p>
            <a:endParaRPr lang="es-CL"/>
          </a:p>
        </p:txBody>
      </p:sp>
      <p:sp>
        <p:nvSpPr>
          <p:cNvPr id="29" name="Text Box 16"/>
          <p:cNvSpPr txBox="1">
            <a:spLocks noChangeArrowheads="1"/>
          </p:cNvSpPr>
          <p:nvPr/>
        </p:nvSpPr>
        <p:spPr bwMode="auto">
          <a:xfrm>
            <a:off x="371437" y="2833569"/>
            <a:ext cx="829788" cy="276999"/>
          </a:xfrm>
          <a:prstGeom prst="rect">
            <a:avLst/>
          </a:prstGeom>
          <a:solidFill>
            <a:srgbClr val="7030A0"/>
          </a:solidFill>
          <a:ln w="28575" algn="ctr">
            <a:solidFill>
              <a:schemeClr val="bg1"/>
            </a:solidFill>
            <a:miter lim="800000"/>
            <a:headEnd/>
            <a:tailEnd/>
          </a:ln>
          <a:effectLst/>
        </p:spPr>
        <p:txBody>
          <a:bodyPr wrap="square">
            <a:spAutoFit/>
          </a:bodyPr>
          <a:lstStyle/>
          <a:p>
            <a:pPr algn="ctr">
              <a:spcBef>
                <a:spcPct val="50000"/>
              </a:spcBef>
            </a:pPr>
            <a:r>
              <a:rPr lang="es-ES_tradnl" sz="1200" dirty="0" smtClean="0">
                <a:solidFill>
                  <a:schemeClr val="bg1"/>
                </a:solidFill>
              </a:rPr>
              <a:t>Gualderas</a:t>
            </a:r>
            <a:endParaRPr lang="es-ES" sz="1200" dirty="0">
              <a:solidFill>
                <a:schemeClr val="bg1"/>
              </a:solidFill>
            </a:endParaRPr>
          </a:p>
        </p:txBody>
      </p:sp>
    </p:spTree>
    <p:extLst>
      <p:ext uri="{BB962C8B-B14F-4D97-AF65-F5344CB8AC3E}">
        <p14:creationId xmlns:p14="http://schemas.microsoft.com/office/powerpoint/2010/main" val="2993433503"/>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6" presetClass="entr" presetSubtype="21" fill="hold" nodeType="clickEffect">
                                  <p:stCondLst>
                                    <p:cond delay="0"/>
                                  </p:stCondLst>
                                  <p:childTnLst>
                                    <p:set>
                                      <p:cBhvr>
                                        <p:cTn id="6" dur="1" fill="hold">
                                          <p:stCondLst>
                                            <p:cond delay="0"/>
                                          </p:stCondLst>
                                        </p:cTn>
                                        <p:tgtEl>
                                          <p:spTgt spid="16"/>
                                        </p:tgtEl>
                                        <p:attrNameLst>
                                          <p:attrName>style.visibility</p:attrName>
                                        </p:attrNameLst>
                                      </p:cBhvr>
                                      <p:to>
                                        <p:strVal val="visible"/>
                                      </p:to>
                                    </p:set>
                                    <p:animEffect transition="in" filter="barn(inVertical)">
                                      <p:cBhvr>
                                        <p:cTn id="7" dur="500"/>
                                        <p:tgtEl>
                                          <p:spTgt spid="16"/>
                                        </p:tgtEl>
                                      </p:cBhvr>
                                    </p:animEffect>
                                  </p:childTnLst>
                                </p:cTn>
                              </p:par>
                              <p:par>
                                <p:cTn id="8" presetID="16" presetClass="entr" presetSubtype="21" fill="hold" grpId="0" nodeType="withEffect">
                                  <p:stCondLst>
                                    <p:cond delay="0"/>
                                  </p:stCondLst>
                                  <p:childTnLst>
                                    <p:set>
                                      <p:cBhvr>
                                        <p:cTn id="9" dur="1" fill="hold">
                                          <p:stCondLst>
                                            <p:cond delay="0"/>
                                          </p:stCondLst>
                                        </p:cTn>
                                        <p:tgtEl>
                                          <p:spTgt spid="115"/>
                                        </p:tgtEl>
                                        <p:attrNameLst>
                                          <p:attrName>style.visibility</p:attrName>
                                        </p:attrNameLst>
                                      </p:cBhvr>
                                      <p:to>
                                        <p:strVal val="visible"/>
                                      </p:to>
                                    </p:set>
                                    <p:animEffect transition="in" filter="barn(inVertical)">
                                      <p:cBhvr>
                                        <p:cTn id="10" dur="500"/>
                                        <p:tgtEl>
                                          <p:spTgt spid="115"/>
                                        </p:tgtEl>
                                      </p:cBhvr>
                                    </p:animEffect>
                                  </p:childTnLst>
                                </p:cTn>
                              </p:par>
                              <p:par>
                                <p:cTn id="11" presetID="16" presetClass="entr" presetSubtype="21" fill="hold" nodeType="withEffect">
                                  <p:stCondLst>
                                    <p:cond delay="0"/>
                                  </p:stCondLst>
                                  <p:childTnLst>
                                    <p:set>
                                      <p:cBhvr>
                                        <p:cTn id="12" dur="1" fill="hold">
                                          <p:stCondLst>
                                            <p:cond delay="0"/>
                                          </p:stCondLst>
                                        </p:cTn>
                                        <p:tgtEl>
                                          <p:spTgt spid="18"/>
                                        </p:tgtEl>
                                        <p:attrNameLst>
                                          <p:attrName>style.visibility</p:attrName>
                                        </p:attrNameLst>
                                      </p:cBhvr>
                                      <p:to>
                                        <p:strVal val="visible"/>
                                      </p:to>
                                    </p:set>
                                    <p:animEffect transition="in" filter="barn(inVertical)">
                                      <p:cBhvr>
                                        <p:cTn id="13" dur="500"/>
                                        <p:tgtEl>
                                          <p:spTgt spid="18"/>
                                        </p:tgtEl>
                                      </p:cBhvr>
                                    </p:animEffect>
                                  </p:childTnLst>
                                </p:cTn>
                              </p:par>
                              <p:par>
                                <p:cTn id="14" presetID="16" presetClass="entr" presetSubtype="21" fill="hold" nodeType="withEffect">
                                  <p:stCondLst>
                                    <p:cond delay="0"/>
                                  </p:stCondLst>
                                  <p:childTnLst>
                                    <p:set>
                                      <p:cBhvr>
                                        <p:cTn id="15" dur="1" fill="hold">
                                          <p:stCondLst>
                                            <p:cond delay="0"/>
                                          </p:stCondLst>
                                        </p:cTn>
                                        <p:tgtEl>
                                          <p:spTgt spid="24"/>
                                        </p:tgtEl>
                                        <p:attrNameLst>
                                          <p:attrName>style.visibility</p:attrName>
                                        </p:attrNameLst>
                                      </p:cBhvr>
                                      <p:to>
                                        <p:strVal val="visible"/>
                                      </p:to>
                                    </p:set>
                                    <p:animEffect transition="in" filter="barn(inVertical)">
                                      <p:cBhvr>
                                        <p:cTn id="16" dur="500"/>
                                        <p:tgtEl>
                                          <p:spTgt spid="24"/>
                                        </p:tgtEl>
                                      </p:cBhvr>
                                    </p:animEffect>
                                  </p:childTnLst>
                                </p:cTn>
                              </p:par>
                              <p:par>
                                <p:cTn id="17" presetID="16" presetClass="entr" presetSubtype="21" fill="hold" grpId="0" nodeType="withEffect">
                                  <p:stCondLst>
                                    <p:cond delay="0"/>
                                  </p:stCondLst>
                                  <p:childTnLst>
                                    <p:set>
                                      <p:cBhvr>
                                        <p:cTn id="18" dur="1" fill="hold">
                                          <p:stCondLst>
                                            <p:cond delay="0"/>
                                          </p:stCondLst>
                                        </p:cTn>
                                        <p:tgtEl>
                                          <p:spTgt spid="116"/>
                                        </p:tgtEl>
                                        <p:attrNameLst>
                                          <p:attrName>style.visibility</p:attrName>
                                        </p:attrNameLst>
                                      </p:cBhvr>
                                      <p:to>
                                        <p:strVal val="visible"/>
                                      </p:to>
                                    </p:set>
                                    <p:animEffect transition="in" filter="barn(inVertical)">
                                      <p:cBhvr>
                                        <p:cTn id="19" dur="500"/>
                                        <p:tgtEl>
                                          <p:spTgt spid="116"/>
                                        </p:tgtEl>
                                      </p:cBhvr>
                                    </p:animEffect>
                                  </p:childTnLst>
                                </p:cTn>
                              </p:par>
                              <p:par>
                                <p:cTn id="20" presetID="16" presetClass="entr" presetSubtype="21" fill="hold" nodeType="withEffect">
                                  <p:stCondLst>
                                    <p:cond delay="0"/>
                                  </p:stCondLst>
                                  <p:childTnLst>
                                    <p:set>
                                      <p:cBhvr>
                                        <p:cTn id="21" dur="1" fill="hold">
                                          <p:stCondLst>
                                            <p:cond delay="0"/>
                                          </p:stCondLst>
                                        </p:cTn>
                                        <p:tgtEl>
                                          <p:spTgt spid="27"/>
                                        </p:tgtEl>
                                        <p:attrNameLst>
                                          <p:attrName>style.visibility</p:attrName>
                                        </p:attrNameLst>
                                      </p:cBhvr>
                                      <p:to>
                                        <p:strVal val="visible"/>
                                      </p:to>
                                    </p:set>
                                    <p:animEffect transition="in" filter="barn(inVertical)">
                                      <p:cBhvr>
                                        <p:cTn id="22" dur="500"/>
                                        <p:tgtEl>
                                          <p:spTgt spid="27"/>
                                        </p:tgtEl>
                                      </p:cBhvr>
                                    </p:animEffect>
                                  </p:childTnLst>
                                </p:cTn>
                              </p:par>
                              <p:par>
                                <p:cTn id="23" presetID="16" presetClass="entr" presetSubtype="21" fill="hold" nodeType="withEffect">
                                  <p:stCondLst>
                                    <p:cond delay="0"/>
                                  </p:stCondLst>
                                  <p:childTnLst>
                                    <p:set>
                                      <p:cBhvr>
                                        <p:cTn id="24" dur="1" fill="hold">
                                          <p:stCondLst>
                                            <p:cond delay="0"/>
                                          </p:stCondLst>
                                        </p:cTn>
                                        <p:tgtEl>
                                          <p:spTgt spid="117"/>
                                        </p:tgtEl>
                                        <p:attrNameLst>
                                          <p:attrName>style.visibility</p:attrName>
                                        </p:attrNameLst>
                                      </p:cBhvr>
                                      <p:to>
                                        <p:strVal val="visible"/>
                                      </p:to>
                                    </p:set>
                                    <p:animEffect transition="in" filter="barn(inVertical)">
                                      <p:cBhvr>
                                        <p:cTn id="25" dur="500"/>
                                        <p:tgtEl>
                                          <p:spTgt spid="117"/>
                                        </p:tgtEl>
                                      </p:cBhvr>
                                    </p:animEffect>
                                  </p:childTnLst>
                                </p:cTn>
                              </p:par>
                              <p:par>
                                <p:cTn id="26" presetID="16" presetClass="entr" presetSubtype="21" fill="hold" grpId="0" nodeType="withEffect">
                                  <p:stCondLst>
                                    <p:cond delay="0"/>
                                  </p:stCondLst>
                                  <p:childTnLst>
                                    <p:set>
                                      <p:cBhvr>
                                        <p:cTn id="27" dur="1" fill="hold">
                                          <p:stCondLst>
                                            <p:cond delay="0"/>
                                          </p:stCondLst>
                                        </p:cTn>
                                        <p:tgtEl>
                                          <p:spTgt spid="118"/>
                                        </p:tgtEl>
                                        <p:attrNameLst>
                                          <p:attrName>style.visibility</p:attrName>
                                        </p:attrNameLst>
                                      </p:cBhvr>
                                      <p:to>
                                        <p:strVal val="visible"/>
                                      </p:to>
                                    </p:set>
                                    <p:animEffect transition="in" filter="barn(inVertical)">
                                      <p:cBhvr>
                                        <p:cTn id="28" dur="500"/>
                                        <p:tgtEl>
                                          <p:spTgt spid="118"/>
                                        </p:tgtEl>
                                      </p:cBhvr>
                                    </p:animEffect>
                                  </p:childTnLst>
                                </p:cTn>
                              </p:par>
                              <p:par>
                                <p:cTn id="29" presetID="16" presetClass="entr" presetSubtype="21" fill="hold" nodeType="withEffect">
                                  <p:stCondLst>
                                    <p:cond delay="0"/>
                                  </p:stCondLst>
                                  <p:childTnLst>
                                    <p:set>
                                      <p:cBhvr>
                                        <p:cTn id="30" dur="1" fill="hold">
                                          <p:stCondLst>
                                            <p:cond delay="0"/>
                                          </p:stCondLst>
                                        </p:cTn>
                                        <p:tgtEl>
                                          <p:spTgt spid="40"/>
                                        </p:tgtEl>
                                        <p:attrNameLst>
                                          <p:attrName>style.visibility</p:attrName>
                                        </p:attrNameLst>
                                      </p:cBhvr>
                                      <p:to>
                                        <p:strVal val="visible"/>
                                      </p:to>
                                    </p:set>
                                    <p:animEffect transition="in" filter="barn(inVertical)">
                                      <p:cBhvr>
                                        <p:cTn id="31" dur="500"/>
                                        <p:tgtEl>
                                          <p:spTgt spid="40"/>
                                        </p:tgtEl>
                                      </p:cBhvr>
                                    </p:animEffect>
                                  </p:childTnLst>
                                </p:cTn>
                              </p:par>
                              <p:par>
                                <p:cTn id="32" presetID="16" presetClass="entr" presetSubtype="21" fill="hold" nodeType="withEffect">
                                  <p:stCondLst>
                                    <p:cond delay="0"/>
                                  </p:stCondLst>
                                  <p:childTnLst>
                                    <p:set>
                                      <p:cBhvr>
                                        <p:cTn id="33" dur="1" fill="hold">
                                          <p:stCondLst>
                                            <p:cond delay="0"/>
                                          </p:stCondLst>
                                        </p:cTn>
                                        <p:tgtEl>
                                          <p:spTgt spid="45"/>
                                        </p:tgtEl>
                                        <p:attrNameLst>
                                          <p:attrName>style.visibility</p:attrName>
                                        </p:attrNameLst>
                                      </p:cBhvr>
                                      <p:to>
                                        <p:strVal val="visible"/>
                                      </p:to>
                                    </p:set>
                                    <p:animEffect transition="in" filter="barn(inVertical)">
                                      <p:cBhvr>
                                        <p:cTn id="34" dur="500"/>
                                        <p:tgtEl>
                                          <p:spTgt spid="45"/>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15" grpId="0" animBg="1"/>
      <p:bldP spid="116" grpId="0" animBg="1"/>
      <p:bldP spid="118" grpId="0" animBg="1"/>
    </p:bldLst>
  </p:timing>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8" name="Imagen 7"/>
          <p:cNvPicPr>
            <a:picLocks noChangeAspect="1"/>
          </p:cNvPicPr>
          <p:nvPr/>
        </p:nvPicPr>
        <p:blipFill>
          <a:blip r:embed="rId2"/>
          <a:stretch>
            <a:fillRect/>
          </a:stretch>
        </p:blipFill>
        <p:spPr>
          <a:xfrm>
            <a:off x="0" y="0"/>
            <a:ext cx="12191999" cy="6858000"/>
          </a:xfrm>
          <a:prstGeom prst="rect">
            <a:avLst/>
          </a:prstGeom>
        </p:spPr>
      </p:pic>
      <p:sp>
        <p:nvSpPr>
          <p:cNvPr id="10" name="Freeform: Shape 56">
            <a:extLst>
              <a:ext uri="{FF2B5EF4-FFF2-40B4-BE49-F238E27FC236}">
                <a16:creationId xmlns:a16="http://schemas.microsoft.com/office/drawing/2014/main" xmlns="" id="{4EACC83D-63BF-48EF-BF00-F6E678AB4972}"/>
              </a:ext>
            </a:extLst>
          </p:cNvPr>
          <p:cNvSpPr/>
          <p:nvPr/>
        </p:nvSpPr>
        <p:spPr>
          <a:xfrm>
            <a:off x="0" y="0"/>
            <a:ext cx="15268575" cy="6858000"/>
          </a:xfrm>
          <a:custGeom>
            <a:avLst/>
            <a:gdLst>
              <a:gd name="connsiteX0" fmla="*/ 0 w 4356100"/>
              <a:gd name="connsiteY0" fmla="*/ 0 h 6858000"/>
              <a:gd name="connsiteX1" fmla="*/ 2701925 w 4356100"/>
              <a:gd name="connsiteY1" fmla="*/ 0 h 6858000"/>
              <a:gd name="connsiteX2" fmla="*/ 4356100 w 4356100"/>
              <a:gd name="connsiteY2" fmla="*/ 6858000 h 6858000"/>
              <a:gd name="connsiteX3" fmla="*/ 0 w 4356100"/>
              <a:gd name="connsiteY3" fmla="*/ 6858000 h 6858000"/>
              <a:gd name="connsiteX4" fmla="*/ 0 w 4356100"/>
              <a:gd name="connsiteY4" fmla="*/ 0 h 6858000"/>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4356100" h="6858000">
                <a:moveTo>
                  <a:pt x="0" y="0"/>
                </a:moveTo>
                <a:lnTo>
                  <a:pt x="2701925" y="0"/>
                </a:lnTo>
                <a:lnTo>
                  <a:pt x="4356100" y="6858000"/>
                </a:lnTo>
                <a:lnTo>
                  <a:pt x="0" y="6858000"/>
                </a:lnTo>
                <a:lnTo>
                  <a:pt x="0" y="0"/>
                </a:lnTo>
                <a:close/>
              </a:path>
            </a:pathLst>
          </a:custGeom>
          <a:solidFill>
            <a:schemeClr val="bg1">
              <a:alpha val="74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endParaRPr lang="es-CL" dirty="0">
              <a:solidFill>
                <a:srgbClr val="CC9900"/>
              </a:solidFill>
            </a:endParaRPr>
          </a:p>
        </p:txBody>
      </p:sp>
      <p:pic>
        <p:nvPicPr>
          <p:cNvPr id="11" name="Imagen 10"/>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10975288" y="429614"/>
            <a:ext cx="880991" cy="880991"/>
          </a:xfrm>
          <a:prstGeom prst="rect">
            <a:avLst/>
          </a:prstGeom>
        </p:spPr>
      </p:pic>
      <p:pic>
        <p:nvPicPr>
          <p:cNvPr id="121" name="Picture 2"/>
          <p:cNvPicPr>
            <a:picLocks noChangeAspect="1" noChangeArrowheads="1"/>
          </p:cNvPicPr>
          <p:nvPr/>
        </p:nvPicPr>
        <p:blipFill>
          <a:blip r:embed="rId4" cstate="print">
            <a:lum bright="-18000" contrast="6000"/>
          </a:blip>
          <a:srcRect/>
          <a:stretch>
            <a:fillRect/>
          </a:stretch>
        </p:blipFill>
        <p:spPr bwMode="auto">
          <a:xfrm>
            <a:off x="5631236" y="2983940"/>
            <a:ext cx="4006102" cy="3319602"/>
          </a:xfrm>
          <a:prstGeom prst="rect">
            <a:avLst/>
          </a:prstGeom>
          <a:noFill/>
          <a:ln w="38100">
            <a:solidFill>
              <a:schemeClr val="tx1"/>
            </a:solidFill>
            <a:miter lim="800000"/>
            <a:headEnd/>
            <a:tailEnd/>
          </a:ln>
          <a:effectLst/>
        </p:spPr>
      </p:pic>
      <p:grpSp>
        <p:nvGrpSpPr>
          <p:cNvPr id="131" name="Grupo 130"/>
          <p:cNvGrpSpPr/>
          <p:nvPr/>
        </p:nvGrpSpPr>
        <p:grpSpPr>
          <a:xfrm>
            <a:off x="686492" y="194881"/>
            <a:ext cx="4801152" cy="3091244"/>
            <a:chOff x="649637" y="429614"/>
            <a:chExt cx="4801152" cy="3091244"/>
          </a:xfrm>
        </p:grpSpPr>
        <p:pic>
          <p:nvPicPr>
            <p:cNvPr id="15" name="Imagen 14"/>
            <p:cNvPicPr>
              <a:picLocks noChangeAspect="1"/>
            </p:cNvPicPr>
            <p:nvPr/>
          </p:nvPicPr>
          <p:blipFill>
            <a:blip r:embed="rId5"/>
            <a:stretch>
              <a:fillRect/>
            </a:stretch>
          </p:blipFill>
          <p:spPr>
            <a:xfrm>
              <a:off x="923764" y="429614"/>
              <a:ext cx="3603261" cy="3091244"/>
            </a:xfrm>
            <a:prstGeom prst="rect">
              <a:avLst/>
            </a:prstGeom>
            <a:solidFill>
              <a:srgbClr val="FFFFFF">
                <a:shade val="85000"/>
              </a:srgbClr>
            </a:solidFill>
            <a:ln w="88900" cap="sq">
              <a:solidFill>
                <a:srgbClr val="FFFFFF"/>
              </a:solidFill>
              <a:miter lim="800000"/>
            </a:ln>
            <a:effectLst>
              <a:outerShdw blurRad="55000" dist="18000" dir="5400000" algn="tl" rotWithShape="0">
                <a:srgbClr val="000000">
                  <a:alpha val="40000"/>
                </a:srgbClr>
              </a:outerShdw>
            </a:effectLst>
            <a:scene3d>
              <a:camera prst="orthographicFront"/>
              <a:lightRig rig="twoPt" dir="t">
                <a:rot lat="0" lon="0" rev="7200000"/>
              </a:lightRig>
            </a:scene3d>
            <a:sp3d>
              <a:bevelT w="25400" h="19050"/>
              <a:contourClr>
                <a:srgbClr val="FFFFFF"/>
              </a:contourClr>
            </a:sp3d>
          </p:spPr>
        </p:pic>
        <p:sp>
          <p:nvSpPr>
            <p:cNvPr id="123" name="Text Box 16"/>
            <p:cNvSpPr txBox="1">
              <a:spLocks noChangeArrowheads="1"/>
            </p:cNvSpPr>
            <p:nvPr/>
          </p:nvSpPr>
          <p:spPr bwMode="auto">
            <a:xfrm>
              <a:off x="3954220" y="1398403"/>
              <a:ext cx="1496569" cy="523220"/>
            </a:xfrm>
            <a:prstGeom prst="rect">
              <a:avLst/>
            </a:prstGeom>
            <a:solidFill>
              <a:schemeClr val="accent4">
                <a:lumMod val="60000"/>
                <a:lumOff val="40000"/>
              </a:schemeClr>
            </a:solidFill>
            <a:ln w="28575" algn="ctr">
              <a:solidFill>
                <a:schemeClr val="tx1"/>
              </a:solidFill>
              <a:miter lim="800000"/>
              <a:headEnd/>
              <a:tailEnd/>
            </a:ln>
            <a:effectLst/>
          </p:spPr>
          <p:txBody>
            <a:bodyPr wrap="square">
              <a:spAutoFit/>
            </a:bodyPr>
            <a:lstStyle>
              <a:defPPr>
                <a:defRPr lang="es-CL"/>
              </a:defPPr>
              <a:lvl1pPr algn="ctr">
                <a:spcBef>
                  <a:spcPct val="50000"/>
                </a:spcBef>
              </a:lvl1pPr>
            </a:lstStyle>
            <a:p>
              <a:r>
                <a:rPr lang="es-ES_tradnl" sz="1400" b="1" dirty="0" smtClean="0"/>
                <a:t>Motor de Elevación</a:t>
              </a:r>
              <a:endParaRPr lang="es-ES" sz="1400" b="1" dirty="0"/>
            </a:p>
          </p:txBody>
        </p:sp>
        <p:sp>
          <p:nvSpPr>
            <p:cNvPr id="124" name="Oval 6"/>
            <p:cNvSpPr>
              <a:spLocks noChangeArrowheads="1"/>
            </p:cNvSpPr>
            <p:nvPr/>
          </p:nvSpPr>
          <p:spPr bwMode="auto">
            <a:xfrm>
              <a:off x="3057525" y="2266950"/>
              <a:ext cx="450850" cy="255588"/>
            </a:xfrm>
            <a:prstGeom prst="ellipse">
              <a:avLst/>
            </a:prstGeom>
            <a:solidFill>
              <a:schemeClr val="accent4">
                <a:lumMod val="75000"/>
              </a:schemeClr>
            </a:solidFill>
            <a:ln w="9525" algn="ctr">
              <a:solidFill>
                <a:schemeClr val="bg1"/>
              </a:solidFill>
              <a:round/>
              <a:headEnd/>
              <a:tailEnd/>
            </a:ln>
            <a:effectLst/>
          </p:spPr>
          <p:txBody>
            <a:bodyPr wrap="none" anchor="ctr"/>
            <a:lstStyle/>
            <a:p>
              <a:endParaRPr lang="es-CL"/>
            </a:p>
          </p:txBody>
        </p:sp>
        <p:cxnSp>
          <p:nvCxnSpPr>
            <p:cNvPr id="47" name="Conector recto de flecha 46"/>
            <p:cNvCxnSpPr>
              <a:stCxn id="123" idx="2"/>
            </p:cNvCxnSpPr>
            <p:nvPr/>
          </p:nvCxnSpPr>
          <p:spPr>
            <a:xfrm flipH="1">
              <a:off x="3508375" y="1921623"/>
              <a:ext cx="1194130" cy="473121"/>
            </a:xfrm>
            <a:prstGeom prst="straightConnector1">
              <a:avLst/>
            </a:prstGeom>
            <a:ln w="28575">
              <a:solidFill>
                <a:schemeClr val="bg1"/>
              </a:solidFill>
              <a:tailEnd type="triangle"/>
            </a:ln>
          </p:spPr>
          <p:style>
            <a:lnRef idx="1">
              <a:schemeClr val="accent1"/>
            </a:lnRef>
            <a:fillRef idx="0">
              <a:schemeClr val="accent1"/>
            </a:fillRef>
            <a:effectRef idx="0">
              <a:schemeClr val="accent1"/>
            </a:effectRef>
            <a:fontRef idx="minor">
              <a:schemeClr val="tx1"/>
            </a:fontRef>
          </p:style>
        </p:cxnSp>
        <p:sp>
          <p:nvSpPr>
            <p:cNvPr id="125" name="Text Box 16"/>
            <p:cNvSpPr txBox="1">
              <a:spLocks noChangeArrowheads="1"/>
            </p:cNvSpPr>
            <p:nvPr/>
          </p:nvSpPr>
          <p:spPr bwMode="auto">
            <a:xfrm>
              <a:off x="658570" y="1048995"/>
              <a:ext cx="894005" cy="523220"/>
            </a:xfrm>
            <a:prstGeom prst="rect">
              <a:avLst/>
            </a:prstGeom>
            <a:solidFill>
              <a:schemeClr val="accent4">
                <a:lumMod val="60000"/>
                <a:lumOff val="40000"/>
              </a:schemeClr>
            </a:solidFill>
            <a:ln w="28575" algn="ctr">
              <a:solidFill>
                <a:schemeClr val="tx1"/>
              </a:solidFill>
              <a:miter lim="800000"/>
              <a:headEnd/>
              <a:tailEnd/>
            </a:ln>
            <a:effectLst/>
          </p:spPr>
          <p:txBody>
            <a:bodyPr wrap="square">
              <a:spAutoFit/>
            </a:bodyPr>
            <a:lstStyle>
              <a:defPPr>
                <a:defRPr lang="es-CL"/>
              </a:defPPr>
              <a:lvl1pPr algn="ctr">
                <a:spcBef>
                  <a:spcPct val="50000"/>
                </a:spcBef>
              </a:lvl1pPr>
            </a:lstStyle>
            <a:p>
              <a:r>
                <a:rPr lang="es-ES_tradnl" sz="1400" b="1" dirty="0" smtClean="0"/>
                <a:t>Arco de </a:t>
              </a:r>
            </a:p>
            <a:p>
              <a:pPr>
                <a:spcBef>
                  <a:spcPts val="0"/>
                </a:spcBef>
              </a:pPr>
              <a:r>
                <a:rPr lang="es-ES_tradnl" sz="1400" b="1" dirty="0" smtClean="0"/>
                <a:t>Elevar</a:t>
              </a:r>
              <a:endParaRPr lang="es-ES" sz="1400" b="1" dirty="0"/>
            </a:p>
          </p:txBody>
        </p:sp>
        <p:sp>
          <p:nvSpPr>
            <p:cNvPr id="126" name="Text Box 16"/>
            <p:cNvSpPr txBox="1">
              <a:spLocks noChangeArrowheads="1"/>
            </p:cNvSpPr>
            <p:nvPr/>
          </p:nvSpPr>
          <p:spPr bwMode="auto">
            <a:xfrm>
              <a:off x="649637" y="2015171"/>
              <a:ext cx="894005" cy="523220"/>
            </a:xfrm>
            <a:prstGeom prst="rect">
              <a:avLst/>
            </a:prstGeom>
            <a:solidFill>
              <a:schemeClr val="accent4">
                <a:lumMod val="60000"/>
                <a:lumOff val="40000"/>
              </a:schemeClr>
            </a:solidFill>
            <a:ln w="28575" algn="ctr">
              <a:solidFill>
                <a:schemeClr val="tx1"/>
              </a:solidFill>
              <a:miter lim="800000"/>
              <a:headEnd/>
              <a:tailEnd/>
            </a:ln>
            <a:effectLst/>
          </p:spPr>
          <p:txBody>
            <a:bodyPr wrap="square">
              <a:spAutoFit/>
            </a:bodyPr>
            <a:lstStyle>
              <a:defPPr>
                <a:defRPr lang="es-CL"/>
              </a:defPPr>
              <a:lvl1pPr algn="ctr">
                <a:spcBef>
                  <a:spcPct val="50000"/>
                </a:spcBef>
              </a:lvl1pPr>
            </a:lstStyle>
            <a:p>
              <a:r>
                <a:rPr lang="es-ES_tradnl" sz="1400" b="1" dirty="0" smtClean="0"/>
                <a:t>Piñón de </a:t>
              </a:r>
            </a:p>
            <a:p>
              <a:pPr>
                <a:spcBef>
                  <a:spcPts val="0"/>
                </a:spcBef>
              </a:pPr>
              <a:r>
                <a:rPr lang="es-ES_tradnl" sz="1400" b="1" dirty="0" smtClean="0"/>
                <a:t>Elevación</a:t>
              </a:r>
              <a:endParaRPr lang="es-ES" sz="1400" b="1" dirty="0"/>
            </a:p>
          </p:txBody>
        </p:sp>
        <p:cxnSp>
          <p:nvCxnSpPr>
            <p:cNvPr id="127" name="Conector recto de flecha 126"/>
            <p:cNvCxnSpPr/>
            <p:nvPr/>
          </p:nvCxnSpPr>
          <p:spPr>
            <a:xfrm>
              <a:off x="1552575" y="1310605"/>
              <a:ext cx="971550" cy="664631"/>
            </a:xfrm>
            <a:prstGeom prst="straightConnector1">
              <a:avLst/>
            </a:prstGeom>
            <a:ln w="38100">
              <a:solidFill>
                <a:schemeClr val="bg1"/>
              </a:solidFill>
              <a:tailEnd type="triangle"/>
            </a:ln>
          </p:spPr>
          <p:style>
            <a:lnRef idx="1">
              <a:schemeClr val="accent1"/>
            </a:lnRef>
            <a:fillRef idx="0">
              <a:schemeClr val="accent1"/>
            </a:fillRef>
            <a:effectRef idx="0">
              <a:schemeClr val="accent1"/>
            </a:effectRef>
            <a:fontRef idx="minor">
              <a:schemeClr val="tx1"/>
            </a:fontRef>
          </p:style>
        </p:cxnSp>
        <p:cxnSp>
          <p:nvCxnSpPr>
            <p:cNvPr id="129" name="Conector recto de flecha 128"/>
            <p:cNvCxnSpPr>
              <a:stCxn id="126" idx="3"/>
            </p:cNvCxnSpPr>
            <p:nvPr/>
          </p:nvCxnSpPr>
          <p:spPr>
            <a:xfrm>
              <a:off x="1543642" y="2276781"/>
              <a:ext cx="1075733" cy="117963"/>
            </a:xfrm>
            <a:prstGeom prst="straightConnector1">
              <a:avLst/>
            </a:prstGeom>
            <a:ln w="38100">
              <a:solidFill>
                <a:schemeClr val="bg1"/>
              </a:solidFill>
              <a:tailEnd type="triangle"/>
            </a:ln>
          </p:spPr>
          <p:style>
            <a:lnRef idx="1">
              <a:schemeClr val="accent1"/>
            </a:lnRef>
            <a:fillRef idx="0">
              <a:schemeClr val="accent1"/>
            </a:fillRef>
            <a:effectRef idx="0">
              <a:schemeClr val="accent1"/>
            </a:effectRef>
            <a:fontRef idx="minor">
              <a:schemeClr val="tx1"/>
            </a:fontRef>
          </p:style>
        </p:cxnSp>
      </p:grpSp>
      <p:grpSp>
        <p:nvGrpSpPr>
          <p:cNvPr id="139" name="Grupo 138"/>
          <p:cNvGrpSpPr/>
          <p:nvPr/>
        </p:nvGrpSpPr>
        <p:grpSpPr>
          <a:xfrm>
            <a:off x="7013604" y="1012376"/>
            <a:ext cx="3917567" cy="1093250"/>
            <a:chOff x="6704093" y="1489429"/>
            <a:chExt cx="3917567" cy="1093250"/>
          </a:xfrm>
        </p:grpSpPr>
        <p:pic>
          <p:nvPicPr>
            <p:cNvPr id="134" name="Imagen 133"/>
            <p:cNvPicPr>
              <a:picLocks noChangeAspect="1"/>
            </p:cNvPicPr>
            <p:nvPr/>
          </p:nvPicPr>
          <p:blipFill>
            <a:blip r:embed="rId6"/>
            <a:stretch>
              <a:fillRect/>
            </a:stretch>
          </p:blipFill>
          <p:spPr>
            <a:xfrm>
              <a:off x="6841805" y="1489429"/>
              <a:ext cx="3779855" cy="1093250"/>
            </a:xfrm>
            <a:prstGeom prst="rect">
              <a:avLst/>
            </a:prstGeom>
            <a:ln>
              <a:noFill/>
            </a:ln>
            <a:effectLst>
              <a:outerShdw blurRad="190500" algn="tl" rotWithShape="0">
                <a:srgbClr val="000000">
                  <a:alpha val="70000"/>
                </a:srgbClr>
              </a:outerShdw>
            </a:effectLst>
          </p:spPr>
        </p:pic>
        <p:sp>
          <p:nvSpPr>
            <p:cNvPr id="133" name="CuadroTexto 132"/>
            <p:cNvSpPr txBox="1"/>
            <p:nvPr/>
          </p:nvSpPr>
          <p:spPr>
            <a:xfrm>
              <a:off x="6704093" y="1561020"/>
              <a:ext cx="3689497" cy="1015663"/>
            </a:xfrm>
            <a:prstGeom prst="rect">
              <a:avLst/>
            </a:prstGeom>
            <a:noFill/>
          </p:spPr>
          <p:txBody>
            <a:bodyPr wrap="square" rtlCol="0">
              <a:spAutoFit/>
            </a:bodyPr>
            <a:lstStyle/>
            <a:p>
              <a:pPr algn="r"/>
              <a:r>
                <a:rPr lang="es-ES_tradnl" sz="2400" b="1" dirty="0" smtClean="0">
                  <a:solidFill>
                    <a:schemeClr val="bg1"/>
                  </a:solidFill>
                  <a:latin typeface="Britannic Bold" panose="020B0903060703020204" pitchFamily="34" charset="0"/>
                  <a:ea typeface="Segoe UI Black" panose="020B0A02040204020203" pitchFamily="34" charset="0"/>
                </a:rPr>
                <a:t>NOMENCLATURA de un </a:t>
              </a:r>
              <a:r>
                <a:rPr lang="es-ES_tradnl" sz="3600" b="1" dirty="0" smtClean="0">
                  <a:solidFill>
                    <a:srgbClr val="C00000"/>
                  </a:solidFill>
                  <a:latin typeface="Britannic Bold" panose="020B0903060703020204" pitchFamily="34" charset="0"/>
                  <a:ea typeface="Segoe UI Black" panose="020B0A02040204020203" pitchFamily="34" charset="0"/>
                </a:rPr>
                <a:t>MONTAJE</a:t>
              </a:r>
              <a:endParaRPr lang="es-ES" sz="2400" dirty="0">
                <a:solidFill>
                  <a:srgbClr val="C00000"/>
                </a:solidFill>
              </a:endParaRPr>
            </a:p>
          </p:txBody>
        </p:sp>
      </p:grpSp>
      <p:grpSp>
        <p:nvGrpSpPr>
          <p:cNvPr id="140" name="Grupo 139"/>
          <p:cNvGrpSpPr/>
          <p:nvPr/>
        </p:nvGrpSpPr>
        <p:grpSpPr>
          <a:xfrm>
            <a:off x="434539" y="3783433"/>
            <a:ext cx="4655419" cy="2520109"/>
            <a:chOff x="201292" y="3507185"/>
            <a:chExt cx="5911097" cy="3132512"/>
          </a:xfrm>
        </p:grpSpPr>
        <p:pic>
          <p:nvPicPr>
            <p:cNvPr id="135" name="Imagen 134"/>
            <p:cNvPicPr>
              <a:picLocks noChangeAspect="1"/>
            </p:cNvPicPr>
            <p:nvPr/>
          </p:nvPicPr>
          <p:blipFill>
            <a:blip r:embed="rId7">
              <a:extLst>
                <a:ext uri="{BEBA8EAE-BF5A-486C-A8C5-ECC9F3942E4B}">
                  <a14:imgProps xmlns:a14="http://schemas.microsoft.com/office/drawing/2010/main">
                    <a14:imgLayer r:embed="rId8">
                      <a14:imgEffect>
                        <a14:artisticGlowEdges/>
                      </a14:imgEffect>
                    </a14:imgLayer>
                  </a14:imgProps>
                </a:ext>
              </a:extLst>
            </a:blip>
            <a:stretch>
              <a:fillRect/>
            </a:stretch>
          </p:blipFill>
          <p:spPr>
            <a:xfrm>
              <a:off x="217683" y="3520941"/>
              <a:ext cx="5894706" cy="3118756"/>
            </a:xfrm>
            <a:prstGeom prst="rect">
              <a:avLst/>
            </a:prstGeom>
            <a:ln w="38100" cap="sq">
              <a:solidFill>
                <a:srgbClr val="000000"/>
              </a:solidFill>
              <a:prstDash val="solid"/>
              <a:miter lim="800000"/>
            </a:ln>
            <a:effectLst>
              <a:outerShdw blurRad="50800" dist="38100" dir="2700000" algn="tl" rotWithShape="0">
                <a:srgbClr val="000000">
                  <a:alpha val="43000"/>
                </a:srgbClr>
              </a:outerShdw>
            </a:effectLst>
          </p:spPr>
        </p:pic>
        <p:sp>
          <p:nvSpPr>
            <p:cNvPr id="136" name="Rectangle 1"/>
            <p:cNvSpPr/>
            <p:nvPr/>
          </p:nvSpPr>
          <p:spPr>
            <a:xfrm>
              <a:off x="201292" y="3507185"/>
              <a:ext cx="5911097" cy="3132512"/>
            </a:xfrm>
            <a:prstGeom prst="rect">
              <a:avLst/>
            </a:prstGeom>
            <a:solidFill>
              <a:schemeClr val="accent6">
                <a:lumMod val="60000"/>
                <a:lumOff val="40000"/>
                <a:alpha val="63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37" name="CuadroTexto 136"/>
            <p:cNvSpPr txBox="1"/>
            <p:nvPr/>
          </p:nvSpPr>
          <p:spPr>
            <a:xfrm>
              <a:off x="259480" y="3594834"/>
              <a:ext cx="3097019" cy="2631490"/>
            </a:xfrm>
            <a:prstGeom prst="rect">
              <a:avLst/>
            </a:prstGeom>
            <a:noFill/>
          </p:spPr>
          <p:txBody>
            <a:bodyPr wrap="square" rtlCol="0">
              <a:spAutoFit/>
            </a:bodyPr>
            <a:lstStyle/>
            <a:p>
              <a:pPr marL="266700" indent="-266700">
                <a:lnSpc>
                  <a:spcPct val="60000"/>
                </a:lnSpc>
                <a:spcBef>
                  <a:spcPct val="50000"/>
                </a:spcBef>
                <a:buFontTx/>
                <a:buAutoNum type="arabicPeriod"/>
              </a:pPr>
              <a:r>
                <a:rPr lang="es-ES_tradnl" sz="1400" dirty="0" smtClean="0">
                  <a:solidFill>
                    <a:schemeClr val="bg1"/>
                  </a:solidFill>
                </a:rPr>
                <a:t>Macizo </a:t>
              </a:r>
              <a:r>
                <a:rPr lang="es-ES_tradnl" sz="1400" dirty="0">
                  <a:solidFill>
                    <a:schemeClr val="bg1"/>
                  </a:solidFill>
                </a:rPr>
                <a:t>de culata</a:t>
              </a:r>
            </a:p>
            <a:p>
              <a:pPr marL="266700" indent="-266700">
                <a:lnSpc>
                  <a:spcPct val="60000"/>
                </a:lnSpc>
                <a:spcBef>
                  <a:spcPct val="50000"/>
                </a:spcBef>
                <a:buFontTx/>
                <a:buAutoNum type="arabicPeriod"/>
              </a:pPr>
              <a:r>
                <a:rPr lang="es-ES_tradnl" sz="1400" dirty="0">
                  <a:solidFill>
                    <a:schemeClr val="bg1"/>
                  </a:solidFill>
                </a:rPr>
                <a:t>Tubo o Caña</a:t>
              </a:r>
            </a:p>
            <a:p>
              <a:pPr marL="266700" indent="-266700">
                <a:lnSpc>
                  <a:spcPct val="60000"/>
                </a:lnSpc>
                <a:spcBef>
                  <a:spcPct val="50000"/>
                </a:spcBef>
                <a:buFontTx/>
                <a:buAutoNum type="arabicPeriod"/>
              </a:pPr>
              <a:r>
                <a:rPr lang="es-ES_tradnl" sz="1400" dirty="0">
                  <a:solidFill>
                    <a:schemeClr val="bg1"/>
                  </a:solidFill>
                </a:rPr>
                <a:t>Brocal</a:t>
              </a:r>
            </a:p>
            <a:p>
              <a:pPr marL="266700" indent="-266700">
                <a:lnSpc>
                  <a:spcPct val="60000"/>
                </a:lnSpc>
                <a:spcBef>
                  <a:spcPct val="50000"/>
                </a:spcBef>
                <a:buFontTx/>
                <a:buAutoNum type="arabicPeriod"/>
              </a:pPr>
              <a:r>
                <a:rPr lang="es-ES_tradnl" sz="1400" dirty="0">
                  <a:solidFill>
                    <a:schemeClr val="bg1"/>
                  </a:solidFill>
                </a:rPr>
                <a:t>Ánima y Estrías</a:t>
              </a:r>
            </a:p>
            <a:p>
              <a:pPr marL="266700" indent="-266700">
                <a:lnSpc>
                  <a:spcPct val="60000"/>
                </a:lnSpc>
                <a:spcBef>
                  <a:spcPct val="50000"/>
                </a:spcBef>
                <a:buFontTx/>
                <a:buAutoNum type="arabicPeriod"/>
              </a:pPr>
              <a:r>
                <a:rPr lang="es-ES_tradnl" sz="1400" dirty="0">
                  <a:solidFill>
                    <a:schemeClr val="bg1"/>
                  </a:solidFill>
                </a:rPr>
                <a:t>Guía</a:t>
              </a:r>
            </a:p>
            <a:p>
              <a:pPr marL="266700" indent="-266700">
                <a:lnSpc>
                  <a:spcPct val="60000"/>
                </a:lnSpc>
                <a:spcBef>
                  <a:spcPct val="50000"/>
                </a:spcBef>
                <a:buFontTx/>
                <a:buAutoNum type="arabicPeriod"/>
              </a:pPr>
              <a:r>
                <a:rPr lang="es-ES_tradnl" sz="1400" dirty="0">
                  <a:solidFill>
                    <a:schemeClr val="bg1"/>
                  </a:solidFill>
                </a:rPr>
                <a:t>Arco de elevar</a:t>
              </a:r>
            </a:p>
            <a:p>
              <a:pPr marL="266700" indent="-266700">
                <a:lnSpc>
                  <a:spcPct val="60000"/>
                </a:lnSpc>
                <a:spcBef>
                  <a:spcPct val="50000"/>
                </a:spcBef>
                <a:buFontTx/>
                <a:buAutoNum type="arabicPeriod"/>
              </a:pPr>
              <a:r>
                <a:rPr lang="es-ES_tradnl" sz="1400" dirty="0">
                  <a:solidFill>
                    <a:schemeClr val="bg1"/>
                  </a:solidFill>
                </a:rPr>
                <a:t>Piñón de Elevación</a:t>
              </a:r>
            </a:p>
            <a:p>
              <a:pPr marL="266700" indent="-266700">
                <a:lnSpc>
                  <a:spcPct val="60000"/>
                </a:lnSpc>
                <a:spcBef>
                  <a:spcPct val="50000"/>
                </a:spcBef>
                <a:buFontTx/>
                <a:buAutoNum type="arabicPeriod"/>
              </a:pPr>
              <a:r>
                <a:rPr lang="es-ES_tradnl" sz="1400" dirty="0">
                  <a:solidFill>
                    <a:schemeClr val="bg1"/>
                  </a:solidFill>
                </a:rPr>
                <a:t>Motor eléctrico de Ronza</a:t>
              </a:r>
            </a:p>
            <a:p>
              <a:pPr marL="266700" indent="-266700">
                <a:lnSpc>
                  <a:spcPct val="60000"/>
                </a:lnSpc>
                <a:spcBef>
                  <a:spcPct val="50000"/>
                </a:spcBef>
                <a:buFontTx/>
                <a:buAutoNum type="arabicPeriod"/>
              </a:pPr>
              <a:r>
                <a:rPr lang="es-ES_tradnl" sz="1400" dirty="0">
                  <a:solidFill>
                    <a:schemeClr val="bg1"/>
                  </a:solidFill>
                </a:rPr>
                <a:t>Senda de Roletes</a:t>
              </a:r>
            </a:p>
            <a:p>
              <a:pPr marL="266700" indent="-266700">
                <a:lnSpc>
                  <a:spcPct val="60000"/>
                </a:lnSpc>
                <a:spcBef>
                  <a:spcPct val="50000"/>
                </a:spcBef>
                <a:buFontTx/>
                <a:buAutoNum type="arabicPeriod"/>
              </a:pPr>
              <a:r>
                <a:rPr lang="es-ES_tradnl" sz="1400" dirty="0">
                  <a:solidFill>
                    <a:schemeClr val="bg1"/>
                  </a:solidFill>
                </a:rPr>
                <a:t>Corona de Ronza</a:t>
              </a:r>
            </a:p>
            <a:p>
              <a:pPr algn="r"/>
              <a:endParaRPr lang="es-ES" dirty="0">
                <a:solidFill>
                  <a:srgbClr val="002060"/>
                </a:solidFill>
              </a:endParaRPr>
            </a:p>
          </p:txBody>
        </p:sp>
        <p:sp>
          <p:nvSpPr>
            <p:cNvPr id="138" name="CuadroTexto 137"/>
            <p:cNvSpPr txBox="1"/>
            <p:nvPr/>
          </p:nvSpPr>
          <p:spPr>
            <a:xfrm>
              <a:off x="3094380" y="3588677"/>
              <a:ext cx="3018009" cy="2369559"/>
            </a:xfrm>
            <a:prstGeom prst="rect">
              <a:avLst/>
            </a:prstGeom>
            <a:noFill/>
          </p:spPr>
          <p:txBody>
            <a:bodyPr wrap="square" rtlCol="0">
              <a:spAutoFit/>
            </a:bodyPr>
            <a:lstStyle/>
            <a:p>
              <a:pPr>
                <a:lnSpc>
                  <a:spcPct val="60000"/>
                </a:lnSpc>
                <a:spcBef>
                  <a:spcPct val="50000"/>
                </a:spcBef>
              </a:pPr>
              <a:r>
                <a:rPr lang="es-ES_tradnl" sz="1400" dirty="0">
                  <a:solidFill>
                    <a:schemeClr val="bg1"/>
                  </a:solidFill>
                </a:rPr>
                <a:t>11. Piñón de Ronza</a:t>
              </a:r>
            </a:p>
            <a:p>
              <a:pPr>
                <a:lnSpc>
                  <a:spcPct val="60000"/>
                </a:lnSpc>
                <a:spcBef>
                  <a:spcPct val="50000"/>
                </a:spcBef>
              </a:pPr>
              <a:r>
                <a:rPr lang="es-ES_tradnl" sz="1400" dirty="0">
                  <a:solidFill>
                    <a:schemeClr val="bg1"/>
                  </a:solidFill>
                </a:rPr>
                <a:t>12. Tronera</a:t>
              </a:r>
            </a:p>
            <a:p>
              <a:pPr>
                <a:lnSpc>
                  <a:spcPct val="60000"/>
                </a:lnSpc>
                <a:spcBef>
                  <a:spcPct val="50000"/>
                </a:spcBef>
              </a:pPr>
              <a:r>
                <a:rPr lang="es-ES_tradnl" sz="1400" dirty="0">
                  <a:solidFill>
                    <a:schemeClr val="bg1"/>
                  </a:solidFill>
                </a:rPr>
                <a:t>13. Escudo</a:t>
              </a:r>
            </a:p>
            <a:p>
              <a:pPr>
                <a:lnSpc>
                  <a:spcPct val="60000"/>
                </a:lnSpc>
                <a:spcBef>
                  <a:spcPct val="50000"/>
                </a:spcBef>
              </a:pPr>
              <a:r>
                <a:rPr lang="es-ES_tradnl" sz="1400" dirty="0">
                  <a:solidFill>
                    <a:schemeClr val="bg1"/>
                  </a:solidFill>
                </a:rPr>
                <a:t>14. Chute eyector de vainillas</a:t>
              </a:r>
            </a:p>
            <a:p>
              <a:pPr>
                <a:lnSpc>
                  <a:spcPct val="60000"/>
                </a:lnSpc>
                <a:spcBef>
                  <a:spcPct val="50000"/>
                </a:spcBef>
              </a:pPr>
              <a:r>
                <a:rPr lang="es-ES_tradnl" sz="1400" dirty="0">
                  <a:solidFill>
                    <a:schemeClr val="bg1"/>
                  </a:solidFill>
                </a:rPr>
                <a:t>15. Senda superior</a:t>
              </a:r>
            </a:p>
            <a:p>
              <a:pPr>
                <a:lnSpc>
                  <a:spcPct val="60000"/>
                </a:lnSpc>
                <a:spcBef>
                  <a:spcPct val="50000"/>
                </a:spcBef>
              </a:pPr>
              <a:r>
                <a:rPr lang="es-ES_tradnl" sz="1400" dirty="0">
                  <a:solidFill>
                    <a:schemeClr val="bg1"/>
                  </a:solidFill>
                </a:rPr>
                <a:t>16. Gualdera</a:t>
              </a:r>
            </a:p>
            <a:p>
              <a:pPr>
                <a:lnSpc>
                  <a:spcPct val="60000"/>
                </a:lnSpc>
                <a:spcBef>
                  <a:spcPct val="50000"/>
                </a:spcBef>
              </a:pPr>
              <a:r>
                <a:rPr lang="es-ES_tradnl" sz="1400" dirty="0">
                  <a:solidFill>
                    <a:schemeClr val="bg1"/>
                  </a:solidFill>
                </a:rPr>
                <a:t>17. Muñonera</a:t>
              </a:r>
            </a:p>
            <a:p>
              <a:pPr>
                <a:lnSpc>
                  <a:spcPct val="60000"/>
                </a:lnSpc>
                <a:spcBef>
                  <a:spcPct val="50000"/>
                </a:spcBef>
              </a:pPr>
              <a:r>
                <a:rPr lang="es-ES_tradnl" sz="1400" dirty="0">
                  <a:solidFill>
                    <a:schemeClr val="bg1"/>
                  </a:solidFill>
                </a:rPr>
                <a:t>18. Cierre de cuña</a:t>
              </a:r>
            </a:p>
            <a:p>
              <a:pPr>
                <a:lnSpc>
                  <a:spcPct val="60000"/>
                </a:lnSpc>
                <a:spcBef>
                  <a:spcPct val="50000"/>
                </a:spcBef>
              </a:pPr>
              <a:r>
                <a:rPr lang="es-ES_tradnl" sz="1400" dirty="0">
                  <a:solidFill>
                    <a:schemeClr val="bg1"/>
                  </a:solidFill>
                </a:rPr>
                <a:t>19. Muñón</a:t>
              </a:r>
            </a:p>
            <a:p>
              <a:pPr>
                <a:lnSpc>
                  <a:spcPct val="60000"/>
                </a:lnSpc>
                <a:spcBef>
                  <a:spcPct val="50000"/>
                </a:spcBef>
              </a:pPr>
              <a:r>
                <a:rPr lang="es-ES_tradnl" sz="1400" dirty="0">
                  <a:solidFill>
                    <a:schemeClr val="bg1"/>
                  </a:solidFill>
                </a:rPr>
                <a:t>20. </a:t>
              </a:r>
              <a:r>
                <a:rPr lang="es-ES_tradnl" sz="1400" dirty="0" smtClean="0">
                  <a:solidFill>
                    <a:schemeClr val="bg1"/>
                  </a:solidFill>
                </a:rPr>
                <a:t>Cuna</a:t>
              </a:r>
              <a:endParaRPr lang="es-ES" sz="1400" dirty="0">
                <a:solidFill>
                  <a:srgbClr val="002060"/>
                </a:solidFill>
              </a:endParaRPr>
            </a:p>
          </p:txBody>
        </p:sp>
      </p:grpSp>
      <p:pic>
        <p:nvPicPr>
          <p:cNvPr id="141" name="Picture 2"/>
          <p:cNvPicPr>
            <a:picLocks noChangeAspect="1" noChangeArrowheads="1"/>
          </p:cNvPicPr>
          <p:nvPr/>
        </p:nvPicPr>
        <p:blipFill>
          <a:blip r:embed="rId9" cstate="print">
            <a:lum bright="-24000"/>
          </a:blip>
          <a:srcRect/>
          <a:stretch>
            <a:fillRect/>
          </a:stretch>
        </p:blipFill>
        <p:spPr bwMode="auto">
          <a:xfrm>
            <a:off x="8745043" y="4912465"/>
            <a:ext cx="3323496" cy="1795098"/>
          </a:xfrm>
          <a:prstGeom prst="rect">
            <a:avLst/>
          </a:prstGeom>
          <a:noFill/>
          <a:ln w="38100">
            <a:solidFill>
              <a:schemeClr val="tx1"/>
            </a:solidFill>
            <a:miter lim="800000"/>
            <a:headEnd/>
            <a:tailEnd/>
          </a:ln>
          <a:effectLst/>
        </p:spPr>
      </p:pic>
    </p:spTree>
    <p:extLst>
      <p:ext uri="{BB962C8B-B14F-4D97-AF65-F5344CB8AC3E}">
        <p14:creationId xmlns:p14="http://schemas.microsoft.com/office/powerpoint/2010/main" val="1409767295"/>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6" presetClass="entr" presetSubtype="21" fill="hold" nodeType="clickEffect">
                                  <p:stCondLst>
                                    <p:cond delay="0"/>
                                  </p:stCondLst>
                                  <p:childTnLst>
                                    <p:set>
                                      <p:cBhvr>
                                        <p:cTn id="6" dur="1" fill="hold">
                                          <p:stCondLst>
                                            <p:cond delay="0"/>
                                          </p:stCondLst>
                                        </p:cTn>
                                        <p:tgtEl>
                                          <p:spTgt spid="139"/>
                                        </p:tgtEl>
                                        <p:attrNameLst>
                                          <p:attrName>style.visibility</p:attrName>
                                        </p:attrNameLst>
                                      </p:cBhvr>
                                      <p:to>
                                        <p:strVal val="visible"/>
                                      </p:to>
                                    </p:set>
                                    <p:animEffect transition="in" filter="barn(inVertical)">
                                      <p:cBhvr>
                                        <p:cTn id="7" dur="500"/>
                                        <p:tgtEl>
                                          <p:spTgt spid="139"/>
                                        </p:tgtEl>
                                      </p:cBhvr>
                                    </p:animEffect>
                                  </p:childTnLst>
                                </p:cTn>
                              </p:par>
                              <p:par>
                                <p:cTn id="8" presetID="16" presetClass="entr" presetSubtype="21" fill="hold" nodeType="withEffect">
                                  <p:stCondLst>
                                    <p:cond delay="0"/>
                                  </p:stCondLst>
                                  <p:childTnLst>
                                    <p:set>
                                      <p:cBhvr>
                                        <p:cTn id="9" dur="1" fill="hold">
                                          <p:stCondLst>
                                            <p:cond delay="0"/>
                                          </p:stCondLst>
                                        </p:cTn>
                                        <p:tgtEl>
                                          <p:spTgt spid="121"/>
                                        </p:tgtEl>
                                        <p:attrNameLst>
                                          <p:attrName>style.visibility</p:attrName>
                                        </p:attrNameLst>
                                      </p:cBhvr>
                                      <p:to>
                                        <p:strVal val="visible"/>
                                      </p:to>
                                    </p:set>
                                    <p:animEffect transition="in" filter="barn(inVertical)">
                                      <p:cBhvr>
                                        <p:cTn id="10" dur="500"/>
                                        <p:tgtEl>
                                          <p:spTgt spid="121"/>
                                        </p:tgtEl>
                                      </p:cBhvr>
                                    </p:animEffect>
                                  </p:childTnLst>
                                </p:cTn>
                              </p:par>
                              <p:par>
                                <p:cTn id="11" presetID="16" presetClass="entr" presetSubtype="21" fill="hold" nodeType="withEffect">
                                  <p:stCondLst>
                                    <p:cond delay="0"/>
                                  </p:stCondLst>
                                  <p:childTnLst>
                                    <p:set>
                                      <p:cBhvr>
                                        <p:cTn id="12" dur="1" fill="hold">
                                          <p:stCondLst>
                                            <p:cond delay="0"/>
                                          </p:stCondLst>
                                        </p:cTn>
                                        <p:tgtEl>
                                          <p:spTgt spid="140"/>
                                        </p:tgtEl>
                                        <p:attrNameLst>
                                          <p:attrName>style.visibility</p:attrName>
                                        </p:attrNameLst>
                                      </p:cBhvr>
                                      <p:to>
                                        <p:strVal val="visible"/>
                                      </p:to>
                                    </p:set>
                                    <p:animEffect transition="in" filter="barn(inVertical)">
                                      <p:cBhvr>
                                        <p:cTn id="13" dur="500"/>
                                        <p:tgtEl>
                                          <p:spTgt spid="140"/>
                                        </p:tgtEl>
                                      </p:cBhvr>
                                    </p:animEffect>
                                  </p:childTnLst>
                                </p:cTn>
                              </p:par>
                              <p:par>
                                <p:cTn id="14" presetID="16" presetClass="entr" presetSubtype="21" fill="hold" nodeType="withEffect">
                                  <p:stCondLst>
                                    <p:cond delay="0"/>
                                  </p:stCondLst>
                                  <p:childTnLst>
                                    <p:set>
                                      <p:cBhvr>
                                        <p:cTn id="15" dur="1" fill="hold">
                                          <p:stCondLst>
                                            <p:cond delay="0"/>
                                          </p:stCondLst>
                                        </p:cTn>
                                        <p:tgtEl>
                                          <p:spTgt spid="141"/>
                                        </p:tgtEl>
                                        <p:attrNameLst>
                                          <p:attrName>style.visibility</p:attrName>
                                        </p:attrNameLst>
                                      </p:cBhvr>
                                      <p:to>
                                        <p:strVal val="visible"/>
                                      </p:to>
                                    </p:set>
                                    <p:animEffect transition="in" filter="barn(inVertical)">
                                      <p:cBhvr>
                                        <p:cTn id="16" dur="500"/>
                                        <p:tgtEl>
                                          <p:spTgt spid="141"/>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8" name="Imagen 7"/>
          <p:cNvPicPr>
            <a:picLocks noChangeAspect="1"/>
          </p:cNvPicPr>
          <p:nvPr/>
        </p:nvPicPr>
        <p:blipFill>
          <a:blip r:embed="rId2"/>
          <a:stretch>
            <a:fillRect/>
          </a:stretch>
        </p:blipFill>
        <p:spPr>
          <a:xfrm>
            <a:off x="0" y="0"/>
            <a:ext cx="12191999" cy="6858000"/>
          </a:xfrm>
          <a:prstGeom prst="rect">
            <a:avLst/>
          </a:prstGeom>
        </p:spPr>
      </p:pic>
      <p:pic>
        <p:nvPicPr>
          <p:cNvPr id="11" name="Imagen 10"/>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10975288" y="429614"/>
            <a:ext cx="880991" cy="880991"/>
          </a:xfrm>
          <a:prstGeom prst="rect">
            <a:avLst/>
          </a:prstGeom>
        </p:spPr>
      </p:pic>
      <p:pic>
        <p:nvPicPr>
          <p:cNvPr id="2" name="Imagen 1"/>
          <p:cNvPicPr>
            <a:picLocks noChangeAspect="1"/>
          </p:cNvPicPr>
          <p:nvPr/>
        </p:nvPicPr>
        <p:blipFill>
          <a:blip r:embed="rId4"/>
          <a:stretch>
            <a:fillRect/>
          </a:stretch>
        </p:blipFill>
        <p:spPr>
          <a:xfrm>
            <a:off x="0" y="0"/>
            <a:ext cx="4782848" cy="6858000"/>
          </a:xfrm>
          <a:prstGeom prst="rect">
            <a:avLst/>
          </a:prstGeom>
        </p:spPr>
      </p:pic>
      <p:sp>
        <p:nvSpPr>
          <p:cNvPr id="28" name="Rectangle 24">
            <a:extLst>
              <a:ext uri="{FF2B5EF4-FFF2-40B4-BE49-F238E27FC236}">
                <a16:creationId xmlns:a16="http://schemas.microsoft.com/office/drawing/2014/main" xmlns="" id="{814E8360-63F3-4F18-817E-6FBC4551EF0D}"/>
              </a:ext>
            </a:extLst>
          </p:cNvPr>
          <p:cNvSpPr/>
          <p:nvPr/>
        </p:nvSpPr>
        <p:spPr>
          <a:xfrm>
            <a:off x="1435500" y="131445"/>
            <a:ext cx="3203176" cy="1477328"/>
          </a:xfrm>
          <a:prstGeom prst="rect">
            <a:avLst/>
          </a:prstGeom>
        </p:spPr>
        <p:txBody>
          <a:bodyPr wrap="square" lIns="0" tIns="0" rIns="0" bIns="0">
            <a:spAutoFit/>
          </a:bodyPr>
          <a:lstStyle/>
          <a:p>
            <a:pPr algn="r"/>
            <a:r>
              <a:rPr lang="en-US" sz="3200" b="1" dirty="0" smtClean="0">
                <a:solidFill>
                  <a:srgbClr val="468DC3"/>
                </a:solidFill>
                <a:latin typeface="Britannic Bold" panose="020B0903060703020204" pitchFamily="34" charset="0"/>
                <a:ea typeface="Open Sans" panose="020B0606030504020204" pitchFamily="34" charset="0"/>
                <a:cs typeface="Segoe UI" panose="020B0502040204020203" pitchFamily="34" charset="0"/>
              </a:rPr>
              <a:t>Mecanísmos de retroceso y </a:t>
            </a:r>
            <a:r>
              <a:rPr lang="en-US" sz="3200" b="1" dirty="0">
                <a:solidFill>
                  <a:srgbClr val="468DC3"/>
                </a:solidFill>
                <a:latin typeface="Britannic Bold" panose="020B0903060703020204" pitchFamily="34" charset="0"/>
                <a:ea typeface="Open Sans" panose="020B0606030504020204" pitchFamily="34" charset="0"/>
                <a:cs typeface="Segoe UI" panose="020B0502040204020203" pitchFamily="34" charset="0"/>
              </a:rPr>
              <a:t>v</a:t>
            </a:r>
            <a:r>
              <a:rPr lang="en-US" sz="3200" b="1" dirty="0" smtClean="0">
                <a:solidFill>
                  <a:srgbClr val="468DC3"/>
                </a:solidFill>
                <a:latin typeface="Britannic Bold" panose="020B0903060703020204" pitchFamily="34" charset="0"/>
                <a:ea typeface="Open Sans" panose="020B0606030504020204" pitchFamily="34" charset="0"/>
                <a:cs typeface="Segoe UI" panose="020B0502040204020203" pitchFamily="34" charset="0"/>
              </a:rPr>
              <a:t>uelta en batería</a:t>
            </a:r>
            <a:endParaRPr lang="en-US" sz="3200" b="1" dirty="0">
              <a:solidFill>
                <a:srgbClr val="468DC3"/>
              </a:solidFill>
              <a:latin typeface="Britannic Bold" panose="020B0903060703020204" pitchFamily="34" charset="0"/>
              <a:ea typeface="Open Sans" panose="020B0606030504020204" pitchFamily="34" charset="0"/>
              <a:cs typeface="Segoe UI" panose="020B0502040204020203" pitchFamily="34" charset="0"/>
            </a:endParaRPr>
          </a:p>
        </p:txBody>
      </p:sp>
      <p:grpSp>
        <p:nvGrpSpPr>
          <p:cNvPr id="30" name="Grupo 29"/>
          <p:cNvGrpSpPr/>
          <p:nvPr/>
        </p:nvGrpSpPr>
        <p:grpSpPr>
          <a:xfrm>
            <a:off x="200024" y="2596946"/>
            <a:ext cx="4438652" cy="1231677"/>
            <a:chOff x="5882522" y="2724933"/>
            <a:chExt cx="10636901" cy="6594224"/>
          </a:xfrm>
        </p:grpSpPr>
        <p:sp>
          <p:nvSpPr>
            <p:cNvPr id="31" name="Rectángulo redondeado 30"/>
            <p:cNvSpPr/>
            <p:nvPr/>
          </p:nvSpPr>
          <p:spPr>
            <a:xfrm>
              <a:off x="5882522" y="2724933"/>
              <a:ext cx="10636901" cy="6594224"/>
            </a:xfrm>
            <a:prstGeom prst="roundRect">
              <a:avLst>
                <a:gd name="adj" fmla="val 1711"/>
              </a:avLst>
            </a:prstGeom>
            <a:solidFill>
              <a:schemeClr val="accent1">
                <a:lumMod val="50000"/>
                <a:alpha val="58000"/>
              </a:schemeClr>
            </a:solidFill>
            <a:ln>
              <a:noFill/>
            </a:ln>
            <a:effectLst/>
            <a:scene3d>
              <a:camera prst="orthographicFront">
                <a:rot lat="0" lon="0" rev="0"/>
              </a:camera>
              <a:lightRig rig="chilly" dir="t">
                <a:rot lat="0" lon="0" rev="18480000"/>
              </a:lightRig>
            </a:scene3d>
            <a:sp3d prstMaterial="clear">
              <a:bevelT h="63500"/>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s-CL" sz="1800" b="0" i="0" u="none" strike="noStrike" kern="1200" cap="none" spc="0" normalizeH="0" baseline="0" noProof="0">
                <a:ln>
                  <a:noFill/>
                </a:ln>
                <a:solidFill>
                  <a:prstClr val="white"/>
                </a:solidFill>
                <a:effectLst/>
                <a:uLnTx/>
                <a:uFillTx/>
                <a:latin typeface="Calibri" panose="020F0502020204030204"/>
                <a:ea typeface="+mn-ea"/>
                <a:cs typeface="+mn-cs"/>
              </a:endParaRPr>
            </a:p>
          </p:txBody>
        </p:sp>
        <p:sp>
          <p:nvSpPr>
            <p:cNvPr id="32" name="CuadroTexto 31"/>
            <p:cNvSpPr txBox="1"/>
            <p:nvPr/>
          </p:nvSpPr>
          <p:spPr>
            <a:xfrm>
              <a:off x="6126583" y="2724933"/>
              <a:ext cx="10248712" cy="6261610"/>
            </a:xfrm>
            <a:prstGeom prst="rect">
              <a:avLst/>
            </a:prstGeom>
            <a:noFill/>
          </p:spPr>
          <p:txBody>
            <a:bodyPr wrap="square" rtlCol="0">
              <a:spAutoFit/>
            </a:bodyPr>
            <a:lstStyle/>
            <a:p>
              <a:pPr algn="just">
                <a:spcBef>
                  <a:spcPts val="600"/>
                </a:spcBef>
              </a:pPr>
              <a:r>
                <a:rPr lang="es-ES_tradnl" sz="1400" dirty="0" smtClean="0">
                  <a:solidFill>
                    <a:srgbClr val="002060"/>
                  </a:solidFill>
                </a:rPr>
                <a:t>Al </a:t>
              </a:r>
              <a:r>
                <a:rPr lang="es-ES_tradnl" sz="1400" dirty="0">
                  <a:solidFill>
                    <a:srgbClr val="002060"/>
                  </a:solidFill>
                </a:rPr>
                <a:t>ser disparado un proyectil, parte de la energía cinética es aprovechada para hacer retroceder al cañón por efecto de la ley de acción y reacción. Este movimiento permite descargar la vainilla vacía desde la recámara y recargar un nuevo proyectil en ella</a:t>
              </a:r>
              <a:r>
                <a:rPr lang="es-ES_tradnl" sz="1400" dirty="0" smtClean="0"/>
                <a:t>.</a:t>
              </a:r>
              <a:endParaRPr lang="es-MX" sz="1400" dirty="0">
                <a:solidFill>
                  <a:srgbClr val="002060"/>
                </a:solidFill>
              </a:endParaRPr>
            </a:p>
          </p:txBody>
        </p:sp>
      </p:grpSp>
      <p:grpSp>
        <p:nvGrpSpPr>
          <p:cNvPr id="33" name="Grupo 32"/>
          <p:cNvGrpSpPr/>
          <p:nvPr/>
        </p:nvGrpSpPr>
        <p:grpSpPr>
          <a:xfrm>
            <a:off x="161927" y="4142448"/>
            <a:ext cx="4458304" cy="2448852"/>
            <a:chOff x="348059" y="11252399"/>
            <a:chExt cx="10960451" cy="6664442"/>
          </a:xfrm>
        </p:grpSpPr>
        <p:sp>
          <p:nvSpPr>
            <p:cNvPr id="34" name="Rectángulo redondeado 33"/>
            <p:cNvSpPr/>
            <p:nvPr/>
          </p:nvSpPr>
          <p:spPr>
            <a:xfrm>
              <a:off x="348059" y="11252399"/>
              <a:ext cx="10960451" cy="6664442"/>
            </a:xfrm>
            <a:prstGeom prst="roundRect">
              <a:avLst>
                <a:gd name="adj" fmla="val 1711"/>
              </a:avLst>
            </a:prstGeom>
            <a:solidFill>
              <a:schemeClr val="accent1">
                <a:lumMod val="50000"/>
                <a:alpha val="58000"/>
              </a:schemeClr>
            </a:solidFill>
            <a:ln>
              <a:noFill/>
            </a:ln>
            <a:effectLst/>
            <a:scene3d>
              <a:camera prst="orthographicFront">
                <a:rot lat="0" lon="0" rev="0"/>
              </a:camera>
              <a:lightRig rig="chilly" dir="t">
                <a:rot lat="0" lon="0" rev="18480000"/>
              </a:lightRig>
            </a:scene3d>
            <a:sp3d prstMaterial="clear">
              <a:bevelT h="63500"/>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s-CL" sz="1800" b="0" i="0" u="none" strike="noStrike" kern="1200" cap="none" spc="0" normalizeH="0" baseline="0" noProof="0">
                <a:ln>
                  <a:noFill/>
                </a:ln>
                <a:solidFill>
                  <a:prstClr val="white"/>
                </a:solidFill>
                <a:effectLst/>
                <a:uLnTx/>
                <a:uFillTx/>
                <a:latin typeface="Calibri" panose="020F0502020204030204"/>
                <a:ea typeface="+mn-ea"/>
                <a:cs typeface="+mn-cs"/>
              </a:endParaRPr>
            </a:p>
          </p:txBody>
        </p:sp>
        <p:sp>
          <p:nvSpPr>
            <p:cNvPr id="35" name="CuadroTexto 34"/>
            <p:cNvSpPr txBox="1"/>
            <p:nvPr/>
          </p:nvSpPr>
          <p:spPr>
            <a:xfrm>
              <a:off x="573729" y="11511047"/>
              <a:ext cx="10590653" cy="5551733"/>
            </a:xfrm>
            <a:prstGeom prst="rect">
              <a:avLst/>
            </a:prstGeom>
            <a:noFill/>
          </p:spPr>
          <p:txBody>
            <a:bodyPr wrap="square" rtlCol="0">
              <a:spAutoFit/>
            </a:bodyPr>
            <a:lstStyle/>
            <a:p>
              <a:pPr>
                <a:spcBef>
                  <a:spcPct val="50000"/>
                </a:spcBef>
              </a:pPr>
              <a:r>
                <a:rPr lang="es-ES_tradnl" sz="1400" dirty="0">
                  <a:solidFill>
                    <a:srgbClr val="002060"/>
                  </a:solidFill>
                </a:rPr>
                <a:t>El movimiento de retroceso debe ser amortiguado gradualmente hasta detener al cañón, y luego se debe volver esta pieza a su posición de disparo o de “batería”. En cañones mayores de 40 mms, esto se logra mediante el empleo de cilindros hidráulicos contrapuestos denominados “cilindros de </a:t>
              </a:r>
              <a:r>
                <a:rPr lang="es-ES_tradnl" b="1" dirty="0">
                  <a:solidFill>
                    <a:srgbClr val="C00000"/>
                  </a:solidFill>
                  <a:latin typeface="Britannic Bold" panose="020B0903060703020204" pitchFamily="34" charset="0"/>
                  <a:ea typeface="Segoe UI Black" panose="020B0A02040204020203" pitchFamily="34" charset="0"/>
                </a:rPr>
                <a:t>retroceso</a:t>
              </a:r>
              <a:r>
                <a:rPr lang="es-ES_tradnl" sz="1400" dirty="0">
                  <a:solidFill>
                    <a:srgbClr val="002060"/>
                  </a:solidFill>
                </a:rPr>
                <a:t> y </a:t>
              </a:r>
              <a:r>
                <a:rPr lang="es-ES_tradnl" b="1" dirty="0">
                  <a:solidFill>
                    <a:srgbClr val="C00000"/>
                  </a:solidFill>
                  <a:latin typeface="Britannic Bold" panose="020B0903060703020204" pitchFamily="34" charset="0"/>
                  <a:ea typeface="Segoe UI Black" panose="020B0A02040204020203" pitchFamily="34" charset="0"/>
                </a:rPr>
                <a:t>vuelta en batería</a:t>
              </a:r>
              <a:r>
                <a:rPr lang="es-ES_tradnl" sz="1400" dirty="0">
                  <a:solidFill>
                    <a:srgbClr val="002060"/>
                  </a:solidFill>
                </a:rPr>
                <a:t>”.</a:t>
              </a:r>
            </a:p>
            <a:p>
              <a:pPr>
                <a:spcBef>
                  <a:spcPct val="50000"/>
                </a:spcBef>
              </a:pPr>
              <a:r>
                <a:rPr lang="es-ES_tradnl" sz="1400" dirty="0">
                  <a:solidFill>
                    <a:srgbClr val="002060"/>
                  </a:solidFill>
                </a:rPr>
                <a:t>En montajes de calibre 40 mms. o menores se usan generalmente resortes de acero de gran resistencia.</a:t>
              </a:r>
              <a:endParaRPr lang="es-ES" sz="1400" dirty="0">
                <a:solidFill>
                  <a:srgbClr val="002060"/>
                </a:solidFill>
              </a:endParaRPr>
            </a:p>
          </p:txBody>
        </p:sp>
      </p:grpSp>
      <p:pic>
        <p:nvPicPr>
          <p:cNvPr id="44" name="Imagen 43"/>
          <p:cNvPicPr>
            <a:picLocks noChangeAspect="1"/>
          </p:cNvPicPr>
          <p:nvPr/>
        </p:nvPicPr>
        <p:blipFill>
          <a:blip r:embed="rId5"/>
          <a:stretch>
            <a:fillRect/>
          </a:stretch>
        </p:blipFill>
        <p:spPr>
          <a:xfrm>
            <a:off x="6077534" y="1619756"/>
            <a:ext cx="4819778" cy="3123930"/>
          </a:xfrm>
          <a:prstGeom prst="rect">
            <a:avLst/>
          </a:prstGeom>
          <a:ln w="88900" cap="sq" cmpd="thickThin">
            <a:solidFill>
              <a:srgbClr val="000000"/>
            </a:solidFill>
            <a:prstDash val="solid"/>
            <a:miter lim="800000"/>
          </a:ln>
          <a:effectLst>
            <a:innerShdw blurRad="76200">
              <a:srgbClr val="000000"/>
            </a:innerShdw>
          </a:effectLst>
        </p:spPr>
      </p:pic>
      <p:pic>
        <p:nvPicPr>
          <p:cNvPr id="65" name="Imagen 64"/>
          <p:cNvPicPr>
            <a:picLocks noChangeAspect="1"/>
          </p:cNvPicPr>
          <p:nvPr/>
        </p:nvPicPr>
        <p:blipFill>
          <a:blip r:embed="rId6"/>
          <a:stretch>
            <a:fillRect/>
          </a:stretch>
        </p:blipFill>
        <p:spPr>
          <a:xfrm>
            <a:off x="5501336" y="4965192"/>
            <a:ext cx="5972175" cy="1143070"/>
          </a:xfrm>
          <a:prstGeom prst="rect">
            <a:avLst/>
          </a:prstGeom>
          <a:ln>
            <a:noFill/>
          </a:ln>
          <a:effectLst>
            <a:outerShdw blurRad="190500" algn="tl" rotWithShape="0">
              <a:srgbClr val="000000">
                <a:alpha val="70000"/>
              </a:srgbClr>
            </a:outerShdw>
          </a:effectLst>
        </p:spPr>
      </p:pic>
      <p:sp>
        <p:nvSpPr>
          <p:cNvPr id="66" name="CuadroTexto 65"/>
          <p:cNvSpPr txBox="1"/>
          <p:nvPr/>
        </p:nvSpPr>
        <p:spPr>
          <a:xfrm>
            <a:off x="5625161" y="5031043"/>
            <a:ext cx="5776264" cy="1077218"/>
          </a:xfrm>
          <a:prstGeom prst="rect">
            <a:avLst/>
          </a:prstGeom>
          <a:noFill/>
        </p:spPr>
        <p:txBody>
          <a:bodyPr wrap="square" rtlCol="0">
            <a:spAutoFit/>
          </a:bodyPr>
          <a:lstStyle/>
          <a:p>
            <a:pPr algn="just">
              <a:spcBef>
                <a:spcPct val="50000"/>
              </a:spcBef>
            </a:pPr>
            <a:r>
              <a:rPr lang="es-ES_tradnl" sz="1600" dirty="0" smtClean="0">
                <a:solidFill>
                  <a:schemeClr val="bg1"/>
                </a:solidFill>
              </a:rPr>
              <a:t>El </a:t>
            </a:r>
            <a:r>
              <a:rPr lang="es-ES_tradnl" sz="1600" dirty="0">
                <a:solidFill>
                  <a:schemeClr val="bg1"/>
                </a:solidFill>
              </a:rPr>
              <a:t>cañón retrocede y el pistón de retroceso frena su movimiento atrás, junto al de Vuelta en batería, este “acumula energía” del retroceso y al detenerse el cañón hacia atrás, lo lleva hacia delante a su posición de </a:t>
            </a:r>
            <a:r>
              <a:rPr lang="es-ES_tradnl" sz="1600" dirty="0" smtClean="0">
                <a:solidFill>
                  <a:schemeClr val="bg1"/>
                </a:solidFill>
              </a:rPr>
              <a:t>tiro.</a:t>
            </a:r>
            <a:endParaRPr lang="es-ES" sz="1600" dirty="0">
              <a:solidFill>
                <a:schemeClr val="bg1"/>
              </a:solidFill>
            </a:endParaRPr>
          </a:p>
        </p:txBody>
      </p:sp>
    </p:spTree>
    <p:extLst>
      <p:ext uri="{BB962C8B-B14F-4D97-AF65-F5344CB8AC3E}">
        <p14:creationId xmlns:p14="http://schemas.microsoft.com/office/powerpoint/2010/main" val="2506386408"/>
      </p:ext>
    </p:extLst>
  </p:cSld>
  <p:clrMapOvr>
    <a:masterClrMapping/>
  </p:clrMapOvr>
  <p:timing>
    <p:tnLst>
      <p:par>
        <p:cTn id="1" dur="indefinite" restart="never" nodeType="tmRoot"/>
      </p:par>
    </p:tnLst>
  </p:timing>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7" name="Imagen 36"/>
          <p:cNvPicPr>
            <a:picLocks noChangeAspect="1"/>
          </p:cNvPicPr>
          <p:nvPr/>
        </p:nvPicPr>
        <p:blipFill>
          <a:blip r:embed="rId2"/>
          <a:stretch>
            <a:fillRect/>
          </a:stretch>
        </p:blipFill>
        <p:spPr>
          <a:xfrm>
            <a:off x="7681" y="-4327"/>
            <a:ext cx="12184319" cy="6862327"/>
          </a:xfrm>
          <a:prstGeom prst="rect">
            <a:avLst/>
          </a:prstGeom>
        </p:spPr>
      </p:pic>
      <p:pic>
        <p:nvPicPr>
          <p:cNvPr id="8" name="Imagen 7"/>
          <p:cNvPicPr>
            <a:picLocks noChangeAspect="1"/>
          </p:cNvPicPr>
          <p:nvPr/>
        </p:nvPicPr>
        <p:blipFill>
          <a:blip r:embed="rId3"/>
          <a:stretch>
            <a:fillRect/>
          </a:stretch>
        </p:blipFill>
        <p:spPr>
          <a:xfrm>
            <a:off x="1" y="0"/>
            <a:ext cx="12192000" cy="1771650"/>
          </a:xfrm>
          <a:prstGeom prst="rect">
            <a:avLst/>
          </a:prstGeom>
        </p:spPr>
      </p:pic>
      <p:pic>
        <p:nvPicPr>
          <p:cNvPr id="11" name="Imagen 10"/>
          <p:cNvPicPr>
            <a:picLocks noChangeAspect="1"/>
          </p:cNvPicPr>
          <p:nvPr/>
        </p:nvPicPr>
        <p:blipFill>
          <a:blip r:embed="rId4" cstate="print">
            <a:extLst>
              <a:ext uri="{28A0092B-C50C-407E-A947-70E740481C1C}">
                <a14:useLocalDpi xmlns:a14="http://schemas.microsoft.com/office/drawing/2010/main" val="0"/>
              </a:ext>
            </a:extLst>
          </a:blip>
          <a:stretch>
            <a:fillRect/>
          </a:stretch>
        </p:blipFill>
        <p:spPr>
          <a:xfrm>
            <a:off x="10813363" y="429613"/>
            <a:ext cx="880991" cy="880991"/>
          </a:xfrm>
          <a:prstGeom prst="rect">
            <a:avLst/>
          </a:prstGeom>
        </p:spPr>
      </p:pic>
      <p:sp>
        <p:nvSpPr>
          <p:cNvPr id="28" name="Rectangle 24">
            <a:extLst>
              <a:ext uri="{FF2B5EF4-FFF2-40B4-BE49-F238E27FC236}">
                <a16:creationId xmlns:a16="http://schemas.microsoft.com/office/drawing/2014/main" xmlns="" id="{814E8360-63F3-4F18-817E-6FBC4551EF0D}"/>
              </a:ext>
            </a:extLst>
          </p:cNvPr>
          <p:cNvSpPr/>
          <p:nvPr/>
        </p:nvSpPr>
        <p:spPr>
          <a:xfrm>
            <a:off x="2692800" y="521970"/>
            <a:ext cx="5898750" cy="553998"/>
          </a:xfrm>
          <a:prstGeom prst="rect">
            <a:avLst/>
          </a:prstGeom>
        </p:spPr>
        <p:txBody>
          <a:bodyPr wrap="square" lIns="0" tIns="0" rIns="0" bIns="0">
            <a:spAutoFit/>
          </a:bodyPr>
          <a:lstStyle/>
          <a:p>
            <a:pPr algn="ctr"/>
            <a:r>
              <a:rPr lang="en-US" sz="3600" b="1" u="sng" dirty="0" smtClean="0">
                <a:solidFill>
                  <a:srgbClr val="468DC3"/>
                </a:solidFill>
                <a:latin typeface="Britannic Bold" panose="020B0903060703020204" pitchFamily="34" charset="0"/>
                <a:ea typeface="Open Sans" panose="020B0606030504020204" pitchFamily="34" charset="0"/>
                <a:cs typeface="Segoe UI" panose="020B0502040204020203" pitchFamily="34" charset="0"/>
              </a:rPr>
              <a:t>Circuito Hidráulico Básico</a:t>
            </a:r>
            <a:endParaRPr lang="en-US" sz="3600" b="1" u="sng" dirty="0">
              <a:solidFill>
                <a:srgbClr val="468DC3"/>
              </a:solidFill>
              <a:latin typeface="Britannic Bold" panose="020B0903060703020204" pitchFamily="34" charset="0"/>
              <a:ea typeface="Open Sans" panose="020B0606030504020204" pitchFamily="34" charset="0"/>
              <a:cs typeface="Segoe UI" panose="020B0502040204020203" pitchFamily="34" charset="0"/>
            </a:endParaRPr>
          </a:p>
        </p:txBody>
      </p:sp>
      <p:grpSp>
        <p:nvGrpSpPr>
          <p:cNvPr id="43" name="Grupo 42"/>
          <p:cNvGrpSpPr/>
          <p:nvPr/>
        </p:nvGrpSpPr>
        <p:grpSpPr>
          <a:xfrm>
            <a:off x="8350530" y="3595397"/>
            <a:ext cx="3557310" cy="1438854"/>
            <a:chOff x="504707" y="1425649"/>
            <a:chExt cx="4629887" cy="2936636"/>
          </a:xfrm>
        </p:grpSpPr>
        <p:pic>
          <p:nvPicPr>
            <p:cNvPr id="44" name="Imagen 43"/>
            <p:cNvPicPr>
              <a:picLocks noChangeAspect="1"/>
            </p:cNvPicPr>
            <p:nvPr/>
          </p:nvPicPr>
          <p:blipFill>
            <a:blip r:embed="rId5"/>
            <a:stretch>
              <a:fillRect/>
            </a:stretch>
          </p:blipFill>
          <p:spPr>
            <a:xfrm>
              <a:off x="504707" y="1425649"/>
              <a:ext cx="4629887" cy="2936636"/>
            </a:xfrm>
            <a:prstGeom prst="rect">
              <a:avLst/>
            </a:prstGeom>
            <a:ln>
              <a:solidFill>
                <a:schemeClr val="tx1"/>
              </a:solidFill>
            </a:ln>
          </p:spPr>
        </p:pic>
        <p:sp>
          <p:nvSpPr>
            <p:cNvPr id="45" name="Rectángulo 44"/>
            <p:cNvSpPr/>
            <p:nvPr/>
          </p:nvSpPr>
          <p:spPr>
            <a:xfrm>
              <a:off x="578745" y="1739739"/>
              <a:ext cx="4425742" cy="1898792"/>
            </a:xfrm>
            <a:prstGeom prst="rect">
              <a:avLst/>
            </a:prstGeom>
          </p:spPr>
          <p:txBody>
            <a:bodyPr wrap="square">
              <a:spAutoFit/>
            </a:bodyPr>
            <a:lstStyle/>
            <a:p>
              <a:pPr algn="just"/>
              <a:r>
                <a:rPr lang="es-MX" sz="1400" dirty="0" smtClean="0"/>
                <a:t>Los </a:t>
              </a:r>
              <a:r>
                <a:rPr lang="es-MX" sz="1400" dirty="0"/>
                <a:t>circuitos </a:t>
              </a:r>
              <a:r>
                <a:rPr lang="es-MX" sz="1600" b="1" dirty="0">
                  <a:solidFill>
                    <a:srgbClr val="C00000"/>
                  </a:solidFill>
                  <a:latin typeface="Britannic Bold" panose="020B0903060703020204" pitchFamily="34" charset="0"/>
                  <a:ea typeface="Segoe UI Black" panose="020B0A02040204020203" pitchFamily="34" charset="0"/>
                </a:rPr>
                <a:t>“Hidráulicos</a:t>
              </a:r>
              <a:r>
                <a:rPr lang="es-MX" sz="1600" b="1" dirty="0" smtClean="0">
                  <a:solidFill>
                    <a:srgbClr val="C00000"/>
                  </a:solidFill>
                  <a:latin typeface="Britannic Bold" panose="020B0903060703020204" pitchFamily="34" charset="0"/>
                  <a:ea typeface="Segoe UI Black" panose="020B0A02040204020203" pitchFamily="34" charset="0"/>
                </a:rPr>
                <a:t>” </a:t>
              </a:r>
              <a:r>
                <a:rPr lang="es-MX" sz="1400" dirty="0"/>
                <a:t>emplean Líquidos, generalmente aceites para su funcionamiento, los líquidos </a:t>
              </a:r>
              <a:r>
                <a:rPr lang="es-MX" sz="1400" b="1" u="sng" dirty="0"/>
                <a:t>no</a:t>
              </a:r>
              <a:r>
                <a:rPr lang="es-MX" sz="1400" b="1" dirty="0"/>
                <a:t> </a:t>
              </a:r>
              <a:r>
                <a:rPr lang="es-MX" sz="1400" b="1" u="sng" dirty="0" smtClean="0"/>
                <a:t>pueden</a:t>
              </a:r>
              <a:r>
                <a:rPr lang="es-MX" sz="1400" b="1" dirty="0" smtClean="0"/>
                <a:t> </a:t>
              </a:r>
              <a:r>
                <a:rPr lang="es-MX" sz="1400" dirty="0" smtClean="0"/>
                <a:t>ser </a:t>
              </a:r>
              <a:r>
                <a:rPr lang="es-MX" sz="1400" dirty="0"/>
                <a:t>comprimidos, son usados para transmitir presión a través de </a:t>
              </a:r>
              <a:r>
                <a:rPr lang="es-MX" sz="1400" dirty="0" smtClean="0"/>
                <a:t>ellos.</a:t>
              </a:r>
              <a:endParaRPr lang="es-CL" sz="1400" dirty="0"/>
            </a:p>
          </p:txBody>
        </p:sp>
      </p:grpSp>
      <p:grpSp>
        <p:nvGrpSpPr>
          <p:cNvPr id="46" name="Grupo 45"/>
          <p:cNvGrpSpPr/>
          <p:nvPr/>
        </p:nvGrpSpPr>
        <p:grpSpPr>
          <a:xfrm>
            <a:off x="218517" y="3749950"/>
            <a:ext cx="3137564" cy="1129749"/>
            <a:chOff x="504707" y="1425649"/>
            <a:chExt cx="4629887" cy="2936636"/>
          </a:xfrm>
        </p:grpSpPr>
        <p:pic>
          <p:nvPicPr>
            <p:cNvPr id="47" name="Imagen 46"/>
            <p:cNvPicPr>
              <a:picLocks noChangeAspect="1"/>
            </p:cNvPicPr>
            <p:nvPr/>
          </p:nvPicPr>
          <p:blipFill>
            <a:blip r:embed="rId5"/>
            <a:stretch>
              <a:fillRect/>
            </a:stretch>
          </p:blipFill>
          <p:spPr>
            <a:xfrm>
              <a:off x="504707" y="1425649"/>
              <a:ext cx="4629887" cy="2936636"/>
            </a:xfrm>
            <a:prstGeom prst="rect">
              <a:avLst/>
            </a:prstGeom>
            <a:ln>
              <a:solidFill>
                <a:schemeClr val="tx1"/>
              </a:solidFill>
            </a:ln>
          </p:spPr>
        </p:pic>
        <p:sp>
          <p:nvSpPr>
            <p:cNvPr id="48" name="Rectángulo 47"/>
            <p:cNvSpPr/>
            <p:nvPr/>
          </p:nvSpPr>
          <p:spPr>
            <a:xfrm>
              <a:off x="578745" y="1739739"/>
              <a:ext cx="4441946" cy="2560081"/>
            </a:xfrm>
            <a:prstGeom prst="rect">
              <a:avLst/>
            </a:prstGeom>
          </p:spPr>
          <p:txBody>
            <a:bodyPr wrap="square">
              <a:spAutoFit/>
            </a:bodyPr>
            <a:lstStyle/>
            <a:p>
              <a:pPr algn="just"/>
              <a:r>
                <a:rPr lang="es-MX" sz="1400" dirty="0"/>
                <a:t>Los circuitos </a:t>
              </a:r>
              <a:r>
                <a:rPr lang="es-MX" sz="1600" b="1" dirty="0">
                  <a:solidFill>
                    <a:srgbClr val="C00000"/>
                  </a:solidFill>
                  <a:latin typeface="Britannic Bold" panose="020B0903060703020204" pitchFamily="34" charset="0"/>
                  <a:ea typeface="Segoe UI Black" panose="020B0A02040204020203" pitchFamily="34" charset="0"/>
                </a:rPr>
                <a:t>“</a:t>
              </a:r>
              <a:r>
                <a:rPr lang="es-MX" sz="1600" b="1" dirty="0" smtClean="0">
                  <a:solidFill>
                    <a:srgbClr val="C00000"/>
                  </a:solidFill>
                  <a:latin typeface="Britannic Bold" panose="020B0903060703020204" pitchFamily="34" charset="0"/>
                  <a:ea typeface="Segoe UI Black" panose="020B0A02040204020203" pitchFamily="34" charset="0"/>
                </a:rPr>
                <a:t>Neumáticos”</a:t>
              </a:r>
              <a:r>
                <a:rPr lang="es-MX" sz="1400" dirty="0" smtClean="0"/>
                <a:t>, </a:t>
              </a:r>
              <a:r>
                <a:rPr lang="es-MX" sz="1400" dirty="0"/>
                <a:t>emplean aire a presión para su funcionamiento, el aire </a:t>
              </a:r>
              <a:r>
                <a:rPr lang="es-MX" sz="1400" u="sng" dirty="0"/>
                <a:t>puede</a:t>
              </a:r>
              <a:r>
                <a:rPr lang="es-MX" sz="1400" dirty="0"/>
                <a:t> ser </a:t>
              </a:r>
              <a:r>
                <a:rPr lang="es-MX" sz="1400" dirty="0" smtClean="0"/>
                <a:t>comprimido.</a:t>
              </a:r>
              <a:endParaRPr lang="es-CL" sz="1400" dirty="0"/>
            </a:p>
          </p:txBody>
        </p:sp>
      </p:grpSp>
      <p:grpSp>
        <p:nvGrpSpPr>
          <p:cNvPr id="73" name="Grupo 72"/>
          <p:cNvGrpSpPr/>
          <p:nvPr/>
        </p:nvGrpSpPr>
        <p:grpSpPr>
          <a:xfrm>
            <a:off x="3592886" y="2844146"/>
            <a:ext cx="4405399" cy="2652641"/>
            <a:chOff x="3592886" y="2844146"/>
            <a:chExt cx="4405399" cy="2652641"/>
          </a:xfrm>
        </p:grpSpPr>
        <p:grpSp>
          <p:nvGrpSpPr>
            <p:cNvPr id="68" name="Grupo 67"/>
            <p:cNvGrpSpPr/>
            <p:nvPr/>
          </p:nvGrpSpPr>
          <p:grpSpPr>
            <a:xfrm>
              <a:off x="3592886" y="2844146"/>
              <a:ext cx="4405399" cy="2652641"/>
              <a:chOff x="3592886" y="2844146"/>
              <a:chExt cx="4405399" cy="2652641"/>
            </a:xfrm>
          </p:grpSpPr>
          <p:pic>
            <p:nvPicPr>
              <p:cNvPr id="12" name="Imagen 11"/>
              <p:cNvPicPr>
                <a:picLocks noChangeAspect="1"/>
              </p:cNvPicPr>
              <p:nvPr/>
            </p:nvPicPr>
            <p:blipFill>
              <a:blip r:embed="rId6"/>
              <a:stretch>
                <a:fillRect/>
              </a:stretch>
            </p:blipFill>
            <p:spPr>
              <a:xfrm>
                <a:off x="3592886" y="2844146"/>
                <a:ext cx="4405399" cy="2652641"/>
              </a:xfrm>
              <a:prstGeom prst="rect">
                <a:avLst/>
              </a:prstGeom>
              <a:ln w="88900" cap="sq" cmpd="thickThin">
                <a:solidFill>
                  <a:srgbClr val="000000"/>
                </a:solidFill>
                <a:prstDash val="solid"/>
                <a:miter lim="800000"/>
              </a:ln>
              <a:effectLst>
                <a:innerShdw blurRad="76200">
                  <a:srgbClr val="000000"/>
                </a:innerShdw>
              </a:effectLst>
            </p:spPr>
          </p:pic>
          <p:grpSp>
            <p:nvGrpSpPr>
              <p:cNvPr id="49" name="150 Grupo"/>
              <p:cNvGrpSpPr/>
              <p:nvPr/>
            </p:nvGrpSpPr>
            <p:grpSpPr>
              <a:xfrm>
                <a:off x="7235124" y="4510096"/>
                <a:ext cx="326454" cy="315380"/>
                <a:chOff x="3310481" y="3574157"/>
                <a:chExt cx="450166" cy="478301"/>
              </a:xfrm>
            </p:grpSpPr>
            <p:sp>
              <p:nvSpPr>
                <p:cNvPr id="50" name="148 Elipse"/>
                <p:cNvSpPr/>
                <p:nvPr/>
              </p:nvSpPr>
              <p:spPr>
                <a:xfrm>
                  <a:off x="3310481" y="3574157"/>
                  <a:ext cx="450166" cy="478301"/>
                </a:xfrm>
                <a:prstGeom prst="ellipse">
                  <a:avLst/>
                </a:prstGeom>
                <a:solidFill>
                  <a:schemeClr val="bg1"/>
                </a:solidFill>
                <a:ln w="28575">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CL">
                    <a:solidFill>
                      <a:srgbClr val="002060"/>
                    </a:solidFill>
                  </a:endParaRPr>
                </a:p>
              </p:txBody>
            </p:sp>
            <p:sp>
              <p:nvSpPr>
                <p:cNvPr id="51" name="149 CuadroTexto"/>
                <p:cNvSpPr txBox="1"/>
                <p:nvPr/>
              </p:nvSpPr>
              <p:spPr>
                <a:xfrm>
                  <a:off x="3353812" y="3585688"/>
                  <a:ext cx="351692" cy="466770"/>
                </a:xfrm>
                <a:prstGeom prst="rect">
                  <a:avLst/>
                </a:prstGeom>
                <a:noFill/>
                <a:ln>
                  <a:noFill/>
                </a:ln>
              </p:spPr>
              <p:txBody>
                <a:bodyPr wrap="square" rtlCol="0">
                  <a:spAutoFit/>
                </a:bodyPr>
                <a:lstStyle/>
                <a:p>
                  <a:r>
                    <a:rPr lang="es-CL" sz="1400" b="1" dirty="0" smtClean="0">
                      <a:solidFill>
                        <a:srgbClr val="002060"/>
                      </a:solidFill>
                    </a:rPr>
                    <a:t>2</a:t>
                  </a:r>
                  <a:endParaRPr lang="es-CL" sz="1400" b="1" dirty="0">
                    <a:solidFill>
                      <a:srgbClr val="002060"/>
                    </a:solidFill>
                  </a:endParaRPr>
                </a:p>
              </p:txBody>
            </p:sp>
          </p:grpSp>
          <p:grpSp>
            <p:nvGrpSpPr>
              <p:cNvPr id="52" name="150 Grupo"/>
              <p:cNvGrpSpPr/>
              <p:nvPr/>
            </p:nvGrpSpPr>
            <p:grpSpPr>
              <a:xfrm>
                <a:off x="4196649" y="4722009"/>
                <a:ext cx="326454" cy="315380"/>
                <a:chOff x="3310481" y="3574157"/>
                <a:chExt cx="450166" cy="478301"/>
              </a:xfrm>
            </p:grpSpPr>
            <p:sp>
              <p:nvSpPr>
                <p:cNvPr id="53" name="148 Elipse"/>
                <p:cNvSpPr/>
                <p:nvPr/>
              </p:nvSpPr>
              <p:spPr>
                <a:xfrm>
                  <a:off x="3310481" y="3574157"/>
                  <a:ext cx="450166" cy="478301"/>
                </a:xfrm>
                <a:prstGeom prst="ellipse">
                  <a:avLst/>
                </a:prstGeom>
                <a:solidFill>
                  <a:schemeClr val="bg1"/>
                </a:solidFill>
                <a:ln w="28575">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CL">
                    <a:solidFill>
                      <a:srgbClr val="002060"/>
                    </a:solidFill>
                  </a:endParaRPr>
                </a:p>
              </p:txBody>
            </p:sp>
            <p:sp>
              <p:nvSpPr>
                <p:cNvPr id="54" name="149 CuadroTexto"/>
                <p:cNvSpPr txBox="1"/>
                <p:nvPr/>
              </p:nvSpPr>
              <p:spPr>
                <a:xfrm>
                  <a:off x="3353812" y="3585688"/>
                  <a:ext cx="351692" cy="466770"/>
                </a:xfrm>
                <a:prstGeom prst="rect">
                  <a:avLst/>
                </a:prstGeom>
                <a:noFill/>
                <a:ln>
                  <a:noFill/>
                </a:ln>
              </p:spPr>
              <p:txBody>
                <a:bodyPr wrap="square" rtlCol="0">
                  <a:spAutoFit/>
                </a:bodyPr>
                <a:lstStyle/>
                <a:p>
                  <a:r>
                    <a:rPr lang="es-CL" sz="1400" b="1" dirty="0" smtClean="0">
                      <a:solidFill>
                        <a:srgbClr val="002060"/>
                      </a:solidFill>
                    </a:rPr>
                    <a:t>1</a:t>
                  </a:r>
                  <a:endParaRPr lang="es-CL" sz="1400" b="1" dirty="0">
                    <a:solidFill>
                      <a:srgbClr val="002060"/>
                    </a:solidFill>
                  </a:endParaRPr>
                </a:p>
              </p:txBody>
            </p:sp>
          </p:grpSp>
          <p:sp>
            <p:nvSpPr>
              <p:cNvPr id="61" name="CuadroTexto 60"/>
              <p:cNvSpPr txBox="1"/>
              <p:nvPr/>
            </p:nvSpPr>
            <p:spPr>
              <a:xfrm>
                <a:off x="4701623" y="2981590"/>
                <a:ext cx="1362790" cy="307777"/>
              </a:xfrm>
              <a:prstGeom prst="rect">
                <a:avLst/>
              </a:prstGeom>
              <a:noFill/>
              <a:ln>
                <a:solidFill>
                  <a:srgbClr val="C00000"/>
                </a:solidFill>
              </a:ln>
            </p:spPr>
            <p:txBody>
              <a:bodyPr wrap="square" rtlCol="0">
                <a:spAutoFit/>
              </a:bodyPr>
              <a:lstStyle/>
              <a:p>
                <a:r>
                  <a:rPr lang="es-ES" sz="1400" dirty="0" smtClean="0">
                    <a:solidFill>
                      <a:srgbClr val="002060"/>
                    </a:solidFill>
                  </a:rPr>
                  <a:t>desplazamiento</a:t>
                </a:r>
                <a:endParaRPr lang="es-CL" sz="1400" dirty="0">
                  <a:solidFill>
                    <a:srgbClr val="002060"/>
                  </a:solidFill>
                </a:endParaRPr>
              </a:p>
            </p:txBody>
          </p:sp>
          <p:cxnSp>
            <p:nvCxnSpPr>
              <p:cNvPr id="63" name="Conector recto de flecha 62"/>
              <p:cNvCxnSpPr/>
              <p:nvPr/>
            </p:nvCxnSpPr>
            <p:spPr>
              <a:xfrm>
                <a:off x="5837625" y="3455603"/>
                <a:ext cx="540000" cy="0"/>
              </a:xfrm>
              <a:prstGeom prst="straightConnector1">
                <a:avLst/>
              </a:prstGeom>
              <a:ln w="38100">
                <a:solidFill>
                  <a:srgbClr val="C00000"/>
                </a:solidFill>
                <a:tailEnd type="triangle"/>
              </a:ln>
            </p:spPr>
            <p:style>
              <a:lnRef idx="1">
                <a:schemeClr val="accent1"/>
              </a:lnRef>
              <a:fillRef idx="0">
                <a:schemeClr val="accent1"/>
              </a:fillRef>
              <a:effectRef idx="0">
                <a:schemeClr val="accent1"/>
              </a:effectRef>
              <a:fontRef idx="minor">
                <a:schemeClr val="tx1"/>
              </a:fontRef>
            </p:style>
          </p:cxnSp>
          <p:cxnSp>
            <p:nvCxnSpPr>
              <p:cNvPr id="67" name="Conector recto 66"/>
              <p:cNvCxnSpPr/>
              <p:nvPr/>
            </p:nvCxnSpPr>
            <p:spPr>
              <a:xfrm>
                <a:off x="5827401" y="3289366"/>
                <a:ext cx="0" cy="180000"/>
              </a:xfrm>
              <a:prstGeom prst="line">
                <a:avLst/>
              </a:prstGeom>
              <a:ln w="38100">
                <a:solidFill>
                  <a:srgbClr val="C00000"/>
                </a:solidFill>
              </a:ln>
            </p:spPr>
            <p:style>
              <a:lnRef idx="1">
                <a:schemeClr val="accent1"/>
              </a:lnRef>
              <a:fillRef idx="0">
                <a:schemeClr val="accent1"/>
              </a:fillRef>
              <a:effectRef idx="0">
                <a:schemeClr val="accent1"/>
              </a:effectRef>
              <a:fontRef idx="minor">
                <a:schemeClr val="tx1"/>
              </a:fontRef>
            </p:style>
          </p:cxnSp>
        </p:grpSp>
        <p:sp>
          <p:nvSpPr>
            <p:cNvPr id="69" name="149 CuadroTexto"/>
            <p:cNvSpPr txBox="1"/>
            <p:nvPr/>
          </p:nvSpPr>
          <p:spPr>
            <a:xfrm>
              <a:off x="6314062" y="4206791"/>
              <a:ext cx="255042" cy="369332"/>
            </a:xfrm>
            <a:prstGeom prst="rect">
              <a:avLst/>
            </a:prstGeom>
            <a:noFill/>
            <a:ln>
              <a:noFill/>
            </a:ln>
          </p:spPr>
          <p:txBody>
            <a:bodyPr wrap="square" rtlCol="0">
              <a:spAutoFit/>
            </a:bodyPr>
            <a:lstStyle/>
            <a:p>
              <a:r>
                <a:rPr lang="es-CL" b="1" dirty="0" smtClean="0">
                  <a:solidFill>
                    <a:srgbClr val="002060"/>
                  </a:solidFill>
                </a:rPr>
                <a:t>2</a:t>
              </a:r>
              <a:endParaRPr lang="es-CL" b="1" dirty="0">
                <a:solidFill>
                  <a:srgbClr val="002060"/>
                </a:solidFill>
              </a:endParaRPr>
            </a:p>
          </p:txBody>
        </p:sp>
        <p:sp>
          <p:nvSpPr>
            <p:cNvPr id="70" name="149 CuadroTexto"/>
            <p:cNvSpPr txBox="1"/>
            <p:nvPr/>
          </p:nvSpPr>
          <p:spPr>
            <a:xfrm>
              <a:off x="5706775" y="4206791"/>
              <a:ext cx="255042" cy="369332"/>
            </a:xfrm>
            <a:prstGeom prst="rect">
              <a:avLst/>
            </a:prstGeom>
            <a:noFill/>
            <a:ln>
              <a:noFill/>
            </a:ln>
          </p:spPr>
          <p:txBody>
            <a:bodyPr wrap="square" rtlCol="0">
              <a:spAutoFit/>
            </a:bodyPr>
            <a:lstStyle/>
            <a:p>
              <a:r>
                <a:rPr lang="es-CL" b="1" dirty="0" smtClean="0">
                  <a:solidFill>
                    <a:srgbClr val="002060"/>
                  </a:solidFill>
                </a:rPr>
                <a:t>1</a:t>
              </a:r>
              <a:endParaRPr lang="es-CL" b="1" dirty="0">
                <a:solidFill>
                  <a:srgbClr val="002060"/>
                </a:solidFill>
              </a:endParaRPr>
            </a:p>
          </p:txBody>
        </p:sp>
        <p:sp>
          <p:nvSpPr>
            <p:cNvPr id="71" name="Rectángulo 70"/>
            <p:cNvSpPr/>
            <p:nvPr/>
          </p:nvSpPr>
          <p:spPr>
            <a:xfrm>
              <a:off x="5696183" y="4493886"/>
              <a:ext cx="314325" cy="47625"/>
            </a:xfrm>
            <a:prstGeom prst="rect">
              <a:avLst/>
            </a:prstGeom>
            <a:solidFill>
              <a:srgbClr val="002060"/>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CL" dirty="0"/>
            </a:p>
          </p:txBody>
        </p:sp>
        <p:sp>
          <p:nvSpPr>
            <p:cNvPr id="72" name="Rectángulo 71"/>
            <p:cNvSpPr/>
            <p:nvPr/>
          </p:nvSpPr>
          <p:spPr>
            <a:xfrm>
              <a:off x="6314321" y="4503947"/>
              <a:ext cx="314325" cy="47625"/>
            </a:xfrm>
            <a:prstGeom prst="rect">
              <a:avLst/>
            </a:prstGeom>
            <a:solidFill>
              <a:srgbClr val="002060"/>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CL" dirty="0"/>
            </a:p>
          </p:txBody>
        </p:sp>
      </p:grpSp>
    </p:spTree>
    <p:extLst>
      <p:ext uri="{BB962C8B-B14F-4D97-AF65-F5344CB8AC3E}">
        <p14:creationId xmlns:p14="http://schemas.microsoft.com/office/powerpoint/2010/main" val="756678680"/>
      </p:ext>
    </p:extLst>
  </p:cSld>
  <p:clrMapOvr>
    <a:masterClrMapping/>
  </p:clrMapOvr>
  <p:timing>
    <p:tnLst>
      <p:par>
        <p:cTn id="1" dur="indefinite" restart="never" nodeType="tmRoot"/>
      </p:par>
    </p:tnLst>
  </p:timing>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7" name="Imagen 36"/>
          <p:cNvPicPr>
            <a:picLocks noChangeAspect="1"/>
          </p:cNvPicPr>
          <p:nvPr/>
        </p:nvPicPr>
        <p:blipFill>
          <a:blip r:embed="rId2"/>
          <a:stretch>
            <a:fillRect/>
          </a:stretch>
        </p:blipFill>
        <p:spPr>
          <a:xfrm>
            <a:off x="0" y="0"/>
            <a:ext cx="12184319" cy="6862327"/>
          </a:xfrm>
          <a:prstGeom prst="rect">
            <a:avLst/>
          </a:prstGeom>
        </p:spPr>
      </p:pic>
      <p:pic>
        <p:nvPicPr>
          <p:cNvPr id="8" name="Imagen 7"/>
          <p:cNvPicPr>
            <a:picLocks noChangeAspect="1"/>
          </p:cNvPicPr>
          <p:nvPr/>
        </p:nvPicPr>
        <p:blipFill>
          <a:blip r:embed="rId3"/>
          <a:stretch>
            <a:fillRect/>
          </a:stretch>
        </p:blipFill>
        <p:spPr>
          <a:xfrm>
            <a:off x="1" y="0"/>
            <a:ext cx="12192000" cy="1771650"/>
          </a:xfrm>
          <a:prstGeom prst="rect">
            <a:avLst/>
          </a:prstGeom>
        </p:spPr>
      </p:pic>
      <p:pic>
        <p:nvPicPr>
          <p:cNvPr id="11" name="Imagen 10"/>
          <p:cNvPicPr>
            <a:picLocks noChangeAspect="1"/>
          </p:cNvPicPr>
          <p:nvPr/>
        </p:nvPicPr>
        <p:blipFill>
          <a:blip r:embed="rId4" cstate="print">
            <a:extLst>
              <a:ext uri="{28A0092B-C50C-407E-A947-70E740481C1C}">
                <a14:useLocalDpi xmlns:a14="http://schemas.microsoft.com/office/drawing/2010/main" val="0"/>
              </a:ext>
            </a:extLst>
          </a:blip>
          <a:stretch>
            <a:fillRect/>
          </a:stretch>
        </p:blipFill>
        <p:spPr>
          <a:xfrm>
            <a:off x="10813363" y="429613"/>
            <a:ext cx="880991" cy="880991"/>
          </a:xfrm>
          <a:prstGeom prst="rect">
            <a:avLst/>
          </a:prstGeom>
        </p:spPr>
      </p:pic>
      <p:sp>
        <p:nvSpPr>
          <p:cNvPr id="28" name="Rectangle 24">
            <a:extLst>
              <a:ext uri="{FF2B5EF4-FFF2-40B4-BE49-F238E27FC236}">
                <a16:creationId xmlns:a16="http://schemas.microsoft.com/office/drawing/2014/main" xmlns="" id="{814E8360-63F3-4F18-817E-6FBC4551EF0D}"/>
              </a:ext>
            </a:extLst>
          </p:cNvPr>
          <p:cNvSpPr/>
          <p:nvPr/>
        </p:nvSpPr>
        <p:spPr>
          <a:xfrm>
            <a:off x="2692800" y="521970"/>
            <a:ext cx="5898750" cy="553998"/>
          </a:xfrm>
          <a:prstGeom prst="rect">
            <a:avLst/>
          </a:prstGeom>
        </p:spPr>
        <p:txBody>
          <a:bodyPr wrap="square" lIns="0" tIns="0" rIns="0" bIns="0">
            <a:spAutoFit/>
          </a:bodyPr>
          <a:lstStyle/>
          <a:p>
            <a:pPr algn="ctr"/>
            <a:r>
              <a:rPr lang="en-US" sz="3600" b="1" u="sng" dirty="0" smtClean="0">
                <a:solidFill>
                  <a:srgbClr val="468DC3"/>
                </a:solidFill>
                <a:latin typeface="Britannic Bold" panose="020B0903060703020204" pitchFamily="34" charset="0"/>
                <a:ea typeface="Open Sans" panose="020B0606030504020204" pitchFamily="34" charset="0"/>
                <a:cs typeface="Segoe UI" panose="020B0502040204020203" pitchFamily="34" charset="0"/>
              </a:rPr>
              <a:t>CAÑONES</a:t>
            </a:r>
            <a:endParaRPr lang="en-US" sz="3600" b="1" u="sng" dirty="0">
              <a:solidFill>
                <a:srgbClr val="468DC3"/>
              </a:solidFill>
              <a:latin typeface="Britannic Bold" panose="020B0903060703020204" pitchFamily="34" charset="0"/>
              <a:ea typeface="Open Sans" panose="020B0606030504020204" pitchFamily="34" charset="0"/>
              <a:cs typeface="Segoe UI" panose="020B0502040204020203" pitchFamily="34" charset="0"/>
            </a:endParaRPr>
          </a:p>
        </p:txBody>
      </p:sp>
      <p:sp>
        <p:nvSpPr>
          <p:cNvPr id="14" name="3 Rectángulo redondeado"/>
          <p:cNvSpPr/>
          <p:nvPr/>
        </p:nvSpPr>
        <p:spPr>
          <a:xfrm>
            <a:off x="1439452" y="2126028"/>
            <a:ext cx="3254762" cy="545613"/>
          </a:xfrm>
          <a:prstGeom prst="roundRect">
            <a:avLst/>
          </a:prstGeom>
          <a:solidFill>
            <a:schemeClr val="bg1">
              <a:lumMod val="75000"/>
              <a:alpha val="50196"/>
            </a:schemeClr>
          </a:solidFill>
          <a:ln>
            <a:solidFill>
              <a:schemeClr val="bg2">
                <a:lumMod val="50000"/>
              </a:schemeClr>
            </a:solidFill>
          </a:ln>
          <a:scene3d>
            <a:camera prst="orthographicFront"/>
            <a:lightRig rig="threePt" dir="t"/>
          </a:scene3d>
          <a:sp3d>
            <a:bevelT/>
          </a:sp3d>
        </p:spPr>
        <p:style>
          <a:lnRef idx="2">
            <a:schemeClr val="accent1">
              <a:shade val="50000"/>
            </a:schemeClr>
          </a:lnRef>
          <a:fillRef idx="1">
            <a:schemeClr val="accent1"/>
          </a:fillRef>
          <a:effectRef idx="0">
            <a:schemeClr val="accent1"/>
          </a:effectRef>
          <a:fontRef idx="minor">
            <a:schemeClr val="lt1"/>
          </a:fontRef>
        </p:style>
        <p:txBody>
          <a:bodyPr anchor="ctr"/>
          <a:lstStyle/>
          <a:p>
            <a:pPr marL="444489" indent="-444489" algn="ctr">
              <a:spcBef>
                <a:spcPct val="65000"/>
              </a:spcBef>
            </a:pPr>
            <a:r>
              <a:rPr lang="es-MX" sz="2800" b="1" dirty="0">
                <a:solidFill>
                  <a:srgbClr val="002060"/>
                </a:solidFill>
                <a:ea typeface="Open Sans" panose="020B0606030504020204" pitchFamily="34" charset="0"/>
                <a:cs typeface="Segoe UI" panose="020B0502040204020203" pitchFamily="34" charset="0"/>
              </a:rPr>
              <a:t>Freno de Brocal</a:t>
            </a:r>
          </a:p>
        </p:txBody>
      </p:sp>
      <p:grpSp>
        <p:nvGrpSpPr>
          <p:cNvPr id="17" name="Grupo 16"/>
          <p:cNvGrpSpPr/>
          <p:nvPr/>
        </p:nvGrpSpPr>
        <p:grpSpPr>
          <a:xfrm>
            <a:off x="6076155" y="2924339"/>
            <a:ext cx="5449623" cy="1325099"/>
            <a:chOff x="5848684" y="2108153"/>
            <a:chExt cx="11522419" cy="6594224"/>
          </a:xfrm>
        </p:grpSpPr>
        <p:sp>
          <p:nvSpPr>
            <p:cNvPr id="18" name="Rectángulo redondeado 17"/>
            <p:cNvSpPr/>
            <p:nvPr/>
          </p:nvSpPr>
          <p:spPr>
            <a:xfrm>
              <a:off x="5848684" y="2108153"/>
              <a:ext cx="11522419" cy="6594224"/>
            </a:xfrm>
            <a:prstGeom prst="roundRect">
              <a:avLst>
                <a:gd name="adj" fmla="val 1711"/>
              </a:avLst>
            </a:prstGeom>
            <a:solidFill>
              <a:schemeClr val="accent1">
                <a:lumMod val="50000"/>
                <a:alpha val="58000"/>
              </a:schemeClr>
            </a:solidFill>
            <a:ln>
              <a:noFill/>
            </a:ln>
            <a:effectLst/>
            <a:scene3d>
              <a:camera prst="orthographicFront">
                <a:rot lat="0" lon="0" rev="0"/>
              </a:camera>
              <a:lightRig rig="chilly" dir="t">
                <a:rot lat="0" lon="0" rev="18480000"/>
              </a:lightRig>
            </a:scene3d>
            <a:sp3d prstMaterial="clear">
              <a:bevelT h="63500"/>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s-CL" sz="1800" b="0" i="0" u="none" strike="noStrike" kern="1200" cap="none" spc="0" normalizeH="0" baseline="0" noProof="0">
                <a:ln>
                  <a:noFill/>
                </a:ln>
                <a:solidFill>
                  <a:prstClr val="white"/>
                </a:solidFill>
                <a:effectLst/>
                <a:uLnTx/>
                <a:uFillTx/>
                <a:latin typeface="Calibri" panose="020F0502020204030204"/>
                <a:ea typeface="+mn-ea"/>
                <a:cs typeface="+mn-cs"/>
              </a:endParaRPr>
            </a:p>
          </p:txBody>
        </p:sp>
        <p:sp>
          <p:nvSpPr>
            <p:cNvPr id="19" name="CuadroTexto 18"/>
            <p:cNvSpPr txBox="1"/>
            <p:nvPr/>
          </p:nvSpPr>
          <p:spPr>
            <a:xfrm>
              <a:off x="6126582" y="2724933"/>
              <a:ext cx="11034295" cy="5360669"/>
            </a:xfrm>
            <a:prstGeom prst="rect">
              <a:avLst/>
            </a:prstGeom>
            <a:noFill/>
          </p:spPr>
          <p:txBody>
            <a:bodyPr wrap="square" rtlCol="0">
              <a:spAutoFit/>
            </a:bodyPr>
            <a:lstStyle/>
            <a:p>
              <a:pPr algn="just">
                <a:spcBef>
                  <a:spcPct val="50000"/>
                </a:spcBef>
              </a:pPr>
              <a:r>
                <a:rPr lang="es-ES_tradnl" sz="1600" dirty="0">
                  <a:solidFill>
                    <a:srgbClr val="002060"/>
                  </a:solidFill>
                </a:rPr>
                <a:t>El freno de brocal, reemplaza o colabora a los cilindros de retroceso en cañones terrestres y navales, usando los gases que escapan por el brocal para detener el retroceso del cañón, al chocar con los vanos deflectores de gases</a:t>
              </a:r>
              <a:r>
                <a:rPr lang="es-ES_tradnl" sz="1600" dirty="0" smtClean="0">
                  <a:solidFill>
                    <a:srgbClr val="002060"/>
                  </a:solidFill>
                </a:rPr>
                <a:t>.</a:t>
              </a:r>
              <a:endParaRPr lang="es-ES" sz="1600" dirty="0">
                <a:solidFill>
                  <a:srgbClr val="002060"/>
                </a:solidFill>
              </a:endParaRPr>
            </a:p>
          </p:txBody>
        </p:sp>
      </p:grpSp>
      <p:pic>
        <p:nvPicPr>
          <p:cNvPr id="3" name="Imagen 2"/>
          <p:cNvPicPr>
            <a:picLocks noChangeAspect="1"/>
          </p:cNvPicPr>
          <p:nvPr/>
        </p:nvPicPr>
        <p:blipFill>
          <a:blip r:embed="rId5"/>
          <a:stretch>
            <a:fillRect/>
          </a:stretch>
        </p:blipFill>
        <p:spPr>
          <a:xfrm>
            <a:off x="700280" y="3141349"/>
            <a:ext cx="4633912" cy="2825556"/>
          </a:xfrm>
          <a:prstGeom prst="roundRect">
            <a:avLst>
              <a:gd name="adj" fmla="val 4167"/>
            </a:avLst>
          </a:prstGeom>
          <a:solidFill>
            <a:srgbClr val="FFFFFF"/>
          </a:solidFill>
          <a:ln w="76200" cap="sq">
            <a:solidFill>
              <a:srgbClr val="292929"/>
            </a:solidFill>
            <a:miter lim="800000"/>
          </a:ln>
          <a:effectLst>
            <a:reflection blurRad="12700" stA="28000" endPos="28000" dist="5000" dir="5400000" sy="-100000" algn="bl" rotWithShape="0"/>
          </a:effectLst>
          <a:scene3d>
            <a:camera prst="orthographicFront"/>
            <a:lightRig rig="threePt" dir="t">
              <a:rot lat="0" lon="0" rev="2700000"/>
            </a:lightRig>
          </a:scene3d>
          <a:sp3d>
            <a:bevelT h="38100"/>
            <a:contourClr>
              <a:srgbClr val="C0C0C0"/>
            </a:contourClr>
          </a:sp3d>
        </p:spPr>
      </p:pic>
      <p:sp>
        <p:nvSpPr>
          <p:cNvPr id="16" name="Line 8"/>
          <p:cNvSpPr>
            <a:spLocks noChangeShapeType="1"/>
          </p:cNvSpPr>
          <p:nvPr/>
        </p:nvSpPr>
        <p:spPr bwMode="auto">
          <a:xfrm flipV="1">
            <a:off x="870152" y="5432138"/>
            <a:ext cx="517525" cy="287338"/>
          </a:xfrm>
          <a:prstGeom prst="line">
            <a:avLst/>
          </a:prstGeom>
          <a:noFill/>
          <a:ln w="76200">
            <a:solidFill>
              <a:srgbClr val="C00000"/>
            </a:solidFill>
            <a:round/>
            <a:headEnd/>
            <a:tailEnd type="triangle" w="med" len="med"/>
          </a:ln>
          <a:effectLst/>
        </p:spPr>
        <p:txBody>
          <a:bodyPr wrap="none" anchor="ctr"/>
          <a:lstStyle/>
          <a:p>
            <a:endParaRPr lang="es-CL"/>
          </a:p>
        </p:txBody>
      </p:sp>
      <p:sp>
        <p:nvSpPr>
          <p:cNvPr id="4" name="Elipse 3"/>
          <p:cNvSpPr/>
          <p:nvPr/>
        </p:nvSpPr>
        <p:spPr>
          <a:xfrm>
            <a:off x="82275" y="5561916"/>
            <a:ext cx="828942" cy="533946"/>
          </a:xfrm>
          <a:prstGeom prst="ellipse">
            <a:avLst/>
          </a:prstGeom>
          <a:solidFill>
            <a:schemeClr val="bg1"/>
          </a:solidFill>
          <a:ln w="28575">
            <a:solidFill>
              <a:srgbClr val="C00000"/>
            </a:solidFill>
            <a:prstDash val="dash"/>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CL"/>
          </a:p>
        </p:txBody>
      </p:sp>
      <p:sp>
        <p:nvSpPr>
          <p:cNvPr id="26" name="CuadroTexto 25"/>
          <p:cNvSpPr txBox="1"/>
          <p:nvPr/>
        </p:nvSpPr>
        <p:spPr>
          <a:xfrm>
            <a:off x="129505" y="5660855"/>
            <a:ext cx="732965" cy="338554"/>
          </a:xfrm>
          <a:prstGeom prst="rect">
            <a:avLst/>
          </a:prstGeom>
          <a:noFill/>
        </p:spPr>
        <p:txBody>
          <a:bodyPr wrap="square" rtlCol="0">
            <a:spAutoFit/>
          </a:bodyPr>
          <a:lstStyle/>
          <a:p>
            <a:pPr algn="just">
              <a:spcBef>
                <a:spcPct val="50000"/>
              </a:spcBef>
            </a:pPr>
            <a:r>
              <a:rPr lang="es-ES_tradnl" sz="1600" b="1" dirty="0" smtClean="0">
                <a:solidFill>
                  <a:srgbClr val="C00000"/>
                </a:solidFill>
              </a:rPr>
              <a:t>GASES</a:t>
            </a:r>
            <a:endParaRPr lang="es-ES" sz="1600" b="1" dirty="0">
              <a:solidFill>
                <a:srgbClr val="C00000"/>
              </a:solidFill>
            </a:endParaRPr>
          </a:p>
        </p:txBody>
      </p:sp>
      <p:pic>
        <p:nvPicPr>
          <p:cNvPr id="27" name="Imagen 26"/>
          <p:cNvPicPr>
            <a:picLocks noChangeAspect="1"/>
          </p:cNvPicPr>
          <p:nvPr/>
        </p:nvPicPr>
        <p:blipFill rotWithShape="1">
          <a:blip r:embed="rId6"/>
          <a:srcRect t="8555" b="10177"/>
          <a:stretch/>
        </p:blipFill>
        <p:spPr>
          <a:xfrm>
            <a:off x="9071720" y="4711699"/>
            <a:ext cx="2354630" cy="1275708"/>
          </a:xfrm>
          <a:prstGeom prst="ellipse">
            <a:avLst/>
          </a:prstGeom>
          <a:ln w="63500" cap="rnd">
            <a:solidFill>
              <a:srgbClr val="333333"/>
            </a:solidFill>
          </a:ln>
          <a:effectLst>
            <a:outerShdw blurRad="381000" dist="292100" dir="5400000" sx="-80000" sy="-18000" rotWithShape="0">
              <a:srgbClr val="000000">
                <a:alpha val="22000"/>
              </a:srgbClr>
            </a:outerShdw>
          </a:effectLst>
          <a:scene3d>
            <a:camera prst="orthographicFront"/>
            <a:lightRig rig="contrasting" dir="t">
              <a:rot lat="0" lon="0" rev="3000000"/>
            </a:lightRig>
          </a:scene3d>
          <a:sp3d contourW="7620">
            <a:bevelT w="95250" h="31750"/>
            <a:contourClr>
              <a:srgbClr val="333333"/>
            </a:contourClr>
          </a:sp3d>
        </p:spPr>
      </p:pic>
      <p:pic>
        <p:nvPicPr>
          <p:cNvPr id="29" name="Picture 2" descr="CAÑON1"/>
          <p:cNvPicPr>
            <a:picLocks noChangeAspect="1" noChangeArrowheads="1"/>
          </p:cNvPicPr>
          <p:nvPr/>
        </p:nvPicPr>
        <p:blipFill>
          <a:blip r:embed="rId7" cstate="print"/>
          <a:srcRect/>
          <a:stretch>
            <a:fillRect/>
          </a:stretch>
        </p:blipFill>
        <p:spPr bwMode="auto">
          <a:xfrm>
            <a:off x="6416105" y="4638016"/>
            <a:ext cx="2343150" cy="1531036"/>
          </a:xfrm>
          <a:prstGeom prst="rect">
            <a:avLst/>
          </a:prstGeom>
          <a:ln w="88900" cap="sq" cmpd="thickThin">
            <a:solidFill>
              <a:srgbClr val="000000"/>
            </a:solidFill>
            <a:prstDash val="solid"/>
            <a:miter lim="800000"/>
          </a:ln>
          <a:effectLst>
            <a:innerShdw blurRad="76200">
              <a:srgbClr val="000000"/>
            </a:innerShdw>
          </a:effectLst>
        </p:spPr>
      </p:pic>
    </p:spTree>
    <p:extLst>
      <p:ext uri="{BB962C8B-B14F-4D97-AF65-F5344CB8AC3E}">
        <p14:creationId xmlns:p14="http://schemas.microsoft.com/office/powerpoint/2010/main" val="2672248756"/>
      </p:ext>
    </p:extLst>
  </p:cSld>
  <p:clrMapOvr>
    <a:masterClrMapping/>
  </p:clrMapOvr>
  <p:timing>
    <p:tnLst>
      <p:par>
        <p:cTn id="1" dur="indefinite" restart="never" nodeType="tmRoot"/>
      </p:par>
    </p:tnLst>
  </p:timing>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7" name="Imagen 36"/>
          <p:cNvPicPr>
            <a:picLocks noChangeAspect="1"/>
          </p:cNvPicPr>
          <p:nvPr/>
        </p:nvPicPr>
        <p:blipFill>
          <a:blip r:embed="rId2"/>
          <a:stretch>
            <a:fillRect/>
          </a:stretch>
        </p:blipFill>
        <p:spPr>
          <a:xfrm>
            <a:off x="0" y="0"/>
            <a:ext cx="12184319" cy="6862327"/>
          </a:xfrm>
          <a:prstGeom prst="rect">
            <a:avLst/>
          </a:prstGeom>
        </p:spPr>
      </p:pic>
      <p:pic>
        <p:nvPicPr>
          <p:cNvPr id="8" name="Imagen 7"/>
          <p:cNvPicPr>
            <a:picLocks noChangeAspect="1"/>
          </p:cNvPicPr>
          <p:nvPr/>
        </p:nvPicPr>
        <p:blipFill>
          <a:blip r:embed="rId3"/>
          <a:stretch>
            <a:fillRect/>
          </a:stretch>
        </p:blipFill>
        <p:spPr>
          <a:xfrm>
            <a:off x="1" y="0"/>
            <a:ext cx="12192000" cy="1771650"/>
          </a:xfrm>
          <a:prstGeom prst="rect">
            <a:avLst/>
          </a:prstGeom>
        </p:spPr>
      </p:pic>
      <p:pic>
        <p:nvPicPr>
          <p:cNvPr id="11" name="Imagen 10"/>
          <p:cNvPicPr>
            <a:picLocks noChangeAspect="1"/>
          </p:cNvPicPr>
          <p:nvPr/>
        </p:nvPicPr>
        <p:blipFill>
          <a:blip r:embed="rId4" cstate="print">
            <a:extLst>
              <a:ext uri="{28A0092B-C50C-407E-A947-70E740481C1C}">
                <a14:useLocalDpi xmlns:a14="http://schemas.microsoft.com/office/drawing/2010/main" val="0"/>
              </a:ext>
            </a:extLst>
          </a:blip>
          <a:stretch>
            <a:fillRect/>
          </a:stretch>
        </p:blipFill>
        <p:spPr>
          <a:xfrm>
            <a:off x="10813363" y="429613"/>
            <a:ext cx="880991" cy="880991"/>
          </a:xfrm>
          <a:prstGeom prst="rect">
            <a:avLst/>
          </a:prstGeom>
        </p:spPr>
      </p:pic>
      <p:sp>
        <p:nvSpPr>
          <p:cNvPr id="28" name="Rectangle 24">
            <a:extLst>
              <a:ext uri="{FF2B5EF4-FFF2-40B4-BE49-F238E27FC236}">
                <a16:creationId xmlns:a16="http://schemas.microsoft.com/office/drawing/2014/main" xmlns="" id="{814E8360-63F3-4F18-817E-6FBC4551EF0D}"/>
              </a:ext>
            </a:extLst>
          </p:cNvPr>
          <p:cNvSpPr/>
          <p:nvPr/>
        </p:nvSpPr>
        <p:spPr>
          <a:xfrm>
            <a:off x="2692800" y="521970"/>
            <a:ext cx="5898750" cy="553998"/>
          </a:xfrm>
          <a:prstGeom prst="rect">
            <a:avLst/>
          </a:prstGeom>
        </p:spPr>
        <p:txBody>
          <a:bodyPr wrap="square" lIns="0" tIns="0" rIns="0" bIns="0">
            <a:spAutoFit/>
          </a:bodyPr>
          <a:lstStyle/>
          <a:p>
            <a:pPr algn="ctr"/>
            <a:r>
              <a:rPr lang="en-US" sz="3600" b="1" u="sng" dirty="0" smtClean="0">
                <a:solidFill>
                  <a:srgbClr val="468DC3"/>
                </a:solidFill>
                <a:latin typeface="Britannic Bold" panose="020B0903060703020204" pitchFamily="34" charset="0"/>
                <a:ea typeface="Open Sans" panose="020B0606030504020204" pitchFamily="34" charset="0"/>
                <a:cs typeface="Segoe UI" panose="020B0502040204020203" pitchFamily="34" charset="0"/>
              </a:rPr>
              <a:t>CAÑONES</a:t>
            </a:r>
            <a:endParaRPr lang="en-US" sz="3600" b="1" u="sng" dirty="0">
              <a:solidFill>
                <a:srgbClr val="468DC3"/>
              </a:solidFill>
              <a:latin typeface="Britannic Bold" panose="020B0903060703020204" pitchFamily="34" charset="0"/>
              <a:ea typeface="Open Sans" panose="020B0606030504020204" pitchFamily="34" charset="0"/>
              <a:cs typeface="Segoe UI" panose="020B0502040204020203" pitchFamily="34" charset="0"/>
            </a:endParaRPr>
          </a:p>
        </p:txBody>
      </p:sp>
      <p:pic>
        <p:nvPicPr>
          <p:cNvPr id="25" name="Picture 2" descr="E:\freno de boca foto.jpg"/>
          <p:cNvPicPr>
            <a:picLocks noChangeAspect="1" noChangeArrowheads="1"/>
          </p:cNvPicPr>
          <p:nvPr/>
        </p:nvPicPr>
        <p:blipFill>
          <a:blip r:embed="rId5" cstate="print"/>
          <a:srcRect/>
          <a:stretch>
            <a:fillRect/>
          </a:stretch>
        </p:blipFill>
        <p:spPr bwMode="auto">
          <a:xfrm>
            <a:off x="886217" y="1966192"/>
            <a:ext cx="2685658" cy="2672077"/>
          </a:xfrm>
          <a:prstGeom prst="roundRect">
            <a:avLst>
              <a:gd name="adj" fmla="val 8594"/>
            </a:avLst>
          </a:prstGeom>
          <a:solidFill>
            <a:srgbClr val="FFFFFF">
              <a:shade val="85000"/>
            </a:srgbClr>
          </a:solidFill>
          <a:ln>
            <a:noFill/>
          </a:ln>
          <a:effectLst>
            <a:reflection blurRad="12700" stA="38000" endPos="28000" dist="5000" dir="5400000" sy="-100000" algn="bl" rotWithShape="0"/>
          </a:effectLst>
        </p:spPr>
      </p:pic>
      <p:sp>
        <p:nvSpPr>
          <p:cNvPr id="30" name="Text Box 16"/>
          <p:cNvSpPr txBox="1">
            <a:spLocks noChangeArrowheads="1"/>
          </p:cNvSpPr>
          <p:nvPr/>
        </p:nvSpPr>
        <p:spPr bwMode="auto">
          <a:xfrm>
            <a:off x="3830684" y="3117564"/>
            <a:ext cx="3055891" cy="369332"/>
          </a:xfrm>
          <a:prstGeom prst="rect">
            <a:avLst/>
          </a:prstGeom>
          <a:solidFill>
            <a:schemeClr val="accent4">
              <a:lumMod val="60000"/>
              <a:lumOff val="40000"/>
            </a:schemeClr>
          </a:solidFill>
          <a:ln w="28575" algn="ctr">
            <a:solidFill>
              <a:schemeClr val="tx1"/>
            </a:solidFill>
            <a:miter lim="800000"/>
            <a:headEnd/>
            <a:tailEnd/>
          </a:ln>
          <a:effectLst/>
        </p:spPr>
        <p:txBody>
          <a:bodyPr wrap="square">
            <a:spAutoFit/>
          </a:bodyPr>
          <a:lstStyle>
            <a:defPPr>
              <a:defRPr lang="es-CL"/>
            </a:defPPr>
            <a:lvl1pPr algn="ctr">
              <a:spcBef>
                <a:spcPct val="50000"/>
              </a:spcBef>
            </a:lvl1pPr>
          </a:lstStyle>
          <a:p>
            <a:r>
              <a:rPr lang="es-ES_tradnl" b="1" dirty="0" smtClean="0"/>
              <a:t>Freno de Brocal Fusil cal .50</a:t>
            </a:r>
            <a:endParaRPr lang="es-ES" b="1" dirty="0"/>
          </a:p>
        </p:txBody>
      </p:sp>
      <p:pic>
        <p:nvPicPr>
          <p:cNvPr id="31" name="Picture 3" descr="E:\freno boca .50.jpg"/>
          <p:cNvPicPr>
            <a:picLocks noChangeAspect="1" noChangeArrowheads="1"/>
          </p:cNvPicPr>
          <p:nvPr/>
        </p:nvPicPr>
        <p:blipFill>
          <a:blip r:embed="rId6" cstate="print"/>
          <a:srcRect/>
          <a:stretch>
            <a:fillRect/>
          </a:stretch>
        </p:blipFill>
        <p:spPr bwMode="auto">
          <a:xfrm>
            <a:off x="8591550" y="4638269"/>
            <a:ext cx="3325357" cy="1832942"/>
          </a:xfrm>
          <a:prstGeom prst="rect">
            <a:avLst/>
          </a:prstGeom>
          <a:ln w="38100" cap="sq">
            <a:solidFill>
              <a:srgbClr val="000000"/>
            </a:solidFill>
            <a:prstDash val="solid"/>
            <a:miter lim="800000"/>
          </a:ln>
          <a:effectLst>
            <a:outerShdw blurRad="50800" dist="38100" dir="2700000" algn="tl" rotWithShape="0">
              <a:srgbClr val="000000">
                <a:alpha val="43000"/>
              </a:srgbClr>
            </a:outerShdw>
          </a:effectLst>
        </p:spPr>
      </p:pic>
      <p:sp>
        <p:nvSpPr>
          <p:cNvPr id="32" name="Text Box 16"/>
          <p:cNvSpPr txBox="1">
            <a:spLocks noChangeArrowheads="1"/>
          </p:cNvSpPr>
          <p:nvPr/>
        </p:nvSpPr>
        <p:spPr bwMode="auto">
          <a:xfrm>
            <a:off x="5776912" y="5231574"/>
            <a:ext cx="2619375" cy="646331"/>
          </a:xfrm>
          <a:prstGeom prst="rect">
            <a:avLst/>
          </a:prstGeom>
          <a:solidFill>
            <a:schemeClr val="accent6">
              <a:lumMod val="60000"/>
              <a:lumOff val="40000"/>
            </a:schemeClr>
          </a:solidFill>
          <a:ln w="28575" algn="ctr">
            <a:solidFill>
              <a:schemeClr val="tx1"/>
            </a:solidFill>
            <a:miter lim="800000"/>
            <a:headEnd/>
            <a:tailEnd/>
          </a:ln>
          <a:effectLst/>
        </p:spPr>
        <p:txBody>
          <a:bodyPr wrap="square">
            <a:spAutoFit/>
          </a:bodyPr>
          <a:lstStyle>
            <a:defPPr>
              <a:defRPr lang="es-CL"/>
            </a:defPPr>
            <a:lvl1pPr algn="ctr">
              <a:spcBef>
                <a:spcPct val="50000"/>
              </a:spcBef>
            </a:lvl1pPr>
          </a:lstStyle>
          <a:p>
            <a:r>
              <a:rPr lang="es-ES_tradnl" b="1" dirty="0" smtClean="0"/>
              <a:t>Freno de Brocal Fusil</a:t>
            </a:r>
          </a:p>
          <a:p>
            <a:pPr>
              <a:spcBef>
                <a:spcPts val="0"/>
              </a:spcBef>
            </a:pPr>
            <a:r>
              <a:rPr lang="es-ES_tradnl" b="1" dirty="0" smtClean="0"/>
              <a:t>BARETT cal .50</a:t>
            </a:r>
            <a:endParaRPr lang="es-ES" b="1" dirty="0"/>
          </a:p>
        </p:txBody>
      </p:sp>
    </p:spTree>
    <p:extLst>
      <p:ext uri="{BB962C8B-B14F-4D97-AF65-F5344CB8AC3E}">
        <p14:creationId xmlns:p14="http://schemas.microsoft.com/office/powerpoint/2010/main" val="2424275230"/>
      </p:ext>
    </p:extLst>
  </p:cSld>
  <p:clrMapOvr>
    <a:masterClrMapping/>
  </p:clrMapOvr>
  <p:timing>
    <p:tnLst>
      <p:par>
        <p:cTn id="1" dur="indefinite" restart="never" nodeType="tmRoot"/>
      </p:par>
    </p:tnLst>
  </p:timing>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8" name="Imagen 7"/>
          <p:cNvPicPr>
            <a:picLocks noChangeAspect="1"/>
          </p:cNvPicPr>
          <p:nvPr/>
        </p:nvPicPr>
        <p:blipFill>
          <a:blip r:embed="rId2"/>
          <a:stretch>
            <a:fillRect/>
          </a:stretch>
        </p:blipFill>
        <p:spPr>
          <a:xfrm>
            <a:off x="0" y="0"/>
            <a:ext cx="12191999" cy="6858000"/>
          </a:xfrm>
          <a:prstGeom prst="rect">
            <a:avLst/>
          </a:prstGeom>
        </p:spPr>
      </p:pic>
      <p:pic>
        <p:nvPicPr>
          <p:cNvPr id="2" name="Imagen 1"/>
          <p:cNvPicPr>
            <a:picLocks noChangeAspect="1"/>
          </p:cNvPicPr>
          <p:nvPr/>
        </p:nvPicPr>
        <p:blipFill>
          <a:blip r:embed="rId3"/>
          <a:stretch>
            <a:fillRect/>
          </a:stretch>
        </p:blipFill>
        <p:spPr>
          <a:xfrm>
            <a:off x="-1" y="0"/>
            <a:ext cx="5895975" cy="6858000"/>
          </a:xfrm>
          <a:prstGeom prst="rect">
            <a:avLst/>
          </a:prstGeom>
        </p:spPr>
      </p:pic>
      <p:sp>
        <p:nvSpPr>
          <p:cNvPr id="17" name="Rectangle 24">
            <a:extLst>
              <a:ext uri="{FF2B5EF4-FFF2-40B4-BE49-F238E27FC236}">
                <a16:creationId xmlns:a16="http://schemas.microsoft.com/office/drawing/2014/main" xmlns="" id="{814E8360-63F3-4F18-817E-6FBC4551EF0D}"/>
              </a:ext>
            </a:extLst>
          </p:cNvPr>
          <p:cNvSpPr/>
          <p:nvPr/>
        </p:nvSpPr>
        <p:spPr>
          <a:xfrm>
            <a:off x="-2776" y="4672597"/>
            <a:ext cx="5898750" cy="677108"/>
          </a:xfrm>
          <a:prstGeom prst="rect">
            <a:avLst/>
          </a:prstGeom>
        </p:spPr>
        <p:txBody>
          <a:bodyPr wrap="square" lIns="0" tIns="0" rIns="0" bIns="0">
            <a:spAutoFit/>
          </a:bodyPr>
          <a:lstStyle/>
          <a:p>
            <a:pPr algn="ctr"/>
            <a:r>
              <a:rPr lang="en-US" sz="4400" b="1" dirty="0">
                <a:latin typeface="Comic Sans MS" panose="030F0702030302020204" pitchFamily="66" charset="0"/>
              </a:rPr>
              <a:t>Preguntas</a:t>
            </a:r>
          </a:p>
        </p:txBody>
      </p:sp>
      <p:sp>
        <p:nvSpPr>
          <p:cNvPr id="22" name="Text Placeholder 1"/>
          <p:cNvSpPr txBox="1">
            <a:spLocks/>
          </p:cNvSpPr>
          <p:nvPr/>
        </p:nvSpPr>
        <p:spPr>
          <a:xfrm>
            <a:off x="5741987" y="2007983"/>
            <a:ext cx="6604000" cy="535531"/>
          </a:xfrm>
          <a:prstGeom prst="rect">
            <a:avLst/>
          </a:prstGeom>
        </p:spPr>
        <p:txBody>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indent="0" algn="ctr">
              <a:buNone/>
            </a:pPr>
            <a:r>
              <a:rPr lang="en-ID" sz="3200" dirty="0" smtClean="0">
                <a:solidFill>
                  <a:schemeClr val="bg1"/>
                </a:solidFill>
                <a:latin typeface="+mj-lt"/>
              </a:rPr>
              <a:t>MONTAJES DE ARTILLERÍA</a:t>
            </a:r>
            <a:endParaRPr lang="en-ID" sz="3200" dirty="0" smtClean="0">
              <a:solidFill>
                <a:schemeClr val="bg1"/>
              </a:solidFill>
              <a:latin typeface="+mj-lt"/>
            </a:endParaRPr>
          </a:p>
          <a:p>
            <a:pPr marL="0" indent="0" algn="ctr">
              <a:buNone/>
            </a:pPr>
            <a:r>
              <a:rPr lang="en-ID" sz="3200" dirty="0" smtClean="0">
                <a:solidFill>
                  <a:schemeClr val="bg1"/>
                </a:solidFill>
                <a:latin typeface="+mj-lt"/>
              </a:rPr>
              <a:t>Sistemas Navales</a:t>
            </a:r>
          </a:p>
          <a:p>
            <a:pPr marL="0" indent="0" algn="ctr">
              <a:buNone/>
            </a:pPr>
            <a:r>
              <a:rPr lang="en-ID" sz="3200" dirty="0" smtClean="0">
                <a:solidFill>
                  <a:schemeClr val="bg1"/>
                </a:solidFill>
                <a:latin typeface="Arial Rounded MT Bold" panose="020F0704030504030204" pitchFamily="34" charset="0"/>
              </a:rPr>
              <a:t>UT N°2</a:t>
            </a:r>
            <a:endParaRPr lang="en-US" sz="3200" dirty="0">
              <a:solidFill>
                <a:schemeClr val="bg1"/>
              </a:solidFill>
              <a:latin typeface="Arial Rounded MT Bold" panose="020F0704030504030204" pitchFamily="34" charset="0"/>
            </a:endParaRPr>
          </a:p>
        </p:txBody>
      </p:sp>
      <p:pic>
        <p:nvPicPr>
          <p:cNvPr id="23" name="Imagen 22"/>
          <p:cNvPicPr>
            <a:picLocks noChangeAspect="1"/>
          </p:cNvPicPr>
          <p:nvPr/>
        </p:nvPicPr>
        <p:blipFill>
          <a:blip r:embed="rId4" cstate="print">
            <a:extLst>
              <a:ext uri="{28A0092B-C50C-407E-A947-70E740481C1C}">
                <a14:useLocalDpi xmlns:a14="http://schemas.microsoft.com/office/drawing/2010/main" val="0"/>
              </a:ext>
            </a:extLst>
          </a:blip>
          <a:stretch>
            <a:fillRect/>
          </a:stretch>
        </p:blipFill>
        <p:spPr>
          <a:xfrm>
            <a:off x="8603491" y="880379"/>
            <a:ext cx="880991" cy="880991"/>
          </a:xfrm>
          <a:prstGeom prst="rect">
            <a:avLst/>
          </a:prstGeom>
        </p:spPr>
      </p:pic>
      <p:sp>
        <p:nvSpPr>
          <p:cNvPr id="24" name="CuadroTexto 23"/>
          <p:cNvSpPr txBox="1"/>
          <p:nvPr/>
        </p:nvSpPr>
        <p:spPr>
          <a:xfrm>
            <a:off x="6029325" y="6160321"/>
            <a:ext cx="6067425" cy="400110"/>
          </a:xfrm>
          <a:prstGeom prst="rect">
            <a:avLst/>
          </a:prstGeom>
          <a:noFill/>
          <a:ln w="28575">
            <a:solidFill>
              <a:schemeClr val="bg1"/>
            </a:solidFill>
          </a:ln>
        </p:spPr>
        <p:txBody>
          <a:bodyPr wrap="square" rtlCol="0">
            <a:spAutoFit/>
          </a:bodyPr>
          <a:lstStyle/>
          <a:p>
            <a:pPr defTabSz="1009650">
              <a:tabLst>
                <a:tab pos="1435100" algn="l"/>
                <a:tab pos="2690813" algn="l"/>
                <a:tab pos="4125913" algn="l"/>
                <a:tab pos="5292725" algn="l"/>
              </a:tabLst>
            </a:pPr>
            <a:r>
              <a:rPr lang="es-CL" dirty="0">
                <a:ln>
                  <a:solidFill>
                    <a:srgbClr val="002060"/>
                  </a:solidFill>
                </a:ln>
                <a:solidFill>
                  <a:schemeClr val="bg1"/>
                </a:solidFill>
              </a:rPr>
              <a:t>  </a:t>
            </a:r>
            <a:r>
              <a:rPr lang="es-CL" sz="2000" b="1" dirty="0" smtClean="0">
                <a:solidFill>
                  <a:schemeClr val="bg1"/>
                </a:solidFill>
                <a:latin typeface="High Tower Text" panose="02040502050506030303" pitchFamily="18" charset="0"/>
              </a:rPr>
              <a:t>Honor            </a:t>
            </a:r>
            <a:r>
              <a:rPr lang="es-CL" sz="2000" b="1" dirty="0">
                <a:solidFill>
                  <a:schemeClr val="bg1"/>
                </a:solidFill>
                <a:latin typeface="High Tower Text" panose="02040502050506030303" pitchFamily="18" charset="0"/>
              </a:rPr>
              <a:t>Patria </a:t>
            </a:r>
            <a:r>
              <a:rPr lang="es-CL" sz="2000" b="1" dirty="0" smtClean="0">
                <a:solidFill>
                  <a:schemeClr val="bg1"/>
                </a:solidFill>
                <a:latin typeface="High Tower Text" panose="02040502050506030303" pitchFamily="18" charset="0"/>
              </a:rPr>
              <a:t>             </a:t>
            </a:r>
            <a:r>
              <a:rPr lang="es-CL" sz="2000" b="1" dirty="0">
                <a:solidFill>
                  <a:schemeClr val="bg1"/>
                </a:solidFill>
                <a:latin typeface="High Tower Text" panose="02040502050506030303" pitchFamily="18" charset="0"/>
              </a:rPr>
              <a:t>Eficiencia </a:t>
            </a:r>
            <a:r>
              <a:rPr lang="es-CL" sz="2000" b="1" dirty="0" smtClean="0">
                <a:solidFill>
                  <a:schemeClr val="bg1"/>
                </a:solidFill>
                <a:latin typeface="High Tower Text" panose="02040502050506030303" pitchFamily="18" charset="0"/>
              </a:rPr>
              <a:t>        </a:t>
            </a:r>
            <a:r>
              <a:rPr lang="es-CL" sz="2000" b="1" dirty="0">
                <a:solidFill>
                  <a:schemeClr val="bg1"/>
                </a:solidFill>
                <a:latin typeface="High Tower Text" panose="02040502050506030303" pitchFamily="18" charset="0"/>
              </a:rPr>
              <a:t>Disciplina</a:t>
            </a:r>
          </a:p>
        </p:txBody>
      </p:sp>
      <p:pic>
        <p:nvPicPr>
          <p:cNvPr id="25" name="Imagen 24"/>
          <p:cNvPicPr>
            <a:picLocks noChangeAspect="1"/>
          </p:cNvPicPr>
          <p:nvPr/>
        </p:nvPicPr>
        <p:blipFill rotWithShape="1">
          <a:blip r:embed="rId5"/>
          <a:srcRect l="1802" t="25245" r="32661" b="30920"/>
          <a:stretch/>
        </p:blipFill>
        <p:spPr>
          <a:xfrm>
            <a:off x="7570564" y="4010269"/>
            <a:ext cx="3245995" cy="1447395"/>
          </a:xfrm>
          <a:prstGeom prst="ellipse">
            <a:avLst/>
          </a:prstGeom>
          <a:ln w="63500" cap="rnd">
            <a:solidFill>
              <a:srgbClr val="333333"/>
            </a:solidFill>
          </a:ln>
          <a:effectLst>
            <a:outerShdw blurRad="381000" dist="292100" dir="5400000" sx="-80000" sy="-18000" rotWithShape="0">
              <a:srgbClr val="000000">
                <a:alpha val="22000"/>
              </a:srgbClr>
            </a:outerShdw>
          </a:effectLst>
          <a:scene3d>
            <a:camera prst="orthographicFront"/>
            <a:lightRig rig="contrasting" dir="t">
              <a:rot lat="0" lon="0" rev="3000000"/>
            </a:lightRig>
          </a:scene3d>
          <a:sp3d contourW="7620">
            <a:bevelT w="95250" h="31750"/>
            <a:contourClr>
              <a:srgbClr val="333333"/>
            </a:contourClr>
          </a:sp3d>
        </p:spPr>
      </p:pic>
      <p:pic>
        <p:nvPicPr>
          <p:cNvPr id="26" name="Imagen 25"/>
          <p:cNvPicPr>
            <a:picLocks noChangeAspect="1"/>
          </p:cNvPicPr>
          <p:nvPr/>
        </p:nvPicPr>
        <p:blipFill>
          <a:blip r:embed="rId6" cstate="print">
            <a:extLst>
              <a:ext uri="{28A0092B-C50C-407E-A947-70E740481C1C}">
                <a14:useLocalDpi xmlns:a14="http://schemas.microsoft.com/office/drawing/2010/main" val="0"/>
              </a:ext>
            </a:extLst>
          </a:blip>
          <a:stretch>
            <a:fillRect/>
          </a:stretch>
        </p:blipFill>
        <p:spPr>
          <a:xfrm>
            <a:off x="1942166" y="2129083"/>
            <a:ext cx="1978420" cy="1961933"/>
          </a:xfrm>
          <a:prstGeom prst="roundRect">
            <a:avLst>
              <a:gd name="adj" fmla="val 4167"/>
            </a:avLst>
          </a:prstGeom>
          <a:solidFill>
            <a:srgbClr val="FFFFFF"/>
          </a:solidFill>
          <a:ln w="76200" cap="sq">
            <a:solidFill>
              <a:srgbClr val="292929"/>
            </a:solidFill>
            <a:miter lim="800000"/>
          </a:ln>
          <a:effectLst>
            <a:reflection blurRad="12700" stA="28000" endPos="28000" dist="5000" dir="5400000" sy="-100000" algn="bl" rotWithShape="0"/>
          </a:effectLst>
          <a:scene3d>
            <a:camera prst="orthographicFront"/>
            <a:lightRig rig="threePt" dir="t">
              <a:rot lat="0" lon="0" rev="2700000"/>
            </a:lightRig>
          </a:scene3d>
          <a:sp3d>
            <a:bevelT h="38100"/>
            <a:contourClr>
              <a:srgbClr val="C0C0C0"/>
            </a:contourClr>
          </a:sp3d>
        </p:spPr>
      </p:pic>
    </p:spTree>
    <p:extLst>
      <p:ext uri="{BB962C8B-B14F-4D97-AF65-F5344CB8AC3E}">
        <p14:creationId xmlns:p14="http://schemas.microsoft.com/office/powerpoint/2010/main" val="3919849308"/>
      </p:ext>
    </p:extLst>
  </p:cSld>
  <p:clrMapOvr>
    <a:masterClrMapping/>
  </p:clrMapOvr>
  <p:timing>
    <p:tnLst>
      <p:par>
        <p:cTn id="1" dur="indefinite" restart="never" nodeType="tmRoot"/>
      </p:par>
    </p:tnLst>
  </p:timing>
</p:sld>
</file>

<file path=ppt/theme/theme1.xml><?xml version="1.0" encoding="utf-8"?>
<a:theme xmlns:a="http://schemas.openxmlformats.org/drawingml/2006/main" name="Tema de Office">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otalTime>1540</TotalTime>
  <Words>1471</Words>
  <Application>Microsoft Office PowerPoint</Application>
  <PresentationFormat>Panorámica</PresentationFormat>
  <Paragraphs>170</Paragraphs>
  <Slides>21</Slides>
  <Notes>0</Notes>
  <HiddenSlides>0</HiddenSlides>
  <MMClips>0</MMClips>
  <ScaleCrop>false</ScaleCrop>
  <HeadingPairs>
    <vt:vector size="6" baseType="variant">
      <vt:variant>
        <vt:lpstr>Fuentes usadas</vt:lpstr>
      </vt:variant>
      <vt:variant>
        <vt:i4>12</vt:i4>
      </vt:variant>
      <vt:variant>
        <vt:lpstr>Tema</vt:lpstr>
      </vt:variant>
      <vt:variant>
        <vt:i4>1</vt:i4>
      </vt:variant>
      <vt:variant>
        <vt:lpstr>Títulos de diapositiva</vt:lpstr>
      </vt:variant>
      <vt:variant>
        <vt:i4>21</vt:i4>
      </vt:variant>
    </vt:vector>
  </HeadingPairs>
  <TitlesOfParts>
    <vt:vector size="34" baseType="lpstr">
      <vt:lpstr>Arial</vt:lpstr>
      <vt:lpstr>Arial Rounded MT Bold</vt:lpstr>
      <vt:lpstr>Britannic Bold</vt:lpstr>
      <vt:lpstr>Calibri</vt:lpstr>
      <vt:lpstr>Calibri Light</vt:lpstr>
      <vt:lpstr>Comic Sans MS</vt:lpstr>
      <vt:lpstr>High Tower Text</vt:lpstr>
      <vt:lpstr>Open Sans</vt:lpstr>
      <vt:lpstr>Segoe UI</vt:lpstr>
      <vt:lpstr>Segoe UI Black</vt:lpstr>
      <vt:lpstr>Times New Roman</vt:lpstr>
      <vt:lpstr>Wingdings</vt:lpstr>
      <vt:lpstr>Tema de Office</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vector>
  </TitlesOfParts>
  <Company/>
  <LinksUpToDate>false</LinksUpToDate>
  <SharedDoc>false</SharedDoc>
  <HyperlinksChanged>false</HyperlinksChanged>
  <AppVersion>15.0000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Presentación de PowerPoint</dc:title>
  <dc:creator>Novoa Cortéz, Mauricio</dc:creator>
  <cp:lastModifiedBy>Cuenta Microsoft</cp:lastModifiedBy>
  <cp:revision>74</cp:revision>
  <dcterms:created xsi:type="dcterms:W3CDTF">2022-12-12T14:54:42Z</dcterms:created>
  <dcterms:modified xsi:type="dcterms:W3CDTF">2022-12-29T13:45:51Z</dcterms:modified>
</cp:coreProperties>
</file>