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354" r:id="rId3"/>
    <p:sldId id="355" r:id="rId4"/>
    <p:sldId id="356" r:id="rId5"/>
    <p:sldId id="372" r:id="rId6"/>
    <p:sldId id="262" r:id="rId7"/>
    <p:sldId id="268" r:id="rId8"/>
    <p:sldId id="281" r:id="rId9"/>
    <p:sldId id="272" r:id="rId10"/>
    <p:sldId id="273" r:id="rId11"/>
    <p:sldId id="275" r:id="rId12"/>
    <p:sldId id="360" r:id="rId13"/>
    <p:sldId id="261" r:id="rId14"/>
    <p:sldId id="343" r:id="rId15"/>
    <p:sldId id="358" r:id="rId16"/>
    <p:sldId id="357" r:id="rId17"/>
    <p:sldId id="361" r:id="rId18"/>
    <p:sldId id="359" r:id="rId19"/>
    <p:sldId id="362" r:id="rId20"/>
    <p:sldId id="263" r:id="rId21"/>
    <p:sldId id="369" r:id="rId22"/>
    <p:sldId id="265" r:id="rId23"/>
    <p:sldId id="266" r:id="rId24"/>
    <p:sldId id="364" r:id="rId25"/>
    <p:sldId id="365" r:id="rId26"/>
    <p:sldId id="370" r:id="rId27"/>
    <p:sldId id="366" r:id="rId28"/>
    <p:sldId id="264" r:id="rId29"/>
    <p:sldId id="367" r:id="rId30"/>
    <p:sldId id="368" r:id="rId31"/>
    <p:sldId id="363" r:id="rId32"/>
    <p:sldId id="279" r:id="rId33"/>
    <p:sldId id="348" r:id="rId34"/>
    <p:sldId id="284" r:id="rId35"/>
    <p:sldId id="270" r:id="rId36"/>
    <p:sldId id="280" r:id="rId37"/>
    <p:sldId id="350" r:id="rId38"/>
    <p:sldId id="283" r:id="rId39"/>
    <p:sldId id="371" r:id="rId40"/>
    <p:sldId id="344" r:id="rId41"/>
    <p:sldId id="267" r:id="rId42"/>
    <p:sldId id="271" r:id="rId43"/>
    <p:sldId id="285" r:id="rId44"/>
    <p:sldId id="373" r:id="rId45"/>
    <p:sldId id="276" r:id="rId46"/>
    <p:sldId id="277" r:id="rId47"/>
    <p:sldId id="292" r:id="rId48"/>
    <p:sldId id="297" r:id="rId49"/>
    <p:sldId id="298" r:id="rId50"/>
    <p:sldId id="303" r:id="rId51"/>
    <p:sldId id="305" r:id="rId52"/>
    <p:sldId id="299" r:id="rId53"/>
    <p:sldId id="306" r:id="rId54"/>
    <p:sldId id="293" r:id="rId55"/>
    <p:sldId id="294" r:id="rId56"/>
    <p:sldId id="296" r:id="rId57"/>
    <p:sldId id="295" r:id="rId58"/>
    <p:sldId id="291" r:id="rId59"/>
    <p:sldId id="300" r:id="rId60"/>
    <p:sldId id="301" r:id="rId61"/>
    <p:sldId id="302" r:id="rId62"/>
    <p:sldId id="376" r:id="rId63"/>
    <p:sldId id="374" r:id="rId64"/>
    <p:sldId id="377" r:id="rId65"/>
    <p:sldId id="378" r:id="rId66"/>
    <p:sldId id="379" r:id="rId67"/>
    <p:sldId id="380" r:id="rId68"/>
    <p:sldId id="381" r:id="rId69"/>
    <p:sldId id="382" r:id="rId70"/>
    <p:sldId id="383" r:id="rId71"/>
    <p:sldId id="278" r:id="rId72"/>
    <p:sldId id="290" r:id="rId73"/>
    <p:sldId id="289" r:id="rId74"/>
    <p:sldId id="288" r:id="rId75"/>
    <p:sldId id="287" r:id="rId76"/>
    <p:sldId id="286" r:id="rId77"/>
    <p:sldId id="384" r:id="rId78"/>
    <p:sldId id="385" r:id="rId79"/>
    <p:sldId id="375" r:id="rId80"/>
    <p:sldId id="386" r:id="rId81"/>
    <p:sldId id="387" r:id="rId82"/>
    <p:sldId id="389" r:id="rId83"/>
    <p:sldId id="390" r:id="rId84"/>
    <p:sldId id="388" r:id="rId8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2DA8D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p:cViewPr varScale="1">
        <p:scale>
          <a:sx n="70" d="100"/>
          <a:sy n="70" d="100"/>
        </p:scale>
        <p:origin x="124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theme" Target="theme/theme1.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tableStyles" Target="tableStyles.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presProps" Target="presProp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72534-832A-4231-9E80-EA49C2CAFF4D}" type="datetimeFigureOut">
              <a:rPr lang="es-ES" smtClean="0"/>
              <a:pPr/>
              <a:t>28/08/2020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1805FE-EEC5-4407-B760-1F4A9E00F398}" type="slidenum">
              <a:rPr lang="es-ES" smtClean="0"/>
              <a:pPr/>
              <a:t>‹Nº›</a:t>
            </a:fld>
            <a:endParaRPr lang="es-ES"/>
          </a:p>
        </p:txBody>
      </p:sp>
    </p:spTree>
    <p:extLst>
      <p:ext uri="{BB962C8B-B14F-4D97-AF65-F5344CB8AC3E}">
        <p14:creationId xmlns:p14="http://schemas.microsoft.com/office/powerpoint/2010/main" val="3829087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38C0901-CA30-46FB-B6E4-8DBACF9943FD}" type="datetime1">
              <a:rPr lang="es-ES" smtClean="0"/>
              <a:pPr/>
              <a:t>28/08/2020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209F23A-443E-43DC-9A76-5538BEDD3DA3}" type="datetime1">
              <a:rPr lang="es-ES" smtClean="0"/>
              <a:pPr/>
              <a:t>28/08/2020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D303AD-71EA-40B4-960A-4749746F1F37}" type="datetime1">
              <a:rPr lang="es-ES" smtClean="0"/>
              <a:pPr/>
              <a:t>28/08/2020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AC1E082-348C-4EF2-ABC5-8463FC7F8E9B}" type="datetime1">
              <a:rPr lang="es-ES" smtClean="0"/>
              <a:pPr/>
              <a:t>28/08/2020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C6A14-1846-4688-B8F1-6201895C94C1}" type="datetime1">
              <a:rPr lang="es-ES" smtClean="0"/>
              <a:pPr/>
              <a:t>28/08/2020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2561DE3-AD82-4BAC-BD2C-862F7038691E}" type="datetime1">
              <a:rPr lang="es-ES" smtClean="0"/>
              <a:pPr/>
              <a:t>28/08/2020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9526E27-79BD-4590-BE78-6C359C983F27}" type="datetime1">
              <a:rPr lang="es-ES" smtClean="0"/>
              <a:pPr/>
              <a:t>28/08/2020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3C9001-EFEE-462D-8093-B0F544164CFF}" type="datetime1">
              <a:rPr lang="es-ES" smtClean="0"/>
              <a:pPr/>
              <a:t>28/08/2020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D27A65E-9DCD-41C7-8D41-BFD6E2A58937}" type="datetime1">
              <a:rPr lang="es-ES" smtClean="0"/>
              <a:pPr/>
              <a:t>28/08/2020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165AB3B-1FCC-4FCB-8BF6-3E2741A76976}" type="datetime1">
              <a:rPr lang="es-ES" smtClean="0"/>
              <a:pPr/>
              <a:t>28/08/2020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03A2A52-3B2E-4ED4-88B0-013DE32E928B}" type="datetime1">
              <a:rPr lang="es-ES" smtClean="0"/>
              <a:pPr/>
              <a:t>28/08/2020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1E8ED36-391F-41F1-8171-AE9E833F9033}"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8C0901-CA30-46FB-B6E4-8DBACF9943FD}"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75361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09F23A-443E-43DC-9A76-5538BEDD3DA3}"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150412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D303AD-71EA-40B4-960A-4749746F1F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512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C1E082-348C-4EF2-ABC5-8463FC7F8E9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626078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DBC6A14-1846-4688-B8F1-6201895C94C1}"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0935255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2561DE3-AD82-4BAC-BD2C-862F7038691E}"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01247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9526E27-79BD-4590-BE78-6C359C983F2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1113923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A3C9001-EFEE-462D-8093-B0F544164CFF}"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42398889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D27A65E-9DCD-41C7-8D41-BFD6E2A58937}"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2279502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165AB3B-1FCC-4FCB-8BF6-3E2741A76976}"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3114139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A2A52-3B2E-4ED4-88B0-013DE32E928B}"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682638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5E9EFF">
                <a:alpha val="90000"/>
              </a:srgbClr>
            </a:gs>
            <a:gs pos="39999">
              <a:srgbClr val="85C2FF"/>
            </a:gs>
            <a:gs pos="70000">
              <a:srgbClr val="C4D6EB"/>
            </a:gs>
            <a:gs pos="100000">
              <a:srgbClr val="FFEBFA"/>
            </a:gs>
          </a:gsLst>
          <a:lin ang="5400000" scaled="0"/>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D2F6D-FA76-477E-8349-32FB5CE1ED90}" type="datetime1">
              <a:rPr lang="es-ES" smtClean="0"/>
              <a:pPr/>
              <a:t>28/08/2020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E8ED36-391F-41F1-8171-AE9E833F903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D4D2F6D-FA76-477E-8349-32FB5CE1ED90}" type="datetime1">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28/08/2020</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E8ED36-391F-41F1-8171-AE9E833F9033}" type="slidenum">
              <a:rPr kumimoji="0" lang="es-ES"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5145455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ESTADO DE DERECHO</a:t>
            </a:r>
            <a:endParaRPr kumimoji="0" lang="es-CL" sz="2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ángulo 4"/>
          <p:cNvSpPr/>
          <p:nvPr/>
        </p:nvSpPr>
        <p:spPr>
          <a:xfrm>
            <a:off x="3383360" y="202973"/>
            <a:ext cx="5760639" cy="18578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Procesos jurídicos, instituciones y normas compatibles con los DDHH</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El Estado de derecho es el mecanismo de aplicación de los DDHH.</a:t>
            </a:r>
            <a:endParaRPr kumimoji="0" lang="es-CL"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Elipse 10"/>
          <p:cNvSpPr/>
          <p:nvPr/>
        </p:nvSpPr>
        <p:spPr>
          <a:xfrm>
            <a:off x="341275" y="3419053"/>
            <a:ext cx="2880320"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LOS DERECHOS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HUMANOS</a:t>
            </a:r>
            <a:endParaRPr kumimoji="0" lang="es-CL" sz="2800" b="1"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Rectángulo 12"/>
          <p:cNvSpPr/>
          <p:nvPr/>
        </p:nvSpPr>
        <p:spPr>
          <a:xfrm>
            <a:off x="3383360" y="2060848"/>
            <a:ext cx="5760640" cy="4660626"/>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Son parte de la naturaleza humana, de todos los seres humanos, no se pueden quitar y  no se deben transgredir.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Protegen la libertad, la vida, la integridad, la seguridad jurídica, la propiedad y la </a:t>
            </a:r>
            <a:r>
              <a:rPr kumimoji="0" lang="es-CL" sz="2400" b="1" i="0" u="none" strike="noStrike" kern="1200" cap="none" spc="0" normalizeH="0" baseline="0" noProof="0" dirty="0" smtClean="0">
                <a:ln>
                  <a:noFill/>
                </a:ln>
                <a:solidFill>
                  <a:srgbClr val="FF0000"/>
                </a:solidFill>
                <a:effectLst/>
                <a:uLnTx/>
                <a:uFillTx/>
                <a:latin typeface="Calibri"/>
                <a:ea typeface="+mn-ea"/>
                <a:cs typeface="+mn-cs"/>
              </a:rPr>
              <a:t>dignidad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Existe una declaración universal de DDHH.</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Los Derechos Humanos son una evolución de la sociedad, que nacen hace más de 2.500 años  y que culminan, con un documento formal, recién en el siglo pasado.</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a:ea typeface="+mn-ea"/>
                <a:cs typeface="+mn-cs"/>
              </a:rPr>
              <a:t>RESUMEN  UT  1</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28785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79510" y="6206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BASES JURÍDICAS</a:t>
            </a:r>
            <a:endParaRPr kumimoji="0" lang="es-CL" sz="2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ángulo 4"/>
          <p:cNvSpPr/>
          <p:nvPr/>
        </p:nvSpPr>
        <p:spPr>
          <a:xfrm>
            <a:off x="3383360" y="202973"/>
            <a:ext cx="5760639" cy="3658075"/>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En el ámbito internacional se han desarrollado bases jurídicas  para la protección de los DD.HH.</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Estas bases jurídicas, para Chile, son en el contexto mundial (NN.UU.) como en el contexto americano. (O.E.A.).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Chile también ha debido ajustar su normativa interna, para poder cumplir con las exigencia internacionales sobre derechos Humanos.</a:t>
            </a:r>
            <a:endParaRPr kumimoji="0" lang="es-CL"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Elipse 10"/>
          <p:cNvSpPr/>
          <p:nvPr/>
        </p:nvSpPr>
        <p:spPr>
          <a:xfrm>
            <a:off x="0" y="3717032"/>
            <a:ext cx="3779912"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INSTRUMENTOS JURÍDICOS</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a:ea typeface="+mn-ea"/>
                <a:cs typeface="+mn-cs"/>
              </a:rPr>
              <a:t>RESUMEN  UT  1</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p:cNvSpPr/>
          <p:nvPr/>
        </p:nvSpPr>
        <p:spPr>
          <a:xfrm>
            <a:off x="3923928" y="4005064"/>
            <a:ext cx="5220070" cy="2592288"/>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Sistemas Universal y Sistema americano de DD.HH.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Corte Penal Internacional.</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CIDH</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Sistema nacional (tribunales, INDH, Ministerio de Justicia, Contraloría, Fiscalía, </a:t>
            </a:r>
            <a:r>
              <a:rPr kumimoji="0" lang="es-CL" sz="2400" b="0" i="0" u="none" strike="noStrike" kern="1200" cap="none" spc="0" normalizeH="0" baseline="0" noProof="0" dirty="0" err="1" smtClean="0">
                <a:ln>
                  <a:noFill/>
                </a:ln>
                <a:solidFill>
                  <a:prstClr val="black"/>
                </a:solidFill>
                <a:effectLst/>
                <a:uLnTx/>
                <a:uFillTx/>
                <a:latin typeface="Calibri"/>
                <a:ea typeface="+mn-ea"/>
                <a:cs typeface="+mn-cs"/>
              </a:rPr>
              <a:t>etc</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a:t>
            </a:r>
            <a:endParaRPr kumimoji="0" lang="es-CL"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57843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ipse 2"/>
          <p:cNvSpPr/>
          <p:nvPr/>
        </p:nvSpPr>
        <p:spPr>
          <a:xfrm>
            <a:off x="144961" y="2420888"/>
            <a:ext cx="2880320" cy="16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REGÍMENES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smtClean="0">
                <a:ln>
                  <a:noFill/>
                </a:ln>
                <a:solidFill>
                  <a:prstClr val="white"/>
                </a:solidFill>
                <a:effectLst/>
                <a:uLnTx/>
                <a:uFillTx/>
                <a:latin typeface="Calibri"/>
                <a:ea typeface="+mn-ea"/>
                <a:cs typeface="+mn-cs"/>
              </a:rPr>
              <a:t>JURÍDICOS</a:t>
            </a:r>
            <a:endParaRPr kumimoji="0" lang="es-CL" sz="2800" b="1"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ángulo 4"/>
          <p:cNvSpPr/>
          <p:nvPr/>
        </p:nvSpPr>
        <p:spPr>
          <a:xfrm>
            <a:off x="3131840" y="44624"/>
            <a:ext cx="5940151" cy="6826427"/>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Derechos que pueden ser suspendidos y aquellos que no (</a:t>
            </a:r>
            <a:r>
              <a:rPr kumimoji="0" lang="es-CL" sz="2400" b="0" i="0" u="none" strike="noStrike" kern="1200" cap="none" spc="0" normalizeH="0" baseline="0" noProof="0" dirty="0" err="1" smtClean="0">
                <a:ln>
                  <a:noFill/>
                </a:ln>
                <a:solidFill>
                  <a:prstClr val="black"/>
                </a:solidFill>
                <a:effectLst/>
                <a:uLnTx/>
                <a:uFillTx/>
                <a:latin typeface="Calibri"/>
                <a:ea typeface="+mn-ea"/>
                <a:cs typeface="+mn-cs"/>
              </a:rPr>
              <a:t>ius</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 </a:t>
            </a:r>
            <a:r>
              <a:rPr kumimoji="0" lang="es-CL" sz="2400" b="0" i="0" u="none" strike="noStrike" kern="1200" cap="none" spc="0" normalizeH="0" baseline="0" noProof="0" dirty="0" err="1" smtClean="0">
                <a:ln>
                  <a:noFill/>
                </a:ln>
                <a:solidFill>
                  <a:prstClr val="black"/>
                </a:solidFill>
                <a:effectLst/>
                <a:uLnTx/>
                <a:uFillTx/>
                <a:latin typeface="Calibri"/>
                <a:ea typeface="+mn-ea"/>
                <a:cs typeface="+mn-cs"/>
              </a:rPr>
              <a:t>cogens</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Principio pro </a:t>
            </a:r>
            <a:r>
              <a:rPr kumimoji="0" lang="es-CL" sz="2400" b="0" i="0" u="none" strike="noStrike" kern="1200" cap="none" spc="0" normalizeH="0" baseline="0" noProof="0" dirty="0" err="1" smtClean="0">
                <a:ln>
                  <a:noFill/>
                </a:ln>
                <a:solidFill>
                  <a:prstClr val="black"/>
                </a:solidFill>
                <a:effectLst/>
                <a:uLnTx/>
                <a:uFillTx/>
                <a:latin typeface="Calibri"/>
                <a:ea typeface="+mn-ea"/>
                <a:cs typeface="+mn-cs"/>
              </a:rPr>
              <a:t>homine</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 donde se debe aplicar la norma que favorezca a la persona.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Existen obligaciones sobre los DD.HH. (respeto, prevención, reparación y promoción)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Chile, dentro de la normativa que los organismos internacionales de DD.HH. regulan, ha suscritos tratados sobre DD.HH. tales como: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a:ea typeface="+mn-ea"/>
                <a:cs typeface="+mn-cs"/>
              </a:rPr>
              <a:t>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Prevención de la tortura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a:ea typeface="+mn-ea"/>
                <a:cs typeface="+mn-cs"/>
              </a:rPr>
              <a:t>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Erradicación de la violencia contra la 	mujer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a:ea typeface="+mn-ea"/>
                <a:cs typeface="+mn-cs"/>
              </a:rPr>
              <a:t>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Protección de los pueblos indígenas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a:ea typeface="+mn-ea"/>
                <a:cs typeface="+mn-cs"/>
              </a:rPr>
              <a:t>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Protección de los niños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400" b="0" i="0" u="none" strike="noStrike" kern="1200" cap="none" spc="0" normalizeH="0" baseline="0" noProof="0" dirty="0">
                <a:ln>
                  <a:noFill/>
                </a:ln>
                <a:solidFill>
                  <a:prstClr val="black"/>
                </a:solidFill>
                <a:effectLst/>
                <a:uLnTx/>
                <a:uFillTx/>
                <a:latin typeface="Calibri"/>
                <a:ea typeface="+mn-ea"/>
                <a:cs typeface="+mn-cs"/>
              </a:rPr>
              <a:t>	</a:t>
            </a:r>
            <a:r>
              <a:rPr kumimoji="0" lang="es-CL" sz="2400" b="0" i="0" u="none" strike="noStrike" kern="1200" cap="none" spc="0" normalizeH="0" baseline="0" noProof="0" dirty="0" smtClean="0">
                <a:ln>
                  <a:noFill/>
                </a:ln>
                <a:solidFill>
                  <a:prstClr val="black"/>
                </a:solidFill>
                <a:effectLst/>
                <a:uLnTx/>
                <a:uFillTx/>
                <a:latin typeface="Calibri"/>
                <a:ea typeface="+mn-ea"/>
                <a:cs typeface="+mn-cs"/>
              </a:rPr>
              <a:t>Diversidad sexual</a:t>
            </a:r>
          </a:p>
        </p:txBody>
      </p:sp>
      <p:sp>
        <p:nvSpPr>
          <p:cNvPr id="2" name="CuadroTexto 1"/>
          <p:cNvSpPr txBox="1"/>
          <p:nvPr/>
        </p:nvSpPr>
        <p:spPr>
          <a:xfrm>
            <a:off x="618027" y="87015"/>
            <a:ext cx="2228687" cy="461665"/>
          </a:xfrm>
          <a:prstGeom prst="rect">
            <a:avLst/>
          </a:prstGeom>
          <a:solidFill>
            <a:schemeClr val="tx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a:ea typeface="+mn-ea"/>
                <a:cs typeface="+mn-cs"/>
              </a:rPr>
              <a:t>RESUMEN  UT  1</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25429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264692"/>
            <a:ext cx="7776864" cy="230832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501008"/>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5" name="14 Rectángulo"/>
          <p:cNvSpPr/>
          <p:nvPr/>
        </p:nvSpPr>
        <p:spPr>
          <a:xfrm>
            <a:off x="827584" y="4437112"/>
            <a:ext cx="7776864" cy="2308324"/>
          </a:xfrm>
          <a:prstGeom prst="rect">
            <a:avLst/>
          </a:prstGeom>
          <a:solidFill>
            <a:schemeClr val="tx1"/>
          </a:solidFill>
          <a:ln>
            <a:no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Caso Suarez – la tortura.</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032460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564904"/>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El Estatuto de Roma de la Corte Penal Internacional (C.P.I.)</a:t>
            </a:r>
            <a:endParaRPr lang="es-ES" sz="2400" b="1" dirty="0">
              <a:solidFill>
                <a:srgbClr val="002060"/>
              </a:solidFill>
            </a:endParaRPr>
          </a:p>
        </p:txBody>
      </p:sp>
      <p:sp>
        <p:nvSpPr>
          <p:cNvPr id="11" name="10 Rectángulo"/>
          <p:cNvSpPr/>
          <p:nvPr/>
        </p:nvSpPr>
        <p:spPr>
          <a:xfrm>
            <a:off x="755576" y="3866272"/>
            <a:ext cx="7776864" cy="1938992"/>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1.-La Corte será una institución permanente, estará facultada para ejercer su jurisdicción sobre personas </a:t>
            </a:r>
            <a:r>
              <a:rPr lang="es-ES" sz="2400" u="sng" dirty="0" smtClean="0">
                <a:solidFill>
                  <a:srgbClr val="002060"/>
                </a:solidFill>
              </a:rPr>
              <a:t>respecto de los crímenes más graves de trascendencia internacional </a:t>
            </a:r>
            <a:r>
              <a:rPr lang="es-ES" sz="2400" dirty="0" smtClean="0">
                <a:solidFill>
                  <a:srgbClr val="002060"/>
                </a:solidFill>
              </a:rPr>
              <a:t>y tendrá carácter complementario de las jurisdicciones penales nacionales. </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2021939"/>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3140968"/>
            <a:ext cx="8136904" cy="1569660"/>
          </a:xfrm>
          <a:prstGeom prst="rect">
            <a:avLst/>
          </a:prstGeom>
          <a:solidFill>
            <a:schemeClr val="tx1"/>
          </a:solidFill>
          <a:ln>
            <a:solidFill>
              <a:schemeClr val="bg2"/>
            </a:solidFill>
          </a:ln>
        </p:spPr>
        <p:txBody>
          <a:bodyPr wrap="square">
            <a:spAutoFit/>
          </a:bodyPr>
          <a:lstStyle/>
          <a:p>
            <a:r>
              <a:rPr lang="es-ES" sz="2400" dirty="0" smtClean="0">
                <a:solidFill>
                  <a:srgbClr val="002060"/>
                </a:solidFill>
              </a:rPr>
              <a:t>2.- La Corte estará </a:t>
            </a:r>
            <a:r>
              <a:rPr lang="es-ES" sz="2400" u="sng" dirty="0" smtClean="0">
                <a:solidFill>
                  <a:srgbClr val="002060"/>
                </a:solidFill>
              </a:rPr>
              <a:t>vinculada </a:t>
            </a:r>
            <a:r>
              <a:rPr lang="es-ES" sz="2400" dirty="0" smtClean="0">
                <a:solidFill>
                  <a:srgbClr val="002060"/>
                </a:solidFill>
              </a:rPr>
              <a:t>con las Naciones Unidas pero tiene personalidad jurídica internacional. </a:t>
            </a:r>
            <a:r>
              <a:rPr lang="es-ES" sz="2400" dirty="0">
                <a:solidFill>
                  <a:srgbClr val="002060"/>
                </a:solidFill>
              </a:rPr>
              <a:t>T</a:t>
            </a:r>
            <a:r>
              <a:rPr lang="es-ES" sz="2400" dirty="0" smtClean="0">
                <a:solidFill>
                  <a:srgbClr val="002060"/>
                </a:solidFill>
              </a:rPr>
              <a:t>endrá su sede en Holanda – La Haya. </a:t>
            </a:r>
          </a:p>
          <a:p>
            <a:r>
              <a:rPr lang="es-ES" sz="2400" dirty="0" smtClean="0">
                <a:solidFill>
                  <a:srgbClr val="002060"/>
                </a:solidFill>
              </a:rPr>
              <a:t>No confundir con la Corte Internacional de Justicia.</a:t>
            </a:r>
            <a:endParaRPr lang="es-ES" sz="2400"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9" name="Picture 5" descr="Resultado de imagen para corte penal internacional"/>
          <p:cNvPicPr>
            <a:picLocks noChangeAspect="1" noChangeArrowheads="1"/>
          </p:cNvPicPr>
          <p:nvPr/>
        </p:nvPicPr>
        <p:blipFill>
          <a:blip r:embed="rId2" cstate="print"/>
          <a:srcRect/>
          <a:stretch>
            <a:fillRect/>
          </a:stretch>
        </p:blipFill>
        <p:spPr bwMode="auto">
          <a:xfrm>
            <a:off x="1259632" y="4958452"/>
            <a:ext cx="2915816" cy="1638900"/>
          </a:xfrm>
          <a:prstGeom prst="rect">
            <a:avLst/>
          </a:prstGeom>
          <a:noFill/>
        </p:spPr>
      </p:pic>
      <p:pic>
        <p:nvPicPr>
          <p:cNvPr id="1031" name="Picture 7" descr="Resultado de imagen para corte penal internacional"/>
          <p:cNvPicPr>
            <a:picLocks noChangeAspect="1" noChangeArrowheads="1"/>
          </p:cNvPicPr>
          <p:nvPr/>
        </p:nvPicPr>
        <p:blipFill>
          <a:blip r:embed="rId3" cstate="print"/>
          <a:srcRect/>
          <a:stretch>
            <a:fillRect/>
          </a:stretch>
        </p:blipFill>
        <p:spPr bwMode="auto">
          <a:xfrm>
            <a:off x="5004048" y="4987625"/>
            <a:ext cx="3024336" cy="1609727"/>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a:t>
            </a:fld>
            <a:endParaRPr lang="es-ES" dirty="0">
              <a:solidFill>
                <a:srgbClr val="002060"/>
              </a:solidFill>
            </a:endParaRPr>
          </a:p>
        </p:txBody>
      </p:sp>
      <p:sp>
        <p:nvSpPr>
          <p:cNvPr id="3" name="CuadroTexto 2"/>
          <p:cNvSpPr txBox="1"/>
          <p:nvPr/>
        </p:nvSpPr>
        <p:spPr>
          <a:xfrm>
            <a:off x="460375" y="6341956"/>
            <a:ext cx="704039" cy="369332"/>
          </a:xfrm>
          <a:prstGeom prst="rect">
            <a:avLst/>
          </a:prstGeom>
          <a:noFill/>
        </p:spPr>
        <p:txBody>
          <a:bodyPr wrap="none" rtlCol="0">
            <a:spAutoFit/>
          </a:bodyPr>
          <a:lstStyle/>
          <a:p>
            <a:r>
              <a:rPr lang="es-CL" dirty="0">
                <a:solidFill>
                  <a:schemeClr val="bg1"/>
                </a:solidFill>
              </a:rPr>
              <a:t>4</a:t>
            </a:r>
            <a:r>
              <a:rPr lang="es-CL" dirty="0" smtClean="0">
                <a:solidFill>
                  <a:schemeClr val="bg1"/>
                </a:solidFill>
              </a:rPr>
              <a:t> : 06</a:t>
            </a:r>
            <a:endParaRPr lang="es-CL" dirty="0">
              <a:solidFill>
                <a:schemeClr val="bg1"/>
              </a:solidFill>
            </a:endParaRPr>
          </a:p>
        </p:txBody>
      </p:sp>
      <p:sp>
        <p:nvSpPr>
          <p:cNvPr id="2" name="CuadroTexto 1"/>
          <p:cNvSpPr txBox="1"/>
          <p:nvPr/>
        </p:nvSpPr>
        <p:spPr>
          <a:xfrm>
            <a:off x="3419872" y="3573016"/>
            <a:ext cx="1604927" cy="646331"/>
          </a:xfrm>
          <a:prstGeom prst="rect">
            <a:avLst/>
          </a:prstGeom>
          <a:noFill/>
        </p:spPr>
        <p:txBody>
          <a:bodyPr wrap="none" rtlCol="0">
            <a:spAutoFit/>
          </a:bodyPr>
          <a:lstStyle/>
          <a:p>
            <a:r>
              <a:rPr lang="es-ES" sz="3600" dirty="0" smtClean="0">
                <a:solidFill>
                  <a:schemeClr val="bg1"/>
                </a:solidFill>
              </a:rPr>
              <a:t>Video 1</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38554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Crímenes de la competencia de la Corte </a:t>
            </a:r>
          </a:p>
          <a:p>
            <a:pPr algn="ctr"/>
            <a:r>
              <a:rPr lang="es-ES" sz="2000" dirty="0" smtClean="0">
                <a:solidFill>
                  <a:schemeClr val="bg2">
                    <a:lumMod val="75000"/>
                  </a:schemeClr>
                </a:solidFill>
              </a:rPr>
              <a:t>   La Corte tendrá competencia, de conformidad con el presente Estatuto,  respecto de los siguientes crímenes: </a:t>
            </a:r>
          </a:p>
          <a:p>
            <a:endParaRPr lang="es-ES" sz="2000" dirty="0" smtClean="0">
              <a:solidFill>
                <a:schemeClr val="bg2">
                  <a:lumMod val="75000"/>
                </a:schemeClr>
              </a:solidFill>
            </a:endParaRPr>
          </a:p>
          <a:p>
            <a:pPr>
              <a:lnSpc>
                <a:spcPct val="150000"/>
              </a:lnSpc>
            </a:pPr>
            <a:r>
              <a:rPr lang="es-ES" sz="2000" dirty="0" smtClean="0">
                <a:solidFill>
                  <a:schemeClr val="bg2">
                    <a:lumMod val="75000"/>
                  </a:schemeClr>
                </a:solidFill>
              </a:rPr>
              <a:t>   a) El crimen de genocidio </a:t>
            </a:r>
          </a:p>
          <a:p>
            <a:pPr>
              <a:lnSpc>
                <a:spcPct val="150000"/>
              </a:lnSpc>
            </a:pPr>
            <a:r>
              <a:rPr lang="es-ES" sz="2000" dirty="0" smtClean="0">
                <a:solidFill>
                  <a:schemeClr val="bg2">
                    <a:lumMod val="75000"/>
                  </a:schemeClr>
                </a:solidFill>
              </a:rPr>
              <a:t>   b) Los crímenes de lesa humanidad </a:t>
            </a:r>
          </a:p>
          <a:p>
            <a:pPr>
              <a:lnSpc>
                <a:spcPct val="150000"/>
              </a:lnSpc>
            </a:pPr>
            <a:r>
              <a:rPr lang="es-ES" sz="2000" dirty="0" smtClean="0">
                <a:solidFill>
                  <a:schemeClr val="bg2">
                    <a:lumMod val="75000"/>
                  </a:schemeClr>
                </a:solidFill>
              </a:rPr>
              <a:t>   c) Los crímenes de guerra o de agresión.</a:t>
            </a:r>
          </a:p>
          <a:p>
            <a:pPr algn="ctr"/>
            <a:endParaRPr lang="es-ES" sz="24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477875"/>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 </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La Corte podrá ejercer su competencia respecto de cualquiera de los crímenes a que se refiere el artículo 5 de conformidad con las disposiciones del presente Estatuto si: </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        a) Un Estado Parte remite al Fiscal, de conformidad con el artículo 14, una situación en que parezca haberse cometido uno o varios de esos crímenes.</a:t>
            </a: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9</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8884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1" name="10 Rectángulo"/>
          <p:cNvSpPr/>
          <p:nvPr/>
        </p:nvSpPr>
        <p:spPr>
          <a:xfrm>
            <a:off x="611560" y="2924944"/>
            <a:ext cx="8136904" cy="3785652"/>
          </a:xfrm>
          <a:prstGeom prst="rect">
            <a:avLst/>
          </a:prstGeom>
          <a:solidFill>
            <a:schemeClr val="bg2">
              <a:lumMod val="20000"/>
              <a:lumOff val="80000"/>
            </a:schemeClr>
          </a:solidFill>
          <a:ln w="38100">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209550" h="120650" prst="angle"/>
          </a:sp3d>
        </p:spPr>
        <p:txBody>
          <a:bodyPr wrap="square">
            <a:spAutoFit/>
          </a:bodyPr>
          <a:lstStyle/>
          <a:p>
            <a:pPr algn="ctr"/>
            <a:endParaRPr lang="es-ES" sz="2000" dirty="0" smtClean="0">
              <a:solidFill>
                <a:schemeClr val="bg2">
                  <a:lumMod val="75000"/>
                </a:schemeClr>
              </a:solidFill>
            </a:endParaRPr>
          </a:p>
          <a:p>
            <a:pPr algn="ctr"/>
            <a:r>
              <a:rPr lang="es-ES" sz="2000" b="1" u="sng" dirty="0" smtClean="0">
                <a:solidFill>
                  <a:schemeClr val="bg2">
                    <a:lumMod val="75000"/>
                  </a:schemeClr>
                </a:solidFill>
              </a:rPr>
              <a:t>Ejercicio de la competencia</a:t>
            </a:r>
          </a:p>
          <a:p>
            <a:pPr algn="ctr"/>
            <a:endParaRPr lang="es-ES" sz="2000" b="1" u="sng" dirty="0" smtClean="0">
              <a:solidFill>
                <a:schemeClr val="bg2">
                  <a:lumMod val="75000"/>
                </a:schemeClr>
              </a:solidFill>
            </a:endParaRPr>
          </a:p>
          <a:p>
            <a:pPr algn="ctr"/>
            <a:r>
              <a:rPr lang="es-ES" sz="2000" dirty="0" smtClean="0">
                <a:solidFill>
                  <a:schemeClr val="bg2">
                    <a:lumMod val="75000"/>
                  </a:schemeClr>
                </a:solidFill>
              </a:rPr>
              <a:t>b) El Consejo de Seguridad, actuando con arreglo a lo dispuesto en el     Capítulo VII de la Carta de las Naciones Unidas, remite al Fiscal una </a:t>
            </a:r>
          </a:p>
          <a:p>
            <a:pPr algn="ctr"/>
            <a:r>
              <a:rPr lang="es-ES" sz="2000" dirty="0" smtClean="0">
                <a:solidFill>
                  <a:schemeClr val="bg2">
                    <a:lumMod val="75000"/>
                  </a:schemeClr>
                </a:solidFill>
              </a:rPr>
              <a:t>situación en que parezca haberse cometido uno o varios de esos crímenes.</a:t>
            </a:r>
          </a:p>
          <a:p>
            <a:pPr algn="ctr"/>
            <a:endParaRPr lang="es-ES" sz="2000" dirty="0" smtClean="0">
              <a:solidFill>
                <a:schemeClr val="bg2">
                  <a:lumMod val="75000"/>
                </a:schemeClr>
              </a:solidFill>
            </a:endParaRPr>
          </a:p>
          <a:p>
            <a:pPr algn="ctr"/>
            <a:r>
              <a:rPr lang="es-ES" sz="2000" dirty="0" smtClean="0">
                <a:solidFill>
                  <a:schemeClr val="bg2">
                    <a:lumMod val="75000"/>
                  </a:schemeClr>
                </a:solidFill>
              </a:rPr>
              <a:t>c) El Fiscal ha iniciado una investigación respecto de un crimen de ese </a:t>
            </a:r>
          </a:p>
          <a:p>
            <a:pPr algn="ctr"/>
            <a:r>
              <a:rPr lang="es-ES" sz="2000" dirty="0" smtClean="0">
                <a:solidFill>
                  <a:schemeClr val="bg2">
                    <a:lumMod val="75000"/>
                  </a:schemeClr>
                </a:solidFill>
              </a:rPr>
              <a:t>tipo de conformidad con lo dispuesto en el artículo 15.</a:t>
            </a:r>
            <a:r>
              <a:rPr lang="es-ES" sz="2000" b="1" u="sng" dirty="0" smtClean="0">
                <a:solidFill>
                  <a:schemeClr val="bg2">
                    <a:lumMod val="75000"/>
                  </a:schemeClr>
                </a:solidFill>
              </a:rPr>
              <a:t> </a:t>
            </a:r>
          </a:p>
          <a:p>
            <a:pPr algn="ctr"/>
            <a:endParaRPr lang="es-ES" sz="2000" b="1" u="sng" dirty="0" smtClean="0">
              <a:solidFill>
                <a:schemeClr val="bg2">
                  <a:lumMod val="75000"/>
                </a:schemeClr>
              </a:solidFill>
            </a:endParaRPr>
          </a:p>
          <a:p>
            <a:pPr algn="ctr"/>
            <a:endParaRPr lang="es-ES" sz="2000" dirty="0" smtClean="0">
              <a:solidFill>
                <a:schemeClr val="bg2">
                  <a:lumMod val="75000"/>
                </a:schemeClr>
              </a:solidFill>
            </a:endParaRPr>
          </a:p>
          <a:p>
            <a:pPr algn="ctr"/>
            <a:endParaRPr lang="es-ES" sz="2000" dirty="0" smtClean="0">
              <a:solidFill>
                <a:schemeClr val="bg2">
                  <a:lumMod val="75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10</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11</a:t>
            </a:fld>
            <a:endParaRPr lang="es-ES" dirty="0">
              <a:solidFill>
                <a:srgbClr val="002060"/>
              </a:solidFill>
            </a:endParaRPr>
          </a:p>
        </p:txBody>
      </p:sp>
      <p:sp>
        <p:nvSpPr>
          <p:cNvPr id="5" name="CuadroTexto 4"/>
          <p:cNvSpPr txBox="1"/>
          <p:nvPr/>
        </p:nvSpPr>
        <p:spPr>
          <a:xfrm>
            <a:off x="611560" y="6171684"/>
            <a:ext cx="598241" cy="369332"/>
          </a:xfrm>
          <a:prstGeom prst="rect">
            <a:avLst/>
          </a:prstGeom>
          <a:noFill/>
        </p:spPr>
        <p:txBody>
          <a:bodyPr wrap="none" rtlCol="0">
            <a:spAutoFit/>
          </a:bodyPr>
          <a:lstStyle/>
          <a:p>
            <a:r>
              <a:rPr lang="es-ES" dirty="0" smtClean="0">
                <a:solidFill>
                  <a:schemeClr val="bg1"/>
                </a:solidFill>
              </a:rPr>
              <a:t>6:38</a:t>
            </a:r>
            <a:endParaRPr lang="en-US" dirty="0">
              <a:solidFill>
                <a:schemeClr val="bg1"/>
              </a:solidFill>
            </a:endParaRPr>
          </a:p>
        </p:txBody>
      </p:sp>
      <p:sp>
        <p:nvSpPr>
          <p:cNvPr id="11" name="CuadroTexto 10"/>
          <p:cNvSpPr txBox="1"/>
          <p:nvPr/>
        </p:nvSpPr>
        <p:spPr>
          <a:xfrm>
            <a:off x="3419872" y="3573016"/>
            <a:ext cx="1604927" cy="646331"/>
          </a:xfrm>
          <a:prstGeom prst="rect">
            <a:avLst/>
          </a:prstGeom>
          <a:noFill/>
        </p:spPr>
        <p:txBody>
          <a:bodyPr wrap="none" rtlCol="0">
            <a:spAutoFit/>
          </a:bodyPr>
          <a:lstStyle/>
          <a:p>
            <a:r>
              <a:rPr lang="es-ES" sz="3600" dirty="0" smtClean="0">
                <a:solidFill>
                  <a:schemeClr val="bg1"/>
                </a:solidFill>
              </a:rPr>
              <a:t>Video 2</a:t>
            </a:r>
            <a:endParaRPr lang="en-US" sz="3600" dirty="0">
              <a:solidFill>
                <a:schemeClr val="bg1"/>
              </a:solidFill>
            </a:endParaRPr>
          </a:p>
        </p:txBody>
      </p:sp>
    </p:spTree>
    <p:extLst>
      <p:ext uri="{BB962C8B-B14F-4D97-AF65-F5344CB8AC3E}">
        <p14:creationId xmlns:p14="http://schemas.microsoft.com/office/powerpoint/2010/main" val="19130462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268760"/>
            <a:ext cx="5544616" cy="830997"/>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Estatuto de Roma de la Corte Penal Internacional (C.P.I.)</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27" name="Picture 3" descr="\\ESNAVAL04\Enjefcatdmando\infocpi.jpg"/>
          <p:cNvPicPr>
            <a:picLocks noChangeAspect="1" noChangeArrowheads="1"/>
          </p:cNvPicPr>
          <p:nvPr/>
        </p:nvPicPr>
        <p:blipFill>
          <a:blip r:embed="rId2" cstate="print"/>
          <a:srcRect/>
          <a:stretch>
            <a:fillRect/>
          </a:stretch>
        </p:blipFill>
        <p:spPr bwMode="auto">
          <a:xfrm>
            <a:off x="1115616" y="1196752"/>
            <a:ext cx="7396662" cy="5184576"/>
          </a:xfrm>
          <a:prstGeom prst="rect">
            <a:avLst/>
          </a:prstGeom>
          <a:noFill/>
        </p:spPr>
      </p:pic>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12</a:t>
            </a:fld>
            <a:endParaRPr lang="es-ES" dirty="0">
              <a:solidFill>
                <a:srgbClr val="00206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13</a:t>
            </a:fld>
            <a:endParaRPr lang="es-ES" dirty="0">
              <a:solidFill>
                <a:srgbClr val="002060"/>
              </a:solidFill>
            </a:endParaRPr>
          </a:p>
        </p:txBody>
      </p:sp>
      <p:sp>
        <p:nvSpPr>
          <p:cNvPr id="2" name="CuadroTexto 1"/>
          <p:cNvSpPr txBox="1"/>
          <p:nvPr/>
        </p:nvSpPr>
        <p:spPr>
          <a:xfrm>
            <a:off x="155575" y="6318990"/>
            <a:ext cx="704039" cy="369332"/>
          </a:xfrm>
          <a:prstGeom prst="rect">
            <a:avLst/>
          </a:prstGeom>
          <a:noFill/>
        </p:spPr>
        <p:txBody>
          <a:bodyPr wrap="none" rtlCol="0">
            <a:spAutoFit/>
          </a:bodyPr>
          <a:lstStyle/>
          <a:p>
            <a:r>
              <a:rPr lang="es-CL" dirty="0" smtClean="0">
                <a:solidFill>
                  <a:schemeClr val="bg1"/>
                </a:solidFill>
              </a:rPr>
              <a:t>6 : 49</a:t>
            </a:r>
            <a:endParaRPr lang="es-CL" dirty="0">
              <a:solidFill>
                <a:schemeClr val="bg1"/>
              </a:solidFill>
            </a:endParaRPr>
          </a:p>
        </p:txBody>
      </p:sp>
      <p:sp>
        <p:nvSpPr>
          <p:cNvPr id="11" name="CuadroTexto 10"/>
          <p:cNvSpPr txBox="1"/>
          <p:nvPr/>
        </p:nvSpPr>
        <p:spPr>
          <a:xfrm>
            <a:off x="3419872" y="3573016"/>
            <a:ext cx="1604927" cy="646331"/>
          </a:xfrm>
          <a:prstGeom prst="rect">
            <a:avLst/>
          </a:prstGeom>
          <a:noFill/>
        </p:spPr>
        <p:txBody>
          <a:bodyPr wrap="none" rtlCol="0">
            <a:spAutoFit/>
          </a:bodyPr>
          <a:lstStyle/>
          <a:p>
            <a:r>
              <a:rPr lang="es-ES" sz="3600" dirty="0" smtClean="0">
                <a:solidFill>
                  <a:schemeClr val="bg1"/>
                </a:solidFill>
              </a:rPr>
              <a:t>Video 3</a:t>
            </a:r>
            <a:endParaRPr lang="en-US" sz="3600" dirty="0">
              <a:solidFill>
                <a:schemeClr val="bg1"/>
              </a:solidFill>
            </a:endParaRPr>
          </a:p>
        </p:txBody>
      </p:sp>
    </p:spTree>
    <p:extLst>
      <p:ext uri="{BB962C8B-B14F-4D97-AF65-F5344CB8AC3E}">
        <p14:creationId xmlns:p14="http://schemas.microsoft.com/office/powerpoint/2010/main" val="35750271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14</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2" name="Rectángulo 1"/>
          <p:cNvSpPr/>
          <p:nvPr/>
        </p:nvSpPr>
        <p:spPr>
          <a:xfrm>
            <a:off x="307975" y="2507381"/>
            <a:ext cx="8496944" cy="1569660"/>
          </a:xfrm>
          <a:prstGeom prst="rect">
            <a:avLst/>
          </a:prstGeom>
        </p:spPr>
        <p:txBody>
          <a:bodyPr wrap="square">
            <a:spAutoFit/>
          </a:bodyPr>
          <a:lstStyle/>
          <a:p>
            <a:pPr algn="just"/>
            <a:r>
              <a:rPr lang="es-ES" sz="2400" dirty="0">
                <a:solidFill>
                  <a:schemeClr val="bg1"/>
                </a:solidFill>
              </a:rPr>
              <a:t>La Convención Americana, también llamada Pacto de San José de Costa Rica es un tratado internacional que prevé derechos y libertades que tienen que ser respetados por los Estados Partes</a:t>
            </a:r>
            <a:r>
              <a:rPr lang="es-ES" sz="2400" dirty="0" smtClean="0">
                <a:solidFill>
                  <a:schemeClr val="bg1"/>
                </a:solidFill>
              </a:rPr>
              <a:t>. Es la piedra angular de todo el Sistema.</a:t>
            </a:r>
            <a:endParaRPr lang="en-US" sz="2400" dirty="0">
              <a:solidFill>
                <a:schemeClr val="bg1"/>
              </a:solidFill>
            </a:endParaRPr>
          </a:p>
        </p:txBody>
      </p:sp>
      <p:sp>
        <p:nvSpPr>
          <p:cNvPr id="3" name="Rectángulo 2"/>
          <p:cNvSpPr/>
          <p:nvPr/>
        </p:nvSpPr>
        <p:spPr>
          <a:xfrm>
            <a:off x="460376" y="4077041"/>
            <a:ext cx="8226424" cy="400110"/>
          </a:xfrm>
          <a:prstGeom prst="rect">
            <a:avLst/>
          </a:prstGeom>
          <a:solidFill>
            <a:schemeClr val="tx1"/>
          </a:solidFill>
        </p:spPr>
        <p:txBody>
          <a:bodyPr wrap="square">
            <a:spAutoFit/>
          </a:bodyPr>
          <a:lstStyle/>
          <a:p>
            <a:r>
              <a:rPr lang="es-ES" sz="2000" dirty="0">
                <a:solidFill>
                  <a:schemeClr val="bg1"/>
                </a:solidFill>
              </a:rPr>
              <a:t>El Sistema Interamericano de Derechos Humanos está compuesto </a:t>
            </a:r>
            <a:r>
              <a:rPr lang="es-ES" sz="2000" dirty="0" smtClean="0">
                <a:solidFill>
                  <a:schemeClr val="bg1"/>
                </a:solidFill>
              </a:rPr>
              <a:t>por:</a:t>
            </a:r>
            <a:endParaRPr lang="en-US" sz="2000" dirty="0">
              <a:solidFill>
                <a:schemeClr val="bg1"/>
              </a:solidFill>
            </a:endParaRPr>
          </a:p>
        </p:txBody>
      </p:sp>
      <p:sp>
        <p:nvSpPr>
          <p:cNvPr id="14" name="Rectángulo 13"/>
          <p:cNvSpPr/>
          <p:nvPr/>
        </p:nvSpPr>
        <p:spPr>
          <a:xfrm>
            <a:off x="307975" y="5109854"/>
            <a:ext cx="3689449" cy="646331"/>
          </a:xfrm>
          <a:prstGeom prst="rect">
            <a:avLst/>
          </a:prstGeom>
          <a:solidFill>
            <a:schemeClr val="tx1"/>
          </a:solidFill>
        </p:spPr>
        <p:txBody>
          <a:bodyPr wrap="square">
            <a:spAutoFit/>
          </a:bodyPr>
          <a:lstStyle/>
          <a:p>
            <a:pPr algn="just"/>
            <a:r>
              <a:rPr lang="es-ES" dirty="0" smtClean="0">
                <a:solidFill>
                  <a:schemeClr val="bg1"/>
                </a:solidFill>
              </a:rPr>
              <a:t>Comisión Interamericana </a:t>
            </a:r>
            <a:r>
              <a:rPr lang="es-ES" dirty="0">
                <a:solidFill>
                  <a:schemeClr val="bg1"/>
                </a:solidFill>
              </a:rPr>
              <a:t>de Derechos Humanos (CIDH</a:t>
            </a:r>
            <a:r>
              <a:rPr lang="es-ES" dirty="0" smtClean="0">
                <a:solidFill>
                  <a:schemeClr val="bg1"/>
                </a:solidFill>
              </a:rPr>
              <a:t>).</a:t>
            </a:r>
            <a:endParaRPr lang="en-US" dirty="0">
              <a:solidFill>
                <a:schemeClr val="bg1"/>
              </a:solidFill>
            </a:endParaRPr>
          </a:p>
        </p:txBody>
      </p:sp>
      <p:sp>
        <p:nvSpPr>
          <p:cNvPr id="15" name="Rectángulo 14"/>
          <p:cNvSpPr/>
          <p:nvPr/>
        </p:nvSpPr>
        <p:spPr>
          <a:xfrm>
            <a:off x="5220072" y="5109854"/>
            <a:ext cx="3466728" cy="646331"/>
          </a:xfrm>
          <a:prstGeom prst="rect">
            <a:avLst/>
          </a:prstGeom>
          <a:solidFill>
            <a:schemeClr val="tx1"/>
          </a:solidFill>
        </p:spPr>
        <p:txBody>
          <a:bodyPr wrap="square">
            <a:spAutoFit/>
          </a:bodyPr>
          <a:lstStyle/>
          <a:p>
            <a:pPr algn="just"/>
            <a:r>
              <a:rPr lang="es-ES" dirty="0" smtClean="0">
                <a:solidFill>
                  <a:schemeClr val="bg1"/>
                </a:solidFill>
              </a:rPr>
              <a:t>Corte </a:t>
            </a:r>
            <a:r>
              <a:rPr lang="es-ES" dirty="0">
                <a:solidFill>
                  <a:schemeClr val="bg1"/>
                </a:solidFill>
              </a:rPr>
              <a:t>Interamericana de Derechos Humanos (Corte IDH).</a:t>
            </a:r>
            <a:endParaRPr lang="en-US" dirty="0">
              <a:solidFill>
                <a:schemeClr val="bg1"/>
              </a:solidFill>
            </a:endParaRPr>
          </a:p>
        </p:txBody>
      </p:sp>
      <p:sp>
        <p:nvSpPr>
          <p:cNvPr id="4" name="CuadroTexto 3"/>
          <p:cNvSpPr txBox="1"/>
          <p:nvPr/>
        </p:nvSpPr>
        <p:spPr>
          <a:xfrm>
            <a:off x="307975" y="4723030"/>
            <a:ext cx="4074641" cy="1815882"/>
          </a:xfrm>
          <a:prstGeom prst="rect">
            <a:avLst/>
          </a:prstGeom>
          <a:solidFill>
            <a:schemeClr val="tx1"/>
          </a:solidFill>
        </p:spPr>
        <p:txBody>
          <a:bodyPr wrap="square" rtlCol="0">
            <a:spAutoFit/>
          </a:bodyPr>
          <a:lstStyle/>
          <a:p>
            <a:r>
              <a:rPr lang="es-ES" sz="2800" dirty="0" smtClean="0">
                <a:solidFill>
                  <a:schemeClr val="bg1"/>
                </a:solidFill>
              </a:rPr>
              <a:t>Esta Comisión es un órgano “político” que prevé la observancia de los DD.HH. </a:t>
            </a:r>
            <a:endParaRPr lang="en-US" sz="2800" dirty="0">
              <a:solidFill>
                <a:schemeClr val="bg1"/>
              </a:solidFill>
            </a:endParaRPr>
          </a:p>
        </p:txBody>
      </p:sp>
    </p:spTree>
    <p:extLst>
      <p:ext uri="{BB962C8B-B14F-4D97-AF65-F5344CB8AC3E}">
        <p14:creationId xmlns:p14="http://schemas.microsoft.com/office/powerpoint/2010/main" val="326504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15</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564904"/>
            <a:ext cx="5616624" cy="707886"/>
          </a:xfrm>
          <a:prstGeom prst="rect">
            <a:avLst/>
          </a:prstGeom>
          <a:solidFill>
            <a:schemeClr val="tx1"/>
          </a:solidFill>
        </p:spPr>
        <p:txBody>
          <a:bodyPr wrap="square">
            <a:spAutoFit/>
          </a:bodyPr>
          <a:lstStyle/>
          <a:p>
            <a:pPr algn="ctr"/>
            <a:r>
              <a:rPr lang="es-ES" sz="2000" dirty="0" smtClean="0">
                <a:solidFill>
                  <a:schemeClr val="bg1"/>
                </a:solidFill>
              </a:rPr>
              <a:t>¿ Qué es la Corte </a:t>
            </a:r>
            <a:r>
              <a:rPr lang="es-ES" sz="2000" dirty="0">
                <a:solidFill>
                  <a:schemeClr val="bg1"/>
                </a:solidFill>
              </a:rPr>
              <a:t>Interamericana de Derechos Humanos (Corte IDH</a:t>
            </a:r>
            <a:r>
              <a:rPr lang="es-ES" sz="2000" dirty="0" smtClean="0">
                <a:solidFill>
                  <a:schemeClr val="bg1"/>
                </a:solidFill>
              </a:rPr>
              <a:t>) ?</a:t>
            </a:r>
            <a:endParaRPr lang="en-US" sz="2000" dirty="0">
              <a:solidFill>
                <a:schemeClr val="bg1"/>
              </a:solidFill>
            </a:endParaRPr>
          </a:p>
        </p:txBody>
      </p:sp>
      <p:sp>
        <p:nvSpPr>
          <p:cNvPr id="4" name="Rectángulo 3"/>
          <p:cNvSpPr/>
          <p:nvPr/>
        </p:nvSpPr>
        <p:spPr>
          <a:xfrm>
            <a:off x="460375" y="3385351"/>
            <a:ext cx="8064895" cy="1938992"/>
          </a:xfrm>
          <a:prstGeom prst="rect">
            <a:avLst/>
          </a:prstGeom>
        </p:spPr>
        <p:txBody>
          <a:bodyPr wrap="square">
            <a:spAutoFit/>
          </a:bodyPr>
          <a:lstStyle/>
          <a:p>
            <a:r>
              <a:rPr lang="es-ES" sz="2400" dirty="0">
                <a:solidFill>
                  <a:schemeClr val="bg1"/>
                </a:solidFill>
              </a:rPr>
              <a:t>Es una institución judicial autónoma cuyo objetivo es aplicar e interpretar la Convención Americana. </a:t>
            </a:r>
            <a:endParaRPr lang="es-ES" sz="2400" dirty="0" smtClean="0">
              <a:solidFill>
                <a:schemeClr val="bg1"/>
              </a:solidFill>
            </a:endParaRPr>
          </a:p>
          <a:p>
            <a:r>
              <a:rPr lang="es-ES" sz="2400" dirty="0" smtClean="0">
                <a:solidFill>
                  <a:schemeClr val="bg1"/>
                </a:solidFill>
              </a:rPr>
              <a:t>Actúa como un tribunal, cuando en algún país se han agotado los procesos judiciales, y una persona considera que la justicia no ha actuado correctamente o ha vulnerado sus DD.HH.</a:t>
            </a:r>
            <a:endParaRPr lang="en-US" sz="2400" dirty="0">
              <a:solidFill>
                <a:schemeClr val="bg1"/>
              </a:solidFill>
            </a:endParaRPr>
          </a:p>
        </p:txBody>
      </p:sp>
      <p:sp>
        <p:nvSpPr>
          <p:cNvPr id="2" name="Rectángulo 1"/>
          <p:cNvSpPr/>
          <p:nvPr/>
        </p:nvSpPr>
        <p:spPr>
          <a:xfrm>
            <a:off x="1907704" y="4025969"/>
            <a:ext cx="5012861" cy="2246769"/>
          </a:xfrm>
          <a:prstGeom prst="rect">
            <a:avLst/>
          </a:prstGeom>
          <a:solidFill>
            <a:schemeClr val="tx1"/>
          </a:solidFill>
        </p:spPr>
        <p:txBody>
          <a:bodyPr wrap="square">
            <a:spAutoFit/>
          </a:bodyPr>
          <a:lstStyle/>
          <a:p>
            <a:pPr algn="just"/>
            <a:r>
              <a:rPr lang="es-ES" sz="2000" dirty="0">
                <a:solidFill>
                  <a:srgbClr val="FF0000"/>
                </a:solidFill>
              </a:rPr>
              <a:t>Son veinte los Estados que han reconocido la competencia contenciosa de la Corte, a decir: Argentina, Barbados, Bolivia, Brasil, Chile, Colombia, Costa Rica, Ecuador, El Salvador, Guatemala, Haití, Honduras, México, Nicaragua, Panamá, Paraguay, Perú, República Dominicana, Surinam y Uruguay.</a:t>
            </a:r>
            <a:endParaRPr lang="en-US" sz="2000" dirty="0">
              <a:solidFill>
                <a:srgbClr val="FF0000"/>
              </a:solidFill>
            </a:endParaRPr>
          </a:p>
        </p:txBody>
      </p:sp>
    </p:spTree>
    <p:extLst>
      <p:ext uri="{BB962C8B-B14F-4D97-AF65-F5344CB8AC3E}">
        <p14:creationId xmlns:p14="http://schemas.microsoft.com/office/powerpoint/2010/main" val="3655699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16</a:t>
            </a:fld>
            <a:endParaRPr lang="es-ES" dirty="0">
              <a:solidFill>
                <a:srgbClr val="002060"/>
              </a:solidFill>
            </a:endParaRPr>
          </a:p>
        </p:txBody>
      </p:sp>
      <p:sp>
        <p:nvSpPr>
          <p:cNvPr id="6" name="CuadroTexto 5"/>
          <p:cNvSpPr txBox="1"/>
          <p:nvPr/>
        </p:nvSpPr>
        <p:spPr>
          <a:xfrm>
            <a:off x="827584" y="6356350"/>
            <a:ext cx="598241" cy="369332"/>
          </a:xfrm>
          <a:prstGeom prst="rect">
            <a:avLst/>
          </a:prstGeom>
          <a:noFill/>
        </p:spPr>
        <p:txBody>
          <a:bodyPr wrap="none" rtlCol="0">
            <a:spAutoFit/>
          </a:bodyPr>
          <a:lstStyle/>
          <a:p>
            <a:r>
              <a:rPr lang="es-ES" dirty="0" smtClean="0">
                <a:solidFill>
                  <a:schemeClr val="bg1"/>
                </a:solidFill>
              </a:rPr>
              <a:t>3:27</a:t>
            </a:r>
            <a:endParaRPr lang="en-US" dirty="0">
              <a:solidFill>
                <a:schemeClr val="bg1"/>
              </a:solidFill>
            </a:endParaRPr>
          </a:p>
        </p:txBody>
      </p:sp>
      <p:sp>
        <p:nvSpPr>
          <p:cNvPr id="11" name="CuadroTexto 10"/>
          <p:cNvSpPr txBox="1"/>
          <p:nvPr/>
        </p:nvSpPr>
        <p:spPr>
          <a:xfrm>
            <a:off x="3419872" y="3573016"/>
            <a:ext cx="1604927" cy="646331"/>
          </a:xfrm>
          <a:prstGeom prst="rect">
            <a:avLst/>
          </a:prstGeom>
          <a:noFill/>
        </p:spPr>
        <p:txBody>
          <a:bodyPr wrap="none" rtlCol="0">
            <a:spAutoFit/>
          </a:bodyPr>
          <a:lstStyle/>
          <a:p>
            <a:r>
              <a:rPr lang="es-ES" sz="3600" dirty="0" smtClean="0">
                <a:solidFill>
                  <a:schemeClr val="bg1"/>
                </a:solidFill>
              </a:rPr>
              <a:t>Video 4</a:t>
            </a:r>
            <a:endParaRPr lang="en-US" sz="3600" dirty="0">
              <a:solidFill>
                <a:schemeClr val="bg1"/>
              </a:solidFill>
            </a:endParaRPr>
          </a:p>
        </p:txBody>
      </p:sp>
    </p:spTree>
    <p:extLst>
      <p:ext uri="{BB962C8B-B14F-4D97-AF65-F5344CB8AC3E}">
        <p14:creationId xmlns:p14="http://schemas.microsoft.com/office/powerpoint/2010/main" val="6881910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1907704" y="1916832"/>
            <a:ext cx="5544616" cy="461665"/>
          </a:xfrm>
          <a:prstGeom prst="rect">
            <a:avLst/>
          </a:prstGeom>
          <a:solidFill>
            <a:schemeClr val="tx1"/>
          </a:solidFill>
          <a:ln>
            <a:solidFill>
              <a:schemeClr val="bg2"/>
            </a:solidFill>
          </a:ln>
        </p:spPr>
        <p:txBody>
          <a:bodyPr wrap="square">
            <a:spAutoFit/>
          </a:bodyPr>
          <a:lstStyle/>
          <a:p>
            <a:pPr algn="ctr"/>
            <a:r>
              <a:rPr lang="es-ES" sz="2400" b="1" dirty="0" smtClean="0">
                <a:solidFill>
                  <a:srgbClr val="002060"/>
                </a:solidFill>
              </a:rPr>
              <a:t>Sistema Interamericano de DDHH</a:t>
            </a:r>
            <a:endParaRPr lang="es-ES" sz="2400" b="1" dirty="0">
              <a:solidFill>
                <a:srgbClr val="002060"/>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17</a:t>
            </a:fld>
            <a:endParaRPr lang="es-ES" dirty="0">
              <a:solidFill>
                <a:srgbClr val="002060"/>
              </a:solidFill>
            </a:endParaRPr>
          </a:p>
        </p:txBody>
      </p:sp>
      <p:sp>
        <p:nvSpPr>
          <p:cNvPr id="13" name="12 Rectángulo"/>
          <p:cNvSpPr/>
          <p:nvPr/>
        </p:nvSpPr>
        <p:spPr>
          <a:xfrm>
            <a:off x="827584" y="980728"/>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1. Jurisdicción penal  </a:t>
            </a:r>
            <a:r>
              <a:rPr lang="es-ES" sz="2400" u="sng" dirty="0" smtClean="0">
                <a:solidFill>
                  <a:srgbClr val="002060"/>
                </a:solidFill>
              </a:rPr>
              <a:t>internacional</a:t>
            </a:r>
            <a:r>
              <a:rPr lang="es-ES" sz="2400" dirty="0" smtClean="0">
                <a:solidFill>
                  <a:srgbClr val="002060"/>
                </a:solidFill>
              </a:rPr>
              <a:t>  en DD.HH.</a:t>
            </a:r>
          </a:p>
        </p:txBody>
      </p:sp>
      <p:sp>
        <p:nvSpPr>
          <p:cNvPr id="15" name="Rectángulo 14"/>
          <p:cNvSpPr/>
          <p:nvPr/>
        </p:nvSpPr>
        <p:spPr>
          <a:xfrm>
            <a:off x="1826253" y="2564904"/>
            <a:ext cx="5616624" cy="707886"/>
          </a:xfrm>
          <a:prstGeom prst="rect">
            <a:avLst/>
          </a:prstGeom>
          <a:solidFill>
            <a:schemeClr val="tx1"/>
          </a:solidFill>
        </p:spPr>
        <p:txBody>
          <a:bodyPr wrap="square">
            <a:spAutoFit/>
          </a:bodyPr>
          <a:lstStyle/>
          <a:p>
            <a:pPr algn="ctr"/>
            <a:r>
              <a:rPr lang="es-ES" sz="2000" dirty="0" smtClean="0">
                <a:solidFill>
                  <a:schemeClr val="bg1"/>
                </a:solidFill>
              </a:rPr>
              <a:t>Resoluciones de la Corte </a:t>
            </a:r>
            <a:r>
              <a:rPr lang="es-ES" sz="2000" dirty="0">
                <a:solidFill>
                  <a:schemeClr val="bg1"/>
                </a:solidFill>
              </a:rPr>
              <a:t>Interamericana de Derechos Humanos </a:t>
            </a:r>
            <a:r>
              <a:rPr lang="es-ES" sz="2000" dirty="0" smtClean="0">
                <a:solidFill>
                  <a:schemeClr val="bg1"/>
                </a:solidFill>
              </a:rPr>
              <a:t>en relación a Chile</a:t>
            </a:r>
            <a:endParaRPr lang="en-US" sz="2000" dirty="0">
              <a:solidFill>
                <a:schemeClr val="bg1"/>
              </a:solidFill>
            </a:endParaRPr>
          </a:p>
        </p:txBody>
      </p:sp>
      <p:sp>
        <p:nvSpPr>
          <p:cNvPr id="4" name="Rectángulo 3"/>
          <p:cNvSpPr/>
          <p:nvPr/>
        </p:nvSpPr>
        <p:spPr>
          <a:xfrm>
            <a:off x="460375" y="3385351"/>
            <a:ext cx="8064895" cy="461665"/>
          </a:xfrm>
          <a:prstGeom prst="rect">
            <a:avLst/>
          </a:prstGeom>
        </p:spPr>
        <p:txBody>
          <a:bodyPr wrap="square">
            <a:spAutoFit/>
          </a:bodyPr>
          <a:lstStyle/>
          <a:p>
            <a:endParaRPr lang="en-US" sz="2400" dirty="0">
              <a:solidFill>
                <a:schemeClr val="bg1"/>
              </a:solidFill>
            </a:endParaRPr>
          </a:p>
        </p:txBody>
      </p:sp>
      <p:sp>
        <p:nvSpPr>
          <p:cNvPr id="3" name="Rectángulo redondeado 2"/>
          <p:cNvSpPr/>
          <p:nvPr/>
        </p:nvSpPr>
        <p:spPr>
          <a:xfrm>
            <a:off x="2501770" y="3952123"/>
            <a:ext cx="4356484" cy="2436032"/>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s-ES" sz="2400" dirty="0" smtClean="0">
                <a:solidFill>
                  <a:schemeClr val="bg1"/>
                </a:solidFill>
              </a:rPr>
              <a:t>Chile</a:t>
            </a:r>
          </a:p>
          <a:p>
            <a:r>
              <a:rPr lang="es-ES" sz="2000" dirty="0" smtClean="0">
                <a:solidFill>
                  <a:schemeClr val="bg1"/>
                </a:solidFill>
              </a:rPr>
              <a:t>Casos en trámite: 2</a:t>
            </a:r>
          </a:p>
          <a:p>
            <a:endParaRPr lang="es-ES" sz="2000" dirty="0" smtClean="0">
              <a:solidFill>
                <a:schemeClr val="bg1"/>
              </a:solidFill>
            </a:endParaRPr>
          </a:p>
          <a:p>
            <a:r>
              <a:rPr lang="es-ES" sz="2000" dirty="0" smtClean="0">
                <a:solidFill>
                  <a:schemeClr val="bg1"/>
                </a:solidFill>
              </a:rPr>
              <a:t>Casos con sentencia: 11</a:t>
            </a:r>
            <a:endParaRPr lang="es-ES" dirty="0" smtClean="0">
              <a:solidFill>
                <a:schemeClr val="bg1"/>
              </a:solidFill>
            </a:endParaRPr>
          </a:p>
        </p:txBody>
      </p:sp>
      <p:pic>
        <p:nvPicPr>
          <p:cNvPr id="6" name="Imagen 5"/>
          <p:cNvPicPr>
            <a:picLocks noChangeAspect="1"/>
          </p:cNvPicPr>
          <p:nvPr/>
        </p:nvPicPr>
        <p:blipFill>
          <a:blip r:embed="rId2"/>
          <a:stretch>
            <a:fillRect/>
          </a:stretch>
        </p:blipFill>
        <p:spPr>
          <a:xfrm>
            <a:off x="5480249" y="5480729"/>
            <a:ext cx="1072951" cy="714000"/>
          </a:xfrm>
          <a:prstGeom prst="rect">
            <a:avLst/>
          </a:prstGeom>
          <a:ln>
            <a:solidFill>
              <a:schemeClr val="bg1"/>
            </a:solidFill>
          </a:ln>
        </p:spPr>
      </p:pic>
      <p:sp>
        <p:nvSpPr>
          <p:cNvPr id="11" name="Rectángulo 10"/>
          <p:cNvSpPr/>
          <p:nvPr/>
        </p:nvSpPr>
        <p:spPr>
          <a:xfrm>
            <a:off x="1115616" y="3385351"/>
            <a:ext cx="7409654" cy="3336124"/>
          </a:xfrm>
          <a:prstGeom prst="rect">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ES" sz="2400" dirty="0" smtClean="0">
                <a:solidFill>
                  <a:schemeClr val="bg1"/>
                </a:solidFill>
              </a:rPr>
              <a:t>ALGUNOS CASOS</a:t>
            </a:r>
          </a:p>
          <a:p>
            <a:pPr algn="ctr"/>
            <a:endParaRPr lang="es-ES" dirty="0">
              <a:solidFill>
                <a:schemeClr val="bg1"/>
              </a:solidFill>
            </a:endParaRPr>
          </a:p>
          <a:p>
            <a:pPr marL="285750" indent="-285750" algn="just">
              <a:lnSpc>
                <a:spcPct val="200000"/>
              </a:lnSpc>
              <a:buFont typeface="Arial" panose="020B0604020202020204" pitchFamily="34" charset="0"/>
              <a:buChar char="•"/>
            </a:pPr>
            <a:r>
              <a:rPr lang="es-ES" sz="2400" dirty="0" smtClean="0">
                <a:solidFill>
                  <a:schemeClr val="bg1"/>
                </a:solidFill>
              </a:rPr>
              <a:t>Caso película “La última tentación de Cristo”.</a:t>
            </a:r>
          </a:p>
          <a:p>
            <a:pPr marL="285750" indent="-285750" algn="just">
              <a:lnSpc>
                <a:spcPct val="200000"/>
              </a:lnSpc>
              <a:buFont typeface="Arial" panose="020B0604020202020204" pitchFamily="34" charset="0"/>
              <a:buChar char="•"/>
            </a:pPr>
            <a:r>
              <a:rPr lang="es-ES" sz="2400" dirty="0" smtClean="0">
                <a:solidFill>
                  <a:schemeClr val="bg1"/>
                </a:solidFill>
              </a:rPr>
              <a:t>Caso </a:t>
            </a:r>
            <a:r>
              <a:rPr lang="es-ES" sz="2400" dirty="0" err="1" smtClean="0">
                <a:solidFill>
                  <a:schemeClr val="bg1"/>
                </a:solidFill>
              </a:rPr>
              <a:t>Palamara</a:t>
            </a:r>
            <a:r>
              <a:rPr lang="es-ES" sz="2400" dirty="0" smtClean="0">
                <a:solidFill>
                  <a:schemeClr val="bg1"/>
                </a:solidFill>
              </a:rPr>
              <a:t>.</a:t>
            </a:r>
          </a:p>
          <a:p>
            <a:pPr marL="285750" indent="-285750" algn="just">
              <a:lnSpc>
                <a:spcPct val="200000"/>
              </a:lnSpc>
              <a:buFont typeface="Arial" panose="020B0604020202020204" pitchFamily="34" charset="0"/>
              <a:buChar char="•"/>
            </a:pPr>
            <a:r>
              <a:rPr lang="es-ES" sz="2400" dirty="0" smtClean="0">
                <a:solidFill>
                  <a:schemeClr val="bg1"/>
                </a:solidFill>
              </a:rPr>
              <a:t>Caso Jueza </a:t>
            </a:r>
            <a:r>
              <a:rPr lang="es-ES" sz="2400" dirty="0" err="1" smtClean="0">
                <a:solidFill>
                  <a:schemeClr val="bg1"/>
                </a:solidFill>
              </a:rPr>
              <a:t>Atala</a:t>
            </a:r>
            <a:r>
              <a:rPr lang="es-ES" sz="2400" dirty="0" smtClean="0">
                <a:solidFill>
                  <a:schemeClr val="bg1"/>
                </a:solidFill>
              </a:rPr>
              <a:t> </a:t>
            </a:r>
            <a:r>
              <a:rPr lang="es-ES" sz="2400" dirty="0" err="1" smtClean="0">
                <a:solidFill>
                  <a:schemeClr val="bg1"/>
                </a:solidFill>
              </a:rPr>
              <a:t>Riffo</a:t>
            </a:r>
            <a:r>
              <a:rPr lang="es-ES" sz="2400" dirty="0" smtClean="0">
                <a:solidFill>
                  <a:schemeClr val="bg1"/>
                </a:solidFill>
              </a:rPr>
              <a:t>.</a:t>
            </a:r>
          </a:p>
          <a:p>
            <a:pPr marL="285750" indent="-285750" algn="just">
              <a:buFont typeface="Arial" panose="020B0604020202020204" pitchFamily="34" charset="0"/>
              <a:buChar char="•"/>
            </a:pPr>
            <a:endParaRPr lang="en-US" dirty="0">
              <a:solidFill>
                <a:schemeClr val="bg1"/>
              </a:solidFill>
            </a:endParaRPr>
          </a:p>
        </p:txBody>
      </p:sp>
    </p:spTree>
    <p:extLst>
      <p:ext uri="{BB962C8B-B14F-4D97-AF65-F5344CB8AC3E}">
        <p14:creationId xmlns:p14="http://schemas.microsoft.com/office/powerpoint/2010/main" val="69588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18</a:t>
            </a:fld>
            <a:endParaRPr lang="es-ES" dirty="0">
              <a:solidFill>
                <a:srgbClr val="002060"/>
              </a:solidFill>
            </a:endParaRPr>
          </a:p>
        </p:txBody>
      </p:sp>
      <p:sp>
        <p:nvSpPr>
          <p:cNvPr id="6" name="CuadroTexto 5"/>
          <p:cNvSpPr txBox="1"/>
          <p:nvPr/>
        </p:nvSpPr>
        <p:spPr>
          <a:xfrm>
            <a:off x="827584" y="6356350"/>
            <a:ext cx="598241" cy="369332"/>
          </a:xfrm>
          <a:prstGeom prst="rect">
            <a:avLst/>
          </a:prstGeom>
          <a:noFill/>
        </p:spPr>
        <p:txBody>
          <a:bodyPr wrap="none" rtlCol="0">
            <a:spAutoFit/>
          </a:bodyPr>
          <a:lstStyle/>
          <a:p>
            <a:r>
              <a:rPr lang="es-ES" dirty="0">
                <a:solidFill>
                  <a:schemeClr val="bg1"/>
                </a:solidFill>
              </a:rPr>
              <a:t>2</a:t>
            </a:r>
            <a:r>
              <a:rPr lang="es-ES" dirty="0" smtClean="0">
                <a:solidFill>
                  <a:schemeClr val="bg1"/>
                </a:solidFill>
              </a:rPr>
              <a:t>:47</a:t>
            </a:r>
            <a:endParaRPr lang="en-US" dirty="0">
              <a:solidFill>
                <a:schemeClr val="bg1"/>
              </a:solidFill>
            </a:endParaRPr>
          </a:p>
        </p:txBody>
      </p:sp>
      <p:sp>
        <p:nvSpPr>
          <p:cNvPr id="11" name="CuadroTexto 10"/>
          <p:cNvSpPr txBox="1"/>
          <p:nvPr/>
        </p:nvSpPr>
        <p:spPr>
          <a:xfrm>
            <a:off x="3419872" y="3573016"/>
            <a:ext cx="1604927" cy="646331"/>
          </a:xfrm>
          <a:prstGeom prst="rect">
            <a:avLst/>
          </a:prstGeom>
          <a:noFill/>
        </p:spPr>
        <p:txBody>
          <a:bodyPr wrap="none" rtlCol="0">
            <a:spAutoFit/>
          </a:bodyPr>
          <a:lstStyle/>
          <a:p>
            <a:r>
              <a:rPr lang="es-ES" sz="3600" dirty="0" smtClean="0">
                <a:solidFill>
                  <a:schemeClr val="bg1"/>
                </a:solidFill>
              </a:rPr>
              <a:t>Video 5</a:t>
            </a:r>
            <a:endParaRPr lang="en-US" sz="3600" dirty="0">
              <a:solidFill>
                <a:schemeClr val="bg1"/>
              </a:solidFill>
            </a:endParaRPr>
          </a:p>
        </p:txBody>
      </p:sp>
    </p:spTree>
    <p:extLst>
      <p:ext uri="{BB962C8B-B14F-4D97-AF65-F5344CB8AC3E}">
        <p14:creationId xmlns:p14="http://schemas.microsoft.com/office/powerpoint/2010/main" val="14369748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19</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a:t>
            </a:r>
            <a:r>
              <a:rPr lang="es-ES" sz="2400" u="sng" dirty="0" smtClean="0">
                <a:solidFill>
                  <a:srgbClr val="002060"/>
                </a:solidFill>
              </a:rPr>
              <a:t>nacional </a:t>
            </a:r>
            <a:r>
              <a:rPr lang="es-ES" sz="2400" dirty="0" smtClean="0">
                <a:solidFill>
                  <a:srgbClr val="002060"/>
                </a:solidFill>
              </a:rPr>
              <a:t> en DD.HH.</a:t>
            </a:r>
          </a:p>
        </p:txBody>
      </p:sp>
      <p:sp>
        <p:nvSpPr>
          <p:cNvPr id="11" name="10 Rectángulo"/>
          <p:cNvSpPr/>
          <p:nvPr/>
        </p:nvSpPr>
        <p:spPr>
          <a:xfrm>
            <a:off x="2699792" y="2492896"/>
            <a:ext cx="2984663" cy="707886"/>
          </a:xfrm>
          <a:prstGeom prst="rect">
            <a:avLst/>
          </a:prstGeom>
          <a:solidFill>
            <a:schemeClr val="tx1"/>
          </a:solidFill>
          <a:ln>
            <a:solidFill>
              <a:schemeClr val="bg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ctr"/>
            <a:r>
              <a:rPr lang="es-ES" sz="2000" b="1" dirty="0" smtClean="0">
                <a:solidFill>
                  <a:schemeClr val="bg2"/>
                </a:solidFill>
              </a:rPr>
              <a:t>Constitución Política de la </a:t>
            </a:r>
          </a:p>
          <a:p>
            <a:pPr algn="ctr"/>
            <a:r>
              <a:rPr lang="es-ES" sz="2000" b="1" dirty="0" smtClean="0">
                <a:solidFill>
                  <a:schemeClr val="bg2"/>
                </a:solidFill>
              </a:rPr>
              <a:t>República</a:t>
            </a:r>
            <a:endParaRPr lang="es-ES" sz="2000" dirty="0">
              <a:solidFill>
                <a:schemeClr val="bg2"/>
              </a:solidFill>
            </a:endParaRPr>
          </a:p>
        </p:txBody>
      </p:sp>
      <p:sp>
        <p:nvSpPr>
          <p:cNvPr id="14" name="13 Rectángulo"/>
          <p:cNvSpPr/>
          <p:nvPr/>
        </p:nvSpPr>
        <p:spPr>
          <a:xfrm>
            <a:off x="323528" y="2060848"/>
            <a:ext cx="2304256" cy="1938992"/>
          </a:xfrm>
          <a:prstGeom prst="rect">
            <a:avLst/>
          </a:prstGeom>
          <a:solidFill>
            <a:schemeClr val="bg2">
              <a:lumMod val="20000"/>
              <a:lumOff val="80000"/>
            </a:schemeClr>
          </a:solidFill>
          <a:ln>
            <a:noFill/>
          </a:ln>
          <a:effectLst>
            <a:outerShdw blurRad="225425" dist="50800" dir="5220000" algn="ctr">
              <a:srgbClr val="000000">
                <a:alpha val="33000"/>
              </a:srgbClr>
            </a:outerShdw>
          </a:effectLst>
          <a:scene3d>
            <a:camera prst="perspectiveFront" fov="3300000">
              <a:rot lat="125478" lon="20410238" rev="292236"/>
            </a:camera>
            <a:lightRig rig="harsh" dir="t">
              <a:rot lat="0" lon="0" rev="3000000"/>
            </a:lightRig>
          </a:scene3d>
          <a:sp3d extrusionH="254000" contourW="19050">
            <a:bevelT w="82550" h="44450" prst="angle"/>
            <a:bevelB w="82550" h="44450" prst="angle"/>
            <a:contourClr>
              <a:srgbClr val="FFFFFF"/>
            </a:contourClr>
          </a:sp3d>
        </p:spPr>
        <p:txBody>
          <a:bodyPr wrap="square">
            <a:spAutoFit/>
          </a:bodyPr>
          <a:lstStyle/>
          <a:p>
            <a:r>
              <a:rPr lang="es-ES" sz="2400" b="1" dirty="0" smtClean="0">
                <a:solidFill>
                  <a:schemeClr val="bg2"/>
                </a:solidFill>
              </a:rPr>
              <a:t>Las personas   nacen libres e iguales en</a:t>
            </a:r>
          </a:p>
          <a:p>
            <a:r>
              <a:rPr lang="es-ES" sz="2400" b="1" dirty="0" smtClean="0">
                <a:solidFill>
                  <a:schemeClr val="bg2"/>
                </a:solidFill>
              </a:rPr>
              <a:t>dignidad y derechos.</a:t>
            </a:r>
            <a:endParaRPr lang="es-ES" sz="2400" b="1" dirty="0">
              <a:solidFill>
                <a:schemeClr val="bg2"/>
              </a:solidFill>
            </a:endParaRPr>
          </a:p>
        </p:txBody>
      </p:sp>
      <p:sp>
        <p:nvSpPr>
          <p:cNvPr id="15" name="14 Rectángulo"/>
          <p:cNvSpPr/>
          <p:nvPr/>
        </p:nvSpPr>
        <p:spPr>
          <a:xfrm>
            <a:off x="6156176" y="1916832"/>
            <a:ext cx="2520280" cy="2308324"/>
          </a:xfrm>
          <a:prstGeom prst="rect">
            <a:avLst/>
          </a:prstGeom>
          <a:solidFill>
            <a:schemeClr val="bg2">
              <a:lumMod val="20000"/>
              <a:lumOff val="80000"/>
            </a:schemeClr>
          </a:solidFill>
          <a:ln>
            <a:noFill/>
          </a:ln>
          <a:effectLst>
            <a:outerShdw blurRad="225425" dist="50800" dir="5220000" algn="ctr">
              <a:srgbClr val="000000">
                <a:alpha val="33000"/>
              </a:srgbClr>
            </a:outerShdw>
          </a:effectLst>
          <a:scene3d>
            <a:camera prst="perspectiveFront" fov="3300000">
              <a:rot lat="807378" lon="705410" rev="373082"/>
            </a:camera>
            <a:lightRig rig="harsh" dir="t">
              <a:rot lat="0" lon="0" rev="3000000"/>
            </a:lightRig>
          </a:scene3d>
          <a:sp3d extrusionH="254000" contourW="19050">
            <a:bevelT w="82550" h="44450" prst="angle"/>
            <a:bevelB w="82550" h="44450" prst="angle"/>
            <a:contourClr>
              <a:srgbClr val="FFFFFF"/>
            </a:contourClr>
          </a:sp3d>
        </p:spPr>
        <p:txBody>
          <a:bodyPr wrap="square">
            <a:spAutoFit/>
          </a:bodyPr>
          <a:lstStyle/>
          <a:p>
            <a:r>
              <a:rPr lang="es-ES" sz="2400" b="1" dirty="0" smtClean="0">
                <a:solidFill>
                  <a:schemeClr val="bg2"/>
                </a:solidFill>
              </a:rPr>
              <a:t>El Estado está al servicio de la</a:t>
            </a:r>
          </a:p>
          <a:p>
            <a:r>
              <a:rPr lang="es-ES" sz="2400" b="1" dirty="0" smtClean="0">
                <a:solidFill>
                  <a:schemeClr val="bg2"/>
                </a:solidFill>
              </a:rPr>
              <a:t>persona humana y que su finalidad es promover el bien común.</a:t>
            </a:r>
            <a:endParaRPr lang="es-ES" sz="2400" b="1" dirty="0">
              <a:solidFill>
                <a:schemeClr val="bg2"/>
              </a:solidFill>
            </a:endParaRPr>
          </a:p>
        </p:txBody>
      </p:sp>
      <p:sp>
        <p:nvSpPr>
          <p:cNvPr id="16" name="15 Rectángulo"/>
          <p:cNvSpPr/>
          <p:nvPr/>
        </p:nvSpPr>
        <p:spPr>
          <a:xfrm>
            <a:off x="179512" y="4581128"/>
            <a:ext cx="4572000" cy="1569660"/>
          </a:xfrm>
          <a:prstGeom prst="rect">
            <a:avLst/>
          </a:prstGeom>
          <a:solidFill>
            <a:schemeClr val="bg2">
              <a:lumMod val="40000"/>
              <a:lumOff val="60000"/>
            </a:schemeClr>
          </a:solidFill>
          <a:ln>
            <a:noFill/>
          </a:ln>
          <a:effectLst>
            <a:outerShdw blurRad="225425" dist="50800" dir="5220000" algn="ctr">
              <a:srgbClr val="000000">
                <a:alpha val="33000"/>
              </a:srgbClr>
            </a:outerShdw>
          </a:effectLst>
          <a:scene3d>
            <a:camera prst="perspectiveFront" fov="3300000">
              <a:rot lat="101277" lon="20356715" rev="517283"/>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r>
              <a:rPr lang="es-ES" sz="2400" b="1" dirty="0" smtClean="0">
                <a:solidFill>
                  <a:schemeClr val="bg2"/>
                </a:solidFill>
              </a:rPr>
              <a:t>Es deber del Estado</a:t>
            </a:r>
          </a:p>
          <a:p>
            <a:r>
              <a:rPr lang="es-ES" sz="2400" b="1" dirty="0" smtClean="0">
                <a:solidFill>
                  <a:schemeClr val="bg2"/>
                </a:solidFill>
              </a:rPr>
              <a:t>resguardar la seguridad nacional, dar protección a la población y a la familia.</a:t>
            </a:r>
            <a:endParaRPr lang="es-ES" sz="2400" b="1" dirty="0">
              <a:solidFill>
                <a:schemeClr val="bg2"/>
              </a:solidFill>
            </a:endParaRPr>
          </a:p>
        </p:txBody>
      </p:sp>
      <p:sp>
        <p:nvSpPr>
          <p:cNvPr id="17" name="16 Rectángulo"/>
          <p:cNvSpPr/>
          <p:nvPr/>
        </p:nvSpPr>
        <p:spPr>
          <a:xfrm>
            <a:off x="4499992" y="4653136"/>
            <a:ext cx="4572000" cy="1938992"/>
          </a:xfrm>
          <a:prstGeom prst="rect">
            <a:avLst/>
          </a:prstGeom>
          <a:solidFill>
            <a:schemeClr val="bg2">
              <a:lumMod val="20000"/>
              <a:lumOff val="80000"/>
            </a:schemeClr>
          </a:solidFill>
          <a:ln>
            <a:noFill/>
          </a:ln>
          <a:effectLst>
            <a:outerShdw blurRad="225425" dist="50800" dir="5220000" algn="ctr">
              <a:srgbClr val="000000">
                <a:alpha val="33000"/>
              </a:srgbClr>
            </a:outerShdw>
          </a:effectLst>
          <a:scene3d>
            <a:camera prst="perspectiveFront" fov="3300000">
              <a:rot lat="354089" lon="1262965" rev="200615"/>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r>
              <a:rPr lang="es-ES" sz="2400" dirty="0" smtClean="0">
                <a:solidFill>
                  <a:schemeClr val="bg2"/>
                </a:solidFill>
              </a:rPr>
              <a:t>E</a:t>
            </a:r>
            <a:r>
              <a:rPr lang="es-ES" sz="2400" b="1" dirty="0" smtClean="0">
                <a:solidFill>
                  <a:schemeClr val="bg2"/>
                </a:solidFill>
              </a:rPr>
              <a:t>l derecho a la vida y a la integridad física y</a:t>
            </a:r>
          </a:p>
          <a:p>
            <a:r>
              <a:rPr lang="es-ES" sz="2400" b="1" dirty="0" smtClean="0">
                <a:solidFill>
                  <a:schemeClr val="bg2"/>
                </a:solidFill>
              </a:rPr>
              <a:t>psíquica de la persona. La ley protege la vida del que está por nacer.</a:t>
            </a:r>
            <a:endParaRPr lang="es-ES" sz="2400" b="1" dirty="0">
              <a:solidFill>
                <a:schemeClr val="bg2"/>
              </a:solidFill>
            </a:endParaRPr>
          </a:p>
        </p:txBody>
      </p:sp>
      <p:sp>
        <p:nvSpPr>
          <p:cNvPr id="18" name="Rectángulo 17"/>
          <p:cNvSpPr/>
          <p:nvPr/>
        </p:nvSpPr>
        <p:spPr>
          <a:xfrm rot="19497529">
            <a:off x="1854754" y="3085958"/>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6</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i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heckerboard(across)">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diamond(in)">
                                      <p:cBhvr>
                                        <p:cTn id="17" dur="20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20</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a:t>
            </a:r>
            <a:r>
              <a:rPr lang="es-ES" sz="2400" u="sng" dirty="0" smtClean="0">
                <a:solidFill>
                  <a:srgbClr val="002060"/>
                </a:solidFill>
              </a:rPr>
              <a:t>nacional </a:t>
            </a:r>
            <a:r>
              <a:rPr lang="es-ES" sz="2400" dirty="0" smtClean="0">
                <a:solidFill>
                  <a:srgbClr val="002060"/>
                </a:solidFill>
              </a:rPr>
              <a:t> en DD.HH.</a:t>
            </a:r>
          </a:p>
        </p:txBody>
      </p:sp>
      <p:sp>
        <p:nvSpPr>
          <p:cNvPr id="2" name="Rectángulo 1"/>
          <p:cNvSpPr/>
          <p:nvPr/>
        </p:nvSpPr>
        <p:spPr>
          <a:xfrm>
            <a:off x="-13522" y="2045051"/>
            <a:ext cx="9144000" cy="4339650"/>
          </a:xfrm>
          <a:prstGeom prst="rect">
            <a:avLst/>
          </a:prstGeom>
          <a:solidFill>
            <a:schemeClr val="tx1">
              <a:lumMod val="8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just"/>
            <a:r>
              <a:rPr lang="es-ES" sz="2400" dirty="0" smtClean="0">
                <a:solidFill>
                  <a:schemeClr val="bg1"/>
                </a:solidFill>
              </a:rPr>
              <a:t>Artículo 5 párrafo 2 Constitución Política del Estado</a:t>
            </a:r>
          </a:p>
          <a:p>
            <a:pPr algn="just"/>
            <a:endParaRPr lang="es-ES" sz="2400" dirty="0" smtClean="0">
              <a:solidFill>
                <a:schemeClr val="bg1"/>
              </a:solidFill>
            </a:endParaRPr>
          </a:p>
          <a:p>
            <a:pPr algn="just"/>
            <a:r>
              <a:rPr lang="es-ES" sz="2400" dirty="0" smtClean="0">
                <a:solidFill>
                  <a:schemeClr val="bg1"/>
                </a:solidFill>
              </a:rPr>
              <a:t>El </a:t>
            </a:r>
            <a:r>
              <a:rPr lang="es-ES" sz="2400" dirty="0">
                <a:solidFill>
                  <a:schemeClr val="bg1"/>
                </a:solidFill>
              </a:rPr>
              <a:t>ejercicio de la soberanía reconoce como limitación el respeto a los </a:t>
            </a:r>
            <a:r>
              <a:rPr lang="es-ES" sz="2400" dirty="0" smtClean="0">
                <a:solidFill>
                  <a:schemeClr val="bg1"/>
                </a:solidFill>
              </a:rPr>
              <a:t>derechos esenciales </a:t>
            </a:r>
            <a:r>
              <a:rPr lang="es-ES" sz="2400" dirty="0">
                <a:solidFill>
                  <a:schemeClr val="bg1"/>
                </a:solidFill>
              </a:rPr>
              <a:t>que emanan de la naturaleza humana. Es deber de los órganos del </a:t>
            </a:r>
            <a:r>
              <a:rPr lang="es-ES" sz="2400" dirty="0" smtClean="0">
                <a:solidFill>
                  <a:schemeClr val="bg1"/>
                </a:solidFill>
              </a:rPr>
              <a:t>Estado respetar </a:t>
            </a:r>
            <a:r>
              <a:rPr lang="es-ES" sz="2400" dirty="0">
                <a:solidFill>
                  <a:schemeClr val="bg1"/>
                </a:solidFill>
              </a:rPr>
              <a:t>y promover tales derechos, garantizados por esta Constitución, así como por </a:t>
            </a:r>
            <a:r>
              <a:rPr lang="es-ES" sz="2400" u="sng" dirty="0" smtClean="0">
                <a:solidFill>
                  <a:schemeClr val="bg1"/>
                </a:solidFill>
              </a:rPr>
              <a:t>los tratados </a:t>
            </a:r>
            <a:r>
              <a:rPr lang="es-ES" sz="2400" u="sng" dirty="0">
                <a:solidFill>
                  <a:schemeClr val="bg1"/>
                </a:solidFill>
              </a:rPr>
              <a:t>internacionales </a:t>
            </a:r>
            <a:r>
              <a:rPr lang="es-ES" sz="2400" dirty="0">
                <a:solidFill>
                  <a:schemeClr val="bg1"/>
                </a:solidFill>
              </a:rPr>
              <a:t>ratificados por Chile y que se encuentren vigentes</a:t>
            </a:r>
            <a:r>
              <a:rPr lang="es-ES" sz="2400" dirty="0" smtClean="0">
                <a:solidFill>
                  <a:schemeClr val="bg1"/>
                </a:solidFill>
              </a:rPr>
              <a:t>.</a:t>
            </a:r>
          </a:p>
          <a:p>
            <a:pPr algn="just"/>
            <a:endParaRPr lang="es-ES" sz="2400" dirty="0">
              <a:solidFill>
                <a:schemeClr val="bg1"/>
              </a:solidFill>
            </a:endParaRPr>
          </a:p>
          <a:p>
            <a:pPr algn="just"/>
            <a:r>
              <a:rPr lang="es-ES" sz="2800" dirty="0" smtClean="0">
                <a:solidFill>
                  <a:schemeClr val="bg1"/>
                </a:solidFill>
              </a:rPr>
              <a:t>Es decir, a nivel Constitucional queda establecido que todo tratado o convenio firmado y ratificado por Chile, está sobre cualquier ley nacional.</a:t>
            </a:r>
            <a:endParaRPr lang="en-US" sz="2800" dirty="0">
              <a:solidFill>
                <a:schemeClr val="bg1"/>
              </a:solidFill>
            </a:endParaRPr>
          </a:p>
        </p:txBody>
      </p:sp>
    </p:spTree>
    <p:extLst>
      <p:ext uri="{BB962C8B-B14F-4D97-AF65-F5344CB8AC3E}">
        <p14:creationId xmlns:p14="http://schemas.microsoft.com/office/powerpoint/2010/main" val="3592808449"/>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99592" y="2204864"/>
            <a:ext cx="7776864" cy="1938992"/>
          </a:xfrm>
          <a:prstGeom prst="rect">
            <a:avLst/>
          </a:prstGeom>
          <a:solidFill>
            <a:schemeClr val="tx1"/>
          </a:solidFill>
          <a:ln>
            <a:solidFill>
              <a:schemeClr val="bg2"/>
            </a:solidFill>
          </a:ln>
          <a:effectLst>
            <a:innerShdw blurRad="63500" dist="50800" dir="13500000">
              <a:prstClr val="black">
                <a:alpha val="50000"/>
              </a:prstClr>
            </a:innerShdw>
          </a:effectLst>
        </p:spPr>
        <p:txBody>
          <a:bodyPr wrap="square">
            <a:spAutoFit/>
          </a:bodyPr>
          <a:lstStyle/>
          <a:p>
            <a:pPr algn="just"/>
            <a:r>
              <a:rPr lang="es-ES" sz="2400" dirty="0" smtClean="0">
                <a:solidFill>
                  <a:srgbClr val="002060"/>
                </a:solidFill>
              </a:rPr>
              <a:t>La Ley 20.352 de 30 de Mayo de 2009 estableció la </a:t>
            </a:r>
            <a:r>
              <a:rPr lang="es-ES" sz="2400" b="1" u="sng" dirty="0" smtClean="0">
                <a:solidFill>
                  <a:srgbClr val="002060"/>
                </a:solidFill>
              </a:rPr>
              <a:t>reforma constitucional</a:t>
            </a:r>
            <a:r>
              <a:rPr lang="es-ES" sz="2400" dirty="0" smtClean="0">
                <a:solidFill>
                  <a:srgbClr val="002060"/>
                </a:solidFill>
              </a:rPr>
              <a:t> que permitió, con fecha 29 de Junio, la ratificación de Chile al Estatuto de la Corte Penal Internacional, para su entrada en vigencia el 1º de Septiembre del mismo año.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21</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smtClean="0">
                <a:solidFill>
                  <a:srgbClr val="002060"/>
                </a:solidFill>
              </a:rPr>
              <a:t>2. Jurisdicción penal nacional en DD.HH.</a:t>
            </a:r>
          </a:p>
        </p:txBody>
      </p:sp>
      <p:sp>
        <p:nvSpPr>
          <p:cNvPr id="14" name="13 Rectángulo"/>
          <p:cNvSpPr/>
          <p:nvPr/>
        </p:nvSpPr>
        <p:spPr>
          <a:xfrm>
            <a:off x="899592" y="4437112"/>
            <a:ext cx="7776864" cy="1200329"/>
          </a:xfrm>
          <a:prstGeom prst="rect">
            <a:avLst/>
          </a:prstGeom>
          <a:solidFill>
            <a:schemeClr val="tx1">
              <a:lumMod val="95000"/>
            </a:schemeClr>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95250" h="95250" prst="artDeco"/>
            <a:contourClr>
              <a:srgbClr val="FFFFFF"/>
            </a:contourClr>
          </a:sp3d>
        </p:spPr>
        <p:txBody>
          <a:bodyPr wrap="square">
            <a:spAutoFit/>
          </a:bodyPr>
          <a:lstStyle/>
          <a:p>
            <a:pPr algn="ctr"/>
            <a:r>
              <a:rPr lang="es-ES" sz="2400" dirty="0" smtClean="0">
                <a:solidFill>
                  <a:srgbClr val="002060"/>
                </a:solidFill>
              </a:rPr>
              <a:t>Posteriormente, con fecha 19 de junio de 2009 se promulgó la ley 20357 que </a:t>
            </a:r>
            <a:r>
              <a:rPr lang="es-ES" sz="2400" b="1" u="sng" dirty="0" smtClean="0">
                <a:solidFill>
                  <a:srgbClr val="002060"/>
                </a:solidFill>
              </a:rPr>
              <a:t>tipifica</a:t>
            </a:r>
            <a:r>
              <a:rPr lang="es-ES" sz="2400" dirty="0" smtClean="0">
                <a:solidFill>
                  <a:srgbClr val="002060"/>
                </a:solidFill>
              </a:rPr>
              <a:t> crímenes de lesa humanidad, Genocidio y Crímenes - Delitos de Guerra . </a:t>
            </a:r>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22</a:t>
            </a:fld>
            <a:endParaRPr lang="es-ES" dirty="0">
              <a:solidFill>
                <a:srgbClr val="002060"/>
              </a:solidFill>
            </a:endParaRPr>
          </a:p>
        </p:txBody>
      </p:sp>
      <p:sp>
        <p:nvSpPr>
          <p:cNvPr id="13" name="12 Rectángulo"/>
          <p:cNvSpPr/>
          <p:nvPr/>
        </p:nvSpPr>
        <p:spPr>
          <a:xfrm>
            <a:off x="827584" y="1052736"/>
            <a:ext cx="7848872" cy="461665"/>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3. La </a:t>
            </a:r>
            <a:r>
              <a:rPr lang="es-ES" sz="2400" dirty="0">
                <a:solidFill>
                  <a:srgbClr val="002060"/>
                </a:solidFill>
              </a:rPr>
              <a:t>amnistía, la prescripción y el indulto</a:t>
            </a:r>
            <a:endParaRPr lang="es-ES" sz="2400" dirty="0" smtClean="0">
              <a:solidFill>
                <a:srgbClr val="002060"/>
              </a:solidFill>
            </a:endParaRPr>
          </a:p>
        </p:txBody>
      </p:sp>
      <p:sp>
        <p:nvSpPr>
          <p:cNvPr id="2" name="Rectángulo 1"/>
          <p:cNvSpPr/>
          <p:nvPr/>
        </p:nvSpPr>
        <p:spPr>
          <a:xfrm>
            <a:off x="683568" y="1988840"/>
            <a:ext cx="8136904" cy="4154984"/>
          </a:xfrm>
          <a:prstGeom prst="rect">
            <a:avLst/>
          </a:prstGeom>
          <a:solidFill>
            <a:srgbClr val="FFFF99"/>
          </a:solidFill>
        </p:spPr>
        <p:txBody>
          <a:bodyPr wrap="square">
            <a:spAutoFit/>
          </a:bodyPr>
          <a:lstStyle/>
          <a:p>
            <a:pPr algn="just"/>
            <a:r>
              <a:rPr lang="es-ES" sz="2400" dirty="0" smtClean="0">
                <a:solidFill>
                  <a:schemeClr val="bg1"/>
                </a:solidFill>
              </a:rPr>
              <a:t>La amnistía </a:t>
            </a:r>
            <a:r>
              <a:rPr lang="es-ES" sz="2400" dirty="0">
                <a:solidFill>
                  <a:schemeClr val="bg1"/>
                </a:solidFill>
              </a:rPr>
              <a:t>es el </a:t>
            </a:r>
            <a:r>
              <a:rPr lang="es-ES" sz="2400" u="sng" dirty="0">
                <a:solidFill>
                  <a:schemeClr val="bg1"/>
                </a:solidFill>
              </a:rPr>
              <a:t>olvido legal</a:t>
            </a:r>
            <a:r>
              <a:rPr lang="es-ES" sz="2400" dirty="0">
                <a:solidFill>
                  <a:schemeClr val="bg1"/>
                </a:solidFill>
              </a:rPr>
              <a:t> de </a:t>
            </a:r>
            <a:r>
              <a:rPr lang="es-ES" sz="2400" dirty="0" smtClean="0">
                <a:solidFill>
                  <a:schemeClr val="bg1"/>
                </a:solidFill>
              </a:rPr>
              <a:t>delitos, que </a:t>
            </a:r>
            <a:r>
              <a:rPr lang="es-ES" sz="2400" dirty="0">
                <a:solidFill>
                  <a:schemeClr val="bg1"/>
                </a:solidFill>
              </a:rPr>
              <a:t>extingue </a:t>
            </a:r>
            <a:r>
              <a:rPr lang="es-ES" sz="2400" dirty="0" smtClean="0">
                <a:solidFill>
                  <a:schemeClr val="bg1"/>
                </a:solidFill>
              </a:rPr>
              <a:t>la responsabilidad </a:t>
            </a:r>
            <a:r>
              <a:rPr lang="es-ES" sz="2400" dirty="0">
                <a:solidFill>
                  <a:schemeClr val="bg1"/>
                </a:solidFill>
              </a:rPr>
              <a:t>de sus </a:t>
            </a:r>
            <a:r>
              <a:rPr lang="es-ES" sz="2400" dirty="0" smtClean="0">
                <a:solidFill>
                  <a:schemeClr val="bg1"/>
                </a:solidFill>
              </a:rPr>
              <a:t>autores</a:t>
            </a:r>
            <a:r>
              <a:rPr lang="es-ES" dirty="0" smtClean="0">
                <a:solidFill>
                  <a:schemeClr val="bg1"/>
                </a:solidFill>
              </a:rPr>
              <a:t>. </a:t>
            </a:r>
          </a:p>
          <a:p>
            <a:pPr algn="just"/>
            <a:r>
              <a:rPr lang="es-ES" sz="2400" dirty="0" smtClean="0">
                <a:solidFill>
                  <a:schemeClr val="bg1"/>
                </a:solidFill>
              </a:rPr>
              <a:t>En general estas leyes de amnistía se aplican con el propósito de lograr acuerdos de paz u otros. Son los países y de manera soberana que dictan estas leyes.</a:t>
            </a:r>
          </a:p>
          <a:p>
            <a:pPr algn="just"/>
            <a:endParaRPr lang="es-ES" sz="2400" dirty="0">
              <a:solidFill>
                <a:schemeClr val="bg1"/>
              </a:solidFill>
            </a:endParaRPr>
          </a:p>
          <a:p>
            <a:pPr algn="just"/>
            <a:r>
              <a:rPr lang="es-ES" sz="2400" dirty="0" smtClean="0">
                <a:solidFill>
                  <a:schemeClr val="bg1"/>
                </a:solidFill>
              </a:rPr>
              <a:t>En términos generales las Cortes de DD.HH. En el mundo están contra este tipo de leyes, ya que consideran que no se hace justicia. No olvidar que una de las obligaciones que cada país tiene en relación a los DD.HH. </a:t>
            </a:r>
            <a:r>
              <a:rPr lang="es-ES" sz="2400" dirty="0">
                <a:solidFill>
                  <a:schemeClr val="bg1"/>
                </a:solidFill>
              </a:rPr>
              <a:t>e</a:t>
            </a:r>
            <a:r>
              <a:rPr lang="es-ES" sz="2400" dirty="0" smtClean="0">
                <a:solidFill>
                  <a:schemeClr val="bg1"/>
                </a:solidFill>
              </a:rPr>
              <a:t>s </a:t>
            </a:r>
            <a:r>
              <a:rPr lang="es-ES" sz="2400" u="sng" dirty="0" smtClean="0">
                <a:solidFill>
                  <a:schemeClr val="bg1"/>
                </a:solidFill>
              </a:rPr>
              <a:t>reparar</a:t>
            </a:r>
            <a:r>
              <a:rPr lang="es-ES" sz="2400" dirty="0" smtClean="0">
                <a:solidFill>
                  <a:schemeClr val="bg1"/>
                </a:solidFill>
              </a:rPr>
              <a:t>, pero sin investigación no puede haber reparación.</a:t>
            </a:r>
            <a:endParaRPr lang="en-US" sz="2400" u="sng"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23</a:t>
            </a:fld>
            <a:endParaRPr lang="es-ES" dirty="0">
              <a:solidFill>
                <a:srgbClr val="002060"/>
              </a:solidFill>
            </a:endParaRPr>
          </a:p>
        </p:txBody>
      </p:sp>
      <p:sp>
        <p:nvSpPr>
          <p:cNvPr id="13" name="12 Rectángulo"/>
          <p:cNvSpPr/>
          <p:nvPr/>
        </p:nvSpPr>
        <p:spPr>
          <a:xfrm>
            <a:off x="827584" y="1052736"/>
            <a:ext cx="7848872" cy="461665"/>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3. La </a:t>
            </a:r>
            <a:r>
              <a:rPr lang="es-ES" sz="2400" dirty="0">
                <a:solidFill>
                  <a:srgbClr val="002060"/>
                </a:solidFill>
              </a:rPr>
              <a:t>amnistía, la prescripción y el indulto</a:t>
            </a:r>
            <a:endParaRPr lang="es-ES" sz="2400" dirty="0" smtClean="0">
              <a:solidFill>
                <a:srgbClr val="002060"/>
              </a:solidFill>
            </a:endParaRPr>
          </a:p>
        </p:txBody>
      </p:sp>
      <p:sp>
        <p:nvSpPr>
          <p:cNvPr id="2" name="Rectángulo 1"/>
          <p:cNvSpPr/>
          <p:nvPr/>
        </p:nvSpPr>
        <p:spPr>
          <a:xfrm>
            <a:off x="0" y="1844824"/>
            <a:ext cx="9144000" cy="4278094"/>
          </a:xfrm>
          <a:prstGeom prst="rect">
            <a:avLst/>
          </a:prstGeom>
          <a:solidFill>
            <a:srgbClr val="FFFF99"/>
          </a:solidFill>
        </p:spPr>
        <p:txBody>
          <a:bodyPr wrap="square">
            <a:spAutoFit/>
          </a:bodyPr>
          <a:lstStyle/>
          <a:p>
            <a:pPr algn="just"/>
            <a:r>
              <a:rPr lang="en-US" sz="3200" dirty="0" err="1">
                <a:solidFill>
                  <a:schemeClr val="bg1"/>
                </a:solidFill>
              </a:rPr>
              <a:t>Caso</a:t>
            </a:r>
            <a:r>
              <a:rPr lang="en-US" sz="3200" dirty="0">
                <a:solidFill>
                  <a:schemeClr val="bg1"/>
                </a:solidFill>
              </a:rPr>
              <a:t> Barrios Altos vs. </a:t>
            </a:r>
            <a:r>
              <a:rPr lang="en-US" sz="3200" dirty="0" err="1" smtClean="0">
                <a:solidFill>
                  <a:schemeClr val="bg1"/>
                </a:solidFill>
              </a:rPr>
              <a:t>Perú</a:t>
            </a:r>
            <a:r>
              <a:rPr lang="en-US" sz="2400" dirty="0" smtClean="0">
                <a:solidFill>
                  <a:schemeClr val="bg1"/>
                </a:solidFill>
              </a:rPr>
              <a:t>.</a:t>
            </a:r>
          </a:p>
          <a:p>
            <a:pPr algn="just"/>
            <a:endParaRPr lang="es-ES" sz="2400" dirty="0">
              <a:solidFill>
                <a:schemeClr val="bg1"/>
              </a:solidFill>
            </a:endParaRPr>
          </a:p>
          <a:p>
            <a:pPr algn="just"/>
            <a:r>
              <a:rPr lang="es-ES" sz="2400" dirty="0">
                <a:solidFill>
                  <a:schemeClr val="bg1"/>
                </a:solidFill>
              </a:rPr>
              <a:t>El caso Barrios Altos vs. Perú es una sentencia de la Corte Interamericana de Derechos Humanos del 14 de marzo de 2001 sobre la responsabilidad internacional de Perú por la masacre de Barrios Altos por parte de agentes militares, así como la falta de investigación y sanción de los responsables de los hechos. La Corte determinó que las leyes de amnistía aprobadas por el Congreso peruano eran </a:t>
            </a:r>
            <a:r>
              <a:rPr lang="es-ES" sz="2400" u="sng" dirty="0">
                <a:solidFill>
                  <a:schemeClr val="bg1"/>
                </a:solidFill>
              </a:rPr>
              <a:t>incompatibles con la Convención Americana sobre Derechos </a:t>
            </a:r>
            <a:r>
              <a:rPr lang="es-ES" sz="2400" u="sng" dirty="0" smtClean="0">
                <a:solidFill>
                  <a:schemeClr val="bg1"/>
                </a:solidFill>
              </a:rPr>
              <a:t>Humanos </a:t>
            </a:r>
            <a:r>
              <a:rPr lang="es-ES" sz="2400" dirty="0" smtClean="0">
                <a:solidFill>
                  <a:schemeClr val="bg1"/>
                </a:solidFill>
              </a:rPr>
              <a:t>(derecho a la verdad y reparación) y </a:t>
            </a:r>
            <a:r>
              <a:rPr lang="es-ES" sz="2400" dirty="0">
                <a:solidFill>
                  <a:schemeClr val="bg1"/>
                </a:solidFill>
              </a:rPr>
              <a:t>le exigió al Estado la anulación de dichas leyes.</a:t>
            </a:r>
            <a:endParaRPr lang="en-US" sz="2400" dirty="0">
              <a:solidFill>
                <a:schemeClr val="bg1"/>
              </a:solidFill>
            </a:endParaRPr>
          </a:p>
        </p:txBody>
      </p:sp>
    </p:spTree>
    <p:extLst>
      <p:ext uri="{BB962C8B-B14F-4D97-AF65-F5344CB8AC3E}">
        <p14:creationId xmlns:p14="http://schemas.microsoft.com/office/powerpoint/2010/main" val="41176134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24</a:t>
            </a:fld>
            <a:endParaRPr lang="es-ES" dirty="0">
              <a:solidFill>
                <a:srgbClr val="002060"/>
              </a:solidFill>
            </a:endParaRPr>
          </a:p>
        </p:txBody>
      </p:sp>
      <p:sp>
        <p:nvSpPr>
          <p:cNvPr id="13" name="12 Rectángulo"/>
          <p:cNvSpPr/>
          <p:nvPr/>
        </p:nvSpPr>
        <p:spPr>
          <a:xfrm>
            <a:off x="1295128" y="1113874"/>
            <a:ext cx="7848872" cy="461665"/>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3. La </a:t>
            </a:r>
            <a:r>
              <a:rPr lang="es-ES" sz="2400" dirty="0">
                <a:solidFill>
                  <a:srgbClr val="002060"/>
                </a:solidFill>
              </a:rPr>
              <a:t>amnistía, la prescripción y el indulto</a:t>
            </a:r>
            <a:endParaRPr lang="es-ES" sz="2400" dirty="0" smtClean="0">
              <a:solidFill>
                <a:srgbClr val="002060"/>
              </a:solidFill>
            </a:endParaRPr>
          </a:p>
        </p:txBody>
      </p:sp>
      <p:sp>
        <p:nvSpPr>
          <p:cNvPr id="3" name="CuadroTexto 2"/>
          <p:cNvSpPr txBox="1"/>
          <p:nvPr/>
        </p:nvSpPr>
        <p:spPr>
          <a:xfrm>
            <a:off x="3762196" y="3581432"/>
            <a:ext cx="1763624" cy="707886"/>
          </a:xfrm>
          <a:prstGeom prst="rect">
            <a:avLst/>
          </a:prstGeom>
          <a:noFill/>
        </p:spPr>
        <p:txBody>
          <a:bodyPr wrap="none" rtlCol="0">
            <a:spAutoFit/>
          </a:bodyPr>
          <a:lstStyle/>
          <a:p>
            <a:r>
              <a:rPr lang="es-ES" sz="4000" dirty="0" smtClean="0">
                <a:solidFill>
                  <a:schemeClr val="bg1"/>
                </a:solidFill>
              </a:rPr>
              <a:t>Video 6</a:t>
            </a:r>
            <a:endParaRPr lang="en-US" sz="4000" dirty="0">
              <a:solidFill>
                <a:schemeClr val="bg1"/>
              </a:solidFill>
            </a:endParaRPr>
          </a:p>
        </p:txBody>
      </p:sp>
      <p:sp>
        <p:nvSpPr>
          <p:cNvPr id="2" name="CuadroTexto 1"/>
          <p:cNvSpPr txBox="1"/>
          <p:nvPr/>
        </p:nvSpPr>
        <p:spPr>
          <a:xfrm>
            <a:off x="395536" y="6386739"/>
            <a:ext cx="598241" cy="369332"/>
          </a:xfrm>
          <a:prstGeom prst="rect">
            <a:avLst/>
          </a:prstGeom>
          <a:noFill/>
        </p:spPr>
        <p:txBody>
          <a:bodyPr wrap="none" rtlCol="0">
            <a:spAutoFit/>
          </a:bodyPr>
          <a:lstStyle/>
          <a:p>
            <a:r>
              <a:rPr lang="es-ES" dirty="0" smtClean="0">
                <a:solidFill>
                  <a:schemeClr val="bg1"/>
                </a:solidFill>
              </a:rPr>
              <a:t>2:25</a:t>
            </a:r>
            <a:endParaRPr lang="en-US" dirty="0">
              <a:solidFill>
                <a:schemeClr val="bg1"/>
              </a:solidFill>
            </a:endParaRPr>
          </a:p>
        </p:txBody>
      </p:sp>
    </p:spTree>
    <p:extLst>
      <p:ext uri="{BB962C8B-B14F-4D97-AF65-F5344CB8AC3E}">
        <p14:creationId xmlns:p14="http://schemas.microsoft.com/office/powerpoint/2010/main" val="24874345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25</a:t>
            </a:fld>
            <a:endParaRPr lang="es-ES" dirty="0">
              <a:solidFill>
                <a:srgbClr val="002060"/>
              </a:solidFill>
            </a:endParaRPr>
          </a:p>
        </p:txBody>
      </p:sp>
      <p:sp>
        <p:nvSpPr>
          <p:cNvPr id="13" name="12 Rectángulo"/>
          <p:cNvSpPr/>
          <p:nvPr/>
        </p:nvSpPr>
        <p:spPr>
          <a:xfrm>
            <a:off x="827584" y="1052736"/>
            <a:ext cx="7848872" cy="461665"/>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3. La </a:t>
            </a:r>
            <a:r>
              <a:rPr lang="es-ES" sz="2400" dirty="0">
                <a:solidFill>
                  <a:srgbClr val="002060"/>
                </a:solidFill>
              </a:rPr>
              <a:t>amnistía, la prescripción y el indulto</a:t>
            </a:r>
            <a:endParaRPr lang="es-ES" sz="2400" dirty="0" smtClean="0">
              <a:solidFill>
                <a:srgbClr val="002060"/>
              </a:solidFill>
            </a:endParaRPr>
          </a:p>
        </p:txBody>
      </p:sp>
      <p:sp>
        <p:nvSpPr>
          <p:cNvPr id="2" name="Rectángulo 1"/>
          <p:cNvSpPr/>
          <p:nvPr/>
        </p:nvSpPr>
        <p:spPr>
          <a:xfrm>
            <a:off x="0" y="1844824"/>
            <a:ext cx="9144000" cy="4893647"/>
          </a:xfrm>
          <a:prstGeom prst="rect">
            <a:avLst/>
          </a:prstGeom>
          <a:solidFill>
            <a:srgbClr val="FFFF99"/>
          </a:solidFill>
        </p:spPr>
        <p:txBody>
          <a:bodyPr wrap="square">
            <a:spAutoFit/>
          </a:bodyPr>
          <a:lstStyle/>
          <a:p>
            <a:pPr algn="just"/>
            <a:r>
              <a:rPr lang="es-ES" sz="2400" dirty="0" smtClean="0">
                <a:solidFill>
                  <a:schemeClr val="bg1"/>
                </a:solidFill>
              </a:rPr>
              <a:t>La prescripción es el vencimiento de ciertos plazos tras cometer ciertos delitos, como también, el vencimiento de los plazos para las sanciones penales.</a:t>
            </a:r>
          </a:p>
          <a:p>
            <a:pPr algn="just"/>
            <a:endParaRPr lang="es-ES" sz="2400" dirty="0">
              <a:solidFill>
                <a:schemeClr val="bg1"/>
              </a:solidFill>
            </a:endParaRPr>
          </a:p>
          <a:p>
            <a:pPr algn="just"/>
            <a:r>
              <a:rPr lang="es-ES" sz="2400" dirty="0" smtClean="0">
                <a:solidFill>
                  <a:schemeClr val="bg1"/>
                </a:solidFill>
              </a:rPr>
              <a:t>En materia de DD.HH. </a:t>
            </a:r>
            <a:r>
              <a:rPr lang="es-ES" sz="2400" dirty="0">
                <a:solidFill>
                  <a:schemeClr val="bg1"/>
                </a:solidFill>
              </a:rPr>
              <a:t>e</a:t>
            </a:r>
            <a:r>
              <a:rPr lang="es-ES" sz="2400" dirty="0" smtClean="0">
                <a:solidFill>
                  <a:schemeClr val="bg1"/>
                </a:solidFill>
              </a:rPr>
              <a:t>n Chile no existe prescripción por:</a:t>
            </a:r>
          </a:p>
          <a:p>
            <a:pPr algn="just"/>
            <a:endParaRPr lang="es-ES" sz="2400" dirty="0">
              <a:solidFill>
                <a:schemeClr val="bg1"/>
              </a:solidFill>
            </a:endParaRPr>
          </a:p>
          <a:p>
            <a:pPr marL="342900" indent="-342900" algn="just">
              <a:buFont typeface="Arial" panose="020B0604020202020204" pitchFamily="34" charset="0"/>
              <a:buChar char="•"/>
            </a:pPr>
            <a:r>
              <a:rPr lang="es-ES" sz="2400" dirty="0" smtClean="0">
                <a:solidFill>
                  <a:schemeClr val="bg1"/>
                </a:solidFill>
              </a:rPr>
              <a:t>El Estatuto de Roma lo define. Esto cuenta para Chile desde el año 2009.</a:t>
            </a:r>
          </a:p>
          <a:p>
            <a:pPr marL="342900" indent="-342900" algn="just">
              <a:buFont typeface="Arial" panose="020B0604020202020204" pitchFamily="34" charset="0"/>
              <a:buChar char="•"/>
            </a:pPr>
            <a:r>
              <a:rPr lang="es-ES" sz="2400" dirty="0" smtClean="0">
                <a:solidFill>
                  <a:schemeClr val="bg1"/>
                </a:solidFill>
              </a:rPr>
              <a:t>Por </a:t>
            </a:r>
            <a:r>
              <a:rPr lang="es-ES" sz="2400" dirty="0">
                <a:solidFill>
                  <a:schemeClr val="bg1"/>
                </a:solidFill>
              </a:rPr>
              <a:t>la Convención de </a:t>
            </a:r>
            <a:r>
              <a:rPr lang="es-ES" sz="2400" dirty="0" smtClean="0">
                <a:solidFill>
                  <a:schemeClr val="bg1"/>
                </a:solidFill>
              </a:rPr>
              <a:t>Viena </a:t>
            </a:r>
            <a:r>
              <a:rPr lang="es-ES" sz="2400" dirty="0">
                <a:solidFill>
                  <a:schemeClr val="bg1"/>
                </a:solidFill>
              </a:rPr>
              <a:t>de 1969 </a:t>
            </a:r>
            <a:r>
              <a:rPr lang="es-ES" sz="2400" dirty="0" smtClean="0">
                <a:solidFill>
                  <a:schemeClr val="bg1"/>
                </a:solidFill>
              </a:rPr>
              <a:t>y ratificado por Chile.</a:t>
            </a:r>
          </a:p>
          <a:p>
            <a:pPr marL="342900" indent="-342900" algn="just">
              <a:buFont typeface="Arial" panose="020B0604020202020204" pitchFamily="34" charset="0"/>
              <a:buChar char="•"/>
            </a:pPr>
            <a:r>
              <a:rPr lang="es-ES" sz="2400" dirty="0" smtClean="0">
                <a:solidFill>
                  <a:schemeClr val="bg1"/>
                </a:solidFill>
              </a:rPr>
              <a:t>Código de Procedimiento Penal.</a:t>
            </a:r>
          </a:p>
          <a:p>
            <a:pPr marL="342900" indent="-342900" algn="just">
              <a:buFont typeface="Arial" panose="020B0604020202020204" pitchFamily="34" charset="0"/>
              <a:buChar char="•"/>
            </a:pPr>
            <a:endParaRPr lang="es-ES" sz="2400" dirty="0">
              <a:solidFill>
                <a:schemeClr val="bg1"/>
              </a:solidFill>
            </a:endParaRPr>
          </a:p>
          <a:p>
            <a:pPr algn="just"/>
            <a:r>
              <a:rPr lang="es-ES" sz="2400" dirty="0" smtClean="0">
                <a:solidFill>
                  <a:schemeClr val="bg1"/>
                </a:solidFill>
              </a:rPr>
              <a:t>En resumen y de acuerdo a los Tratados firmados por Chile, si se cometen crímenes de DD.HH, estos no tienen prescripción.</a:t>
            </a:r>
            <a:endParaRPr lang="en-US" sz="2400" dirty="0">
              <a:solidFill>
                <a:schemeClr val="bg1"/>
              </a:solidFill>
            </a:endParaRPr>
          </a:p>
        </p:txBody>
      </p:sp>
    </p:spTree>
    <p:extLst>
      <p:ext uri="{BB962C8B-B14F-4D97-AF65-F5344CB8AC3E}">
        <p14:creationId xmlns:p14="http://schemas.microsoft.com/office/powerpoint/2010/main" val="29881594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26</a:t>
            </a:fld>
            <a:endParaRPr lang="es-ES" dirty="0">
              <a:solidFill>
                <a:srgbClr val="002060"/>
              </a:solidFill>
            </a:endParaRPr>
          </a:p>
        </p:txBody>
      </p:sp>
      <p:sp>
        <p:nvSpPr>
          <p:cNvPr id="13" name="12 Rectángulo"/>
          <p:cNvSpPr/>
          <p:nvPr/>
        </p:nvSpPr>
        <p:spPr>
          <a:xfrm>
            <a:off x="827584" y="1052736"/>
            <a:ext cx="7848872" cy="461665"/>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3. La </a:t>
            </a:r>
            <a:r>
              <a:rPr lang="es-ES" sz="2400" dirty="0">
                <a:solidFill>
                  <a:srgbClr val="002060"/>
                </a:solidFill>
              </a:rPr>
              <a:t>amnistía, la prescripción y el indulto</a:t>
            </a:r>
            <a:endParaRPr lang="es-ES" sz="2400" dirty="0" smtClean="0">
              <a:solidFill>
                <a:srgbClr val="002060"/>
              </a:solidFill>
            </a:endParaRPr>
          </a:p>
        </p:txBody>
      </p:sp>
      <p:sp>
        <p:nvSpPr>
          <p:cNvPr id="2" name="Rectángulo 1"/>
          <p:cNvSpPr/>
          <p:nvPr/>
        </p:nvSpPr>
        <p:spPr>
          <a:xfrm>
            <a:off x="0" y="1844824"/>
            <a:ext cx="9144000" cy="3046988"/>
          </a:xfrm>
          <a:prstGeom prst="rect">
            <a:avLst/>
          </a:prstGeom>
          <a:solidFill>
            <a:srgbClr val="FFFF99"/>
          </a:solidFill>
        </p:spPr>
        <p:txBody>
          <a:bodyPr wrap="square">
            <a:spAutoFit/>
          </a:bodyPr>
          <a:lstStyle/>
          <a:p>
            <a:pPr algn="just"/>
            <a:r>
              <a:rPr lang="es-ES" sz="2400" dirty="0">
                <a:solidFill>
                  <a:schemeClr val="bg1"/>
                </a:solidFill>
              </a:rPr>
              <a:t>El indulto es una causa de extinción de la responsabilidad penal, que supone el perdón de la pena. Es una situación diferente a la amnistía, que supone el perdón del delito, ya que por el indulto la persona sigue siendo culpable, pero se le ha perdonado el cumplimiento de la </a:t>
            </a:r>
            <a:r>
              <a:rPr lang="es-ES" sz="2400" dirty="0" smtClean="0">
                <a:solidFill>
                  <a:schemeClr val="bg1"/>
                </a:solidFill>
              </a:rPr>
              <a:t>pena.</a:t>
            </a:r>
          </a:p>
          <a:p>
            <a:pPr algn="just"/>
            <a:endParaRPr lang="es-ES" sz="2400" dirty="0">
              <a:solidFill>
                <a:schemeClr val="bg1"/>
              </a:solidFill>
            </a:endParaRPr>
          </a:p>
          <a:p>
            <a:pPr algn="just"/>
            <a:r>
              <a:rPr lang="es-ES" sz="2400" dirty="0" smtClean="0">
                <a:solidFill>
                  <a:schemeClr val="bg1"/>
                </a:solidFill>
              </a:rPr>
              <a:t>En </a:t>
            </a:r>
            <a:r>
              <a:rPr lang="es-ES" sz="2400" dirty="0">
                <a:solidFill>
                  <a:schemeClr val="bg1"/>
                </a:solidFill>
              </a:rPr>
              <a:t>materia de crímenes de </a:t>
            </a:r>
            <a:r>
              <a:rPr lang="es-ES" sz="2400" dirty="0" smtClean="0">
                <a:solidFill>
                  <a:schemeClr val="bg1"/>
                </a:solidFill>
              </a:rPr>
              <a:t>guerra, genocidio </a:t>
            </a:r>
            <a:r>
              <a:rPr lang="es-ES" sz="2400" dirty="0">
                <a:solidFill>
                  <a:schemeClr val="bg1"/>
                </a:solidFill>
              </a:rPr>
              <a:t>y de lesa humanidad </a:t>
            </a:r>
            <a:r>
              <a:rPr lang="es-ES" sz="2400" u="sng" dirty="0">
                <a:solidFill>
                  <a:schemeClr val="bg1"/>
                </a:solidFill>
              </a:rPr>
              <a:t>no puede haber indulto </a:t>
            </a:r>
            <a:r>
              <a:rPr lang="es-ES" sz="2400" u="sng" dirty="0" smtClean="0">
                <a:solidFill>
                  <a:schemeClr val="bg1"/>
                </a:solidFill>
              </a:rPr>
              <a:t>alguno</a:t>
            </a:r>
            <a:r>
              <a:rPr lang="es-ES" sz="2400" dirty="0" smtClean="0">
                <a:solidFill>
                  <a:schemeClr val="bg1"/>
                </a:solidFill>
              </a:rPr>
              <a:t>, ya que los Convenios Internacionales no lo permiten y Chile no los puede dejar de cumplir.</a:t>
            </a:r>
            <a:endParaRPr lang="en-US" sz="2400" dirty="0">
              <a:solidFill>
                <a:schemeClr val="bg1"/>
              </a:solidFill>
            </a:endParaRPr>
          </a:p>
        </p:txBody>
      </p:sp>
    </p:spTree>
    <p:extLst>
      <p:ext uri="{BB962C8B-B14F-4D97-AF65-F5344CB8AC3E}">
        <p14:creationId xmlns:p14="http://schemas.microsoft.com/office/powerpoint/2010/main" val="21205396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899592" y="2564904"/>
            <a:ext cx="7776864" cy="3046988"/>
          </a:xfrm>
          <a:prstGeom prst="rect">
            <a:avLst/>
          </a:prstGeom>
          <a:solidFill>
            <a:schemeClr val="tx1"/>
          </a:solidFill>
          <a:ln>
            <a:solidFill>
              <a:schemeClr val="bg2"/>
            </a:solidFill>
          </a:ln>
        </p:spPr>
        <p:txBody>
          <a:bodyPr wrap="square">
            <a:spAutoFit/>
          </a:bodyPr>
          <a:lstStyle/>
          <a:p>
            <a:pPr algn="ctr"/>
            <a:r>
              <a:rPr lang="es-ES" sz="2400" dirty="0" smtClean="0">
                <a:solidFill>
                  <a:srgbClr val="002060"/>
                </a:solidFill>
              </a:rPr>
              <a:t>“Serán sancionados como autores de delito las autoridades o jefes militares, que teniendo conocimiento de su comisión por otro, no la impidieren, pudiendo hacerlo.</a:t>
            </a:r>
          </a:p>
          <a:p>
            <a:pPr algn="ctr"/>
            <a:r>
              <a:rPr lang="es-ES" sz="2400" dirty="0" smtClean="0">
                <a:solidFill>
                  <a:srgbClr val="002060"/>
                </a:solidFill>
              </a:rPr>
              <a:t> </a:t>
            </a:r>
          </a:p>
          <a:p>
            <a:pPr algn="ctr"/>
            <a:r>
              <a:rPr lang="es-ES" sz="2400" dirty="0" smtClean="0">
                <a:solidFill>
                  <a:srgbClr val="002060"/>
                </a:solidFill>
              </a:rPr>
              <a:t>La autoridad o jefe militar, no pudiendo impedir el hecho, omitiere dar aviso oportuno a la autoridad competente, será sancionado con la pena correspondiente al autor, rebajada en uno o dos grados.”</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27</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4</a:t>
            </a:r>
            <a:r>
              <a:rPr lang="es-ES" sz="2400" dirty="0" smtClean="0">
                <a:solidFill>
                  <a:srgbClr val="002060"/>
                </a:solidFill>
              </a:rPr>
              <a:t>. Responsabilidad penal individual y superior de mando.</a:t>
            </a:r>
          </a:p>
        </p:txBody>
      </p:sp>
      <p:sp>
        <p:nvSpPr>
          <p:cNvPr id="11" name="10 CuadroTexto"/>
          <p:cNvSpPr txBox="1"/>
          <p:nvPr/>
        </p:nvSpPr>
        <p:spPr>
          <a:xfrm>
            <a:off x="7380312" y="5733256"/>
            <a:ext cx="1138581" cy="369332"/>
          </a:xfrm>
          <a:prstGeom prst="rect">
            <a:avLst/>
          </a:prstGeom>
          <a:noFill/>
        </p:spPr>
        <p:txBody>
          <a:bodyPr wrap="none" rtlCol="0">
            <a:spAutoFit/>
          </a:bodyPr>
          <a:lstStyle/>
          <a:p>
            <a:r>
              <a:rPr lang="es-ES" dirty="0" smtClean="0">
                <a:solidFill>
                  <a:srgbClr val="002060"/>
                </a:solidFill>
              </a:rPr>
              <a:t>Ley 20357</a:t>
            </a:r>
            <a:endParaRPr lang="es-ES" dirty="0">
              <a:solidFill>
                <a:srgbClr val="00206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2308324"/>
          </a:xfrm>
          <a:prstGeom prst="rect">
            <a:avLst/>
          </a:prstGeom>
          <a:solidFill>
            <a:schemeClr val="tx1"/>
          </a:solidFill>
          <a:ln>
            <a:solidFill>
              <a:schemeClr val="bg2"/>
            </a:solidFill>
          </a:ln>
        </p:spPr>
        <p:txBody>
          <a:bodyPr wrap="square">
            <a:spAutoFit/>
          </a:bodyPr>
          <a:lstStyle/>
          <a:p>
            <a:pPr algn="just"/>
            <a:r>
              <a:rPr lang="es-ES" sz="2400" b="1" dirty="0">
                <a:solidFill>
                  <a:srgbClr val="002060"/>
                </a:solidFill>
              </a:rPr>
              <a:t>La responsabilidad de mando es un modo de omisión de la responsabilidad penal de las personas: el superior es responsable de los delitos cometidos por sus subordinados y por no prevenirlos o </a:t>
            </a:r>
            <a:r>
              <a:rPr lang="es-ES" sz="2400" b="1" dirty="0" smtClean="0">
                <a:solidFill>
                  <a:srgbClr val="002060"/>
                </a:solidFill>
              </a:rPr>
              <a:t>castigarlos. El </a:t>
            </a:r>
            <a:r>
              <a:rPr lang="es-ES" sz="2400" b="1" dirty="0">
                <a:solidFill>
                  <a:srgbClr val="002060"/>
                </a:solidFill>
              </a:rPr>
              <a:t>general </a:t>
            </a:r>
            <a:r>
              <a:rPr lang="es-ES" sz="2400" b="1" dirty="0" err="1">
                <a:solidFill>
                  <a:srgbClr val="002060"/>
                </a:solidFill>
              </a:rPr>
              <a:t>Yamashita</a:t>
            </a:r>
            <a:r>
              <a:rPr lang="es-ES" sz="2400" b="1" dirty="0">
                <a:solidFill>
                  <a:srgbClr val="002060"/>
                </a:solidFill>
              </a:rPr>
              <a:t> </a:t>
            </a:r>
            <a:r>
              <a:rPr lang="es-ES" sz="2400" b="1" dirty="0" smtClean="0">
                <a:solidFill>
                  <a:srgbClr val="002060"/>
                </a:solidFill>
              </a:rPr>
              <a:t>(IIGM) se </a:t>
            </a:r>
            <a:r>
              <a:rPr lang="es-ES" sz="2400" b="1" dirty="0">
                <a:solidFill>
                  <a:srgbClr val="002060"/>
                </a:solidFill>
              </a:rPr>
              <a:t>convirtió en el primero en ser acusado únicamente sobre la base de responsabilidad por omisión.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28</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4</a:t>
            </a:r>
            <a:r>
              <a:rPr lang="es-ES" sz="2400" dirty="0" smtClean="0">
                <a:solidFill>
                  <a:srgbClr val="002060"/>
                </a:solidFill>
              </a:rPr>
              <a:t>. Responsabilidad penal individual y superior de mando.</a:t>
            </a:r>
          </a:p>
        </p:txBody>
      </p:sp>
      <p:pic>
        <p:nvPicPr>
          <p:cNvPr id="2" name="Imagen 1"/>
          <p:cNvPicPr>
            <a:picLocks noChangeAspect="1"/>
          </p:cNvPicPr>
          <p:nvPr/>
        </p:nvPicPr>
        <p:blipFill>
          <a:blip r:embed="rId2"/>
          <a:stretch>
            <a:fillRect/>
          </a:stretch>
        </p:blipFill>
        <p:spPr>
          <a:xfrm>
            <a:off x="6997824" y="4274446"/>
            <a:ext cx="1688976" cy="2482795"/>
          </a:xfrm>
          <a:prstGeom prst="rect">
            <a:avLst/>
          </a:prstGeom>
        </p:spPr>
      </p:pic>
      <p:sp>
        <p:nvSpPr>
          <p:cNvPr id="3" name="Rectángulo 2"/>
          <p:cNvSpPr/>
          <p:nvPr/>
        </p:nvSpPr>
        <p:spPr>
          <a:xfrm>
            <a:off x="3635896" y="5157192"/>
            <a:ext cx="18002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Juicios de </a:t>
            </a:r>
            <a:r>
              <a:rPr lang="es-ES" sz="2400" dirty="0" err="1" smtClean="0">
                <a:solidFill>
                  <a:schemeClr val="bg1"/>
                </a:solidFill>
              </a:rPr>
              <a:t>Nüremberg</a:t>
            </a:r>
            <a:endParaRPr lang="en-US" sz="2400" dirty="0">
              <a:solidFill>
                <a:schemeClr val="bg1"/>
              </a:solidFill>
            </a:endParaRPr>
          </a:p>
        </p:txBody>
      </p:sp>
      <p:pic>
        <p:nvPicPr>
          <p:cNvPr id="4" name="Imagen 3"/>
          <p:cNvPicPr>
            <a:picLocks noChangeAspect="1"/>
          </p:cNvPicPr>
          <p:nvPr/>
        </p:nvPicPr>
        <p:blipFill>
          <a:blip r:embed="rId3"/>
          <a:stretch>
            <a:fillRect/>
          </a:stretch>
        </p:blipFill>
        <p:spPr>
          <a:xfrm>
            <a:off x="455476" y="4430711"/>
            <a:ext cx="2945904" cy="1999532"/>
          </a:xfrm>
          <a:prstGeom prst="rect">
            <a:avLst/>
          </a:prstGeom>
        </p:spPr>
      </p:pic>
    </p:spTree>
    <p:extLst>
      <p:ext uri="{BB962C8B-B14F-4D97-AF65-F5344CB8AC3E}">
        <p14:creationId xmlns:p14="http://schemas.microsoft.com/office/powerpoint/2010/main" val="14328820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755576" y="1988840"/>
            <a:ext cx="7776864" cy="4524315"/>
          </a:xfrm>
          <a:prstGeom prst="rect">
            <a:avLst/>
          </a:prstGeom>
          <a:solidFill>
            <a:schemeClr val="tx1"/>
          </a:solidFill>
          <a:ln>
            <a:solidFill>
              <a:schemeClr val="bg2"/>
            </a:solidFill>
          </a:ln>
        </p:spPr>
        <p:txBody>
          <a:bodyPr wrap="square">
            <a:spAutoFit/>
          </a:bodyPr>
          <a:lstStyle/>
          <a:p>
            <a:pPr algn="just"/>
            <a:r>
              <a:rPr lang="es-ES" sz="2400" b="1" dirty="0" smtClean="0">
                <a:solidFill>
                  <a:srgbClr val="002060"/>
                </a:solidFill>
              </a:rPr>
              <a:t>Para configurar la responsabilidad de mando debe existir:</a:t>
            </a:r>
          </a:p>
          <a:p>
            <a:pPr algn="just"/>
            <a:endParaRPr lang="es-ES" sz="2400" b="1" dirty="0">
              <a:solidFill>
                <a:srgbClr val="002060"/>
              </a:solidFill>
            </a:endParaRPr>
          </a:p>
          <a:p>
            <a:pPr marL="457200" indent="-457200" algn="just">
              <a:buFont typeface="+mj-lt"/>
              <a:buAutoNum type="alphaLcParenR"/>
            </a:pPr>
            <a:r>
              <a:rPr lang="es-ES" sz="2400" b="1" dirty="0" smtClean="0">
                <a:solidFill>
                  <a:srgbClr val="002060"/>
                </a:solidFill>
              </a:rPr>
              <a:t>Relación directa mando – subordinado.</a:t>
            </a:r>
          </a:p>
          <a:p>
            <a:pPr marL="457200" indent="-457200" algn="just">
              <a:buFont typeface="+mj-lt"/>
              <a:buAutoNum type="alphaLcParenR"/>
            </a:pPr>
            <a:r>
              <a:rPr lang="es-ES" sz="2400" b="1" dirty="0" smtClean="0">
                <a:solidFill>
                  <a:srgbClr val="002060"/>
                </a:solidFill>
              </a:rPr>
              <a:t>Conocimiento del mando de los actos ilícitos de sus subordinados.</a:t>
            </a:r>
          </a:p>
          <a:p>
            <a:pPr marL="457200" indent="-457200" algn="just">
              <a:buFont typeface="+mj-lt"/>
              <a:buAutoNum type="alphaLcParenR"/>
            </a:pPr>
            <a:r>
              <a:rPr lang="es-ES" sz="2400" b="1" dirty="0" smtClean="0">
                <a:solidFill>
                  <a:srgbClr val="002060"/>
                </a:solidFill>
              </a:rPr>
              <a:t>Omisión por parte del mando para evitar crímenes.</a:t>
            </a:r>
          </a:p>
          <a:p>
            <a:pPr algn="just"/>
            <a:endParaRPr lang="es-ES" sz="2400" b="1" dirty="0">
              <a:solidFill>
                <a:srgbClr val="002060"/>
              </a:solidFill>
            </a:endParaRPr>
          </a:p>
          <a:p>
            <a:pPr algn="just"/>
            <a:r>
              <a:rPr lang="es-ES" sz="2400" b="1" dirty="0" smtClean="0">
                <a:solidFill>
                  <a:srgbClr val="002060"/>
                </a:solidFill>
              </a:rPr>
              <a:t>El superior tiene la obligación </a:t>
            </a:r>
            <a:r>
              <a:rPr lang="es-ES" sz="2400" b="1" dirty="0">
                <a:solidFill>
                  <a:srgbClr val="002060"/>
                </a:solidFill>
              </a:rPr>
              <a:t>de evitar </a:t>
            </a:r>
            <a:r>
              <a:rPr lang="es-ES" sz="2400" b="1" dirty="0" smtClean="0">
                <a:solidFill>
                  <a:srgbClr val="002060"/>
                </a:solidFill>
              </a:rPr>
              <a:t>que sus </a:t>
            </a:r>
            <a:r>
              <a:rPr lang="es-ES" sz="2400" b="1" dirty="0">
                <a:solidFill>
                  <a:srgbClr val="002060"/>
                </a:solidFill>
              </a:rPr>
              <a:t>subordinados cometan crímenes sancionados por el Derecho </a:t>
            </a:r>
            <a:r>
              <a:rPr lang="es-ES" sz="2400" b="1" dirty="0" smtClean="0">
                <a:solidFill>
                  <a:srgbClr val="002060"/>
                </a:solidFill>
              </a:rPr>
              <a:t>Penal Internacional</a:t>
            </a:r>
            <a:r>
              <a:rPr lang="es-ES" sz="2400" b="1" dirty="0">
                <a:solidFill>
                  <a:srgbClr val="002060"/>
                </a:solidFill>
              </a:rPr>
              <a:t>, entendiéndose que, aunque no haya ordenado su </a:t>
            </a:r>
            <a:r>
              <a:rPr lang="es-ES" sz="2400" b="1" dirty="0" smtClean="0">
                <a:solidFill>
                  <a:srgbClr val="002060"/>
                </a:solidFill>
              </a:rPr>
              <a:t>comisión, puede ser responsable </a:t>
            </a:r>
            <a:r>
              <a:rPr lang="es-ES" sz="2400" b="1" dirty="0">
                <a:solidFill>
                  <a:srgbClr val="002060"/>
                </a:solidFill>
              </a:rPr>
              <a:t>por su omisión de evitarlos. </a:t>
            </a: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29</a:t>
            </a:fld>
            <a:endParaRPr lang="es-ES" dirty="0">
              <a:solidFill>
                <a:srgbClr val="002060"/>
              </a:solidFill>
            </a:endParaRPr>
          </a:p>
        </p:txBody>
      </p:sp>
      <p:sp>
        <p:nvSpPr>
          <p:cNvPr id="13" name="12 Rectángulo"/>
          <p:cNvSpPr/>
          <p:nvPr/>
        </p:nvSpPr>
        <p:spPr>
          <a:xfrm>
            <a:off x="827584"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4</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8095755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5" name="4 Rectángulo"/>
          <p:cNvSpPr/>
          <p:nvPr/>
        </p:nvSpPr>
        <p:spPr>
          <a:xfrm>
            <a:off x="395536" y="2564904"/>
            <a:ext cx="8280920" cy="3046988"/>
          </a:xfrm>
          <a:prstGeom prst="rect">
            <a:avLst/>
          </a:prstGeom>
          <a:solidFill>
            <a:schemeClr val="tx1"/>
          </a:solidFill>
          <a:ln>
            <a:solidFill>
              <a:schemeClr val="bg2"/>
            </a:solidFill>
          </a:ln>
        </p:spPr>
        <p:txBody>
          <a:bodyPr wrap="square">
            <a:spAutoFit/>
          </a:bodyPr>
          <a:lstStyle/>
          <a:p>
            <a:pPr algn="just">
              <a:buFontTx/>
              <a:buChar char="-"/>
            </a:pPr>
            <a:r>
              <a:rPr lang="es-ES" sz="2400" dirty="0" smtClean="0">
                <a:solidFill>
                  <a:srgbClr val="002060"/>
                </a:solidFill>
              </a:rPr>
              <a:t>Omisión:	No hacer todo lo que está a su alcance para evitar 		que los subordinados realicen los ilícitos.</a:t>
            </a:r>
          </a:p>
          <a:p>
            <a:pPr algn="just"/>
            <a:endParaRPr lang="es-ES" sz="2400" dirty="0" smtClean="0">
              <a:solidFill>
                <a:srgbClr val="002060"/>
              </a:solidFill>
            </a:endParaRPr>
          </a:p>
          <a:p>
            <a:pPr algn="just">
              <a:buFontTx/>
              <a:buChar char="-"/>
            </a:pPr>
            <a:r>
              <a:rPr lang="es-ES" sz="2400" dirty="0" smtClean="0">
                <a:solidFill>
                  <a:srgbClr val="002060"/>
                </a:solidFill>
              </a:rPr>
              <a:t>No sanción: 	No castigar adecuadamente o no denunciar ilícitos 		con posterioridad a su ejecución.</a:t>
            </a:r>
          </a:p>
          <a:p>
            <a:pPr algn="just"/>
            <a:endParaRPr lang="es-ES" sz="2400" dirty="0" smtClean="0">
              <a:solidFill>
                <a:srgbClr val="002060"/>
              </a:solidFill>
            </a:endParaRPr>
          </a:p>
          <a:p>
            <a:pPr algn="just">
              <a:buFontTx/>
              <a:buChar char="-"/>
            </a:pPr>
            <a:r>
              <a:rPr lang="es-ES" sz="2400" dirty="0" smtClean="0">
                <a:solidFill>
                  <a:srgbClr val="002060"/>
                </a:solidFill>
              </a:rPr>
              <a:t>Promover:	Mediante actos positivos la comisión de ilícitos 		por parte de los subordinados.	</a:t>
            </a:r>
            <a:endParaRPr lang="es-ES" sz="2400" b="1"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30</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A. DERECHO PENAL EN DD.HH.</a:t>
            </a:r>
          </a:p>
          <a:p>
            <a:pPr algn="ctr"/>
            <a:r>
              <a:rPr lang="es-ES" sz="2400" dirty="0">
                <a:solidFill>
                  <a:srgbClr val="002060"/>
                </a:solidFill>
              </a:rPr>
              <a:t>4</a:t>
            </a:r>
            <a:r>
              <a:rPr lang="es-ES" sz="2400" dirty="0" smtClean="0">
                <a:solidFill>
                  <a:srgbClr val="002060"/>
                </a:solidFill>
              </a:rPr>
              <a:t>. Responsabilidad penal individual y superior de mando.</a:t>
            </a:r>
          </a:p>
        </p:txBody>
      </p:sp>
    </p:spTree>
    <p:extLst>
      <p:ext uri="{BB962C8B-B14F-4D97-AF65-F5344CB8AC3E}">
        <p14:creationId xmlns:p14="http://schemas.microsoft.com/office/powerpoint/2010/main" val="9018960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31</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de la competencia de la Corte – Lesa Humanidad </a:t>
            </a:r>
          </a:p>
        </p:txBody>
      </p:sp>
      <p:sp>
        <p:nvSpPr>
          <p:cNvPr id="14" name="13 Rectángulo redondeado"/>
          <p:cNvSpPr/>
          <p:nvPr/>
        </p:nvSpPr>
        <p:spPr>
          <a:xfrm>
            <a:off x="683568" y="2348880"/>
            <a:ext cx="8172400" cy="4104456"/>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r>
              <a:rPr lang="es-ES" sz="2400" b="1" dirty="0" smtClean="0">
                <a:solidFill>
                  <a:srgbClr val="002060"/>
                </a:solidFill>
              </a:rPr>
              <a:t>Crímenes de lesa humanidad, </a:t>
            </a:r>
            <a:r>
              <a:rPr lang="es-ES" sz="2400" dirty="0" smtClean="0">
                <a:solidFill>
                  <a:srgbClr val="002060"/>
                </a:solidFill>
              </a:rPr>
              <a:t>actos que se cometan como parte de un ataque generalizado o sistemático contra una población civil. </a:t>
            </a:r>
            <a:r>
              <a:rPr lang="es-ES" sz="2400" b="1" dirty="0" smtClean="0">
                <a:solidFill>
                  <a:srgbClr val="002060"/>
                </a:solidFill>
              </a:rPr>
              <a:t>Que ha dañado u ofendido de gran manera a la humanidad.</a:t>
            </a:r>
            <a:endParaRPr lang="es-ES" sz="2400" dirty="0" smtClean="0">
              <a:solidFill>
                <a:srgbClr val="002060"/>
              </a:solidFill>
            </a:endParaRPr>
          </a:p>
          <a:p>
            <a:r>
              <a:rPr lang="es-ES" sz="2400" dirty="0" smtClean="0">
                <a:solidFill>
                  <a:srgbClr val="002060"/>
                </a:solidFill>
              </a:rPr>
              <a:t>Que además,  </a:t>
            </a:r>
            <a:r>
              <a:rPr lang="es-ES" sz="2400" u="sng" dirty="0" smtClean="0">
                <a:solidFill>
                  <a:srgbClr val="002060"/>
                </a:solidFill>
              </a:rPr>
              <a:t>responda a una política del Estado </a:t>
            </a:r>
            <a:r>
              <a:rPr lang="es-ES" sz="2400" dirty="0" smtClean="0">
                <a:solidFill>
                  <a:srgbClr val="002060"/>
                </a:solidFill>
              </a:rPr>
              <a:t>o de sus agentes; de grupos armados organizados que, bajo la dirección de un mando responsable, ejerzan sobre algún territorio un control tal que les permita realizar operaciones militares.</a:t>
            </a:r>
          </a:p>
          <a:p>
            <a:r>
              <a:rPr lang="es-ES" sz="2400" dirty="0" smtClean="0">
                <a:solidFill>
                  <a:srgbClr val="002060"/>
                </a:solidFill>
              </a:rPr>
              <a:t>O de grupos organizados que detenten un poder de hecho tal, que favorezca la impunidad de sus actos.</a:t>
            </a: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092280" y="6453336"/>
            <a:ext cx="1196290" cy="369332"/>
          </a:xfrm>
          <a:prstGeom prst="rect">
            <a:avLst/>
          </a:prstGeom>
          <a:noFill/>
        </p:spPr>
        <p:txBody>
          <a:bodyPr wrap="none" rtlCol="0">
            <a:spAutoFit/>
          </a:bodyPr>
          <a:lstStyle/>
          <a:p>
            <a:r>
              <a:rPr lang="es-ES" dirty="0" smtClean="0">
                <a:solidFill>
                  <a:schemeClr val="bg1"/>
                </a:solidFill>
              </a:rPr>
              <a:t>Ley 20.357</a:t>
            </a:r>
            <a:endParaRPr 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anim calcmode="lin" valueType="num">
                                      <p:cBhvr additive="base">
                                        <p:cTn id="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3" end="3"/>
                                            </p:txEl>
                                          </p:spTgt>
                                        </p:tgtEl>
                                        <p:attrNameLst>
                                          <p:attrName>style.visibility</p:attrName>
                                        </p:attrNameLst>
                                      </p:cBhvr>
                                      <p:to>
                                        <p:strVal val="visible"/>
                                      </p:to>
                                    </p:set>
                                    <p:anim calcmode="lin" valueType="num">
                                      <p:cBhvr additive="base">
                                        <p:cTn id="1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32</a:t>
            </a:fld>
            <a:endParaRPr lang="es-ES" dirty="0">
              <a:solidFill>
                <a:srgbClr val="002060"/>
              </a:solidFill>
            </a:endParaRPr>
          </a:p>
        </p:txBody>
      </p:sp>
      <p:sp>
        <p:nvSpPr>
          <p:cNvPr id="13" name="12 Rectángulo"/>
          <p:cNvSpPr/>
          <p:nvPr/>
        </p:nvSpPr>
        <p:spPr>
          <a:xfrm>
            <a:off x="827584" y="1268760"/>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5</a:t>
            </a:r>
            <a:r>
              <a:rPr lang="es-ES" sz="2400" dirty="0" smtClean="0">
                <a:solidFill>
                  <a:srgbClr val="002060"/>
                </a:solidFill>
              </a:rPr>
              <a:t>. Crímenes de la competencia de la Corte – Lesa Humanidad </a:t>
            </a:r>
          </a:p>
        </p:txBody>
      </p:sp>
      <p:sp>
        <p:nvSpPr>
          <p:cNvPr id="14" name="13 Rectángulo redondeado"/>
          <p:cNvSpPr/>
          <p:nvPr/>
        </p:nvSpPr>
        <p:spPr>
          <a:xfrm>
            <a:off x="683568" y="2348880"/>
            <a:ext cx="8172400" cy="4104456"/>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s-ES" sz="2000" dirty="0" smtClean="0">
              <a:solidFill>
                <a:srgbClr val="002060"/>
              </a:solidFill>
            </a:endParaRPr>
          </a:p>
          <a:p>
            <a:r>
              <a:rPr lang="es-ES" sz="2400" b="1" dirty="0" smtClean="0">
                <a:solidFill>
                  <a:srgbClr val="002060"/>
                </a:solidFill>
              </a:rPr>
              <a:t>Crímenes de lesa humanidad. Requisitos</a:t>
            </a:r>
            <a:r>
              <a:rPr lang="es-ES" sz="2400" dirty="0" smtClean="0">
                <a:solidFill>
                  <a:srgbClr val="002060"/>
                </a:solidFill>
              </a:rPr>
              <a:t>.</a:t>
            </a:r>
          </a:p>
          <a:p>
            <a:endParaRPr lang="es-ES" sz="2400" dirty="0">
              <a:solidFill>
                <a:srgbClr val="002060"/>
              </a:solidFill>
            </a:endParaRPr>
          </a:p>
          <a:p>
            <a:pPr marL="342900" indent="-342900">
              <a:buFont typeface="Arial" panose="020B0604020202020204" pitchFamily="34" charset="0"/>
              <a:buChar char="•"/>
            </a:pPr>
            <a:r>
              <a:rPr lang="es-ES" sz="2400" dirty="0" smtClean="0">
                <a:solidFill>
                  <a:srgbClr val="002060"/>
                </a:solidFill>
              </a:rPr>
              <a:t>Debe ser generalizado y </a:t>
            </a:r>
            <a:r>
              <a:rPr lang="es-ES" sz="2400" u="sng" dirty="0" smtClean="0">
                <a:solidFill>
                  <a:srgbClr val="002060"/>
                </a:solidFill>
              </a:rPr>
              <a:t>sistemático</a:t>
            </a:r>
            <a:r>
              <a:rPr lang="es-ES" sz="2400" dirty="0" smtClean="0">
                <a:solidFill>
                  <a:srgbClr val="002060"/>
                </a:solidFill>
              </a:rPr>
              <a:t> contra la población </a:t>
            </a:r>
            <a:r>
              <a:rPr lang="es-ES" sz="2400" u="sng" dirty="0" smtClean="0">
                <a:solidFill>
                  <a:srgbClr val="002060"/>
                </a:solidFill>
              </a:rPr>
              <a:t>civil</a:t>
            </a:r>
            <a:r>
              <a:rPr lang="es-ES" sz="2400" dirty="0" smtClean="0">
                <a:solidFill>
                  <a:srgbClr val="002060"/>
                </a:solidFill>
              </a:rPr>
              <a:t>. Debe haber una línea de conducta </a:t>
            </a:r>
          </a:p>
          <a:p>
            <a:pPr marL="342900" indent="-342900">
              <a:buFont typeface="Arial" panose="020B0604020202020204" pitchFamily="34" charset="0"/>
              <a:buChar char="•"/>
            </a:pPr>
            <a:r>
              <a:rPr lang="es-ES" sz="2400" dirty="0" smtClean="0">
                <a:solidFill>
                  <a:srgbClr val="002060"/>
                </a:solidFill>
              </a:rPr>
              <a:t>Quien participa debe tener </a:t>
            </a:r>
            <a:r>
              <a:rPr lang="es-ES" sz="2400" u="sng" dirty="0" smtClean="0">
                <a:solidFill>
                  <a:srgbClr val="002060"/>
                </a:solidFill>
              </a:rPr>
              <a:t>conocimiento del ataque o actuar como parte de él</a:t>
            </a:r>
            <a:r>
              <a:rPr lang="es-ES" sz="2400" dirty="0" smtClean="0">
                <a:solidFill>
                  <a:srgbClr val="002060"/>
                </a:solidFill>
              </a:rPr>
              <a:t>.</a:t>
            </a:r>
          </a:p>
          <a:p>
            <a:pPr marL="342900" indent="-342900">
              <a:buFont typeface="Arial" panose="020B0604020202020204" pitchFamily="34" charset="0"/>
              <a:buChar char="•"/>
            </a:pPr>
            <a:r>
              <a:rPr lang="es-ES" sz="2400" dirty="0" smtClean="0">
                <a:solidFill>
                  <a:srgbClr val="002060"/>
                </a:solidFill>
              </a:rPr>
              <a:t>Que sea parte de una </a:t>
            </a:r>
            <a:r>
              <a:rPr lang="es-ES" sz="2400" u="sng" dirty="0" smtClean="0">
                <a:solidFill>
                  <a:srgbClr val="002060"/>
                </a:solidFill>
              </a:rPr>
              <a:t>política de estado </a:t>
            </a:r>
            <a:r>
              <a:rPr lang="es-ES" sz="2400" dirty="0" smtClean="0">
                <a:solidFill>
                  <a:srgbClr val="002060"/>
                </a:solidFill>
              </a:rPr>
              <a:t>o de sus agentes bajo un mando generalizado.</a:t>
            </a:r>
          </a:p>
          <a:p>
            <a:pPr marL="342900" indent="-342900">
              <a:buFont typeface="Arial" panose="020B0604020202020204" pitchFamily="34" charset="0"/>
              <a:buChar char="•"/>
            </a:pPr>
            <a:endParaRPr lang="es-ES" sz="2400" dirty="0" smtClean="0">
              <a:solidFill>
                <a:srgbClr val="002060"/>
              </a:solidFill>
            </a:endParaRPr>
          </a:p>
          <a:p>
            <a:pPr>
              <a:lnSpc>
                <a:spcPct val="150000"/>
              </a:lnSpc>
            </a:pPr>
            <a:endParaRPr lang="es-ES"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13988488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33</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3" name="CuadroTexto 2"/>
          <p:cNvSpPr txBox="1"/>
          <p:nvPr/>
        </p:nvSpPr>
        <p:spPr>
          <a:xfrm>
            <a:off x="3111252" y="994245"/>
            <a:ext cx="5796843" cy="369332"/>
          </a:xfrm>
          <a:prstGeom prst="rect">
            <a:avLst/>
          </a:prstGeom>
          <a:noFill/>
        </p:spPr>
        <p:txBody>
          <a:bodyPr wrap="none" rtlCol="0">
            <a:spAutoFit/>
          </a:bodyPr>
          <a:lstStyle/>
          <a:p>
            <a:r>
              <a:rPr lang="es-CL" dirty="0" smtClean="0">
                <a:solidFill>
                  <a:srgbClr val="FF0000"/>
                </a:solidFill>
              </a:rPr>
              <a:t>CRIMENES DE LESA HUMANIDAD                                      </a:t>
            </a:r>
            <a:r>
              <a:rPr lang="es-CL" dirty="0">
                <a:solidFill>
                  <a:schemeClr val="bg1"/>
                </a:solidFill>
              </a:rPr>
              <a:t>5</a:t>
            </a:r>
            <a:r>
              <a:rPr lang="es-CL" dirty="0" smtClean="0">
                <a:solidFill>
                  <a:schemeClr val="bg1"/>
                </a:solidFill>
              </a:rPr>
              <a:t> : 41</a:t>
            </a:r>
            <a:endParaRPr lang="es-CL" dirty="0">
              <a:solidFill>
                <a:srgbClr val="FF0000"/>
              </a:solidFill>
            </a:endParaRPr>
          </a:p>
        </p:txBody>
      </p:sp>
      <p:sp>
        <p:nvSpPr>
          <p:cNvPr id="11" name="CuadroTexto 10"/>
          <p:cNvSpPr txBox="1"/>
          <p:nvPr/>
        </p:nvSpPr>
        <p:spPr>
          <a:xfrm>
            <a:off x="3419872" y="3573016"/>
            <a:ext cx="1813317" cy="646331"/>
          </a:xfrm>
          <a:prstGeom prst="rect">
            <a:avLst/>
          </a:prstGeom>
          <a:noFill/>
        </p:spPr>
        <p:txBody>
          <a:bodyPr wrap="none" rtlCol="0">
            <a:spAutoFit/>
          </a:bodyPr>
          <a:lstStyle/>
          <a:p>
            <a:r>
              <a:rPr lang="es-ES" sz="3600" dirty="0" smtClean="0">
                <a:solidFill>
                  <a:schemeClr val="bg1"/>
                </a:solidFill>
              </a:rPr>
              <a:t>Video 7  </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34</a:t>
            </a:fld>
            <a:endParaRPr lang="es-ES" dirty="0">
              <a:solidFill>
                <a:srgbClr val="002060"/>
              </a:solidFill>
            </a:endParaRPr>
          </a:p>
        </p:txBody>
      </p:sp>
      <p:sp>
        <p:nvSpPr>
          <p:cNvPr id="13" name="12 Rectángulo"/>
          <p:cNvSpPr/>
          <p:nvPr/>
        </p:nvSpPr>
        <p:spPr>
          <a:xfrm>
            <a:off x="827584" y="1124744"/>
            <a:ext cx="7848872"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la competencia de la corte – </a:t>
            </a:r>
          </a:p>
          <a:p>
            <a:pPr marL="457200" indent="-457200" algn="ctr"/>
            <a:r>
              <a:rPr lang="es-ES" sz="2400" dirty="0" smtClean="0">
                <a:solidFill>
                  <a:srgbClr val="002060"/>
                </a:solidFill>
              </a:rPr>
              <a:t>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2400" b="1" dirty="0" smtClean="0">
                <a:solidFill>
                  <a:srgbClr val="002060"/>
                </a:solidFill>
              </a:rPr>
              <a:t>Crímenes y delitos de guerra</a:t>
            </a:r>
            <a:r>
              <a:rPr lang="es-ES" sz="2400" dirty="0" smtClean="0">
                <a:solidFill>
                  <a:srgbClr val="002060"/>
                </a:solidFill>
              </a:rPr>
              <a:t>. Se aplica en un conflicto armado, nacional o internacional, sobre; civiles, heridos, náufragos, prisioneros de guerra, agentes diplomáticos, agencias de paz (cruz roja), quienes hayan depuesto las armas (conflicto interno), bienes protegidos (hospitales o iglesias).</a:t>
            </a:r>
          </a:p>
          <a:p>
            <a:pPr>
              <a:lnSpc>
                <a:spcPct val="150000"/>
              </a:lnSpc>
            </a:pPr>
            <a:r>
              <a:rPr lang="es-ES" sz="2400" dirty="0" smtClean="0">
                <a:solidFill>
                  <a:srgbClr val="002060"/>
                </a:solidFill>
              </a:rPr>
              <a:t>Infraccionan el DIH.</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35</a:t>
            </a:fld>
            <a:endParaRPr lang="es-ES" dirty="0">
              <a:solidFill>
                <a:srgbClr val="002060"/>
              </a:solidFill>
            </a:endParaRPr>
          </a:p>
        </p:txBody>
      </p:sp>
      <p:sp>
        <p:nvSpPr>
          <p:cNvPr id="13" name="12 Rectángulo"/>
          <p:cNvSpPr/>
          <p:nvPr/>
        </p:nvSpPr>
        <p:spPr>
          <a:xfrm>
            <a:off x="827584" y="1124744"/>
            <a:ext cx="7848872"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la competencia de la corte –</a:t>
            </a:r>
          </a:p>
          <a:p>
            <a:pPr marL="457200" indent="-457200" algn="ctr"/>
            <a:r>
              <a:rPr lang="es-ES" sz="2400" dirty="0" smtClean="0">
                <a:solidFill>
                  <a:srgbClr val="002060"/>
                </a:solidFill>
              </a:rPr>
              <a:t>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s-ES" sz="2400" dirty="0" smtClean="0">
                <a:solidFill>
                  <a:srgbClr val="002060"/>
                </a:solidFill>
              </a:rPr>
              <a:t>Dar muerte.</a:t>
            </a:r>
          </a:p>
          <a:p>
            <a:r>
              <a:rPr lang="es-ES" sz="2400" dirty="0" smtClean="0">
                <a:solidFill>
                  <a:srgbClr val="002060"/>
                </a:solidFill>
              </a:rPr>
              <a:t>Herir.</a:t>
            </a:r>
          </a:p>
          <a:p>
            <a:r>
              <a:rPr lang="es-ES" sz="2400" dirty="0" smtClean="0">
                <a:solidFill>
                  <a:srgbClr val="002060"/>
                </a:solidFill>
              </a:rPr>
              <a:t>Tomar rehén.</a:t>
            </a:r>
          </a:p>
          <a:p>
            <a:r>
              <a:rPr lang="es-ES" sz="2400" dirty="0" smtClean="0">
                <a:solidFill>
                  <a:srgbClr val="002060"/>
                </a:solidFill>
              </a:rPr>
              <a:t>Torturar.</a:t>
            </a:r>
          </a:p>
          <a:p>
            <a:r>
              <a:rPr lang="es-ES" sz="2400" dirty="0" smtClean="0">
                <a:solidFill>
                  <a:srgbClr val="002060"/>
                </a:solidFill>
              </a:rPr>
              <a:t>Privar de alimentos.</a:t>
            </a:r>
          </a:p>
          <a:p>
            <a:r>
              <a:rPr lang="es-ES" sz="2400" dirty="0" smtClean="0">
                <a:solidFill>
                  <a:srgbClr val="002060"/>
                </a:solidFill>
              </a:rPr>
              <a:t>Causar lesiones.</a:t>
            </a:r>
          </a:p>
          <a:p>
            <a:r>
              <a:rPr lang="es-ES" sz="2400" dirty="0" smtClean="0">
                <a:solidFill>
                  <a:srgbClr val="002060"/>
                </a:solidFill>
              </a:rPr>
              <a:t>Abuso sexual.</a:t>
            </a:r>
          </a:p>
          <a:p>
            <a:r>
              <a:rPr lang="es-ES" sz="2400" dirty="0" smtClean="0">
                <a:solidFill>
                  <a:srgbClr val="002060"/>
                </a:solidFill>
              </a:rPr>
              <a:t>Trato humillante.</a:t>
            </a:r>
          </a:p>
          <a:p>
            <a:endParaRPr lang="es-ES" sz="2400" dirty="0" smtClean="0">
              <a:solidFill>
                <a:srgbClr val="002060"/>
              </a:solidFill>
            </a:endParaRPr>
          </a:p>
          <a:p>
            <a:r>
              <a:rPr lang="es-ES" sz="2400" dirty="0" smtClean="0">
                <a:solidFill>
                  <a:srgbClr val="002060"/>
                </a:solidFill>
              </a:rPr>
              <a:t>Denegar un juicio justo.</a:t>
            </a:r>
          </a:p>
          <a:p>
            <a:r>
              <a:rPr lang="es-ES" sz="2400" dirty="0" smtClean="0">
                <a:solidFill>
                  <a:srgbClr val="002060"/>
                </a:solidFill>
              </a:rPr>
              <a:t>Reclutar menores de edad.</a:t>
            </a:r>
          </a:p>
          <a:p>
            <a:r>
              <a:rPr lang="es-ES" sz="2400" dirty="0" smtClean="0">
                <a:solidFill>
                  <a:srgbClr val="002060"/>
                </a:solidFill>
              </a:rPr>
              <a:t>Apropiarse de bienes.</a:t>
            </a:r>
          </a:p>
          <a:p>
            <a:r>
              <a:rPr lang="es-ES" sz="2400" dirty="0" smtClean="0">
                <a:solidFill>
                  <a:srgbClr val="002060"/>
                </a:solidFill>
              </a:rPr>
              <a:t>Saqueo.</a:t>
            </a:r>
          </a:p>
          <a:p>
            <a:r>
              <a:rPr lang="es-ES" sz="2400" dirty="0" smtClean="0">
                <a:solidFill>
                  <a:srgbClr val="002060"/>
                </a:solidFill>
              </a:rPr>
              <a:t>Uso indebido de bandera blanca.</a:t>
            </a:r>
          </a:p>
          <a:p>
            <a:r>
              <a:rPr lang="es-ES" sz="2400" dirty="0" smtClean="0">
                <a:solidFill>
                  <a:srgbClr val="002060"/>
                </a:solidFill>
              </a:rPr>
              <a:t>Destrucción .</a:t>
            </a:r>
          </a:p>
          <a:p>
            <a:r>
              <a:rPr lang="es-ES" sz="2400" dirty="0" smtClean="0">
                <a:solidFill>
                  <a:srgbClr val="002060"/>
                </a:solidFill>
              </a:rPr>
              <a:t>Monumentos históricos.</a:t>
            </a: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36</a:t>
            </a:fld>
            <a:endParaRPr lang="es-ES" dirty="0">
              <a:solidFill>
                <a:srgbClr val="002060"/>
              </a:solidFill>
            </a:endParaRPr>
          </a:p>
        </p:txBody>
      </p:sp>
      <p:sp>
        <p:nvSpPr>
          <p:cNvPr id="13" name="12 Rectángulo"/>
          <p:cNvSpPr/>
          <p:nvPr/>
        </p:nvSpPr>
        <p:spPr>
          <a:xfrm>
            <a:off x="827584" y="1124744"/>
            <a:ext cx="7848872"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la competencia de la corte –</a:t>
            </a:r>
          </a:p>
          <a:p>
            <a:pPr marL="457200" indent="-457200" algn="ctr"/>
            <a:r>
              <a:rPr lang="es-ES" sz="2400" dirty="0" smtClean="0">
                <a:solidFill>
                  <a:srgbClr val="002060"/>
                </a:solidFill>
              </a:rPr>
              <a:t>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marL="342900" indent="-342900">
              <a:buFont typeface="Arial" panose="020B0604020202020204" pitchFamily="34" charset="0"/>
              <a:buChar char="•"/>
            </a:pPr>
            <a:r>
              <a:rPr lang="es-ES" sz="2400" dirty="0" smtClean="0">
                <a:solidFill>
                  <a:srgbClr val="002060"/>
                </a:solidFill>
              </a:rPr>
              <a:t>Crímenes de guerra de la II Guerra Mundial.</a:t>
            </a:r>
          </a:p>
          <a:p>
            <a:pPr marL="342900" indent="-342900">
              <a:buFont typeface="Arial" panose="020B0604020202020204" pitchFamily="34" charset="0"/>
              <a:buChar char="•"/>
            </a:pPr>
            <a:r>
              <a:rPr lang="es-ES" sz="2400" dirty="0" smtClean="0">
                <a:solidFill>
                  <a:srgbClr val="002060"/>
                </a:solidFill>
              </a:rPr>
              <a:t>Siria</a:t>
            </a:r>
          </a:p>
          <a:p>
            <a:pPr marL="342900" indent="-342900">
              <a:buFont typeface="Arial" panose="020B0604020202020204" pitchFamily="34" charset="0"/>
              <a:buChar char="•"/>
            </a:pPr>
            <a:r>
              <a:rPr lang="es-ES" sz="2400" dirty="0" smtClean="0">
                <a:solidFill>
                  <a:srgbClr val="002060"/>
                </a:solidFill>
              </a:rPr>
              <a:t>Yemen</a:t>
            </a:r>
          </a:p>
          <a:p>
            <a:endParaRPr lang="es-ES" sz="2400" dirty="0" smtClean="0">
              <a:solidFill>
                <a:srgbClr val="002060"/>
              </a:solidFill>
            </a:endParaRPr>
          </a:p>
          <a:p>
            <a:endParaRPr lang="es-ES" sz="2400" dirty="0" smtClean="0">
              <a:solidFill>
                <a:srgbClr val="002060"/>
              </a:solidFill>
            </a:endParaRP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3080782" y="3881865"/>
            <a:ext cx="1563226" cy="2276872"/>
          </a:xfrm>
          <a:prstGeom prst="rect">
            <a:avLst/>
          </a:prstGeom>
        </p:spPr>
      </p:pic>
      <p:sp>
        <p:nvSpPr>
          <p:cNvPr id="3" name="CuadroTexto 2"/>
          <p:cNvSpPr txBox="1"/>
          <p:nvPr/>
        </p:nvSpPr>
        <p:spPr>
          <a:xfrm>
            <a:off x="4953436" y="4199393"/>
            <a:ext cx="3535904" cy="1200329"/>
          </a:xfrm>
          <a:prstGeom prst="rect">
            <a:avLst/>
          </a:prstGeom>
          <a:noFill/>
        </p:spPr>
        <p:txBody>
          <a:bodyPr wrap="none" rtlCol="0">
            <a:spAutoFit/>
          </a:bodyPr>
          <a:lstStyle/>
          <a:p>
            <a:r>
              <a:rPr lang="es-CL" sz="2400" dirty="0" err="1" smtClean="0">
                <a:solidFill>
                  <a:schemeClr val="bg1"/>
                </a:solidFill>
              </a:rPr>
              <a:t>Bachar</a:t>
            </a:r>
            <a:r>
              <a:rPr lang="es-CL" sz="2400" dirty="0" smtClean="0">
                <a:solidFill>
                  <a:schemeClr val="bg1"/>
                </a:solidFill>
              </a:rPr>
              <a:t> al Assad presidente</a:t>
            </a:r>
          </a:p>
          <a:p>
            <a:r>
              <a:rPr lang="es-CL" sz="2400" dirty="0" smtClean="0">
                <a:solidFill>
                  <a:schemeClr val="bg1"/>
                </a:solidFill>
              </a:rPr>
              <a:t>de Siria.</a:t>
            </a:r>
          </a:p>
          <a:p>
            <a:r>
              <a:rPr lang="es-CL" sz="2400" dirty="0" smtClean="0">
                <a:solidFill>
                  <a:schemeClr val="bg1"/>
                </a:solidFill>
              </a:rPr>
              <a:t>Más de 500.000 muertos.</a:t>
            </a:r>
            <a:endParaRPr lang="es-CL" sz="2400" dirty="0">
              <a:solidFill>
                <a:schemeClr val="bg1"/>
              </a:solidFill>
            </a:endParaRPr>
          </a:p>
        </p:txBody>
      </p:sp>
    </p:spTree>
    <p:extLst>
      <p:ext uri="{BB962C8B-B14F-4D97-AF65-F5344CB8AC3E}">
        <p14:creationId xmlns:p14="http://schemas.microsoft.com/office/powerpoint/2010/main" val="10346407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37</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3" name="CuadroTexto 2"/>
          <p:cNvSpPr txBox="1"/>
          <p:nvPr/>
        </p:nvSpPr>
        <p:spPr>
          <a:xfrm>
            <a:off x="3440229" y="1000043"/>
            <a:ext cx="5478744" cy="369332"/>
          </a:xfrm>
          <a:prstGeom prst="rect">
            <a:avLst/>
          </a:prstGeom>
          <a:noFill/>
        </p:spPr>
        <p:txBody>
          <a:bodyPr wrap="none" rtlCol="0">
            <a:spAutoFit/>
          </a:bodyPr>
          <a:lstStyle/>
          <a:p>
            <a:r>
              <a:rPr lang="es-CL" dirty="0" smtClean="0">
                <a:solidFill>
                  <a:srgbClr val="FF0000"/>
                </a:solidFill>
              </a:rPr>
              <a:t>CRIMENES DE GUERRA                                                    </a:t>
            </a:r>
            <a:r>
              <a:rPr lang="es-CL" dirty="0" smtClean="0">
                <a:solidFill>
                  <a:schemeClr val="bg1"/>
                </a:solidFill>
              </a:rPr>
              <a:t>4:20</a:t>
            </a:r>
            <a:endParaRPr lang="es-CL" dirty="0">
              <a:solidFill>
                <a:schemeClr val="bg1"/>
              </a:solidFill>
            </a:endParaRPr>
          </a:p>
        </p:txBody>
      </p:sp>
      <p:sp>
        <p:nvSpPr>
          <p:cNvPr id="4" name="CuadroTexto 3"/>
          <p:cNvSpPr txBox="1"/>
          <p:nvPr/>
        </p:nvSpPr>
        <p:spPr>
          <a:xfrm>
            <a:off x="3451363" y="3326968"/>
            <a:ext cx="1604927" cy="646331"/>
          </a:xfrm>
          <a:prstGeom prst="rect">
            <a:avLst/>
          </a:prstGeom>
          <a:noFill/>
        </p:spPr>
        <p:txBody>
          <a:bodyPr wrap="none" rtlCol="0">
            <a:spAutoFit/>
          </a:bodyPr>
          <a:lstStyle/>
          <a:p>
            <a:r>
              <a:rPr lang="es-ES" sz="3600" dirty="0" smtClean="0">
                <a:solidFill>
                  <a:schemeClr val="bg1"/>
                </a:solidFill>
              </a:rPr>
              <a:t>Video 8</a:t>
            </a:r>
            <a:endParaRPr lang="en-US" sz="3600" dirty="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38</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3" name="CuadroTexto 2"/>
          <p:cNvSpPr txBox="1"/>
          <p:nvPr/>
        </p:nvSpPr>
        <p:spPr>
          <a:xfrm>
            <a:off x="2699792" y="900742"/>
            <a:ext cx="4497193" cy="707886"/>
          </a:xfrm>
          <a:prstGeom prst="rect">
            <a:avLst/>
          </a:prstGeom>
          <a:noFill/>
        </p:spPr>
        <p:txBody>
          <a:bodyPr wrap="none" rtlCol="0">
            <a:spAutoFit/>
          </a:bodyPr>
          <a:lstStyle/>
          <a:p>
            <a:r>
              <a:rPr lang="es-CL" sz="4000" dirty="0" smtClean="0">
                <a:solidFill>
                  <a:schemeClr val="bg1"/>
                </a:solidFill>
              </a:rPr>
              <a:t>MATANZA DE MY LAI</a:t>
            </a:r>
            <a:endParaRPr lang="es-CL" sz="4000" dirty="0">
              <a:solidFill>
                <a:schemeClr val="bg1"/>
              </a:solidFill>
            </a:endParaRPr>
          </a:p>
        </p:txBody>
      </p:sp>
      <p:pic>
        <p:nvPicPr>
          <p:cNvPr id="2" name="Imagen 1"/>
          <p:cNvPicPr>
            <a:picLocks noChangeAspect="1"/>
          </p:cNvPicPr>
          <p:nvPr/>
        </p:nvPicPr>
        <p:blipFill>
          <a:blip r:embed="rId2"/>
          <a:stretch>
            <a:fillRect/>
          </a:stretch>
        </p:blipFill>
        <p:spPr>
          <a:xfrm>
            <a:off x="328258" y="1608628"/>
            <a:ext cx="3481762" cy="2684468"/>
          </a:xfrm>
          <a:prstGeom prst="rect">
            <a:avLst/>
          </a:prstGeom>
        </p:spPr>
      </p:pic>
      <p:sp>
        <p:nvSpPr>
          <p:cNvPr id="7" name="Rectángulo 6"/>
          <p:cNvSpPr/>
          <p:nvPr/>
        </p:nvSpPr>
        <p:spPr>
          <a:xfrm>
            <a:off x="4400285" y="1449940"/>
            <a:ext cx="4572000" cy="5016758"/>
          </a:xfrm>
          <a:prstGeom prst="rect">
            <a:avLst/>
          </a:prstGeom>
        </p:spPr>
        <p:txBody>
          <a:bodyPr>
            <a:spAutoFit/>
          </a:bodyPr>
          <a:lstStyle/>
          <a:p>
            <a:pPr algn="just"/>
            <a:r>
              <a:rPr lang="es-ES" sz="2000" dirty="0" smtClean="0">
                <a:solidFill>
                  <a:schemeClr val="bg1"/>
                </a:solidFill>
              </a:rPr>
              <a:t>Durante la guerra de Vietnam, en 1968, el Teniente </a:t>
            </a:r>
            <a:r>
              <a:rPr lang="es-ES" sz="2000" dirty="0" err="1" smtClean="0">
                <a:solidFill>
                  <a:schemeClr val="bg1"/>
                </a:solidFill>
              </a:rPr>
              <a:t>Calley</a:t>
            </a:r>
            <a:r>
              <a:rPr lang="es-ES" sz="2000" dirty="0" smtClean="0">
                <a:solidFill>
                  <a:schemeClr val="bg1"/>
                </a:solidFill>
              </a:rPr>
              <a:t>, del ejército USA, con </a:t>
            </a:r>
            <a:r>
              <a:rPr lang="es-ES" sz="2000" dirty="0">
                <a:solidFill>
                  <a:schemeClr val="bg1"/>
                </a:solidFill>
              </a:rPr>
              <a:t>sus hombres violaron a las mujeres y las niñas, mataron el ganado y prendieron fuego a las casas hasta dejar el poblado arrasado por completo. Para terminar, reunieron a los supervivientes en una acequia.</a:t>
            </a:r>
          </a:p>
          <a:p>
            <a:pPr algn="just"/>
            <a:r>
              <a:rPr lang="es-ES" sz="2000" dirty="0" smtClean="0">
                <a:solidFill>
                  <a:schemeClr val="bg1"/>
                </a:solidFill>
              </a:rPr>
              <a:t>Los </a:t>
            </a:r>
            <a:r>
              <a:rPr lang="es-ES" sz="2000" dirty="0">
                <a:solidFill>
                  <a:schemeClr val="bg1"/>
                </a:solidFill>
              </a:rPr>
              <a:t>pilotos y artilleros vieron cómo </a:t>
            </a:r>
            <a:r>
              <a:rPr lang="es-ES" sz="2000" dirty="0" err="1">
                <a:solidFill>
                  <a:schemeClr val="bg1"/>
                </a:solidFill>
              </a:rPr>
              <a:t>Calley</a:t>
            </a:r>
            <a:r>
              <a:rPr lang="es-ES" sz="2000" dirty="0">
                <a:solidFill>
                  <a:schemeClr val="bg1"/>
                </a:solidFill>
              </a:rPr>
              <a:t> disparó su arma contra ellos y ordenó a sus hombres que hicieran lo mismo hasta matar a todos los habitantes de la zona (es decir, ancianos, mujeres y niños). Por "defectos" en la investigación, no se sabe la cifra exacta de asesinados, pero se estima que debió estar entre 347 y 504.</a:t>
            </a:r>
            <a:endParaRPr lang="en-US" sz="2000" dirty="0">
              <a:solidFill>
                <a:schemeClr val="bg1"/>
              </a:solidFill>
            </a:endParaRPr>
          </a:p>
        </p:txBody>
      </p:sp>
      <p:pic>
        <p:nvPicPr>
          <p:cNvPr id="11" name="Imagen 10"/>
          <p:cNvPicPr>
            <a:picLocks noChangeAspect="1"/>
          </p:cNvPicPr>
          <p:nvPr/>
        </p:nvPicPr>
        <p:blipFill>
          <a:blip r:embed="rId3"/>
          <a:stretch>
            <a:fillRect/>
          </a:stretch>
        </p:blipFill>
        <p:spPr>
          <a:xfrm>
            <a:off x="780057" y="4453601"/>
            <a:ext cx="2392644" cy="2267874"/>
          </a:xfrm>
          <a:prstGeom prst="rect">
            <a:avLst/>
          </a:prstGeom>
        </p:spPr>
      </p:pic>
    </p:spTree>
    <p:extLst>
      <p:ext uri="{BB962C8B-B14F-4D97-AF65-F5344CB8AC3E}">
        <p14:creationId xmlns:p14="http://schemas.microsoft.com/office/powerpoint/2010/main" val="42614406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39</a:t>
            </a:fld>
            <a:endParaRPr lang="es-ES" dirty="0">
              <a:solidFill>
                <a:srgbClr val="002060"/>
              </a:solidFill>
            </a:endParaRPr>
          </a:p>
        </p:txBody>
      </p:sp>
      <p:sp>
        <p:nvSpPr>
          <p:cNvPr id="13" name="12 Rectángulo"/>
          <p:cNvSpPr/>
          <p:nvPr/>
        </p:nvSpPr>
        <p:spPr>
          <a:xfrm>
            <a:off x="827584" y="1124744"/>
            <a:ext cx="7848872"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6</a:t>
            </a:r>
            <a:r>
              <a:rPr lang="es-ES" sz="2400" dirty="0" smtClean="0">
                <a:solidFill>
                  <a:srgbClr val="002060"/>
                </a:solidFill>
              </a:rPr>
              <a:t>. Crímenes de la competencia de la corte –</a:t>
            </a:r>
          </a:p>
          <a:p>
            <a:pPr marL="457200" indent="-457200" algn="ctr"/>
            <a:r>
              <a:rPr lang="es-ES" sz="2400" dirty="0" smtClean="0">
                <a:solidFill>
                  <a:srgbClr val="002060"/>
                </a:solidFill>
              </a:rPr>
              <a:t>Crímenes  y delitos de guerra.</a:t>
            </a:r>
          </a:p>
        </p:txBody>
      </p:sp>
      <p:sp>
        <p:nvSpPr>
          <p:cNvPr id="14" name="13 Rectángulo redondeado"/>
          <p:cNvSpPr/>
          <p:nvPr/>
        </p:nvSpPr>
        <p:spPr>
          <a:xfrm>
            <a:off x="395536" y="2492896"/>
            <a:ext cx="8460432" cy="39604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s-ES" sz="2400" dirty="0" smtClean="0">
                <a:solidFill>
                  <a:srgbClr val="002060"/>
                </a:solidFill>
              </a:rPr>
              <a:t>Dar muerte.</a:t>
            </a:r>
          </a:p>
          <a:p>
            <a:r>
              <a:rPr lang="es-ES" sz="2400" dirty="0" smtClean="0">
                <a:solidFill>
                  <a:srgbClr val="002060"/>
                </a:solidFill>
              </a:rPr>
              <a:t>Herir.</a:t>
            </a:r>
          </a:p>
          <a:p>
            <a:r>
              <a:rPr lang="es-ES" sz="2400" dirty="0" smtClean="0">
                <a:solidFill>
                  <a:srgbClr val="002060"/>
                </a:solidFill>
              </a:rPr>
              <a:t>Tomar rehén.</a:t>
            </a:r>
          </a:p>
          <a:p>
            <a:r>
              <a:rPr lang="es-ES" sz="2400" dirty="0" smtClean="0">
                <a:solidFill>
                  <a:srgbClr val="002060"/>
                </a:solidFill>
              </a:rPr>
              <a:t>Torturar.</a:t>
            </a:r>
          </a:p>
          <a:p>
            <a:r>
              <a:rPr lang="es-ES" sz="2400" dirty="0" smtClean="0">
                <a:solidFill>
                  <a:srgbClr val="002060"/>
                </a:solidFill>
              </a:rPr>
              <a:t>Privar de alimentos.</a:t>
            </a:r>
          </a:p>
          <a:p>
            <a:r>
              <a:rPr lang="es-ES" sz="2400" dirty="0" smtClean="0">
                <a:solidFill>
                  <a:srgbClr val="002060"/>
                </a:solidFill>
              </a:rPr>
              <a:t>Causar lesiones.</a:t>
            </a:r>
          </a:p>
          <a:p>
            <a:r>
              <a:rPr lang="es-ES" sz="2400" dirty="0" smtClean="0">
                <a:solidFill>
                  <a:srgbClr val="002060"/>
                </a:solidFill>
              </a:rPr>
              <a:t>Abuso sexual.</a:t>
            </a:r>
          </a:p>
          <a:p>
            <a:r>
              <a:rPr lang="es-ES" sz="2400" dirty="0" smtClean="0">
                <a:solidFill>
                  <a:srgbClr val="002060"/>
                </a:solidFill>
              </a:rPr>
              <a:t>Trato humillante.</a:t>
            </a:r>
          </a:p>
          <a:p>
            <a:endParaRPr lang="es-ES" sz="2400" dirty="0" smtClean="0">
              <a:solidFill>
                <a:srgbClr val="002060"/>
              </a:solidFill>
            </a:endParaRPr>
          </a:p>
          <a:p>
            <a:r>
              <a:rPr lang="es-ES" sz="2400" dirty="0" smtClean="0">
                <a:solidFill>
                  <a:srgbClr val="002060"/>
                </a:solidFill>
              </a:rPr>
              <a:t>Denegar un juicio justo.</a:t>
            </a:r>
          </a:p>
          <a:p>
            <a:r>
              <a:rPr lang="es-ES" sz="2400" dirty="0" smtClean="0">
                <a:solidFill>
                  <a:srgbClr val="002060"/>
                </a:solidFill>
              </a:rPr>
              <a:t>Reclutar menores de edad.</a:t>
            </a:r>
          </a:p>
          <a:p>
            <a:r>
              <a:rPr lang="es-ES" sz="2400" dirty="0" smtClean="0">
                <a:solidFill>
                  <a:srgbClr val="002060"/>
                </a:solidFill>
              </a:rPr>
              <a:t>Apropiarse de bienes.</a:t>
            </a:r>
          </a:p>
          <a:p>
            <a:r>
              <a:rPr lang="es-ES" sz="2400" dirty="0" smtClean="0">
                <a:solidFill>
                  <a:srgbClr val="002060"/>
                </a:solidFill>
              </a:rPr>
              <a:t>Saqueo.</a:t>
            </a:r>
          </a:p>
          <a:p>
            <a:r>
              <a:rPr lang="es-ES" sz="2400" dirty="0" smtClean="0">
                <a:solidFill>
                  <a:srgbClr val="002060"/>
                </a:solidFill>
              </a:rPr>
              <a:t>Uso indebido de bandera blanca.</a:t>
            </a:r>
          </a:p>
          <a:p>
            <a:r>
              <a:rPr lang="es-ES" sz="2400" dirty="0" smtClean="0">
                <a:solidFill>
                  <a:srgbClr val="002060"/>
                </a:solidFill>
              </a:rPr>
              <a:t>Destrucción .</a:t>
            </a:r>
          </a:p>
          <a:p>
            <a:r>
              <a:rPr lang="es-ES" sz="2400" dirty="0" smtClean="0">
                <a:solidFill>
                  <a:srgbClr val="002060"/>
                </a:solidFill>
              </a:rPr>
              <a:t>Monumentos históricos.</a:t>
            </a:r>
          </a:p>
          <a:p>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Elipse 1"/>
          <p:cNvSpPr/>
          <p:nvPr/>
        </p:nvSpPr>
        <p:spPr>
          <a:xfrm>
            <a:off x="4139952" y="3140968"/>
            <a:ext cx="4176464"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8140502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40</a:t>
            </a:fld>
            <a:endParaRPr lang="es-ES" dirty="0">
              <a:solidFill>
                <a:srgbClr val="002060"/>
              </a:solidFill>
            </a:endParaRPr>
          </a:p>
        </p:txBody>
      </p:sp>
      <p:sp>
        <p:nvSpPr>
          <p:cNvPr id="13" name="12 Rectángulo"/>
          <p:cNvSpPr/>
          <p:nvPr/>
        </p:nvSpPr>
        <p:spPr>
          <a:xfrm>
            <a:off x="827584" y="1085835"/>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7</a:t>
            </a:r>
            <a:r>
              <a:rPr lang="es-ES" sz="2400" dirty="0" smtClean="0">
                <a:solidFill>
                  <a:srgbClr val="002060"/>
                </a:solidFill>
              </a:rPr>
              <a:t>. Crímenes de la competencia de la Corte - Genocidio </a:t>
            </a:r>
          </a:p>
        </p:txBody>
      </p:sp>
      <p:sp>
        <p:nvSpPr>
          <p:cNvPr id="14" name="13 Rectángulo redondeado"/>
          <p:cNvSpPr/>
          <p:nvPr/>
        </p:nvSpPr>
        <p:spPr>
          <a:xfrm>
            <a:off x="251520" y="2204864"/>
            <a:ext cx="8892480" cy="4032448"/>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nSpc>
                <a:spcPct val="150000"/>
              </a:lnSpc>
            </a:pPr>
            <a:endParaRPr lang="es-ES" sz="2000" dirty="0" smtClean="0">
              <a:solidFill>
                <a:srgbClr val="002060"/>
              </a:solidFill>
            </a:endParaRPr>
          </a:p>
          <a:p>
            <a:pPr>
              <a:lnSpc>
                <a:spcPct val="150000"/>
              </a:lnSpc>
            </a:pPr>
            <a:r>
              <a:rPr lang="es-ES" sz="2400" b="1" dirty="0" smtClean="0">
                <a:solidFill>
                  <a:srgbClr val="002060"/>
                </a:solidFill>
              </a:rPr>
              <a:t>Genocidio</a:t>
            </a:r>
            <a:r>
              <a:rPr lang="es-ES" sz="2400" dirty="0" smtClean="0">
                <a:solidFill>
                  <a:srgbClr val="002060"/>
                </a:solidFill>
              </a:rPr>
              <a:t>, perpetrados con la intención de destruir total o parcialmente a un grupo nacional, étnico, racial o religioso :</a:t>
            </a:r>
          </a:p>
          <a:p>
            <a:pPr>
              <a:lnSpc>
                <a:spcPct val="150000"/>
              </a:lnSpc>
            </a:pPr>
            <a:r>
              <a:rPr lang="es-ES" sz="2000" dirty="0" smtClean="0">
                <a:solidFill>
                  <a:srgbClr val="002060"/>
                </a:solidFill>
              </a:rPr>
              <a:t>a) Matanza de miembros del grupo; </a:t>
            </a:r>
          </a:p>
          <a:p>
            <a:pPr>
              <a:lnSpc>
                <a:spcPct val="150000"/>
              </a:lnSpc>
            </a:pPr>
            <a:r>
              <a:rPr lang="es-ES" sz="2000" dirty="0" smtClean="0">
                <a:solidFill>
                  <a:srgbClr val="002060"/>
                </a:solidFill>
              </a:rPr>
              <a:t>b) Lesión grave a la integridad física o mental de los miembros del grupo; </a:t>
            </a:r>
          </a:p>
          <a:p>
            <a:pPr>
              <a:lnSpc>
                <a:spcPct val="150000"/>
              </a:lnSpc>
            </a:pPr>
            <a:r>
              <a:rPr lang="es-ES" sz="2000" dirty="0" smtClean="0">
                <a:solidFill>
                  <a:srgbClr val="002060"/>
                </a:solidFill>
              </a:rPr>
              <a:t>c) Sometimiento intencional del grupo a condiciones de existencia que hayan de acarrear su destrucción física, total o parcial; </a:t>
            </a:r>
          </a:p>
          <a:p>
            <a:pPr>
              <a:lnSpc>
                <a:spcPct val="150000"/>
              </a:lnSpc>
            </a:pPr>
            <a:r>
              <a:rPr lang="es-ES" sz="2000" dirty="0" smtClean="0">
                <a:solidFill>
                  <a:srgbClr val="002060"/>
                </a:solidFill>
              </a:rPr>
              <a:t>d) Medidas destinadas a impedir nacimientos en el seno del grupo; </a:t>
            </a:r>
          </a:p>
          <a:p>
            <a:pPr>
              <a:lnSpc>
                <a:spcPct val="150000"/>
              </a:lnSpc>
            </a:pPr>
            <a:r>
              <a:rPr lang="es-ES" sz="2000" dirty="0" smtClean="0">
                <a:solidFill>
                  <a:srgbClr val="002060"/>
                </a:solidFill>
              </a:rPr>
              <a:t>e) Traslado por la fuerza de niños del grupo a otro grupo. </a:t>
            </a:r>
            <a:endParaRPr lang="es-ES" sz="2000" dirty="0">
              <a:solidFill>
                <a:srgbClr val="002060"/>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41</a:t>
            </a:fld>
            <a:endParaRPr lang="es-ES" dirty="0">
              <a:solidFill>
                <a:srgbClr val="002060"/>
              </a:solidFill>
            </a:endParaRPr>
          </a:p>
        </p:txBody>
      </p:sp>
      <p:sp>
        <p:nvSpPr>
          <p:cNvPr id="13" name="12 Rectángulo"/>
          <p:cNvSpPr/>
          <p:nvPr/>
        </p:nvSpPr>
        <p:spPr>
          <a:xfrm>
            <a:off x="755576" y="1052736"/>
            <a:ext cx="7848872" cy="830997"/>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DERECHO PENAL EN DD.HH. </a:t>
            </a:r>
          </a:p>
          <a:p>
            <a:pPr marL="457200" indent="-457200" algn="ctr"/>
            <a:r>
              <a:rPr lang="es-ES" sz="2400" dirty="0">
                <a:solidFill>
                  <a:srgbClr val="002060"/>
                </a:solidFill>
              </a:rPr>
              <a:t>7</a:t>
            </a:r>
            <a:r>
              <a:rPr lang="es-ES" sz="2400" dirty="0" smtClean="0">
                <a:solidFill>
                  <a:srgbClr val="002060"/>
                </a:solidFill>
              </a:rPr>
              <a:t>. Crímenes de la competencia de la Corte - Genocidio </a:t>
            </a:r>
          </a:p>
        </p:txBody>
      </p:sp>
      <p:sp>
        <p:nvSpPr>
          <p:cNvPr id="14" name="13 Rectángulo redondeado"/>
          <p:cNvSpPr/>
          <p:nvPr/>
        </p:nvSpPr>
        <p:spPr>
          <a:xfrm>
            <a:off x="251520" y="2060848"/>
            <a:ext cx="8712968" cy="4797152"/>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s-ES" sz="2000" dirty="0" smtClean="0">
                <a:solidFill>
                  <a:srgbClr val="002060"/>
                </a:solidFill>
              </a:rPr>
              <a:t>f) Tortura</a:t>
            </a:r>
          </a:p>
          <a:p>
            <a:pPr>
              <a:lnSpc>
                <a:spcPct val="150000"/>
              </a:lnSpc>
            </a:pPr>
            <a:r>
              <a:rPr lang="es-ES" sz="2000" dirty="0" smtClean="0">
                <a:solidFill>
                  <a:srgbClr val="002060"/>
                </a:solidFill>
              </a:rPr>
              <a:t>g) Violación, esclavitud sexual, prostitución forzada, embarazo forzado, esterilización forzada</a:t>
            </a:r>
          </a:p>
          <a:p>
            <a:pPr>
              <a:lnSpc>
                <a:spcPct val="150000"/>
              </a:lnSpc>
            </a:pPr>
            <a:r>
              <a:rPr lang="es-ES" sz="2000" dirty="0" smtClean="0">
                <a:solidFill>
                  <a:srgbClr val="002060"/>
                </a:solidFill>
              </a:rPr>
              <a:t>h) Persecución de un grupo o colectividad con identidad propia fundada en motivos políticos, raciales, nacionales, étnicos, culturales, religiosos o de género  </a:t>
            </a:r>
          </a:p>
          <a:p>
            <a:pPr>
              <a:lnSpc>
                <a:spcPct val="150000"/>
              </a:lnSpc>
            </a:pPr>
            <a:r>
              <a:rPr lang="es-ES" sz="2000" dirty="0" smtClean="0">
                <a:solidFill>
                  <a:srgbClr val="002060"/>
                </a:solidFill>
              </a:rPr>
              <a:t>i) Desaparición forzada de personas </a:t>
            </a:r>
          </a:p>
          <a:p>
            <a:pPr>
              <a:lnSpc>
                <a:spcPct val="150000"/>
              </a:lnSpc>
            </a:pPr>
            <a:r>
              <a:rPr lang="es-ES" sz="2000" dirty="0" smtClean="0">
                <a:solidFill>
                  <a:srgbClr val="002060"/>
                </a:solidFill>
              </a:rPr>
              <a:t>j) El crimen de apartheid</a:t>
            </a:r>
          </a:p>
          <a:p>
            <a:pPr>
              <a:lnSpc>
                <a:spcPct val="150000"/>
              </a:lnSpc>
            </a:pPr>
            <a:r>
              <a:rPr lang="es-ES" sz="2000" dirty="0" smtClean="0">
                <a:solidFill>
                  <a:srgbClr val="002060"/>
                </a:solidFill>
              </a:rPr>
              <a:t>k) Otros actos que causen intencionalmente grandes sufrimientos o atenten gravemente contra la integridad física o la salud mental o física.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42</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4" name="CuadroTexto 3"/>
          <p:cNvSpPr txBox="1"/>
          <p:nvPr/>
        </p:nvSpPr>
        <p:spPr>
          <a:xfrm>
            <a:off x="3703824" y="1003466"/>
            <a:ext cx="5764720" cy="369332"/>
          </a:xfrm>
          <a:prstGeom prst="rect">
            <a:avLst/>
          </a:prstGeom>
          <a:noFill/>
        </p:spPr>
        <p:txBody>
          <a:bodyPr wrap="none" rtlCol="0">
            <a:spAutoFit/>
          </a:bodyPr>
          <a:lstStyle/>
          <a:p>
            <a:r>
              <a:rPr lang="es-CL" dirty="0" smtClean="0">
                <a:solidFill>
                  <a:srgbClr val="FF0000"/>
                </a:solidFill>
              </a:rPr>
              <a:t>GENOCIDIO                                                               </a:t>
            </a:r>
            <a:r>
              <a:rPr lang="es-CL" dirty="0" smtClean="0">
                <a:solidFill>
                  <a:schemeClr val="bg1"/>
                </a:solidFill>
              </a:rPr>
              <a:t>4 : 23             </a:t>
            </a:r>
            <a:endParaRPr lang="es-CL" dirty="0">
              <a:solidFill>
                <a:schemeClr val="bg1"/>
              </a:solidFill>
            </a:endParaRPr>
          </a:p>
        </p:txBody>
      </p:sp>
      <p:sp>
        <p:nvSpPr>
          <p:cNvPr id="2" name="CuadroTexto 1"/>
          <p:cNvSpPr txBox="1"/>
          <p:nvPr/>
        </p:nvSpPr>
        <p:spPr>
          <a:xfrm>
            <a:off x="3504130" y="3144942"/>
            <a:ext cx="1604927" cy="646331"/>
          </a:xfrm>
          <a:prstGeom prst="rect">
            <a:avLst/>
          </a:prstGeom>
          <a:noFill/>
        </p:spPr>
        <p:txBody>
          <a:bodyPr wrap="none" rtlCol="0">
            <a:spAutoFit/>
          </a:bodyPr>
          <a:lstStyle/>
          <a:p>
            <a:r>
              <a:rPr lang="es-ES" sz="3600" dirty="0" smtClean="0">
                <a:solidFill>
                  <a:schemeClr val="bg1"/>
                </a:solidFill>
              </a:rPr>
              <a:t>Video 9</a:t>
            </a:r>
            <a:endParaRPr lang="en-US" sz="3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264692"/>
            <a:ext cx="7776864" cy="230832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43</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501008"/>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5" name="14 Rectángulo"/>
          <p:cNvSpPr/>
          <p:nvPr/>
        </p:nvSpPr>
        <p:spPr>
          <a:xfrm>
            <a:off x="827584" y="4437112"/>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Caso Suarez – la tortura.</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Rectángulo 16"/>
          <p:cNvSpPr/>
          <p:nvPr/>
        </p:nvSpPr>
        <p:spPr>
          <a:xfrm rot="19497529">
            <a:off x="2063395" y="2967335"/>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a:t>
            </a:r>
            <a:r>
              <a:rPr lang="es-ES" sz="5400" b="1"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7</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9645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1.-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88146"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FFAA ostentan el monopolio de las armas y están al servicio del Estado y el país.</a:t>
            </a:r>
            <a:r>
              <a:rPr lang="es-CL" dirty="0" smtClean="0"/>
              <a:t> </a:t>
            </a:r>
            <a:endParaRPr lang="es-CL" dirty="0"/>
          </a:p>
        </p:txBody>
      </p:sp>
      <p:sp>
        <p:nvSpPr>
          <p:cNvPr id="11" name="CuadroTexto 10"/>
          <p:cNvSpPr txBox="1"/>
          <p:nvPr/>
        </p:nvSpPr>
        <p:spPr>
          <a:xfrm>
            <a:off x="5089200" y="3151954"/>
            <a:ext cx="2133951" cy="3046988"/>
          </a:xfrm>
          <a:prstGeom prst="rect">
            <a:avLst/>
          </a:prstGeom>
          <a:solidFill>
            <a:srgbClr val="FFFF99"/>
          </a:solidFill>
        </p:spPr>
        <p:txBody>
          <a:bodyPr wrap="square" rtlCol="0">
            <a:spAutoFit/>
          </a:bodyPr>
          <a:lstStyle/>
          <a:p>
            <a:r>
              <a:rPr lang="es-CL" sz="2400" dirty="0" smtClean="0">
                <a:solidFill>
                  <a:schemeClr val="bg1"/>
                </a:solidFill>
              </a:rPr>
              <a:t>Las violaciones a los DDHH son cometidas por agentes del Estado.</a:t>
            </a:r>
            <a:r>
              <a:rPr lang="es-CL" dirty="0" smtClean="0"/>
              <a:t>  </a:t>
            </a:r>
            <a:r>
              <a:rPr lang="es-CL" sz="2400" dirty="0" smtClean="0">
                <a:solidFill>
                  <a:srgbClr val="FF0000"/>
                </a:solidFill>
              </a:rPr>
              <a:t>Concepto que algunos discrepan.</a:t>
            </a:r>
            <a:endParaRPr lang="es-CL" sz="2400" dirty="0">
              <a:solidFill>
                <a:srgbClr val="FF0000"/>
              </a:solidFill>
            </a:endParaRPr>
          </a:p>
        </p:txBody>
      </p:sp>
      <p:sp>
        <p:nvSpPr>
          <p:cNvPr id="3" name="Flecha derecha 2"/>
          <p:cNvSpPr/>
          <p:nvPr/>
        </p:nvSpPr>
        <p:spPr>
          <a:xfrm>
            <a:off x="3563888" y="4077072"/>
            <a:ext cx="1399445" cy="5983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1277380" y="3389077"/>
            <a:ext cx="6840760" cy="2677656"/>
          </a:xfrm>
          <a:prstGeom prst="rect">
            <a:avLst/>
          </a:prstGeom>
          <a:noFill/>
        </p:spPr>
        <p:txBody>
          <a:bodyPr wrap="square" rtlCol="0">
            <a:spAutoFit/>
          </a:bodyPr>
          <a:lstStyle/>
          <a:p>
            <a:r>
              <a:rPr lang="es-CL" sz="2400" dirty="0" smtClean="0">
                <a:solidFill>
                  <a:schemeClr val="bg1"/>
                </a:solidFill>
              </a:rPr>
              <a:t>Existen situaciones (estados de excepción constitucional) en donde las FFAA, por un lado, deben </a:t>
            </a:r>
            <a:r>
              <a:rPr lang="es-CL" sz="2400" b="1" dirty="0" smtClean="0">
                <a:solidFill>
                  <a:srgbClr val="FF0000"/>
                </a:solidFill>
              </a:rPr>
              <a:t>usar la fuerza</a:t>
            </a:r>
            <a:r>
              <a:rPr lang="es-CL" sz="2400" dirty="0" smtClean="0">
                <a:solidFill>
                  <a:schemeClr val="bg1"/>
                </a:solidFill>
              </a:rPr>
              <a:t>, pero por otro, siempre dentro del derecho.</a:t>
            </a:r>
          </a:p>
          <a:p>
            <a:r>
              <a:rPr lang="es-CL" sz="2400" dirty="0" smtClean="0">
                <a:solidFill>
                  <a:schemeClr val="bg1"/>
                </a:solidFill>
              </a:rPr>
              <a:t>También ha habido casos en donde los gobiernos, incluyendo aquellos con algún grado de autonomía, se han alejado del estado de derecho.</a:t>
            </a:r>
            <a:endParaRPr lang="es-CL" sz="2400" dirty="0">
              <a:solidFill>
                <a:schemeClr val="bg1"/>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55576" y="3389077"/>
            <a:ext cx="7704856" cy="2677656"/>
          </a:xfrm>
          <a:prstGeom prst="rect">
            <a:avLst/>
          </a:prstGeom>
          <a:noFill/>
        </p:spPr>
        <p:txBody>
          <a:bodyPr wrap="square" rtlCol="0">
            <a:spAutoFit/>
          </a:bodyPr>
          <a:lstStyle/>
          <a:p>
            <a:r>
              <a:rPr lang="es-CL" sz="2400" dirty="0" smtClean="0">
                <a:solidFill>
                  <a:schemeClr val="bg1"/>
                </a:solidFill>
              </a:rPr>
              <a:t>El independentismo catalán plantea que su pueblo es una nación soberana, aludiendo que tienen una cultura, lenguaje e historia propia, que viven oprimidos y no tienen una plenitud de desarrollo mientras no sean libres en sus actos.</a:t>
            </a:r>
          </a:p>
          <a:p>
            <a:endParaRPr lang="es-CL" sz="2400" dirty="0" smtClean="0">
              <a:solidFill>
                <a:schemeClr val="bg1"/>
              </a:solidFill>
            </a:endParaRPr>
          </a:p>
          <a:p>
            <a:r>
              <a:rPr lang="es-CL" sz="2400" dirty="0" smtClean="0">
                <a:solidFill>
                  <a:schemeClr val="bg1"/>
                </a:solidFill>
              </a:rPr>
              <a:t>Algunos grupos abogan por la unión de todo el pueblo catalán, incluyendo territorio francés.</a:t>
            </a:r>
          </a:p>
        </p:txBody>
      </p:sp>
      <p:sp>
        <p:nvSpPr>
          <p:cNvPr id="3" name="CuadroTexto 2"/>
          <p:cNvSpPr txBox="1"/>
          <p:nvPr/>
        </p:nvSpPr>
        <p:spPr>
          <a:xfrm flipH="1">
            <a:off x="3336429" y="2861214"/>
            <a:ext cx="3005485" cy="584775"/>
          </a:xfrm>
          <a:prstGeom prst="rect">
            <a:avLst/>
          </a:prstGeom>
          <a:noFill/>
        </p:spPr>
        <p:txBody>
          <a:bodyPr wrap="square" rtlCol="0">
            <a:spAutoFit/>
          </a:bodyPr>
          <a:lstStyle/>
          <a:p>
            <a:r>
              <a:rPr lang="es-CL" sz="3200" b="1" dirty="0" smtClean="0">
                <a:solidFill>
                  <a:srgbClr val="FF0000"/>
                </a:solidFill>
              </a:rPr>
              <a:t>Caso Catalán</a:t>
            </a:r>
            <a:endParaRPr lang="es-CL" sz="3200" b="1" dirty="0">
              <a:solidFill>
                <a:srgbClr val="FF0000"/>
              </a:solidFill>
            </a:endParaRPr>
          </a:p>
        </p:txBody>
      </p:sp>
    </p:spTree>
    <p:extLst>
      <p:ext uri="{BB962C8B-B14F-4D97-AF65-F5344CB8AC3E}">
        <p14:creationId xmlns:p14="http://schemas.microsoft.com/office/powerpoint/2010/main" val="150246776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55576" y="3389077"/>
            <a:ext cx="7704856" cy="2677656"/>
          </a:xfrm>
          <a:prstGeom prst="rect">
            <a:avLst/>
          </a:prstGeom>
          <a:noFill/>
        </p:spPr>
        <p:txBody>
          <a:bodyPr wrap="square" rtlCol="0">
            <a:spAutoFit/>
          </a:bodyPr>
          <a:lstStyle/>
          <a:p>
            <a:r>
              <a:rPr lang="es-CL" sz="2400" dirty="0" smtClean="0">
                <a:solidFill>
                  <a:schemeClr val="bg1"/>
                </a:solidFill>
              </a:rPr>
              <a:t>El punto es que la constitución española, aprobada por los catalanes, indica que España es un país soberano y su territorio pertenece a todos los españoles.</a:t>
            </a:r>
          </a:p>
          <a:p>
            <a:endParaRPr lang="es-CL" sz="2400" dirty="0">
              <a:solidFill>
                <a:schemeClr val="bg1"/>
              </a:solidFill>
            </a:endParaRPr>
          </a:p>
          <a:p>
            <a:r>
              <a:rPr lang="es-CL" sz="2400" dirty="0" smtClean="0">
                <a:solidFill>
                  <a:schemeClr val="bg1"/>
                </a:solidFill>
              </a:rPr>
              <a:t>Terra </a:t>
            </a:r>
            <a:r>
              <a:rPr lang="es-CL" sz="2400" dirty="0" err="1" smtClean="0">
                <a:solidFill>
                  <a:schemeClr val="bg1"/>
                </a:solidFill>
              </a:rPr>
              <a:t>Lliure</a:t>
            </a:r>
            <a:r>
              <a:rPr lang="es-CL" sz="2400" dirty="0" smtClean="0">
                <a:solidFill>
                  <a:schemeClr val="bg1"/>
                </a:solidFill>
              </a:rPr>
              <a:t> (tierra libre) es un movimiento catalán terrorista independentista de extrema izquierda y ha cometido más de 200 atentados.</a:t>
            </a:r>
          </a:p>
        </p:txBody>
      </p:sp>
    </p:spTree>
    <p:extLst>
      <p:ext uri="{BB962C8B-B14F-4D97-AF65-F5344CB8AC3E}">
        <p14:creationId xmlns:p14="http://schemas.microsoft.com/office/powerpoint/2010/main" val="95384567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971600" y="4005064"/>
            <a:ext cx="1872208" cy="830997"/>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FF.AA españolas</a:t>
            </a:r>
          </a:p>
        </p:txBody>
      </p:sp>
      <p:sp>
        <p:nvSpPr>
          <p:cNvPr id="11" name="CuadroTexto 10"/>
          <p:cNvSpPr txBox="1"/>
          <p:nvPr/>
        </p:nvSpPr>
        <p:spPr>
          <a:xfrm>
            <a:off x="6553200" y="4005063"/>
            <a:ext cx="1872208" cy="830997"/>
          </a:xfrm>
          <a:prstGeom prst="rect">
            <a:avLst/>
          </a:prstGeom>
          <a:solidFill>
            <a:schemeClr val="accent3">
              <a:lumMod val="60000"/>
              <a:lumOff val="40000"/>
            </a:schemeClr>
          </a:solidFill>
        </p:spPr>
        <p:txBody>
          <a:bodyPr wrap="square" rtlCol="0">
            <a:spAutoFit/>
          </a:bodyPr>
          <a:lstStyle/>
          <a:p>
            <a:r>
              <a:rPr lang="es-CL" sz="2400" dirty="0" smtClean="0">
                <a:solidFill>
                  <a:schemeClr val="bg1"/>
                </a:solidFill>
              </a:rPr>
              <a:t>Tierra</a:t>
            </a:r>
          </a:p>
          <a:p>
            <a:r>
              <a:rPr lang="es-CL" sz="2400" dirty="0" err="1" smtClean="0">
                <a:solidFill>
                  <a:schemeClr val="bg1"/>
                </a:solidFill>
              </a:rPr>
              <a:t>Lliure</a:t>
            </a:r>
            <a:endParaRPr lang="es-CL" sz="2400" dirty="0" smtClean="0">
              <a:solidFill>
                <a:schemeClr val="bg1"/>
              </a:solidFill>
            </a:endParaRPr>
          </a:p>
        </p:txBody>
      </p:sp>
      <p:sp>
        <p:nvSpPr>
          <p:cNvPr id="3" name="Flecha a la derecha con bandas 2"/>
          <p:cNvSpPr/>
          <p:nvPr/>
        </p:nvSpPr>
        <p:spPr>
          <a:xfrm>
            <a:off x="3617640" y="3789040"/>
            <a:ext cx="2160240" cy="1152128"/>
          </a:xfrm>
          <a:prstGeom prst="stripedRightArrow">
            <a:avLst/>
          </a:prstGeom>
          <a:solidFill>
            <a:schemeClr val="tx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smtClean="0">
                <a:solidFill>
                  <a:srgbClr val="FF0000"/>
                </a:solidFill>
              </a:rPr>
              <a:t>DD.HH</a:t>
            </a:r>
            <a:endParaRPr lang="es-CL" sz="2800" b="1" dirty="0">
              <a:solidFill>
                <a:srgbClr val="FF0000"/>
              </a:solidFill>
            </a:endParaRPr>
          </a:p>
        </p:txBody>
      </p:sp>
      <p:sp>
        <p:nvSpPr>
          <p:cNvPr id="4" name="Rectángulo redondeado 3"/>
          <p:cNvSpPr/>
          <p:nvPr/>
        </p:nvSpPr>
        <p:spPr>
          <a:xfrm>
            <a:off x="1547664" y="5301208"/>
            <a:ext cx="5904656"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bg1"/>
                </a:solidFill>
              </a:rPr>
              <a:t>El punto es cómo aplicar la fuerza para detener estos ataques, sin violar los DD.HH.</a:t>
            </a:r>
            <a:endParaRPr lang="en-US" sz="2400" dirty="0">
              <a:solidFill>
                <a:schemeClr val="bg1"/>
              </a:solidFill>
            </a:endParaRPr>
          </a:p>
        </p:txBody>
      </p:sp>
    </p:spTree>
    <p:extLst>
      <p:ext uri="{BB962C8B-B14F-4D97-AF65-F5344CB8AC3E}">
        <p14:creationId xmlns:p14="http://schemas.microsoft.com/office/powerpoint/2010/main" val="10521854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49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59452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331639" y="3106207"/>
            <a:ext cx="6624736" cy="3847207"/>
          </a:xfrm>
          <a:prstGeom prst="rect">
            <a:avLst/>
          </a:prstGeom>
          <a:noFill/>
        </p:spPr>
        <p:txBody>
          <a:bodyPr wrap="square" rtlCol="0">
            <a:spAutoFit/>
          </a:bodyPr>
          <a:lstStyle/>
          <a:p>
            <a:r>
              <a:rPr lang="es-CL" sz="2800" dirty="0" smtClean="0">
                <a:solidFill>
                  <a:schemeClr val="bg1"/>
                </a:solidFill>
              </a:rPr>
              <a:t>Antes del 11 de septiembre:</a:t>
            </a:r>
          </a:p>
          <a:p>
            <a:endParaRPr lang="es-CL" sz="2800" dirty="0" smtClean="0">
              <a:solidFill>
                <a:schemeClr val="bg1"/>
              </a:solidFill>
            </a:endParaRPr>
          </a:p>
          <a:p>
            <a:pPr marL="285750" indent="-285750">
              <a:buFontTx/>
              <a:buChar char="-"/>
            </a:pPr>
            <a:r>
              <a:rPr lang="es-CL" sz="2800" dirty="0" smtClean="0">
                <a:solidFill>
                  <a:schemeClr val="bg1"/>
                </a:solidFill>
              </a:rPr>
              <a:t>Violencia en las calle</a:t>
            </a:r>
          </a:p>
          <a:p>
            <a:pPr marL="285750" indent="-285750">
              <a:buFontTx/>
              <a:buChar char="-"/>
            </a:pPr>
            <a:r>
              <a:rPr lang="es-CL" sz="2800" dirty="0" smtClean="0">
                <a:solidFill>
                  <a:schemeClr val="bg1"/>
                </a:solidFill>
              </a:rPr>
              <a:t>MIR / Patria y Libertad</a:t>
            </a:r>
          </a:p>
          <a:p>
            <a:pPr marL="285750" indent="-285750">
              <a:buFontTx/>
              <a:buChar char="-"/>
            </a:pPr>
            <a:r>
              <a:rPr lang="es-CL" sz="2800" dirty="0" smtClean="0">
                <a:solidFill>
                  <a:schemeClr val="bg1"/>
                </a:solidFill>
              </a:rPr>
              <a:t>Enfrentamiento con Carabineros</a:t>
            </a:r>
          </a:p>
          <a:p>
            <a:pPr marL="285750" indent="-285750">
              <a:buFontTx/>
              <a:buChar char="-"/>
            </a:pPr>
            <a:r>
              <a:rPr lang="es-CL" sz="2800" dirty="0" smtClean="0">
                <a:solidFill>
                  <a:schemeClr val="bg1"/>
                </a:solidFill>
              </a:rPr>
              <a:t>Acciones violentas de grupos de derecha</a:t>
            </a:r>
          </a:p>
          <a:p>
            <a:pPr marL="285750" indent="-285750">
              <a:buFontTx/>
              <a:buChar char="-"/>
            </a:pPr>
            <a:r>
              <a:rPr lang="es-CL" sz="2800" dirty="0" smtClean="0">
                <a:solidFill>
                  <a:schemeClr val="bg1"/>
                </a:solidFill>
              </a:rPr>
              <a:t>Asesinato del CN Araya</a:t>
            </a:r>
          </a:p>
          <a:p>
            <a:pPr marL="285750" indent="-285750">
              <a:buFontTx/>
              <a:buChar char="-"/>
            </a:pPr>
            <a:r>
              <a:rPr lang="es-CL" sz="2800" smtClean="0">
                <a:solidFill>
                  <a:schemeClr val="bg1"/>
                </a:solidFill>
              </a:rPr>
              <a:t>Marinos constitucionales</a:t>
            </a:r>
            <a:endParaRPr lang="es-CL" sz="2800" dirty="0" smtClean="0">
              <a:solidFill>
                <a:schemeClr val="bg1"/>
              </a:solidFill>
            </a:endParaRPr>
          </a:p>
          <a:p>
            <a:pPr marL="285750" indent="-285750">
              <a:buFontTx/>
              <a:buChar char="-"/>
            </a:pPr>
            <a:endParaRPr lang="es-CL" sz="2000" dirty="0"/>
          </a:p>
        </p:txBody>
      </p:sp>
      <p:pic>
        <p:nvPicPr>
          <p:cNvPr id="4" name="Imagen 3"/>
          <p:cNvPicPr>
            <a:picLocks noChangeAspect="1"/>
          </p:cNvPicPr>
          <p:nvPr/>
        </p:nvPicPr>
        <p:blipFill>
          <a:blip r:embed="rId2"/>
          <a:stretch>
            <a:fillRect/>
          </a:stretch>
        </p:blipFill>
        <p:spPr>
          <a:xfrm>
            <a:off x="6637654" y="2885847"/>
            <a:ext cx="1600781" cy="2095263"/>
          </a:xfrm>
          <a:prstGeom prst="rect">
            <a:avLst/>
          </a:prstGeom>
        </p:spPr>
      </p:pic>
    </p:spTree>
    <p:extLst>
      <p:ext uri="{BB962C8B-B14F-4D97-AF65-F5344CB8AC3E}">
        <p14:creationId xmlns:p14="http://schemas.microsoft.com/office/powerpoint/2010/main" val="235207063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31840" y="23636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611560" y="2855480"/>
            <a:ext cx="6624736" cy="3539430"/>
          </a:xfrm>
          <a:prstGeom prst="rect">
            <a:avLst/>
          </a:prstGeom>
          <a:noFill/>
        </p:spPr>
        <p:txBody>
          <a:bodyPr wrap="square" rtlCol="0">
            <a:spAutoFit/>
          </a:bodyPr>
          <a:lstStyle/>
          <a:p>
            <a:pPr>
              <a:lnSpc>
                <a:spcPct val="150000"/>
              </a:lnSpc>
            </a:pPr>
            <a:r>
              <a:rPr lang="es-CL" sz="2400" dirty="0" smtClean="0">
                <a:solidFill>
                  <a:schemeClr val="bg1"/>
                </a:solidFill>
              </a:rPr>
              <a:t>Antes del 11 de septiembre:</a:t>
            </a:r>
          </a:p>
          <a:p>
            <a:pPr marL="285750" indent="-285750">
              <a:buFontTx/>
              <a:buChar char="-"/>
            </a:pPr>
            <a:r>
              <a:rPr lang="es-CL" sz="2400" dirty="0" smtClean="0">
                <a:solidFill>
                  <a:schemeClr val="bg1"/>
                </a:solidFill>
              </a:rPr>
              <a:t>Renuncia del Gral. Prats</a:t>
            </a:r>
          </a:p>
          <a:p>
            <a:pPr marL="285750" indent="-285750">
              <a:buFontTx/>
              <a:buChar char="-"/>
            </a:pPr>
            <a:r>
              <a:rPr lang="es-CL" sz="2400" dirty="0" smtClean="0">
                <a:solidFill>
                  <a:schemeClr val="bg1"/>
                </a:solidFill>
              </a:rPr>
              <a:t>Ministros militares</a:t>
            </a:r>
          </a:p>
          <a:p>
            <a:pPr marL="285750" indent="-285750">
              <a:buFontTx/>
              <a:buChar char="-"/>
            </a:pPr>
            <a:r>
              <a:rPr lang="es-CL" sz="2400" dirty="0" smtClean="0">
                <a:solidFill>
                  <a:schemeClr val="bg1"/>
                </a:solidFill>
              </a:rPr>
              <a:t>Cámara de Diputados declara quebrantamiento constitucional</a:t>
            </a:r>
          </a:p>
          <a:p>
            <a:pPr marL="285750" indent="-285750">
              <a:buFontTx/>
              <a:buChar char="-"/>
            </a:pPr>
            <a:r>
              <a:rPr lang="es-CL" sz="2400" dirty="0" smtClean="0">
                <a:solidFill>
                  <a:schemeClr val="bg1"/>
                </a:solidFill>
              </a:rPr>
              <a:t>Marinos acusados por reunirse con políticos</a:t>
            </a:r>
          </a:p>
          <a:p>
            <a:pPr marL="285750" indent="-285750">
              <a:buFontTx/>
              <a:buChar char="-"/>
            </a:pPr>
            <a:r>
              <a:rPr lang="es-CL" sz="2400" dirty="0" smtClean="0">
                <a:solidFill>
                  <a:schemeClr val="bg1"/>
                </a:solidFill>
              </a:rPr>
              <a:t>Corte Suprema se manifiesta por los actos inconstitucionales</a:t>
            </a:r>
          </a:p>
          <a:p>
            <a:pPr marL="285750" indent="-285750">
              <a:buFontTx/>
              <a:buChar char="-"/>
            </a:pPr>
            <a:endParaRPr lang="es-CL" sz="2000" dirty="0"/>
          </a:p>
        </p:txBody>
      </p:sp>
      <p:pic>
        <p:nvPicPr>
          <p:cNvPr id="4" name="Imagen 3"/>
          <p:cNvPicPr>
            <a:picLocks noChangeAspect="1"/>
          </p:cNvPicPr>
          <p:nvPr/>
        </p:nvPicPr>
        <p:blipFill>
          <a:blip r:embed="rId2"/>
          <a:stretch>
            <a:fillRect/>
          </a:stretch>
        </p:blipFill>
        <p:spPr>
          <a:xfrm>
            <a:off x="6862660" y="2562580"/>
            <a:ext cx="1804572" cy="2523963"/>
          </a:xfrm>
          <a:prstGeom prst="rect">
            <a:avLst/>
          </a:prstGeom>
        </p:spPr>
      </p:pic>
    </p:spTree>
    <p:extLst>
      <p:ext uri="{BB962C8B-B14F-4D97-AF65-F5344CB8AC3E}">
        <p14:creationId xmlns:p14="http://schemas.microsoft.com/office/powerpoint/2010/main" val="163996756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594521"/>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007096" y="3255028"/>
            <a:ext cx="6624736" cy="2215991"/>
          </a:xfrm>
          <a:prstGeom prst="rect">
            <a:avLst/>
          </a:prstGeom>
          <a:noFill/>
        </p:spPr>
        <p:txBody>
          <a:bodyPr wrap="square" rtlCol="0">
            <a:spAutoFit/>
          </a:bodyPr>
          <a:lstStyle/>
          <a:p>
            <a:r>
              <a:rPr lang="es-CL" sz="2400" dirty="0" smtClean="0">
                <a:solidFill>
                  <a:schemeClr val="bg1"/>
                </a:solidFill>
              </a:rPr>
              <a:t>Después del 11 de septiembre:</a:t>
            </a:r>
          </a:p>
          <a:p>
            <a:pPr marL="285750" indent="-285750">
              <a:buFontTx/>
              <a:buChar char="-"/>
            </a:pPr>
            <a:r>
              <a:rPr lang="es-CL" sz="2400" dirty="0" smtClean="0">
                <a:solidFill>
                  <a:schemeClr val="bg1"/>
                </a:solidFill>
              </a:rPr>
              <a:t>Mucha violencia</a:t>
            </a:r>
          </a:p>
          <a:p>
            <a:pPr marL="285750" indent="-285750">
              <a:buFontTx/>
              <a:buChar char="-"/>
            </a:pPr>
            <a:r>
              <a:rPr lang="es-CL" sz="2400" dirty="0" smtClean="0">
                <a:solidFill>
                  <a:schemeClr val="bg1"/>
                </a:solidFill>
              </a:rPr>
              <a:t>Gente detenida</a:t>
            </a:r>
          </a:p>
          <a:p>
            <a:pPr marL="285750" indent="-285750">
              <a:buFontTx/>
              <a:buChar char="-"/>
            </a:pPr>
            <a:r>
              <a:rPr lang="es-CL" sz="2400" dirty="0" smtClean="0">
                <a:solidFill>
                  <a:schemeClr val="bg1"/>
                </a:solidFill>
              </a:rPr>
              <a:t>Gobierno provisorio</a:t>
            </a:r>
          </a:p>
          <a:p>
            <a:pPr marL="285750" indent="-285750">
              <a:buFontTx/>
              <a:buChar char="-"/>
            </a:pPr>
            <a:r>
              <a:rPr lang="es-CL" sz="2400" dirty="0" smtClean="0">
                <a:solidFill>
                  <a:schemeClr val="bg1"/>
                </a:solidFill>
              </a:rPr>
              <a:t>Violación de los DD.HH.</a:t>
            </a:r>
          </a:p>
          <a:p>
            <a:pPr marL="285750" indent="-285750">
              <a:buFontTx/>
              <a:buChar char="-"/>
            </a:pPr>
            <a:endParaRPr lang="es-CL" dirty="0"/>
          </a:p>
        </p:txBody>
      </p:sp>
      <p:pic>
        <p:nvPicPr>
          <p:cNvPr id="4" name="Imagen 3"/>
          <p:cNvPicPr>
            <a:picLocks noChangeAspect="1"/>
          </p:cNvPicPr>
          <p:nvPr/>
        </p:nvPicPr>
        <p:blipFill>
          <a:blip r:embed="rId2"/>
          <a:stretch>
            <a:fillRect/>
          </a:stretch>
        </p:blipFill>
        <p:spPr>
          <a:xfrm>
            <a:off x="6023148" y="3091922"/>
            <a:ext cx="2200847" cy="2883658"/>
          </a:xfrm>
          <a:prstGeom prst="rect">
            <a:avLst/>
          </a:prstGeom>
        </p:spPr>
      </p:pic>
    </p:spTree>
    <p:extLst>
      <p:ext uri="{BB962C8B-B14F-4D97-AF65-F5344CB8AC3E}">
        <p14:creationId xmlns:p14="http://schemas.microsoft.com/office/powerpoint/2010/main" val="34594849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413792" y="2348880"/>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3121546" y="2420888"/>
            <a:ext cx="2880320" cy="523220"/>
          </a:xfrm>
          <a:prstGeom prst="rect">
            <a:avLst/>
          </a:prstGeom>
          <a:noFill/>
        </p:spPr>
        <p:txBody>
          <a:bodyPr wrap="square" rtlCol="0">
            <a:spAutoFit/>
          </a:bodyPr>
          <a:lstStyle/>
          <a:p>
            <a:r>
              <a:rPr lang="es-CL" sz="2800" dirty="0" smtClean="0">
                <a:solidFill>
                  <a:srgbClr val="FF0000"/>
                </a:solidFill>
              </a:rPr>
              <a:t>Caso chileno 1973</a:t>
            </a:r>
          </a:p>
        </p:txBody>
      </p:sp>
      <p:sp>
        <p:nvSpPr>
          <p:cNvPr id="3" name="CuadroTexto 2"/>
          <p:cNvSpPr txBox="1"/>
          <p:nvPr/>
        </p:nvSpPr>
        <p:spPr>
          <a:xfrm flipH="1">
            <a:off x="1249338" y="3147933"/>
            <a:ext cx="6624736" cy="2585323"/>
          </a:xfrm>
          <a:prstGeom prst="rect">
            <a:avLst/>
          </a:prstGeom>
          <a:noFill/>
        </p:spPr>
        <p:txBody>
          <a:bodyPr wrap="square" rtlCol="0">
            <a:spAutoFit/>
          </a:bodyPr>
          <a:lstStyle/>
          <a:p>
            <a:r>
              <a:rPr lang="es-CL" sz="2400" dirty="0" smtClean="0">
                <a:solidFill>
                  <a:schemeClr val="bg1"/>
                </a:solidFill>
              </a:rPr>
              <a:t>Después del 11 de septiembre:</a:t>
            </a:r>
          </a:p>
          <a:p>
            <a:pPr marL="285750" indent="-285750">
              <a:buFontTx/>
              <a:buChar char="-"/>
            </a:pPr>
            <a:r>
              <a:rPr lang="es-CL" sz="2400" dirty="0" smtClean="0">
                <a:solidFill>
                  <a:schemeClr val="bg1"/>
                </a:solidFill>
              </a:rPr>
              <a:t>Exiliados</a:t>
            </a:r>
          </a:p>
          <a:p>
            <a:pPr marL="285750" indent="-285750">
              <a:buFontTx/>
              <a:buChar char="-"/>
            </a:pPr>
            <a:r>
              <a:rPr lang="es-CL" sz="2400" dirty="0" smtClean="0">
                <a:solidFill>
                  <a:schemeClr val="bg1"/>
                </a:solidFill>
              </a:rPr>
              <a:t>Tortura</a:t>
            </a:r>
          </a:p>
          <a:p>
            <a:pPr marL="285750" indent="-285750">
              <a:buFontTx/>
              <a:buChar char="-"/>
            </a:pPr>
            <a:r>
              <a:rPr lang="es-CL" sz="2400" dirty="0" smtClean="0">
                <a:solidFill>
                  <a:schemeClr val="bg1"/>
                </a:solidFill>
              </a:rPr>
              <a:t>Asesinatos</a:t>
            </a:r>
          </a:p>
          <a:p>
            <a:pPr marL="285750" indent="-285750">
              <a:buFontTx/>
              <a:buChar char="-"/>
            </a:pPr>
            <a:r>
              <a:rPr lang="es-CL" sz="2400" dirty="0" smtClean="0">
                <a:solidFill>
                  <a:schemeClr val="bg1"/>
                </a:solidFill>
              </a:rPr>
              <a:t>Informa </a:t>
            </a:r>
            <a:r>
              <a:rPr lang="es-CL" sz="2400" dirty="0" err="1" smtClean="0">
                <a:solidFill>
                  <a:schemeClr val="bg1"/>
                </a:solidFill>
              </a:rPr>
              <a:t>Rettig</a:t>
            </a:r>
            <a:r>
              <a:rPr lang="es-CL" sz="2400" dirty="0" smtClean="0">
                <a:solidFill>
                  <a:schemeClr val="bg1"/>
                </a:solidFill>
              </a:rPr>
              <a:t> informa que hubo 2.279 personas víctimas de los DD.HH.</a:t>
            </a:r>
          </a:p>
          <a:p>
            <a:pPr marL="285750" indent="-285750">
              <a:buFontTx/>
              <a:buChar char="-"/>
            </a:pPr>
            <a:endParaRPr lang="es-CL" dirty="0"/>
          </a:p>
        </p:txBody>
      </p:sp>
    </p:spTree>
    <p:extLst>
      <p:ext uri="{BB962C8B-B14F-4D97-AF65-F5344CB8AC3E}">
        <p14:creationId xmlns:p14="http://schemas.microsoft.com/office/powerpoint/2010/main" val="169245026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53</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8532" y="1377665"/>
            <a:ext cx="9148334" cy="4978685"/>
          </a:xfrm>
          <a:prstGeom prst="rect">
            <a:avLst/>
          </a:prstGeom>
        </p:spPr>
      </p:pic>
    </p:spTree>
    <p:extLst>
      <p:ext uri="{BB962C8B-B14F-4D97-AF65-F5344CB8AC3E}">
        <p14:creationId xmlns:p14="http://schemas.microsoft.com/office/powerpoint/2010/main" val="6908122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369697"/>
            <a:ext cx="8460432" cy="4328109"/>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7" name="Imagen 6"/>
          <p:cNvPicPr>
            <a:picLocks noChangeAspect="1"/>
          </p:cNvPicPr>
          <p:nvPr/>
        </p:nvPicPr>
        <p:blipFill>
          <a:blip r:embed="rId2"/>
          <a:stretch>
            <a:fillRect/>
          </a:stretch>
        </p:blipFill>
        <p:spPr>
          <a:xfrm>
            <a:off x="2771800" y="2495050"/>
            <a:ext cx="2952327" cy="4055394"/>
          </a:xfrm>
          <a:prstGeom prst="rect">
            <a:avLst/>
          </a:prstGeom>
        </p:spPr>
      </p:pic>
    </p:spTree>
    <p:extLst>
      <p:ext uri="{BB962C8B-B14F-4D97-AF65-F5344CB8AC3E}">
        <p14:creationId xmlns:p14="http://schemas.microsoft.com/office/powerpoint/2010/main" val="53755548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5" name="Imagen 4"/>
          <p:cNvPicPr>
            <a:picLocks noChangeAspect="1"/>
          </p:cNvPicPr>
          <p:nvPr/>
        </p:nvPicPr>
        <p:blipFill>
          <a:blip r:embed="rId2"/>
          <a:stretch>
            <a:fillRect/>
          </a:stretch>
        </p:blipFill>
        <p:spPr>
          <a:xfrm>
            <a:off x="755576" y="3364042"/>
            <a:ext cx="3192280" cy="2786860"/>
          </a:xfrm>
          <a:prstGeom prst="rect">
            <a:avLst/>
          </a:prstGeom>
        </p:spPr>
      </p:pic>
      <p:pic>
        <p:nvPicPr>
          <p:cNvPr id="6" name="Imagen 5"/>
          <p:cNvPicPr>
            <a:picLocks noChangeAspect="1"/>
          </p:cNvPicPr>
          <p:nvPr/>
        </p:nvPicPr>
        <p:blipFill>
          <a:blip r:embed="rId3"/>
          <a:stretch>
            <a:fillRect/>
          </a:stretch>
        </p:blipFill>
        <p:spPr>
          <a:xfrm>
            <a:off x="4283968" y="3364042"/>
            <a:ext cx="4320398" cy="2786860"/>
          </a:xfrm>
          <a:prstGeom prst="rect">
            <a:avLst/>
          </a:prstGeom>
        </p:spPr>
      </p:pic>
    </p:spTree>
    <p:extLst>
      <p:ext uri="{BB962C8B-B14F-4D97-AF65-F5344CB8AC3E}">
        <p14:creationId xmlns:p14="http://schemas.microsoft.com/office/powerpoint/2010/main" val="305494612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1</a:t>
            </a:r>
            <a:r>
              <a:rPr lang="es-ES" sz="2400" dirty="0" smtClean="0">
                <a:solidFill>
                  <a:srgbClr val="002060"/>
                </a:solidFill>
              </a:rPr>
              <a:t>.- FFAA y DDHH en la perspectiva histórica, internacional y nacional.</a:t>
            </a:r>
          </a:p>
        </p:txBody>
      </p:sp>
      <p:sp>
        <p:nvSpPr>
          <p:cNvPr id="14" name="13 Rectángulo redondeado"/>
          <p:cNvSpPr/>
          <p:nvPr/>
        </p:nvSpPr>
        <p:spPr>
          <a:xfrm>
            <a:off x="395536" y="2780928"/>
            <a:ext cx="8460432" cy="3789040"/>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3" name="Imagen 2"/>
          <p:cNvPicPr>
            <a:picLocks noChangeAspect="1"/>
          </p:cNvPicPr>
          <p:nvPr/>
        </p:nvPicPr>
        <p:blipFill>
          <a:blip r:embed="rId2"/>
          <a:stretch>
            <a:fillRect/>
          </a:stretch>
        </p:blipFill>
        <p:spPr>
          <a:xfrm>
            <a:off x="4705176" y="3412978"/>
            <a:ext cx="3768344" cy="2415509"/>
          </a:xfrm>
          <a:prstGeom prst="rect">
            <a:avLst/>
          </a:prstGeom>
        </p:spPr>
      </p:pic>
      <p:pic>
        <p:nvPicPr>
          <p:cNvPr id="4" name="Imagen 3"/>
          <p:cNvPicPr>
            <a:picLocks noChangeAspect="1"/>
          </p:cNvPicPr>
          <p:nvPr/>
        </p:nvPicPr>
        <p:blipFill>
          <a:blip r:embed="rId3"/>
          <a:stretch>
            <a:fillRect/>
          </a:stretch>
        </p:blipFill>
        <p:spPr>
          <a:xfrm>
            <a:off x="755576" y="3412978"/>
            <a:ext cx="3340952" cy="2415509"/>
          </a:xfrm>
          <a:prstGeom prst="rect">
            <a:avLst/>
          </a:prstGeom>
        </p:spPr>
      </p:pic>
      <p:sp>
        <p:nvSpPr>
          <p:cNvPr id="2" name="Rectángulo redondeado 1"/>
          <p:cNvSpPr/>
          <p:nvPr/>
        </p:nvSpPr>
        <p:spPr>
          <a:xfrm>
            <a:off x="2339752" y="6021288"/>
            <a:ext cx="4824536" cy="4046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solidFill>
                  <a:schemeClr val="bg1"/>
                </a:solidFill>
              </a:rPr>
              <a:t>¿</a:t>
            </a:r>
            <a:r>
              <a:rPr lang="es-ES" dirty="0" smtClean="0">
                <a:solidFill>
                  <a:schemeClr val="bg1"/>
                </a:solidFill>
              </a:rPr>
              <a:t>Cómo aplicar la fuerza de manera legítima?</a:t>
            </a:r>
            <a:endParaRPr lang="en-US" dirty="0">
              <a:solidFill>
                <a:schemeClr val="bg1"/>
              </a:solidFill>
            </a:endParaRPr>
          </a:p>
        </p:txBody>
      </p:sp>
    </p:spTree>
    <p:extLst>
      <p:ext uri="{BB962C8B-B14F-4D97-AF65-F5344CB8AC3E}">
        <p14:creationId xmlns:p14="http://schemas.microsoft.com/office/powerpoint/2010/main" val="351231834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4" name="13 Rectángulo redondeado"/>
          <p:cNvSpPr/>
          <p:nvPr/>
        </p:nvSpPr>
        <p:spPr>
          <a:xfrm>
            <a:off x="395536" y="2443635"/>
            <a:ext cx="8460432" cy="4126333"/>
          </a:xfrm>
          <a:prstGeom prst="roundRect">
            <a:avLst/>
          </a:prstGeom>
          <a:solidFill>
            <a:srgbClr val="2DA8DF"/>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2000" dirty="0" smtClean="0">
                <a:solidFill>
                  <a:srgbClr val="002060"/>
                </a:solidFill>
              </a:rPr>
              <a:t>. </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954107"/>
          </a:xfrm>
          <a:prstGeom prst="rect">
            <a:avLst/>
          </a:prstGeom>
          <a:solidFill>
            <a:schemeClr val="tx1">
              <a:lumMod val="85000"/>
            </a:schemeClr>
          </a:solidFill>
        </p:spPr>
        <p:txBody>
          <a:bodyPr wrap="square" rtlCol="0">
            <a:spAutoFit/>
          </a:bodyPr>
          <a:lstStyle/>
          <a:p>
            <a:r>
              <a:rPr lang="es-CL" sz="2800" dirty="0" smtClean="0">
                <a:solidFill>
                  <a:schemeClr val="bg1"/>
                </a:solidFill>
              </a:rPr>
              <a:t>Existe ciertos derechos básicos que la Constitución garantiza a todas las personas.</a:t>
            </a:r>
          </a:p>
        </p:txBody>
      </p:sp>
      <p:sp>
        <p:nvSpPr>
          <p:cNvPr id="3" name="Flecha abajo 2"/>
          <p:cNvSpPr/>
          <p:nvPr/>
        </p:nvSpPr>
        <p:spPr>
          <a:xfrm>
            <a:off x="3366120" y="3752260"/>
            <a:ext cx="1277888" cy="7920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p:cNvSpPr txBox="1"/>
          <p:nvPr/>
        </p:nvSpPr>
        <p:spPr>
          <a:xfrm>
            <a:off x="4445261" y="3752260"/>
            <a:ext cx="4037708" cy="400110"/>
          </a:xfrm>
          <a:prstGeom prst="rect">
            <a:avLst/>
          </a:prstGeom>
          <a:noFill/>
        </p:spPr>
        <p:txBody>
          <a:bodyPr wrap="none" rtlCol="0">
            <a:spAutoFit/>
          </a:bodyPr>
          <a:lstStyle/>
          <a:p>
            <a:r>
              <a:rPr lang="es-CL" sz="2000" dirty="0" smtClean="0">
                <a:solidFill>
                  <a:schemeClr val="bg1"/>
                </a:solidFill>
              </a:rPr>
              <a:t>Estos derechos pueden ser afectados</a:t>
            </a:r>
            <a:endParaRPr lang="es-CL" sz="2000" dirty="0">
              <a:solidFill>
                <a:schemeClr val="bg1"/>
              </a:solidFill>
            </a:endParaRPr>
          </a:p>
        </p:txBody>
      </p:sp>
      <p:sp>
        <p:nvSpPr>
          <p:cNvPr id="16" name="CuadroTexto 15"/>
          <p:cNvSpPr txBox="1"/>
          <p:nvPr/>
        </p:nvSpPr>
        <p:spPr>
          <a:xfrm>
            <a:off x="1063359" y="4649217"/>
            <a:ext cx="4012697" cy="1815882"/>
          </a:xfrm>
          <a:prstGeom prst="rect">
            <a:avLst/>
          </a:prstGeom>
          <a:solidFill>
            <a:schemeClr val="tx1">
              <a:lumMod val="85000"/>
            </a:schemeClr>
          </a:solidFill>
        </p:spPr>
        <p:txBody>
          <a:bodyPr wrap="square" rtlCol="0">
            <a:spAutoFit/>
          </a:bodyPr>
          <a:lstStyle/>
          <a:p>
            <a:r>
              <a:rPr lang="es-CL" sz="2800" dirty="0" smtClean="0">
                <a:solidFill>
                  <a:schemeClr val="bg1"/>
                </a:solidFill>
              </a:rPr>
              <a:t>Guerra interna o externa.</a:t>
            </a:r>
          </a:p>
          <a:p>
            <a:r>
              <a:rPr lang="es-CL" sz="2800" dirty="0" smtClean="0">
                <a:solidFill>
                  <a:schemeClr val="bg1"/>
                </a:solidFill>
              </a:rPr>
              <a:t>Conmoción interior.</a:t>
            </a:r>
          </a:p>
          <a:p>
            <a:r>
              <a:rPr lang="es-CL" sz="2800" dirty="0" smtClean="0">
                <a:solidFill>
                  <a:schemeClr val="bg1"/>
                </a:solidFill>
              </a:rPr>
              <a:t>Emergencia.</a:t>
            </a:r>
          </a:p>
          <a:p>
            <a:r>
              <a:rPr lang="es-CL" sz="2800" dirty="0" smtClean="0">
                <a:solidFill>
                  <a:schemeClr val="bg1"/>
                </a:solidFill>
              </a:rPr>
              <a:t>Calamidad.</a:t>
            </a:r>
          </a:p>
        </p:txBody>
      </p:sp>
      <p:pic>
        <p:nvPicPr>
          <p:cNvPr id="5" name="Imagen 4"/>
          <p:cNvPicPr>
            <a:picLocks noChangeAspect="1"/>
          </p:cNvPicPr>
          <p:nvPr/>
        </p:nvPicPr>
        <p:blipFill>
          <a:blip r:embed="rId2"/>
          <a:stretch>
            <a:fillRect/>
          </a:stretch>
        </p:blipFill>
        <p:spPr>
          <a:xfrm>
            <a:off x="5436096" y="4282767"/>
            <a:ext cx="3015233" cy="2073583"/>
          </a:xfrm>
          <a:prstGeom prst="rect">
            <a:avLst/>
          </a:prstGeom>
        </p:spPr>
      </p:pic>
    </p:spTree>
    <p:extLst>
      <p:ext uri="{BB962C8B-B14F-4D97-AF65-F5344CB8AC3E}">
        <p14:creationId xmlns:p14="http://schemas.microsoft.com/office/powerpoint/2010/main" val="22000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420888"/>
            <a:ext cx="7555586" cy="1384995"/>
          </a:xfrm>
          <a:prstGeom prst="rect">
            <a:avLst/>
          </a:prstGeom>
          <a:solidFill>
            <a:schemeClr val="tx1">
              <a:lumMod val="85000"/>
            </a:schemeClr>
          </a:solidFill>
        </p:spPr>
        <p:txBody>
          <a:bodyPr wrap="square" rtlCol="0">
            <a:spAutoFit/>
          </a:bodyPr>
          <a:lstStyle/>
          <a:p>
            <a:r>
              <a:rPr lang="es-CL" sz="2800" dirty="0" smtClean="0">
                <a:solidFill>
                  <a:schemeClr val="bg1"/>
                </a:solidFill>
              </a:rPr>
              <a:t>Estos derechos se pueden restringir o suspender en un acto administrativo que se llama “estado de excepción”.</a:t>
            </a:r>
          </a:p>
        </p:txBody>
      </p:sp>
      <p:pic>
        <p:nvPicPr>
          <p:cNvPr id="3" name="Imagen 2"/>
          <p:cNvPicPr>
            <a:picLocks noChangeAspect="1"/>
          </p:cNvPicPr>
          <p:nvPr/>
        </p:nvPicPr>
        <p:blipFill>
          <a:blip r:embed="rId2"/>
          <a:stretch>
            <a:fillRect/>
          </a:stretch>
        </p:blipFill>
        <p:spPr>
          <a:xfrm>
            <a:off x="1991544" y="3973706"/>
            <a:ext cx="5412432" cy="2706216"/>
          </a:xfrm>
          <a:prstGeom prst="rect">
            <a:avLst/>
          </a:prstGeom>
        </p:spPr>
      </p:pic>
    </p:spTree>
    <p:extLst>
      <p:ext uri="{BB962C8B-B14F-4D97-AF65-F5344CB8AC3E}">
        <p14:creationId xmlns:p14="http://schemas.microsoft.com/office/powerpoint/2010/main" val="218831766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59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539430"/>
          </a:xfrm>
          <a:prstGeom prst="rect">
            <a:avLst/>
          </a:prstGeom>
          <a:solidFill>
            <a:schemeClr val="tx1">
              <a:lumMod val="85000"/>
            </a:schemeClr>
          </a:solidFill>
        </p:spPr>
        <p:txBody>
          <a:bodyPr wrap="square" rtlCol="0">
            <a:spAutoFit/>
          </a:bodyPr>
          <a:lstStyle/>
          <a:p>
            <a:r>
              <a:rPr lang="es-CL" sz="2800" dirty="0" smtClean="0">
                <a:solidFill>
                  <a:schemeClr val="bg1"/>
                </a:solidFill>
              </a:rPr>
              <a:t>Existen 4 situaciones:</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Estado de asamblea, guerra exterior.</a:t>
            </a:r>
          </a:p>
          <a:p>
            <a:pPr marL="457200" indent="-457200">
              <a:buFont typeface="Arial" panose="020B0604020202020204" pitchFamily="34" charset="0"/>
              <a:buChar char="•"/>
            </a:pPr>
            <a:r>
              <a:rPr lang="es-CL" sz="2800" dirty="0" smtClean="0">
                <a:solidFill>
                  <a:schemeClr val="bg1"/>
                </a:solidFill>
              </a:rPr>
              <a:t>Estado de sitio, guerra interna.</a:t>
            </a:r>
          </a:p>
          <a:p>
            <a:pPr marL="457200" indent="-457200">
              <a:buFont typeface="Arial" panose="020B0604020202020204" pitchFamily="34" charset="0"/>
              <a:buChar char="•"/>
            </a:pPr>
            <a:r>
              <a:rPr lang="es-CL" sz="2800" dirty="0" smtClean="0">
                <a:solidFill>
                  <a:schemeClr val="bg1"/>
                </a:solidFill>
              </a:rPr>
              <a:t>Estado de emergencia, grave alteración del orden público.</a:t>
            </a:r>
          </a:p>
          <a:p>
            <a:pPr marL="457200" indent="-457200">
              <a:buFont typeface="Arial" panose="020B0604020202020204" pitchFamily="34" charset="0"/>
              <a:buChar char="•"/>
            </a:pPr>
            <a:r>
              <a:rPr lang="es-CL" sz="2800" dirty="0" smtClean="0">
                <a:solidFill>
                  <a:schemeClr val="bg1"/>
                </a:solidFill>
              </a:rPr>
              <a:t>Estado de catástrofe, calamidad pública.</a:t>
            </a:r>
          </a:p>
          <a:p>
            <a:pPr marL="914400" lvl="1" indent="-457200">
              <a:buFont typeface="Arial" panose="020B0604020202020204" pitchFamily="34" charset="0"/>
              <a:buChar char="•"/>
            </a:pPr>
            <a:endParaRPr lang="es-CL" sz="2800" dirty="0" smtClean="0">
              <a:solidFill>
                <a:schemeClr val="bg1"/>
              </a:solidFill>
            </a:endParaRPr>
          </a:p>
        </p:txBody>
      </p:sp>
    </p:spTree>
    <p:extLst>
      <p:ext uri="{BB962C8B-B14F-4D97-AF65-F5344CB8AC3E}">
        <p14:creationId xmlns:p14="http://schemas.microsoft.com/office/powerpoint/2010/main" val="351306459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2</a:t>
            </a:r>
            <a:r>
              <a:rPr lang="es-ES" sz="2400" dirty="0" smtClean="0">
                <a:solidFill>
                  <a:srgbClr val="002060"/>
                </a:solidFill>
              </a:rPr>
              <a:t>.- Rol de las FF.AA en Estado de Excepción Constitucional.</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CuadroTexto 1"/>
          <p:cNvSpPr txBox="1"/>
          <p:nvPr/>
        </p:nvSpPr>
        <p:spPr>
          <a:xfrm>
            <a:off x="720795" y="2607583"/>
            <a:ext cx="7555586" cy="3970318"/>
          </a:xfrm>
          <a:prstGeom prst="rect">
            <a:avLst/>
          </a:prstGeom>
          <a:solidFill>
            <a:schemeClr val="tx1">
              <a:lumMod val="85000"/>
            </a:schemeClr>
          </a:solidFill>
        </p:spPr>
        <p:txBody>
          <a:bodyPr wrap="square" rtlCol="0">
            <a:spAutoFit/>
          </a:bodyPr>
          <a:lstStyle/>
          <a:p>
            <a:r>
              <a:rPr lang="es-CL" sz="2800" dirty="0" smtClean="0">
                <a:solidFill>
                  <a:schemeClr val="bg1"/>
                </a:solidFill>
              </a:rPr>
              <a:t>En los 4 estados de excepción antes descritos se designa un Jefe de la Defensa Nacional  que:</a:t>
            </a:r>
          </a:p>
          <a:p>
            <a:endParaRPr lang="es-CL" sz="2800" dirty="0">
              <a:solidFill>
                <a:schemeClr val="bg1"/>
              </a:solidFill>
            </a:endParaRPr>
          </a:p>
          <a:p>
            <a:pPr marL="457200" indent="-457200">
              <a:buFont typeface="Arial" panose="020B0604020202020204" pitchFamily="34" charset="0"/>
              <a:buChar char="•"/>
            </a:pPr>
            <a:r>
              <a:rPr lang="es-CL" sz="2800" dirty="0" smtClean="0">
                <a:solidFill>
                  <a:schemeClr val="bg1"/>
                </a:solidFill>
              </a:rPr>
              <a:t>Asume el mando de las FF.AA. </a:t>
            </a:r>
            <a:r>
              <a:rPr lang="es-CL" sz="2800" dirty="0">
                <a:solidFill>
                  <a:schemeClr val="bg1"/>
                </a:solidFill>
              </a:rPr>
              <a:t>d</a:t>
            </a:r>
            <a:r>
              <a:rPr lang="es-CL" sz="2800" dirty="0" smtClean="0">
                <a:solidFill>
                  <a:schemeClr val="bg1"/>
                </a:solidFill>
              </a:rPr>
              <a:t>e su zona.</a:t>
            </a:r>
          </a:p>
          <a:p>
            <a:pPr marL="457200" indent="-457200">
              <a:buFont typeface="Arial" panose="020B0604020202020204" pitchFamily="34" charset="0"/>
              <a:buChar char="•"/>
            </a:pPr>
            <a:r>
              <a:rPr lang="es-CL" sz="2800" dirty="0" smtClean="0">
                <a:solidFill>
                  <a:schemeClr val="bg1"/>
                </a:solidFill>
              </a:rPr>
              <a:t>Controlar la entrada y salida a su zona.</a:t>
            </a:r>
          </a:p>
          <a:p>
            <a:pPr marL="457200" indent="-457200">
              <a:buFont typeface="Arial" panose="020B0604020202020204" pitchFamily="34" charset="0"/>
              <a:buChar char="•"/>
            </a:pPr>
            <a:r>
              <a:rPr lang="es-CL" sz="2800" dirty="0" smtClean="0">
                <a:solidFill>
                  <a:schemeClr val="bg1"/>
                </a:solidFill>
              </a:rPr>
              <a:t>Ordenar acopio de alimentos.</a:t>
            </a:r>
          </a:p>
          <a:p>
            <a:pPr marL="457200" indent="-457200">
              <a:buFont typeface="Arial" panose="020B0604020202020204" pitchFamily="34" charset="0"/>
              <a:buChar char="•"/>
            </a:pPr>
            <a:r>
              <a:rPr lang="es-CL" sz="2800" dirty="0" smtClean="0">
                <a:solidFill>
                  <a:schemeClr val="bg1"/>
                </a:solidFill>
              </a:rPr>
              <a:t>Ordenar distribución gratuita de bienes.</a:t>
            </a:r>
          </a:p>
          <a:p>
            <a:pPr marL="457200" indent="-457200">
              <a:buFont typeface="Arial" panose="020B0604020202020204" pitchFamily="34" charset="0"/>
              <a:buChar char="•"/>
            </a:pPr>
            <a:r>
              <a:rPr lang="es-CL" sz="2800" dirty="0" smtClean="0">
                <a:solidFill>
                  <a:schemeClr val="bg1"/>
                </a:solidFill>
              </a:rPr>
              <a:t>Condicionar las reuniones.</a:t>
            </a:r>
          </a:p>
          <a:p>
            <a:pPr marL="457200" indent="-457200">
              <a:buFont typeface="Arial" panose="020B0604020202020204" pitchFamily="34" charset="0"/>
              <a:buChar char="•"/>
            </a:pPr>
            <a:r>
              <a:rPr lang="es-CL" sz="2800" dirty="0" smtClean="0">
                <a:solidFill>
                  <a:schemeClr val="bg1"/>
                </a:solidFill>
              </a:rPr>
              <a:t>Dictar directrices para mantener el orden </a:t>
            </a:r>
          </a:p>
        </p:txBody>
      </p:sp>
    </p:spTree>
    <p:extLst>
      <p:ext uri="{BB962C8B-B14F-4D97-AF65-F5344CB8AC3E}">
        <p14:creationId xmlns:p14="http://schemas.microsoft.com/office/powerpoint/2010/main" val="406978209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550381"/>
            <a:ext cx="9144000" cy="4154984"/>
          </a:xfrm>
          <a:prstGeom prst="rect">
            <a:avLst/>
          </a:prstGeom>
          <a:solidFill>
            <a:schemeClr val="tx1"/>
          </a:solidFill>
        </p:spPr>
        <p:txBody>
          <a:bodyPr wrap="square">
            <a:spAutoFit/>
          </a:bodyPr>
          <a:lstStyle/>
          <a:p>
            <a:pPr algn="just"/>
            <a:r>
              <a:rPr lang="es-ES" sz="2400" dirty="0" smtClean="0">
                <a:solidFill>
                  <a:schemeClr val="bg1"/>
                </a:solidFill>
              </a:rPr>
              <a:t>La Constitución Política del Estado en su artículo primero inciso quinto indica: </a:t>
            </a:r>
          </a:p>
          <a:p>
            <a:pPr algn="just"/>
            <a:r>
              <a:rPr lang="es-ES" sz="2400" dirty="0" smtClean="0">
                <a:solidFill>
                  <a:schemeClr val="bg1"/>
                </a:solidFill>
              </a:rPr>
              <a:t>"</a:t>
            </a:r>
            <a:r>
              <a:rPr lang="es-ES" sz="2400" dirty="0">
                <a:solidFill>
                  <a:schemeClr val="bg1"/>
                </a:solidFill>
              </a:rPr>
              <a:t>Es deber del Estado resguardar la seguridad nacional, dar protección </a:t>
            </a:r>
            <a:r>
              <a:rPr lang="es-ES" sz="2400" dirty="0" smtClean="0">
                <a:solidFill>
                  <a:schemeClr val="bg1"/>
                </a:solidFill>
              </a:rPr>
              <a:t>a la </a:t>
            </a:r>
            <a:r>
              <a:rPr lang="es-ES" sz="2400" dirty="0">
                <a:solidFill>
                  <a:schemeClr val="bg1"/>
                </a:solidFill>
              </a:rPr>
              <a:t>población y a la familia, propender al fortalecimiento de ésta, promover la </a:t>
            </a:r>
            <a:r>
              <a:rPr lang="es-ES" sz="2400" dirty="0" smtClean="0">
                <a:solidFill>
                  <a:schemeClr val="bg1"/>
                </a:solidFill>
              </a:rPr>
              <a:t>integración armónica </a:t>
            </a:r>
            <a:r>
              <a:rPr lang="es-ES" sz="2400" dirty="0">
                <a:solidFill>
                  <a:schemeClr val="bg1"/>
                </a:solidFill>
              </a:rPr>
              <a:t>de todos los sectores de la Nación y asegurar </a:t>
            </a:r>
            <a:r>
              <a:rPr lang="es-ES" sz="2400" dirty="0" smtClean="0">
                <a:solidFill>
                  <a:schemeClr val="bg1"/>
                </a:solidFill>
              </a:rPr>
              <a:t>el derecho </a:t>
            </a:r>
            <a:r>
              <a:rPr lang="es-ES" sz="2400" dirty="0">
                <a:solidFill>
                  <a:schemeClr val="bg1"/>
                </a:solidFill>
              </a:rPr>
              <a:t>de las personas a </a:t>
            </a:r>
            <a:r>
              <a:rPr lang="es-ES" sz="2400" dirty="0" smtClean="0">
                <a:solidFill>
                  <a:schemeClr val="bg1"/>
                </a:solidFill>
              </a:rPr>
              <a:t>participar con </a:t>
            </a:r>
            <a:r>
              <a:rPr lang="es-ES" sz="2400" dirty="0">
                <a:solidFill>
                  <a:schemeClr val="bg1"/>
                </a:solidFill>
              </a:rPr>
              <a:t>igualdad de oportunidades en la vida nacional</a:t>
            </a:r>
            <a:r>
              <a:rPr lang="es-ES" sz="2400" dirty="0" smtClean="0">
                <a:solidFill>
                  <a:schemeClr val="bg1"/>
                </a:solidFill>
              </a:rPr>
              <a:t>".</a:t>
            </a:r>
          </a:p>
          <a:p>
            <a:pPr algn="just"/>
            <a:r>
              <a:rPr lang="es-ES" sz="2400" dirty="0" smtClean="0">
                <a:solidFill>
                  <a:schemeClr val="bg1"/>
                </a:solidFill>
              </a:rPr>
              <a:t>En el artículo 101 se indica también:</a:t>
            </a:r>
            <a:endParaRPr lang="es-ES" sz="2400" dirty="0">
              <a:solidFill>
                <a:schemeClr val="bg1"/>
              </a:solidFill>
            </a:endParaRPr>
          </a:p>
          <a:p>
            <a:pPr algn="just"/>
            <a:r>
              <a:rPr lang="es-ES" sz="2400" dirty="0" smtClean="0">
                <a:solidFill>
                  <a:schemeClr val="bg1"/>
                </a:solidFill>
              </a:rPr>
              <a:t>“Las FF.AA existen </a:t>
            </a:r>
            <a:r>
              <a:rPr lang="es-ES" sz="2400" dirty="0">
                <a:solidFill>
                  <a:schemeClr val="bg1"/>
                </a:solidFill>
              </a:rPr>
              <a:t>para la defensa de la patria y son esenciales para la seguridad nacional".</a:t>
            </a:r>
          </a:p>
          <a:p>
            <a:pPr algn="just"/>
            <a:endParaRPr lang="en-US" sz="2400" dirty="0">
              <a:solidFill>
                <a:schemeClr val="bg1"/>
              </a:solidFill>
            </a:endParaRPr>
          </a:p>
        </p:txBody>
      </p:sp>
    </p:spTree>
    <p:extLst>
      <p:ext uri="{BB962C8B-B14F-4D97-AF65-F5344CB8AC3E}">
        <p14:creationId xmlns:p14="http://schemas.microsoft.com/office/powerpoint/2010/main" val="256208676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51520" y="2550381"/>
            <a:ext cx="8568952" cy="1938992"/>
          </a:xfrm>
          <a:prstGeom prst="rect">
            <a:avLst/>
          </a:prstGeom>
          <a:solidFill>
            <a:schemeClr val="tx1"/>
          </a:solidFill>
        </p:spPr>
        <p:txBody>
          <a:bodyPr wrap="square">
            <a:spAutoFit/>
          </a:bodyPr>
          <a:lstStyle/>
          <a:p>
            <a:pPr algn="just"/>
            <a:r>
              <a:rPr lang="es-ES" sz="2400" dirty="0" smtClean="0">
                <a:solidFill>
                  <a:schemeClr val="bg1"/>
                </a:solidFill>
              </a:rPr>
              <a:t>En </a:t>
            </a:r>
            <a:r>
              <a:rPr lang="es-ES" sz="2400" dirty="0">
                <a:solidFill>
                  <a:schemeClr val="bg1"/>
                </a:solidFill>
              </a:rPr>
              <a:t>conformidad a la </a:t>
            </a:r>
            <a:r>
              <a:rPr lang="es-ES" sz="2400" b="1" dirty="0">
                <a:solidFill>
                  <a:schemeClr val="bg1"/>
                </a:solidFill>
              </a:rPr>
              <a:t>ley 18.415</a:t>
            </a:r>
            <a:r>
              <a:rPr lang="es-ES" sz="2400" dirty="0">
                <a:solidFill>
                  <a:schemeClr val="bg1"/>
                </a:solidFill>
              </a:rPr>
              <a:t>, Orgánica Constitucional de los Estados </a:t>
            </a:r>
            <a:r>
              <a:rPr lang="es-ES" sz="2400" dirty="0" smtClean="0">
                <a:solidFill>
                  <a:schemeClr val="bg1"/>
                </a:solidFill>
              </a:rPr>
              <a:t>de Excepción</a:t>
            </a:r>
            <a:r>
              <a:rPr lang="es-ES" sz="2400" dirty="0">
                <a:solidFill>
                  <a:schemeClr val="bg1"/>
                </a:solidFill>
              </a:rPr>
              <a:t>, los Jefes de la Defensa Nacional tienen competencias y facultades para velar por </a:t>
            </a:r>
            <a:r>
              <a:rPr lang="es-ES" sz="2400" dirty="0" smtClean="0">
                <a:solidFill>
                  <a:schemeClr val="bg1"/>
                </a:solidFill>
              </a:rPr>
              <a:t>el orden </a:t>
            </a:r>
            <a:r>
              <a:rPr lang="es-ES" sz="2400" dirty="0">
                <a:solidFill>
                  <a:schemeClr val="bg1"/>
                </a:solidFill>
              </a:rPr>
              <a:t>público y reparar o precaver el daño o peligro para la seguridad nacional que haya </a:t>
            </a:r>
            <a:r>
              <a:rPr lang="es-ES" sz="2400" dirty="0" smtClean="0">
                <a:solidFill>
                  <a:schemeClr val="bg1"/>
                </a:solidFill>
              </a:rPr>
              <a:t>dado origen </a:t>
            </a:r>
            <a:r>
              <a:rPr lang="es-ES" sz="2400" dirty="0">
                <a:solidFill>
                  <a:schemeClr val="bg1"/>
                </a:solidFill>
              </a:rPr>
              <a:t>a un Estado de Excepción Constitucional. </a:t>
            </a:r>
            <a:endParaRPr lang="es-ES" sz="2400" dirty="0" smtClean="0">
              <a:solidFill>
                <a:schemeClr val="bg1"/>
              </a:solidFill>
            </a:endParaRPr>
          </a:p>
        </p:txBody>
      </p:sp>
    </p:spTree>
    <p:extLst>
      <p:ext uri="{BB962C8B-B14F-4D97-AF65-F5344CB8AC3E}">
        <p14:creationId xmlns:p14="http://schemas.microsoft.com/office/powerpoint/2010/main" val="359172479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51520" y="2550381"/>
            <a:ext cx="8568952" cy="2308324"/>
          </a:xfrm>
          <a:prstGeom prst="rect">
            <a:avLst/>
          </a:prstGeom>
          <a:solidFill>
            <a:schemeClr val="tx1"/>
          </a:solidFill>
        </p:spPr>
        <p:txBody>
          <a:bodyPr wrap="square">
            <a:spAutoFit/>
          </a:bodyPr>
          <a:lstStyle/>
          <a:p>
            <a:pPr algn="just"/>
            <a:r>
              <a:rPr lang="es-ES" sz="2400" dirty="0">
                <a:solidFill>
                  <a:schemeClr val="bg1"/>
                </a:solidFill>
              </a:rPr>
              <a:t>L</a:t>
            </a:r>
            <a:r>
              <a:rPr lang="es-ES" sz="2400" dirty="0" smtClean="0">
                <a:solidFill>
                  <a:schemeClr val="bg1"/>
                </a:solidFill>
              </a:rPr>
              <a:t>os </a:t>
            </a:r>
            <a:r>
              <a:rPr lang="es-ES" sz="2400" dirty="0">
                <a:solidFill>
                  <a:schemeClr val="bg1"/>
                </a:solidFill>
              </a:rPr>
              <a:t>Jefes de la Defensa Nacional, </a:t>
            </a:r>
            <a:r>
              <a:rPr lang="es-ES" sz="2400" dirty="0" smtClean="0">
                <a:solidFill>
                  <a:schemeClr val="bg1"/>
                </a:solidFill>
              </a:rPr>
              <a:t>dictarán instrucciones </a:t>
            </a:r>
            <a:r>
              <a:rPr lang="es-ES" sz="2400" dirty="0">
                <a:solidFill>
                  <a:schemeClr val="bg1"/>
                </a:solidFill>
              </a:rPr>
              <a:t>que precisen el uso de la fuerza por parte de las unidades militares durante </a:t>
            </a:r>
            <a:r>
              <a:rPr lang="es-ES" sz="2400" dirty="0" smtClean="0">
                <a:solidFill>
                  <a:schemeClr val="bg1"/>
                </a:solidFill>
              </a:rPr>
              <a:t>los estados </a:t>
            </a:r>
            <a:r>
              <a:rPr lang="es-ES" sz="2400" dirty="0">
                <a:solidFill>
                  <a:schemeClr val="bg1"/>
                </a:solidFill>
              </a:rPr>
              <a:t>de excepción constitucional de catástrofe, emergencia y sitio. Para este efecto, </a:t>
            </a:r>
            <a:r>
              <a:rPr lang="es-ES" sz="2400" dirty="0" smtClean="0">
                <a:solidFill>
                  <a:schemeClr val="bg1"/>
                </a:solidFill>
              </a:rPr>
              <a:t>deberán precisar </a:t>
            </a:r>
            <a:r>
              <a:rPr lang="es-ES" sz="2400" dirty="0">
                <a:solidFill>
                  <a:schemeClr val="bg1"/>
                </a:solidFill>
              </a:rPr>
              <a:t>el empleo de armamento y otros dispositivos en conformidad a las Reglas de Uso de </a:t>
            </a:r>
            <a:r>
              <a:rPr lang="es-ES" sz="2400" dirty="0" smtClean="0">
                <a:solidFill>
                  <a:schemeClr val="bg1"/>
                </a:solidFill>
              </a:rPr>
              <a:t>la Fuerza </a:t>
            </a:r>
            <a:r>
              <a:rPr lang="es-ES" sz="2400" dirty="0">
                <a:solidFill>
                  <a:schemeClr val="bg1"/>
                </a:solidFill>
              </a:rPr>
              <a:t>(RUF)</a:t>
            </a:r>
            <a:endParaRPr lang="en-US" sz="2400" dirty="0">
              <a:solidFill>
                <a:schemeClr val="bg1"/>
              </a:solidFill>
            </a:endParaRPr>
          </a:p>
        </p:txBody>
      </p:sp>
    </p:spTree>
    <p:extLst>
      <p:ext uri="{BB962C8B-B14F-4D97-AF65-F5344CB8AC3E}">
        <p14:creationId xmlns:p14="http://schemas.microsoft.com/office/powerpoint/2010/main" val="326481076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0275" y="2924944"/>
            <a:ext cx="9144000" cy="3416320"/>
          </a:xfrm>
          <a:prstGeom prst="rect">
            <a:avLst/>
          </a:prstGeom>
          <a:solidFill>
            <a:schemeClr val="tx1"/>
          </a:solidFill>
        </p:spPr>
        <p:txBody>
          <a:bodyPr wrap="square">
            <a:spAutoFit/>
          </a:bodyPr>
          <a:lstStyle/>
          <a:p>
            <a:pPr algn="just"/>
            <a:r>
              <a:rPr lang="es-ES" sz="2400" dirty="0" smtClean="0">
                <a:solidFill>
                  <a:schemeClr val="bg1"/>
                </a:solidFill>
              </a:rPr>
              <a:t>Reglas de uso de la fuerza (RUF). Principios.</a:t>
            </a:r>
          </a:p>
          <a:p>
            <a:pPr marL="457200" indent="-457200" algn="just">
              <a:buFont typeface="+mj-lt"/>
              <a:buAutoNum type="alphaLcParenR"/>
            </a:pPr>
            <a:r>
              <a:rPr lang="es-ES" sz="2400" dirty="0" smtClean="0">
                <a:solidFill>
                  <a:schemeClr val="bg1"/>
                </a:solidFill>
              </a:rPr>
              <a:t>Legalidad</a:t>
            </a:r>
          </a:p>
          <a:p>
            <a:pPr marL="457200" indent="-457200" algn="just">
              <a:buFont typeface="+mj-lt"/>
              <a:buAutoNum type="alphaLcParenR"/>
            </a:pPr>
            <a:r>
              <a:rPr lang="es-ES" sz="2400" dirty="0" smtClean="0">
                <a:solidFill>
                  <a:schemeClr val="bg1"/>
                </a:solidFill>
              </a:rPr>
              <a:t>Necesidad</a:t>
            </a:r>
          </a:p>
          <a:p>
            <a:pPr marL="457200" indent="-457200" algn="just">
              <a:buFont typeface="+mj-lt"/>
              <a:buAutoNum type="alphaLcParenR"/>
            </a:pPr>
            <a:r>
              <a:rPr lang="es-ES" sz="2400" dirty="0">
                <a:solidFill>
                  <a:schemeClr val="bg1"/>
                </a:solidFill>
              </a:rPr>
              <a:t>Proporcionalidad. El tipo y nivel de fuerza empleada y el daño que </a:t>
            </a:r>
            <a:r>
              <a:rPr lang="es-ES" sz="2400" dirty="0" smtClean="0">
                <a:solidFill>
                  <a:schemeClr val="bg1"/>
                </a:solidFill>
              </a:rPr>
              <a:t>puede razonablemente </a:t>
            </a:r>
            <a:r>
              <a:rPr lang="es-ES" sz="2400" dirty="0">
                <a:solidFill>
                  <a:schemeClr val="bg1"/>
                </a:solidFill>
              </a:rPr>
              <a:t>resultar, debe considerar la gravedad de la ofensa y ser proporcional al </a:t>
            </a:r>
            <a:r>
              <a:rPr lang="es-ES" sz="2400" dirty="0" smtClean="0">
                <a:solidFill>
                  <a:schemeClr val="bg1"/>
                </a:solidFill>
              </a:rPr>
              <a:t>objetivo de </a:t>
            </a:r>
            <a:r>
              <a:rPr lang="es-ES" sz="2400" dirty="0">
                <a:solidFill>
                  <a:schemeClr val="bg1"/>
                </a:solidFill>
              </a:rPr>
              <a:t>la consigna</a:t>
            </a:r>
            <a:r>
              <a:rPr lang="es-ES" sz="2400" dirty="0" smtClean="0">
                <a:solidFill>
                  <a:schemeClr val="bg1"/>
                </a:solidFill>
              </a:rPr>
              <a:t>.</a:t>
            </a:r>
          </a:p>
          <a:p>
            <a:pPr marL="457200" indent="-457200" algn="just">
              <a:buFont typeface="+mj-lt"/>
              <a:buAutoNum type="alphaLcParenR"/>
            </a:pPr>
            <a:r>
              <a:rPr lang="es-ES" sz="2400" dirty="0">
                <a:solidFill>
                  <a:schemeClr val="bg1"/>
                </a:solidFill>
              </a:rPr>
              <a:t>Gradualidad. C</a:t>
            </a:r>
            <a:r>
              <a:rPr lang="es-ES" sz="2400" dirty="0" smtClean="0">
                <a:solidFill>
                  <a:schemeClr val="bg1"/>
                </a:solidFill>
              </a:rPr>
              <a:t>omunicación</a:t>
            </a:r>
            <a:r>
              <a:rPr lang="es-ES" sz="2400" dirty="0">
                <a:solidFill>
                  <a:schemeClr val="bg1"/>
                </a:solidFill>
              </a:rPr>
              <a:t>, persuasión, negociación, disuasión y empleo de medios disuasivos y, </a:t>
            </a:r>
            <a:r>
              <a:rPr lang="es-ES" sz="2400" dirty="0" smtClean="0">
                <a:solidFill>
                  <a:schemeClr val="bg1"/>
                </a:solidFill>
              </a:rPr>
              <a:t>en última </a:t>
            </a:r>
            <a:r>
              <a:rPr lang="es-ES" sz="2400" dirty="0">
                <a:solidFill>
                  <a:schemeClr val="bg1"/>
                </a:solidFill>
              </a:rPr>
              <a:t>instancia, armas de fuego</a:t>
            </a:r>
            <a:r>
              <a:rPr lang="es-ES" sz="2400" dirty="0" smtClean="0">
                <a:solidFill>
                  <a:schemeClr val="bg1"/>
                </a:solidFill>
              </a:rPr>
              <a:t>.</a:t>
            </a:r>
          </a:p>
          <a:p>
            <a:pPr marL="457200" indent="-457200" algn="just">
              <a:buFont typeface="+mj-lt"/>
              <a:buAutoNum type="alphaLcParenR"/>
            </a:pPr>
            <a:r>
              <a:rPr lang="es-ES" sz="2400" dirty="0" smtClean="0">
                <a:solidFill>
                  <a:schemeClr val="bg1"/>
                </a:solidFill>
              </a:rPr>
              <a:t>Responsabilidad</a:t>
            </a:r>
          </a:p>
        </p:txBody>
      </p:sp>
    </p:spTree>
    <p:extLst>
      <p:ext uri="{BB962C8B-B14F-4D97-AF65-F5344CB8AC3E}">
        <p14:creationId xmlns:p14="http://schemas.microsoft.com/office/powerpoint/2010/main" val="217688049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20275" y="2924944"/>
            <a:ext cx="9144000" cy="2677656"/>
          </a:xfrm>
          <a:prstGeom prst="rect">
            <a:avLst/>
          </a:prstGeom>
          <a:solidFill>
            <a:schemeClr val="tx1"/>
          </a:solidFill>
        </p:spPr>
        <p:txBody>
          <a:bodyPr wrap="square">
            <a:spAutoFit/>
          </a:bodyPr>
          <a:lstStyle/>
          <a:p>
            <a:pPr algn="just"/>
            <a:r>
              <a:rPr lang="es-ES" sz="2400" dirty="0" smtClean="0">
                <a:solidFill>
                  <a:schemeClr val="bg1"/>
                </a:solidFill>
              </a:rPr>
              <a:t>Reglas de uso de la fuerza (RUF). Principios.</a:t>
            </a:r>
          </a:p>
          <a:p>
            <a:pPr algn="just"/>
            <a:endParaRPr lang="es-ES" sz="2400" dirty="0">
              <a:solidFill>
                <a:schemeClr val="bg1"/>
              </a:solidFill>
            </a:endParaRPr>
          </a:p>
          <a:p>
            <a:pPr marL="457200" indent="-457200" algn="just">
              <a:buFont typeface="+mj-lt"/>
              <a:buAutoNum type="alphaLcParenR" startAt="6"/>
            </a:pPr>
            <a:r>
              <a:rPr lang="es-ES" sz="2400" dirty="0" smtClean="0">
                <a:solidFill>
                  <a:schemeClr val="bg1"/>
                </a:solidFill>
              </a:rPr>
              <a:t>Advertencia</a:t>
            </a:r>
          </a:p>
          <a:p>
            <a:pPr marL="457200" indent="-457200" algn="just">
              <a:buFont typeface="+mj-lt"/>
              <a:buAutoNum type="alphaLcParenR" startAt="6"/>
            </a:pPr>
            <a:r>
              <a:rPr lang="es-ES" sz="2400" dirty="0" smtClean="0">
                <a:solidFill>
                  <a:schemeClr val="bg1"/>
                </a:solidFill>
              </a:rPr>
              <a:t>Evitar daño colateral</a:t>
            </a:r>
          </a:p>
          <a:p>
            <a:pPr marL="457200" indent="-457200" algn="just">
              <a:buFont typeface="+mj-lt"/>
              <a:buAutoNum type="alphaLcParenR" startAt="6"/>
            </a:pPr>
            <a:r>
              <a:rPr lang="es-ES" sz="2400" dirty="0">
                <a:solidFill>
                  <a:schemeClr val="bg1"/>
                </a:solidFill>
              </a:rPr>
              <a:t>Legítima defensa. Ninguna de las disposiciones del presente decreto limita el derecho </a:t>
            </a:r>
            <a:r>
              <a:rPr lang="es-ES" sz="2400" dirty="0" smtClean="0">
                <a:solidFill>
                  <a:schemeClr val="bg1"/>
                </a:solidFill>
              </a:rPr>
              <a:t>al ejercicio </a:t>
            </a:r>
            <a:r>
              <a:rPr lang="es-ES" sz="2400" dirty="0">
                <a:solidFill>
                  <a:schemeClr val="bg1"/>
                </a:solidFill>
              </a:rPr>
              <a:t>de la legítima defensa por parte del personal de las Fuerzas Armadas</a:t>
            </a:r>
            <a:endParaRPr lang="es-ES" sz="2400" dirty="0" smtClean="0">
              <a:solidFill>
                <a:schemeClr val="bg1"/>
              </a:solidFill>
            </a:endParaRPr>
          </a:p>
        </p:txBody>
      </p:sp>
    </p:spTree>
    <p:extLst>
      <p:ext uri="{BB962C8B-B14F-4D97-AF65-F5344CB8AC3E}">
        <p14:creationId xmlns:p14="http://schemas.microsoft.com/office/powerpoint/2010/main" val="34576417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420888"/>
            <a:ext cx="9144000" cy="4339650"/>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a:t>
            </a:r>
          </a:p>
          <a:p>
            <a:pPr algn="just"/>
            <a:r>
              <a:rPr lang="es-ES" sz="2300" b="1" dirty="0">
                <a:solidFill>
                  <a:schemeClr val="bg1"/>
                </a:solidFill>
              </a:rPr>
              <a:t>Regla N° 1</a:t>
            </a:r>
            <a:r>
              <a:rPr lang="es-ES" sz="2300" dirty="0">
                <a:solidFill>
                  <a:schemeClr val="bg1"/>
                </a:solidFill>
              </a:rPr>
              <a:t>. Empleo disuasivo de vehículos militares, porte de armas y despliegue </a:t>
            </a:r>
            <a:r>
              <a:rPr lang="es-ES" sz="2300" dirty="0" smtClean="0">
                <a:solidFill>
                  <a:schemeClr val="bg1"/>
                </a:solidFill>
              </a:rPr>
              <a:t>de fuerzas</a:t>
            </a:r>
            <a:r>
              <a:rPr lang="es-ES" sz="2300" dirty="0">
                <a:solidFill>
                  <a:schemeClr val="bg1"/>
                </a:solidFill>
              </a:rPr>
              <a:t>.</a:t>
            </a:r>
          </a:p>
          <a:p>
            <a:pPr algn="just"/>
            <a:r>
              <a:rPr lang="es-ES" sz="2300" b="1" dirty="0">
                <a:solidFill>
                  <a:schemeClr val="bg1"/>
                </a:solidFill>
              </a:rPr>
              <a:t>Regla N° 2</a:t>
            </a:r>
            <a:r>
              <a:rPr lang="es-ES" sz="2300" dirty="0">
                <a:solidFill>
                  <a:schemeClr val="bg1"/>
                </a:solidFill>
              </a:rPr>
              <a:t>. Efectuar negociación, demostración visual, advertencias verbales.</a:t>
            </a:r>
          </a:p>
          <a:p>
            <a:pPr algn="just"/>
            <a:r>
              <a:rPr lang="es-ES" sz="2300" b="1" dirty="0">
                <a:solidFill>
                  <a:schemeClr val="bg1"/>
                </a:solidFill>
              </a:rPr>
              <a:t>Regla N° 3</a:t>
            </a:r>
            <a:r>
              <a:rPr lang="es-ES" sz="2300" dirty="0">
                <a:solidFill>
                  <a:schemeClr val="bg1"/>
                </a:solidFill>
              </a:rPr>
              <a:t>. Empleo disuasivo de fumígenos (granadas de humo, gas pimienta </a:t>
            </a:r>
            <a:r>
              <a:rPr lang="es-ES" sz="2300" dirty="0" smtClean="0">
                <a:solidFill>
                  <a:schemeClr val="bg1"/>
                </a:solidFill>
              </a:rPr>
              <a:t>o lacrimógeno</a:t>
            </a:r>
            <a:r>
              <a:rPr lang="es-ES" sz="2300" dirty="0">
                <a:solidFill>
                  <a:schemeClr val="bg1"/>
                </a:solidFill>
              </a:rPr>
              <a:t>, entre otros), sistemas de sonido, luz o agua.</a:t>
            </a:r>
          </a:p>
          <a:p>
            <a:pPr algn="just"/>
            <a:r>
              <a:rPr lang="es-ES" sz="2300" b="1" dirty="0">
                <a:solidFill>
                  <a:schemeClr val="bg1"/>
                </a:solidFill>
              </a:rPr>
              <a:t>Regla N° 4</a:t>
            </a:r>
            <a:r>
              <a:rPr lang="es-ES" sz="2300" dirty="0">
                <a:solidFill>
                  <a:schemeClr val="bg1"/>
                </a:solidFill>
              </a:rPr>
              <a:t>. Empleo disuasivo de dispositivos o armamentos no letales: </a:t>
            </a:r>
            <a:r>
              <a:rPr lang="es-ES" sz="2300" dirty="0" smtClean="0">
                <a:solidFill>
                  <a:schemeClr val="bg1"/>
                </a:solidFill>
              </a:rPr>
              <a:t>bastones, dispositivos </a:t>
            </a:r>
            <a:r>
              <a:rPr lang="es-ES" sz="2300" dirty="0">
                <a:solidFill>
                  <a:schemeClr val="bg1"/>
                </a:solidFill>
              </a:rPr>
              <a:t>eléctricos, proyectiles de pintura, de gas pimienta y lacrimógeno, y otros análogos.</a:t>
            </a:r>
          </a:p>
          <a:p>
            <a:pPr algn="just"/>
            <a:r>
              <a:rPr lang="es-ES" sz="2300" b="1" dirty="0">
                <a:solidFill>
                  <a:schemeClr val="bg1"/>
                </a:solidFill>
              </a:rPr>
              <a:t>Regla N° 5</a:t>
            </a:r>
            <a:r>
              <a:rPr lang="es-ES" sz="2300" dirty="0">
                <a:solidFill>
                  <a:schemeClr val="bg1"/>
                </a:solidFill>
              </a:rPr>
              <a:t>. Empleo de armamento antidisturbios, sin disparar a quemarropa ni </a:t>
            </a:r>
            <a:r>
              <a:rPr lang="es-ES" sz="2300" dirty="0" smtClean="0">
                <a:solidFill>
                  <a:schemeClr val="bg1"/>
                </a:solidFill>
              </a:rPr>
              <a:t>apuntar directo </a:t>
            </a:r>
            <a:r>
              <a:rPr lang="es-ES" sz="2300" dirty="0">
                <a:solidFill>
                  <a:schemeClr val="bg1"/>
                </a:solidFill>
              </a:rPr>
              <a:t>al rostro.</a:t>
            </a:r>
          </a:p>
        </p:txBody>
      </p:sp>
    </p:spTree>
    <p:extLst>
      <p:ext uri="{BB962C8B-B14F-4D97-AF65-F5344CB8AC3E}">
        <p14:creationId xmlns:p14="http://schemas.microsoft.com/office/powerpoint/2010/main" val="40193933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420888"/>
            <a:ext cx="9144000" cy="2215991"/>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a:t>
            </a:r>
          </a:p>
          <a:p>
            <a:pPr algn="just"/>
            <a:r>
              <a:rPr lang="es-ES" sz="2300" b="1" dirty="0">
                <a:solidFill>
                  <a:schemeClr val="bg1"/>
                </a:solidFill>
              </a:rPr>
              <a:t>Regla N° 6</a:t>
            </a:r>
            <a:r>
              <a:rPr lang="es-ES" sz="2300" dirty="0">
                <a:solidFill>
                  <a:schemeClr val="bg1"/>
                </a:solidFill>
              </a:rPr>
              <a:t>. Preparar el arma de fuego con clara intención de utilizarla.</a:t>
            </a:r>
          </a:p>
          <a:p>
            <a:pPr algn="just"/>
            <a:r>
              <a:rPr lang="es-ES" sz="2300" b="1" dirty="0">
                <a:solidFill>
                  <a:schemeClr val="bg1"/>
                </a:solidFill>
              </a:rPr>
              <a:t>Regla N° 7</a:t>
            </a:r>
            <a:r>
              <a:rPr lang="es-ES" sz="2300" dirty="0">
                <a:solidFill>
                  <a:schemeClr val="bg1"/>
                </a:solidFill>
              </a:rPr>
              <a:t>. Efectuar disparos de advertencia con el arma de fuego, sin apuntar a personas.</a:t>
            </a:r>
          </a:p>
          <a:p>
            <a:pPr algn="just"/>
            <a:r>
              <a:rPr lang="es-ES" sz="2300" b="1" dirty="0">
                <a:solidFill>
                  <a:schemeClr val="bg1"/>
                </a:solidFill>
              </a:rPr>
              <a:t>Regla N° 8</a:t>
            </a:r>
            <a:r>
              <a:rPr lang="es-ES" sz="2300" dirty="0">
                <a:solidFill>
                  <a:schemeClr val="bg1"/>
                </a:solidFill>
              </a:rPr>
              <a:t>. Usar armas de fuego en legítima defensa, de acuerdo a lo establecido en </a:t>
            </a:r>
            <a:r>
              <a:rPr lang="es-ES" sz="2300" dirty="0" smtClean="0">
                <a:solidFill>
                  <a:schemeClr val="bg1"/>
                </a:solidFill>
              </a:rPr>
              <a:t>el Código </a:t>
            </a:r>
            <a:r>
              <a:rPr lang="es-ES" sz="2300" dirty="0">
                <a:solidFill>
                  <a:schemeClr val="bg1"/>
                </a:solidFill>
              </a:rPr>
              <a:t>Penal y el Código de Justicia Militar.</a:t>
            </a:r>
            <a:endParaRPr lang="es-ES" sz="2300" dirty="0" smtClean="0">
              <a:solidFill>
                <a:schemeClr val="bg1"/>
              </a:solidFill>
            </a:endParaRPr>
          </a:p>
        </p:txBody>
      </p:sp>
    </p:spTree>
    <p:extLst>
      <p:ext uri="{BB962C8B-B14F-4D97-AF65-F5344CB8AC3E}">
        <p14:creationId xmlns:p14="http://schemas.microsoft.com/office/powerpoint/2010/main" val="318488542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420888"/>
            <a:ext cx="9144000" cy="4339650"/>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a:t>
            </a:r>
          </a:p>
          <a:p>
            <a:pPr algn="just"/>
            <a:r>
              <a:rPr lang="es-ES" sz="2300" b="1" dirty="0">
                <a:solidFill>
                  <a:schemeClr val="bg1"/>
                </a:solidFill>
              </a:rPr>
              <a:t>Regla N° 9</a:t>
            </a:r>
            <a:r>
              <a:rPr lang="es-ES" sz="2300" dirty="0">
                <a:solidFill>
                  <a:schemeClr val="bg1"/>
                </a:solidFill>
              </a:rPr>
              <a:t>. Usar armas de fuego como último recurso, cuando las medidas </a:t>
            </a:r>
            <a:r>
              <a:rPr lang="es-ES" sz="2300" dirty="0" smtClean="0">
                <a:solidFill>
                  <a:schemeClr val="bg1"/>
                </a:solidFill>
              </a:rPr>
              <a:t>anteriormente señaladas </a:t>
            </a:r>
            <a:r>
              <a:rPr lang="es-ES" sz="2300" dirty="0">
                <a:solidFill>
                  <a:schemeClr val="bg1"/>
                </a:solidFill>
              </a:rPr>
              <a:t>resultaren insuficientes, conforme al artículo 5, numeral 5 de la ley N° </a:t>
            </a:r>
            <a:r>
              <a:rPr lang="es-ES" sz="2300" dirty="0" smtClean="0">
                <a:solidFill>
                  <a:schemeClr val="bg1"/>
                </a:solidFill>
              </a:rPr>
              <a:t>18.415, y </a:t>
            </a:r>
            <a:r>
              <a:rPr lang="es-ES" sz="2300" dirty="0">
                <a:solidFill>
                  <a:schemeClr val="bg1"/>
                </a:solidFill>
              </a:rPr>
              <a:t>sólo en el caso de enfrentamiento con personas que utilicen o se apresten a </a:t>
            </a:r>
            <a:r>
              <a:rPr lang="es-ES" sz="2300" dirty="0" smtClean="0">
                <a:solidFill>
                  <a:schemeClr val="bg1"/>
                </a:solidFill>
              </a:rPr>
              <a:t>utilizar armas </a:t>
            </a:r>
            <a:r>
              <a:rPr lang="es-ES" sz="2300" dirty="0">
                <a:solidFill>
                  <a:schemeClr val="bg1"/>
                </a:solidFill>
              </a:rPr>
              <a:t>de fuego u otras armas letales, en los siguientes casos:</a:t>
            </a:r>
          </a:p>
          <a:p>
            <a:pPr algn="just"/>
            <a:r>
              <a:rPr lang="es-ES" sz="2300" dirty="0">
                <a:solidFill>
                  <a:schemeClr val="bg1"/>
                </a:solidFill>
              </a:rPr>
              <a:t>- </a:t>
            </a:r>
            <a:r>
              <a:rPr lang="es-ES" sz="2300" dirty="0" smtClean="0">
                <a:solidFill>
                  <a:schemeClr val="bg1"/>
                </a:solidFill>
              </a:rPr>
              <a:t>  En </a:t>
            </a:r>
            <a:r>
              <a:rPr lang="es-ES" sz="2300" dirty="0">
                <a:solidFill>
                  <a:schemeClr val="bg1"/>
                </a:solidFill>
              </a:rPr>
              <a:t>un ataque actual o inminente a un recinto militar.</a:t>
            </a:r>
          </a:p>
          <a:p>
            <a:pPr algn="just"/>
            <a:r>
              <a:rPr lang="es-ES" sz="2300" dirty="0">
                <a:solidFill>
                  <a:schemeClr val="bg1"/>
                </a:solidFill>
              </a:rPr>
              <a:t>- En la protección de las instalaciones, sistemas o componentes de empresas o </a:t>
            </a:r>
            <a:r>
              <a:rPr lang="es-ES" sz="2300" dirty="0" smtClean="0">
                <a:solidFill>
                  <a:schemeClr val="bg1"/>
                </a:solidFill>
              </a:rPr>
              <a:t>servicios, cualquiera </a:t>
            </a:r>
            <a:r>
              <a:rPr lang="es-ES" sz="2300" dirty="0">
                <a:solidFill>
                  <a:schemeClr val="bg1"/>
                </a:solidFill>
              </a:rPr>
              <a:t>que sea su naturaleza, finalidad o función, que atiendan servicios de utilidad </a:t>
            </a:r>
            <a:r>
              <a:rPr lang="es-ES" sz="2300" dirty="0" smtClean="0">
                <a:solidFill>
                  <a:schemeClr val="bg1"/>
                </a:solidFill>
              </a:rPr>
              <a:t>pública cuya </a:t>
            </a:r>
            <a:r>
              <a:rPr lang="es-ES" sz="2300" dirty="0">
                <a:solidFill>
                  <a:schemeClr val="bg1"/>
                </a:solidFill>
              </a:rPr>
              <a:t>perturbación en su funcionamiento o destrucción tendría un grave impacto sobre la</a:t>
            </a:r>
          </a:p>
          <a:p>
            <a:pPr algn="just"/>
            <a:r>
              <a:rPr lang="es-ES" sz="2300" dirty="0">
                <a:solidFill>
                  <a:schemeClr val="bg1"/>
                </a:solidFill>
              </a:rPr>
              <a:t>población</a:t>
            </a:r>
            <a:r>
              <a:rPr lang="es-ES" sz="2300" dirty="0" smtClean="0">
                <a:solidFill>
                  <a:schemeClr val="bg1"/>
                </a:solidFill>
              </a:rPr>
              <a:t>.</a:t>
            </a:r>
            <a:endParaRPr lang="es-ES" sz="2300" dirty="0">
              <a:solidFill>
                <a:schemeClr val="bg1"/>
              </a:solidFill>
            </a:endParaRPr>
          </a:p>
        </p:txBody>
      </p:sp>
    </p:spTree>
    <p:extLst>
      <p:ext uri="{BB962C8B-B14F-4D97-AF65-F5344CB8AC3E}">
        <p14:creationId xmlns:p14="http://schemas.microsoft.com/office/powerpoint/2010/main" val="410860472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69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3</a:t>
            </a:r>
            <a:r>
              <a:rPr lang="es-ES" sz="2400" dirty="0" smtClean="0">
                <a:solidFill>
                  <a:srgbClr val="002060"/>
                </a:solidFill>
              </a:rPr>
              <a:t>.- Uso legítimo de la fuerza.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0" y="2420888"/>
            <a:ext cx="9144000" cy="4339650"/>
          </a:xfrm>
          <a:prstGeom prst="rect">
            <a:avLst/>
          </a:prstGeom>
          <a:solidFill>
            <a:schemeClr val="tx1"/>
          </a:solidFill>
        </p:spPr>
        <p:txBody>
          <a:bodyPr wrap="square">
            <a:spAutoFit/>
          </a:bodyPr>
          <a:lstStyle/>
          <a:p>
            <a:pPr algn="just"/>
            <a:r>
              <a:rPr lang="es-ES" sz="2300" dirty="0" smtClean="0">
                <a:solidFill>
                  <a:schemeClr val="bg1"/>
                </a:solidFill>
              </a:rPr>
              <a:t>Reglas de uso de la fuerza (RUF). Normas de detención, control y registro.</a:t>
            </a:r>
          </a:p>
          <a:p>
            <a:pPr marL="457200" indent="-457200" algn="just">
              <a:buAutoNum type="alphaLcParenR"/>
            </a:pPr>
            <a:r>
              <a:rPr lang="es-ES" sz="2300" dirty="0" smtClean="0">
                <a:solidFill>
                  <a:schemeClr val="bg1"/>
                </a:solidFill>
              </a:rPr>
              <a:t>Se </a:t>
            </a:r>
            <a:r>
              <a:rPr lang="es-ES" sz="2300" dirty="0">
                <a:solidFill>
                  <a:schemeClr val="bg1"/>
                </a:solidFill>
              </a:rPr>
              <a:t>autoriza detener a individuos por delitos flagrantes y por las faltas </a:t>
            </a:r>
            <a:r>
              <a:rPr lang="es-ES" sz="2300" dirty="0" smtClean="0">
                <a:solidFill>
                  <a:schemeClr val="bg1"/>
                </a:solidFill>
              </a:rPr>
              <a:t>que excepcionalmente </a:t>
            </a:r>
            <a:r>
              <a:rPr lang="es-ES" sz="2300" dirty="0">
                <a:solidFill>
                  <a:schemeClr val="bg1"/>
                </a:solidFill>
              </a:rPr>
              <a:t>facultan una </a:t>
            </a:r>
            <a:r>
              <a:rPr lang="es-ES" sz="2300" dirty="0" smtClean="0">
                <a:solidFill>
                  <a:schemeClr val="bg1"/>
                </a:solidFill>
              </a:rPr>
              <a:t>detención.</a:t>
            </a:r>
          </a:p>
          <a:p>
            <a:pPr marL="457200" indent="-457200" algn="just">
              <a:buAutoNum type="alphaLcParenR"/>
            </a:pPr>
            <a:r>
              <a:rPr lang="es-ES" sz="2300" dirty="0">
                <a:solidFill>
                  <a:schemeClr val="bg1"/>
                </a:solidFill>
              </a:rPr>
              <a:t> Se autoriza impedir el paso a quienes intenten traspasar por la fuerza, en barreras, </a:t>
            </a:r>
            <a:r>
              <a:rPr lang="es-ES" sz="2300" dirty="0" smtClean="0">
                <a:solidFill>
                  <a:schemeClr val="bg1"/>
                </a:solidFill>
              </a:rPr>
              <a:t>puestos de </a:t>
            </a:r>
            <a:r>
              <a:rPr lang="es-ES" sz="2300" dirty="0">
                <a:solidFill>
                  <a:schemeClr val="bg1"/>
                </a:solidFill>
              </a:rPr>
              <a:t>control o cordones, para ingresar a los espacios delimitados en que ejerce sus </a:t>
            </a:r>
            <a:r>
              <a:rPr lang="es-ES" sz="2300" dirty="0" smtClean="0">
                <a:solidFill>
                  <a:schemeClr val="bg1"/>
                </a:solidFill>
              </a:rPr>
              <a:t>funciones específicas </a:t>
            </a:r>
            <a:r>
              <a:rPr lang="es-ES" sz="2300" dirty="0">
                <a:solidFill>
                  <a:schemeClr val="bg1"/>
                </a:solidFill>
              </a:rPr>
              <a:t>una autoridad militar o policial</a:t>
            </a:r>
            <a:r>
              <a:rPr lang="es-ES" sz="2300" dirty="0" smtClean="0">
                <a:solidFill>
                  <a:schemeClr val="bg1"/>
                </a:solidFill>
              </a:rPr>
              <a:t>.</a:t>
            </a:r>
          </a:p>
          <a:p>
            <a:pPr marL="457200" indent="-457200" algn="just">
              <a:buAutoNum type="alphaLcParenR"/>
            </a:pPr>
            <a:r>
              <a:rPr lang="es-ES" sz="2300" dirty="0">
                <a:solidFill>
                  <a:schemeClr val="bg1"/>
                </a:solidFill>
              </a:rPr>
              <a:t> El control y registro de personas y vehículos deberá efectuarse conforme a la </a:t>
            </a:r>
            <a:r>
              <a:rPr lang="es-ES" sz="2300" dirty="0" smtClean="0">
                <a:solidFill>
                  <a:schemeClr val="bg1"/>
                </a:solidFill>
              </a:rPr>
              <a:t>legislación vigente</a:t>
            </a:r>
            <a:r>
              <a:rPr lang="es-ES" sz="2300" dirty="0">
                <a:solidFill>
                  <a:schemeClr val="bg1"/>
                </a:solidFill>
              </a:rPr>
              <a:t>.</a:t>
            </a:r>
          </a:p>
          <a:p>
            <a:pPr marL="457200" indent="-457200" algn="just">
              <a:buAutoNum type="alphaLcParenR"/>
            </a:pPr>
            <a:r>
              <a:rPr lang="es-ES" sz="2300" dirty="0" smtClean="0">
                <a:solidFill>
                  <a:schemeClr val="bg1"/>
                </a:solidFill>
              </a:rPr>
              <a:t>Se </a:t>
            </a:r>
            <a:r>
              <a:rPr lang="es-ES" sz="2300" dirty="0">
                <a:solidFill>
                  <a:schemeClr val="bg1"/>
                </a:solidFill>
              </a:rPr>
              <a:t>podrán adoptar las medidas necesarias para hacer cumplir el toque de queda </a:t>
            </a:r>
            <a:r>
              <a:rPr lang="es-ES" sz="2300" dirty="0" smtClean="0">
                <a:solidFill>
                  <a:schemeClr val="bg1"/>
                </a:solidFill>
              </a:rPr>
              <a:t>dispuesto por </a:t>
            </a:r>
            <a:r>
              <a:rPr lang="es-ES" sz="2300" dirty="0">
                <a:solidFill>
                  <a:schemeClr val="bg1"/>
                </a:solidFill>
              </a:rPr>
              <a:t>el Jefe de la Defensa, conforme a las instrucciones que al respecto imparta</a:t>
            </a:r>
            <a:r>
              <a:rPr lang="es-ES" sz="2300" dirty="0" smtClean="0">
                <a:solidFill>
                  <a:schemeClr val="bg1"/>
                </a:solidFill>
              </a:rPr>
              <a:t>.</a:t>
            </a:r>
            <a:endParaRPr lang="es-ES" sz="2300" dirty="0">
              <a:solidFill>
                <a:schemeClr val="bg1"/>
              </a:solidFill>
            </a:endParaRPr>
          </a:p>
        </p:txBody>
      </p:sp>
    </p:spTree>
    <p:extLst>
      <p:ext uri="{BB962C8B-B14F-4D97-AF65-F5344CB8AC3E}">
        <p14:creationId xmlns:p14="http://schemas.microsoft.com/office/powerpoint/2010/main" val="214853668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70</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413792" y="2356371"/>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smtClean="0">
              <a:solidFill>
                <a:srgbClr val="002060"/>
              </a:solidFill>
            </a:endParaRPr>
          </a:p>
          <a:p>
            <a:pPr algn="ctr"/>
            <a:r>
              <a:rPr lang="es-CL" sz="2800" dirty="0" smtClean="0">
                <a:solidFill>
                  <a:srgbClr val="002060"/>
                </a:solidFill>
              </a:rPr>
              <a:t>Código de Justicia Militar</a:t>
            </a:r>
            <a:endParaRPr lang="es-CL" sz="2800" dirty="0">
              <a:solidFill>
                <a:srgbClr val="002060"/>
              </a:solidFill>
            </a:endParaRPr>
          </a:p>
          <a:p>
            <a:pPr algn="just"/>
            <a:endParaRPr lang="es-CL" sz="2000" dirty="0" smtClean="0">
              <a:solidFill>
                <a:srgbClr val="002060"/>
              </a:solidFill>
            </a:endParaRPr>
          </a:p>
          <a:p>
            <a:pPr algn="just"/>
            <a:r>
              <a:rPr lang="es-CL" sz="2000" dirty="0" smtClean="0">
                <a:solidFill>
                  <a:srgbClr val="002060"/>
                </a:solidFill>
              </a:rPr>
              <a:t>El 15 de noviembre de 2010 la ley 20.477 modificó el Código de Justicia Militar que data de 1926. </a:t>
            </a:r>
          </a:p>
          <a:p>
            <a:pPr algn="just"/>
            <a:endParaRPr lang="es-CL" sz="2000" dirty="0">
              <a:solidFill>
                <a:srgbClr val="002060"/>
              </a:solidFill>
            </a:endParaRPr>
          </a:p>
          <a:p>
            <a:pPr algn="just"/>
            <a:r>
              <a:rPr lang="es-CL" sz="2000" dirty="0" smtClean="0">
                <a:solidFill>
                  <a:srgbClr val="002060"/>
                </a:solidFill>
              </a:rPr>
              <a:t>"</a:t>
            </a:r>
            <a:r>
              <a:rPr lang="es-CL" sz="2000" dirty="0">
                <a:solidFill>
                  <a:srgbClr val="002060"/>
                </a:solidFill>
              </a:rPr>
              <a:t>A mi juicio la justicia militar debería solo funcionar para los temas estrictamente del ángulo militar, con delitos o faltas cometidos por el honor militar, eventualmente en estado de guerra o todo lo que tiene relación con la función misma militar", </a:t>
            </a:r>
            <a:r>
              <a:rPr lang="es-CL" sz="2000" dirty="0" smtClean="0">
                <a:solidFill>
                  <a:srgbClr val="002060"/>
                </a:solidFill>
              </a:rPr>
              <a:t>ex - diputado </a:t>
            </a:r>
            <a:r>
              <a:rPr lang="es-CL" sz="2000" dirty="0">
                <a:solidFill>
                  <a:srgbClr val="002060"/>
                </a:solidFill>
              </a:rPr>
              <a:t>Jorge </a:t>
            </a:r>
            <a:r>
              <a:rPr lang="es-CL" sz="2000" dirty="0" err="1">
                <a:solidFill>
                  <a:srgbClr val="002060"/>
                </a:solidFill>
              </a:rPr>
              <a:t>Tarud</a:t>
            </a:r>
            <a:r>
              <a:rPr lang="es-CL" sz="2000" dirty="0">
                <a:solidFill>
                  <a:srgbClr val="002060"/>
                </a:solidFill>
              </a:rPr>
              <a:t> (PPD</a:t>
            </a:r>
            <a:r>
              <a:rPr lang="es-CL" sz="2000" dirty="0" smtClean="0">
                <a:solidFill>
                  <a:srgbClr val="002060"/>
                </a:solidFill>
              </a:rPr>
              <a:t>) 21 febrero 2017.</a:t>
            </a:r>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71</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251520" y="2348880"/>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000" dirty="0">
              <a:solidFill>
                <a:srgbClr val="002060"/>
              </a:solidFill>
            </a:endParaRPr>
          </a:p>
          <a:p>
            <a:pPr algn="just"/>
            <a:endParaRPr lang="es-CL" sz="2000" dirty="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pic>
        <p:nvPicPr>
          <p:cNvPr id="2" name="Imagen 1"/>
          <p:cNvPicPr>
            <a:picLocks noChangeAspect="1"/>
          </p:cNvPicPr>
          <p:nvPr/>
        </p:nvPicPr>
        <p:blipFill>
          <a:blip r:embed="rId2"/>
          <a:stretch>
            <a:fillRect/>
          </a:stretch>
        </p:blipFill>
        <p:spPr>
          <a:xfrm>
            <a:off x="1100361" y="2594521"/>
            <a:ext cx="6762750" cy="3800475"/>
          </a:xfrm>
          <a:prstGeom prst="rect">
            <a:avLst/>
          </a:prstGeom>
        </p:spPr>
      </p:pic>
    </p:spTree>
    <p:extLst>
      <p:ext uri="{BB962C8B-B14F-4D97-AF65-F5344CB8AC3E}">
        <p14:creationId xmlns:p14="http://schemas.microsoft.com/office/powerpoint/2010/main" val="394091217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72</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457200" indent="-457200" algn="ctr">
              <a:buAutoNum type="alphaUcPeriod"/>
            </a:pPr>
            <a:r>
              <a:rPr lang="es-ES" sz="2400" dirty="0" smtClean="0">
                <a:solidFill>
                  <a:srgbClr val="002060"/>
                </a:solidFill>
              </a:rPr>
              <a:t>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420888"/>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sz="2000" dirty="0">
                <a:solidFill>
                  <a:srgbClr val="002060"/>
                </a:solidFill>
              </a:rPr>
              <a:t>Los Tribunales Militares tienen jurisdicción sobre los chilenos y extranjeros, para juzgar todos los asuntos de la jurisdicción militar que sobrevengan en el territorio nacional, pero también fuera del territorio, en los siguientes casos:</a:t>
            </a:r>
          </a:p>
          <a:p>
            <a:pPr algn="just"/>
            <a:endParaRPr lang="es-CL" sz="2000" dirty="0">
              <a:solidFill>
                <a:srgbClr val="002060"/>
              </a:solidFill>
            </a:endParaRPr>
          </a:p>
          <a:p>
            <a:pPr marL="342900" indent="-342900" algn="just">
              <a:buFont typeface="Arial" panose="020B0604020202020204" pitchFamily="34" charset="0"/>
              <a:buChar char="•"/>
            </a:pPr>
            <a:r>
              <a:rPr lang="es-CL" sz="2000" dirty="0">
                <a:solidFill>
                  <a:srgbClr val="002060"/>
                </a:solidFill>
              </a:rPr>
              <a:t>Cuando acontezcan dentro de un territorio ocupado militarmente por las armas chilenas.</a:t>
            </a:r>
          </a:p>
          <a:p>
            <a:pPr marL="342900" indent="-342900" algn="just">
              <a:buFont typeface="Arial" panose="020B0604020202020204" pitchFamily="34" charset="0"/>
              <a:buChar char="•"/>
            </a:pPr>
            <a:r>
              <a:rPr lang="es-CL" sz="2000" dirty="0">
                <a:solidFill>
                  <a:srgbClr val="002060"/>
                </a:solidFill>
              </a:rPr>
              <a:t>Cuando se trate de delitos cometidos por militares en el ejercicio de sus funciones o en comisiones del servicio.</a:t>
            </a:r>
          </a:p>
          <a:p>
            <a:pPr marL="342900" indent="-342900" algn="just">
              <a:buFont typeface="Arial" panose="020B0604020202020204" pitchFamily="34" charset="0"/>
              <a:buChar char="•"/>
            </a:pPr>
            <a:r>
              <a:rPr lang="es-CL" sz="2000" dirty="0">
                <a:solidFill>
                  <a:srgbClr val="002060"/>
                </a:solidFill>
              </a:rPr>
              <a:t>Cuando se trate de delitos contra la soberanía del Estado y su seguridad exterior o interior, contemplados en el Código de Justicia Militar, en otros Códigos y leyes especiales, cometidos exclusivamente por militares, o bien por civiles y militares conjuntamente.</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311863881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73</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420888"/>
            <a:ext cx="8460432" cy="4365104"/>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CL" sz="2400" dirty="0" smtClean="0">
              <a:solidFill>
                <a:srgbClr val="002060"/>
              </a:solidFill>
            </a:endParaRPr>
          </a:p>
          <a:p>
            <a:pPr algn="just"/>
            <a:endParaRPr lang="es-CL" sz="2400" dirty="0">
              <a:solidFill>
                <a:srgbClr val="002060"/>
              </a:solidFill>
            </a:endParaRPr>
          </a:p>
          <a:p>
            <a:pPr algn="just"/>
            <a:r>
              <a:rPr lang="es-CL" sz="2400" dirty="0" smtClean="0">
                <a:solidFill>
                  <a:srgbClr val="002060"/>
                </a:solidFill>
              </a:rPr>
              <a:t>Los delitos que procesa son principalmente:</a:t>
            </a:r>
          </a:p>
          <a:p>
            <a:pPr algn="just"/>
            <a:endParaRPr lang="es-CL" sz="2400" dirty="0" smtClean="0">
              <a:solidFill>
                <a:srgbClr val="002060"/>
              </a:solidFill>
            </a:endParaRPr>
          </a:p>
          <a:p>
            <a:pPr algn="just"/>
            <a:r>
              <a:rPr lang="es-CL" sz="2400" dirty="0" smtClean="0">
                <a:solidFill>
                  <a:srgbClr val="002060"/>
                </a:solidFill>
              </a:rPr>
              <a:t>Delitos especificados en el Código de Justicia Militar, en especial crímenes de guerra.</a:t>
            </a:r>
          </a:p>
          <a:p>
            <a:pPr algn="just"/>
            <a:r>
              <a:rPr lang="es-CL" sz="2400" dirty="0" smtClean="0">
                <a:solidFill>
                  <a:srgbClr val="002060"/>
                </a:solidFill>
              </a:rPr>
              <a:t>Infracciones al Código Aeronáutico.</a:t>
            </a:r>
          </a:p>
          <a:p>
            <a:pPr algn="just"/>
            <a:r>
              <a:rPr lang="es-CL" sz="2400" dirty="0">
                <a:solidFill>
                  <a:srgbClr val="002060"/>
                </a:solidFill>
              </a:rPr>
              <a:t>Infracciones a las leyes sobre reclutamiento y movilización. </a:t>
            </a:r>
            <a:endParaRPr lang="es-CL" sz="2400" dirty="0" smtClean="0">
              <a:solidFill>
                <a:srgbClr val="002060"/>
              </a:solidFill>
            </a:endParaRPr>
          </a:p>
          <a:p>
            <a:pPr algn="just"/>
            <a:r>
              <a:rPr lang="es-CL" sz="2400" u="sng" dirty="0" smtClean="0">
                <a:solidFill>
                  <a:srgbClr val="002060"/>
                </a:solidFill>
              </a:rPr>
              <a:t>En </a:t>
            </a:r>
            <a:r>
              <a:rPr lang="es-CL" sz="2400" u="sng" dirty="0">
                <a:solidFill>
                  <a:srgbClr val="002060"/>
                </a:solidFill>
              </a:rPr>
              <a:t>ningún caso, los civiles y los menores de edad, que revistan la calidad de víctimas o de imputados</a:t>
            </a:r>
            <a:r>
              <a:rPr lang="es-CL" sz="2400" dirty="0">
                <a:solidFill>
                  <a:srgbClr val="002060"/>
                </a:solidFill>
              </a:rPr>
              <a:t>, estarán sujetos a la competencia de los tribunales militares. La competencia en estos casos siempre se radicará en los tribunales ordinarios con competencia en materia penal.</a:t>
            </a:r>
          </a:p>
          <a:p>
            <a:pPr algn="just"/>
            <a:endParaRPr lang="es-CL" sz="2000" dirty="0" smtClean="0">
              <a:solidFill>
                <a:srgbClr val="002060"/>
              </a:solidFill>
            </a:endParaRPr>
          </a:p>
          <a:p>
            <a:pPr algn="just"/>
            <a:endParaRPr lang="es-CL" sz="20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88525329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74</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780928"/>
            <a:ext cx="8460432" cy="3789040"/>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2400" dirty="0">
                <a:solidFill>
                  <a:srgbClr val="002060"/>
                </a:solidFill>
              </a:rPr>
              <a:t>El viernes 14 de agosto de 2015 se creó la Unidad de Derechos Humanos en el Gabinete del Ministro de Defensa </a:t>
            </a:r>
            <a:r>
              <a:rPr lang="es-CL" sz="2400" dirty="0" smtClean="0">
                <a:solidFill>
                  <a:srgbClr val="002060"/>
                </a:solidFill>
              </a:rPr>
              <a:t>Nacional.</a:t>
            </a:r>
            <a:endParaRPr lang="es-CL" sz="2400" dirty="0">
              <a:solidFill>
                <a:srgbClr val="002060"/>
              </a:solidFill>
            </a:endParaRPr>
          </a:p>
          <a:p>
            <a:endParaRPr lang="es-CL" sz="2400" dirty="0">
              <a:solidFill>
                <a:srgbClr val="002060"/>
              </a:solidFill>
            </a:endParaRPr>
          </a:p>
          <a:p>
            <a:r>
              <a:rPr lang="es-CL" sz="2400" dirty="0">
                <a:solidFill>
                  <a:srgbClr val="002060"/>
                </a:solidFill>
              </a:rPr>
              <a:t>Sus funciones son las siguientes:</a:t>
            </a:r>
          </a:p>
          <a:p>
            <a:endParaRPr lang="es-CL" sz="2400" dirty="0">
              <a:solidFill>
                <a:srgbClr val="002060"/>
              </a:solidFill>
            </a:endParaRPr>
          </a:p>
          <a:p>
            <a:pPr marL="342900" indent="-342900">
              <a:buFont typeface="Arial" panose="020B0604020202020204" pitchFamily="34" charset="0"/>
              <a:buChar char="•"/>
            </a:pPr>
            <a:r>
              <a:rPr lang="es-CL" sz="2400" dirty="0">
                <a:solidFill>
                  <a:srgbClr val="002060"/>
                </a:solidFill>
              </a:rPr>
              <a:t>Asesorar al Ministro de Defensa para facilitar el flujo de información entre los magistrados que instruyen causas de violaciones a Derechos Humanos y las ramas de las Fuerzas Armadas con ocasión de requerimientos judiciales</a:t>
            </a:r>
            <a:r>
              <a:rPr lang="es-CL" sz="2400" dirty="0" smtClean="0">
                <a:solidFill>
                  <a:srgbClr val="002060"/>
                </a:solidFill>
              </a:rPr>
              <a:t>.</a:t>
            </a:r>
            <a:endParaRPr lang="es-CL" sz="2400"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97615234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75</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a:solidFill>
                  <a:srgbClr val="002060"/>
                </a:solidFill>
              </a:rPr>
              <a:t>4</a:t>
            </a:r>
            <a:r>
              <a:rPr lang="es-ES" sz="2400" dirty="0" smtClean="0">
                <a:solidFill>
                  <a:srgbClr val="002060"/>
                </a:solidFill>
              </a:rPr>
              <a:t>.- Los DD.HH. al interior de las FF.AA.</a:t>
            </a:r>
          </a:p>
        </p:txBody>
      </p:sp>
      <p:sp>
        <p:nvSpPr>
          <p:cNvPr id="14" name="13 Rectángulo redondeado"/>
          <p:cNvSpPr/>
          <p:nvPr/>
        </p:nvSpPr>
        <p:spPr>
          <a:xfrm>
            <a:off x="395536" y="2369697"/>
            <a:ext cx="8460432" cy="4488303"/>
          </a:xfrm>
          <a:prstGeom prst="roundRect">
            <a:avLst/>
          </a:prstGeom>
          <a:solidFill>
            <a:schemeClr val="tx1">
              <a:lumMod val="95000"/>
            </a:schemeClr>
          </a:solidFill>
          <a:effectLst>
            <a:outerShdw blurRad="76200" dir="13500000" sy="23000" kx="1200000" algn="br" rotWithShape="0">
              <a:prstClr val="black">
                <a:alpha val="20000"/>
              </a:prstClr>
            </a:outerShdw>
          </a:effectLst>
          <a:scene3d>
            <a:camera prst="orthographicFront"/>
            <a:lightRig rig="threeP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2000" dirty="0">
              <a:solidFill>
                <a:srgbClr val="002060"/>
              </a:solidFill>
            </a:endParaRPr>
          </a:p>
          <a:p>
            <a:pPr marL="342900" indent="-342900">
              <a:buFont typeface="Arial" panose="020B0604020202020204" pitchFamily="34" charset="0"/>
              <a:buChar char="•"/>
            </a:pPr>
            <a:r>
              <a:rPr lang="es-CL" sz="2400" dirty="0">
                <a:solidFill>
                  <a:srgbClr val="002060"/>
                </a:solidFill>
              </a:rPr>
              <a:t>Llevar registro de los oficios con requerimientos judiciales y sus respuestas por parte de las Fuerzas Armadas.</a:t>
            </a:r>
          </a:p>
          <a:p>
            <a:pPr marL="342900" indent="-342900">
              <a:buFont typeface="Arial" panose="020B0604020202020204" pitchFamily="34" charset="0"/>
              <a:buChar char="•"/>
            </a:pPr>
            <a:r>
              <a:rPr lang="es-CL" sz="2400" dirty="0">
                <a:solidFill>
                  <a:srgbClr val="002060"/>
                </a:solidFill>
              </a:rPr>
              <a:t>Velar porque las respuestas a los requerimientos judiciales se realicen de manera oportuna.</a:t>
            </a:r>
          </a:p>
          <a:p>
            <a:pPr marL="342900" indent="-342900">
              <a:buFont typeface="Arial" panose="020B0604020202020204" pitchFamily="34" charset="0"/>
              <a:buChar char="•"/>
            </a:pPr>
            <a:r>
              <a:rPr lang="es-CL" sz="2400" dirty="0">
                <a:solidFill>
                  <a:srgbClr val="002060"/>
                </a:solidFill>
              </a:rPr>
              <a:t>Asesorar al Ministro de Defensa para solicitar se informe y entreguen los antecedentes respectivos acerca de las razones en caso que no se disponga de la información solicitada por la Justicia.</a:t>
            </a:r>
          </a:p>
          <a:p>
            <a:pPr marL="342900" indent="-342900">
              <a:buFont typeface="Arial" panose="020B0604020202020204" pitchFamily="34" charset="0"/>
              <a:buChar char="•"/>
            </a:pPr>
            <a:r>
              <a:rPr lang="es-CL" sz="2400" dirty="0">
                <a:solidFill>
                  <a:srgbClr val="002060"/>
                </a:solidFill>
              </a:rPr>
              <a:t>Confeccionar y aplicar un protocolo de gestión y seguimiento sobre los requerimientos judiciales y sus respuestas por parte de las diferentes ramas de las FF.AA.</a:t>
            </a:r>
            <a:endParaRPr lang="es-ES" sz="2400" dirty="0" smtClean="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Tree>
    <p:extLst>
      <p:ext uri="{BB962C8B-B14F-4D97-AF65-F5344CB8AC3E}">
        <p14:creationId xmlns:p14="http://schemas.microsoft.com/office/powerpoint/2010/main" val="280643343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76</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852936"/>
            <a:ext cx="8360097" cy="2308324"/>
          </a:xfrm>
          <a:prstGeom prst="rect">
            <a:avLst/>
          </a:prstGeom>
          <a:solidFill>
            <a:schemeClr val="tx1"/>
          </a:solidFill>
          <a:ln w="38100">
            <a:solidFill>
              <a:srgbClr val="0070C0"/>
            </a:solidFill>
          </a:ln>
        </p:spPr>
        <p:txBody>
          <a:bodyPr wrap="square">
            <a:spAutoFit/>
          </a:bodyPr>
          <a:lstStyle/>
          <a:p>
            <a:pPr algn="just"/>
            <a:r>
              <a:rPr lang="es-ES" sz="2400" dirty="0">
                <a:solidFill>
                  <a:schemeClr val="bg1"/>
                </a:solidFill>
              </a:rPr>
              <a:t>Los hechos del presente caso se iniciaron el 23 de junio de 1992 cuando Rafael Iván Suárez Rosero fue detenido por agentes de la Policía Nacional del Ecuador, en el marco de la operación “Ciclón”, cuyo presunto objetivo era desarticular una organización del narcotráfico internacional. La detención se realizó sin una orden judicial y sin haber sido sorprendido en flagrante delito.</a:t>
            </a:r>
          </a:p>
        </p:txBody>
      </p:sp>
    </p:spTree>
    <p:extLst>
      <p:ext uri="{BB962C8B-B14F-4D97-AF65-F5344CB8AC3E}">
        <p14:creationId xmlns:p14="http://schemas.microsoft.com/office/powerpoint/2010/main" val="236659974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77</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2852936"/>
            <a:ext cx="8360097" cy="3416320"/>
          </a:xfrm>
          <a:prstGeom prst="rect">
            <a:avLst/>
          </a:prstGeom>
          <a:solidFill>
            <a:schemeClr val="tx1"/>
          </a:solidFill>
          <a:ln w="38100">
            <a:solidFill>
              <a:srgbClr val="0070C0"/>
            </a:solidFill>
          </a:ln>
        </p:spPr>
        <p:txBody>
          <a:bodyPr wrap="square">
            <a:spAutoFit/>
          </a:bodyPr>
          <a:lstStyle/>
          <a:p>
            <a:pPr algn="just"/>
            <a:r>
              <a:rPr lang="es-ES" sz="2400">
                <a:solidFill>
                  <a:schemeClr val="bg1"/>
                </a:solidFill>
              </a:rPr>
              <a:t>El señor Suárez Rosero no contó con un abogado durante su primer interrogatorio. Asimismo se le restringió las visitas familiares. Se interpuso un recurso de hábeas corpues para cuestionar la detención. Sin embargo, éste fue rechazado. El 9 de septiembre de 1996 se dictó una sentencia condenatoria donde se resolvió que el señor Suárez Rosero era encubridor del delito de tráfico ilícito de sustancias estupefacientes y psicotrópicas. Fue sentenciado a dos años de prisión y una multa de dos mil salarios mínimos vitales generales.</a:t>
            </a:r>
            <a:endParaRPr lang="es-ES" sz="2400" dirty="0">
              <a:solidFill>
                <a:schemeClr val="bg1"/>
              </a:solidFill>
            </a:endParaRPr>
          </a:p>
        </p:txBody>
      </p:sp>
    </p:spTree>
    <p:extLst>
      <p:ext uri="{BB962C8B-B14F-4D97-AF65-F5344CB8AC3E}">
        <p14:creationId xmlns:p14="http://schemas.microsoft.com/office/powerpoint/2010/main" val="397218571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78</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460375" y="3333185"/>
            <a:ext cx="8360097" cy="3416320"/>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Derechos violados</a:t>
            </a:r>
          </a:p>
          <a:p>
            <a:pPr algn="just"/>
            <a:endParaRPr lang="es-ES" sz="2400" dirty="0">
              <a:solidFill>
                <a:schemeClr val="bg1"/>
              </a:solidFill>
            </a:endParaRPr>
          </a:p>
          <a:p>
            <a:pPr algn="just"/>
            <a:r>
              <a:rPr lang="es-ES" sz="2400" dirty="0" smtClean="0">
                <a:solidFill>
                  <a:schemeClr val="bg1"/>
                </a:solidFill>
              </a:rPr>
              <a:t>Obligación </a:t>
            </a:r>
            <a:r>
              <a:rPr lang="es-ES" sz="2400" dirty="0">
                <a:solidFill>
                  <a:schemeClr val="bg1"/>
                </a:solidFill>
              </a:rPr>
              <a:t>de respetar los </a:t>
            </a:r>
            <a:r>
              <a:rPr lang="es-ES" sz="2400" dirty="0" smtClean="0">
                <a:solidFill>
                  <a:schemeClr val="bg1"/>
                </a:solidFill>
              </a:rPr>
              <a:t>derechos esenciales de las personas.</a:t>
            </a:r>
          </a:p>
          <a:p>
            <a:pPr algn="just"/>
            <a:r>
              <a:rPr lang="es-ES" sz="2400" dirty="0" smtClean="0">
                <a:solidFill>
                  <a:schemeClr val="bg1"/>
                </a:solidFill>
              </a:rPr>
              <a:t>Derecho </a:t>
            </a:r>
            <a:r>
              <a:rPr lang="es-ES" sz="2400" dirty="0">
                <a:solidFill>
                  <a:schemeClr val="bg1"/>
                </a:solidFill>
              </a:rPr>
              <a:t>a la honra y </a:t>
            </a:r>
            <a:r>
              <a:rPr lang="es-ES" sz="2400" dirty="0" smtClean="0">
                <a:solidFill>
                  <a:schemeClr val="bg1"/>
                </a:solidFill>
              </a:rPr>
              <a:t>dignidad</a:t>
            </a:r>
          </a:p>
          <a:p>
            <a:pPr algn="just"/>
            <a:r>
              <a:rPr lang="es-ES" sz="2400" dirty="0" smtClean="0">
                <a:solidFill>
                  <a:schemeClr val="bg1"/>
                </a:solidFill>
              </a:rPr>
              <a:t>Protección </a:t>
            </a:r>
            <a:r>
              <a:rPr lang="es-ES" sz="2400" dirty="0">
                <a:solidFill>
                  <a:schemeClr val="bg1"/>
                </a:solidFill>
              </a:rPr>
              <a:t>a la </a:t>
            </a:r>
            <a:r>
              <a:rPr lang="es-ES" sz="2400" dirty="0" smtClean="0">
                <a:solidFill>
                  <a:schemeClr val="bg1"/>
                </a:solidFill>
              </a:rPr>
              <a:t>Familia</a:t>
            </a:r>
          </a:p>
          <a:p>
            <a:pPr algn="just"/>
            <a:r>
              <a:rPr lang="es-ES" sz="2400" dirty="0" smtClean="0">
                <a:solidFill>
                  <a:schemeClr val="bg1"/>
                </a:solidFill>
              </a:rPr>
              <a:t>Protección Judicial</a:t>
            </a:r>
          </a:p>
          <a:p>
            <a:pPr algn="just"/>
            <a:r>
              <a:rPr lang="es-ES" sz="2400" dirty="0" smtClean="0">
                <a:solidFill>
                  <a:schemeClr val="bg1"/>
                </a:solidFill>
              </a:rPr>
              <a:t>Derecho </a:t>
            </a:r>
            <a:r>
              <a:rPr lang="es-ES" sz="2400" dirty="0">
                <a:solidFill>
                  <a:schemeClr val="bg1"/>
                </a:solidFill>
              </a:rPr>
              <a:t>a la Integridad </a:t>
            </a:r>
            <a:r>
              <a:rPr lang="es-ES" sz="2400" dirty="0" smtClean="0">
                <a:solidFill>
                  <a:schemeClr val="bg1"/>
                </a:solidFill>
              </a:rPr>
              <a:t>Personal</a:t>
            </a:r>
          </a:p>
          <a:p>
            <a:pPr algn="just"/>
            <a:r>
              <a:rPr lang="es-ES" sz="2400" dirty="0" smtClean="0">
                <a:solidFill>
                  <a:schemeClr val="bg1"/>
                </a:solidFill>
              </a:rPr>
              <a:t>Derecho </a:t>
            </a:r>
            <a:r>
              <a:rPr lang="es-ES" sz="2400" dirty="0">
                <a:solidFill>
                  <a:schemeClr val="bg1"/>
                </a:solidFill>
              </a:rPr>
              <a:t>a la libertad </a:t>
            </a:r>
            <a:r>
              <a:rPr lang="es-ES" sz="2400" dirty="0" smtClean="0">
                <a:solidFill>
                  <a:schemeClr val="bg1"/>
                </a:solidFill>
              </a:rPr>
              <a:t>personal</a:t>
            </a:r>
          </a:p>
          <a:p>
            <a:pPr algn="just"/>
            <a:r>
              <a:rPr lang="es-ES" sz="2400" dirty="0" smtClean="0">
                <a:solidFill>
                  <a:schemeClr val="bg1"/>
                </a:solidFill>
              </a:rPr>
              <a:t>No respeto de las garantías Judiciales</a:t>
            </a:r>
            <a:endParaRPr lang="es-ES" sz="2400" dirty="0">
              <a:solidFill>
                <a:schemeClr val="bg1"/>
              </a:solidFill>
            </a:endParaRPr>
          </a:p>
        </p:txBody>
      </p:sp>
      <p:sp>
        <p:nvSpPr>
          <p:cNvPr id="3" name="CuadroTexto 2"/>
          <p:cNvSpPr txBox="1"/>
          <p:nvPr/>
        </p:nvSpPr>
        <p:spPr>
          <a:xfrm>
            <a:off x="155575" y="2355976"/>
            <a:ext cx="8880921" cy="707886"/>
          </a:xfrm>
          <a:prstGeom prst="rect">
            <a:avLst/>
          </a:prstGeom>
          <a:solidFill>
            <a:schemeClr val="tx1"/>
          </a:solidFill>
        </p:spPr>
        <p:txBody>
          <a:bodyPr wrap="square" rtlCol="0">
            <a:spAutoFit/>
          </a:bodyPr>
          <a:lstStyle/>
          <a:p>
            <a:r>
              <a:rPr lang="es-ES" sz="2000" dirty="0" smtClean="0">
                <a:solidFill>
                  <a:schemeClr val="bg1"/>
                </a:solidFill>
              </a:rPr>
              <a:t>La familia, una vez agotada todas las instancias en Ecuador, denunciaron el caso a la Comisión Interamericana de DD.HH., quien acogió el caso y lo traspasó a la Corte.</a:t>
            </a:r>
            <a:endParaRPr lang="en-US" sz="2000" dirty="0">
              <a:solidFill>
                <a:schemeClr val="bg1"/>
              </a:solidFill>
            </a:endParaRPr>
          </a:p>
        </p:txBody>
      </p:sp>
    </p:spTree>
    <p:extLst>
      <p:ext uri="{BB962C8B-B14F-4D97-AF65-F5344CB8AC3E}">
        <p14:creationId xmlns:p14="http://schemas.microsoft.com/office/powerpoint/2010/main" val="218025002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79</a:t>
            </a:fld>
            <a:endParaRPr lang="es-ES" dirty="0">
              <a:solidFill>
                <a:srgbClr val="002060"/>
              </a:solidFill>
            </a:endParaRPr>
          </a:p>
        </p:txBody>
      </p:sp>
      <p:sp>
        <p:nvSpPr>
          <p:cNvPr id="13" name="12 Rectángulo"/>
          <p:cNvSpPr/>
          <p:nvPr/>
        </p:nvSpPr>
        <p:spPr>
          <a:xfrm>
            <a:off x="251520" y="1052736"/>
            <a:ext cx="8892480" cy="1200329"/>
          </a:xfrm>
          <a:prstGeom prst="rect">
            <a:avLst/>
          </a:prstGeom>
          <a:solidFill>
            <a:srgbClr val="FFFFCC"/>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a:r>
              <a:rPr lang="es-ES" sz="2400" dirty="0" smtClean="0">
                <a:solidFill>
                  <a:srgbClr val="002060"/>
                </a:solidFill>
              </a:rPr>
              <a:t>B. ROL DE LAS FF.AA. EN EL RESPETO, PROMOCIÓN Y PROTECCIÓN DE LOS DD.HH. </a:t>
            </a:r>
          </a:p>
          <a:p>
            <a:pPr marL="457200" indent="-457200" algn="ctr"/>
            <a:r>
              <a:rPr lang="es-ES" sz="2400" dirty="0" smtClean="0">
                <a:solidFill>
                  <a:srgbClr val="002060"/>
                </a:solidFill>
              </a:rPr>
              <a:t>5.- El caso Suarez - tortura</a:t>
            </a: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2" name="Rectángulo 1"/>
          <p:cNvSpPr/>
          <p:nvPr/>
        </p:nvSpPr>
        <p:spPr>
          <a:xfrm>
            <a:off x="360750" y="3639057"/>
            <a:ext cx="8360097" cy="1938992"/>
          </a:xfrm>
          <a:prstGeom prst="rect">
            <a:avLst/>
          </a:prstGeom>
          <a:solidFill>
            <a:schemeClr val="tx1"/>
          </a:solidFill>
          <a:ln w="38100">
            <a:solidFill>
              <a:srgbClr val="0070C0"/>
            </a:solidFill>
          </a:ln>
        </p:spPr>
        <p:txBody>
          <a:bodyPr wrap="square">
            <a:spAutoFit/>
          </a:bodyPr>
          <a:lstStyle/>
          <a:p>
            <a:pPr algn="just"/>
            <a:r>
              <a:rPr lang="es-ES" sz="2400" dirty="0" smtClean="0">
                <a:solidFill>
                  <a:schemeClr val="bg1"/>
                </a:solidFill>
              </a:rPr>
              <a:t>Finalmente la Corte Interamericana de DD.HH. dictó sentencia acogiendo los argumentos de Suarez.</a:t>
            </a:r>
          </a:p>
          <a:p>
            <a:pPr algn="just"/>
            <a:r>
              <a:rPr lang="es-ES" sz="2400" dirty="0" smtClean="0">
                <a:solidFill>
                  <a:schemeClr val="bg1"/>
                </a:solidFill>
              </a:rPr>
              <a:t>Ordenó eliminar la causa y borrar todos antecedente criminal.</a:t>
            </a:r>
          </a:p>
          <a:p>
            <a:pPr algn="just"/>
            <a:r>
              <a:rPr lang="es-ES" sz="2400" dirty="0" smtClean="0">
                <a:solidFill>
                  <a:schemeClr val="bg1"/>
                </a:solidFill>
              </a:rPr>
              <a:t>Indemnizó a la familia, incluyendo al Sr. Suarez, su señora y su hijo.</a:t>
            </a:r>
            <a:endParaRPr lang="es-ES" sz="2400" dirty="0">
              <a:solidFill>
                <a:schemeClr val="bg1"/>
              </a:solidFill>
            </a:endParaRPr>
          </a:p>
        </p:txBody>
      </p:sp>
    </p:spTree>
    <p:extLst>
      <p:ext uri="{BB962C8B-B14F-4D97-AF65-F5344CB8AC3E}">
        <p14:creationId xmlns:p14="http://schemas.microsoft.com/office/powerpoint/2010/main" val="283551210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80</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4" name="CuadroTexto 3"/>
          <p:cNvSpPr txBox="1"/>
          <p:nvPr/>
        </p:nvSpPr>
        <p:spPr>
          <a:xfrm>
            <a:off x="300705" y="6428131"/>
            <a:ext cx="598241" cy="369332"/>
          </a:xfrm>
          <a:prstGeom prst="rect">
            <a:avLst/>
          </a:prstGeom>
          <a:noFill/>
        </p:spPr>
        <p:txBody>
          <a:bodyPr wrap="none" rtlCol="0">
            <a:spAutoFit/>
          </a:bodyPr>
          <a:lstStyle/>
          <a:p>
            <a:r>
              <a:rPr lang="es-ES" dirty="0" smtClean="0">
                <a:solidFill>
                  <a:schemeClr val="bg1"/>
                </a:solidFill>
              </a:rPr>
              <a:t>7:29</a:t>
            </a:r>
            <a:endParaRPr lang="en-US" dirty="0">
              <a:solidFill>
                <a:schemeClr val="bg1"/>
              </a:solidFill>
            </a:endParaRPr>
          </a:p>
        </p:txBody>
      </p:sp>
      <p:sp>
        <p:nvSpPr>
          <p:cNvPr id="5" name="CuadroTexto 4"/>
          <p:cNvSpPr txBox="1"/>
          <p:nvPr/>
        </p:nvSpPr>
        <p:spPr>
          <a:xfrm>
            <a:off x="3377500" y="2594521"/>
            <a:ext cx="2023311" cy="707886"/>
          </a:xfrm>
          <a:prstGeom prst="rect">
            <a:avLst/>
          </a:prstGeom>
          <a:noFill/>
        </p:spPr>
        <p:txBody>
          <a:bodyPr wrap="none" rtlCol="0">
            <a:spAutoFit/>
          </a:bodyPr>
          <a:lstStyle/>
          <a:p>
            <a:r>
              <a:rPr lang="es-ES" sz="4000" dirty="0" smtClean="0">
                <a:solidFill>
                  <a:schemeClr val="bg1"/>
                </a:solidFill>
              </a:rPr>
              <a:t>Video 10</a:t>
            </a:r>
            <a:endParaRPr lang="en-US" sz="4000" dirty="0">
              <a:solidFill>
                <a:schemeClr val="bg1"/>
              </a:solidFill>
            </a:endParaRPr>
          </a:p>
        </p:txBody>
      </p:sp>
    </p:spTree>
    <p:extLst>
      <p:ext uri="{BB962C8B-B14F-4D97-AF65-F5344CB8AC3E}">
        <p14:creationId xmlns:p14="http://schemas.microsoft.com/office/powerpoint/2010/main" val="11432080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81</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5" name="CuadroTexto 4"/>
          <p:cNvSpPr txBox="1"/>
          <p:nvPr/>
        </p:nvSpPr>
        <p:spPr>
          <a:xfrm>
            <a:off x="3348382" y="601509"/>
            <a:ext cx="2331087" cy="1015663"/>
          </a:xfrm>
          <a:prstGeom prst="rect">
            <a:avLst/>
          </a:prstGeom>
          <a:noFill/>
        </p:spPr>
        <p:txBody>
          <a:bodyPr wrap="none" rtlCol="0">
            <a:spAutoFit/>
          </a:bodyPr>
          <a:lstStyle/>
          <a:p>
            <a:r>
              <a:rPr lang="es-ES" sz="4000" dirty="0" smtClean="0">
                <a:solidFill>
                  <a:schemeClr val="bg1"/>
                </a:solidFill>
              </a:rPr>
              <a:t>La</a:t>
            </a:r>
            <a:r>
              <a:rPr lang="es-ES" sz="6000" dirty="0" smtClean="0">
                <a:solidFill>
                  <a:schemeClr val="bg1"/>
                </a:solidFill>
              </a:rPr>
              <a:t> </a:t>
            </a:r>
            <a:r>
              <a:rPr lang="es-ES" sz="4000" dirty="0" smtClean="0">
                <a:solidFill>
                  <a:schemeClr val="bg1"/>
                </a:solidFill>
              </a:rPr>
              <a:t>Tortura</a:t>
            </a:r>
            <a:endParaRPr lang="en-US" sz="6000" dirty="0">
              <a:solidFill>
                <a:schemeClr val="bg1"/>
              </a:solidFill>
            </a:endParaRPr>
          </a:p>
        </p:txBody>
      </p:sp>
      <p:sp>
        <p:nvSpPr>
          <p:cNvPr id="6" name="Rectángulo 5"/>
          <p:cNvSpPr/>
          <p:nvPr/>
        </p:nvSpPr>
        <p:spPr>
          <a:xfrm>
            <a:off x="155575" y="1520232"/>
            <a:ext cx="8736905" cy="1631216"/>
          </a:xfrm>
          <a:prstGeom prst="rect">
            <a:avLst/>
          </a:prstGeom>
          <a:solidFill>
            <a:schemeClr val="tx1"/>
          </a:solidFill>
        </p:spPr>
        <p:txBody>
          <a:bodyPr wrap="square">
            <a:spAutoFit/>
          </a:bodyPr>
          <a:lstStyle/>
          <a:p>
            <a:pPr algn="just"/>
            <a:r>
              <a:rPr lang="es-ES" sz="2000" dirty="0" smtClean="0">
                <a:solidFill>
                  <a:schemeClr val="bg1"/>
                </a:solidFill>
              </a:rPr>
              <a:t>Tortura es todo acto por el cual se inflija intencionalmente a una persona dolores o sufrimientos graves, ya sean físicos o mentales, con el fin de obtener de ella o de un tercero información o confesión, de castigarla por un acto que haya cometido, o se sospeche que ha</a:t>
            </a:r>
          </a:p>
          <a:p>
            <a:pPr algn="just"/>
            <a:r>
              <a:rPr lang="es-ES" sz="2000" dirty="0" smtClean="0">
                <a:solidFill>
                  <a:schemeClr val="bg1"/>
                </a:solidFill>
              </a:rPr>
              <a:t>cometido.</a:t>
            </a:r>
            <a:endParaRPr lang="en-US" sz="2000" dirty="0">
              <a:solidFill>
                <a:schemeClr val="bg1"/>
              </a:solidFill>
            </a:endParaRPr>
          </a:p>
        </p:txBody>
      </p:sp>
      <p:sp>
        <p:nvSpPr>
          <p:cNvPr id="7" name="Rectángulo 6"/>
          <p:cNvSpPr/>
          <p:nvPr/>
        </p:nvSpPr>
        <p:spPr>
          <a:xfrm>
            <a:off x="141059" y="3313189"/>
            <a:ext cx="8745731" cy="707886"/>
          </a:xfrm>
          <a:prstGeom prst="rect">
            <a:avLst/>
          </a:prstGeom>
          <a:solidFill>
            <a:schemeClr val="tx1"/>
          </a:solidFill>
        </p:spPr>
        <p:txBody>
          <a:bodyPr wrap="square">
            <a:spAutoFit/>
          </a:bodyPr>
          <a:lstStyle/>
          <a:p>
            <a:r>
              <a:rPr lang="es-ES" sz="2000" dirty="0">
                <a:solidFill>
                  <a:schemeClr val="bg1"/>
                </a:solidFill>
              </a:rPr>
              <a:t>No podrá invocarse una orden de un </a:t>
            </a:r>
            <a:r>
              <a:rPr lang="es-ES" sz="2000" dirty="0" smtClean="0">
                <a:solidFill>
                  <a:schemeClr val="bg1"/>
                </a:solidFill>
              </a:rPr>
              <a:t>funcionario superior </a:t>
            </a:r>
            <a:r>
              <a:rPr lang="es-ES" sz="2000" dirty="0">
                <a:solidFill>
                  <a:schemeClr val="bg1"/>
                </a:solidFill>
              </a:rPr>
              <a:t>o de una autoridad pública como justificación de </a:t>
            </a:r>
            <a:r>
              <a:rPr lang="es-ES" sz="2000" dirty="0" smtClean="0">
                <a:solidFill>
                  <a:schemeClr val="bg1"/>
                </a:solidFill>
              </a:rPr>
              <a:t>la tortura</a:t>
            </a:r>
            <a:r>
              <a:rPr lang="es-ES" sz="2000" dirty="0">
                <a:solidFill>
                  <a:schemeClr val="bg1"/>
                </a:solidFill>
              </a:rPr>
              <a:t>. </a:t>
            </a:r>
            <a:endParaRPr lang="en-US" sz="2000" dirty="0">
              <a:solidFill>
                <a:schemeClr val="bg1"/>
              </a:solidFill>
            </a:endParaRPr>
          </a:p>
        </p:txBody>
      </p:sp>
      <p:sp>
        <p:nvSpPr>
          <p:cNvPr id="11" name="Rectángulo 10"/>
          <p:cNvSpPr/>
          <p:nvPr/>
        </p:nvSpPr>
        <p:spPr>
          <a:xfrm>
            <a:off x="2032306" y="5338583"/>
            <a:ext cx="4572000" cy="1200329"/>
          </a:xfrm>
          <a:prstGeom prst="rect">
            <a:avLst/>
          </a:prstGeom>
        </p:spPr>
        <p:txBody>
          <a:bodyPr>
            <a:spAutoFit/>
          </a:bodyPr>
          <a:lstStyle/>
          <a:p>
            <a:pPr algn="just"/>
            <a:r>
              <a:rPr lang="es-ES" dirty="0">
                <a:solidFill>
                  <a:schemeClr val="bg1"/>
                </a:solidFill>
              </a:rPr>
              <a:t>PROMULGA EL PROTOCOLO FACULTATIVO DE LA CONVENCIÓN CONTRA LA TORTURA Y OTROS TRATOS O PENAS CRUELES, INHUMANOS O DEGRADANTES</a:t>
            </a:r>
            <a:endParaRPr lang="en-US" dirty="0">
              <a:solidFill>
                <a:schemeClr val="bg1"/>
              </a:solidFill>
            </a:endParaRPr>
          </a:p>
        </p:txBody>
      </p:sp>
      <p:sp>
        <p:nvSpPr>
          <p:cNvPr id="13" name="Flecha abajo 12"/>
          <p:cNvSpPr/>
          <p:nvPr/>
        </p:nvSpPr>
        <p:spPr>
          <a:xfrm>
            <a:off x="3923928" y="4293096"/>
            <a:ext cx="600099" cy="6480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89052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131840"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026" name="AutoShape 2" descr="Rusia prevÃ© retirar su firma del tratado que creÃ³ la Corte Penal Intern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82</a:t>
            </a:fld>
            <a:endParaRPr lang="es-ES" dirty="0">
              <a:solidFill>
                <a:srgbClr val="002060"/>
              </a:solidFill>
            </a:endParaRPr>
          </a:p>
        </p:txBody>
      </p:sp>
      <p:sp>
        <p:nvSpPr>
          <p:cNvPr id="15" name="14 Rectángulo"/>
          <p:cNvSpPr/>
          <p:nvPr/>
        </p:nvSpPr>
        <p:spPr>
          <a:xfrm>
            <a:off x="3347864" y="2132856"/>
            <a:ext cx="184731" cy="461665"/>
          </a:xfrm>
          <a:prstGeom prst="rect">
            <a:avLst/>
          </a:prstGeom>
        </p:spPr>
        <p:txBody>
          <a:bodyPr wrap="none">
            <a:spAutoFit/>
          </a:bodyPr>
          <a:lstStyle/>
          <a:p>
            <a:endParaRPr lang="es-ES" sz="2400" dirty="0">
              <a:solidFill>
                <a:srgbClr val="002060"/>
              </a:solidFill>
            </a:endParaRPr>
          </a:p>
        </p:txBody>
      </p:sp>
      <p:sp>
        <p:nvSpPr>
          <p:cNvPr id="4" name="CuadroTexto 3"/>
          <p:cNvSpPr txBox="1"/>
          <p:nvPr/>
        </p:nvSpPr>
        <p:spPr>
          <a:xfrm>
            <a:off x="300705" y="6516052"/>
            <a:ext cx="598241" cy="369332"/>
          </a:xfrm>
          <a:prstGeom prst="rect">
            <a:avLst/>
          </a:prstGeom>
          <a:noFill/>
        </p:spPr>
        <p:txBody>
          <a:bodyPr wrap="none" rtlCol="0">
            <a:spAutoFit/>
          </a:bodyPr>
          <a:lstStyle/>
          <a:p>
            <a:r>
              <a:rPr lang="es-ES" dirty="0">
                <a:solidFill>
                  <a:schemeClr val="bg1"/>
                </a:solidFill>
              </a:rPr>
              <a:t>1</a:t>
            </a:r>
            <a:r>
              <a:rPr lang="es-ES" dirty="0" smtClean="0">
                <a:solidFill>
                  <a:schemeClr val="bg1"/>
                </a:solidFill>
              </a:rPr>
              <a:t>:49</a:t>
            </a:r>
            <a:endParaRPr lang="en-US" dirty="0">
              <a:solidFill>
                <a:schemeClr val="bg1"/>
              </a:solidFill>
            </a:endParaRPr>
          </a:p>
        </p:txBody>
      </p:sp>
      <p:sp>
        <p:nvSpPr>
          <p:cNvPr id="5" name="CuadroTexto 4"/>
          <p:cNvSpPr txBox="1"/>
          <p:nvPr/>
        </p:nvSpPr>
        <p:spPr>
          <a:xfrm>
            <a:off x="3348382" y="601509"/>
            <a:ext cx="2331087" cy="1015663"/>
          </a:xfrm>
          <a:prstGeom prst="rect">
            <a:avLst/>
          </a:prstGeom>
          <a:noFill/>
        </p:spPr>
        <p:txBody>
          <a:bodyPr wrap="none" rtlCol="0">
            <a:spAutoFit/>
          </a:bodyPr>
          <a:lstStyle/>
          <a:p>
            <a:r>
              <a:rPr lang="es-ES" sz="4000" dirty="0" smtClean="0">
                <a:solidFill>
                  <a:schemeClr val="bg1"/>
                </a:solidFill>
              </a:rPr>
              <a:t>La</a:t>
            </a:r>
            <a:r>
              <a:rPr lang="es-ES" sz="6000" dirty="0" smtClean="0">
                <a:solidFill>
                  <a:schemeClr val="bg1"/>
                </a:solidFill>
              </a:rPr>
              <a:t> </a:t>
            </a:r>
            <a:r>
              <a:rPr lang="es-ES" sz="4000" dirty="0" smtClean="0">
                <a:solidFill>
                  <a:schemeClr val="bg1"/>
                </a:solidFill>
              </a:rPr>
              <a:t>Tortura</a:t>
            </a:r>
            <a:endParaRPr lang="en-US" sz="6000" dirty="0">
              <a:solidFill>
                <a:schemeClr val="bg1"/>
              </a:solidFill>
            </a:endParaRPr>
          </a:p>
        </p:txBody>
      </p:sp>
      <p:sp>
        <p:nvSpPr>
          <p:cNvPr id="3" name="CuadroTexto 2"/>
          <p:cNvSpPr txBox="1"/>
          <p:nvPr/>
        </p:nvSpPr>
        <p:spPr>
          <a:xfrm>
            <a:off x="3131840" y="3212976"/>
            <a:ext cx="2023311" cy="707886"/>
          </a:xfrm>
          <a:prstGeom prst="rect">
            <a:avLst/>
          </a:prstGeom>
          <a:noFill/>
        </p:spPr>
        <p:txBody>
          <a:bodyPr wrap="none" rtlCol="0">
            <a:spAutoFit/>
          </a:bodyPr>
          <a:lstStyle/>
          <a:p>
            <a:r>
              <a:rPr lang="es-ES" sz="4000" dirty="0" smtClean="0">
                <a:solidFill>
                  <a:schemeClr val="bg1"/>
                </a:solidFill>
              </a:rPr>
              <a:t>Video 11</a:t>
            </a:r>
            <a:endParaRPr lang="en-US" sz="4000" dirty="0">
              <a:solidFill>
                <a:schemeClr val="bg1"/>
              </a:solidFill>
            </a:endParaRPr>
          </a:p>
        </p:txBody>
      </p:sp>
    </p:spTree>
    <p:extLst>
      <p:ext uri="{BB962C8B-B14F-4D97-AF65-F5344CB8AC3E}">
        <p14:creationId xmlns:p14="http://schemas.microsoft.com/office/powerpoint/2010/main" val="19431863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ortar rectángulo de esquina sencilla"/>
          <p:cNvSpPr/>
          <p:nvPr/>
        </p:nvSpPr>
        <p:spPr>
          <a:xfrm>
            <a:off x="6119664"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3: ENFOQUE DE GÉNERO</a:t>
            </a:r>
            <a:endParaRPr lang="es-ES" dirty="0">
              <a:solidFill>
                <a:schemeClr val="bg2">
                  <a:lumMod val="40000"/>
                  <a:lumOff val="60000"/>
                </a:schemeClr>
              </a:solidFill>
            </a:endParaRPr>
          </a:p>
        </p:txBody>
      </p:sp>
      <p:sp>
        <p:nvSpPr>
          <p:cNvPr id="9" name="8 Recortar rectángulo de esquina sencilla"/>
          <p:cNvSpPr/>
          <p:nvPr/>
        </p:nvSpPr>
        <p:spPr>
          <a:xfrm>
            <a:off x="3203848" y="0"/>
            <a:ext cx="3024336"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UT 2: DERECHO PENAL EN DERECHOS HUMANOS Y ROL DE LAS FFAA</a:t>
            </a:r>
            <a:endParaRPr lang="es-ES" dirty="0"/>
          </a:p>
        </p:txBody>
      </p:sp>
      <p:sp>
        <p:nvSpPr>
          <p:cNvPr id="10" name="9 Recortar rectángulo de esquina sencilla"/>
          <p:cNvSpPr/>
          <p:nvPr/>
        </p:nvSpPr>
        <p:spPr>
          <a:xfrm>
            <a:off x="0" y="0"/>
            <a:ext cx="3203848" cy="93610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chemeClr val="bg2">
                    <a:lumMod val="40000"/>
                    <a:lumOff val="60000"/>
                  </a:schemeClr>
                </a:solidFill>
              </a:rPr>
              <a:t>UT 1: DERECHOS HUMANOS</a:t>
            </a:r>
            <a:endParaRPr lang="es-ES" dirty="0">
              <a:solidFill>
                <a:schemeClr val="bg2">
                  <a:lumMod val="40000"/>
                  <a:lumOff val="60000"/>
                </a:schemeClr>
              </a:solidFill>
            </a:endParaRPr>
          </a:p>
        </p:txBody>
      </p:sp>
      <p:sp>
        <p:nvSpPr>
          <p:cNvPr id="11" name="10 Rectángulo"/>
          <p:cNvSpPr/>
          <p:nvPr/>
        </p:nvSpPr>
        <p:spPr>
          <a:xfrm>
            <a:off x="827584" y="1264692"/>
            <a:ext cx="7776864" cy="2308324"/>
          </a:xfrm>
          <a:prstGeom prst="rect">
            <a:avLst/>
          </a:prstGeom>
          <a:solidFill>
            <a:schemeClr val="tx1"/>
          </a:solidFill>
          <a:ln>
            <a:solidFill>
              <a:schemeClr val="bg2"/>
            </a:solidFill>
          </a:ln>
        </p:spPr>
        <p:txBody>
          <a:bodyPr wrap="square">
            <a:spAutoFit/>
          </a:bodyPr>
          <a:lstStyle/>
          <a:p>
            <a:pPr marL="457200" indent="-457200">
              <a:buFont typeface="+mj-lt"/>
              <a:buAutoNum type="arabicPeriod"/>
            </a:pPr>
            <a:r>
              <a:rPr lang="es-ES" sz="2400" dirty="0" smtClean="0">
                <a:solidFill>
                  <a:srgbClr val="002060"/>
                </a:solidFill>
              </a:rPr>
              <a:t>Jurisdicción penal internacional en DD.HH.</a:t>
            </a:r>
          </a:p>
          <a:p>
            <a:pPr marL="457200" indent="-457200">
              <a:buFont typeface="+mj-lt"/>
              <a:buAutoNum type="arabicPeriod"/>
            </a:pPr>
            <a:r>
              <a:rPr lang="es-ES" sz="2400" dirty="0" smtClean="0">
                <a:solidFill>
                  <a:srgbClr val="002060"/>
                </a:solidFill>
              </a:rPr>
              <a:t>Jurisdicción penal nacional en DD.HH.</a:t>
            </a:r>
          </a:p>
          <a:p>
            <a:pPr marL="457200" indent="-457200">
              <a:buFont typeface="+mj-lt"/>
              <a:buAutoNum type="arabicPeriod"/>
            </a:pPr>
            <a:r>
              <a:rPr lang="es-ES" sz="2400" dirty="0" smtClean="0">
                <a:solidFill>
                  <a:srgbClr val="002060"/>
                </a:solidFill>
              </a:rPr>
              <a:t>Responsabilidad penal individual y superior de mando.</a:t>
            </a:r>
          </a:p>
          <a:p>
            <a:pPr marL="457200" indent="-457200">
              <a:buFont typeface="+mj-lt"/>
              <a:buAutoNum type="arabicPeriod"/>
            </a:pPr>
            <a:r>
              <a:rPr lang="es-ES" sz="2400" dirty="0" smtClean="0">
                <a:solidFill>
                  <a:srgbClr val="002060"/>
                </a:solidFill>
              </a:rPr>
              <a:t>Crímenes de Lesa Humanidad.</a:t>
            </a:r>
          </a:p>
          <a:p>
            <a:pPr marL="457200" indent="-457200">
              <a:buFont typeface="+mj-lt"/>
              <a:buAutoNum type="arabicPeriod"/>
            </a:pPr>
            <a:r>
              <a:rPr lang="es-ES" sz="2400" dirty="0" smtClean="0">
                <a:solidFill>
                  <a:srgbClr val="002060"/>
                </a:solidFill>
              </a:rPr>
              <a:t>Crímenes de Guerra.</a:t>
            </a:r>
          </a:p>
          <a:p>
            <a:pPr marL="457200" indent="-457200">
              <a:buFont typeface="+mj-lt"/>
              <a:buAutoNum type="arabicPeriod"/>
            </a:pPr>
            <a:r>
              <a:rPr lang="es-ES" sz="2400" dirty="0" smtClean="0">
                <a:solidFill>
                  <a:srgbClr val="002060"/>
                </a:solidFill>
              </a:rPr>
              <a:t>Crímenes de Genocidio.</a:t>
            </a:r>
            <a:endParaRPr lang="es-ES" sz="2400" dirty="0">
              <a:solidFill>
                <a:srgbClr val="002060"/>
              </a:solidFill>
            </a:endParaRPr>
          </a:p>
        </p:txBody>
      </p:sp>
      <p:sp>
        <p:nvSpPr>
          <p:cNvPr id="12" name="11 Marcador de número de diapositiva"/>
          <p:cNvSpPr>
            <a:spLocks noGrp="1"/>
          </p:cNvSpPr>
          <p:nvPr>
            <p:ph type="sldNum" sz="quarter" idx="12"/>
          </p:nvPr>
        </p:nvSpPr>
        <p:spPr/>
        <p:txBody>
          <a:bodyPr/>
          <a:lstStyle/>
          <a:p>
            <a:fld id="{71E8ED36-391F-41F1-8171-AE9E833F9033}" type="slidenum">
              <a:rPr lang="es-ES" smtClean="0">
                <a:solidFill>
                  <a:srgbClr val="002060"/>
                </a:solidFill>
              </a:rPr>
              <a:pPr/>
              <a:t>83</a:t>
            </a:fld>
            <a:endParaRPr lang="es-ES" dirty="0">
              <a:solidFill>
                <a:srgbClr val="002060"/>
              </a:solidFill>
            </a:endParaRPr>
          </a:p>
        </p:txBody>
      </p:sp>
      <p:sp>
        <p:nvSpPr>
          <p:cNvPr id="13" name="12 CuadroTexto"/>
          <p:cNvSpPr txBox="1"/>
          <p:nvPr/>
        </p:nvSpPr>
        <p:spPr>
          <a:xfrm>
            <a:off x="755576" y="836712"/>
            <a:ext cx="4005199" cy="461665"/>
          </a:xfrm>
          <a:prstGeom prst="rect">
            <a:avLst/>
          </a:prstGeom>
          <a:noFill/>
        </p:spPr>
        <p:txBody>
          <a:bodyPr wrap="none" rtlCol="0">
            <a:spAutoFit/>
          </a:bodyPr>
          <a:lstStyle/>
          <a:p>
            <a:r>
              <a:rPr lang="es-ES" sz="2400" dirty="0" smtClean="0">
                <a:solidFill>
                  <a:srgbClr val="002060"/>
                </a:solidFill>
              </a:rPr>
              <a:t>A. DERECHO PENAL EN DD.HH.</a:t>
            </a:r>
            <a:endParaRPr lang="es-ES" sz="2400" dirty="0">
              <a:solidFill>
                <a:srgbClr val="002060"/>
              </a:solidFill>
            </a:endParaRPr>
          </a:p>
        </p:txBody>
      </p:sp>
      <p:sp>
        <p:nvSpPr>
          <p:cNvPr id="14" name="13 CuadroTexto"/>
          <p:cNvSpPr txBox="1"/>
          <p:nvPr/>
        </p:nvSpPr>
        <p:spPr>
          <a:xfrm>
            <a:off x="782825" y="3501008"/>
            <a:ext cx="8109655" cy="830997"/>
          </a:xfrm>
          <a:prstGeom prst="rect">
            <a:avLst/>
          </a:prstGeom>
          <a:noFill/>
        </p:spPr>
        <p:txBody>
          <a:bodyPr wrap="square" rtlCol="0">
            <a:spAutoFit/>
          </a:bodyPr>
          <a:lstStyle/>
          <a:p>
            <a:r>
              <a:rPr lang="es-ES" sz="2400" dirty="0">
                <a:solidFill>
                  <a:srgbClr val="002060"/>
                </a:solidFill>
              </a:rPr>
              <a:t>B</a:t>
            </a:r>
            <a:r>
              <a:rPr lang="es-ES" sz="2400" dirty="0" smtClean="0">
                <a:solidFill>
                  <a:srgbClr val="002060"/>
                </a:solidFill>
              </a:rPr>
              <a:t>. ROL DE LAS FF.AA. EN EL RESPETO, PROMOCIÓN Y PROTECCIÓN DE LOS DD.HH.</a:t>
            </a:r>
            <a:endParaRPr lang="es-ES" sz="2400" dirty="0">
              <a:solidFill>
                <a:srgbClr val="002060"/>
              </a:solidFill>
            </a:endParaRPr>
          </a:p>
        </p:txBody>
      </p:sp>
      <p:sp>
        <p:nvSpPr>
          <p:cNvPr id="15" name="14 Rectángulo"/>
          <p:cNvSpPr/>
          <p:nvPr/>
        </p:nvSpPr>
        <p:spPr>
          <a:xfrm>
            <a:off x="827584" y="4437112"/>
            <a:ext cx="7776864" cy="2308324"/>
          </a:xfrm>
          <a:prstGeom prst="rect">
            <a:avLst/>
          </a:prstGeom>
          <a:solidFill>
            <a:schemeClr val="tx1"/>
          </a:solidFill>
          <a:ln>
            <a:solidFill>
              <a:srgbClr val="FF0000"/>
            </a:solidFill>
          </a:ln>
        </p:spPr>
        <p:txBody>
          <a:bodyPr wrap="square">
            <a:spAutoFit/>
          </a:bodyPr>
          <a:lstStyle/>
          <a:p>
            <a:pPr marL="457200" indent="-457200">
              <a:buFont typeface="+mj-lt"/>
              <a:buAutoNum type="arabicPeriod"/>
            </a:pPr>
            <a:r>
              <a:rPr lang="es-ES" sz="2400" dirty="0" smtClean="0">
                <a:solidFill>
                  <a:srgbClr val="002060"/>
                </a:solidFill>
              </a:rPr>
              <a:t>FF.AA Y DD.HH en la perspectiva histórica, internacional y nacional.</a:t>
            </a:r>
          </a:p>
          <a:p>
            <a:pPr marL="457200" indent="-457200">
              <a:buFont typeface="+mj-lt"/>
              <a:buAutoNum type="arabicPeriod"/>
            </a:pPr>
            <a:r>
              <a:rPr lang="es-ES" sz="2400" dirty="0" smtClean="0">
                <a:solidFill>
                  <a:srgbClr val="002060"/>
                </a:solidFill>
              </a:rPr>
              <a:t>Rol de las FF.AA. en Estado de Excepción Constitucional.</a:t>
            </a:r>
          </a:p>
          <a:p>
            <a:pPr marL="457200" indent="-457200">
              <a:buFont typeface="+mj-lt"/>
              <a:buAutoNum type="arabicPeriod"/>
            </a:pPr>
            <a:r>
              <a:rPr lang="es-ES" sz="2400" dirty="0" smtClean="0">
                <a:solidFill>
                  <a:srgbClr val="002060"/>
                </a:solidFill>
              </a:rPr>
              <a:t>Uso legítimo de la fuerza.</a:t>
            </a:r>
          </a:p>
          <a:p>
            <a:pPr marL="457200" indent="-457200">
              <a:buFont typeface="+mj-lt"/>
              <a:buAutoNum type="arabicPeriod"/>
            </a:pPr>
            <a:r>
              <a:rPr lang="es-ES" sz="2400" dirty="0" smtClean="0">
                <a:solidFill>
                  <a:srgbClr val="002060"/>
                </a:solidFill>
              </a:rPr>
              <a:t>Los DD.HH. </a:t>
            </a:r>
            <a:r>
              <a:rPr lang="es-ES" sz="2400" dirty="0">
                <a:solidFill>
                  <a:srgbClr val="002060"/>
                </a:solidFill>
              </a:rPr>
              <a:t>a</a:t>
            </a:r>
            <a:r>
              <a:rPr lang="es-ES" sz="2400" dirty="0" smtClean="0">
                <a:solidFill>
                  <a:srgbClr val="002060"/>
                </a:solidFill>
              </a:rPr>
              <a:t>l interior de las FF.AA.</a:t>
            </a:r>
          </a:p>
          <a:p>
            <a:pPr marL="457200" indent="-457200">
              <a:buFont typeface="+mj-lt"/>
              <a:buAutoNum type="arabicPeriod"/>
            </a:pPr>
            <a:r>
              <a:rPr lang="es-ES" sz="2400" dirty="0" smtClean="0">
                <a:solidFill>
                  <a:srgbClr val="002060"/>
                </a:solidFill>
              </a:rPr>
              <a:t>Caso Suarez – la tortura.</a:t>
            </a:r>
          </a:p>
        </p:txBody>
      </p:sp>
      <p:sp>
        <p:nvSpPr>
          <p:cNvPr id="16" name="15 Elipse"/>
          <p:cNvSpPr/>
          <p:nvPr/>
        </p:nvSpPr>
        <p:spPr>
          <a:xfrm>
            <a:off x="3059832" y="-1"/>
            <a:ext cx="3168351" cy="9361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Rectángulo 16"/>
          <p:cNvSpPr/>
          <p:nvPr/>
        </p:nvSpPr>
        <p:spPr>
          <a:xfrm rot="19497529">
            <a:off x="1889963" y="3039343"/>
            <a:ext cx="5017207" cy="923330"/>
          </a:xfrm>
          <a:prstGeom prst="rect">
            <a:avLst/>
          </a:prstGeom>
          <a:solidFill>
            <a:schemeClr val="tx1"/>
          </a:solidFill>
        </p:spPr>
        <p:txBody>
          <a:bodyPr wrap="none" lIns="91440" tIns="45720" rIns="91440" bIns="45720">
            <a:spAutoFit/>
          </a:bodyPr>
          <a:lstStyle/>
          <a:p>
            <a:pPr algn="ctr"/>
            <a:r>
              <a:rPr lang="es-ES" sz="5400" b="1" cap="none" spc="0" dirty="0" smtClean="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Término sesión </a:t>
            </a:r>
            <a:r>
              <a:rPr lang="es-ES" sz="5400" b="1"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rPr>
              <a:t>8</a:t>
            </a:r>
            <a:endParaRPr lang="es-ES" sz="5400" b="1" cap="none" spc="0" dirty="0">
              <a:ln w="9525">
                <a:solidFill>
                  <a:schemeClr val="bg1"/>
                </a:solidFill>
                <a:prstDash val="solid"/>
              </a:ln>
              <a:solidFill>
                <a:schemeClr val="bg2">
                  <a:lumMod val="60000"/>
                  <a:lumOff val="40000"/>
                </a:schemeClr>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424115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6234</TotalTime>
  <Words>8241</Words>
  <Application>Microsoft Office PowerPoint</Application>
  <PresentationFormat>Presentación en pantalla (4:3)</PresentationFormat>
  <Paragraphs>883</Paragraphs>
  <Slides>83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83</vt:i4>
      </vt:variant>
    </vt:vector>
  </HeadingPairs>
  <TitlesOfParts>
    <vt:vector size="87" baseType="lpstr">
      <vt:lpstr>Arial</vt:lpstr>
      <vt:lpstr>Calibri</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RevolucionUnattended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7347538-4</dc:creator>
  <cp:lastModifiedBy>eduardosims@gmail.com</cp:lastModifiedBy>
  <cp:revision>160</cp:revision>
  <dcterms:created xsi:type="dcterms:W3CDTF">2018-04-03T15:51:23Z</dcterms:created>
  <dcterms:modified xsi:type="dcterms:W3CDTF">2020-08-28T18:09:06Z</dcterms:modified>
</cp:coreProperties>
</file>