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83" r:id="rId3"/>
    <p:sldId id="284" r:id="rId4"/>
    <p:sldId id="278" r:id="rId5"/>
    <p:sldId id="280" r:id="rId6"/>
    <p:sldId id="275" r:id="rId7"/>
    <p:sldId id="281" r:id="rId8"/>
    <p:sldId id="282" r:id="rId9"/>
    <p:sldId id="292" r:id="rId10"/>
    <p:sldId id="293" r:id="rId11"/>
    <p:sldId id="268" r:id="rId12"/>
    <p:sldId id="285" r:id="rId13"/>
    <p:sldId id="287" r:id="rId14"/>
    <p:sldId id="286" r:id="rId15"/>
    <p:sldId id="288" r:id="rId16"/>
    <p:sldId id="289" r:id="rId17"/>
    <p:sldId id="290" r:id="rId18"/>
    <p:sldId id="291" r:id="rId19"/>
    <p:sldId id="262" r:id="rId20"/>
    <p:sldId id="258" r:id="rId21"/>
    <p:sldId id="261" r:id="rId22"/>
    <p:sldId id="260" r:id="rId23"/>
    <p:sldId id="259" r:id="rId24"/>
    <p:sldId id="264" r:id="rId25"/>
    <p:sldId id="265" r:id="rId26"/>
    <p:sldId id="269" r:id="rId27"/>
    <p:sldId id="294" r:id="rId28"/>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p:restoredTop sz="86378"/>
  </p:normalViewPr>
  <p:slideViewPr>
    <p:cSldViewPr snapToGrid="0" snapToObjects="1">
      <p:cViewPr>
        <p:scale>
          <a:sx n="66" d="100"/>
          <a:sy n="66" d="100"/>
        </p:scale>
        <p:origin x="840" y="30"/>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02-09-2024</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7D44C302-24E5-DD44-BE0B-6DEFCFB9CF33}" type="slidenum">
              <a:rPr lang="es-CL" smtClean="0"/>
              <a:t>5</a:t>
            </a:fld>
            <a:endParaRPr lang="es-CL"/>
          </a:p>
        </p:txBody>
      </p:sp>
    </p:spTree>
    <p:extLst>
      <p:ext uri="{BB962C8B-B14F-4D97-AF65-F5344CB8AC3E}">
        <p14:creationId xmlns:p14="http://schemas.microsoft.com/office/powerpoint/2010/main" val="3774826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02/09/2024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02/09/2024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02/09/2024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02/09/2024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02/09/2024</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02/09/2024</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02/09/2024</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02/09/2024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02/09/2024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02/09/2024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02/09/2024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02/09/2024</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2</a:t>
            </a:r>
            <a:r>
              <a:rPr lang="es-ES" baseline="30000" dirty="0"/>
              <a:t>do</a:t>
            </a:r>
            <a:r>
              <a:rPr lang="es-ES" dirty="0"/>
              <a:t> semestre 2024</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429214"/>
            <a:ext cx="8397433" cy="4751668"/>
          </a:xfrm>
        </p:spPr>
        <p:txBody>
          <a:bodyPr>
            <a:normAutofit fontScale="47500" lnSpcReduction="20000"/>
          </a:bodyPr>
          <a:lstStyle/>
          <a:p>
            <a:pPr marL="0" indent="0" algn="just">
              <a:lnSpc>
                <a:spcPct val="170000"/>
              </a:lnSpc>
              <a:spcBef>
                <a:spcPts val="0"/>
              </a:spcBef>
              <a:buNone/>
            </a:pPr>
            <a:r>
              <a:rPr lang="es-ES_tradnl" sz="4000"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lnSpc>
                <a:spcPct val="170000"/>
              </a:lnSpc>
              <a:spcBef>
                <a:spcPts val="0"/>
              </a:spcBef>
              <a:buNone/>
            </a:pPr>
            <a:r>
              <a:rPr lang="es-ES_tradnl" sz="4000" b="1" dirty="0">
                <a:solidFill>
                  <a:srgbClr val="002060"/>
                </a:solidFill>
              </a:rPr>
              <a:t>1) </a:t>
            </a:r>
            <a:r>
              <a:rPr lang="es-ES_tradnl" sz="4000" dirty="0">
                <a:solidFill>
                  <a:srgbClr val="002060"/>
                </a:solidFill>
              </a:rPr>
              <a:t>Se realizan observaciones de un fenómeno natural. </a:t>
            </a:r>
          </a:p>
          <a:p>
            <a:pPr marL="0" indent="0" algn="just">
              <a:lnSpc>
                <a:spcPct val="170000"/>
              </a:lnSpc>
              <a:spcBef>
                <a:spcPts val="0"/>
              </a:spcBef>
              <a:buNone/>
            </a:pPr>
            <a:r>
              <a:rPr lang="es-ES_tradnl" sz="4000" b="1" dirty="0">
                <a:solidFill>
                  <a:srgbClr val="002060"/>
                </a:solidFill>
              </a:rPr>
              <a:t>2) </a:t>
            </a:r>
            <a:r>
              <a:rPr lang="es-ES_tradnl" sz="4000" dirty="0">
                <a:solidFill>
                  <a:srgbClr val="002060"/>
                </a:solidFill>
              </a:rPr>
              <a:t>Mediante un proceso de razonamiento se postulan hipótesis que explican los fenómenos observados. Con estas hipótesis es posible predecir otros fenómenos. </a:t>
            </a:r>
          </a:p>
          <a:p>
            <a:pPr marL="0" indent="0" algn="just">
              <a:lnSpc>
                <a:spcPct val="170000"/>
              </a:lnSpc>
              <a:spcBef>
                <a:spcPts val="0"/>
              </a:spcBef>
              <a:buNone/>
            </a:pPr>
            <a:r>
              <a:rPr lang="es-ES_tradnl" sz="4000" b="1" dirty="0">
                <a:solidFill>
                  <a:srgbClr val="002060"/>
                </a:solidFill>
              </a:rPr>
              <a:t>3) </a:t>
            </a:r>
            <a:r>
              <a:rPr lang="es-ES_tradnl" sz="4000"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ppt_x"/>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ppt_x"/>
                                          </p:val>
                                        </p:tav>
                                        <p:tav tm="100000">
                                          <p:val>
                                            <p:strVal val="#ppt_x"/>
                                          </p:val>
                                        </p:tav>
                                      </p:tavLst>
                                    </p:anim>
                                    <p:anim calcmode="lin" valueType="num">
                                      <p:cBhvr additive="base">
                                        <p:cTn id="32"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14728" y="5432438"/>
            <a:ext cx="8917001" cy="584775"/>
          </a:xfrm>
          <a:prstGeom prst="rect">
            <a:avLst/>
          </a:prstGeom>
        </p:spPr>
        <p:txBody>
          <a:bodyPr wrap="square">
            <a:spAutoFit/>
          </a:bodyPr>
          <a:lstStyle/>
          <a:p>
            <a:pPr algn="ct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ppt_x"/>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algn="just"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3"/>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ppt_x"/>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ppt_x"/>
                                          </p:val>
                                        </p:tav>
                                        <p:tav tm="100000">
                                          <p:val>
                                            <p:strVal val="#ppt_x"/>
                                          </p:val>
                                        </p:tav>
                                      </p:tavLst>
                                    </p:anim>
                                    <p:anim calcmode="lin" valueType="num">
                                      <p:cBhvr additive="base">
                                        <p:cTn id="20" dur="2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anim calcmode="lin" valueType="num">
                                      <p:cBhvr additive="base">
                                        <p:cTn id="31" dur="20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ángulo 5"/>
          <p:cNvSpPr/>
          <p:nvPr/>
        </p:nvSpPr>
        <p:spPr>
          <a:xfrm>
            <a:off x="265701" y="1632103"/>
            <a:ext cx="822960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1"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6"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dirty="0"/>
              <a:t>Errores de medición</a:t>
            </a:r>
            <a:br>
              <a:rPr lang="es-CL" dirty="0"/>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250300" y="2006121"/>
            <a:ext cx="3674962" cy="4855432"/>
          </a:xfrm>
          <a:prstGeom prst="rect">
            <a:avLst/>
          </a:prstGeom>
        </p:spPr>
        <p:txBody>
          <a:bodyPr wrap="square">
            <a:spAutoFit/>
          </a:bodyPr>
          <a:lstStyle/>
          <a:p>
            <a:pPr algn="just">
              <a:lnSpc>
                <a:spcPct val="150000"/>
              </a:lnSpc>
            </a:pPr>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
        <p:nvSpPr>
          <p:cNvPr id="5" name="CuadroTexto 4">
            <a:extLst>
              <a:ext uri="{FF2B5EF4-FFF2-40B4-BE49-F238E27FC236}">
                <a16:creationId xmlns:a16="http://schemas.microsoft.com/office/drawing/2014/main" id="{2420E57C-AC4B-612A-7ACF-DF47AE16DCDC}"/>
              </a:ext>
            </a:extLst>
          </p:cNvPr>
          <p:cNvSpPr txBox="1"/>
          <p:nvPr/>
        </p:nvSpPr>
        <p:spPr>
          <a:xfrm>
            <a:off x="4056927" y="2593965"/>
            <a:ext cx="4310743" cy="2126864"/>
          </a:xfrm>
          <a:prstGeom prst="rect">
            <a:avLst/>
          </a:prstGeom>
          <a:noFill/>
        </p:spPr>
        <p:txBody>
          <a:bodyPr wrap="square" rtlCol="0">
            <a:spAutoFit/>
          </a:bodyPr>
          <a:lstStyle/>
          <a:p>
            <a:pPr algn="just">
              <a:lnSpc>
                <a:spcPct val="150000"/>
              </a:lnSpc>
            </a:pPr>
            <a:r>
              <a:rPr lang="es-CL" dirty="0" err="1"/>
              <a:t>Ej</a:t>
            </a:r>
            <a:r>
              <a:rPr lang="es-CL" dirty="0"/>
              <a:t>: errores en el cero de un micrómetro Luz del ambiente cayendo en un detector. Una medición de precisión usando una regla de acero, debido a los cambios de temperatura </a:t>
            </a:r>
          </a:p>
          <a:p>
            <a:pPr algn="just">
              <a:lnSpc>
                <a:spcPct val="150000"/>
              </a:lnSpc>
            </a:pPr>
            <a:r>
              <a:rPr lang="es-CL" dirty="0"/>
              <a:t>del ambiente.</a:t>
            </a:r>
          </a:p>
        </p:txBody>
      </p:sp>
    </p:spTree>
    <p:extLst>
      <p:ext uri="{BB962C8B-B14F-4D97-AF65-F5344CB8AC3E}">
        <p14:creationId xmlns:p14="http://schemas.microsoft.com/office/powerpoint/2010/main" val="243794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3791679"/>
          </a:xfrm>
          <a:prstGeom prst="rect">
            <a:avLst/>
          </a:prstGeom>
        </p:spPr>
        <p:txBody>
          <a:bodyPr>
            <a:spAutoFit/>
          </a:bodyPr>
          <a:lstStyle/>
          <a:p>
            <a:pPr algn="just">
              <a:lnSpc>
                <a:spcPct val="150000"/>
              </a:lnSpc>
            </a:pPr>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lnSpc>
                <a:spcPct val="150000"/>
              </a:lnSpc>
            </a:pPr>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
        <p:nvSpPr>
          <p:cNvPr id="3" name="Rectángulo 2">
            <a:extLst>
              <a:ext uri="{FF2B5EF4-FFF2-40B4-BE49-F238E27FC236}">
                <a16:creationId xmlns:a16="http://schemas.microsoft.com/office/drawing/2014/main" id="{398862D3-2BC2-C542-9D9A-EB5D34C345FB}"/>
              </a:ext>
            </a:extLst>
          </p:cNvPr>
          <p:cNvSpPr/>
          <p:nvPr/>
        </p:nvSpPr>
        <p:spPr>
          <a:xfrm>
            <a:off x="5149909" y="725417"/>
            <a:ext cx="3536892" cy="1162113"/>
          </a:xfrm>
          <a:prstGeom prst="rect">
            <a:avLst/>
          </a:prstGeom>
        </p:spPr>
        <p:txBody>
          <a:bodyPr wrap="square">
            <a:spAutoFit/>
          </a:bodyPr>
          <a:lstStyle/>
          <a:p>
            <a:pPr algn="just">
              <a:lnSpc>
                <a:spcPct val="150000"/>
              </a:lnSpc>
            </a:pPr>
            <a:r>
              <a:rPr lang="es-ES" sz="1600" dirty="0">
                <a:ea typeface="Times New Roman" panose="02020603050405020304" pitchFamily="18" charset="0"/>
                <a:cs typeface="Times New Roman" panose="02020603050405020304" pitchFamily="18" charset="0"/>
              </a:rPr>
              <a:t>Por ejemplo, al medir la tensión en la red del alumbrado público, esta puede subir o bajar de un instante a otro.</a:t>
            </a:r>
            <a:endParaRPr lang="es-CL" sz="16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21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pPr marL="594360" indent="-457200" algn="just"/>
            <a:r>
              <a:rPr lang="es-ES" sz="2800" u="sng" dirty="0"/>
              <a:t>Precisión: </a:t>
            </a:r>
            <a:r>
              <a:rPr lang="es-ES" sz="2800" dirty="0"/>
              <a:t>es la variación de magnitud más pequeña que puede apreciar el aparato. Debe dar resultados iguales al repetir varias veces la medida.</a:t>
            </a:r>
            <a:endParaRPr lang="es-CL" sz="3600" dirty="0"/>
          </a:p>
          <a:p>
            <a:endParaRPr lang="es-CL" dirty="0"/>
          </a:p>
          <a:p>
            <a:pPr marL="566928" lvl="3" indent="-457200">
              <a:spcBef>
                <a:spcPts val="400"/>
              </a:spcBef>
              <a:buClr>
                <a:schemeClr val="accent1"/>
              </a:buClr>
              <a:buSzPct val="68000"/>
              <a:buFont typeface="Wingdings" pitchFamily="2" charset="2"/>
              <a:buChar char="Ø"/>
            </a:pPr>
            <a:r>
              <a:rPr lang="es-ES" sz="2800" u="sng" dirty="0"/>
              <a:t>Exactitud: </a:t>
            </a:r>
            <a:r>
              <a:rPr lang="es-ES" sz="2800" dirty="0"/>
              <a:t>mide la concordancia entre el valor hallado y el valor real de la medida; cuanto más cercano esté del valor real, más exacta será la medida. La exactitud de un instrumento o método de medición está asociada a la calidad de calibración del mismo.</a:t>
            </a:r>
            <a:endParaRPr lang="es-CL" sz="2800" dirty="0"/>
          </a:p>
          <a:p>
            <a:endParaRPr lang="es-CL" dirty="0"/>
          </a:p>
        </p:txBody>
      </p:sp>
      <p:sp>
        <p:nvSpPr>
          <p:cNvPr id="3" name="2 Título"/>
          <p:cNvSpPr>
            <a:spLocks noGrp="1"/>
          </p:cNvSpPr>
          <p:nvPr>
            <p:ph type="title"/>
          </p:nvPr>
        </p:nvSpPr>
        <p:spPr/>
        <p:txBody>
          <a:bodyPr/>
          <a:lstStyle/>
          <a:p>
            <a:r>
              <a:rPr lang="es-CL" dirty="0"/>
              <a:t>Algunas definiciones</a:t>
            </a:r>
          </a:p>
        </p:txBody>
      </p:sp>
    </p:spTree>
    <p:extLst>
      <p:ext uri="{BB962C8B-B14F-4D97-AF65-F5344CB8AC3E}">
        <p14:creationId xmlns:p14="http://schemas.microsoft.com/office/powerpoint/2010/main" val="7609284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lstStyle/>
          <a:p>
            <a:r>
              <a:rPr lang="es-ES" dirty="0"/>
              <a:t>Una medida puede ser precisa, pero inexacta. Lo ideal es que sea precisa y exacta.</a:t>
            </a:r>
            <a:endParaRPr lang="es-CL" dirty="0"/>
          </a:p>
          <a:p>
            <a:pPr marL="109728" indent="0">
              <a:buNone/>
            </a:pPr>
            <a:r>
              <a:rPr lang="es-ES" dirty="0"/>
              <a:t> </a:t>
            </a:r>
            <a:endParaRPr lang="es-CL" dirty="0"/>
          </a:p>
          <a:p>
            <a:r>
              <a:rPr lang="es-ES" dirty="0"/>
              <a:t>Ejercicio: en los cuadros dados a continuación, indique cuán preciso y exacto es lo que muestran.</a:t>
            </a:r>
            <a:endParaRPr lang="es-CL" dirty="0"/>
          </a:p>
          <a:p>
            <a:endParaRPr lang="es-CL" dirty="0"/>
          </a:p>
        </p:txBody>
      </p:sp>
      <p:sp>
        <p:nvSpPr>
          <p:cNvPr id="4" name="Rectangle 3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953518" y="3778656"/>
            <a:ext cx="7664078" cy="1819498"/>
            <a:chOff x="1881" y="12244"/>
            <a:chExt cx="8100" cy="1800"/>
          </a:xfrm>
        </p:grpSpPr>
        <p:grpSp>
          <p:nvGrpSpPr>
            <p:cNvPr id="6" name="Group 20"/>
            <p:cNvGrpSpPr>
              <a:grpSpLocks/>
            </p:cNvGrpSpPr>
            <p:nvPr/>
          </p:nvGrpSpPr>
          <p:grpSpPr bwMode="auto">
            <a:xfrm>
              <a:off x="4761" y="12244"/>
              <a:ext cx="1980" cy="1800"/>
              <a:chOff x="1701" y="12244"/>
              <a:chExt cx="1980" cy="1800"/>
            </a:xfrm>
          </p:grpSpPr>
          <p:sp>
            <p:nvSpPr>
              <p:cNvPr id="25" name="Text Box 29"/>
              <p:cNvSpPr txBox="1">
                <a:spLocks noChangeArrowheads="1"/>
              </p:cNvSpPr>
              <p:nvPr/>
            </p:nvSpPr>
            <p:spPr bwMode="auto">
              <a:xfrm>
                <a:off x="17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6" name="Oval 28"/>
              <p:cNvSpPr>
                <a:spLocks noChangeArrowheads="1"/>
              </p:cNvSpPr>
              <p:nvPr/>
            </p:nvSpPr>
            <p:spPr bwMode="auto">
              <a:xfrm>
                <a:off x="20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7" name="Oval 27"/>
              <p:cNvSpPr>
                <a:spLocks noChangeArrowheads="1"/>
              </p:cNvSpPr>
              <p:nvPr/>
            </p:nvSpPr>
            <p:spPr bwMode="auto">
              <a:xfrm>
                <a:off x="24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8" name="Oval 26"/>
              <p:cNvSpPr>
                <a:spLocks noChangeArrowheads="1"/>
              </p:cNvSpPr>
              <p:nvPr/>
            </p:nvSpPr>
            <p:spPr bwMode="auto">
              <a:xfrm>
                <a:off x="26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9" name="Oval 25"/>
              <p:cNvSpPr>
                <a:spLocks noChangeArrowheads="1"/>
              </p:cNvSpPr>
              <p:nvPr/>
            </p:nvSpPr>
            <p:spPr bwMode="auto">
              <a:xfrm>
                <a:off x="2961" y="1335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0" name="Oval 24"/>
              <p:cNvSpPr>
                <a:spLocks noChangeArrowheads="1"/>
              </p:cNvSpPr>
              <p:nvPr/>
            </p:nvSpPr>
            <p:spPr bwMode="auto">
              <a:xfrm>
                <a:off x="3042" y="1333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1" name="Oval 23"/>
              <p:cNvSpPr>
                <a:spLocks noChangeArrowheads="1"/>
              </p:cNvSpPr>
              <p:nvPr/>
            </p:nvSpPr>
            <p:spPr bwMode="auto">
              <a:xfrm>
                <a:off x="304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2" name="Oval 22"/>
              <p:cNvSpPr>
                <a:spLocks noChangeArrowheads="1"/>
              </p:cNvSpPr>
              <p:nvPr/>
            </p:nvSpPr>
            <p:spPr bwMode="auto">
              <a:xfrm>
                <a:off x="3097" y="13370"/>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3" name="Oval 21"/>
              <p:cNvSpPr>
                <a:spLocks noChangeArrowheads="1"/>
              </p:cNvSpPr>
              <p:nvPr/>
            </p:nvSpPr>
            <p:spPr bwMode="auto">
              <a:xfrm>
                <a:off x="296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7" name="Text Box 19"/>
            <p:cNvSpPr txBox="1">
              <a:spLocks noChangeArrowheads="1"/>
            </p:cNvSpPr>
            <p:nvPr/>
          </p:nvSpPr>
          <p:spPr bwMode="auto">
            <a:xfrm>
              <a:off x="80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8" name="Oval 18"/>
            <p:cNvSpPr>
              <a:spLocks noChangeArrowheads="1"/>
            </p:cNvSpPr>
            <p:nvPr/>
          </p:nvSpPr>
          <p:spPr bwMode="auto">
            <a:xfrm>
              <a:off x="83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9" name="Oval 17"/>
            <p:cNvSpPr>
              <a:spLocks noChangeArrowheads="1"/>
            </p:cNvSpPr>
            <p:nvPr/>
          </p:nvSpPr>
          <p:spPr bwMode="auto">
            <a:xfrm>
              <a:off x="87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0" name="Oval 16"/>
            <p:cNvSpPr>
              <a:spLocks noChangeArrowheads="1"/>
            </p:cNvSpPr>
            <p:nvPr/>
          </p:nvSpPr>
          <p:spPr bwMode="auto">
            <a:xfrm>
              <a:off x="89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1" name="Oval 15"/>
            <p:cNvSpPr>
              <a:spLocks noChangeArrowheads="1"/>
            </p:cNvSpPr>
            <p:nvPr/>
          </p:nvSpPr>
          <p:spPr bwMode="auto">
            <a:xfrm>
              <a:off x="8982" y="1313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2" name="Oval 14"/>
            <p:cNvSpPr>
              <a:spLocks noChangeArrowheads="1"/>
            </p:cNvSpPr>
            <p:nvPr/>
          </p:nvSpPr>
          <p:spPr bwMode="auto">
            <a:xfrm>
              <a:off x="8993" y="13076"/>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3" name="Oval 13"/>
            <p:cNvSpPr>
              <a:spLocks noChangeArrowheads="1"/>
            </p:cNvSpPr>
            <p:nvPr/>
          </p:nvSpPr>
          <p:spPr bwMode="auto">
            <a:xfrm>
              <a:off x="890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4" name="Oval 12"/>
            <p:cNvSpPr>
              <a:spLocks noChangeArrowheads="1"/>
            </p:cNvSpPr>
            <p:nvPr/>
          </p:nvSpPr>
          <p:spPr bwMode="auto">
            <a:xfrm>
              <a:off x="8927" y="1306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5" name="Oval 11"/>
            <p:cNvSpPr>
              <a:spLocks noChangeArrowheads="1"/>
            </p:cNvSpPr>
            <p:nvPr/>
          </p:nvSpPr>
          <p:spPr bwMode="auto">
            <a:xfrm>
              <a:off x="8949"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6" name="Text Box 10"/>
            <p:cNvSpPr txBox="1">
              <a:spLocks noChangeArrowheads="1"/>
            </p:cNvSpPr>
            <p:nvPr/>
          </p:nvSpPr>
          <p:spPr bwMode="auto">
            <a:xfrm>
              <a:off x="188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7" name="Oval 9"/>
            <p:cNvSpPr>
              <a:spLocks noChangeArrowheads="1"/>
            </p:cNvSpPr>
            <p:nvPr/>
          </p:nvSpPr>
          <p:spPr bwMode="auto">
            <a:xfrm>
              <a:off x="224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8" name="Oval 8"/>
            <p:cNvSpPr>
              <a:spLocks noChangeArrowheads="1"/>
            </p:cNvSpPr>
            <p:nvPr/>
          </p:nvSpPr>
          <p:spPr bwMode="auto">
            <a:xfrm>
              <a:off x="260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9" name="Oval 7"/>
            <p:cNvSpPr>
              <a:spLocks noChangeArrowheads="1"/>
            </p:cNvSpPr>
            <p:nvPr/>
          </p:nvSpPr>
          <p:spPr bwMode="auto">
            <a:xfrm>
              <a:off x="278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0" name="Oval 6"/>
            <p:cNvSpPr>
              <a:spLocks noChangeArrowheads="1"/>
            </p:cNvSpPr>
            <p:nvPr/>
          </p:nvSpPr>
          <p:spPr bwMode="auto">
            <a:xfrm>
              <a:off x="2533"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1" name="Oval 5"/>
            <p:cNvSpPr>
              <a:spLocks noChangeArrowheads="1"/>
            </p:cNvSpPr>
            <p:nvPr/>
          </p:nvSpPr>
          <p:spPr bwMode="auto">
            <a:xfrm>
              <a:off x="2961"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2" name="Oval 4"/>
            <p:cNvSpPr>
              <a:spLocks noChangeArrowheads="1"/>
            </p:cNvSpPr>
            <p:nvPr/>
          </p:nvSpPr>
          <p:spPr bwMode="auto">
            <a:xfrm>
              <a:off x="322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3" name="Oval 3"/>
            <p:cNvSpPr>
              <a:spLocks noChangeArrowheads="1"/>
            </p:cNvSpPr>
            <p:nvPr/>
          </p:nvSpPr>
          <p:spPr bwMode="auto">
            <a:xfrm>
              <a:off x="278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4" name="Oval 2"/>
            <p:cNvSpPr>
              <a:spLocks noChangeArrowheads="1"/>
            </p:cNvSpPr>
            <p:nvPr/>
          </p:nvSpPr>
          <p:spPr bwMode="auto">
            <a:xfrm>
              <a:off x="242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34" name="Rectangle 40"/>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7977384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FA0C14F5-00B5-C24B-A946-426C420F01F0}"/>
                  </a:ext>
                </a:extLst>
              </p:cNvPr>
              <p:cNvSpPr txBox="1"/>
              <p:nvPr/>
            </p:nvSpPr>
            <p:spPr>
              <a:xfrm>
                <a:off x="3346507" y="5629217"/>
                <a:ext cx="2538515" cy="70064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i="1" smtClean="0">
                          <a:solidFill>
                            <a:schemeClr val="accent1">
                              <a:lumMod val="50000"/>
                            </a:schemeClr>
                          </a:solidFill>
                          <a:latin typeface="Cambria Math" panose="02040503050406030204" pitchFamily="18" charset="0"/>
                          <a:ea typeface="Cambria Math" panose="02040503050406030204" pitchFamily="18" charset="0"/>
                        </a:rPr>
                        <m:t>𝛿</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𝑀</m:t>
                      </m:r>
                      <m:r>
                        <a:rPr lang="es-ES" sz="2400" b="0" i="1" smtClean="0">
                          <a:solidFill>
                            <a:schemeClr val="accent1">
                              <a:lumMod val="50000"/>
                            </a:schemeClr>
                          </a:solidFill>
                          <a:latin typeface="Cambria Math" panose="02040503050406030204" pitchFamily="18" charset="0"/>
                          <a:ea typeface="Cambria Math" panose="02040503050406030204" pitchFamily="18" charset="0"/>
                        </a:rPr>
                        <m:t>=</m:t>
                      </m:r>
                      <m:f>
                        <m:fPr>
                          <m:ctrlPr>
                            <a:rPr lang="es-ES" sz="2400" b="0" i="1" smtClean="0">
                              <a:solidFill>
                                <a:schemeClr val="accent1">
                                  <a:lumMod val="50000"/>
                                </a:schemeClr>
                              </a:solidFill>
                              <a:latin typeface="Cambria Math" panose="02040503050406030204" pitchFamily="18" charset="0"/>
                              <a:ea typeface="Cambria Math" panose="02040503050406030204" pitchFamily="18" charset="0"/>
                            </a:rPr>
                          </m:ctrlPr>
                        </m:fPr>
                        <m:num>
                          <m:r>
                            <a:rPr lang="es-ES" sz="2400" b="0" i="1" smtClean="0">
                              <a:solidFill>
                                <a:schemeClr val="accent1">
                                  <a:lumMod val="50000"/>
                                </a:schemeClr>
                              </a:solidFill>
                              <a:latin typeface="Cambria Math" panose="02040503050406030204" pitchFamily="18" charset="0"/>
                              <a:ea typeface="Cambria Math" panose="02040503050406030204" pitchFamily="18" charset="0"/>
                            </a:rPr>
                            <m:t>𝑎𝑝𝑟𝑒𝑐𝑖𝑎𝑐𝑖</m:t>
                          </m:r>
                          <m:r>
                            <a:rPr lang="es-ES" sz="2400" i="1">
                              <a:solidFill>
                                <a:schemeClr val="accent1">
                                  <a:lumMod val="50000"/>
                                </a:schemeClr>
                              </a:solidFill>
                              <a:latin typeface="Cambria Math" panose="02040503050406030204" pitchFamily="18" charset="0"/>
                              <a:ea typeface="Cambria Math" panose="02040503050406030204" pitchFamily="18" charset="0"/>
                            </a:rPr>
                            <m:t>ó</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𝑛</m:t>
                          </m:r>
                        </m:num>
                        <m:den>
                          <m:r>
                            <a:rPr lang="es-ES" sz="2400" b="0" i="1" smtClean="0">
                              <a:solidFill>
                                <a:schemeClr val="accent1">
                                  <a:lumMod val="50000"/>
                                </a:schemeClr>
                              </a:solidFill>
                              <a:latin typeface="Cambria Math" panose="02040503050406030204" pitchFamily="18" charset="0"/>
                              <a:ea typeface="Cambria Math" panose="02040503050406030204" pitchFamily="18" charset="0"/>
                            </a:rPr>
                            <m:t>2</m:t>
                          </m:r>
                        </m:den>
                      </m:f>
                    </m:oMath>
                  </m:oMathPara>
                </a14:m>
                <a:endParaRPr lang="es-CL" sz="2400" dirty="0">
                  <a:solidFill>
                    <a:schemeClr val="accent1">
                      <a:lumMod val="50000"/>
                    </a:schemeClr>
                  </a:solidFill>
                </a:endParaRPr>
              </a:p>
            </p:txBody>
          </p:sp>
        </mc:Choice>
        <mc:Fallback xmlns="">
          <p:sp>
            <p:nvSpPr>
              <p:cNvPr id="10" name="CuadroTexto 9">
                <a:extLst>
                  <a:ext uri="{FF2B5EF4-FFF2-40B4-BE49-F238E27FC236}">
                    <a16:creationId xmlns:a16="http://schemas.microsoft.com/office/drawing/2014/main" id="{FA0C14F5-00B5-C24B-A946-426C420F01F0}"/>
                  </a:ext>
                </a:extLst>
              </p:cNvPr>
              <p:cNvSpPr txBox="1">
                <a:spLocks noRot="1" noChangeAspect="1" noMove="1" noResize="1" noEditPoints="1" noAdjustHandles="1" noChangeArrowheads="1" noChangeShapeType="1" noTextEdit="1"/>
              </p:cNvSpPr>
              <p:nvPr/>
            </p:nvSpPr>
            <p:spPr>
              <a:xfrm>
                <a:off x="3346507" y="5629217"/>
                <a:ext cx="2538515" cy="700641"/>
              </a:xfrm>
              <a:prstGeom prst="rect">
                <a:avLst/>
              </a:prstGeom>
              <a:blipFill>
                <a:blip r:embed="rId3"/>
                <a:stretch>
                  <a:fillRect l="-2488" t="-1786" r="-995" b="-14286"/>
                </a:stretch>
              </a:blipFill>
            </p:spPr>
            <p:txBody>
              <a:bodyPr/>
              <a:lstStyle/>
              <a:p>
                <a:r>
                  <a:rPr lang="es-CL">
                    <a:noFill/>
                  </a:rPr>
                  <a:t> </a:t>
                </a:r>
              </a:p>
            </p:txBody>
          </p:sp>
        </mc:Fallback>
      </mc:AlternateContent>
    </p:spTree>
    <p:extLst>
      <p:ext uri="{BB962C8B-B14F-4D97-AF65-F5344CB8AC3E}">
        <p14:creationId xmlns:p14="http://schemas.microsoft.com/office/powerpoint/2010/main" val="385062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3"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medición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384995"/>
          </a:xfrm>
          <a:prstGeom prst="rect">
            <a:avLst/>
          </a:prstGeom>
        </p:spPr>
        <p:txBody>
          <a:bodyPr wrap="square">
            <a:spAutoFit/>
          </a:bodyPr>
          <a:lstStyle/>
          <a:p>
            <a:pPr algn="just"/>
            <a:r>
              <a:rPr lang="es-CL" sz="2800" dirty="0">
                <a:solidFill>
                  <a:schemeClr val="accent3">
                    <a:lumMod val="75000"/>
                  </a:schemeClr>
                </a:solidFill>
              </a:rPr>
              <a:t>Las cifras significativas son el número de dígitos en un valor, a menudo una medición, que contribuyen al grado de exactitud del valor.</a:t>
            </a:r>
            <a:endParaRPr lang="es-CL" sz="2800" dirty="0">
              <a:solidFill>
                <a:schemeClr val="accent3">
                  <a:lumMod val="75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a:xfrm>
            <a:off x="309835" y="168652"/>
            <a:ext cx="8229600" cy="1143000"/>
          </a:xfrm>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2126864"/>
          </a:xfrm>
          <a:prstGeom prst="rect">
            <a:avLst/>
          </a:prstGeom>
        </p:spPr>
        <p:txBody>
          <a:bodyPr wrap="square">
            <a:spAutoFit/>
          </a:bodyPr>
          <a:lstStyle/>
          <a:p>
            <a:pPr algn="just">
              <a:lnSpc>
                <a:spcPct val="150000"/>
              </a:lnSpc>
            </a:pPr>
            <a:r>
              <a:rPr lang="es-ES_tradnl" dirty="0"/>
              <a:t>El número de cifras que se reporta en una medición debe ser tal que coincida con la cifra del error. </a:t>
            </a:r>
          </a:p>
          <a:p>
            <a:pPr algn="just">
              <a:lnSpc>
                <a:spcPct val="150000"/>
              </a:lnSpc>
            </a:pPr>
            <a:r>
              <a:rPr lang="es-ES_tradnl" dirty="0"/>
              <a:t>Por lo general esta última cifra debe ser estimada.</a:t>
            </a:r>
          </a:p>
          <a:p>
            <a:pPr algn="just">
              <a:lnSpc>
                <a:spcPct val="150000"/>
              </a:lnSpc>
            </a:pPr>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spTree>
    <p:extLst>
      <p:ext uri="{BB962C8B-B14F-4D97-AF65-F5344CB8AC3E}">
        <p14:creationId xmlns:p14="http://schemas.microsoft.com/office/powerpoint/2010/main" val="2156060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2" y="2800541"/>
            <a:ext cx="7972119" cy="954107"/>
          </a:xfrm>
          <a:prstGeom prst="rect">
            <a:avLst/>
          </a:prstGeom>
        </p:spPr>
        <p:txBody>
          <a:bodyPr wrap="square">
            <a:spAutoFit/>
          </a:bodyPr>
          <a:lstStyle/>
          <a:p>
            <a:pPr algn="just"/>
            <a:r>
              <a:rPr lang="es-ES_tradnl" sz="2800" b="1" dirty="0">
                <a:solidFill>
                  <a:prstClr val="black"/>
                </a:solidFill>
              </a:rPr>
              <a:t>El error </a:t>
            </a:r>
            <a:r>
              <a:rPr lang="es-ES_tradnl" sz="2800" dirty="0">
                <a:solidFill>
                  <a:prstClr val="black"/>
                </a:solidFill>
              </a:rPr>
              <a:t>de una medición </a:t>
            </a:r>
            <a:r>
              <a:rPr lang="es-ES_tradnl" sz="2800" dirty="0" err="1">
                <a:solidFill>
                  <a:prstClr val="black"/>
                </a:solidFill>
              </a:rPr>
              <a:t>δM</a:t>
            </a:r>
            <a:r>
              <a:rPr lang="es-ES_tradnl" sz="2800" dirty="0">
                <a:solidFill>
                  <a:prstClr val="black"/>
                </a:solidFill>
              </a:rPr>
              <a:t> </a:t>
            </a:r>
            <a:r>
              <a:rPr lang="es-ES_tradnl" sz="2800" b="1" dirty="0">
                <a:solidFill>
                  <a:prstClr val="black"/>
                </a:solidFill>
              </a:rPr>
              <a:t>se escribirá solo con una cifra significativa.  </a:t>
            </a:r>
            <a:endParaRPr lang="es-ES_tradnl" sz="2800" b="1"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lnSpc>
                <a:spcPct val="150000"/>
              </a:lnSpc>
            </a:pPr>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número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spTree>
    <p:extLst>
      <p:ext uri="{BB962C8B-B14F-4D97-AF65-F5344CB8AC3E}">
        <p14:creationId xmlns:p14="http://schemas.microsoft.com/office/powerpoint/2010/main" val="210599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4481355"/>
          </a:xfrm>
          <a:prstGeom prst="rect">
            <a:avLst/>
          </a:prstGeom>
        </p:spPr>
        <p:txBody>
          <a:bodyPr wrap="square">
            <a:spAutoFit/>
          </a:bodyPr>
          <a:lstStyle/>
          <a:p>
            <a:endParaRPr lang="es-ES_tradnl" dirty="0"/>
          </a:p>
          <a:p>
            <a:pPr marL="342900" indent="-342900" algn="just">
              <a:lnSpc>
                <a:spcPct val="150000"/>
              </a:lnSpc>
              <a:buAutoNum type="arabicPeriod"/>
            </a:pPr>
            <a:r>
              <a:rPr lang="es-ES_tradnl" dirty="0"/>
              <a:t>Los ceros colocados antes de otros dígitos no son significativos: </a:t>
            </a:r>
          </a:p>
          <a:p>
            <a:pPr algn="just">
              <a:lnSpc>
                <a:spcPct val="150000"/>
              </a:lnSpc>
            </a:pPr>
            <a:r>
              <a:rPr lang="es-ES_tradnl" dirty="0">
                <a:solidFill>
                  <a:srgbClr val="000090"/>
                </a:solidFill>
              </a:rPr>
              <a:t>ejemplo: 0,0000023 solo tiene 2 cifras significativas.</a:t>
            </a:r>
          </a:p>
          <a:p>
            <a:pPr algn="just">
              <a:lnSpc>
                <a:spcPct val="150000"/>
              </a:lnSpc>
            </a:pPr>
            <a:r>
              <a:rPr lang="es-ES_tradnl" dirty="0"/>
              <a:t>2. Los ceros colocados entre otros dígitos siempre son significativos:</a:t>
            </a:r>
          </a:p>
          <a:p>
            <a:pPr algn="just">
              <a:lnSpc>
                <a:spcPct val="150000"/>
              </a:lnSpc>
            </a:pPr>
            <a:r>
              <a:rPr lang="es-ES_tradnl" dirty="0">
                <a:solidFill>
                  <a:srgbClr val="000090"/>
                </a:solidFill>
              </a:rPr>
              <a:t>ejemplo: 5008 tiene 4 cifras significativas.</a:t>
            </a:r>
          </a:p>
          <a:p>
            <a:pPr algn="just">
              <a:lnSpc>
                <a:spcPct val="150000"/>
              </a:lnSpc>
            </a:pPr>
            <a:r>
              <a:rPr lang="es-ES_tradnl" dirty="0"/>
              <a:t>3. Los ceros colocados después de otros dígitos, detrás de un punto decimal son significativos: </a:t>
            </a:r>
          </a:p>
          <a:p>
            <a:pPr algn="just">
              <a:lnSpc>
                <a:spcPct val="150000"/>
              </a:lnSpc>
            </a:pPr>
            <a:r>
              <a:rPr lang="es-ES_tradnl" dirty="0"/>
              <a:t>ejemplo: </a:t>
            </a:r>
            <a:r>
              <a:rPr lang="es-ES_tradnl" dirty="0">
                <a:solidFill>
                  <a:srgbClr val="000090"/>
                </a:solidFill>
              </a:rPr>
              <a:t>2,90 tiene 3 cifras significativas.</a:t>
            </a:r>
          </a:p>
          <a:p>
            <a:pPr algn="just">
              <a:lnSpc>
                <a:spcPct val="150000"/>
              </a:lnSpc>
            </a:pPr>
            <a:r>
              <a:rPr lang="es-ES_tradnl" dirty="0"/>
              <a:t>4. Los ceros al final de un número son significativos solo si están detrás de un punto decimal como en el punto anterior.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2000"/>
                                        <p:tgtEl>
                                          <p:spTgt spid="5">
                                            <p:txEl>
                                              <p:pRg st="3" end="3"/>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3" end="3"/>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additive="base">
                                        <p:cTn id="27"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5" end="5"/>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2000"/>
                                        <p:tgtEl>
                                          <p:spTgt spid="5">
                                            <p:txEl>
                                              <p:pRg st="6" end="6"/>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7135287"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¿Cuántas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algn="just"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última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1187" y="828805"/>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2095261"/>
            <a:ext cx="6470028" cy="4278379"/>
          </a:xfrm>
          <a:prstGeom prst="rect">
            <a:avLst/>
          </a:prstGeom>
        </p:spPr>
      </p:pic>
      <p:sp>
        <p:nvSpPr>
          <p:cNvPr id="5" name="CuadroTexto 4"/>
          <p:cNvSpPr txBox="1"/>
          <p:nvPr/>
        </p:nvSpPr>
        <p:spPr>
          <a:xfrm>
            <a:off x="457200" y="3681957"/>
            <a:ext cx="2227590"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5993621"/>
            <a:ext cx="1959583"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4878208" y="2992382"/>
            <a:ext cx="2395329"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5"/>
            <a:ext cx="6997683" cy="707886"/>
          </a:xfrm>
          <a:prstGeom prst="rect">
            <a:avLst/>
          </a:prstGeom>
          <a:noFill/>
        </p:spPr>
        <p:txBody>
          <a:bodyPr wrap="square" rtlCol="0">
            <a:spAutoFit/>
          </a:bodyPr>
          <a:lstStyle/>
          <a:p>
            <a:r>
              <a:rPr lang="es-ES" sz="2000" dirty="0"/>
              <a:t>Determine el perímetro y el área del siguiente triángulo rectángulo  </a:t>
            </a:r>
          </a:p>
        </p:txBody>
      </p:sp>
    </p:spTree>
    <p:extLst>
      <p:ext uri="{BB962C8B-B14F-4D97-AF65-F5344CB8AC3E}">
        <p14:creationId xmlns:p14="http://schemas.microsoft.com/office/powerpoint/2010/main" val="41592140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contenido">
            <a:extLst>
              <a:ext uri="{FF2B5EF4-FFF2-40B4-BE49-F238E27FC236}">
                <a16:creationId xmlns:a16="http://schemas.microsoft.com/office/drawing/2014/main" id="{B2A0DA64-CCBC-4368-91BC-FBC800F1559D}"/>
              </a:ext>
            </a:extLst>
          </p:cNvPr>
          <p:cNvSpPr>
            <a:spLocks noGrp="1"/>
          </p:cNvSpPr>
          <p:nvPr>
            <p:ph idx="1"/>
          </p:nvPr>
        </p:nvSpPr>
        <p:spPr>
          <a:xfrm>
            <a:off x="457200" y="404664"/>
            <a:ext cx="8229600" cy="5602627"/>
          </a:xfrm>
        </p:spPr>
        <p:txBody>
          <a:bodyPr>
            <a:normAutofit/>
          </a:bodyPr>
          <a:lstStyle/>
          <a:p>
            <a:pPr marL="109728" lvl="0" indent="0">
              <a:buNone/>
            </a:pPr>
            <a:r>
              <a:rPr lang="es-ES" sz="2400" dirty="0"/>
              <a:t>Resuelva las siguientes operaciones y entregue el resultado en S.I, notación científica y aproximado a tres cifras significativas:</a:t>
            </a:r>
            <a:endParaRPr lang="es-CL" sz="2400" dirty="0"/>
          </a:p>
          <a:p>
            <a:endParaRPr lang="es-CL" sz="2400" dirty="0"/>
          </a:p>
          <a:p>
            <a:r>
              <a:rPr lang="en-US" sz="2400" dirty="0"/>
              <a:t>( a ) 2,7453[km] + 14,4[cm] = ______________ [___]</a:t>
            </a:r>
            <a:endParaRPr lang="es-CL" sz="2400" dirty="0"/>
          </a:p>
          <a:p>
            <a:endParaRPr lang="en-US" sz="2400" dirty="0"/>
          </a:p>
          <a:p>
            <a:r>
              <a:rPr lang="en-US" sz="2400" dirty="0"/>
              <a:t>( b ) 564,3[L] x 2,546[cc] =   _____________   [___]</a:t>
            </a:r>
            <a:endParaRPr lang="es-CL" sz="2400" dirty="0"/>
          </a:p>
          <a:p>
            <a:endParaRPr lang="en-US" sz="2400" dirty="0"/>
          </a:p>
          <a:p>
            <a:r>
              <a:rPr lang="en-US" sz="2400" dirty="0"/>
              <a:t>( c ) 13,56[m/s] - 1,5673[km/</a:t>
            </a:r>
            <a:r>
              <a:rPr lang="en-US" sz="2400" dirty="0" err="1"/>
              <a:t>hr</a:t>
            </a:r>
            <a:r>
              <a:rPr lang="en-US" sz="2400" dirty="0"/>
              <a:t>] = __________   [___]</a:t>
            </a:r>
            <a:endParaRPr lang="es-CL" sz="2400" dirty="0"/>
          </a:p>
          <a:p>
            <a:endParaRPr lang="en-GB" sz="2400" dirty="0"/>
          </a:p>
          <a:p>
            <a:r>
              <a:rPr lang="en-GB" sz="2400" dirty="0"/>
              <a:t>( d ) 5467,543[cm] : 3,2[Hm] =  ____________  [___]</a:t>
            </a:r>
            <a:endParaRPr lang="es-CL" sz="2400" dirty="0"/>
          </a:p>
          <a:p>
            <a:pPr marL="109728" indent="0">
              <a:buNone/>
            </a:pPr>
            <a:r>
              <a:rPr lang="en-GB" sz="2400" dirty="0"/>
              <a:t> </a:t>
            </a:r>
            <a:endParaRPr lang="es-CL" sz="2400" dirty="0"/>
          </a:p>
          <a:p>
            <a:endParaRPr lang="es-CL" dirty="0"/>
          </a:p>
        </p:txBody>
      </p:sp>
    </p:spTree>
    <p:extLst>
      <p:ext uri="{BB962C8B-B14F-4D97-AF65-F5344CB8AC3E}">
        <p14:creationId xmlns:p14="http://schemas.microsoft.com/office/powerpoint/2010/main" val="366302883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9633</TotalTime>
  <Words>1145</Words>
  <Application>Microsoft Office PowerPoint</Application>
  <PresentationFormat>Presentación en pantalla (4:3)</PresentationFormat>
  <Paragraphs>90</Paragraphs>
  <Slides>27</Slides>
  <Notes>1</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27</vt:i4>
      </vt:variant>
    </vt:vector>
  </HeadingPairs>
  <TitlesOfParts>
    <vt:vector size="35" baseType="lpstr">
      <vt:lpstr>Arial</vt:lpstr>
      <vt:lpstr>Arial Narrow</vt:lpstr>
      <vt:lpstr>Calibri</vt:lpstr>
      <vt:lpstr>Cambria Math</vt:lpstr>
      <vt:lpstr>Comic Sans MS</vt:lpstr>
      <vt:lpstr>Helvetica</vt:lpstr>
      <vt:lpstr>Wingdings</vt:lpstr>
      <vt:lpstr>Tema de Office</vt:lpstr>
      <vt:lpstr>Mediciones, cifras significativas y error instrumental 2do semestre 2024</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Algunas definiciones</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número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Nelson</cp:lastModifiedBy>
  <cp:revision>49</cp:revision>
  <dcterms:created xsi:type="dcterms:W3CDTF">2019-08-12T02:39:58Z</dcterms:created>
  <dcterms:modified xsi:type="dcterms:W3CDTF">2024-09-04T00:52:16Z</dcterms:modified>
</cp:coreProperties>
</file>