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0" r:id="rId6"/>
    <p:sldId id="261" r:id="rId7"/>
    <p:sldId id="262" r:id="rId8"/>
    <p:sldId id="264" r:id="rId9"/>
    <p:sldId id="265" r:id="rId10"/>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 Id="rId4"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6" Type="http://schemas.openxmlformats.org/officeDocument/2006/relationships/image" Target="../media/image24.wmf"/><Relationship Id="rId5" Type="http://schemas.openxmlformats.org/officeDocument/2006/relationships/image" Target="../media/image23.wmf"/><Relationship Id="rId4"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 Id="rId4"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BEA923C2-3430-42DB-8C78-19FD271CEA57}" type="datetimeFigureOut">
              <a:rPr lang="es-CL" smtClean="0"/>
              <a:t>28-02-2013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77D48F8-DD4F-4A67-9CB8-1C7507697ACF}"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923C2-3430-42DB-8C78-19FD271CEA57}" type="datetimeFigureOut">
              <a:rPr lang="es-CL" smtClean="0"/>
              <a:t>28-02-2013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7D48F8-DD4F-4A67-9CB8-1C7507697ACF}"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 Id="rId9" Type="http://schemas.openxmlformats.org/officeDocument/2006/relationships/oleObject" Target="../embeddings/oleObject7.bin"/></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oleObject" Target="../embeddings/oleObject19.bin"/><Relationship Id="rId7"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2.bin"/><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28.bin"/><Relationship Id="rId5" Type="http://schemas.openxmlformats.org/officeDocument/2006/relationships/oleObject" Target="../embeddings/oleObject27.bin"/><Relationship Id="rId4" Type="http://schemas.openxmlformats.org/officeDocument/2006/relationships/oleObject" Target="../embeddings/oleObject26.bin"/></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30.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Objetivo:</a:t>
            </a:r>
            <a:endParaRPr lang="es-CL" dirty="0"/>
          </a:p>
        </p:txBody>
      </p:sp>
      <p:sp>
        <p:nvSpPr>
          <p:cNvPr id="3" name="2 Marcador de contenido"/>
          <p:cNvSpPr>
            <a:spLocks noGrp="1"/>
          </p:cNvSpPr>
          <p:nvPr>
            <p:ph idx="1"/>
          </p:nvPr>
        </p:nvSpPr>
        <p:spPr/>
        <p:txBody>
          <a:bodyPr/>
          <a:lstStyle/>
          <a:p>
            <a:r>
              <a:rPr lang="es-CL" dirty="0" smtClean="0"/>
              <a:t>Calcular medidas de tendencia central para datos agrupados tabulados como variable continua.</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571500" y="785813"/>
            <a:ext cx="7772400" cy="714375"/>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ES" sz="2000" b="1" i="0" u="sng" strike="noStrike" kern="1200" cap="none" spc="0" normalizeH="0" baseline="0" noProof="0" dirty="0" smtClean="0">
                <a:ln>
                  <a:noFill/>
                </a:ln>
                <a:solidFill>
                  <a:schemeClr val="tx1"/>
                </a:solidFill>
                <a:effectLst/>
                <a:uLnTx/>
                <a:uFillTx/>
                <a:latin typeface="+mj-lt"/>
                <a:ea typeface="+mj-ea"/>
                <a:cs typeface="+mj-cs"/>
              </a:rPr>
              <a:t>Moda:</a:t>
            </a:r>
            <a:endParaRPr kumimoji="0" lang="es-CL" sz="2000" b="0" i="0" u="sng" strike="noStrike" kern="1200" cap="none" spc="0" normalizeH="0" baseline="0" noProof="0" dirty="0" smtClean="0">
              <a:ln>
                <a:noFill/>
              </a:ln>
              <a:solidFill>
                <a:schemeClr val="tx1"/>
              </a:solidFill>
              <a:effectLst/>
              <a:uLnTx/>
              <a:uFillTx/>
              <a:latin typeface="+mj-lt"/>
              <a:ea typeface="+mj-ea"/>
              <a:cs typeface="+mj-cs"/>
            </a:endParaRPr>
          </a:p>
        </p:txBody>
      </p:sp>
      <p:sp>
        <p:nvSpPr>
          <p:cNvPr id="5" name="14 Rectángulo"/>
          <p:cNvSpPr>
            <a:spLocks noChangeArrowheads="1"/>
          </p:cNvSpPr>
          <p:nvPr/>
        </p:nvSpPr>
        <p:spPr bwMode="auto">
          <a:xfrm>
            <a:off x="571500" y="1428750"/>
            <a:ext cx="8286750" cy="3970318"/>
          </a:xfrm>
          <a:prstGeom prst="rect">
            <a:avLst/>
          </a:prstGeom>
          <a:noFill/>
          <a:ln w="9525">
            <a:noFill/>
            <a:miter lim="800000"/>
            <a:headEnd/>
            <a:tailEnd/>
          </a:ln>
        </p:spPr>
        <p:txBody>
          <a:bodyPr>
            <a:spAutoFit/>
          </a:bodyPr>
          <a:lstStyle/>
          <a:p>
            <a:pPr>
              <a:lnSpc>
                <a:spcPct val="150000"/>
              </a:lnSpc>
              <a:buFontTx/>
              <a:buChar char="-"/>
            </a:pPr>
            <a:r>
              <a:rPr lang="es-ES_tradnl" sz="1400" dirty="0" smtClean="0"/>
              <a:t>Se </a:t>
            </a:r>
            <a:r>
              <a:rPr lang="es-ES_tradnl" sz="1400" dirty="0"/>
              <a:t>identifica el intervalo que posee mayor frecuencia absoluta, o </a:t>
            </a:r>
            <a:r>
              <a:rPr lang="es-ES_tradnl" sz="1400" u="sng" dirty="0"/>
              <a:t>intervalo modal</a:t>
            </a:r>
            <a:r>
              <a:rPr lang="es-ES_tradnl" sz="1400" dirty="0"/>
              <a:t>. </a:t>
            </a:r>
            <a:endParaRPr lang="es-ES_tradnl" sz="1400" dirty="0" smtClean="0"/>
          </a:p>
          <a:p>
            <a:pPr>
              <a:lnSpc>
                <a:spcPct val="150000"/>
              </a:lnSpc>
              <a:buFontTx/>
              <a:buChar char="-"/>
            </a:pPr>
            <a:endParaRPr lang="es-ES_tradnl" sz="1400" dirty="0" smtClean="0"/>
          </a:p>
          <a:p>
            <a:pPr>
              <a:lnSpc>
                <a:spcPct val="150000"/>
              </a:lnSpc>
            </a:pPr>
            <a:r>
              <a:rPr lang="es-ES_tradnl" sz="1400" dirty="0" smtClean="0"/>
              <a:t>- </a:t>
            </a:r>
            <a:r>
              <a:rPr lang="es-ES" sz="1400" dirty="0" smtClean="0"/>
              <a:t>Se </a:t>
            </a:r>
            <a:r>
              <a:rPr lang="es-ES" sz="1400" dirty="0"/>
              <a:t>calculan las diferencias                       </a:t>
            </a:r>
            <a:r>
              <a:rPr lang="es-ES" sz="1400" dirty="0" smtClean="0"/>
              <a:t>            </a:t>
            </a:r>
            <a:r>
              <a:rPr lang="es-ES" sz="1400" dirty="0"/>
              <a:t>y                     </a:t>
            </a:r>
            <a:r>
              <a:rPr lang="es-ES" sz="1400" dirty="0" smtClean="0"/>
              <a:t>             con                </a:t>
            </a:r>
            <a:r>
              <a:rPr lang="es-ES" sz="1400" dirty="0"/>
              <a:t>como la frecuencia absoluta del intervalo anterior al intervalo modal, y              como la frecuencia absoluta del intervalo siguiente al intervalo modal.</a:t>
            </a:r>
            <a:endParaRPr lang="es-CL" sz="1400" dirty="0"/>
          </a:p>
          <a:p>
            <a:pPr>
              <a:lnSpc>
                <a:spcPct val="150000"/>
              </a:lnSpc>
            </a:pPr>
            <a:r>
              <a:rPr lang="es-ES" sz="1400" dirty="0"/>
              <a:t> </a:t>
            </a:r>
            <a:endParaRPr lang="es-CL" sz="1400" dirty="0"/>
          </a:p>
          <a:p>
            <a:pPr>
              <a:lnSpc>
                <a:spcPct val="150000"/>
              </a:lnSpc>
            </a:pPr>
            <a:r>
              <a:rPr lang="es-ES" sz="1400" dirty="0"/>
              <a:t>Se calcula la  moda de los datos, según la siguiente fórmula:</a:t>
            </a:r>
            <a:endParaRPr lang="es-CL" sz="1400" dirty="0"/>
          </a:p>
          <a:p>
            <a:pPr>
              <a:lnSpc>
                <a:spcPct val="150000"/>
              </a:lnSpc>
            </a:pPr>
            <a:r>
              <a:rPr lang="es-ES" sz="1400" dirty="0"/>
              <a:t> </a:t>
            </a:r>
            <a:endParaRPr lang="es-CL" sz="1400" dirty="0"/>
          </a:p>
          <a:p>
            <a:pPr>
              <a:lnSpc>
                <a:spcPct val="150000"/>
              </a:lnSpc>
            </a:pPr>
            <a:r>
              <a:rPr lang="es-ES" sz="1400" dirty="0"/>
              <a:t> </a:t>
            </a:r>
          </a:p>
          <a:p>
            <a:pPr>
              <a:lnSpc>
                <a:spcPct val="150000"/>
              </a:lnSpc>
            </a:pPr>
            <a:r>
              <a:rPr lang="es-ES" sz="1400" dirty="0"/>
              <a:t>  </a:t>
            </a:r>
            <a:endParaRPr lang="es-CL" sz="1400" dirty="0"/>
          </a:p>
          <a:p>
            <a:pPr>
              <a:lnSpc>
                <a:spcPct val="150000"/>
              </a:lnSpc>
            </a:pPr>
            <a:r>
              <a:rPr lang="es-CL" sz="1400" dirty="0"/>
              <a:t/>
            </a:r>
            <a:br>
              <a:rPr lang="es-CL" sz="1400" dirty="0"/>
            </a:br>
            <a:r>
              <a:rPr lang="es-ES" sz="1400" dirty="0"/>
              <a:t>Donde           , es el límite inferior del intervalo modal y               la amplitud de dicho intervalo.</a:t>
            </a:r>
            <a:endParaRPr lang="es-CL" sz="1400" dirty="0"/>
          </a:p>
        </p:txBody>
      </p:sp>
      <p:graphicFrame>
        <p:nvGraphicFramePr>
          <p:cNvPr id="1026" name="Object 9"/>
          <p:cNvGraphicFramePr>
            <a:graphicFrameLocks noChangeAspect="1"/>
          </p:cNvGraphicFramePr>
          <p:nvPr/>
        </p:nvGraphicFramePr>
        <p:xfrm>
          <a:off x="2771800" y="2119660"/>
          <a:ext cx="1008112" cy="298946"/>
        </p:xfrm>
        <a:graphic>
          <a:graphicData uri="http://schemas.openxmlformats.org/presentationml/2006/ole">
            <p:oleObj spid="_x0000_s1026" name="Equation" r:id="rId3" imgW="774364" imgH="228501" progId="Equation.DSMT4">
              <p:embed/>
            </p:oleObj>
          </a:graphicData>
        </a:graphic>
      </p:graphicFrame>
      <p:graphicFrame>
        <p:nvGraphicFramePr>
          <p:cNvPr id="1027" name="Object 11"/>
          <p:cNvGraphicFramePr>
            <a:graphicFrameLocks noChangeAspect="1"/>
          </p:cNvGraphicFramePr>
          <p:nvPr/>
        </p:nvGraphicFramePr>
        <p:xfrm>
          <a:off x="4139952" y="2132856"/>
          <a:ext cx="1260140" cy="360040"/>
        </p:xfrm>
        <a:graphic>
          <a:graphicData uri="http://schemas.openxmlformats.org/presentationml/2006/ole">
            <p:oleObj spid="_x0000_s1027" name="Equation" r:id="rId4" imgW="800100" imgH="228600" progId="Equation.DSMT4">
              <p:embed/>
            </p:oleObj>
          </a:graphicData>
        </a:graphic>
      </p:graphicFrame>
      <p:grpSp>
        <p:nvGrpSpPr>
          <p:cNvPr id="8" name="Group 17"/>
          <p:cNvGrpSpPr>
            <a:grpSpLocks/>
          </p:cNvGrpSpPr>
          <p:nvPr/>
        </p:nvGrpSpPr>
        <p:grpSpPr bwMode="auto">
          <a:xfrm>
            <a:off x="3203848" y="3861048"/>
            <a:ext cx="1944216" cy="944116"/>
            <a:chOff x="4941" y="6457"/>
            <a:chExt cx="2700" cy="1260"/>
          </a:xfrm>
        </p:grpSpPr>
        <p:graphicFrame>
          <p:nvGraphicFramePr>
            <p:cNvPr id="9" name="Object 18"/>
            <p:cNvGraphicFramePr>
              <a:graphicFrameLocks noChangeAspect="1"/>
            </p:cNvGraphicFramePr>
            <p:nvPr/>
          </p:nvGraphicFramePr>
          <p:xfrm>
            <a:off x="5235" y="6690"/>
            <a:ext cx="2055" cy="675"/>
          </p:xfrm>
          <a:graphic>
            <a:graphicData uri="http://schemas.openxmlformats.org/presentationml/2006/ole">
              <p:oleObj spid="_x0000_s1028" name="Equation" r:id="rId5" imgW="1295280" imgH="431640" progId="Equation.DSMT4">
                <p:embed/>
              </p:oleObj>
            </a:graphicData>
          </a:graphic>
        </p:graphicFrame>
        <p:sp>
          <p:nvSpPr>
            <p:cNvPr id="10" name="Rectangle 19"/>
            <p:cNvSpPr>
              <a:spLocks noChangeArrowheads="1"/>
            </p:cNvSpPr>
            <p:nvPr/>
          </p:nvSpPr>
          <p:spPr bwMode="auto">
            <a:xfrm>
              <a:off x="4941" y="6457"/>
              <a:ext cx="2700" cy="1260"/>
            </a:xfrm>
            <a:prstGeom prst="rect">
              <a:avLst/>
            </a:prstGeom>
            <a:noFill/>
            <a:ln w="38100" cmpd="dbl">
              <a:solidFill>
                <a:srgbClr val="99CC00"/>
              </a:solidFill>
              <a:miter lim="800000"/>
              <a:headEnd/>
              <a:tailEnd/>
            </a:ln>
          </p:spPr>
          <p:txBody>
            <a:bodyPr/>
            <a:lstStyle/>
            <a:p>
              <a:endParaRPr lang="es-CL"/>
            </a:p>
          </p:txBody>
        </p:sp>
      </p:grpSp>
      <p:graphicFrame>
        <p:nvGraphicFramePr>
          <p:cNvPr id="1029" name="Object 15"/>
          <p:cNvGraphicFramePr>
            <a:graphicFrameLocks noChangeAspect="1"/>
          </p:cNvGraphicFramePr>
          <p:nvPr/>
        </p:nvGraphicFramePr>
        <p:xfrm>
          <a:off x="3563888" y="2492896"/>
          <a:ext cx="296862" cy="285750"/>
        </p:xfrm>
        <a:graphic>
          <a:graphicData uri="http://schemas.openxmlformats.org/presentationml/2006/ole">
            <p:oleObj spid="_x0000_s1029" name="Equation" r:id="rId6" imgW="241300" imgH="228600" progId="Equation.DSMT4">
              <p:embed/>
            </p:oleObj>
          </a:graphicData>
        </a:graphic>
      </p:graphicFrame>
      <p:graphicFrame>
        <p:nvGraphicFramePr>
          <p:cNvPr id="1030" name="Object 13"/>
          <p:cNvGraphicFramePr>
            <a:graphicFrameLocks noChangeAspect="1"/>
          </p:cNvGraphicFramePr>
          <p:nvPr/>
        </p:nvGraphicFramePr>
        <p:xfrm>
          <a:off x="5940151" y="2132856"/>
          <a:ext cx="374607" cy="360040"/>
        </p:xfrm>
        <a:graphic>
          <a:graphicData uri="http://schemas.openxmlformats.org/presentationml/2006/ole">
            <p:oleObj spid="_x0000_s1030" name="Equation" r:id="rId7" imgW="241300" imgH="228600" progId="Equation.DSMT4">
              <p:embed/>
            </p:oleObj>
          </a:graphicData>
        </a:graphic>
      </p:graphicFrame>
      <p:graphicFrame>
        <p:nvGraphicFramePr>
          <p:cNvPr id="1031" name="Object 20"/>
          <p:cNvGraphicFramePr>
            <a:graphicFrameLocks noChangeAspect="1"/>
          </p:cNvGraphicFramePr>
          <p:nvPr/>
        </p:nvGraphicFramePr>
        <p:xfrm>
          <a:off x="1259632" y="5013176"/>
          <a:ext cx="214313" cy="303212"/>
        </p:xfrm>
        <a:graphic>
          <a:graphicData uri="http://schemas.openxmlformats.org/presentationml/2006/ole">
            <p:oleObj spid="_x0000_s1031" name="Equation" r:id="rId8" imgW="165028" imgH="228501" progId="Equation.DSMT4">
              <p:embed/>
            </p:oleObj>
          </a:graphicData>
        </a:graphic>
      </p:graphicFrame>
      <p:graphicFrame>
        <p:nvGraphicFramePr>
          <p:cNvPr id="1032" name="Object 22"/>
          <p:cNvGraphicFramePr>
            <a:graphicFrameLocks noChangeAspect="1"/>
          </p:cNvGraphicFramePr>
          <p:nvPr/>
        </p:nvGraphicFramePr>
        <p:xfrm>
          <a:off x="4788024" y="5085184"/>
          <a:ext cx="161925" cy="228600"/>
        </p:xfrm>
        <a:graphic>
          <a:graphicData uri="http://schemas.openxmlformats.org/presentationml/2006/ole">
            <p:oleObj spid="_x0000_s1032" name="Equation" r:id="rId9" imgW="165028" imgH="228501" progId="Equation.DSMT4">
              <p:embed/>
            </p:oleObj>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 Título"/>
          <p:cNvSpPr txBox="1">
            <a:spLocks/>
          </p:cNvSpPr>
          <p:nvPr/>
        </p:nvSpPr>
        <p:spPr>
          <a:xfrm>
            <a:off x="571500" y="428625"/>
            <a:ext cx="7772400" cy="71437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000" b="1" i="0" u="none" strike="noStrike" kern="1200" cap="none" spc="0" normalizeH="0" baseline="0" noProof="0" smtClean="0">
                <a:ln>
                  <a:noFill/>
                </a:ln>
                <a:solidFill>
                  <a:schemeClr val="tx1"/>
                </a:solidFill>
                <a:effectLst/>
                <a:uLnTx/>
                <a:uFillTx/>
                <a:latin typeface="+mj-lt"/>
                <a:ea typeface="+mj-ea"/>
                <a:cs typeface="+mj-cs"/>
              </a:rPr>
              <a:t>Ejemplo</a:t>
            </a:r>
            <a:endParaRPr kumimoji="0" lang="es-CL" sz="20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11" name="22 Rectángulo"/>
          <p:cNvSpPr>
            <a:spLocks noChangeArrowheads="1"/>
          </p:cNvSpPr>
          <p:nvPr/>
        </p:nvSpPr>
        <p:spPr bwMode="auto">
          <a:xfrm>
            <a:off x="642938" y="1071563"/>
            <a:ext cx="7858125" cy="4940300"/>
          </a:xfrm>
          <a:prstGeom prst="rect">
            <a:avLst/>
          </a:prstGeom>
          <a:noFill/>
          <a:ln w="9525">
            <a:noFill/>
            <a:miter lim="800000"/>
            <a:headEnd/>
            <a:tailEnd/>
          </a:ln>
        </p:spPr>
        <p:txBody>
          <a:bodyPr>
            <a:spAutoFit/>
          </a:bodyPr>
          <a:lstStyle/>
          <a:p>
            <a:pPr>
              <a:lnSpc>
                <a:spcPct val="150000"/>
              </a:lnSpc>
            </a:pPr>
            <a:r>
              <a:rPr lang="es-ES_tradnl" sz="1400" dirty="0"/>
              <a:t>La siguiente tabla corresponde a la distribución de las ventas diarias (en miles de pesos) de un grupo de empleados de una tienda. </a:t>
            </a:r>
          </a:p>
          <a:p>
            <a:pPr>
              <a:lnSpc>
                <a:spcPct val="150000"/>
              </a:lnSpc>
            </a:pPr>
            <a:endParaRPr lang="es-ES_tradnl" sz="1400" dirty="0"/>
          </a:p>
          <a:p>
            <a:pPr>
              <a:lnSpc>
                <a:spcPct val="150000"/>
              </a:lnSpc>
            </a:pPr>
            <a:endParaRPr lang="es-CL" sz="1400" dirty="0"/>
          </a:p>
          <a:p>
            <a:pPr>
              <a:lnSpc>
                <a:spcPct val="150000"/>
              </a:lnSpc>
            </a:pPr>
            <a:r>
              <a:rPr lang="es-ES" sz="1400" dirty="0"/>
              <a:t> </a:t>
            </a:r>
            <a:endParaRPr lang="es-CL" sz="1400" dirty="0"/>
          </a:p>
          <a:p>
            <a:pPr>
              <a:lnSpc>
                <a:spcPct val="150000"/>
              </a:lnSpc>
            </a:pPr>
            <a:r>
              <a:rPr lang="es-ES" sz="1400" dirty="0"/>
              <a:t> </a:t>
            </a:r>
          </a:p>
          <a:p>
            <a:pPr>
              <a:lnSpc>
                <a:spcPct val="150000"/>
              </a:lnSpc>
            </a:pPr>
            <a:endParaRPr lang="es-ES" sz="1400" dirty="0"/>
          </a:p>
          <a:p>
            <a:pPr>
              <a:lnSpc>
                <a:spcPct val="150000"/>
              </a:lnSpc>
            </a:pPr>
            <a:endParaRPr lang="es-CL" sz="1400" dirty="0"/>
          </a:p>
          <a:p>
            <a:pPr>
              <a:lnSpc>
                <a:spcPct val="150000"/>
              </a:lnSpc>
            </a:pPr>
            <a:r>
              <a:rPr lang="es-ES" sz="1400" dirty="0"/>
              <a:t>De la tabla se deduce que el intervalo modal es 300-400, pues posee la frecuencia absoluta más grande            </a:t>
            </a:r>
            <a:r>
              <a:rPr lang="es-ES" sz="1400" dirty="0" smtClean="0"/>
              <a:t>  </a:t>
            </a:r>
            <a:r>
              <a:rPr lang="es-ES" sz="1400" dirty="0"/>
              <a:t>Luego calculamos:</a:t>
            </a:r>
          </a:p>
          <a:p>
            <a:pPr>
              <a:lnSpc>
                <a:spcPct val="150000"/>
              </a:lnSpc>
            </a:pPr>
            <a:endParaRPr lang="es-CL" sz="1400" dirty="0"/>
          </a:p>
          <a:p>
            <a:pPr>
              <a:lnSpc>
                <a:spcPct val="150000"/>
              </a:lnSpc>
            </a:pPr>
            <a:r>
              <a:rPr lang="es-ES" sz="1400" dirty="0"/>
              <a:t>  Y finalmente la moda estará dada por:</a:t>
            </a:r>
          </a:p>
          <a:p>
            <a:pPr>
              <a:lnSpc>
                <a:spcPct val="150000"/>
              </a:lnSpc>
            </a:pPr>
            <a:endParaRPr lang="es-CL" sz="1400" dirty="0"/>
          </a:p>
          <a:p>
            <a:pPr>
              <a:lnSpc>
                <a:spcPct val="150000"/>
              </a:lnSpc>
            </a:pPr>
            <a:r>
              <a:rPr lang="es-ES" sz="1400" dirty="0"/>
              <a:t>  </a:t>
            </a:r>
            <a:endParaRPr lang="es-CL" sz="1400" dirty="0"/>
          </a:p>
          <a:p>
            <a:pPr>
              <a:lnSpc>
                <a:spcPct val="150000"/>
              </a:lnSpc>
            </a:pPr>
            <a:r>
              <a:rPr lang="es-ES" sz="1400" dirty="0"/>
              <a:t>Y se concluye que: </a:t>
            </a:r>
            <a:r>
              <a:rPr lang="es-ES" sz="1400" b="1" dirty="0">
                <a:solidFill>
                  <a:srgbClr val="FF0000"/>
                </a:solidFill>
              </a:rPr>
              <a:t>‘El monto de ventas diarias más frecuente, asciende a los $381.818’</a:t>
            </a:r>
            <a:endParaRPr lang="es-CL" dirty="0"/>
          </a:p>
        </p:txBody>
      </p:sp>
      <p:graphicFrame>
        <p:nvGraphicFramePr>
          <p:cNvPr id="12" name="11 Tabla"/>
          <p:cNvGraphicFramePr>
            <a:graphicFrameLocks noGrp="1"/>
          </p:cNvGraphicFramePr>
          <p:nvPr/>
        </p:nvGraphicFramePr>
        <p:xfrm>
          <a:off x="3071813" y="1785938"/>
          <a:ext cx="3086100" cy="1619250"/>
        </p:xfrm>
        <a:graphic>
          <a:graphicData uri="http://schemas.openxmlformats.org/drawingml/2006/table">
            <a:tbl>
              <a:tblPr/>
              <a:tblGrid>
                <a:gridCol w="1624330"/>
                <a:gridCol w="1461770"/>
              </a:tblGrid>
              <a:tr h="333375">
                <a:tc>
                  <a:txBody>
                    <a:bodyPr/>
                    <a:lstStyle/>
                    <a:p>
                      <a:pPr algn="ctr">
                        <a:spcAft>
                          <a:spcPts val="0"/>
                        </a:spcAft>
                      </a:pPr>
                      <a:r>
                        <a:rPr lang="es-CL" sz="1000" b="1">
                          <a:latin typeface="Verdana"/>
                          <a:ea typeface="Times New Roman"/>
                          <a:cs typeface="Arial"/>
                        </a:rPr>
                        <a:t>Ventas</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b="1">
                          <a:latin typeface="Verdana"/>
                          <a:ea typeface="Times New Roman"/>
                          <a:cs typeface="Arial"/>
                        </a:rPr>
                        <a:t>fi</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200-300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300-400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BBFFF"/>
                    </a:solidFill>
                  </a:tcPr>
                </a:tc>
                <a:tc>
                  <a:txBody>
                    <a:bodyPr/>
                    <a:lstStyle/>
                    <a:p>
                      <a:pPr algn="ctr">
                        <a:spcAft>
                          <a:spcPts val="0"/>
                        </a:spcAft>
                      </a:pPr>
                      <a:r>
                        <a:rPr lang="es-CL" sz="1000">
                          <a:latin typeface="Verdana"/>
                          <a:ea typeface="Times New Roman"/>
                          <a:cs typeface="Arial"/>
                        </a:rPr>
                        <a:t>15</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BBFFF"/>
                    </a:solidFill>
                  </a:tcPr>
                </a:tc>
              </a:tr>
              <a:tr h="257175">
                <a:tc>
                  <a:txBody>
                    <a:bodyPr/>
                    <a:lstStyle/>
                    <a:p>
                      <a:pPr algn="ctr">
                        <a:spcAft>
                          <a:spcPts val="0"/>
                        </a:spcAft>
                      </a:pPr>
                      <a:r>
                        <a:rPr lang="es-CL" sz="1000">
                          <a:latin typeface="Verdana"/>
                          <a:ea typeface="Times New Roman"/>
                          <a:cs typeface="Arial"/>
                        </a:rPr>
                        <a:t>400-500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500-600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9</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Total</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dirty="0">
                          <a:latin typeface="Verdana"/>
                          <a:ea typeface="Times New Roman"/>
                          <a:cs typeface="Arial"/>
                        </a:rPr>
                        <a:t>43</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3" name="Object 6"/>
          <p:cNvGraphicFramePr>
            <a:graphicFrameLocks noChangeAspect="1"/>
          </p:cNvGraphicFramePr>
          <p:nvPr/>
        </p:nvGraphicFramePr>
        <p:xfrm>
          <a:off x="8316416" y="3717032"/>
          <a:ext cx="466725" cy="219075"/>
        </p:xfrm>
        <a:graphic>
          <a:graphicData uri="http://schemas.openxmlformats.org/presentationml/2006/ole">
            <p:oleObj spid="_x0000_s2053" name="Equation" r:id="rId3" imgW="469696" imgH="215806" progId="Equation.DSMT4">
              <p:embed/>
            </p:oleObj>
          </a:graphicData>
        </a:graphic>
      </p:graphicFrame>
      <p:graphicFrame>
        <p:nvGraphicFramePr>
          <p:cNvPr id="14" name="Object 8"/>
          <p:cNvGraphicFramePr>
            <a:graphicFrameLocks noChangeAspect="1"/>
          </p:cNvGraphicFramePr>
          <p:nvPr/>
        </p:nvGraphicFramePr>
        <p:xfrm>
          <a:off x="3643313" y="4143375"/>
          <a:ext cx="1143000" cy="533400"/>
        </p:xfrm>
        <a:graphic>
          <a:graphicData uri="http://schemas.openxmlformats.org/presentationml/2006/ole">
            <p:oleObj spid="_x0000_s2054" name="Equation" r:id="rId4" imgW="977900" imgH="457200" progId="Equation.DSMT4">
              <p:embed/>
            </p:oleObj>
          </a:graphicData>
        </a:graphic>
      </p:graphicFrame>
      <p:graphicFrame>
        <p:nvGraphicFramePr>
          <p:cNvPr id="15" name="Object 10"/>
          <p:cNvGraphicFramePr>
            <a:graphicFrameLocks noChangeAspect="1"/>
          </p:cNvGraphicFramePr>
          <p:nvPr/>
        </p:nvGraphicFramePr>
        <p:xfrm>
          <a:off x="3571875" y="4929188"/>
          <a:ext cx="3011488" cy="428625"/>
        </p:xfrm>
        <a:graphic>
          <a:graphicData uri="http://schemas.openxmlformats.org/presentationml/2006/ole">
            <p:oleObj spid="_x0000_s2055" name="Equation" r:id="rId5" imgW="2743200" imgH="393700" progId="Equation.DSMT4">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r>
              <a:rPr lang="es-CL" sz="2800" b="1" dirty="0" smtClean="0"/>
              <a:t>Media:</a:t>
            </a:r>
            <a:br>
              <a:rPr lang="es-CL" sz="2800" b="1" dirty="0" smtClean="0"/>
            </a:br>
            <a:endParaRPr lang="es-CL" sz="2800" b="1" dirty="0"/>
          </a:p>
        </p:txBody>
      </p:sp>
      <p:grpSp>
        <p:nvGrpSpPr>
          <p:cNvPr id="4" name="Group 1"/>
          <p:cNvGrpSpPr>
            <a:grpSpLocks/>
          </p:cNvGrpSpPr>
          <p:nvPr/>
        </p:nvGrpSpPr>
        <p:grpSpPr bwMode="auto">
          <a:xfrm>
            <a:off x="1403648" y="1340768"/>
            <a:ext cx="2000250" cy="928687"/>
            <a:chOff x="4761" y="1812"/>
            <a:chExt cx="2700" cy="1260"/>
          </a:xfrm>
        </p:grpSpPr>
        <p:sp>
          <p:nvSpPr>
            <p:cNvPr id="5" name="Rectangle 2"/>
            <p:cNvSpPr>
              <a:spLocks noChangeArrowheads="1"/>
            </p:cNvSpPr>
            <p:nvPr/>
          </p:nvSpPr>
          <p:spPr bwMode="auto">
            <a:xfrm>
              <a:off x="4761" y="1812"/>
              <a:ext cx="2700" cy="1260"/>
            </a:xfrm>
            <a:prstGeom prst="rect">
              <a:avLst/>
            </a:prstGeom>
            <a:noFill/>
            <a:ln w="38100" cmpd="dbl">
              <a:solidFill>
                <a:srgbClr val="99CC00"/>
              </a:solidFill>
              <a:miter lim="800000"/>
              <a:headEnd/>
              <a:tailEnd/>
            </a:ln>
          </p:spPr>
          <p:txBody>
            <a:bodyPr/>
            <a:lstStyle/>
            <a:p>
              <a:endParaRPr lang="es-CL"/>
            </a:p>
          </p:txBody>
        </p:sp>
        <p:graphicFrame>
          <p:nvGraphicFramePr>
            <p:cNvPr id="6" name="Object 2"/>
            <p:cNvGraphicFramePr>
              <a:graphicFrameLocks noChangeAspect="1"/>
            </p:cNvGraphicFramePr>
            <p:nvPr/>
          </p:nvGraphicFramePr>
          <p:xfrm>
            <a:off x="5280" y="1905"/>
            <a:ext cx="1335" cy="960"/>
          </p:xfrm>
          <a:graphic>
            <a:graphicData uri="http://schemas.openxmlformats.org/presentationml/2006/ole">
              <p:oleObj spid="_x0000_s3074" name="Equation" r:id="rId3" imgW="850680" imgH="609480" progId="Equation.DSMT4">
                <p:embed/>
              </p:oleObj>
            </a:graphicData>
          </a:graphic>
        </p:graphicFrame>
      </p:grpSp>
      <p:sp>
        <p:nvSpPr>
          <p:cNvPr id="7" name="6 Rectángulo"/>
          <p:cNvSpPr/>
          <p:nvPr/>
        </p:nvSpPr>
        <p:spPr>
          <a:xfrm>
            <a:off x="1259632" y="2564904"/>
            <a:ext cx="7272808" cy="923330"/>
          </a:xfrm>
          <a:prstGeom prst="rect">
            <a:avLst/>
          </a:prstGeom>
        </p:spPr>
        <p:txBody>
          <a:bodyPr wrap="square">
            <a:spAutoFit/>
          </a:bodyPr>
          <a:lstStyle/>
          <a:p>
            <a:pPr>
              <a:lnSpc>
                <a:spcPct val="150000"/>
              </a:lnSpc>
            </a:pPr>
            <a:r>
              <a:rPr lang="es-ES" dirty="0" smtClean="0"/>
              <a:t>Donde        representa al </a:t>
            </a:r>
            <a:r>
              <a:rPr lang="es-ES" b="1" dirty="0" smtClean="0"/>
              <a:t>valor de la  marca de clase, </a:t>
            </a:r>
            <a:r>
              <a:rPr lang="es-ES" dirty="0" smtClean="0"/>
              <a:t>de la clase i-</a:t>
            </a:r>
            <a:r>
              <a:rPr lang="es-ES" dirty="0" err="1" smtClean="0"/>
              <a:t>é</a:t>
            </a:r>
            <a:r>
              <a:rPr lang="es-ES" dirty="0" err="1" smtClean="0"/>
              <a:t>sima</a:t>
            </a:r>
            <a:r>
              <a:rPr lang="es-ES" dirty="0" smtClean="0"/>
              <a:t> y        </a:t>
            </a:r>
            <a:r>
              <a:rPr lang="es-ES" b="1" dirty="0" smtClean="0"/>
              <a:t> </a:t>
            </a:r>
            <a:r>
              <a:rPr lang="es-ES" dirty="0" smtClean="0"/>
              <a:t>a la frecuencia absoluta de la clase y </a:t>
            </a:r>
            <a:r>
              <a:rPr lang="es-ES" i="1" dirty="0" smtClean="0"/>
              <a:t>n</a:t>
            </a:r>
            <a:r>
              <a:rPr lang="es-ES" dirty="0" smtClean="0"/>
              <a:t> al tamaño de la muestra.</a:t>
            </a:r>
            <a:endParaRPr lang="es-ES" b="1" dirty="0"/>
          </a:p>
        </p:txBody>
      </p:sp>
      <p:graphicFrame>
        <p:nvGraphicFramePr>
          <p:cNvPr id="3075" name="Object 3"/>
          <p:cNvGraphicFramePr>
            <a:graphicFrameLocks noChangeAspect="1"/>
          </p:cNvGraphicFramePr>
          <p:nvPr/>
        </p:nvGraphicFramePr>
        <p:xfrm>
          <a:off x="2051720" y="2636912"/>
          <a:ext cx="236538" cy="355600"/>
        </p:xfrm>
        <a:graphic>
          <a:graphicData uri="http://schemas.openxmlformats.org/presentationml/2006/ole">
            <p:oleObj spid="_x0000_s3075" name="Equation" r:id="rId4" imgW="152280" imgH="228600" progId="Equation.DSMT4">
              <p:embed/>
            </p:oleObj>
          </a:graphicData>
        </a:graphic>
      </p:graphicFrame>
      <p:graphicFrame>
        <p:nvGraphicFramePr>
          <p:cNvPr id="3076" name="Object 4"/>
          <p:cNvGraphicFramePr>
            <a:graphicFrameLocks noChangeAspect="1"/>
          </p:cNvGraphicFramePr>
          <p:nvPr/>
        </p:nvGraphicFramePr>
        <p:xfrm>
          <a:off x="971600" y="3068960"/>
          <a:ext cx="339364" cy="337344"/>
        </p:xfrm>
        <a:graphic>
          <a:graphicData uri="http://schemas.openxmlformats.org/presentationml/2006/ole">
            <p:oleObj spid="_x0000_s3076" name="Equation" r:id="rId5" imgW="152280" imgH="228600" progId="Equation.DSMT4">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4 Rectángulo"/>
          <p:cNvSpPr>
            <a:spLocks noChangeArrowheads="1"/>
          </p:cNvSpPr>
          <p:nvPr/>
        </p:nvSpPr>
        <p:spPr bwMode="auto">
          <a:xfrm>
            <a:off x="500063" y="1071563"/>
            <a:ext cx="7929562" cy="3970337"/>
          </a:xfrm>
          <a:prstGeom prst="rect">
            <a:avLst/>
          </a:prstGeom>
          <a:noFill/>
          <a:ln w="9525">
            <a:noFill/>
            <a:miter lim="800000"/>
            <a:headEnd/>
            <a:tailEnd/>
          </a:ln>
        </p:spPr>
        <p:txBody>
          <a:bodyPr>
            <a:spAutoFit/>
          </a:bodyPr>
          <a:lstStyle/>
          <a:p>
            <a:pPr>
              <a:lnSpc>
                <a:spcPct val="150000"/>
              </a:lnSpc>
            </a:pPr>
            <a:r>
              <a:rPr lang="es-ES_tradnl" sz="1400" dirty="0"/>
              <a:t>La siguiente tabla corresponde a la distribución de las ventas diarias (en miles de pesos) de un grupo de empleados de una tienda.</a:t>
            </a:r>
          </a:p>
          <a:p>
            <a:pPr>
              <a:lnSpc>
                <a:spcPct val="150000"/>
              </a:lnSpc>
            </a:pPr>
            <a:endParaRPr lang="es-ES_tradnl" sz="1400" dirty="0"/>
          </a:p>
          <a:p>
            <a:pPr>
              <a:lnSpc>
                <a:spcPct val="150000"/>
              </a:lnSpc>
            </a:pPr>
            <a:endParaRPr lang="es-ES_tradnl" sz="1400" dirty="0"/>
          </a:p>
          <a:p>
            <a:pPr>
              <a:lnSpc>
                <a:spcPct val="150000"/>
              </a:lnSpc>
            </a:pPr>
            <a:endParaRPr lang="es-ES_tradnl" sz="1400" dirty="0"/>
          </a:p>
          <a:p>
            <a:pPr>
              <a:lnSpc>
                <a:spcPct val="150000"/>
              </a:lnSpc>
            </a:pPr>
            <a:endParaRPr lang="es-ES_tradnl" sz="1400" dirty="0"/>
          </a:p>
          <a:p>
            <a:pPr>
              <a:lnSpc>
                <a:spcPct val="150000"/>
              </a:lnSpc>
            </a:pPr>
            <a:endParaRPr lang="es-ES_tradnl" sz="1400" dirty="0"/>
          </a:p>
          <a:p>
            <a:pPr>
              <a:lnSpc>
                <a:spcPct val="150000"/>
              </a:lnSpc>
            </a:pPr>
            <a:endParaRPr lang="es-ES_tradnl" sz="1400" dirty="0"/>
          </a:p>
          <a:p>
            <a:r>
              <a:rPr lang="es-ES" sz="1400" dirty="0"/>
              <a:t>Sea X el monto de ventas diarias en miles de pesos de un grupo de empleados, luego se puede organizar la información anterior en una tabla como la siguiente:</a:t>
            </a:r>
            <a:endParaRPr lang="es-CL" sz="1400" dirty="0"/>
          </a:p>
          <a:p>
            <a:r>
              <a:rPr lang="es-ES" sz="1400" dirty="0"/>
              <a:t> </a:t>
            </a:r>
            <a:endParaRPr lang="es-CL" sz="1400" dirty="0"/>
          </a:p>
          <a:p>
            <a:pPr>
              <a:lnSpc>
                <a:spcPct val="150000"/>
              </a:lnSpc>
            </a:pPr>
            <a:r>
              <a:rPr lang="es-ES_tradnl" sz="1400" dirty="0"/>
              <a:t> </a:t>
            </a:r>
            <a:endParaRPr lang="es-CL" sz="1400" dirty="0"/>
          </a:p>
          <a:p>
            <a:pPr>
              <a:lnSpc>
                <a:spcPct val="150000"/>
              </a:lnSpc>
            </a:pPr>
            <a:endParaRPr lang="es-ES" sz="1400" dirty="0"/>
          </a:p>
        </p:txBody>
      </p:sp>
      <p:graphicFrame>
        <p:nvGraphicFramePr>
          <p:cNvPr id="5" name="4 Tabla"/>
          <p:cNvGraphicFramePr>
            <a:graphicFrameLocks noGrp="1"/>
          </p:cNvGraphicFramePr>
          <p:nvPr/>
        </p:nvGraphicFramePr>
        <p:xfrm>
          <a:off x="2928938" y="1785938"/>
          <a:ext cx="3086100" cy="1619250"/>
        </p:xfrm>
        <a:graphic>
          <a:graphicData uri="http://schemas.openxmlformats.org/drawingml/2006/table">
            <a:tbl>
              <a:tblPr/>
              <a:tblGrid>
                <a:gridCol w="1624330"/>
                <a:gridCol w="1461770"/>
              </a:tblGrid>
              <a:tr h="333375">
                <a:tc>
                  <a:txBody>
                    <a:bodyPr/>
                    <a:lstStyle/>
                    <a:p>
                      <a:pPr algn="ctr">
                        <a:spcAft>
                          <a:spcPts val="0"/>
                        </a:spcAft>
                      </a:pPr>
                      <a:r>
                        <a:rPr lang="es-CL" sz="1000" b="1" dirty="0">
                          <a:latin typeface="Verdana"/>
                          <a:ea typeface="Times New Roman"/>
                          <a:cs typeface="Arial"/>
                        </a:rPr>
                        <a:t>Ventas</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CL" sz="1000" b="1" dirty="0">
                          <a:latin typeface="Verdana"/>
                          <a:ea typeface="Times New Roman"/>
                          <a:cs typeface="Arial"/>
                        </a:rPr>
                        <a:t>fi</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r>
              <a:tr h="257175">
                <a:tc>
                  <a:txBody>
                    <a:bodyPr/>
                    <a:lstStyle/>
                    <a:p>
                      <a:pPr algn="ctr">
                        <a:spcAft>
                          <a:spcPts val="0"/>
                        </a:spcAft>
                      </a:pPr>
                      <a:r>
                        <a:rPr lang="es-CL" sz="1000">
                          <a:latin typeface="Verdana"/>
                          <a:ea typeface="Times New Roman"/>
                          <a:cs typeface="Arial"/>
                        </a:rPr>
                        <a:t>200-300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300-400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15</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400-500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500-600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9</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dirty="0">
                          <a:latin typeface="Verdana"/>
                          <a:ea typeface="Times New Roman"/>
                          <a:cs typeface="Arial"/>
                        </a:rPr>
                        <a:t>Total</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dirty="0">
                          <a:latin typeface="Verdana"/>
                          <a:ea typeface="Times New Roman"/>
                          <a:cs typeface="Arial"/>
                        </a:rPr>
                        <a:t>43</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5 Tabla"/>
          <p:cNvGraphicFramePr>
            <a:graphicFrameLocks noGrp="1"/>
          </p:cNvGraphicFramePr>
          <p:nvPr/>
        </p:nvGraphicFramePr>
        <p:xfrm>
          <a:off x="2714625" y="4143375"/>
          <a:ext cx="3214710" cy="2214578"/>
        </p:xfrm>
        <a:graphic>
          <a:graphicData uri="http://schemas.openxmlformats.org/drawingml/2006/table">
            <a:tbl>
              <a:tblPr/>
              <a:tblGrid>
                <a:gridCol w="804723"/>
                <a:gridCol w="804723"/>
                <a:gridCol w="802632"/>
                <a:gridCol w="802632"/>
              </a:tblGrid>
              <a:tr h="300550">
                <a:tc>
                  <a:txBody>
                    <a:bodyPr/>
                    <a:lstStyle/>
                    <a:p>
                      <a:pPr algn="ctr">
                        <a:spcAft>
                          <a:spcPts val="0"/>
                        </a:spcAft>
                      </a:pPr>
                      <a:endParaRPr lang="es-ES"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228600">
                        <a:spcAft>
                          <a:spcPts val="0"/>
                        </a:spcAft>
                      </a:pPr>
                      <a:endParaRPr lang="es-ES"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228600">
                        <a:spcAft>
                          <a:spcPts val="0"/>
                        </a:spcAft>
                      </a:pPr>
                      <a:endParaRPr lang="es-ES"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endParaRPr lang="es-ES"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r>
              <a:tr h="395460">
                <a:tc>
                  <a:txBody>
                    <a:bodyPr/>
                    <a:lstStyle/>
                    <a:p>
                      <a:pPr algn="ctr">
                        <a:spcAft>
                          <a:spcPts val="0"/>
                        </a:spcAft>
                      </a:pPr>
                      <a:r>
                        <a:rPr lang="es-CL" sz="1000">
                          <a:latin typeface="Verdana"/>
                          <a:ea typeface="Times New Roman"/>
                          <a:cs typeface="Arial"/>
                        </a:rPr>
                        <a:t>200-300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ES" sz="1000">
                          <a:latin typeface="Verdana"/>
                          <a:ea typeface="Times New Roman"/>
                        </a:rPr>
                        <a:t>250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1.500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9642">
                <a:tc>
                  <a:txBody>
                    <a:bodyPr/>
                    <a:lstStyle/>
                    <a:p>
                      <a:pPr algn="ctr">
                        <a:spcAft>
                          <a:spcPts val="0"/>
                        </a:spcAft>
                      </a:pPr>
                      <a:r>
                        <a:rPr lang="es-CL" sz="1000">
                          <a:latin typeface="Verdana"/>
                          <a:ea typeface="Times New Roman"/>
                          <a:cs typeface="Arial"/>
                        </a:rPr>
                        <a:t>300-400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CL" sz="1000">
                          <a:latin typeface="Verdana"/>
                          <a:ea typeface="Times New Roman"/>
                        </a:rPr>
                        <a:t>350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15</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5.250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9642">
                <a:tc>
                  <a:txBody>
                    <a:bodyPr/>
                    <a:lstStyle/>
                    <a:p>
                      <a:pPr algn="ctr">
                        <a:spcAft>
                          <a:spcPts val="0"/>
                        </a:spcAft>
                      </a:pPr>
                      <a:r>
                        <a:rPr lang="es-CL" sz="1000">
                          <a:latin typeface="Verdana"/>
                          <a:ea typeface="Times New Roman"/>
                          <a:cs typeface="Arial"/>
                        </a:rPr>
                        <a:t>400-500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CL" sz="1000">
                          <a:latin typeface="Verdana"/>
                          <a:ea typeface="Times New Roman"/>
                        </a:rPr>
                        <a:t>450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5.850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9642">
                <a:tc>
                  <a:txBody>
                    <a:bodyPr/>
                    <a:lstStyle/>
                    <a:p>
                      <a:pPr algn="ctr">
                        <a:spcAft>
                          <a:spcPts val="0"/>
                        </a:spcAft>
                      </a:pPr>
                      <a:r>
                        <a:rPr lang="es-CL" sz="1000">
                          <a:latin typeface="Verdana"/>
                          <a:ea typeface="Times New Roman"/>
                          <a:cs typeface="Arial"/>
                        </a:rPr>
                        <a:t>500-600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CL" sz="1000">
                          <a:latin typeface="Verdana"/>
                          <a:ea typeface="Times New Roman"/>
                        </a:rPr>
                        <a:t>550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9</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4.950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9642">
                <a:tc gridSpan="2">
                  <a:txBody>
                    <a:bodyPr/>
                    <a:lstStyle/>
                    <a:p>
                      <a:pPr marL="44450" algn="ctr">
                        <a:spcAft>
                          <a:spcPts val="0"/>
                        </a:spcAft>
                      </a:pPr>
                      <a:r>
                        <a:rPr lang="es-CL" sz="1000">
                          <a:latin typeface="Verdana"/>
                          <a:ea typeface="Times New Roman"/>
                        </a:rPr>
                        <a:t>Total</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ctr">
                        <a:spcAft>
                          <a:spcPts val="0"/>
                        </a:spcAft>
                      </a:pPr>
                      <a:r>
                        <a:rPr lang="es-CL" sz="1000">
                          <a:latin typeface="Verdana"/>
                          <a:ea typeface="Times New Roman"/>
                        </a:rPr>
                        <a:t>43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dirty="0">
                          <a:latin typeface="Verdana"/>
                          <a:ea typeface="Times New Roman"/>
                          <a:cs typeface="Arial"/>
                        </a:rPr>
                        <a:t>17.550</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7" name="6 CuadroTexto"/>
          <p:cNvSpPr txBox="1"/>
          <p:nvPr/>
        </p:nvSpPr>
        <p:spPr>
          <a:xfrm>
            <a:off x="1043608" y="548680"/>
            <a:ext cx="1439240" cy="461665"/>
          </a:xfrm>
          <a:prstGeom prst="rect">
            <a:avLst/>
          </a:prstGeom>
          <a:noFill/>
        </p:spPr>
        <p:txBody>
          <a:bodyPr wrap="none" rtlCol="0">
            <a:spAutoFit/>
          </a:bodyPr>
          <a:lstStyle/>
          <a:p>
            <a:r>
              <a:rPr lang="es-CL" sz="2400" b="1" dirty="0" smtClean="0"/>
              <a:t>EJEMPLO:</a:t>
            </a:r>
            <a:endParaRPr lang="es-CL" sz="2400" b="1" dirty="0"/>
          </a:p>
        </p:txBody>
      </p:sp>
      <p:graphicFrame>
        <p:nvGraphicFramePr>
          <p:cNvPr id="4098" name="Object 9"/>
          <p:cNvGraphicFramePr>
            <a:graphicFrameLocks noChangeAspect="1"/>
          </p:cNvGraphicFramePr>
          <p:nvPr/>
        </p:nvGraphicFramePr>
        <p:xfrm>
          <a:off x="2857500" y="4143375"/>
          <a:ext cx="504825" cy="228600"/>
        </p:xfrm>
        <a:graphic>
          <a:graphicData uri="http://schemas.openxmlformats.org/presentationml/2006/ole">
            <p:oleObj spid="_x0000_s4098" name="Equation" r:id="rId3" imgW="508000" imgH="228600" progId="Equation.DSMT4">
              <p:embed/>
            </p:oleObj>
          </a:graphicData>
        </a:graphic>
      </p:graphicFrame>
      <p:graphicFrame>
        <p:nvGraphicFramePr>
          <p:cNvPr id="4099" name="Object 11"/>
          <p:cNvGraphicFramePr>
            <a:graphicFrameLocks noChangeAspect="1"/>
          </p:cNvGraphicFramePr>
          <p:nvPr/>
        </p:nvGraphicFramePr>
        <p:xfrm>
          <a:off x="3786188" y="4143375"/>
          <a:ext cx="152400" cy="228600"/>
        </p:xfrm>
        <a:graphic>
          <a:graphicData uri="http://schemas.openxmlformats.org/presentationml/2006/ole">
            <p:oleObj spid="_x0000_s4099" name="Equation" r:id="rId4" imgW="152334" imgH="228501" progId="Equation.DSMT4">
              <p:embed/>
            </p:oleObj>
          </a:graphicData>
        </a:graphic>
      </p:graphicFrame>
      <p:graphicFrame>
        <p:nvGraphicFramePr>
          <p:cNvPr id="4100" name="Object 13"/>
          <p:cNvGraphicFramePr>
            <a:graphicFrameLocks noChangeAspect="1"/>
          </p:cNvGraphicFramePr>
          <p:nvPr/>
        </p:nvGraphicFramePr>
        <p:xfrm>
          <a:off x="4643438" y="4143375"/>
          <a:ext cx="152400" cy="228600"/>
        </p:xfrm>
        <a:graphic>
          <a:graphicData uri="http://schemas.openxmlformats.org/presentationml/2006/ole">
            <p:oleObj spid="_x0000_s4100" name="Equation" r:id="rId5" imgW="152334" imgH="228501" progId="Equation.DSMT4">
              <p:embed/>
            </p:oleObj>
          </a:graphicData>
        </a:graphic>
      </p:graphicFrame>
      <p:graphicFrame>
        <p:nvGraphicFramePr>
          <p:cNvPr id="4101" name="Object 15"/>
          <p:cNvGraphicFramePr>
            <a:graphicFrameLocks noChangeAspect="1"/>
          </p:cNvGraphicFramePr>
          <p:nvPr/>
        </p:nvGraphicFramePr>
        <p:xfrm>
          <a:off x="5286375" y="4214813"/>
          <a:ext cx="342900" cy="228600"/>
        </p:xfrm>
        <a:graphic>
          <a:graphicData uri="http://schemas.openxmlformats.org/presentationml/2006/ole">
            <p:oleObj spid="_x0000_s4101" name="Equation" r:id="rId6" imgW="342751" imgH="228501" progId="Equation.DSMT4">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4 Rectángulo"/>
          <p:cNvSpPr>
            <a:spLocks noChangeArrowheads="1"/>
          </p:cNvSpPr>
          <p:nvPr/>
        </p:nvSpPr>
        <p:spPr bwMode="auto">
          <a:xfrm>
            <a:off x="642938" y="857250"/>
            <a:ext cx="7929562" cy="5048250"/>
          </a:xfrm>
          <a:prstGeom prst="rect">
            <a:avLst/>
          </a:prstGeom>
          <a:noFill/>
          <a:ln w="9525">
            <a:noFill/>
            <a:miter lim="800000"/>
            <a:headEnd/>
            <a:tailEnd/>
          </a:ln>
        </p:spPr>
        <p:txBody>
          <a:bodyPr>
            <a:spAutoFit/>
          </a:bodyPr>
          <a:lstStyle/>
          <a:p>
            <a:r>
              <a:rPr lang="es-ES" sz="1400" dirty="0"/>
              <a:t>De donde: </a:t>
            </a:r>
          </a:p>
          <a:p>
            <a:endParaRPr lang="es-ES" sz="1400" dirty="0"/>
          </a:p>
          <a:p>
            <a:endParaRPr lang="es-ES" sz="1400" dirty="0"/>
          </a:p>
          <a:p>
            <a:endParaRPr lang="es-ES" sz="1400" dirty="0"/>
          </a:p>
          <a:p>
            <a:endParaRPr lang="es-ES" sz="1400" dirty="0"/>
          </a:p>
          <a:p>
            <a:endParaRPr lang="es-ES" sz="1400" dirty="0"/>
          </a:p>
          <a:p>
            <a:endParaRPr lang="es-CL" sz="1400" dirty="0"/>
          </a:p>
          <a:p>
            <a:r>
              <a:rPr lang="es-ES" sz="1400" dirty="0"/>
              <a:t> </a:t>
            </a:r>
            <a:endParaRPr lang="es-CL" sz="1400" dirty="0"/>
          </a:p>
          <a:p>
            <a:r>
              <a:rPr lang="es-ES" sz="1400" dirty="0"/>
              <a:t>Por lo que se concluye que: </a:t>
            </a:r>
            <a:endParaRPr lang="es-CL" sz="1400" dirty="0"/>
          </a:p>
          <a:p>
            <a:r>
              <a:rPr lang="es-ES" sz="1400" dirty="0"/>
              <a:t> </a:t>
            </a:r>
            <a:endParaRPr lang="es-CL" sz="1400" dirty="0"/>
          </a:p>
          <a:p>
            <a:endParaRPr lang="es-ES" sz="1400" dirty="0"/>
          </a:p>
          <a:p>
            <a:r>
              <a:rPr lang="es-ES" sz="1400" b="1" dirty="0">
                <a:solidFill>
                  <a:srgbClr val="FF0000"/>
                </a:solidFill>
              </a:rPr>
              <a:t>Los empleados de esta tienda venden en promedio, aproximadamente, $408.000 diariamente.</a:t>
            </a:r>
            <a:endParaRPr lang="es-CL" sz="1400" b="1" dirty="0">
              <a:solidFill>
                <a:srgbClr val="FF0000"/>
              </a:solidFill>
            </a:endParaRPr>
          </a:p>
          <a:p>
            <a:r>
              <a:rPr lang="es-ES" sz="1400" dirty="0"/>
              <a:t> </a:t>
            </a:r>
            <a:endParaRPr lang="es-CL" sz="1400" dirty="0"/>
          </a:p>
          <a:p>
            <a:pPr>
              <a:lnSpc>
                <a:spcPct val="150000"/>
              </a:lnSpc>
            </a:pPr>
            <a:endParaRPr lang="es-ES" sz="1400" b="1" dirty="0"/>
          </a:p>
          <a:p>
            <a:pPr>
              <a:lnSpc>
                <a:spcPct val="150000"/>
              </a:lnSpc>
            </a:pPr>
            <a:endParaRPr lang="es-ES" sz="1400" b="1" dirty="0"/>
          </a:p>
          <a:p>
            <a:pPr>
              <a:lnSpc>
                <a:spcPct val="150000"/>
              </a:lnSpc>
            </a:pPr>
            <a:endParaRPr lang="es-ES" sz="1400" b="1" dirty="0"/>
          </a:p>
          <a:p>
            <a:pPr>
              <a:lnSpc>
                <a:spcPct val="150000"/>
              </a:lnSpc>
            </a:pPr>
            <a:endParaRPr lang="es-ES" sz="1400" b="1" dirty="0"/>
          </a:p>
          <a:p>
            <a:pPr>
              <a:lnSpc>
                <a:spcPct val="150000"/>
              </a:lnSpc>
            </a:pPr>
            <a:endParaRPr lang="es-ES" sz="1400" b="1" dirty="0"/>
          </a:p>
          <a:p>
            <a:pPr>
              <a:lnSpc>
                <a:spcPct val="150000"/>
              </a:lnSpc>
            </a:pPr>
            <a:endParaRPr lang="es-ES" sz="1400" b="1" dirty="0"/>
          </a:p>
        </p:txBody>
      </p:sp>
      <p:graphicFrame>
        <p:nvGraphicFramePr>
          <p:cNvPr id="5" name="Object 3"/>
          <p:cNvGraphicFramePr>
            <a:graphicFrameLocks noChangeAspect="1"/>
          </p:cNvGraphicFramePr>
          <p:nvPr/>
        </p:nvGraphicFramePr>
        <p:xfrm>
          <a:off x="2428875" y="1285875"/>
          <a:ext cx="2798763" cy="857250"/>
        </p:xfrm>
        <a:graphic>
          <a:graphicData uri="http://schemas.openxmlformats.org/presentationml/2006/ole">
            <p:oleObj spid="_x0000_s5122" name="Equation" r:id="rId3" imgW="1993900" imgH="609600" progId="Equation.DSMT4">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r>
              <a:rPr lang="es-ES_tradnl" sz="2400" b="1" u="sng" dirty="0" smtClean="0"/>
              <a:t>Mediana:</a:t>
            </a:r>
            <a:endParaRPr lang="es-CL" sz="2400" dirty="0"/>
          </a:p>
        </p:txBody>
      </p:sp>
      <p:sp>
        <p:nvSpPr>
          <p:cNvPr id="15" name="14 Rectángulo"/>
          <p:cNvSpPr>
            <a:spLocks noChangeArrowheads="1"/>
          </p:cNvSpPr>
          <p:nvPr/>
        </p:nvSpPr>
        <p:spPr bwMode="auto">
          <a:xfrm>
            <a:off x="571500" y="1643063"/>
            <a:ext cx="8286750" cy="1162113"/>
          </a:xfrm>
          <a:prstGeom prst="rect">
            <a:avLst/>
          </a:prstGeom>
          <a:noFill/>
          <a:ln w="9525">
            <a:noFill/>
            <a:miter lim="800000"/>
            <a:headEnd/>
            <a:tailEnd/>
          </a:ln>
        </p:spPr>
        <p:txBody>
          <a:bodyPr>
            <a:spAutoFit/>
          </a:bodyPr>
          <a:lstStyle/>
          <a:p>
            <a:pPr>
              <a:lnSpc>
                <a:spcPct val="150000"/>
              </a:lnSpc>
            </a:pPr>
            <a:r>
              <a:rPr lang="es-ES" sz="1600" dirty="0"/>
              <a:t>Cuando se desea determinar la mediana de una distribución de datos, tabulados como variable continua, es necesario hallar el intervalo mediano (esto es, el intervalo en el cual se encuentra la mediana). </a:t>
            </a:r>
          </a:p>
        </p:txBody>
      </p:sp>
      <p:sp>
        <p:nvSpPr>
          <p:cNvPr id="20" name="19 CuadroTexto"/>
          <p:cNvSpPr txBox="1"/>
          <p:nvPr/>
        </p:nvSpPr>
        <p:spPr>
          <a:xfrm>
            <a:off x="827584" y="3212976"/>
            <a:ext cx="6120680" cy="369332"/>
          </a:xfrm>
          <a:prstGeom prst="rect">
            <a:avLst/>
          </a:prstGeom>
          <a:noFill/>
        </p:spPr>
        <p:txBody>
          <a:bodyPr wrap="square" rtlCol="0">
            <a:spAutoFit/>
          </a:bodyPr>
          <a:lstStyle/>
          <a:p>
            <a:r>
              <a:rPr lang="es-CL" dirty="0" smtClean="0"/>
              <a:t>Identificar el intervalo donde por primera vez             o </a:t>
            </a:r>
            <a:endParaRPr lang="es-CL" dirty="0"/>
          </a:p>
        </p:txBody>
      </p:sp>
      <p:graphicFrame>
        <p:nvGraphicFramePr>
          <p:cNvPr id="21" name="20 Objeto"/>
          <p:cNvGraphicFramePr>
            <a:graphicFrameLocks noChangeAspect="1"/>
          </p:cNvGraphicFramePr>
          <p:nvPr/>
        </p:nvGraphicFramePr>
        <p:xfrm>
          <a:off x="5148064" y="3140968"/>
          <a:ext cx="504056" cy="459580"/>
        </p:xfrm>
        <a:graphic>
          <a:graphicData uri="http://schemas.openxmlformats.org/presentationml/2006/ole">
            <p:oleObj spid="_x0000_s6158" name="Ecuación" r:id="rId3" imgW="431640" imgH="393480" progId="Equation.3">
              <p:embed/>
            </p:oleObj>
          </a:graphicData>
        </a:graphic>
      </p:graphicFrame>
      <p:graphicFrame>
        <p:nvGraphicFramePr>
          <p:cNvPr id="22" name="21 Objeto"/>
          <p:cNvGraphicFramePr>
            <a:graphicFrameLocks noChangeAspect="1"/>
          </p:cNvGraphicFramePr>
          <p:nvPr/>
        </p:nvGraphicFramePr>
        <p:xfrm>
          <a:off x="6012160" y="3212976"/>
          <a:ext cx="546100" cy="330324"/>
        </p:xfrm>
        <a:graphic>
          <a:graphicData uri="http://schemas.openxmlformats.org/presentationml/2006/ole">
            <p:oleObj spid="_x0000_s6159" name="Ecuación" r:id="rId4" imgW="545760" imgH="228600" progId="Equation.3">
              <p:embed/>
            </p:oleObj>
          </a:graphicData>
        </a:graphic>
      </p:graphicFrame>
      <p:grpSp>
        <p:nvGrpSpPr>
          <p:cNvPr id="23" name="Group 11"/>
          <p:cNvGrpSpPr>
            <a:grpSpLocks/>
          </p:cNvGrpSpPr>
          <p:nvPr/>
        </p:nvGrpSpPr>
        <p:grpSpPr bwMode="auto">
          <a:xfrm>
            <a:off x="2339752" y="3717032"/>
            <a:ext cx="2232248" cy="1088132"/>
            <a:chOff x="4761" y="12577"/>
            <a:chExt cx="2700" cy="1260"/>
          </a:xfrm>
        </p:grpSpPr>
        <p:sp>
          <p:nvSpPr>
            <p:cNvPr id="24" name="Rectangle 12"/>
            <p:cNvSpPr>
              <a:spLocks noChangeArrowheads="1"/>
            </p:cNvSpPr>
            <p:nvPr/>
          </p:nvSpPr>
          <p:spPr bwMode="auto">
            <a:xfrm>
              <a:off x="4761" y="12577"/>
              <a:ext cx="2700" cy="1260"/>
            </a:xfrm>
            <a:prstGeom prst="rect">
              <a:avLst/>
            </a:prstGeom>
            <a:noFill/>
            <a:ln w="38100" cmpd="dbl">
              <a:solidFill>
                <a:srgbClr val="99CC00"/>
              </a:solidFill>
              <a:miter lim="800000"/>
              <a:headEnd/>
              <a:tailEnd/>
            </a:ln>
          </p:spPr>
          <p:txBody>
            <a:bodyPr/>
            <a:lstStyle/>
            <a:p>
              <a:endParaRPr lang="es-CL"/>
            </a:p>
          </p:txBody>
        </p:sp>
        <p:graphicFrame>
          <p:nvGraphicFramePr>
            <p:cNvPr id="25" name="Object 13"/>
            <p:cNvGraphicFramePr>
              <a:graphicFrameLocks noChangeAspect="1"/>
            </p:cNvGraphicFramePr>
            <p:nvPr/>
          </p:nvGraphicFramePr>
          <p:xfrm>
            <a:off x="4890" y="12649"/>
            <a:ext cx="2115" cy="960"/>
          </p:xfrm>
          <a:graphic>
            <a:graphicData uri="http://schemas.openxmlformats.org/presentationml/2006/ole">
              <p:oleObj spid="_x0000_s6160" name="Equation" r:id="rId5" imgW="1333440" imgH="609480" progId="Equation.DSMT4">
                <p:embed/>
              </p:oleObj>
            </a:graphicData>
          </a:graphic>
        </p:graphicFrame>
      </p:grpSp>
      <p:sp>
        <p:nvSpPr>
          <p:cNvPr id="26" name="25 Rectángulo"/>
          <p:cNvSpPr/>
          <p:nvPr/>
        </p:nvSpPr>
        <p:spPr>
          <a:xfrm>
            <a:off x="611560" y="4941168"/>
            <a:ext cx="7668344" cy="923330"/>
          </a:xfrm>
          <a:prstGeom prst="rect">
            <a:avLst/>
          </a:prstGeom>
        </p:spPr>
        <p:txBody>
          <a:bodyPr wrap="square">
            <a:spAutoFit/>
          </a:bodyPr>
          <a:lstStyle/>
          <a:p>
            <a:r>
              <a:rPr lang="es-ES" dirty="0" smtClean="0"/>
              <a:t>Donde        , representa a la frecuencia absoluta acumulada del intervalo anterior al intervalo mediano y,                    y                     a la amplitud y a la frecuencia absoluta,  respectivamente, del intervalo mediano.</a:t>
            </a:r>
            <a:endParaRPr lang="es-CL" dirty="0"/>
          </a:p>
        </p:txBody>
      </p:sp>
      <p:graphicFrame>
        <p:nvGraphicFramePr>
          <p:cNvPr id="27" name="Object 14"/>
          <p:cNvGraphicFramePr>
            <a:graphicFrameLocks noChangeAspect="1"/>
          </p:cNvGraphicFramePr>
          <p:nvPr/>
        </p:nvGraphicFramePr>
        <p:xfrm>
          <a:off x="1331640" y="4941168"/>
          <a:ext cx="257175" cy="293762"/>
        </p:xfrm>
        <a:graphic>
          <a:graphicData uri="http://schemas.openxmlformats.org/presentationml/2006/ole">
            <p:oleObj spid="_x0000_s6161" name="Equation" r:id="rId6" imgW="253890" imgH="228501" progId="Equation.DSMT4">
              <p:embed/>
            </p:oleObj>
          </a:graphicData>
        </a:graphic>
      </p:graphicFrame>
      <p:graphicFrame>
        <p:nvGraphicFramePr>
          <p:cNvPr id="28" name="Object 16"/>
          <p:cNvGraphicFramePr>
            <a:graphicFrameLocks noChangeAspect="1"/>
          </p:cNvGraphicFramePr>
          <p:nvPr/>
        </p:nvGraphicFramePr>
        <p:xfrm>
          <a:off x="3923928" y="5301208"/>
          <a:ext cx="161925" cy="228600"/>
        </p:xfrm>
        <a:graphic>
          <a:graphicData uri="http://schemas.openxmlformats.org/presentationml/2006/ole">
            <p:oleObj spid="_x0000_s6162" name="Equation" r:id="rId7" imgW="165028" imgH="228501" progId="Equation.DSMT4">
              <p:embed/>
            </p:oleObj>
          </a:graphicData>
        </a:graphic>
      </p:graphicFrame>
      <p:graphicFrame>
        <p:nvGraphicFramePr>
          <p:cNvPr id="29" name="Object 18"/>
          <p:cNvGraphicFramePr>
            <a:graphicFrameLocks noChangeAspect="1"/>
          </p:cNvGraphicFramePr>
          <p:nvPr/>
        </p:nvGraphicFramePr>
        <p:xfrm>
          <a:off x="4924053" y="5301208"/>
          <a:ext cx="152400" cy="228600"/>
        </p:xfrm>
        <a:graphic>
          <a:graphicData uri="http://schemas.openxmlformats.org/presentationml/2006/ole">
            <p:oleObj spid="_x0000_s6163" name="Equation" r:id="rId8" imgW="152334" imgH="228501" progId="Equation.DSMT4">
              <p:embed/>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571500" y="428625"/>
            <a:ext cx="7772400" cy="71437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000" b="1" i="0" u="none" strike="noStrike" kern="1200" cap="none" spc="0" normalizeH="0" baseline="0" noProof="0" smtClean="0">
                <a:ln>
                  <a:noFill/>
                </a:ln>
                <a:solidFill>
                  <a:schemeClr val="tx1"/>
                </a:solidFill>
                <a:effectLst/>
                <a:uLnTx/>
                <a:uFillTx/>
                <a:latin typeface="+mj-lt"/>
                <a:ea typeface="+mj-ea"/>
                <a:cs typeface="+mj-cs"/>
              </a:rPr>
              <a:t>Ejemplo</a:t>
            </a:r>
            <a:endParaRPr kumimoji="0" lang="es-CL" sz="20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22 Rectángulo"/>
          <p:cNvSpPr>
            <a:spLocks noChangeArrowheads="1"/>
          </p:cNvSpPr>
          <p:nvPr/>
        </p:nvSpPr>
        <p:spPr bwMode="auto">
          <a:xfrm>
            <a:off x="642938" y="1071563"/>
            <a:ext cx="7858125" cy="3740150"/>
          </a:xfrm>
          <a:prstGeom prst="rect">
            <a:avLst/>
          </a:prstGeom>
          <a:noFill/>
          <a:ln w="9525">
            <a:noFill/>
            <a:miter lim="800000"/>
            <a:headEnd/>
            <a:tailEnd/>
          </a:ln>
        </p:spPr>
        <p:txBody>
          <a:bodyPr>
            <a:spAutoFit/>
          </a:bodyPr>
          <a:lstStyle/>
          <a:p>
            <a:r>
              <a:rPr lang="es-ES_tradnl" sz="1400" dirty="0"/>
              <a:t>La siguiente tabla corresponde a la distribución de las ventas diarias (en miles de pesos) de un grupo de empleados de una tienda. </a:t>
            </a:r>
            <a:endParaRPr lang="es-CL" sz="1400" dirty="0"/>
          </a:p>
          <a:p>
            <a:r>
              <a:rPr lang="es-ES" sz="1400" dirty="0"/>
              <a:t> </a:t>
            </a:r>
          </a:p>
          <a:p>
            <a:endParaRPr lang="es-ES" sz="1400" dirty="0"/>
          </a:p>
          <a:p>
            <a:endParaRPr lang="es-ES" sz="1400" dirty="0"/>
          </a:p>
          <a:p>
            <a:endParaRPr lang="es-ES" sz="1400" dirty="0"/>
          </a:p>
          <a:p>
            <a:endParaRPr lang="es-ES" sz="1400" dirty="0"/>
          </a:p>
          <a:p>
            <a:endParaRPr lang="es-ES" sz="1400" dirty="0"/>
          </a:p>
          <a:p>
            <a:endParaRPr lang="es-ES" sz="1400" dirty="0"/>
          </a:p>
          <a:p>
            <a:endParaRPr lang="es-ES" sz="1400" dirty="0"/>
          </a:p>
          <a:p>
            <a:endParaRPr lang="es-ES" sz="1400" dirty="0"/>
          </a:p>
          <a:p>
            <a:endParaRPr lang="es-CL" sz="1400" dirty="0"/>
          </a:p>
          <a:p>
            <a:r>
              <a:rPr lang="es-ES" sz="1400" dirty="0"/>
              <a:t> </a:t>
            </a:r>
            <a:endParaRPr lang="es-CL" sz="1400" dirty="0"/>
          </a:p>
          <a:p>
            <a:r>
              <a:rPr lang="es-ES" sz="1400" dirty="0"/>
              <a:t>Sea X el ‘monto de ventas diarias en miles de pesos’ de un grupo de empleados, luego se puede organizar la información anterior en una tabla como la siguiente:</a:t>
            </a:r>
            <a:endParaRPr lang="es-CL" sz="1400" dirty="0"/>
          </a:p>
          <a:p>
            <a:pPr>
              <a:lnSpc>
                <a:spcPct val="150000"/>
              </a:lnSpc>
            </a:pPr>
            <a:endParaRPr lang="es-CL" dirty="0"/>
          </a:p>
        </p:txBody>
      </p:sp>
      <p:graphicFrame>
        <p:nvGraphicFramePr>
          <p:cNvPr id="6" name="5 Tabla"/>
          <p:cNvGraphicFramePr>
            <a:graphicFrameLocks noGrp="1"/>
          </p:cNvGraphicFramePr>
          <p:nvPr/>
        </p:nvGraphicFramePr>
        <p:xfrm>
          <a:off x="2928938" y="1643063"/>
          <a:ext cx="3086100" cy="1619250"/>
        </p:xfrm>
        <a:graphic>
          <a:graphicData uri="http://schemas.openxmlformats.org/drawingml/2006/table">
            <a:tbl>
              <a:tblPr/>
              <a:tblGrid>
                <a:gridCol w="1624330"/>
                <a:gridCol w="1461770"/>
              </a:tblGrid>
              <a:tr h="333375">
                <a:tc>
                  <a:txBody>
                    <a:bodyPr/>
                    <a:lstStyle/>
                    <a:p>
                      <a:pPr algn="ctr">
                        <a:spcAft>
                          <a:spcPts val="0"/>
                        </a:spcAft>
                      </a:pPr>
                      <a:r>
                        <a:rPr lang="es-CL" sz="1000" b="1" dirty="0">
                          <a:latin typeface="Verdana"/>
                          <a:ea typeface="Times New Roman"/>
                          <a:cs typeface="Arial"/>
                        </a:rPr>
                        <a:t>Ventas</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CL" sz="1000" b="1" dirty="0">
                          <a:latin typeface="Verdana"/>
                          <a:ea typeface="Times New Roman"/>
                          <a:cs typeface="Arial"/>
                        </a:rPr>
                        <a:t>fi</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20000"/>
                        <a:lumOff val="80000"/>
                      </a:schemeClr>
                    </a:solidFill>
                  </a:tcPr>
                </a:tc>
              </a:tr>
              <a:tr h="257175">
                <a:tc>
                  <a:txBody>
                    <a:bodyPr/>
                    <a:lstStyle/>
                    <a:p>
                      <a:pPr algn="ctr">
                        <a:spcAft>
                          <a:spcPts val="0"/>
                        </a:spcAft>
                      </a:pPr>
                      <a:r>
                        <a:rPr lang="es-CL" sz="1000">
                          <a:latin typeface="Verdana"/>
                          <a:ea typeface="Times New Roman"/>
                          <a:cs typeface="Arial"/>
                        </a:rPr>
                        <a:t>200-300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300-400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15</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400-500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500-600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9</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57175">
                <a:tc>
                  <a:txBody>
                    <a:bodyPr/>
                    <a:lstStyle/>
                    <a:p>
                      <a:pPr algn="ctr">
                        <a:spcAft>
                          <a:spcPts val="0"/>
                        </a:spcAft>
                      </a:pPr>
                      <a:r>
                        <a:rPr lang="es-CL" sz="1000">
                          <a:latin typeface="Verdana"/>
                          <a:ea typeface="Times New Roman"/>
                          <a:cs typeface="Arial"/>
                        </a:rPr>
                        <a:t>Total</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dirty="0">
                          <a:latin typeface="Verdana"/>
                          <a:ea typeface="Times New Roman"/>
                          <a:cs typeface="Arial"/>
                        </a:rPr>
                        <a:t>43</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7" name="Object 4"/>
          <p:cNvGraphicFramePr>
            <a:graphicFrameLocks noChangeAspect="1"/>
          </p:cNvGraphicFramePr>
          <p:nvPr/>
        </p:nvGraphicFramePr>
        <p:xfrm>
          <a:off x="3071813" y="4357688"/>
          <a:ext cx="504825" cy="228600"/>
        </p:xfrm>
        <a:graphic>
          <a:graphicData uri="http://schemas.openxmlformats.org/presentationml/2006/ole">
            <p:oleObj spid="_x0000_s8194" name="Equation" r:id="rId3" imgW="508000" imgH="228600" progId="Equation.DSMT4">
              <p:embed/>
            </p:oleObj>
          </a:graphicData>
        </a:graphic>
      </p:graphicFrame>
      <p:graphicFrame>
        <p:nvGraphicFramePr>
          <p:cNvPr id="8" name="Object 3"/>
          <p:cNvGraphicFramePr>
            <a:graphicFrameLocks noChangeAspect="1"/>
          </p:cNvGraphicFramePr>
          <p:nvPr/>
        </p:nvGraphicFramePr>
        <p:xfrm>
          <a:off x="4143375" y="4357688"/>
          <a:ext cx="152400" cy="228600"/>
        </p:xfrm>
        <a:graphic>
          <a:graphicData uri="http://schemas.openxmlformats.org/presentationml/2006/ole">
            <p:oleObj spid="_x0000_s8195" name="Equation" r:id="rId4" imgW="152334" imgH="228501" progId="Equation.DSMT4">
              <p:embed/>
            </p:oleObj>
          </a:graphicData>
        </a:graphic>
      </p:graphicFrame>
      <p:graphicFrame>
        <p:nvGraphicFramePr>
          <p:cNvPr id="9" name="Object 2"/>
          <p:cNvGraphicFramePr>
            <a:graphicFrameLocks noChangeAspect="1"/>
          </p:cNvGraphicFramePr>
          <p:nvPr/>
        </p:nvGraphicFramePr>
        <p:xfrm>
          <a:off x="5000625" y="4357688"/>
          <a:ext cx="152400" cy="228600"/>
        </p:xfrm>
        <a:graphic>
          <a:graphicData uri="http://schemas.openxmlformats.org/presentationml/2006/ole">
            <p:oleObj spid="_x0000_s8196" name="Equation" r:id="rId5" imgW="152334" imgH="228501" progId="Equation.DSMT4">
              <p:embed/>
            </p:oleObj>
          </a:graphicData>
        </a:graphic>
      </p:graphicFrame>
      <p:graphicFrame>
        <p:nvGraphicFramePr>
          <p:cNvPr id="10" name="Object 1"/>
          <p:cNvGraphicFramePr>
            <a:graphicFrameLocks noChangeAspect="1"/>
          </p:cNvGraphicFramePr>
          <p:nvPr/>
        </p:nvGraphicFramePr>
        <p:xfrm>
          <a:off x="5857875" y="4357688"/>
          <a:ext cx="161925" cy="228600"/>
        </p:xfrm>
        <a:graphic>
          <a:graphicData uri="http://schemas.openxmlformats.org/presentationml/2006/ole">
            <p:oleObj spid="_x0000_s8197" name="Equation" r:id="rId6" imgW="165028" imgH="228501" progId="Equation.DSMT4">
              <p:embed/>
            </p:oleObj>
          </a:graphicData>
        </a:graphic>
      </p:graphicFrame>
      <p:graphicFrame>
        <p:nvGraphicFramePr>
          <p:cNvPr id="11" name="10 Tabla"/>
          <p:cNvGraphicFramePr>
            <a:graphicFrameLocks noGrp="1"/>
          </p:cNvGraphicFramePr>
          <p:nvPr/>
        </p:nvGraphicFramePr>
        <p:xfrm>
          <a:off x="3000375" y="4357688"/>
          <a:ext cx="3429024" cy="1714514"/>
        </p:xfrm>
        <a:graphic>
          <a:graphicData uri="http://schemas.openxmlformats.org/drawingml/2006/table">
            <a:tbl>
              <a:tblPr/>
              <a:tblGrid>
                <a:gridCol w="858371"/>
                <a:gridCol w="858371"/>
                <a:gridCol w="856141"/>
                <a:gridCol w="856141"/>
              </a:tblGrid>
              <a:tr h="232683">
                <a:tc>
                  <a:txBody>
                    <a:bodyPr/>
                    <a:lstStyle/>
                    <a:p>
                      <a:pPr algn="ctr">
                        <a:spcAft>
                          <a:spcPts val="0"/>
                        </a:spcAft>
                      </a:pPr>
                      <a:endParaRPr lang="es-ES"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228600">
                        <a:spcAft>
                          <a:spcPts val="0"/>
                        </a:spcAft>
                      </a:pPr>
                      <a:endParaRPr lang="es-ES"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228600">
                        <a:spcAft>
                          <a:spcPts val="0"/>
                        </a:spcAft>
                      </a:pPr>
                      <a:endParaRPr lang="es-ES"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endParaRPr lang="es-ES"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06163">
                <a:tc>
                  <a:txBody>
                    <a:bodyPr/>
                    <a:lstStyle/>
                    <a:p>
                      <a:pPr algn="ctr">
                        <a:spcAft>
                          <a:spcPts val="0"/>
                        </a:spcAft>
                      </a:pPr>
                      <a:r>
                        <a:rPr lang="es-CL" sz="1000">
                          <a:latin typeface="Verdana"/>
                          <a:ea typeface="Times New Roman"/>
                          <a:cs typeface="Arial"/>
                        </a:rPr>
                        <a:t>200-300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ES" sz="1000">
                          <a:latin typeface="Verdana"/>
                          <a:ea typeface="Times New Roman"/>
                        </a:rPr>
                        <a:t>250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6</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3917">
                <a:tc>
                  <a:txBody>
                    <a:bodyPr/>
                    <a:lstStyle/>
                    <a:p>
                      <a:pPr algn="ctr">
                        <a:spcAft>
                          <a:spcPts val="0"/>
                        </a:spcAft>
                      </a:pPr>
                      <a:r>
                        <a:rPr lang="es-CL" sz="1000">
                          <a:latin typeface="Verdana"/>
                          <a:ea typeface="Times New Roman"/>
                          <a:cs typeface="Arial"/>
                        </a:rPr>
                        <a:t>300-400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CL" sz="1000">
                          <a:latin typeface="Verdana"/>
                          <a:ea typeface="Times New Roman"/>
                        </a:rPr>
                        <a:t>350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15</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21</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3917">
                <a:tc>
                  <a:txBody>
                    <a:bodyPr/>
                    <a:lstStyle/>
                    <a:p>
                      <a:pPr algn="ctr">
                        <a:spcAft>
                          <a:spcPts val="0"/>
                        </a:spcAft>
                      </a:pPr>
                      <a:r>
                        <a:rPr lang="es-CL" sz="1000">
                          <a:latin typeface="Verdana"/>
                          <a:ea typeface="Times New Roman"/>
                          <a:cs typeface="Arial"/>
                        </a:rPr>
                        <a:t>400-500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C2FF"/>
                    </a:solidFill>
                  </a:tcPr>
                </a:tc>
                <a:tc>
                  <a:txBody>
                    <a:bodyPr/>
                    <a:lstStyle/>
                    <a:p>
                      <a:pPr marL="228600">
                        <a:spcAft>
                          <a:spcPts val="0"/>
                        </a:spcAft>
                      </a:pPr>
                      <a:r>
                        <a:rPr lang="es-CL" sz="1000">
                          <a:latin typeface="Verdana"/>
                          <a:ea typeface="Times New Roman"/>
                        </a:rPr>
                        <a:t>450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C2FF"/>
                    </a:solidFill>
                  </a:tcPr>
                </a:tc>
                <a:tc>
                  <a:txBody>
                    <a:bodyPr/>
                    <a:lstStyle/>
                    <a:p>
                      <a:pPr algn="ctr">
                        <a:spcAft>
                          <a:spcPts val="0"/>
                        </a:spcAft>
                      </a:pPr>
                      <a:r>
                        <a:rPr lang="es-CL" sz="1000">
                          <a:latin typeface="Verdana"/>
                          <a:ea typeface="Times New Roman"/>
                          <a:cs typeface="Arial"/>
                        </a:rPr>
                        <a:t>13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C2FF"/>
                    </a:solidFill>
                  </a:tcPr>
                </a:tc>
                <a:tc>
                  <a:txBody>
                    <a:bodyPr/>
                    <a:lstStyle/>
                    <a:p>
                      <a:pPr algn="ctr">
                        <a:spcAft>
                          <a:spcPts val="0"/>
                        </a:spcAft>
                      </a:pPr>
                      <a:r>
                        <a:rPr lang="es-CL" sz="1000">
                          <a:latin typeface="Verdana"/>
                          <a:ea typeface="Times New Roman"/>
                        </a:rPr>
                        <a:t>34</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C2FF"/>
                    </a:solidFill>
                  </a:tcPr>
                </a:tc>
              </a:tr>
              <a:tr h="293917">
                <a:tc>
                  <a:txBody>
                    <a:bodyPr/>
                    <a:lstStyle/>
                    <a:p>
                      <a:pPr algn="ctr">
                        <a:spcAft>
                          <a:spcPts val="0"/>
                        </a:spcAft>
                      </a:pPr>
                      <a:r>
                        <a:rPr lang="es-CL" sz="1000">
                          <a:latin typeface="Verdana"/>
                          <a:ea typeface="Times New Roman"/>
                          <a:cs typeface="Arial"/>
                        </a:rPr>
                        <a:t>500-600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a:spcAft>
                          <a:spcPts val="0"/>
                        </a:spcAft>
                      </a:pPr>
                      <a:r>
                        <a:rPr lang="es-CL" sz="1000">
                          <a:latin typeface="Verdana"/>
                          <a:ea typeface="Times New Roman"/>
                        </a:rPr>
                        <a:t>550</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cs typeface="Arial"/>
                        </a:rPr>
                        <a:t>9</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1000">
                          <a:latin typeface="Verdana"/>
                          <a:ea typeface="Times New Roman"/>
                        </a:rPr>
                        <a:t>43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3917">
                <a:tc gridSpan="2">
                  <a:txBody>
                    <a:bodyPr/>
                    <a:lstStyle/>
                    <a:p>
                      <a:pPr marL="44450" algn="ctr">
                        <a:spcAft>
                          <a:spcPts val="0"/>
                        </a:spcAft>
                      </a:pPr>
                      <a:r>
                        <a:rPr lang="es-CL" sz="1000" dirty="0">
                          <a:latin typeface="Verdana"/>
                          <a:ea typeface="Times New Roman"/>
                        </a:rPr>
                        <a:t>Total</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ctr">
                        <a:spcAft>
                          <a:spcPts val="0"/>
                        </a:spcAft>
                      </a:pPr>
                      <a:r>
                        <a:rPr lang="es-CL" sz="1000">
                          <a:latin typeface="Verdana"/>
                          <a:ea typeface="Times New Roman"/>
                        </a:rPr>
                        <a:t>43</a:t>
                      </a:r>
                      <a:endParaRPr lang="es-CL" sz="10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es-CL" sz="1000" dirty="0">
                          <a:latin typeface="Verdana"/>
                          <a:ea typeface="Times New Roman"/>
                          <a:cs typeface="Arial"/>
                        </a:rPr>
                        <a:t>--</a:t>
                      </a:r>
                      <a:endParaRPr lang="es-CL" sz="10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571500" y="428625"/>
            <a:ext cx="7772400" cy="71437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000" b="1" i="0" u="none" strike="noStrike" kern="1200" cap="none" spc="0" normalizeH="0" baseline="0" noProof="0" smtClean="0">
                <a:ln>
                  <a:noFill/>
                </a:ln>
                <a:solidFill>
                  <a:schemeClr val="tx1"/>
                </a:solidFill>
                <a:effectLst/>
                <a:uLnTx/>
                <a:uFillTx/>
                <a:latin typeface="+mj-lt"/>
                <a:ea typeface="+mj-ea"/>
                <a:cs typeface="+mj-cs"/>
              </a:rPr>
              <a:t>Ejemplo</a:t>
            </a:r>
            <a:endParaRPr kumimoji="0" lang="es-CL" sz="2000" b="0" i="0" u="none" strike="noStrike" kern="1200" cap="none" spc="0" normalizeH="0" baseline="0" noProof="0" smtClean="0">
              <a:ln>
                <a:noFill/>
              </a:ln>
              <a:solidFill>
                <a:schemeClr val="tx1"/>
              </a:solidFill>
              <a:effectLst/>
              <a:uLnTx/>
              <a:uFillTx/>
              <a:latin typeface="+mj-lt"/>
              <a:ea typeface="+mj-ea"/>
              <a:cs typeface="+mj-cs"/>
            </a:endParaRPr>
          </a:p>
        </p:txBody>
      </p:sp>
      <p:sp>
        <p:nvSpPr>
          <p:cNvPr id="5" name="22 Rectángulo"/>
          <p:cNvSpPr>
            <a:spLocks noChangeArrowheads="1"/>
          </p:cNvSpPr>
          <p:nvPr/>
        </p:nvSpPr>
        <p:spPr bwMode="auto">
          <a:xfrm>
            <a:off x="642938" y="1071563"/>
            <a:ext cx="7858125" cy="2770187"/>
          </a:xfrm>
          <a:prstGeom prst="rect">
            <a:avLst/>
          </a:prstGeom>
          <a:noFill/>
          <a:ln w="9525">
            <a:noFill/>
            <a:miter lim="800000"/>
            <a:headEnd/>
            <a:tailEnd/>
          </a:ln>
        </p:spPr>
        <p:txBody>
          <a:bodyPr>
            <a:spAutoFit/>
          </a:bodyPr>
          <a:lstStyle/>
          <a:p>
            <a:pPr>
              <a:lnSpc>
                <a:spcPct val="150000"/>
              </a:lnSpc>
            </a:pPr>
            <a:r>
              <a:rPr lang="es-ES" sz="1400" dirty="0"/>
              <a:t>Del ejemplo se tiene que                               , </a:t>
            </a:r>
            <a:r>
              <a:rPr lang="es-ES" sz="1400" dirty="0" smtClean="0"/>
              <a:t>     luego </a:t>
            </a:r>
            <a:r>
              <a:rPr lang="es-ES" sz="1400" dirty="0"/>
              <a:t>el intervalo mediano es </a:t>
            </a:r>
            <a:r>
              <a:rPr lang="es-CL" sz="1400" dirty="0"/>
              <a:t>400-500. Por lo que:</a:t>
            </a:r>
          </a:p>
          <a:p>
            <a:pPr>
              <a:lnSpc>
                <a:spcPct val="150000"/>
              </a:lnSpc>
            </a:pPr>
            <a:r>
              <a:rPr lang="es-CL" sz="1400" dirty="0"/>
              <a:t> </a:t>
            </a:r>
          </a:p>
          <a:p>
            <a:pPr>
              <a:lnSpc>
                <a:spcPct val="150000"/>
              </a:lnSpc>
            </a:pPr>
            <a:endParaRPr lang="es-CL" sz="1400" dirty="0"/>
          </a:p>
          <a:p>
            <a:pPr>
              <a:lnSpc>
                <a:spcPct val="150000"/>
              </a:lnSpc>
            </a:pPr>
            <a:endParaRPr lang="es-CL" sz="1400" dirty="0"/>
          </a:p>
          <a:p>
            <a:pPr>
              <a:lnSpc>
                <a:spcPct val="150000"/>
              </a:lnSpc>
            </a:pPr>
            <a:r>
              <a:rPr lang="es-ES" sz="1400" dirty="0"/>
              <a:t> </a:t>
            </a:r>
            <a:endParaRPr lang="es-CL" sz="1400" dirty="0"/>
          </a:p>
          <a:p>
            <a:pPr>
              <a:lnSpc>
                <a:spcPct val="150000"/>
              </a:lnSpc>
            </a:pPr>
            <a:r>
              <a:rPr lang="es-ES" sz="1400" dirty="0"/>
              <a:t>Luego, se puede concluir que: </a:t>
            </a:r>
          </a:p>
          <a:p>
            <a:pPr>
              <a:lnSpc>
                <a:spcPct val="150000"/>
              </a:lnSpc>
            </a:pPr>
            <a:r>
              <a:rPr lang="es-ES" sz="1400" b="1" dirty="0">
                <a:solidFill>
                  <a:srgbClr val="FF0000"/>
                </a:solidFill>
              </a:rPr>
              <a:t>La mitad, o el 50%, de los empleados, vende a lo más $483.846 diariamente.</a:t>
            </a:r>
            <a:endParaRPr lang="es-CL" sz="1400" b="1" dirty="0">
              <a:solidFill>
                <a:srgbClr val="FF0000"/>
              </a:solidFill>
            </a:endParaRPr>
          </a:p>
          <a:p>
            <a:pPr>
              <a:lnSpc>
                <a:spcPct val="150000"/>
              </a:lnSpc>
            </a:pPr>
            <a:r>
              <a:rPr lang="es-MX" dirty="0"/>
              <a:t> </a:t>
            </a:r>
            <a:endParaRPr lang="es-CL" dirty="0"/>
          </a:p>
        </p:txBody>
      </p:sp>
      <p:graphicFrame>
        <p:nvGraphicFramePr>
          <p:cNvPr id="6" name="Object 6"/>
          <p:cNvGraphicFramePr>
            <a:graphicFrameLocks noChangeAspect="1"/>
          </p:cNvGraphicFramePr>
          <p:nvPr/>
        </p:nvGraphicFramePr>
        <p:xfrm>
          <a:off x="3000375" y="1143000"/>
          <a:ext cx="876300" cy="390525"/>
        </p:xfrm>
        <a:graphic>
          <a:graphicData uri="http://schemas.openxmlformats.org/presentationml/2006/ole">
            <p:oleObj spid="_x0000_s9218" name="Equation" r:id="rId3" imgW="875920" imgH="393529" progId="Equation.DSMT4">
              <p:embed/>
            </p:oleObj>
          </a:graphicData>
        </a:graphic>
      </p:graphicFrame>
      <p:graphicFrame>
        <p:nvGraphicFramePr>
          <p:cNvPr id="7" name="Object 8"/>
          <p:cNvGraphicFramePr>
            <a:graphicFrameLocks noChangeAspect="1"/>
          </p:cNvGraphicFramePr>
          <p:nvPr/>
        </p:nvGraphicFramePr>
        <p:xfrm>
          <a:off x="2786063" y="1857375"/>
          <a:ext cx="2162175" cy="571500"/>
        </p:xfrm>
        <a:graphic>
          <a:graphicData uri="http://schemas.openxmlformats.org/presentationml/2006/ole">
            <p:oleObj spid="_x0000_s9219" name="Equation" r:id="rId4" imgW="2159000" imgH="571500" progId="Equation.DSMT4">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380</Words>
  <Application>Microsoft Office PowerPoint</Application>
  <PresentationFormat>Presentación en pantalla (4:3)</PresentationFormat>
  <Paragraphs>157</Paragraphs>
  <Slides>9</Slides>
  <Notes>0</Notes>
  <HiddenSlides>0</HiddenSlides>
  <MMClips>0</MMClips>
  <ScaleCrop>false</ScaleCrop>
  <HeadingPairs>
    <vt:vector size="6" baseType="variant">
      <vt:variant>
        <vt:lpstr>Tema</vt:lpstr>
      </vt:variant>
      <vt:variant>
        <vt:i4>1</vt:i4>
      </vt:variant>
      <vt:variant>
        <vt:lpstr>Servidores OLE incrustados</vt:lpstr>
      </vt:variant>
      <vt:variant>
        <vt:i4>2</vt:i4>
      </vt:variant>
      <vt:variant>
        <vt:lpstr>Títulos de diapositiva</vt:lpstr>
      </vt:variant>
      <vt:variant>
        <vt:i4>9</vt:i4>
      </vt:variant>
    </vt:vector>
  </HeadingPairs>
  <TitlesOfParts>
    <vt:vector size="12" baseType="lpstr">
      <vt:lpstr>Tema de Office</vt:lpstr>
      <vt:lpstr>MathType 5.0 Equation</vt:lpstr>
      <vt:lpstr>Microsoft Editor de ecuaciones 3.0</vt:lpstr>
      <vt:lpstr>Objetivo:</vt:lpstr>
      <vt:lpstr>Diapositiva 2</vt:lpstr>
      <vt:lpstr>Diapositiva 3</vt:lpstr>
      <vt:lpstr>Media: </vt:lpstr>
      <vt:lpstr>Diapositiva 5</vt:lpstr>
      <vt:lpstr>Diapositiva 6</vt:lpstr>
      <vt:lpstr>Mediana:</vt:lpstr>
      <vt:lpstr>Diapositiva 8</vt:lpstr>
      <vt:lpstr>Diapositiva 9</vt:lpstr>
    </vt:vector>
  </TitlesOfParts>
  <Company>Windows XP Titan Ultimate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dc:title>
  <dc:creator>Catherine Hardy</dc:creator>
  <cp:lastModifiedBy>Catherine Hardy</cp:lastModifiedBy>
  <cp:revision>2</cp:revision>
  <dcterms:created xsi:type="dcterms:W3CDTF">2013-02-28T12:26:30Z</dcterms:created>
  <dcterms:modified xsi:type="dcterms:W3CDTF">2013-02-28T15:43:52Z</dcterms:modified>
</cp:coreProperties>
</file>