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Ejercicio aplicado “a”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5945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804086"/>
            <a:ext cx="8689976" cy="4547287"/>
          </a:xfrm>
        </p:spPr>
        <p:txBody>
          <a:bodyPr>
            <a:normAutofit fontScale="85000" lnSpcReduction="20000"/>
          </a:bodyPr>
          <a:lstStyle/>
          <a:p>
            <a:endParaRPr lang="es-CL" dirty="0"/>
          </a:p>
          <a:p>
            <a:r>
              <a:rPr lang="es-CL" dirty="0"/>
              <a:t>Por ejemplo, supongamos que Fábricas Neptuno, S.A. produjo 8,000 unidades, de las cuales vendió</a:t>
            </a:r>
          </a:p>
          <a:p>
            <a:r>
              <a:rPr lang="es-CL" dirty="0"/>
              <a:t>6,000 y le quedaron en el inventario 2,000, incurriendo en un costo total de producción de $ 830,000. Del costo</a:t>
            </a:r>
          </a:p>
          <a:p>
            <a:r>
              <a:rPr lang="es-CL" dirty="0"/>
              <a:t>anterior $ 350,000 es fijo y $480,000 variable. Adicionalmente, la empresa tuvo $ 240,000 de gastos de venta</a:t>
            </a:r>
          </a:p>
          <a:p>
            <a:r>
              <a:rPr lang="es-CL" dirty="0"/>
              <a:t>(incluyen una comisión a vendedores de 10% sobre las ventas) y $ 260,000 de gastos de administración</a:t>
            </a:r>
          </a:p>
          <a:p>
            <a:r>
              <a:rPr lang="es-CL" dirty="0"/>
              <a:t>(todos son fijos). La administración de la empresa desea saber cuál es el costo de su inventario y cuál es el</a:t>
            </a:r>
          </a:p>
          <a:p>
            <a:r>
              <a:rPr lang="es-CL" dirty="0"/>
              <a:t>costo de lo vendido.</a:t>
            </a:r>
          </a:p>
        </p:txBody>
      </p:sp>
    </p:spTree>
    <p:extLst>
      <p:ext uri="{BB962C8B-B14F-4D97-AF65-F5344CB8AC3E}">
        <p14:creationId xmlns:p14="http://schemas.microsoft.com/office/powerpoint/2010/main" val="165600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2141838"/>
            <a:ext cx="8689976" cy="3550508"/>
          </a:xfrm>
        </p:spPr>
        <p:txBody>
          <a:bodyPr>
            <a:normAutofit/>
          </a:bodyPr>
          <a:lstStyle/>
          <a:p>
            <a:r>
              <a:rPr lang="es-CL" dirty="0"/>
              <a:t>Para responder a esas preguntas, primero se determina el costo de producción unitario promedio:</a:t>
            </a:r>
          </a:p>
          <a:p>
            <a:r>
              <a:rPr lang="es-CL" dirty="0"/>
              <a:t>$ 830,000 Costo Total de Producción</a:t>
            </a:r>
          </a:p>
          <a:p>
            <a:r>
              <a:rPr lang="es-CL" dirty="0"/>
              <a:t>——————————————— = $ 103.75</a:t>
            </a:r>
          </a:p>
          <a:p>
            <a:r>
              <a:rPr lang="es-CL" dirty="0"/>
              <a:t>8,000 unidades, producción total</a:t>
            </a:r>
          </a:p>
        </p:txBody>
      </p:sp>
    </p:spTree>
    <p:extLst>
      <p:ext uri="{BB962C8B-B14F-4D97-AF65-F5344CB8AC3E}">
        <p14:creationId xmlns:p14="http://schemas.microsoft.com/office/powerpoint/2010/main" val="425915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43921" y="1729946"/>
            <a:ext cx="8689976" cy="4102443"/>
          </a:xfrm>
        </p:spPr>
        <p:txBody>
          <a:bodyPr>
            <a:normAutofit/>
          </a:bodyPr>
          <a:lstStyle/>
          <a:p>
            <a:r>
              <a:rPr lang="es-CL" dirty="0"/>
              <a:t>Con base en este costo de producción unitario promedio se calcula el costo del inventario y el costo de</a:t>
            </a:r>
          </a:p>
          <a:p>
            <a:r>
              <a:rPr lang="es-CL" dirty="0"/>
              <a:t>lo vendido:</a:t>
            </a:r>
          </a:p>
          <a:p>
            <a:r>
              <a:rPr lang="es-CL" dirty="0"/>
              <a:t>Inventario = 2,000 unidades × $ 103.75 = $ 207,500</a:t>
            </a:r>
          </a:p>
          <a:p>
            <a:r>
              <a:rPr lang="es-CL" dirty="0"/>
              <a:t>Costo de lo vendido = 6,000 unidades × $ 103.75 = $ 622,500</a:t>
            </a:r>
          </a:p>
        </p:txBody>
      </p:sp>
    </p:spTree>
    <p:extLst>
      <p:ext uri="{BB962C8B-B14F-4D97-AF65-F5344CB8AC3E}">
        <p14:creationId xmlns:p14="http://schemas.microsoft.com/office/powerpoint/2010/main" val="195429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2059460"/>
            <a:ext cx="8689976" cy="3198340"/>
          </a:xfrm>
        </p:spPr>
        <p:txBody>
          <a:bodyPr/>
          <a:lstStyle/>
          <a:p>
            <a:r>
              <a:rPr lang="es-CL" b="1" dirty="0" smtClean="0"/>
              <a:t>El Estado de resultados seria como sigue</a:t>
            </a:r>
            <a:r>
              <a:rPr lang="es-CL" dirty="0" smtClean="0"/>
              <a:t>:</a:t>
            </a:r>
          </a:p>
          <a:p>
            <a:r>
              <a:rPr lang="es-CL" dirty="0" smtClean="0"/>
              <a:t>Ingreso  ventas=6000 unidades por $200 es igual </a:t>
            </a:r>
            <a:r>
              <a:rPr lang="es-CL" dirty="0"/>
              <a:t>a</a:t>
            </a:r>
            <a:r>
              <a:rPr lang="es-CL" b="1" dirty="0" smtClean="0"/>
              <a:t>$1.200000</a:t>
            </a:r>
          </a:p>
          <a:p>
            <a:r>
              <a:rPr lang="es-CL" dirty="0" smtClean="0"/>
              <a:t>menos costo  ventas= 6000x103.75 igual a              </a:t>
            </a:r>
            <a:r>
              <a:rPr lang="es-CL" b="1" u="sng" dirty="0" smtClean="0"/>
              <a:t>$   622.500</a:t>
            </a:r>
          </a:p>
          <a:p>
            <a:r>
              <a:rPr lang="es-CL" b="1" u="sng" dirty="0" smtClean="0"/>
              <a:t>Margen operacional                                                     $   577.500</a:t>
            </a:r>
          </a:p>
          <a:p>
            <a:r>
              <a:rPr lang="es-CL" b="1" u="sng" dirty="0" smtClean="0"/>
              <a:t>Menos gastos de administración y venta               </a:t>
            </a:r>
            <a:r>
              <a:rPr lang="es-CL" b="1" u="sng" dirty="0"/>
              <a:t>$ </a:t>
            </a:r>
            <a:r>
              <a:rPr lang="es-CL" b="1" u="sng" dirty="0" smtClean="0"/>
              <a:t>   500.000</a:t>
            </a:r>
          </a:p>
          <a:p>
            <a:r>
              <a:rPr lang="es-CL" b="1" u="sng" dirty="0" smtClean="0"/>
              <a:t>Resultado del período utilidad                                   $        77500     </a:t>
            </a:r>
            <a:endParaRPr lang="es-CL" b="1" u="sng" dirty="0"/>
          </a:p>
        </p:txBody>
      </p:sp>
    </p:spTree>
    <p:extLst>
      <p:ext uri="{BB962C8B-B14F-4D97-AF65-F5344CB8AC3E}">
        <p14:creationId xmlns:p14="http://schemas.microsoft.com/office/powerpoint/2010/main" val="114830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919416"/>
            <a:ext cx="8689976" cy="4209535"/>
          </a:xfrm>
        </p:spPr>
        <p:txBody>
          <a:bodyPr>
            <a:normAutofit fontScale="92500" lnSpcReduction="10000"/>
          </a:bodyPr>
          <a:lstStyle/>
          <a:p>
            <a:r>
              <a:rPr lang="es-CL" dirty="0"/>
              <a:t>Empleando los mismos datos de Fábricas Neptuno, S.A., veamos cuál es el costo de producción de los</a:t>
            </a:r>
          </a:p>
          <a:p>
            <a:r>
              <a:rPr lang="es-CL" dirty="0"/>
              <a:t>inventarios, así como el costo de lo vendido. De los $ 830,000 de costos de producción, de acuerdo con la</a:t>
            </a:r>
          </a:p>
          <a:p>
            <a:r>
              <a:rPr lang="es-CL" dirty="0"/>
              <a:t>información que se proporcionó, $ 350,000 son fijos y $ 480,000 son variables. Con esta información podemos</a:t>
            </a:r>
          </a:p>
          <a:p>
            <a:r>
              <a:rPr lang="es-CL" dirty="0"/>
              <a:t>determinar el costo de producción unitario promedio:</a:t>
            </a:r>
          </a:p>
          <a:p>
            <a:r>
              <a:rPr lang="es-CL" dirty="0"/>
              <a:t>Costos Variables de Producción $ 480,000</a:t>
            </a:r>
          </a:p>
          <a:p>
            <a:r>
              <a:rPr lang="es-CL" dirty="0"/>
              <a:t>————————————————— = $ 60</a:t>
            </a:r>
          </a:p>
          <a:p>
            <a:r>
              <a:rPr lang="es-CL" dirty="0"/>
              <a:t>Unidades Producidas 8,000</a:t>
            </a:r>
          </a:p>
        </p:txBody>
      </p:sp>
    </p:spTree>
    <p:extLst>
      <p:ext uri="{BB962C8B-B14F-4D97-AF65-F5344CB8AC3E}">
        <p14:creationId xmlns:p14="http://schemas.microsoft.com/office/powerpoint/2010/main" val="81514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43921" y="1729946"/>
            <a:ext cx="8689976" cy="4102443"/>
          </a:xfrm>
        </p:spPr>
        <p:txBody>
          <a:bodyPr>
            <a:normAutofit/>
          </a:bodyPr>
          <a:lstStyle/>
          <a:p>
            <a:r>
              <a:rPr lang="es-CL" dirty="0"/>
              <a:t>Con base en este costo de producción unitario promedio se calcula el costo del inventario y el costo de</a:t>
            </a:r>
          </a:p>
          <a:p>
            <a:r>
              <a:rPr lang="es-CL" dirty="0"/>
              <a:t>lo vendido:</a:t>
            </a:r>
          </a:p>
          <a:p>
            <a:r>
              <a:rPr lang="es-CL" dirty="0"/>
              <a:t>Inventario = 2,000 unidades × $ 60 = $ 120,000</a:t>
            </a:r>
          </a:p>
          <a:p>
            <a:r>
              <a:rPr lang="es-CL" dirty="0"/>
              <a:t>Costo de lo vendido = 6,000 unidades × $ 60 = $ 360,000</a:t>
            </a:r>
          </a:p>
        </p:txBody>
      </p:sp>
    </p:spTree>
    <p:extLst>
      <p:ext uri="{BB962C8B-B14F-4D97-AF65-F5344CB8AC3E}">
        <p14:creationId xmlns:p14="http://schemas.microsoft.com/office/powerpoint/2010/main" val="36116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91055" y="2123303"/>
            <a:ext cx="8689976" cy="4211594"/>
          </a:xfrm>
        </p:spPr>
        <p:txBody>
          <a:bodyPr>
            <a:normAutofit/>
          </a:bodyPr>
          <a:lstStyle/>
          <a:p>
            <a:r>
              <a:rPr lang="es-CL" b="1" dirty="0"/>
              <a:t>El Estado de </a:t>
            </a:r>
            <a:r>
              <a:rPr lang="es-CL" b="1" dirty="0" smtClean="0"/>
              <a:t>resultados directo </a:t>
            </a:r>
            <a:r>
              <a:rPr lang="es-CL" b="1" dirty="0"/>
              <a:t>seria como sigue</a:t>
            </a:r>
            <a:r>
              <a:rPr lang="es-CL" dirty="0"/>
              <a:t>:</a:t>
            </a:r>
          </a:p>
          <a:p>
            <a:r>
              <a:rPr lang="es-CL" dirty="0"/>
              <a:t>Ingreso  ventas=6000 unidades por $200 es igual a</a:t>
            </a:r>
            <a:r>
              <a:rPr lang="es-CL" b="1" dirty="0"/>
              <a:t>$1.200000</a:t>
            </a:r>
          </a:p>
          <a:p>
            <a:r>
              <a:rPr lang="es-CL" dirty="0"/>
              <a:t>menos costo  ventas= </a:t>
            </a:r>
            <a:r>
              <a:rPr lang="es-CL" dirty="0" smtClean="0"/>
              <a:t>6000x60 </a:t>
            </a:r>
            <a:r>
              <a:rPr lang="es-CL" dirty="0"/>
              <a:t>igual a              </a:t>
            </a:r>
            <a:r>
              <a:rPr lang="es-CL" b="1" u="sng" dirty="0"/>
              <a:t>$   </a:t>
            </a:r>
            <a:r>
              <a:rPr lang="es-CL" b="1" u="sng" dirty="0" smtClean="0"/>
              <a:t>        360.000</a:t>
            </a:r>
            <a:endParaRPr lang="es-CL" b="1" u="sng" dirty="0"/>
          </a:p>
          <a:p>
            <a:r>
              <a:rPr lang="es-CL" b="1" u="sng" dirty="0"/>
              <a:t>Margen operacional                                                     $   </a:t>
            </a:r>
            <a:r>
              <a:rPr lang="es-CL" b="1" u="sng" dirty="0" smtClean="0"/>
              <a:t>840.000</a:t>
            </a:r>
            <a:endParaRPr lang="es-CL" b="1" u="sng" dirty="0"/>
          </a:p>
          <a:p>
            <a:r>
              <a:rPr lang="es-CL" b="1" u="sng" dirty="0"/>
              <a:t>Menos gastos de administración y venta               $     </a:t>
            </a:r>
            <a:r>
              <a:rPr lang="es-CL" b="1" u="sng" dirty="0" smtClean="0"/>
              <a:t>  850.000</a:t>
            </a:r>
            <a:endParaRPr lang="es-CL" b="1" u="sng" dirty="0"/>
          </a:p>
          <a:p>
            <a:r>
              <a:rPr lang="es-CL" b="1" u="sng" dirty="0"/>
              <a:t>Resultado del período </a:t>
            </a:r>
            <a:r>
              <a:rPr lang="es-CL" b="1" u="sng" dirty="0" smtClean="0"/>
              <a:t>pérdida                                </a:t>
            </a:r>
            <a:r>
              <a:rPr lang="es-CL" b="1" u="sng" dirty="0"/>
              <a:t>$        </a:t>
            </a:r>
            <a:r>
              <a:rPr lang="es-CL" b="1" u="sng" dirty="0" smtClean="0"/>
              <a:t>  10.000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5229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43921" y="1680520"/>
            <a:ext cx="8689976" cy="3904734"/>
          </a:xfrm>
        </p:spPr>
        <p:txBody>
          <a:bodyPr>
            <a:normAutofit/>
          </a:bodyPr>
          <a:lstStyle/>
          <a:p>
            <a:r>
              <a:rPr lang="es-CL" dirty="0" smtClean="0"/>
              <a:t>Demostración de la diferencia entre ambos sistemas</a:t>
            </a:r>
          </a:p>
          <a:p>
            <a:endParaRPr lang="es-CL" dirty="0"/>
          </a:p>
          <a:p>
            <a:endParaRPr lang="es-CL" dirty="0" smtClean="0"/>
          </a:p>
          <a:p>
            <a:r>
              <a:rPr lang="es-CL" b="1" u="sng" dirty="0"/>
              <a:t>Resultado </a:t>
            </a:r>
            <a:r>
              <a:rPr lang="es-CL" b="1" u="sng" dirty="0" smtClean="0"/>
              <a:t> absorción utilidad                                   </a:t>
            </a:r>
            <a:r>
              <a:rPr lang="es-CL" b="1" u="sng" dirty="0"/>
              <a:t>$        </a:t>
            </a:r>
            <a:r>
              <a:rPr lang="es-CL" b="1" u="sng" dirty="0" smtClean="0"/>
              <a:t>77500</a:t>
            </a:r>
          </a:p>
          <a:p>
            <a:r>
              <a:rPr lang="es-CL" b="1" u="sng" dirty="0"/>
              <a:t>Resultado </a:t>
            </a:r>
            <a:r>
              <a:rPr lang="es-CL" b="1" u="sng" dirty="0" smtClean="0"/>
              <a:t>directo </a:t>
            </a:r>
            <a:r>
              <a:rPr lang="es-CL" b="1" u="sng" dirty="0"/>
              <a:t>pérdida </a:t>
            </a:r>
            <a:r>
              <a:rPr lang="es-CL" b="1" u="sng" dirty="0" smtClean="0"/>
              <a:t>                                          $        10.000</a:t>
            </a:r>
          </a:p>
          <a:p>
            <a:r>
              <a:rPr lang="es-CL" b="1" u="sng" dirty="0" smtClean="0"/>
              <a:t>Diferencia                                                                        $         87.500</a:t>
            </a:r>
            <a:endParaRPr lang="es-CL" dirty="0"/>
          </a:p>
          <a:p>
            <a:r>
              <a:rPr lang="es-CL" b="1" u="sng" dirty="0" smtClean="0"/>
              <a:t>Demostración 2000 unidades x $43.75 </a:t>
            </a:r>
            <a:r>
              <a:rPr lang="es-CL" b="1" u="sng" smtClean="0"/>
              <a:t>es igual        $       87500    </a:t>
            </a:r>
            <a:endParaRPr lang="es-CL" b="1" u="sng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4086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1145853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“ b”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2537254"/>
            <a:ext cx="8689976" cy="3970638"/>
          </a:xfrm>
        </p:spPr>
        <p:txBody>
          <a:bodyPr>
            <a:normAutofit/>
          </a:bodyPr>
          <a:lstStyle/>
          <a:p>
            <a:r>
              <a:rPr lang="es-CL" b="1" dirty="0"/>
              <a:t>Ejercicio 1</a:t>
            </a:r>
          </a:p>
          <a:p>
            <a:r>
              <a:rPr lang="es-CL" dirty="0"/>
              <a:t>Pitos y Flautas, S.A. fabricó durante el periodo actual 620,000 unidades, de las cuales le quedan en</a:t>
            </a:r>
          </a:p>
          <a:p>
            <a:r>
              <a:rPr lang="es-CL" dirty="0"/>
              <a:t>existencia 40,000. El costo total de producción fue $ 30’800,000 de los cuales $ 6’000,000 son fijos. Los gastos</a:t>
            </a:r>
          </a:p>
          <a:p>
            <a:r>
              <a:rPr lang="es-CL" dirty="0"/>
              <a:t>de venta fueron $ 10’000,000, de los cuales $ 2’000,000 fueron fijos. Adicionalmente incurrió en $ 14’000,000 de</a:t>
            </a:r>
          </a:p>
          <a:p>
            <a:r>
              <a:rPr lang="es-CL" dirty="0"/>
              <a:t>gastos de administración.</a:t>
            </a:r>
          </a:p>
        </p:txBody>
      </p:sp>
    </p:spTree>
    <p:extLst>
      <p:ext uri="{BB962C8B-B14F-4D97-AF65-F5344CB8AC3E}">
        <p14:creationId xmlns:p14="http://schemas.microsoft.com/office/powerpoint/2010/main" val="417863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”b”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804086"/>
            <a:ext cx="8689976" cy="4547287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s-CL" dirty="0" smtClean="0"/>
              <a:t>El </a:t>
            </a:r>
            <a:r>
              <a:rPr lang="es-CL" dirty="0"/>
              <a:t>costo de producción unitario promedio bajo costeo absorbente </a:t>
            </a:r>
            <a:r>
              <a:rPr lang="es-CL" dirty="0" smtClean="0"/>
              <a:t>es:</a:t>
            </a:r>
          </a:p>
          <a:p>
            <a:r>
              <a:rPr lang="es-CL" dirty="0" smtClean="0"/>
              <a:t>a</a:t>
            </a:r>
            <a:r>
              <a:rPr lang="es-CL" dirty="0"/>
              <a:t>) $ 40</a:t>
            </a:r>
          </a:p>
          <a:p>
            <a:r>
              <a:rPr lang="es-CL" dirty="0" smtClean="0"/>
              <a:t>    b</a:t>
            </a:r>
            <a:r>
              <a:rPr lang="es-CL" dirty="0"/>
              <a:t>) $ 87.09</a:t>
            </a:r>
          </a:p>
          <a:p>
            <a:r>
              <a:rPr lang="es-CL" dirty="0" smtClean="0"/>
              <a:t>    c</a:t>
            </a:r>
            <a:r>
              <a:rPr lang="es-CL" dirty="0"/>
              <a:t>) $ 49.67</a:t>
            </a:r>
          </a:p>
          <a:p>
            <a:r>
              <a:rPr lang="es-CL" dirty="0" smtClean="0"/>
              <a:t>     d</a:t>
            </a:r>
            <a:r>
              <a:rPr lang="es-CL" dirty="0"/>
              <a:t>) $ 53.10</a:t>
            </a:r>
          </a:p>
        </p:txBody>
      </p:sp>
    </p:spTree>
    <p:extLst>
      <p:ext uri="{BB962C8B-B14F-4D97-AF65-F5344CB8AC3E}">
        <p14:creationId xmlns:p14="http://schemas.microsoft.com/office/powerpoint/2010/main" val="240486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</a:t>
            </a:r>
            <a:r>
              <a:rPr lang="es-CL" dirty="0" err="1" smtClean="0"/>
              <a:t>aplicado”b</a:t>
            </a:r>
            <a:r>
              <a:rPr lang="es-CL" dirty="0" smtClean="0"/>
              <a:t>”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804086"/>
            <a:ext cx="8689976" cy="4547287"/>
          </a:xfrm>
        </p:spPr>
        <p:txBody>
          <a:bodyPr>
            <a:normAutofit/>
          </a:bodyPr>
          <a:lstStyle/>
          <a:p>
            <a:r>
              <a:rPr lang="es-CL" b="1" dirty="0"/>
              <a:t>2. </a:t>
            </a:r>
            <a:r>
              <a:rPr lang="es-CL" dirty="0"/>
              <a:t>El costo de producción unitario promedio bajo costeo directo es:</a:t>
            </a:r>
          </a:p>
          <a:p>
            <a:r>
              <a:rPr lang="es-CL" dirty="0"/>
              <a:t>a) $ 40</a:t>
            </a:r>
          </a:p>
          <a:p>
            <a:r>
              <a:rPr lang="es-CL" dirty="0"/>
              <a:t>b) $ 52.90</a:t>
            </a:r>
          </a:p>
          <a:p>
            <a:r>
              <a:rPr lang="es-CL" dirty="0"/>
              <a:t>c) $ 49.67</a:t>
            </a:r>
          </a:p>
          <a:p>
            <a:r>
              <a:rPr lang="es-CL" dirty="0"/>
              <a:t>d) $ 42.75</a:t>
            </a:r>
          </a:p>
        </p:txBody>
      </p:sp>
    </p:spTree>
    <p:extLst>
      <p:ext uri="{BB962C8B-B14F-4D97-AF65-F5344CB8AC3E}">
        <p14:creationId xmlns:p14="http://schemas.microsoft.com/office/powerpoint/2010/main" val="218127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“ b”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804086"/>
            <a:ext cx="8689976" cy="4547287"/>
          </a:xfrm>
        </p:spPr>
        <p:txBody>
          <a:bodyPr>
            <a:normAutofit/>
          </a:bodyPr>
          <a:lstStyle/>
          <a:p>
            <a:r>
              <a:rPr lang="es-CL" b="1" dirty="0"/>
              <a:t>3. </a:t>
            </a:r>
            <a:r>
              <a:rPr lang="es-CL" dirty="0"/>
              <a:t>El costo del inventario bajo costeo absorbente es:</a:t>
            </a:r>
          </a:p>
          <a:p>
            <a:r>
              <a:rPr lang="es-CL" dirty="0"/>
              <a:t>a) $ 1’600,000</a:t>
            </a:r>
          </a:p>
          <a:p>
            <a:r>
              <a:rPr lang="es-CL" dirty="0"/>
              <a:t>b) $ 1’986,800</a:t>
            </a:r>
          </a:p>
          <a:p>
            <a:r>
              <a:rPr lang="es-CL" dirty="0"/>
              <a:t>c) $ 28’808,600</a:t>
            </a:r>
          </a:p>
          <a:p>
            <a:r>
              <a:rPr lang="es-CL" dirty="0"/>
              <a:t>d) $ 23’200,000</a:t>
            </a:r>
          </a:p>
        </p:txBody>
      </p:sp>
    </p:spTree>
    <p:extLst>
      <p:ext uri="{BB962C8B-B14F-4D97-AF65-F5344CB8AC3E}">
        <p14:creationId xmlns:p14="http://schemas.microsoft.com/office/powerpoint/2010/main" val="308341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“ b “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804086"/>
            <a:ext cx="8689976" cy="4547287"/>
          </a:xfrm>
        </p:spPr>
        <p:txBody>
          <a:bodyPr>
            <a:normAutofit/>
          </a:bodyPr>
          <a:lstStyle/>
          <a:p>
            <a:r>
              <a:rPr lang="es-CL" b="1" dirty="0"/>
              <a:t>4. </a:t>
            </a:r>
            <a:r>
              <a:rPr lang="es-CL" dirty="0"/>
              <a:t>El costo del inventario bajo costeo directo es:</a:t>
            </a:r>
          </a:p>
          <a:p>
            <a:r>
              <a:rPr lang="es-CL" dirty="0"/>
              <a:t>a) $ 28’808,600</a:t>
            </a:r>
          </a:p>
          <a:p>
            <a:r>
              <a:rPr lang="es-CL" dirty="0"/>
              <a:t>b) $ 23’200,000</a:t>
            </a:r>
          </a:p>
          <a:p>
            <a:r>
              <a:rPr lang="es-CL" dirty="0"/>
              <a:t>c) $ 1’986,000</a:t>
            </a:r>
          </a:p>
          <a:p>
            <a:r>
              <a:rPr lang="es-CL" dirty="0"/>
              <a:t>d) $ 1’600,000</a:t>
            </a:r>
          </a:p>
        </p:txBody>
      </p:sp>
    </p:spTree>
    <p:extLst>
      <p:ext uri="{BB962C8B-B14F-4D97-AF65-F5344CB8AC3E}">
        <p14:creationId xmlns:p14="http://schemas.microsoft.com/office/powerpoint/2010/main" val="190805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“ b “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804086"/>
            <a:ext cx="8689976" cy="4547287"/>
          </a:xfrm>
        </p:spPr>
        <p:txBody>
          <a:bodyPr>
            <a:normAutofit/>
          </a:bodyPr>
          <a:lstStyle/>
          <a:p>
            <a:r>
              <a:rPr lang="es-CL" b="1" dirty="0"/>
              <a:t>5. </a:t>
            </a:r>
            <a:r>
              <a:rPr lang="es-CL" dirty="0"/>
              <a:t>El costo de ventas bajo costeo absorbente es:</a:t>
            </a:r>
          </a:p>
          <a:p>
            <a:r>
              <a:rPr lang="es-CL" dirty="0"/>
              <a:t>a) $ 1’986,000</a:t>
            </a:r>
          </a:p>
          <a:p>
            <a:r>
              <a:rPr lang="es-CL" dirty="0"/>
              <a:t>b) $ 1’600,000</a:t>
            </a:r>
          </a:p>
          <a:p>
            <a:r>
              <a:rPr lang="es-CL" dirty="0"/>
              <a:t>c) $ 28’808,600</a:t>
            </a:r>
          </a:p>
          <a:p>
            <a:r>
              <a:rPr lang="es-CL" dirty="0"/>
              <a:t>d) $ 23’200,000</a:t>
            </a:r>
          </a:p>
        </p:txBody>
      </p:sp>
    </p:spTree>
    <p:extLst>
      <p:ext uri="{BB962C8B-B14F-4D97-AF65-F5344CB8AC3E}">
        <p14:creationId xmlns:p14="http://schemas.microsoft.com/office/powerpoint/2010/main" val="125743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“ b “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804086"/>
            <a:ext cx="8689976" cy="4547287"/>
          </a:xfrm>
        </p:spPr>
        <p:txBody>
          <a:bodyPr>
            <a:normAutofit/>
          </a:bodyPr>
          <a:lstStyle/>
          <a:p>
            <a:r>
              <a:rPr lang="es-CL" b="1" dirty="0"/>
              <a:t>6. </a:t>
            </a:r>
            <a:r>
              <a:rPr lang="es-CL" dirty="0"/>
              <a:t>El costo de ventas bajo costeo directo es:</a:t>
            </a:r>
          </a:p>
          <a:p>
            <a:r>
              <a:rPr lang="es-CL" dirty="0"/>
              <a:t>a) $ 1’986,000</a:t>
            </a:r>
          </a:p>
          <a:p>
            <a:r>
              <a:rPr lang="es-CL" dirty="0"/>
              <a:t>b) $ </a:t>
            </a:r>
            <a:r>
              <a:rPr lang="es-CL" dirty="0" smtClean="0"/>
              <a:t>1’600,000</a:t>
            </a:r>
          </a:p>
          <a:p>
            <a:r>
              <a:rPr lang="es-CL" dirty="0"/>
              <a:t>c) $ 28’808,600</a:t>
            </a:r>
          </a:p>
          <a:p>
            <a:r>
              <a:rPr lang="es-CL" dirty="0"/>
              <a:t>d) $ 23’200,000</a:t>
            </a:r>
          </a:p>
        </p:txBody>
      </p:sp>
    </p:spTree>
    <p:extLst>
      <p:ext uri="{BB962C8B-B14F-4D97-AF65-F5344CB8AC3E}">
        <p14:creationId xmlns:p14="http://schemas.microsoft.com/office/powerpoint/2010/main" val="373745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“ b “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804086"/>
            <a:ext cx="8689976" cy="4547287"/>
          </a:xfrm>
        </p:spPr>
        <p:txBody>
          <a:bodyPr>
            <a:normAutofit/>
          </a:bodyPr>
          <a:lstStyle/>
          <a:p>
            <a:r>
              <a:rPr lang="es-CL" b="1" dirty="0"/>
              <a:t>7. </a:t>
            </a:r>
            <a:r>
              <a:rPr lang="es-CL" dirty="0"/>
              <a:t>El monto de costos y gastos llevados a resultados en el ejercicio bajo costeo absorbente es:</a:t>
            </a:r>
          </a:p>
          <a:p>
            <a:r>
              <a:rPr lang="es-CL" dirty="0"/>
              <a:t>a) $ 52’808,600</a:t>
            </a:r>
          </a:p>
          <a:p>
            <a:r>
              <a:rPr lang="es-CL" dirty="0"/>
              <a:t>b) $ 28’808,600</a:t>
            </a:r>
          </a:p>
          <a:p>
            <a:r>
              <a:rPr lang="es-CL" dirty="0"/>
              <a:t>c) $ 24’000,000</a:t>
            </a:r>
          </a:p>
          <a:p>
            <a:r>
              <a:rPr lang="es-CL" dirty="0"/>
              <a:t>d) $ 10’000,000</a:t>
            </a:r>
          </a:p>
        </p:txBody>
      </p:sp>
    </p:spTree>
    <p:extLst>
      <p:ext uri="{BB962C8B-B14F-4D97-AF65-F5344CB8AC3E}">
        <p14:creationId xmlns:p14="http://schemas.microsoft.com/office/powerpoint/2010/main" val="57161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“ b “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804086"/>
            <a:ext cx="8689976" cy="4547287"/>
          </a:xfrm>
        </p:spPr>
        <p:txBody>
          <a:bodyPr>
            <a:normAutofit/>
          </a:bodyPr>
          <a:lstStyle/>
          <a:p>
            <a:r>
              <a:rPr lang="es-CL" b="1" dirty="0"/>
              <a:t>8. </a:t>
            </a:r>
            <a:r>
              <a:rPr lang="es-CL" dirty="0"/>
              <a:t>El monto de costos y gastos llevados a resultados en el ejercicio bajo costeo directo es:</a:t>
            </a:r>
          </a:p>
          <a:p>
            <a:r>
              <a:rPr lang="es-CL" dirty="0"/>
              <a:t>a) $ 47’200,000</a:t>
            </a:r>
          </a:p>
          <a:p>
            <a:r>
              <a:rPr lang="es-CL" dirty="0"/>
              <a:t>b) $ 53’200,000</a:t>
            </a:r>
          </a:p>
          <a:p>
            <a:r>
              <a:rPr lang="es-CL" dirty="0"/>
              <a:t>c) $ 30’800,000</a:t>
            </a:r>
          </a:p>
          <a:p>
            <a:r>
              <a:rPr lang="es-CL"/>
              <a:t>d) $ 30’000,000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384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2" y="535459"/>
            <a:ext cx="8689976" cy="1268627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Ejercicio aplicado “ b “ de costeo directo y absorbente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2" y="1804086"/>
            <a:ext cx="8689976" cy="4547287"/>
          </a:xfrm>
        </p:spPr>
        <p:txBody>
          <a:bodyPr>
            <a:normAutofit/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5989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t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TM04033925[[fn=Gota]]</Template>
  <TotalTime>217</TotalTime>
  <Words>899</Words>
  <Application>Microsoft Office PowerPoint</Application>
  <PresentationFormat>Panorámica</PresentationFormat>
  <Paragraphs>109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Arial</vt:lpstr>
      <vt:lpstr>Tw Cen MT</vt:lpstr>
      <vt:lpstr>Gota</vt:lpstr>
      <vt:lpstr>Ejercicio aplicado “a” de costeo directo y absorbente</vt:lpstr>
      <vt:lpstr>Ejercicio aplicado de costeo directo y absorbente</vt:lpstr>
      <vt:lpstr>Ejercicio aplicado de costeo directo y absorbente</vt:lpstr>
      <vt:lpstr>Ejercicio aplicado de costeo directo y absorbente</vt:lpstr>
      <vt:lpstr>Ejercicio aplicado de costeo directo y absorbente</vt:lpstr>
      <vt:lpstr>Ejercicio aplicado de costeo directo y absorbente</vt:lpstr>
      <vt:lpstr>Ejercicio aplicado de costeo directo y absorbente</vt:lpstr>
      <vt:lpstr>Ejercicio aplicado de costeo directo y absorbente</vt:lpstr>
      <vt:lpstr>Ejercicio aplicado de costeo directo y absorbente</vt:lpstr>
      <vt:lpstr>Ejercicio aplicado “ b” de costeo directo y absorbente</vt:lpstr>
      <vt:lpstr>Ejercicio aplicado ”b” de costeo directo y absorbente</vt:lpstr>
      <vt:lpstr>Ejercicio aplicado”b” de costeo directo y absorbente</vt:lpstr>
      <vt:lpstr>Ejercicio aplicado “ b” de costeo directo y absorbente</vt:lpstr>
      <vt:lpstr>Ejercicio aplicado “ b “ de costeo directo y absorbente</vt:lpstr>
      <vt:lpstr>Ejercicio aplicado “ b “ de costeo directo y absorbente</vt:lpstr>
      <vt:lpstr>Ejercicio aplicado “ b “ de costeo directo y absorbente</vt:lpstr>
      <vt:lpstr>Ejercicio aplicado “ b “ de costeo directo y absorbente</vt:lpstr>
      <vt:lpstr>Ejercicio aplicado “ b “ de costeo directo y absorbente</vt:lpstr>
      <vt:lpstr>Ejercicio aplicado “ b “ de costeo directo y absorbente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Ejercicio aplicado de costeo directo y absorbente</dc:title>
  <dc:creator>Norman Rodriguez Ortega</dc:creator>
  <cp:lastModifiedBy>Norman Rodriguez Ortega</cp:lastModifiedBy>
  <cp:revision>19</cp:revision>
  <dcterms:created xsi:type="dcterms:W3CDTF">2018-10-08T15:36:33Z</dcterms:created>
  <dcterms:modified xsi:type="dcterms:W3CDTF">2020-10-05T14:52:37Z</dcterms:modified>
</cp:coreProperties>
</file>