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45"/>
  </p:notesMasterIdLst>
  <p:sldIdLst>
    <p:sldId id="257" r:id="rId2"/>
    <p:sldId id="258" r:id="rId3"/>
    <p:sldId id="259" r:id="rId4"/>
    <p:sldId id="260" r:id="rId5"/>
    <p:sldId id="261" r:id="rId6"/>
    <p:sldId id="933" r:id="rId7"/>
    <p:sldId id="935" r:id="rId8"/>
    <p:sldId id="936" r:id="rId9"/>
    <p:sldId id="937" r:id="rId10"/>
    <p:sldId id="938" r:id="rId11"/>
    <p:sldId id="1000" r:id="rId12"/>
    <p:sldId id="939" r:id="rId13"/>
    <p:sldId id="940" r:id="rId14"/>
    <p:sldId id="941" r:id="rId15"/>
    <p:sldId id="942" r:id="rId16"/>
    <p:sldId id="943" r:id="rId17"/>
    <p:sldId id="944" r:id="rId18"/>
    <p:sldId id="945" r:id="rId19"/>
    <p:sldId id="946" r:id="rId20"/>
    <p:sldId id="947" r:id="rId21"/>
    <p:sldId id="948" r:id="rId22"/>
    <p:sldId id="949" r:id="rId23"/>
    <p:sldId id="950" r:id="rId24"/>
    <p:sldId id="951" r:id="rId25"/>
    <p:sldId id="955" r:id="rId26"/>
    <p:sldId id="956" r:id="rId27"/>
    <p:sldId id="912" r:id="rId28"/>
    <p:sldId id="913" r:id="rId29"/>
    <p:sldId id="914" r:id="rId30"/>
    <p:sldId id="915" r:id="rId31"/>
    <p:sldId id="916" r:id="rId32"/>
    <p:sldId id="917" r:id="rId33"/>
    <p:sldId id="985" r:id="rId34"/>
    <p:sldId id="990" r:id="rId35"/>
    <p:sldId id="991" r:id="rId36"/>
    <p:sldId id="992" r:id="rId37"/>
    <p:sldId id="993" r:id="rId38"/>
    <p:sldId id="994" r:id="rId39"/>
    <p:sldId id="995" r:id="rId40"/>
    <p:sldId id="996" r:id="rId41"/>
    <p:sldId id="999" r:id="rId42"/>
    <p:sldId id="984" r:id="rId43"/>
    <p:sldId id="987" r:id="rId44"/>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73" d="100"/>
          <a:sy n="73" d="100"/>
        </p:scale>
        <p:origin x="437"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4" Type="http://schemas.openxmlformats.org/officeDocument/2006/relationships/image" Target="../media/image2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88FB1D-1D7D-46EE-A2CD-0AC124845BB8}"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4737341C-6C12-4C71-9230-1F1A869BF323}">
      <dgm:prSet/>
      <dgm:spPr/>
      <dgm:t>
        <a:bodyPr/>
        <a:lstStyle/>
        <a:p>
          <a:r>
            <a:rPr lang="es-ES" dirty="0"/>
            <a:t>Introducción</a:t>
          </a:r>
          <a:endParaRPr lang="en-US" dirty="0"/>
        </a:p>
      </dgm:t>
    </dgm:pt>
    <dgm:pt modelId="{D878327F-9D8E-4334-A114-018EECBABB87}" type="parTrans" cxnId="{135D20C5-811F-4761-89BF-60BA56C8A435}">
      <dgm:prSet/>
      <dgm:spPr/>
      <dgm:t>
        <a:bodyPr/>
        <a:lstStyle/>
        <a:p>
          <a:endParaRPr lang="en-US"/>
        </a:p>
      </dgm:t>
    </dgm:pt>
    <dgm:pt modelId="{8FBA1DA3-19CF-4509-B7B4-9ED7E1E4933C}" type="sibTrans" cxnId="{135D20C5-811F-4761-89BF-60BA56C8A435}">
      <dgm:prSet/>
      <dgm:spPr/>
      <dgm:t>
        <a:bodyPr/>
        <a:lstStyle/>
        <a:p>
          <a:endParaRPr lang="en-US"/>
        </a:p>
      </dgm:t>
    </dgm:pt>
    <dgm:pt modelId="{2CAFD8A7-DA59-4BCF-ADA5-5DE99D69B46D}">
      <dgm:prSet/>
      <dgm:spPr/>
      <dgm:t>
        <a:bodyPr/>
        <a:lstStyle/>
        <a:p>
          <a:r>
            <a:rPr lang="es-ES" dirty="0"/>
            <a:t>U.T.1 Fundamentos de Estabilidad</a:t>
          </a:r>
          <a:endParaRPr lang="en-US" dirty="0"/>
        </a:p>
      </dgm:t>
    </dgm:pt>
    <dgm:pt modelId="{ABA4FEE7-F951-45E6-BE08-EF4A4866FB73}" type="parTrans" cxnId="{D3C75A24-F4A5-475B-A3F7-12FD8B2EAF56}">
      <dgm:prSet/>
      <dgm:spPr/>
      <dgm:t>
        <a:bodyPr/>
        <a:lstStyle/>
        <a:p>
          <a:endParaRPr lang="en-US"/>
        </a:p>
      </dgm:t>
    </dgm:pt>
    <dgm:pt modelId="{FE404FB8-F441-423E-850A-E384FA011ABB}" type="sibTrans" cxnId="{D3C75A24-F4A5-475B-A3F7-12FD8B2EAF56}">
      <dgm:prSet/>
      <dgm:spPr/>
      <dgm:t>
        <a:bodyPr/>
        <a:lstStyle/>
        <a:p>
          <a:endParaRPr lang="en-US"/>
        </a:p>
      </dgm:t>
    </dgm:pt>
    <dgm:pt modelId="{9CFDA585-C1A9-4436-8BE8-B0FC46333F59}">
      <dgm:prSet/>
      <dgm:spPr/>
      <dgm:t>
        <a:bodyPr/>
        <a:lstStyle/>
        <a:p>
          <a:r>
            <a:rPr lang="es-ES" dirty="0">
              <a:solidFill>
                <a:srgbClr val="FF0000"/>
              </a:solidFill>
            </a:rPr>
            <a:t>U.T.2 Estabilidad Estática Transversal</a:t>
          </a:r>
          <a:endParaRPr lang="en-US" dirty="0">
            <a:solidFill>
              <a:srgbClr val="FF0000"/>
            </a:solidFill>
          </a:endParaRPr>
        </a:p>
      </dgm:t>
    </dgm:pt>
    <dgm:pt modelId="{16A6037F-6489-4E8A-9FE3-9F6643BE3F2C}" type="parTrans" cxnId="{DE5772E2-205D-4EB2-8DF4-0846C7CF48B2}">
      <dgm:prSet/>
      <dgm:spPr/>
      <dgm:t>
        <a:bodyPr/>
        <a:lstStyle/>
        <a:p>
          <a:endParaRPr lang="en-US"/>
        </a:p>
      </dgm:t>
    </dgm:pt>
    <dgm:pt modelId="{FD791DEB-564A-4B0D-BCF4-2BAD6795BF73}" type="sibTrans" cxnId="{DE5772E2-205D-4EB2-8DF4-0846C7CF48B2}">
      <dgm:prSet/>
      <dgm:spPr/>
      <dgm:t>
        <a:bodyPr/>
        <a:lstStyle/>
        <a:p>
          <a:endParaRPr lang="en-US"/>
        </a:p>
      </dgm:t>
    </dgm:pt>
    <dgm:pt modelId="{F3932A8D-70A8-4C35-B960-95B2D7372110}">
      <dgm:prSet/>
      <dgm:spPr/>
      <dgm:t>
        <a:bodyPr/>
        <a:lstStyle/>
        <a:p>
          <a:r>
            <a:rPr lang="es-ES"/>
            <a:t>U.T.3 Superficie Libre y Estabilidad Dinámica</a:t>
          </a:r>
          <a:endParaRPr lang="en-US"/>
        </a:p>
      </dgm:t>
    </dgm:pt>
    <dgm:pt modelId="{3832CBA4-573A-4F4F-B866-2AF83B4873BE}" type="parTrans" cxnId="{E6A0F5A0-7BE9-4D19-B68D-5D07C18C9271}">
      <dgm:prSet/>
      <dgm:spPr/>
      <dgm:t>
        <a:bodyPr/>
        <a:lstStyle/>
        <a:p>
          <a:endParaRPr lang="en-US"/>
        </a:p>
      </dgm:t>
    </dgm:pt>
    <dgm:pt modelId="{FAF6EA0A-CE55-4F71-8F0D-35AB22D2E2D5}" type="sibTrans" cxnId="{E6A0F5A0-7BE9-4D19-B68D-5D07C18C9271}">
      <dgm:prSet/>
      <dgm:spPr/>
      <dgm:t>
        <a:bodyPr/>
        <a:lstStyle/>
        <a:p>
          <a:endParaRPr lang="en-US"/>
        </a:p>
      </dgm:t>
    </dgm:pt>
    <dgm:pt modelId="{95624E01-D861-4290-AD54-B8A3AE176B1D}">
      <dgm:prSet/>
      <dgm:spPr/>
      <dgm:t>
        <a:bodyPr/>
        <a:lstStyle/>
        <a:p>
          <a:r>
            <a:rPr lang="es-ES"/>
            <a:t>U.T.4 Estabilidad Longitudinal</a:t>
          </a:r>
          <a:endParaRPr lang="en-US"/>
        </a:p>
      </dgm:t>
    </dgm:pt>
    <dgm:pt modelId="{F5A739A2-EC63-4994-9CD5-14EA5AEC40BD}" type="parTrans" cxnId="{D29BEF22-914B-44FA-B788-9EFBED1C17EA}">
      <dgm:prSet/>
      <dgm:spPr/>
      <dgm:t>
        <a:bodyPr/>
        <a:lstStyle/>
        <a:p>
          <a:endParaRPr lang="en-US"/>
        </a:p>
      </dgm:t>
    </dgm:pt>
    <dgm:pt modelId="{F7D9996C-455C-4B91-AAE7-486645C51E5D}" type="sibTrans" cxnId="{D29BEF22-914B-44FA-B788-9EFBED1C17EA}">
      <dgm:prSet/>
      <dgm:spPr/>
      <dgm:t>
        <a:bodyPr/>
        <a:lstStyle/>
        <a:p>
          <a:endParaRPr lang="en-US"/>
        </a:p>
      </dgm:t>
    </dgm:pt>
    <dgm:pt modelId="{FAB7868A-FCCF-4F1B-BF54-2B0BCCE5F926}">
      <dgm:prSet/>
      <dgm:spPr/>
      <dgm:t>
        <a:bodyPr/>
        <a:lstStyle/>
        <a:p>
          <a:r>
            <a:rPr lang="es-ES"/>
            <a:t>U.T.5 Estabilidad con Averías y Varada</a:t>
          </a:r>
          <a:endParaRPr lang="en-US"/>
        </a:p>
      </dgm:t>
    </dgm:pt>
    <dgm:pt modelId="{A0015DE1-55A7-4DA7-B86C-6A7049089144}" type="parTrans" cxnId="{60E34A36-34E1-4C4E-B904-D4D4B4B75E5C}">
      <dgm:prSet/>
      <dgm:spPr/>
      <dgm:t>
        <a:bodyPr/>
        <a:lstStyle/>
        <a:p>
          <a:endParaRPr lang="en-US"/>
        </a:p>
      </dgm:t>
    </dgm:pt>
    <dgm:pt modelId="{82DA108F-89E7-48DE-9A37-BE2896A2ED63}" type="sibTrans" cxnId="{60E34A36-34E1-4C4E-B904-D4D4B4B75E5C}">
      <dgm:prSet/>
      <dgm:spPr/>
      <dgm:t>
        <a:bodyPr/>
        <a:lstStyle/>
        <a:p>
          <a:endParaRPr lang="en-US"/>
        </a:p>
      </dgm:t>
    </dgm:pt>
    <dgm:pt modelId="{613618DE-33A7-4F28-8279-B2AF8756D336}">
      <dgm:prSet/>
      <dgm:spPr/>
      <dgm:t>
        <a:bodyPr/>
        <a:lstStyle/>
        <a:p>
          <a:r>
            <a:rPr lang="es-ES"/>
            <a:t>U.T.6 Taller Interrogador</a:t>
          </a:r>
          <a:endParaRPr lang="en-US"/>
        </a:p>
      </dgm:t>
    </dgm:pt>
    <dgm:pt modelId="{D0079807-EBBA-438B-9957-05B75B359B9F}" type="parTrans" cxnId="{2C169DE2-7B72-47A0-AE3E-B41B8A44A8F4}">
      <dgm:prSet/>
      <dgm:spPr/>
      <dgm:t>
        <a:bodyPr/>
        <a:lstStyle/>
        <a:p>
          <a:endParaRPr lang="en-US"/>
        </a:p>
      </dgm:t>
    </dgm:pt>
    <dgm:pt modelId="{13E675E1-DA36-4BF8-A02E-42D4769C724B}" type="sibTrans" cxnId="{2C169DE2-7B72-47A0-AE3E-B41B8A44A8F4}">
      <dgm:prSet/>
      <dgm:spPr/>
      <dgm:t>
        <a:bodyPr/>
        <a:lstStyle/>
        <a:p>
          <a:endParaRPr lang="en-US"/>
        </a:p>
      </dgm:t>
    </dgm:pt>
    <dgm:pt modelId="{1192D1FE-E748-4FF8-A4E1-6261E947B98E}">
      <dgm:prSet/>
      <dgm:spPr/>
      <dgm:t>
        <a:bodyPr/>
        <a:lstStyle/>
        <a:p>
          <a:r>
            <a:rPr lang="es-ES"/>
            <a:t>U.T.7 Esfuerzo en un Buque</a:t>
          </a:r>
          <a:endParaRPr lang="en-US"/>
        </a:p>
      </dgm:t>
    </dgm:pt>
    <dgm:pt modelId="{700B54D1-C163-4768-9735-0CDBC16E4424}" type="parTrans" cxnId="{DD574933-3EDC-4E47-82A8-77BE816B9CF7}">
      <dgm:prSet/>
      <dgm:spPr/>
      <dgm:t>
        <a:bodyPr/>
        <a:lstStyle/>
        <a:p>
          <a:endParaRPr lang="en-US"/>
        </a:p>
      </dgm:t>
    </dgm:pt>
    <dgm:pt modelId="{CCF89FA8-D466-417F-B2C5-A9025DC53054}" type="sibTrans" cxnId="{DD574933-3EDC-4E47-82A8-77BE816B9CF7}">
      <dgm:prSet/>
      <dgm:spPr/>
      <dgm:t>
        <a:bodyPr/>
        <a:lstStyle/>
        <a:p>
          <a:endParaRPr lang="en-US"/>
        </a:p>
      </dgm:t>
    </dgm:pt>
    <dgm:pt modelId="{E97BCA5B-59EF-4581-9DB5-85C783BC5E75}">
      <dgm:prSet/>
      <dgm:spPr/>
      <dgm:t>
        <a:bodyPr/>
        <a:lstStyle/>
        <a:p>
          <a:r>
            <a:rPr lang="es-ES"/>
            <a:t>U.T.8 Fundamentos de Estiba</a:t>
          </a:r>
          <a:endParaRPr lang="en-US"/>
        </a:p>
      </dgm:t>
    </dgm:pt>
    <dgm:pt modelId="{8DBBC123-5F5D-4FD6-B462-1E4822595C30}" type="parTrans" cxnId="{B97644DA-9260-4825-80AD-A80CF17E84DE}">
      <dgm:prSet/>
      <dgm:spPr/>
      <dgm:t>
        <a:bodyPr/>
        <a:lstStyle/>
        <a:p>
          <a:endParaRPr lang="en-US"/>
        </a:p>
      </dgm:t>
    </dgm:pt>
    <dgm:pt modelId="{40ED7DBE-DAF1-4D66-84C1-E450B43AF010}" type="sibTrans" cxnId="{B97644DA-9260-4825-80AD-A80CF17E84DE}">
      <dgm:prSet/>
      <dgm:spPr/>
      <dgm:t>
        <a:bodyPr/>
        <a:lstStyle/>
        <a:p>
          <a:endParaRPr lang="en-US"/>
        </a:p>
      </dgm:t>
    </dgm:pt>
    <dgm:pt modelId="{9E1BFC3F-7449-46C9-9B14-4AD5F5288F82}">
      <dgm:prSet/>
      <dgm:spPr/>
      <dgm:t>
        <a:bodyPr/>
        <a:lstStyle/>
        <a:p>
          <a:r>
            <a:rPr lang="es-ES"/>
            <a:t>U.T.9 Planificación de Estiba</a:t>
          </a:r>
          <a:endParaRPr lang="en-US"/>
        </a:p>
      </dgm:t>
    </dgm:pt>
    <dgm:pt modelId="{518FAF38-648B-4C5A-B1CB-6DD8F54A6967}" type="parTrans" cxnId="{FB9437FD-9841-43AA-BD17-80A05F038D2B}">
      <dgm:prSet/>
      <dgm:spPr/>
      <dgm:t>
        <a:bodyPr/>
        <a:lstStyle/>
        <a:p>
          <a:endParaRPr lang="en-US"/>
        </a:p>
      </dgm:t>
    </dgm:pt>
    <dgm:pt modelId="{3B217DB2-B9E6-4FA7-8BEE-C1D46AB08066}" type="sibTrans" cxnId="{FB9437FD-9841-43AA-BD17-80A05F038D2B}">
      <dgm:prSet/>
      <dgm:spPr/>
      <dgm:t>
        <a:bodyPr/>
        <a:lstStyle/>
        <a:p>
          <a:endParaRPr lang="en-US"/>
        </a:p>
      </dgm:t>
    </dgm:pt>
    <dgm:pt modelId="{610215D9-A4A2-4821-95FF-CE3009DBCE38}" type="pres">
      <dgm:prSet presAssocID="{8788FB1D-1D7D-46EE-A2CD-0AC124845BB8}" presName="vert0" presStyleCnt="0">
        <dgm:presLayoutVars>
          <dgm:dir/>
          <dgm:animOne val="branch"/>
          <dgm:animLvl val="lvl"/>
        </dgm:presLayoutVars>
      </dgm:prSet>
      <dgm:spPr/>
    </dgm:pt>
    <dgm:pt modelId="{551A2865-1181-49FB-B31F-F322F973A1DC}" type="pres">
      <dgm:prSet presAssocID="{4737341C-6C12-4C71-9230-1F1A869BF323}" presName="thickLine" presStyleLbl="alignNode1" presStyleIdx="0" presStyleCnt="10"/>
      <dgm:spPr/>
    </dgm:pt>
    <dgm:pt modelId="{E31D8C68-C753-4CAC-A48C-4FBE1859B151}" type="pres">
      <dgm:prSet presAssocID="{4737341C-6C12-4C71-9230-1F1A869BF323}" presName="horz1" presStyleCnt="0"/>
      <dgm:spPr/>
    </dgm:pt>
    <dgm:pt modelId="{5A9AEF3A-9522-4644-B34D-05CFF7FFE3A9}" type="pres">
      <dgm:prSet presAssocID="{4737341C-6C12-4C71-9230-1F1A869BF323}" presName="tx1" presStyleLbl="revTx" presStyleIdx="0" presStyleCnt="10"/>
      <dgm:spPr/>
    </dgm:pt>
    <dgm:pt modelId="{E000FE45-DEA9-40F5-99BE-4678F4A6D98A}" type="pres">
      <dgm:prSet presAssocID="{4737341C-6C12-4C71-9230-1F1A869BF323}" presName="vert1" presStyleCnt="0"/>
      <dgm:spPr/>
    </dgm:pt>
    <dgm:pt modelId="{A24BBE1A-D3D8-4756-9FFF-8C2F6E49DD27}" type="pres">
      <dgm:prSet presAssocID="{2CAFD8A7-DA59-4BCF-ADA5-5DE99D69B46D}" presName="thickLine" presStyleLbl="alignNode1" presStyleIdx="1" presStyleCnt="10"/>
      <dgm:spPr/>
    </dgm:pt>
    <dgm:pt modelId="{F2025760-70A3-4862-9C0E-D145E0C3BC26}" type="pres">
      <dgm:prSet presAssocID="{2CAFD8A7-DA59-4BCF-ADA5-5DE99D69B46D}" presName="horz1" presStyleCnt="0"/>
      <dgm:spPr/>
    </dgm:pt>
    <dgm:pt modelId="{766F0777-9027-430E-8A15-912A86588C88}" type="pres">
      <dgm:prSet presAssocID="{2CAFD8A7-DA59-4BCF-ADA5-5DE99D69B46D}" presName="tx1" presStyleLbl="revTx" presStyleIdx="1" presStyleCnt="10"/>
      <dgm:spPr/>
    </dgm:pt>
    <dgm:pt modelId="{8CCE55D3-5C73-4363-8354-28FF82B3B4E9}" type="pres">
      <dgm:prSet presAssocID="{2CAFD8A7-DA59-4BCF-ADA5-5DE99D69B46D}" presName="vert1" presStyleCnt="0"/>
      <dgm:spPr/>
    </dgm:pt>
    <dgm:pt modelId="{71BDE1F7-8058-4FCE-BE3C-21DAC159C299}" type="pres">
      <dgm:prSet presAssocID="{9CFDA585-C1A9-4436-8BE8-B0FC46333F59}" presName="thickLine" presStyleLbl="alignNode1" presStyleIdx="2" presStyleCnt="10"/>
      <dgm:spPr/>
    </dgm:pt>
    <dgm:pt modelId="{A658C048-5FC9-4AE8-A1D0-4C38F3D7B422}" type="pres">
      <dgm:prSet presAssocID="{9CFDA585-C1A9-4436-8BE8-B0FC46333F59}" presName="horz1" presStyleCnt="0"/>
      <dgm:spPr/>
    </dgm:pt>
    <dgm:pt modelId="{FBB1410B-16FC-4FD4-B96F-F8FF3988A76E}" type="pres">
      <dgm:prSet presAssocID="{9CFDA585-C1A9-4436-8BE8-B0FC46333F59}" presName="tx1" presStyleLbl="revTx" presStyleIdx="2" presStyleCnt="10"/>
      <dgm:spPr/>
    </dgm:pt>
    <dgm:pt modelId="{03E7F5F1-590D-4813-B3D4-42100D4020E5}" type="pres">
      <dgm:prSet presAssocID="{9CFDA585-C1A9-4436-8BE8-B0FC46333F59}" presName="vert1" presStyleCnt="0"/>
      <dgm:spPr/>
    </dgm:pt>
    <dgm:pt modelId="{032AA8F1-D498-4C03-9C5A-758CA4722996}" type="pres">
      <dgm:prSet presAssocID="{F3932A8D-70A8-4C35-B960-95B2D7372110}" presName="thickLine" presStyleLbl="alignNode1" presStyleIdx="3" presStyleCnt="10"/>
      <dgm:spPr/>
    </dgm:pt>
    <dgm:pt modelId="{4152A365-3F44-4F08-B03F-A0A3B4E08AE9}" type="pres">
      <dgm:prSet presAssocID="{F3932A8D-70A8-4C35-B960-95B2D7372110}" presName="horz1" presStyleCnt="0"/>
      <dgm:spPr/>
    </dgm:pt>
    <dgm:pt modelId="{227C94FE-1959-45D3-BA6C-B4175ACD5400}" type="pres">
      <dgm:prSet presAssocID="{F3932A8D-70A8-4C35-B960-95B2D7372110}" presName="tx1" presStyleLbl="revTx" presStyleIdx="3" presStyleCnt="10"/>
      <dgm:spPr/>
    </dgm:pt>
    <dgm:pt modelId="{B8E96C96-1119-4AA0-9027-EBF5DFBF3894}" type="pres">
      <dgm:prSet presAssocID="{F3932A8D-70A8-4C35-B960-95B2D7372110}" presName="vert1" presStyleCnt="0"/>
      <dgm:spPr/>
    </dgm:pt>
    <dgm:pt modelId="{8EF77BFB-4B9E-4954-B410-F4CC09B68BA5}" type="pres">
      <dgm:prSet presAssocID="{95624E01-D861-4290-AD54-B8A3AE176B1D}" presName="thickLine" presStyleLbl="alignNode1" presStyleIdx="4" presStyleCnt="10"/>
      <dgm:spPr/>
    </dgm:pt>
    <dgm:pt modelId="{0CC0CA06-96F7-402E-B656-4AD1223CEB1A}" type="pres">
      <dgm:prSet presAssocID="{95624E01-D861-4290-AD54-B8A3AE176B1D}" presName="horz1" presStyleCnt="0"/>
      <dgm:spPr/>
    </dgm:pt>
    <dgm:pt modelId="{A098DC73-1ED1-4C92-866F-105A42887D5F}" type="pres">
      <dgm:prSet presAssocID="{95624E01-D861-4290-AD54-B8A3AE176B1D}" presName="tx1" presStyleLbl="revTx" presStyleIdx="4" presStyleCnt="10"/>
      <dgm:spPr/>
    </dgm:pt>
    <dgm:pt modelId="{B91B52D8-688C-40D1-B1A8-EA0E707C8FF7}" type="pres">
      <dgm:prSet presAssocID="{95624E01-D861-4290-AD54-B8A3AE176B1D}" presName="vert1" presStyleCnt="0"/>
      <dgm:spPr/>
    </dgm:pt>
    <dgm:pt modelId="{931B0F3C-5135-4FED-8B71-11160F76862F}" type="pres">
      <dgm:prSet presAssocID="{FAB7868A-FCCF-4F1B-BF54-2B0BCCE5F926}" presName="thickLine" presStyleLbl="alignNode1" presStyleIdx="5" presStyleCnt="10"/>
      <dgm:spPr/>
    </dgm:pt>
    <dgm:pt modelId="{DB6CDDFC-ED47-44DE-9502-FD9FFCD955AB}" type="pres">
      <dgm:prSet presAssocID="{FAB7868A-FCCF-4F1B-BF54-2B0BCCE5F926}" presName="horz1" presStyleCnt="0"/>
      <dgm:spPr/>
    </dgm:pt>
    <dgm:pt modelId="{3E7F518F-430F-45C9-8A10-C0F36ED0699D}" type="pres">
      <dgm:prSet presAssocID="{FAB7868A-FCCF-4F1B-BF54-2B0BCCE5F926}" presName="tx1" presStyleLbl="revTx" presStyleIdx="5" presStyleCnt="10"/>
      <dgm:spPr/>
    </dgm:pt>
    <dgm:pt modelId="{D313A46E-A48A-4473-BDAD-18CF88EC56C5}" type="pres">
      <dgm:prSet presAssocID="{FAB7868A-FCCF-4F1B-BF54-2B0BCCE5F926}" presName="vert1" presStyleCnt="0"/>
      <dgm:spPr/>
    </dgm:pt>
    <dgm:pt modelId="{006B573E-9C79-41F2-A94B-D9BD8CAEA521}" type="pres">
      <dgm:prSet presAssocID="{613618DE-33A7-4F28-8279-B2AF8756D336}" presName="thickLine" presStyleLbl="alignNode1" presStyleIdx="6" presStyleCnt="10"/>
      <dgm:spPr/>
    </dgm:pt>
    <dgm:pt modelId="{4C9387CF-8524-4A2B-B89A-13393600402B}" type="pres">
      <dgm:prSet presAssocID="{613618DE-33A7-4F28-8279-B2AF8756D336}" presName="horz1" presStyleCnt="0"/>
      <dgm:spPr/>
    </dgm:pt>
    <dgm:pt modelId="{44A0DE21-0963-4E9E-AA2D-740B6FD6BA17}" type="pres">
      <dgm:prSet presAssocID="{613618DE-33A7-4F28-8279-B2AF8756D336}" presName="tx1" presStyleLbl="revTx" presStyleIdx="6" presStyleCnt="10"/>
      <dgm:spPr/>
    </dgm:pt>
    <dgm:pt modelId="{30BC54B9-17E0-4505-8917-B91D5B7F80AE}" type="pres">
      <dgm:prSet presAssocID="{613618DE-33A7-4F28-8279-B2AF8756D336}" presName="vert1" presStyleCnt="0"/>
      <dgm:spPr/>
    </dgm:pt>
    <dgm:pt modelId="{9E6AC3F7-017C-40D4-BAC9-57D1296376C4}" type="pres">
      <dgm:prSet presAssocID="{1192D1FE-E748-4FF8-A4E1-6261E947B98E}" presName="thickLine" presStyleLbl="alignNode1" presStyleIdx="7" presStyleCnt="10"/>
      <dgm:spPr/>
    </dgm:pt>
    <dgm:pt modelId="{0309F849-B6A1-4D0D-94BC-14898890719A}" type="pres">
      <dgm:prSet presAssocID="{1192D1FE-E748-4FF8-A4E1-6261E947B98E}" presName="horz1" presStyleCnt="0"/>
      <dgm:spPr/>
    </dgm:pt>
    <dgm:pt modelId="{616B79BB-10E5-45D9-AC06-B85C58233A5F}" type="pres">
      <dgm:prSet presAssocID="{1192D1FE-E748-4FF8-A4E1-6261E947B98E}" presName="tx1" presStyleLbl="revTx" presStyleIdx="7" presStyleCnt="10"/>
      <dgm:spPr/>
    </dgm:pt>
    <dgm:pt modelId="{1950016E-D4BB-4EEA-A643-38654DB7BEC1}" type="pres">
      <dgm:prSet presAssocID="{1192D1FE-E748-4FF8-A4E1-6261E947B98E}" presName="vert1" presStyleCnt="0"/>
      <dgm:spPr/>
    </dgm:pt>
    <dgm:pt modelId="{B61BD457-1DEA-4E7B-84D9-DBB8795C3CF0}" type="pres">
      <dgm:prSet presAssocID="{E97BCA5B-59EF-4581-9DB5-85C783BC5E75}" presName="thickLine" presStyleLbl="alignNode1" presStyleIdx="8" presStyleCnt="10"/>
      <dgm:spPr/>
    </dgm:pt>
    <dgm:pt modelId="{7283CB3E-EDDA-4BD3-A178-1218F8D9B40F}" type="pres">
      <dgm:prSet presAssocID="{E97BCA5B-59EF-4581-9DB5-85C783BC5E75}" presName="horz1" presStyleCnt="0"/>
      <dgm:spPr/>
    </dgm:pt>
    <dgm:pt modelId="{B89F1CCA-991F-4C70-8625-968D97556B48}" type="pres">
      <dgm:prSet presAssocID="{E97BCA5B-59EF-4581-9DB5-85C783BC5E75}" presName="tx1" presStyleLbl="revTx" presStyleIdx="8" presStyleCnt="10"/>
      <dgm:spPr/>
    </dgm:pt>
    <dgm:pt modelId="{E0D9356F-B43C-4F6B-80A0-0D6074C4DFE2}" type="pres">
      <dgm:prSet presAssocID="{E97BCA5B-59EF-4581-9DB5-85C783BC5E75}" presName="vert1" presStyleCnt="0"/>
      <dgm:spPr/>
    </dgm:pt>
    <dgm:pt modelId="{5C156C3B-2F5F-41E4-95FB-FF9C9BB6348E}" type="pres">
      <dgm:prSet presAssocID="{9E1BFC3F-7449-46C9-9B14-4AD5F5288F82}" presName="thickLine" presStyleLbl="alignNode1" presStyleIdx="9" presStyleCnt="10"/>
      <dgm:spPr/>
    </dgm:pt>
    <dgm:pt modelId="{B9ECA924-40FB-4AB3-B263-78F3FED84E1A}" type="pres">
      <dgm:prSet presAssocID="{9E1BFC3F-7449-46C9-9B14-4AD5F5288F82}" presName="horz1" presStyleCnt="0"/>
      <dgm:spPr/>
    </dgm:pt>
    <dgm:pt modelId="{1D6ED61D-2358-498C-A4CE-94873993CFA4}" type="pres">
      <dgm:prSet presAssocID="{9E1BFC3F-7449-46C9-9B14-4AD5F5288F82}" presName="tx1" presStyleLbl="revTx" presStyleIdx="9" presStyleCnt="10"/>
      <dgm:spPr/>
    </dgm:pt>
    <dgm:pt modelId="{ED0F5718-C0AF-405A-8160-5DB723A4EC8B}" type="pres">
      <dgm:prSet presAssocID="{9E1BFC3F-7449-46C9-9B14-4AD5F5288F82}" presName="vert1" presStyleCnt="0"/>
      <dgm:spPr/>
    </dgm:pt>
  </dgm:ptLst>
  <dgm:cxnLst>
    <dgm:cxn modelId="{A8428805-4BFE-4D55-820E-9C1F4E9A9AAB}" type="presOf" srcId="{FAB7868A-FCCF-4F1B-BF54-2B0BCCE5F926}" destId="{3E7F518F-430F-45C9-8A10-C0F36ED0699D}" srcOrd="0" destOrd="0" presId="urn:microsoft.com/office/officeart/2008/layout/LinedList"/>
    <dgm:cxn modelId="{1B182E1A-949E-4988-98CA-08374B399AA7}" type="presOf" srcId="{613618DE-33A7-4F28-8279-B2AF8756D336}" destId="{44A0DE21-0963-4E9E-AA2D-740B6FD6BA17}" srcOrd="0" destOrd="0" presId="urn:microsoft.com/office/officeart/2008/layout/LinedList"/>
    <dgm:cxn modelId="{D29BEF22-914B-44FA-B788-9EFBED1C17EA}" srcId="{8788FB1D-1D7D-46EE-A2CD-0AC124845BB8}" destId="{95624E01-D861-4290-AD54-B8A3AE176B1D}" srcOrd="4" destOrd="0" parTransId="{F5A739A2-EC63-4994-9CD5-14EA5AEC40BD}" sibTransId="{F7D9996C-455C-4B91-AAE7-486645C51E5D}"/>
    <dgm:cxn modelId="{D3C75A24-F4A5-475B-A3F7-12FD8B2EAF56}" srcId="{8788FB1D-1D7D-46EE-A2CD-0AC124845BB8}" destId="{2CAFD8A7-DA59-4BCF-ADA5-5DE99D69B46D}" srcOrd="1" destOrd="0" parTransId="{ABA4FEE7-F951-45E6-BE08-EF4A4866FB73}" sibTransId="{FE404FB8-F441-423E-850A-E384FA011ABB}"/>
    <dgm:cxn modelId="{CC305E32-9BFE-4847-A250-30AA99FA8892}" type="presOf" srcId="{F3932A8D-70A8-4C35-B960-95B2D7372110}" destId="{227C94FE-1959-45D3-BA6C-B4175ACD5400}" srcOrd="0" destOrd="0" presId="urn:microsoft.com/office/officeart/2008/layout/LinedList"/>
    <dgm:cxn modelId="{DD574933-3EDC-4E47-82A8-77BE816B9CF7}" srcId="{8788FB1D-1D7D-46EE-A2CD-0AC124845BB8}" destId="{1192D1FE-E748-4FF8-A4E1-6261E947B98E}" srcOrd="7" destOrd="0" parTransId="{700B54D1-C163-4768-9735-0CDBC16E4424}" sibTransId="{CCF89FA8-D466-417F-B2C5-A9025DC53054}"/>
    <dgm:cxn modelId="{60E34A36-34E1-4C4E-B904-D4D4B4B75E5C}" srcId="{8788FB1D-1D7D-46EE-A2CD-0AC124845BB8}" destId="{FAB7868A-FCCF-4F1B-BF54-2B0BCCE5F926}" srcOrd="5" destOrd="0" parTransId="{A0015DE1-55A7-4DA7-B86C-6A7049089144}" sibTransId="{82DA108F-89E7-48DE-9A37-BE2896A2ED63}"/>
    <dgm:cxn modelId="{6A8F6684-8C71-463E-A204-44C8A4E97295}" type="presOf" srcId="{2CAFD8A7-DA59-4BCF-ADA5-5DE99D69B46D}" destId="{766F0777-9027-430E-8A15-912A86588C88}" srcOrd="0" destOrd="0" presId="urn:microsoft.com/office/officeart/2008/layout/LinedList"/>
    <dgm:cxn modelId="{4F6D9197-CEC2-4D9E-9FB4-997E85C35414}" type="presOf" srcId="{95624E01-D861-4290-AD54-B8A3AE176B1D}" destId="{A098DC73-1ED1-4C92-866F-105A42887D5F}" srcOrd="0" destOrd="0" presId="urn:microsoft.com/office/officeart/2008/layout/LinedList"/>
    <dgm:cxn modelId="{73A5E29C-D599-45DB-836C-7E0E0AA59B92}" type="presOf" srcId="{9E1BFC3F-7449-46C9-9B14-4AD5F5288F82}" destId="{1D6ED61D-2358-498C-A4CE-94873993CFA4}" srcOrd="0" destOrd="0" presId="urn:microsoft.com/office/officeart/2008/layout/LinedList"/>
    <dgm:cxn modelId="{E93C57A0-FF09-410A-A854-7329A2C05EC2}" type="presOf" srcId="{9CFDA585-C1A9-4436-8BE8-B0FC46333F59}" destId="{FBB1410B-16FC-4FD4-B96F-F8FF3988A76E}" srcOrd="0" destOrd="0" presId="urn:microsoft.com/office/officeart/2008/layout/LinedList"/>
    <dgm:cxn modelId="{E6A0F5A0-7BE9-4D19-B68D-5D07C18C9271}" srcId="{8788FB1D-1D7D-46EE-A2CD-0AC124845BB8}" destId="{F3932A8D-70A8-4C35-B960-95B2D7372110}" srcOrd="3" destOrd="0" parTransId="{3832CBA4-573A-4F4F-B866-2AF83B4873BE}" sibTransId="{FAF6EA0A-CE55-4F71-8F0D-35AB22D2E2D5}"/>
    <dgm:cxn modelId="{1ECD97C1-1699-49B4-B94B-F14207BAC7E8}" type="presOf" srcId="{8788FB1D-1D7D-46EE-A2CD-0AC124845BB8}" destId="{610215D9-A4A2-4821-95FF-CE3009DBCE38}" srcOrd="0" destOrd="0" presId="urn:microsoft.com/office/officeart/2008/layout/LinedList"/>
    <dgm:cxn modelId="{135D20C5-811F-4761-89BF-60BA56C8A435}" srcId="{8788FB1D-1D7D-46EE-A2CD-0AC124845BB8}" destId="{4737341C-6C12-4C71-9230-1F1A869BF323}" srcOrd="0" destOrd="0" parTransId="{D878327F-9D8E-4334-A114-018EECBABB87}" sibTransId="{8FBA1DA3-19CF-4509-B7B4-9ED7E1E4933C}"/>
    <dgm:cxn modelId="{A24A8AC7-5269-4CF1-8A15-F24D3AEDB334}" type="presOf" srcId="{1192D1FE-E748-4FF8-A4E1-6261E947B98E}" destId="{616B79BB-10E5-45D9-AC06-B85C58233A5F}" srcOrd="0" destOrd="0" presId="urn:microsoft.com/office/officeart/2008/layout/LinedList"/>
    <dgm:cxn modelId="{B97644DA-9260-4825-80AD-A80CF17E84DE}" srcId="{8788FB1D-1D7D-46EE-A2CD-0AC124845BB8}" destId="{E97BCA5B-59EF-4581-9DB5-85C783BC5E75}" srcOrd="8" destOrd="0" parTransId="{8DBBC123-5F5D-4FD6-B462-1E4822595C30}" sibTransId="{40ED7DBE-DAF1-4D66-84C1-E450B43AF010}"/>
    <dgm:cxn modelId="{DE5772E2-205D-4EB2-8DF4-0846C7CF48B2}" srcId="{8788FB1D-1D7D-46EE-A2CD-0AC124845BB8}" destId="{9CFDA585-C1A9-4436-8BE8-B0FC46333F59}" srcOrd="2" destOrd="0" parTransId="{16A6037F-6489-4E8A-9FE3-9F6643BE3F2C}" sibTransId="{FD791DEB-564A-4B0D-BCF4-2BAD6795BF73}"/>
    <dgm:cxn modelId="{2C169DE2-7B72-47A0-AE3E-B41B8A44A8F4}" srcId="{8788FB1D-1D7D-46EE-A2CD-0AC124845BB8}" destId="{613618DE-33A7-4F28-8279-B2AF8756D336}" srcOrd="6" destOrd="0" parTransId="{D0079807-EBBA-438B-9957-05B75B359B9F}" sibTransId="{13E675E1-DA36-4BF8-A02E-42D4769C724B}"/>
    <dgm:cxn modelId="{CAFC56F0-C40E-44FC-A4AB-F56668A05657}" type="presOf" srcId="{E97BCA5B-59EF-4581-9DB5-85C783BC5E75}" destId="{B89F1CCA-991F-4C70-8625-968D97556B48}" srcOrd="0" destOrd="0" presId="urn:microsoft.com/office/officeart/2008/layout/LinedList"/>
    <dgm:cxn modelId="{19CE7BF0-97F7-423D-A15B-42DBF1B940F1}" type="presOf" srcId="{4737341C-6C12-4C71-9230-1F1A869BF323}" destId="{5A9AEF3A-9522-4644-B34D-05CFF7FFE3A9}" srcOrd="0" destOrd="0" presId="urn:microsoft.com/office/officeart/2008/layout/LinedList"/>
    <dgm:cxn modelId="{FB9437FD-9841-43AA-BD17-80A05F038D2B}" srcId="{8788FB1D-1D7D-46EE-A2CD-0AC124845BB8}" destId="{9E1BFC3F-7449-46C9-9B14-4AD5F5288F82}" srcOrd="9" destOrd="0" parTransId="{518FAF38-648B-4C5A-B1CB-6DD8F54A6967}" sibTransId="{3B217DB2-B9E6-4FA7-8BEE-C1D46AB08066}"/>
    <dgm:cxn modelId="{892B8980-5BEA-423C-93B1-0E0279CB13D9}" type="presParOf" srcId="{610215D9-A4A2-4821-95FF-CE3009DBCE38}" destId="{551A2865-1181-49FB-B31F-F322F973A1DC}" srcOrd="0" destOrd="0" presId="urn:microsoft.com/office/officeart/2008/layout/LinedList"/>
    <dgm:cxn modelId="{5C5345D2-94DC-4563-A2D7-0B5F0563F719}" type="presParOf" srcId="{610215D9-A4A2-4821-95FF-CE3009DBCE38}" destId="{E31D8C68-C753-4CAC-A48C-4FBE1859B151}" srcOrd="1" destOrd="0" presId="urn:microsoft.com/office/officeart/2008/layout/LinedList"/>
    <dgm:cxn modelId="{72E6AF0F-A543-421C-AACB-02D82369549E}" type="presParOf" srcId="{E31D8C68-C753-4CAC-A48C-4FBE1859B151}" destId="{5A9AEF3A-9522-4644-B34D-05CFF7FFE3A9}" srcOrd="0" destOrd="0" presId="urn:microsoft.com/office/officeart/2008/layout/LinedList"/>
    <dgm:cxn modelId="{4DDDFA96-CFB7-432D-BB5D-7EC55F39CB11}" type="presParOf" srcId="{E31D8C68-C753-4CAC-A48C-4FBE1859B151}" destId="{E000FE45-DEA9-40F5-99BE-4678F4A6D98A}" srcOrd="1" destOrd="0" presId="urn:microsoft.com/office/officeart/2008/layout/LinedList"/>
    <dgm:cxn modelId="{F3D0B8B4-8DCC-4AA4-BA8F-B8B902DF4356}" type="presParOf" srcId="{610215D9-A4A2-4821-95FF-CE3009DBCE38}" destId="{A24BBE1A-D3D8-4756-9FFF-8C2F6E49DD27}" srcOrd="2" destOrd="0" presId="urn:microsoft.com/office/officeart/2008/layout/LinedList"/>
    <dgm:cxn modelId="{2D11E9AC-5CEC-4DA2-A6C6-D57CF9DB4431}" type="presParOf" srcId="{610215D9-A4A2-4821-95FF-CE3009DBCE38}" destId="{F2025760-70A3-4862-9C0E-D145E0C3BC26}" srcOrd="3" destOrd="0" presId="urn:microsoft.com/office/officeart/2008/layout/LinedList"/>
    <dgm:cxn modelId="{4858510D-60A7-487B-928F-F0F5C883F378}" type="presParOf" srcId="{F2025760-70A3-4862-9C0E-D145E0C3BC26}" destId="{766F0777-9027-430E-8A15-912A86588C88}" srcOrd="0" destOrd="0" presId="urn:microsoft.com/office/officeart/2008/layout/LinedList"/>
    <dgm:cxn modelId="{52DD995E-9F58-468C-B017-9437FD1D0CE1}" type="presParOf" srcId="{F2025760-70A3-4862-9C0E-D145E0C3BC26}" destId="{8CCE55D3-5C73-4363-8354-28FF82B3B4E9}" srcOrd="1" destOrd="0" presId="urn:microsoft.com/office/officeart/2008/layout/LinedList"/>
    <dgm:cxn modelId="{FDECF3C8-FCD6-433C-B809-1BC31A563A3C}" type="presParOf" srcId="{610215D9-A4A2-4821-95FF-CE3009DBCE38}" destId="{71BDE1F7-8058-4FCE-BE3C-21DAC159C299}" srcOrd="4" destOrd="0" presId="urn:microsoft.com/office/officeart/2008/layout/LinedList"/>
    <dgm:cxn modelId="{92E15D48-4FA8-444D-9C80-7B0DB715BDA7}" type="presParOf" srcId="{610215D9-A4A2-4821-95FF-CE3009DBCE38}" destId="{A658C048-5FC9-4AE8-A1D0-4C38F3D7B422}" srcOrd="5" destOrd="0" presId="urn:microsoft.com/office/officeart/2008/layout/LinedList"/>
    <dgm:cxn modelId="{537CF8DF-97CD-42AA-86FB-FADB652278A6}" type="presParOf" srcId="{A658C048-5FC9-4AE8-A1D0-4C38F3D7B422}" destId="{FBB1410B-16FC-4FD4-B96F-F8FF3988A76E}" srcOrd="0" destOrd="0" presId="urn:microsoft.com/office/officeart/2008/layout/LinedList"/>
    <dgm:cxn modelId="{67F14C63-1ED1-411E-803C-DFC1A1A6DAD4}" type="presParOf" srcId="{A658C048-5FC9-4AE8-A1D0-4C38F3D7B422}" destId="{03E7F5F1-590D-4813-B3D4-42100D4020E5}" srcOrd="1" destOrd="0" presId="urn:microsoft.com/office/officeart/2008/layout/LinedList"/>
    <dgm:cxn modelId="{286DCB90-FC75-4F27-AC83-54558A5DA077}" type="presParOf" srcId="{610215D9-A4A2-4821-95FF-CE3009DBCE38}" destId="{032AA8F1-D498-4C03-9C5A-758CA4722996}" srcOrd="6" destOrd="0" presId="urn:microsoft.com/office/officeart/2008/layout/LinedList"/>
    <dgm:cxn modelId="{780F206E-8CE5-4B9C-82C6-51CAC686F5DF}" type="presParOf" srcId="{610215D9-A4A2-4821-95FF-CE3009DBCE38}" destId="{4152A365-3F44-4F08-B03F-A0A3B4E08AE9}" srcOrd="7" destOrd="0" presId="urn:microsoft.com/office/officeart/2008/layout/LinedList"/>
    <dgm:cxn modelId="{0416329B-1C94-44F1-B2A3-50D74B2E49F3}" type="presParOf" srcId="{4152A365-3F44-4F08-B03F-A0A3B4E08AE9}" destId="{227C94FE-1959-45D3-BA6C-B4175ACD5400}" srcOrd="0" destOrd="0" presId="urn:microsoft.com/office/officeart/2008/layout/LinedList"/>
    <dgm:cxn modelId="{1607ECB4-CF15-4C53-AECD-B2C2B320EFF4}" type="presParOf" srcId="{4152A365-3F44-4F08-B03F-A0A3B4E08AE9}" destId="{B8E96C96-1119-4AA0-9027-EBF5DFBF3894}" srcOrd="1" destOrd="0" presId="urn:microsoft.com/office/officeart/2008/layout/LinedList"/>
    <dgm:cxn modelId="{1EAFA250-1D39-4D1B-A368-475658B397AD}" type="presParOf" srcId="{610215D9-A4A2-4821-95FF-CE3009DBCE38}" destId="{8EF77BFB-4B9E-4954-B410-F4CC09B68BA5}" srcOrd="8" destOrd="0" presId="urn:microsoft.com/office/officeart/2008/layout/LinedList"/>
    <dgm:cxn modelId="{7E736098-1C0E-4C96-B37E-9F70148E6399}" type="presParOf" srcId="{610215D9-A4A2-4821-95FF-CE3009DBCE38}" destId="{0CC0CA06-96F7-402E-B656-4AD1223CEB1A}" srcOrd="9" destOrd="0" presId="urn:microsoft.com/office/officeart/2008/layout/LinedList"/>
    <dgm:cxn modelId="{28CCB615-2D5D-4125-ADD0-7C76A9E106E4}" type="presParOf" srcId="{0CC0CA06-96F7-402E-B656-4AD1223CEB1A}" destId="{A098DC73-1ED1-4C92-866F-105A42887D5F}" srcOrd="0" destOrd="0" presId="urn:microsoft.com/office/officeart/2008/layout/LinedList"/>
    <dgm:cxn modelId="{05A85C81-AEA1-4B27-ABAA-2703B977F305}" type="presParOf" srcId="{0CC0CA06-96F7-402E-B656-4AD1223CEB1A}" destId="{B91B52D8-688C-40D1-B1A8-EA0E707C8FF7}" srcOrd="1" destOrd="0" presId="urn:microsoft.com/office/officeart/2008/layout/LinedList"/>
    <dgm:cxn modelId="{CBE83D7E-6B00-460C-B56D-8106B4C3A5CC}" type="presParOf" srcId="{610215D9-A4A2-4821-95FF-CE3009DBCE38}" destId="{931B0F3C-5135-4FED-8B71-11160F76862F}" srcOrd="10" destOrd="0" presId="urn:microsoft.com/office/officeart/2008/layout/LinedList"/>
    <dgm:cxn modelId="{CB4EB055-B96A-4840-954C-4D84A5A5DA47}" type="presParOf" srcId="{610215D9-A4A2-4821-95FF-CE3009DBCE38}" destId="{DB6CDDFC-ED47-44DE-9502-FD9FFCD955AB}" srcOrd="11" destOrd="0" presId="urn:microsoft.com/office/officeart/2008/layout/LinedList"/>
    <dgm:cxn modelId="{B63B643E-3A6A-48B1-8087-A43B7080F37F}" type="presParOf" srcId="{DB6CDDFC-ED47-44DE-9502-FD9FFCD955AB}" destId="{3E7F518F-430F-45C9-8A10-C0F36ED0699D}" srcOrd="0" destOrd="0" presId="urn:microsoft.com/office/officeart/2008/layout/LinedList"/>
    <dgm:cxn modelId="{B836389F-1F39-4F9C-A7B7-9CF8ECAF938E}" type="presParOf" srcId="{DB6CDDFC-ED47-44DE-9502-FD9FFCD955AB}" destId="{D313A46E-A48A-4473-BDAD-18CF88EC56C5}" srcOrd="1" destOrd="0" presId="urn:microsoft.com/office/officeart/2008/layout/LinedList"/>
    <dgm:cxn modelId="{1292CABA-525E-4ABD-ABE2-21C672D4DE1E}" type="presParOf" srcId="{610215D9-A4A2-4821-95FF-CE3009DBCE38}" destId="{006B573E-9C79-41F2-A94B-D9BD8CAEA521}" srcOrd="12" destOrd="0" presId="urn:microsoft.com/office/officeart/2008/layout/LinedList"/>
    <dgm:cxn modelId="{1B905CC5-DB4B-417C-93C3-E6B44B7DAFD4}" type="presParOf" srcId="{610215D9-A4A2-4821-95FF-CE3009DBCE38}" destId="{4C9387CF-8524-4A2B-B89A-13393600402B}" srcOrd="13" destOrd="0" presId="urn:microsoft.com/office/officeart/2008/layout/LinedList"/>
    <dgm:cxn modelId="{9FE6E618-9CAB-43DD-B8BF-B6B06399E63A}" type="presParOf" srcId="{4C9387CF-8524-4A2B-B89A-13393600402B}" destId="{44A0DE21-0963-4E9E-AA2D-740B6FD6BA17}" srcOrd="0" destOrd="0" presId="urn:microsoft.com/office/officeart/2008/layout/LinedList"/>
    <dgm:cxn modelId="{15370ECC-21FC-452E-919E-CAEF193AADC7}" type="presParOf" srcId="{4C9387CF-8524-4A2B-B89A-13393600402B}" destId="{30BC54B9-17E0-4505-8917-B91D5B7F80AE}" srcOrd="1" destOrd="0" presId="urn:microsoft.com/office/officeart/2008/layout/LinedList"/>
    <dgm:cxn modelId="{716E1CB3-E6A5-43D4-B3DE-124CBC7B1A19}" type="presParOf" srcId="{610215D9-A4A2-4821-95FF-CE3009DBCE38}" destId="{9E6AC3F7-017C-40D4-BAC9-57D1296376C4}" srcOrd="14" destOrd="0" presId="urn:microsoft.com/office/officeart/2008/layout/LinedList"/>
    <dgm:cxn modelId="{A80C0A4F-87C4-4BA3-BE76-888D48B641A7}" type="presParOf" srcId="{610215D9-A4A2-4821-95FF-CE3009DBCE38}" destId="{0309F849-B6A1-4D0D-94BC-14898890719A}" srcOrd="15" destOrd="0" presId="urn:microsoft.com/office/officeart/2008/layout/LinedList"/>
    <dgm:cxn modelId="{06BD8B66-3DE6-4259-8D20-E8506B1E2B9C}" type="presParOf" srcId="{0309F849-B6A1-4D0D-94BC-14898890719A}" destId="{616B79BB-10E5-45D9-AC06-B85C58233A5F}" srcOrd="0" destOrd="0" presId="urn:microsoft.com/office/officeart/2008/layout/LinedList"/>
    <dgm:cxn modelId="{6515809A-49F0-4DC1-8CDE-7B93FBC0AEDF}" type="presParOf" srcId="{0309F849-B6A1-4D0D-94BC-14898890719A}" destId="{1950016E-D4BB-4EEA-A643-38654DB7BEC1}" srcOrd="1" destOrd="0" presId="urn:microsoft.com/office/officeart/2008/layout/LinedList"/>
    <dgm:cxn modelId="{59B08D08-FFDC-43A8-AF3B-79371E832B2B}" type="presParOf" srcId="{610215D9-A4A2-4821-95FF-CE3009DBCE38}" destId="{B61BD457-1DEA-4E7B-84D9-DBB8795C3CF0}" srcOrd="16" destOrd="0" presId="urn:microsoft.com/office/officeart/2008/layout/LinedList"/>
    <dgm:cxn modelId="{BC02F946-658B-4F12-87ED-1BE27D51C485}" type="presParOf" srcId="{610215D9-A4A2-4821-95FF-CE3009DBCE38}" destId="{7283CB3E-EDDA-4BD3-A178-1218F8D9B40F}" srcOrd="17" destOrd="0" presId="urn:microsoft.com/office/officeart/2008/layout/LinedList"/>
    <dgm:cxn modelId="{E4E7B642-F9E6-4D8D-8530-F2BE4AEAB118}" type="presParOf" srcId="{7283CB3E-EDDA-4BD3-A178-1218F8D9B40F}" destId="{B89F1CCA-991F-4C70-8625-968D97556B48}" srcOrd="0" destOrd="0" presId="urn:microsoft.com/office/officeart/2008/layout/LinedList"/>
    <dgm:cxn modelId="{0C93B502-2DE9-4CAC-88C3-15F7C8E37829}" type="presParOf" srcId="{7283CB3E-EDDA-4BD3-A178-1218F8D9B40F}" destId="{E0D9356F-B43C-4F6B-80A0-0D6074C4DFE2}" srcOrd="1" destOrd="0" presId="urn:microsoft.com/office/officeart/2008/layout/LinedList"/>
    <dgm:cxn modelId="{42E20C75-3C0D-4008-8161-3A014E15FFC8}" type="presParOf" srcId="{610215D9-A4A2-4821-95FF-CE3009DBCE38}" destId="{5C156C3B-2F5F-41E4-95FB-FF9C9BB6348E}" srcOrd="18" destOrd="0" presId="urn:microsoft.com/office/officeart/2008/layout/LinedList"/>
    <dgm:cxn modelId="{5EC010B1-B2B5-4857-B60B-104B17474630}" type="presParOf" srcId="{610215D9-A4A2-4821-95FF-CE3009DBCE38}" destId="{B9ECA924-40FB-4AB3-B263-78F3FED84E1A}" srcOrd="19" destOrd="0" presId="urn:microsoft.com/office/officeart/2008/layout/LinedList"/>
    <dgm:cxn modelId="{FC32A5CD-D782-4EB0-861B-89FB9BA3B716}" type="presParOf" srcId="{B9ECA924-40FB-4AB3-B263-78F3FED84E1A}" destId="{1D6ED61D-2358-498C-A4CE-94873993CFA4}" srcOrd="0" destOrd="0" presId="urn:microsoft.com/office/officeart/2008/layout/LinedList"/>
    <dgm:cxn modelId="{3EB16A5E-9189-421E-BF82-B9397BA921B1}" type="presParOf" srcId="{B9ECA924-40FB-4AB3-B263-78F3FED84E1A}" destId="{ED0F5718-C0AF-405A-8160-5DB723A4EC8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7948C1-7DE5-4042-AC3A-03614752BCAA}" type="doc">
      <dgm:prSet loTypeId="urn:microsoft.com/office/officeart/2018/2/layout/IconLabelDescriptionList" loCatId="icon" qsTypeId="urn:microsoft.com/office/officeart/2005/8/quickstyle/simple1" qsCatId="simple" csTypeId="urn:microsoft.com/office/officeart/2005/8/colors/accent1_2" csCatId="accent1" phldr="1"/>
      <dgm:spPr/>
      <dgm:t>
        <a:bodyPr/>
        <a:lstStyle/>
        <a:p>
          <a:endParaRPr lang="en-US"/>
        </a:p>
      </dgm:t>
    </dgm:pt>
    <dgm:pt modelId="{892C5CC7-06CB-44DF-B970-C9AD308494B8}">
      <dgm:prSet/>
      <dgm:spPr/>
      <dgm:t>
        <a:bodyPr/>
        <a:lstStyle/>
        <a:p>
          <a:pPr>
            <a:lnSpc>
              <a:spcPct val="100000"/>
            </a:lnSpc>
            <a:defRPr b="1"/>
          </a:pPr>
          <a:r>
            <a:rPr lang="es-CL"/>
            <a:t>Cálculos de:</a:t>
          </a:r>
          <a:endParaRPr lang="en-US"/>
        </a:p>
      </dgm:t>
    </dgm:pt>
    <dgm:pt modelId="{ADDB14C8-E611-45A1-AFE3-F6DEDEA5A178}" type="parTrans" cxnId="{8251547E-1E7C-4C37-9691-616FBF35EB51}">
      <dgm:prSet/>
      <dgm:spPr/>
      <dgm:t>
        <a:bodyPr/>
        <a:lstStyle/>
        <a:p>
          <a:endParaRPr lang="en-US"/>
        </a:p>
      </dgm:t>
    </dgm:pt>
    <dgm:pt modelId="{C764D17D-A68D-4D7F-859F-E50BBC39D858}" type="sibTrans" cxnId="{8251547E-1E7C-4C37-9691-616FBF35EB51}">
      <dgm:prSet/>
      <dgm:spPr/>
      <dgm:t>
        <a:bodyPr/>
        <a:lstStyle/>
        <a:p>
          <a:endParaRPr lang="en-US"/>
        </a:p>
      </dgm:t>
    </dgm:pt>
    <dgm:pt modelId="{18F15519-1A5B-4C8E-97AA-0936A0CF6511}">
      <dgm:prSet/>
      <dgm:spPr/>
      <dgm:t>
        <a:bodyPr/>
        <a:lstStyle/>
        <a:p>
          <a:pPr>
            <a:lnSpc>
              <a:spcPct val="100000"/>
            </a:lnSpc>
          </a:pPr>
          <a:r>
            <a:rPr lang="es-CL"/>
            <a:t>Área Plano de Flotación.</a:t>
          </a:r>
          <a:endParaRPr lang="en-US"/>
        </a:p>
      </dgm:t>
    </dgm:pt>
    <dgm:pt modelId="{41DF29D3-7DFC-4E56-BD7E-D61D397D4760}" type="parTrans" cxnId="{D30D1ACD-C90B-4583-8FA5-EE45E1EAFC76}">
      <dgm:prSet/>
      <dgm:spPr/>
      <dgm:t>
        <a:bodyPr/>
        <a:lstStyle/>
        <a:p>
          <a:endParaRPr lang="en-US"/>
        </a:p>
      </dgm:t>
    </dgm:pt>
    <dgm:pt modelId="{E0AC50F1-994D-48E5-9E5A-BC3BE7CF22BE}" type="sibTrans" cxnId="{D30D1ACD-C90B-4583-8FA5-EE45E1EAFC76}">
      <dgm:prSet/>
      <dgm:spPr/>
      <dgm:t>
        <a:bodyPr/>
        <a:lstStyle/>
        <a:p>
          <a:endParaRPr lang="en-US"/>
        </a:p>
      </dgm:t>
    </dgm:pt>
    <dgm:pt modelId="{692CB340-F3BB-44C6-95F0-49E7FFADC502}">
      <dgm:prSet/>
      <dgm:spPr/>
      <dgm:t>
        <a:bodyPr/>
        <a:lstStyle/>
        <a:p>
          <a:pPr>
            <a:lnSpc>
              <a:spcPct val="100000"/>
            </a:lnSpc>
          </a:pPr>
          <a:r>
            <a:rPr lang="es-CL"/>
            <a:t>Área de Secciones</a:t>
          </a:r>
          <a:endParaRPr lang="en-US"/>
        </a:p>
      </dgm:t>
    </dgm:pt>
    <dgm:pt modelId="{682FFCBD-6698-4384-99FC-12DE611064B9}" type="parTrans" cxnId="{0AEDAEC6-A88D-4FC2-83ED-AEA6CF327BD0}">
      <dgm:prSet/>
      <dgm:spPr/>
      <dgm:t>
        <a:bodyPr/>
        <a:lstStyle/>
        <a:p>
          <a:endParaRPr lang="en-US"/>
        </a:p>
      </dgm:t>
    </dgm:pt>
    <dgm:pt modelId="{42BCB07D-AC22-4C2E-A023-D95D51B2922D}" type="sibTrans" cxnId="{0AEDAEC6-A88D-4FC2-83ED-AEA6CF327BD0}">
      <dgm:prSet/>
      <dgm:spPr/>
      <dgm:t>
        <a:bodyPr/>
        <a:lstStyle/>
        <a:p>
          <a:endParaRPr lang="en-US"/>
        </a:p>
      </dgm:t>
    </dgm:pt>
    <dgm:pt modelId="{9966BC96-8B23-4022-82C3-9783E3DC956C}">
      <dgm:prSet/>
      <dgm:spPr/>
      <dgm:t>
        <a:bodyPr/>
        <a:lstStyle/>
        <a:p>
          <a:pPr>
            <a:lnSpc>
              <a:spcPct val="100000"/>
            </a:lnSpc>
          </a:pPr>
          <a:r>
            <a:rPr lang="es-CL"/>
            <a:t>Volumen sumergido (Obra viva)</a:t>
          </a:r>
          <a:endParaRPr lang="en-US"/>
        </a:p>
      </dgm:t>
    </dgm:pt>
    <dgm:pt modelId="{43836237-A654-4DD4-A775-CA58D593BBFB}" type="parTrans" cxnId="{D62E4B14-4646-48A5-B493-A8AF24074D63}">
      <dgm:prSet/>
      <dgm:spPr/>
      <dgm:t>
        <a:bodyPr/>
        <a:lstStyle/>
        <a:p>
          <a:endParaRPr lang="en-US"/>
        </a:p>
      </dgm:t>
    </dgm:pt>
    <dgm:pt modelId="{BE4530CC-8A8D-4662-BD35-59E76F3D2801}" type="sibTrans" cxnId="{D62E4B14-4646-48A5-B493-A8AF24074D63}">
      <dgm:prSet/>
      <dgm:spPr/>
      <dgm:t>
        <a:bodyPr/>
        <a:lstStyle/>
        <a:p>
          <a:endParaRPr lang="en-US"/>
        </a:p>
      </dgm:t>
    </dgm:pt>
    <dgm:pt modelId="{2F050F01-7D1D-4A5E-AAA1-521871699E39}">
      <dgm:prSet/>
      <dgm:spPr/>
      <dgm:t>
        <a:bodyPr/>
        <a:lstStyle/>
        <a:p>
          <a:pPr>
            <a:lnSpc>
              <a:spcPct val="100000"/>
            </a:lnSpc>
          </a:pPr>
          <a:r>
            <a:rPr lang="es-CL"/>
            <a:t>Posición LCF</a:t>
          </a:r>
          <a:endParaRPr lang="en-US"/>
        </a:p>
      </dgm:t>
    </dgm:pt>
    <dgm:pt modelId="{2907E223-3029-4715-BE60-2DD6D54E5831}" type="parTrans" cxnId="{102AC276-3958-429F-915A-033DF9E870E7}">
      <dgm:prSet/>
      <dgm:spPr/>
      <dgm:t>
        <a:bodyPr/>
        <a:lstStyle/>
        <a:p>
          <a:endParaRPr lang="en-US"/>
        </a:p>
      </dgm:t>
    </dgm:pt>
    <dgm:pt modelId="{9EE92003-2459-4F8B-A0E6-C05E88680796}" type="sibTrans" cxnId="{102AC276-3958-429F-915A-033DF9E870E7}">
      <dgm:prSet/>
      <dgm:spPr/>
      <dgm:t>
        <a:bodyPr/>
        <a:lstStyle/>
        <a:p>
          <a:endParaRPr lang="en-US"/>
        </a:p>
      </dgm:t>
    </dgm:pt>
    <dgm:pt modelId="{70166404-E1F7-4A13-B4FF-67313C38715F}">
      <dgm:prSet/>
      <dgm:spPr/>
      <dgm:t>
        <a:bodyPr/>
        <a:lstStyle/>
        <a:p>
          <a:pPr>
            <a:lnSpc>
              <a:spcPct val="100000"/>
            </a:lnSpc>
          </a:pPr>
          <a:r>
            <a:rPr lang="es-CL"/>
            <a:t>Posición VCB o KB.</a:t>
          </a:r>
          <a:endParaRPr lang="en-US"/>
        </a:p>
      </dgm:t>
    </dgm:pt>
    <dgm:pt modelId="{DB9E08AC-38EC-4A3C-913F-AC4A03D9EC88}" type="parTrans" cxnId="{F1926E69-7C08-4868-A313-46E4520AC68B}">
      <dgm:prSet/>
      <dgm:spPr/>
      <dgm:t>
        <a:bodyPr/>
        <a:lstStyle/>
        <a:p>
          <a:endParaRPr lang="en-US"/>
        </a:p>
      </dgm:t>
    </dgm:pt>
    <dgm:pt modelId="{BA44C751-3B8E-47DC-879B-5485F603358C}" type="sibTrans" cxnId="{F1926E69-7C08-4868-A313-46E4520AC68B}">
      <dgm:prSet/>
      <dgm:spPr/>
      <dgm:t>
        <a:bodyPr/>
        <a:lstStyle/>
        <a:p>
          <a:endParaRPr lang="en-US"/>
        </a:p>
      </dgm:t>
    </dgm:pt>
    <dgm:pt modelId="{225CDF45-6BA9-4163-9E39-437BD02A4D94}">
      <dgm:prSet/>
      <dgm:spPr/>
      <dgm:t>
        <a:bodyPr/>
        <a:lstStyle/>
        <a:p>
          <a:pPr>
            <a:lnSpc>
              <a:spcPct val="100000"/>
            </a:lnSpc>
          </a:pPr>
          <a:r>
            <a:rPr lang="es-CL"/>
            <a:t>Posición LCB.</a:t>
          </a:r>
          <a:endParaRPr lang="en-US"/>
        </a:p>
      </dgm:t>
    </dgm:pt>
    <dgm:pt modelId="{A4F10560-8F1E-4DAC-A1BB-BA959F01EA55}" type="parTrans" cxnId="{7EBB83B3-E2C7-44A5-BF06-39ADB6896FBD}">
      <dgm:prSet/>
      <dgm:spPr/>
      <dgm:t>
        <a:bodyPr/>
        <a:lstStyle/>
        <a:p>
          <a:endParaRPr lang="en-US"/>
        </a:p>
      </dgm:t>
    </dgm:pt>
    <dgm:pt modelId="{47C613A5-0A2F-4BEE-AD57-4D814E3687E6}" type="sibTrans" cxnId="{7EBB83B3-E2C7-44A5-BF06-39ADB6896FBD}">
      <dgm:prSet/>
      <dgm:spPr/>
      <dgm:t>
        <a:bodyPr/>
        <a:lstStyle/>
        <a:p>
          <a:endParaRPr lang="en-US"/>
        </a:p>
      </dgm:t>
    </dgm:pt>
    <dgm:pt modelId="{BD11B1BD-2A04-4E71-ADE3-5343E9F1DBE5}">
      <dgm:prSet/>
      <dgm:spPr/>
      <dgm:t>
        <a:bodyPr/>
        <a:lstStyle/>
        <a:p>
          <a:pPr>
            <a:lnSpc>
              <a:spcPct val="100000"/>
            </a:lnSpc>
            <a:defRPr b="1"/>
          </a:pPr>
          <a:r>
            <a:rPr lang="es-CL"/>
            <a:t>Esquema:</a:t>
          </a:r>
          <a:endParaRPr lang="en-US"/>
        </a:p>
      </dgm:t>
    </dgm:pt>
    <dgm:pt modelId="{5F955EE6-AF9F-47A8-8E4C-CB9DD9C1FBD0}" type="parTrans" cxnId="{BF3FD2C7-F806-478E-B204-F610413B6CD9}">
      <dgm:prSet/>
      <dgm:spPr/>
      <dgm:t>
        <a:bodyPr/>
        <a:lstStyle/>
        <a:p>
          <a:endParaRPr lang="en-US"/>
        </a:p>
      </dgm:t>
    </dgm:pt>
    <dgm:pt modelId="{C1D058DE-5BA7-4E21-B67D-CCC94E3C0709}" type="sibTrans" cxnId="{BF3FD2C7-F806-478E-B204-F610413B6CD9}">
      <dgm:prSet/>
      <dgm:spPr/>
      <dgm:t>
        <a:bodyPr/>
        <a:lstStyle/>
        <a:p>
          <a:endParaRPr lang="en-US"/>
        </a:p>
      </dgm:t>
    </dgm:pt>
    <dgm:pt modelId="{ACECE1F9-CF59-478D-90A2-65CDDCB92C80}">
      <dgm:prSet/>
      <dgm:spPr/>
      <dgm:t>
        <a:bodyPr/>
        <a:lstStyle/>
        <a:p>
          <a:pPr>
            <a:lnSpc>
              <a:spcPct val="100000"/>
            </a:lnSpc>
          </a:pPr>
          <a:r>
            <a:rPr lang="es-CL"/>
            <a:t>Primera regla de Simpson.</a:t>
          </a:r>
          <a:endParaRPr lang="en-US"/>
        </a:p>
      </dgm:t>
    </dgm:pt>
    <dgm:pt modelId="{BEBEDC51-6326-4041-8388-DC893A7FE712}" type="parTrans" cxnId="{FA215876-0F7D-4062-965C-4324F750E5ED}">
      <dgm:prSet/>
      <dgm:spPr/>
      <dgm:t>
        <a:bodyPr/>
        <a:lstStyle/>
        <a:p>
          <a:endParaRPr lang="en-US"/>
        </a:p>
      </dgm:t>
    </dgm:pt>
    <dgm:pt modelId="{CC1B9167-052E-4F43-B74F-CC8B73F2F780}" type="sibTrans" cxnId="{FA215876-0F7D-4062-965C-4324F750E5ED}">
      <dgm:prSet/>
      <dgm:spPr/>
      <dgm:t>
        <a:bodyPr/>
        <a:lstStyle/>
        <a:p>
          <a:endParaRPr lang="en-US"/>
        </a:p>
      </dgm:t>
    </dgm:pt>
    <dgm:pt modelId="{AB2947CE-271C-4086-B857-830E29BFC4BA}" type="pres">
      <dgm:prSet presAssocID="{A47948C1-7DE5-4042-AC3A-03614752BCAA}" presName="root" presStyleCnt="0">
        <dgm:presLayoutVars>
          <dgm:dir/>
          <dgm:resizeHandles val="exact"/>
        </dgm:presLayoutVars>
      </dgm:prSet>
      <dgm:spPr/>
    </dgm:pt>
    <dgm:pt modelId="{B299EC9A-5E0B-47FC-A216-F8EC5B96CF26}" type="pres">
      <dgm:prSet presAssocID="{892C5CC7-06CB-44DF-B970-C9AD308494B8}" presName="compNode" presStyleCnt="0"/>
      <dgm:spPr/>
    </dgm:pt>
    <dgm:pt modelId="{246F8BFD-CBA5-4EE8-80D0-A4040BA9C9B9}" type="pres">
      <dgm:prSet presAssocID="{892C5CC7-06CB-44DF-B970-C9AD308494B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Regla"/>
        </a:ext>
      </dgm:extLst>
    </dgm:pt>
    <dgm:pt modelId="{36C4E999-279E-420C-B4F6-31557C53DF9C}" type="pres">
      <dgm:prSet presAssocID="{892C5CC7-06CB-44DF-B970-C9AD308494B8}" presName="iconSpace" presStyleCnt="0"/>
      <dgm:spPr/>
    </dgm:pt>
    <dgm:pt modelId="{0BEC29EC-3343-4F2D-8CCB-BED018BDE713}" type="pres">
      <dgm:prSet presAssocID="{892C5CC7-06CB-44DF-B970-C9AD308494B8}" presName="parTx" presStyleLbl="revTx" presStyleIdx="0" presStyleCnt="4">
        <dgm:presLayoutVars>
          <dgm:chMax val="0"/>
          <dgm:chPref val="0"/>
        </dgm:presLayoutVars>
      </dgm:prSet>
      <dgm:spPr/>
    </dgm:pt>
    <dgm:pt modelId="{221872C8-2588-4BE9-894A-E599CDB9B32A}" type="pres">
      <dgm:prSet presAssocID="{892C5CC7-06CB-44DF-B970-C9AD308494B8}" presName="txSpace" presStyleCnt="0"/>
      <dgm:spPr/>
    </dgm:pt>
    <dgm:pt modelId="{19DE9F59-AEEC-439A-8D58-F2D6AD517CEF}" type="pres">
      <dgm:prSet presAssocID="{892C5CC7-06CB-44DF-B970-C9AD308494B8}" presName="desTx" presStyleLbl="revTx" presStyleIdx="1" presStyleCnt="4">
        <dgm:presLayoutVars/>
      </dgm:prSet>
      <dgm:spPr/>
    </dgm:pt>
    <dgm:pt modelId="{B83E7EFC-FA1F-465A-B0A9-C8B5FC2D0036}" type="pres">
      <dgm:prSet presAssocID="{C764D17D-A68D-4D7F-859F-E50BBC39D858}" presName="sibTrans" presStyleCnt="0"/>
      <dgm:spPr/>
    </dgm:pt>
    <dgm:pt modelId="{BE935762-DE25-4C06-A95F-75831C6DD85F}" type="pres">
      <dgm:prSet presAssocID="{BD11B1BD-2A04-4E71-ADE3-5343E9F1DBE5}" presName="compNode" presStyleCnt="0"/>
      <dgm:spPr/>
    </dgm:pt>
    <dgm:pt modelId="{14108A90-9BF5-48DC-8286-F7274D8A5B56}" type="pres">
      <dgm:prSet presAssocID="{BD11B1BD-2A04-4E71-ADE3-5343E9F1DBE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rawing Compass"/>
        </a:ext>
      </dgm:extLst>
    </dgm:pt>
    <dgm:pt modelId="{47E06A21-8B42-4E3E-811D-DDD0B3D26ACC}" type="pres">
      <dgm:prSet presAssocID="{BD11B1BD-2A04-4E71-ADE3-5343E9F1DBE5}" presName="iconSpace" presStyleCnt="0"/>
      <dgm:spPr/>
    </dgm:pt>
    <dgm:pt modelId="{953A930B-9AD5-49D6-BEF8-C07756E9CEEF}" type="pres">
      <dgm:prSet presAssocID="{BD11B1BD-2A04-4E71-ADE3-5343E9F1DBE5}" presName="parTx" presStyleLbl="revTx" presStyleIdx="2" presStyleCnt="4">
        <dgm:presLayoutVars>
          <dgm:chMax val="0"/>
          <dgm:chPref val="0"/>
        </dgm:presLayoutVars>
      </dgm:prSet>
      <dgm:spPr/>
    </dgm:pt>
    <dgm:pt modelId="{DB926ABB-0B38-479A-AC42-6EA72C36D6D0}" type="pres">
      <dgm:prSet presAssocID="{BD11B1BD-2A04-4E71-ADE3-5343E9F1DBE5}" presName="txSpace" presStyleCnt="0"/>
      <dgm:spPr/>
    </dgm:pt>
    <dgm:pt modelId="{2BF48A57-485F-4BA0-859D-ABCA666C5BDB}" type="pres">
      <dgm:prSet presAssocID="{BD11B1BD-2A04-4E71-ADE3-5343E9F1DBE5}" presName="desTx" presStyleLbl="revTx" presStyleIdx="3" presStyleCnt="4">
        <dgm:presLayoutVars/>
      </dgm:prSet>
      <dgm:spPr/>
    </dgm:pt>
  </dgm:ptLst>
  <dgm:cxnLst>
    <dgm:cxn modelId="{D62E4B14-4646-48A5-B493-A8AF24074D63}" srcId="{892C5CC7-06CB-44DF-B970-C9AD308494B8}" destId="{9966BC96-8B23-4022-82C3-9783E3DC956C}" srcOrd="2" destOrd="0" parTransId="{43836237-A654-4DD4-A775-CA58D593BBFB}" sibTransId="{BE4530CC-8A8D-4662-BD35-59E76F3D2801}"/>
    <dgm:cxn modelId="{F1926E69-7C08-4868-A313-46E4520AC68B}" srcId="{892C5CC7-06CB-44DF-B970-C9AD308494B8}" destId="{70166404-E1F7-4A13-B4FF-67313C38715F}" srcOrd="4" destOrd="0" parTransId="{DB9E08AC-38EC-4A3C-913F-AC4A03D9EC88}" sibTransId="{BA44C751-3B8E-47DC-879B-5485F603358C}"/>
    <dgm:cxn modelId="{FA215876-0F7D-4062-965C-4324F750E5ED}" srcId="{BD11B1BD-2A04-4E71-ADE3-5343E9F1DBE5}" destId="{ACECE1F9-CF59-478D-90A2-65CDDCB92C80}" srcOrd="0" destOrd="0" parTransId="{BEBEDC51-6326-4041-8388-DC893A7FE712}" sibTransId="{CC1B9167-052E-4F43-B74F-CC8B73F2F780}"/>
    <dgm:cxn modelId="{102AC276-3958-429F-915A-033DF9E870E7}" srcId="{892C5CC7-06CB-44DF-B970-C9AD308494B8}" destId="{2F050F01-7D1D-4A5E-AAA1-521871699E39}" srcOrd="3" destOrd="0" parTransId="{2907E223-3029-4715-BE60-2DD6D54E5831}" sibTransId="{9EE92003-2459-4F8B-A0E6-C05E88680796}"/>
    <dgm:cxn modelId="{8251547E-1E7C-4C37-9691-616FBF35EB51}" srcId="{A47948C1-7DE5-4042-AC3A-03614752BCAA}" destId="{892C5CC7-06CB-44DF-B970-C9AD308494B8}" srcOrd="0" destOrd="0" parTransId="{ADDB14C8-E611-45A1-AFE3-F6DEDEA5A178}" sibTransId="{C764D17D-A68D-4D7F-859F-E50BBC39D858}"/>
    <dgm:cxn modelId="{4A1BF583-B20E-4BD7-A608-C1F8F105C0A1}" type="presOf" srcId="{892C5CC7-06CB-44DF-B970-C9AD308494B8}" destId="{0BEC29EC-3343-4F2D-8CCB-BED018BDE713}" srcOrd="0" destOrd="0" presId="urn:microsoft.com/office/officeart/2018/2/layout/IconLabelDescriptionList"/>
    <dgm:cxn modelId="{B43CA88B-5FB7-433E-BC09-19C91178A718}" type="presOf" srcId="{ACECE1F9-CF59-478D-90A2-65CDDCB92C80}" destId="{2BF48A57-485F-4BA0-859D-ABCA666C5BDB}" srcOrd="0" destOrd="0" presId="urn:microsoft.com/office/officeart/2018/2/layout/IconLabelDescriptionList"/>
    <dgm:cxn modelId="{FCE3A791-A9EF-4F4A-A51C-38204AE86377}" type="presOf" srcId="{692CB340-F3BB-44C6-95F0-49E7FFADC502}" destId="{19DE9F59-AEEC-439A-8D58-F2D6AD517CEF}" srcOrd="0" destOrd="1" presId="urn:microsoft.com/office/officeart/2018/2/layout/IconLabelDescriptionList"/>
    <dgm:cxn modelId="{BA5600A1-7624-432B-BFA5-C9E931E6562B}" type="presOf" srcId="{18F15519-1A5B-4C8E-97AA-0936A0CF6511}" destId="{19DE9F59-AEEC-439A-8D58-F2D6AD517CEF}" srcOrd="0" destOrd="0" presId="urn:microsoft.com/office/officeart/2018/2/layout/IconLabelDescriptionList"/>
    <dgm:cxn modelId="{84AC60AF-463E-4178-9FF8-EC0C01CA272F}" type="presOf" srcId="{70166404-E1F7-4A13-B4FF-67313C38715F}" destId="{19DE9F59-AEEC-439A-8D58-F2D6AD517CEF}" srcOrd="0" destOrd="4" presId="urn:microsoft.com/office/officeart/2018/2/layout/IconLabelDescriptionList"/>
    <dgm:cxn modelId="{1F64D0B0-44DF-4FF6-8944-96B4DA806E76}" type="presOf" srcId="{BD11B1BD-2A04-4E71-ADE3-5343E9F1DBE5}" destId="{953A930B-9AD5-49D6-BEF8-C07756E9CEEF}" srcOrd="0" destOrd="0" presId="urn:microsoft.com/office/officeart/2018/2/layout/IconLabelDescriptionList"/>
    <dgm:cxn modelId="{7EBB83B3-E2C7-44A5-BF06-39ADB6896FBD}" srcId="{892C5CC7-06CB-44DF-B970-C9AD308494B8}" destId="{225CDF45-6BA9-4163-9E39-437BD02A4D94}" srcOrd="5" destOrd="0" parTransId="{A4F10560-8F1E-4DAC-A1BB-BA959F01EA55}" sibTransId="{47C613A5-0A2F-4BEE-AD57-4D814E3687E6}"/>
    <dgm:cxn modelId="{37321EBE-388C-4B5B-8E6A-C6B36FBBDDDE}" type="presOf" srcId="{9966BC96-8B23-4022-82C3-9783E3DC956C}" destId="{19DE9F59-AEEC-439A-8D58-F2D6AD517CEF}" srcOrd="0" destOrd="2" presId="urn:microsoft.com/office/officeart/2018/2/layout/IconLabelDescriptionList"/>
    <dgm:cxn modelId="{0AEDAEC6-A88D-4FC2-83ED-AEA6CF327BD0}" srcId="{892C5CC7-06CB-44DF-B970-C9AD308494B8}" destId="{692CB340-F3BB-44C6-95F0-49E7FFADC502}" srcOrd="1" destOrd="0" parTransId="{682FFCBD-6698-4384-99FC-12DE611064B9}" sibTransId="{42BCB07D-AC22-4C2E-A023-D95D51B2922D}"/>
    <dgm:cxn modelId="{BF3FD2C7-F806-478E-B204-F610413B6CD9}" srcId="{A47948C1-7DE5-4042-AC3A-03614752BCAA}" destId="{BD11B1BD-2A04-4E71-ADE3-5343E9F1DBE5}" srcOrd="1" destOrd="0" parTransId="{5F955EE6-AF9F-47A8-8E4C-CB9DD9C1FBD0}" sibTransId="{C1D058DE-5BA7-4E21-B67D-CCC94E3C0709}"/>
    <dgm:cxn modelId="{D30D1ACD-C90B-4583-8FA5-EE45E1EAFC76}" srcId="{892C5CC7-06CB-44DF-B970-C9AD308494B8}" destId="{18F15519-1A5B-4C8E-97AA-0936A0CF6511}" srcOrd="0" destOrd="0" parTransId="{41DF29D3-7DFC-4E56-BD7E-D61D397D4760}" sibTransId="{E0AC50F1-994D-48E5-9E5A-BC3BE7CF22BE}"/>
    <dgm:cxn modelId="{718580D0-AB46-40C1-A78B-0CBAC8A4EBA2}" type="presOf" srcId="{225CDF45-6BA9-4163-9E39-437BD02A4D94}" destId="{19DE9F59-AEEC-439A-8D58-F2D6AD517CEF}" srcOrd="0" destOrd="5" presId="urn:microsoft.com/office/officeart/2018/2/layout/IconLabelDescriptionList"/>
    <dgm:cxn modelId="{72818CD4-B75D-4AC9-A1A4-22C14FA25BEC}" type="presOf" srcId="{2F050F01-7D1D-4A5E-AAA1-521871699E39}" destId="{19DE9F59-AEEC-439A-8D58-F2D6AD517CEF}" srcOrd="0" destOrd="3" presId="urn:microsoft.com/office/officeart/2018/2/layout/IconLabelDescriptionList"/>
    <dgm:cxn modelId="{6DCF76F0-E2EE-499F-B222-35F428CCD751}" type="presOf" srcId="{A47948C1-7DE5-4042-AC3A-03614752BCAA}" destId="{AB2947CE-271C-4086-B857-830E29BFC4BA}" srcOrd="0" destOrd="0" presId="urn:microsoft.com/office/officeart/2018/2/layout/IconLabelDescriptionList"/>
    <dgm:cxn modelId="{1F60F5CA-A25B-4387-BFB5-412149B5BB27}" type="presParOf" srcId="{AB2947CE-271C-4086-B857-830E29BFC4BA}" destId="{B299EC9A-5E0B-47FC-A216-F8EC5B96CF26}" srcOrd="0" destOrd="0" presId="urn:microsoft.com/office/officeart/2018/2/layout/IconLabelDescriptionList"/>
    <dgm:cxn modelId="{6059A59D-6463-4F12-864E-1FDD4C081192}" type="presParOf" srcId="{B299EC9A-5E0B-47FC-A216-F8EC5B96CF26}" destId="{246F8BFD-CBA5-4EE8-80D0-A4040BA9C9B9}" srcOrd="0" destOrd="0" presId="urn:microsoft.com/office/officeart/2018/2/layout/IconLabelDescriptionList"/>
    <dgm:cxn modelId="{A52BF873-B33A-4304-8E53-506B6212BA6D}" type="presParOf" srcId="{B299EC9A-5E0B-47FC-A216-F8EC5B96CF26}" destId="{36C4E999-279E-420C-B4F6-31557C53DF9C}" srcOrd="1" destOrd="0" presId="urn:microsoft.com/office/officeart/2018/2/layout/IconLabelDescriptionList"/>
    <dgm:cxn modelId="{A6BBEF04-8657-4E80-8860-4A710AE8FDE0}" type="presParOf" srcId="{B299EC9A-5E0B-47FC-A216-F8EC5B96CF26}" destId="{0BEC29EC-3343-4F2D-8CCB-BED018BDE713}" srcOrd="2" destOrd="0" presId="urn:microsoft.com/office/officeart/2018/2/layout/IconLabelDescriptionList"/>
    <dgm:cxn modelId="{BB5D752A-CDC5-4617-B049-DF7BD3E4CF5C}" type="presParOf" srcId="{B299EC9A-5E0B-47FC-A216-F8EC5B96CF26}" destId="{221872C8-2588-4BE9-894A-E599CDB9B32A}" srcOrd="3" destOrd="0" presId="urn:microsoft.com/office/officeart/2018/2/layout/IconLabelDescriptionList"/>
    <dgm:cxn modelId="{F95C46B8-8541-40B4-90DC-E395F4C7FA21}" type="presParOf" srcId="{B299EC9A-5E0B-47FC-A216-F8EC5B96CF26}" destId="{19DE9F59-AEEC-439A-8D58-F2D6AD517CEF}" srcOrd="4" destOrd="0" presId="urn:microsoft.com/office/officeart/2018/2/layout/IconLabelDescriptionList"/>
    <dgm:cxn modelId="{60F0CB10-0844-4ADC-8599-7F8EEE1875B7}" type="presParOf" srcId="{AB2947CE-271C-4086-B857-830E29BFC4BA}" destId="{B83E7EFC-FA1F-465A-B0A9-C8B5FC2D0036}" srcOrd="1" destOrd="0" presId="urn:microsoft.com/office/officeart/2018/2/layout/IconLabelDescriptionList"/>
    <dgm:cxn modelId="{4FCF6E9F-FD70-4E7E-B5E0-B155C2F79ABA}" type="presParOf" srcId="{AB2947CE-271C-4086-B857-830E29BFC4BA}" destId="{BE935762-DE25-4C06-A95F-75831C6DD85F}" srcOrd="2" destOrd="0" presId="urn:microsoft.com/office/officeart/2018/2/layout/IconLabelDescriptionList"/>
    <dgm:cxn modelId="{54C89650-5939-417C-8A0B-E0089C859347}" type="presParOf" srcId="{BE935762-DE25-4C06-A95F-75831C6DD85F}" destId="{14108A90-9BF5-48DC-8286-F7274D8A5B56}" srcOrd="0" destOrd="0" presId="urn:microsoft.com/office/officeart/2018/2/layout/IconLabelDescriptionList"/>
    <dgm:cxn modelId="{3F7FF6BD-9D89-4C9C-9CCD-9CDE13882C1A}" type="presParOf" srcId="{BE935762-DE25-4C06-A95F-75831C6DD85F}" destId="{47E06A21-8B42-4E3E-811D-DDD0B3D26ACC}" srcOrd="1" destOrd="0" presId="urn:microsoft.com/office/officeart/2018/2/layout/IconLabelDescriptionList"/>
    <dgm:cxn modelId="{D7BA78E9-59A8-444B-8BA2-CE7A89917453}" type="presParOf" srcId="{BE935762-DE25-4C06-A95F-75831C6DD85F}" destId="{953A930B-9AD5-49D6-BEF8-C07756E9CEEF}" srcOrd="2" destOrd="0" presId="urn:microsoft.com/office/officeart/2018/2/layout/IconLabelDescriptionList"/>
    <dgm:cxn modelId="{1BF7D012-9608-4913-A836-2358FA3A3FE1}" type="presParOf" srcId="{BE935762-DE25-4C06-A95F-75831C6DD85F}" destId="{DB926ABB-0B38-479A-AC42-6EA72C36D6D0}" srcOrd="3" destOrd="0" presId="urn:microsoft.com/office/officeart/2018/2/layout/IconLabelDescriptionList"/>
    <dgm:cxn modelId="{63CED8BC-2991-4A65-AFBB-8CFAED9FB40F}" type="presParOf" srcId="{BE935762-DE25-4C06-A95F-75831C6DD85F}" destId="{2BF48A57-485F-4BA0-859D-ABCA666C5BDB}"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1A2865-1181-49FB-B31F-F322F973A1DC}">
      <dsp:nvSpPr>
        <dsp:cNvPr id="0" name=""/>
        <dsp:cNvSpPr/>
      </dsp:nvSpPr>
      <dsp:spPr>
        <a:xfrm>
          <a:off x="0" y="552"/>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9AEF3A-9522-4644-B34D-05CFF7FFE3A9}">
      <dsp:nvSpPr>
        <dsp:cNvPr id="0" name=""/>
        <dsp:cNvSpPr/>
      </dsp:nvSpPr>
      <dsp:spPr>
        <a:xfrm>
          <a:off x="0" y="552"/>
          <a:ext cx="82296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ES" sz="2000" kern="1200" dirty="0"/>
            <a:t>Introducción</a:t>
          </a:r>
          <a:endParaRPr lang="en-US" sz="2000" kern="1200" dirty="0"/>
        </a:p>
      </dsp:txBody>
      <dsp:txXfrm>
        <a:off x="0" y="552"/>
        <a:ext cx="8229600" cy="452485"/>
      </dsp:txXfrm>
    </dsp:sp>
    <dsp:sp modelId="{A24BBE1A-D3D8-4756-9FFF-8C2F6E49DD27}">
      <dsp:nvSpPr>
        <dsp:cNvPr id="0" name=""/>
        <dsp:cNvSpPr/>
      </dsp:nvSpPr>
      <dsp:spPr>
        <a:xfrm>
          <a:off x="0" y="453038"/>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6F0777-9027-430E-8A15-912A86588C88}">
      <dsp:nvSpPr>
        <dsp:cNvPr id="0" name=""/>
        <dsp:cNvSpPr/>
      </dsp:nvSpPr>
      <dsp:spPr>
        <a:xfrm>
          <a:off x="0" y="453038"/>
          <a:ext cx="82296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ES" sz="2000" kern="1200" dirty="0"/>
            <a:t>U.T.1 Fundamentos de Estabilidad</a:t>
          </a:r>
          <a:endParaRPr lang="en-US" sz="2000" kern="1200" dirty="0"/>
        </a:p>
      </dsp:txBody>
      <dsp:txXfrm>
        <a:off x="0" y="453038"/>
        <a:ext cx="8229600" cy="452485"/>
      </dsp:txXfrm>
    </dsp:sp>
    <dsp:sp modelId="{71BDE1F7-8058-4FCE-BE3C-21DAC159C299}">
      <dsp:nvSpPr>
        <dsp:cNvPr id="0" name=""/>
        <dsp:cNvSpPr/>
      </dsp:nvSpPr>
      <dsp:spPr>
        <a:xfrm>
          <a:off x="0" y="905524"/>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B1410B-16FC-4FD4-B96F-F8FF3988A76E}">
      <dsp:nvSpPr>
        <dsp:cNvPr id="0" name=""/>
        <dsp:cNvSpPr/>
      </dsp:nvSpPr>
      <dsp:spPr>
        <a:xfrm>
          <a:off x="0" y="905524"/>
          <a:ext cx="82296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ES" sz="2000" kern="1200" dirty="0">
              <a:solidFill>
                <a:srgbClr val="FF0000"/>
              </a:solidFill>
            </a:rPr>
            <a:t>U.T.2 Estabilidad Estática Transversal</a:t>
          </a:r>
          <a:endParaRPr lang="en-US" sz="2000" kern="1200" dirty="0">
            <a:solidFill>
              <a:srgbClr val="FF0000"/>
            </a:solidFill>
          </a:endParaRPr>
        </a:p>
      </dsp:txBody>
      <dsp:txXfrm>
        <a:off x="0" y="905524"/>
        <a:ext cx="8229600" cy="452485"/>
      </dsp:txXfrm>
    </dsp:sp>
    <dsp:sp modelId="{032AA8F1-D498-4C03-9C5A-758CA4722996}">
      <dsp:nvSpPr>
        <dsp:cNvPr id="0" name=""/>
        <dsp:cNvSpPr/>
      </dsp:nvSpPr>
      <dsp:spPr>
        <a:xfrm>
          <a:off x="0" y="1358009"/>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7C94FE-1959-45D3-BA6C-B4175ACD5400}">
      <dsp:nvSpPr>
        <dsp:cNvPr id="0" name=""/>
        <dsp:cNvSpPr/>
      </dsp:nvSpPr>
      <dsp:spPr>
        <a:xfrm>
          <a:off x="0" y="1358009"/>
          <a:ext cx="82296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ES" sz="2000" kern="1200"/>
            <a:t>U.T.3 Superficie Libre y Estabilidad Dinámica</a:t>
          </a:r>
          <a:endParaRPr lang="en-US" sz="2000" kern="1200"/>
        </a:p>
      </dsp:txBody>
      <dsp:txXfrm>
        <a:off x="0" y="1358009"/>
        <a:ext cx="8229600" cy="452485"/>
      </dsp:txXfrm>
    </dsp:sp>
    <dsp:sp modelId="{8EF77BFB-4B9E-4954-B410-F4CC09B68BA5}">
      <dsp:nvSpPr>
        <dsp:cNvPr id="0" name=""/>
        <dsp:cNvSpPr/>
      </dsp:nvSpPr>
      <dsp:spPr>
        <a:xfrm>
          <a:off x="0" y="1810495"/>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98DC73-1ED1-4C92-866F-105A42887D5F}">
      <dsp:nvSpPr>
        <dsp:cNvPr id="0" name=""/>
        <dsp:cNvSpPr/>
      </dsp:nvSpPr>
      <dsp:spPr>
        <a:xfrm>
          <a:off x="0" y="1810495"/>
          <a:ext cx="82296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ES" sz="2000" kern="1200"/>
            <a:t>U.T.4 Estabilidad Longitudinal</a:t>
          </a:r>
          <a:endParaRPr lang="en-US" sz="2000" kern="1200"/>
        </a:p>
      </dsp:txBody>
      <dsp:txXfrm>
        <a:off x="0" y="1810495"/>
        <a:ext cx="8229600" cy="452485"/>
      </dsp:txXfrm>
    </dsp:sp>
    <dsp:sp modelId="{931B0F3C-5135-4FED-8B71-11160F76862F}">
      <dsp:nvSpPr>
        <dsp:cNvPr id="0" name=""/>
        <dsp:cNvSpPr/>
      </dsp:nvSpPr>
      <dsp:spPr>
        <a:xfrm>
          <a:off x="0" y="2262981"/>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7F518F-430F-45C9-8A10-C0F36ED0699D}">
      <dsp:nvSpPr>
        <dsp:cNvPr id="0" name=""/>
        <dsp:cNvSpPr/>
      </dsp:nvSpPr>
      <dsp:spPr>
        <a:xfrm>
          <a:off x="0" y="2262981"/>
          <a:ext cx="82296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ES" sz="2000" kern="1200"/>
            <a:t>U.T.5 Estabilidad con Averías y Varada</a:t>
          </a:r>
          <a:endParaRPr lang="en-US" sz="2000" kern="1200"/>
        </a:p>
      </dsp:txBody>
      <dsp:txXfrm>
        <a:off x="0" y="2262981"/>
        <a:ext cx="8229600" cy="452485"/>
      </dsp:txXfrm>
    </dsp:sp>
    <dsp:sp modelId="{006B573E-9C79-41F2-A94B-D9BD8CAEA521}">
      <dsp:nvSpPr>
        <dsp:cNvPr id="0" name=""/>
        <dsp:cNvSpPr/>
      </dsp:nvSpPr>
      <dsp:spPr>
        <a:xfrm>
          <a:off x="0" y="2715467"/>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A0DE21-0963-4E9E-AA2D-740B6FD6BA17}">
      <dsp:nvSpPr>
        <dsp:cNvPr id="0" name=""/>
        <dsp:cNvSpPr/>
      </dsp:nvSpPr>
      <dsp:spPr>
        <a:xfrm>
          <a:off x="0" y="2715467"/>
          <a:ext cx="82296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ES" sz="2000" kern="1200"/>
            <a:t>U.T.6 Taller Interrogador</a:t>
          </a:r>
          <a:endParaRPr lang="en-US" sz="2000" kern="1200"/>
        </a:p>
      </dsp:txBody>
      <dsp:txXfrm>
        <a:off x="0" y="2715467"/>
        <a:ext cx="8229600" cy="452485"/>
      </dsp:txXfrm>
    </dsp:sp>
    <dsp:sp modelId="{9E6AC3F7-017C-40D4-BAC9-57D1296376C4}">
      <dsp:nvSpPr>
        <dsp:cNvPr id="0" name=""/>
        <dsp:cNvSpPr/>
      </dsp:nvSpPr>
      <dsp:spPr>
        <a:xfrm>
          <a:off x="0" y="3167953"/>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6B79BB-10E5-45D9-AC06-B85C58233A5F}">
      <dsp:nvSpPr>
        <dsp:cNvPr id="0" name=""/>
        <dsp:cNvSpPr/>
      </dsp:nvSpPr>
      <dsp:spPr>
        <a:xfrm>
          <a:off x="0" y="3167953"/>
          <a:ext cx="82296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ES" sz="2000" kern="1200"/>
            <a:t>U.T.7 Esfuerzo en un Buque</a:t>
          </a:r>
          <a:endParaRPr lang="en-US" sz="2000" kern="1200"/>
        </a:p>
      </dsp:txBody>
      <dsp:txXfrm>
        <a:off x="0" y="3167953"/>
        <a:ext cx="8229600" cy="452485"/>
      </dsp:txXfrm>
    </dsp:sp>
    <dsp:sp modelId="{B61BD457-1DEA-4E7B-84D9-DBB8795C3CF0}">
      <dsp:nvSpPr>
        <dsp:cNvPr id="0" name=""/>
        <dsp:cNvSpPr/>
      </dsp:nvSpPr>
      <dsp:spPr>
        <a:xfrm>
          <a:off x="0" y="3620438"/>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9F1CCA-991F-4C70-8625-968D97556B48}">
      <dsp:nvSpPr>
        <dsp:cNvPr id="0" name=""/>
        <dsp:cNvSpPr/>
      </dsp:nvSpPr>
      <dsp:spPr>
        <a:xfrm>
          <a:off x="0" y="3620438"/>
          <a:ext cx="82296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ES" sz="2000" kern="1200"/>
            <a:t>U.T.8 Fundamentos de Estiba</a:t>
          </a:r>
          <a:endParaRPr lang="en-US" sz="2000" kern="1200"/>
        </a:p>
      </dsp:txBody>
      <dsp:txXfrm>
        <a:off x="0" y="3620438"/>
        <a:ext cx="8229600" cy="452485"/>
      </dsp:txXfrm>
    </dsp:sp>
    <dsp:sp modelId="{5C156C3B-2F5F-41E4-95FB-FF9C9BB6348E}">
      <dsp:nvSpPr>
        <dsp:cNvPr id="0" name=""/>
        <dsp:cNvSpPr/>
      </dsp:nvSpPr>
      <dsp:spPr>
        <a:xfrm>
          <a:off x="0" y="4072924"/>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6ED61D-2358-498C-A4CE-94873993CFA4}">
      <dsp:nvSpPr>
        <dsp:cNvPr id="0" name=""/>
        <dsp:cNvSpPr/>
      </dsp:nvSpPr>
      <dsp:spPr>
        <a:xfrm>
          <a:off x="0" y="4072924"/>
          <a:ext cx="82296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ES" sz="2000" kern="1200"/>
            <a:t>U.T.9 Planificación de Estiba</a:t>
          </a:r>
          <a:endParaRPr lang="en-US" sz="2000" kern="1200"/>
        </a:p>
      </dsp:txBody>
      <dsp:txXfrm>
        <a:off x="0" y="4072924"/>
        <a:ext cx="8229600" cy="4524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6F8BFD-CBA5-4EE8-80D0-A4040BA9C9B9}">
      <dsp:nvSpPr>
        <dsp:cNvPr id="0" name=""/>
        <dsp:cNvSpPr/>
      </dsp:nvSpPr>
      <dsp:spPr>
        <a:xfrm>
          <a:off x="628789" y="41945"/>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EC29EC-3343-4F2D-8CCB-BED018BDE713}">
      <dsp:nvSpPr>
        <dsp:cNvPr id="0" name=""/>
        <dsp:cNvSpPr/>
      </dsp:nvSpPr>
      <dsp:spPr>
        <a:xfrm>
          <a:off x="628789" y="1747872"/>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600200">
            <a:lnSpc>
              <a:spcPct val="100000"/>
            </a:lnSpc>
            <a:spcBef>
              <a:spcPct val="0"/>
            </a:spcBef>
            <a:spcAft>
              <a:spcPct val="35000"/>
            </a:spcAft>
            <a:buNone/>
            <a:defRPr b="1"/>
          </a:pPr>
          <a:r>
            <a:rPr lang="es-CL" sz="3600" kern="1200"/>
            <a:t>Cálculos de:</a:t>
          </a:r>
          <a:endParaRPr lang="en-US" sz="3600" kern="1200"/>
        </a:p>
      </dsp:txBody>
      <dsp:txXfrm>
        <a:off x="628789" y="1747872"/>
        <a:ext cx="4320000" cy="648000"/>
      </dsp:txXfrm>
    </dsp:sp>
    <dsp:sp modelId="{19DE9F59-AEEC-439A-8D58-F2D6AD517CEF}">
      <dsp:nvSpPr>
        <dsp:cNvPr id="0" name=""/>
        <dsp:cNvSpPr/>
      </dsp:nvSpPr>
      <dsp:spPr>
        <a:xfrm>
          <a:off x="628789" y="2486071"/>
          <a:ext cx="4320000" cy="2065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55650">
            <a:lnSpc>
              <a:spcPct val="100000"/>
            </a:lnSpc>
            <a:spcBef>
              <a:spcPct val="0"/>
            </a:spcBef>
            <a:spcAft>
              <a:spcPct val="35000"/>
            </a:spcAft>
            <a:buNone/>
          </a:pPr>
          <a:r>
            <a:rPr lang="es-CL" sz="1700" kern="1200"/>
            <a:t>Área Plano de Flotación.</a:t>
          </a:r>
          <a:endParaRPr lang="en-US" sz="1700" kern="1200"/>
        </a:p>
        <a:p>
          <a:pPr marL="0" lvl="0" indent="0" algn="l" defTabSz="755650">
            <a:lnSpc>
              <a:spcPct val="100000"/>
            </a:lnSpc>
            <a:spcBef>
              <a:spcPct val="0"/>
            </a:spcBef>
            <a:spcAft>
              <a:spcPct val="35000"/>
            </a:spcAft>
            <a:buNone/>
          </a:pPr>
          <a:r>
            <a:rPr lang="es-CL" sz="1700" kern="1200"/>
            <a:t>Área de Secciones</a:t>
          </a:r>
          <a:endParaRPr lang="en-US" sz="1700" kern="1200"/>
        </a:p>
        <a:p>
          <a:pPr marL="0" lvl="0" indent="0" algn="l" defTabSz="755650">
            <a:lnSpc>
              <a:spcPct val="100000"/>
            </a:lnSpc>
            <a:spcBef>
              <a:spcPct val="0"/>
            </a:spcBef>
            <a:spcAft>
              <a:spcPct val="35000"/>
            </a:spcAft>
            <a:buNone/>
          </a:pPr>
          <a:r>
            <a:rPr lang="es-CL" sz="1700" kern="1200"/>
            <a:t>Volumen sumergido (Obra viva)</a:t>
          </a:r>
          <a:endParaRPr lang="en-US" sz="1700" kern="1200"/>
        </a:p>
        <a:p>
          <a:pPr marL="0" lvl="0" indent="0" algn="l" defTabSz="755650">
            <a:lnSpc>
              <a:spcPct val="100000"/>
            </a:lnSpc>
            <a:spcBef>
              <a:spcPct val="0"/>
            </a:spcBef>
            <a:spcAft>
              <a:spcPct val="35000"/>
            </a:spcAft>
            <a:buNone/>
          </a:pPr>
          <a:r>
            <a:rPr lang="es-CL" sz="1700" kern="1200"/>
            <a:t>Posición LCF</a:t>
          </a:r>
          <a:endParaRPr lang="en-US" sz="1700" kern="1200"/>
        </a:p>
        <a:p>
          <a:pPr marL="0" lvl="0" indent="0" algn="l" defTabSz="755650">
            <a:lnSpc>
              <a:spcPct val="100000"/>
            </a:lnSpc>
            <a:spcBef>
              <a:spcPct val="0"/>
            </a:spcBef>
            <a:spcAft>
              <a:spcPct val="35000"/>
            </a:spcAft>
            <a:buNone/>
          </a:pPr>
          <a:r>
            <a:rPr lang="es-CL" sz="1700" kern="1200"/>
            <a:t>Posición VCB o KB.</a:t>
          </a:r>
          <a:endParaRPr lang="en-US" sz="1700" kern="1200"/>
        </a:p>
        <a:p>
          <a:pPr marL="0" lvl="0" indent="0" algn="l" defTabSz="755650">
            <a:lnSpc>
              <a:spcPct val="100000"/>
            </a:lnSpc>
            <a:spcBef>
              <a:spcPct val="0"/>
            </a:spcBef>
            <a:spcAft>
              <a:spcPct val="35000"/>
            </a:spcAft>
            <a:buNone/>
          </a:pPr>
          <a:r>
            <a:rPr lang="es-CL" sz="1700" kern="1200"/>
            <a:t>Posición LCB.</a:t>
          </a:r>
          <a:endParaRPr lang="en-US" sz="1700" kern="1200"/>
        </a:p>
      </dsp:txBody>
      <dsp:txXfrm>
        <a:off x="628789" y="2486071"/>
        <a:ext cx="4320000" cy="2065810"/>
      </dsp:txXfrm>
    </dsp:sp>
    <dsp:sp modelId="{14108A90-9BF5-48DC-8286-F7274D8A5B56}">
      <dsp:nvSpPr>
        <dsp:cNvPr id="0" name=""/>
        <dsp:cNvSpPr/>
      </dsp:nvSpPr>
      <dsp:spPr>
        <a:xfrm>
          <a:off x="5704789" y="41945"/>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3A930B-9AD5-49D6-BEF8-C07756E9CEEF}">
      <dsp:nvSpPr>
        <dsp:cNvPr id="0" name=""/>
        <dsp:cNvSpPr/>
      </dsp:nvSpPr>
      <dsp:spPr>
        <a:xfrm>
          <a:off x="5704789" y="1747872"/>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600200">
            <a:lnSpc>
              <a:spcPct val="100000"/>
            </a:lnSpc>
            <a:spcBef>
              <a:spcPct val="0"/>
            </a:spcBef>
            <a:spcAft>
              <a:spcPct val="35000"/>
            </a:spcAft>
            <a:buNone/>
            <a:defRPr b="1"/>
          </a:pPr>
          <a:r>
            <a:rPr lang="es-CL" sz="3600" kern="1200"/>
            <a:t>Esquema:</a:t>
          </a:r>
          <a:endParaRPr lang="en-US" sz="3600" kern="1200"/>
        </a:p>
      </dsp:txBody>
      <dsp:txXfrm>
        <a:off x="5704789" y="1747872"/>
        <a:ext cx="4320000" cy="648000"/>
      </dsp:txXfrm>
    </dsp:sp>
    <dsp:sp modelId="{2BF48A57-485F-4BA0-859D-ABCA666C5BDB}">
      <dsp:nvSpPr>
        <dsp:cNvPr id="0" name=""/>
        <dsp:cNvSpPr/>
      </dsp:nvSpPr>
      <dsp:spPr>
        <a:xfrm>
          <a:off x="5704789" y="2486071"/>
          <a:ext cx="4320000" cy="2065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55650">
            <a:lnSpc>
              <a:spcPct val="100000"/>
            </a:lnSpc>
            <a:spcBef>
              <a:spcPct val="0"/>
            </a:spcBef>
            <a:spcAft>
              <a:spcPct val="35000"/>
            </a:spcAft>
            <a:buNone/>
          </a:pPr>
          <a:r>
            <a:rPr lang="es-CL" sz="1700" kern="1200"/>
            <a:t>Primera regla de Simpson.</a:t>
          </a:r>
          <a:endParaRPr lang="en-US" sz="1700" kern="1200"/>
        </a:p>
      </dsp:txBody>
      <dsp:txXfrm>
        <a:off x="5704789" y="2486071"/>
        <a:ext cx="4320000" cy="206581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2E047D-48C1-44ED-AF64-30A2767A705A}" type="datetimeFigureOut">
              <a:rPr lang="es-CL" smtClean="0"/>
              <a:t>18-06-2025</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6D5987-9BE1-4841-AA1B-09568CAA01CF}" type="slidenum">
              <a:rPr lang="es-CL" smtClean="0"/>
              <a:t>‹Nº›</a:t>
            </a:fld>
            <a:endParaRPr lang="es-CL"/>
          </a:p>
        </p:txBody>
      </p:sp>
    </p:spTree>
    <p:extLst>
      <p:ext uri="{BB962C8B-B14F-4D97-AF65-F5344CB8AC3E}">
        <p14:creationId xmlns:p14="http://schemas.microsoft.com/office/powerpoint/2010/main" val="2511467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pPr>
              <a:defRPr/>
            </a:pPr>
            <a:fld id="{C49C0EB4-0D88-45EA-AD03-6E339152A895}" type="slidenum">
              <a:rPr lang="es-ES" smtClean="0"/>
              <a:pPr>
                <a:defRPr/>
              </a:pPr>
              <a:t>27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DE6D5987-9BE1-4841-AA1B-09568CAA01CF}" type="slidenum">
              <a:rPr lang="es-CL" smtClean="0"/>
              <a:t>33</a:t>
            </a:fld>
            <a:endParaRPr lang="es-CL"/>
          </a:p>
        </p:txBody>
      </p:sp>
    </p:spTree>
    <p:extLst>
      <p:ext uri="{BB962C8B-B14F-4D97-AF65-F5344CB8AC3E}">
        <p14:creationId xmlns:p14="http://schemas.microsoft.com/office/powerpoint/2010/main" val="1240479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DE6D5987-9BE1-4841-AA1B-09568CAA01CF}" type="slidenum">
              <a:rPr lang="es-CL" smtClean="0"/>
              <a:t>35</a:t>
            </a:fld>
            <a:endParaRPr lang="es-CL"/>
          </a:p>
        </p:txBody>
      </p:sp>
    </p:spTree>
    <p:extLst>
      <p:ext uri="{BB962C8B-B14F-4D97-AF65-F5344CB8AC3E}">
        <p14:creationId xmlns:p14="http://schemas.microsoft.com/office/powerpoint/2010/main" val="4225972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DE6D5987-9BE1-4841-AA1B-09568CAA01CF}" type="slidenum">
              <a:rPr lang="es-CL" smtClean="0"/>
              <a:t>37</a:t>
            </a:fld>
            <a:endParaRPr lang="es-CL"/>
          </a:p>
        </p:txBody>
      </p:sp>
    </p:spTree>
    <p:extLst>
      <p:ext uri="{BB962C8B-B14F-4D97-AF65-F5344CB8AC3E}">
        <p14:creationId xmlns:p14="http://schemas.microsoft.com/office/powerpoint/2010/main" val="40483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DE6D5987-9BE1-4841-AA1B-09568CAA01CF}" type="slidenum">
              <a:rPr lang="es-CL" smtClean="0"/>
              <a:t>39</a:t>
            </a:fld>
            <a:endParaRPr lang="es-CL"/>
          </a:p>
        </p:txBody>
      </p:sp>
    </p:spTree>
    <p:extLst>
      <p:ext uri="{BB962C8B-B14F-4D97-AF65-F5344CB8AC3E}">
        <p14:creationId xmlns:p14="http://schemas.microsoft.com/office/powerpoint/2010/main" val="2677041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DE6D5987-9BE1-4841-AA1B-09568CAA01CF}" type="slidenum">
              <a:rPr lang="es-CL" smtClean="0"/>
              <a:t>40</a:t>
            </a:fld>
            <a:endParaRPr lang="es-CL"/>
          </a:p>
        </p:txBody>
      </p:sp>
    </p:spTree>
    <p:extLst>
      <p:ext uri="{BB962C8B-B14F-4D97-AF65-F5344CB8AC3E}">
        <p14:creationId xmlns:p14="http://schemas.microsoft.com/office/powerpoint/2010/main" val="994450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6D1B2-5F77-925C-47C1-F678DFE75EF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AF80CA3-179A-591A-EE7B-873E7163A7B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16D9E0E-704F-5F2D-0E6A-02A24C8642B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4BB67642-6FDE-0FAD-DC20-733B5EFFD876}"/>
              </a:ext>
            </a:extLst>
          </p:cNvPr>
          <p:cNvSpPr>
            <a:spLocks noGrp="1"/>
          </p:cNvSpPr>
          <p:nvPr>
            <p:ph type="sldNum" sz="quarter" idx="5"/>
          </p:nvPr>
        </p:nvSpPr>
        <p:spPr/>
        <p:txBody>
          <a:bodyPr/>
          <a:lstStyle/>
          <a:p>
            <a:fld id="{DE6D5987-9BE1-4841-AA1B-09568CAA01CF}" type="slidenum">
              <a:rPr lang="es-CL" smtClean="0"/>
              <a:t>41</a:t>
            </a:fld>
            <a:endParaRPr lang="es-CL"/>
          </a:p>
        </p:txBody>
      </p:sp>
    </p:spTree>
    <p:extLst>
      <p:ext uri="{BB962C8B-B14F-4D97-AF65-F5344CB8AC3E}">
        <p14:creationId xmlns:p14="http://schemas.microsoft.com/office/powerpoint/2010/main" val="186243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6/18/2025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1872386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6/18/2025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1221950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6/18/2025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2051954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6/18/2025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4255105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6/18/2025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490824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6/18/2025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10545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6/18/2025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1012215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6/18/2025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168672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6/18/2025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1048437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6/18/2025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1482440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6/18/2025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‹Nº›</a:t>
            </a:fld>
            <a:endParaRPr lang="en-US"/>
          </a:p>
        </p:txBody>
      </p:sp>
    </p:spTree>
    <p:extLst>
      <p:ext uri="{BB962C8B-B14F-4D97-AF65-F5344CB8AC3E}">
        <p14:creationId xmlns:p14="http://schemas.microsoft.com/office/powerpoint/2010/main" val="1979470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6/18/2025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‹Nº›</a:t>
            </a:fld>
            <a:endParaRPr lang="en-US"/>
          </a:p>
        </p:txBody>
      </p:sp>
    </p:spTree>
    <p:extLst>
      <p:ext uri="{BB962C8B-B14F-4D97-AF65-F5344CB8AC3E}">
        <p14:creationId xmlns:p14="http://schemas.microsoft.com/office/powerpoint/2010/main" val="1114853781"/>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garcien@vtr.net"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hyperlink" Target="https://www.academia.utp.ac.pa/sites/default/files/docente/72/clase_2.pdf"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estabilidadbuque.blogspot.com/2012/06/las-reglas-de-simpson-para-areas-y.html"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7" Type="http://schemas.openxmlformats.org/officeDocument/2006/relationships/image" Target="../media/image14.emf"/><Relationship Id="rId2" Type="http://schemas.openxmlformats.org/officeDocument/2006/relationships/oleObject" Target="../embeddings/oleObject2.bin"/><Relationship Id="rId1" Type="http://schemas.openxmlformats.org/officeDocument/2006/relationships/slideLayout" Target="../slideLayouts/slideLayout2.xml"/><Relationship Id="rId6" Type="http://schemas.openxmlformats.org/officeDocument/2006/relationships/oleObject" Target="../embeddings/oleObject4.bin"/><Relationship Id="rId5" Type="http://schemas.openxmlformats.org/officeDocument/2006/relationships/image" Target="../media/image13.wmf"/><Relationship Id="rId4" Type="http://schemas.openxmlformats.org/officeDocument/2006/relationships/oleObject" Target="../embeddings/oleObject3.bin"/></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7.wmf"/><Relationship Id="rId7" Type="http://schemas.openxmlformats.org/officeDocument/2006/relationships/image" Target="../media/image30.png"/><Relationship Id="rId2" Type="http://schemas.openxmlformats.org/officeDocument/2006/relationships/oleObject" Target="../embeddings/oleObject5.bin"/><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wmf"/><Relationship Id="rId4" Type="http://schemas.openxmlformats.org/officeDocument/2006/relationships/oleObject" Target="../embeddings/oleObject6.bin"/><Relationship Id="rId9" Type="http://schemas.openxmlformats.org/officeDocument/2006/relationships/image" Target="../media/image32.png"/></Relationships>
</file>

<file path=ppt/slides/_rels/slide2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27.wmf"/><Relationship Id="rId7" Type="http://schemas.openxmlformats.org/officeDocument/2006/relationships/image" Target="../media/image34.wmf"/><Relationship Id="rId2" Type="http://schemas.openxmlformats.org/officeDocument/2006/relationships/oleObject" Target="../embeddings/oleObject7.bin"/><Relationship Id="rId1" Type="http://schemas.openxmlformats.org/officeDocument/2006/relationships/slideLayout" Target="../slideLayouts/slideLayout2.xml"/><Relationship Id="rId6" Type="http://schemas.openxmlformats.org/officeDocument/2006/relationships/oleObject" Target="../embeddings/oleObject9.bin"/><Relationship Id="rId5" Type="http://schemas.openxmlformats.org/officeDocument/2006/relationships/image" Target="../media/image33.wmf"/><Relationship Id="rId4" Type="http://schemas.openxmlformats.org/officeDocument/2006/relationships/oleObject" Target="../embeddings/oleObject8.bin"/></Relationships>
</file>

<file path=ppt/slides/_rels/slide21.xml.rels><?xml version="1.0" encoding="UTF-8" standalone="yes"?>
<Relationships xmlns="http://schemas.openxmlformats.org/package/2006/relationships"><Relationship Id="rId3" Type="http://schemas.openxmlformats.org/officeDocument/2006/relationships/image" Target="../media/image36.wmf"/><Relationship Id="rId7" Type="http://schemas.openxmlformats.org/officeDocument/2006/relationships/image" Target="../media/image40.png"/><Relationship Id="rId2" Type="http://schemas.openxmlformats.org/officeDocument/2006/relationships/oleObject" Target="../embeddings/oleObject10.bin"/><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oleObject" Target="../embeddings/oleObject11.bin"/><Relationship Id="rId1" Type="http://schemas.openxmlformats.org/officeDocument/2006/relationships/slideLayout" Target="../slideLayouts/slideLayout2.xml"/><Relationship Id="rId5" Type="http://schemas.openxmlformats.org/officeDocument/2006/relationships/image" Target="../media/image42.wmf"/><Relationship Id="rId4" Type="http://schemas.openxmlformats.org/officeDocument/2006/relationships/oleObject" Target="../embeddings/oleObject12.bin"/></Relationships>
</file>

<file path=ppt/slides/_rels/slide23.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oleObject" Target="../embeddings/oleObject13.bin"/><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image" Target="../media/image44.wmf"/><Relationship Id="rId7" Type="http://schemas.openxmlformats.org/officeDocument/2006/relationships/image" Target="../media/image46.wmf"/><Relationship Id="rId2" Type="http://schemas.openxmlformats.org/officeDocument/2006/relationships/oleObject" Target="../embeddings/oleObject14.bin"/><Relationship Id="rId1" Type="http://schemas.openxmlformats.org/officeDocument/2006/relationships/slideLayout" Target="../slideLayouts/slideLayout2.xml"/><Relationship Id="rId6" Type="http://schemas.openxmlformats.org/officeDocument/2006/relationships/oleObject" Target="../embeddings/oleObject16.bin"/><Relationship Id="rId5" Type="http://schemas.openxmlformats.org/officeDocument/2006/relationships/image" Target="../media/image45.wmf"/><Relationship Id="rId4" Type="http://schemas.openxmlformats.org/officeDocument/2006/relationships/oleObject" Target="../embeddings/oleObject15.bin"/><Relationship Id="rId9" Type="http://schemas.openxmlformats.org/officeDocument/2006/relationships/image" Target="../media/image47.wmf"/></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21.bin"/><Relationship Id="rId3" Type="http://schemas.openxmlformats.org/officeDocument/2006/relationships/image" Target="../media/image48.wmf"/><Relationship Id="rId7" Type="http://schemas.openxmlformats.org/officeDocument/2006/relationships/image" Target="../media/image27.wmf"/><Relationship Id="rId2" Type="http://schemas.openxmlformats.org/officeDocument/2006/relationships/oleObject" Target="../embeddings/oleObject18.bin"/><Relationship Id="rId1" Type="http://schemas.openxmlformats.org/officeDocument/2006/relationships/slideLayout" Target="../slideLayouts/slideLayout2.xml"/><Relationship Id="rId6" Type="http://schemas.openxmlformats.org/officeDocument/2006/relationships/oleObject" Target="../embeddings/oleObject20.bin"/><Relationship Id="rId11" Type="http://schemas.openxmlformats.org/officeDocument/2006/relationships/image" Target="../media/image51.wmf"/><Relationship Id="rId5" Type="http://schemas.openxmlformats.org/officeDocument/2006/relationships/image" Target="../media/image49.wmf"/><Relationship Id="rId10" Type="http://schemas.openxmlformats.org/officeDocument/2006/relationships/oleObject" Target="../embeddings/oleObject22.bin"/><Relationship Id="rId4" Type="http://schemas.openxmlformats.org/officeDocument/2006/relationships/oleObject" Target="../embeddings/oleObject19.bin"/><Relationship Id="rId9" Type="http://schemas.openxmlformats.org/officeDocument/2006/relationships/image" Target="../media/image50.emf"/></Relationships>
</file>

<file path=ppt/slides/_rels/slide26.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oleObject" Target="../embeddings/oleObject23.bin"/><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28.xml.rels><?xml version="1.0" encoding="UTF-8" standalone="yes"?>
<Relationships xmlns="http://schemas.openxmlformats.org/package/2006/relationships"><Relationship Id="rId3" Type="http://schemas.openxmlformats.org/officeDocument/2006/relationships/image" Target="../media/image55.wmf"/><Relationship Id="rId2" Type="http://schemas.openxmlformats.org/officeDocument/2006/relationships/oleObject" Target="../embeddings/oleObject24.bin"/><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oleObject" Target="../embeddings/oleObject25.bin"/><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image" Target="../media/image58.png"/><Relationship Id="rId1" Type="http://schemas.openxmlformats.org/officeDocument/2006/relationships/slideLayout" Target="../slideLayouts/slideLayout7.xml"/><Relationship Id="rId4" Type="http://schemas.openxmlformats.org/officeDocument/2006/relationships/image" Target="../media/image57.wmf"/></Relationships>
</file>

<file path=ppt/slides/_rels/slide31.xml.rels><?xml version="1.0" encoding="UTF-8" standalone="yes"?>
<Relationships xmlns="http://schemas.openxmlformats.org/package/2006/relationships"><Relationship Id="rId3" Type="http://schemas.openxmlformats.org/officeDocument/2006/relationships/image" Target="../media/image58.wmf"/><Relationship Id="rId2" Type="http://schemas.openxmlformats.org/officeDocument/2006/relationships/oleObject" Target="../embeddings/oleObject27.bin"/><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6.png"/><Relationship Id="rId2" Type="http://schemas.openxmlformats.org/officeDocument/2006/relationships/image" Target="../media/image61.png"/><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3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0.png"/></Relationships>
</file>

<file path=ppt/slides/_rels/slide36.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3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4.png"/><Relationship Id="rId4" Type="http://schemas.openxmlformats.org/officeDocument/2006/relationships/image" Target="../media/image60.png"/></Relationships>
</file>

<file path=ppt/slides/_rels/slide3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image" Target="../media/image74.png"/><Relationship Id="rId1" Type="http://schemas.openxmlformats.org/officeDocument/2006/relationships/slideLayout" Target="../slideLayouts/slideLayout2.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png"/></Relationships>
</file>

<file path=ppt/slides/_rels/slide3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1.png"/><Relationship Id="rId4" Type="http://schemas.openxmlformats.org/officeDocument/2006/relationships/image" Target="../media/image60.png"/></Relationships>
</file>

<file path=ppt/slides/_rels/slide40.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 Id="rId9" Type="http://schemas.openxmlformats.org/officeDocument/2006/relationships/image" Target="../media/image87.png"/></Relationships>
</file>

<file path=ppt/slides/_rels/slide41.xml.rels><?xml version="1.0" encoding="UTF-8" standalone="yes"?>
<Relationships xmlns="http://schemas.openxmlformats.org/package/2006/relationships"><Relationship Id="rId3" Type="http://schemas.openxmlformats.org/officeDocument/2006/relationships/image" Target="../media/image81.png"/><Relationship Id="rId7" Type="http://schemas.openxmlformats.org/officeDocument/2006/relationships/image" Target="../media/image9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3.png"/><Relationship Id="rId7" Type="http://schemas.openxmlformats.org/officeDocument/2006/relationships/image" Target="../media/image97.pn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6.png"/><Relationship Id="rId5" Type="http://schemas.openxmlformats.org/officeDocument/2006/relationships/image" Target="../media/image95.png"/><Relationship Id="rId10" Type="http://schemas.openxmlformats.org/officeDocument/2006/relationships/image" Target="../media/image100.png"/><Relationship Id="rId4" Type="http://schemas.openxmlformats.org/officeDocument/2006/relationships/image" Target="../media/image94.png"/><Relationship Id="rId9" Type="http://schemas.openxmlformats.org/officeDocument/2006/relationships/image" Target="../media/image9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2">
            <a:extLst>
              <a:ext uri="{FF2B5EF4-FFF2-40B4-BE49-F238E27FC236}">
                <a16:creationId xmlns:a16="http://schemas.microsoft.com/office/drawing/2014/main" id="{829FA44F-D736-E0A9-D965-97FE877F84A0}"/>
              </a:ext>
            </a:extLst>
          </p:cNvPr>
          <p:cNvSpPr txBox="1">
            <a:spLocks noChangeArrowheads="1"/>
          </p:cNvSpPr>
          <p:nvPr/>
        </p:nvSpPr>
        <p:spPr>
          <a:xfrm>
            <a:off x="5906802" y="603504"/>
            <a:ext cx="5577902" cy="152704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pPr>
              <a:spcAft>
                <a:spcPts val="600"/>
              </a:spcAft>
            </a:pPr>
            <a:r>
              <a:rPr lang="en-US" b="1" kern="1200">
                <a:solidFill>
                  <a:schemeClr val="tx1"/>
                </a:solidFill>
                <a:latin typeface="+mj-lt"/>
                <a:ea typeface="+mj-ea"/>
                <a:cs typeface="+mj-cs"/>
              </a:rPr>
              <a:t>Estabilidad y Estiba</a:t>
            </a:r>
          </a:p>
        </p:txBody>
      </p:sp>
      <p:pic>
        <p:nvPicPr>
          <p:cNvPr id="7" name="10 Imagen" descr="FOTO_0820060307102800.jpg">
            <a:extLst>
              <a:ext uri="{FF2B5EF4-FFF2-40B4-BE49-F238E27FC236}">
                <a16:creationId xmlns:a16="http://schemas.microsoft.com/office/drawing/2014/main" id="{732E5577-271D-89E7-FFD2-8DD35ADF0ED9}"/>
              </a:ext>
            </a:extLst>
          </p:cNvPr>
          <p:cNvPicPr>
            <a:picLocks noChangeAspect="1"/>
          </p:cNvPicPr>
          <p:nvPr/>
        </p:nvPicPr>
        <p:blipFill>
          <a:blip r:embed="rId2" cstate="print"/>
          <a:stretch>
            <a:fillRect/>
          </a:stretch>
        </p:blipFill>
        <p:spPr>
          <a:xfrm>
            <a:off x="612648" y="744919"/>
            <a:ext cx="4681506" cy="5396547"/>
          </a:xfrm>
          <a:prstGeom prst="rect">
            <a:avLst/>
          </a:prstGeom>
        </p:spPr>
      </p:pic>
      <p:sp>
        <p:nvSpPr>
          <p:cNvPr id="5" name="Rectangle 3">
            <a:extLst>
              <a:ext uri="{FF2B5EF4-FFF2-40B4-BE49-F238E27FC236}">
                <a16:creationId xmlns:a16="http://schemas.microsoft.com/office/drawing/2014/main" id="{F0E2AFC7-BEDE-C539-44C9-FEEDCFAD8F14}"/>
              </a:ext>
            </a:extLst>
          </p:cNvPr>
          <p:cNvSpPr txBox="1">
            <a:spLocks noChangeArrowheads="1"/>
          </p:cNvSpPr>
          <p:nvPr/>
        </p:nvSpPr>
        <p:spPr>
          <a:xfrm>
            <a:off x="5906802" y="2212848"/>
            <a:ext cx="5577902" cy="4096512"/>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CL" sz="1800" noProof="0" dirty="0"/>
              <a:t>Cátedra Especialidad Litoral.</a:t>
            </a:r>
          </a:p>
          <a:p>
            <a:r>
              <a:rPr lang="en-US" sz="1800" dirty="0"/>
              <a:t>P.C. Alberto García Covacevich</a:t>
            </a:r>
          </a:p>
          <a:p>
            <a:r>
              <a:rPr lang="en-US" sz="1800" dirty="0">
                <a:hlinkClick r:id="rId3"/>
              </a:rPr>
              <a:t>garcov04@gmail.com</a:t>
            </a:r>
            <a:endParaRPr lang="en-US" sz="1800" dirty="0"/>
          </a:p>
          <a:p>
            <a:r>
              <a:rPr lang="en-US" sz="1800" dirty="0"/>
              <a:t>+56 9 9732 8537</a:t>
            </a:r>
          </a:p>
        </p:txBody>
      </p:sp>
    </p:spTree>
    <p:extLst>
      <p:ext uri="{BB962C8B-B14F-4D97-AF65-F5344CB8AC3E}">
        <p14:creationId xmlns:p14="http://schemas.microsoft.com/office/powerpoint/2010/main" val="3122906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D89750E-BADE-168E-7B78-1F7E0B9A4879}"/>
              </a:ext>
            </a:extLst>
          </p:cNvPr>
          <p:cNvSpPr txBox="1">
            <a:spLocks noChangeArrowheads="1"/>
          </p:cNvSpPr>
          <p:nvPr/>
        </p:nvSpPr>
        <p:spPr>
          <a:xfrm>
            <a:off x="457200" y="274638"/>
            <a:ext cx="8229600" cy="1143000"/>
          </a:xfrm>
          <a:prstGeom prst="rect">
            <a:avLst/>
          </a:prstGeom>
        </p:spPr>
        <p:txBody>
          <a:bodyPr>
            <a:noAutofit/>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s-ES" sz="3700"/>
              <a:t>Programa de Asignatura</a:t>
            </a:r>
            <a:endParaRPr lang="es-ES" sz="3700" dirty="0"/>
          </a:p>
        </p:txBody>
      </p:sp>
      <p:graphicFrame>
        <p:nvGraphicFramePr>
          <p:cNvPr id="5" name="Rectangle 3">
            <a:extLst>
              <a:ext uri="{FF2B5EF4-FFF2-40B4-BE49-F238E27FC236}">
                <a16:creationId xmlns:a16="http://schemas.microsoft.com/office/drawing/2014/main" id="{F56F7813-18E7-5FDA-FBA4-39B4B9526B42}"/>
              </a:ext>
            </a:extLst>
          </p:cNvPr>
          <p:cNvGraphicFramePr/>
          <p:nvPr>
            <p:extLst>
              <p:ext uri="{D42A27DB-BD31-4B8C-83A1-F6EECF244321}">
                <p14:modId xmlns:p14="http://schemas.microsoft.com/office/powerpoint/2010/main" val="4131093917"/>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6157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CBB0869A-0BE5-B3E9-F73D-2F3691E4D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E2DFA323-D4B1-0031-0209-A8FD09A72EA1}"/>
              </a:ext>
            </a:extLst>
          </p:cNvPr>
          <p:cNvSpPr txBox="1">
            <a:spLocks noChangeArrowheads="1"/>
          </p:cNvSpPr>
          <p:nvPr/>
        </p:nvSpPr>
        <p:spPr>
          <a:xfrm>
            <a:off x="612648" y="1114923"/>
            <a:ext cx="4621553" cy="136072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pPr>
              <a:spcAft>
                <a:spcPts val="600"/>
              </a:spcAft>
            </a:pPr>
            <a:r>
              <a:rPr lang="en-US" b="1" kern="1200">
                <a:solidFill>
                  <a:schemeClr val="tx1"/>
                </a:solidFill>
                <a:latin typeface="+mj-lt"/>
                <a:ea typeface="+mj-ea"/>
                <a:cs typeface="+mj-cs"/>
              </a:rPr>
              <a:t>U.T.2 Estabilidad Estática</a:t>
            </a:r>
          </a:p>
        </p:txBody>
      </p:sp>
      <p:sp>
        <p:nvSpPr>
          <p:cNvPr id="2" name="Rectangle 3">
            <a:extLst>
              <a:ext uri="{FF2B5EF4-FFF2-40B4-BE49-F238E27FC236}">
                <a16:creationId xmlns:a16="http://schemas.microsoft.com/office/drawing/2014/main" id="{5CD80087-DF32-DC81-C94C-4353668DA4EE}"/>
              </a:ext>
            </a:extLst>
          </p:cNvPr>
          <p:cNvSpPr txBox="1">
            <a:spLocks noChangeArrowheads="1"/>
          </p:cNvSpPr>
          <p:nvPr/>
        </p:nvSpPr>
        <p:spPr>
          <a:xfrm>
            <a:off x="612648" y="2584058"/>
            <a:ext cx="4621553" cy="315901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CL" sz="1800" noProof="0" dirty="0"/>
              <a:t>Un tema quedó pendiente</a:t>
            </a:r>
          </a:p>
          <a:p>
            <a:pPr lvl="1"/>
            <a:r>
              <a:rPr lang="es-CL" noProof="0" dirty="0"/>
              <a:t>Integración numérica</a:t>
            </a:r>
          </a:p>
          <a:p>
            <a:pPr lvl="2"/>
            <a:r>
              <a:rPr lang="es-CL" sz="1800" noProof="0" dirty="0"/>
              <a:t>Primera ley de Simpson. </a:t>
            </a:r>
          </a:p>
        </p:txBody>
      </p:sp>
      <p:pic>
        <p:nvPicPr>
          <p:cNvPr id="4" name="Imagen 3">
            <a:extLst>
              <a:ext uri="{FF2B5EF4-FFF2-40B4-BE49-F238E27FC236}">
                <a16:creationId xmlns:a16="http://schemas.microsoft.com/office/drawing/2014/main" id="{FF5FA4E1-78CA-1758-1E06-B7EAD4ACE6A9}"/>
              </a:ext>
            </a:extLst>
          </p:cNvPr>
          <p:cNvPicPr>
            <a:picLocks noChangeAspect="1"/>
          </p:cNvPicPr>
          <p:nvPr/>
        </p:nvPicPr>
        <p:blipFill>
          <a:blip r:embed="rId2"/>
          <a:stretch>
            <a:fillRect/>
          </a:stretch>
        </p:blipFill>
        <p:spPr>
          <a:xfrm>
            <a:off x="5691261" y="1655774"/>
            <a:ext cx="5837780" cy="3546451"/>
          </a:xfrm>
          <a:prstGeom prst="rect">
            <a:avLst/>
          </a:prstGeom>
        </p:spPr>
      </p:pic>
    </p:spTree>
    <p:extLst>
      <p:ext uri="{BB962C8B-B14F-4D97-AF65-F5344CB8AC3E}">
        <p14:creationId xmlns:p14="http://schemas.microsoft.com/office/powerpoint/2010/main" val="3407833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8">
            <a:extLst>
              <a:ext uri="{FF2B5EF4-FFF2-40B4-BE49-F238E27FC236}">
                <a16:creationId xmlns:a16="http://schemas.microsoft.com/office/drawing/2014/main" id="{43867147-1C83-BF71-39B0-B590EE7F3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2 Título">
            <a:extLst>
              <a:ext uri="{FF2B5EF4-FFF2-40B4-BE49-F238E27FC236}">
                <a16:creationId xmlns:a16="http://schemas.microsoft.com/office/drawing/2014/main" id="{3080BE81-B48A-808F-DEBE-142C0D006740}"/>
              </a:ext>
            </a:extLst>
          </p:cNvPr>
          <p:cNvSpPr txBox="1">
            <a:spLocks/>
          </p:cNvSpPr>
          <p:nvPr/>
        </p:nvSpPr>
        <p:spPr>
          <a:xfrm>
            <a:off x="614678" y="548640"/>
            <a:ext cx="10872216" cy="1133856"/>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pPr>
              <a:spcAft>
                <a:spcPts val="600"/>
              </a:spcAft>
            </a:pPr>
            <a:r>
              <a:rPr lang="en-US" b="1" kern="1200">
                <a:solidFill>
                  <a:schemeClr val="tx1"/>
                </a:solidFill>
                <a:latin typeface="+mj-lt"/>
                <a:ea typeface="+mj-ea"/>
                <a:cs typeface="+mj-cs"/>
              </a:rPr>
              <a:t>Cálculos geométricos fundamentales</a:t>
            </a:r>
          </a:p>
        </p:txBody>
      </p:sp>
      <p:pic>
        <p:nvPicPr>
          <p:cNvPr id="4" name="Picture 2">
            <a:extLst>
              <a:ext uri="{FF2B5EF4-FFF2-40B4-BE49-F238E27FC236}">
                <a16:creationId xmlns:a16="http://schemas.microsoft.com/office/drawing/2014/main" id="{74CE5E9B-857C-D67A-E0D8-B8E9D6B797B4}"/>
              </a:ext>
            </a:extLst>
          </p:cNvPr>
          <p:cNvPicPr>
            <a:picLocks noChangeAspect="1" noChangeArrowheads="1"/>
          </p:cNvPicPr>
          <p:nvPr/>
        </p:nvPicPr>
        <p:blipFill>
          <a:blip r:embed="rId2"/>
          <a:srcRect b="4151"/>
          <a:stretch>
            <a:fillRect/>
          </a:stretch>
        </p:blipFill>
        <p:spPr bwMode="auto">
          <a:xfrm>
            <a:off x="731520" y="1792223"/>
            <a:ext cx="3698530" cy="1905324"/>
          </a:xfrm>
          <a:prstGeom prst="rect">
            <a:avLst/>
          </a:prstGeom>
          <a:noFill/>
        </p:spPr>
      </p:pic>
      <p:sp>
        <p:nvSpPr>
          <p:cNvPr id="2" name="1 Marcador de contenido">
            <a:extLst>
              <a:ext uri="{FF2B5EF4-FFF2-40B4-BE49-F238E27FC236}">
                <a16:creationId xmlns:a16="http://schemas.microsoft.com/office/drawing/2014/main" id="{F9ECEAB5-C79D-A5E6-0F07-B902A79B0AC8}"/>
              </a:ext>
            </a:extLst>
          </p:cNvPr>
          <p:cNvSpPr txBox="1">
            <a:spLocks/>
          </p:cNvSpPr>
          <p:nvPr/>
        </p:nvSpPr>
        <p:spPr>
          <a:xfrm>
            <a:off x="4882551" y="1792224"/>
            <a:ext cx="6602154" cy="4517136"/>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CL" sz="1800" noProof="0" dirty="0"/>
              <a:t>¿Porqué utilizar integración numérica?</a:t>
            </a:r>
          </a:p>
          <a:p>
            <a:pPr lvl="1"/>
            <a:r>
              <a:rPr lang="es-CL" noProof="0" dirty="0"/>
              <a:t>Los buques tienen formas geométrica complejas que no pueden ser representadas por ecuaciones matemáticas en forma simple.</a:t>
            </a:r>
          </a:p>
          <a:p>
            <a:pPr lvl="1"/>
            <a:r>
              <a:rPr lang="es-CL" noProof="0" dirty="0"/>
              <a:t>Utilizar métodos de integración facilita el cálculo de las propiedades geométricas de un buque.</a:t>
            </a:r>
          </a:p>
          <a:p>
            <a:pPr lvl="1"/>
            <a:r>
              <a:rPr lang="es-CL" noProof="0" dirty="0"/>
              <a:t>Éstos métodos utilizan las tablas de offset o tablas de datos que identifican cada punto del casco en el espacio. </a:t>
            </a:r>
          </a:p>
          <a:p>
            <a:pPr lvl="2"/>
            <a:r>
              <a:rPr lang="es-CL" sz="1800" noProof="0" dirty="0"/>
              <a:t>Datos obtenidos de los planos de los cascos.</a:t>
            </a:r>
          </a:p>
          <a:p>
            <a:pPr lvl="2"/>
            <a:r>
              <a:rPr lang="es-CL" sz="1800" noProof="0" dirty="0"/>
              <a:t>Las tablas de </a:t>
            </a:r>
            <a:r>
              <a:rPr lang="es-CL" sz="1800" noProof="0" dirty="0" err="1"/>
              <a:t>offsets</a:t>
            </a:r>
            <a:r>
              <a:rPr lang="es-CL" sz="1800" noProof="0" dirty="0"/>
              <a:t> son una representación numérica convencional de la forma del casco.</a:t>
            </a:r>
          </a:p>
          <a:p>
            <a:pPr lvl="2"/>
            <a:r>
              <a:rPr lang="es-CL" sz="1800" dirty="0"/>
              <a:t>Con estos datos se confeccionan las curvas hidrostáticas del buque (</a:t>
            </a:r>
            <a:r>
              <a:rPr lang="es-CL" sz="1800" noProof="0" dirty="0"/>
              <a:t>cálculos de áreas, centroides, momentos de inercia de áreas, volúmenes y centros de volumen.</a:t>
            </a:r>
          </a:p>
        </p:txBody>
      </p:sp>
      <p:pic>
        <p:nvPicPr>
          <p:cNvPr id="7" name="Imagen 6">
            <a:extLst>
              <a:ext uri="{FF2B5EF4-FFF2-40B4-BE49-F238E27FC236}">
                <a16:creationId xmlns:a16="http://schemas.microsoft.com/office/drawing/2014/main" id="{07D230C1-DC89-6A0C-4C97-1177BB7B76D2}"/>
              </a:ext>
            </a:extLst>
          </p:cNvPr>
          <p:cNvPicPr>
            <a:picLocks noChangeAspect="1"/>
          </p:cNvPicPr>
          <p:nvPr/>
        </p:nvPicPr>
        <p:blipFill>
          <a:blip r:embed="rId3"/>
          <a:stretch>
            <a:fillRect/>
          </a:stretch>
        </p:blipFill>
        <p:spPr>
          <a:xfrm>
            <a:off x="427520" y="3926436"/>
            <a:ext cx="4455031" cy="2382924"/>
          </a:xfrm>
          <a:prstGeom prst="rect">
            <a:avLst/>
          </a:prstGeom>
        </p:spPr>
      </p:pic>
      <p:sp>
        <p:nvSpPr>
          <p:cNvPr id="6" name="4 Rectángulo">
            <a:extLst>
              <a:ext uri="{FF2B5EF4-FFF2-40B4-BE49-F238E27FC236}">
                <a16:creationId xmlns:a16="http://schemas.microsoft.com/office/drawing/2014/main" id="{5889B2BF-526A-0798-4E97-615CFB8BF78F}"/>
              </a:ext>
            </a:extLst>
          </p:cNvPr>
          <p:cNvSpPr/>
          <p:nvPr/>
        </p:nvSpPr>
        <p:spPr>
          <a:xfrm rot="20639733">
            <a:off x="511333" y="2820384"/>
            <a:ext cx="11169332" cy="1754326"/>
          </a:xfrm>
          <a:prstGeom prst="rect">
            <a:avLst/>
          </a:prstGeom>
          <a:solidFill>
            <a:schemeClr val="bg1"/>
          </a:solidFill>
          <a:scene3d>
            <a:camera prst="orthographicFront"/>
            <a:lightRig rig="threePt" dir="tl"/>
          </a:scene3d>
          <a:sp3d prstMaterial="legacyWireframe">
            <a:bevelT/>
          </a:sp3d>
        </p:spPr>
        <p:txBody>
          <a:bodyPr wrap="square" lIns="91440" tIns="45720" rIns="91440" bIns="45720">
            <a:spAutoFit/>
            <a:sp3d extrusionH="25400" contourW="8890">
              <a:bevelT w="38100" h="31750"/>
              <a:contourClr>
                <a:schemeClr val="accent2">
                  <a:shade val="75000"/>
                </a:schemeClr>
              </a:contourClr>
            </a:sp3d>
          </a:bodyPr>
          <a:lstStyle/>
          <a:p>
            <a:pPr algn="ctr"/>
            <a:r>
              <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Bibliografía: Capítulo 2,</a:t>
            </a:r>
          </a:p>
          <a:p>
            <a:pPr algn="ct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punto 2.3 en adelante</a:t>
            </a:r>
            <a:r>
              <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p>
        </p:txBody>
      </p:sp>
    </p:spTree>
    <p:extLst>
      <p:ext uri="{BB962C8B-B14F-4D97-AF65-F5344CB8AC3E}">
        <p14:creationId xmlns:p14="http://schemas.microsoft.com/office/powerpoint/2010/main" val="1510825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animEffect transition="in" filter="fade">
                                      <p:cBhvr>
                                        <p:cTn id="20" dur="500"/>
                                        <p:tgtEl>
                                          <p:spTgt spid="2">
                                            <p:txEl>
                                              <p:pRg st="4" end="4"/>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2">
                                            <p:txEl>
                                              <p:pRg st="5" end="5"/>
                                            </p:txEl>
                                          </p:spTgt>
                                        </p:tgtEl>
                                        <p:attrNameLst>
                                          <p:attrName>style.visibility</p:attrName>
                                        </p:attrNameLst>
                                      </p:cBhvr>
                                      <p:to>
                                        <p:strVal val="visible"/>
                                      </p:to>
                                    </p:set>
                                    <p:animEffect transition="in" filter="fade">
                                      <p:cBhvr>
                                        <p:cTn id="24" dur="500"/>
                                        <p:tgtEl>
                                          <p:spTgt spid="2">
                                            <p:txEl>
                                              <p:pRg st="5" end="5"/>
                                            </p:txEl>
                                          </p:spTgt>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2">
                                            <p:txEl>
                                              <p:pRg st="6" end="6"/>
                                            </p:txEl>
                                          </p:spTgt>
                                        </p:tgtEl>
                                        <p:attrNameLst>
                                          <p:attrName>style.visibility</p:attrName>
                                        </p:attrNameLst>
                                      </p:cBhvr>
                                      <p:to>
                                        <p:strVal val="visible"/>
                                      </p:to>
                                    </p:set>
                                    <p:animEffect transition="in" filter="fade">
                                      <p:cBhvr>
                                        <p:cTn id="28" dur="500"/>
                                        <p:tgtEl>
                                          <p:spTgt spid="2">
                                            <p:txEl>
                                              <p:pRg st="6" end="6"/>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Título">
            <a:extLst>
              <a:ext uri="{FF2B5EF4-FFF2-40B4-BE49-F238E27FC236}">
                <a16:creationId xmlns:a16="http://schemas.microsoft.com/office/drawing/2014/main" id="{DF274BA8-7E72-7CD7-7F84-24F91942661D}"/>
              </a:ext>
            </a:extLst>
          </p:cNvPr>
          <p:cNvSpPr txBox="1">
            <a:spLocks/>
          </p:cNvSpPr>
          <p:nvPr/>
        </p:nvSpPr>
        <p:spPr>
          <a:xfrm>
            <a:off x="457200" y="274638"/>
            <a:ext cx="8229600" cy="1143000"/>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s-CL"/>
              <a:t>Cálculos geométricos fundamentales</a:t>
            </a:r>
            <a:endParaRPr lang="es-CL" dirty="0"/>
          </a:p>
        </p:txBody>
      </p:sp>
      <p:pic>
        <p:nvPicPr>
          <p:cNvPr id="3" name="Picture 2">
            <a:extLst>
              <a:ext uri="{FF2B5EF4-FFF2-40B4-BE49-F238E27FC236}">
                <a16:creationId xmlns:a16="http://schemas.microsoft.com/office/drawing/2014/main" id="{12DD02A5-5F7C-1BD7-9190-670233689309}"/>
              </a:ext>
            </a:extLst>
          </p:cNvPr>
          <p:cNvPicPr>
            <a:picLocks noChangeAspect="1" noChangeArrowheads="1"/>
          </p:cNvPicPr>
          <p:nvPr/>
        </p:nvPicPr>
        <p:blipFill>
          <a:blip r:embed="rId2"/>
          <a:srcRect b="4151"/>
          <a:stretch>
            <a:fillRect/>
          </a:stretch>
        </p:blipFill>
        <p:spPr bwMode="auto">
          <a:xfrm>
            <a:off x="1538432" y="1047247"/>
            <a:ext cx="2357422" cy="1214446"/>
          </a:xfrm>
          <a:prstGeom prst="rect">
            <a:avLst/>
          </a:prstGeom>
          <a:noFill/>
          <a:ln w="9525">
            <a:noFill/>
            <a:miter lim="800000"/>
            <a:headEnd/>
            <a:tailEnd/>
          </a:ln>
          <a:effectLst/>
        </p:spPr>
      </p:pic>
      <p:grpSp>
        <p:nvGrpSpPr>
          <p:cNvPr id="9" name="Grupo 8">
            <a:extLst>
              <a:ext uri="{FF2B5EF4-FFF2-40B4-BE49-F238E27FC236}">
                <a16:creationId xmlns:a16="http://schemas.microsoft.com/office/drawing/2014/main" id="{ACC11377-5257-1927-64E3-F7E3D6E2A955}"/>
              </a:ext>
            </a:extLst>
          </p:cNvPr>
          <p:cNvGrpSpPr/>
          <p:nvPr/>
        </p:nvGrpSpPr>
        <p:grpSpPr>
          <a:xfrm>
            <a:off x="5350593" y="1116815"/>
            <a:ext cx="6841407" cy="4249844"/>
            <a:chOff x="4021909" y="1290985"/>
            <a:chExt cx="6063441" cy="3916708"/>
          </a:xfrm>
        </p:grpSpPr>
        <p:pic>
          <p:nvPicPr>
            <p:cNvPr id="4" name="Picture 2">
              <a:extLst>
                <a:ext uri="{FF2B5EF4-FFF2-40B4-BE49-F238E27FC236}">
                  <a16:creationId xmlns:a16="http://schemas.microsoft.com/office/drawing/2014/main" id="{8A20EE9B-B26B-9E33-1C0D-5DC53A44EFF7}"/>
                </a:ext>
              </a:extLst>
            </p:cNvPr>
            <p:cNvPicPr>
              <a:picLocks noChangeAspect="1" noChangeArrowheads="1"/>
            </p:cNvPicPr>
            <p:nvPr/>
          </p:nvPicPr>
          <p:blipFill>
            <a:blip r:embed="rId3"/>
            <a:srcRect/>
            <a:stretch>
              <a:fillRect/>
            </a:stretch>
          </p:blipFill>
          <p:spPr bwMode="auto">
            <a:xfrm>
              <a:off x="4021909" y="1290985"/>
              <a:ext cx="5895677" cy="3916708"/>
            </a:xfrm>
            <a:prstGeom prst="rect">
              <a:avLst/>
            </a:prstGeom>
            <a:noFill/>
            <a:ln w="9525">
              <a:noFill/>
              <a:miter lim="800000"/>
              <a:headEnd/>
              <a:tailEnd/>
            </a:ln>
            <a:effectLst/>
          </p:spPr>
        </p:pic>
        <p:sp>
          <p:nvSpPr>
            <p:cNvPr id="5" name="6 CuadroTexto">
              <a:extLst>
                <a:ext uri="{FF2B5EF4-FFF2-40B4-BE49-F238E27FC236}">
                  <a16:creationId xmlns:a16="http://schemas.microsoft.com/office/drawing/2014/main" id="{7E7D7418-A276-F2AC-763B-D9FA32922D24}"/>
                </a:ext>
              </a:extLst>
            </p:cNvPr>
            <p:cNvSpPr txBox="1"/>
            <p:nvPr/>
          </p:nvSpPr>
          <p:spPr>
            <a:xfrm rot="1218196">
              <a:off x="6586990" y="1896768"/>
              <a:ext cx="1799835" cy="253916"/>
            </a:xfrm>
            <a:prstGeom prst="rect">
              <a:avLst/>
            </a:prstGeom>
            <a:solidFill>
              <a:schemeClr val="bg1"/>
            </a:solidFill>
          </p:spPr>
          <p:txBody>
            <a:bodyPr wrap="square" rtlCol="0">
              <a:spAutoFit/>
            </a:bodyPr>
            <a:lstStyle/>
            <a:p>
              <a:r>
                <a:rPr lang="es-CL" sz="1050" dirty="0"/>
                <a:t>Plano de medias mangas</a:t>
              </a:r>
            </a:p>
          </p:txBody>
        </p:sp>
        <p:sp>
          <p:nvSpPr>
            <p:cNvPr id="6" name="7 CuadroTexto">
              <a:extLst>
                <a:ext uri="{FF2B5EF4-FFF2-40B4-BE49-F238E27FC236}">
                  <a16:creationId xmlns:a16="http://schemas.microsoft.com/office/drawing/2014/main" id="{313EF63B-DE41-832D-09CA-FEB901A4E4D8}"/>
                </a:ext>
              </a:extLst>
            </p:cNvPr>
            <p:cNvSpPr txBox="1"/>
            <p:nvPr/>
          </p:nvSpPr>
          <p:spPr>
            <a:xfrm rot="1218196">
              <a:off x="4521987" y="4356291"/>
              <a:ext cx="2170359" cy="253916"/>
            </a:xfrm>
            <a:prstGeom prst="rect">
              <a:avLst/>
            </a:prstGeom>
            <a:solidFill>
              <a:schemeClr val="bg1"/>
            </a:solidFill>
          </p:spPr>
          <p:txBody>
            <a:bodyPr wrap="square" rtlCol="0">
              <a:spAutoFit/>
            </a:bodyPr>
            <a:lstStyle/>
            <a:p>
              <a:r>
                <a:rPr lang="es-CL" sz="1050" dirty="0"/>
                <a:t>Plano de Finos o longitudinal</a:t>
              </a:r>
            </a:p>
          </p:txBody>
        </p:sp>
        <p:sp>
          <p:nvSpPr>
            <p:cNvPr id="7" name="8 CuadroTexto">
              <a:extLst>
                <a:ext uri="{FF2B5EF4-FFF2-40B4-BE49-F238E27FC236}">
                  <a16:creationId xmlns:a16="http://schemas.microsoft.com/office/drawing/2014/main" id="{5E96F4D7-671A-6D65-7798-5462ED159E61}"/>
                </a:ext>
              </a:extLst>
            </p:cNvPr>
            <p:cNvSpPr txBox="1"/>
            <p:nvPr/>
          </p:nvSpPr>
          <p:spPr>
            <a:xfrm rot="20072996">
              <a:off x="8667474" y="4685237"/>
              <a:ext cx="1417876" cy="253916"/>
            </a:xfrm>
            <a:prstGeom prst="rect">
              <a:avLst/>
            </a:prstGeom>
            <a:solidFill>
              <a:schemeClr val="bg1"/>
            </a:solidFill>
          </p:spPr>
          <p:txBody>
            <a:bodyPr wrap="square" rtlCol="0">
              <a:spAutoFit/>
            </a:bodyPr>
            <a:lstStyle/>
            <a:p>
              <a:r>
                <a:rPr lang="es-CL" sz="1050" dirty="0"/>
                <a:t>Plano de secciones</a:t>
              </a:r>
            </a:p>
          </p:txBody>
        </p:sp>
      </p:grpSp>
      <p:sp>
        <p:nvSpPr>
          <p:cNvPr id="8" name="9 CuadroTexto">
            <a:extLst>
              <a:ext uri="{FF2B5EF4-FFF2-40B4-BE49-F238E27FC236}">
                <a16:creationId xmlns:a16="http://schemas.microsoft.com/office/drawing/2014/main" id="{65EEEBB5-0517-07C9-4420-633E28B35CF4}"/>
              </a:ext>
            </a:extLst>
          </p:cNvPr>
          <p:cNvSpPr txBox="1"/>
          <p:nvPr/>
        </p:nvSpPr>
        <p:spPr>
          <a:xfrm>
            <a:off x="1714480" y="6208836"/>
            <a:ext cx="5929354" cy="261610"/>
          </a:xfrm>
          <a:prstGeom prst="rect">
            <a:avLst/>
          </a:prstGeom>
          <a:noFill/>
        </p:spPr>
        <p:txBody>
          <a:bodyPr wrap="square" rtlCol="0">
            <a:spAutoFit/>
          </a:bodyPr>
          <a:lstStyle/>
          <a:p>
            <a:r>
              <a:rPr lang="es-CL" sz="1100" dirty="0">
                <a:solidFill>
                  <a:schemeClr val="tx1">
                    <a:lumMod val="50000"/>
                    <a:lumOff val="50000"/>
                  </a:schemeClr>
                </a:solidFill>
                <a:hlinkClick r:id="rId4"/>
              </a:rPr>
              <a:t>https://www.academia.utp.ac.pa/sites/default/files/docente/72/clase_2.pdf</a:t>
            </a:r>
            <a:endParaRPr lang="es-CL" sz="1100" dirty="0">
              <a:solidFill>
                <a:schemeClr val="tx1">
                  <a:lumMod val="50000"/>
                  <a:lumOff val="50000"/>
                </a:schemeClr>
              </a:solidFill>
            </a:endParaRPr>
          </a:p>
        </p:txBody>
      </p:sp>
      <p:pic>
        <p:nvPicPr>
          <p:cNvPr id="11" name="Imagen 10">
            <a:extLst>
              <a:ext uri="{FF2B5EF4-FFF2-40B4-BE49-F238E27FC236}">
                <a16:creationId xmlns:a16="http://schemas.microsoft.com/office/drawing/2014/main" id="{9487D013-9431-87BA-DFF4-0CFEF6168DAE}"/>
              </a:ext>
            </a:extLst>
          </p:cNvPr>
          <p:cNvPicPr>
            <a:picLocks noChangeAspect="1"/>
          </p:cNvPicPr>
          <p:nvPr/>
        </p:nvPicPr>
        <p:blipFill>
          <a:blip r:embed="rId5"/>
          <a:stretch>
            <a:fillRect/>
          </a:stretch>
        </p:blipFill>
        <p:spPr>
          <a:xfrm>
            <a:off x="457200" y="2371632"/>
            <a:ext cx="4848902" cy="3667637"/>
          </a:xfrm>
          <a:prstGeom prst="rect">
            <a:avLst/>
          </a:prstGeom>
        </p:spPr>
      </p:pic>
      <p:pic>
        <p:nvPicPr>
          <p:cNvPr id="12" name="Imagen 11">
            <a:extLst>
              <a:ext uri="{FF2B5EF4-FFF2-40B4-BE49-F238E27FC236}">
                <a16:creationId xmlns:a16="http://schemas.microsoft.com/office/drawing/2014/main" id="{E845BC18-EDA2-6B5C-2E93-92B5D87D7F28}"/>
              </a:ext>
            </a:extLst>
          </p:cNvPr>
          <p:cNvPicPr>
            <a:picLocks noChangeAspect="1"/>
          </p:cNvPicPr>
          <p:nvPr/>
        </p:nvPicPr>
        <p:blipFill>
          <a:blip r:embed="rId6"/>
          <a:stretch>
            <a:fillRect/>
          </a:stretch>
        </p:blipFill>
        <p:spPr>
          <a:xfrm>
            <a:off x="1795462" y="1128712"/>
            <a:ext cx="8601075" cy="4600575"/>
          </a:xfrm>
          <a:prstGeom prst="rect">
            <a:avLst/>
          </a:prstGeom>
        </p:spPr>
      </p:pic>
    </p:spTree>
    <p:extLst>
      <p:ext uri="{BB962C8B-B14F-4D97-AF65-F5344CB8AC3E}">
        <p14:creationId xmlns:p14="http://schemas.microsoft.com/office/powerpoint/2010/main" val="2607038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663" name="Rectangle 70662">
            <a:extLst>
              <a:ext uri="{FF2B5EF4-FFF2-40B4-BE49-F238E27FC236}">
                <a16:creationId xmlns:a16="http://schemas.microsoft.com/office/drawing/2014/main" id="{6ACA6F80-D392-A64E-3CF8-F28F1CCEE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2 Título"/>
          <p:cNvSpPr>
            <a:spLocks noGrp="1"/>
          </p:cNvSpPr>
          <p:nvPr>
            <p:ph type="title"/>
          </p:nvPr>
        </p:nvSpPr>
        <p:spPr>
          <a:xfrm>
            <a:off x="614679" y="548640"/>
            <a:ext cx="4779572" cy="2067705"/>
          </a:xfrm>
        </p:spPr>
        <p:txBody>
          <a:bodyPr anchor="t">
            <a:normAutofit/>
          </a:bodyPr>
          <a:lstStyle/>
          <a:p>
            <a:r>
              <a:rPr lang="es-CL" dirty="0"/>
              <a:t>Cálculos geométricos fundamentales</a:t>
            </a:r>
          </a:p>
        </p:txBody>
      </p:sp>
      <p:pic>
        <p:nvPicPr>
          <p:cNvPr id="70658" name="Picture 2"/>
          <p:cNvPicPr>
            <a:picLocks noChangeAspect="1" noChangeArrowheads="1"/>
          </p:cNvPicPr>
          <p:nvPr/>
        </p:nvPicPr>
        <p:blipFill>
          <a:blip r:embed="rId2"/>
          <a:stretch>
            <a:fillRect/>
          </a:stretch>
        </p:blipFill>
        <p:spPr bwMode="auto">
          <a:xfrm>
            <a:off x="731520" y="3680371"/>
            <a:ext cx="4673754" cy="2628986"/>
          </a:xfrm>
          <a:prstGeom prst="rect">
            <a:avLst/>
          </a:prstGeom>
          <a:noFill/>
        </p:spPr>
      </p:pic>
      <p:sp>
        <p:nvSpPr>
          <p:cNvPr id="2" name="1 Marcador de contenido"/>
          <p:cNvSpPr>
            <a:spLocks noGrp="1"/>
          </p:cNvSpPr>
          <p:nvPr>
            <p:ph idx="1"/>
          </p:nvPr>
        </p:nvSpPr>
        <p:spPr>
          <a:xfrm>
            <a:off x="6030551" y="548638"/>
            <a:ext cx="5546770" cy="5760721"/>
          </a:xfrm>
        </p:spPr>
        <p:txBody>
          <a:bodyPr anchor="t">
            <a:normAutofit/>
          </a:bodyPr>
          <a:lstStyle/>
          <a:p>
            <a:pPr>
              <a:lnSpc>
                <a:spcPct val="110000"/>
              </a:lnSpc>
            </a:pPr>
            <a:r>
              <a:rPr lang="es-CL" sz="1100" dirty="0"/>
              <a:t>¿Qué método utilizar?</a:t>
            </a:r>
          </a:p>
          <a:p>
            <a:pPr lvl="1">
              <a:lnSpc>
                <a:spcPct val="110000"/>
              </a:lnSpc>
            </a:pPr>
            <a:r>
              <a:rPr lang="es-CL" sz="1100" dirty="0"/>
              <a:t>Método de Regla Rectangular:</a:t>
            </a:r>
          </a:p>
          <a:p>
            <a:pPr lvl="2">
              <a:lnSpc>
                <a:spcPct val="110000"/>
              </a:lnSpc>
              <a:spcAft>
                <a:spcPts val="300"/>
              </a:spcAft>
            </a:pPr>
            <a:r>
              <a:rPr lang="es-CL" sz="1100" dirty="0"/>
              <a:t>Utilizado para resolver integrales definidas en el cálculo numérico, mediante la resolución del problema de cálculo del área bajo la curva entre dos límites conocidos, dividiendo en N sub áreas para calcular su valor y asumiendo cada sub área como un pequeño trapecio.</a:t>
            </a:r>
          </a:p>
          <a:p>
            <a:pPr lvl="1">
              <a:lnSpc>
                <a:spcPct val="110000"/>
              </a:lnSpc>
            </a:pPr>
            <a:r>
              <a:rPr lang="es-CL" sz="1100" dirty="0"/>
              <a:t>Método de Regla Trapezoidal:</a:t>
            </a:r>
          </a:p>
          <a:p>
            <a:pPr lvl="2">
              <a:lnSpc>
                <a:spcPct val="110000"/>
              </a:lnSpc>
              <a:spcAft>
                <a:spcPts val="300"/>
              </a:spcAft>
            </a:pPr>
            <a:r>
              <a:rPr lang="es-CL" sz="1100" dirty="0"/>
              <a:t>Es un método de integración para calcular aproximadamente el valor de una integral definida. La regla se basa en aproximar el valor de la integral de f(x) por el de la función lineal, asumiendo que la integral de ésta es igual al área del trapecio bajo la gráfica de la función lineal.</a:t>
            </a:r>
          </a:p>
          <a:p>
            <a:pPr lvl="1">
              <a:lnSpc>
                <a:spcPct val="110000"/>
              </a:lnSpc>
            </a:pPr>
            <a:r>
              <a:rPr lang="es-CL" sz="1100" dirty="0"/>
              <a:t>Primera Ley de Simpson (La que será utilizada en nuestros ejercicios) y Segunda Ley de Simpson</a:t>
            </a:r>
          </a:p>
          <a:p>
            <a:pPr lvl="2">
              <a:lnSpc>
                <a:spcPct val="110000"/>
              </a:lnSpc>
            </a:pPr>
            <a:r>
              <a:rPr lang="es-CL" sz="1100" dirty="0"/>
              <a:t>Las reglas de Simpson se pueden utilizar para encontrar las áreas y volúmenes de irregulares cifras. Las normas se basan en la suposición de que los límites de tales las cifras son las curvas que siguen una ley matemática definida. Cuando se aplica a los buques estas dan una buena aproximación de las áreas y volúmenes. La exactitud de las respuestas obtenidas dependerá de la separación de las ordenadas y de cómo se acerca a la curva.</a:t>
            </a:r>
          </a:p>
          <a:p>
            <a:pPr lvl="2">
              <a:lnSpc>
                <a:spcPct val="110000"/>
              </a:lnSpc>
            </a:pPr>
            <a:endParaRPr lang="es-CL" altLang="ko-KR" sz="1100" dirty="0">
              <a:ea typeface="굴림" pitchFamily="50" charset="-127"/>
            </a:endParaRPr>
          </a:p>
          <a:p>
            <a:pPr lvl="1">
              <a:lnSpc>
                <a:spcPct val="110000"/>
              </a:lnSpc>
            </a:pPr>
            <a:r>
              <a:rPr lang="es-CL" sz="1100" dirty="0">
                <a:hlinkClick r:id="rId3"/>
              </a:rPr>
              <a:t>http://estabilidadbuque.blogspot.com/2012/06/las-reglas-de-simpson-para-areas-y.html</a:t>
            </a:r>
            <a:endParaRPr lang="en-US" altLang="ko-KR" sz="1100" dirty="0">
              <a:ea typeface="굴림" pitchFamily="50" charset="-127"/>
            </a:endParaRPr>
          </a:p>
          <a:p>
            <a:pPr lvl="1">
              <a:lnSpc>
                <a:spcPct val="110000"/>
              </a:lnSpc>
            </a:pPr>
            <a:endParaRPr lang="es-CL" sz="1100" dirty="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Cálculos geométricos fundamentales</a:t>
            </a:r>
          </a:p>
        </p:txBody>
      </p:sp>
      <p:pic>
        <p:nvPicPr>
          <p:cNvPr id="6" name="Picture 2" descr="http://upload.wikimedia.org/wikipedia/commons/e/ea/Integration_rectangle.png"/>
          <p:cNvPicPr>
            <a:picLocks noChangeAspect="1" noChangeArrowheads="1"/>
          </p:cNvPicPr>
          <p:nvPr/>
        </p:nvPicPr>
        <p:blipFill>
          <a:blip r:embed="rId2" cstate="print"/>
          <a:srcRect/>
          <a:stretch>
            <a:fillRect/>
          </a:stretch>
        </p:blipFill>
        <p:spPr bwMode="auto">
          <a:xfrm>
            <a:off x="4524364" y="1643050"/>
            <a:ext cx="3238500" cy="1047750"/>
          </a:xfrm>
          <a:prstGeom prst="rect">
            <a:avLst/>
          </a:prstGeom>
          <a:noFill/>
        </p:spPr>
      </p:pic>
      <p:pic>
        <p:nvPicPr>
          <p:cNvPr id="7" name="Picture 4" descr="http://upload.wikimedia.org/wikipedia/commons/a/a8/Calkowanie_numeryczne-metoda_trapezow.png"/>
          <p:cNvPicPr>
            <a:picLocks noChangeAspect="1" noChangeArrowheads="1"/>
          </p:cNvPicPr>
          <p:nvPr/>
        </p:nvPicPr>
        <p:blipFill>
          <a:blip r:embed="rId3" cstate="print"/>
          <a:srcRect/>
          <a:stretch>
            <a:fillRect/>
          </a:stretch>
        </p:blipFill>
        <p:spPr bwMode="auto">
          <a:xfrm>
            <a:off x="4524364" y="3214686"/>
            <a:ext cx="3238500" cy="971550"/>
          </a:xfrm>
          <a:prstGeom prst="rect">
            <a:avLst/>
          </a:prstGeom>
          <a:noFill/>
        </p:spPr>
      </p:pic>
      <p:pic>
        <p:nvPicPr>
          <p:cNvPr id="8" name="Picture 6" descr="http://upload.wikimedia.org/wikipedia/commons/5/50/Integration_simpson.png"/>
          <p:cNvPicPr>
            <a:picLocks noChangeAspect="1" noChangeArrowheads="1"/>
          </p:cNvPicPr>
          <p:nvPr/>
        </p:nvPicPr>
        <p:blipFill>
          <a:blip r:embed="rId4" cstate="print"/>
          <a:srcRect/>
          <a:stretch>
            <a:fillRect/>
          </a:stretch>
        </p:blipFill>
        <p:spPr bwMode="auto">
          <a:xfrm>
            <a:off x="4572000" y="4800600"/>
            <a:ext cx="3238500" cy="990600"/>
          </a:xfrm>
          <a:prstGeom prst="rect">
            <a:avLst/>
          </a:prstGeom>
          <a:noFill/>
        </p:spPr>
      </p:pic>
      <p:sp>
        <p:nvSpPr>
          <p:cNvPr id="9" name="8 Rectángulo"/>
          <p:cNvSpPr/>
          <p:nvPr/>
        </p:nvSpPr>
        <p:spPr>
          <a:xfrm>
            <a:off x="5167307" y="2714620"/>
            <a:ext cx="2167581" cy="369332"/>
          </a:xfrm>
          <a:prstGeom prst="rect">
            <a:avLst/>
          </a:prstGeom>
        </p:spPr>
        <p:txBody>
          <a:bodyPr wrap="none">
            <a:spAutoFit/>
          </a:bodyPr>
          <a:lstStyle/>
          <a:p>
            <a:r>
              <a:rPr lang="es-CL" dirty="0"/>
              <a:t>Regla Rectangular</a:t>
            </a:r>
          </a:p>
        </p:txBody>
      </p:sp>
      <p:sp>
        <p:nvSpPr>
          <p:cNvPr id="10" name="9 Rectángulo"/>
          <p:cNvSpPr/>
          <p:nvPr/>
        </p:nvSpPr>
        <p:spPr>
          <a:xfrm>
            <a:off x="5095869" y="4286256"/>
            <a:ext cx="2209323" cy="369332"/>
          </a:xfrm>
          <a:prstGeom prst="rect">
            <a:avLst/>
          </a:prstGeom>
        </p:spPr>
        <p:txBody>
          <a:bodyPr wrap="none">
            <a:spAutoFit/>
          </a:bodyPr>
          <a:lstStyle/>
          <a:p>
            <a:r>
              <a:rPr lang="es-CL" dirty="0"/>
              <a:t>Regla Trapezoidal</a:t>
            </a:r>
          </a:p>
        </p:txBody>
      </p:sp>
      <p:sp>
        <p:nvSpPr>
          <p:cNvPr id="11" name="TextBox 5"/>
          <p:cNvSpPr txBox="1"/>
          <p:nvPr/>
        </p:nvSpPr>
        <p:spPr>
          <a:xfrm>
            <a:off x="5095868" y="5929330"/>
            <a:ext cx="2362200" cy="369332"/>
          </a:xfrm>
          <a:prstGeom prst="rect">
            <a:avLst/>
          </a:prstGeom>
          <a:noFill/>
        </p:spPr>
        <p:txBody>
          <a:bodyPr wrap="square" rtlCol="0">
            <a:spAutoFit/>
          </a:bodyPr>
          <a:lstStyle/>
          <a:p>
            <a:r>
              <a:rPr lang="es-CL" dirty="0"/>
              <a:t>Regla de Simpson</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70000" lnSpcReduction="20000"/>
          </a:bodyPr>
          <a:lstStyle/>
          <a:p>
            <a:r>
              <a:rPr lang="es-CL" sz="2400" dirty="0"/>
              <a:t>Utiliza dos puntos de referencia como dato</a:t>
            </a:r>
          </a:p>
          <a:p>
            <a:r>
              <a:rPr lang="es-CL" sz="2400" dirty="0"/>
              <a:t>Asume que la curva se comporta como una recta; (y-</a:t>
            </a:r>
            <a:r>
              <a:rPr lang="es-CL" sz="2400" dirty="0" err="1"/>
              <a:t>mx+b</a:t>
            </a:r>
            <a:r>
              <a:rPr lang="es-CL" sz="2400" dirty="0"/>
              <a:t>)</a:t>
            </a:r>
          </a:p>
          <a:p>
            <a:endParaRPr lang="es-CL" sz="2400" dirty="0"/>
          </a:p>
          <a:p>
            <a:endParaRPr lang="es-CL" sz="2400" dirty="0"/>
          </a:p>
          <a:p>
            <a:endParaRPr lang="es-CL" sz="2400" dirty="0"/>
          </a:p>
          <a:p>
            <a:endParaRPr lang="es-CL" sz="2400" dirty="0"/>
          </a:p>
          <a:p>
            <a:endParaRPr lang="es-CL" sz="2400" dirty="0"/>
          </a:p>
          <a:p>
            <a:endParaRPr lang="es-CL" sz="2400" dirty="0"/>
          </a:p>
          <a:p>
            <a:endParaRPr lang="es-CL" sz="2400" dirty="0"/>
          </a:p>
          <a:p>
            <a:r>
              <a:rPr lang="es-CL" sz="2200" dirty="0"/>
              <a:t>El Área Total será igual a la suma de las áreas A</a:t>
            </a:r>
            <a:r>
              <a:rPr lang="es-CL" sz="2200" baseline="-25000" dirty="0"/>
              <a:t>1</a:t>
            </a:r>
            <a:r>
              <a:rPr lang="es-CL" sz="2200" dirty="0"/>
              <a:t>, A</a:t>
            </a:r>
            <a:r>
              <a:rPr lang="es-CL" sz="2200" baseline="-25000" dirty="0"/>
              <a:t>2</a:t>
            </a:r>
            <a:r>
              <a:rPr lang="es-CL" sz="2200" dirty="0"/>
              <a:t> y A</a:t>
            </a:r>
            <a:r>
              <a:rPr lang="es-CL" sz="2200" baseline="-25000" dirty="0"/>
              <a:t>3</a:t>
            </a:r>
          </a:p>
          <a:p>
            <a:pPr lvl="1"/>
            <a:r>
              <a:rPr lang="es-CL" sz="1900" dirty="0"/>
              <a:t>Área total= A</a:t>
            </a:r>
            <a:r>
              <a:rPr lang="es-CL" sz="1900" baseline="-25000" dirty="0"/>
              <a:t>1</a:t>
            </a:r>
            <a:r>
              <a:rPr lang="es-CL" sz="1900" dirty="0"/>
              <a:t>+A</a:t>
            </a:r>
            <a:r>
              <a:rPr lang="es-CL" sz="1900" baseline="-25000" dirty="0"/>
              <a:t>2</a:t>
            </a:r>
            <a:r>
              <a:rPr lang="es-CL" sz="1900" dirty="0"/>
              <a:t>+A</a:t>
            </a:r>
            <a:r>
              <a:rPr lang="es-CL" sz="1900" baseline="-25000" dirty="0"/>
              <a:t>3</a:t>
            </a:r>
          </a:p>
          <a:p>
            <a:pPr lvl="1"/>
            <a:r>
              <a:rPr lang="es-CL" sz="1900" dirty="0"/>
              <a:t>Área total= (s/2) * (</a:t>
            </a:r>
            <a:r>
              <a:rPr lang="en-US" altLang="ko-KR" sz="2000" dirty="0">
                <a:ea typeface="굴림" pitchFamily="50" charset="-127"/>
              </a:rPr>
              <a:t>y</a:t>
            </a:r>
            <a:r>
              <a:rPr lang="en-US" altLang="ko-KR" sz="2000" baseline="-25000" dirty="0">
                <a:ea typeface="굴림" pitchFamily="50" charset="-127"/>
              </a:rPr>
              <a:t>1</a:t>
            </a:r>
            <a:r>
              <a:rPr lang="en-US" altLang="ko-KR" sz="2000" dirty="0">
                <a:ea typeface="굴림" pitchFamily="50" charset="-127"/>
              </a:rPr>
              <a:t>+2y</a:t>
            </a:r>
            <a:r>
              <a:rPr lang="en-US" altLang="ko-KR" sz="2000" baseline="-25000" dirty="0">
                <a:ea typeface="굴림" pitchFamily="50" charset="-127"/>
              </a:rPr>
              <a:t>2</a:t>
            </a:r>
            <a:r>
              <a:rPr lang="en-US" altLang="ko-KR" sz="2000" dirty="0">
                <a:ea typeface="굴림" pitchFamily="50" charset="-127"/>
              </a:rPr>
              <a:t>+2y</a:t>
            </a:r>
            <a:r>
              <a:rPr lang="en-US" altLang="ko-KR" sz="2000" baseline="-25000" dirty="0">
                <a:ea typeface="굴림" pitchFamily="50" charset="-127"/>
              </a:rPr>
              <a:t>3</a:t>
            </a:r>
            <a:r>
              <a:rPr lang="en-US" altLang="ko-KR" sz="2000" dirty="0">
                <a:ea typeface="굴림" pitchFamily="50" charset="-127"/>
              </a:rPr>
              <a:t>+y</a:t>
            </a:r>
            <a:r>
              <a:rPr lang="en-US" altLang="ko-KR" sz="2000" baseline="-25000" dirty="0">
                <a:ea typeface="굴림" pitchFamily="50" charset="-127"/>
              </a:rPr>
              <a:t>4</a:t>
            </a:r>
            <a:r>
              <a:rPr lang="en-US" altLang="ko-KR" sz="2000" dirty="0">
                <a:ea typeface="굴림" pitchFamily="50" charset="-127"/>
              </a:rPr>
              <a:t>)</a:t>
            </a:r>
            <a:endParaRPr lang="es-CL" sz="1900" dirty="0"/>
          </a:p>
        </p:txBody>
      </p:sp>
      <p:sp>
        <p:nvSpPr>
          <p:cNvPr id="3" name="2 Título"/>
          <p:cNvSpPr>
            <a:spLocks noGrp="1"/>
          </p:cNvSpPr>
          <p:nvPr>
            <p:ph type="title"/>
          </p:nvPr>
        </p:nvSpPr>
        <p:spPr/>
        <p:txBody>
          <a:bodyPr/>
          <a:lstStyle/>
          <a:p>
            <a:r>
              <a:rPr lang="es-CL" dirty="0"/>
              <a:t>Regla Trapezoidal</a:t>
            </a:r>
          </a:p>
        </p:txBody>
      </p:sp>
      <p:grpSp>
        <p:nvGrpSpPr>
          <p:cNvPr id="4" name="Group 31"/>
          <p:cNvGrpSpPr>
            <a:grpSpLocks/>
          </p:cNvGrpSpPr>
          <p:nvPr/>
        </p:nvGrpSpPr>
        <p:grpSpPr bwMode="auto">
          <a:xfrm>
            <a:off x="2514600" y="2479677"/>
            <a:ext cx="7121526" cy="2386013"/>
            <a:chOff x="1056" y="1850"/>
            <a:chExt cx="4486" cy="1503"/>
          </a:xfrm>
        </p:grpSpPr>
        <p:sp>
          <p:nvSpPr>
            <p:cNvPr id="5" name="Line 3"/>
            <p:cNvSpPr>
              <a:spLocks noChangeShapeType="1"/>
            </p:cNvSpPr>
            <p:nvPr/>
          </p:nvSpPr>
          <p:spPr bwMode="auto">
            <a:xfrm>
              <a:off x="1056" y="3120"/>
              <a:ext cx="3264" cy="0"/>
            </a:xfrm>
            <a:prstGeom prst="line">
              <a:avLst/>
            </a:prstGeom>
            <a:noFill/>
            <a:ln w="38100">
              <a:solidFill>
                <a:schemeClr val="tx1"/>
              </a:solidFill>
              <a:round/>
              <a:headEnd/>
              <a:tailEnd type="triangle" w="med" len="med"/>
            </a:ln>
            <a:effectLst/>
          </p:spPr>
          <p:txBody>
            <a:bodyPr/>
            <a:lstStyle/>
            <a:p>
              <a:endParaRPr lang="en-US"/>
            </a:p>
          </p:txBody>
        </p:sp>
        <p:sp>
          <p:nvSpPr>
            <p:cNvPr id="6" name="Line 4"/>
            <p:cNvSpPr>
              <a:spLocks noChangeShapeType="1"/>
            </p:cNvSpPr>
            <p:nvPr/>
          </p:nvSpPr>
          <p:spPr bwMode="auto">
            <a:xfrm flipV="1">
              <a:off x="1056" y="2016"/>
              <a:ext cx="0" cy="1104"/>
            </a:xfrm>
            <a:prstGeom prst="line">
              <a:avLst/>
            </a:prstGeom>
            <a:noFill/>
            <a:ln w="38100">
              <a:solidFill>
                <a:schemeClr val="tx1"/>
              </a:solidFill>
              <a:round/>
              <a:headEnd/>
              <a:tailEnd type="triangle" w="med" len="med"/>
            </a:ln>
            <a:effectLst/>
          </p:spPr>
          <p:txBody>
            <a:bodyPr/>
            <a:lstStyle/>
            <a:p>
              <a:endParaRPr lang="en-US"/>
            </a:p>
          </p:txBody>
        </p:sp>
        <p:sp>
          <p:nvSpPr>
            <p:cNvPr id="7" name="Freeform 5"/>
            <p:cNvSpPr>
              <a:spLocks/>
            </p:cNvSpPr>
            <p:nvPr/>
          </p:nvSpPr>
          <p:spPr bwMode="auto">
            <a:xfrm>
              <a:off x="1440" y="2112"/>
              <a:ext cx="2208" cy="480"/>
            </a:xfrm>
            <a:custGeom>
              <a:avLst/>
              <a:gdLst/>
              <a:ahLst/>
              <a:cxnLst>
                <a:cxn ang="0">
                  <a:pos x="0" y="480"/>
                </a:cxn>
                <a:cxn ang="0">
                  <a:pos x="384" y="192"/>
                </a:cxn>
                <a:cxn ang="0">
                  <a:pos x="912" y="240"/>
                </a:cxn>
                <a:cxn ang="0">
                  <a:pos x="1536" y="336"/>
                </a:cxn>
                <a:cxn ang="0">
                  <a:pos x="2208" y="0"/>
                </a:cxn>
              </a:cxnLst>
              <a:rect l="0" t="0" r="r" b="b"/>
              <a:pathLst>
                <a:path w="2208" h="480">
                  <a:moveTo>
                    <a:pt x="0" y="480"/>
                  </a:moveTo>
                  <a:cubicBezTo>
                    <a:pt x="116" y="356"/>
                    <a:pt x="232" y="232"/>
                    <a:pt x="384" y="192"/>
                  </a:cubicBezTo>
                  <a:cubicBezTo>
                    <a:pt x="536" y="152"/>
                    <a:pt x="720" y="216"/>
                    <a:pt x="912" y="240"/>
                  </a:cubicBezTo>
                  <a:cubicBezTo>
                    <a:pt x="1104" y="264"/>
                    <a:pt x="1320" y="376"/>
                    <a:pt x="1536" y="336"/>
                  </a:cubicBezTo>
                  <a:cubicBezTo>
                    <a:pt x="1752" y="296"/>
                    <a:pt x="2096" y="56"/>
                    <a:pt x="2208" y="0"/>
                  </a:cubicBezTo>
                </a:path>
              </a:pathLst>
            </a:custGeom>
            <a:noFill/>
            <a:ln w="38100" cmpd="sng">
              <a:solidFill>
                <a:schemeClr val="tx1"/>
              </a:solidFill>
              <a:round/>
              <a:headEnd/>
              <a:tailEnd/>
            </a:ln>
            <a:effectLst/>
          </p:spPr>
          <p:txBody>
            <a:bodyPr/>
            <a:lstStyle/>
            <a:p>
              <a:endParaRPr lang="en-US"/>
            </a:p>
          </p:txBody>
        </p:sp>
        <p:sp>
          <p:nvSpPr>
            <p:cNvPr id="8" name="Line 6"/>
            <p:cNvSpPr>
              <a:spLocks noChangeShapeType="1"/>
            </p:cNvSpPr>
            <p:nvPr/>
          </p:nvSpPr>
          <p:spPr bwMode="auto">
            <a:xfrm>
              <a:off x="1632" y="2448"/>
              <a:ext cx="0" cy="672"/>
            </a:xfrm>
            <a:prstGeom prst="line">
              <a:avLst/>
            </a:prstGeom>
            <a:noFill/>
            <a:ln w="9525">
              <a:solidFill>
                <a:schemeClr val="tx1"/>
              </a:solidFill>
              <a:round/>
              <a:headEnd/>
              <a:tailEnd/>
            </a:ln>
            <a:effectLst/>
          </p:spPr>
          <p:txBody>
            <a:bodyPr/>
            <a:lstStyle/>
            <a:p>
              <a:endParaRPr lang="en-US"/>
            </a:p>
          </p:txBody>
        </p:sp>
        <p:sp>
          <p:nvSpPr>
            <p:cNvPr id="9" name="Line 7"/>
            <p:cNvSpPr>
              <a:spLocks noChangeShapeType="1"/>
            </p:cNvSpPr>
            <p:nvPr/>
          </p:nvSpPr>
          <p:spPr bwMode="auto">
            <a:xfrm>
              <a:off x="2352" y="2352"/>
              <a:ext cx="0" cy="768"/>
            </a:xfrm>
            <a:prstGeom prst="line">
              <a:avLst/>
            </a:prstGeom>
            <a:noFill/>
            <a:ln w="9525">
              <a:solidFill>
                <a:schemeClr val="tx1"/>
              </a:solidFill>
              <a:round/>
              <a:headEnd/>
              <a:tailEnd/>
            </a:ln>
            <a:effectLst/>
          </p:spPr>
          <p:txBody>
            <a:bodyPr/>
            <a:lstStyle/>
            <a:p>
              <a:endParaRPr lang="en-US"/>
            </a:p>
          </p:txBody>
        </p:sp>
        <p:sp>
          <p:nvSpPr>
            <p:cNvPr id="10" name="Line 8"/>
            <p:cNvSpPr>
              <a:spLocks noChangeShapeType="1"/>
            </p:cNvSpPr>
            <p:nvPr/>
          </p:nvSpPr>
          <p:spPr bwMode="auto">
            <a:xfrm>
              <a:off x="3024" y="2448"/>
              <a:ext cx="0" cy="672"/>
            </a:xfrm>
            <a:prstGeom prst="line">
              <a:avLst/>
            </a:prstGeom>
            <a:noFill/>
            <a:ln w="9525">
              <a:solidFill>
                <a:schemeClr val="tx1"/>
              </a:solidFill>
              <a:round/>
              <a:headEnd/>
              <a:tailEnd/>
            </a:ln>
            <a:effectLst/>
          </p:spPr>
          <p:txBody>
            <a:bodyPr/>
            <a:lstStyle/>
            <a:p>
              <a:endParaRPr lang="en-US"/>
            </a:p>
          </p:txBody>
        </p:sp>
        <p:sp>
          <p:nvSpPr>
            <p:cNvPr id="11" name="Line 9"/>
            <p:cNvSpPr>
              <a:spLocks noChangeShapeType="1"/>
            </p:cNvSpPr>
            <p:nvPr/>
          </p:nvSpPr>
          <p:spPr bwMode="auto">
            <a:xfrm>
              <a:off x="3648" y="2112"/>
              <a:ext cx="0" cy="1008"/>
            </a:xfrm>
            <a:prstGeom prst="line">
              <a:avLst/>
            </a:prstGeom>
            <a:noFill/>
            <a:ln w="9525">
              <a:solidFill>
                <a:schemeClr val="tx1"/>
              </a:solidFill>
              <a:round/>
              <a:headEnd/>
              <a:tailEnd/>
            </a:ln>
            <a:effectLst/>
          </p:spPr>
          <p:txBody>
            <a:bodyPr/>
            <a:lstStyle/>
            <a:p>
              <a:endParaRPr lang="en-US"/>
            </a:p>
          </p:txBody>
        </p:sp>
        <p:sp>
          <p:nvSpPr>
            <p:cNvPr id="12" name="Text Box 10"/>
            <p:cNvSpPr txBox="1">
              <a:spLocks noChangeArrowheads="1"/>
            </p:cNvSpPr>
            <p:nvPr/>
          </p:nvSpPr>
          <p:spPr bwMode="auto">
            <a:xfrm>
              <a:off x="1440" y="3120"/>
              <a:ext cx="480" cy="233"/>
            </a:xfrm>
            <a:prstGeom prst="rect">
              <a:avLst/>
            </a:prstGeom>
            <a:noFill/>
            <a:ln w="9525">
              <a:noFill/>
              <a:miter lim="800000"/>
              <a:headEnd/>
              <a:tailEnd/>
            </a:ln>
            <a:effectLst/>
          </p:spPr>
          <p:txBody>
            <a:bodyPr>
              <a:spAutoFit/>
            </a:bodyPr>
            <a:lstStyle/>
            <a:p>
              <a:r>
                <a:rPr lang="en-US" altLang="ko-KR" dirty="0">
                  <a:ea typeface="굴림" pitchFamily="50" charset="-127"/>
                </a:rPr>
                <a:t>x1</a:t>
              </a:r>
            </a:p>
          </p:txBody>
        </p:sp>
        <p:sp>
          <p:nvSpPr>
            <p:cNvPr id="13" name="Text Box 11"/>
            <p:cNvSpPr txBox="1">
              <a:spLocks noChangeArrowheads="1"/>
            </p:cNvSpPr>
            <p:nvPr/>
          </p:nvSpPr>
          <p:spPr bwMode="auto">
            <a:xfrm>
              <a:off x="2208" y="3120"/>
              <a:ext cx="284" cy="233"/>
            </a:xfrm>
            <a:prstGeom prst="rect">
              <a:avLst/>
            </a:prstGeom>
            <a:noFill/>
            <a:ln w="9525">
              <a:noFill/>
              <a:miter lim="800000"/>
              <a:headEnd/>
              <a:tailEnd/>
            </a:ln>
            <a:effectLst/>
          </p:spPr>
          <p:txBody>
            <a:bodyPr wrap="none">
              <a:spAutoFit/>
            </a:bodyPr>
            <a:lstStyle/>
            <a:p>
              <a:r>
                <a:rPr lang="en-US" altLang="ko-KR">
                  <a:ea typeface="굴림" pitchFamily="50" charset="-127"/>
                </a:rPr>
                <a:t>x2</a:t>
              </a:r>
            </a:p>
          </p:txBody>
        </p:sp>
        <p:sp>
          <p:nvSpPr>
            <p:cNvPr id="14" name="Text Box 12"/>
            <p:cNvSpPr txBox="1">
              <a:spLocks noChangeArrowheads="1"/>
            </p:cNvSpPr>
            <p:nvPr/>
          </p:nvSpPr>
          <p:spPr bwMode="auto">
            <a:xfrm>
              <a:off x="2880" y="3120"/>
              <a:ext cx="286" cy="233"/>
            </a:xfrm>
            <a:prstGeom prst="rect">
              <a:avLst/>
            </a:prstGeom>
            <a:noFill/>
            <a:ln w="9525">
              <a:noFill/>
              <a:miter lim="800000"/>
              <a:headEnd/>
              <a:tailEnd/>
            </a:ln>
            <a:effectLst/>
          </p:spPr>
          <p:txBody>
            <a:bodyPr wrap="none">
              <a:spAutoFit/>
            </a:bodyPr>
            <a:lstStyle/>
            <a:p>
              <a:r>
                <a:rPr lang="en-US" altLang="ko-KR" dirty="0">
                  <a:ea typeface="굴림" pitchFamily="50" charset="-127"/>
                </a:rPr>
                <a:t>x3</a:t>
              </a:r>
            </a:p>
          </p:txBody>
        </p:sp>
        <p:sp>
          <p:nvSpPr>
            <p:cNvPr id="15" name="Text Box 13"/>
            <p:cNvSpPr txBox="1">
              <a:spLocks noChangeArrowheads="1"/>
            </p:cNvSpPr>
            <p:nvPr/>
          </p:nvSpPr>
          <p:spPr bwMode="auto">
            <a:xfrm>
              <a:off x="3504" y="3120"/>
              <a:ext cx="288" cy="233"/>
            </a:xfrm>
            <a:prstGeom prst="rect">
              <a:avLst/>
            </a:prstGeom>
            <a:noFill/>
            <a:ln w="9525">
              <a:noFill/>
              <a:miter lim="800000"/>
              <a:headEnd/>
              <a:tailEnd/>
            </a:ln>
            <a:effectLst/>
          </p:spPr>
          <p:txBody>
            <a:bodyPr wrap="none">
              <a:spAutoFit/>
            </a:bodyPr>
            <a:lstStyle/>
            <a:p>
              <a:r>
                <a:rPr lang="en-US" altLang="ko-KR">
                  <a:ea typeface="굴림" pitchFamily="50" charset="-127"/>
                </a:rPr>
                <a:t>x4</a:t>
              </a:r>
            </a:p>
          </p:txBody>
        </p:sp>
        <p:sp>
          <p:nvSpPr>
            <p:cNvPr id="16" name="Text Box 14"/>
            <p:cNvSpPr txBox="1">
              <a:spLocks noChangeArrowheads="1"/>
            </p:cNvSpPr>
            <p:nvPr/>
          </p:nvSpPr>
          <p:spPr bwMode="auto">
            <a:xfrm>
              <a:off x="1872" y="3078"/>
              <a:ext cx="191" cy="233"/>
            </a:xfrm>
            <a:prstGeom prst="rect">
              <a:avLst/>
            </a:prstGeom>
            <a:noFill/>
            <a:ln w="9525">
              <a:noFill/>
              <a:miter lim="800000"/>
              <a:headEnd/>
              <a:tailEnd/>
            </a:ln>
            <a:effectLst/>
          </p:spPr>
          <p:txBody>
            <a:bodyPr>
              <a:spAutoFit/>
            </a:bodyPr>
            <a:lstStyle/>
            <a:p>
              <a:r>
                <a:rPr lang="en-US" altLang="ko-KR" dirty="0">
                  <a:ea typeface="굴림" pitchFamily="50" charset="-127"/>
                </a:rPr>
                <a:t>s</a:t>
              </a:r>
            </a:p>
          </p:txBody>
        </p:sp>
        <p:sp>
          <p:nvSpPr>
            <p:cNvPr id="17" name="Text Box 15"/>
            <p:cNvSpPr txBox="1">
              <a:spLocks noChangeArrowheads="1"/>
            </p:cNvSpPr>
            <p:nvPr/>
          </p:nvSpPr>
          <p:spPr bwMode="auto">
            <a:xfrm>
              <a:off x="2640" y="3078"/>
              <a:ext cx="192" cy="233"/>
            </a:xfrm>
            <a:prstGeom prst="rect">
              <a:avLst/>
            </a:prstGeom>
            <a:noFill/>
            <a:ln w="9525">
              <a:noFill/>
              <a:miter lim="800000"/>
              <a:headEnd/>
              <a:tailEnd/>
            </a:ln>
            <a:effectLst/>
          </p:spPr>
          <p:txBody>
            <a:bodyPr wrap="none">
              <a:spAutoFit/>
            </a:bodyPr>
            <a:lstStyle/>
            <a:p>
              <a:r>
                <a:rPr lang="en-US" altLang="ko-KR">
                  <a:ea typeface="굴림" pitchFamily="50" charset="-127"/>
                </a:rPr>
                <a:t>s</a:t>
              </a:r>
            </a:p>
          </p:txBody>
        </p:sp>
        <p:sp>
          <p:nvSpPr>
            <p:cNvPr id="18" name="Text Box 16"/>
            <p:cNvSpPr txBox="1">
              <a:spLocks noChangeArrowheads="1"/>
            </p:cNvSpPr>
            <p:nvPr/>
          </p:nvSpPr>
          <p:spPr bwMode="auto">
            <a:xfrm>
              <a:off x="3264" y="3078"/>
              <a:ext cx="192" cy="233"/>
            </a:xfrm>
            <a:prstGeom prst="rect">
              <a:avLst/>
            </a:prstGeom>
            <a:noFill/>
            <a:ln w="9525">
              <a:noFill/>
              <a:miter lim="800000"/>
              <a:headEnd/>
              <a:tailEnd/>
            </a:ln>
            <a:effectLst/>
          </p:spPr>
          <p:txBody>
            <a:bodyPr wrap="none">
              <a:spAutoFit/>
            </a:bodyPr>
            <a:lstStyle/>
            <a:p>
              <a:r>
                <a:rPr lang="en-US" altLang="ko-KR">
                  <a:ea typeface="굴림" pitchFamily="50" charset="-127"/>
                </a:rPr>
                <a:t>s</a:t>
              </a:r>
            </a:p>
          </p:txBody>
        </p:sp>
        <p:sp>
          <p:nvSpPr>
            <p:cNvPr id="19" name="Text Box 17"/>
            <p:cNvSpPr txBox="1">
              <a:spLocks noChangeArrowheads="1"/>
            </p:cNvSpPr>
            <p:nvPr/>
          </p:nvSpPr>
          <p:spPr bwMode="auto">
            <a:xfrm>
              <a:off x="1488" y="2160"/>
              <a:ext cx="230" cy="233"/>
            </a:xfrm>
            <a:prstGeom prst="rect">
              <a:avLst/>
            </a:prstGeom>
            <a:noFill/>
            <a:ln w="9525">
              <a:noFill/>
              <a:miter lim="800000"/>
              <a:headEnd/>
              <a:tailEnd/>
            </a:ln>
            <a:effectLst/>
          </p:spPr>
          <p:txBody>
            <a:bodyPr wrap="none">
              <a:spAutoFit/>
            </a:bodyPr>
            <a:lstStyle/>
            <a:p>
              <a:r>
                <a:rPr lang="en-US" altLang="ko-KR" dirty="0">
                  <a:ea typeface="굴림" pitchFamily="50" charset="-127"/>
                </a:rPr>
                <a:t>y</a:t>
              </a:r>
              <a:r>
                <a:rPr lang="en-US" altLang="ko-KR" baseline="-25000" dirty="0">
                  <a:ea typeface="굴림" pitchFamily="50" charset="-127"/>
                </a:rPr>
                <a:t>1</a:t>
              </a:r>
            </a:p>
          </p:txBody>
        </p:sp>
        <p:sp>
          <p:nvSpPr>
            <p:cNvPr id="20" name="Text Box 18"/>
            <p:cNvSpPr txBox="1">
              <a:spLocks noChangeArrowheads="1"/>
            </p:cNvSpPr>
            <p:nvPr/>
          </p:nvSpPr>
          <p:spPr bwMode="auto">
            <a:xfrm>
              <a:off x="2208" y="2064"/>
              <a:ext cx="250" cy="233"/>
            </a:xfrm>
            <a:prstGeom prst="rect">
              <a:avLst/>
            </a:prstGeom>
            <a:noFill/>
            <a:ln w="9525">
              <a:noFill/>
              <a:miter lim="800000"/>
              <a:headEnd/>
              <a:tailEnd/>
            </a:ln>
            <a:effectLst/>
          </p:spPr>
          <p:txBody>
            <a:bodyPr wrap="none">
              <a:spAutoFit/>
            </a:bodyPr>
            <a:lstStyle/>
            <a:p>
              <a:r>
                <a:rPr lang="en-US" altLang="ko-KR" dirty="0">
                  <a:ea typeface="굴림" pitchFamily="50" charset="-127"/>
                </a:rPr>
                <a:t>y</a:t>
              </a:r>
              <a:r>
                <a:rPr lang="en-US" altLang="ko-KR" baseline="-25000" dirty="0">
                  <a:ea typeface="굴림" pitchFamily="50" charset="-127"/>
                </a:rPr>
                <a:t>2</a:t>
              </a:r>
            </a:p>
          </p:txBody>
        </p:sp>
        <p:sp>
          <p:nvSpPr>
            <p:cNvPr id="21" name="Text Box 19"/>
            <p:cNvSpPr txBox="1">
              <a:spLocks noChangeArrowheads="1"/>
            </p:cNvSpPr>
            <p:nvPr/>
          </p:nvSpPr>
          <p:spPr bwMode="auto">
            <a:xfrm>
              <a:off x="2870" y="2138"/>
              <a:ext cx="252" cy="233"/>
            </a:xfrm>
            <a:prstGeom prst="rect">
              <a:avLst/>
            </a:prstGeom>
            <a:noFill/>
            <a:ln w="9525">
              <a:noFill/>
              <a:miter lim="800000"/>
              <a:headEnd/>
              <a:tailEnd/>
            </a:ln>
            <a:effectLst/>
          </p:spPr>
          <p:txBody>
            <a:bodyPr wrap="none">
              <a:spAutoFit/>
            </a:bodyPr>
            <a:lstStyle/>
            <a:p>
              <a:r>
                <a:rPr lang="en-US" altLang="ko-KR" dirty="0">
                  <a:ea typeface="굴림" pitchFamily="50" charset="-127"/>
                </a:rPr>
                <a:t>y</a:t>
              </a:r>
              <a:r>
                <a:rPr lang="en-US" altLang="ko-KR" baseline="-25000" dirty="0">
                  <a:ea typeface="굴림" pitchFamily="50" charset="-127"/>
                </a:rPr>
                <a:t>3</a:t>
              </a:r>
            </a:p>
          </p:txBody>
        </p:sp>
        <p:sp>
          <p:nvSpPr>
            <p:cNvPr id="22" name="Text Box 20"/>
            <p:cNvSpPr txBox="1">
              <a:spLocks noChangeArrowheads="1"/>
            </p:cNvSpPr>
            <p:nvPr/>
          </p:nvSpPr>
          <p:spPr bwMode="auto">
            <a:xfrm>
              <a:off x="3542" y="1850"/>
              <a:ext cx="253" cy="233"/>
            </a:xfrm>
            <a:prstGeom prst="rect">
              <a:avLst/>
            </a:prstGeom>
            <a:noFill/>
            <a:ln w="9525">
              <a:noFill/>
              <a:miter lim="800000"/>
              <a:headEnd/>
              <a:tailEnd/>
            </a:ln>
            <a:effectLst/>
          </p:spPr>
          <p:txBody>
            <a:bodyPr wrap="none">
              <a:spAutoFit/>
            </a:bodyPr>
            <a:lstStyle/>
            <a:p>
              <a:r>
                <a:rPr lang="en-US" altLang="ko-KR" dirty="0">
                  <a:ea typeface="굴림" pitchFamily="50" charset="-127"/>
                </a:rPr>
                <a:t>y</a:t>
              </a:r>
              <a:r>
                <a:rPr lang="en-US" altLang="ko-KR" baseline="-25000" dirty="0">
                  <a:ea typeface="굴림" pitchFamily="50" charset="-127"/>
                </a:rPr>
                <a:t>4</a:t>
              </a:r>
            </a:p>
          </p:txBody>
        </p:sp>
        <p:sp>
          <p:nvSpPr>
            <p:cNvPr id="23" name="Text Box 21"/>
            <p:cNvSpPr txBox="1">
              <a:spLocks noChangeArrowheads="1"/>
            </p:cNvSpPr>
            <p:nvPr/>
          </p:nvSpPr>
          <p:spPr bwMode="auto">
            <a:xfrm>
              <a:off x="1824" y="2592"/>
              <a:ext cx="257" cy="233"/>
            </a:xfrm>
            <a:prstGeom prst="rect">
              <a:avLst/>
            </a:prstGeom>
            <a:noFill/>
            <a:ln w="9525">
              <a:noFill/>
              <a:miter lim="800000"/>
              <a:headEnd/>
              <a:tailEnd/>
            </a:ln>
            <a:effectLst/>
          </p:spPr>
          <p:txBody>
            <a:bodyPr wrap="none">
              <a:spAutoFit/>
            </a:bodyPr>
            <a:lstStyle/>
            <a:p>
              <a:r>
                <a:rPr lang="en-US" altLang="ko-KR" dirty="0">
                  <a:ea typeface="굴림" pitchFamily="50" charset="-127"/>
                </a:rPr>
                <a:t>A</a:t>
              </a:r>
              <a:r>
                <a:rPr lang="en-US" altLang="ko-KR" baseline="-25000" dirty="0">
                  <a:ea typeface="굴림" pitchFamily="50" charset="-127"/>
                </a:rPr>
                <a:t>1</a:t>
              </a:r>
            </a:p>
          </p:txBody>
        </p:sp>
        <p:sp>
          <p:nvSpPr>
            <p:cNvPr id="24" name="Text Box 22"/>
            <p:cNvSpPr txBox="1">
              <a:spLocks noChangeArrowheads="1"/>
            </p:cNvSpPr>
            <p:nvPr/>
          </p:nvSpPr>
          <p:spPr bwMode="auto">
            <a:xfrm>
              <a:off x="2534" y="2618"/>
              <a:ext cx="277" cy="233"/>
            </a:xfrm>
            <a:prstGeom prst="rect">
              <a:avLst/>
            </a:prstGeom>
            <a:noFill/>
            <a:ln w="9525">
              <a:noFill/>
              <a:miter lim="800000"/>
              <a:headEnd/>
              <a:tailEnd/>
            </a:ln>
            <a:effectLst/>
          </p:spPr>
          <p:txBody>
            <a:bodyPr wrap="none">
              <a:spAutoFit/>
            </a:bodyPr>
            <a:lstStyle/>
            <a:p>
              <a:r>
                <a:rPr lang="en-US" altLang="ko-KR" dirty="0">
                  <a:ea typeface="굴림" pitchFamily="50" charset="-127"/>
                </a:rPr>
                <a:t>A</a:t>
              </a:r>
              <a:r>
                <a:rPr lang="en-US" altLang="ko-KR" baseline="-25000" dirty="0">
                  <a:ea typeface="굴림" pitchFamily="50" charset="-127"/>
                </a:rPr>
                <a:t>2</a:t>
              </a:r>
            </a:p>
          </p:txBody>
        </p:sp>
        <p:sp>
          <p:nvSpPr>
            <p:cNvPr id="25" name="Text Box 23"/>
            <p:cNvSpPr txBox="1">
              <a:spLocks noChangeArrowheads="1"/>
            </p:cNvSpPr>
            <p:nvPr/>
          </p:nvSpPr>
          <p:spPr bwMode="auto">
            <a:xfrm>
              <a:off x="3168" y="2640"/>
              <a:ext cx="351" cy="233"/>
            </a:xfrm>
            <a:prstGeom prst="rect">
              <a:avLst/>
            </a:prstGeom>
            <a:noFill/>
            <a:ln w="9525">
              <a:noFill/>
              <a:miter lim="800000"/>
              <a:headEnd/>
              <a:tailEnd/>
            </a:ln>
            <a:effectLst/>
          </p:spPr>
          <p:txBody>
            <a:bodyPr>
              <a:spAutoFit/>
            </a:bodyPr>
            <a:lstStyle/>
            <a:p>
              <a:r>
                <a:rPr lang="en-US" altLang="ko-KR" dirty="0">
                  <a:ea typeface="굴림" pitchFamily="50" charset="-127"/>
                </a:rPr>
                <a:t>A</a:t>
              </a:r>
              <a:r>
                <a:rPr lang="en-US" altLang="ko-KR" baseline="-25000" dirty="0">
                  <a:ea typeface="굴림" pitchFamily="50" charset="-127"/>
                </a:rPr>
                <a:t>3</a:t>
              </a:r>
            </a:p>
          </p:txBody>
        </p:sp>
        <p:sp>
          <p:nvSpPr>
            <p:cNvPr id="26" name="Line 24"/>
            <p:cNvSpPr>
              <a:spLocks noChangeShapeType="1"/>
            </p:cNvSpPr>
            <p:nvPr/>
          </p:nvSpPr>
          <p:spPr bwMode="auto">
            <a:xfrm flipV="1">
              <a:off x="1632" y="2352"/>
              <a:ext cx="720" cy="96"/>
            </a:xfrm>
            <a:prstGeom prst="line">
              <a:avLst/>
            </a:prstGeom>
            <a:noFill/>
            <a:ln w="38100" cap="rnd">
              <a:solidFill>
                <a:schemeClr val="tx1"/>
              </a:solidFill>
              <a:prstDash val="sysDot"/>
              <a:round/>
              <a:headEnd/>
              <a:tailEnd/>
            </a:ln>
            <a:effectLst/>
          </p:spPr>
          <p:txBody>
            <a:bodyPr/>
            <a:lstStyle/>
            <a:p>
              <a:endParaRPr lang="en-US"/>
            </a:p>
          </p:txBody>
        </p:sp>
        <p:sp>
          <p:nvSpPr>
            <p:cNvPr id="27" name="Line 25"/>
            <p:cNvSpPr>
              <a:spLocks noChangeShapeType="1"/>
            </p:cNvSpPr>
            <p:nvPr/>
          </p:nvSpPr>
          <p:spPr bwMode="auto">
            <a:xfrm>
              <a:off x="2352" y="2352"/>
              <a:ext cx="672" cy="96"/>
            </a:xfrm>
            <a:prstGeom prst="line">
              <a:avLst/>
            </a:prstGeom>
            <a:noFill/>
            <a:ln w="38100" cap="rnd">
              <a:solidFill>
                <a:schemeClr val="tx1"/>
              </a:solidFill>
              <a:prstDash val="sysDot"/>
              <a:round/>
              <a:headEnd/>
              <a:tailEnd/>
            </a:ln>
            <a:effectLst/>
          </p:spPr>
          <p:txBody>
            <a:bodyPr/>
            <a:lstStyle/>
            <a:p>
              <a:endParaRPr lang="en-US"/>
            </a:p>
          </p:txBody>
        </p:sp>
        <p:sp>
          <p:nvSpPr>
            <p:cNvPr id="28" name="Line 26"/>
            <p:cNvSpPr>
              <a:spLocks noChangeShapeType="1"/>
            </p:cNvSpPr>
            <p:nvPr/>
          </p:nvSpPr>
          <p:spPr bwMode="auto">
            <a:xfrm flipV="1">
              <a:off x="3024" y="2112"/>
              <a:ext cx="624" cy="336"/>
            </a:xfrm>
            <a:prstGeom prst="line">
              <a:avLst/>
            </a:prstGeom>
            <a:noFill/>
            <a:ln w="9525">
              <a:solidFill>
                <a:schemeClr val="tx1"/>
              </a:solidFill>
              <a:round/>
              <a:headEnd/>
              <a:tailEnd/>
            </a:ln>
            <a:effectLst/>
          </p:spPr>
          <p:txBody>
            <a:bodyPr/>
            <a:lstStyle/>
            <a:p>
              <a:endParaRPr lang="en-US"/>
            </a:p>
          </p:txBody>
        </p:sp>
        <p:sp>
          <p:nvSpPr>
            <p:cNvPr id="29" name="Text Box 29"/>
            <p:cNvSpPr txBox="1">
              <a:spLocks noChangeArrowheads="1"/>
            </p:cNvSpPr>
            <p:nvPr/>
          </p:nvSpPr>
          <p:spPr bwMode="auto">
            <a:xfrm>
              <a:off x="3984" y="2015"/>
              <a:ext cx="1558" cy="872"/>
            </a:xfrm>
            <a:prstGeom prst="rect">
              <a:avLst/>
            </a:prstGeom>
            <a:noFill/>
            <a:ln w="9525">
              <a:noFill/>
              <a:miter lim="800000"/>
              <a:headEnd/>
              <a:tailEnd/>
            </a:ln>
            <a:effectLst/>
          </p:spPr>
          <p:txBody>
            <a:bodyPr wrap="none">
              <a:spAutoFit/>
            </a:bodyPr>
            <a:lstStyle/>
            <a:p>
              <a:r>
                <a:rPr lang="en-US" altLang="ko-KR" sz="2800" dirty="0">
                  <a:ea typeface="굴림" pitchFamily="50" charset="-127"/>
                </a:rPr>
                <a:t>A</a:t>
              </a:r>
              <a:r>
                <a:rPr lang="en-US" altLang="ko-KR" baseline="-25000" dirty="0">
                  <a:ea typeface="굴림" pitchFamily="50" charset="-127"/>
                </a:rPr>
                <a:t>1</a:t>
              </a:r>
              <a:r>
                <a:rPr lang="en-US" altLang="ko-KR" sz="2800" dirty="0">
                  <a:ea typeface="굴림" pitchFamily="50" charset="-127"/>
                </a:rPr>
                <a:t>=s/2*(y</a:t>
              </a:r>
              <a:r>
                <a:rPr lang="en-US" altLang="ko-KR" baseline="-25000" dirty="0">
                  <a:ea typeface="굴림" pitchFamily="50" charset="-127"/>
                </a:rPr>
                <a:t>1</a:t>
              </a:r>
              <a:r>
                <a:rPr lang="en-US" altLang="ko-KR" sz="2800" dirty="0">
                  <a:ea typeface="굴림" pitchFamily="50" charset="-127"/>
                </a:rPr>
                <a:t>+y</a:t>
              </a:r>
              <a:r>
                <a:rPr lang="en-US" altLang="ko-KR" baseline="-25000" dirty="0">
                  <a:ea typeface="굴림" pitchFamily="50" charset="-127"/>
                </a:rPr>
                <a:t>2</a:t>
              </a:r>
              <a:r>
                <a:rPr lang="en-US" altLang="ko-KR" sz="2800" dirty="0">
                  <a:ea typeface="굴림" pitchFamily="50" charset="-127"/>
                </a:rPr>
                <a:t>)</a:t>
              </a:r>
            </a:p>
            <a:p>
              <a:r>
                <a:rPr lang="en-US" altLang="ko-KR" sz="2800" dirty="0">
                  <a:ea typeface="굴림" pitchFamily="50" charset="-127"/>
                </a:rPr>
                <a:t>A</a:t>
              </a:r>
              <a:r>
                <a:rPr lang="en-US" altLang="ko-KR" baseline="-25000" dirty="0">
                  <a:ea typeface="굴림" pitchFamily="50" charset="-127"/>
                </a:rPr>
                <a:t>2</a:t>
              </a:r>
              <a:r>
                <a:rPr lang="en-US" altLang="ko-KR" sz="2800" dirty="0">
                  <a:ea typeface="굴림" pitchFamily="50" charset="-127"/>
                </a:rPr>
                <a:t>=s/2*(y</a:t>
              </a:r>
              <a:r>
                <a:rPr lang="en-US" altLang="ko-KR" baseline="-25000" dirty="0">
                  <a:ea typeface="굴림" pitchFamily="50" charset="-127"/>
                </a:rPr>
                <a:t>2</a:t>
              </a:r>
              <a:r>
                <a:rPr lang="en-US" altLang="ko-KR" sz="2800" dirty="0">
                  <a:ea typeface="굴림" pitchFamily="50" charset="-127"/>
                </a:rPr>
                <a:t>+y</a:t>
              </a:r>
              <a:r>
                <a:rPr lang="en-US" altLang="ko-KR" baseline="-25000" dirty="0">
                  <a:ea typeface="굴림" pitchFamily="50" charset="-127"/>
                </a:rPr>
                <a:t>3</a:t>
              </a:r>
              <a:r>
                <a:rPr lang="en-US" altLang="ko-KR" sz="2800" dirty="0">
                  <a:ea typeface="굴림" pitchFamily="50" charset="-127"/>
                </a:rPr>
                <a:t>)</a:t>
              </a:r>
            </a:p>
            <a:p>
              <a:r>
                <a:rPr lang="en-US" altLang="ko-KR" sz="2800" dirty="0">
                  <a:ea typeface="굴림" pitchFamily="50" charset="-127"/>
                </a:rPr>
                <a:t>A</a:t>
              </a:r>
              <a:r>
                <a:rPr lang="en-US" altLang="ko-KR" baseline="-25000" dirty="0">
                  <a:ea typeface="굴림" pitchFamily="50" charset="-127"/>
                </a:rPr>
                <a:t>3</a:t>
              </a:r>
              <a:r>
                <a:rPr lang="en-US" altLang="ko-KR" sz="2800" dirty="0">
                  <a:ea typeface="굴림" pitchFamily="50" charset="-127"/>
                </a:rPr>
                <a:t>=s/2*(y</a:t>
              </a:r>
              <a:r>
                <a:rPr lang="en-US" altLang="ko-KR" baseline="-25000" dirty="0">
                  <a:ea typeface="굴림" pitchFamily="50" charset="-127"/>
                </a:rPr>
                <a:t>3</a:t>
              </a:r>
              <a:r>
                <a:rPr lang="en-US" altLang="ko-KR" sz="2800" dirty="0">
                  <a:ea typeface="굴림" pitchFamily="50" charset="-127"/>
                </a:rPr>
                <a:t>+y</a:t>
              </a:r>
              <a:r>
                <a:rPr lang="en-US" altLang="ko-KR" baseline="-25000" dirty="0">
                  <a:ea typeface="굴림" pitchFamily="50" charset="-127"/>
                </a:rPr>
                <a:t>4</a:t>
              </a:r>
              <a:r>
                <a:rPr lang="en-US" altLang="ko-KR" sz="2800" dirty="0">
                  <a:ea typeface="굴림" pitchFamily="50" charset="-127"/>
                </a:rPr>
                <a:t>)</a:t>
              </a:r>
            </a:p>
          </p:txBody>
        </p:sp>
      </p:gr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CL" dirty="0"/>
              <a:t>Utiliza tres puntos de referencia como dato</a:t>
            </a:r>
          </a:p>
          <a:p>
            <a:r>
              <a:rPr lang="es-CL" dirty="0"/>
              <a:t>Asume que es una curva polinómica de segundo orden.</a:t>
            </a:r>
          </a:p>
          <a:p>
            <a:endParaRPr lang="es-CL" dirty="0"/>
          </a:p>
        </p:txBody>
      </p:sp>
      <p:sp>
        <p:nvSpPr>
          <p:cNvPr id="3" name="2 Título"/>
          <p:cNvSpPr>
            <a:spLocks noGrp="1"/>
          </p:cNvSpPr>
          <p:nvPr>
            <p:ph type="title"/>
          </p:nvPr>
        </p:nvSpPr>
        <p:spPr/>
        <p:txBody>
          <a:bodyPr/>
          <a:lstStyle/>
          <a:p>
            <a:r>
              <a:rPr lang="es-CL" dirty="0"/>
              <a:t>Primera Regla de Simpson</a:t>
            </a:r>
          </a:p>
        </p:txBody>
      </p:sp>
      <p:sp>
        <p:nvSpPr>
          <p:cNvPr id="4" name="Text Box 3"/>
          <p:cNvSpPr txBox="1">
            <a:spLocks noChangeArrowheads="1"/>
          </p:cNvSpPr>
          <p:nvPr/>
        </p:nvSpPr>
        <p:spPr bwMode="auto">
          <a:xfrm>
            <a:off x="2286000" y="5810264"/>
            <a:ext cx="1156086" cy="523220"/>
          </a:xfrm>
          <a:prstGeom prst="rect">
            <a:avLst/>
          </a:prstGeom>
          <a:noFill/>
          <a:ln w="9525">
            <a:noFill/>
            <a:miter lim="800000"/>
            <a:headEnd/>
            <a:tailEnd/>
          </a:ln>
          <a:effectLst/>
        </p:spPr>
        <p:txBody>
          <a:bodyPr wrap="none">
            <a:spAutoFit/>
          </a:bodyPr>
          <a:lstStyle/>
          <a:p>
            <a:r>
              <a:rPr lang="en-US" altLang="ko-KR" sz="2800" dirty="0" err="1">
                <a:ea typeface="굴림" pitchFamily="50" charset="-127"/>
              </a:rPr>
              <a:t>Área</a:t>
            </a:r>
            <a:r>
              <a:rPr lang="en-US" altLang="ko-KR" sz="2800" dirty="0">
                <a:ea typeface="굴림" pitchFamily="50" charset="-127"/>
              </a:rPr>
              <a:t> :</a:t>
            </a:r>
          </a:p>
        </p:txBody>
      </p:sp>
      <p:graphicFrame>
        <p:nvGraphicFramePr>
          <p:cNvPr id="5" name="Object 4"/>
          <p:cNvGraphicFramePr>
            <a:graphicFrameLocks noChangeAspect="1"/>
          </p:cNvGraphicFramePr>
          <p:nvPr/>
        </p:nvGraphicFramePr>
        <p:xfrm>
          <a:off x="3471863" y="5429265"/>
          <a:ext cx="6926262" cy="1141413"/>
        </p:xfrm>
        <a:graphic>
          <a:graphicData uri="http://schemas.openxmlformats.org/presentationml/2006/ole">
            <mc:AlternateContent xmlns:mc="http://schemas.openxmlformats.org/markup-compatibility/2006">
              <mc:Choice xmlns:v="urn:schemas-microsoft-com:vml" Requires="v">
                <p:oleObj name="Equation" r:id="rId2" imgW="2387520" imgH="393480" progId="Equation.3">
                  <p:embed/>
                </p:oleObj>
              </mc:Choice>
              <mc:Fallback>
                <p:oleObj name="Equation" r:id="rId2" imgW="2387520" imgH="393480" progId="Equation.3">
                  <p:embed/>
                  <p:pic>
                    <p:nvPicPr>
                      <p:cNvPr id="5" name="Object 4"/>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1863" y="5429265"/>
                        <a:ext cx="6926262" cy="1141413"/>
                      </a:xfrm>
                      <a:prstGeom prst="rect">
                        <a:avLst/>
                      </a:prstGeom>
                      <a:solidFill>
                        <a:srgbClr val="66FFFF"/>
                      </a:solidFill>
                      <a:ln w="9525">
                        <a:solidFill>
                          <a:schemeClr val="tx1"/>
                        </a:solidFill>
                        <a:miter lim="800000"/>
                        <a:headEnd/>
                        <a:tailEnd/>
                      </a:ln>
                    </p:spPr>
                  </p:pic>
                </p:oleObj>
              </mc:Fallback>
            </mc:AlternateContent>
          </a:graphicData>
        </a:graphic>
      </p:graphicFrame>
      <p:sp>
        <p:nvSpPr>
          <p:cNvPr id="6" name="Text Box 6"/>
          <p:cNvSpPr txBox="1">
            <a:spLocks noChangeArrowheads="1"/>
          </p:cNvSpPr>
          <p:nvPr/>
        </p:nvSpPr>
        <p:spPr bwMode="auto">
          <a:xfrm>
            <a:off x="2514600" y="4724400"/>
            <a:ext cx="762000" cy="369332"/>
          </a:xfrm>
          <a:prstGeom prst="rect">
            <a:avLst/>
          </a:prstGeom>
          <a:noFill/>
          <a:ln w="9525">
            <a:noFill/>
            <a:miter lim="800000"/>
            <a:headEnd/>
            <a:tailEnd/>
          </a:ln>
          <a:effectLst/>
        </p:spPr>
        <p:txBody>
          <a:bodyPr>
            <a:spAutoFit/>
          </a:bodyPr>
          <a:lstStyle/>
          <a:p>
            <a:r>
              <a:rPr lang="en-US" altLang="ko-KR" dirty="0">
                <a:ea typeface="굴림" pitchFamily="50" charset="-127"/>
              </a:rPr>
              <a:t>x1</a:t>
            </a:r>
          </a:p>
        </p:txBody>
      </p:sp>
      <p:sp>
        <p:nvSpPr>
          <p:cNvPr id="7" name="Text Box 7"/>
          <p:cNvSpPr txBox="1">
            <a:spLocks noChangeArrowheads="1"/>
          </p:cNvSpPr>
          <p:nvPr/>
        </p:nvSpPr>
        <p:spPr bwMode="auto">
          <a:xfrm>
            <a:off x="4114800" y="4724400"/>
            <a:ext cx="453970" cy="369332"/>
          </a:xfrm>
          <a:prstGeom prst="rect">
            <a:avLst/>
          </a:prstGeom>
          <a:noFill/>
          <a:ln w="9525">
            <a:noFill/>
            <a:miter lim="800000"/>
            <a:headEnd/>
            <a:tailEnd/>
          </a:ln>
          <a:effectLst/>
        </p:spPr>
        <p:txBody>
          <a:bodyPr wrap="none">
            <a:spAutoFit/>
          </a:bodyPr>
          <a:lstStyle/>
          <a:p>
            <a:r>
              <a:rPr lang="en-US" altLang="ko-KR">
                <a:ea typeface="굴림" pitchFamily="50" charset="-127"/>
              </a:rPr>
              <a:t>x3</a:t>
            </a:r>
          </a:p>
        </p:txBody>
      </p:sp>
      <p:sp>
        <p:nvSpPr>
          <p:cNvPr id="8" name="Line 8"/>
          <p:cNvSpPr>
            <a:spLocks noChangeShapeType="1"/>
          </p:cNvSpPr>
          <p:nvPr/>
        </p:nvSpPr>
        <p:spPr bwMode="auto">
          <a:xfrm>
            <a:off x="2131220" y="4724400"/>
            <a:ext cx="3221037" cy="0"/>
          </a:xfrm>
          <a:prstGeom prst="line">
            <a:avLst/>
          </a:prstGeom>
          <a:noFill/>
          <a:ln w="38100">
            <a:solidFill>
              <a:schemeClr val="tx1"/>
            </a:solidFill>
            <a:round/>
            <a:headEnd/>
            <a:tailEnd type="triangle" w="med" len="med"/>
          </a:ln>
          <a:effectLst/>
        </p:spPr>
        <p:txBody>
          <a:bodyPr/>
          <a:lstStyle/>
          <a:p>
            <a:endParaRPr lang="en-US"/>
          </a:p>
        </p:txBody>
      </p:sp>
      <p:sp>
        <p:nvSpPr>
          <p:cNvPr id="9" name="Line 9"/>
          <p:cNvSpPr>
            <a:spLocks noChangeShapeType="1"/>
          </p:cNvSpPr>
          <p:nvPr/>
        </p:nvSpPr>
        <p:spPr bwMode="auto">
          <a:xfrm flipV="1">
            <a:off x="2157413" y="3133725"/>
            <a:ext cx="0" cy="1562100"/>
          </a:xfrm>
          <a:prstGeom prst="line">
            <a:avLst/>
          </a:prstGeom>
          <a:noFill/>
          <a:ln w="38100">
            <a:solidFill>
              <a:schemeClr val="tx1"/>
            </a:solidFill>
            <a:round/>
            <a:headEnd/>
            <a:tailEnd type="triangle" w="med" len="med"/>
          </a:ln>
          <a:effectLst/>
        </p:spPr>
        <p:txBody>
          <a:bodyPr/>
          <a:lstStyle/>
          <a:p>
            <a:endParaRPr lang="en-US"/>
          </a:p>
        </p:txBody>
      </p:sp>
      <p:sp>
        <p:nvSpPr>
          <p:cNvPr id="10" name="Freeform 10"/>
          <p:cNvSpPr>
            <a:spLocks/>
          </p:cNvSpPr>
          <p:nvPr/>
        </p:nvSpPr>
        <p:spPr bwMode="auto">
          <a:xfrm>
            <a:off x="2579689" y="3270251"/>
            <a:ext cx="2428875" cy="677863"/>
          </a:xfrm>
          <a:custGeom>
            <a:avLst/>
            <a:gdLst/>
            <a:ahLst/>
            <a:cxnLst>
              <a:cxn ang="0">
                <a:pos x="0" y="480"/>
              </a:cxn>
              <a:cxn ang="0">
                <a:pos x="384" y="192"/>
              </a:cxn>
              <a:cxn ang="0">
                <a:pos x="912" y="240"/>
              </a:cxn>
              <a:cxn ang="0">
                <a:pos x="1536" y="336"/>
              </a:cxn>
              <a:cxn ang="0">
                <a:pos x="2208" y="0"/>
              </a:cxn>
            </a:cxnLst>
            <a:rect l="0" t="0" r="r" b="b"/>
            <a:pathLst>
              <a:path w="2208" h="480">
                <a:moveTo>
                  <a:pt x="0" y="480"/>
                </a:moveTo>
                <a:cubicBezTo>
                  <a:pt x="116" y="356"/>
                  <a:pt x="232" y="232"/>
                  <a:pt x="384" y="192"/>
                </a:cubicBezTo>
                <a:cubicBezTo>
                  <a:pt x="536" y="152"/>
                  <a:pt x="720" y="216"/>
                  <a:pt x="912" y="240"/>
                </a:cubicBezTo>
                <a:cubicBezTo>
                  <a:pt x="1104" y="264"/>
                  <a:pt x="1320" y="376"/>
                  <a:pt x="1536" y="336"/>
                </a:cubicBezTo>
                <a:cubicBezTo>
                  <a:pt x="1752" y="296"/>
                  <a:pt x="2096" y="56"/>
                  <a:pt x="2208" y="0"/>
                </a:cubicBezTo>
              </a:path>
            </a:pathLst>
          </a:custGeom>
          <a:noFill/>
          <a:ln w="38100" cmpd="sng">
            <a:solidFill>
              <a:schemeClr val="tx1"/>
            </a:solidFill>
            <a:round/>
            <a:headEnd/>
            <a:tailEnd/>
          </a:ln>
          <a:effectLst/>
        </p:spPr>
        <p:txBody>
          <a:bodyPr/>
          <a:lstStyle/>
          <a:p>
            <a:endParaRPr lang="en-US"/>
          </a:p>
        </p:txBody>
      </p:sp>
      <p:sp>
        <p:nvSpPr>
          <p:cNvPr id="11" name="Line 11"/>
          <p:cNvSpPr>
            <a:spLocks noChangeShapeType="1"/>
          </p:cNvSpPr>
          <p:nvPr/>
        </p:nvSpPr>
        <p:spPr bwMode="auto">
          <a:xfrm>
            <a:off x="2790825" y="3744913"/>
            <a:ext cx="0" cy="950912"/>
          </a:xfrm>
          <a:prstGeom prst="line">
            <a:avLst/>
          </a:prstGeom>
          <a:noFill/>
          <a:ln w="9525">
            <a:solidFill>
              <a:schemeClr val="tx1"/>
            </a:solidFill>
            <a:round/>
            <a:headEnd/>
            <a:tailEnd/>
          </a:ln>
          <a:effectLst/>
        </p:spPr>
        <p:txBody>
          <a:bodyPr/>
          <a:lstStyle/>
          <a:p>
            <a:endParaRPr lang="en-US"/>
          </a:p>
        </p:txBody>
      </p:sp>
      <p:sp>
        <p:nvSpPr>
          <p:cNvPr id="12" name="Line 12"/>
          <p:cNvSpPr>
            <a:spLocks noChangeShapeType="1"/>
          </p:cNvSpPr>
          <p:nvPr/>
        </p:nvSpPr>
        <p:spPr bwMode="auto">
          <a:xfrm>
            <a:off x="4322763" y="3744913"/>
            <a:ext cx="0" cy="950912"/>
          </a:xfrm>
          <a:prstGeom prst="line">
            <a:avLst/>
          </a:prstGeom>
          <a:noFill/>
          <a:ln w="9525">
            <a:solidFill>
              <a:schemeClr val="tx1"/>
            </a:solidFill>
            <a:round/>
            <a:headEnd/>
            <a:tailEnd/>
          </a:ln>
          <a:effectLst/>
        </p:spPr>
        <p:txBody>
          <a:bodyPr/>
          <a:lstStyle/>
          <a:p>
            <a:endParaRPr lang="en-US"/>
          </a:p>
        </p:txBody>
      </p:sp>
      <p:sp>
        <p:nvSpPr>
          <p:cNvPr id="13" name="Text Box 13"/>
          <p:cNvSpPr txBox="1">
            <a:spLocks noChangeArrowheads="1"/>
          </p:cNvSpPr>
          <p:nvPr/>
        </p:nvSpPr>
        <p:spPr bwMode="auto">
          <a:xfrm>
            <a:off x="4114800" y="2819400"/>
            <a:ext cx="1567096" cy="369332"/>
          </a:xfrm>
          <a:prstGeom prst="rect">
            <a:avLst/>
          </a:prstGeom>
          <a:noFill/>
          <a:ln w="9525">
            <a:noFill/>
            <a:miter lim="800000"/>
            <a:headEnd/>
            <a:tailEnd/>
          </a:ln>
          <a:effectLst/>
        </p:spPr>
        <p:txBody>
          <a:bodyPr wrap="none">
            <a:spAutoFit/>
          </a:bodyPr>
          <a:lstStyle/>
          <a:p>
            <a:r>
              <a:rPr lang="ko-KR" altLang="en-US" b="1" i="1" dirty="0">
                <a:ea typeface="굴림" pitchFamily="50" charset="-127"/>
              </a:rPr>
              <a:t> </a:t>
            </a:r>
            <a:r>
              <a:rPr lang="en-US" altLang="ko-KR" b="1" i="1" dirty="0">
                <a:ea typeface="굴림" pitchFamily="50" charset="-127"/>
              </a:rPr>
              <a:t>y(x)=ax²+bx+c</a:t>
            </a:r>
          </a:p>
        </p:txBody>
      </p:sp>
      <p:sp>
        <p:nvSpPr>
          <p:cNvPr id="14" name="Text Box 14"/>
          <p:cNvSpPr txBox="1">
            <a:spLocks noChangeArrowheads="1"/>
          </p:cNvSpPr>
          <p:nvPr/>
        </p:nvSpPr>
        <p:spPr bwMode="auto">
          <a:xfrm>
            <a:off x="5418138" y="4348163"/>
            <a:ext cx="385042" cy="523220"/>
          </a:xfrm>
          <a:prstGeom prst="rect">
            <a:avLst/>
          </a:prstGeom>
          <a:noFill/>
          <a:ln w="9525">
            <a:noFill/>
            <a:miter lim="800000"/>
            <a:headEnd/>
            <a:tailEnd/>
          </a:ln>
          <a:effectLst/>
        </p:spPr>
        <p:txBody>
          <a:bodyPr wrap="none">
            <a:spAutoFit/>
          </a:bodyPr>
          <a:lstStyle/>
          <a:p>
            <a:r>
              <a:rPr lang="en-US" altLang="ko-KR" sz="2800">
                <a:ea typeface="굴림" pitchFamily="50" charset="-127"/>
              </a:rPr>
              <a:t>x</a:t>
            </a:r>
          </a:p>
        </p:txBody>
      </p:sp>
      <p:sp>
        <p:nvSpPr>
          <p:cNvPr id="15" name="Text Box 15"/>
          <p:cNvSpPr txBox="1">
            <a:spLocks noChangeArrowheads="1"/>
          </p:cNvSpPr>
          <p:nvPr/>
        </p:nvSpPr>
        <p:spPr bwMode="auto">
          <a:xfrm>
            <a:off x="1828800" y="2854325"/>
            <a:ext cx="370614" cy="523220"/>
          </a:xfrm>
          <a:prstGeom prst="rect">
            <a:avLst/>
          </a:prstGeom>
          <a:noFill/>
          <a:ln w="9525">
            <a:noFill/>
            <a:miter lim="800000"/>
            <a:headEnd/>
            <a:tailEnd/>
          </a:ln>
          <a:effectLst/>
        </p:spPr>
        <p:txBody>
          <a:bodyPr wrap="none">
            <a:spAutoFit/>
          </a:bodyPr>
          <a:lstStyle/>
          <a:p>
            <a:r>
              <a:rPr lang="en-US" altLang="ko-KR" sz="2800">
                <a:ea typeface="굴림" pitchFamily="50" charset="-127"/>
              </a:rPr>
              <a:t>y</a:t>
            </a:r>
          </a:p>
        </p:txBody>
      </p:sp>
      <p:sp>
        <p:nvSpPr>
          <p:cNvPr id="16" name="Line 16"/>
          <p:cNvSpPr>
            <a:spLocks noChangeShapeType="1"/>
          </p:cNvSpPr>
          <p:nvPr/>
        </p:nvSpPr>
        <p:spPr bwMode="auto">
          <a:xfrm flipH="1">
            <a:off x="2790825" y="3541713"/>
            <a:ext cx="369888" cy="474662"/>
          </a:xfrm>
          <a:prstGeom prst="line">
            <a:avLst/>
          </a:prstGeom>
          <a:noFill/>
          <a:ln w="9525">
            <a:solidFill>
              <a:schemeClr val="tx1"/>
            </a:solidFill>
            <a:round/>
            <a:headEnd/>
            <a:tailEnd/>
          </a:ln>
          <a:effectLst/>
        </p:spPr>
        <p:txBody>
          <a:bodyPr/>
          <a:lstStyle/>
          <a:p>
            <a:endParaRPr lang="en-US"/>
          </a:p>
        </p:txBody>
      </p:sp>
      <p:sp>
        <p:nvSpPr>
          <p:cNvPr id="17" name="Line 17"/>
          <p:cNvSpPr>
            <a:spLocks noChangeShapeType="1"/>
          </p:cNvSpPr>
          <p:nvPr/>
        </p:nvSpPr>
        <p:spPr bwMode="auto">
          <a:xfrm flipH="1">
            <a:off x="2790826" y="3608389"/>
            <a:ext cx="633413" cy="815975"/>
          </a:xfrm>
          <a:prstGeom prst="line">
            <a:avLst/>
          </a:prstGeom>
          <a:noFill/>
          <a:ln w="9525">
            <a:solidFill>
              <a:schemeClr val="tx1"/>
            </a:solidFill>
            <a:round/>
            <a:headEnd/>
            <a:tailEnd/>
          </a:ln>
          <a:effectLst/>
        </p:spPr>
        <p:txBody>
          <a:bodyPr/>
          <a:lstStyle/>
          <a:p>
            <a:endParaRPr lang="en-US"/>
          </a:p>
        </p:txBody>
      </p:sp>
      <p:sp>
        <p:nvSpPr>
          <p:cNvPr id="18" name="Line 18"/>
          <p:cNvSpPr>
            <a:spLocks noChangeShapeType="1"/>
          </p:cNvSpPr>
          <p:nvPr/>
        </p:nvSpPr>
        <p:spPr bwMode="auto">
          <a:xfrm flipH="1">
            <a:off x="2895601" y="3676651"/>
            <a:ext cx="792163" cy="1019175"/>
          </a:xfrm>
          <a:prstGeom prst="line">
            <a:avLst/>
          </a:prstGeom>
          <a:noFill/>
          <a:ln w="9525">
            <a:solidFill>
              <a:schemeClr val="tx1"/>
            </a:solidFill>
            <a:round/>
            <a:headEnd/>
            <a:tailEnd/>
          </a:ln>
          <a:effectLst/>
        </p:spPr>
        <p:txBody>
          <a:bodyPr/>
          <a:lstStyle/>
          <a:p>
            <a:endParaRPr lang="en-US"/>
          </a:p>
        </p:txBody>
      </p:sp>
      <p:sp>
        <p:nvSpPr>
          <p:cNvPr id="19" name="Line 19"/>
          <p:cNvSpPr>
            <a:spLocks noChangeShapeType="1"/>
          </p:cNvSpPr>
          <p:nvPr/>
        </p:nvSpPr>
        <p:spPr bwMode="auto">
          <a:xfrm flipH="1">
            <a:off x="3213100" y="3744913"/>
            <a:ext cx="685800" cy="950912"/>
          </a:xfrm>
          <a:prstGeom prst="line">
            <a:avLst/>
          </a:prstGeom>
          <a:noFill/>
          <a:ln w="9525">
            <a:solidFill>
              <a:schemeClr val="tx1"/>
            </a:solidFill>
            <a:round/>
            <a:headEnd/>
            <a:tailEnd/>
          </a:ln>
          <a:effectLst/>
        </p:spPr>
        <p:txBody>
          <a:bodyPr/>
          <a:lstStyle/>
          <a:p>
            <a:endParaRPr lang="en-US"/>
          </a:p>
        </p:txBody>
      </p:sp>
      <p:sp>
        <p:nvSpPr>
          <p:cNvPr id="20" name="Line 20"/>
          <p:cNvSpPr>
            <a:spLocks noChangeShapeType="1"/>
          </p:cNvSpPr>
          <p:nvPr/>
        </p:nvSpPr>
        <p:spPr bwMode="auto">
          <a:xfrm flipH="1">
            <a:off x="3530601" y="3744913"/>
            <a:ext cx="633413" cy="950912"/>
          </a:xfrm>
          <a:prstGeom prst="line">
            <a:avLst/>
          </a:prstGeom>
          <a:noFill/>
          <a:ln w="9525">
            <a:solidFill>
              <a:schemeClr val="tx1"/>
            </a:solidFill>
            <a:round/>
            <a:headEnd/>
            <a:tailEnd/>
          </a:ln>
          <a:effectLst/>
        </p:spPr>
        <p:txBody>
          <a:bodyPr/>
          <a:lstStyle/>
          <a:p>
            <a:endParaRPr lang="en-US"/>
          </a:p>
        </p:txBody>
      </p:sp>
      <p:sp>
        <p:nvSpPr>
          <p:cNvPr id="21" name="Line 21"/>
          <p:cNvSpPr>
            <a:spLocks noChangeShapeType="1"/>
          </p:cNvSpPr>
          <p:nvPr/>
        </p:nvSpPr>
        <p:spPr bwMode="auto">
          <a:xfrm flipH="1">
            <a:off x="3794125" y="3881439"/>
            <a:ext cx="528638" cy="814387"/>
          </a:xfrm>
          <a:prstGeom prst="line">
            <a:avLst/>
          </a:prstGeom>
          <a:noFill/>
          <a:ln w="9525">
            <a:solidFill>
              <a:schemeClr val="tx1"/>
            </a:solidFill>
            <a:round/>
            <a:headEnd/>
            <a:tailEnd/>
          </a:ln>
          <a:effectLst/>
        </p:spPr>
        <p:txBody>
          <a:bodyPr/>
          <a:lstStyle/>
          <a:p>
            <a:endParaRPr lang="en-US"/>
          </a:p>
        </p:txBody>
      </p:sp>
      <p:sp>
        <p:nvSpPr>
          <p:cNvPr id="22" name="Line 22"/>
          <p:cNvSpPr>
            <a:spLocks noChangeShapeType="1"/>
          </p:cNvSpPr>
          <p:nvPr/>
        </p:nvSpPr>
        <p:spPr bwMode="auto">
          <a:xfrm flipH="1">
            <a:off x="4057651" y="4287839"/>
            <a:ext cx="265113" cy="407987"/>
          </a:xfrm>
          <a:prstGeom prst="line">
            <a:avLst/>
          </a:prstGeom>
          <a:noFill/>
          <a:ln w="9525">
            <a:solidFill>
              <a:schemeClr val="tx1"/>
            </a:solidFill>
            <a:round/>
            <a:headEnd/>
            <a:tailEnd/>
          </a:ln>
          <a:effectLst/>
        </p:spPr>
        <p:txBody>
          <a:bodyPr/>
          <a:lstStyle/>
          <a:p>
            <a:endParaRPr lang="en-US"/>
          </a:p>
        </p:txBody>
      </p:sp>
      <p:sp>
        <p:nvSpPr>
          <p:cNvPr id="23" name="Text Box 23"/>
          <p:cNvSpPr txBox="1">
            <a:spLocks noChangeArrowheads="1"/>
          </p:cNvSpPr>
          <p:nvPr/>
        </p:nvSpPr>
        <p:spPr bwMode="auto">
          <a:xfrm>
            <a:off x="3741739" y="3881438"/>
            <a:ext cx="319087" cy="519112"/>
          </a:xfrm>
          <a:prstGeom prst="rect">
            <a:avLst/>
          </a:prstGeom>
          <a:noFill/>
          <a:ln w="9525">
            <a:noFill/>
            <a:miter lim="800000"/>
            <a:headEnd/>
            <a:tailEnd/>
          </a:ln>
          <a:effectLst/>
        </p:spPr>
        <p:txBody>
          <a:bodyPr>
            <a:spAutoFit/>
          </a:bodyPr>
          <a:lstStyle/>
          <a:p>
            <a:pPr>
              <a:spcBef>
                <a:spcPct val="50000"/>
              </a:spcBef>
            </a:pPr>
            <a:r>
              <a:rPr lang="en-US" altLang="ko-KR" sz="2800" b="1" i="1" dirty="0">
                <a:ea typeface="굴림" pitchFamily="50" charset="-127"/>
              </a:rPr>
              <a:t>A</a:t>
            </a:r>
          </a:p>
        </p:txBody>
      </p:sp>
      <p:sp>
        <p:nvSpPr>
          <p:cNvPr id="24" name="Rectangle 24"/>
          <p:cNvSpPr>
            <a:spLocks noChangeArrowheads="1"/>
          </p:cNvSpPr>
          <p:nvPr/>
        </p:nvSpPr>
        <p:spPr bwMode="auto">
          <a:xfrm>
            <a:off x="3001963" y="3541713"/>
            <a:ext cx="158750" cy="1154112"/>
          </a:xfrm>
          <a:prstGeom prst="rect">
            <a:avLst/>
          </a:prstGeom>
          <a:solidFill>
            <a:srgbClr val="66FFFF"/>
          </a:solidFill>
          <a:ln w="9525">
            <a:solidFill>
              <a:schemeClr val="tx1"/>
            </a:solidFill>
            <a:miter lim="800000"/>
            <a:headEnd/>
            <a:tailEnd/>
          </a:ln>
          <a:effectLst/>
        </p:spPr>
        <p:txBody>
          <a:bodyPr wrap="none" anchor="ctr"/>
          <a:lstStyle/>
          <a:p>
            <a:pPr algn="ctr"/>
            <a:endParaRPr lang="ko-KR" altLang="en-US">
              <a:ea typeface="굴림" pitchFamily="50" charset="-127"/>
            </a:endParaRPr>
          </a:p>
        </p:txBody>
      </p:sp>
      <p:sp>
        <p:nvSpPr>
          <p:cNvPr id="25" name="Text Box 25"/>
          <p:cNvSpPr txBox="1">
            <a:spLocks noChangeArrowheads="1"/>
          </p:cNvSpPr>
          <p:nvPr/>
        </p:nvSpPr>
        <p:spPr bwMode="auto">
          <a:xfrm>
            <a:off x="2819401" y="2970213"/>
            <a:ext cx="524503" cy="523220"/>
          </a:xfrm>
          <a:prstGeom prst="rect">
            <a:avLst/>
          </a:prstGeom>
          <a:noFill/>
          <a:ln w="9525">
            <a:noFill/>
            <a:miter lim="800000"/>
            <a:headEnd/>
            <a:tailEnd/>
          </a:ln>
          <a:effectLst/>
        </p:spPr>
        <p:txBody>
          <a:bodyPr wrap="none">
            <a:spAutoFit/>
          </a:bodyPr>
          <a:lstStyle/>
          <a:p>
            <a:r>
              <a:rPr lang="en-US" altLang="ko-KR" sz="2800" i="1">
                <a:ea typeface="굴림" pitchFamily="50" charset="-127"/>
              </a:rPr>
              <a:t>dx</a:t>
            </a:r>
          </a:p>
        </p:txBody>
      </p:sp>
      <p:sp>
        <p:nvSpPr>
          <p:cNvPr id="26" name="Text Box 26"/>
          <p:cNvSpPr txBox="1">
            <a:spLocks noChangeArrowheads="1"/>
          </p:cNvSpPr>
          <p:nvPr/>
        </p:nvSpPr>
        <p:spPr bwMode="auto">
          <a:xfrm>
            <a:off x="7620000" y="4495800"/>
            <a:ext cx="685800" cy="369332"/>
          </a:xfrm>
          <a:prstGeom prst="rect">
            <a:avLst/>
          </a:prstGeom>
          <a:noFill/>
          <a:ln w="9525">
            <a:noFill/>
            <a:miter lim="800000"/>
            <a:headEnd/>
            <a:tailEnd/>
          </a:ln>
          <a:effectLst/>
        </p:spPr>
        <p:txBody>
          <a:bodyPr>
            <a:spAutoFit/>
          </a:bodyPr>
          <a:lstStyle/>
          <a:p>
            <a:r>
              <a:rPr lang="en-US" altLang="ko-KR">
                <a:ea typeface="굴림" pitchFamily="50" charset="-127"/>
              </a:rPr>
              <a:t>x1</a:t>
            </a:r>
          </a:p>
        </p:txBody>
      </p:sp>
      <p:sp>
        <p:nvSpPr>
          <p:cNvPr id="27" name="Text Box 27"/>
          <p:cNvSpPr txBox="1">
            <a:spLocks noChangeArrowheads="1"/>
          </p:cNvSpPr>
          <p:nvPr/>
        </p:nvSpPr>
        <p:spPr bwMode="auto">
          <a:xfrm>
            <a:off x="8458200" y="4495800"/>
            <a:ext cx="450764" cy="369332"/>
          </a:xfrm>
          <a:prstGeom prst="rect">
            <a:avLst/>
          </a:prstGeom>
          <a:noFill/>
          <a:ln w="9525">
            <a:noFill/>
            <a:miter lim="800000"/>
            <a:headEnd/>
            <a:tailEnd/>
          </a:ln>
          <a:effectLst/>
        </p:spPr>
        <p:txBody>
          <a:bodyPr wrap="none">
            <a:spAutoFit/>
          </a:bodyPr>
          <a:lstStyle/>
          <a:p>
            <a:r>
              <a:rPr lang="en-US" altLang="ko-KR">
                <a:ea typeface="굴림" pitchFamily="50" charset="-127"/>
              </a:rPr>
              <a:t>x2</a:t>
            </a:r>
          </a:p>
        </p:txBody>
      </p:sp>
      <p:sp>
        <p:nvSpPr>
          <p:cNvPr id="28" name="Text Box 28"/>
          <p:cNvSpPr txBox="1">
            <a:spLocks noChangeArrowheads="1"/>
          </p:cNvSpPr>
          <p:nvPr/>
        </p:nvSpPr>
        <p:spPr bwMode="auto">
          <a:xfrm>
            <a:off x="9220200" y="4495800"/>
            <a:ext cx="453970" cy="369332"/>
          </a:xfrm>
          <a:prstGeom prst="rect">
            <a:avLst/>
          </a:prstGeom>
          <a:noFill/>
          <a:ln w="9525">
            <a:noFill/>
            <a:miter lim="800000"/>
            <a:headEnd/>
            <a:tailEnd/>
          </a:ln>
          <a:effectLst/>
        </p:spPr>
        <p:txBody>
          <a:bodyPr wrap="none">
            <a:spAutoFit/>
          </a:bodyPr>
          <a:lstStyle/>
          <a:p>
            <a:r>
              <a:rPr lang="en-US" altLang="ko-KR">
                <a:ea typeface="굴림" pitchFamily="50" charset="-127"/>
              </a:rPr>
              <a:t>x3</a:t>
            </a:r>
          </a:p>
        </p:txBody>
      </p:sp>
      <p:sp>
        <p:nvSpPr>
          <p:cNvPr id="29" name="Line 29"/>
          <p:cNvSpPr>
            <a:spLocks noChangeShapeType="1"/>
          </p:cNvSpPr>
          <p:nvPr/>
        </p:nvSpPr>
        <p:spPr bwMode="auto">
          <a:xfrm>
            <a:off x="7254875" y="4471988"/>
            <a:ext cx="3221038" cy="0"/>
          </a:xfrm>
          <a:prstGeom prst="line">
            <a:avLst/>
          </a:prstGeom>
          <a:noFill/>
          <a:ln w="38100">
            <a:solidFill>
              <a:schemeClr val="tx1"/>
            </a:solidFill>
            <a:round/>
            <a:headEnd/>
            <a:tailEnd type="triangle" w="med" len="med"/>
          </a:ln>
          <a:effectLst/>
        </p:spPr>
        <p:txBody>
          <a:bodyPr/>
          <a:lstStyle/>
          <a:p>
            <a:endParaRPr lang="en-US"/>
          </a:p>
        </p:txBody>
      </p:sp>
      <p:sp>
        <p:nvSpPr>
          <p:cNvPr id="30" name="Line 30"/>
          <p:cNvSpPr>
            <a:spLocks noChangeShapeType="1"/>
          </p:cNvSpPr>
          <p:nvPr/>
        </p:nvSpPr>
        <p:spPr bwMode="auto">
          <a:xfrm flipV="1">
            <a:off x="7254875" y="2909888"/>
            <a:ext cx="0" cy="1562100"/>
          </a:xfrm>
          <a:prstGeom prst="line">
            <a:avLst/>
          </a:prstGeom>
          <a:noFill/>
          <a:ln w="38100">
            <a:solidFill>
              <a:schemeClr val="tx1"/>
            </a:solidFill>
            <a:round/>
            <a:headEnd/>
            <a:tailEnd type="triangle" w="med" len="med"/>
          </a:ln>
          <a:effectLst/>
        </p:spPr>
        <p:txBody>
          <a:bodyPr/>
          <a:lstStyle/>
          <a:p>
            <a:endParaRPr lang="en-US"/>
          </a:p>
        </p:txBody>
      </p:sp>
      <p:sp>
        <p:nvSpPr>
          <p:cNvPr id="31" name="Freeform 31"/>
          <p:cNvSpPr>
            <a:spLocks/>
          </p:cNvSpPr>
          <p:nvPr/>
        </p:nvSpPr>
        <p:spPr bwMode="auto">
          <a:xfrm>
            <a:off x="7677151" y="3046413"/>
            <a:ext cx="2428875" cy="677862"/>
          </a:xfrm>
          <a:custGeom>
            <a:avLst/>
            <a:gdLst/>
            <a:ahLst/>
            <a:cxnLst>
              <a:cxn ang="0">
                <a:pos x="0" y="480"/>
              </a:cxn>
              <a:cxn ang="0">
                <a:pos x="384" y="192"/>
              </a:cxn>
              <a:cxn ang="0">
                <a:pos x="912" y="240"/>
              </a:cxn>
              <a:cxn ang="0">
                <a:pos x="1536" y="336"/>
              </a:cxn>
              <a:cxn ang="0">
                <a:pos x="2208" y="0"/>
              </a:cxn>
            </a:cxnLst>
            <a:rect l="0" t="0" r="r" b="b"/>
            <a:pathLst>
              <a:path w="2208" h="480">
                <a:moveTo>
                  <a:pt x="0" y="480"/>
                </a:moveTo>
                <a:cubicBezTo>
                  <a:pt x="116" y="356"/>
                  <a:pt x="232" y="232"/>
                  <a:pt x="384" y="192"/>
                </a:cubicBezTo>
                <a:cubicBezTo>
                  <a:pt x="536" y="152"/>
                  <a:pt x="720" y="216"/>
                  <a:pt x="912" y="240"/>
                </a:cubicBezTo>
                <a:cubicBezTo>
                  <a:pt x="1104" y="264"/>
                  <a:pt x="1320" y="376"/>
                  <a:pt x="1536" y="336"/>
                </a:cubicBezTo>
                <a:cubicBezTo>
                  <a:pt x="1752" y="296"/>
                  <a:pt x="2096" y="56"/>
                  <a:pt x="2208" y="0"/>
                </a:cubicBezTo>
              </a:path>
            </a:pathLst>
          </a:custGeom>
          <a:noFill/>
          <a:ln w="38100" cmpd="sng">
            <a:solidFill>
              <a:schemeClr val="tx1"/>
            </a:solidFill>
            <a:round/>
            <a:headEnd/>
            <a:tailEnd/>
          </a:ln>
          <a:effectLst/>
        </p:spPr>
        <p:txBody>
          <a:bodyPr/>
          <a:lstStyle/>
          <a:p>
            <a:endParaRPr lang="en-US"/>
          </a:p>
        </p:txBody>
      </p:sp>
      <p:sp>
        <p:nvSpPr>
          <p:cNvPr id="32" name="Line 32"/>
          <p:cNvSpPr>
            <a:spLocks noChangeShapeType="1"/>
          </p:cNvSpPr>
          <p:nvPr/>
        </p:nvSpPr>
        <p:spPr bwMode="auto">
          <a:xfrm>
            <a:off x="7888288" y="3521076"/>
            <a:ext cx="0" cy="950913"/>
          </a:xfrm>
          <a:prstGeom prst="line">
            <a:avLst/>
          </a:prstGeom>
          <a:noFill/>
          <a:ln w="9525">
            <a:solidFill>
              <a:schemeClr val="tx1"/>
            </a:solidFill>
            <a:round/>
            <a:headEnd/>
            <a:tailEnd/>
          </a:ln>
          <a:effectLst/>
        </p:spPr>
        <p:txBody>
          <a:bodyPr/>
          <a:lstStyle/>
          <a:p>
            <a:endParaRPr lang="en-US"/>
          </a:p>
        </p:txBody>
      </p:sp>
      <p:sp>
        <p:nvSpPr>
          <p:cNvPr id="33" name="Line 33"/>
          <p:cNvSpPr>
            <a:spLocks noChangeShapeType="1"/>
          </p:cNvSpPr>
          <p:nvPr/>
        </p:nvSpPr>
        <p:spPr bwMode="auto">
          <a:xfrm>
            <a:off x="8680450" y="3384550"/>
            <a:ext cx="0" cy="1087438"/>
          </a:xfrm>
          <a:prstGeom prst="line">
            <a:avLst/>
          </a:prstGeom>
          <a:noFill/>
          <a:ln w="9525">
            <a:solidFill>
              <a:schemeClr val="tx1"/>
            </a:solidFill>
            <a:round/>
            <a:headEnd/>
            <a:tailEnd/>
          </a:ln>
          <a:effectLst/>
        </p:spPr>
        <p:txBody>
          <a:bodyPr/>
          <a:lstStyle/>
          <a:p>
            <a:endParaRPr lang="en-US"/>
          </a:p>
        </p:txBody>
      </p:sp>
      <p:sp>
        <p:nvSpPr>
          <p:cNvPr id="34" name="Line 34"/>
          <p:cNvSpPr>
            <a:spLocks noChangeShapeType="1"/>
          </p:cNvSpPr>
          <p:nvPr/>
        </p:nvSpPr>
        <p:spPr bwMode="auto">
          <a:xfrm>
            <a:off x="9420225" y="3521076"/>
            <a:ext cx="0" cy="950913"/>
          </a:xfrm>
          <a:prstGeom prst="line">
            <a:avLst/>
          </a:prstGeom>
          <a:noFill/>
          <a:ln w="9525">
            <a:solidFill>
              <a:schemeClr val="tx1"/>
            </a:solidFill>
            <a:round/>
            <a:headEnd/>
            <a:tailEnd/>
          </a:ln>
          <a:effectLst/>
        </p:spPr>
        <p:txBody>
          <a:bodyPr/>
          <a:lstStyle/>
          <a:p>
            <a:endParaRPr lang="en-US"/>
          </a:p>
        </p:txBody>
      </p:sp>
      <p:sp>
        <p:nvSpPr>
          <p:cNvPr id="35" name="Text Box 35"/>
          <p:cNvSpPr txBox="1">
            <a:spLocks noChangeArrowheads="1"/>
          </p:cNvSpPr>
          <p:nvPr/>
        </p:nvSpPr>
        <p:spPr bwMode="auto">
          <a:xfrm>
            <a:off x="8139114" y="4335463"/>
            <a:ext cx="319087" cy="523220"/>
          </a:xfrm>
          <a:prstGeom prst="rect">
            <a:avLst/>
          </a:prstGeom>
          <a:noFill/>
          <a:ln w="9525">
            <a:noFill/>
            <a:miter lim="800000"/>
            <a:headEnd/>
            <a:tailEnd/>
          </a:ln>
          <a:effectLst/>
        </p:spPr>
        <p:txBody>
          <a:bodyPr>
            <a:spAutoFit/>
          </a:bodyPr>
          <a:lstStyle/>
          <a:p>
            <a:r>
              <a:rPr lang="en-US" altLang="ko-KR" sz="2800" dirty="0">
                <a:ea typeface="굴림" pitchFamily="50" charset="-127"/>
              </a:rPr>
              <a:t>s</a:t>
            </a:r>
            <a:endParaRPr lang="en-US" altLang="ko-KR" sz="2800" b="1" dirty="0">
              <a:ea typeface="굴림" pitchFamily="50" charset="-127"/>
            </a:endParaRPr>
          </a:p>
        </p:txBody>
      </p:sp>
      <p:sp>
        <p:nvSpPr>
          <p:cNvPr id="36" name="Text Box 36"/>
          <p:cNvSpPr txBox="1">
            <a:spLocks noChangeArrowheads="1"/>
          </p:cNvSpPr>
          <p:nvPr/>
        </p:nvSpPr>
        <p:spPr bwMode="auto">
          <a:xfrm>
            <a:off x="7620000" y="2971800"/>
            <a:ext cx="396262" cy="369332"/>
          </a:xfrm>
          <a:prstGeom prst="rect">
            <a:avLst/>
          </a:prstGeom>
          <a:noFill/>
          <a:ln w="9525">
            <a:noFill/>
            <a:miter lim="800000"/>
            <a:headEnd/>
            <a:tailEnd/>
          </a:ln>
          <a:effectLst/>
        </p:spPr>
        <p:txBody>
          <a:bodyPr wrap="none">
            <a:spAutoFit/>
          </a:bodyPr>
          <a:lstStyle/>
          <a:p>
            <a:r>
              <a:rPr lang="en-US" altLang="ko-KR">
                <a:ea typeface="굴림" pitchFamily="50" charset="-127"/>
              </a:rPr>
              <a:t>y1</a:t>
            </a:r>
          </a:p>
        </p:txBody>
      </p:sp>
      <p:sp>
        <p:nvSpPr>
          <p:cNvPr id="37" name="Text Box 37"/>
          <p:cNvSpPr txBox="1">
            <a:spLocks noChangeArrowheads="1"/>
          </p:cNvSpPr>
          <p:nvPr/>
        </p:nvSpPr>
        <p:spPr bwMode="auto">
          <a:xfrm>
            <a:off x="8520113" y="2978150"/>
            <a:ext cx="442750" cy="369332"/>
          </a:xfrm>
          <a:prstGeom prst="rect">
            <a:avLst/>
          </a:prstGeom>
          <a:noFill/>
          <a:ln w="9525">
            <a:noFill/>
            <a:miter lim="800000"/>
            <a:headEnd/>
            <a:tailEnd/>
          </a:ln>
          <a:effectLst/>
        </p:spPr>
        <p:txBody>
          <a:bodyPr wrap="none">
            <a:spAutoFit/>
          </a:bodyPr>
          <a:lstStyle/>
          <a:p>
            <a:r>
              <a:rPr lang="en-US" altLang="ko-KR">
                <a:ea typeface="굴림" pitchFamily="50" charset="-127"/>
              </a:rPr>
              <a:t>y2</a:t>
            </a:r>
          </a:p>
        </p:txBody>
      </p:sp>
      <p:sp>
        <p:nvSpPr>
          <p:cNvPr id="38" name="Text Box 38"/>
          <p:cNvSpPr txBox="1">
            <a:spLocks noChangeArrowheads="1"/>
          </p:cNvSpPr>
          <p:nvPr/>
        </p:nvSpPr>
        <p:spPr bwMode="auto">
          <a:xfrm>
            <a:off x="9250363" y="3084513"/>
            <a:ext cx="445956" cy="369332"/>
          </a:xfrm>
          <a:prstGeom prst="rect">
            <a:avLst/>
          </a:prstGeom>
          <a:noFill/>
          <a:ln w="9525">
            <a:noFill/>
            <a:miter lim="800000"/>
            <a:headEnd/>
            <a:tailEnd/>
          </a:ln>
          <a:effectLst/>
        </p:spPr>
        <p:txBody>
          <a:bodyPr wrap="none">
            <a:spAutoFit/>
          </a:bodyPr>
          <a:lstStyle/>
          <a:p>
            <a:r>
              <a:rPr lang="en-US" altLang="ko-KR">
                <a:ea typeface="굴림" pitchFamily="50" charset="-127"/>
              </a:rPr>
              <a:t>y3</a:t>
            </a:r>
          </a:p>
        </p:txBody>
      </p:sp>
      <p:sp>
        <p:nvSpPr>
          <p:cNvPr id="39" name="Text Box 39"/>
          <p:cNvSpPr txBox="1">
            <a:spLocks noChangeArrowheads="1"/>
          </p:cNvSpPr>
          <p:nvPr/>
        </p:nvSpPr>
        <p:spPr bwMode="auto">
          <a:xfrm>
            <a:off x="10058400" y="3886200"/>
            <a:ext cx="385042" cy="523220"/>
          </a:xfrm>
          <a:prstGeom prst="rect">
            <a:avLst/>
          </a:prstGeom>
          <a:noFill/>
          <a:ln w="9525">
            <a:noFill/>
            <a:miter lim="800000"/>
            <a:headEnd/>
            <a:tailEnd/>
          </a:ln>
          <a:effectLst/>
        </p:spPr>
        <p:txBody>
          <a:bodyPr wrap="none">
            <a:spAutoFit/>
          </a:bodyPr>
          <a:lstStyle/>
          <a:p>
            <a:r>
              <a:rPr lang="en-US" altLang="ko-KR" sz="2800">
                <a:ea typeface="굴림" pitchFamily="50" charset="-127"/>
              </a:rPr>
              <a:t>x</a:t>
            </a:r>
          </a:p>
        </p:txBody>
      </p:sp>
      <p:sp>
        <p:nvSpPr>
          <p:cNvPr id="40" name="Text Box 40"/>
          <p:cNvSpPr txBox="1">
            <a:spLocks noChangeArrowheads="1"/>
          </p:cNvSpPr>
          <p:nvPr/>
        </p:nvSpPr>
        <p:spPr bwMode="auto">
          <a:xfrm>
            <a:off x="6926263" y="2630488"/>
            <a:ext cx="370614" cy="523220"/>
          </a:xfrm>
          <a:prstGeom prst="rect">
            <a:avLst/>
          </a:prstGeom>
          <a:noFill/>
          <a:ln w="9525">
            <a:noFill/>
            <a:miter lim="800000"/>
            <a:headEnd/>
            <a:tailEnd/>
          </a:ln>
          <a:effectLst/>
        </p:spPr>
        <p:txBody>
          <a:bodyPr wrap="none">
            <a:spAutoFit/>
          </a:bodyPr>
          <a:lstStyle/>
          <a:p>
            <a:r>
              <a:rPr lang="en-US" altLang="ko-KR" sz="2800">
                <a:ea typeface="굴림" pitchFamily="50" charset="-127"/>
              </a:rPr>
              <a:t>y</a:t>
            </a:r>
          </a:p>
        </p:txBody>
      </p:sp>
      <p:sp>
        <p:nvSpPr>
          <p:cNvPr id="41" name="Line 41"/>
          <p:cNvSpPr>
            <a:spLocks noChangeShapeType="1"/>
          </p:cNvSpPr>
          <p:nvPr/>
        </p:nvSpPr>
        <p:spPr bwMode="auto">
          <a:xfrm flipH="1">
            <a:off x="7888289" y="3317876"/>
            <a:ext cx="369887" cy="474663"/>
          </a:xfrm>
          <a:prstGeom prst="line">
            <a:avLst/>
          </a:prstGeom>
          <a:noFill/>
          <a:ln w="9525">
            <a:solidFill>
              <a:schemeClr val="tx1"/>
            </a:solidFill>
            <a:round/>
            <a:headEnd/>
            <a:tailEnd/>
          </a:ln>
          <a:effectLst/>
        </p:spPr>
        <p:txBody>
          <a:bodyPr/>
          <a:lstStyle/>
          <a:p>
            <a:endParaRPr lang="en-US"/>
          </a:p>
        </p:txBody>
      </p:sp>
      <p:sp>
        <p:nvSpPr>
          <p:cNvPr id="42" name="Line 42"/>
          <p:cNvSpPr>
            <a:spLocks noChangeShapeType="1"/>
          </p:cNvSpPr>
          <p:nvPr/>
        </p:nvSpPr>
        <p:spPr bwMode="auto">
          <a:xfrm flipH="1">
            <a:off x="7888288" y="3384551"/>
            <a:ext cx="633412" cy="815975"/>
          </a:xfrm>
          <a:prstGeom prst="line">
            <a:avLst/>
          </a:prstGeom>
          <a:noFill/>
          <a:ln w="9525">
            <a:solidFill>
              <a:schemeClr val="tx1"/>
            </a:solidFill>
            <a:round/>
            <a:headEnd/>
            <a:tailEnd/>
          </a:ln>
          <a:effectLst/>
        </p:spPr>
        <p:txBody>
          <a:bodyPr/>
          <a:lstStyle/>
          <a:p>
            <a:endParaRPr lang="en-US"/>
          </a:p>
        </p:txBody>
      </p:sp>
      <p:sp>
        <p:nvSpPr>
          <p:cNvPr id="43" name="Line 43"/>
          <p:cNvSpPr>
            <a:spLocks noChangeShapeType="1"/>
          </p:cNvSpPr>
          <p:nvPr/>
        </p:nvSpPr>
        <p:spPr bwMode="auto">
          <a:xfrm flipH="1">
            <a:off x="7993063" y="3452814"/>
            <a:ext cx="792162" cy="1019175"/>
          </a:xfrm>
          <a:prstGeom prst="line">
            <a:avLst/>
          </a:prstGeom>
          <a:noFill/>
          <a:ln w="9525">
            <a:solidFill>
              <a:schemeClr val="tx1"/>
            </a:solidFill>
            <a:round/>
            <a:headEnd/>
            <a:tailEnd/>
          </a:ln>
          <a:effectLst/>
        </p:spPr>
        <p:txBody>
          <a:bodyPr/>
          <a:lstStyle/>
          <a:p>
            <a:endParaRPr lang="en-US"/>
          </a:p>
        </p:txBody>
      </p:sp>
      <p:sp>
        <p:nvSpPr>
          <p:cNvPr id="44" name="Line 44"/>
          <p:cNvSpPr>
            <a:spLocks noChangeShapeType="1"/>
          </p:cNvSpPr>
          <p:nvPr/>
        </p:nvSpPr>
        <p:spPr bwMode="auto">
          <a:xfrm flipH="1">
            <a:off x="8310563" y="3521076"/>
            <a:ext cx="685800" cy="950913"/>
          </a:xfrm>
          <a:prstGeom prst="line">
            <a:avLst/>
          </a:prstGeom>
          <a:noFill/>
          <a:ln w="9525">
            <a:solidFill>
              <a:schemeClr val="tx1"/>
            </a:solidFill>
            <a:round/>
            <a:headEnd/>
            <a:tailEnd/>
          </a:ln>
          <a:effectLst/>
        </p:spPr>
        <p:txBody>
          <a:bodyPr/>
          <a:lstStyle/>
          <a:p>
            <a:endParaRPr lang="en-US"/>
          </a:p>
        </p:txBody>
      </p:sp>
      <p:sp>
        <p:nvSpPr>
          <p:cNvPr id="45" name="Line 45"/>
          <p:cNvSpPr>
            <a:spLocks noChangeShapeType="1"/>
          </p:cNvSpPr>
          <p:nvPr/>
        </p:nvSpPr>
        <p:spPr bwMode="auto">
          <a:xfrm flipH="1">
            <a:off x="8628063" y="3521076"/>
            <a:ext cx="633412" cy="950913"/>
          </a:xfrm>
          <a:prstGeom prst="line">
            <a:avLst/>
          </a:prstGeom>
          <a:noFill/>
          <a:ln w="9525">
            <a:solidFill>
              <a:schemeClr val="tx1"/>
            </a:solidFill>
            <a:round/>
            <a:headEnd/>
            <a:tailEnd/>
          </a:ln>
          <a:effectLst/>
        </p:spPr>
        <p:txBody>
          <a:bodyPr/>
          <a:lstStyle/>
          <a:p>
            <a:endParaRPr lang="en-US"/>
          </a:p>
        </p:txBody>
      </p:sp>
      <p:sp>
        <p:nvSpPr>
          <p:cNvPr id="46" name="Line 46"/>
          <p:cNvSpPr>
            <a:spLocks noChangeShapeType="1"/>
          </p:cNvSpPr>
          <p:nvPr/>
        </p:nvSpPr>
        <p:spPr bwMode="auto">
          <a:xfrm flipH="1">
            <a:off x="8891589" y="3657600"/>
            <a:ext cx="528637" cy="814388"/>
          </a:xfrm>
          <a:prstGeom prst="line">
            <a:avLst/>
          </a:prstGeom>
          <a:noFill/>
          <a:ln w="9525">
            <a:solidFill>
              <a:schemeClr val="tx1"/>
            </a:solidFill>
            <a:round/>
            <a:headEnd/>
            <a:tailEnd/>
          </a:ln>
          <a:effectLst/>
        </p:spPr>
        <p:txBody>
          <a:bodyPr/>
          <a:lstStyle/>
          <a:p>
            <a:endParaRPr lang="en-US"/>
          </a:p>
        </p:txBody>
      </p:sp>
      <p:sp>
        <p:nvSpPr>
          <p:cNvPr id="47" name="Line 47"/>
          <p:cNvSpPr>
            <a:spLocks noChangeShapeType="1"/>
          </p:cNvSpPr>
          <p:nvPr/>
        </p:nvSpPr>
        <p:spPr bwMode="auto">
          <a:xfrm flipH="1">
            <a:off x="9155113" y="4064000"/>
            <a:ext cx="265112" cy="407988"/>
          </a:xfrm>
          <a:prstGeom prst="line">
            <a:avLst/>
          </a:prstGeom>
          <a:noFill/>
          <a:ln w="9525">
            <a:solidFill>
              <a:schemeClr val="tx1"/>
            </a:solidFill>
            <a:round/>
            <a:headEnd/>
            <a:tailEnd/>
          </a:ln>
          <a:effectLst/>
        </p:spPr>
        <p:txBody>
          <a:bodyPr/>
          <a:lstStyle/>
          <a:p>
            <a:endParaRPr lang="en-US"/>
          </a:p>
        </p:txBody>
      </p:sp>
      <p:sp>
        <p:nvSpPr>
          <p:cNvPr id="48" name="Text Box 48"/>
          <p:cNvSpPr txBox="1">
            <a:spLocks noChangeArrowheads="1"/>
          </p:cNvSpPr>
          <p:nvPr/>
        </p:nvSpPr>
        <p:spPr bwMode="auto">
          <a:xfrm>
            <a:off x="8839200" y="3657601"/>
            <a:ext cx="319088" cy="519113"/>
          </a:xfrm>
          <a:prstGeom prst="rect">
            <a:avLst/>
          </a:prstGeom>
          <a:noFill/>
          <a:ln w="9525">
            <a:noFill/>
            <a:miter lim="800000"/>
            <a:headEnd/>
            <a:tailEnd/>
          </a:ln>
          <a:effectLst/>
        </p:spPr>
        <p:txBody>
          <a:bodyPr>
            <a:spAutoFit/>
          </a:bodyPr>
          <a:lstStyle/>
          <a:p>
            <a:pPr>
              <a:spcBef>
                <a:spcPct val="50000"/>
              </a:spcBef>
            </a:pPr>
            <a:r>
              <a:rPr lang="en-US" altLang="ko-KR" sz="2800" b="1" i="1">
                <a:ea typeface="굴림" pitchFamily="50" charset="-127"/>
              </a:rPr>
              <a:t>A</a:t>
            </a:r>
          </a:p>
        </p:txBody>
      </p:sp>
      <p:sp>
        <p:nvSpPr>
          <p:cNvPr id="49" name="Text Box 49"/>
          <p:cNvSpPr txBox="1">
            <a:spLocks noChangeArrowheads="1"/>
          </p:cNvSpPr>
          <p:nvPr/>
        </p:nvSpPr>
        <p:spPr bwMode="auto">
          <a:xfrm>
            <a:off x="1828800" y="3886200"/>
            <a:ext cx="516488" cy="400110"/>
          </a:xfrm>
          <a:prstGeom prst="rect">
            <a:avLst/>
          </a:prstGeom>
          <a:solidFill>
            <a:srgbClr val="FFFF66"/>
          </a:solidFill>
          <a:ln w="9525">
            <a:noFill/>
            <a:miter lim="800000"/>
            <a:headEnd/>
            <a:tailEnd/>
          </a:ln>
          <a:effectLst/>
        </p:spPr>
        <p:txBody>
          <a:bodyPr wrap="none">
            <a:spAutoFit/>
          </a:bodyPr>
          <a:lstStyle/>
          <a:p>
            <a:r>
              <a:rPr lang="en-US" altLang="ko-KR" sz="2000">
                <a:ea typeface="굴림" pitchFamily="50" charset="-127"/>
              </a:rPr>
              <a:t>dA</a:t>
            </a:r>
          </a:p>
        </p:txBody>
      </p:sp>
      <p:sp>
        <p:nvSpPr>
          <p:cNvPr id="50" name="Line 50"/>
          <p:cNvSpPr>
            <a:spLocks noChangeShapeType="1"/>
          </p:cNvSpPr>
          <p:nvPr/>
        </p:nvSpPr>
        <p:spPr bwMode="auto">
          <a:xfrm>
            <a:off x="5943600" y="3962400"/>
            <a:ext cx="762000" cy="0"/>
          </a:xfrm>
          <a:prstGeom prst="line">
            <a:avLst/>
          </a:prstGeom>
          <a:noFill/>
          <a:ln w="76200">
            <a:solidFill>
              <a:schemeClr val="tx1"/>
            </a:solidFill>
            <a:round/>
            <a:headEnd/>
            <a:tailEnd type="triangle" w="med" len="med"/>
          </a:ln>
          <a:effectLst/>
        </p:spPr>
        <p:txBody>
          <a:bodyPr/>
          <a:lstStyle/>
          <a:p>
            <a:endParaRPr lang="en-US"/>
          </a:p>
        </p:txBody>
      </p:sp>
      <p:sp>
        <p:nvSpPr>
          <p:cNvPr id="51" name="Text Box 51"/>
          <p:cNvSpPr txBox="1">
            <a:spLocks noChangeArrowheads="1"/>
          </p:cNvSpPr>
          <p:nvPr/>
        </p:nvSpPr>
        <p:spPr bwMode="auto">
          <a:xfrm>
            <a:off x="1499769" y="2632922"/>
            <a:ext cx="2725426" cy="369332"/>
          </a:xfrm>
          <a:prstGeom prst="rect">
            <a:avLst/>
          </a:prstGeom>
          <a:solidFill>
            <a:srgbClr val="66FFFF"/>
          </a:solidFill>
          <a:ln w="9525">
            <a:noFill/>
            <a:miter lim="800000"/>
            <a:headEnd/>
            <a:tailEnd/>
          </a:ln>
          <a:effectLst/>
        </p:spPr>
        <p:txBody>
          <a:bodyPr wrap="none">
            <a:spAutoFit/>
          </a:bodyPr>
          <a:lstStyle/>
          <a:p>
            <a:r>
              <a:rPr lang="es-CL" altLang="ko-KR" dirty="0">
                <a:ea typeface="굴림" pitchFamily="50" charset="-127"/>
              </a:rPr>
              <a:t>Integración Matemática</a:t>
            </a:r>
          </a:p>
        </p:txBody>
      </p:sp>
      <p:sp>
        <p:nvSpPr>
          <p:cNvPr id="52" name="Text Box 52"/>
          <p:cNvSpPr txBox="1">
            <a:spLocks noChangeArrowheads="1"/>
          </p:cNvSpPr>
          <p:nvPr/>
        </p:nvSpPr>
        <p:spPr bwMode="auto">
          <a:xfrm>
            <a:off x="7825729" y="2394784"/>
            <a:ext cx="2488182" cy="369332"/>
          </a:xfrm>
          <a:prstGeom prst="rect">
            <a:avLst/>
          </a:prstGeom>
          <a:solidFill>
            <a:srgbClr val="66FFFF"/>
          </a:solidFill>
          <a:ln w="9525">
            <a:noFill/>
            <a:miter lim="800000"/>
            <a:headEnd/>
            <a:tailEnd/>
          </a:ln>
          <a:effectLst/>
        </p:spPr>
        <p:txBody>
          <a:bodyPr wrap="none">
            <a:spAutoFit/>
          </a:bodyPr>
          <a:lstStyle/>
          <a:p>
            <a:r>
              <a:rPr lang="es-CL" altLang="ko-KR" dirty="0">
                <a:ea typeface="굴림" pitchFamily="50" charset="-127"/>
              </a:rPr>
              <a:t>Integración Numérica</a:t>
            </a:r>
          </a:p>
        </p:txBody>
      </p:sp>
      <p:sp>
        <p:nvSpPr>
          <p:cNvPr id="53" name="Line 53"/>
          <p:cNvSpPr>
            <a:spLocks noChangeShapeType="1"/>
          </p:cNvSpPr>
          <p:nvPr/>
        </p:nvSpPr>
        <p:spPr bwMode="auto">
          <a:xfrm>
            <a:off x="3581400" y="3657600"/>
            <a:ext cx="0" cy="1087438"/>
          </a:xfrm>
          <a:prstGeom prst="line">
            <a:avLst/>
          </a:prstGeom>
          <a:noFill/>
          <a:ln w="9525">
            <a:solidFill>
              <a:schemeClr val="tx1"/>
            </a:solidFill>
            <a:round/>
            <a:headEnd/>
            <a:tailEnd/>
          </a:ln>
          <a:effectLst/>
        </p:spPr>
        <p:txBody>
          <a:bodyPr/>
          <a:lstStyle/>
          <a:p>
            <a:endParaRPr lang="en-US"/>
          </a:p>
        </p:txBody>
      </p:sp>
      <p:sp>
        <p:nvSpPr>
          <p:cNvPr id="54" name="Text Box 54"/>
          <p:cNvSpPr txBox="1">
            <a:spLocks noChangeArrowheads="1"/>
          </p:cNvSpPr>
          <p:nvPr/>
        </p:nvSpPr>
        <p:spPr bwMode="auto">
          <a:xfrm>
            <a:off x="3352800" y="4724400"/>
            <a:ext cx="450764" cy="369332"/>
          </a:xfrm>
          <a:prstGeom prst="rect">
            <a:avLst/>
          </a:prstGeom>
          <a:noFill/>
          <a:ln w="9525">
            <a:noFill/>
            <a:miter lim="800000"/>
            <a:headEnd/>
            <a:tailEnd/>
          </a:ln>
          <a:effectLst/>
        </p:spPr>
        <p:txBody>
          <a:bodyPr wrap="none">
            <a:spAutoFit/>
          </a:bodyPr>
          <a:lstStyle/>
          <a:p>
            <a:r>
              <a:rPr lang="en-US" altLang="ko-KR">
                <a:ea typeface="굴림" pitchFamily="50" charset="-127"/>
              </a:rPr>
              <a:t>x2</a:t>
            </a:r>
          </a:p>
        </p:txBody>
      </p:sp>
      <p:sp>
        <p:nvSpPr>
          <p:cNvPr id="55" name="Text Box 55"/>
          <p:cNvSpPr txBox="1">
            <a:spLocks noChangeArrowheads="1"/>
          </p:cNvSpPr>
          <p:nvPr/>
        </p:nvSpPr>
        <p:spPr bwMode="auto">
          <a:xfrm>
            <a:off x="8915400" y="4343401"/>
            <a:ext cx="319088" cy="519113"/>
          </a:xfrm>
          <a:prstGeom prst="rect">
            <a:avLst/>
          </a:prstGeom>
          <a:noFill/>
          <a:ln w="9525">
            <a:noFill/>
            <a:miter lim="800000"/>
            <a:headEnd/>
            <a:tailEnd/>
          </a:ln>
          <a:effectLst/>
        </p:spPr>
        <p:txBody>
          <a:bodyPr>
            <a:spAutoFit/>
          </a:bodyPr>
          <a:lstStyle/>
          <a:p>
            <a:r>
              <a:rPr lang="en-US" altLang="ko-KR" sz="2800" dirty="0">
                <a:ea typeface="굴림" pitchFamily="50" charset="-127"/>
              </a:rPr>
              <a:t>s</a:t>
            </a:r>
          </a:p>
        </p:txBody>
      </p:sp>
      <p:sp>
        <p:nvSpPr>
          <p:cNvPr id="56" name="Line 56"/>
          <p:cNvSpPr>
            <a:spLocks noChangeShapeType="1"/>
          </p:cNvSpPr>
          <p:nvPr/>
        </p:nvSpPr>
        <p:spPr bwMode="auto">
          <a:xfrm>
            <a:off x="2286000" y="4114800"/>
            <a:ext cx="838200" cy="228600"/>
          </a:xfrm>
          <a:prstGeom prst="line">
            <a:avLst/>
          </a:prstGeom>
          <a:noFill/>
          <a:ln w="9525">
            <a:solidFill>
              <a:schemeClr val="tx1"/>
            </a:solidFill>
            <a:round/>
            <a:headEnd/>
            <a:tailEnd type="triangle" w="med" len="med"/>
          </a:ln>
          <a:effectLst/>
        </p:spPr>
        <p:txBody>
          <a:bodyPr/>
          <a:lstStyle/>
          <a:p>
            <a:endParaRPr lang="en-US"/>
          </a:p>
        </p:txBody>
      </p:sp>
      <p:sp>
        <p:nvSpPr>
          <p:cNvPr id="57" name="Text Box 35"/>
          <p:cNvSpPr txBox="1">
            <a:spLocks noChangeArrowheads="1"/>
          </p:cNvSpPr>
          <p:nvPr/>
        </p:nvSpPr>
        <p:spPr bwMode="auto">
          <a:xfrm>
            <a:off x="8153401" y="4857760"/>
            <a:ext cx="1081087" cy="400110"/>
          </a:xfrm>
          <a:prstGeom prst="rect">
            <a:avLst/>
          </a:prstGeom>
          <a:noFill/>
          <a:ln w="9525">
            <a:noFill/>
            <a:miter lim="800000"/>
            <a:headEnd/>
            <a:tailEnd/>
          </a:ln>
          <a:effectLst/>
        </p:spPr>
        <p:txBody>
          <a:bodyPr wrap="square">
            <a:spAutoFit/>
          </a:bodyPr>
          <a:lstStyle/>
          <a:p>
            <a:r>
              <a:rPr lang="en-US" altLang="ko-KR" sz="2000" dirty="0">
                <a:ea typeface="굴림" pitchFamily="50" charset="-127"/>
              </a:rPr>
              <a:t>(S=</a:t>
            </a:r>
            <a:r>
              <a:rPr lang="en-US" altLang="ko-KR" sz="2000" b="1" dirty="0">
                <a:ea typeface="굴림" pitchFamily="50" charset="-127"/>
                <a:cs typeface="GreekC"/>
              </a:rPr>
              <a:t>∆x)</a:t>
            </a:r>
            <a:endParaRPr lang="en-US" altLang="ko-KR" sz="2000" b="1" dirty="0">
              <a:ea typeface="굴림" pitchFamily="50" charset="-127"/>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755" name="Object 3"/>
          <p:cNvGraphicFramePr>
            <a:graphicFrameLocks noChangeAspect="1"/>
          </p:cNvGraphicFramePr>
          <p:nvPr>
            <p:extLst>
              <p:ext uri="{D42A27DB-BD31-4B8C-83A1-F6EECF244321}">
                <p14:modId xmlns:p14="http://schemas.microsoft.com/office/powerpoint/2010/main" val="4174959738"/>
              </p:ext>
            </p:extLst>
          </p:nvPr>
        </p:nvGraphicFramePr>
        <p:xfrm>
          <a:off x="2474889" y="3500948"/>
          <a:ext cx="8143900" cy="2281520"/>
        </p:xfrm>
        <a:graphic>
          <a:graphicData uri="http://schemas.openxmlformats.org/presentationml/2006/ole">
            <mc:AlternateContent xmlns:mc="http://schemas.openxmlformats.org/markup-compatibility/2006">
              <mc:Choice xmlns:v="urn:schemas-microsoft-com:vml" Requires="v">
                <p:oleObj name="Equation" r:id="rId2" imgW="3454200" imgH="1218960" progId="Equation.3">
                  <p:embed/>
                </p:oleObj>
              </mc:Choice>
              <mc:Fallback>
                <p:oleObj name="Equation" r:id="rId2" imgW="3454200" imgH="1218960" progId="Equation.3">
                  <p:embed/>
                  <p:pic>
                    <p:nvPicPr>
                      <p:cNvPr id="74755"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4889" y="3500948"/>
                        <a:ext cx="8143900" cy="2281520"/>
                      </a:xfrm>
                      <a:prstGeom prst="rect">
                        <a:avLst/>
                      </a:prstGeom>
                      <a:solidFill>
                        <a:srgbClr val="66FFFF"/>
                      </a:solidFill>
                    </p:spPr>
                  </p:pic>
                </p:oleObj>
              </mc:Fallback>
            </mc:AlternateContent>
          </a:graphicData>
        </a:graphic>
      </p:graphicFrame>
      <p:sp>
        <p:nvSpPr>
          <p:cNvPr id="2" name="1 Título"/>
          <p:cNvSpPr>
            <a:spLocks noGrp="1"/>
          </p:cNvSpPr>
          <p:nvPr>
            <p:ph type="title"/>
          </p:nvPr>
        </p:nvSpPr>
        <p:spPr/>
        <p:txBody>
          <a:bodyPr>
            <a:noAutofit/>
          </a:bodyPr>
          <a:lstStyle/>
          <a:p>
            <a:r>
              <a:rPr lang="es-CL" sz="2800" dirty="0"/>
              <a:t>Ecuación General - Primera Regla de Simpson</a:t>
            </a:r>
          </a:p>
        </p:txBody>
      </p:sp>
      <p:grpSp>
        <p:nvGrpSpPr>
          <p:cNvPr id="4" name="3 Grupo"/>
          <p:cNvGrpSpPr/>
          <p:nvPr/>
        </p:nvGrpSpPr>
        <p:grpSpPr>
          <a:xfrm>
            <a:off x="1895247" y="933166"/>
            <a:ext cx="8088380" cy="3478949"/>
            <a:chOff x="609600" y="1066800"/>
            <a:chExt cx="8088380" cy="3478949"/>
          </a:xfrm>
        </p:grpSpPr>
        <p:sp>
          <p:nvSpPr>
            <p:cNvPr id="5" name="Line 4"/>
            <p:cNvSpPr>
              <a:spLocks noChangeShapeType="1"/>
            </p:cNvSpPr>
            <p:nvPr/>
          </p:nvSpPr>
          <p:spPr bwMode="auto">
            <a:xfrm flipV="1">
              <a:off x="1082675" y="3159125"/>
              <a:ext cx="6613525" cy="9525"/>
            </a:xfrm>
            <a:prstGeom prst="line">
              <a:avLst/>
            </a:prstGeom>
            <a:noFill/>
            <a:ln w="38100">
              <a:solidFill>
                <a:schemeClr val="tx1"/>
              </a:solidFill>
              <a:round/>
              <a:headEnd/>
              <a:tailEnd type="triangle" w="med" len="med"/>
            </a:ln>
            <a:effectLst/>
          </p:spPr>
          <p:txBody>
            <a:bodyPr/>
            <a:lstStyle/>
            <a:p>
              <a:endParaRPr lang="en-US"/>
            </a:p>
          </p:txBody>
        </p:sp>
        <p:sp>
          <p:nvSpPr>
            <p:cNvPr id="6" name="Line 5"/>
            <p:cNvSpPr>
              <a:spLocks noChangeShapeType="1"/>
            </p:cNvSpPr>
            <p:nvPr/>
          </p:nvSpPr>
          <p:spPr bwMode="auto">
            <a:xfrm flipV="1">
              <a:off x="1082675" y="1416050"/>
              <a:ext cx="0" cy="1752600"/>
            </a:xfrm>
            <a:prstGeom prst="line">
              <a:avLst/>
            </a:prstGeom>
            <a:noFill/>
            <a:ln w="38100">
              <a:solidFill>
                <a:schemeClr val="tx1"/>
              </a:solidFill>
              <a:round/>
              <a:headEnd/>
              <a:tailEnd type="triangle" w="med" len="med"/>
            </a:ln>
            <a:effectLst/>
          </p:spPr>
          <p:txBody>
            <a:bodyPr/>
            <a:lstStyle/>
            <a:p>
              <a:endParaRPr lang="en-US"/>
            </a:p>
          </p:txBody>
        </p:sp>
        <p:sp>
          <p:nvSpPr>
            <p:cNvPr id="7" name="Line 6"/>
            <p:cNvSpPr>
              <a:spLocks noChangeShapeType="1"/>
            </p:cNvSpPr>
            <p:nvPr/>
          </p:nvSpPr>
          <p:spPr bwMode="auto">
            <a:xfrm>
              <a:off x="1997075" y="2101850"/>
              <a:ext cx="0" cy="1066800"/>
            </a:xfrm>
            <a:prstGeom prst="line">
              <a:avLst/>
            </a:prstGeom>
            <a:noFill/>
            <a:ln w="28575">
              <a:solidFill>
                <a:schemeClr val="tx1"/>
              </a:solidFill>
              <a:round/>
              <a:headEnd/>
              <a:tailEnd/>
            </a:ln>
            <a:effectLst/>
          </p:spPr>
          <p:txBody>
            <a:bodyPr/>
            <a:lstStyle/>
            <a:p>
              <a:endParaRPr lang="en-US"/>
            </a:p>
          </p:txBody>
        </p:sp>
        <p:sp>
          <p:nvSpPr>
            <p:cNvPr id="8" name="Line 7"/>
            <p:cNvSpPr>
              <a:spLocks noChangeShapeType="1"/>
            </p:cNvSpPr>
            <p:nvPr/>
          </p:nvSpPr>
          <p:spPr bwMode="auto">
            <a:xfrm>
              <a:off x="2667000" y="1939925"/>
              <a:ext cx="0" cy="1219200"/>
            </a:xfrm>
            <a:prstGeom prst="line">
              <a:avLst/>
            </a:prstGeom>
            <a:noFill/>
            <a:ln w="9525" cap="rnd">
              <a:solidFill>
                <a:schemeClr val="tx1"/>
              </a:solidFill>
              <a:prstDash val="sysDot"/>
              <a:round/>
              <a:headEnd/>
              <a:tailEnd/>
            </a:ln>
            <a:effectLst/>
          </p:spPr>
          <p:txBody>
            <a:bodyPr/>
            <a:lstStyle/>
            <a:p>
              <a:endParaRPr lang="en-US"/>
            </a:p>
          </p:txBody>
        </p:sp>
        <p:sp>
          <p:nvSpPr>
            <p:cNvPr id="9" name="Line 8"/>
            <p:cNvSpPr>
              <a:spLocks noChangeShapeType="1"/>
            </p:cNvSpPr>
            <p:nvPr/>
          </p:nvSpPr>
          <p:spPr bwMode="auto">
            <a:xfrm>
              <a:off x="3352800" y="2016125"/>
              <a:ext cx="0" cy="1143000"/>
            </a:xfrm>
            <a:prstGeom prst="line">
              <a:avLst/>
            </a:prstGeom>
            <a:noFill/>
            <a:ln w="28575">
              <a:solidFill>
                <a:schemeClr val="tx1"/>
              </a:solidFill>
              <a:round/>
              <a:headEnd/>
              <a:tailEnd/>
            </a:ln>
            <a:effectLst/>
          </p:spPr>
          <p:txBody>
            <a:bodyPr/>
            <a:lstStyle/>
            <a:p>
              <a:endParaRPr lang="en-US"/>
            </a:p>
          </p:txBody>
        </p:sp>
        <p:sp>
          <p:nvSpPr>
            <p:cNvPr id="10" name="Text Box 9"/>
            <p:cNvSpPr txBox="1">
              <a:spLocks noChangeArrowheads="1"/>
            </p:cNvSpPr>
            <p:nvPr/>
          </p:nvSpPr>
          <p:spPr bwMode="auto">
            <a:xfrm>
              <a:off x="1692275" y="3168650"/>
              <a:ext cx="669925" cy="369332"/>
            </a:xfrm>
            <a:prstGeom prst="rect">
              <a:avLst/>
            </a:prstGeom>
            <a:noFill/>
            <a:ln w="9525">
              <a:noFill/>
              <a:miter lim="800000"/>
              <a:headEnd/>
              <a:tailEnd/>
            </a:ln>
            <a:effectLst/>
          </p:spPr>
          <p:txBody>
            <a:bodyPr>
              <a:spAutoFit/>
            </a:bodyPr>
            <a:lstStyle/>
            <a:p>
              <a:r>
                <a:rPr lang="en-US" altLang="ko-KR" dirty="0">
                  <a:ea typeface="굴림" pitchFamily="50" charset="-127"/>
                </a:rPr>
                <a:t>x1</a:t>
              </a:r>
            </a:p>
          </p:txBody>
        </p:sp>
        <p:sp>
          <p:nvSpPr>
            <p:cNvPr id="11" name="Text Box 10"/>
            <p:cNvSpPr txBox="1">
              <a:spLocks noChangeArrowheads="1"/>
            </p:cNvSpPr>
            <p:nvPr/>
          </p:nvSpPr>
          <p:spPr bwMode="auto">
            <a:xfrm>
              <a:off x="2438400" y="3159125"/>
              <a:ext cx="450764" cy="369332"/>
            </a:xfrm>
            <a:prstGeom prst="rect">
              <a:avLst/>
            </a:prstGeom>
            <a:noFill/>
            <a:ln w="9525">
              <a:noFill/>
              <a:miter lim="800000"/>
              <a:headEnd/>
              <a:tailEnd/>
            </a:ln>
            <a:effectLst/>
          </p:spPr>
          <p:txBody>
            <a:bodyPr wrap="none">
              <a:spAutoFit/>
            </a:bodyPr>
            <a:lstStyle/>
            <a:p>
              <a:r>
                <a:rPr lang="en-US" altLang="ko-KR">
                  <a:ea typeface="굴림" pitchFamily="50" charset="-127"/>
                </a:rPr>
                <a:t>x2</a:t>
              </a:r>
            </a:p>
          </p:txBody>
        </p:sp>
        <p:sp>
          <p:nvSpPr>
            <p:cNvPr id="12" name="Text Box 11"/>
            <p:cNvSpPr txBox="1">
              <a:spLocks noChangeArrowheads="1"/>
            </p:cNvSpPr>
            <p:nvPr/>
          </p:nvSpPr>
          <p:spPr bwMode="auto">
            <a:xfrm>
              <a:off x="3124200" y="3159125"/>
              <a:ext cx="453970" cy="369332"/>
            </a:xfrm>
            <a:prstGeom prst="rect">
              <a:avLst/>
            </a:prstGeom>
            <a:noFill/>
            <a:ln w="9525">
              <a:noFill/>
              <a:miter lim="800000"/>
              <a:headEnd/>
              <a:tailEnd/>
            </a:ln>
            <a:effectLst/>
          </p:spPr>
          <p:txBody>
            <a:bodyPr wrap="none">
              <a:spAutoFit/>
            </a:bodyPr>
            <a:lstStyle/>
            <a:p>
              <a:r>
                <a:rPr lang="en-US" altLang="ko-KR">
                  <a:ea typeface="굴림" pitchFamily="50" charset="-127"/>
                </a:rPr>
                <a:t>x3</a:t>
              </a:r>
            </a:p>
          </p:txBody>
        </p:sp>
        <p:sp>
          <p:nvSpPr>
            <p:cNvPr id="13" name="Text Box 12"/>
            <p:cNvSpPr txBox="1">
              <a:spLocks noChangeArrowheads="1"/>
            </p:cNvSpPr>
            <p:nvPr/>
          </p:nvSpPr>
          <p:spPr bwMode="auto">
            <a:xfrm>
              <a:off x="2209800" y="2701925"/>
              <a:ext cx="303213" cy="369332"/>
            </a:xfrm>
            <a:prstGeom prst="rect">
              <a:avLst/>
            </a:prstGeom>
            <a:noFill/>
            <a:ln w="9525">
              <a:noFill/>
              <a:miter lim="800000"/>
              <a:headEnd/>
              <a:tailEnd/>
            </a:ln>
            <a:effectLst/>
          </p:spPr>
          <p:txBody>
            <a:bodyPr>
              <a:spAutoFit/>
            </a:bodyPr>
            <a:lstStyle/>
            <a:p>
              <a:r>
                <a:rPr lang="en-US" altLang="ko-KR">
                  <a:ea typeface="굴림" pitchFamily="50" charset="-127"/>
                </a:rPr>
                <a:t>s</a:t>
              </a:r>
            </a:p>
          </p:txBody>
        </p:sp>
        <p:sp>
          <p:nvSpPr>
            <p:cNvPr id="14" name="Text Box 13"/>
            <p:cNvSpPr txBox="1">
              <a:spLocks noChangeArrowheads="1"/>
            </p:cNvSpPr>
            <p:nvPr/>
          </p:nvSpPr>
          <p:spPr bwMode="auto">
            <a:xfrm>
              <a:off x="1768475" y="1644650"/>
              <a:ext cx="396262" cy="369332"/>
            </a:xfrm>
            <a:prstGeom prst="rect">
              <a:avLst/>
            </a:prstGeom>
            <a:noFill/>
            <a:ln w="9525">
              <a:noFill/>
              <a:miter lim="800000"/>
              <a:headEnd/>
              <a:tailEnd/>
            </a:ln>
            <a:effectLst/>
          </p:spPr>
          <p:txBody>
            <a:bodyPr wrap="none">
              <a:spAutoFit/>
            </a:bodyPr>
            <a:lstStyle/>
            <a:p>
              <a:r>
                <a:rPr lang="en-US" altLang="ko-KR" dirty="0">
                  <a:ea typeface="굴림" pitchFamily="50" charset="-127"/>
                </a:rPr>
                <a:t>y1</a:t>
              </a:r>
            </a:p>
          </p:txBody>
        </p:sp>
        <p:sp>
          <p:nvSpPr>
            <p:cNvPr id="15" name="Text Box 14"/>
            <p:cNvSpPr txBox="1">
              <a:spLocks noChangeArrowheads="1"/>
            </p:cNvSpPr>
            <p:nvPr/>
          </p:nvSpPr>
          <p:spPr bwMode="auto">
            <a:xfrm>
              <a:off x="2362200" y="1482725"/>
              <a:ext cx="442750" cy="369332"/>
            </a:xfrm>
            <a:prstGeom prst="rect">
              <a:avLst/>
            </a:prstGeom>
            <a:noFill/>
            <a:ln w="9525">
              <a:noFill/>
              <a:miter lim="800000"/>
              <a:headEnd/>
              <a:tailEnd/>
            </a:ln>
            <a:effectLst/>
          </p:spPr>
          <p:txBody>
            <a:bodyPr wrap="none">
              <a:spAutoFit/>
            </a:bodyPr>
            <a:lstStyle/>
            <a:p>
              <a:r>
                <a:rPr lang="en-US" altLang="ko-KR">
                  <a:ea typeface="굴림" pitchFamily="50" charset="-127"/>
                </a:rPr>
                <a:t>y2</a:t>
              </a:r>
            </a:p>
          </p:txBody>
        </p:sp>
        <p:sp>
          <p:nvSpPr>
            <p:cNvPr id="16" name="Text Box 15"/>
            <p:cNvSpPr txBox="1">
              <a:spLocks noChangeArrowheads="1"/>
            </p:cNvSpPr>
            <p:nvPr/>
          </p:nvSpPr>
          <p:spPr bwMode="auto">
            <a:xfrm>
              <a:off x="3048000" y="1558925"/>
              <a:ext cx="445956" cy="369332"/>
            </a:xfrm>
            <a:prstGeom prst="rect">
              <a:avLst/>
            </a:prstGeom>
            <a:noFill/>
            <a:ln w="9525">
              <a:noFill/>
              <a:miter lim="800000"/>
              <a:headEnd/>
              <a:tailEnd/>
            </a:ln>
            <a:effectLst/>
          </p:spPr>
          <p:txBody>
            <a:bodyPr wrap="none">
              <a:spAutoFit/>
            </a:bodyPr>
            <a:lstStyle/>
            <a:p>
              <a:r>
                <a:rPr lang="en-US" altLang="ko-KR">
                  <a:ea typeface="굴림" pitchFamily="50" charset="-127"/>
                </a:rPr>
                <a:t>y3</a:t>
              </a:r>
            </a:p>
          </p:txBody>
        </p:sp>
        <p:sp>
          <p:nvSpPr>
            <p:cNvPr id="17" name="Text Box 16"/>
            <p:cNvSpPr txBox="1">
              <a:spLocks noChangeArrowheads="1"/>
            </p:cNvSpPr>
            <p:nvPr/>
          </p:nvSpPr>
          <p:spPr bwMode="auto">
            <a:xfrm>
              <a:off x="7772400" y="2854325"/>
              <a:ext cx="385042" cy="523220"/>
            </a:xfrm>
            <a:prstGeom prst="rect">
              <a:avLst/>
            </a:prstGeom>
            <a:noFill/>
            <a:ln w="9525">
              <a:noFill/>
              <a:miter lim="800000"/>
              <a:headEnd/>
              <a:tailEnd/>
            </a:ln>
            <a:effectLst/>
          </p:spPr>
          <p:txBody>
            <a:bodyPr wrap="none">
              <a:spAutoFit/>
            </a:bodyPr>
            <a:lstStyle/>
            <a:p>
              <a:r>
                <a:rPr lang="en-US" altLang="ko-KR" sz="2800">
                  <a:ea typeface="굴림" pitchFamily="50" charset="-127"/>
                </a:rPr>
                <a:t>x</a:t>
              </a:r>
            </a:p>
          </p:txBody>
        </p:sp>
        <p:sp>
          <p:nvSpPr>
            <p:cNvPr id="18" name="Text Box 17"/>
            <p:cNvSpPr txBox="1">
              <a:spLocks noChangeArrowheads="1"/>
            </p:cNvSpPr>
            <p:nvPr/>
          </p:nvSpPr>
          <p:spPr bwMode="auto">
            <a:xfrm>
              <a:off x="609600" y="1101725"/>
              <a:ext cx="370614" cy="523220"/>
            </a:xfrm>
            <a:prstGeom prst="rect">
              <a:avLst/>
            </a:prstGeom>
            <a:noFill/>
            <a:ln w="9525">
              <a:noFill/>
              <a:miter lim="800000"/>
              <a:headEnd/>
              <a:tailEnd/>
            </a:ln>
            <a:effectLst/>
          </p:spPr>
          <p:txBody>
            <a:bodyPr wrap="none">
              <a:spAutoFit/>
            </a:bodyPr>
            <a:lstStyle/>
            <a:p>
              <a:r>
                <a:rPr lang="en-US" altLang="ko-KR" sz="2800">
                  <a:ea typeface="굴림" pitchFamily="50" charset="-127"/>
                </a:rPr>
                <a:t>y</a:t>
              </a:r>
            </a:p>
          </p:txBody>
        </p:sp>
        <p:sp>
          <p:nvSpPr>
            <p:cNvPr id="19" name="Freeform 18"/>
            <p:cNvSpPr>
              <a:spLocks/>
            </p:cNvSpPr>
            <p:nvPr/>
          </p:nvSpPr>
          <p:spPr bwMode="auto">
            <a:xfrm>
              <a:off x="1676400" y="1558925"/>
              <a:ext cx="5943600" cy="838200"/>
            </a:xfrm>
            <a:custGeom>
              <a:avLst/>
              <a:gdLst/>
              <a:ahLst/>
              <a:cxnLst>
                <a:cxn ang="0">
                  <a:pos x="0" y="528"/>
                </a:cxn>
                <a:cxn ang="0">
                  <a:pos x="144" y="336"/>
                </a:cxn>
                <a:cxn ang="0">
                  <a:pos x="480" y="192"/>
                </a:cxn>
                <a:cxn ang="0">
                  <a:pos x="864" y="240"/>
                </a:cxn>
                <a:cxn ang="0">
                  <a:pos x="1248" y="336"/>
                </a:cxn>
                <a:cxn ang="0">
                  <a:pos x="1584" y="336"/>
                </a:cxn>
                <a:cxn ang="0">
                  <a:pos x="1776" y="240"/>
                </a:cxn>
                <a:cxn ang="0">
                  <a:pos x="1968" y="144"/>
                </a:cxn>
                <a:cxn ang="0">
                  <a:pos x="2160" y="48"/>
                </a:cxn>
                <a:cxn ang="0">
                  <a:pos x="2448" y="0"/>
                </a:cxn>
                <a:cxn ang="0">
                  <a:pos x="2784" y="48"/>
                </a:cxn>
                <a:cxn ang="0">
                  <a:pos x="3072" y="192"/>
                </a:cxn>
                <a:cxn ang="0">
                  <a:pos x="3264" y="240"/>
                </a:cxn>
                <a:cxn ang="0">
                  <a:pos x="3456" y="192"/>
                </a:cxn>
                <a:cxn ang="0">
                  <a:pos x="3744" y="48"/>
                </a:cxn>
              </a:cxnLst>
              <a:rect l="0" t="0" r="r" b="b"/>
              <a:pathLst>
                <a:path w="3744" h="528">
                  <a:moveTo>
                    <a:pt x="0" y="528"/>
                  </a:moveTo>
                  <a:cubicBezTo>
                    <a:pt x="32" y="460"/>
                    <a:pt x="64" y="392"/>
                    <a:pt x="144" y="336"/>
                  </a:cubicBezTo>
                  <a:cubicBezTo>
                    <a:pt x="224" y="280"/>
                    <a:pt x="360" y="208"/>
                    <a:pt x="480" y="192"/>
                  </a:cubicBezTo>
                  <a:cubicBezTo>
                    <a:pt x="600" y="176"/>
                    <a:pt x="736" y="216"/>
                    <a:pt x="864" y="240"/>
                  </a:cubicBezTo>
                  <a:cubicBezTo>
                    <a:pt x="992" y="264"/>
                    <a:pt x="1128" y="320"/>
                    <a:pt x="1248" y="336"/>
                  </a:cubicBezTo>
                  <a:cubicBezTo>
                    <a:pt x="1368" y="352"/>
                    <a:pt x="1496" y="352"/>
                    <a:pt x="1584" y="336"/>
                  </a:cubicBezTo>
                  <a:cubicBezTo>
                    <a:pt x="1672" y="320"/>
                    <a:pt x="1712" y="272"/>
                    <a:pt x="1776" y="240"/>
                  </a:cubicBezTo>
                  <a:cubicBezTo>
                    <a:pt x="1840" y="208"/>
                    <a:pt x="1904" y="176"/>
                    <a:pt x="1968" y="144"/>
                  </a:cubicBezTo>
                  <a:cubicBezTo>
                    <a:pt x="2032" y="112"/>
                    <a:pt x="2080" y="72"/>
                    <a:pt x="2160" y="48"/>
                  </a:cubicBezTo>
                  <a:cubicBezTo>
                    <a:pt x="2240" y="24"/>
                    <a:pt x="2344" y="0"/>
                    <a:pt x="2448" y="0"/>
                  </a:cubicBezTo>
                  <a:cubicBezTo>
                    <a:pt x="2552" y="0"/>
                    <a:pt x="2680" y="16"/>
                    <a:pt x="2784" y="48"/>
                  </a:cubicBezTo>
                  <a:cubicBezTo>
                    <a:pt x="2888" y="80"/>
                    <a:pt x="2992" y="160"/>
                    <a:pt x="3072" y="192"/>
                  </a:cubicBezTo>
                  <a:cubicBezTo>
                    <a:pt x="3152" y="224"/>
                    <a:pt x="3200" y="240"/>
                    <a:pt x="3264" y="240"/>
                  </a:cubicBezTo>
                  <a:cubicBezTo>
                    <a:pt x="3328" y="240"/>
                    <a:pt x="3376" y="224"/>
                    <a:pt x="3456" y="192"/>
                  </a:cubicBezTo>
                  <a:cubicBezTo>
                    <a:pt x="3536" y="160"/>
                    <a:pt x="3696" y="72"/>
                    <a:pt x="3744" y="48"/>
                  </a:cubicBezTo>
                </a:path>
              </a:pathLst>
            </a:custGeom>
            <a:noFill/>
            <a:ln w="38100" cmpd="sng">
              <a:solidFill>
                <a:schemeClr val="tx1"/>
              </a:solidFill>
              <a:round/>
              <a:headEnd/>
              <a:tailEnd/>
            </a:ln>
            <a:effectLst/>
          </p:spPr>
          <p:txBody>
            <a:bodyPr/>
            <a:lstStyle/>
            <a:p>
              <a:endParaRPr lang="en-US"/>
            </a:p>
          </p:txBody>
        </p:sp>
        <p:sp>
          <p:nvSpPr>
            <p:cNvPr id="20" name="Line 19"/>
            <p:cNvSpPr>
              <a:spLocks noChangeShapeType="1"/>
            </p:cNvSpPr>
            <p:nvPr/>
          </p:nvSpPr>
          <p:spPr bwMode="auto">
            <a:xfrm flipV="1">
              <a:off x="3962400" y="2092325"/>
              <a:ext cx="0" cy="1066800"/>
            </a:xfrm>
            <a:prstGeom prst="line">
              <a:avLst/>
            </a:prstGeom>
            <a:noFill/>
            <a:ln w="9525" cap="rnd">
              <a:solidFill>
                <a:schemeClr val="tx1"/>
              </a:solidFill>
              <a:prstDash val="sysDot"/>
              <a:round/>
              <a:headEnd/>
              <a:tailEnd/>
            </a:ln>
            <a:effectLst/>
          </p:spPr>
          <p:txBody>
            <a:bodyPr/>
            <a:lstStyle/>
            <a:p>
              <a:endParaRPr lang="en-US"/>
            </a:p>
          </p:txBody>
        </p:sp>
        <p:sp>
          <p:nvSpPr>
            <p:cNvPr id="21" name="Line 20"/>
            <p:cNvSpPr>
              <a:spLocks noChangeShapeType="1"/>
            </p:cNvSpPr>
            <p:nvPr/>
          </p:nvSpPr>
          <p:spPr bwMode="auto">
            <a:xfrm flipV="1">
              <a:off x="4572000" y="1863725"/>
              <a:ext cx="0" cy="1295400"/>
            </a:xfrm>
            <a:prstGeom prst="line">
              <a:avLst/>
            </a:prstGeom>
            <a:noFill/>
            <a:ln w="28575">
              <a:solidFill>
                <a:schemeClr val="tx1"/>
              </a:solidFill>
              <a:round/>
              <a:headEnd/>
              <a:tailEnd/>
            </a:ln>
            <a:effectLst/>
          </p:spPr>
          <p:txBody>
            <a:bodyPr/>
            <a:lstStyle/>
            <a:p>
              <a:endParaRPr lang="en-US"/>
            </a:p>
          </p:txBody>
        </p:sp>
        <p:sp>
          <p:nvSpPr>
            <p:cNvPr id="22" name="Line 21"/>
            <p:cNvSpPr>
              <a:spLocks noChangeShapeType="1"/>
            </p:cNvSpPr>
            <p:nvPr/>
          </p:nvSpPr>
          <p:spPr bwMode="auto">
            <a:xfrm flipV="1">
              <a:off x="5181600" y="1558925"/>
              <a:ext cx="0" cy="1600200"/>
            </a:xfrm>
            <a:prstGeom prst="line">
              <a:avLst/>
            </a:prstGeom>
            <a:noFill/>
            <a:ln w="9525">
              <a:solidFill>
                <a:schemeClr val="tx1"/>
              </a:solidFill>
              <a:prstDash val="sysDot"/>
              <a:round/>
              <a:headEnd/>
              <a:tailEnd/>
            </a:ln>
            <a:effectLst/>
          </p:spPr>
          <p:txBody>
            <a:bodyPr/>
            <a:lstStyle/>
            <a:p>
              <a:endParaRPr lang="en-US"/>
            </a:p>
          </p:txBody>
        </p:sp>
        <p:sp>
          <p:nvSpPr>
            <p:cNvPr id="23" name="Line 22"/>
            <p:cNvSpPr>
              <a:spLocks noChangeShapeType="1"/>
            </p:cNvSpPr>
            <p:nvPr/>
          </p:nvSpPr>
          <p:spPr bwMode="auto">
            <a:xfrm flipV="1">
              <a:off x="5715000" y="1524000"/>
              <a:ext cx="0" cy="1635125"/>
            </a:xfrm>
            <a:prstGeom prst="line">
              <a:avLst/>
            </a:prstGeom>
            <a:noFill/>
            <a:ln w="28575">
              <a:solidFill>
                <a:schemeClr val="tx1"/>
              </a:solidFill>
              <a:round/>
              <a:headEnd/>
              <a:tailEnd/>
            </a:ln>
            <a:effectLst/>
          </p:spPr>
          <p:txBody>
            <a:bodyPr/>
            <a:lstStyle/>
            <a:p>
              <a:endParaRPr lang="en-US"/>
            </a:p>
          </p:txBody>
        </p:sp>
        <p:sp>
          <p:nvSpPr>
            <p:cNvPr id="24" name="Line 23"/>
            <p:cNvSpPr>
              <a:spLocks noChangeShapeType="1"/>
            </p:cNvSpPr>
            <p:nvPr/>
          </p:nvSpPr>
          <p:spPr bwMode="auto">
            <a:xfrm flipH="1" flipV="1">
              <a:off x="6248400" y="1711325"/>
              <a:ext cx="0" cy="1447800"/>
            </a:xfrm>
            <a:prstGeom prst="line">
              <a:avLst/>
            </a:prstGeom>
            <a:noFill/>
            <a:ln w="9525">
              <a:solidFill>
                <a:schemeClr val="tx1"/>
              </a:solidFill>
              <a:prstDash val="sysDot"/>
              <a:round/>
              <a:headEnd/>
              <a:tailEnd/>
            </a:ln>
            <a:effectLst/>
          </p:spPr>
          <p:txBody>
            <a:bodyPr/>
            <a:lstStyle/>
            <a:p>
              <a:endParaRPr lang="en-US"/>
            </a:p>
          </p:txBody>
        </p:sp>
        <p:sp>
          <p:nvSpPr>
            <p:cNvPr id="25" name="Line 24"/>
            <p:cNvSpPr>
              <a:spLocks noChangeShapeType="1"/>
            </p:cNvSpPr>
            <p:nvPr/>
          </p:nvSpPr>
          <p:spPr bwMode="auto">
            <a:xfrm flipV="1">
              <a:off x="6858000" y="1939925"/>
              <a:ext cx="0" cy="1219200"/>
            </a:xfrm>
            <a:prstGeom prst="line">
              <a:avLst/>
            </a:prstGeom>
            <a:noFill/>
            <a:ln w="28575">
              <a:solidFill>
                <a:schemeClr val="tx1"/>
              </a:solidFill>
              <a:round/>
              <a:headEnd/>
              <a:tailEnd/>
            </a:ln>
            <a:effectLst/>
          </p:spPr>
          <p:txBody>
            <a:bodyPr/>
            <a:lstStyle/>
            <a:p>
              <a:endParaRPr lang="en-US"/>
            </a:p>
          </p:txBody>
        </p:sp>
        <p:sp>
          <p:nvSpPr>
            <p:cNvPr id="26" name="Text Box 25"/>
            <p:cNvSpPr txBox="1">
              <a:spLocks noChangeArrowheads="1"/>
            </p:cNvSpPr>
            <p:nvPr/>
          </p:nvSpPr>
          <p:spPr bwMode="auto">
            <a:xfrm>
              <a:off x="3794125" y="3200400"/>
              <a:ext cx="457176" cy="369332"/>
            </a:xfrm>
            <a:prstGeom prst="rect">
              <a:avLst/>
            </a:prstGeom>
            <a:noFill/>
            <a:ln w="9525">
              <a:noFill/>
              <a:miter lim="800000"/>
              <a:headEnd/>
              <a:tailEnd/>
            </a:ln>
            <a:effectLst/>
          </p:spPr>
          <p:txBody>
            <a:bodyPr wrap="none">
              <a:spAutoFit/>
            </a:bodyPr>
            <a:lstStyle/>
            <a:p>
              <a:r>
                <a:rPr lang="en-US" altLang="ko-KR">
                  <a:ea typeface="굴림" pitchFamily="50" charset="-127"/>
                </a:rPr>
                <a:t>x4</a:t>
              </a:r>
            </a:p>
          </p:txBody>
        </p:sp>
        <p:sp>
          <p:nvSpPr>
            <p:cNvPr id="27" name="Text Box 26"/>
            <p:cNvSpPr txBox="1">
              <a:spLocks noChangeArrowheads="1"/>
            </p:cNvSpPr>
            <p:nvPr/>
          </p:nvSpPr>
          <p:spPr bwMode="auto">
            <a:xfrm>
              <a:off x="4479925" y="3200400"/>
              <a:ext cx="449162" cy="369332"/>
            </a:xfrm>
            <a:prstGeom prst="rect">
              <a:avLst/>
            </a:prstGeom>
            <a:noFill/>
            <a:ln w="9525">
              <a:noFill/>
              <a:miter lim="800000"/>
              <a:headEnd/>
              <a:tailEnd/>
            </a:ln>
            <a:effectLst/>
          </p:spPr>
          <p:txBody>
            <a:bodyPr wrap="none">
              <a:spAutoFit/>
            </a:bodyPr>
            <a:lstStyle/>
            <a:p>
              <a:r>
                <a:rPr lang="en-US" altLang="ko-KR">
                  <a:ea typeface="굴림" pitchFamily="50" charset="-127"/>
                </a:rPr>
                <a:t>x5</a:t>
              </a:r>
            </a:p>
          </p:txBody>
        </p:sp>
        <p:sp>
          <p:nvSpPr>
            <p:cNvPr id="28" name="Text Box 27"/>
            <p:cNvSpPr txBox="1">
              <a:spLocks noChangeArrowheads="1"/>
            </p:cNvSpPr>
            <p:nvPr/>
          </p:nvSpPr>
          <p:spPr bwMode="auto">
            <a:xfrm>
              <a:off x="5089525" y="3200400"/>
              <a:ext cx="457176" cy="369332"/>
            </a:xfrm>
            <a:prstGeom prst="rect">
              <a:avLst/>
            </a:prstGeom>
            <a:noFill/>
            <a:ln w="9525">
              <a:noFill/>
              <a:miter lim="800000"/>
              <a:headEnd/>
              <a:tailEnd/>
            </a:ln>
            <a:effectLst/>
          </p:spPr>
          <p:txBody>
            <a:bodyPr wrap="none">
              <a:spAutoFit/>
            </a:bodyPr>
            <a:lstStyle/>
            <a:p>
              <a:r>
                <a:rPr lang="en-US" altLang="ko-KR">
                  <a:ea typeface="굴림" pitchFamily="50" charset="-127"/>
                </a:rPr>
                <a:t>x6</a:t>
              </a:r>
            </a:p>
          </p:txBody>
        </p:sp>
        <p:sp>
          <p:nvSpPr>
            <p:cNvPr id="29" name="Text Box 28"/>
            <p:cNvSpPr txBox="1">
              <a:spLocks noChangeArrowheads="1"/>
            </p:cNvSpPr>
            <p:nvPr/>
          </p:nvSpPr>
          <p:spPr bwMode="auto">
            <a:xfrm>
              <a:off x="5622925" y="3200400"/>
              <a:ext cx="441146" cy="369332"/>
            </a:xfrm>
            <a:prstGeom prst="rect">
              <a:avLst/>
            </a:prstGeom>
            <a:noFill/>
            <a:ln w="9525">
              <a:noFill/>
              <a:miter lim="800000"/>
              <a:headEnd/>
              <a:tailEnd/>
            </a:ln>
            <a:effectLst/>
          </p:spPr>
          <p:txBody>
            <a:bodyPr wrap="none">
              <a:spAutoFit/>
            </a:bodyPr>
            <a:lstStyle/>
            <a:p>
              <a:r>
                <a:rPr lang="en-US" altLang="ko-KR">
                  <a:ea typeface="굴림" pitchFamily="50" charset="-127"/>
                </a:rPr>
                <a:t>x7</a:t>
              </a:r>
            </a:p>
          </p:txBody>
        </p:sp>
        <p:sp>
          <p:nvSpPr>
            <p:cNvPr id="30" name="Text Box 29"/>
            <p:cNvSpPr txBox="1">
              <a:spLocks noChangeArrowheads="1"/>
            </p:cNvSpPr>
            <p:nvPr/>
          </p:nvSpPr>
          <p:spPr bwMode="auto">
            <a:xfrm>
              <a:off x="6156325" y="3200400"/>
              <a:ext cx="457176" cy="369332"/>
            </a:xfrm>
            <a:prstGeom prst="rect">
              <a:avLst/>
            </a:prstGeom>
            <a:noFill/>
            <a:ln w="9525">
              <a:noFill/>
              <a:miter lim="800000"/>
              <a:headEnd/>
              <a:tailEnd/>
            </a:ln>
            <a:effectLst/>
          </p:spPr>
          <p:txBody>
            <a:bodyPr wrap="none">
              <a:spAutoFit/>
            </a:bodyPr>
            <a:lstStyle/>
            <a:p>
              <a:r>
                <a:rPr lang="en-US" altLang="ko-KR">
                  <a:ea typeface="굴림" pitchFamily="50" charset="-127"/>
                </a:rPr>
                <a:t>x8</a:t>
              </a:r>
            </a:p>
          </p:txBody>
        </p:sp>
        <p:sp>
          <p:nvSpPr>
            <p:cNvPr id="31" name="Text Box 30"/>
            <p:cNvSpPr txBox="1">
              <a:spLocks noChangeArrowheads="1"/>
            </p:cNvSpPr>
            <p:nvPr/>
          </p:nvSpPr>
          <p:spPr bwMode="auto">
            <a:xfrm>
              <a:off x="6705600" y="3235325"/>
              <a:ext cx="471604" cy="369332"/>
            </a:xfrm>
            <a:prstGeom prst="rect">
              <a:avLst/>
            </a:prstGeom>
            <a:noFill/>
            <a:ln w="9525">
              <a:noFill/>
              <a:miter lim="800000"/>
              <a:headEnd/>
              <a:tailEnd/>
            </a:ln>
            <a:effectLst/>
          </p:spPr>
          <p:txBody>
            <a:bodyPr wrap="none">
              <a:spAutoFit/>
            </a:bodyPr>
            <a:lstStyle/>
            <a:p>
              <a:r>
                <a:rPr lang="en-US" altLang="ko-KR" b="1">
                  <a:ea typeface="굴림" pitchFamily="50" charset="-127"/>
                </a:rPr>
                <a:t>x9</a:t>
              </a:r>
            </a:p>
          </p:txBody>
        </p:sp>
        <p:sp>
          <p:nvSpPr>
            <p:cNvPr id="32" name="Text Box 31"/>
            <p:cNvSpPr txBox="1">
              <a:spLocks noChangeArrowheads="1"/>
            </p:cNvSpPr>
            <p:nvPr/>
          </p:nvSpPr>
          <p:spPr bwMode="auto">
            <a:xfrm>
              <a:off x="3794125" y="1676400"/>
              <a:ext cx="449162" cy="369332"/>
            </a:xfrm>
            <a:prstGeom prst="rect">
              <a:avLst/>
            </a:prstGeom>
            <a:noFill/>
            <a:ln w="9525">
              <a:noFill/>
              <a:miter lim="800000"/>
              <a:headEnd/>
              <a:tailEnd/>
            </a:ln>
            <a:effectLst/>
          </p:spPr>
          <p:txBody>
            <a:bodyPr wrap="none">
              <a:spAutoFit/>
            </a:bodyPr>
            <a:lstStyle/>
            <a:p>
              <a:r>
                <a:rPr lang="en-US" altLang="ko-KR" dirty="0">
                  <a:ea typeface="굴림" pitchFamily="50" charset="-127"/>
                </a:rPr>
                <a:t>y4</a:t>
              </a:r>
            </a:p>
          </p:txBody>
        </p:sp>
        <p:sp>
          <p:nvSpPr>
            <p:cNvPr id="33" name="Text Box 32"/>
            <p:cNvSpPr txBox="1">
              <a:spLocks noChangeArrowheads="1"/>
            </p:cNvSpPr>
            <p:nvPr/>
          </p:nvSpPr>
          <p:spPr bwMode="auto">
            <a:xfrm>
              <a:off x="4403725" y="1447800"/>
              <a:ext cx="441146" cy="369332"/>
            </a:xfrm>
            <a:prstGeom prst="rect">
              <a:avLst/>
            </a:prstGeom>
            <a:noFill/>
            <a:ln w="9525">
              <a:noFill/>
              <a:miter lim="800000"/>
              <a:headEnd/>
              <a:tailEnd/>
            </a:ln>
            <a:effectLst/>
          </p:spPr>
          <p:txBody>
            <a:bodyPr wrap="none">
              <a:spAutoFit/>
            </a:bodyPr>
            <a:lstStyle/>
            <a:p>
              <a:r>
                <a:rPr lang="en-US" altLang="ko-KR">
                  <a:ea typeface="굴림" pitchFamily="50" charset="-127"/>
                </a:rPr>
                <a:t>y5</a:t>
              </a:r>
            </a:p>
          </p:txBody>
        </p:sp>
        <p:sp>
          <p:nvSpPr>
            <p:cNvPr id="34" name="Text Box 33"/>
            <p:cNvSpPr txBox="1">
              <a:spLocks noChangeArrowheads="1"/>
            </p:cNvSpPr>
            <p:nvPr/>
          </p:nvSpPr>
          <p:spPr bwMode="auto">
            <a:xfrm>
              <a:off x="4937125" y="1219200"/>
              <a:ext cx="449162" cy="369332"/>
            </a:xfrm>
            <a:prstGeom prst="rect">
              <a:avLst/>
            </a:prstGeom>
            <a:noFill/>
            <a:ln w="9525">
              <a:noFill/>
              <a:miter lim="800000"/>
              <a:headEnd/>
              <a:tailEnd/>
            </a:ln>
            <a:effectLst/>
          </p:spPr>
          <p:txBody>
            <a:bodyPr wrap="none">
              <a:spAutoFit/>
            </a:bodyPr>
            <a:lstStyle/>
            <a:p>
              <a:r>
                <a:rPr lang="en-US" altLang="ko-KR">
                  <a:ea typeface="굴림" pitchFamily="50" charset="-127"/>
                </a:rPr>
                <a:t>y6</a:t>
              </a:r>
            </a:p>
          </p:txBody>
        </p:sp>
        <p:sp>
          <p:nvSpPr>
            <p:cNvPr id="35" name="Text Box 34"/>
            <p:cNvSpPr txBox="1">
              <a:spLocks noChangeArrowheads="1"/>
            </p:cNvSpPr>
            <p:nvPr/>
          </p:nvSpPr>
          <p:spPr bwMode="auto">
            <a:xfrm>
              <a:off x="5470525" y="1066800"/>
              <a:ext cx="433132" cy="369332"/>
            </a:xfrm>
            <a:prstGeom prst="rect">
              <a:avLst/>
            </a:prstGeom>
            <a:noFill/>
            <a:ln w="9525">
              <a:noFill/>
              <a:miter lim="800000"/>
              <a:headEnd/>
              <a:tailEnd/>
            </a:ln>
            <a:effectLst/>
          </p:spPr>
          <p:txBody>
            <a:bodyPr wrap="none">
              <a:spAutoFit/>
            </a:bodyPr>
            <a:lstStyle/>
            <a:p>
              <a:r>
                <a:rPr lang="en-US" altLang="ko-KR">
                  <a:ea typeface="굴림" pitchFamily="50" charset="-127"/>
                </a:rPr>
                <a:t>y7</a:t>
              </a:r>
            </a:p>
          </p:txBody>
        </p:sp>
        <p:sp>
          <p:nvSpPr>
            <p:cNvPr id="36" name="Text Box 35"/>
            <p:cNvSpPr txBox="1">
              <a:spLocks noChangeArrowheads="1"/>
            </p:cNvSpPr>
            <p:nvPr/>
          </p:nvSpPr>
          <p:spPr bwMode="auto">
            <a:xfrm>
              <a:off x="6080125" y="1295400"/>
              <a:ext cx="449162" cy="369332"/>
            </a:xfrm>
            <a:prstGeom prst="rect">
              <a:avLst/>
            </a:prstGeom>
            <a:noFill/>
            <a:ln w="9525">
              <a:noFill/>
              <a:miter lim="800000"/>
              <a:headEnd/>
              <a:tailEnd/>
            </a:ln>
            <a:effectLst/>
          </p:spPr>
          <p:txBody>
            <a:bodyPr wrap="none">
              <a:spAutoFit/>
            </a:bodyPr>
            <a:lstStyle/>
            <a:p>
              <a:r>
                <a:rPr lang="en-US" altLang="ko-KR">
                  <a:ea typeface="굴림" pitchFamily="50" charset="-127"/>
                </a:rPr>
                <a:t>y8</a:t>
              </a:r>
            </a:p>
          </p:txBody>
        </p:sp>
        <p:sp>
          <p:nvSpPr>
            <p:cNvPr id="37" name="Text Box 36"/>
            <p:cNvSpPr txBox="1">
              <a:spLocks noChangeArrowheads="1"/>
            </p:cNvSpPr>
            <p:nvPr/>
          </p:nvSpPr>
          <p:spPr bwMode="auto">
            <a:xfrm>
              <a:off x="6689725" y="1371600"/>
              <a:ext cx="449162" cy="369332"/>
            </a:xfrm>
            <a:prstGeom prst="rect">
              <a:avLst/>
            </a:prstGeom>
            <a:noFill/>
            <a:ln w="9525">
              <a:noFill/>
              <a:miter lim="800000"/>
              <a:headEnd/>
              <a:tailEnd/>
            </a:ln>
            <a:effectLst/>
          </p:spPr>
          <p:txBody>
            <a:bodyPr wrap="none">
              <a:spAutoFit/>
            </a:bodyPr>
            <a:lstStyle/>
            <a:p>
              <a:r>
                <a:rPr lang="en-US" altLang="ko-KR">
                  <a:ea typeface="굴림" pitchFamily="50" charset="-127"/>
                </a:rPr>
                <a:t>y9</a:t>
              </a:r>
            </a:p>
          </p:txBody>
        </p:sp>
        <p:graphicFrame>
          <p:nvGraphicFramePr>
            <p:cNvPr id="38" name="Object 42"/>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name="Equation" r:id="rId4" imgW="114120" imgH="215640" progId="Equation.3">
                    <p:embed/>
                  </p:oleObj>
                </mc:Choice>
                <mc:Fallback>
                  <p:oleObj name="Equation" r:id="rId4" imgW="114120" imgH="215640" progId="Equation.3">
                    <p:embed/>
                    <p:pic>
                      <p:nvPicPr>
                        <p:cNvPr id="38" name="Object 4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9" name="Text Box 43"/>
            <p:cNvSpPr txBox="1">
              <a:spLocks noChangeArrowheads="1"/>
            </p:cNvSpPr>
            <p:nvPr/>
          </p:nvSpPr>
          <p:spPr bwMode="auto">
            <a:xfrm>
              <a:off x="6649021" y="3714752"/>
              <a:ext cx="2048959" cy="830997"/>
            </a:xfrm>
            <a:prstGeom prst="rect">
              <a:avLst/>
            </a:prstGeom>
            <a:solidFill>
              <a:srgbClr val="66FFFF"/>
            </a:solidFill>
            <a:ln w="9525">
              <a:solidFill>
                <a:srgbClr val="66FFFF"/>
              </a:solidFill>
              <a:miter lim="800000"/>
              <a:headEnd/>
              <a:tailEnd/>
            </a:ln>
            <a:effectLst/>
          </p:spPr>
          <p:txBody>
            <a:bodyPr wrap="none">
              <a:spAutoFit/>
            </a:bodyPr>
            <a:lstStyle/>
            <a:p>
              <a:r>
                <a:rPr lang="es-CL" altLang="ko-KR" sz="1600" b="1" i="1" dirty="0">
                  <a:solidFill>
                    <a:srgbClr val="FF3300"/>
                  </a:solidFill>
                  <a:ea typeface="굴림" pitchFamily="50" charset="-127"/>
                </a:rPr>
                <a:t>Número secciones </a:t>
              </a:r>
            </a:p>
            <a:p>
              <a:r>
                <a:rPr lang="es-CL" altLang="ko-KR" sz="1600" b="1" i="1" dirty="0">
                  <a:solidFill>
                    <a:srgbClr val="FF3300"/>
                  </a:solidFill>
                  <a:ea typeface="굴림" pitchFamily="50" charset="-127"/>
                </a:rPr>
                <a:t>impar de igual </a:t>
              </a:r>
            </a:p>
            <a:p>
              <a:r>
                <a:rPr lang="es-CL" altLang="ko-KR" sz="1600" b="1" i="1" dirty="0">
                  <a:solidFill>
                    <a:srgbClr val="FF3300"/>
                  </a:solidFill>
                  <a:ea typeface="굴림" pitchFamily="50" charset="-127"/>
                </a:rPr>
                <a:t>separación</a:t>
              </a:r>
            </a:p>
          </p:txBody>
        </p:sp>
        <p:sp>
          <p:nvSpPr>
            <p:cNvPr id="40" name="Line 44"/>
            <p:cNvSpPr>
              <a:spLocks noChangeShapeType="1"/>
            </p:cNvSpPr>
            <p:nvPr/>
          </p:nvSpPr>
          <p:spPr bwMode="auto">
            <a:xfrm flipH="1" flipV="1">
              <a:off x="7115628" y="3552372"/>
              <a:ext cx="628672" cy="276228"/>
            </a:xfrm>
            <a:prstGeom prst="line">
              <a:avLst/>
            </a:prstGeom>
            <a:noFill/>
            <a:ln w="28575">
              <a:solidFill>
                <a:schemeClr val="tx1"/>
              </a:solidFill>
              <a:round/>
              <a:headEnd/>
              <a:tailEnd type="triangle" w="med" len="med"/>
            </a:ln>
            <a:effectLst/>
          </p:spPr>
          <p:txBody>
            <a:bodyPr/>
            <a:lstStyle/>
            <a:p>
              <a:endParaRPr lang="en-US"/>
            </a:p>
          </p:txBody>
        </p:sp>
      </p:grpSp>
      <p:graphicFrame>
        <p:nvGraphicFramePr>
          <p:cNvPr id="74756" name="Object 4"/>
          <p:cNvGraphicFramePr>
            <a:graphicFrameLocks noChangeAspect="1"/>
          </p:cNvGraphicFramePr>
          <p:nvPr>
            <p:extLst>
              <p:ext uri="{D42A27DB-BD31-4B8C-83A1-F6EECF244321}">
                <p14:modId xmlns:p14="http://schemas.microsoft.com/office/powerpoint/2010/main" val="2429321734"/>
              </p:ext>
            </p:extLst>
          </p:nvPr>
        </p:nvGraphicFramePr>
        <p:xfrm>
          <a:off x="2759640" y="5917287"/>
          <a:ext cx="7415213" cy="800100"/>
        </p:xfrm>
        <a:graphic>
          <a:graphicData uri="http://schemas.openxmlformats.org/presentationml/2006/ole">
            <mc:AlternateContent xmlns:mc="http://schemas.openxmlformats.org/markup-compatibility/2006">
              <mc:Choice xmlns:v="urn:schemas-microsoft-com:vml" Requires="v">
                <p:oleObj name="Equation" r:id="rId6" imgW="2895480" imgH="393480" progId="Equation.3">
                  <p:embed/>
                </p:oleObj>
              </mc:Choice>
              <mc:Fallback>
                <p:oleObj name="Equation" r:id="rId6" imgW="2895480" imgH="393480" progId="Equation.3">
                  <p:embed/>
                  <p:pic>
                    <p:nvPicPr>
                      <p:cNvPr id="74756"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59640" y="5917287"/>
                        <a:ext cx="7415213" cy="800100"/>
                      </a:xfrm>
                      <a:prstGeom prst="rect">
                        <a:avLst/>
                      </a:prstGeom>
                      <a:solidFill>
                        <a:srgbClr val="00FFFF"/>
                      </a:solidFill>
                    </p:spPr>
                  </p:pic>
                </p:oleObj>
              </mc:Fallback>
            </mc:AlternateContent>
          </a:graphicData>
        </a:graphic>
      </p:graphicFrame>
      <p:sp>
        <p:nvSpPr>
          <p:cNvPr id="43" name="Text Box 41"/>
          <p:cNvSpPr txBox="1">
            <a:spLocks noChangeArrowheads="1"/>
          </p:cNvSpPr>
          <p:nvPr/>
        </p:nvSpPr>
        <p:spPr bwMode="auto">
          <a:xfrm>
            <a:off x="795534" y="6124694"/>
            <a:ext cx="1470327" cy="369332"/>
          </a:xfrm>
          <a:prstGeom prst="rect">
            <a:avLst/>
          </a:prstGeom>
          <a:solidFill>
            <a:srgbClr val="66FFFF"/>
          </a:solidFill>
          <a:ln w="9525">
            <a:noFill/>
            <a:miter lim="800000"/>
            <a:headEnd/>
            <a:tailEnd/>
          </a:ln>
          <a:effectLst/>
        </p:spPr>
        <p:txBody>
          <a:bodyPr wrap="square">
            <a:spAutoFit/>
          </a:bodyPr>
          <a:lstStyle/>
          <a:p>
            <a:r>
              <a:rPr lang="en-US" altLang="ko-KR" dirty="0">
                <a:ea typeface="굴림" pitchFamily="50" charset="-127"/>
              </a:rPr>
              <a:t>Ec. Gen.</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48628F-E7DA-C1EB-A51A-8BFF0CBA7B13}"/>
              </a:ext>
            </a:extLst>
          </p:cNvPr>
          <p:cNvSpPr>
            <a:spLocks noGrp="1"/>
          </p:cNvSpPr>
          <p:nvPr>
            <p:ph type="title"/>
          </p:nvPr>
        </p:nvSpPr>
        <p:spPr/>
        <p:txBody>
          <a:bodyPr/>
          <a:lstStyle/>
          <a:p>
            <a:r>
              <a:rPr lang="es-CL" dirty="0"/>
              <a:t>Ejercicio de tarea</a:t>
            </a:r>
          </a:p>
        </p:txBody>
      </p:sp>
      <p:sp>
        <p:nvSpPr>
          <p:cNvPr id="3" name="Marcador de contenido 2">
            <a:extLst>
              <a:ext uri="{FF2B5EF4-FFF2-40B4-BE49-F238E27FC236}">
                <a16:creationId xmlns:a16="http://schemas.microsoft.com/office/drawing/2014/main" id="{70974FF1-47C0-F7BD-CE20-BB6C6DFBEA02}"/>
              </a:ext>
            </a:extLst>
          </p:cNvPr>
          <p:cNvSpPr>
            <a:spLocks noGrp="1"/>
          </p:cNvSpPr>
          <p:nvPr>
            <p:ph idx="1"/>
          </p:nvPr>
        </p:nvSpPr>
        <p:spPr/>
        <p:txBody>
          <a:bodyPr/>
          <a:lstStyle/>
          <a:p>
            <a:pPr algn="just">
              <a:lnSpc>
                <a:spcPct val="115000"/>
              </a:lnSpc>
              <a:spcBef>
                <a:spcPts val="300"/>
              </a:spcBef>
              <a:spcAft>
                <a:spcPts val="600"/>
              </a:spcAft>
              <a:tabLst>
                <a:tab pos="1710690" algn="l"/>
              </a:tabLst>
            </a:pPr>
            <a:r>
              <a:rPr lang="es-CL" sz="2800" dirty="0">
                <a:latin typeface="Calibri" panose="020F0502020204030204" pitchFamily="34" charset="0"/>
                <a:ea typeface="Calibri" panose="020F0502020204030204" pitchFamily="34" charset="0"/>
                <a:cs typeface="Times New Roman" panose="02020603050405020304" pitchFamily="18" charset="0"/>
              </a:rPr>
              <a:t>Use la 1ra Regla de Simpson para calcular el área de las siguientes formas geométricas de dimensiones conocidas: cuadrado, triángulo, semicírculo.</a:t>
            </a:r>
          </a:p>
          <a:p>
            <a:pPr marL="571500" lvl="1" indent="-342900" algn="just">
              <a:lnSpc>
                <a:spcPct val="115000"/>
              </a:lnSpc>
              <a:spcBef>
                <a:spcPts val="300"/>
              </a:spcBef>
              <a:spcAft>
                <a:spcPts val="600"/>
              </a:spcAft>
              <a:buFont typeface="+mj-lt"/>
              <a:buAutoNum type="alphaLcPeriod"/>
              <a:tabLst>
                <a:tab pos="1710690" algn="l"/>
              </a:tabLst>
            </a:pPr>
            <a:r>
              <a:rPr lang="es-CL" sz="2400" dirty="0">
                <a:latin typeface="Calibri" panose="020F0502020204030204" pitchFamily="34" charset="0"/>
                <a:ea typeface="Calibri" panose="020F0502020204030204" pitchFamily="34" charset="0"/>
                <a:cs typeface="Times New Roman" panose="02020603050405020304" pitchFamily="18" charset="0"/>
              </a:rPr>
              <a:t>¿Qué forma da el área más precisa?</a:t>
            </a:r>
          </a:p>
          <a:p>
            <a:pPr marL="571500" lvl="1" indent="-342900" algn="just">
              <a:lnSpc>
                <a:spcPct val="115000"/>
              </a:lnSpc>
              <a:spcBef>
                <a:spcPts val="300"/>
              </a:spcBef>
              <a:spcAft>
                <a:spcPts val="600"/>
              </a:spcAft>
              <a:buFont typeface="+mj-lt"/>
              <a:buAutoNum type="alphaLcPeriod"/>
              <a:tabLst>
                <a:tab pos="1710690" algn="l"/>
              </a:tabLst>
            </a:pPr>
            <a:r>
              <a:rPr lang="es-CL" sz="2400" dirty="0">
                <a:latin typeface="Calibri" panose="020F0502020204030204" pitchFamily="34" charset="0"/>
                <a:ea typeface="Calibri" panose="020F0502020204030204" pitchFamily="34" charset="0"/>
                <a:cs typeface="Times New Roman" panose="02020603050405020304" pitchFamily="18" charset="0"/>
              </a:rPr>
              <a:t>¿Qué efecto tiene aumentar la cantidad de ordenadas en la precisión?</a:t>
            </a:r>
          </a:p>
        </p:txBody>
      </p:sp>
    </p:spTree>
    <p:extLst>
      <p:ext uri="{BB962C8B-B14F-4D97-AF65-F5344CB8AC3E}">
        <p14:creationId xmlns:p14="http://schemas.microsoft.com/office/powerpoint/2010/main" val="35441350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0">
            <a:extLst>
              <a:ext uri="{FF2B5EF4-FFF2-40B4-BE49-F238E27FC236}">
                <a16:creationId xmlns:a16="http://schemas.microsoft.com/office/drawing/2014/main" id="{F6E37E9F-0D7B-3A32-831F-F60BBD6B9B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74F8B7CF-862D-8A0F-CE45-5311DACF194F}"/>
              </a:ext>
            </a:extLst>
          </p:cNvPr>
          <p:cNvSpPr>
            <a:spLocks noGrp="1"/>
          </p:cNvSpPr>
          <p:nvPr>
            <p:ph type="title"/>
          </p:nvPr>
        </p:nvSpPr>
        <p:spPr>
          <a:xfrm>
            <a:off x="1179576" y="1069848"/>
            <a:ext cx="4916424" cy="1353312"/>
          </a:xfrm>
        </p:spPr>
        <p:txBody>
          <a:bodyPr vert="horz" lIns="91440" tIns="45720" rIns="91440" bIns="45720" rtlCol="0" anchor="b">
            <a:normAutofit/>
          </a:bodyPr>
          <a:lstStyle/>
          <a:p>
            <a:r>
              <a:rPr lang="es-CL" sz="2800" b="1" kern="1200" noProof="0" dirty="0">
                <a:solidFill>
                  <a:schemeClr val="tx1"/>
                </a:solidFill>
                <a:latin typeface="+mj-lt"/>
                <a:ea typeface="+mj-ea"/>
                <a:cs typeface="+mj-cs"/>
              </a:rPr>
              <a:t>Representación del casco de un buque en planos de líneas</a:t>
            </a:r>
          </a:p>
        </p:txBody>
      </p:sp>
      <p:sp>
        <p:nvSpPr>
          <p:cNvPr id="8" name="CuadroTexto 7">
            <a:extLst>
              <a:ext uri="{FF2B5EF4-FFF2-40B4-BE49-F238E27FC236}">
                <a16:creationId xmlns:a16="http://schemas.microsoft.com/office/drawing/2014/main" id="{9E8EB084-5B4E-2D71-0CB8-B784B2DD4750}"/>
              </a:ext>
            </a:extLst>
          </p:cNvPr>
          <p:cNvSpPr txBox="1"/>
          <p:nvPr/>
        </p:nvSpPr>
        <p:spPr>
          <a:xfrm>
            <a:off x="1172509" y="2510288"/>
            <a:ext cx="4916424" cy="3454933"/>
          </a:xfrm>
          <a:prstGeom prst="rect">
            <a:avLst/>
          </a:prstGeo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r>
              <a:rPr lang="en-US"/>
              <a:t>Existe redundancia entre los planos de líneas de forma. </a:t>
            </a:r>
          </a:p>
          <a:p>
            <a:pPr indent="-228600">
              <a:lnSpc>
                <a:spcPct val="120000"/>
              </a:lnSpc>
              <a:spcAft>
                <a:spcPts val="600"/>
              </a:spcAft>
              <a:buFont typeface="Arial" panose="020B0604020202020204" pitchFamily="34" charset="0"/>
              <a:buChar char="•"/>
            </a:pPr>
            <a:r>
              <a:rPr lang="en-US"/>
              <a:t>Con dos planos es suficiente para definir la forma del casco. </a:t>
            </a:r>
          </a:p>
          <a:p>
            <a:pPr indent="-228600">
              <a:lnSpc>
                <a:spcPct val="120000"/>
              </a:lnSpc>
              <a:spcAft>
                <a:spcPts val="600"/>
              </a:spcAft>
              <a:buFont typeface="Arial" panose="020B0604020202020204" pitchFamily="34" charset="0"/>
              <a:buChar char="•"/>
            </a:pPr>
            <a:r>
              <a:rPr lang="en-US"/>
              <a:t>Se usan 3 para asegurarse de que exista consistencia entre las tres vistas. </a:t>
            </a:r>
          </a:p>
        </p:txBody>
      </p:sp>
      <p:pic>
        <p:nvPicPr>
          <p:cNvPr id="5" name="Imagen 4">
            <a:extLst>
              <a:ext uri="{FF2B5EF4-FFF2-40B4-BE49-F238E27FC236}">
                <a16:creationId xmlns:a16="http://schemas.microsoft.com/office/drawing/2014/main" id="{A3100CAA-E95B-6A96-97A1-EB85E3A48A56}"/>
              </a:ext>
            </a:extLst>
          </p:cNvPr>
          <p:cNvPicPr>
            <a:picLocks noChangeAspect="1"/>
          </p:cNvPicPr>
          <p:nvPr/>
        </p:nvPicPr>
        <p:blipFill>
          <a:blip r:embed="rId2"/>
          <a:srcRect t="18577" b="2468"/>
          <a:stretch>
            <a:fillRect/>
          </a:stretch>
        </p:blipFill>
        <p:spPr>
          <a:xfrm>
            <a:off x="6924262" y="882111"/>
            <a:ext cx="3738456" cy="2427771"/>
          </a:xfrm>
          <a:prstGeom prst="rect">
            <a:avLst/>
          </a:prstGeom>
        </p:spPr>
      </p:pic>
      <p:pic>
        <p:nvPicPr>
          <p:cNvPr id="6" name="Imagen 5">
            <a:extLst>
              <a:ext uri="{FF2B5EF4-FFF2-40B4-BE49-F238E27FC236}">
                <a16:creationId xmlns:a16="http://schemas.microsoft.com/office/drawing/2014/main" id="{49233173-9EED-E93E-3A62-6E36619A01FA}"/>
              </a:ext>
            </a:extLst>
          </p:cNvPr>
          <p:cNvPicPr>
            <a:picLocks noChangeAspect="1"/>
          </p:cNvPicPr>
          <p:nvPr/>
        </p:nvPicPr>
        <p:blipFill>
          <a:blip r:embed="rId3"/>
          <a:srcRect l="20649" r="-1" b="-1"/>
          <a:stretch>
            <a:fillRect/>
          </a:stretch>
        </p:blipFill>
        <p:spPr>
          <a:xfrm>
            <a:off x="6924261" y="3539091"/>
            <a:ext cx="3743910" cy="2426130"/>
          </a:xfrm>
          <a:prstGeom prst="rect">
            <a:avLst/>
          </a:prstGeom>
        </p:spPr>
      </p:pic>
    </p:spTree>
    <p:extLst>
      <p:ext uri="{BB962C8B-B14F-4D97-AF65-F5344CB8AC3E}">
        <p14:creationId xmlns:p14="http://schemas.microsoft.com/office/powerpoint/2010/main" val="1769749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CBB0869A-0BE5-B3E9-F73D-2F3691E4D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6811D1D-24A0-328D-8489-C235EB2240C9}"/>
              </a:ext>
            </a:extLst>
          </p:cNvPr>
          <p:cNvSpPr>
            <a:spLocks noGrp="1"/>
          </p:cNvSpPr>
          <p:nvPr>
            <p:ph type="title"/>
          </p:nvPr>
        </p:nvSpPr>
        <p:spPr>
          <a:xfrm>
            <a:off x="612648" y="1114923"/>
            <a:ext cx="4621553" cy="1360728"/>
          </a:xfrm>
        </p:spPr>
        <p:txBody>
          <a:bodyPr anchor="b">
            <a:normAutofit/>
          </a:bodyPr>
          <a:lstStyle/>
          <a:p>
            <a:r>
              <a:rPr lang="es-CL" dirty="0"/>
              <a:t>Tabla de </a:t>
            </a:r>
            <a:r>
              <a:rPr lang="es-CL" dirty="0" err="1"/>
              <a:t>offsets</a:t>
            </a:r>
            <a:endParaRPr lang="es-CL" dirty="0"/>
          </a:p>
        </p:txBody>
      </p:sp>
      <p:sp>
        <p:nvSpPr>
          <p:cNvPr id="3" name="Marcador de contenido 2">
            <a:extLst>
              <a:ext uri="{FF2B5EF4-FFF2-40B4-BE49-F238E27FC236}">
                <a16:creationId xmlns:a16="http://schemas.microsoft.com/office/drawing/2014/main" id="{1D040999-42DB-BA32-7A6B-A07D58801D0E}"/>
              </a:ext>
            </a:extLst>
          </p:cNvPr>
          <p:cNvSpPr>
            <a:spLocks noGrp="1"/>
          </p:cNvSpPr>
          <p:nvPr>
            <p:ph idx="1"/>
          </p:nvPr>
        </p:nvSpPr>
        <p:spPr>
          <a:xfrm>
            <a:off x="612648" y="2584058"/>
            <a:ext cx="4621553" cy="3159018"/>
          </a:xfrm>
        </p:spPr>
        <p:txBody>
          <a:bodyPr>
            <a:normAutofit/>
          </a:bodyPr>
          <a:lstStyle/>
          <a:p>
            <a:pPr>
              <a:lnSpc>
                <a:spcPct val="110000"/>
              </a:lnSpc>
            </a:pPr>
            <a:r>
              <a:rPr lang="es-MX" sz="1100"/>
              <a:t>Las tablas de offsets constituyen una representación numérica convencional de la forma del casco.</a:t>
            </a:r>
          </a:p>
          <a:p>
            <a:pPr lvl="1">
              <a:lnSpc>
                <a:spcPct val="110000"/>
              </a:lnSpc>
            </a:pPr>
            <a:r>
              <a:rPr lang="es-MX" sz="1100"/>
              <a:t>Las tablas de offsets constituyen un par de tablas 2D que muestran coordinadas específicas de los planos de líneas de forma. </a:t>
            </a:r>
          </a:p>
          <a:p>
            <a:pPr lvl="1">
              <a:lnSpc>
                <a:spcPct val="110000"/>
              </a:lnSpc>
            </a:pPr>
            <a:r>
              <a:rPr lang="es-MX" sz="1100"/>
              <a:t>Tradicionalmente, las dos tablas son: “alturas (heights)” y “medias mangas (half-breaths)”. </a:t>
            </a:r>
          </a:p>
          <a:p>
            <a:pPr lvl="1">
              <a:lnSpc>
                <a:spcPct val="110000"/>
              </a:lnSpc>
            </a:pPr>
            <a:r>
              <a:rPr lang="es-MX" sz="1100"/>
              <a:t>Las columnas representan las estaciones o secciones, y las filas corresponden a curvas particulares vista lateral (sheer line, buttocks) y líneas de agua.</a:t>
            </a:r>
          </a:p>
          <a:p>
            <a:pPr lvl="1">
              <a:lnSpc>
                <a:spcPct val="110000"/>
              </a:lnSpc>
            </a:pPr>
            <a:r>
              <a:rPr lang="es-MX" sz="1100"/>
              <a:t>Por ejemplo. Las líneas de corte (Buttocks ) son especificados en la tabla de alturas, y líneas de agua en la tabla de medias mangas.</a:t>
            </a:r>
            <a:endParaRPr lang="es-CL" sz="1100"/>
          </a:p>
        </p:txBody>
      </p:sp>
      <p:pic>
        <p:nvPicPr>
          <p:cNvPr id="8" name="Imagen 7">
            <a:extLst>
              <a:ext uri="{FF2B5EF4-FFF2-40B4-BE49-F238E27FC236}">
                <a16:creationId xmlns:a16="http://schemas.microsoft.com/office/drawing/2014/main" id="{420CC8B6-046F-2F1A-16F5-9CBD580769A0}"/>
              </a:ext>
            </a:extLst>
          </p:cNvPr>
          <p:cNvPicPr>
            <a:picLocks noChangeAspect="1"/>
          </p:cNvPicPr>
          <p:nvPr/>
        </p:nvPicPr>
        <p:blipFill>
          <a:blip r:embed="rId2"/>
          <a:stretch>
            <a:fillRect/>
          </a:stretch>
        </p:blipFill>
        <p:spPr>
          <a:xfrm>
            <a:off x="5691261" y="1115780"/>
            <a:ext cx="5837780" cy="4626439"/>
          </a:xfrm>
          <a:prstGeom prst="rect">
            <a:avLst/>
          </a:prstGeom>
        </p:spPr>
      </p:pic>
      <p:pic>
        <p:nvPicPr>
          <p:cNvPr id="10" name="Imagen 9">
            <a:extLst>
              <a:ext uri="{FF2B5EF4-FFF2-40B4-BE49-F238E27FC236}">
                <a16:creationId xmlns:a16="http://schemas.microsoft.com/office/drawing/2014/main" id="{A85E5B05-D25A-CC5D-DA1A-01F327BC3783}"/>
              </a:ext>
            </a:extLst>
          </p:cNvPr>
          <p:cNvPicPr>
            <a:picLocks noChangeAspect="1"/>
          </p:cNvPicPr>
          <p:nvPr/>
        </p:nvPicPr>
        <p:blipFill>
          <a:blip r:embed="rId3"/>
          <a:stretch>
            <a:fillRect/>
          </a:stretch>
        </p:blipFill>
        <p:spPr>
          <a:xfrm>
            <a:off x="5846849" y="844932"/>
            <a:ext cx="5328366" cy="5407621"/>
          </a:xfrm>
          <a:prstGeom prst="rect">
            <a:avLst/>
          </a:prstGeom>
        </p:spPr>
      </p:pic>
    </p:spTree>
    <p:extLst>
      <p:ext uri="{BB962C8B-B14F-4D97-AF65-F5344CB8AC3E}">
        <p14:creationId xmlns:p14="http://schemas.microsoft.com/office/powerpoint/2010/main" val="935527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7E41A197-B987-2E3F-55E7-58EA29D84E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5770F76A-61D1-01A8-8AB2-F8D620230590}"/>
              </a:ext>
            </a:extLst>
          </p:cNvPr>
          <p:cNvSpPr>
            <a:spLocks noGrp="1"/>
          </p:cNvSpPr>
          <p:nvPr>
            <p:ph type="title"/>
          </p:nvPr>
        </p:nvSpPr>
        <p:spPr>
          <a:xfrm>
            <a:off x="615557" y="548640"/>
            <a:ext cx="4011861" cy="3023548"/>
          </a:xfrm>
        </p:spPr>
        <p:txBody>
          <a:bodyPr vert="horz" lIns="91440" tIns="45720" rIns="91440" bIns="45720" rtlCol="0" anchor="t">
            <a:normAutofit/>
          </a:bodyPr>
          <a:lstStyle/>
          <a:p>
            <a:r>
              <a:rPr lang="en-US"/>
              <a:t>Representación casco de una Fragata Adelaide</a:t>
            </a:r>
          </a:p>
        </p:txBody>
      </p:sp>
      <p:graphicFrame>
        <p:nvGraphicFramePr>
          <p:cNvPr id="9" name="Marcador de contenido 8">
            <a:extLst>
              <a:ext uri="{FF2B5EF4-FFF2-40B4-BE49-F238E27FC236}">
                <a16:creationId xmlns:a16="http://schemas.microsoft.com/office/drawing/2014/main" id="{8DBCF8DB-AF52-46C0-4838-7354F88DD5C8}"/>
              </a:ext>
            </a:extLst>
          </p:cNvPr>
          <p:cNvGraphicFramePr>
            <a:graphicFrameLocks noGrp="1"/>
          </p:cNvGraphicFramePr>
          <p:nvPr>
            <p:ph idx="1"/>
            <p:extLst>
              <p:ext uri="{D42A27DB-BD31-4B8C-83A1-F6EECF244321}">
                <p14:modId xmlns:p14="http://schemas.microsoft.com/office/powerpoint/2010/main" val="1593445347"/>
              </p:ext>
            </p:extLst>
          </p:nvPr>
        </p:nvGraphicFramePr>
        <p:xfrm>
          <a:off x="4869973" y="381003"/>
          <a:ext cx="7137760" cy="3191185"/>
        </p:xfrm>
        <a:graphic>
          <a:graphicData uri="http://schemas.openxmlformats.org/drawingml/2006/table">
            <a:tbl>
              <a:tblPr>
                <a:tableStyleId>{5C22544A-7EE6-4342-B048-85BDC9FD1C3A}</a:tableStyleId>
              </a:tblPr>
              <a:tblGrid>
                <a:gridCol w="509840">
                  <a:extLst>
                    <a:ext uri="{9D8B030D-6E8A-4147-A177-3AD203B41FA5}">
                      <a16:colId xmlns:a16="http://schemas.microsoft.com/office/drawing/2014/main" val="2339619399"/>
                    </a:ext>
                  </a:extLst>
                </a:gridCol>
                <a:gridCol w="509840">
                  <a:extLst>
                    <a:ext uri="{9D8B030D-6E8A-4147-A177-3AD203B41FA5}">
                      <a16:colId xmlns:a16="http://schemas.microsoft.com/office/drawing/2014/main" val="287345475"/>
                    </a:ext>
                  </a:extLst>
                </a:gridCol>
                <a:gridCol w="509840">
                  <a:extLst>
                    <a:ext uri="{9D8B030D-6E8A-4147-A177-3AD203B41FA5}">
                      <a16:colId xmlns:a16="http://schemas.microsoft.com/office/drawing/2014/main" val="3814491277"/>
                    </a:ext>
                  </a:extLst>
                </a:gridCol>
                <a:gridCol w="509840">
                  <a:extLst>
                    <a:ext uri="{9D8B030D-6E8A-4147-A177-3AD203B41FA5}">
                      <a16:colId xmlns:a16="http://schemas.microsoft.com/office/drawing/2014/main" val="3478620018"/>
                    </a:ext>
                  </a:extLst>
                </a:gridCol>
                <a:gridCol w="509840">
                  <a:extLst>
                    <a:ext uri="{9D8B030D-6E8A-4147-A177-3AD203B41FA5}">
                      <a16:colId xmlns:a16="http://schemas.microsoft.com/office/drawing/2014/main" val="3642078530"/>
                    </a:ext>
                  </a:extLst>
                </a:gridCol>
                <a:gridCol w="509840">
                  <a:extLst>
                    <a:ext uri="{9D8B030D-6E8A-4147-A177-3AD203B41FA5}">
                      <a16:colId xmlns:a16="http://schemas.microsoft.com/office/drawing/2014/main" val="1418828251"/>
                    </a:ext>
                  </a:extLst>
                </a:gridCol>
                <a:gridCol w="509840">
                  <a:extLst>
                    <a:ext uri="{9D8B030D-6E8A-4147-A177-3AD203B41FA5}">
                      <a16:colId xmlns:a16="http://schemas.microsoft.com/office/drawing/2014/main" val="2442669945"/>
                    </a:ext>
                  </a:extLst>
                </a:gridCol>
                <a:gridCol w="509840">
                  <a:extLst>
                    <a:ext uri="{9D8B030D-6E8A-4147-A177-3AD203B41FA5}">
                      <a16:colId xmlns:a16="http://schemas.microsoft.com/office/drawing/2014/main" val="1796167241"/>
                    </a:ext>
                  </a:extLst>
                </a:gridCol>
                <a:gridCol w="509840">
                  <a:extLst>
                    <a:ext uri="{9D8B030D-6E8A-4147-A177-3AD203B41FA5}">
                      <a16:colId xmlns:a16="http://schemas.microsoft.com/office/drawing/2014/main" val="3953172669"/>
                    </a:ext>
                  </a:extLst>
                </a:gridCol>
                <a:gridCol w="509840">
                  <a:extLst>
                    <a:ext uri="{9D8B030D-6E8A-4147-A177-3AD203B41FA5}">
                      <a16:colId xmlns:a16="http://schemas.microsoft.com/office/drawing/2014/main" val="1722925237"/>
                    </a:ext>
                  </a:extLst>
                </a:gridCol>
                <a:gridCol w="509840">
                  <a:extLst>
                    <a:ext uri="{9D8B030D-6E8A-4147-A177-3AD203B41FA5}">
                      <a16:colId xmlns:a16="http://schemas.microsoft.com/office/drawing/2014/main" val="3744027750"/>
                    </a:ext>
                  </a:extLst>
                </a:gridCol>
                <a:gridCol w="509840">
                  <a:extLst>
                    <a:ext uri="{9D8B030D-6E8A-4147-A177-3AD203B41FA5}">
                      <a16:colId xmlns:a16="http://schemas.microsoft.com/office/drawing/2014/main" val="2119510370"/>
                    </a:ext>
                  </a:extLst>
                </a:gridCol>
                <a:gridCol w="509840">
                  <a:extLst>
                    <a:ext uri="{9D8B030D-6E8A-4147-A177-3AD203B41FA5}">
                      <a16:colId xmlns:a16="http://schemas.microsoft.com/office/drawing/2014/main" val="381024569"/>
                    </a:ext>
                  </a:extLst>
                </a:gridCol>
                <a:gridCol w="509840">
                  <a:extLst>
                    <a:ext uri="{9D8B030D-6E8A-4147-A177-3AD203B41FA5}">
                      <a16:colId xmlns:a16="http://schemas.microsoft.com/office/drawing/2014/main" val="4091575557"/>
                    </a:ext>
                  </a:extLst>
                </a:gridCol>
              </a:tblGrid>
              <a:tr h="372011">
                <a:tc gridSpan="4">
                  <a:txBody>
                    <a:bodyPr/>
                    <a:lstStyle/>
                    <a:p>
                      <a:pPr algn="ctr" fontAlgn="ctr"/>
                      <a:r>
                        <a:rPr lang="es-CL" sz="600" u="none" strike="noStrike">
                          <a:effectLst/>
                        </a:rPr>
                        <a:t>Medias mangas en metros desde la línea de crujía</a:t>
                      </a:r>
                      <a:endParaRPr lang="es-CL" sz="600" b="1" i="0" u="none" strike="noStrike">
                        <a:solidFill>
                          <a:srgbClr val="000000"/>
                        </a:solidFill>
                        <a:effectLst/>
                        <a:latin typeface="Calibri" panose="020F0502020204030204" pitchFamily="34" charset="0"/>
                      </a:endParaRPr>
                    </a:p>
                  </a:txBody>
                  <a:tcPr marL="0" marR="0" marT="0" marB="0" anchor="ctr"/>
                </a:tc>
                <a:tc hMerge="1">
                  <a:txBody>
                    <a:bodyPr/>
                    <a:lstStyle/>
                    <a:p>
                      <a:endParaRPr lang="es-CL"/>
                    </a:p>
                  </a:txBody>
                  <a:tcPr/>
                </a:tc>
                <a:tc hMerge="1">
                  <a:txBody>
                    <a:bodyPr/>
                    <a:lstStyle/>
                    <a:p>
                      <a:endParaRPr lang="es-CL"/>
                    </a:p>
                  </a:txBody>
                  <a:tcPr/>
                </a:tc>
                <a:tc hMerge="1">
                  <a:txBody>
                    <a:bodyPr/>
                    <a:lstStyle/>
                    <a:p>
                      <a:endParaRPr lang="es-CL"/>
                    </a:p>
                  </a:txBody>
                  <a:tcPr/>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tc>
                <a:tc>
                  <a:txBody>
                    <a:bodyPr/>
                    <a:lstStyle/>
                    <a:p>
                      <a:pPr algn="ctr" fontAlgn="b"/>
                      <a:r>
                        <a:rPr lang="es-CL" sz="600" u="none" strike="noStrike" dirty="0">
                          <a:effectLst/>
                        </a:rPr>
                        <a:t>125 m</a:t>
                      </a:r>
                      <a:endParaRPr lang="es-CL" sz="600" b="0" i="0" u="none" strike="noStrike" dirty="0">
                        <a:solidFill>
                          <a:srgbClr val="000000"/>
                        </a:solidFill>
                        <a:effectLst/>
                        <a:latin typeface="Aptos Narrow" panose="020B0004020202020204" pitchFamily="34" charset="0"/>
                      </a:endParaRPr>
                    </a:p>
                  </a:txBody>
                  <a:tcPr marL="0" marR="0" marT="0" marB="0" anchor="ctr"/>
                </a:tc>
                <a:tc gridSpan="4">
                  <a:txBody>
                    <a:bodyPr/>
                    <a:lstStyle/>
                    <a:p>
                      <a:pPr algn="ctr" fontAlgn="ctr"/>
                      <a:r>
                        <a:rPr lang="es-CL" sz="600" u="none" strike="noStrike">
                          <a:effectLst/>
                        </a:rPr>
                        <a:t>Línea de agua de diseño (DWL) = 4,88 m</a:t>
                      </a:r>
                      <a:endParaRPr lang="es-CL" sz="600" b="1" i="0" u="none" strike="noStrike">
                        <a:solidFill>
                          <a:srgbClr val="000000"/>
                        </a:solidFill>
                        <a:effectLst/>
                        <a:latin typeface="Calibri" panose="020F0502020204030204" pitchFamily="34" charset="0"/>
                      </a:endParaRPr>
                    </a:p>
                  </a:txBody>
                  <a:tcPr marL="0" marR="0" marT="0" marB="0" anchor="ctr"/>
                </a:tc>
                <a:tc hMerge="1">
                  <a:txBody>
                    <a:bodyPr/>
                    <a:lstStyle/>
                    <a:p>
                      <a:endParaRPr lang="es-CL"/>
                    </a:p>
                  </a:txBody>
                  <a:tcPr/>
                </a:tc>
                <a:tc hMerge="1">
                  <a:txBody>
                    <a:bodyPr/>
                    <a:lstStyle/>
                    <a:p>
                      <a:endParaRPr lang="es-CL"/>
                    </a:p>
                  </a:txBody>
                  <a:tcPr/>
                </a:tc>
                <a:tc hMerge="1">
                  <a:txBody>
                    <a:bodyPr/>
                    <a:lstStyle/>
                    <a:p>
                      <a:endParaRPr lang="es-CL"/>
                    </a:p>
                  </a:txBody>
                  <a:tcPr/>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extLst>
                  <a:ext uri="{0D108BD9-81ED-4DB2-BD59-A6C34878D82A}">
                    <a16:rowId xmlns:a16="http://schemas.microsoft.com/office/drawing/2014/main" val="1451780278"/>
                  </a:ext>
                </a:extLst>
              </a:tr>
              <a:tr h="208828">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extLst>
                  <a:ext uri="{0D108BD9-81ED-4DB2-BD59-A6C34878D82A}">
                    <a16:rowId xmlns:a16="http://schemas.microsoft.com/office/drawing/2014/main" val="3766611009"/>
                  </a:ext>
                </a:extLst>
              </a:tr>
              <a:tr h="217529">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gridSpan="4">
                  <a:txBody>
                    <a:bodyPr/>
                    <a:lstStyle/>
                    <a:p>
                      <a:pPr algn="ctr" fontAlgn="ctr"/>
                      <a:r>
                        <a:rPr lang="es-CL" sz="600" u="none" strike="noStrike">
                          <a:effectLst/>
                        </a:rPr>
                        <a:t>Número de Estaciones</a:t>
                      </a:r>
                      <a:endParaRPr lang="es-CL" sz="600" b="1" i="0" u="none" strike="noStrike">
                        <a:solidFill>
                          <a:srgbClr val="000000"/>
                        </a:solidFill>
                        <a:effectLst/>
                        <a:latin typeface="Calibri" panose="020F0502020204030204" pitchFamily="34" charset="0"/>
                      </a:endParaRPr>
                    </a:p>
                  </a:txBody>
                  <a:tcPr marL="0" marR="0" marT="0" marB="0" anchor="ctr"/>
                </a:tc>
                <a:tc hMerge="1">
                  <a:txBody>
                    <a:bodyPr/>
                    <a:lstStyle/>
                    <a:p>
                      <a:endParaRPr lang="es-CL"/>
                    </a:p>
                  </a:txBody>
                  <a:tcPr/>
                </a:tc>
                <a:tc hMerge="1">
                  <a:txBody>
                    <a:bodyPr/>
                    <a:lstStyle/>
                    <a:p>
                      <a:endParaRPr lang="es-CL"/>
                    </a:p>
                  </a:txBody>
                  <a:tcPr/>
                </a:tc>
                <a:tc hMerge="1">
                  <a:txBody>
                    <a:bodyPr/>
                    <a:lstStyle/>
                    <a:p>
                      <a:endParaRPr lang="es-CL"/>
                    </a:p>
                  </a:txBody>
                  <a:tcPr/>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tc>
                  <a:txBody>
                    <a:bodyPr/>
                    <a:lstStyle/>
                    <a:p>
                      <a:pPr algn="l" fontAlgn="b"/>
                      <a:endParaRPr lang="es-CL" sz="600" b="0" i="0" u="none" strike="noStrike">
                        <a:solidFill>
                          <a:srgbClr val="000000"/>
                        </a:solidFill>
                        <a:effectLst/>
                        <a:latin typeface="Aptos Narrow" panose="020B0004020202020204" pitchFamily="34" charset="0"/>
                      </a:endParaRPr>
                    </a:p>
                  </a:txBody>
                  <a:tcPr marL="0" marR="0" marT="0" marB="0" anchor="b"/>
                </a:tc>
                <a:extLst>
                  <a:ext uri="{0D108BD9-81ED-4DB2-BD59-A6C34878D82A}">
                    <a16:rowId xmlns:a16="http://schemas.microsoft.com/office/drawing/2014/main" val="3809098428"/>
                  </a:ext>
                </a:extLst>
              </a:tr>
              <a:tr h="635183">
                <a:tc>
                  <a:txBody>
                    <a:bodyPr/>
                    <a:lstStyle/>
                    <a:p>
                      <a:pPr algn="ctr" fontAlgn="ctr"/>
                      <a:r>
                        <a:rPr lang="es-CL" sz="600" u="none" strike="noStrike">
                          <a:effectLst/>
                        </a:rPr>
                        <a:t>Línea de agua sobre línea base.</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0</a:t>
                      </a:r>
                      <a:endParaRPr lang="es-CL" sz="600" b="1" i="0" u="none" strike="noStrike">
                        <a:solidFill>
                          <a:srgbClr val="000000"/>
                        </a:solidFill>
                        <a:effectLst/>
                        <a:latin typeface="Calibri" panose="020F0502020204030204" pitchFamily="34" charset="0"/>
                      </a:endParaRPr>
                    </a:p>
                  </a:txBody>
                  <a:tcPr marL="0" marR="0" marT="0" marB="0" anchor="ctr"/>
                </a:tc>
                <a:tc rowSpan="3">
                  <a:txBody>
                    <a:bodyPr/>
                    <a:lstStyle/>
                    <a:p>
                      <a:pPr algn="ctr" fontAlgn="ctr"/>
                      <a:r>
                        <a:rPr lang="es-CL" sz="600" u="none" strike="noStrike" dirty="0">
                          <a:effectLst/>
                        </a:rPr>
                        <a:t>1</a:t>
                      </a:r>
                      <a:endParaRPr lang="es-CL" sz="600" b="1" i="0" u="none" strike="noStrike" dirty="0">
                        <a:solidFill>
                          <a:srgbClr val="000000"/>
                        </a:solidFill>
                        <a:effectLst/>
                        <a:latin typeface="Calibri" panose="020F0502020204030204" pitchFamily="34" charset="0"/>
                      </a:endParaRPr>
                    </a:p>
                  </a:txBody>
                  <a:tcPr marL="0" marR="0" marT="0" marB="0" anchor="ctr"/>
                </a:tc>
                <a:tc rowSpan="3">
                  <a:txBody>
                    <a:bodyPr/>
                    <a:lstStyle/>
                    <a:p>
                      <a:pPr algn="ctr" fontAlgn="ctr"/>
                      <a:r>
                        <a:rPr lang="es-CL" sz="600" u="none" strike="noStrike">
                          <a:effectLst/>
                        </a:rPr>
                        <a:t>2</a:t>
                      </a:r>
                      <a:endParaRPr lang="es-CL" sz="600" b="1" i="0" u="none" strike="noStrike">
                        <a:solidFill>
                          <a:srgbClr val="000000"/>
                        </a:solidFill>
                        <a:effectLst/>
                        <a:latin typeface="Calibri" panose="020F0502020204030204" pitchFamily="34" charset="0"/>
                      </a:endParaRPr>
                    </a:p>
                  </a:txBody>
                  <a:tcPr marL="0" marR="0" marT="0" marB="0" anchor="ctr"/>
                </a:tc>
                <a:tc rowSpan="3">
                  <a:txBody>
                    <a:bodyPr/>
                    <a:lstStyle/>
                    <a:p>
                      <a:pPr algn="ctr" fontAlgn="ctr"/>
                      <a:r>
                        <a:rPr lang="es-CL" sz="600" u="none" strike="noStrike">
                          <a:effectLst/>
                        </a:rPr>
                        <a:t>2,5</a:t>
                      </a:r>
                      <a:endParaRPr lang="es-CL" sz="600" b="1" i="0" u="none" strike="noStrike">
                        <a:solidFill>
                          <a:srgbClr val="000000"/>
                        </a:solidFill>
                        <a:effectLst/>
                        <a:latin typeface="Calibri" panose="020F0502020204030204" pitchFamily="34" charset="0"/>
                      </a:endParaRPr>
                    </a:p>
                  </a:txBody>
                  <a:tcPr marL="0" marR="0" marT="0" marB="0" anchor="ctr"/>
                </a:tc>
                <a:tc rowSpan="3">
                  <a:txBody>
                    <a:bodyPr/>
                    <a:lstStyle/>
                    <a:p>
                      <a:pPr algn="ctr" fontAlgn="ctr"/>
                      <a:r>
                        <a:rPr lang="es-CL" sz="600" u="none" strike="noStrike">
                          <a:effectLst/>
                        </a:rPr>
                        <a:t>3</a:t>
                      </a:r>
                      <a:endParaRPr lang="es-CL" sz="600" b="1" i="0" u="none" strike="noStrike">
                        <a:solidFill>
                          <a:srgbClr val="000000"/>
                        </a:solidFill>
                        <a:effectLst/>
                        <a:latin typeface="Calibri" panose="020F0502020204030204" pitchFamily="34" charset="0"/>
                      </a:endParaRPr>
                    </a:p>
                  </a:txBody>
                  <a:tcPr marL="0" marR="0" marT="0" marB="0" anchor="ctr"/>
                </a:tc>
                <a:tc rowSpan="3">
                  <a:txBody>
                    <a:bodyPr/>
                    <a:lstStyle/>
                    <a:p>
                      <a:pPr algn="ctr" fontAlgn="ctr"/>
                      <a:r>
                        <a:rPr lang="es-CL" sz="600" u="none" strike="noStrike">
                          <a:effectLst/>
                        </a:rPr>
                        <a:t>4</a:t>
                      </a:r>
                      <a:endParaRPr lang="es-CL" sz="600" b="1" i="0" u="none" strike="noStrike">
                        <a:solidFill>
                          <a:srgbClr val="000000"/>
                        </a:solidFill>
                        <a:effectLst/>
                        <a:latin typeface="Calibri" panose="020F0502020204030204" pitchFamily="34" charset="0"/>
                      </a:endParaRPr>
                    </a:p>
                  </a:txBody>
                  <a:tcPr marL="0" marR="0" marT="0" marB="0" anchor="ctr"/>
                </a:tc>
                <a:tc rowSpan="3">
                  <a:txBody>
                    <a:bodyPr/>
                    <a:lstStyle/>
                    <a:p>
                      <a:pPr algn="ctr" fontAlgn="ctr"/>
                      <a:r>
                        <a:rPr lang="es-CL" sz="600" u="none" strike="noStrike">
                          <a:effectLst/>
                        </a:rPr>
                        <a:t>5</a:t>
                      </a:r>
                      <a:endParaRPr lang="es-CL" sz="600" b="1" i="0" u="none" strike="noStrike">
                        <a:solidFill>
                          <a:srgbClr val="000000"/>
                        </a:solidFill>
                        <a:effectLst/>
                        <a:latin typeface="Calibri" panose="020F0502020204030204" pitchFamily="34" charset="0"/>
                      </a:endParaRPr>
                    </a:p>
                  </a:txBody>
                  <a:tcPr marL="0" marR="0" marT="0" marB="0" anchor="ctr"/>
                </a:tc>
                <a:tc rowSpan="3">
                  <a:txBody>
                    <a:bodyPr/>
                    <a:lstStyle/>
                    <a:p>
                      <a:pPr algn="ctr" fontAlgn="ctr"/>
                      <a:r>
                        <a:rPr lang="es-CL" sz="600" u="none" strike="noStrike">
                          <a:effectLst/>
                        </a:rPr>
                        <a:t>6</a:t>
                      </a:r>
                      <a:endParaRPr lang="es-CL" sz="600" b="1" i="0" u="none" strike="noStrike">
                        <a:solidFill>
                          <a:srgbClr val="000000"/>
                        </a:solidFill>
                        <a:effectLst/>
                        <a:latin typeface="Calibri" panose="020F0502020204030204" pitchFamily="34" charset="0"/>
                      </a:endParaRPr>
                    </a:p>
                  </a:txBody>
                  <a:tcPr marL="0" marR="0" marT="0" marB="0" anchor="ctr"/>
                </a:tc>
                <a:tc rowSpan="3">
                  <a:txBody>
                    <a:bodyPr/>
                    <a:lstStyle/>
                    <a:p>
                      <a:pPr algn="ctr" fontAlgn="ctr"/>
                      <a:r>
                        <a:rPr lang="es-CL" sz="600" u="none" strike="noStrike">
                          <a:effectLst/>
                        </a:rPr>
                        <a:t>7</a:t>
                      </a:r>
                      <a:endParaRPr lang="es-CL" sz="600" b="1" i="0" u="none" strike="noStrike">
                        <a:solidFill>
                          <a:srgbClr val="000000"/>
                        </a:solidFill>
                        <a:effectLst/>
                        <a:latin typeface="Calibri" panose="020F0502020204030204" pitchFamily="34" charset="0"/>
                      </a:endParaRPr>
                    </a:p>
                  </a:txBody>
                  <a:tcPr marL="0" marR="0" marT="0" marB="0" anchor="ctr"/>
                </a:tc>
                <a:tc rowSpan="3">
                  <a:txBody>
                    <a:bodyPr/>
                    <a:lstStyle/>
                    <a:p>
                      <a:pPr algn="ctr" fontAlgn="ctr"/>
                      <a:r>
                        <a:rPr lang="es-CL" sz="600" u="none" strike="noStrike">
                          <a:effectLst/>
                        </a:rPr>
                        <a:t>8</a:t>
                      </a:r>
                      <a:endParaRPr lang="es-CL" sz="600" b="1" i="0" u="none" strike="noStrike">
                        <a:solidFill>
                          <a:srgbClr val="000000"/>
                        </a:solidFill>
                        <a:effectLst/>
                        <a:latin typeface="Calibri" panose="020F0502020204030204" pitchFamily="34" charset="0"/>
                      </a:endParaRPr>
                    </a:p>
                  </a:txBody>
                  <a:tcPr marL="0" marR="0" marT="0" marB="0" anchor="ctr"/>
                </a:tc>
                <a:tc rowSpan="3">
                  <a:txBody>
                    <a:bodyPr/>
                    <a:lstStyle/>
                    <a:p>
                      <a:pPr algn="ctr" fontAlgn="ctr"/>
                      <a:r>
                        <a:rPr lang="es-CL" sz="600" u="none" strike="noStrike">
                          <a:effectLst/>
                        </a:rPr>
                        <a:t>9</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10</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Área Plano</a:t>
                      </a:r>
                      <a:endParaRPr lang="es-CL" sz="6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64080238"/>
                  </a:ext>
                </a:extLst>
              </a:tr>
              <a:tr h="208828">
                <a:tc>
                  <a:txBody>
                    <a:bodyPr/>
                    <a:lstStyle/>
                    <a:p>
                      <a:pPr algn="ctr" fontAlgn="ctr"/>
                      <a:r>
                        <a:rPr lang="es-CL" sz="600" u="none" strike="noStrike">
                          <a:effectLst/>
                        </a:rPr>
                        <a:t>(m)</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(FP)</a:t>
                      </a:r>
                      <a:endParaRPr lang="es-CL" sz="600" b="1" i="0" u="none" strike="noStrike">
                        <a:solidFill>
                          <a:srgbClr val="000000"/>
                        </a:solidFill>
                        <a:effectLst/>
                        <a:latin typeface="Calibri" panose="020F0502020204030204" pitchFamily="34" charset="0"/>
                      </a:endParaRPr>
                    </a:p>
                  </a:txBody>
                  <a:tcPr marL="0" marR="0" marT="0" marB="0" anchor="ct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CL" sz="600" u="none" strike="noStrike">
                          <a:effectLst/>
                        </a:rPr>
                        <a:t>(AP)</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Flotación</a:t>
                      </a:r>
                      <a:endParaRPr lang="es-CL" sz="6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997580796"/>
                  </a:ext>
                </a:extLst>
              </a:tr>
              <a:tr h="243632">
                <a:tc>
                  <a:txBody>
                    <a:bodyPr/>
                    <a:lstStyle/>
                    <a:p>
                      <a:pPr algn="l" fontAlgn="ctr"/>
                      <a:r>
                        <a:rPr lang="es-CL" sz="600" u="none" strike="noStrike">
                          <a:effectLst/>
                        </a:rPr>
                        <a:t> </a:t>
                      </a:r>
                      <a:endParaRPr lang="es-CL" sz="600" b="0" i="0" u="none" strike="noStrike">
                        <a:solidFill>
                          <a:srgbClr val="000000"/>
                        </a:solidFill>
                        <a:effectLst/>
                        <a:latin typeface="Aptos Narrow" panose="020B0004020202020204" pitchFamily="34" charset="0"/>
                      </a:endParaRPr>
                    </a:p>
                  </a:txBody>
                  <a:tcPr marL="0" marR="0" marT="0" marB="0" anchor="ctr"/>
                </a:tc>
                <a:tc>
                  <a:txBody>
                    <a:bodyPr/>
                    <a:lstStyle/>
                    <a:p>
                      <a:pPr algn="l" fontAlgn="ctr"/>
                      <a:r>
                        <a:rPr lang="es-CL" sz="600" u="none" strike="noStrike">
                          <a:effectLst/>
                        </a:rPr>
                        <a:t> </a:t>
                      </a:r>
                      <a:endParaRPr lang="es-CL" sz="600" b="0" i="0" u="none" strike="noStrike">
                        <a:solidFill>
                          <a:srgbClr val="000000"/>
                        </a:solidFill>
                        <a:effectLst/>
                        <a:latin typeface="Aptos Narrow" panose="020B0004020202020204" pitchFamily="34" charset="0"/>
                      </a:endParaRPr>
                    </a:p>
                  </a:txBody>
                  <a:tcPr marL="0" marR="0" marT="0" marB="0" anchor="ct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l" fontAlgn="ctr"/>
                      <a:r>
                        <a:rPr lang="es-CL" sz="600" u="none" strike="noStrike">
                          <a:effectLst/>
                        </a:rPr>
                        <a:t> </a:t>
                      </a:r>
                      <a:endParaRPr lang="es-CL" sz="600" b="0" i="0" u="none" strike="noStrike">
                        <a:solidFill>
                          <a:srgbClr val="000000"/>
                        </a:solidFill>
                        <a:effectLst/>
                        <a:latin typeface="Aptos Narrow" panose="020B0004020202020204" pitchFamily="34" charset="0"/>
                      </a:endParaRPr>
                    </a:p>
                  </a:txBody>
                  <a:tcPr marL="0" marR="0" marT="0" marB="0" anchor="ctr"/>
                </a:tc>
                <a:tc>
                  <a:txBody>
                    <a:bodyPr/>
                    <a:lstStyle/>
                    <a:p>
                      <a:pPr algn="ctr" fontAlgn="ctr"/>
                      <a:r>
                        <a:rPr lang="es-CL" sz="600" u="none" strike="noStrike">
                          <a:effectLst/>
                        </a:rPr>
                        <a:t>(m</a:t>
                      </a:r>
                      <a:r>
                        <a:rPr lang="es-CL" sz="600" u="none" strike="noStrike" baseline="30000">
                          <a:effectLst/>
                        </a:rPr>
                        <a:t>2</a:t>
                      </a:r>
                      <a:r>
                        <a:rPr lang="es-CL" sz="600" u="none" strike="noStrike">
                          <a:effectLst/>
                        </a:rPr>
                        <a:t>)</a:t>
                      </a:r>
                      <a:endParaRPr lang="es-CL" sz="6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987408779"/>
                  </a:ext>
                </a:extLst>
              </a:tr>
              <a:tr h="217529">
                <a:tc>
                  <a:txBody>
                    <a:bodyPr/>
                    <a:lstStyle/>
                    <a:p>
                      <a:pPr algn="ctr" fontAlgn="ctr"/>
                      <a:r>
                        <a:rPr lang="es-CL" sz="600" u="none" strike="noStrike">
                          <a:effectLst/>
                        </a:rPr>
                        <a:t>7,32</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0,63</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3,03</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4,9</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5,62</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6,17</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6,82</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7,07</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7,11</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7</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6,71</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6,06</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4, 90</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1.441,22</a:t>
                      </a:r>
                      <a:endParaRPr lang="es-CL"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185014366"/>
                  </a:ext>
                </a:extLst>
              </a:tr>
              <a:tr h="217529">
                <a:tc>
                  <a:txBody>
                    <a:bodyPr/>
                    <a:lstStyle/>
                    <a:p>
                      <a:pPr algn="ctr" fontAlgn="ctr"/>
                      <a:r>
                        <a:rPr lang="es-CL" sz="600" u="none" strike="noStrike">
                          <a:effectLst/>
                        </a:rPr>
                        <a:t>4,88 (DLW)</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0,1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2,11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3,94</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4,73</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5,41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6,4</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6,89</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6,93</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6,63</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5,97</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5,1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3,8</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1.284,48</a:t>
                      </a:r>
                      <a:endParaRPr lang="es-CL" sz="6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485426368"/>
                  </a:ext>
                </a:extLst>
              </a:tr>
              <a:tr h="217529">
                <a:tc>
                  <a:txBody>
                    <a:bodyPr/>
                    <a:lstStyle/>
                    <a:p>
                      <a:pPr algn="ctr" fontAlgn="ctr"/>
                      <a:r>
                        <a:rPr lang="es-CL" sz="600" u="none" strike="noStrike">
                          <a:effectLst/>
                        </a:rPr>
                        <a:t>3,66</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1,76</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3,54</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4,29</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4,97</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6,07</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6,67</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6,64</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6,17</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5,35</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4,01</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1.140,22</a:t>
                      </a:r>
                      <a:endParaRPr lang="es-CL"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850697860"/>
                  </a:ext>
                </a:extLst>
              </a:tr>
              <a:tr h="217529">
                <a:tc>
                  <a:txBody>
                    <a:bodyPr/>
                    <a:lstStyle/>
                    <a:p>
                      <a:pPr algn="ctr" fontAlgn="ctr"/>
                      <a:r>
                        <a:rPr lang="es-CL" sz="600" u="none" strike="noStrike">
                          <a:effectLst/>
                        </a:rPr>
                        <a:t>2,44</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1,47</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3,1</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3,78</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4,4</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5,49</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6,08</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5,86</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4,95</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3,39</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855,98</a:t>
                      </a:r>
                      <a:endParaRPr lang="es-CL"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1430221"/>
                  </a:ext>
                </a:extLst>
              </a:tr>
              <a:tr h="217529">
                <a:tc>
                  <a:txBody>
                    <a:bodyPr/>
                    <a:lstStyle/>
                    <a:p>
                      <a:pPr algn="ctr" fontAlgn="ctr"/>
                      <a:r>
                        <a:rPr lang="es-CL" sz="600" u="none" strike="noStrike">
                          <a:effectLst/>
                        </a:rPr>
                        <a:t>1,22</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1,1</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2,33</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2,82</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3,28</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4,07</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4,41</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3,92</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2,66</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550,92</a:t>
                      </a:r>
                      <a:endParaRPr lang="es-CL"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281457581"/>
                  </a:ext>
                </a:extLst>
              </a:tr>
              <a:tr h="217529">
                <a:tc>
                  <a:txBody>
                    <a:bodyPr/>
                    <a:lstStyle/>
                    <a:p>
                      <a:pPr algn="ctr" fontAlgn="ctr"/>
                      <a:r>
                        <a:rPr lang="es-CL" sz="600" u="none" strike="noStrike">
                          <a:effectLst/>
                        </a:rPr>
                        <a:t>0 (Quilla)</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0,21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0,21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0,21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0,21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0,21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0,21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0,21</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a:effectLst/>
                        </a:rPr>
                        <a:t> </a:t>
                      </a:r>
                      <a:endParaRPr lang="es-CL" sz="6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s-CL" sz="600" u="none" strike="noStrike" dirty="0">
                          <a:effectLst/>
                        </a:rPr>
                        <a:t>29,21</a:t>
                      </a:r>
                      <a:endParaRPr lang="es-CL" sz="600" b="1"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769165243"/>
                  </a:ext>
                </a:extLst>
              </a:tr>
            </a:tbl>
          </a:graphicData>
        </a:graphic>
      </p:graphicFrame>
      <p:pic>
        <p:nvPicPr>
          <p:cNvPr id="6" name="Imagen 5">
            <a:extLst>
              <a:ext uri="{FF2B5EF4-FFF2-40B4-BE49-F238E27FC236}">
                <a16:creationId xmlns:a16="http://schemas.microsoft.com/office/drawing/2014/main" id="{5A61AC2C-619C-FD09-9059-7B1CD500F8AC}"/>
              </a:ext>
            </a:extLst>
          </p:cNvPr>
          <p:cNvPicPr>
            <a:picLocks noChangeAspect="1"/>
          </p:cNvPicPr>
          <p:nvPr/>
        </p:nvPicPr>
        <p:blipFill>
          <a:blip r:embed="rId2"/>
          <a:stretch>
            <a:fillRect/>
          </a:stretch>
        </p:blipFill>
        <p:spPr>
          <a:xfrm flipH="1">
            <a:off x="858112" y="2495507"/>
            <a:ext cx="1479878" cy="2339729"/>
          </a:xfrm>
          <a:prstGeom prst="rect">
            <a:avLst/>
          </a:prstGeom>
        </p:spPr>
      </p:pic>
      <p:pic>
        <p:nvPicPr>
          <p:cNvPr id="8" name="Imagen 7">
            <a:extLst>
              <a:ext uri="{FF2B5EF4-FFF2-40B4-BE49-F238E27FC236}">
                <a16:creationId xmlns:a16="http://schemas.microsoft.com/office/drawing/2014/main" id="{77C02958-71C9-7517-E020-128D9D4964FF}"/>
              </a:ext>
            </a:extLst>
          </p:cNvPr>
          <p:cNvPicPr>
            <a:picLocks noChangeAspect="1"/>
          </p:cNvPicPr>
          <p:nvPr/>
        </p:nvPicPr>
        <p:blipFill>
          <a:blip r:embed="rId3"/>
          <a:stretch>
            <a:fillRect/>
          </a:stretch>
        </p:blipFill>
        <p:spPr>
          <a:xfrm>
            <a:off x="801999" y="5265571"/>
            <a:ext cx="3638975" cy="882451"/>
          </a:xfrm>
          <a:prstGeom prst="rect">
            <a:avLst/>
          </a:prstGeom>
        </p:spPr>
      </p:pic>
      <p:pic>
        <p:nvPicPr>
          <p:cNvPr id="4" name="Marcador de contenido 3">
            <a:extLst>
              <a:ext uri="{FF2B5EF4-FFF2-40B4-BE49-F238E27FC236}">
                <a16:creationId xmlns:a16="http://schemas.microsoft.com/office/drawing/2014/main" id="{52A5BD03-F126-C9D5-0BF5-90B99839FE60}"/>
              </a:ext>
            </a:extLst>
          </p:cNvPr>
          <p:cNvPicPr>
            <a:picLocks noChangeAspect="1"/>
          </p:cNvPicPr>
          <p:nvPr/>
        </p:nvPicPr>
        <p:blipFill>
          <a:blip r:embed="rId4"/>
          <a:stretch>
            <a:fillRect/>
          </a:stretch>
        </p:blipFill>
        <p:spPr>
          <a:xfrm>
            <a:off x="6452380" y="3588484"/>
            <a:ext cx="3899934" cy="2846952"/>
          </a:xfrm>
          <a:prstGeom prst="rect">
            <a:avLst/>
          </a:prstGeom>
        </p:spPr>
      </p:pic>
      <p:pic>
        <p:nvPicPr>
          <p:cNvPr id="10" name="Imagen 9">
            <a:extLst>
              <a:ext uri="{FF2B5EF4-FFF2-40B4-BE49-F238E27FC236}">
                <a16:creationId xmlns:a16="http://schemas.microsoft.com/office/drawing/2014/main" id="{DE3D9C22-9FB4-CC56-BE5A-57D1926E3297}"/>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59237" y="483324"/>
            <a:ext cx="388620" cy="19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2897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1 Marcador de contenido">
            <a:extLst>
              <a:ext uri="{FF2B5EF4-FFF2-40B4-BE49-F238E27FC236}">
                <a16:creationId xmlns:a16="http://schemas.microsoft.com/office/drawing/2014/main" id="{13887B53-0C6D-0692-F785-B03BB921673E}"/>
              </a:ext>
            </a:extLst>
          </p:cNvPr>
          <p:cNvGraphicFramePr>
            <a:graphicFrameLocks noGrp="1"/>
          </p:cNvGraphicFramePr>
          <p:nvPr>
            <p:ph idx="1"/>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Título"/>
          <p:cNvSpPr>
            <a:spLocks noGrp="1"/>
          </p:cNvSpPr>
          <p:nvPr>
            <p:ph type="title"/>
          </p:nvPr>
        </p:nvSpPr>
        <p:spPr/>
        <p:txBody>
          <a:bodyPr>
            <a:normAutofit/>
          </a:bodyPr>
          <a:lstStyle/>
          <a:p>
            <a:r>
              <a:rPr lang="es-CL" dirty="0"/>
              <a:t>Aplicación Integración Numérica</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C8C6078-B9FC-62D3-82A6-AED0C1C0C0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23CF07-AAA9-DC0B-9E00-84313AE453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2 Título"/>
          <p:cNvSpPr>
            <a:spLocks noGrp="1"/>
          </p:cNvSpPr>
          <p:nvPr>
            <p:ph type="title"/>
          </p:nvPr>
        </p:nvSpPr>
        <p:spPr>
          <a:xfrm>
            <a:off x="1952481" y="800783"/>
            <a:ext cx="8278891" cy="1323867"/>
          </a:xfrm>
        </p:spPr>
        <p:txBody>
          <a:bodyPr anchor="b">
            <a:normAutofit/>
          </a:bodyPr>
          <a:lstStyle/>
          <a:p>
            <a:r>
              <a:rPr lang="es-CL"/>
              <a:t>Realización del Cálculo numérico</a:t>
            </a:r>
            <a:br>
              <a:rPr lang="es-CL"/>
            </a:br>
            <a:r>
              <a:rPr lang="es-CL"/>
              <a:t>Capítulo 2 - Sección 2.9 </a:t>
            </a:r>
            <a:endParaRPr lang="es-CL" dirty="0"/>
          </a:p>
        </p:txBody>
      </p:sp>
      <p:sp>
        <p:nvSpPr>
          <p:cNvPr id="2" name="1 Marcador de contenido"/>
          <p:cNvSpPr>
            <a:spLocks noGrp="1"/>
          </p:cNvSpPr>
          <p:nvPr>
            <p:ph idx="1"/>
          </p:nvPr>
        </p:nvSpPr>
        <p:spPr>
          <a:xfrm>
            <a:off x="1952481" y="2495774"/>
            <a:ext cx="8278892" cy="3273426"/>
          </a:xfrm>
        </p:spPr>
        <p:txBody>
          <a:bodyPr>
            <a:normAutofit/>
          </a:bodyPr>
          <a:lstStyle/>
          <a:p>
            <a:r>
              <a:rPr lang="es-CL" sz="1800"/>
              <a:t>Procedimiento:</a:t>
            </a:r>
          </a:p>
          <a:p>
            <a:pPr lvl="1"/>
            <a:r>
              <a:rPr lang="es-CL"/>
              <a:t>Haga un dibujo a mano alzada de lo que quiere calcular.</a:t>
            </a:r>
          </a:p>
          <a:p>
            <a:pPr lvl="1"/>
            <a:r>
              <a:rPr lang="es-CL"/>
              <a:t>Muestre en él el elemento diferencial que quiere utilizar.</a:t>
            </a:r>
          </a:p>
          <a:p>
            <a:pPr lvl="1"/>
            <a:r>
              <a:rPr lang="es-CL"/>
              <a:t>Marque adecuadamente los ejes de referencia en su dibujo.</a:t>
            </a:r>
          </a:p>
          <a:p>
            <a:pPr lvl="1"/>
            <a:r>
              <a:rPr lang="es-CL"/>
              <a:t>Escriba la ecuación generalizada con los mismos signos que utilizó en el dibujo.</a:t>
            </a:r>
          </a:p>
          <a:p>
            <a:pPr lvl="1"/>
            <a:r>
              <a:rPr lang="es-CL"/>
              <a:t>Convierta la integral en una ecuación de Simpson.</a:t>
            </a:r>
          </a:p>
          <a:p>
            <a:pPr lvl="1"/>
            <a:r>
              <a:rPr lang="es-CL"/>
              <a:t>Resuelva sustituyendo cada número en la ecuación.</a:t>
            </a:r>
            <a:endParaRPr lang="es-CL" dirty="0"/>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Ecuaciones para Cálculo numérico</a:t>
            </a:r>
            <a:br>
              <a:rPr lang="es-CL" dirty="0"/>
            </a:br>
            <a:r>
              <a:rPr lang="es-CL" sz="3100" dirty="0"/>
              <a:t>Capítulo 2 - Sección 2.9 </a:t>
            </a:r>
            <a:endParaRPr lang="es-CL" dirty="0"/>
          </a:p>
        </p:txBody>
      </p:sp>
      <p:sp>
        <p:nvSpPr>
          <p:cNvPr id="5" name="4 Marcador de contenido"/>
          <p:cNvSpPr>
            <a:spLocks noGrp="1"/>
          </p:cNvSpPr>
          <p:nvPr>
            <p:ph sz="quarter" idx="2"/>
          </p:nvPr>
        </p:nvSpPr>
        <p:spPr>
          <a:xfrm>
            <a:off x="609600" y="1444294"/>
            <a:ext cx="5411788" cy="5056540"/>
          </a:xfrm>
        </p:spPr>
        <p:txBody>
          <a:bodyPr>
            <a:normAutofit/>
          </a:bodyPr>
          <a:lstStyle/>
          <a:p>
            <a:r>
              <a:rPr lang="es-CL" dirty="0"/>
              <a:t>Área Plano de flotación</a:t>
            </a:r>
          </a:p>
          <a:p>
            <a:pPr lvl="1"/>
            <a:r>
              <a:rPr lang="es-CL" dirty="0" err="1"/>
              <a:t>A</a:t>
            </a:r>
            <a:r>
              <a:rPr lang="es-CL" baseline="-25000" dirty="0" err="1"/>
              <a:t>wp</a:t>
            </a:r>
            <a:r>
              <a:rPr lang="es-CL" dirty="0"/>
              <a:t>=2∫y(x) </a:t>
            </a:r>
            <a:r>
              <a:rPr lang="es-CL" dirty="0" err="1"/>
              <a:t>dx</a:t>
            </a:r>
            <a:r>
              <a:rPr lang="es-CL" dirty="0"/>
              <a:t> corresponde a la integración de las medias mangas por la sección o estación (Como son medias mangas, el resultado se multiplica por 2 para obtener el área completa)</a:t>
            </a:r>
          </a:p>
          <a:p>
            <a:pPr>
              <a:spcBef>
                <a:spcPts val="4800"/>
              </a:spcBef>
            </a:pPr>
            <a:r>
              <a:rPr lang="es-CL" dirty="0"/>
              <a:t>Área de sección</a:t>
            </a:r>
          </a:p>
          <a:p>
            <a:pPr lvl="1"/>
            <a:r>
              <a:rPr lang="es-CL" dirty="0"/>
              <a:t>A </a:t>
            </a:r>
            <a:r>
              <a:rPr lang="es-CL" baseline="-25000" dirty="0" err="1"/>
              <a:t>secc</a:t>
            </a:r>
            <a:r>
              <a:rPr lang="es-CL" dirty="0"/>
              <a:t>=2</a:t>
            </a:r>
            <a:r>
              <a:rPr lang="es-CL" dirty="0">
                <a:latin typeface="Symbol" pitchFamily="18" charset="2"/>
              </a:rPr>
              <a:t>ò</a:t>
            </a:r>
            <a:r>
              <a:rPr lang="es-CL" dirty="0"/>
              <a:t>y(z)</a:t>
            </a:r>
            <a:r>
              <a:rPr lang="es-CL" dirty="0" err="1"/>
              <a:t>dz</a:t>
            </a:r>
            <a:r>
              <a:rPr lang="es-CL" dirty="0"/>
              <a:t>; donde la integral es la media manga por cada línea de agua</a:t>
            </a:r>
          </a:p>
          <a:p>
            <a:pPr lvl="1"/>
            <a:endParaRPr lang="es-CL" dirty="0"/>
          </a:p>
          <a:p>
            <a:endParaRPr lang="es-CL" dirty="0"/>
          </a:p>
        </p:txBody>
      </p:sp>
      <p:grpSp>
        <p:nvGrpSpPr>
          <p:cNvPr id="8" name="Group 81"/>
          <p:cNvGrpSpPr>
            <a:grpSpLocks noGrp="1"/>
          </p:cNvGrpSpPr>
          <p:nvPr/>
        </p:nvGrpSpPr>
        <p:grpSpPr bwMode="auto">
          <a:xfrm>
            <a:off x="6628492" y="1598769"/>
            <a:ext cx="4119792" cy="2183217"/>
            <a:chOff x="3278" y="784"/>
            <a:chExt cx="3565" cy="1520"/>
          </a:xfrm>
        </p:grpSpPr>
        <p:sp>
          <p:nvSpPr>
            <p:cNvPr id="9" name="Rectangle 19"/>
            <p:cNvSpPr>
              <a:spLocks noChangeArrowheads="1"/>
            </p:cNvSpPr>
            <p:nvPr/>
          </p:nvSpPr>
          <p:spPr bwMode="auto">
            <a:xfrm>
              <a:off x="4823" y="1365"/>
              <a:ext cx="2020" cy="258"/>
            </a:xfrm>
            <a:prstGeom prst="rect">
              <a:avLst/>
            </a:prstGeom>
            <a:noFill/>
            <a:ln w="12700">
              <a:noFill/>
              <a:miter lim="800000"/>
              <a:headEnd/>
              <a:tailEnd/>
            </a:ln>
            <a:effectLst/>
          </p:spPr>
          <p:txBody>
            <a:bodyPr wrap="none" lIns="90488" tIns="44450" rIns="90488" bIns="44450">
              <a:spAutoFit/>
            </a:bodyPr>
            <a:lstStyle/>
            <a:p>
              <a:pPr eaLnBrk="0" hangingPunct="0"/>
              <a:r>
                <a:rPr lang="es-CL" sz="1200" dirty="0" err="1">
                  <a:latin typeface="Times New Roman" pitchFamily="18" charset="0"/>
                </a:rPr>
                <a:t>dx</a:t>
              </a:r>
              <a:r>
                <a:rPr lang="es-CL" sz="1200" dirty="0">
                  <a:latin typeface="Times New Roman" pitchFamily="18" charset="0"/>
                </a:rPr>
                <a:t>= Espacio entre estaciones</a:t>
              </a:r>
            </a:p>
          </p:txBody>
        </p:sp>
        <p:grpSp>
          <p:nvGrpSpPr>
            <p:cNvPr id="10" name="Group 80"/>
            <p:cNvGrpSpPr>
              <a:grpSpLocks/>
            </p:cNvGrpSpPr>
            <p:nvPr/>
          </p:nvGrpSpPr>
          <p:grpSpPr bwMode="auto">
            <a:xfrm>
              <a:off x="3278" y="784"/>
              <a:ext cx="2797" cy="1520"/>
              <a:chOff x="3278" y="64"/>
              <a:chExt cx="2797" cy="1520"/>
            </a:xfrm>
          </p:grpSpPr>
          <p:sp>
            <p:nvSpPr>
              <p:cNvPr id="11" name="Rectangle 11"/>
              <p:cNvSpPr>
                <a:spLocks noChangeArrowheads="1"/>
              </p:cNvSpPr>
              <p:nvPr/>
            </p:nvSpPr>
            <p:spPr bwMode="auto">
              <a:xfrm>
                <a:off x="3278" y="390"/>
                <a:ext cx="709" cy="606"/>
              </a:xfrm>
              <a:prstGeom prst="rect">
                <a:avLst/>
              </a:prstGeom>
              <a:noFill/>
              <a:ln w="12700">
                <a:noFill/>
                <a:miter lim="800000"/>
                <a:headEnd/>
                <a:tailEnd/>
              </a:ln>
              <a:effectLst/>
            </p:spPr>
            <p:txBody>
              <a:bodyPr wrap="none" lIns="90488" tIns="44450" rIns="90488" bIns="44450">
                <a:spAutoFit/>
              </a:bodyPr>
              <a:lstStyle/>
              <a:p>
                <a:pPr eaLnBrk="0" hangingPunct="0"/>
                <a:r>
                  <a:rPr lang="es-CL" sz="1200" dirty="0">
                    <a:latin typeface="Times New Roman" pitchFamily="18" charset="0"/>
                  </a:rPr>
                  <a:t>Medias </a:t>
                </a:r>
              </a:p>
              <a:p>
                <a:pPr eaLnBrk="0" hangingPunct="0"/>
                <a:r>
                  <a:rPr lang="es-CL" sz="1200" dirty="0">
                    <a:latin typeface="Times New Roman" pitchFamily="18" charset="0"/>
                  </a:rPr>
                  <a:t>mangas </a:t>
                </a:r>
              </a:p>
              <a:p>
                <a:pPr eaLnBrk="0" hangingPunct="0"/>
                <a:r>
                  <a:rPr lang="es-CL" sz="1200" dirty="0">
                    <a:latin typeface="Times New Roman" pitchFamily="18" charset="0"/>
                  </a:rPr>
                  <a:t>(</a:t>
                </a:r>
                <a:r>
                  <a:rPr lang="es-CL" sz="1200" dirty="0" err="1">
                    <a:latin typeface="Times New Roman" pitchFamily="18" charset="0"/>
                  </a:rPr>
                  <a:t>mts</a:t>
                </a:r>
                <a:r>
                  <a:rPr lang="es-CL" sz="1200" dirty="0">
                    <a:latin typeface="Times New Roman" pitchFamily="18" charset="0"/>
                  </a:rPr>
                  <a:t>)</a:t>
                </a:r>
              </a:p>
            </p:txBody>
          </p:sp>
          <p:grpSp>
            <p:nvGrpSpPr>
              <p:cNvPr id="12" name="Group 79"/>
              <p:cNvGrpSpPr>
                <a:grpSpLocks/>
              </p:cNvGrpSpPr>
              <p:nvPr/>
            </p:nvGrpSpPr>
            <p:grpSpPr bwMode="auto">
              <a:xfrm>
                <a:off x="3792" y="64"/>
                <a:ext cx="2283" cy="1520"/>
                <a:chOff x="3792" y="112"/>
                <a:chExt cx="2283" cy="1520"/>
              </a:xfrm>
            </p:grpSpPr>
            <p:sp>
              <p:nvSpPr>
                <p:cNvPr id="13" name="Line 6"/>
                <p:cNvSpPr>
                  <a:spLocks noChangeShapeType="1"/>
                </p:cNvSpPr>
                <p:nvPr/>
              </p:nvSpPr>
              <p:spPr bwMode="auto">
                <a:xfrm flipV="1">
                  <a:off x="3888" y="505"/>
                  <a:ext cx="0" cy="576"/>
                </a:xfrm>
                <a:prstGeom prst="line">
                  <a:avLst/>
                </a:prstGeom>
                <a:noFill/>
                <a:ln w="12700">
                  <a:solidFill>
                    <a:schemeClr val="tx1"/>
                  </a:solidFill>
                  <a:round/>
                  <a:headEnd/>
                  <a:tailEnd type="triangle" w="med" len="med"/>
                </a:ln>
                <a:effectLst/>
              </p:spPr>
              <p:txBody>
                <a:bodyPr/>
                <a:lstStyle/>
                <a:p>
                  <a:endParaRPr lang="es-CL"/>
                </a:p>
              </p:txBody>
            </p:sp>
            <p:sp>
              <p:nvSpPr>
                <p:cNvPr id="14" name="Line 7"/>
                <p:cNvSpPr>
                  <a:spLocks noChangeShapeType="1"/>
                </p:cNvSpPr>
                <p:nvPr/>
              </p:nvSpPr>
              <p:spPr bwMode="auto">
                <a:xfrm>
                  <a:off x="3888" y="1081"/>
                  <a:ext cx="1392" cy="0"/>
                </a:xfrm>
                <a:prstGeom prst="line">
                  <a:avLst/>
                </a:prstGeom>
                <a:noFill/>
                <a:ln w="12700">
                  <a:solidFill>
                    <a:schemeClr val="tx1"/>
                  </a:solidFill>
                  <a:round/>
                  <a:headEnd/>
                  <a:tailEnd type="triangle" w="med" len="med"/>
                </a:ln>
                <a:effectLst/>
              </p:spPr>
              <p:txBody>
                <a:bodyPr/>
                <a:lstStyle/>
                <a:p>
                  <a:endParaRPr lang="es-CL"/>
                </a:p>
              </p:txBody>
            </p:sp>
            <p:sp>
              <p:nvSpPr>
                <p:cNvPr id="15" name="Arc 8"/>
                <p:cNvSpPr>
                  <a:spLocks/>
                </p:cNvSpPr>
                <p:nvPr/>
              </p:nvSpPr>
              <p:spPr bwMode="auto">
                <a:xfrm>
                  <a:off x="3888" y="505"/>
                  <a:ext cx="1344" cy="576"/>
                </a:xfrm>
                <a:custGeom>
                  <a:avLst/>
                  <a:gdLst>
                    <a:gd name="G0" fmla="+- 21600 0 0"/>
                    <a:gd name="G1" fmla="+- 21600 0 0"/>
                    <a:gd name="G2" fmla="+- 21600 0 0"/>
                    <a:gd name="T0" fmla="*/ 0 w 21600"/>
                    <a:gd name="T1" fmla="*/ 21600 h 21600"/>
                    <a:gd name="T2" fmla="*/ 21568 w 21600"/>
                    <a:gd name="T3" fmla="*/ 0 h 21600"/>
                    <a:gd name="T4" fmla="*/ 21600 w 21600"/>
                    <a:gd name="T5" fmla="*/ 21600 h 21600"/>
                  </a:gdLst>
                  <a:ahLst/>
                  <a:cxnLst>
                    <a:cxn ang="0">
                      <a:pos x="T0" y="T1"/>
                    </a:cxn>
                    <a:cxn ang="0">
                      <a:pos x="T2" y="T3"/>
                    </a:cxn>
                    <a:cxn ang="0">
                      <a:pos x="T4" y="T5"/>
                    </a:cxn>
                  </a:cxnLst>
                  <a:rect l="0" t="0" r="r" b="b"/>
                  <a:pathLst>
                    <a:path w="21600" h="21600" fill="none" extrusionOk="0">
                      <a:moveTo>
                        <a:pt x="0" y="21600"/>
                      </a:moveTo>
                      <a:cubicBezTo>
                        <a:pt x="0" y="9683"/>
                        <a:pt x="9651" y="17"/>
                        <a:pt x="21568" y="0"/>
                      </a:cubicBezTo>
                    </a:path>
                    <a:path w="21600" h="21600" stroke="0" extrusionOk="0">
                      <a:moveTo>
                        <a:pt x="0" y="21600"/>
                      </a:moveTo>
                      <a:cubicBezTo>
                        <a:pt x="0" y="9683"/>
                        <a:pt x="9651" y="17"/>
                        <a:pt x="21568" y="0"/>
                      </a:cubicBezTo>
                      <a:lnTo>
                        <a:pt x="21600" y="21600"/>
                      </a:lnTo>
                      <a:close/>
                    </a:path>
                  </a:pathLst>
                </a:custGeom>
                <a:noFill/>
                <a:ln w="12700" cap="rnd">
                  <a:solidFill>
                    <a:schemeClr val="tx1"/>
                  </a:solidFill>
                  <a:round/>
                  <a:headEnd/>
                  <a:tailEnd/>
                </a:ln>
                <a:effectLst/>
              </p:spPr>
              <p:txBody>
                <a:bodyPr/>
                <a:lstStyle/>
                <a:p>
                  <a:endParaRPr lang="es-CL"/>
                </a:p>
              </p:txBody>
            </p:sp>
            <p:sp>
              <p:nvSpPr>
                <p:cNvPr id="16" name="Rectangle 9"/>
                <p:cNvSpPr>
                  <a:spLocks noChangeArrowheads="1"/>
                </p:cNvSpPr>
                <p:nvPr/>
              </p:nvSpPr>
              <p:spPr bwMode="auto">
                <a:xfrm>
                  <a:off x="5270" y="1008"/>
                  <a:ext cx="300" cy="258"/>
                </a:xfrm>
                <a:prstGeom prst="rect">
                  <a:avLst/>
                </a:prstGeom>
                <a:noFill/>
                <a:ln w="12700">
                  <a:noFill/>
                  <a:miter lim="800000"/>
                  <a:headEnd/>
                  <a:tailEnd/>
                </a:ln>
                <a:effectLst/>
              </p:spPr>
              <p:txBody>
                <a:bodyPr wrap="none" lIns="90488" tIns="44450" rIns="90488" bIns="44450">
                  <a:spAutoFit/>
                </a:bodyPr>
                <a:lstStyle/>
                <a:p>
                  <a:pPr eaLnBrk="0" hangingPunct="0"/>
                  <a:r>
                    <a:rPr lang="es-CL" sz="1200">
                      <a:latin typeface="Times New Roman" pitchFamily="18" charset="0"/>
                    </a:rPr>
                    <a:t>X</a:t>
                  </a:r>
                </a:p>
              </p:txBody>
            </p:sp>
            <p:sp>
              <p:nvSpPr>
                <p:cNvPr id="17" name="Rectangle 10"/>
                <p:cNvSpPr>
                  <a:spLocks noChangeArrowheads="1"/>
                </p:cNvSpPr>
                <p:nvPr/>
              </p:nvSpPr>
              <p:spPr bwMode="auto">
                <a:xfrm>
                  <a:off x="3799" y="380"/>
                  <a:ext cx="300" cy="258"/>
                </a:xfrm>
                <a:prstGeom prst="rect">
                  <a:avLst/>
                </a:prstGeom>
                <a:noFill/>
                <a:ln w="12700">
                  <a:noFill/>
                  <a:miter lim="800000"/>
                  <a:headEnd/>
                  <a:tailEnd/>
                </a:ln>
                <a:effectLst/>
              </p:spPr>
              <p:txBody>
                <a:bodyPr wrap="none" lIns="90488" tIns="44450" rIns="90488" bIns="44450">
                  <a:spAutoFit/>
                </a:bodyPr>
                <a:lstStyle/>
                <a:p>
                  <a:pPr eaLnBrk="0" hangingPunct="0"/>
                  <a:r>
                    <a:rPr lang="es-CL" sz="1200">
                      <a:latin typeface="Times New Roman" pitchFamily="18" charset="0"/>
                    </a:rPr>
                    <a:t>Y</a:t>
                  </a:r>
                </a:p>
              </p:txBody>
            </p:sp>
            <p:sp>
              <p:nvSpPr>
                <p:cNvPr id="18" name="Rectangle 12"/>
                <p:cNvSpPr>
                  <a:spLocks noChangeArrowheads="1"/>
                </p:cNvSpPr>
                <p:nvPr/>
              </p:nvSpPr>
              <p:spPr bwMode="auto">
                <a:xfrm>
                  <a:off x="4422" y="1056"/>
                  <a:ext cx="864" cy="258"/>
                </a:xfrm>
                <a:prstGeom prst="rect">
                  <a:avLst/>
                </a:prstGeom>
                <a:noFill/>
                <a:ln w="12700">
                  <a:noFill/>
                  <a:miter lim="800000"/>
                  <a:headEnd/>
                  <a:tailEnd/>
                </a:ln>
                <a:effectLst/>
              </p:spPr>
              <p:txBody>
                <a:bodyPr wrap="none" lIns="90488" tIns="44450" rIns="90488" bIns="44450">
                  <a:spAutoFit/>
                </a:bodyPr>
                <a:lstStyle/>
                <a:p>
                  <a:pPr eaLnBrk="0" hangingPunct="0"/>
                  <a:r>
                    <a:rPr lang="es-CL" sz="1200">
                      <a:latin typeface="Times New Roman" pitchFamily="18" charset="0"/>
                    </a:rPr>
                    <a:t>Estaciones</a:t>
                  </a:r>
                </a:p>
              </p:txBody>
            </p:sp>
            <p:sp>
              <p:nvSpPr>
                <p:cNvPr id="19" name="Line 13"/>
                <p:cNvSpPr>
                  <a:spLocks noChangeShapeType="1"/>
                </p:cNvSpPr>
                <p:nvPr/>
              </p:nvSpPr>
              <p:spPr bwMode="auto">
                <a:xfrm flipV="1">
                  <a:off x="4560" y="601"/>
                  <a:ext cx="0" cy="480"/>
                </a:xfrm>
                <a:prstGeom prst="line">
                  <a:avLst/>
                </a:prstGeom>
                <a:noFill/>
                <a:ln w="12700">
                  <a:solidFill>
                    <a:schemeClr val="tx1"/>
                  </a:solidFill>
                  <a:round/>
                  <a:headEnd/>
                  <a:tailEnd type="triangle" w="med" len="med"/>
                </a:ln>
                <a:effectLst/>
              </p:spPr>
              <p:txBody>
                <a:bodyPr/>
                <a:lstStyle/>
                <a:p>
                  <a:endParaRPr lang="es-CL"/>
                </a:p>
              </p:txBody>
            </p:sp>
            <p:sp>
              <p:nvSpPr>
                <p:cNvPr id="20" name="Line 14"/>
                <p:cNvSpPr>
                  <a:spLocks noChangeShapeType="1"/>
                </p:cNvSpPr>
                <p:nvPr/>
              </p:nvSpPr>
              <p:spPr bwMode="auto">
                <a:xfrm>
                  <a:off x="4512" y="601"/>
                  <a:ext cx="0" cy="480"/>
                </a:xfrm>
                <a:prstGeom prst="line">
                  <a:avLst/>
                </a:prstGeom>
                <a:noFill/>
                <a:ln w="12700">
                  <a:solidFill>
                    <a:schemeClr val="tx1"/>
                  </a:solidFill>
                  <a:round/>
                  <a:headEnd/>
                  <a:tailEnd/>
                </a:ln>
                <a:effectLst/>
              </p:spPr>
              <p:txBody>
                <a:bodyPr/>
                <a:lstStyle/>
                <a:p>
                  <a:endParaRPr lang="es-CL"/>
                </a:p>
              </p:txBody>
            </p:sp>
            <p:sp>
              <p:nvSpPr>
                <p:cNvPr id="21" name="Line 15"/>
                <p:cNvSpPr>
                  <a:spLocks noChangeShapeType="1"/>
                </p:cNvSpPr>
                <p:nvPr/>
              </p:nvSpPr>
              <p:spPr bwMode="auto">
                <a:xfrm>
                  <a:off x="4608" y="601"/>
                  <a:ext cx="0" cy="480"/>
                </a:xfrm>
                <a:prstGeom prst="line">
                  <a:avLst/>
                </a:prstGeom>
                <a:noFill/>
                <a:ln w="12700">
                  <a:solidFill>
                    <a:schemeClr val="tx1"/>
                  </a:solidFill>
                  <a:round/>
                  <a:headEnd/>
                  <a:tailEnd/>
                </a:ln>
                <a:effectLst/>
              </p:spPr>
              <p:txBody>
                <a:bodyPr/>
                <a:lstStyle/>
                <a:p>
                  <a:endParaRPr lang="es-CL"/>
                </a:p>
              </p:txBody>
            </p:sp>
            <p:sp>
              <p:nvSpPr>
                <p:cNvPr id="22" name="Rectangle 16"/>
                <p:cNvSpPr>
                  <a:spLocks noChangeArrowheads="1"/>
                </p:cNvSpPr>
                <p:nvPr/>
              </p:nvSpPr>
              <p:spPr bwMode="auto">
                <a:xfrm>
                  <a:off x="4416" y="432"/>
                  <a:ext cx="450" cy="258"/>
                </a:xfrm>
                <a:prstGeom prst="rect">
                  <a:avLst/>
                </a:prstGeom>
                <a:noFill/>
                <a:ln w="12700">
                  <a:noFill/>
                  <a:miter lim="800000"/>
                  <a:headEnd/>
                  <a:tailEnd/>
                </a:ln>
                <a:effectLst/>
              </p:spPr>
              <p:txBody>
                <a:bodyPr wrap="none" lIns="90488" tIns="44450" rIns="90488" bIns="44450">
                  <a:spAutoFit/>
                </a:bodyPr>
                <a:lstStyle/>
                <a:p>
                  <a:pPr eaLnBrk="0" hangingPunct="0"/>
                  <a:r>
                    <a:rPr lang="es-CL" sz="1200" dirty="0">
                      <a:latin typeface="Times New Roman" pitchFamily="18" charset="0"/>
                    </a:rPr>
                    <a:t>y(x)</a:t>
                  </a:r>
                </a:p>
              </p:txBody>
            </p:sp>
            <p:sp>
              <p:nvSpPr>
                <p:cNvPr id="23" name="Line 17"/>
                <p:cNvSpPr>
                  <a:spLocks noChangeShapeType="1"/>
                </p:cNvSpPr>
                <p:nvPr/>
              </p:nvSpPr>
              <p:spPr bwMode="auto">
                <a:xfrm>
                  <a:off x="4368" y="793"/>
                  <a:ext cx="144" cy="0"/>
                </a:xfrm>
                <a:prstGeom prst="line">
                  <a:avLst/>
                </a:prstGeom>
                <a:noFill/>
                <a:ln w="12700">
                  <a:solidFill>
                    <a:schemeClr val="tx1"/>
                  </a:solidFill>
                  <a:round/>
                  <a:headEnd/>
                  <a:tailEnd type="triangle" w="med" len="med"/>
                </a:ln>
                <a:effectLst/>
              </p:spPr>
              <p:txBody>
                <a:bodyPr/>
                <a:lstStyle/>
                <a:p>
                  <a:endParaRPr lang="es-CL"/>
                </a:p>
              </p:txBody>
            </p:sp>
            <p:sp>
              <p:nvSpPr>
                <p:cNvPr id="24" name="Line 18"/>
                <p:cNvSpPr>
                  <a:spLocks noChangeShapeType="1"/>
                </p:cNvSpPr>
                <p:nvPr/>
              </p:nvSpPr>
              <p:spPr bwMode="auto">
                <a:xfrm flipH="1">
                  <a:off x="4608" y="793"/>
                  <a:ext cx="144" cy="0"/>
                </a:xfrm>
                <a:prstGeom prst="line">
                  <a:avLst/>
                </a:prstGeom>
                <a:noFill/>
                <a:ln w="12700">
                  <a:solidFill>
                    <a:schemeClr val="tx1"/>
                  </a:solidFill>
                  <a:round/>
                  <a:headEnd/>
                  <a:tailEnd type="triangle" w="med" len="med"/>
                </a:ln>
                <a:effectLst/>
              </p:spPr>
              <p:txBody>
                <a:bodyPr/>
                <a:lstStyle/>
                <a:p>
                  <a:endParaRPr lang="es-CL"/>
                </a:p>
              </p:txBody>
            </p:sp>
            <p:sp>
              <p:nvSpPr>
                <p:cNvPr id="25" name="Line 20"/>
                <p:cNvSpPr>
                  <a:spLocks noChangeShapeType="1"/>
                </p:cNvSpPr>
                <p:nvPr/>
              </p:nvSpPr>
              <p:spPr bwMode="auto">
                <a:xfrm>
                  <a:off x="5218" y="502"/>
                  <a:ext cx="0" cy="576"/>
                </a:xfrm>
                <a:prstGeom prst="line">
                  <a:avLst/>
                </a:prstGeom>
                <a:noFill/>
                <a:ln w="12700">
                  <a:solidFill>
                    <a:schemeClr val="tx1"/>
                  </a:solidFill>
                  <a:round/>
                  <a:headEnd/>
                  <a:tailEnd/>
                </a:ln>
                <a:effectLst/>
              </p:spPr>
              <p:txBody>
                <a:bodyPr/>
                <a:lstStyle/>
                <a:p>
                  <a:endParaRPr lang="es-CL"/>
                </a:p>
              </p:txBody>
            </p:sp>
            <p:sp>
              <p:nvSpPr>
                <p:cNvPr id="26" name="Rectangle 21"/>
                <p:cNvSpPr>
                  <a:spLocks noChangeArrowheads="1"/>
                </p:cNvSpPr>
                <p:nvPr/>
              </p:nvSpPr>
              <p:spPr bwMode="auto">
                <a:xfrm>
                  <a:off x="3792" y="1056"/>
                  <a:ext cx="266" cy="258"/>
                </a:xfrm>
                <a:prstGeom prst="rect">
                  <a:avLst/>
                </a:prstGeom>
                <a:noFill/>
                <a:ln w="12700">
                  <a:noFill/>
                  <a:miter lim="800000"/>
                  <a:headEnd/>
                  <a:tailEnd/>
                </a:ln>
                <a:effectLst/>
              </p:spPr>
              <p:txBody>
                <a:bodyPr wrap="none" lIns="90488" tIns="44450" rIns="90488" bIns="44450">
                  <a:spAutoFit/>
                </a:bodyPr>
                <a:lstStyle/>
                <a:p>
                  <a:pPr eaLnBrk="0" hangingPunct="0"/>
                  <a:r>
                    <a:rPr lang="es-CL" sz="1200">
                      <a:latin typeface="Times New Roman" pitchFamily="18" charset="0"/>
                    </a:rPr>
                    <a:t>0</a:t>
                  </a:r>
                </a:p>
              </p:txBody>
            </p:sp>
            <p:sp>
              <p:nvSpPr>
                <p:cNvPr id="27" name="Arc 38"/>
                <p:cNvSpPr>
                  <a:spLocks/>
                </p:cNvSpPr>
                <p:nvPr/>
              </p:nvSpPr>
              <p:spPr bwMode="auto">
                <a:xfrm>
                  <a:off x="3888" y="1056"/>
                  <a:ext cx="1344" cy="576"/>
                </a:xfrm>
                <a:custGeom>
                  <a:avLst/>
                  <a:gdLst>
                    <a:gd name="G0" fmla="+- 21600 0 0"/>
                    <a:gd name="G1" fmla="+- 0 0 0"/>
                    <a:gd name="G2" fmla="+- 21600 0 0"/>
                    <a:gd name="T0" fmla="*/ 21568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fill="none" extrusionOk="0">
                      <a:moveTo>
                        <a:pt x="21568" y="21599"/>
                      </a:moveTo>
                      <a:cubicBezTo>
                        <a:pt x="9651" y="21582"/>
                        <a:pt x="0" y="11916"/>
                        <a:pt x="0" y="0"/>
                      </a:cubicBezTo>
                    </a:path>
                    <a:path w="21600" h="21600" stroke="0" extrusionOk="0">
                      <a:moveTo>
                        <a:pt x="21568" y="21599"/>
                      </a:moveTo>
                      <a:cubicBezTo>
                        <a:pt x="9651" y="21582"/>
                        <a:pt x="0" y="11916"/>
                        <a:pt x="0" y="0"/>
                      </a:cubicBezTo>
                      <a:lnTo>
                        <a:pt x="21600" y="0"/>
                      </a:lnTo>
                      <a:close/>
                    </a:path>
                  </a:pathLst>
                </a:custGeom>
                <a:noFill/>
                <a:ln w="12700" cap="rnd">
                  <a:solidFill>
                    <a:schemeClr val="tx1"/>
                  </a:solidFill>
                  <a:prstDash val="sysDot"/>
                  <a:round/>
                  <a:headEnd/>
                  <a:tailEnd/>
                </a:ln>
                <a:effectLst/>
              </p:spPr>
              <p:txBody>
                <a:bodyPr/>
                <a:lstStyle/>
                <a:p>
                  <a:endParaRPr lang="es-CL"/>
                </a:p>
              </p:txBody>
            </p:sp>
            <p:sp>
              <p:nvSpPr>
                <p:cNvPr id="28" name="Rectangle 41"/>
                <p:cNvSpPr>
                  <a:spLocks noChangeArrowheads="1"/>
                </p:cNvSpPr>
                <p:nvPr/>
              </p:nvSpPr>
              <p:spPr bwMode="auto">
                <a:xfrm>
                  <a:off x="4224" y="112"/>
                  <a:ext cx="1851" cy="258"/>
                </a:xfrm>
                <a:prstGeom prst="rect">
                  <a:avLst/>
                </a:prstGeom>
                <a:noFill/>
                <a:ln w="12700">
                  <a:noFill/>
                  <a:miter lim="800000"/>
                  <a:headEnd/>
                  <a:tailEnd/>
                </a:ln>
                <a:effectLst/>
              </p:spPr>
              <p:txBody>
                <a:bodyPr wrap="none" lIns="90488" tIns="44450" rIns="90488" bIns="44450">
                  <a:spAutoFit/>
                </a:bodyPr>
                <a:lstStyle/>
                <a:p>
                  <a:pPr eaLnBrk="0" hangingPunct="0"/>
                  <a:r>
                    <a:rPr lang="es-CL" sz="1200" dirty="0">
                      <a:latin typeface="Times New Roman" pitchFamily="18" charset="0"/>
                    </a:rPr>
                    <a:t>(Plano de medias mangas)</a:t>
                  </a:r>
                </a:p>
              </p:txBody>
            </p:sp>
          </p:grpSp>
        </p:grpSp>
      </p:grpSp>
      <p:grpSp>
        <p:nvGrpSpPr>
          <p:cNvPr id="29" name="Group 78"/>
          <p:cNvGrpSpPr>
            <a:grpSpLocks/>
          </p:cNvGrpSpPr>
          <p:nvPr/>
        </p:nvGrpSpPr>
        <p:grpSpPr bwMode="auto">
          <a:xfrm>
            <a:off x="7145686" y="4159739"/>
            <a:ext cx="3291104" cy="1993973"/>
            <a:chOff x="3834" y="1457"/>
            <a:chExt cx="1693" cy="1075"/>
          </a:xfrm>
        </p:grpSpPr>
        <p:sp>
          <p:nvSpPr>
            <p:cNvPr id="30" name="Line 22"/>
            <p:cNvSpPr>
              <a:spLocks noChangeShapeType="1"/>
            </p:cNvSpPr>
            <p:nvPr/>
          </p:nvSpPr>
          <p:spPr bwMode="auto">
            <a:xfrm flipV="1">
              <a:off x="4362" y="1766"/>
              <a:ext cx="0" cy="576"/>
            </a:xfrm>
            <a:prstGeom prst="line">
              <a:avLst/>
            </a:prstGeom>
            <a:noFill/>
            <a:ln w="12700">
              <a:solidFill>
                <a:schemeClr val="tx1"/>
              </a:solidFill>
              <a:round/>
              <a:headEnd/>
              <a:tailEnd type="triangle" w="med" len="med"/>
            </a:ln>
            <a:effectLst/>
          </p:spPr>
          <p:txBody>
            <a:bodyPr/>
            <a:lstStyle/>
            <a:p>
              <a:endParaRPr lang="es-CL"/>
            </a:p>
          </p:txBody>
        </p:sp>
        <p:sp>
          <p:nvSpPr>
            <p:cNvPr id="31" name="Rectangle 23"/>
            <p:cNvSpPr>
              <a:spLocks noChangeArrowheads="1"/>
            </p:cNvSpPr>
            <p:nvPr/>
          </p:nvSpPr>
          <p:spPr bwMode="auto">
            <a:xfrm>
              <a:off x="4283" y="1641"/>
              <a:ext cx="175" cy="173"/>
            </a:xfrm>
            <a:prstGeom prst="rect">
              <a:avLst/>
            </a:prstGeom>
            <a:noFill/>
            <a:ln w="12700">
              <a:noFill/>
              <a:miter lim="800000"/>
              <a:headEnd/>
              <a:tailEnd/>
            </a:ln>
            <a:effectLst/>
          </p:spPr>
          <p:txBody>
            <a:bodyPr wrap="none" lIns="90488" tIns="44450" rIns="90488" bIns="44450">
              <a:spAutoFit/>
            </a:bodyPr>
            <a:lstStyle/>
            <a:p>
              <a:pPr eaLnBrk="0" hangingPunct="0"/>
              <a:r>
                <a:rPr lang="es-CL" sz="1200">
                  <a:latin typeface="Times New Roman" pitchFamily="18" charset="0"/>
                </a:rPr>
                <a:t>Z</a:t>
              </a:r>
            </a:p>
          </p:txBody>
        </p:sp>
        <p:sp>
          <p:nvSpPr>
            <p:cNvPr id="32" name="Line 24"/>
            <p:cNvSpPr>
              <a:spLocks noChangeShapeType="1"/>
            </p:cNvSpPr>
            <p:nvPr/>
          </p:nvSpPr>
          <p:spPr bwMode="auto">
            <a:xfrm>
              <a:off x="4362" y="2342"/>
              <a:ext cx="816" cy="0"/>
            </a:xfrm>
            <a:prstGeom prst="line">
              <a:avLst/>
            </a:prstGeom>
            <a:noFill/>
            <a:ln w="12700">
              <a:solidFill>
                <a:schemeClr val="tx1"/>
              </a:solidFill>
              <a:round/>
              <a:headEnd/>
              <a:tailEnd type="triangle" w="med" len="med"/>
            </a:ln>
            <a:effectLst/>
          </p:spPr>
          <p:txBody>
            <a:bodyPr/>
            <a:lstStyle/>
            <a:p>
              <a:endParaRPr lang="es-CL"/>
            </a:p>
          </p:txBody>
        </p:sp>
        <p:sp>
          <p:nvSpPr>
            <p:cNvPr id="33" name="Rectangle 25"/>
            <p:cNvSpPr>
              <a:spLocks noChangeArrowheads="1"/>
            </p:cNvSpPr>
            <p:nvPr/>
          </p:nvSpPr>
          <p:spPr bwMode="auto">
            <a:xfrm>
              <a:off x="5168" y="2269"/>
              <a:ext cx="185" cy="173"/>
            </a:xfrm>
            <a:prstGeom prst="rect">
              <a:avLst/>
            </a:prstGeom>
            <a:noFill/>
            <a:ln w="12700">
              <a:noFill/>
              <a:miter lim="800000"/>
              <a:headEnd/>
              <a:tailEnd/>
            </a:ln>
            <a:effectLst/>
          </p:spPr>
          <p:txBody>
            <a:bodyPr wrap="none" lIns="90488" tIns="44450" rIns="90488" bIns="44450">
              <a:spAutoFit/>
            </a:bodyPr>
            <a:lstStyle/>
            <a:p>
              <a:pPr eaLnBrk="0" hangingPunct="0"/>
              <a:r>
                <a:rPr lang="es-CL" sz="1200">
                  <a:latin typeface="Times New Roman" pitchFamily="18" charset="0"/>
                </a:rPr>
                <a:t>Y</a:t>
              </a:r>
            </a:p>
          </p:txBody>
        </p:sp>
        <p:sp>
          <p:nvSpPr>
            <p:cNvPr id="34" name="Arc 26"/>
            <p:cNvSpPr>
              <a:spLocks/>
            </p:cNvSpPr>
            <p:nvPr/>
          </p:nvSpPr>
          <p:spPr bwMode="auto">
            <a:xfrm>
              <a:off x="4362" y="1814"/>
              <a:ext cx="528" cy="528"/>
            </a:xfrm>
            <a:custGeom>
              <a:avLst/>
              <a:gdLst>
                <a:gd name="G0" fmla="+- 0 0 0"/>
                <a:gd name="G1" fmla="+- 0 0 0"/>
                <a:gd name="G2" fmla="+- 21600 0 0"/>
                <a:gd name="T0" fmla="*/ 21600 w 21600"/>
                <a:gd name="T1" fmla="*/ 0 h 21600"/>
                <a:gd name="T2" fmla="*/ 0 w 21600"/>
                <a:gd name="T3" fmla="*/ 21600 h 21600"/>
                <a:gd name="T4" fmla="*/ 0 w 21600"/>
                <a:gd name="T5" fmla="*/ 0 h 21600"/>
              </a:gdLst>
              <a:ahLst/>
              <a:cxnLst>
                <a:cxn ang="0">
                  <a:pos x="T0" y="T1"/>
                </a:cxn>
                <a:cxn ang="0">
                  <a:pos x="T2" y="T3"/>
                </a:cxn>
                <a:cxn ang="0">
                  <a:pos x="T4" y="T5"/>
                </a:cxn>
              </a:cxnLst>
              <a:rect l="0" t="0" r="r" b="b"/>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ffectLst/>
          </p:spPr>
          <p:txBody>
            <a:bodyPr/>
            <a:lstStyle/>
            <a:p>
              <a:endParaRPr lang="es-CL"/>
            </a:p>
          </p:txBody>
        </p:sp>
        <p:sp>
          <p:nvSpPr>
            <p:cNvPr id="35" name="Line 27"/>
            <p:cNvSpPr>
              <a:spLocks noChangeShapeType="1"/>
            </p:cNvSpPr>
            <p:nvPr/>
          </p:nvSpPr>
          <p:spPr bwMode="auto">
            <a:xfrm flipH="1">
              <a:off x="4362" y="1814"/>
              <a:ext cx="528" cy="0"/>
            </a:xfrm>
            <a:prstGeom prst="line">
              <a:avLst/>
            </a:prstGeom>
            <a:noFill/>
            <a:ln w="12700">
              <a:solidFill>
                <a:schemeClr val="tx1"/>
              </a:solidFill>
              <a:round/>
              <a:headEnd/>
              <a:tailEnd/>
            </a:ln>
            <a:effectLst/>
          </p:spPr>
          <p:txBody>
            <a:bodyPr/>
            <a:lstStyle/>
            <a:p>
              <a:endParaRPr lang="es-CL"/>
            </a:p>
          </p:txBody>
        </p:sp>
        <p:sp>
          <p:nvSpPr>
            <p:cNvPr id="36" name="Rectangle 28"/>
            <p:cNvSpPr>
              <a:spLocks noChangeArrowheads="1"/>
            </p:cNvSpPr>
            <p:nvPr/>
          </p:nvSpPr>
          <p:spPr bwMode="auto">
            <a:xfrm>
              <a:off x="4576" y="2359"/>
              <a:ext cx="951" cy="173"/>
            </a:xfrm>
            <a:prstGeom prst="rect">
              <a:avLst/>
            </a:prstGeom>
            <a:noFill/>
            <a:ln w="12700">
              <a:noFill/>
              <a:miter lim="800000"/>
              <a:headEnd/>
              <a:tailEnd/>
            </a:ln>
            <a:effectLst/>
          </p:spPr>
          <p:txBody>
            <a:bodyPr wrap="none" lIns="90488" tIns="44450" rIns="90488" bIns="44450">
              <a:spAutoFit/>
            </a:bodyPr>
            <a:lstStyle/>
            <a:p>
              <a:pPr eaLnBrk="0" hangingPunct="0"/>
              <a:r>
                <a:rPr lang="es-CL" sz="1200" dirty="0">
                  <a:latin typeface="Times New Roman" pitchFamily="18" charset="0"/>
                </a:rPr>
                <a:t>Medias mangas (</a:t>
              </a:r>
              <a:r>
                <a:rPr lang="es-CL" sz="1200" dirty="0" err="1">
                  <a:latin typeface="Times New Roman" pitchFamily="18" charset="0"/>
                </a:rPr>
                <a:t>mts</a:t>
              </a:r>
              <a:r>
                <a:rPr lang="es-CL" sz="1200" dirty="0">
                  <a:latin typeface="Times New Roman" pitchFamily="18" charset="0"/>
                </a:rPr>
                <a:t>)</a:t>
              </a:r>
            </a:p>
          </p:txBody>
        </p:sp>
        <p:sp>
          <p:nvSpPr>
            <p:cNvPr id="37" name="Rectangle 29"/>
            <p:cNvSpPr>
              <a:spLocks noChangeArrowheads="1"/>
            </p:cNvSpPr>
            <p:nvPr/>
          </p:nvSpPr>
          <p:spPr bwMode="auto">
            <a:xfrm>
              <a:off x="4266" y="2313"/>
              <a:ext cx="164" cy="173"/>
            </a:xfrm>
            <a:prstGeom prst="rect">
              <a:avLst/>
            </a:prstGeom>
            <a:noFill/>
            <a:ln w="12700">
              <a:noFill/>
              <a:miter lim="800000"/>
              <a:headEnd/>
              <a:tailEnd/>
            </a:ln>
            <a:effectLst/>
          </p:spPr>
          <p:txBody>
            <a:bodyPr wrap="none" lIns="90488" tIns="44450" rIns="90488" bIns="44450">
              <a:spAutoFit/>
            </a:bodyPr>
            <a:lstStyle/>
            <a:p>
              <a:pPr eaLnBrk="0" hangingPunct="0"/>
              <a:r>
                <a:rPr lang="es-CL" sz="1200">
                  <a:latin typeface="Times New Roman" pitchFamily="18" charset="0"/>
                </a:rPr>
                <a:t>0</a:t>
              </a:r>
            </a:p>
          </p:txBody>
        </p:sp>
        <p:sp>
          <p:nvSpPr>
            <p:cNvPr id="38" name="Rectangle 30"/>
            <p:cNvSpPr>
              <a:spLocks noChangeArrowheads="1"/>
            </p:cNvSpPr>
            <p:nvPr/>
          </p:nvSpPr>
          <p:spPr bwMode="auto">
            <a:xfrm>
              <a:off x="3924" y="1911"/>
              <a:ext cx="348" cy="248"/>
            </a:xfrm>
            <a:prstGeom prst="rect">
              <a:avLst/>
            </a:prstGeom>
            <a:noFill/>
            <a:ln w="12700">
              <a:noFill/>
              <a:miter lim="800000"/>
              <a:headEnd/>
              <a:tailEnd/>
            </a:ln>
            <a:effectLst/>
          </p:spPr>
          <p:txBody>
            <a:bodyPr wrap="none" lIns="90488" tIns="44450" rIns="90488" bIns="44450">
              <a:spAutoFit/>
            </a:bodyPr>
            <a:lstStyle/>
            <a:p>
              <a:pPr eaLnBrk="0" hangingPunct="0"/>
              <a:r>
                <a:rPr lang="es-CL" sz="1200" dirty="0">
                  <a:latin typeface="Times New Roman" pitchFamily="18" charset="0"/>
                </a:rPr>
                <a:t>Líneas </a:t>
              </a:r>
            </a:p>
            <a:p>
              <a:pPr eaLnBrk="0" hangingPunct="0"/>
              <a:r>
                <a:rPr lang="es-CL" sz="1200" dirty="0">
                  <a:latin typeface="Times New Roman" pitchFamily="18" charset="0"/>
                </a:rPr>
                <a:t>de agua</a:t>
              </a:r>
            </a:p>
          </p:txBody>
        </p:sp>
        <p:sp>
          <p:nvSpPr>
            <p:cNvPr id="39" name="Line 31"/>
            <p:cNvSpPr>
              <a:spLocks noChangeShapeType="1"/>
            </p:cNvSpPr>
            <p:nvPr/>
          </p:nvSpPr>
          <p:spPr bwMode="auto">
            <a:xfrm>
              <a:off x="4362" y="2054"/>
              <a:ext cx="480" cy="0"/>
            </a:xfrm>
            <a:prstGeom prst="line">
              <a:avLst/>
            </a:prstGeom>
            <a:noFill/>
            <a:ln w="12700">
              <a:solidFill>
                <a:schemeClr val="tx1"/>
              </a:solidFill>
              <a:round/>
              <a:headEnd/>
              <a:tailEnd type="triangle" w="med" len="med"/>
            </a:ln>
            <a:effectLst/>
          </p:spPr>
          <p:txBody>
            <a:bodyPr/>
            <a:lstStyle/>
            <a:p>
              <a:endParaRPr lang="es-CL"/>
            </a:p>
          </p:txBody>
        </p:sp>
        <p:sp>
          <p:nvSpPr>
            <p:cNvPr id="40" name="Line 32"/>
            <p:cNvSpPr>
              <a:spLocks noChangeShapeType="1"/>
            </p:cNvSpPr>
            <p:nvPr/>
          </p:nvSpPr>
          <p:spPr bwMode="auto">
            <a:xfrm>
              <a:off x="4362" y="2006"/>
              <a:ext cx="480" cy="0"/>
            </a:xfrm>
            <a:prstGeom prst="line">
              <a:avLst/>
            </a:prstGeom>
            <a:noFill/>
            <a:ln w="12700">
              <a:solidFill>
                <a:schemeClr val="tx1"/>
              </a:solidFill>
              <a:round/>
              <a:headEnd/>
              <a:tailEnd/>
            </a:ln>
            <a:effectLst/>
          </p:spPr>
          <p:txBody>
            <a:bodyPr/>
            <a:lstStyle/>
            <a:p>
              <a:endParaRPr lang="es-CL"/>
            </a:p>
          </p:txBody>
        </p:sp>
        <p:sp>
          <p:nvSpPr>
            <p:cNvPr id="41" name="Line 33"/>
            <p:cNvSpPr>
              <a:spLocks noChangeShapeType="1"/>
            </p:cNvSpPr>
            <p:nvPr/>
          </p:nvSpPr>
          <p:spPr bwMode="auto">
            <a:xfrm>
              <a:off x="4362" y="2102"/>
              <a:ext cx="480" cy="0"/>
            </a:xfrm>
            <a:prstGeom prst="line">
              <a:avLst/>
            </a:prstGeom>
            <a:noFill/>
            <a:ln w="12700">
              <a:solidFill>
                <a:schemeClr val="tx1"/>
              </a:solidFill>
              <a:round/>
              <a:headEnd/>
              <a:tailEnd/>
            </a:ln>
            <a:effectLst/>
          </p:spPr>
          <p:txBody>
            <a:bodyPr/>
            <a:lstStyle/>
            <a:p>
              <a:endParaRPr lang="es-CL"/>
            </a:p>
          </p:txBody>
        </p:sp>
        <p:sp>
          <p:nvSpPr>
            <p:cNvPr id="42" name="Rectangle 34"/>
            <p:cNvSpPr>
              <a:spLocks noChangeArrowheads="1"/>
            </p:cNvSpPr>
            <p:nvPr/>
          </p:nvSpPr>
          <p:spPr bwMode="auto">
            <a:xfrm>
              <a:off x="4806" y="1977"/>
              <a:ext cx="272" cy="173"/>
            </a:xfrm>
            <a:prstGeom prst="rect">
              <a:avLst/>
            </a:prstGeom>
            <a:noFill/>
            <a:ln w="12700">
              <a:noFill/>
              <a:miter lim="800000"/>
              <a:headEnd/>
              <a:tailEnd/>
            </a:ln>
            <a:effectLst/>
          </p:spPr>
          <p:txBody>
            <a:bodyPr wrap="none" lIns="90488" tIns="44450" rIns="90488" bIns="44450">
              <a:spAutoFit/>
            </a:bodyPr>
            <a:lstStyle/>
            <a:p>
              <a:pPr eaLnBrk="0" hangingPunct="0"/>
              <a:r>
                <a:rPr lang="es-CL" sz="1200">
                  <a:latin typeface="Times New Roman" pitchFamily="18" charset="0"/>
                </a:rPr>
                <a:t>y(z)</a:t>
              </a:r>
            </a:p>
          </p:txBody>
        </p:sp>
        <p:sp>
          <p:nvSpPr>
            <p:cNvPr id="43" name="Line 35"/>
            <p:cNvSpPr>
              <a:spLocks noChangeShapeType="1"/>
            </p:cNvSpPr>
            <p:nvPr/>
          </p:nvSpPr>
          <p:spPr bwMode="auto">
            <a:xfrm>
              <a:off x="4602" y="1910"/>
              <a:ext cx="0" cy="96"/>
            </a:xfrm>
            <a:prstGeom prst="line">
              <a:avLst/>
            </a:prstGeom>
            <a:noFill/>
            <a:ln w="12700">
              <a:solidFill>
                <a:schemeClr val="tx1"/>
              </a:solidFill>
              <a:round/>
              <a:headEnd/>
              <a:tailEnd type="triangle" w="med" len="med"/>
            </a:ln>
            <a:effectLst/>
          </p:spPr>
          <p:txBody>
            <a:bodyPr/>
            <a:lstStyle/>
            <a:p>
              <a:endParaRPr lang="es-CL"/>
            </a:p>
          </p:txBody>
        </p:sp>
        <p:sp>
          <p:nvSpPr>
            <p:cNvPr id="44" name="Line 36"/>
            <p:cNvSpPr>
              <a:spLocks noChangeShapeType="1"/>
            </p:cNvSpPr>
            <p:nvPr/>
          </p:nvSpPr>
          <p:spPr bwMode="auto">
            <a:xfrm flipV="1">
              <a:off x="4602" y="2102"/>
              <a:ext cx="0" cy="96"/>
            </a:xfrm>
            <a:prstGeom prst="line">
              <a:avLst/>
            </a:prstGeom>
            <a:noFill/>
            <a:ln w="12700">
              <a:solidFill>
                <a:schemeClr val="tx1"/>
              </a:solidFill>
              <a:round/>
              <a:headEnd/>
              <a:tailEnd type="triangle" w="med" len="med"/>
            </a:ln>
            <a:effectLst/>
          </p:spPr>
          <p:txBody>
            <a:bodyPr/>
            <a:lstStyle/>
            <a:p>
              <a:endParaRPr lang="es-CL"/>
            </a:p>
          </p:txBody>
        </p:sp>
        <p:sp>
          <p:nvSpPr>
            <p:cNvPr id="45" name="Rectangle 37"/>
            <p:cNvSpPr>
              <a:spLocks noChangeArrowheads="1"/>
            </p:cNvSpPr>
            <p:nvPr/>
          </p:nvSpPr>
          <p:spPr bwMode="auto">
            <a:xfrm>
              <a:off x="4359" y="1785"/>
              <a:ext cx="1097" cy="148"/>
            </a:xfrm>
            <a:prstGeom prst="rect">
              <a:avLst/>
            </a:prstGeom>
            <a:noFill/>
            <a:ln w="12700">
              <a:noFill/>
              <a:miter lim="800000"/>
              <a:headEnd/>
              <a:tailEnd/>
            </a:ln>
            <a:effectLst/>
          </p:spPr>
          <p:txBody>
            <a:bodyPr wrap="square" lIns="90488" tIns="44450" rIns="90488" bIns="44450">
              <a:spAutoFit/>
            </a:bodyPr>
            <a:lstStyle/>
            <a:p>
              <a:pPr eaLnBrk="0" hangingPunct="0"/>
              <a:r>
                <a:rPr lang="es-CL" sz="1200" dirty="0" err="1">
                  <a:latin typeface="Times New Roman" pitchFamily="18" charset="0"/>
                </a:rPr>
                <a:t>dz</a:t>
              </a:r>
              <a:r>
                <a:rPr lang="es-CL" sz="1200" dirty="0">
                  <a:latin typeface="Times New Roman" pitchFamily="18" charset="0"/>
                </a:rPr>
                <a:t>=Separación líneas de agua</a:t>
              </a:r>
            </a:p>
          </p:txBody>
        </p:sp>
        <p:sp>
          <p:nvSpPr>
            <p:cNvPr id="46" name="Arc 39"/>
            <p:cNvSpPr>
              <a:spLocks/>
            </p:cNvSpPr>
            <p:nvPr/>
          </p:nvSpPr>
          <p:spPr bwMode="auto">
            <a:xfrm>
              <a:off x="3834" y="1814"/>
              <a:ext cx="528" cy="528"/>
            </a:xfrm>
            <a:custGeom>
              <a:avLst/>
              <a:gdLst>
                <a:gd name="G0" fmla="+- 21600 0 0"/>
                <a:gd name="G1" fmla="+- 0 0 0"/>
                <a:gd name="G2" fmla="+- 21600 0 0"/>
                <a:gd name="T0" fmla="*/ 21559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fill="none" extrusionOk="0">
                  <a:moveTo>
                    <a:pt x="21559" y="21599"/>
                  </a:moveTo>
                  <a:cubicBezTo>
                    <a:pt x="9645" y="21577"/>
                    <a:pt x="0" y="11913"/>
                    <a:pt x="0" y="0"/>
                  </a:cubicBezTo>
                </a:path>
                <a:path w="21600" h="21600" stroke="0" extrusionOk="0">
                  <a:moveTo>
                    <a:pt x="21559" y="21599"/>
                  </a:moveTo>
                  <a:cubicBezTo>
                    <a:pt x="9645" y="21577"/>
                    <a:pt x="0" y="11913"/>
                    <a:pt x="0" y="0"/>
                  </a:cubicBezTo>
                  <a:lnTo>
                    <a:pt x="21600" y="0"/>
                  </a:lnTo>
                  <a:close/>
                </a:path>
              </a:pathLst>
            </a:custGeom>
            <a:noFill/>
            <a:ln w="12700" cap="rnd">
              <a:solidFill>
                <a:schemeClr val="tx1"/>
              </a:solidFill>
              <a:prstDash val="sysDot"/>
              <a:round/>
              <a:headEnd/>
              <a:tailEnd/>
            </a:ln>
            <a:effectLst/>
          </p:spPr>
          <p:txBody>
            <a:bodyPr/>
            <a:lstStyle/>
            <a:p>
              <a:endParaRPr lang="es-CL"/>
            </a:p>
          </p:txBody>
        </p:sp>
        <p:sp>
          <p:nvSpPr>
            <p:cNvPr id="47" name="Rectangle 40"/>
            <p:cNvSpPr>
              <a:spLocks noChangeArrowheads="1"/>
            </p:cNvSpPr>
            <p:nvPr/>
          </p:nvSpPr>
          <p:spPr bwMode="auto">
            <a:xfrm>
              <a:off x="4457" y="1457"/>
              <a:ext cx="833" cy="173"/>
            </a:xfrm>
            <a:prstGeom prst="rect">
              <a:avLst/>
            </a:prstGeom>
            <a:noFill/>
            <a:ln w="12700">
              <a:noFill/>
              <a:miter lim="800000"/>
              <a:headEnd/>
              <a:tailEnd/>
            </a:ln>
            <a:effectLst/>
          </p:spPr>
          <p:txBody>
            <a:bodyPr wrap="none" lIns="90488" tIns="44450" rIns="90488" bIns="44450">
              <a:spAutoFit/>
            </a:bodyPr>
            <a:lstStyle/>
            <a:p>
              <a:pPr eaLnBrk="0" hangingPunct="0"/>
              <a:r>
                <a:rPr lang="es-CL" sz="1200" dirty="0">
                  <a:latin typeface="Times New Roman" pitchFamily="18" charset="0"/>
                </a:rPr>
                <a:t>(Plano del cuerpo)</a:t>
              </a:r>
            </a:p>
          </p:txBody>
        </p:sp>
      </p:gr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Ecuaciones para Cálculo numérico</a:t>
            </a:r>
            <a:br>
              <a:rPr lang="es-CL" dirty="0"/>
            </a:br>
            <a:r>
              <a:rPr lang="es-CL" sz="3100" dirty="0"/>
              <a:t>Capítulo 2 - Sección 2.9 </a:t>
            </a:r>
            <a:endParaRPr lang="es-CL" dirty="0"/>
          </a:p>
        </p:txBody>
      </p:sp>
      <mc:AlternateContent xmlns:mc="http://schemas.openxmlformats.org/markup-compatibility/2006" xmlns:a14="http://schemas.microsoft.com/office/drawing/2010/main">
        <mc:Choice Requires="a14">
          <p:sp>
            <p:nvSpPr>
              <p:cNvPr id="5" name="4 Marcador de contenido"/>
              <p:cNvSpPr>
                <a:spLocks noGrp="1"/>
              </p:cNvSpPr>
              <p:nvPr>
                <p:ph sz="quarter" idx="2"/>
              </p:nvPr>
            </p:nvSpPr>
            <p:spPr>
              <a:xfrm>
                <a:off x="1981200" y="1444294"/>
                <a:ext cx="4040188" cy="5056540"/>
              </a:xfrm>
            </p:spPr>
            <p:txBody>
              <a:bodyPr>
                <a:normAutofit/>
              </a:bodyPr>
              <a:lstStyle/>
              <a:p>
                <a:r>
                  <a:rPr lang="es-CL" dirty="0"/>
                  <a:t>Volumen sumergido</a:t>
                </a:r>
              </a:p>
              <a:p>
                <a:pPr lvl="1"/>
                <a:r>
                  <a:rPr lang="en-US" dirty="0">
                    <a:latin typeface="Arial" charset="0"/>
                  </a:rPr>
                  <a:t>V</a:t>
                </a:r>
                <a:r>
                  <a:rPr lang="en-US" baseline="-25000" dirty="0"/>
                  <a:t>S</a:t>
                </a:r>
                <a:r>
                  <a:rPr lang="en-US" dirty="0"/>
                  <a:t>=</a:t>
                </a:r>
                <a:r>
                  <a:rPr lang="en-US" dirty="0" err="1">
                    <a:latin typeface="Symbol" pitchFamily="18" charset="2"/>
                  </a:rPr>
                  <a:t>ò</a:t>
                </a:r>
                <a:r>
                  <a:rPr lang="en-US" dirty="0" err="1"/>
                  <a:t>A</a:t>
                </a:r>
                <a:r>
                  <a:rPr lang="en-US" baseline="-25000" dirty="0" err="1"/>
                  <a:t>sect</a:t>
                </a:r>
                <a:r>
                  <a:rPr lang="en-US" dirty="0" err="1"/>
                  <a:t>dx</a:t>
                </a:r>
                <a:r>
                  <a:rPr lang="es-CL" dirty="0"/>
                  <a:t>; donde la integral es la multiplicación de las áreas de sección por cada estación.</a:t>
                </a:r>
              </a:p>
              <a:p>
                <a:r>
                  <a:rPr lang="es-CL" dirty="0"/>
                  <a:t>Posición longitudinal del Centro de Flotación</a:t>
                </a:r>
              </a:p>
              <a:p>
                <a:pPr lvl="1"/>
                <a:r>
                  <a:rPr lang="es-CL" dirty="0"/>
                  <a:t>LCF=</a:t>
                </a:r>
                <a14:m>
                  <m:oMath xmlns:m="http://schemas.openxmlformats.org/officeDocument/2006/math">
                    <m:f>
                      <m:fPr>
                        <m:ctrlPr>
                          <a:rPr lang="es-CL" i="1" smtClean="0">
                            <a:latin typeface="Cambria Math" panose="02040503050406030204" pitchFamily="18" charset="0"/>
                          </a:rPr>
                        </m:ctrlPr>
                      </m:fPr>
                      <m:num>
                        <m:r>
                          <a:rPr lang="es-CL" b="0" i="1" dirty="0" smtClean="0">
                            <a:latin typeface="Cambria Math" panose="02040503050406030204" pitchFamily="18" charset="0"/>
                          </a:rPr>
                          <m:t>2</m:t>
                        </m:r>
                        <m:nary>
                          <m:naryPr>
                            <m:limLoc m:val="undOvr"/>
                            <m:subHide m:val="on"/>
                            <m:supHide m:val="on"/>
                            <m:ctrlPr>
                              <a:rPr lang="es-CL" i="1" dirty="0" smtClean="0">
                                <a:latin typeface="Cambria Math" panose="02040503050406030204" pitchFamily="18" charset="0"/>
                                <a:ea typeface="Cambria Math" panose="02040503050406030204" pitchFamily="18" charset="0"/>
                              </a:rPr>
                            </m:ctrlPr>
                          </m:naryPr>
                          <m:sub/>
                          <m:sup/>
                          <m:e>
                            <m:r>
                              <a:rPr lang="es-CL" b="0" i="1" dirty="0" smtClean="0">
                                <a:latin typeface="Cambria Math" panose="02040503050406030204" pitchFamily="18" charset="0"/>
                                <a:ea typeface="Cambria Math" panose="02040503050406030204" pitchFamily="18" charset="0"/>
                              </a:rPr>
                              <m:t>𝑥𝑦</m:t>
                            </m:r>
                            <m:r>
                              <a:rPr lang="es-CL" b="0" i="1" dirty="0" smtClean="0">
                                <a:latin typeface="Cambria Math" panose="02040503050406030204" pitchFamily="18" charset="0"/>
                                <a:ea typeface="Cambria Math" panose="02040503050406030204" pitchFamily="18" charset="0"/>
                              </a:rPr>
                              <m:t>ⅆ</m:t>
                            </m:r>
                            <m:r>
                              <a:rPr lang="es-CL" b="0" i="1" dirty="0" smtClean="0">
                                <a:latin typeface="Cambria Math" panose="02040503050406030204" pitchFamily="18" charset="0"/>
                                <a:ea typeface="Cambria Math" panose="02040503050406030204" pitchFamily="18" charset="0"/>
                              </a:rPr>
                              <m:t>𝑥</m:t>
                            </m:r>
                          </m:e>
                        </m:nary>
                      </m:num>
                      <m:den>
                        <m:sSub>
                          <m:sSubPr>
                            <m:ctrlPr>
                              <a:rPr lang="es-CL" i="1" smtClean="0">
                                <a:latin typeface="Cambria Math" panose="02040503050406030204" pitchFamily="18" charset="0"/>
                              </a:rPr>
                            </m:ctrlPr>
                          </m:sSubPr>
                          <m:e>
                            <m:r>
                              <a:rPr lang="es-CL" b="0" i="1" smtClean="0">
                                <a:latin typeface="Cambria Math" panose="02040503050406030204" pitchFamily="18" charset="0"/>
                              </a:rPr>
                              <m:t>𝐴</m:t>
                            </m:r>
                          </m:e>
                          <m:sub>
                            <m:r>
                              <a:rPr lang="es-CL" b="0" i="1" smtClean="0">
                                <a:latin typeface="Cambria Math" panose="02040503050406030204" pitchFamily="18" charset="0"/>
                              </a:rPr>
                              <m:t>𝑊𝑃</m:t>
                            </m:r>
                          </m:sub>
                        </m:sSub>
                      </m:den>
                    </m:f>
                  </m:oMath>
                </a14:m>
                <a:r>
                  <a:rPr lang="es-CL" dirty="0"/>
                  <a:t>, donde la integral es el producto de la distancia desde la perpendicular de proa por cada media manga de las estaciones.</a:t>
                </a:r>
              </a:p>
              <a:p>
                <a:pPr lvl="1"/>
                <a:endParaRPr lang="es-CL" dirty="0"/>
              </a:p>
              <a:p>
                <a:endParaRPr lang="es-CL" dirty="0"/>
              </a:p>
            </p:txBody>
          </p:sp>
        </mc:Choice>
        <mc:Fallback xmlns="">
          <p:sp>
            <p:nvSpPr>
              <p:cNvPr id="5" name="4 Marcador de contenido"/>
              <p:cNvSpPr>
                <a:spLocks noGrp="1" noRot="1" noChangeAspect="1" noMove="1" noResize="1" noEditPoints="1" noAdjustHandles="1" noChangeArrowheads="1" noChangeShapeType="1" noTextEdit="1"/>
              </p:cNvSpPr>
              <p:nvPr>
                <p:ph sz="quarter" idx="2"/>
              </p:nvPr>
            </p:nvSpPr>
            <p:spPr>
              <a:xfrm>
                <a:off x="1981200" y="1444294"/>
                <a:ext cx="4040188" cy="5056540"/>
              </a:xfrm>
              <a:blipFill>
                <a:blip r:embed="rId2"/>
                <a:stretch>
                  <a:fillRect l="-1357" t="-121" r="-2112"/>
                </a:stretch>
              </a:blipFill>
            </p:spPr>
            <p:txBody>
              <a:bodyPr/>
              <a:lstStyle/>
              <a:p>
                <a:r>
                  <a:rPr lang="es-CL">
                    <a:noFill/>
                  </a:rPr>
                  <a:t> </a:t>
                </a:r>
              </a:p>
            </p:txBody>
          </p:sp>
        </mc:Fallback>
      </mc:AlternateContent>
      <p:grpSp>
        <p:nvGrpSpPr>
          <p:cNvPr id="48" name="Group 78"/>
          <p:cNvGrpSpPr>
            <a:grpSpLocks noGrp="1"/>
          </p:cNvGrpSpPr>
          <p:nvPr/>
        </p:nvGrpSpPr>
        <p:grpSpPr bwMode="auto">
          <a:xfrm>
            <a:off x="7453314" y="2214563"/>
            <a:ext cx="3186089" cy="1415255"/>
            <a:chOff x="3504" y="2496"/>
            <a:chExt cx="2017" cy="839"/>
          </a:xfrm>
        </p:grpSpPr>
        <p:sp>
          <p:nvSpPr>
            <p:cNvPr id="49" name="Line 42"/>
            <p:cNvSpPr>
              <a:spLocks noChangeShapeType="1"/>
            </p:cNvSpPr>
            <p:nvPr/>
          </p:nvSpPr>
          <p:spPr bwMode="auto">
            <a:xfrm flipV="1">
              <a:off x="3953" y="2621"/>
              <a:ext cx="0" cy="576"/>
            </a:xfrm>
            <a:prstGeom prst="line">
              <a:avLst/>
            </a:prstGeom>
            <a:noFill/>
            <a:ln w="12700">
              <a:solidFill>
                <a:schemeClr val="tx1"/>
              </a:solidFill>
              <a:round/>
              <a:headEnd/>
              <a:tailEnd type="triangle" w="med" len="med"/>
            </a:ln>
            <a:effectLst/>
          </p:spPr>
          <p:txBody>
            <a:bodyPr/>
            <a:lstStyle/>
            <a:p>
              <a:endParaRPr lang="en-US"/>
            </a:p>
          </p:txBody>
        </p:sp>
        <p:sp>
          <p:nvSpPr>
            <p:cNvPr id="50" name="Line 43"/>
            <p:cNvSpPr>
              <a:spLocks noChangeShapeType="1"/>
            </p:cNvSpPr>
            <p:nvPr/>
          </p:nvSpPr>
          <p:spPr bwMode="auto">
            <a:xfrm>
              <a:off x="3953" y="3197"/>
              <a:ext cx="1392" cy="0"/>
            </a:xfrm>
            <a:prstGeom prst="line">
              <a:avLst/>
            </a:prstGeom>
            <a:noFill/>
            <a:ln w="12700">
              <a:solidFill>
                <a:schemeClr val="tx1"/>
              </a:solidFill>
              <a:round/>
              <a:headEnd/>
              <a:tailEnd type="triangle" w="med" len="med"/>
            </a:ln>
            <a:effectLst/>
          </p:spPr>
          <p:txBody>
            <a:bodyPr/>
            <a:lstStyle/>
            <a:p>
              <a:endParaRPr lang="en-US"/>
            </a:p>
          </p:txBody>
        </p:sp>
        <p:sp>
          <p:nvSpPr>
            <p:cNvPr id="51" name="Arc 44"/>
            <p:cNvSpPr>
              <a:spLocks/>
            </p:cNvSpPr>
            <p:nvPr/>
          </p:nvSpPr>
          <p:spPr bwMode="auto">
            <a:xfrm>
              <a:off x="3953" y="2621"/>
              <a:ext cx="1344" cy="576"/>
            </a:xfrm>
            <a:custGeom>
              <a:avLst/>
              <a:gdLst>
                <a:gd name="G0" fmla="+- 21600 0 0"/>
                <a:gd name="G1" fmla="+- 21600 0 0"/>
                <a:gd name="G2" fmla="+- 21600 0 0"/>
                <a:gd name="T0" fmla="*/ 0 w 21600"/>
                <a:gd name="T1" fmla="*/ 21600 h 21600"/>
                <a:gd name="T2" fmla="*/ 21568 w 21600"/>
                <a:gd name="T3" fmla="*/ 0 h 21600"/>
                <a:gd name="T4" fmla="*/ 21600 w 21600"/>
                <a:gd name="T5" fmla="*/ 21600 h 21600"/>
              </a:gdLst>
              <a:ahLst/>
              <a:cxnLst>
                <a:cxn ang="0">
                  <a:pos x="T0" y="T1"/>
                </a:cxn>
                <a:cxn ang="0">
                  <a:pos x="T2" y="T3"/>
                </a:cxn>
                <a:cxn ang="0">
                  <a:pos x="T4" y="T5"/>
                </a:cxn>
              </a:cxnLst>
              <a:rect l="0" t="0" r="r" b="b"/>
              <a:pathLst>
                <a:path w="21600" h="21600" fill="none" extrusionOk="0">
                  <a:moveTo>
                    <a:pt x="0" y="21600"/>
                  </a:moveTo>
                  <a:cubicBezTo>
                    <a:pt x="0" y="9683"/>
                    <a:pt x="9651" y="17"/>
                    <a:pt x="21568" y="0"/>
                  </a:cubicBezTo>
                </a:path>
                <a:path w="21600" h="21600" stroke="0" extrusionOk="0">
                  <a:moveTo>
                    <a:pt x="0" y="21600"/>
                  </a:moveTo>
                  <a:cubicBezTo>
                    <a:pt x="0" y="9683"/>
                    <a:pt x="9651" y="17"/>
                    <a:pt x="21568" y="0"/>
                  </a:cubicBezTo>
                  <a:lnTo>
                    <a:pt x="21600" y="21600"/>
                  </a:lnTo>
                  <a:close/>
                </a:path>
              </a:pathLst>
            </a:custGeom>
            <a:noFill/>
            <a:ln w="12700" cap="rnd">
              <a:solidFill>
                <a:schemeClr val="tx1"/>
              </a:solidFill>
              <a:round/>
              <a:headEnd/>
              <a:tailEnd/>
            </a:ln>
            <a:effectLst/>
          </p:spPr>
          <p:txBody>
            <a:bodyPr/>
            <a:lstStyle/>
            <a:p>
              <a:endParaRPr lang="en-US"/>
            </a:p>
          </p:txBody>
        </p:sp>
        <p:sp>
          <p:nvSpPr>
            <p:cNvPr id="52" name="Rectangle 45"/>
            <p:cNvSpPr>
              <a:spLocks noChangeArrowheads="1"/>
            </p:cNvSpPr>
            <p:nvPr/>
          </p:nvSpPr>
          <p:spPr bwMode="auto">
            <a:xfrm>
              <a:off x="5335" y="3124"/>
              <a:ext cx="186" cy="163"/>
            </a:xfrm>
            <a:prstGeom prst="rect">
              <a:avLst/>
            </a:prstGeom>
            <a:noFill/>
            <a:ln w="12700">
              <a:noFill/>
              <a:miter lim="800000"/>
              <a:headEnd/>
              <a:tailEnd/>
            </a:ln>
            <a:effectLst/>
          </p:spPr>
          <p:txBody>
            <a:bodyPr wrap="none" lIns="90488" tIns="44450" rIns="90488" bIns="44450">
              <a:spAutoFit/>
            </a:bodyPr>
            <a:lstStyle/>
            <a:p>
              <a:pPr eaLnBrk="0" hangingPunct="0"/>
              <a:r>
                <a:rPr lang="en-US" sz="1200">
                  <a:latin typeface="Times New Roman" pitchFamily="18" charset="0"/>
                </a:rPr>
                <a:t>X</a:t>
              </a:r>
            </a:p>
          </p:txBody>
        </p:sp>
        <p:sp>
          <p:nvSpPr>
            <p:cNvPr id="53" name="Rectangle 46"/>
            <p:cNvSpPr>
              <a:spLocks noChangeArrowheads="1"/>
            </p:cNvSpPr>
            <p:nvPr/>
          </p:nvSpPr>
          <p:spPr bwMode="auto">
            <a:xfrm>
              <a:off x="3864" y="2496"/>
              <a:ext cx="286" cy="163"/>
            </a:xfrm>
            <a:prstGeom prst="rect">
              <a:avLst/>
            </a:prstGeom>
            <a:noFill/>
            <a:ln w="12700">
              <a:noFill/>
              <a:miter lim="800000"/>
              <a:headEnd/>
              <a:tailEnd/>
            </a:ln>
            <a:effectLst/>
          </p:spPr>
          <p:txBody>
            <a:bodyPr wrap="none" lIns="90488" tIns="44450" rIns="90488" bIns="44450">
              <a:spAutoFit/>
            </a:bodyPr>
            <a:lstStyle/>
            <a:p>
              <a:pPr eaLnBrk="0" hangingPunct="0"/>
              <a:r>
                <a:rPr lang="en-US" sz="1200">
                  <a:latin typeface="Times New Roman" pitchFamily="18" charset="0"/>
                </a:rPr>
                <a:t>A</a:t>
              </a:r>
              <a:r>
                <a:rPr lang="en-US" sz="1200" baseline="-25000">
                  <a:latin typeface="Times New Roman" pitchFamily="18" charset="0"/>
                </a:rPr>
                <a:t>sect</a:t>
              </a:r>
            </a:p>
          </p:txBody>
        </p:sp>
        <p:sp>
          <p:nvSpPr>
            <p:cNvPr id="54" name="Rectangle 47"/>
            <p:cNvSpPr>
              <a:spLocks noChangeArrowheads="1"/>
            </p:cNvSpPr>
            <p:nvPr/>
          </p:nvSpPr>
          <p:spPr bwMode="auto">
            <a:xfrm>
              <a:off x="3504" y="2692"/>
              <a:ext cx="447" cy="382"/>
            </a:xfrm>
            <a:prstGeom prst="rect">
              <a:avLst/>
            </a:prstGeom>
            <a:noFill/>
            <a:ln w="12700">
              <a:noFill/>
              <a:miter lim="800000"/>
              <a:headEnd/>
              <a:tailEnd/>
            </a:ln>
            <a:effectLst/>
          </p:spPr>
          <p:txBody>
            <a:bodyPr wrap="none" lIns="90488" tIns="44450" rIns="90488" bIns="44450">
              <a:spAutoFit/>
            </a:bodyPr>
            <a:lstStyle/>
            <a:p>
              <a:pPr eaLnBrk="0" hangingPunct="0"/>
              <a:r>
                <a:rPr lang="es-CL" sz="1200" noProof="0" dirty="0">
                  <a:latin typeface="Times New Roman" pitchFamily="18" charset="0"/>
                </a:rPr>
                <a:t>Área de </a:t>
              </a:r>
            </a:p>
            <a:p>
              <a:pPr eaLnBrk="0" hangingPunct="0"/>
              <a:r>
                <a:rPr lang="es-CL" sz="1200" noProof="0" dirty="0">
                  <a:latin typeface="Times New Roman" pitchFamily="18" charset="0"/>
                </a:rPr>
                <a:t>Sección</a:t>
              </a:r>
            </a:p>
            <a:p>
              <a:pPr eaLnBrk="0" hangingPunct="0"/>
              <a:r>
                <a:rPr lang="es-CL" sz="1200" noProof="0" dirty="0">
                  <a:latin typeface="Times New Roman" pitchFamily="18" charset="0"/>
                </a:rPr>
                <a:t>(mts²)</a:t>
              </a:r>
            </a:p>
          </p:txBody>
        </p:sp>
        <p:sp>
          <p:nvSpPr>
            <p:cNvPr id="55" name="Rectangle 48"/>
            <p:cNvSpPr>
              <a:spLocks noChangeArrowheads="1"/>
            </p:cNvSpPr>
            <p:nvPr/>
          </p:nvSpPr>
          <p:spPr bwMode="auto">
            <a:xfrm>
              <a:off x="4487" y="3172"/>
              <a:ext cx="534" cy="163"/>
            </a:xfrm>
            <a:prstGeom prst="rect">
              <a:avLst/>
            </a:prstGeom>
            <a:noFill/>
            <a:ln w="12700">
              <a:noFill/>
              <a:miter lim="800000"/>
              <a:headEnd/>
              <a:tailEnd/>
            </a:ln>
            <a:effectLst/>
          </p:spPr>
          <p:txBody>
            <a:bodyPr wrap="none" lIns="90488" tIns="44450" rIns="90488" bIns="44450">
              <a:spAutoFit/>
            </a:bodyPr>
            <a:lstStyle/>
            <a:p>
              <a:pPr eaLnBrk="0" hangingPunct="0"/>
              <a:r>
                <a:rPr lang="es-CL" sz="1200" noProof="0" dirty="0">
                  <a:latin typeface="Times New Roman" pitchFamily="18" charset="0"/>
                </a:rPr>
                <a:t>Estaciones</a:t>
              </a:r>
              <a:endParaRPr lang="en-US" sz="1200" dirty="0">
                <a:latin typeface="Times New Roman" pitchFamily="18" charset="0"/>
              </a:endParaRPr>
            </a:p>
          </p:txBody>
        </p:sp>
        <p:sp>
          <p:nvSpPr>
            <p:cNvPr id="56" name="Line 49"/>
            <p:cNvSpPr>
              <a:spLocks noChangeShapeType="1"/>
            </p:cNvSpPr>
            <p:nvPr/>
          </p:nvSpPr>
          <p:spPr bwMode="auto">
            <a:xfrm flipV="1">
              <a:off x="4625" y="2717"/>
              <a:ext cx="0" cy="480"/>
            </a:xfrm>
            <a:prstGeom prst="line">
              <a:avLst/>
            </a:prstGeom>
            <a:noFill/>
            <a:ln w="12700">
              <a:solidFill>
                <a:schemeClr val="tx1"/>
              </a:solidFill>
              <a:round/>
              <a:headEnd/>
              <a:tailEnd type="triangle" w="med" len="med"/>
            </a:ln>
            <a:effectLst/>
          </p:spPr>
          <p:txBody>
            <a:bodyPr/>
            <a:lstStyle/>
            <a:p>
              <a:endParaRPr lang="en-US"/>
            </a:p>
          </p:txBody>
        </p:sp>
        <p:sp>
          <p:nvSpPr>
            <p:cNvPr id="57" name="Line 50"/>
            <p:cNvSpPr>
              <a:spLocks noChangeShapeType="1"/>
            </p:cNvSpPr>
            <p:nvPr/>
          </p:nvSpPr>
          <p:spPr bwMode="auto">
            <a:xfrm>
              <a:off x="4577" y="2717"/>
              <a:ext cx="0" cy="480"/>
            </a:xfrm>
            <a:prstGeom prst="line">
              <a:avLst/>
            </a:prstGeom>
            <a:noFill/>
            <a:ln w="12700">
              <a:solidFill>
                <a:schemeClr val="tx1"/>
              </a:solidFill>
              <a:round/>
              <a:headEnd/>
              <a:tailEnd/>
            </a:ln>
            <a:effectLst/>
          </p:spPr>
          <p:txBody>
            <a:bodyPr/>
            <a:lstStyle/>
            <a:p>
              <a:endParaRPr lang="en-US"/>
            </a:p>
          </p:txBody>
        </p:sp>
        <p:sp>
          <p:nvSpPr>
            <p:cNvPr id="58" name="Line 51"/>
            <p:cNvSpPr>
              <a:spLocks noChangeShapeType="1"/>
            </p:cNvSpPr>
            <p:nvPr/>
          </p:nvSpPr>
          <p:spPr bwMode="auto">
            <a:xfrm>
              <a:off x="4673" y="2717"/>
              <a:ext cx="0" cy="480"/>
            </a:xfrm>
            <a:prstGeom prst="line">
              <a:avLst/>
            </a:prstGeom>
            <a:noFill/>
            <a:ln w="12700">
              <a:solidFill>
                <a:schemeClr val="tx1"/>
              </a:solidFill>
              <a:round/>
              <a:headEnd/>
              <a:tailEnd/>
            </a:ln>
            <a:effectLst/>
          </p:spPr>
          <p:txBody>
            <a:bodyPr/>
            <a:lstStyle/>
            <a:p>
              <a:endParaRPr lang="en-US"/>
            </a:p>
          </p:txBody>
        </p:sp>
        <p:sp>
          <p:nvSpPr>
            <p:cNvPr id="59" name="Rectangle 52"/>
            <p:cNvSpPr>
              <a:spLocks noChangeArrowheads="1"/>
            </p:cNvSpPr>
            <p:nvPr/>
          </p:nvSpPr>
          <p:spPr bwMode="auto">
            <a:xfrm>
              <a:off x="4503" y="2548"/>
              <a:ext cx="299" cy="163"/>
            </a:xfrm>
            <a:prstGeom prst="rect">
              <a:avLst/>
            </a:prstGeom>
            <a:noFill/>
            <a:ln w="12700">
              <a:noFill/>
              <a:miter lim="800000"/>
              <a:headEnd/>
              <a:tailEnd/>
            </a:ln>
            <a:effectLst/>
          </p:spPr>
          <p:txBody>
            <a:bodyPr wrap="none" lIns="90488" tIns="44450" rIns="90488" bIns="44450">
              <a:spAutoFit/>
            </a:bodyPr>
            <a:lstStyle/>
            <a:p>
              <a:pPr eaLnBrk="0" hangingPunct="0"/>
              <a:r>
                <a:rPr lang="en-US" sz="1200">
                  <a:latin typeface="Times New Roman" pitchFamily="18" charset="0"/>
                </a:rPr>
                <a:t>A(x)</a:t>
              </a:r>
            </a:p>
          </p:txBody>
        </p:sp>
        <p:sp>
          <p:nvSpPr>
            <p:cNvPr id="60" name="Line 53"/>
            <p:cNvSpPr>
              <a:spLocks noChangeShapeType="1"/>
            </p:cNvSpPr>
            <p:nvPr/>
          </p:nvSpPr>
          <p:spPr bwMode="auto">
            <a:xfrm>
              <a:off x="4433" y="2909"/>
              <a:ext cx="144" cy="0"/>
            </a:xfrm>
            <a:prstGeom prst="line">
              <a:avLst/>
            </a:prstGeom>
            <a:noFill/>
            <a:ln w="12700">
              <a:solidFill>
                <a:schemeClr val="tx1"/>
              </a:solidFill>
              <a:round/>
              <a:headEnd/>
              <a:tailEnd type="triangle" w="med" len="med"/>
            </a:ln>
            <a:effectLst/>
          </p:spPr>
          <p:txBody>
            <a:bodyPr/>
            <a:lstStyle/>
            <a:p>
              <a:endParaRPr lang="en-US"/>
            </a:p>
          </p:txBody>
        </p:sp>
        <p:sp>
          <p:nvSpPr>
            <p:cNvPr id="61" name="Line 54"/>
            <p:cNvSpPr>
              <a:spLocks noChangeShapeType="1"/>
            </p:cNvSpPr>
            <p:nvPr/>
          </p:nvSpPr>
          <p:spPr bwMode="auto">
            <a:xfrm flipH="1">
              <a:off x="4673" y="2909"/>
              <a:ext cx="144" cy="0"/>
            </a:xfrm>
            <a:prstGeom prst="line">
              <a:avLst/>
            </a:prstGeom>
            <a:noFill/>
            <a:ln w="12700">
              <a:solidFill>
                <a:schemeClr val="tx1"/>
              </a:solidFill>
              <a:round/>
              <a:headEnd/>
              <a:tailEnd type="triangle" w="med" len="med"/>
            </a:ln>
            <a:effectLst/>
          </p:spPr>
          <p:txBody>
            <a:bodyPr/>
            <a:lstStyle/>
            <a:p>
              <a:endParaRPr lang="en-US"/>
            </a:p>
          </p:txBody>
        </p:sp>
        <p:sp>
          <p:nvSpPr>
            <p:cNvPr id="62" name="Line 55"/>
            <p:cNvSpPr>
              <a:spLocks noChangeShapeType="1"/>
            </p:cNvSpPr>
            <p:nvPr/>
          </p:nvSpPr>
          <p:spPr bwMode="auto">
            <a:xfrm>
              <a:off x="5297" y="2621"/>
              <a:ext cx="0" cy="576"/>
            </a:xfrm>
            <a:prstGeom prst="line">
              <a:avLst/>
            </a:prstGeom>
            <a:noFill/>
            <a:ln w="12700">
              <a:solidFill>
                <a:schemeClr val="tx1"/>
              </a:solidFill>
              <a:round/>
              <a:headEnd/>
              <a:tailEnd/>
            </a:ln>
            <a:effectLst/>
          </p:spPr>
          <p:txBody>
            <a:bodyPr/>
            <a:lstStyle/>
            <a:p>
              <a:endParaRPr lang="en-US"/>
            </a:p>
          </p:txBody>
        </p:sp>
        <p:sp>
          <p:nvSpPr>
            <p:cNvPr id="63" name="Rectangle 56"/>
            <p:cNvSpPr>
              <a:spLocks noChangeArrowheads="1"/>
            </p:cNvSpPr>
            <p:nvPr/>
          </p:nvSpPr>
          <p:spPr bwMode="auto">
            <a:xfrm>
              <a:off x="3857" y="3172"/>
              <a:ext cx="164" cy="163"/>
            </a:xfrm>
            <a:prstGeom prst="rect">
              <a:avLst/>
            </a:prstGeom>
            <a:noFill/>
            <a:ln w="12700">
              <a:noFill/>
              <a:miter lim="800000"/>
              <a:headEnd/>
              <a:tailEnd/>
            </a:ln>
            <a:effectLst/>
          </p:spPr>
          <p:txBody>
            <a:bodyPr wrap="none" lIns="90488" tIns="44450" rIns="90488" bIns="44450">
              <a:spAutoFit/>
            </a:bodyPr>
            <a:lstStyle/>
            <a:p>
              <a:pPr eaLnBrk="0" hangingPunct="0"/>
              <a:r>
                <a:rPr lang="en-US" sz="1200">
                  <a:latin typeface="Times New Roman" pitchFamily="18" charset="0"/>
                </a:rPr>
                <a:t>0</a:t>
              </a:r>
            </a:p>
          </p:txBody>
        </p:sp>
      </p:grpSp>
      <p:grpSp>
        <p:nvGrpSpPr>
          <p:cNvPr id="84" name="83 Grupo"/>
          <p:cNvGrpSpPr/>
          <p:nvPr/>
        </p:nvGrpSpPr>
        <p:grpSpPr>
          <a:xfrm>
            <a:off x="7546527" y="3882843"/>
            <a:ext cx="3808858" cy="2179638"/>
            <a:chOff x="5776913" y="3886200"/>
            <a:chExt cx="3808858" cy="2179638"/>
          </a:xfrm>
        </p:grpSpPr>
        <p:sp>
          <p:nvSpPr>
            <p:cNvPr id="85" name="Line 58"/>
            <p:cNvSpPr>
              <a:spLocks noChangeShapeType="1"/>
            </p:cNvSpPr>
            <p:nvPr/>
          </p:nvSpPr>
          <p:spPr bwMode="auto">
            <a:xfrm flipV="1">
              <a:off x="6326188" y="4200525"/>
              <a:ext cx="0" cy="914400"/>
            </a:xfrm>
            <a:prstGeom prst="line">
              <a:avLst/>
            </a:prstGeom>
            <a:noFill/>
            <a:ln w="12700">
              <a:solidFill>
                <a:schemeClr val="tx1"/>
              </a:solidFill>
              <a:round/>
              <a:headEnd/>
              <a:tailEnd type="triangle" w="med" len="med"/>
            </a:ln>
            <a:effectLst/>
          </p:spPr>
          <p:txBody>
            <a:bodyPr/>
            <a:lstStyle/>
            <a:p>
              <a:endParaRPr lang="en-US"/>
            </a:p>
          </p:txBody>
        </p:sp>
        <p:sp>
          <p:nvSpPr>
            <p:cNvPr id="86" name="Line 59"/>
            <p:cNvSpPr>
              <a:spLocks noChangeShapeType="1"/>
            </p:cNvSpPr>
            <p:nvPr/>
          </p:nvSpPr>
          <p:spPr bwMode="auto">
            <a:xfrm>
              <a:off x="6326188" y="5114925"/>
              <a:ext cx="2209800" cy="0"/>
            </a:xfrm>
            <a:prstGeom prst="line">
              <a:avLst/>
            </a:prstGeom>
            <a:noFill/>
            <a:ln w="12700">
              <a:solidFill>
                <a:schemeClr val="tx1"/>
              </a:solidFill>
              <a:round/>
              <a:headEnd/>
              <a:tailEnd type="triangle" w="med" len="med"/>
            </a:ln>
            <a:effectLst/>
          </p:spPr>
          <p:txBody>
            <a:bodyPr/>
            <a:lstStyle/>
            <a:p>
              <a:endParaRPr lang="en-US"/>
            </a:p>
          </p:txBody>
        </p:sp>
        <p:sp>
          <p:nvSpPr>
            <p:cNvPr id="87" name="Arc 60"/>
            <p:cNvSpPr>
              <a:spLocks/>
            </p:cNvSpPr>
            <p:nvPr/>
          </p:nvSpPr>
          <p:spPr bwMode="auto">
            <a:xfrm>
              <a:off x="6326188" y="4200525"/>
              <a:ext cx="2133600" cy="914400"/>
            </a:xfrm>
            <a:custGeom>
              <a:avLst/>
              <a:gdLst>
                <a:gd name="G0" fmla="+- 21600 0 0"/>
                <a:gd name="G1" fmla="+- 21600 0 0"/>
                <a:gd name="G2" fmla="+- 21600 0 0"/>
                <a:gd name="T0" fmla="*/ 0 w 21600"/>
                <a:gd name="T1" fmla="*/ 21600 h 21600"/>
                <a:gd name="T2" fmla="*/ 21568 w 21600"/>
                <a:gd name="T3" fmla="*/ 0 h 21600"/>
                <a:gd name="T4" fmla="*/ 21600 w 21600"/>
                <a:gd name="T5" fmla="*/ 21600 h 21600"/>
              </a:gdLst>
              <a:ahLst/>
              <a:cxnLst>
                <a:cxn ang="0">
                  <a:pos x="T0" y="T1"/>
                </a:cxn>
                <a:cxn ang="0">
                  <a:pos x="T2" y="T3"/>
                </a:cxn>
                <a:cxn ang="0">
                  <a:pos x="T4" y="T5"/>
                </a:cxn>
              </a:cxnLst>
              <a:rect l="0" t="0" r="r" b="b"/>
              <a:pathLst>
                <a:path w="21600" h="21600" fill="none" extrusionOk="0">
                  <a:moveTo>
                    <a:pt x="0" y="21600"/>
                  </a:moveTo>
                  <a:cubicBezTo>
                    <a:pt x="0" y="9683"/>
                    <a:pt x="9651" y="17"/>
                    <a:pt x="21568" y="0"/>
                  </a:cubicBezTo>
                </a:path>
                <a:path w="21600" h="21600" stroke="0" extrusionOk="0">
                  <a:moveTo>
                    <a:pt x="0" y="21600"/>
                  </a:moveTo>
                  <a:cubicBezTo>
                    <a:pt x="0" y="9683"/>
                    <a:pt x="9651" y="17"/>
                    <a:pt x="21568" y="0"/>
                  </a:cubicBezTo>
                  <a:lnTo>
                    <a:pt x="21600" y="21600"/>
                  </a:lnTo>
                  <a:close/>
                </a:path>
              </a:pathLst>
            </a:custGeom>
            <a:noFill/>
            <a:ln w="12700" cap="rnd">
              <a:solidFill>
                <a:schemeClr val="tx1"/>
              </a:solidFill>
              <a:round/>
              <a:headEnd/>
              <a:tailEnd/>
            </a:ln>
            <a:effectLst/>
          </p:spPr>
          <p:txBody>
            <a:bodyPr/>
            <a:lstStyle/>
            <a:p>
              <a:endParaRPr lang="en-US"/>
            </a:p>
          </p:txBody>
        </p:sp>
        <p:sp>
          <p:nvSpPr>
            <p:cNvPr id="88" name="Rectangle 61"/>
            <p:cNvSpPr>
              <a:spLocks noChangeArrowheads="1"/>
            </p:cNvSpPr>
            <p:nvPr/>
          </p:nvSpPr>
          <p:spPr bwMode="auto">
            <a:xfrm>
              <a:off x="8520113" y="4999038"/>
              <a:ext cx="293351" cy="274434"/>
            </a:xfrm>
            <a:prstGeom prst="rect">
              <a:avLst/>
            </a:prstGeom>
            <a:noFill/>
            <a:ln w="12700">
              <a:noFill/>
              <a:miter lim="800000"/>
              <a:headEnd/>
              <a:tailEnd/>
            </a:ln>
            <a:effectLst/>
          </p:spPr>
          <p:txBody>
            <a:bodyPr wrap="none" lIns="90488" tIns="44450" rIns="90488" bIns="44450">
              <a:spAutoFit/>
            </a:bodyPr>
            <a:lstStyle/>
            <a:p>
              <a:pPr eaLnBrk="0" hangingPunct="0"/>
              <a:r>
                <a:rPr lang="en-US" sz="1200">
                  <a:latin typeface="Times New Roman" pitchFamily="18" charset="0"/>
                </a:rPr>
                <a:t>X</a:t>
              </a:r>
            </a:p>
          </p:txBody>
        </p:sp>
        <p:sp>
          <p:nvSpPr>
            <p:cNvPr id="89" name="Rectangle 62"/>
            <p:cNvSpPr>
              <a:spLocks noChangeArrowheads="1"/>
            </p:cNvSpPr>
            <p:nvPr/>
          </p:nvSpPr>
          <p:spPr bwMode="auto">
            <a:xfrm>
              <a:off x="6184900" y="4002088"/>
              <a:ext cx="293351" cy="274434"/>
            </a:xfrm>
            <a:prstGeom prst="rect">
              <a:avLst/>
            </a:prstGeom>
            <a:noFill/>
            <a:ln w="12700">
              <a:noFill/>
              <a:miter lim="800000"/>
              <a:headEnd/>
              <a:tailEnd/>
            </a:ln>
            <a:effectLst/>
          </p:spPr>
          <p:txBody>
            <a:bodyPr wrap="none" lIns="90488" tIns="44450" rIns="90488" bIns="44450">
              <a:spAutoFit/>
            </a:bodyPr>
            <a:lstStyle/>
            <a:p>
              <a:pPr eaLnBrk="0" hangingPunct="0"/>
              <a:r>
                <a:rPr lang="en-US" sz="1200">
                  <a:latin typeface="Times New Roman" pitchFamily="18" charset="0"/>
                </a:rPr>
                <a:t>Y</a:t>
              </a:r>
            </a:p>
          </p:txBody>
        </p:sp>
        <p:sp>
          <p:nvSpPr>
            <p:cNvPr id="90" name="Rectangle 63"/>
            <p:cNvSpPr>
              <a:spLocks noChangeArrowheads="1"/>
            </p:cNvSpPr>
            <p:nvPr/>
          </p:nvSpPr>
          <p:spPr bwMode="auto">
            <a:xfrm>
              <a:off x="5776913" y="4313238"/>
              <a:ext cx="674866" cy="643766"/>
            </a:xfrm>
            <a:prstGeom prst="rect">
              <a:avLst/>
            </a:prstGeom>
            <a:noFill/>
            <a:ln w="12700">
              <a:noFill/>
              <a:miter lim="800000"/>
              <a:headEnd/>
              <a:tailEnd/>
            </a:ln>
            <a:effectLst/>
          </p:spPr>
          <p:txBody>
            <a:bodyPr wrap="none" lIns="90488" tIns="44450" rIns="90488" bIns="44450">
              <a:spAutoFit/>
            </a:bodyPr>
            <a:lstStyle/>
            <a:p>
              <a:pPr eaLnBrk="0" hangingPunct="0"/>
              <a:r>
                <a:rPr lang="es-CL" sz="1200" noProof="0" dirty="0">
                  <a:latin typeface="Times New Roman" pitchFamily="18" charset="0"/>
                </a:rPr>
                <a:t>Medias </a:t>
              </a:r>
            </a:p>
            <a:p>
              <a:pPr eaLnBrk="0" hangingPunct="0"/>
              <a:r>
                <a:rPr lang="es-CL" sz="1200" noProof="0" dirty="0">
                  <a:latin typeface="Times New Roman" pitchFamily="18" charset="0"/>
                </a:rPr>
                <a:t>mangas</a:t>
              </a:r>
            </a:p>
            <a:p>
              <a:pPr eaLnBrk="0" hangingPunct="0"/>
              <a:r>
                <a:rPr lang="es-CL" sz="1200" noProof="0" dirty="0">
                  <a:latin typeface="Times New Roman" pitchFamily="18" charset="0"/>
                </a:rPr>
                <a:t>(</a:t>
              </a:r>
              <a:r>
                <a:rPr lang="es-CL" sz="1200" noProof="0" dirty="0" err="1">
                  <a:latin typeface="Times New Roman" pitchFamily="18" charset="0"/>
                </a:rPr>
                <a:t>mts</a:t>
              </a:r>
              <a:r>
                <a:rPr lang="es-CL" sz="1200" noProof="0" dirty="0">
                  <a:latin typeface="Times New Roman" pitchFamily="18" charset="0"/>
                </a:rPr>
                <a:t>)</a:t>
              </a:r>
            </a:p>
          </p:txBody>
        </p:sp>
        <p:sp>
          <p:nvSpPr>
            <p:cNvPr id="91" name="Rectangle 64"/>
            <p:cNvSpPr>
              <a:spLocks noChangeArrowheads="1"/>
            </p:cNvSpPr>
            <p:nvPr/>
          </p:nvSpPr>
          <p:spPr bwMode="auto">
            <a:xfrm>
              <a:off x="7173913" y="5075238"/>
              <a:ext cx="843181" cy="274434"/>
            </a:xfrm>
            <a:prstGeom prst="rect">
              <a:avLst/>
            </a:prstGeom>
            <a:noFill/>
            <a:ln w="12700">
              <a:noFill/>
              <a:miter lim="800000"/>
              <a:headEnd/>
              <a:tailEnd/>
            </a:ln>
            <a:effectLst/>
          </p:spPr>
          <p:txBody>
            <a:bodyPr wrap="none" lIns="90488" tIns="44450" rIns="90488" bIns="44450">
              <a:spAutoFit/>
            </a:bodyPr>
            <a:lstStyle/>
            <a:p>
              <a:pPr eaLnBrk="0" hangingPunct="0"/>
              <a:r>
                <a:rPr lang="es-CL" sz="1200" noProof="0" dirty="0">
                  <a:latin typeface="Times New Roman" pitchFamily="18" charset="0"/>
                </a:rPr>
                <a:t>Estaciones</a:t>
              </a:r>
              <a:endParaRPr lang="en-US" sz="1200" dirty="0">
                <a:latin typeface="Times New Roman" pitchFamily="18" charset="0"/>
              </a:endParaRPr>
            </a:p>
          </p:txBody>
        </p:sp>
        <p:sp>
          <p:nvSpPr>
            <p:cNvPr id="92" name="Line 65"/>
            <p:cNvSpPr>
              <a:spLocks noChangeShapeType="1"/>
            </p:cNvSpPr>
            <p:nvPr/>
          </p:nvSpPr>
          <p:spPr bwMode="auto">
            <a:xfrm flipV="1">
              <a:off x="7392988" y="4352925"/>
              <a:ext cx="0" cy="762000"/>
            </a:xfrm>
            <a:prstGeom prst="line">
              <a:avLst/>
            </a:prstGeom>
            <a:noFill/>
            <a:ln w="12700">
              <a:solidFill>
                <a:schemeClr val="tx1"/>
              </a:solidFill>
              <a:round/>
              <a:headEnd/>
              <a:tailEnd type="triangle" w="med" len="med"/>
            </a:ln>
            <a:effectLst/>
          </p:spPr>
          <p:txBody>
            <a:bodyPr/>
            <a:lstStyle/>
            <a:p>
              <a:endParaRPr lang="en-US"/>
            </a:p>
          </p:txBody>
        </p:sp>
        <p:sp>
          <p:nvSpPr>
            <p:cNvPr id="93" name="Line 66"/>
            <p:cNvSpPr>
              <a:spLocks noChangeShapeType="1"/>
            </p:cNvSpPr>
            <p:nvPr/>
          </p:nvSpPr>
          <p:spPr bwMode="auto">
            <a:xfrm>
              <a:off x="7316788" y="4352925"/>
              <a:ext cx="0" cy="762000"/>
            </a:xfrm>
            <a:prstGeom prst="line">
              <a:avLst/>
            </a:prstGeom>
            <a:noFill/>
            <a:ln w="12700">
              <a:solidFill>
                <a:schemeClr val="tx1"/>
              </a:solidFill>
              <a:round/>
              <a:headEnd/>
              <a:tailEnd/>
            </a:ln>
            <a:effectLst/>
          </p:spPr>
          <p:txBody>
            <a:bodyPr/>
            <a:lstStyle/>
            <a:p>
              <a:endParaRPr lang="en-US"/>
            </a:p>
          </p:txBody>
        </p:sp>
        <p:sp>
          <p:nvSpPr>
            <p:cNvPr id="94" name="Line 67"/>
            <p:cNvSpPr>
              <a:spLocks noChangeShapeType="1"/>
            </p:cNvSpPr>
            <p:nvPr/>
          </p:nvSpPr>
          <p:spPr bwMode="auto">
            <a:xfrm>
              <a:off x="7469188" y="4352925"/>
              <a:ext cx="0" cy="762000"/>
            </a:xfrm>
            <a:prstGeom prst="line">
              <a:avLst/>
            </a:prstGeom>
            <a:noFill/>
            <a:ln w="12700">
              <a:solidFill>
                <a:schemeClr val="tx1"/>
              </a:solidFill>
              <a:round/>
              <a:headEnd/>
              <a:tailEnd/>
            </a:ln>
            <a:effectLst/>
          </p:spPr>
          <p:txBody>
            <a:bodyPr/>
            <a:lstStyle/>
            <a:p>
              <a:endParaRPr lang="en-US"/>
            </a:p>
          </p:txBody>
        </p:sp>
        <p:sp>
          <p:nvSpPr>
            <p:cNvPr id="95" name="Rectangle 68"/>
            <p:cNvSpPr>
              <a:spLocks noChangeArrowheads="1"/>
            </p:cNvSpPr>
            <p:nvPr/>
          </p:nvSpPr>
          <p:spPr bwMode="auto">
            <a:xfrm>
              <a:off x="7164388" y="4084638"/>
              <a:ext cx="439224" cy="274434"/>
            </a:xfrm>
            <a:prstGeom prst="rect">
              <a:avLst/>
            </a:prstGeom>
            <a:noFill/>
            <a:ln w="12700">
              <a:noFill/>
              <a:miter lim="800000"/>
              <a:headEnd/>
              <a:tailEnd/>
            </a:ln>
            <a:effectLst/>
          </p:spPr>
          <p:txBody>
            <a:bodyPr wrap="none" lIns="90488" tIns="44450" rIns="90488" bIns="44450">
              <a:spAutoFit/>
            </a:bodyPr>
            <a:lstStyle/>
            <a:p>
              <a:pPr eaLnBrk="0" hangingPunct="0"/>
              <a:r>
                <a:rPr lang="en-US" sz="1200">
                  <a:latin typeface="Times New Roman" pitchFamily="18" charset="0"/>
                </a:rPr>
                <a:t>y(x)</a:t>
              </a:r>
            </a:p>
          </p:txBody>
        </p:sp>
        <p:sp>
          <p:nvSpPr>
            <p:cNvPr id="96" name="Line 69"/>
            <p:cNvSpPr>
              <a:spLocks noChangeShapeType="1"/>
            </p:cNvSpPr>
            <p:nvPr/>
          </p:nvSpPr>
          <p:spPr bwMode="auto">
            <a:xfrm>
              <a:off x="7088188" y="4657725"/>
              <a:ext cx="228600" cy="0"/>
            </a:xfrm>
            <a:prstGeom prst="line">
              <a:avLst/>
            </a:prstGeom>
            <a:noFill/>
            <a:ln w="12700">
              <a:solidFill>
                <a:schemeClr val="tx1"/>
              </a:solidFill>
              <a:round/>
              <a:headEnd/>
              <a:tailEnd type="triangle" w="med" len="med"/>
            </a:ln>
            <a:effectLst/>
          </p:spPr>
          <p:txBody>
            <a:bodyPr/>
            <a:lstStyle/>
            <a:p>
              <a:endParaRPr lang="en-US"/>
            </a:p>
          </p:txBody>
        </p:sp>
        <p:sp>
          <p:nvSpPr>
            <p:cNvPr id="97" name="Line 70"/>
            <p:cNvSpPr>
              <a:spLocks noChangeShapeType="1"/>
            </p:cNvSpPr>
            <p:nvPr/>
          </p:nvSpPr>
          <p:spPr bwMode="auto">
            <a:xfrm flipH="1">
              <a:off x="7469188" y="4657725"/>
              <a:ext cx="228600" cy="0"/>
            </a:xfrm>
            <a:prstGeom prst="line">
              <a:avLst/>
            </a:prstGeom>
            <a:noFill/>
            <a:ln w="12700">
              <a:solidFill>
                <a:schemeClr val="tx1"/>
              </a:solidFill>
              <a:round/>
              <a:headEnd/>
              <a:tailEnd type="triangle" w="med" len="med"/>
            </a:ln>
            <a:effectLst/>
          </p:spPr>
          <p:txBody>
            <a:bodyPr/>
            <a:lstStyle/>
            <a:p>
              <a:endParaRPr lang="en-US"/>
            </a:p>
          </p:txBody>
        </p:sp>
        <p:sp>
          <p:nvSpPr>
            <p:cNvPr id="98" name="Rectangle 71"/>
            <p:cNvSpPr>
              <a:spLocks noChangeArrowheads="1"/>
            </p:cNvSpPr>
            <p:nvPr/>
          </p:nvSpPr>
          <p:spPr bwMode="auto">
            <a:xfrm>
              <a:off x="7681912" y="4495800"/>
              <a:ext cx="1903859" cy="459100"/>
            </a:xfrm>
            <a:prstGeom prst="rect">
              <a:avLst/>
            </a:prstGeom>
            <a:noFill/>
            <a:ln w="12700">
              <a:noFill/>
              <a:miter lim="800000"/>
              <a:headEnd/>
              <a:tailEnd/>
            </a:ln>
            <a:effectLst/>
          </p:spPr>
          <p:txBody>
            <a:bodyPr wrap="square" lIns="90488" tIns="44450" rIns="90488" bIns="44450">
              <a:spAutoFit/>
            </a:bodyPr>
            <a:lstStyle/>
            <a:p>
              <a:pPr eaLnBrk="0" hangingPunct="0"/>
              <a:r>
                <a:rPr lang="en-US" sz="1200" dirty="0">
                  <a:latin typeface="Times New Roman" pitchFamily="18" charset="0"/>
                </a:rPr>
                <a:t>dx=Espacio entre </a:t>
              </a:r>
              <a:r>
                <a:rPr lang="es-CL" sz="1200" noProof="0" dirty="0">
                  <a:latin typeface="Times New Roman" pitchFamily="18" charset="0"/>
                </a:rPr>
                <a:t>estaciones</a:t>
              </a:r>
              <a:endParaRPr lang="en-US" sz="1200" dirty="0">
                <a:latin typeface="Times New Roman" pitchFamily="18" charset="0"/>
              </a:endParaRPr>
            </a:p>
          </p:txBody>
        </p:sp>
        <p:sp>
          <p:nvSpPr>
            <p:cNvPr id="99" name="Line 72"/>
            <p:cNvSpPr>
              <a:spLocks noChangeShapeType="1"/>
            </p:cNvSpPr>
            <p:nvPr/>
          </p:nvSpPr>
          <p:spPr bwMode="auto">
            <a:xfrm>
              <a:off x="8459788" y="4200525"/>
              <a:ext cx="0" cy="914400"/>
            </a:xfrm>
            <a:prstGeom prst="line">
              <a:avLst/>
            </a:prstGeom>
            <a:noFill/>
            <a:ln w="12700">
              <a:solidFill>
                <a:schemeClr val="tx1"/>
              </a:solidFill>
              <a:round/>
              <a:headEnd/>
              <a:tailEnd/>
            </a:ln>
            <a:effectLst/>
          </p:spPr>
          <p:txBody>
            <a:bodyPr/>
            <a:lstStyle/>
            <a:p>
              <a:endParaRPr lang="en-US"/>
            </a:p>
          </p:txBody>
        </p:sp>
        <p:sp>
          <p:nvSpPr>
            <p:cNvPr id="100" name="Rectangle 74"/>
            <p:cNvSpPr>
              <a:spLocks noChangeArrowheads="1"/>
            </p:cNvSpPr>
            <p:nvPr/>
          </p:nvSpPr>
          <p:spPr bwMode="auto">
            <a:xfrm>
              <a:off x="6858000" y="3886200"/>
              <a:ext cx="1845058" cy="274434"/>
            </a:xfrm>
            <a:prstGeom prst="rect">
              <a:avLst/>
            </a:prstGeom>
            <a:noFill/>
            <a:ln w="12700">
              <a:noFill/>
              <a:miter lim="800000"/>
              <a:headEnd/>
              <a:tailEnd/>
            </a:ln>
            <a:effectLst/>
          </p:spPr>
          <p:txBody>
            <a:bodyPr wrap="none" lIns="90488" tIns="44450" rIns="90488" bIns="44450">
              <a:spAutoFit/>
            </a:bodyPr>
            <a:lstStyle/>
            <a:p>
              <a:pPr eaLnBrk="0" hangingPunct="0"/>
              <a:r>
                <a:rPr lang="en-US" sz="1200" dirty="0">
                  <a:latin typeface="Times New Roman" pitchFamily="18" charset="0"/>
                </a:rPr>
                <a:t>(Plano de medias </a:t>
              </a:r>
              <a:r>
                <a:rPr lang="es-CL" sz="1200" noProof="0" dirty="0">
                  <a:latin typeface="Times New Roman" pitchFamily="18" charset="0"/>
                </a:rPr>
                <a:t>mangas</a:t>
              </a:r>
              <a:r>
                <a:rPr lang="en-US" sz="1200" dirty="0">
                  <a:latin typeface="Times New Roman" pitchFamily="18" charset="0"/>
                </a:rPr>
                <a:t>)</a:t>
              </a:r>
            </a:p>
          </p:txBody>
        </p:sp>
        <p:sp>
          <p:nvSpPr>
            <p:cNvPr id="101" name="Line 75"/>
            <p:cNvSpPr>
              <a:spLocks noChangeShapeType="1"/>
            </p:cNvSpPr>
            <p:nvPr/>
          </p:nvSpPr>
          <p:spPr bwMode="auto">
            <a:xfrm>
              <a:off x="6324600" y="4999038"/>
              <a:ext cx="1066800" cy="0"/>
            </a:xfrm>
            <a:prstGeom prst="line">
              <a:avLst/>
            </a:prstGeom>
            <a:noFill/>
            <a:ln w="12700">
              <a:solidFill>
                <a:schemeClr val="tx1"/>
              </a:solidFill>
              <a:round/>
              <a:headEnd/>
              <a:tailEnd type="triangle" w="med" len="med"/>
            </a:ln>
            <a:effectLst/>
          </p:spPr>
          <p:txBody>
            <a:bodyPr/>
            <a:lstStyle/>
            <a:p>
              <a:endParaRPr lang="en-US"/>
            </a:p>
          </p:txBody>
        </p:sp>
        <p:sp>
          <p:nvSpPr>
            <p:cNvPr id="102" name="Rectangle 76"/>
            <p:cNvSpPr>
              <a:spLocks noChangeArrowheads="1"/>
            </p:cNvSpPr>
            <p:nvPr/>
          </p:nvSpPr>
          <p:spPr bwMode="auto">
            <a:xfrm>
              <a:off x="6750050" y="4800600"/>
              <a:ext cx="259687" cy="274434"/>
            </a:xfrm>
            <a:prstGeom prst="rect">
              <a:avLst/>
            </a:prstGeom>
            <a:noFill/>
            <a:ln w="12700">
              <a:noFill/>
              <a:miter lim="800000"/>
              <a:headEnd/>
              <a:tailEnd/>
            </a:ln>
            <a:effectLst/>
          </p:spPr>
          <p:txBody>
            <a:bodyPr wrap="none" lIns="90488" tIns="44450" rIns="90488" bIns="44450">
              <a:spAutoFit/>
            </a:bodyPr>
            <a:lstStyle/>
            <a:p>
              <a:pPr eaLnBrk="0" hangingPunct="0"/>
              <a:r>
                <a:rPr lang="en-US" sz="1200">
                  <a:latin typeface="Times New Roman" pitchFamily="18" charset="0"/>
                </a:rPr>
                <a:t>x</a:t>
              </a:r>
            </a:p>
          </p:txBody>
        </p:sp>
        <p:sp>
          <p:nvSpPr>
            <p:cNvPr id="103" name="Arc 77"/>
            <p:cNvSpPr>
              <a:spLocks/>
            </p:cNvSpPr>
            <p:nvPr/>
          </p:nvSpPr>
          <p:spPr bwMode="auto">
            <a:xfrm>
              <a:off x="6324600" y="5151438"/>
              <a:ext cx="2133600" cy="914400"/>
            </a:xfrm>
            <a:custGeom>
              <a:avLst/>
              <a:gdLst>
                <a:gd name="G0" fmla="+- 21600 0 0"/>
                <a:gd name="G1" fmla="+- 0 0 0"/>
                <a:gd name="G2" fmla="+- 21600 0 0"/>
                <a:gd name="T0" fmla="*/ 21568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fill="none" extrusionOk="0">
                  <a:moveTo>
                    <a:pt x="21568" y="21599"/>
                  </a:moveTo>
                  <a:cubicBezTo>
                    <a:pt x="9651" y="21582"/>
                    <a:pt x="0" y="11916"/>
                    <a:pt x="0" y="0"/>
                  </a:cubicBezTo>
                </a:path>
                <a:path w="21600" h="21600" stroke="0" extrusionOk="0">
                  <a:moveTo>
                    <a:pt x="21568" y="21599"/>
                  </a:moveTo>
                  <a:cubicBezTo>
                    <a:pt x="9651" y="21582"/>
                    <a:pt x="0" y="11916"/>
                    <a:pt x="0" y="0"/>
                  </a:cubicBezTo>
                  <a:lnTo>
                    <a:pt x="21600" y="0"/>
                  </a:lnTo>
                  <a:close/>
                </a:path>
              </a:pathLst>
            </a:custGeom>
            <a:noFill/>
            <a:ln w="12700" cap="rnd">
              <a:solidFill>
                <a:schemeClr val="tx1"/>
              </a:solidFill>
              <a:prstDash val="sysDot"/>
              <a:round/>
              <a:headEnd/>
              <a:tailEnd/>
            </a:ln>
            <a:effectLst/>
          </p:spPr>
          <p:txBody>
            <a:bodyPr/>
            <a:lstStyle/>
            <a:p>
              <a:endParaRPr lang="en-US"/>
            </a:p>
          </p:txBody>
        </p:sp>
      </p:gr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p:txBody>
          <a:bodyPr/>
          <a:lstStyle/>
          <a:p>
            <a:r>
              <a:rPr lang="es-CL" dirty="0"/>
              <a:t>Área del Plano de Flotación</a:t>
            </a:r>
          </a:p>
        </p:txBody>
      </p:sp>
      <p:sp>
        <p:nvSpPr>
          <p:cNvPr id="9" name="7 Marcador de contenido"/>
          <p:cNvSpPr txBox="1">
            <a:spLocks/>
          </p:cNvSpPr>
          <p:nvPr/>
        </p:nvSpPr>
        <p:spPr>
          <a:xfrm>
            <a:off x="2095472" y="3500438"/>
            <a:ext cx="8229600" cy="1447606"/>
          </a:xfrm>
          <a:prstGeom prst="rect">
            <a:avLst/>
          </a:prstGeom>
        </p:spPr>
        <p:txBody>
          <a:bodyPr vert="horz">
            <a:normAutofit/>
          </a:bodyPr>
          <a:lstStyle/>
          <a:p>
            <a:pPr marL="365760" indent="-256032">
              <a:spcBef>
                <a:spcPts val="400"/>
              </a:spcBef>
              <a:buClr>
                <a:schemeClr val="accent1"/>
              </a:buClr>
              <a:buSzPct val="68000"/>
              <a:buFont typeface="Wingdings 3"/>
              <a:buChar char=""/>
              <a:defRPr/>
            </a:pPr>
            <a:endParaRPr lang="es-CL" sz="2700" dirty="0"/>
          </a:p>
        </p:txBody>
      </p:sp>
      <p:grpSp>
        <p:nvGrpSpPr>
          <p:cNvPr id="10" name="9 Grupo"/>
          <p:cNvGrpSpPr/>
          <p:nvPr/>
        </p:nvGrpSpPr>
        <p:grpSpPr>
          <a:xfrm>
            <a:off x="2667000" y="1219200"/>
            <a:ext cx="7170906" cy="2317750"/>
            <a:chOff x="1143000" y="1219200"/>
            <a:chExt cx="7170906" cy="2317750"/>
          </a:xfrm>
        </p:grpSpPr>
        <p:sp>
          <p:nvSpPr>
            <p:cNvPr id="11" name="Line 3"/>
            <p:cNvSpPr>
              <a:spLocks noChangeShapeType="1"/>
            </p:cNvSpPr>
            <p:nvPr/>
          </p:nvSpPr>
          <p:spPr bwMode="auto">
            <a:xfrm>
              <a:off x="1692275" y="2625725"/>
              <a:ext cx="6553200" cy="0"/>
            </a:xfrm>
            <a:prstGeom prst="line">
              <a:avLst/>
            </a:prstGeom>
            <a:noFill/>
            <a:ln w="28575">
              <a:solidFill>
                <a:schemeClr val="tx1"/>
              </a:solidFill>
              <a:round/>
              <a:headEnd/>
              <a:tailEnd type="triangle" w="med" len="med"/>
            </a:ln>
            <a:effectLst/>
          </p:spPr>
          <p:txBody>
            <a:bodyPr/>
            <a:lstStyle/>
            <a:p>
              <a:endParaRPr lang="en-US"/>
            </a:p>
          </p:txBody>
        </p:sp>
        <p:sp>
          <p:nvSpPr>
            <p:cNvPr id="12" name="Freeform 4"/>
            <p:cNvSpPr>
              <a:spLocks/>
            </p:cNvSpPr>
            <p:nvPr/>
          </p:nvSpPr>
          <p:spPr bwMode="auto">
            <a:xfrm>
              <a:off x="1692275" y="1851025"/>
              <a:ext cx="6057900" cy="774700"/>
            </a:xfrm>
            <a:custGeom>
              <a:avLst/>
              <a:gdLst/>
              <a:ahLst/>
              <a:cxnLst>
                <a:cxn ang="0">
                  <a:pos x="0" y="488"/>
                </a:cxn>
                <a:cxn ang="0">
                  <a:pos x="816" y="200"/>
                </a:cxn>
                <a:cxn ang="0">
                  <a:pos x="1632" y="56"/>
                </a:cxn>
                <a:cxn ang="0">
                  <a:pos x="2400" y="8"/>
                </a:cxn>
                <a:cxn ang="0">
                  <a:pos x="3072" y="104"/>
                </a:cxn>
                <a:cxn ang="0">
                  <a:pos x="3696" y="296"/>
                </a:cxn>
                <a:cxn ang="0">
                  <a:pos x="3792" y="296"/>
                </a:cxn>
              </a:cxnLst>
              <a:rect l="0" t="0" r="r" b="b"/>
              <a:pathLst>
                <a:path w="3816" h="488">
                  <a:moveTo>
                    <a:pt x="0" y="488"/>
                  </a:moveTo>
                  <a:cubicBezTo>
                    <a:pt x="272" y="380"/>
                    <a:pt x="544" y="272"/>
                    <a:pt x="816" y="200"/>
                  </a:cubicBezTo>
                  <a:cubicBezTo>
                    <a:pt x="1088" y="128"/>
                    <a:pt x="1368" y="88"/>
                    <a:pt x="1632" y="56"/>
                  </a:cubicBezTo>
                  <a:cubicBezTo>
                    <a:pt x="1896" y="24"/>
                    <a:pt x="2160" y="0"/>
                    <a:pt x="2400" y="8"/>
                  </a:cubicBezTo>
                  <a:cubicBezTo>
                    <a:pt x="2640" y="16"/>
                    <a:pt x="2856" y="56"/>
                    <a:pt x="3072" y="104"/>
                  </a:cubicBezTo>
                  <a:cubicBezTo>
                    <a:pt x="3288" y="152"/>
                    <a:pt x="3576" y="264"/>
                    <a:pt x="3696" y="296"/>
                  </a:cubicBezTo>
                  <a:cubicBezTo>
                    <a:pt x="3816" y="328"/>
                    <a:pt x="3804" y="312"/>
                    <a:pt x="3792" y="296"/>
                  </a:cubicBezTo>
                </a:path>
              </a:pathLst>
            </a:custGeom>
            <a:noFill/>
            <a:ln w="38100" cmpd="sng">
              <a:solidFill>
                <a:schemeClr val="tx1"/>
              </a:solidFill>
              <a:round/>
              <a:headEnd/>
              <a:tailEnd/>
            </a:ln>
            <a:effectLst/>
          </p:spPr>
          <p:txBody>
            <a:bodyPr/>
            <a:lstStyle/>
            <a:p>
              <a:endParaRPr lang="en-US"/>
            </a:p>
          </p:txBody>
        </p:sp>
        <p:sp>
          <p:nvSpPr>
            <p:cNvPr id="13" name="Line 5"/>
            <p:cNvSpPr>
              <a:spLocks noChangeShapeType="1"/>
            </p:cNvSpPr>
            <p:nvPr/>
          </p:nvSpPr>
          <p:spPr bwMode="auto">
            <a:xfrm>
              <a:off x="7712075" y="2320925"/>
              <a:ext cx="0" cy="304800"/>
            </a:xfrm>
            <a:prstGeom prst="line">
              <a:avLst/>
            </a:prstGeom>
            <a:noFill/>
            <a:ln w="38100">
              <a:solidFill>
                <a:schemeClr val="tx1"/>
              </a:solidFill>
              <a:round/>
              <a:headEnd/>
              <a:tailEnd/>
            </a:ln>
            <a:effectLst/>
          </p:spPr>
          <p:txBody>
            <a:bodyPr/>
            <a:lstStyle/>
            <a:p>
              <a:endParaRPr lang="en-US"/>
            </a:p>
          </p:txBody>
        </p:sp>
        <p:sp>
          <p:nvSpPr>
            <p:cNvPr id="14" name="Line 6"/>
            <p:cNvSpPr>
              <a:spLocks noChangeShapeType="1"/>
            </p:cNvSpPr>
            <p:nvPr/>
          </p:nvSpPr>
          <p:spPr bwMode="auto">
            <a:xfrm flipV="1">
              <a:off x="1692275" y="1330325"/>
              <a:ext cx="0" cy="1295400"/>
            </a:xfrm>
            <a:prstGeom prst="line">
              <a:avLst/>
            </a:prstGeom>
            <a:noFill/>
            <a:ln w="28575">
              <a:solidFill>
                <a:schemeClr val="tx1"/>
              </a:solidFill>
              <a:round/>
              <a:headEnd/>
              <a:tailEnd type="triangle" w="med" len="med"/>
            </a:ln>
            <a:effectLst/>
          </p:spPr>
          <p:txBody>
            <a:bodyPr/>
            <a:lstStyle/>
            <a:p>
              <a:endParaRPr lang="en-US"/>
            </a:p>
          </p:txBody>
        </p:sp>
        <p:sp>
          <p:nvSpPr>
            <p:cNvPr id="15" name="Freeform 7"/>
            <p:cNvSpPr>
              <a:spLocks/>
            </p:cNvSpPr>
            <p:nvPr/>
          </p:nvSpPr>
          <p:spPr bwMode="auto">
            <a:xfrm flipV="1">
              <a:off x="1692275" y="2625725"/>
              <a:ext cx="6057900" cy="774700"/>
            </a:xfrm>
            <a:custGeom>
              <a:avLst/>
              <a:gdLst/>
              <a:ahLst/>
              <a:cxnLst>
                <a:cxn ang="0">
                  <a:pos x="0" y="488"/>
                </a:cxn>
                <a:cxn ang="0">
                  <a:pos x="816" y="200"/>
                </a:cxn>
                <a:cxn ang="0">
                  <a:pos x="1632" y="56"/>
                </a:cxn>
                <a:cxn ang="0">
                  <a:pos x="2400" y="8"/>
                </a:cxn>
                <a:cxn ang="0">
                  <a:pos x="3072" y="104"/>
                </a:cxn>
                <a:cxn ang="0">
                  <a:pos x="3696" y="296"/>
                </a:cxn>
                <a:cxn ang="0">
                  <a:pos x="3792" y="296"/>
                </a:cxn>
              </a:cxnLst>
              <a:rect l="0" t="0" r="r" b="b"/>
              <a:pathLst>
                <a:path w="3816" h="488">
                  <a:moveTo>
                    <a:pt x="0" y="488"/>
                  </a:moveTo>
                  <a:cubicBezTo>
                    <a:pt x="272" y="380"/>
                    <a:pt x="544" y="272"/>
                    <a:pt x="816" y="200"/>
                  </a:cubicBezTo>
                  <a:cubicBezTo>
                    <a:pt x="1088" y="128"/>
                    <a:pt x="1368" y="88"/>
                    <a:pt x="1632" y="56"/>
                  </a:cubicBezTo>
                  <a:cubicBezTo>
                    <a:pt x="1896" y="24"/>
                    <a:pt x="2160" y="0"/>
                    <a:pt x="2400" y="8"/>
                  </a:cubicBezTo>
                  <a:cubicBezTo>
                    <a:pt x="2640" y="16"/>
                    <a:pt x="2856" y="56"/>
                    <a:pt x="3072" y="104"/>
                  </a:cubicBezTo>
                  <a:cubicBezTo>
                    <a:pt x="3288" y="152"/>
                    <a:pt x="3576" y="264"/>
                    <a:pt x="3696" y="296"/>
                  </a:cubicBezTo>
                  <a:cubicBezTo>
                    <a:pt x="3816" y="328"/>
                    <a:pt x="3804" y="312"/>
                    <a:pt x="3792" y="296"/>
                  </a:cubicBezTo>
                </a:path>
              </a:pathLst>
            </a:custGeom>
            <a:noFill/>
            <a:ln w="38100" cap="rnd" cmpd="sng">
              <a:solidFill>
                <a:schemeClr val="tx1"/>
              </a:solidFill>
              <a:prstDash val="sysDot"/>
              <a:round/>
              <a:headEnd/>
              <a:tailEnd/>
            </a:ln>
            <a:effectLst/>
          </p:spPr>
          <p:txBody>
            <a:bodyPr/>
            <a:lstStyle/>
            <a:p>
              <a:endParaRPr lang="en-US"/>
            </a:p>
          </p:txBody>
        </p:sp>
        <p:sp>
          <p:nvSpPr>
            <p:cNvPr id="16" name="Line 8"/>
            <p:cNvSpPr>
              <a:spLocks noChangeShapeType="1"/>
            </p:cNvSpPr>
            <p:nvPr/>
          </p:nvSpPr>
          <p:spPr bwMode="auto">
            <a:xfrm>
              <a:off x="7712075" y="2625725"/>
              <a:ext cx="0" cy="304800"/>
            </a:xfrm>
            <a:prstGeom prst="line">
              <a:avLst/>
            </a:prstGeom>
            <a:noFill/>
            <a:ln w="38100" cap="rnd">
              <a:solidFill>
                <a:schemeClr val="tx1"/>
              </a:solidFill>
              <a:prstDash val="sysDot"/>
              <a:round/>
              <a:headEnd/>
              <a:tailEnd/>
            </a:ln>
            <a:effectLst/>
          </p:spPr>
          <p:txBody>
            <a:bodyPr/>
            <a:lstStyle/>
            <a:p>
              <a:endParaRPr lang="en-US"/>
            </a:p>
          </p:txBody>
        </p:sp>
        <p:sp>
          <p:nvSpPr>
            <p:cNvPr id="17" name="Text Box 9"/>
            <p:cNvSpPr txBox="1">
              <a:spLocks noChangeArrowheads="1"/>
            </p:cNvSpPr>
            <p:nvPr/>
          </p:nvSpPr>
          <p:spPr bwMode="auto">
            <a:xfrm>
              <a:off x="1143000" y="1219200"/>
              <a:ext cx="304892" cy="369332"/>
            </a:xfrm>
            <a:prstGeom prst="rect">
              <a:avLst/>
            </a:prstGeom>
            <a:noFill/>
            <a:ln w="9525">
              <a:noFill/>
              <a:miter lim="800000"/>
              <a:headEnd/>
              <a:tailEnd/>
            </a:ln>
            <a:effectLst/>
          </p:spPr>
          <p:txBody>
            <a:bodyPr wrap="none">
              <a:spAutoFit/>
            </a:bodyPr>
            <a:lstStyle/>
            <a:p>
              <a:r>
                <a:rPr lang="en-US" altLang="ko-KR">
                  <a:ea typeface="굴림" pitchFamily="50" charset="-127"/>
                </a:rPr>
                <a:t>y</a:t>
              </a:r>
            </a:p>
          </p:txBody>
        </p:sp>
        <p:sp>
          <p:nvSpPr>
            <p:cNvPr id="18" name="Text Box 10"/>
            <p:cNvSpPr txBox="1">
              <a:spLocks noChangeArrowheads="1"/>
            </p:cNvSpPr>
            <p:nvPr/>
          </p:nvSpPr>
          <p:spPr bwMode="auto">
            <a:xfrm>
              <a:off x="8001000" y="1981200"/>
              <a:ext cx="312906" cy="369332"/>
            </a:xfrm>
            <a:prstGeom prst="rect">
              <a:avLst/>
            </a:prstGeom>
            <a:noFill/>
            <a:ln w="9525">
              <a:noFill/>
              <a:miter lim="800000"/>
              <a:headEnd/>
              <a:tailEnd/>
            </a:ln>
            <a:effectLst/>
          </p:spPr>
          <p:txBody>
            <a:bodyPr wrap="none">
              <a:spAutoFit/>
            </a:bodyPr>
            <a:lstStyle/>
            <a:p>
              <a:r>
                <a:rPr lang="en-US" altLang="ko-KR">
                  <a:ea typeface="굴림" pitchFamily="50" charset="-127"/>
                </a:rPr>
                <a:t>x</a:t>
              </a:r>
            </a:p>
          </p:txBody>
        </p:sp>
        <p:sp>
          <p:nvSpPr>
            <p:cNvPr id="19" name="Line 11"/>
            <p:cNvSpPr>
              <a:spLocks noChangeShapeType="1"/>
            </p:cNvSpPr>
            <p:nvPr/>
          </p:nvSpPr>
          <p:spPr bwMode="auto">
            <a:xfrm>
              <a:off x="4664075" y="1939925"/>
              <a:ext cx="0" cy="1066800"/>
            </a:xfrm>
            <a:prstGeom prst="line">
              <a:avLst/>
            </a:prstGeom>
            <a:noFill/>
            <a:ln w="9525">
              <a:solidFill>
                <a:schemeClr val="tx1"/>
              </a:solidFill>
              <a:round/>
              <a:headEnd/>
              <a:tailEnd/>
            </a:ln>
            <a:effectLst/>
          </p:spPr>
          <p:txBody>
            <a:bodyPr/>
            <a:lstStyle/>
            <a:p>
              <a:endParaRPr lang="en-US"/>
            </a:p>
          </p:txBody>
        </p:sp>
        <p:sp>
          <p:nvSpPr>
            <p:cNvPr id="20" name="Line 12"/>
            <p:cNvSpPr>
              <a:spLocks noChangeShapeType="1"/>
            </p:cNvSpPr>
            <p:nvPr/>
          </p:nvSpPr>
          <p:spPr bwMode="auto">
            <a:xfrm>
              <a:off x="4968875" y="1863725"/>
              <a:ext cx="0" cy="1143000"/>
            </a:xfrm>
            <a:prstGeom prst="line">
              <a:avLst/>
            </a:prstGeom>
            <a:noFill/>
            <a:ln w="9525">
              <a:solidFill>
                <a:schemeClr val="tx1"/>
              </a:solidFill>
              <a:round/>
              <a:headEnd/>
              <a:tailEnd/>
            </a:ln>
            <a:effectLst/>
          </p:spPr>
          <p:txBody>
            <a:bodyPr/>
            <a:lstStyle/>
            <a:p>
              <a:endParaRPr lang="en-US"/>
            </a:p>
          </p:txBody>
        </p:sp>
        <p:sp>
          <p:nvSpPr>
            <p:cNvPr id="21" name="Line 13"/>
            <p:cNvSpPr>
              <a:spLocks noChangeShapeType="1"/>
            </p:cNvSpPr>
            <p:nvPr/>
          </p:nvSpPr>
          <p:spPr bwMode="auto">
            <a:xfrm flipV="1">
              <a:off x="4816475" y="1939925"/>
              <a:ext cx="0" cy="685800"/>
            </a:xfrm>
            <a:prstGeom prst="line">
              <a:avLst/>
            </a:prstGeom>
            <a:noFill/>
            <a:ln w="9525">
              <a:solidFill>
                <a:schemeClr val="tx1"/>
              </a:solidFill>
              <a:round/>
              <a:headEnd/>
              <a:tailEnd type="triangle" w="med" len="med"/>
            </a:ln>
            <a:effectLst/>
          </p:spPr>
          <p:txBody>
            <a:bodyPr/>
            <a:lstStyle/>
            <a:p>
              <a:endParaRPr lang="en-US"/>
            </a:p>
          </p:txBody>
        </p:sp>
        <p:sp>
          <p:nvSpPr>
            <p:cNvPr id="22" name="Line 14"/>
            <p:cNvSpPr>
              <a:spLocks noChangeShapeType="1"/>
            </p:cNvSpPr>
            <p:nvPr/>
          </p:nvSpPr>
          <p:spPr bwMode="auto">
            <a:xfrm>
              <a:off x="4206875" y="2854325"/>
              <a:ext cx="381000" cy="0"/>
            </a:xfrm>
            <a:prstGeom prst="line">
              <a:avLst/>
            </a:prstGeom>
            <a:noFill/>
            <a:ln w="9525">
              <a:solidFill>
                <a:schemeClr val="tx1"/>
              </a:solidFill>
              <a:round/>
              <a:headEnd/>
              <a:tailEnd type="triangle" w="med" len="med"/>
            </a:ln>
            <a:effectLst/>
          </p:spPr>
          <p:txBody>
            <a:bodyPr/>
            <a:lstStyle/>
            <a:p>
              <a:endParaRPr lang="en-US"/>
            </a:p>
          </p:txBody>
        </p:sp>
        <p:sp>
          <p:nvSpPr>
            <p:cNvPr id="23" name="Line 15"/>
            <p:cNvSpPr>
              <a:spLocks noChangeShapeType="1"/>
            </p:cNvSpPr>
            <p:nvPr/>
          </p:nvSpPr>
          <p:spPr bwMode="auto">
            <a:xfrm flipH="1">
              <a:off x="5045075" y="2854325"/>
              <a:ext cx="304800" cy="0"/>
            </a:xfrm>
            <a:prstGeom prst="line">
              <a:avLst/>
            </a:prstGeom>
            <a:noFill/>
            <a:ln w="9525">
              <a:solidFill>
                <a:schemeClr val="tx1"/>
              </a:solidFill>
              <a:round/>
              <a:headEnd/>
              <a:tailEnd type="triangle" w="med" len="med"/>
            </a:ln>
            <a:effectLst/>
          </p:spPr>
          <p:txBody>
            <a:bodyPr/>
            <a:lstStyle/>
            <a:p>
              <a:endParaRPr lang="en-US"/>
            </a:p>
          </p:txBody>
        </p:sp>
        <p:sp>
          <p:nvSpPr>
            <p:cNvPr id="24" name="Text Box 16"/>
            <p:cNvSpPr txBox="1">
              <a:spLocks noChangeArrowheads="1"/>
            </p:cNvSpPr>
            <p:nvPr/>
          </p:nvSpPr>
          <p:spPr bwMode="auto">
            <a:xfrm>
              <a:off x="5410200" y="2590800"/>
              <a:ext cx="450764" cy="369332"/>
            </a:xfrm>
            <a:prstGeom prst="rect">
              <a:avLst/>
            </a:prstGeom>
            <a:noFill/>
            <a:ln w="9525">
              <a:noFill/>
              <a:miter lim="800000"/>
              <a:headEnd/>
              <a:tailEnd/>
            </a:ln>
            <a:effectLst/>
          </p:spPr>
          <p:txBody>
            <a:bodyPr wrap="none">
              <a:spAutoFit/>
            </a:bodyPr>
            <a:lstStyle/>
            <a:p>
              <a:r>
                <a:rPr lang="en-US" altLang="ko-KR">
                  <a:ea typeface="굴림" pitchFamily="50" charset="-127"/>
                </a:rPr>
                <a:t>dx</a:t>
              </a:r>
            </a:p>
          </p:txBody>
        </p:sp>
        <p:sp>
          <p:nvSpPr>
            <p:cNvPr id="25" name="Text Box 17"/>
            <p:cNvSpPr txBox="1">
              <a:spLocks noChangeArrowheads="1"/>
            </p:cNvSpPr>
            <p:nvPr/>
          </p:nvSpPr>
          <p:spPr bwMode="auto">
            <a:xfrm>
              <a:off x="1295400" y="2590800"/>
              <a:ext cx="478016" cy="369332"/>
            </a:xfrm>
            <a:prstGeom prst="rect">
              <a:avLst/>
            </a:prstGeom>
            <a:noFill/>
            <a:ln w="9525">
              <a:noFill/>
              <a:miter lim="800000"/>
              <a:headEnd/>
              <a:tailEnd/>
            </a:ln>
            <a:effectLst/>
          </p:spPr>
          <p:txBody>
            <a:bodyPr wrap="none">
              <a:spAutoFit/>
            </a:bodyPr>
            <a:lstStyle/>
            <a:p>
              <a:r>
                <a:rPr lang="en-US" altLang="ko-KR" dirty="0">
                  <a:ea typeface="굴림" pitchFamily="50" charset="-127"/>
                </a:rPr>
                <a:t>FP</a:t>
              </a:r>
              <a:endParaRPr lang="en-US" altLang="ko-KR" baseline="-25000" dirty="0">
                <a:ea typeface="굴림" pitchFamily="50" charset="-127"/>
              </a:endParaRPr>
            </a:p>
          </p:txBody>
        </p:sp>
        <p:sp>
          <p:nvSpPr>
            <p:cNvPr id="26" name="Text Box 18"/>
            <p:cNvSpPr txBox="1">
              <a:spLocks noChangeArrowheads="1"/>
            </p:cNvSpPr>
            <p:nvPr/>
          </p:nvSpPr>
          <p:spPr bwMode="auto">
            <a:xfrm>
              <a:off x="7635875" y="2778125"/>
              <a:ext cx="495649" cy="369332"/>
            </a:xfrm>
            <a:prstGeom prst="rect">
              <a:avLst/>
            </a:prstGeom>
            <a:noFill/>
            <a:ln w="9525">
              <a:noFill/>
              <a:miter lim="800000"/>
              <a:headEnd/>
              <a:tailEnd/>
            </a:ln>
            <a:effectLst/>
          </p:spPr>
          <p:txBody>
            <a:bodyPr wrap="none">
              <a:spAutoFit/>
            </a:bodyPr>
            <a:lstStyle/>
            <a:p>
              <a:r>
                <a:rPr lang="en-US" altLang="ko-KR" dirty="0">
                  <a:ea typeface="굴림" pitchFamily="50" charset="-127"/>
                </a:rPr>
                <a:t>AP</a:t>
              </a:r>
              <a:endParaRPr lang="en-US" altLang="ko-KR" baseline="-25000" dirty="0">
                <a:ea typeface="굴림" pitchFamily="50" charset="-127"/>
              </a:endParaRPr>
            </a:p>
          </p:txBody>
        </p:sp>
        <p:sp>
          <p:nvSpPr>
            <p:cNvPr id="27" name="Text Box 19"/>
            <p:cNvSpPr txBox="1">
              <a:spLocks noChangeArrowheads="1"/>
            </p:cNvSpPr>
            <p:nvPr/>
          </p:nvSpPr>
          <p:spPr bwMode="auto">
            <a:xfrm>
              <a:off x="4572000" y="1447800"/>
              <a:ext cx="590226" cy="369332"/>
            </a:xfrm>
            <a:prstGeom prst="rect">
              <a:avLst/>
            </a:prstGeom>
            <a:noFill/>
            <a:ln w="9525">
              <a:noFill/>
              <a:miter lim="800000"/>
              <a:headEnd/>
              <a:tailEnd/>
            </a:ln>
            <a:effectLst/>
          </p:spPr>
          <p:txBody>
            <a:bodyPr wrap="none">
              <a:spAutoFit/>
            </a:bodyPr>
            <a:lstStyle/>
            <a:p>
              <a:r>
                <a:rPr lang="en-US" altLang="ko-KR">
                  <a:ea typeface="굴림" pitchFamily="50" charset="-127"/>
                </a:rPr>
                <a:t>y(x)</a:t>
              </a:r>
            </a:p>
          </p:txBody>
        </p:sp>
        <p:graphicFrame>
          <p:nvGraphicFramePr>
            <p:cNvPr id="28" name="Object 21"/>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name="Equation" r:id="rId2" imgW="114120" imgH="215640" progId="Equation.3">
                    <p:embed/>
                  </p:oleObj>
                </mc:Choice>
                <mc:Fallback>
                  <p:oleObj name="Equation" r:id="rId2" imgW="114120" imgH="215640" progId="Equation.3">
                    <p:embed/>
                    <p:pic>
                      <p:nvPicPr>
                        <p:cNvPr id="28" name="Object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aphicFrame>
        <p:nvGraphicFramePr>
          <p:cNvPr id="29" name="Object 20"/>
          <p:cNvGraphicFramePr>
            <a:graphicFrameLocks noChangeAspect="1"/>
          </p:cNvGraphicFramePr>
          <p:nvPr/>
        </p:nvGraphicFramePr>
        <p:xfrm>
          <a:off x="2468563" y="3629025"/>
          <a:ext cx="4818062" cy="1049338"/>
        </p:xfrm>
        <a:graphic>
          <a:graphicData uri="http://schemas.openxmlformats.org/presentationml/2006/ole">
            <mc:AlternateContent xmlns:mc="http://schemas.openxmlformats.org/markup-compatibility/2006">
              <mc:Choice xmlns:v="urn:schemas-microsoft-com:vml" Requires="v">
                <p:oleObj name="Ecuación" r:id="rId4" imgW="1968480" imgH="419040" progId="Equation.3">
                  <p:embed/>
                </p:oleObj>
              </mc:Choice>
              <mc:Fallback>
                <p:oleObj name="Ecuación" r:id="rId4" imgW="1968480" imgH="419040" progId="Equation.3">
                  <p:embed/>
                  <p:pic>
                    <p:nvPicPr>
                      <p:cNvPr id="29" name="Object 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68563" y="3629025"/>
                        <a:ext cx="4818062" cy="1049338"/>
                      </a:xfrm>
                      <a:prstGeom prst="rect">
                        <a:avLst/>
                      </a:prstGeom>
                      <a:solidFill>
                        <a:srgbClr val="FFFF66"/>
                      </a:solidFill>
                    </p:spPr>
                  </p:pic>
                </p:oleObj>
              </mc:Fallback>
            </mc:AlternateContent>
          </a:graphicData>
        </a:graphic>
      </p:graphicFrame>
      <p:sp>
        <p:nvSpPr>
          <p:cNvPr id="31" name="Line 23"/>
          <p:cNvSpPr>
            <a:spLocks noChangeShapeType="1"/>
          </p:cNvSpPr>
          <p:nvPr/>
        </p:nvSpPr>
        <p:spPr bwMode="auto">
          <a:xfrm flipH="1">
            <a:off x="2971800" y="4191000"/>
            <a:ext cx="685800" cy="1295400"/>
          </a:xfrm>
          <a:prstGeom prst="line">
            <a:avLst/>
          </a:prstGeom>
          <a:noFill/>
          <a:ln w="9525">
            <a:solidFill>
              <a:schemeClr val="tx1"/>
            </a:solidFill>
            <a:round/>
            <a:headEnd type="triangle" w="med" len="med"/>
            <a:tailEnd/>
          </a:ln>
          <a:effectLst/>
        </p:spPr>
        <p:txBody>
          <a:bodyPr/>
          <a:lstStyle/>
          <a:p>
            <a:endParaRPr lang="en-US"/>
          </a:p>
        </p:txBody>
      </p:sp>
      <p:sp>
        <p:nvSpPr>
          <p:cNvPr id="32" name="Text Box 24"/>
          <p:cNvSpPr txBox="1">
            <a:spLocks noChangeArrowheads="1"/>
          </p:cNvSpPr>
          <p:nvPr/>
        </p:nvSpPr>
        <p:spPr bwMode="auto">
          <a:xfrm>
            <a:off x="1595407" y="5357827"/>
            <a:ext cx="3581399" cy="646331"/>
          </a:xfrm>
          <a:prstGeom prst="rect">
            <a:avLst/>
          </a:prstGeom>
          <a:noFill/>
          <a:ln w="9525">
            <a:noFill/>
            <a:miter lim="800000"/>
            <a:headEnd/>
            <a:tailEnd/>
          </a:ln>
          <a:effectLst/>
        </p:spPr>
        <p:txBody>
          <a:bodyPr wrap="square">
            <a:spAutoFit/>
          </a:bodyPr>
          <a:lstStyle/>
          <a:p>
            <a:r>
              <a:rPr lang="es-CL" altLang="ko-KR" dirty="0">
                <a:ea typeface="굴림" pitchFamily="50" charset="-127"/>
              </a:rPr>
              <a:t>Factor por simetría del Área de Flotación</a:t>
            </a:r>
          </a:p>
        </p:txBody>
      </p:sp>
      <p:sp>
        <p:nvSpPr>
          <p:cNvPr id="146441" name="Rectangle 9"/>
          <p:cNvSpPr>
            <a:spLocks noChangeArrowheads="1"/>
          </p:cNvSpPr>
          <p:nvPr/>
        </p:nvSpPr>
        <p:spPr bwMode="auto">
          <a:xfrm>
            <a:off x="1524001"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46442" name="Rectangle 10"/>
          <p:cNvSpPr>
            <a:spLocks noChangeArrowheads="1"/>
          </p:cNvSpPr>
          <p:nvPr/>
        </p:nvSpPr>
        <p:spPr bwMode="auto">
          <a:xfrm>
            <a:off x="1524001" y="4916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43" name="Rectangle 11"/>
          <p:cNvSpPr>
            <a:spLocks noChangeArrowheads="1"/>
          </p:cNvSpPr>
          <p:nvPr/>
        </p:nvSpPr>
        <p:spPr bwMode="auto">
          <a:xfrm>
            <a:off x="1524001" y="6821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44" name="Rectangle 12"/>
          <p:cNvSpPr>
            <a:spLocks noChangeArrowheads="1"/>
          </p:cNvSpPr>
          <p:nvPr/>
        </p:nvSpPr>
        <p:spPr bwMode="auto">
          <a:xfrm>
            <a:off x="1524001" y="8726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45" name="Rectangle 13"/>
          <p:cNvSpPr>
            <a:spLocks noChangeArrowheads="1"/>
          </p:cNvSpPr>
          <p:nvPr/>
        </p:nvSpPr>
        <p:spPr bwMode="auto">
          <a:xfrm>
            <a:off x="1524001" y="10631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46" name="AutoShape 14"/>
          <p:cNvSpPr>
            <a:spLocks noChangeArrowheads="1"/>
          </p:cNvSpPr>
          <p:nvPr/>
        </p:nvSpPr>
        <p:spPr bwMode="auto">
          <a:xfrm>
            <a:off x="5524496" y="5000636"/>
            <a:ext cx="5072066" cy="1143008"/>
          </a:xfrm>
          <a:prstGeom prst="roundRect">
            <a:avLst>
              <a:gd name="adj" fmla="val 16667"/>
            </a:avLst>
          </a:prstGeom>
          <a:no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es-CL"/>
          </a:p>
        </p:txBody>
      </p:sp>
      <p:pic>
        <p:nvPicPr>
          <p:cNvPr id="146459" name="Picture 27"/>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5738811" y="5081607"/>
            <a:ext cx="2905125" cy="276225"/>
          </a:xfrm>
          <a:prstGeom prst="rect">
            <a:avLst/>
          </a:prstGeom>
          <a:noFill/>
        </p:spPr>
      </p:pic>
      <p:pic>
        <p:nvPicPr>
          <p:cNvPr id="146458" name="Picture 26"/>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5738811" y="5357832"/>
            <a:ext cx="2486025" cy="238125"/>
          </a:xfrm>
          <a:prstGeom prst="rect">
            <a:avLst/>
          </a:prstGeom>
          <a:noFill/>
        </p:spPr>
      </p:pic>
      <p:pic>
        <p:nvPicPr>
          <p:cNvPr id="146457" name="Picture 25"/>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5738811" y="5595957"/>
            <a:ext cx="4657725" cy="238125"/>
          </a:xfrm>
          <a:prstGeom prst="rect">
            <a:avLst/>
          </a:prstGeom>
          <a:noFill/>
        </p:spPr>
      </p:pic>
      <p:pic>
        <p:nvPicPr>
          <p:cNvPr id="146456" name="Picture 24"/>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5738810" y="5834082"/>
            <a:ext cx="2457450" cy="238125"/>
          </a:xfrm>
          <a:prstGeom prst="rect">
            <a:avLst/>
          </a:prstGeom>
          <a:noFill/>
        </p:spPr>
      </p:pic>
      <p:sp>
        <p:nvSpPr>
          <p:cNvPr id="146460" name="Rectangle 28"/>
          <p:cNvSpPr>
            <a:spLocks noChangeArrowheads="1"/>
          </p:cNvSpPr>
          <p:nvPr/>
        </p:nvSpPr>
        <p:spPr bwMode="auto">
          <a:xfrm>
            <a:off x="1524001"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46461" name="Rectangle 29"/>
          <p:cNvSpPr>
            <a:spLocks noChangeArrowheads="1"/>
          </p:cNvSpPr>
          <p:nvPr/>
        </p:nvSpPr>
        <p:spPr bwMode="auto">
          <a:xfrm>
            <a:off x="1524001" y="54875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62" name="Rectangle 30"/>
          <p:cNvSpPr>
            <a:spLocks noChangeArrowheads="1"/>
          </p:cNvSpPr>
          <p:nvPr/>
        </p:nvSpPr>
        <p:spPr bwMode="auto">
          <a:xfrm>
            <a:off x="1524001" y="7868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63" name="Rectangle 31"/>
          <p:cNvSpPr>
            <a:spLocks noChangeArrowheads="1"/>
          </p:cNvSpPr>
          <p:nvPr/>
        </p:nvSpPr>
        <p:spPr bwMode="auto">
          <a:xfrm>
            <a:off x="1524001" y="10250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64" name="Rectangle 32"/>
          <p:cNvSpPr>
            <a:spLocks noChangeArrowheads="1"/>
          </p:cNvSpPr>
          <p:nvPr/>
        </p:nvSpPr>
        <p:spPr bwMode="auto">
          <a:xfrm>
            <a:off x="1524001" y="12631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p:txBody>
          <a:bodyPr/>
          <a:lstStyle/>
          <a:p>
            <a:r>
              <a:rPr lang="es-CL" dirty="0"/>
              <a:t>Área del Plano de Flotación</a:t>
            </a:r>
          </a:p>
        </p:txBody>
      </p:sp>
      <p:sp>
        <p:nvSpPr>
          <p:cNvPr id="9" name="7 Marcador de contenido"/>
          <p:cNvSpPr txBox="1">
            <a:spLocks/>
          </p:cNvSpPr>
          <p:nvPr/>
        </p:nvSpPr>
        <p:spPr>
          <a:xfrm>
            <a:off x="2095472" y="3500438"/>
            <a:ext cx="8229600" cy="1447606"/>
          </a:xfrm>
          <a:prstGeom prst="rect">
            <a:avLst/>
          </a:prstGeom>
        </p:spPr>
        <p:txBody>
          <a:bodyPr vert="horz">
            <a:normAutofit/>
          </a:bodyPr>
          <a:lstStyle/>
          <a:p>
            <a:pPr marL="365760" indent="-256032">
              <a:spcBef>
                <a:spcPts val="400"/>
              </a:spcBef>
              <a:buClr>
                <a:schemeClr val="accent1"/>
              </a:buClr>
              <a:buSzPct val="68000"/>
              <a:buFont typeface="Wingdings 3"/>
              <a:buChar char=""/>
              <a:defRPr/>
            </a:pPr>
            <a:endParaRPr lang="es-CL" sz="2700" dirty="0"/>
          </a:p>
        </p:txBody>
      </p:sp>
      <p:sp>
        <p:nvSpPr>
          <p:cNvPr id="146441" name="Rectangle 9"/>
          <p:cNvSpPr>
            <a:spLocks noChangeArrowheads="1"/>
          </p:cNvSpPr>
          <p:nvPr/>
        </p:nvSpPr>
        <p:spPr bwMode="auto">
          <a:xfrm>
            <a:off x="1524001"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46442" name="Rectangle 10"/>
          <p:cNvSpPr>
            <a:spLocks noChangeArrowheads="1"/>
          </p:cNvSpPr>
          <p:nvPr/>
        </p:nvSpPr>
        <p:spPr bwMode="auto">
          <a:xfrm>
            <a:off x="1524001" y="4916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43" name="Rectangle 11"/>
          <p:cNvSpPr>
            <a:spLocks noChangeArrowheads="1"/>
          </p:cNvSpPr>
          <p:nvPr/>
        </p:nvSpPr>
        <p:spPr bwMode="auto">
          <a:xfrm>
            <a:off x="1524001" y="6821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44" name="Rectangle 12"/>
          <p:cNvSpPr>
            <a:spLocks noChangeArrowheads="1"/>
          </p:cNvSpPr>
          <p:nvPr/>
        </p:nvSpPr>
        <p:spPr bwMode="auto">
          <a:xfrm>
            <a:off x="1524001" y="8726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45" name="Rectangle 13"/>
          <p:cNvSpPr>
            <a:spLocks noChangeArrowheads="1"/>
          </p:cNvSpPr>
          <p:nvPr/>
        </p:nvSpPr>
        <p:spPr bwMode="auto">
          <a:xfrm>
            <a:off x="1524001" y="10631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60" name="Rectangle 28"/>
          <p:cNvSpPr>
            <a:spLocks noChangeArrowheads="1"/>
          </p:cNvSpPr>
          <p:nvPr/>
        </p:nvSpPr>
        <p:spPr bwMode="auto">
          <a:xfrm>
            <a:off x="1524001"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46461" name="Rectangle 29"/>
          <p:cNvSpPr>
            <a:spLocks noChangeArrowheads="1"/>
          </p:cNvSpPr>
          <p:nvPr/>
        </p:nvSpPr>
        <p:spPr bwMode="auto">
          <a:xfrm>
            <a:off x="1524001" y="54875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62" name="Rectangle 30"/>
          <p:cNvSpPr>
            <a:spLocks noChangeArrowheads="1"/>
          </p:cNvSpPr>
          <p:nvPr/>
        </p:nvSpPr>
        <p:spPr bwMode="auto">
          <a:xfrm>
            <a:off x="1524001" y="7868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63" name="Rectangle 31"/>
          <p:cNvSpPr>
            <a:spLocks noChangeArrowheads="1"/>
          </p:cNvSpPr>
          <p:nvPr/>
        </p:nvSpPr>
        <p:spPr bwMode="auto">
          <a:xfrm>
            <a:off x="1524001" y="10250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46464" name="Rectangle 32"/>
          <p:cNvSpPr>
            <a:spLocks noChangeArrowheads="1"/>
          </p:cNvSpPr>
          <p:nvPr/>
        </p:nvSpPr>
        <p:spPr bwMode="auto">
          <a:xfrm>
            <a:off x="1524001" y="12631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41" name="Text Box 3"/>
          <p:cNvSpPr txBox="1">
            <a:spLocks noChangeArrowheads="1"/>
          </p:cNvSpPr>
          <p:nvPr/>
        </p:nvSpPr>
        <p:spPr bwMode="auto">
          <a:xfrm>
            <a:off x="1981200" y="1219200"/>
            <a:ext cx="3614734" cy="369332"/>
          </a:xfrm>
          <a:prstGeom prst="rect">
            <a:avLst/>
          </a:prstGeom>
          <a:noFill/>
          <a:ln w="9525">
            <a:noFill/>
            <a:miter lim="800000"/>
            <a:headEnd/>
            <a:tailEnd/>
          </a:ln>
          <a:effectLst/>
        </p:spPr>
        <p:txBody>
          <a:bodyPr wrap="square">
            <a:spAutoFit/>
          </a:bodyPr>
          <a:lstStyle/>
          <a:p>
            <a:r>
              <a:rPr lang="es-CL" altLang="ko-KR" dirty="0">
                <a:effectLst>
                  <a:outerShdw blurRad="38100" dist="38100" dir="2700000" algn="tl">
                    <a:srgbClr val="C0C0C0"/>
                  </a:outerShdw>
                </a:effectLst>
                <a:ea typeface="굴림" pitchFamily="50" charset="-127"/>
              </a:rPr>
              <a:t>Ecuación General de Simpson</a:t>
            </a:r>
          </a:p>
        </p:txBody>
      </p:sp>
      <p:grpSp>
        <p:nvGrpSpPr>
          <p:cNvPr id="42" name="Group 6"/>
          <p:cNvGrpSpPr>
            <a:grpSpLocks/>
          </p:cNvGrpSpPr>
          <p:nvPr/>
        </p:nvGrpSpPr>
        <p:grpSpPr bwMode="auto">
          <a:xfrm>
            <a:off x="2362200" y="1828800"/>
            <a:ext cx="7803240" cy="2622550"/>
            <a:chOff x="768" y="576"/>
            <a:chExt cx="4499" cy="1652"/>
          </a:xfrm>
        </p:grpSpPr>
        <p:graphicFrame>
          <p:nvGraphicFramePr>
            <p:cNvPr id="43" name="Object 7"/>
            <p:cNvGraphicFramePr>
              <a:graphicFrameLocks noChangeAspect="1"/>
            </p:cNvGraphicFramePr>
            <p:nvPr/>
          </p:nvGraphicFramePr>
          <p:xfrm>
            <a:off x="2844" y="2092"/>
            <a:ext cx="72" cy="136"/>
          </p:xfrm>
          <a:graphic>
            <a:graphicData uri="http://schemas.openxmlformats.org/presentationml/2006/ole">
              <mc:AlternateContent xmlns:mc="http://schemas.openxmlformats.org/markup-compatibility/2006">
                <mc:Choice xmlns:v="urn:schemas-microsoft-com:vml" Requires="v">
                  <p:oleObj name="Equation" r:id="rId2" imgW="114120" imgH="215640" progId="Equation.3">
                    <p:embed/>
                  </p:oleObj>
                </mc:Choice>
                <mc:Fallback>
                  <p:oleObj name="Equation" r:id="rId2" imgW="114120" imgH="215640" progId="Equation.3">
                    <p:embed/>
                    <p:pic>
                      <p:nvPicPr>
                        <p:cNvPr id="43" name="Object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4" y="2092"/>
                          <a:ext cx="72" cy="1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4" name="Line 8"/>
            <p:cNvSpPr>
              <a:spLocks noChangeShapeType="1"/>
            </p:cNvSpPr>
            <p:nvPr/>
          </p:nvSpPr>
          <p:spPr bwMode="auto">
            <a:xfrm>
              <a:off x="1114" y="1462"/>
              <a:ext cx="4128" cy="0"/>
            </a:xfrm>
            <a:prstGeom prst="line">
              <a:avLst/>
            </a:prstGeom>
            <a:noFill/>
            <a:ln w="28575">
              <a:solidFill>
                <a:schemeClr val="tx1"/>
              </a:solidFill>
              <a:round/>
              <a:headEnd/>
              <a:tailEnd type="triangle" w="med" len="med"/>
            </a:ln>
            <a:effectLst/>
          </p:spPr>
          <p:txBody>
            <a:bodyPr/>
            <a:lstStyle/>
            <a:p>
              <a:endParaRPr lang="en-US"/>
            </a:p>
          </p:txBody>
        </p:sp>
        <p:sp>
          <p:nvSpPr>
            <p:cNvPr id="45" name="Freeform 9"/>
            <p:cNvSpPr>
              <a:spLocks/>
            </p:cNvSpPr>
            <p:nvPr/>
          </p:nvSpPr>
          <p:spPr bwMode="auto">
            <a:xfrm>
              <a:off x="1114" y="974"/>
              <a:ext cx="3816" cy="488"/>
            </a:xfrm>
            <a:custGeom>
              <a:avLst/>
              <a:gdLst/>
              <a:ahLst/>
              <a:cxnLst>
                <a:cxn ang="0">
                  <a:pos x="0" y="488"/>
                </a:cxn>
                <a:cxn ang="0">
                  <a:pos x="816" y="200"/>
                </a:cxn>
                <a:cxn ang="0">
                  <a:pos x="1632" y="56"/>
                </a:cxn>
                <a:cxn ang="0">
                  <a:pos x="2400" y="8"/>
                </a:cxn>
                <a:cxn ang="0">
                  <a:pos x="3072" y="104"/>
                </a:cxn>
                <a:cxn ang="0">
                  <a:pos x="3696" y="296"/>
                </a:cxn>
                <a:cxn ang="0">
                  <a:pos x="3792" y="296"/>
                </a:cxn>
              </a:cxnLst>
              <a:rect l="0" t="0" r="r" b="b"/>
              <a:pathLst>
                <a:path w="3816" h="488">
                  <a:moveTo>
                    <a:pt x="0" y="488"/>
                  </a:moveTo>
                  <a:cubicBezTo>
                    <a:pt x="272" y="380"/>
                    <a:pt x="544" y="272"/>
                    <a:pt x="816" y="200"/>
                  </a:cubicBezTo>
                  <a:cubicBezTo>
                    <a:pt x="1088" y="128"/>
                    <a:pt x="1368" y="88"/>
                    <a:pt x="1632" y="56"/>
                  </a:cubicBezTo>
                  <a:cubicBezTo>
                    <a:pt x="1896" y="24"/>
                    <a:pt x="2160" y="0"/>
                    <a:pt x="2400" y="8"/>
                  </a:cubicBezTo>
                  <a:cubicBezTo>
                    <a:pt x="2640" y="16"/>
                    <a:pt x="2856" y="56"/>
                    <a:pt x="3072" y="104"/>
                  </a:cubicBezTo>
                  <a:cubicBezTo>
                    <a:pt x="3288" y="152"/>
                    <a:pt x="3576" y="264"/>
                    <a:pt x="3696" y="296"/>
                  </a:cubicBezTo>
                  <a:cubicBezTo>
                    <a:pt x="3816" y="328"/>
                    <a:pt x="3804" y="312"/>
                    <a:pt x="3792" y="296"/>
                  </a:cubicBezTo>
                </a:path>
              </a:pathLst>
            </a:custGeom>
            <a:noFill/>
            <a:ln w="38100" cmpd="sng">
              <a:solidFill>
                <a:schemeClr val="tx1"/>
              </a:solidFill>
              <a:round/>
              <a:headEnd/>
              <a:tailEnd/>
            </a:ln>
            <a:effectLst/>
          </p:spPr>
          <p:txBody>
            <a:bodyPr/>
            <a:lstStyle/>
            <a:p>
              <a:endParaRPr lang="en-US"/>
            </a:p>
          </p:txBody>
        </p:sp>
        <p:sp>
          <p:nvSpPr>
            <p:cNvPr id="46" name="Line 10"/>
            <p:cNvSpPr>
              <a:spLocks noChangeShapeType="1"/>
            </p:cNvSpPr>
            <p:nvPr/>
          </p:nvSpPr>
          <p:spPr bwMode="auto">
            <a:xfrm>
              <a:off x="4906" y="1270"/>
              <a:ext cx="0" cy="192"/>
            </a:xfrm>
            <a:prstGeom prst="line">
              <a:avLst/>
            </a:prstGeom>
            <a:noFill/>
            <a:ln w="38100">
              <a:solidFill>
                <a:schemeClr val="tx1"/>
              </a:solidFill>
              <a:round/>
              <a:headEnd/>
              <a:tailEnd/>
            </a:ln>
            <a:effectLst/>
          </p:spPr>
          <p:txBody>
            <a:bodyPr/>
            <a:lstStyle/>
            <a:p>
              <a:endParaRPr lang="en-US"/>
            </a:p>
          </p:txBody>
        </p:sp>
        <p:sp>
          <p:nvSpPr>
            <p:cNvPr id="47" name="Line 11"/>
            <p:cNvSpPr>
              <a:spLocks noChangeShapeType="1"/>
            </p:cNvSpPr>
            <p:nvPr/>
          </p:nvSpPr>
          <p:spPr bwMode="auto">
            <a:xfrm flipV="1">
              <a:off x="1114" y="646"/>
              <a:ext cx="0" cy="816"/>
            </a:xfrm>
            <a:prstGeom prst="line">
              <a:avLst/>
            </a:prstGeom>
            <a:noFill/>
            <a:ln w="28575">
              <a:solidFill>
                <a:schemeClr val="tx1"/>
              </a:solidFill>
              <a:round/>
              <a:headEnd/>
              <a:tailEnd type="triangle" w="med" len="med"/>
            </a:ln>
            <a:effectLst/>
          </p:spPr>
          <p:txBody>
            <a:bodyPr/>
            <a:lstStyle/>
            <a:p>
              <a:endParaRPr lang="en-US"/>
            </a:p>
          </p:txBody>
        </p:sp>
        <p:sp>
          <p:nvSpPr>
            <p:cNvPr id="48" name="Text Box 12"/>
            <p:cNvSpPr txBox="1">
              <a:spLocks noChangeArrowheads="1"/>
            </p:cNvSpPr>
            <p:nvPr/>
          </p:nvSpPr>
          <p:spPr bwMode="auto">
            <a:xfrm>
              <a:off x="768" y="576"/>
              <a:ext cx="176" cy="233"/>
            </a:xfrm>
            <a:prstGeom prst="rect">
              <a:avLst/>
            </a:prstGeom>
            <a:noFill/>
            <a:ln w="9525">
              <a:noFill/>
              <a:miter lim="800000"/>
              <a:headEnd/>
              <a:tailEnd/>
            </a:ln>
            <a:effectLst/>
          </p:spPr>
          <p:txBody>
            <a:bodyPr wrap="none">
              <a:spAutoFit/>
            </a:bodyPr>
            <a:lstStyle/>
            <a:p>
              <a:r>
                <a:rPr lang="en-US" altLang="ko-KR">
                  <a:ea typeface="굴림" pitchFamily="50" charset="-127"/>
                </a:rPr>
                <a:t>y</a:t>
              </a:r>
            </a:p>
          </p:txBody>
        </p:sp>
        <p:sp>
          <p:nvSpPr>
            <p:cNvPr id="49" name="Text Box 13"/>
            <p:cNvSpPr txBox="1">
              <a:spLocks noChangeArrowheads="1"/>
            </p:cNvSpPr>
            <p:nvPr/>
          </p:nvSpPr>
          <p:spPr bwMode="auto">
            <a:xfrm>
              <a:off x="5087" y="1056"/>
              <a:ext cx="180" cy="233"/>
            </a:xfrm>
            <a:prstGeom prst="rect">
              <a:avLst/>
            </a:prstGeom>
            <a:noFill/>
            <a:ln w="9525">
              <a:noFill/>
              <a:miter lim="800000"/>
              <a:headEnd/>
              <a:tailEnd/>
            </a:ln>
            <a:effectLst/>
          </p:spPr>
          <p:txBody>
            <a:bodyPr wrap="none">
              <a:spAutoFit/>
            </a:bodyPr>
            <a:lstStyle/>
            <a:p>
              <a:r>
                <a:rPr lang="en-US" altLang="ko-KR">
                  <a:ea typeface="굴림" pitchFamily="50" charset="-127"/>
                </a:rPr>
                <a:t>x</a:t>
              </a:r>
            </a:p>
          </p:txBody>
        </p:sp>
        <p:sp>
          <p:nvSpPr>
            <p:cNvPr id="50" name="Text Box 14"/>
            <p:cNvSpPr txBox="1">
              <a:spLocks noChangeArrowheads="1"/>
            </p:cNvSpPr>
            <p:nvPr/>
          </p:nvSpPr>
          <p:spPr bwMode="auto">
            <a:xfrm>
              <a:off x="816" y="1536"/>
              <a:ext cx="330" cy="233"/>
            </a:xfrm>
            <a:prstGeom prst="rect">
              <a:avLst/>
            </a:prstGeom>
            <a:noFill/>
            <a:ln w="9525">
              <a:noFill/>
              <a:miter lim="800000"/>
              <a:headEnd/>
              <a:tailEnd/>
            </a:ln>
            <a:effectLst/>
          </p:spPr>
          <p:txBody>
            <a:bodyPr>
              <a:spAutoFit/>
            </a:bodyPr>
            <a:lstStyle/>
            <a:p>
              <a:r>
                <a:rPr lang="en-US" altLang="ko-KR">
                  <a:ea typeface="굴림" pitchFamily="50" charset="-127"/>
                </a:rPr>
                <a:t>FP</a:t>
              </a:r>
            </a:p>
          </p:txBody>
        </p:sp>
        <p:sp>
          <p:nvSpPr>
            <p:cNvPr id="51" name="Text Box 15"/>
            <p:cNvSpPr txBox="1">
              <a:spLocks noChangeArrowheads="1"/>
            </p:cNvSpPr>
            <p:nvPr/>
          </p:nvSpPr>
          <p:spPr bwMode="auto">
            <a:xfrm>
              <a:off x="4943" y="1584"/>
              <a:ext cx="286" cy="233"/>
            </a:xfrm>
            <a:prstGeom prst="rect">
              <a:avLst/>
            </a:prstGeom>
            <a:noFill/>
            <a:ln w="9525">
              <a:noFill/>
              <a:miter lim="800000"/>
              <a:headEnd/>
              <a:tailEnd/>
            </a:ln>
            <a:effectLst/>
          </p:spPr>
          <p:txBody>
            <a:bodyPr wrap="none">
              <a:spAutoFit/>
            </a:bodyPr>
            <a:lstStyle/>
            <a:p>
              <a:r>
                <a:rPr lang="en-US" altLang="ko-KR">
                  <a:ea typeface="굴림" pitchFamily="50" charset="-127"/>
                </a:rPr>
                <a:t>AP</a:t>
              </a:r>
            </a:p>
          </p:txBody>
        </p:sp>
        <p:sp>
          <p:nvSpPr>
            <p:cNvPr id="52" name="Line 16"/>
            <p:cNvSpPr>
              <a:spLocks noChangeShapeType="1"/>
            </p:cNvSpPr>
            <p:nvPr/>
          </p:nvSpPr>
          <p:spPr bwMode="auto">
            <a:xfrm>
              <a:off x="1920" y="1200"/>
              <a:ext cx="0" cy="240"/>
            </a:xfrm>
            <a:prstGeom prst="line">
              <a:avLst/>
            </a:prstGeom>
            <a:noFill/>
            <a:ln w="9525">
              <a:solidFill>
                <a:schemeClr val="tx1"/>
              </a:solidFill>
              <a:round/>
              <a:headEnd/>
              <a:tailEnd/>
            </a:ln>
            <a:effectLst/>
          </p:spPr>
          <p:txBody>
            <a:bodyPr/>
            <a:lstStyle/>
            <a:p>
              <a:endParaRPr lang="en-US"/>
            </a:p>
          </p:txBody>
        </p:sp>
        <p:sp>
          <p:nvSpPr>
            <p:cNvPr id="53" name="Line 17"/>
            <p:cNvSpPr>
              <a:spLocks noChangeShapeType="1"/>
            </p:cNvSpPr>
            <p:nvPr/>
          </p:nvSpPr>
          <p:spPr bwMode="auto">
            <a:xfrm>
              <a:off x="2592" y="1056"/>
              <a:ext cx="0" cy="384"/>
            </a:xfrm>
            <a:prstGeom prst="line">
              <a:avLst/>
            </a:prstGeom>
            <a:noFill/>
            <a:ln w="9525">
              <a:solidFill>
                <a:schemeClr val="tx1"/>
              </a:solidFill>
              <a:round/>
              <a:headEnd/>
              <a:tailEnd/>
            </a:ln>
            <a:effectLst/>
          </p:spPr>
          <p:txBody>
            <a:bodyPr/>
            <a:lstStyle/>
            <a:p>
              <a:endParaRPr lang="en-US"/>
            </a:p>
          </p:txBody>
        </p:sp>
        <p:sp>
          <p:nvSpPr>
            <p:cNvPr id="54" name="Line 18"/>
            <p:cNvSpPr>
              <a:spLocks noChangeShapeType="1"/>
            </p:cNvSpPr>
            <p:nvPr/>
          </p:nvSpPr>
          <p:spPr bwMode="auto">
            <a:xfrm>
              <a:off x="3168" y="1008"/>
              <a:ext cx="0" cy="432"/>
            </a:xfrm>
            <a:prstGeom prst="line">
              <a:avLst/>
            </a:prstGeom>
            <a:noFill/>
            <a:ln w="9525">
              <a:solidFill>
                <a:schemeClr val="tx1"/>
              </a:solidFill>
              <a:round/>
              <a:headEnd/>
              <a:tailEnd/>
            </a:ln>
            <a:effectLst/>
          </p:spPr>
          <p:txBody>
            <a:bodyPr/>
            <a:lstStyle/>
            <a:p>
              <a:endParaRPr lang="en-US"/>
            </a:p>
          </p:txBody>
        </p:sp>
        <p:sp>
          <p:nvSpPr>
            <p:cNvPr id="55" name="Line 19"/>
            <p:cNvSpPr>
              <a:spLocks noChangeShapeType="1"/>
            </p:cNvSpPr>
            <p:nvPr/>
          </p:nvSpPr>
          <p:spPr bwMode="auto">
            <a:xfrm>
              <a:off x="3792" y="1008"/>
              <a:ext cx="0" cy="480"/>
            </a:xfrm>
            <a:prstGeom prst="line">
              <a:avLst/>
            </a:prstGeom>
            <a:noFill/>
            <a:ln w="9525">
              <a:solidFill>
                <a:schemeClr val="tx1"/>
              </a:solidFill>
              <a:round/>
              <a:headEnd/>
              <a:tailEnd/>
            </a:ln>
            <a:effectLst/>
          </p:spPr>
          <p:txBody>
            <a:bodyPr/>
            <a:lstStyle/>
            <a:p>
              <a:endParaRPr lang="en-US"/>
            </a:p>
          </p:txBody>
        </p:sp>
        <p:sp>
          <p:nvSpPr>
            <p:cNvPr id="56" name="Line 20"/>
            <p:cNvSpPr>
              <a:spLocks noChangeShapeType="1"/>
            </p:cNvSpPr>
            <p:nvPr/>
          </p:nvSpPr>
          <p:spPr bwMode="auto">
            <a:xfrm>
              <a:off x="4368" y="1152"/>
              <a:ext cx="0" cy="288"/>
            </a:xfrm>
            <a:prstGeom prst="line">
              <a:avLst/>
            </a:prstGeom>
            <a:noFill/>
            <a:ln w="9525">
              <a:solidFill>
                <a:schemeClr val="tx1"/>
              </a:solidFill>
              <a:round/>
              <a:headEnd/>
              <a:tailEnd/>
            </a:ln>
            <a:effectLst/>
          </p:spPr>
          <p:txBody>
            <a:bodyPr/>
            <a:lstStyle/>
            <a:p>
              <a:endParaRPr lang="en-US"/>
            </a:p>
          </p:txBody>
        </p:sp>
        <p:sp>
          <p:nvSpPr>
            <p:cNvPr id="57" name="Text Box 21"/>
            <p:cNvSpPr txBox="1">
              <a:spLocks noChangeArrowheads="1"/>
            </p:cNvSpPr>
            <p:nvPr/>
          </p:nvSpPr>
          <p:spPr bwMode="auto">
            <a:xfrm>
              <a:off x="1094" y="1466"/>
              <a:ext cx="195" cy="233"/>
            </a:xfrm>
            <a:prstGeom prst="rect">
              <a:avLst/>
            </a:prstGeom>
            <a:noFill/>
            <a:ln w="9525">
              <a:noFill/>
              <a:miter lim="800000"/>
              <a:headEnd/>
              <a:tailEnd/>
            </a:ln>
            <a:effectLst/>
          </p:spPr>
          <p:txBody>
            <a:bodyPr wrap="none">
              <a:spAutoFit/>
            </a:bodyPr>
            <a:lstStyle/>
            <a:p>
              <a:r>
                <a:rPr lang="ko-KR" altLang="en-US">
                  <a:ea typeface="굴림" pitchFamily="50" charset="-127"/>
                </a:rPr>
                <a:t>0</a:t>
              </a:r>
            </a:p>
          </p:txBody>
        </p:sp>
        <p:sp>
          <p:nvSpPr>
            <p:cNvPr id="58" name="Text Box 22"/>
            <p:cNvSpPr txBox="1">
              <a:spLocks noChangeArrowheads="1"/>
            </p:cNvSpPr>
            <p:nvPr/>
          </p:nvSpPr>
          <p:spPr bwMode="auto">
            <a:xfrm>
              <a:off x="1766" y="1466"/>
              <a:ext cx="159" cy="233"/>
            </a:xfrm>
            <a:prstGeom prst="rect">
              <a:avLst/>
            </a:prstGeom>
            <a:noFill/>
            <a:ln w="9525">
              <a:noFill/>
              <a:miter lim="800000"/>
              <a:headEnd/>
              <a:tailEnd/>
            </a:ln>
            <a:effectLst/>
          </p:spPr>
          <p:txBody>
            <a:bodyPr wrap="none">
              <a:spAutoFit/>
            </a:bodyPr>
            <a:lstStyle/>
            <a:p>
              <a:r>
                <a:rPr lang="ko-KR" altLang="en-US">
                  <a:ea typeface="굴림" pitchFamily="50" charset="-127"/>
                </a:rPr>
                <a:t>1</a:t>
              </a:r>
            </a:p>
          </p:txBody>
        </p:sp>
        <p:sp>
          <p:nvSpPr>
            <p:cNvPr id="59" name="Text Box 23"/>
            <p:cNvSpPr txBox="1">
              <a:spLocks noChangeArrowheads="1"/>
            </p:cNvSpPr>
            <p:nvPr/>
          </p:nvSpPr>
          <p:spPr bwMode="auto">
            <a:xfrm>
              <a:off x="2486" y="1466"/>
              <a:ext cx="186" cy="233"/>
            </a:xfrm>
            <a:prstGeom prst="rect">
              <a:avLst/>
            </a:prstGeom>
            <a:noFill/>
            <a:ln w="9525">
              <a:noFill/>
              <a:miter lim="800000"/>
              <a:headEnd/>
              <a:tailEnd/>
            </a:ln>
            <a:effectLst/>
          </p:spPr>
          <p:txBody>
            <a:bodyPr wrap="none">
              <a:spAutoFit/>
            </a:bodyPr>
            <a:lstStyle/>
            <a:p>
              <a:r>
                <a:rPr lang="ko-KR" altLang="en-US">
                  <a:ea typeface="굴림" pitchFamily="50" charset="-127"/>
                </a:rPr>
                <a:t>2</a:t>
              </a:r>
            </a:p>
          </p:txBody>
        </p:sp>
        <p:sp>
          <p:nvSpPr>
            <p:cNvPr id="60" name="Text Box 24"/>
            <p:cNvSpPr txBox="1">
              <a:spLocks noChangeArrowheads="1"/>
            </p:cNvSpPr>
            <p:nvPr/>
          </p:nvSpPr>
          <p:spPr bwMode="auto">
            <a:xfrm>
              <a:off x="3062" y="1466"/>
              <a:ext cx="188" cy="233"/>
            </a:xfrm>
            <a:prstGeom prst="rect">
              <a:avLst/>
            </a:prstGeom>
            <a:noFill/>
            <a:ln w="9525">
              <a:noFill/>
              <a:miter lim="800000"/>
              <a:headEnd/>
              <a:tailEnd/>
            </a:ln>
            <a:effectLst/>
          </p:spPr>
          <p:txBody>
            <a:bodyPr wrap="none">
              <a:spAutoFit/>
            </a:bodyPr>
            <a:lstStyle/>
            <a:p>
              <a:r>
                <a:rPr lang="ko-KR" altLang="en-US">
                  <a:ea typeface="굴림" pitchFamily="50" charset="-127"/>
                </a:rPr>
                <a:t>3</a:t>
              </a:r>
            </a:p>
          </p:txBody>
        </p:sp>
        <p:sp>
          <p:nvSpPr>
            <p:cNvPr id="61" name="Text Box 25"/>
            <p:cNvSpPr txBox="1">
              <a:spLocks noChangeArrowheads="1"/>
            </p:cNvSpPr>
            <p:nvPr/>
          </p:nvSpPr>
          <p:spPr bwMode="auto">
            <a:xfrm>
              <a:off x="3648" y="1488"/>
              <a:ext cx="190" cy="233"/>
            </a:xfrm>
            <a:prstGeom prst="rect">
              <a:avLst/>
            </a:prstGeom>
            <a:noFill/>
            <a:ln w="9525">
              <a:noFill/>
              <a:miter lim="800000"/>
              <a:headEnd/>
              <a:tailEnd/>
            </a:ln>
            <a:effectLst/>
          </p:spPr>
          <p:txBody>
            <a:bodyPr wrap="none">
              <a:spAutoFit/>
            </a:bodyPr>
            <a:lstStyle/>
            <a:p>
              <a:r>
                <a:rPr lang="ko-KR" altLang="en-US">
                  <a:ea typeface="굴림" pitchFamily="50" charset="-127"/>
                </a:rPr>
                <a:t>4</a:t>
              </a:r>
            </a:p>
          </p:txBody>
        </p:sp>
        <p:sp>
          <p:nvSpPr>
            <p:cNvPr id="62" name="Text Box 26"/>
            <p:cNvSpPr txBox="1">
              <a:spLocks noChangeArrowheads="1"/>
            </p:cNvSpPr>
            <p:nvPr/>
          </p:nvSpPr>
          <p:spPr bwMode="auto">
            <a:xfrm>
              <a:off x="4262" y="1466"/>
              <a:ext cx="185" cy="233"/>
            </a:xfrm>
            <a:prstGeom prst="rect">
              <a:avLst/>
            </a:prstGeom>
            <a:noFill/>
            <a:ln w="9525">
              <a:noFill/>
              <a:miter lim="800000"/>
              <a:headEnd/>
              <a:tailEnd/>
            </a:ln>
            <a:effectLst/>
          </p:spPr>
          <p:txBody>
            <a:bodyPr wrap="none">
              <a:spAutoFit/>
            </a:bodyPr>
            <a:lstStyle/>
            <a:p>
              <a:r>
                <a:rPr lang="ko-KR" altLang="en-US">
                  <a:ea typeface="굴림" pitchFamily="50" charset="-127"/>
                </a:rPr>
                <a:t>5</a:t>
              </a:r>
            </a:p>
          </p:txBody>
        </p:sp>
        <p:sp>
          <p:nvSpPr>
            <p:cNvPr id="63" name="Text Box 27"/>
            <p:cNvSpPr txBox="1">
              <a:spLocks noChangeArrowheads="1"/>
            </p:cNvSpPr>
            <p:nvPr/>
          </p:nvSpPr>
          <p:spPr bwMode="auto">
            <a:xfrm>
              <a:off x="4790" y="1466"/>
              <a:ext cx="190" cy="233"/>
            </a:xfrm>
            <a:prstGeom prst="rect">
              <a:avLst/>
            </a:prstGeom>
            <a:noFill/>
            <a:ln w="9525">
              <a:noFill/>
              <a:miter lim="800000"/>
              <a:headEnd/>
              <a:tailEnd/>
            </a:ln>
            <a:effectLst/>
          </p:spPr>
          <p:txBody>
            <a:bodyPr wrap="none">
              <a:spAutoFit/>
            </a:bodyPr>
            <a:lstStyle/>
            <a:p>
              <a:r>
                <a:rPr lang="ko-KR" altLang="en-US">
                  <a:ea typeface="굴림" pitchFamily="50" charset="-127"/>
                </a:rPr>
                <a:t>6</a:t>
              </a:r>
            </a:p>
          </p:txBody>
        </p:sp>
        <p:graphicFrame>
          <p:nvGraphicFramePr>
            <p:cNvPr id="64" name="Object 28"/>
            <p:cNvGraphicFramePr>
              <a:graphicFrameLocks noChangeAspect="1"/>
            </p:cNvGraphicFramePr>
            <p:nvPr/>
          </p:nvGraphicFramePr>
          <p:xfrm>
            <a:off x="2064" y="1200"/>
            <a:ext cx="356" cy="293"/>
          </p:xfrm>
          <a:graphic>
            <a:graphicData uri="http://schemas.openxmlformats.org/presentationml/2006/ole">
              <mc:AlternateContent xmlns:mc="http://schemas.openxmlformats.org/markup-compatibility/2006">
                <mc:Choice xmlns:v="urn:schemas-microsoft-com:vml" Requires="v">
                  <p:oleObj name="Equation" r:id="rId4" imgW="215640" imgH="177480" progId="Equation.3">
                    <p:embed/>
                  </p:oleObj>
                </mc:Choice>
                <mc:Fallback>
                  <p:oleObj name="Equation" r:id="rId4" imgW="215640" imgH="177480" progId="Equation.3">
                    <p:embed/>
                    <p:pic>
                      <p:nvPicPr>
                        <p:cNvPr id="64" name="Object 2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4" y="1200"/>
                          <a:ext cx="356" cy="29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5" name="Line 29"/>
            <p:cNvSpPr>
              <a:spLocks noChangeShapeType="1"/>
            </p:cNvSpPr>
            <p:nvPr/>
          </p:nvSpPr>
          <p:spPr bwMode="auto">
            <a:xfrm>
              <a:off x="1680" y="1344"/>
              <a:ext cx="240" cy="0"/>
            </a:xfrm>
            <a:prstGeom prst="line">
              <a:avLst/>
            </a:prstGeom>
            <a:noFill/>
            <a:ln w="9525">
              <a:solidFill>
                <a:schemeClr val="tx1"/>
              </a:solidFill>
              <a:round/>
              <a:headEnd/>
              <a:tailEnd type="triangle" w="med" len="med"/>
            </a:ln>
            <a:effectLst/>
          </p:spPr>
          <p:txBody>
            <a:bodyPr/>
            <a:lstStyle/>
            <a:p>
              <a:endParaRPr lang="en-US"/>
            </a:p>
          </p:txBody>
        </p:sp>
        <p:sp>
          <p:nvSpPr>
            <p:cNvPr id="66" name="Line 30"/>
            <p:cNvSpPr>
              <a:spLocks noChangeShapeType="1"/>
            </p:cNvSpPr>
            <p:nvPr/>
          </p:nvSpPr>
          <p:spPr bwMode="auto">
            <a:xfrm flipH="1">
              <a:off x="2592" y="1344"/>
              <a:ext cx="240" cy="0"/>
            </a:xfrm>
            <a:prstGeom prst="line">
              <a:avLst/>
            </a:prstGeom>
            <a:noFill/>
            <a:ln w="9525">
              <a:solidFill>
                <a:schemeClr val="tx1"/>
              </a:solidFill>
              <a:round/>
              <a:headEnd/>
              <a:tailEnd type="triangle" w="med" len="med"/>
            </a:ln>
            <a:effectLst/>
          </p:spPr>
          <p:txBody>
            <a:bodyPr/>
            <a:lstStyle/>
            <a:p>
              <a:endParaRPr lang="en-US"/>
            </a:p>
          </p:txBody>
        </p:sp>
      </p:grpSp>
      <p:graphicFrame>
        <p:nvGraphicFramePr>
          <p:cNvPr id="166918" name="Object 6"/>
          <p:cNvGraphicFramePr>
            <a:graphicFrameLocks noChangeAspect="1"/>
          </p:cNvGraphicFramePr>
          <p:nvPr/>
        </p:nvGraphicFramePr>
        <p:xfrm>
          <a:off x="1577976" y="4038601"/>
          <a:ext cx="8937625" cy="1012825"/>
        </p:xfrm>
        <a:graphic>
          <a:graphicData uri="http://schemas.openxmlformats.org/presentationml/2006/ole">
            <mc:AlternateContent xmlns:mc="http://schemas.openxmlformats.org/markup-compatibility/2006">
              <mc:Choice xmlns:v="urn:schemas-microsoft-com:vml" Requires="v">
                <p:oleObj name="Equation" r:id="rId6" imgW="3174840" imgH="393480" progId="Equation.3">
                  <p:embed/>
                </p:oleObj>
              </mc:Choice>
              <mc:Fallback>
                <p:oleObj name="Equation" r:id="rId6" imgW="3174840" imgH="393480" progId="Equation.3">
                  <p:embed/>
                  <p:pic>
                    <p:nvPicPr>
                      <p:cNvPr id="166918"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77976" y="4038601"/>
                        <a:ext cx="8937625" cy="1012825"/>
                      </a:xfrm>
                      <a:prstGeom prst="rect">
                        <a:avLst/>
                      </a:prstGeom>
                      <a:solidFill>
                        <a:srgbClr val="FFFF66"/>
                      </a:solidFill>
                    </p:spPr>
                  </p:pic>
                </p:oleObj>
              </mc:Fallback>
            </mc:AlternateContent>
          </a:graphicData>
        </a:graphic>
      </p:graphicFrame>
      <p:sp>
        <p:nvSpPr>
          <p:cNvPr id="69" name="AutoShape 14"/>
          <p:cNvSpPr>
            <a:spLocks noChangeArrowheads="1"/>
          </p:cNvSpPr>
          <p:nvPr/>
        </p:nvSpPr>
        <p:spPr bwMode="auto">
          <a:xfrm>
            <a:off x="4310050" y="5072074"/>
            <a:ext cx="3214710" cy="500066"/>
          </a:xfrm>
          <a:prstGeom prst="roundRect">
            <a:avLst>
              <a:gd name="adj" fmla="val 16667"/>
            </a:avLst>
          </a:prstGeom>
          <a:no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66920" name="Rectangle 8"/>
          <p:cNvSpPr>
            <a:spLocks noChangeArrowheads="1"/>
          </p:cNvSpPr>
          <p:nvPr/>
        </p:nvSpPr>
        <p:spPr bwMode="auto">
          <a:xfrm>
            <a:off x="1524001"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pic>
        <p:nvPicPr>
          <p:cNvPr id="166919" name="Picture 7"/>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4452926" y="5214951"/>
            <a:ext cx="2990850" cy="276225"/>
          </a:xfrm>
          <a:prstGeom prst="rect">
            <a:avLst/>
          </a:prstGeom>
          <a:noFill/>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ES" dirty="0"/>
              <a:t>Área seccional: integración numérica de media manga como función del calado.</a:t>
            </a:r>
            <a:endParaRPr lang="es-CL" dirty="0"/>
          </a:p>
        </p:txBody>
      </p:sp>
      <p:sp>
        <p:nvSpPr>
          <p:cNvPr id="3" name="2 Título"/>
          <p:cNvSpPr>
            <a:spLocks noGrp="1"/>
          </p:cNvSpPr>
          <p:nvPr>
            <p:ph type="title"/>
          </p:nvPr>
        </p:nvSpPr>
        <p:spPr/>
        <p:txBody>
          <a:bodyPr/>
          <a:lstStyle/>
          <a:p>
            <a:r>
              <a:rPr lang="es-CL" dirty="0"/>
              <a:t>Área Seccional</a:t>
            </a:r>
          </a:p>
        </p:txBody>
      </p:sp>
      <p:grpSp>
        <p:nvGrpSpPr>
          <p:cNvPr id="4" name="Group 5"/>
          <p:cNvGrpSpPr>
            <a:grpSpLocks/>
          </p:cNvGrpSpPr>
          <p:nvPr/>
        </p:nvGrpSpPr>
        <p:grpSpPr bwMode="auto">
          <a:xfrm>
            <a:off x="1905000" y="2362201"/>
            <a:ext cx="3733800" cy="3257551"/>
            <a:chOff x="240" y="1488"/>
            <a:chExt cx="2352" cy="2052"/>
          </a:xfrm>
        </p:grpSpPr>
        <p:sp>
          <p:nvSpPr>
            <p:cNvPr id="5" name="Line 6"/>
            <p:cNvSpPr>
              <a:spLocks noChangeShapeType="1"/>
            </p:cNvSpPr>
            <p:nvPr/>
          </p:nvSpPr>
          <p:spPr bwMode="auto">
            <a:xfrm flipV="1">
              <a:off x="720" y="1584"/>
              <a:ext cx="0" cy="1632"/>
            </a:xfrm>
            <a:prstGeom prst="line">
              <a:avLst/>
            </a:prstGeom>
            <a:noFill/>
            <a:ln w="38100">
              <a:solidFill>
                <a:schemeClr val="tx1"/>
              </a:solidFill>
              <a:round/>
              <a:headEnd/>
              <a:tailEnd type="triangle" w="med" len="med"/>
            </a:ln>
            <a:effectLst/>
          </p:spPr>
          <p:txBody>
            <a:bodyPr/>
            <a:lstStyle/>
            <a:p>
              <a:endParaRPr lang="en-US"/>
            </a:p>
          </p:txBody>
        </p:sp>
        <p:sp>
          <p:nvSpPr>
            <p:cNvPr id="6" name="Line 7"/>
            <p:cNvSpPr>
              <a:spLocks noChangeShapeType="1"/>
            </p:cNvSpPr>
            <p:nvPr/>
          </p:nvSpPr>
          <p:spPr bwMode="auto">
            <a:xfrm>
              <a:off x="720" y="3216"/>
              <a:ext cx="1680" cy="0"/>
            </a:xfrm>
            <a:prstGeom prst="line">
              <a:avLst/>
            </a:prstGeom>
            <a:noFill/>
            <a:ln w="38100">
              <a:solidFill>
                <a:schemeClr val="tx1"/>
              </a:solidFill>
              <a:round/>
              <a:headEnd/>
              <a:tailEnd type="triangle" w="med" len="med"/>
            </a:ln>
            <a:effectLst/>
          </p:spPr>
          <p:txBody>
            <a:bodyPr/>
            <a:lstStyle/>
            <a:p>
              <a:endParaRPr lang="en-US"/>
            </a:p>
          </p:txBody>
        </p:sp>
        <p:sp>
          <p:nvSpPr>
            <p:cNvPr id="7" name="Line 8"/>
            <p:cNvSpPr>
              <a:spLocks noChangeShapeType="1"/>
            </p:cNvSpPr>
            <p:nvPr/>
          </p:nvSpPr>
          <p:spPr bwMode="auto">
            <a:xfrm>
              <a:off x="720" y="1968"/>
              <a:ext cx="1248" cy="0"/>
            </a:xfrm>
            <a:prstGeom prst="line">
              <a:avLst/>
            </a:prstGeom>
            <a:noFill/>
            <a:ln w="57150">
              <a:solidFill>
                <a:schemeClr val="tx1"/>
              </a:solidFill>
              <a:round/>
              <a:headEnd/>
              <a:tailEnd/>
            </a:ln>
            <a:effectLst/>
          </p:spPr>
          <p:txBody>
            <a:bodyPr/>
            <a:lstStyle/>
            <a:p>
              <a:endParaRPr lang="en-US"/>
            </a:p>
          </p:txBody>
        </p:sp>
        <p:sp>
          <p:nvSpPr>
            <p:cNvPr id="8" name="Freeform 9"/>
            <p:cNvSpPr>
              <a:spLocks/>
            </p:cNvSpPr>
            <p:nvPr/>
          </p:nvSpPr>
          <p:spPr bwMode="auto">
            <a:xfrm>
              <a:off x="720" y="1968"/>
              <a:ext cx="1248" cy="1248"/>
            </a:xfrm>
            <a:custGeom>
              <a:avLst/>
              <a:gdLst/>
              <a:ahLst/>
              <a:cxnLst>
                <a:cxn ang="0">
                  <a:pos x="1248" y="0"/>
                </a:cxn>
                <a:cxn ang="0">
                  <a:pos x="1152" y="432"/>
                </a:cxn>
                <a:cxn ang="0">
                  <a:pos x="960" y="768"/>
                </a:cxn>
                <a:cxn ang="0">
                  <a:pos x="624" y="1056"/>
                </a:cxn>
                <a:cxn ang="0">
                  <a:pos x="0" y="1248"/>
                </a:cxn>
              </a:cxnLst>
              <a:rect l="0" t="0" r="r" b="b"/>
              <a:pathLst>
                <a:path w="1248" h="1248">
                  <a:moveTo>
                    <a:pt x="1248" y="0"/>
                  </a:moveTo>
                  <a:cubicBezTo>
                    <a:pt x="1224" y="152"/>
                    <a:pt x="1200" y="304"/>
                    <a:pt x="1152" y="432"/>
                  </a:cubicBezTo>
                  <a:cubicBezTo>
                    <a:pt x="1104" y="560"/>
                    <a:pt x="1048" y="664"/>
                    <a:pt x="960" y="768"/>
                  </a:cubicBezTo>
                  <a:cubicBezTo>
                    <a:pt x="872" y="872"/>
                    <a:pt x="784" y="976"/>
                    <a:pt x="624" y="1056"/>
                  </a:cubicBezTo>
                  <a:cubicBezTo>
                    <a:pt x="464" y="1136"/>
                    <a:pt x="232" y="1192"/>
                    <a:pt x="0" y="1248"/>
                  </a:cubicBezTo>
                </a:path>
              </a:pathLst>
            </a:custGeom>
            <a:noFill/>
            <a:ln w="57150" cmpd="sng">
              <a:solidFill>
                <a:schemeClr val="tx1"/>
              </a:solidFill>
              <a:round/>
              <a:headEnd/>
              <a:tailEnd/>
            </a:ln>
            <a:effectLst/>
          </p:spPr>
          <p:txBody>
            <a:bodyPr/>
            <a:lstStyle/>
            <a:p>
              <a:endParaRPr lang="en-US"/>
            </a:p>
          </p:txBody>
        </p:sp>
        <p:sp>
          <p:nvSpPr>
            <p:cNvPr id="9" name="Text Box 10"/>
            <p:cNvSpPr txBox="1">
              <a:spLocks noChangeArrowheads="1"/>
            </p:cNvSpPr>
            <p:nvPr/>
          </p:nvSpPr>
          <p:spPr bwMode="auto">
            <a:xfrm>
              <a:off x="326" y="1488"/>
              <a:ext cx="201" cy="327"/>
            </a:xfrm>
            <a:prstGeom prst="rect">
              <a:avLst/>
            </a:prstGeom>
            <a:noFill/>
            <a:ln w="9525">
              <a:noFill/>
              <a:miter lim="800000"/>
              <a:headEnd/>
              <a:tailEnd/>
            </a:ln>
            <a:effectLst/>
          </p:spPr>
          <p:txBody>
            <a:bodyPr>
              <a:spAutoFit/>
            </a:bodyPr>
            <a:lstStyle/>
            <a:p>
              <a:r>
                <a:rPr lang="en-US" altLang="ko-KR" sz="2800">
                  <a:ea typeface="굴림" pitchFamily="50" charset="-127"/>
                </a:rPr>
                <a:t>z</a:t>
              </a:r>
            </a:p>
          </p:txBody>
        </p:sp>
        <p:sp>
          <p:nvSpPr>
            <p:cNvPr id="10" name="Text Box 11"/>
            <p:cNvSpPr txBox="1">
              <a:spLocks noChangeArrowheads="1"/>
            </p:cNvSpPr>
            <p:nvPr/>
          </p:nvSpPr>
          <p:spPr bwMode="auto">
            <a:xfrm>
              <a:off x="2198" y="3210"/>
              <a:ext cx="233" cy="330"/>
            </a:xfrm>
            <a:prstGeom prst="rect">
              <a:avLst/>
            </a:prstGeom>
            <a:noFill/>
            <a:ln w="9525">
              <a:noFill/>
              <a:miter lim="800000"/>
              <a:headEnd/>
              <a:tailEnd/>
            </a:ln>
            <a:effectLst/>
          </p:spPr>
          <p:txBody>
            <a:bodyPr wrap="none">
              <a:spAutoFit/>
            </a:bodyPr>
            <a:lstStyle/>
            <a:p>
              <a:r>
                <a:rPr lang="en-US" altLang="ko-KR" sz="2800">
                  <a:ea typeface="굴림" pitchFamily="50" charset="-127"/>
                </a:rPr>
                <a:t>y</a:t>
              </a:r>
            </a:p>
          </p:txBody>
        </p:sp>
        <p:sp>
          <p:nvSpPr>
            <p:cNvPr id="11" name="Line 12"/>
            <p:cNvSpPr>
              <a:spLocks noChangeShapeType="1"/>
            </p:cNvSpPr>
            <p:nvPr/>
          </p:nvSpPr>
          <p:spPr bwMode="auto">
            <a:xfrm>
              <a:off x="720" y="2304"/>
              <a:ext cx="1200" cy="0"/>
            </a:xfrm>
            <a:prstGeom prst="line">
              <a:avLst/>
            </a:prstGeom>
            <a:noFill/>
            <a:ln w="9525">
              <a:solidFill>
                <a:schemeClr val="tx1"/>
              </a:solidFill>
              <a:round/>
              <a:headEnd/>
              <a:tailEnd/>
            </a:ln>
            <a:effectLst/>
          </p:spPr>
          <p:txBody>
            <a:bodyPr/>
            <a:lstStyle/>
            <a:p>
              <a:endParaRPr lang="en-US"/>
            </a:p>
          </p:txBody>
        </p:sp>
        <p:sp>
          <p:nvSpPr>
            <p:cNvPr id="12" name="Line 13"/>
            <p:cNvSpPr>
              <a:spLocks noChangeShapeType="1"/>
            </p:cNvSpPr>
            <p:nvPr/>
          </p:nvSpPr>
          <p:spPr bwMode="auto">
            <a:xfrm>
              <a:off x="720" y="2496"/>
              <a:ext cx="1104" cy="0"/>
            </a:xfrm>
            <a:prstGeom prst="line">
              <a:avLst/>
            </a:prstGeom>
            <a:noFill/>
            <a:ln w="9525">
              <a:solidFill>
                <a:schemeClr val="tx1"/>
              </a:solidFill>
              <a:round/>
              <a:headEnd/>
              <a:tailEnd/>
            </a:ln>
            <a:effectLst/>
          </p:spPr>
          <p:txBody>
            <a:bodyPr/>
            <a:lstStyle/>
            <a:p>
              <a:endParaRPr lang="en-US"/>
            </a:p>
          </p:txBody>
        </p:sp>
        <p:sp>
          <p:nvSpPr>
            <p:cNvPr id="13" name="Line 14"/>
            <p:cNvSpPr>
              <a:spLocks noChangeShapeType="1"/>
            </p:cNvSpPr>
            <p:nvPr/>
          </p:nvSpPr>
          <p:spPr bwMode="auto">
            <a:xfrm>
              <a:off x="720" y="2400"/>
              <a:ext cx="1152" cy="0"/>
            </a:xfrm>
            <a:prstGeom prst="line">
              <a:avLst/>
            </a:prstGeom>
            <a:noFill/>
            <a:ln w="38100">
              <a:solidFill>
                <a:schemeClr val="tx1"/>
              </a:solidFill>
              <a:round/>
              <a:headEnd/>
              <a:tailEnd type="triangle" w="med" len="med"/>
            </a:ln>
            <a:effectLst/>
          </p:spPr>
          <p:txBody>
            <a:bodyPr/>
            <a:lstStyle/>
            <a:p>
              <a:endParaRPr lang="en-US"/>
            </a:p>
          </p:txBody>
        </p:sp>
        <p:sp>
          <p:nvSpPr>
            <p:cNvPr id="14" name="Line 15"/>
            <p:cNvSpPr>
              <a:spLocks noChangeShapeType="1"/>
            </p:cNvSpPr>
            <p:nvPr/>
          </p:nvSpPr>
          <p:spPr bwMode="auto">
            <a:xfrm>
              <a:off x="1152" y="2016"/>
              <a:ext cx="0" cy="288"/>
            </a:xfrm>
            <a:prstGeom prst="line">
              <a:avLst/>
            </a:prstGeom>
            <a:noFill/>
            <a:ln w="9525">
              <a:solidFill>
                <a:schemeClr val="tx1"/>
              </a:solidFill>
              <a:round/>
              <a:headEnd/>
              <a:tailEnd type="triangle" w="med" len="med"/>
            </a:ln>
            <a:effectLst/>
          </p:spPr>
          <p:txBody>
            <a:bodyPr/>
            <a:lstStyle/>
            <a:p>
              <a:endParaRPr lang="en-US"/>
            </a:p>
          </p:txBody>
        </p:sp>
        <p:sp>
          <p:nvSpPr>
            <p:cNvPr id="15" name="Line 16"/>
            <p:cNvSpPr>
              <a:spLocks noChangeShapeType="1"/>
            </p:cNvSpPr>
            <p:nvPr/>
          </p:nvSpPr>
          <p:spPr bwMode="auto">
            <a:xfrm flipV="1">
              <a:off x="1152" y="2496"/>
              <a:ext cx="0" cy="240"/>
            </a:xfrm>
            <a:prstGeom prst="line">
              <a:avLst/>
            </a:prstGeom>
            <a:noFill/>
            <a:ln w="9525">
              <a:solidFill>
                <a:schemeClr val="tx1"/>
              </a:solidFill>
              <a:round/>
              <a:headEnd/>
              <a:tailEnd type="triangle" w="med" len="med"/>
            </a:ln>
            <a:effectLst/>
          </p:spPr>
          <p:txBody>
            <a:bodyPr/>
            <a:lstStyle/>
            <a:p>
              <a:endParaRPr lang="en-US"/>
            </a:p>
          </p:txBody>
        </p:sp>
        <p:sp>
          <p:nvSpPr>
            <p:cNvPr id="16" name="Text Box 17"/>
            <p:cNvSpPr txBox="1">
              <a:spLocks noChangeArrowheads="1"/>
            </p:cNvSpPr>
            <p:nvPr/>
          </p:nvSpPr>
          <p:spPr bwMode="auto">
            <a:xfrm>
              <a:off x="960" y="2687"/>
              <a:ext cx="368" cy="330"/>
            </a:xfrm>
            <a:prstGeom prst="rect">
              <a:avLst/>
            </a:prstGeom>
            <a:noFill/>
            <a:ln w="9525">
              <a:noFill/>
              <a:miter lim="800000"/>
              <a:headEnd/>
              <a:tailEnd/>
            </a:ln>
            <a:effectLst/>
          </p:spPr>
          <p:txBody>
            <a:bodyPr wrap="none">
              <a:spAutoFit/>
            </a:bodyPr>
            <a:lstStyle/>
            <a:p>
              <a:r>
                <a:rPr lang="en-US" altLang="ko-KR" sz="2800">
                  <a:ea typeface="굴림" pitchFamily="50" charset="-127"/>
                </a:rPr>
                <a:t>dz</a:t>
              </a:r>
            </a:p>
          </p:txBody>
        </p:sp>
        <p:sp>
          <p:nvSpPr>
            <p:cNvPr id="17" name="Text Box 18"/>
            <p:cNvSpPr txBox="1">
              <a:spLocks noChangeArrowheads="1"/>
            </p:cNvSpPr>
            <p:nvPr/>
          </p:nvSpPr>
          <p:spPr bwMode="auto">
            <a:xfrm>
              <a:off x="1910" y="2249"/>
              <a:ext cx="503" cy="330"/>
            </a:xfrm>
            <a:prstGeom prst="rect">
              <a:avLst/>
            </a:prstGeom>
            <a:noFill/>
            <a:ln w="9525">
              <a:noFill/>
              <a:miter lim="800000"/>
              <a:headEnd/>
              <a:tailEnd/>
            </a:ln>
            <a:effectLst/>
          </p:spPr>
          <p:txBody>
            <a:bodyPr wrap="none">
              <a:spAutoFit/>
            </a:bodyPr>
            <a:lstStyle/>
            <a:p>
              <a:r>
                <a:rPr lang="en-US" altLang="ko-KR" sz="2800">
                  <a:ea typeface="굴림" pitchFamily="50" charset="-127"/>
                </a:rPr>
                <a:t>y(z)</a:t>
              </a:r>
            </a:p>
          </p:txBody>
        </p:sp>
        <p:sp>
          <p:nvSpPr>
            <p:cNvPr id="18" name="Line 19"/>
            <p:cNvSpPr>
              <a:spLocks noChangeShapeType="1"/>
            </p:cNvSpPr>
            <p:nvPr/>
          </p:nvSpPr>
          <p:spPr bwMode="auto">
            <a:xfrm>
              <a:off x="240" y="2160"/>
              <a:ext cx="2352" cy="0"/>
            </a:xfrm>
            <a:prstGeom prst="line">
              <a:avLst/>
            </a:prstGeom>
            <a:noFill/>
            <a:ln w="38100" cap="rnd">
              <a:solidFill>
                <a:schemeClr val="tx1"/>
              </a:solidFill>
              <a:prstDash val="sysDot"/>
              <a:round/>
              <a:headEnd/>
              <a:tailEnd/>
            </a:ln>
            <a:effectLst/>
          </p:spPr>
          <p:txBody>
            <a:bodyPr/>
            <a:lstStyle/>
            <a:p>
              <a:endParaRPr lang="en-US"/>
            </a:p>
          </p:txBody>
        </p:sp>
        <p:sp>
          <p:nvSpPr>
            <p:cNvPr id="19" name="Line 20"/>
            <p:cNvSpPr>
              <a:spLocks noChangeShapeType="1"/>
            </p:cNvSpPr>
            <p:nvPr/>
          </p:nvSpPr>
          <p:spPr bwMode="auto">
            <a:xfrm flipH="1">
              <a:off x="240" y="3216"/>
              <a:ext cx="432" cy="0"/>
            </a:xfrm>
            <a:prstGeom prst="line">
              <a:avLst/>
            </a:prstGeom>
            <a:noFill/>
            <a:ln w="38100" cap="rnd">
              <a:solidFill>
                <a:srgbClr val="FFFF66"/>
              </a:solidFill>
              <a:prstDash val="sysDot"/>
              <a:round/>
              <a:headEnd/>
              <a:tailEnd/>
            </a:ln>
            <a:effectLst/>
          </p:spPr>
          <p:txBody>
            <a:bodyPr/>
            <a:lstStyle/>
            <a:p>
              <a:endParaRPr lang="en-US"/>
            </a:p>
          </p:txBody>
        </p:sp>
        <p:sp>
          <p:nvSpPr>
            <p:cNvPr id="20" name="Line 21"/>
            <p:cNvSpPr>
              <a:spLocks noChangeShapeType="1"/>
            </p:cNvSpPr>
            <p:nvPr/>
          </p:nvSpPr>
          <p:spPr bwMode="auto">
            <a:xfrm flipV="1">
              <a:off x="384" y="2160"/>
              <a:ext cx="0" cy="384"/>
            </a:xfrm>
            <a:prstGeom prst="line">
              <a:avLst/>
            </a:prstGeom>
            <a:noFill/>
            <a:ln w="28575">
              <a:solidFill>
                <a:schemeClr val="tx1"/>
              </a:solidFill>
              <a:round/>
              <a:headEnd/>
              <a:tailEnd type="triangle" w="med" len="med"/>
            </a:ln>
            <a:effectLst/>
          </p:spPr>
          <p:txBody>
            <a:bodyPr/>
            <a:lstStyle/>
            <a:p>
              <a:endParaRPr lang="en-US"/>
            </a:p>
          </p:txBody>
        </p:sp>
        <p:sp>
          <p:nvSpPr>
            <p:cNvPr id="21" name="Line 22"/>
            <p:cNvSpPr>
              <a:spLocks noChangeShapeType="1"/>
            </p:cNvSpPr>
            <p:nvPr/>
          </p:nvSpPr>
          <p:spPr bwMode="auto">
            <a:xfrm>
              <a:off x="384" y="2832"/>
              <a:ext cx="0" cy="384"/>
            </a:xfrm>
            <a:prstGeom prst="line">
              <a:avLst/>
            </a:prstGeom>
            <a:noFill/>
            <a:ln w="28575">
              <a:solidFill>
                <a:schemeClr val="tx1"/>
              </a:solidFill>
              <a:round/>
              <a:headEnd/>
              <a:tailEnd type="triangle" w="med" len="med"/>
            </a:ln>
            <a:effectLst/>
          </p:spPr>
          <p:txBody>
            <a:bodyPr/>
            <a:lstStyle/>
            <a:p>
              <a:endParaRPr lang="en-US"/>
            </a:p>
          </p:txBody>
        </p:sp>
        <p:sp>
          <p:nvSpPr>
            <p:cNvPr id="22" name="Text Box 23"/>
            <p:cNvSpPr txBox="1">
              <a:spLocks noChangeArrowheads="1"/>
            </p:cNvSpPr>
            <p:nvPr/>
          </p:nvSpPr>
          <p:spPr bwMode="auto">
            <a:xfrm>
              <a:off x="240" y="2496"/>
              <a:ext cx="264" cy="330"/>
            </a:xfrm>
            <a:prstGeom prst="rect">
              <a:avLst/>
            </a:prstGeom>
            <a:noFill/>
            <a:ln w="9525">
              <a:noFill/>
              <a:miter lim="800000"/>
              <a:headEnd/>
              <a:tailEnd/>
            </a:ln>
            <a:effectLst/>
          </p:spPr>
          <p:txBody>
            <a:bodyPr wrap="none">
              <a:spAutoFit/>
            </a:bodyPr>
            <a:lstStyle/>
            <a:p>
              <a:r>
                <a:rPr lang="en-US" altLang="ko-KR" sz="2800">
                  <a:ea typeface="굴림" pitchFamily="50" charset="-127"/>
                </a:rPr>
                <a:t>T</a:t>
              </a:r>
            </a:p>
          </p:txBody>
        </p:sp>
      </p:grpSp>
      <p:graphicFrame>
        <p:nvGraphicFramePr>
          <p:cNvPr id="167938" name="Object 2"/>
          <p:cNvGraphicFramePr>
            <a:graphicFrameLocks noChangeAspect="1"/>
          </p:cNvGraphicFramePr>
          <p:nvPr/>
        </p:nvGraphicFramePr>
        <p:xfrm>
          <a:off x="5810250" y="2940050"/>
          <a:ext cx="4305300" cy="992188"/>
        </p:xfrm>
        <a:graphic>
          <a:graphicData uri="http://schemas.openxmlformats.org/presentationml/2006/ole">
            <mc:AlternateContent xmlns:mc="http://schemas.openxmlformats.org/markup-compatibility/2006">
              <mc:Choice xmlns:v="urn:schemas-microsoft-com:vml" Requires="v">
                <p:oleObj name="Ecuación" r:id="rId2" imgW="1892160" imgH="419040" progId="Equation.3">
                  <p:embed/>
                </p:oleObj>
              </mc:Choice>
              <mc:Fallback>
                <p:oleObj name="Ecuación" r:id="rId2" imgW="1892160" imgH="419040" progId="Equation.3">
                  <p:embed/>
                  <p:pic>
                    <p:nvPicPr>
                      <p:cNvPr id="167938" name="Objec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0250" y="2940050"/>
                        <a:ext cx="4305300" cy="992188"/>
                      </a:xfrm>
                      <a:prstGeom prst="rect">
                        <a:avLst/>
                      </a:prstGeom>
                      <a:solidFill>
                        <a:srgbClr val="FFFF66"/>
                      </a:solidFill>
                    </p:spPr>
                  </p:pic>
                </p:oleObj>
              </mc:Fallback>
            </mc:AlternateContent>
          </a:graphicData>
        </a:graphic>
      </p:graphicFrame>
      <p:sp>
        <p:nvSpPr>
          <p:cNvPr id="167943" name="Rectangle 7"/>
          <p:cNvSpPr>
            <a:spLocks noChangeArrowheads="1"/>
          </p:cNvSpPr>
          <p:nvPr/>
        </p:nvSpPr>
        <p:spPr bwMode="auto">
          <a:xfrm>
            <a:off x="1524001"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67944" name="Rectangle 8"/>
          <p:cNvSpPr>
            <a:spLocks noChangeArrowheads="1"/>
          </p:cNvSpPr>
          <p:nvPr/>
        </p:nvSpPr>
        <p:spPr bwMode="auto">
          <a:xfrm>
            <a:off x="1524001" y="7868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67945" name="Rectangle 9"/>
          <p:cNvSpPr>
            <a:spLocks noChangeArrowheads="1"/>
          </p:cNvSpPr>
          <p:nvPr/>
        </p:nvSpPr>
        <p:spPr bwMode="auto">
          <a:xfrm>
            <a:off x="1524001" y="15203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67946" name="Rectangle 10"/>
          <p:cNvSpPr>
            <a:spLocks noChangeArrowheads="1"/>
          </p:cNvSpPr>
          <p:nvPr/>
        </p:nvSpPr>
        <p:spPr bwMode="auto">
          <a:xfrm>
            <a:off x="1524001" y="2253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67947" name="Rectangle 11"/>
          <p:cNvSpPr>
            <a:spLocks noChangeArrowheads="1"/>
          </p:cNvSpPr>
          <p:nvPr/>
        </p:nvSpPr>
        <p:spPr bwMode="auto">
          <a:xfrm>
            <a:off x="1524001" y="298715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pic>
        <p:nvPicPr>
          <p:cNvPr id="167951" name="Picture 15"/>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5595935" y="4286256"/>
            <a:ext cx="3286125" cy="285750"/>
          </a:xfrm>
          <a:prstGeom prst="rect">
            <a:avLst/>
          </a:prstGeom>
          <a:noFill/>
        </p:spPr>
      </p:pic>
      <p:pic>
        <p:nvPicPr>
          <p:cNvPr id="167950" name="Picture 14"/>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5595934" y="4581536"/>
            <a:ext cx="2457450" cy="276225"/>
          </a:xfrm>
          <a:prstGeom prst="rect">
            <a:avLst/>
          </a:prstGeom>
          <a:noFill/>
        </p:spPr>
      </p:pic>
      <p:pic>
        <p:nvPicPr>
          <p:cNvPr id="167949" name="Picture 13"/>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5595935" y="4857761"/>
            <a:ext cx="4905375" cy="276225"/>
          </a:xfrm>
          <a:prstGeom prst="rect">
            <a:avLst/>
          </a:prstGeom>
          <a:noFill/>
        </p:spPr>
      </p:pic>
      <p:pic>
        <p:nvPicPr>
          <p:cNvPr id="167948" name="Picture 12"/>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5595934" y="5143513"/>
            <a:ext cx="3067050" cy="276225"/>
          </a:xfrm>
          <a:prstGeom prst="rect">
            <a:avLst/>
          </a:prstGeom>
          <a:noFill/>
        </p:spPr>
      </p:pic>
      <p:sp>
        <p:nvSpPr>
          <p:cNvPr id="167952" name="AutoShape 16"/>
          <p:cNvSpPr>
            <a:spLocks noChangeArrowheads="1"/>
          </p:cNvSpPr>
          <p:nvPr/>
        </p:nvSpPr>
        <p:spPr bwMode="auto">
          <a:xfrm>
            <a:off x="5524496" y="4273572"/>
            <a:ext cx="5000660" cy="1155692"/>
          </a:xfrm>
          <a:prstGeom prst="roundRect">
            <a:avLst>
              <a:gd name="adj" fmla="val 16667"/>
            </a:avLst>
          </a:prstGeom>
          <a:no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67953" name="Rectangle 17"/>
          <p:cNvSpPr>
            <a:spLocks noChangeArrowheads="1"/>
          </p:cNvSpPr>
          <p:nvPr/>
        </p:nvSpPr>
        <p:spPr bwMode="auto">
          <a:xfrm>
            <a:off x="1524001"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67954" name="Rectangle 18"/>
          <p:cNvSpPr>
            <a:spLocks noChangeArrowheads="1"/>
          </p:cNvSpPr>
          <p:nvPr/>
        </p:nvSpPr>
        <p:spPr bwMode="auto">
          <a:xfrm>
            <a:off x="1524001" y="-4465"/>
            <a:ext cx="184731" cy="92333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s-CL">
                <a:latin typeface="Arial" pitchFamily="34" charset="0"/>
                <a:cs typeface="Arial" pitchFamily="34" charset="0"/>
              </a:rPr>
            </a:br>
            <a:endParaRPr lang="es-CL">
              <a:latin typeface="Arial" pitchFamily="34" charset="0"/>
              <a:cs typeface="Arial" pitchFamily="34" charset="0"/>
            </a:endParaRPr>
          </a:p>
          <a:p>
            <a:pPr eaLnBrk="0" fontAlgn="base" hangingPunct="0">
              <a:spcBef>
                <a:spcPct val="0"/>
              </a:spcBef>
              <a:spcAft>
                <a:spcPct val="0"/>
              </a:spcAft>
            </a:pPr>
            <a:endParaRPr lang="es-CL">
              <a:latin typeface="Arial" pitchFamily="34" charset="0"/>
              <a:cs typeface="Arial" pitchFamily="34" charset="0"/>
            </a:endParaRPr>
          </a:p>
        </p:txBody>
      </p:sp>
      <p:sp>
        <p:nvSpPr>
          <p:cNvPr id="167955" name="Rectangle 19"/>
          <p:cNvSpPr>
            <a:spLocks noChangeArrowheads="1"/>
          </p:cNvSpPr>
          <p:nvPr/>
        </p:nvSpPr>
        <p:spPr bwMode="auto">
          <a:xfrm>
            <a:off x="1524001" y="7868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67956" name="Rectangle 20"/>
          <p:cNvSpPr>
            <a:spLocks noChangeArrowheads="1"/>
          </p:cNvSpPr>
          <p:nvPr/>
        </p:nvSpPr>
        <p:spPr bwMode="auto">
          <a:xfrm>
            <a:off x="1524001" y="15203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67957" name="Rectangle 21"/>
          <p:cNvSpPr>
            <a:spLocks noChangeArrowheads="1"/>
          </p:cNvSpPr>
          <p:nvPr/>
        </p:nvSpPr>
        <p:spPr bwMode="auto">
          <a:xfrm>
            <a:off x="1524001" y="2253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
        <p:nvSpPr>
          <p:cNvPr id="167958" name="Rectangle 22"/>
          <p:cNvSpPr>
            <a:spLocks noChangeArrowheads="1"/>
          </p:cNvSpPr>
          <p:nvPr/>
        </p:nvSpPr>
        <p:spPr bwMode="auto">
          <a:xfrm>
            <a:off x="1524001" y="298715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s-CL">
              <a:latin typeface="Arial" pitchFamily="34" charset="0"/>
              <a:cs typeface="Arial" pitchFamily="34" charset="0"/>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1981200" y="1071547"/>
            <a:ext cx="8229600" cy="4525963"/>
          </a:xfrm>
        </p:spPr>
        <p:txBody>
          <a:bodyPr/>
          <a:lstStyle/>
          <a:p>
            <a:r>
              <a:rPr lang="es-CL" dirty="0"/>
              <a:t>Ecuación General de Simpson</a:t>
            </a:r>
          </a:p>
        </p:txBody>
      </p:sp>
      <p:sp>
        <p:nvSpPr>
          <p:cNvPr id="3" name="2 Título"/>
          <p:cNvSpPr>
            <a:spLocks noGrp="1"/>
          </p:cNvSpPr>
          <p:nvPr>
            <p:ph type="title"/>
          </p:nvPr>
        </p:nvSpPr>
        <p:spPr/>
        <p:txBody>
          <a:bodyPr/>
          <a:lstStyle/>
          <a:p>
            <a:r>
              <a:rPr lang="es-CL" dirty="0"/>
              <a:t>Área Seccional</a:t>
            </a:r>
          </a:p>
        </p:txBody>
      </p:sp>
      <p:grpSp>
        <p:nvGrpSpPr>
          <p:cNvPr id="4" name="Group 6"/>
          <p:cNvGrpSpPr>
            <a:grpSpLocks/>
          </p:cNvGrpSpPr>
          <p:nvPr/>
        </p:nvGrpSpPr>
        <p:grpSpPr bwMode="auto">
          <a:xfrm>
            <a:off x="2438400" y="1428736"/>
            <a:ext cx="4724400" cy="2732088"/>
            <a:chOff x="576" y="1008"/>
            <a:chExt cx="2976" cy="1721"/>
          </a:xfrm>
        </p:grpSpPr>
        <p:grpSp>
          <p:nvGrpSpPr>
            <p:cNvPr id="5" name="Group 7"/>
            <p:cNvGrpSpPr>
              <a:grpSpLocks/>
            </p:cNvGrpSpPr>
            <p:nvPr/>
          </p:nvGrpSpPr>
          <p:grpSpPr bwMode="auto">
            <a:xfrm>
              <a:off x="576" y="1008"/>
              <a:ext cx="2976" cy="1721"/>
              <a:chOff x="864" y="1344"/>
              <a:chExt cx="2976" cy="1721"/>
            </a:xfrm>
          </p:grpSpPr>
          <p:sp>
            <p:nvSpPr>
              <p:cNvPr id="8" name="Line 8"/>
              <p:cNvSpPr>
                <a:spLocks noChangeShapeType="1"/>
              </p:cNvSpPr>
              <p:nvPr/>
            </p:nvSpPr>
            <p:spPr bwMode="auto">
              <a:xfrm flipV="1">
                <a:off x="1488" y="1344"/>
                <a:ext cx="0" cy="1632"/>
              </a:xfrm>
              <a:prstGeom prst="line">
                <a:avLst/>
              </a:prstGeom>
              <a:noFill/>
              <a:ln w="38100">
                <a:solidFill>
                  <a:schemeClr val="tx1"/>
                </a:solidFill>
                <a:round/>
                <a:headEnd/>
                <a:tailEnd type="triangle" w="med" len="med"/>
              </a:ln>
              <a:effectLst/>
            </p:spPr>
            <p:txBody>
              <a:bodyPr/>
              <a:lstStyle/>
              <a:p>
                <a:endParaRPr lang="en-US"/>
              </a:p>
            </p:txBody>
          </p:sp>
          <p:sp>
            <p:nvSpPr>
              <p:cNvPr id="9" name="Line 9"/>
              <p:cNvSpPr>
                <a:spLocks noChangeShapeType="1"/>
              </p:cNvSpPr>
              <p:nvPr/>
            </p:nvSpPr>
            <p:spPr bwMode="auto">
              <a:xfrm>
                <a:off x="1488" y="2976"/>
                <a:ext cx="1680" cy="0"/>
              </a:xfrm>
              <a:prstGeom prst="line">
                <a:avLst/>
              </a:prstGeom>
              <a:noFill/>
              <a:ln w="38100">
                <a:solidFill>
                  <a:schemeClr val="tx1"/>
                </a:solidFill>
                <a:round/>
                <a:headEnd/>
                <a:tailEnd type="triangle" w="med" len="med"/>
              </a:ln>
              <a:effectLst/>
            </p:spPr>
            <p:txBody>
              <a:bodyPr/>
              <a:lstStyle/>
              <a:p>
                <a:endParaRPr lang="en-US"/>
              </a:p>
            </p:txBody>
          </p:sp>
          <p:sp>
            <p:nvSpPr>
              <p:cNvPr id="10" name="Line 10"/>
              <p:cNvSpPr>
                <a:spLocks noChangeShapeType="1"/>
              </p:cNvSpPr>
              <p:nvPr/>
            </p:nvSpPr>
            <p:spPr bwMode="auto">
              <a:xfrm>
                <a:off x="1488" y="1728"/>
                <a:ext cx="1248" cy="0"/>
              </a:xfrm>
              <a:prstGeom prst="line">
                <a:avLst/>
              </a:prstGeom>
              <a:noFill/>
              <a:ln w="57150">
                <a:solidFill>
                  <a:schemeClr val="tx1"/>
                </a:solidFill>
                <a:round/>
                <a:headEnd/>
                <a:tailEnd/>
              </a:ln>
              <a:effectLst/>
            </p:spPr>
            <p:txBody>
              <a:bodyPr/>
              <a:lstStyle/>
              <a:p>
                <a:endParaRPr lang="en-US"/>
              </a:p>
            </p:txBody>
          </p:sp>
          <p:sp>
            <p:nvSpPr>
              <p:cNvPr id="11" name="Freeform 11"/>
              <p:cNvSpPr>
                <a:spLocks/>
              </p:cNvSpPr>
              <p:nvPr/>
            </p:nvSpPr>
            <p:spPr bwMode="auto">
              <a:xfrm>
                <a:off x="1488" y="1728"/>
                <a:ext cx="1248" cy="1248"/>
              </a:xfrm>
              <a:custGeom>
                <a:avLst/>
                <a:gdLst/>
                <a:ahLst/>
                <a:cxnLst>
                  <a:cxn ang="0">
                    <a:pos x="1248" y="0"/>
                  </a:cxn>
                  <a:cxn ang="0">
                    <a:pos x="1152" y="432"/>
                  </a:cxn>
                  <a:cxn ang="0">
                    <a:pos x="960" y="768"/>
                  </a:cxn>
                  <a:cxn ang="0">
                    <a:pos x="624" y="1056"/>
                  </a:cxn>
                  <a:cxn ang="0">
                    <a:pos x="0" y="1248"/>
                  </a:cxn>
                </a:cxnLst>
                <a:rect l="0" t="0" r="r" b="b"/>
                <a:pathLst>
                  <a:path w="1248" h="1248">
                    <a:moveTo>
                      <a:pt x="1248" y="0"/>
                    </a:moveTo>
                    <a:cubicBezTo>
                      <a:pt x="1224" y="152"/>
                      <a:pt x="1200" y="304"/>
                      <a:pt x="1152" y="432"/>
                    </a:cubicBezTo>
                    <a:cubicBezTo>
                      <a:pt x="1104" y="560"/>
                      <a:pt x="1048" y="664"/>
                      <a:pt x="960" y="768"/>
                    </a:cubicBezTo>
                    <a:cubicBezTo>
                      <a:pt x="872" y="872"/>
                      <a:pt x="784" y="976"/>
                      <a:pt x="624" y="1056"/>
                    </a:cubicBezTo>
                    <a:cubicBezTo>
                      <a:pt x="464" y="1136"/>
                      <a:pt x="232" y="1192"/>
                      <a:pt x="0" y="1248"/>
                    </a:cubicBezTo>
                  </a:path>
                </a:pathLst>
              </a:custGeom>
              <a:noFill/>
              <a:ln w="57150" cmpd="sng">
                <a:solidFill>
                  <a:schemeClr val="tx1"/>
                </a:solidFill>
                <a:round/>
                <a:headEnd/>
                <a:tailEnd/>
              </a:ln>
              <a:effectLst/>
            </p:spPr>
            <p:txBody>
              <a:bodyPr/>
              <a:lstStyle/>
              <a:p>
                <a:endParaRPr lang="en-US"/>
              </a:p>
            </p:txBody>
          </p:sp>
          <p:sp>
            <p:nvSpPr>
              <p:cNvPr id="12" name="Text Box 12"/>
              <p:cNvSpPr txBox="1">
                <a:spLocks noChangeArrowheads="1"/>
              </p:cNvSpPr>
              <p:nvPr/>
            </p:nvSpPr>
            <p:spPr bwMode="auto">
              <a:xfrm>
                <a:off x="1200" y="1344"/>
                <a:ext cx="192" cy="327"/>
              </a:xfrm>
              <a:prstGeom prst="rect">
                <a:avLst/>
              </a:prstGeom>
              <a:noFill/>
              <a:ln w="9525">
                <a:noFill/>
                <a:miter lim="800000"/>
                <a:headEnd/>
                <a:tailEnd/>
              </a:ln>
              <a:effectLst/>
            </p:spPr>
            <p:txBody>
              <a:bodyPr>
                <a:spAutoFit/>
              </a:bodyPr>
              <a:lstStyle/>
              <a:p>
                <a:r>
                  <a:rPr lang="en-US" altLang="ko-KR" sz="2800">
                    <a:ea typeface="굴림" pitchFamily="50" charset="-127"/>
                  </a:rPr>
                  <a:t>z</a:t>
                </a:r>
              </a:p>
            </p:txBody>
          </p:sp>
          <p:sp>
            <p:nvSpPr>
              <p:cNvPr id="13" name="Text Box 13"/>
              <p:cNvSpPr txBox="1">
                <a:spLocks noChangeArrowheads="1"/>
              </p:cNvSpPr>
              <p:nvPr/>
            </p:nvSpPr>
            <p:spPr bwMode="auto">
              <a:xfrm>
                <a:off x="2880" y="2592"/>
                <a:ext cx="233" cy="330"/>
              </a:xfrm>
              <a:prstGeom prst="rect">
                <a:avLst/>
              </a:prstGeom>
              <a:noFill/>
              <a:ln w="9525">
                <a:noFill/>
                <a:miter lim="800000"/>
                <a:headEnd/>
                <a:tailEnd/>
              </a:ln>
              <a:effectLst/>
            </p:spPr>
            <p:txBody>
              <a:bodyPr wrap="none">
                <a:spAutoFit/>
              </a:bodyPr>
              <a:lstStyle/>
              <a:p>
                <a:r>
                  <a:rPr lang="en-US" altLang="ko-KR" sz="2800">
                    <a:ea typeface="굴림" pitchFamily="50" charset="-127"/>
                  </a:rPr>
                  <a:t>y</a:t>
                </a:r>
              </a:p>
            </p:txBody>
          </p:sp>
          <p:sp>
            <p:nvSpPr>
              <p:cNvPr id="14" name="Line 14"/>
              <p:cNvSpPr>
                <a:spLocks noChangeShapeType="1"/>
              </p:cNvSpPr>
              <p:nvPr/>
            </p:nvSpPr>
            <p:spPr bwMode="auto">
              <a:xfrm>
                <a:off x="1488" y="2160"/>
                <a:ext cx="1152" cy="0"/>
              </a:xfrm>
              <a:prstGeom prst="line">
                <a:avLst/>
              </a:prstGeom>
              <a:noFill/>
              <a:ln w="9525">
                <a:solidFill>
                  <a:schemeClr val="tx1"/>
                </a:solidFill>
                <a:round/>
                <a:headEnd/>
                <a:tailEnd/>
              </a:ln>
              <a:effectLst/>
            </p:spPr>
            <p:txBody>
              <a:bodyPr/>
              <a:lstStyle/>
              <a:p>
                <a:endParaRPr lang="en-US"/>
              </a:p>
            </p:txBody>
          </p:sp>
          <p:sp>
            <p:nvSpPr>
              <p:cNvPr id="15" name="Line 15"/>
              <p:cNvSpPr>
                <a:spLocks noChangeShapeType="1"/>
              </p:cNvSpPr>
              <p:nvPr/>
            </p:nvSpPr>
            <p:spPr bwMode="auto">
              <a:xfrm>
                <a:off x="1488" y="2448"/>
                <a:ext cx="1008" cy="0"/>
              </a:xfrm>
              <a:prstGeom prst="line">
                <a:avLst/>
              </a:prstGeom>
              <a:noFill/>
              <a:ln w="9525">
                <a:solidFill>
                  <a:schemeClr val="tx1"/>
                </a:solidFill>
                <a:round/>
                <a:headEnd/>
                <a:tailEnd/>
              </a:ln>
              <a:effectLst/>
            </p:spPr>
            <p:txBody>
              <a:bodyPr/>
              <a:lstStyle/>
              <a:p>
                <a:endParaRPr lang="en-US"/>
              </a:p>
            </p:txBody>
          </p:sp>
          <p:sp>
            <p:nvSpPr>
              <p:cNvPr id="16" name="Line 16"/>
              <p:cNvSpPr>
                <a:spLocks noChangeShapeType="1"/>
              </p:cNvSpPr>
              <p:nvPr/>
            </p:nvSpPr>
            <p:spPr bwMode="auto">
              <a:xfrm>
                <a:off x="1008" y="1920"/>
                <a:ext cx="2832" cy="0"/>
              </a:xfrm>
              <a:prstGeom prst="line">
                <a:avLst/>
              </a:prstGeom>
              <a:noFill/>
              <a:ln w="38100" cap="rnd">
                <a:solidFill>
                  <a:schemeClr val="tx1"/>
                </a:solidFill>
                <a:prstDash val="sysDot"/>
                <a:round/>
                <a:headEnd/>
                <a:tailEnd/>
              </a:ln>
              <a:effectLst/>
            </p:spPr>
            <p:txBody>
              <a:bodyPr/>
              <a:lstStyle/>
              <a:p>
                <a:endParaRPr lang="en-US"/>
              </a:p>
            </p:txBody>
          </p:sp>
          <p:sp>
            <p:nvSpPr>
              <p:cNvPr id="17" name="Text Box 17"/>
              <p:cNvSpPr txBox="1">
                <a:spLocks noChangeArrowheads="1"/>
              </p:cNvSpPr>
              <p:nvPr/>
            </p:nvSpPr>
            <p:spPr bwMode="auto">
              <a:xfrm>
                <a:off x="3206" y="1658"/>
                <a:ext cx="344" cy="233"/>
              </a:xfrm>
              <a:prstGeom prst="rect">
                <a:avLst/>
              </a:prstGeom>
              <a:solidFill>
                <a:srgbClr val="66FFFF"/>
              </a:solidFill>
              <a:ln w="9525">
                <a:noFill/>
                <a:miter lim="800000"/>
                <a:headEnd/>
                <a:tailEnd/>
              </a:ln>
              <a:effectLst/>
            </p:spPr>
            <p:txBody>
              <a:bodyPr wrap="none">
                <a:spAutoFit/>
              </a:bodyPr>
              <a:lstStyle/>
              <a:p>
                <a:r>
                  <a:rPr lang="en-US" altLang="ko-KR">
                    <a:ea typeface="굴림" pitchFamily="50" charset="-127"/>
                  </a:rPr>
                  <a:t>WL</a:t>
                </a:r>
              </a:p>
            </p:txBody>
          </p:sp>
          <p:sp>
            <p:nvSpPr>
              <p:cNvPr id="18" name="Line 18"/>
              <p:cNvSpPr>
                <a:spLocks noChangeShapeType="1"/>
              </p:cNvSpPr>
              <p:nvPr/>
            </p:nvSpPr>
            <p:spPr bwMode="auto">
              <a:xfrm flipH="1">
                <a:off x="1008" y="2976"/>
                <a:ext cx="432" cy="0"/>
              </a:xfrm>
              <a:prstGeom prst="line">
                <a:avLst/>
              </a:prstGeom>
              <a:noFill/>
              <a:ln w="38100" cap="rnd">
                <a:solidFill>
                  <a:schemeClr val="tx1"/>
                </a:solidFill>
                <a:prstDash val="sysDot"/>
                <a:round/>
                <a:headEnd/>
                <a:tailEnd/>
              </a:ln>
              <a:effectLst/>
            </p:spPr>
            <p:txBody>
              <a:bodyPr/>
              <a:lstStyle/>
              <a:p>
                <a:endParaRPr lang="en-US"/>
              </a:p>
            </p:txBody>
          </p:sp>
          <p:sp>
            <p:nvSpPr>
              <p:cNvPr id="19" name="Line 19"/>
              <p:cNvSpPr>
                <a:spLocks noChangeShapeType="1"/>
              </p:cNvSpPr>
              <p:nvPr/>
            </p:nvSpPr>
            <p:spPr bwMode="auto">
              <a:xfrm flipV="1">
                <a:off x="1008" y="1920"/>
                <a:ext cx="0" cy="384"/>
              </a:xfrm>
              <a:prstGeom prst="line">
                <a:avLst/>
              </a:prstGeom>
              <a:noFill/>
              <a:ln w="28575">
                <a:solidFill>
                  <a:schemeClr val="tx1"/>
                </a:solidFill>
                <a:round/>
                <a:headEnd/>
                <a:tailEnd type="triangle" w="med" len="med"/>
              </a:ln>
              <a:effectLst/>
            </p:spPr>
            <p:txBody>
              <a:bodyPr/>
              <a:lstStyle/>
              <a:p>
                <a:endParaRPr lang="en-US"/>
              </a:p>
            </p:txBody>
          </p:sp>
          <p:sp>
            <p:nvSpPr>
              <p:cNvPr id="20" name="Line 20"/>
              <p:cNvSpPr>
                <a:spLocks noChangeShapeType="1"/>
              </p:cNvSpPr>
              <p:nvPr/>
            </p:nvSpPr>
            <p:spPr bwMode="auto">
              <a:xfrm>
                <a:off x="1008" y="2592"/>
                <a:ext cx="0" cy="384"/>
              </a:xfrm>
              <a:prstGeom prst="line">
                <a:avLst/>
              </a:prstGeom>
              <a:noFill/>
              <a:ln w="28575">
                <a:solidFill>
                  <a:schemeClr val="tx1"/>
                </a:solidFill>
                <a:round/>
                <a:headEnd/>
                <a:tailEnd type="triangle" w="med" len="med"/>
              </a:ln>
              <a:effectLst/>
            </p:spPr>
            <p:txBody>
              <a:bodyPr/>
              <a:lstStyle/>
              <a:p>
                <a:endParaRPr lang="en-US"/>
              </a:p>
            </p:txBody>
          </p:sp>
          <p:sp>
            <p:nvSpPr>
              <p:cNvPr id="21" name="Text Box 21"/>
              <p:cNvSpPr txBox="1">
                <a:spLocks noChangeArrowheads="1"/>
              </p:cNvSpPr>
              <p:nvPr/>
            </p:nvSpPr>
            <p:spPr bwMode="auto">
              <a:xfrm>
                <a:off x="864" y="2256"/>
                <a:ext cx="264" cy="330"/>
              </a:xfrm>
              <a:prstGeom prst="rect">
                <a:avLst/>
              </a:prstGeom>
              <a:solidFill>
                <a:srgbClr val="66FFFF"/>
              </a:solidFill>
              <a:ln w="9525">
                <a:noFill/>
                <a:miter lim="800000"/>
                <a:headEnd/>
                <a:tailEnd/>
              </a:ln>
              <a:effectLst/>
            </p:spPr>
            <p:txBody>
              <a:bodyPr wrap="none">
                <a:spAutoFit/>
              </a:bodyPr>
              <a:lstStyle/>
              <a:p>
                <a:r>
                  <a:rPr lang="en-US" altLang="ko-KR" sz="2800">
                    <a:ea typeface="굴림" pitchFamily="50" charset="-127"/>
                  </a:rPr>
                  <a:t>T</a:t>
                </a:r>
              </a:p>
            </p:txBody>
          </p:sp>
          <p:sp>
            <p:nvSpPr>
              <p:cNvPr id="22" name="Line 22"/>
              <p:cNvSpPr>
                <a:spLocks noChangeShapeType="1"/>
              </p:cNvSpPr>
              <p:nvPr/>
            </p:nvSpPr>
            <p:spPr bwMode="auto">
              <a:xfrm>
                <a:off x="1488" y="2688"/>
                <a:ext cx="720" cy="0"/>
              </a:xfrm>
              <a:prstGeom prst="line">
                <a:avLst/>
              </a:prstGeom>
              <a:noFill/>
              <a:ln w="9525">
                <a:solidFill>
                  <a:schemeClr val="tx1"/>
                </a:solidFill>
                <a:round/>
                <a:headEnd/>
                <a:tailEnd/>
              </a:ln>
              <a:effectLst/>
            </p:spPr>
            <p:txBody>
              <a:bodyPr/>
              <a:lstStyle/>
              <a:p>
                <a:endParaRPr lang="en-US"/>
              </a:p>
            </p:txBody>
          </p:sp>
          <p:sp>
            <p:nvSpPr>
              <p:cNvPr id="23" name="Text Box 23"/>
              <p:cNvSpPr txBox="1">
                <a:spLocks noChangeArrowheads="1"/>
              </p:cNvSpPr>
              <p:nvPr/>
            </p:nvSpPr>
            <p:spPr bwMode="auto">
              <a:xfrm>
                <a:off x="1248" y="2832"/>
                <a:ext cx="213" cy="233"/>
              </a:xfrm>
              <a:prstGeom prst="rect">
                <a:avLst/>
              </a:prstGeom>
              <a:noFill/>
              <a:ln w="9525">
                <a:noFill/>
                <a:miter lim="800000"/>
                <a:headEnd/>
                <a:tailEnd/>
              </a:ln>
              <a:effectLst/>
            </p:spPr>
            <p:txBody>
              <a:bodyPr wrap="none">
                <a:spAutoFit/>
              </a:bodyPr>
              <a:lstStyle/>
              <a:p>
                <a:r>
                  <a:rPr lang="ko-KR" altLang="en-US">
                    <a:ea typeface="굴림" pitchFamily="50" charset="-127"/>
                  </a:rPr>
                  <a:t>0</a:t>
                </a:r>
              </a:p>
            </p:txBody>
          </p:sp>
          <p:sp>
            <p:nvSpPr>
              <p:cNvPr id="24" name="Text Box 24"/>
              <p:cNvSpPr txBox="1">
                <a:spLocks noChangeArrowheads="1"/>
              </p:cNvSpPr>
              <p:nvPr/>
            </p:nvSpPr>
            <p:spPr bwMode="auto">
              <a:xfrm>
                <a:off x="1248" y="2544"/>
                <a:ext cx="203" cy="233"/>
              </a:xfrm>
              <a:prstGeom prst="rect">
                <a:avLst/>
              </a:prstGeom>
              <a:noFill/>
              <a:ln w="9525">
                <a:noFill/>
                <a:miter lim="800000"/>
                <a:headEnd/>
                <a:tailEnd/>
              </a:ln>
              <a:effectLst/>
            </p:spPr>
            <p:txBody>
              <a:bodyPr wrap="none">
                <a:spAutoFit/>
              </a:bodyPr>
              <a:lstStyle/>
              <a:p>
                <a:r>
                  <a:rPr lang="ko-KR" altLang="en-US">
                    <a:ea typeface="굴림" pitchFamily="50" charset="-127"/>
                  </a:rPr>
                  <a:t>2</a:t>
                </a:r>
              </a:p>
            </p:txBody>
          </p:sp>
          <p:sp>
            <p:nvSpPr>
              <p:cNvPr id="25" name="Text Box 25"/>
              <p:cNvSpPr txBox="1">
                <a:spLocks noChangeArrowheads="1"/>
              </p:cNvSpPr>
              <p:nvPr/>
            </p:nvSpPr>
            <p:spPr bwMode="auto">
              <a:xfrm>
                <a:off x="1248" y="2304"/>
                <a:ext cx="207" cy="233"/>
              </a:xfrm>
              <a:prstGeom prst="rect">
                <a:avLst/>
              </a:prstGeom>
              <a:noFill/>
              <a:ln w="9525">
                <a:noFill/>
                <a:miter lim="800000"/>
                <a:headEnd/>
                <a:tailEnd/>
              </a:ln>
              <a:effectLst/>
            </p:spPr>
            <p:txBody>
              <a:bodyPr wrap="none">
                <a:spAutoFit/>
              </a:bodyPr>
              <a:lstStyle/>
              <a:p>
                <a:r>
                  <a:rPr lang="ko-KR" altLang="en-US">
                    <a:ea typeface="굴림" pitchFamily="50" charset="-127"/>
                  </a:rPr>
                  <a:t>4</a:t>
                </a:r>
              </a:p>
            </p:txBody>
          </p:sp>
          <p:sp>
            <p:nvSpPr>
              <p:cNvPr id="26" name="Text Box 26"/>
              <p:cNvSpPr txBox="1">
                <a:spLocks noChangeArrowheads="1"/>
              </p:cNvSpPr>
              <p:nvPr/>
            </p:nvSpPr>
            <p:spPr bwMode="auto">
              <a:xfrm>
                <a:off x="1248" y="2016"/>
                <a:ext cx="202" cy="233"/>
              </a:xfrm>
              <a:prstGeom prst="rect">
                <a:avLst/>
              </a:prstGeom>
              <a:noFill/>
              <a:ln w="9525">
                <a:noFill/>
                <a:miter lim="800000"/>
                <a:headEnd/>
                <a:tailEnd/>
              </a:ln>
              <a:effectLst/>
            </p:spPr>
            <p:txBody>
              <a:bodyPr>
                <a:spAutoFit/>
              </a:bodyPr>
              <a:lstStyle/>
              <a:p>
                <a:r>
                  <a:rPr lang="ko-KR" altLang="en-US">
                    <a:ea typeface="굴림" pitchFamily="50" charset="-127"/>
                  </a:rPr>
                  <a:t>6</a:t>
                </a:r>
              </a:p>
            </p:txBody>
          </p:sp>
          <p:sp>
            <p:nvSpPr>
              <p:cNvPr id="27" name="Text Box 27"/>
              <p:cNvSpPr txBox="1">
                <a:spLocks noChangeArrowheads="1"/>
              </p:cNvSpPr>
              <p:nvPr/>
            </p:nvSpPr>
            <p:spPr bwMode="auto">
              <a:xfrm>
                <a:off x="1248" y="1776"/>
                <a:ext cx="202" cy="233"/>
              </a:xfrm>
              <a:prstGeom prst="rect">
                <a:avLst/>
              </a:prstGeom>
              <a:noFill/>
              <a:ln w="9525">
                <a:noFill/>
                <a:miter lim="800000"/>
                <a:headEnd/>
                <a:tailEnd/>
              </a:ln>
              <a:effectLst/>
            </p:spPr>
            <p:txBody>
              <a:bodyPr>
                <a:spAutoFit/>
              </a:bodyPr>
              <a:lstStyle/>
              <a:p>
                <a:r>
                  <a:rPr lang="ko-KR" altLang="en-US">
                    <a:ea typeface="굴림" pitchFamily="50" charset="-127"/>
                  </a:rPr>
                  <a:t>8</a:t>
                </a:r>
              </a:p>
            </p:txBody>
          </p:sp>
        </p:grpSp>
        <p:sp>
          <p:nvSpPr>
            <p:cNvPr id="6" name="Line 28"/>
            <p:cNvSpPr>
              <a:spLocks noChangeShapeType="1"/>
            </p:cNvSpPr>
            <p:nvPr/>
          </p:nvSpPr>
          <p:spPr bwMode="auto">
            <a:xfrm flipV="1">
              <a:off x="1584" y="1824"/>
              <a:ext cx="0" cy="288"/>
            </a:xfrm>
            <a:prstGeom prst="line">
              <a:avLst/>
            </a:prstGeom>
            <a:noFill/>
            <a:ln w="9525">
              <a:solidFill>
                <a:schemeClr val="tx1"/>
              </a:solidFill>
              <a:round/>
              <a:headEnd type="triangle" w="med" len="med"/>
              <a:tailEnd type="triangle" w="med" len="med"/>
            </a:ln>
            <a:effectLst/>
          </p:spPr>
          <p:txBody>
            <a:bodyPr/>
            <a:lstStyle/>
            <a:p>
              <a:endParaRPr lang="en-US"/>
            </a:p>
          </p:txBody>
        </p:sp>
        <p:sp>
          <p:nvSpPr>
            <p:cNvPr id="7" name="Text Box 29"/>
            <p:cNvSpPr txBox="1">
              <a:spLocks noChangeArrowheads="1"/>
            </p:cNvSpPr>
            <p:nvPr/>
          </p:nvSpPr>
          <p:spPr bwMode="auto">
            <a:xfrm>
              <a:off x="1680" y="1824"/>
              <a:ext cx="280" cy="233"/>
            </a:xfrm>
            <a:prstGeom prst="rect">
              <a:avLst/>
            </a:prstGeom>
            <a:noFill/>
            <a:ln w="9525">
              <a:noFill/>
              <a:miter lim="800000"/>
              <a:headEnd/>
              <a:tailEnd/>
            </a:ln>
            <a:effectLst/>
          </p:spPr>
          <p:txBody>
            <a:bodyPr wrap="none">
              <a:spAutoFit/>
            </a:bodyPr>
            <a:lstStyle/>
            <a:p>
              <a:r>
                <a:rPr lang="ko-KR" altLang="en-US">
                  <a:ea typeface="굴림" pitchFamily="50" charset="-127"/>
                  <a:sym typeface="Symbol" pitchFamily="18" charset="2"/>
                </a:rPr>
                <a:t></a:t>
              </a:r>
              <a:r>
                <a:rPr lang="en-US" altLang="ko-KR">
                  <a:ea typeface="굴림" pitchFamily="50" charset="-127"/>
                  <a:sym typeface="Symbol" pitchFamily="18" charset="2"/>
                </a:rPr>
                <a:t>z</a:t>
              </a:r>
              <a:endParaRPr lang="en-US" altLang="ko-KR">
                <a:ea typeface="굴림" pitchFamily="50" charset="-127"/>
              </a:endParaRPr>
            </a:p>
          </p:txBody>
        </p:sp>
      </p:grpSp>
      <p:graphicFrame>
        <p:nvGraphicFramePr>
          <p:cNvPr id="168962" name="Object 2"/>
          <p:cNvGraphicFramePr>
            <a:graphicFrameLocks noChangeAspect="1"/>
          </p:cNvGraphicFramePr>
          <p:nvPr/>
        </p:nvGraphicFramePr>
        <p:xfrm>
          <a:off x="6096000" y="2808286"/>
          <a:ext cx="4267200" cy="406400"/>
        </p:xfrm>
        <a:graphic>
          <a:graphicData uri="http://schemas.openxmlformats.org/presentationml/2006/ole">
            <mc:AlternateContent xmlns:mc="http://schemas.openxmlformats.org/markup-compatibility/2006">
              <mc:Choice xmlns:v="urn:schemas-microsoft-com:vml" Requires="v">
                <p:oleObj name="Ecuación" r:id="rId2" imgW="2133360" imgH="203040" progId="Equation.3">
                  <p:embed/>
                </p:oleObj>
              </mc:Choice>
              <mc:Fallback>
                <p:oleObj name="Ecuación" r:id="rId2" imgW="2133360" imgH="203040" progId="Equation.3">
                  <p:embed/>
                  <p:pic>
                    <p:nvPicPr>
                      <p:cNvPr id="168962" name="Objec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808286"/>
                        <a:ext cx="4267200" cy="406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8963" name="Object 3"/>
          <p:cNvGraphicFramePr>
            <a:graphicFrameLocks noChangeAspect="1"/>
          </p:cNvGraphicFramePr>
          <p:nvPr/>
        </p:nvGraphicFramePr>
        <p:xfrm>
          <a:off x="1952597" y="4286250"/>
          <a:ext cx="8736013" cy="2051050"/>
        </p:xfrm>
        <a:graphic>
          <a:graphicData uri="http://schemas.openxmlformats.org/presentationml/2006/ole">
            <mc:AlternateContent xmlns:mc="http://schemas.openxmlformats.org/markup-compatibility/2006">
              <mc:Choice xmlns:v="urn:schemas-microsoft-com:vml" Requires="v">
                <p:oleObj name="Ecuación" r:id="rId4" imgW="3606480" imgH="812520" progId="Equation.3">
                  <p:embed/>
                </p:oleObj>
              </mc:Choice>
              <mc:Fallback>
                <p:oleObj name="Ecuación" r:id="rId4" imgW="3606480" imgH="812520" progId="Equation.3">
                  <p:embed/>
                  <p:pic>
                    <p:nvPicPr>
                      <p:cNvPr id="168963"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52597" y="4286250"/>
                        <a:ext cx="8736013" cy="2051050"/>
                      </a:xfrm>
                      <a:prstGeom prst="rect">
                        <a:avLst/>
                      </a:prstGeom>
                      <a:noFill/>
                      <a:extLst>
                        <a:ext uri="{909E8E84-426E-40DD-AFC4-6F175D3DCCD1}">
                          <a14:hiddenFill xmlns:a14="http://schemas.microsoft.com/office/drawing/2010/main">
                            <a:solidFill>
                              <a:srgbClr val="FFFF66"/>
                            </a:solidFill>
                          </a14:hiddenFill>
                        </a:ext>
                      </a:extLst>
                    </p:spPr>
                  </p:pic>
                </p:oleObj>
              </mc:Fallback>
            </mc:AlternateContent>
          </a:graphicData>
        </a:graphic>
      </p:graphicFrame>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CL" dirty="0"/>
              <a:t>Volumen sumergido: integración del área de secciones por la eslora entre perpendiculares.</a:t>
            </a:r>
          </a:p>
        </p:txBody>
      </p:sp>
      <p:sp>
        <p:nvSpPr>
          <p:cNvPr id="3" name="2 Título"/>
          <p:cNvSpPr>
            <a:spLocks noGrp="1"/>
          </p:cNvSpPr>
          <p:nvPr>
            <p:ph type="title"/>
          </p:nvPr>
        </p:nvSpPr>
        <p:spPr/>
        <p:txBody>
          <a:bodyPr>
            <a:normAutofit/>
          </a:bodyPr>
          <a:lstStyle/>
          <a:p>
            <a:r>
              <a:rPr lang="es-CL" dirty="0"/>
              <a:t>Volumen Sumergido: Integración Longitudinal</a:t>
            </a:r>
          </a:p>
        </p:txBody>
      </p:sp>
      <p:grpSp>
        <p:nvGrpSpPr>
          <p:cNvPr id="4" name="Group 6"/>
          <p:cNvGrpSpPr>
            <a:grpSpLocks/>
          </p:cNvGrpSpPr>
          <p:nvPr/>
        </p:nvGrpSpPr>
        <p:grpSpPr bwMode="auto">
          <a:xfrm>
            <a:off x="3505201" y="2362200"/>
            <a:ext cx="4054475" cy="2884488"/>
            <a:chOff x="1248" y="1488"/>
            <a:chExt cx="2554" cy="1817"/>
          </a:xfrm>
        </p:grpSpPr>
        <p:sp>
          <p:nvSpPr>
            <p:cNvPr id="5" name="Text Box 7"/>
            <p:cNvSpPr txBox="1">
              <a:spLocks noChangeArrowheads="1"/>
            </p:cNvSpPr>
            <p:nvPr/>
          </p:nvSpPr>
          <p:spPr bwMode="auto">
            <a:xfrm>
              <a:off x="3686" y="2928"/>
              <a:ext cx="116" cy="233"/>
            </a:xfrm>
            <a:prstGeom prst="rect">
              <a:avLst/>
            </a:prstGeom>
            <a:noFill/>
            <a:ln w="9525">
              <a:noFill/>
              <a:miter lim="800000"/>
              <a:headEnd/>
              <a:tailEnd/>
            </a:ln>
            <a:effectLst/>
          </p:spPr>
          <p:txBody>
            <a:bodyPr wrap="none">
              <a:spAutoFit/>
            </a:bodyPr>
            <a:lstStyle/>
            <a:p>
              <a:endParaRPr lang="ko-KR" altLang="en-US">
                <a:ea typeface="굴림" pitchFamily="50" charset="-127"/>
              </a:endParaRPr>
            </a:p>
          </p:txBody>
        </p:sp>
        <p:sp>
          <p:nvSpPr>
            <p:cNvPr id="6" name="Line 8"/>
            <p:cNvSpPr>
              <a:spLocks noChangeShapeType="1"/>
            </p:cNvSpPr>
            <p:nvPr/>
          </p:nvSpPr>
          <p:spPr bwMode="auto">
            <a:xfrm>
              <a:off x="1488" y="2304"/>
              <a:ext cx="2208" cy="0"/>
            </a:xfrm>
            <a:prstGeom prst="line">
              <a:avLst/>
            </a:prstGeom>
            <a:noFill/>
            <a:ln w="28575">
              <a:solidFill>
                <a:schemeClr val="accent2"/>
              </a:solidFill>
              <a:round/>
              <a:headEnd type="triangle" w="med" len="med"/>
              <a:tailEnd/>
            </a:ln>
            <a:effectLst/>
          </p:spPr>
          <p:txBody>
            <a:bodyPr/>
            <a:lstStyle/>
            <a:p>
              <a:endParaRPr lang="en-US"/>
            </a:p>
          </p:txBody>
        </p:sp>
        <p:sp>
          <p:nvSpPr>
            <p:cNvPr id="7" name="Line 9"/>
            <p:cNvSpPr>
              <a:spLocks noChangeShapeType="1"/>
            </p:cNvSpPr>
            <p:nvPr/>
          </p:nvSpPr>
          <p:spPr bwMode="auto">
            <a:xfrm flipV="1">
              <a:off x="3696" y="1488"/>
              <a:ext cx="0" cy="816"/>
            </a:xfrm>
            <a:prstGeom prst="line">
              <a:avLst/>
            </a:prstGeom>
            <a:noFill/>
            <a:ln w="28575">
              <a:solidFill>
                <a:schemeClr val="accent2"/>
              </a:solidFill>
              <a:round/>
              <a:headEnd/>
              <a:tailEnd type="triangle" w="med" len="med"/>
            </a:ln>
            <a:effectLst/>
          </p:spPr>
          <p:txBody>
            <a:bodyPr/>
            <a:lstStyle/>
            <a:p>
              <a:endParaRPr lang="en-US"/>
            </a:p>
          </p:txBody>
        </p:sp>
        <p:sp>
          <p:nvSpPr>
            <p:cNvPr id="8" name="Line 10"/>
            <p:cNvSpPr>
              <a:spLocks noChangeShapeType="1"/>
            </p:cNvSpPr>
            <p:nvPr/>
          </p:nvSpPr>
          <p:spPr bwMode="auto">
            <a:xfrm flipV="1">
              <a:off x="2880" y="2304"/>
              <a:ext cx="816" cy="864"/>
            </a:xfrm>
            <a:prstGeom prst="line">
              <a:avLst/>
            </a:prstGeom>
            <a:noFill/>
            <a:ln w="28575">
              <a:solidFill>
                <a:schemeClr val="accent2"/>
              </a:solidFill>
              <a:round/>
              <a:headEnd type="triangle" w="med" len="med"/>
              <a:tailEnd/>
            </a:ln>
            <a:effectLst/>
          </p:spPr>
          <p:txBody>
            <a:bodyPr/>
            <a:lstStyle/>
            <a:p>
              <a:endParaRPr lang="en-US"/>
            </a:p>
          </p:txBody>
        </p:sp>
        <p:sp>
          <p:nvSpPr>
            <p:cNvPr id="9" name="Freeform 11"/>
            <p:cNvSpPr>
              <a:spLocks/>
            </p:cNvSpPr>
            <p:nvPr/>
          </p:nvSpPr>
          <p:spPr bwMode="auto">
            <a:xfrm>
              <a:off x="1488" y="2030"/>
              <a:ext cx="2208" cy="456"/>
            </a:xfrm>
            <a:custGeom>
              <a:avLst/>
              <a:gdLst/>
              <a:ahLst/>
              <a:cxnLst>
                <a:cxn ang="0">
                  <a:pos x="384" y="8"/>
                </a:cxn>
                <a:cxn ang="0">
                  <a:pos x="960" y="8"/>
                </a:cxn>
                <a:cxn ang="0">
                  <a:pos x="1440" y="56"/>
                </a:cxn>
                <a:cxn ang="0">
                  <a:pos x="1920" y="152"/>
                </a:cxn>
                <a:cxn ang="0">
                  <a:pos x="2208" y="248"/>
                </a:cxn>
                <a:cxn ang="0">
                  <a:pos x="1920" y="344"/>
                </a:cxn>
                <a:cxn ang="0">
                  <a:pos x="1296" y="440"/>
                </a:cxn>
                <a:cxn ang="0">
                  <a:pos x="912" y="440"/>
                </a:cxn>
                <a:cxn ang="0">
                  <a:pos x="240" y="440"/>
                </a:cxn>
                <a:cxn ang="0">
                  <a:pos x="0" y="440"/>
                </a:cxn>
              </a:cxnLst>
              <a:rect l="0" t="0" r="r" b="b"/>
              <a:pathLst>
                <a:path w="2208" h="456">
                  <a:moveTo>
                    <a:pt x="384" y="8"/>
                  </a:moveTo>
                  <a:cubicBezTo>
                    <a:pt x="584" y="4"/>
                    <a:pt x="784" y="0"/>
                    <a:pt x="960" y="8"/>
                  </a:cubicBezTo>
                  <a:cubicBezTo>
                    <a:pt x="1136" y="16"/>
                    <a:pt x="1280" y="32"/>
                    <a:pt x="1440" y="56"/>
                  </a:cubicBezTo>
                  <a:cubicBezTo>
                    <a:pt x="1600" y="80"/>
                    <a:pt x="1792" y="120"/>
                    <a:pt x="1920" y="152"/>
                  </a:cubicBezTo>
                  <a:cubicBezTo>
                    <a:pt x="2048" y="184"/>
                    <a:pt x="2208" y="216"/>
                    <a:pt x="2208" y="248"/>
                  </a:cubicBezTo>
                  <a:cubicBezTo>
                    <a:pt x="2208" y="280"/>
                    <a:pt x="2072" y="312"/>
                    <a:pt x="1920" y="344"/>
                  </a:cubicBezTo>
                  <a:cubicBezTo>
                    <a:pt x="1768" y="376"/>
                    <a:pt x="1464" y="424"/>
                    <a:pt x="1296" y="440"/>
                  </a:cubicBezTo>
                  <a:cubicBezTo>
                    <a:pt x="1128" y="456"/>
                    <a:pt x="1088" y="440"/>
                    <a:pt x="912" y="440"/>
                  </a:cubicBezTo>
                  <a:cubicBezTo>
                    <a:pt x="736" y="440"/>
                    <a:pt x="392" y="440"/>
                    <a:pt x="240" y="440"/>
                  </a:cubicBezTo>
                  <a:cubicBezTo>
                    <a:pt x="88" y="440"/>
                    <a:pt x="44" y="440"/>
                    <a:pt x="0" y="440"/>
                  </a:cubicBezTo>
                </a:path>
              </a:pathLst>
            </a:custGeom>
            <a:noFill/>
            <a:ln w="9525">
              <a:solidFill>
                <a:schemeClr val="tx1"/>
              </a:solidFill>
              <a:round/>
              <a:headEnd/>
              <a:tailEnd/>
            </a:ln>
            <a:effectLst/>
          </p:spPr>
          <p:txBody>
            <a:bodyPr/>
            <a:lstStyle/>
            <a:p>
              <a:endParaRPr lang="en-US"/>
            </a:p>
          </p:txBody>
        </p:sp>
        <p:sp>
          <p:nvSpPr>
            <p:cNvPr id="10" name="Freeform 12"/>
            <p:cNvSpPr>
              <a:spLocks/>
            </p:cNvSpPr>
            <p:nvPr/>
          </p:nvSpPr>
          <p:spPr bwMode="auto">
            <a:xfrm>
              <a:off x="1488" y="2278"/>
              <a:ext cx="2208" cy="632"/>
            </a:xfrm>
            <a:custGeom>
              <a:avLst/>
              <a:gdLst/>
              <a:ahLst/>
              <a:cxnLst>
                <a:cxn ang="0">
                  <a:pos x="2208" y="0"/>
                </a:cxn>
                <a:cxn ang="0">
                  <a:pos x="2016" y="240"/>
                </a:cxn>
                <a:cxn ang="0">
                  <a:pos x="1872" y="480"/>
                </a:cxn>
                <a:cxn ang="0">
                  <a:pos x="1536" y="576"/>
                </a:cxn>
                <a:cxn ang="0">
                  <a:pos x="1056" y="624"/>
                </a:cxn>
                <a:cxn ang="0">
                  <a:pos x="0" y="624"/>
                </a:cxn>
              </a:cxnLst>
              <a:rect l="0" t="0" r="r" b="b"/>
              <a:pathLst>
                <a:path w="2208" h="632">
                  <a:moveTo>
                    <a:pt x="2208" y="0"/>
                  </a:moveTo>
                  <a:cubicBezTo>
                    <a:pt x="2140" y="80"/>
                    <a:pt x="2072" y="160"/>
                    <a:pt x="2016" y="240"/>
                  </a:cubicBezTo>
                  <a:cubicBezTo>
                    <a:pt x="1960" y="320"/>
                    <a:pt x="1952" y="424"/>
                    <a:pt x="1872" y="480"/>
                  </a:cubicBezTo>
                  <a:cubicBezTo>
                    <a:pt x="1792" y="536"/>
                    <a:pt x="1672" y="552"/>
                    <a:pt x="1536" y="576"/>
                  </a:cubicBezTo>
                  <a:cubicBezTo>
                    <a:pt x="1400" y="600"/>
                    <a:pt x="1312" y="616"/>
                    <a:pt x="1056" y="624"/>
                  </a:cubicBezTo>
                  <a:cubicBezTo>
                    <a:pt x="800" y="632"/>
                    <a:pt x="400" y="628"/>
                    <a:pt x="0" y="624"/>
                  </a:cubicBezTo>
                </a:path>
              </a:pathLst>
            </a:custGeom>
            <a:noFill/>
            <a:ln w="9525">
              <a:solidFill>
                <a:schemeClr val="tx1"/>
              </a:solidFill>
              <a:round/>
              <a:headEnd/>
              <a:tailEnd/>
            </a:ln>
            <a:effectLst/>
          </p:spPr>
          <p:txBody>
            <a:bodyPr/>
            <a:lstStyle/>
            <a:p>
              <a:endParaRPr lang="en-US"/>
            </a:p>
          </p:txBody>
        </p:sp>
        <p:sp>
          <p:nvSpPr>
            <p:cNvPr id="11" name="Line 13"/>
            <p:cNvSpPr>
              <a:spLocks noChangeShapeType="1"/>
            </p:cNvSpPr>
            <p:nvPr/>
          </p:nvSpPr>
          <p:spPr bwMode="auto">
            <a:xfrm flipH="1">
              <a:off x="2688" y="2134"/>
              <a:ext cx="432" cy="336"/>
            </a:xfrm>
            <a:prstGeom prst="line">
              <a:avLst/>
            </a:prstGeom>
            <a:noFill/>
            <a:ln w="38100">
              <a:solidFill>
                <a:schemeClr val="tx1"/>
              </a:solidFill>
              <a:round/>
              <a:headEnd/>
              <a:tailEnd/>
            </a:ln>
            <a:effectLst/>
          </p:spPr>
          <p:txBody>
            <a:bodyPr/>
            <a:lstStyle/>
            <a:p>
              <a:endParaRPr lang="en-US"/>
            </a:p>
          </p:txBody>
        </p:sp>
        <p:sp>
          <p:nvSpPr>
            <p:cNvPr id="12" name="Freeform 14"/>
            <p:cNvSpPr>
              <a:spLocks/>
            </p:cNvSpPr>
            <p:nvPr/>
          </p:nvSpPr>
          <p:spPr bwMode="auto">
            <a:xfrm>
              <a:off x="2688" y="2470"/>
              <a:ext cx="288" cy="384"/>
            </a:xfrm>
            <a:custGeom>
              <a:avLst/>
              <a:gdLst/>
              <a:ahLst/>
              <a:cxnLst>
                <a:cxn ang="0">
                  <a:pos x="0" y="0"/>
                </a:cxn>
                <a:cxn ang="0">
                  <a:pos x="48" y="288"/>
                </a:cxn>
                <a:cxn ang="0">
                  <a:pos x="288" y="384"/>
                </a:cxn>
              </a:cxnLst>
              <a:rect l="0" t="0" r="r" b="b"/>
              <a:pathLst>
                <a:path w="288" h="384">
                  <a:moveTo>
                    <a:pt x="0" y="0"/>
                  </a:moveTo>
                  <a:cubicBezTo>
                    <a:pt x="0" y="112"/>
                    <a:pt x="0" y="224"/>
                    <a:pt x="48" y="288"/>
                  </a:cubicBezTo>
                  <a:cubicBezTo>
                    <a:pt x="96" y="352"/>
                    <a:pt x="248" y="368"/>
                    <a:pt x="288" y="384"/>
                  </a:cubicBezTo>
                </a:path>
              </a:pathLst>
            </a:custGeom>
            <a:noFill/>
            <a:ln w="38100" cmpd="sng">
              <a:solidFill>
                <a:schemeClr val="tx1"/>
              </a:solidFill>
              <a:round/>
              <a:headEnd/>
              <a:tailEnd/>
            </a:ln>
            <a:effectLst/>
          </p:spPr>
          <p:txBody>
            <a:bodyPr/>
            <a:lstStyle/>
            <a:p>
              <a:endParaRPr lang="en-US"/>
            </a:p>
          </p:txBody>
        </p:sp>
        <p:sp>
          <p:nvSpPr>
            <p:cNvPr id="13" name="Freeform 15"/>
            <p:cNvSpPr>
              <a:spLocks/>
            </p:cNvSpPr>
            <p:nvPr/>
          </p:nvSpPr>
          <p:spPr bwMode="auto">
            <a:xfrm>
              <a:off x="3024" y="2134"/>
              <a:ext cx="104" cy="720"/>
            </a:xfrm>
            <a:custGeom>
              <a:avLst/>
              <a:gdLst/>
              <a:ahLst/>
              <a:cxnLst>
                <a:cxn ang="0">
                  <a:pos x="96" y="0"/>
                </a:cxn>
                <a:cxn ang="0">
                  <a:pos x="96" y="480"/>
                </a:cxn>
                <a:cxn ang="0">
                  <a:pos x="48" y="672"/>
                </a:cxn>
                <a:cxn ang="0">
                  <a:pos x="0" y="720"/>
                </a:cxn>
              </a:cxnLst>
              <a:rect l="0" t="0" r="r" b="b"/>
              <a:pathLst>
                <a:path w="104" h="720">
                  <a:moveTo>
                    <a:pt x="96" y="0"/>
                  </a:moveTo>
                  <a:cubicBezTo>
                    <a:pt x="100" y="184"/>
                    <a:pt x="104" y="368"/>
                    <a:pt x="96" y="480"/>
                  </a:cubicBezTo>
                  <a:cubicBezTo>
                    <a:pt x="88" y="592"/>
                    <a:pt x="64" y="632"/>
                    <a:pt x="48" y="672"/>
                  </a:cubicBezTo>
                  <a:cubicBezTo>
                    <a:pt x="32" y="712"/>
                    <a:pt x="16" y="716"/>
                    <a:pt x="0" y="720"/>
                  </a:cubicBezTo>
                </a:path>
              </a:pathLst>
            </a:custGeom>
            <a:noFill/>
            <a:ln w="38100" cap="flat" cmpd="sng">
              <a:solidFill>
                <a:schemeClr val="tx1"/>
              </a:solidFill>
              <a:prstDash val="solid"/>
              <a:round/>
              <a:headEnd/>
              <a:tailEnd/>
            </a:ln>
            <a:effectLst/>
          </p:spPr>
          <p:txBody>
            <a:bodyPr/>
            <a:lstStyle/>
            <a:p>
              <a:endParaRPr lang="en-US"/>
            </a:p>
          </p:txBody>
        </p:sp>
        <p:sp>
          <p:nvSpPr>
            <p:cNvPr id="14" name="Line 16"/>
            <p:cNvSpPr>
              <a:spLocks noChangeShapeType="1"/>
            </p:cNvSpPr>
            <p:nvPr/>
          </p:nvSpPr>
          <p:spPr bwMode="auto">
            <a:xfrm flipH="1">
              <a:off x="2064" y="2038"/>
              <a:ext cx="528" cy="432"/>
            </a:xfrm>
            <a:prstGeom prst="line">
              <a:avLst/>
            </a:prstGeom>
            <a:noFill/>
            <a:ln w="38100">
              <a:solidFill>
                <a:schemeClr val="tx1"/>
              </a:solidFill>
              <a:round/>
              <a:headEnd/>
              <a:tailEnd/>
            </a:ln>
            <a:effectLst/>
          </p:spPr>
          <p:txBody>
            <a:bodyPr/>
            <a:lstStyle/>
            <a:p>
              <a:endParaRPr lang="en-US"/>
            </a:p>
          </p:txBody>
        </p:sp>
        <p:sp>
          <p:nvSpPr>
            <p:cNvPr id="15" name="Freeform 17"/>
            <p:cNvSpPr>
              <a:spLocks/>
            </p:cNvSpPr>
            <p:nvPr/>
          </p:nvSpPr>
          <p:spPr bwMode="auto">
            <a:xfrm>
              <a:off x="2032" y="2038"/>
              <a:ext cx="568" cy="880"/>
            </a:xfrm>
            <a:custGeom>
              <a:avLst/>
              <a:gdLst/>
              <a:ahLst/>
              <a:cxnLst>
                <a:cxn ang="0">
                  <a:pos x="32" y="432"/>
                </a:cxn>
                <a:cxn ang="0">
                  <a:pos x="32" y="480"/>
                </a:cxn>
                <a:cxn ang="0">
                  <a:pos x="32" y="768"/>
                </a:cxn>
                <a:cxn ang="0">
                  <a:pos x="224" y="864"/>
                </a:cxn>
                <a:cxn ang="0">
                  <a:pos x="512" y="672"/>
                </a:cxn>
                <a:cxn ang="0">
                  <a:pos x="560" y="480"/>
                </a:cxn>
                <a:cxn ang="0">
                  <a:pos x="560" y="0"/>
                </a:cxn>
              </a:cxnLst>
              <a:rect l="0" t="0" r="r" b="b"/>
              <a:pathLst>
                <a:path w="568" h="880">
                  <a:moveTo>
                    <a:pt x="32" y="432"/>
                  </a:moveTo>
                  <a:cubicBezTo>
                    <a:pt x="32" y="428"/>
                    <a:pt x="32" y="424"/>
                    <a:pt x="32" y="480"/>
                  </a:cubicBezTo>
                  <a:cubicBezTo>
                    <a:pt x="32" y="536"/>
                    <a:pt x="0" y="704"/>
                    <a:pt x="32" y="768"/>
                  </a:cubicBezTo>
                  <a:cubicBezTo>
                    <a:pt x="64" y="832"/>
                    <a:pt x="144" y="880"/>
                    <a:pt x="224" y="864"/>
                  </a:cubicBezTo>
                  <a:cubicBezTo>
                    <a:pt x="304" y="848"/>
                    <a:pt x="456" y="736"/>
                    <a:pt x="512" y="672"/>
                  </a:cubicBezTo>
                  <a:cubicBezTo>
                    <a:pt x="568" y="608"/>
                    <a:pt x="552" y="592"/>
                    <a:pt x="560" y="480"/>
                  </a:cubicBezTo>
                  <a:cubicBezTo>
                    <a:pt x="568" y="368"/>
                    <a:pt x="560" y="80"/>
                    <a:pt x="560" y="0"/>
                  </a:cubicBezTo>
                </a:path>
              </a:pathLst>
            </a:custGeom>
            <a:noFill/>
            <a:ln w="38100" cmpd="sng">
              <a:solidFill>
                <a:schemeClr val="tx1"/>
              </a:solidFill>
              <a:round/>
              <a:headEnd/>
              <a:tailEnd/>
            </a:ln>
            <a:effectLst/>
          </p:spPr>
          <p:txBody>
            <a:bodyPr/>
            <a:lstStyle/>
            <a:p>
              <a:endParaRPr lang="en-US"/>
            </a:p>
          </p:txBody>
        </p:sp>
        <p:sp>
          <p:nvSpPr>
            <p:cNvPr id="16" name="Line 18"/>
            <p:cNvSpPr>
              <a:spLocks noChangeShapeType="1"/>
            </p:cNvSpPr>
            <p:nvPr/>
          </p:nvSpPr>
          <p:spPr bwMode="auto">
            <a:xfrm flipH="1">
              <a:off x="2064" y="2374"/>
              <a:ext cx="96" cy="384"/>
            </a:xfrm>
            <a:prstGeom prst="line">
              <a:avLst/>
            </a:prstGeom>
            <a:noFill/>
            <a:ln w="9525">
              <a:solidFill>
                <a:schemeClr val="tx1"/>
              </a:solidFill>
              <a:round/>
              <a:headEnd/>
              <a:tailEnd/>
            </a:ln>
            <a:effectLst/>
          </p:spPr>
          <p:txBody>
            <a:bodyPr/>
            <a:lstStyle/>
            <a:p>
              <a:endParaRPr lang="en-US"/>
            </a:p>
          </p:txBody>
        </p:sp>
        <p:sp>
          <p:nvSpPr>
            <p:cNvPr id="17" name="Line 19"/>
            <p:cNvSpPr>
              <a:spLocks noChangeShapeType="1"/>
            </p:cNvSpPr>
            <p:nvPr/>
          </p:nvSpPr>
          <p:spPr bwMode="auto">
            <a:xfrm flipH="1">
              <a:off x="2160" y="2278"/>
              <a:ext cx="144" cy="576"/>
            </a:xfrm>
            <a:prstGeom prst="line">
              <a:avLst/>
            </a:prstGeom>
            <a:noFill/>
            <a:ln w="9525">
              <a:solidFill>
                <a:schemeClr val="tx1"/>
              </a:solidFill>
              <a:round/>
              <a:headEnd/>
              <a:tailEnd/>
            </a:ln>
            <a:effectLst/>
          </p:spPr>
          <p:txBody>
            <a:bodyPr/>
            <a:lstStyle/>
            <a:p>
              <a:endParaRPr lang="en-US"/>
            </a:p>
          </p:txBody>
        </p:sp>
        <p:sp>
          <p:nvSpPr>
            <p:cNvPr id="18" name="Line 20"/>
            <p:cNvSpPr>
              <a:spLocks noChangeShapeType="1"/>
            </p:cNvSpPr>
            <p:nvPr/>
          </p:nvSpPr>
          <p:spPr bwMode="auto">
            <a:xfrm flipH="1">
              <a:off x="2304" y="2182"/>
              <a:ext cx="144" cy="672"/>
            </a:xfrm>
            <a:prstGeom prst="line">
              <a:avLst/>
            </a:prstGeom>
            <a:noFill/>
            <a:ln w="9525">
              <a:solidFill>
                <a:schemeClr val="tx1"/>
              </a:solidFill>
              <a:round/>
              <a:headEnd/>
              <a:tailEnd/>
            </a:ln>
            <a:effectLst/>
          </p:spPr>
          <p:txBody>
            <a:bodyPr/>
            <a:lstStyle/>
            <a:p>
              <a:endParaRPr lang="en-US"/>
            </a:p>
          </p:txBody>
        </p:sp>
        <p:sp>
          <p:nvSpPr>
            <p:cNvPr id="19" name="Line 21"/>
            <p:cNvSpPr>
              <a:spLocks noChangeShapeType="1"/>
            </p:cNvSpPr>
            <p:nvPr/>
          </p:nvSpPr>
          <p:spPr bwMode="auto">
            <a:xfrm flipH="1">
              <a:off x="2448" y="2182"/>
              <a:ext cx="144" cy="576"/>
            </a:xfrm>
            <a:prstGeom prst="line">
              <a:avLst/>
            </a:prstGeom>
            <a:noFill/>
            <a:ln w="9525">
              <a:solidFill>
                <a:schemeClr val="tx1"/>
              </a:solidFill>
              <a:round/>
              <a:headEnd/>
              <a:tailEnd/>
            </a:ln>
            <a:effectLst/>
          </p:spPr>
          <p:txBody>
            <a:bodyPr/>
            <a:lstStyle/>
            <a:p>
              <a:endParaRPr lang="en-US"/>
            </a:p>
          </p:txBody>
        </p:sp>
        <p:sp>
          <p:nvSpPr>
            <p:cNvPr id="20" name="Line 22"/>
            <p:cNvSpPr>
              <a:spLocks noChangeShapeType="1"/>
            </p:cNvSpPr>
            <p:nvPr/>
          </p:nvSpPr>
          <p:spPr bwMode="auto">
            <a:xfrm flipH="1">
              <a:off x="2736" y="2422"/>
              <a:ext cx="48" cy="336"/>
            </a:xfrm>
            <a:prstGeom prst="line">
              <a:avLst/>
            </a:prstGeom>
            <a:noFill/>
            <a:ln w="9525">
              <a:solidFill>
                <a:schemeClr val="tx1"/>
              </a:solidFill>
              <a:round/>
              <a:headEnd/>
              <a:tailEnd/>
            </a:ln>
            <a:effectLst/>
          </p:spPr>
          <p:txBody>
            <a:bodyPr/>
            <a:lstStyle/>
            <a:p>
              <a:endParaRPr lang="en-US"/>
            </a:p>
          </p:txBody>
        </p:sp>
        <p:sp>
          <p:nvSpPr>
            <p:cNvPr id="21" name="Line 23"/>
            <p:cNvSpPr>
              <a:spLocks noChangeShapeType="1"/>
            </p:cNvSpPr>
            <p:nvPr/>
          </p:nvSpPr>
          <p:spPr bwMode="auto">
            <a:xfrm flipH="1">
              <a:off x="2832" y="2278"/>
              <a:ext cx="96" cy="528"/>
            </a:xfrm>
            <a:prstGeom prst="line">
              <a:avLst/>
            </a:prstGeom>
            <a:noFill/>
            <a:ln w="9525">
              <a:solidFill>
                <a:schemeClr val="tx1"/>
              </a:solidFill>
              <a:round/>
              <a:headEnd/>
              <a:tailEnd/>
            </a:ln>
            <a:effectLst/>
          </p:spPr>
          <p:txBody>
            <a:bodyPr/>
            <a:lstStyle/>
            <a:p>
              <a:endParaRPr lang="en-US"/>
            </a:p>
          </p:txBody>
        </p:sp>
        <p:sp>
          <p:nvSpPr>
            <p:cNvPr id="22" name="Line 24"/>
            <p:cNvSpPr>
              <a:spLocks noChangeShapeType="1"/>
            </p:cNvSpPr>
            <p:nvPr/>
          </p:nvSpPr>
          <p:spPr bwMode="auto">
            <a:xfrm flipH="1">
              <a:off x="2976" y="2230"/>
              <a:ext cx="96" cy="576"/>
            </a:xfrm>
            <a:prstGeom prst="line">
              <a:avLst/>
            </a:prstGeom>
            <a:noFill/>
            <a:ln w="9525">
              <a:solidFill>
                <a:schemeClr val="tx1"/>
              </a:solidFill>
              <a:round/>
              <a:headEnd/>
              <a:tailEnd/>
            </a:ln>
            <a:effectLst/>
          </p:spPr>
          <p:txBody>
            <a:bodyPr/>
            <a:lstStyle/>
            <a:p>
              <a:endParaRPr lang="en-US"/>
            </a:p>
          </p:txBody>
        </p:sp>
        <p:sp>
          <p:nvSpPr>
            <p:cNvPr id="23" name="Text Box 25"/>
            <p:cNvSpPr txBox="1">
              <a:spLocks noChangeArrowheads="1"/>
            </p:cNvSpPr>
            <p:nvPr/>
          </p:nvSpPr>
          <p:spPr bwMode="auto">
            <a:xfrm>
              <a:off x="1248" y="2112"/>
              <a:ext cx="197" cy="233"/>
            </a:xfrm>
            <a:prstGeom prst="rect">
              <a:avLst/>
            </a:prstGeom>
            <a:noFill/>
            <a:ln w="9525">
              <a:noFill/>
              <a:miter lim="800000"/>
              <a:headEnd/>
              <a:tailEnd/>
            </a:ln>
            <a:effectLst/>
          </p:spPr>
          <p:txBody>
            <a:bodyPr wrap="none">
              <a:spAutoFit/>
            </a:bodyPr>
            <a:lstStyle/>
            <a:p>
              <a:r>
                <a:rPr lang="en-US" altLang="ko-KR">
                  <a:ea typeface="굴림" pitchFamily="50" charset="-127"/>
                </a:rPr>
                <a:t>x</a:t>
              </a:r>
            </a:p>
          </p:txBody>
        </p:sp>
        <p:sp>
          <p:nvSpPr>
            <p:cNvPr id="24" name="Text Box 26"/>
            <p:cNvSpPr txBox="1">
              <a:spLocks noChangeArrowheads="1"/>
            </p:cNvSpPr>
            <p:nvPr/>
          </p:nvSpPr>
          <p:spPr bwMode="auto">
            <a:xfrm>
              <a:off x="2736" y="3072"/>
              <a:ext cx="192" cy="233"/>
            </a:xfrm>
            <a:prstGeom prst="rect">
              <a:avLst/>
            </a:prstGeom>
            <a:noFill/>
            <a:ln w="9525">
              <a:noFill/>
              <a:miter lim="800000"/>
              <a:headEnd/>
              <a:tailEnd/>
            </a:ln>
            <a:effectLst/>
          </p:spPr>
          <p:txBody>
            <a:bodyPr wrap="none">
              <a:spAutoFit/>
            </a:bodyPr>
            <a:lstStyle/>
            <a:p>
              <a:r>
                <a:rPr lang="en-US" altLang="ko-KR">
                  <a:ea typeface="굴림" pitchFamily="50" charset="-127"/>
                </a:rPr>
                <a:t>y</a:t>
              </a:r>
            </a:p>
          </p:txBody>
        </p:sp>
        <p:graphicFrame>
          <p:nvGraphicFramePr>
            <p:cNvPr id="25" name="Object 27"/>
            <p:cNvGraphicFramePr>
              <a:graphicFrameLocks noChangeAspect="1"/>
            </p:cNvGraphicFramePr>
            <p:nvPr/>
          </p:nvGraphicFramePr>
          <p:xfrm>
            <a:off x="2064" y="2950"/>
            <a:ext cx="412" cy="239"/>
          </p:xfrm>
          <a:graphic>
            <a:graphicData uri="http://schemas.openxmlformats.org/presentationml/2006/ole">
              <mc:AlternateContent xmlns:mc="http://schemas.openxmlformats.org/markup-compatibility/2006">
                <mc:Choice xmlns:v="urn:schemas-microsoft-com:vml" Requires="v">
                  <p:oleObj name="Equation" r:id="rId2" imgW="393480" imgH="228600" progId="Equation.3">
                    <p:embed/>
                  </p:oleObj>
                </mc:Choice>
                <mc:Fallback>
                  <p:oleObj name="Equation" r:id="rId2" imgW="393480" imgH="228600" progId="Equation.3">
                    <p:embed/>
                    <p:pic>
                      <p:nvPicPr>
                        <p:cNvPr id="25" name="Object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4" y="2950"/>
                          <a:ext cx="412" cy="23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26" name="Text Box 4"/>
          <p:cNvSpPr txBox="1">
            <a:spLocks noChangeArrowheads="1"/>
          </p:cNvSpPr>
          <p:nvPr/>
        </p:nvSpPr>
        <p:spPr bwMode="auto">
          <a:xfrm>
            <a:off x="2309786" y="2416726"/>
            <a:ext cx="1350050" cy="369332"/>
          </a:xfrm>
          <a:prstGeom prst="rect">
            <a:avLst/>
          </a:prstGeom>
          <a:noFill/>
          <a:ln w="9525">
            <a:noFill/>
            <a:miter lim="800000"/>
            <a:headEnd/>
            <a:tailEnd/>
          </a:ln>
          <a:effectLst/>
        </p:spPr>
        <p:txBody>
          <a:bodyPr wrap="none">
            <a:spAutoFit/>
          </a:bodyPr>
          <a:lstStyle/>
          <a:p>
            <a:r>
              <a:rPr lang="ko-KR" altLang="en-US" dirty="0">
                <a:ea typeface="굴림" pitchFamily="50" charset="-127"/>
              </a:rPr>
              <a:t> </a:t>
            </a:r>
            <a:r>
              <a:rPr lang="es-CL" altLang="ko-KR" b="1" u="sng" dirty="0">
                <a:ea typeface="굴림" pitchFamily="50" charset="-127"/>
              </a:rPr>
              <a:t>Esquema</a:t>
            </a:r>
            <a:r>
              <a:rPr lang="en-US" altLang="ko-KR" b="1" u="sng" dirty="0">
                <a:ea typeface="굴림" pitchFamily="50" charset="-127"/>
              </a:rPr>
              <a:t>:</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Volumen Sumergido</a:t>
            </a:r>
          </a:p>
        </p:txBody>
      </p:sp>
      <p:grpSp>
        <p:nvGrpSpPr>
          <p:cNvPr id="4" name="3 Grupo"/>
          <p:cNvGrpSpPr/>
          <p:nvPr/>
        </p:nvGrpSpPr>
        <p:grpSpPr>
          <a:xfrm>
            <a:off x="2895600" y="1447800"/>
            <a:ext cx="4724400" cy="2326720"/>
            <a:chOff x="1371600" y="1447800"/>
            <a:chExt cx="4724400" cy="2326720"/>
          </a:xfrm>
        </p:grpSpPr>
        <p:sp>
          <p:nvSpPr>
            <p:cNvPr id="5" name="Line 6"/>
            <p:cNvSpPr>
              <a:spLocks noChangeShapeType="1"/>
            </p:cNvSpPr>
            <p:nvPr/>
          </p:nvSpPr>
          <p:spPr bwMode="auto">
            <a:xfrm>
              <a:off x="1730375" y="3235325"/>
              <a:ext cx="4060825" cy="0"/>
            </a:xfrm>
            <a:prstGeom prst="line">
              <a:avLst/>
            </a:prstGeom>
            <a:noFill/>
            <a:ln w="28575">
              <a:solidFill>
                <a:schemeClr val="tx1"/>
              </a:solidFill>
              <a:round/>
              <a:headEnd/>
              <a:tailEnd type="triangle" w="med" len="med"/>
            </a:ln>
            <a:effectLst/>
          </p:spPr>
          <p:txBody>
            <a:bodyPr/>
            <a:lstStyle/>
            <a:p>
              <a:endParaRPr lang="en-US"/>
            </a:p>
          </p:txBody>
        </p:sp>
        <p:sp>
          <p:nvSpPr>
            <p:cNvPr id="6" name="Line 7"/>
            <p:cNvSpPr>
              <a:spLocks noChangeShapeType="1"/>
            </p:cNvSpPr>
            <p:nvPr/>
          </p:nvSpPr>
          <p:spPr bwMode="auto">
            <a:xfrm flipV="1">
              <a:off x="1730375" y="1816100"/>
              <a:ext cx="0" cy="1419225"/>
            </a:xfrm>
            <a:prstGeom prst="line">
              <a:avLst/>
            </a:prstGeom>
            <a:noFill/>
            <a:ln w="28575">
              <a:solidFill>
                <a:schemeClr val="tx1"/>
              </a:solidFill>
              <a:round/>
              <a:headEnd/>
              <a:tailEnd type="triangle" w="med" len="med"/>
            </a:ln>
            <a:effectLst/>
          </p:spPr>
          <p:txBody>
            <a:bodyPr/>
            <a:lstStyle/>
            <a:p>
              <a:endParaRPr lang="en-US"/>
            </a:p>
          </p:txBody>
        </p:sp>
        <p:sp>
          <p:nvSpPr>
            <p:cNvPr id="7" name="Freeform 8"/>
            <p:cNvSpPr>
              <a:spLocks/>
            </p:cNvSpPr>
            <p:nvPr/>
          </p:nvSpPr>
          <p:spPr bwMode="auto">
            <a:xfrm>
              <a:off x="1730375" y="2424113"/>
              <a:ext cx="3683000" cy="811212"/>
            </a:xfrm>
            <a:custGeom>
              <a:avLst/>
              <a:gdLst/>
              <a:ahLst/>
              <a:cxnLst>
                <a:cxn ang="0">
                  <a:pos x="0" y="576"/>
                </a:cxn>
                <a:cxn ang="0">
                  <a:pos x="384" y="240"/>
                </a:cxn>
                <a:cxn ang="0">
                  <a:pos x="720" y="48"/>
                </a:cxn>
                <a:cxn ang="0">
                  <a:pos x="1152" y="0"/>
                </a:cxn>
                <a:cxn ang="0">
                  <a:pos x="1680" y="48"/>
                </a:cxn>
                <a:cxn ang="0">
                  <a:pos x="2112" y="192"/>
                </a:cxn>
                <a:cxn ang="0">
                  <a:pos x="2496" y="480"/>
                </a:cxn>
                <a:cxn ang="0">
                  <a:pos x="2544" y="576"/>
                </a:cxn>
              </a:cxnLst>
              <a:rect l="0" t="0" r="r" b="b"/>
              <a:pathLst>
                <a:path w="2568" h="576">
                  <a:moveTo>
                    <a:pt x="0" y="576"/>
                  </a:moveTo>
                  <a:cubicBezTo>
                    <a:pt x="132" y="452"/>
                    <a:pt x="264" y="328"/>
                    <a:pt x="384" y="240"/>
                  </a:cubicBezTo>
                  <a:cubicBezTo>
                    <a:pt x="504" y="152"/>
                    <a:pt x="592" y="88"/>
                    <a:pt x="720" y="48"/>
                  </a:cubicBezTo>
                  <a:cubicBezTo>
                    <a:pt x="848" y="8"/>
                    <a:pt x="992" y="0"/>
                    <a:pt x="1152" y="0"/>
                  </a:cubicBezTo>
                  <a:cubicBezTo>
                    <a:pt x="1312" y="0"/>
                    <a:pt x="1520" y="16"/>
                    <a:pt x="1680" y="48"/>
                  </a:cubicBezTo>
                  <a:cubicBezTo>
                    <a:pt x="1840" y="80"/>
                    <a:pt x="1976" y="120"/>
                    <a:pt x="2112" y="192"/>
                  </a:cubicBezTo>
                  <a:cubicBezTo>
                    <a:pt x="2248" y="264"/>
                    <a:pt x="2424" y="416"/>
                    <a:pt x="2496" y="480"/>
                  </a:cubicBezTo>
                  <a:cubicBezTo>
                    <a:pt x="2568" y="544"/>
                    <a:pt x="2536" y="560"/>
                    <a:pt x="2544" y="576"/>
                  </a:cubicBezTo>
                </a:path>
              </a:pathLst>
            </a:custGeom>
            <a:noFill/>
            <a:ln w="38100" cmpd="sng">
              <a:solidFill>
                <a:schemeClr val="tx1"/>
              </a:solidFill>
              <a:round/>
              <a:headEnd/>
              <a:tailEnd/>
            </a:ln>
            <a:effectLst/>
          </p:spPr>
          <p:txBody>
            <a:bodyPr/>
            <a:lstStyle/>
            <a:p>
              <a:endParaRPr lang="en-US"/>
            </a:p>
          </p:txBody>
        </p:sp>
        <p:sp>
          <p:nvSpPr>
            <p:cNvPr id="8" name="Text Box 9"/>
            <p:cNvSpPr txBox="1">
              <a:spLocks noChangeArrowheads="1"/>
            </p:cNvSpPr>
            <p:nvPr/>
          </p:nvSpPr>
          <p:spPr bwMode="auto">
            <a:xfrm>
              <a:off x="5791200" y="2963863"/>
              <a:ext cx="304800" cy="369332"/>
            </a:xfrm>
            <a:prstGeom prst="rect">
              <a:avLst/>
            </a:prstGeom>
            <a:noFill/>
            <a:ln w="9525">
              <a:noFill/>
              <a:miter lim="800000"/>
              <a:headEnd/>
              <a:tailEnd/>
            </a:ln>
            <a:effectLst/>
          </p:spPr>
          <p:txBody>
            <a:bodyPr>
              <a:spAutoFit/>
            </a:bodyPr>
            <a:lstStyle/>
            <a:p>
              <a:r>
                <a:rPr lang="en-US" altLang="ko-KR">
                  <a:ea typeface="굴림" pitchFamily="50" charset="-127"/>
                </a:rPr>
                <a:t>x</a:t>
              </a:r>
            </a:p>
          </p:txBody>
        </p:sp>
        <p:sp>
          <p:nvSpPr>
            <p:cNvPr id="9" name="Text Box 10"/>
            <p:cNvSpPr txBox="1">
              <a:spLocks noChangeArrowheads="1"/>
            </p:cNvSpPr>
            <p:nvPr/>
          </p:nvSpPr>
          <p:spPr bwMode="auto">
            <a:xfrm>
              <a:off x="1371600" y="1447800"/>
              <a:ext cx="466794" cy="369332"/>
            </a:xfrm>
            <a:prstGeom prst="rect">
              <a:avLst/>
            </a:prstGeom>
            <a:noFill/>
            <a:ln w="9525">
              <a:noFill/>
              <a:miter lim="800000"/>
              <a:headEnd/>
              <a:tailEnd/>
            </a:ln>
            <a:effectLst/>
          </p:spPr>
          <p:txBody>
            <a:bodyPr wrap="none">
              <a:spAutoFit/>
            </a:bodyPr>
            <a:lstStyle/>
            <a:p>
              <a:r>
                <a:rPr lang="en-US" altLang="ko-KR">
                  <a:ea typeface="굴림" pitchFamily="50" charset="-127"/>
                </a:rPr>
                <a:t>As</a:t>
              </a:r>
            </a:p>
          </p:txBody>
        </p:sp>
        <p:sp>
          <p:nvSpPr>
            <p:cNvPr id="10" name="Text Box 11"/>
            <p:cNvSpPr txBox="1">
              <a:spLocks noChangeArrowheads="1"/>
            </p:cNvSpPr>
            <p:nvPr/>
          </p:nvSpPr>
          <p:spPr bwMode="auto">
            <a:xfrm>
              <a:off x="1509713" y="3338513"/>
              <a:ext cx="478016" cy="369332"/>
            </a:xfrm>
            <a:prstGeom prst="rect">
              <a:avLst/>
            </a:prstGeom>
            <a:noFill/>
            <a:ln w="9525">
              <a:noFill/>
              <a:miter lim="800000"/>
              <a:headEnd/>
              <a:tailEnd/>
            </a:ln>
            <a:effectLst/>
          </p:spPr>
          <p:txBody>
            <a:bodyPr wrap="none">
              <a:spAutoFit/>
            </a:bodyPr>
            <a:lstStyle/>
            <a:p>
              <a:r>
                <a:rPr lang="en-US" altLang="ko-KR">
                  <a:ea typeface="굴림" pitchFamily="50" charset="-127"/>
                </a:rPr>
                <a:t>FP</a:t>
              </a:r>
            </a:p>
          </p:txBody>
        </p:sp>
        <p:sp>
          <p:nvSpPr>
            <p:cNvPr id="11" name="Text Box 12"/>
            <p:cNvSpPr txBox="1">
              <a:spLocks noChangeArrowheads="1"/>
            </p:cNvSpPr>
            <p:nvPr/>
          </p:nvSpPr>
          <p:spPr bwMode="auto">
            <a:xfrm>
              <a:off x="5089525" y="3405188"/>
              <a:ext cx="495649" cy="369332"/>
            </a:xfrm>
            <a:prstGeom prst="rect">
              <a:avLst/>
            </a:prstGeom>
            <a:noFill/>
            <a:ln w="9525">
              <a:noFill/>
              <a:miter lim="800000"/>
              <a:headEnd/>
              <a:tailEnd/>
            </a:ln>
            <a:effectLst/>
          </p:spPr>
          <p:txBody>
            <a:bodyPr wrap="none">
              <a:spAutoFit/>
            </a:bodyPr>
            <a:lstStyle/>
            <a:p>
              <a:r>
                <a:rPr lang="en-US" altLang="ko-KR">
                  <a:ea typeface="굴림" pitchFamily="50" charset="-127"/>
                </a:rPr>
                <a:t>AP</a:t>
              </a:r>
            </a:p>
          </p:txBody>
        </p:sp>
        <p:sp>
          <p:nvSpPr>
            <p:cNvPr id="12" name="Line 13"/>
            <p:cNvSpPr>
              <a:spLocks noChangeShapeType="1"/>
            </p:cNvSpPr>
            <p:nvPr/>
          </p:nvSpPr>
          <p:spPr bwMode="auto">
            <a:xfrm>
              <a:off x="3382963" y="2424113"/>
              <a:ext cx="0" cy="811212"/>
            </a:xfrm>
            <a:prstGeom prst="line">
              <a:avLst/>
            </a:prstGeom>
            <a:noFill/>
            <a:ln w="9525">
              <a:solidFill>
                <a:schemeClr val="tx1"/>
              </a:solidFill>
              <a:round/>
              <a:headEnd/>
              <a:tailEnd/>
            </a:ln>
            <a:effectLst/>
          </p:spPr>
          <p:txBody>
            <a:bodyPr/>
            <a:lstStyle/>
            <a:p>
              <a:endParaRPr lang="en-US"/>
            </a:p>
          </p:txBody>
        </p:sp>
        <p:sp>
          <p:nvSpPr>
            <p:cNvPr id="13" name="Line 14"/>
            <p:cNvSpPr>
              <a:spLocks noChangeShapeType="1"/>
            </p:cNvSpPr>
            <p:nvPr/>
          </p:nvSpPr>
          <p:spPr bwMode="auto">
            <a:xfrm>
              <a:off x="3933825" y="2492375"/>
              <a:ext cx="0" cy="742950"/>
            </a:xfrm>
            <a:prstGeom prst="line">
              <a:avLst/>
            </a:prstGeom>
            <a:noFill/>
            <a:ln w="9525">
              <a:solidFill>
                <a:schemeClr val="tx1"/>
              </a:solidFill>
              <a:round/>
              <a:headEnd/>
              <a:tailEnd/>
            </a:ln>
            <a:effectLst/>
          </p:spPr>
          <p:txBody>
            <a:bodyPr/>
            <a:lstStyle/>
            <a:p>
              <a:endParaRPr lang="en-US"/>
            </a:p>
          </p:txBody>
        </p:sp>
        <p:sp>
          <p:nvSpPr>
            <p:cNvPr id="14" name="Line 15"/>
            <p:cNvSpPr>
              <a:spLocks noChangeShapeType="1"/>
            </p:cNvSpPr>
            <p:nvPr/>
          </p:nvSpPr>
          <p:spPr bwMode="auto">
            <a:xfrm flipV="1">
              <a:off x="3657600" y="2424113"/>
              <a:ext cx="0" cy="811212"/>
            </a:xfrm>
            <a:prstGeom prst="line">
              <a:avLst/>
            </a:prstGeom>
            <a:noFill/>
            <a:ln w="28575">
              <a:solidFill>
                <a:schemeClr val="tx1"/>
              </a:solidFill>
              <a:round/>
              <a:headEnd/>
              <a:tailEnd type="triangle" w="med" len="med"/>
            </a:ln>
            <a:effectLst/>
          </p:spPr>
          <p:txBody>
            <a:bodyPr/>
            <a:lstStyle/>
            <a:p>
              <a:endParaRPr lang="en-US"/>
            </a:p>
          </p:txBody>
        </p:sp>
        <p:sp>
          <p:nvSpPr>
            <p:cNvPr id="15" name="Line 16"/>
            <p:cNvSpPr>
              <a:spLocks noChangeShapeType="1"/>
            </p:cNvSpPr>
            <p:nvPr/>
          </p:nvSpPr>
          <p:spPr bwMode="auto">
            <a:xfrm>
              <a:off x="2900363" y="3032125"/>
              <a:ext cx="482600" cy="0"/>
            </a:xfrm>
            <a:prstGeom prst="line">
              <a:avLst/>
            </a:prstGeom>
            <a:noFill/>
            <a:ln w="9525">
              <a:solidFill>
                <a:schemeClr val="tx1"/>
              </a:solidFill>
              <a:round/>
              <a:headEnd/>
              <a:tailEnd type="triangle" w="med" len="med"/>
            </a:ln>
            <a:effectLst/>
          </p:spPr>
          <p:txBody>
            <a:bodyPr/>
            <a:lstStyle/>
            <a:p>
              <a:endParaRPr lang="en-US"/>
            </a:p>
          </p:txBody>
        </p:sp>
        <p:sp>
          <p:nvSpPr>
            <p:cNvPr id="16" name="Line 17"/>
            <p:cNvSpPr>
              <a:spLocks noChangeShapeType="1"/>
            </p:cNvSpPr>
            <p:nvPr/>
          </p:nvSpPr>
          <p:spPr bwMode="auto">
            <a:xfrm flipH="1">
              <a:off x="3933825" y="3032125"/>
              <a:ext cx="550863" cy="0"/>
            </a:xfrm>
            <a:prstGeom prst="line">
              <a:avLst/>
            </a:prstGeom>
            <a:noFill/>
            <a:ln w="9525">
              <a:solidFill>
                <a:schemeClr val="tx1"/>
              </a:solidFill>
              <a:round/>
              <a:headEnd/>
              <a:tailEnd type="triangle" w="med" len="med"/>
            </a:ln>
            <a:effectLst/>
          </p:spPr>
          <p:txBody>
            <a:bodyPr/>
            <a:lstStyle/>
            <a:p>
              <a:endParaRPr lang="en-US"/>
            </a:p>
          </p:txBody>
        </p:sp>
        <p:sp>
          <p:nvSpPr>
            <p:cNvPr id="17" name="Text Box 18"/>
            <p:cNvSpPr txBox="1">
              <a:spLocks noChangeArrowheads="1"/>
            </p:cNvSpPr>
            <p:nvPr/>
          </p:nvSpPr>
          <p:spPr bwMode="auto">
            <a:xfrm>
              <a:off x="4484688" y="2828925"/>
              <a:ext cx="450764" cy="369332"/>
            </a:xfrm>
            <a:prstGeom prst="rect">
              <a:avLst/>
            </a:prstGeom>
            <a:noFill/>
            <a:ln w="9525">
              <a:noFill/>
              <a:miter lim="800000"/>
              <a:headEnd/>
              <a:tailEnd/>
            </a:ln>
            <a:effectLst/>
          </p:spPr>
          <p:txBody>
            <a:bodyPr wrap="none">
              <a:spAutoFit/>
            </a:bodyPr>
            <a:lstStyle/>
            <a:p>
              <a:r>
                <a:rPr lang="en-US" altLang="ko-KR">
                  <a:ea typeface="굴림" pitchFamily="50" charset="-127"/>
                </a:rPr>
                <a:t>dx</a:t>
              </a:r>
            </a:p>
          </p:txBody>
        </p:sp>
        <p:graphicFrame>
          <p:nvGraphicFramePr>
            <p:cNvPr id="18" name="Object 19"/>
            <p:cNvGraphicFramePr>
              <a:graphicFrameLocks noChangeAspect="1"/>
            </p:cNvGraphicFramePr>
            <p:nvPr/>
          </p:nvGraphicFramePr>
          <p:xfrm>
            <a:off x="3287713" y="1897063"/>
            <a:ext cx="847725" cy="587375"/>
          </p:xfrm>
          <a:graphic>
            <a:graphicData uri="http://schemas.openxmlformats.org/presentationml/2006/ole">
              <mc:AlternateContent xmlns:mc="http://schemas.openxmlformats.org/markup-compatibility/2006">
                <mc:Choice xmlns:v="urn:schemas-microsoft-com:vml" Requires="v">
                  <p:oleObj name="Ecuación" r:id="rId2" imgW="469800" imgH="330120" progId="Equation.3">
                    <p:embed/>
                  </p:oleObj>
                </mc:Choice>
                <mc:Fallback>
                  <p:oleObj name="Ecuación" r:id="rId2" imgW="469800" imgH="330120" progId="Equation.3">
                    <p:embed/>
                    <p:pic>
                      <p:nvPicPr>
                        <p:cNvPr id="18" name="Object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713" y="1897063"/>
                          <a:ext cx="84772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66"/>
                              </a:solidFill>
                              <a:miter lim="800000"/>
                              <a:headEnd/>
                              <a:tailEnd/>
                            </a14:hiddenLine>
                          </a:ext>
                        </a:extLst>
                      </p:spPr>
                    </p:pic>
                  </p:oleObj>
                </mc:Fallback>
              </mc:AlternateContent>
            </a:graphicData>
          </a:graphic>
        </p:graphicFrame>
      </p:grpSp>
      <p:sp>
        <p:nvSpPr>
          <p:cNvPr id="19" name="Text Box 4"/>
          <p:cNvSpPr txBox="1">
            <a:spLocks noChangeArrowheads="1"/>
          </p:cNvSpPr>
          <p:nvPr/>
        </p:nvSpPr>
        <p:spPr bwMode="auto">
          <a:xfrm>
            <a:off x="1981200" y="3733800"/>
            <a:ext cx="2417650" cy="369332"/>
          </a:xfrm>
          <a:prstGeom prst="rect">
            <a:avLst/>
          </a:prstGeom>
          <a:noFill/>
          <a:ln w="9525">
            <a:noFill/>
            <a:miter lim="800000"/>
            <a:headEnd/>
            <a:tailEnd/>
          </a:ln>
          <a:effectLst/>
        </p:spPr>
        <p:txBody>
          <a:bodyPr wrap="none">
            <a:spAutoFit/>
          </a:bodyPr>
          <a:lstStyle/>
          <a:p>
            <a:r>
              <a:rPr lang="es-CL" altLang="ko-KR" b="1" dirty="0">
                <a:ea typeface="굴림" pitchFamily="50" charset="-127"/>
              </a:rPr>
              <a:t>Ecuación de cálculo</a:t>
            </a:r>
          </a:p>
        </p:txBody>
      </p:sp>
      <p:graphicFrame>
        <p:nvGraphicFramePr>
          <p:cNvPr id="171012" name="Object 4"/>
          <p:cNvGraphicFramePr>
            <a:graphicFrameLocks noChangeAspect="1"/>
          </p:cNvGraphicFramePr>
          <p:nvPr/>
        </p:nvGraphicFramePr>
        <p:xfrm>
          <a:off x="2732088" y="4025900"/>
          <a:ext cx="5129212" cy="1004888"/>
        </p:xfrm>
        <a:graphic>
          <a:graphicData uri="http://schemas.openxmlformats.org/presentationml/2006/ole">
            <mc:AlternateContent xmlns:mc="http://schemas.openxmlformats.org/markup-compatibility/2006">
              <mc:Choice xmlns:v="urn:schemas-microsoft-com:vml" Requires="v">
                <p:oleObj name="Ecuación" r:id="rId4" imgW="2527200" imgH="495000" progId="Equation.3">
                  <p:embed/>
                </p:oleObj>
              </mc:Choice>
              <mc:Fallback>
                <p:oleObj name="Ecuación" r:id="rId4" imgW="2527200" imgH="495000" progId="Equation.3">
                  <p:embed/>
                  <p:pic>
                    <p:nvPicPr>
                      <p:cNvPr id="171012"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32088" y="4025900"/>
                        <a:ext cx="5129212" cy="1004888"/>
                      </a:xfrm>
                      <a:prstGeom prst="rect">
                        <a:avLst/>
                      </a:prstGeom>
                      <a:noFill/>
                      <a:extLst>
                        <a:ext uri="{909E8E84-426E-40DD-AFC4-6F175D3DCCD1}">
                          <a14:hiddenFill xmlns:a14="http://schemas.microsoft.com/office/drawing/2010/main">
                            <a:solidFill>
                              <a:srgbClr val="66FFFF"/>
                            </a:solidFill>
                          </a14:hiddenFill>
                        </a:ext>
                      </a:extLst>
                    </p:spPr>
                  </p:pic>
                </p:oleObj>
              </mc:Fallback>
            </mc:AlternateContent>
          </a:graphicData>
        </a:graphic>
      </p:graphicFrame>
      <p:sp>
        <p:nvSpPr>
          <p:cNvPr id="22" name="Text Box 20"/>
          <p:cNvSpPr txBox="1">
            <a:spLocks noChangeArrowheads="1"/>
          </p:cNvSpPr>
          <p:nvPr/>
        </p:nvSpPr>
        <p:spPr bwMode="auto">
          <a:xfrm>
            <a:off x="2057400" y="5029200"/>
            <a:ext cx="2162772" cy="369332"/>
          </a:xfrm>
          <a:prstGeom prst="rect">
            <a:avLst/>
          </a:prstGeom>
          <a:noFill/>
          <a:ln w="9525">
            <a:noFill/>
            <a:miter lim="800000"/>
            <a:headEnd/>
            <a:tailEnd/>
          </a:ln>
          <a:effectLst/>
        </p:spPr>
        <p:txBody>
          <a:bodyPr wrap="none">
            <a:spAutoFit/>
          </a:bodyPr>
          <a:lstStyle/>
          <a:p>
            <a:r>
              <a:rPr lang="es-CL" altLang="ko-KR" b="1" dirty="0">
                <a:ea typeface="굴림" pitchFamily="50" charset="-127"/>
              </a:rPr>
              <a:t>Ecuación General</a:t>
            </a:r>
          </a:p>
        </p:txBody>
      </p:sp>
      <p:graphicFrame>
        <p:nvGraphicFramePr>
          <p:cNvPr id="171013" name="Object 5"/>
          <p:cNvGraphicFramePr>
            <a:graphicFrameLocks noChangeAspect="1"/>
          </p:cNvGraphicFramePr>
          <p:nvPr/>
        </p:nvGraphicFramePr>
        <p:xfrm>
          <a:off x="2362201" y="5562600"/>
          <a:ext cx="5597525" cy="857250"/>
        </p:xfrm>
        <a:graphic>
          <a:graphicData uri="http://schemas.openxmlformats.org/presentationml/2006/ole">
            <mc:AlternateContent xmlns:mc="http://schemas.openxmlformats.org/markup-compatibility/2006">
              <mc:Choice xmlns:v="urn:schemas-microsoft-com:vml" Requires="v">
                <p:oleObj name="Equation" r:id="rId6" imgW="2565360" imgH="393480" progId="Equation.3">
                  <p:embed/>
                </p:oleObj>
              </mc:Choice>
              <mc:Fallback>
                <p:oleObj name="Equation" r:id="rId6" imgW="2565360" imgH="393480" progId="Equation.3">
                  <p:embed/>
                  <p:pic>
                    <p:nvPicPr>
                      <p:cNvPr id="171013"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62201" y="5562600"/>
                        <a:ext cx="5597525" cy="857250"/>
                      </a:xfrm>
                      <a:prstGeom prst="rect">
                        <a:avLst/>
                      </a:prstGeom>
                      <a:solidFill>
                        <a:srgbClr val="FFFF66"/>
                      </a:solidFill>
                    </p:spPr>
                  </p:pic>
                </p:oleObj>
              </mc:Fallback>
            </mc:AlternateContent>
          </a:graphicData>
        </a:graphic>
      </p:graphicFrame>
      <p:graphicFrame>
        <p:nvGraphicFramePr>
          <p:cNvPr id="171014" name="Object 6"/>
          <p:cNvGraphicFramePr>
            <a:graphicFrameLocks noChangeAspect="1"/>
          </p:cNvGraphicFramePr>
          <p:nvPr/>
        </p:nvGraphicFramePr>
        <p:xfrm>
          <a:off x="5797580" y="6438924"/>
          <a:ext cx="4584700" cy="419100"/>
        </p:xfrm>
        <a:graphic>
          <a:graphicData uri="http://schemas.openxmlformats.org/presentationml/2006/ole">
            <mc:AlternateContent xmlns:mc="http://schemas.openxmlformats.org/markup-compatibility/2006">
              <mc:Choice xmlns:v="urn:schemas-microsoft-com:vml" Requires="v">
                <p:oleObj name="Ecuación" r:id="rId8" imgW="1942920" imgH="177480" progId="Equation.3">
                  <p:embed/>
                </p:oleObj>
              </mc:Choice>
              <mc:Fallback>
                <p:oleObj name="Ecuación" r:id="rId8" imgW="1942920" imgH="177480" progId="Equation.3">
                  <p:embed/>
                  <p:pic>
                    <p:nvPicPr>
                      <p:cNvPr id="171014" name="Object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97580" y="6438924"/>
                        <a:ext cx="4584700" cy="419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Centro de Flotación Longitudinal (LCF)</a:t>
            </a:r>
          </a:p>
        </p:txBody>
      </p:sp>
      <p:sp>
        <p:nvSpPr>
          <p:cNvPr id="24" name="Text Box 2"/>
          <p:cNvSpPr txBox="1">
            <a:spLocks noChangeArrowheads="1"/>
          </p:cNvSpPr>
          <p:nvPr/>
        </p:nvSpPr>
        <p:spPr bwMode="auto">
          <a:xfrm>
            <a:off x="4310051" y="1202280"/>
            <a:ext cx="3498073" cy="369332"/>
          </a:xfrm>
          <a:prstGeom prst="rect">
            <a:avLst/>
          </a:prstGeom>
          <a:noFill/>
          <a:ln w="9525">
            <a:noFill/>
            <a:miter lim="800000"/>
            <a:headEnd/>
            <a:tailEnd/>
          </a:ln>
          <a:effectLst/>
        </p:spPr>
        <p:txBody>
          <a:bodyPr wrap="none">
            <a:spAutoFit/>
          </a:bodyPr>
          <a:lstStyle/>
          <a:p>
            <a:r>
              <a:rPr lang="es-CL" altLang="ko-KR" b="1" dirty="0">
                <a:ea typeface="굴림" pitchFamily="50" charset="-127"/>
              </a:rPr>
              <a:t>Ecuación general de Simpson</a:t>
            </a:r>
            <a:endParaRPr lang="es-CL" altLang="ko-KR" dirty="0">
              <a:ea typeface="굴림" pitchFamily="50" charset="-127"/>
            </a:endParaRPr>
          </a:p>
        </p:txBody>
      </p:sp>
      <p:graphicFrame>
        <p:nvGraphicFramePr>
          <p:cNvPr id="25" name="Object 3"/>
          <p:cNvGraphicFramePr>
            <a:graphicFrameLocks noChangeAspect="1"/>
          </p:cNvGraphicFramePr>
          <p:nvPr/>
        </p:nvGraphicFramePr>
        <p:xfrm>
          <a:off x="2590800" y="4419601"/>
          <a:ext cx="7626350" cy="1935163"/>
        </p:xfrm>
        <a:graphic>
          <a:graphicData uri="http://schemas.openxmlformats.org/presentationml/2006/ole">
            <mc:AlternateContent xmlns:mc="http://schemas.openxmlformats.org/markup-compatibility/2006">
              <mc:Choice xmlns:v="urn:schemas-microsoft-com:vml" Requires="v">
                <p:oleObj name="Equation" r:id="rId2" imgW="3695400" imgH="939600" progId="Equation.3">
                  <p:embed/>
                </p:oleObj>
              </mc:Choice>
              <mc:Fallback>
                <p:oleObj name="Equation" r:id="rId2" imgW="3695400" imgH="939600" progId="Equation.3">
                  <p:embed/>
                  <p:pic>
                    <p:nvPicPr>
                      <p:cNvPr id="25"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4419601"/>
                        <a:ext cx="7626350" cy="1935163"/>
                      </a:xfrm>
                      <a:prstGeom prst="rect">
                        <a:avLst/>
                      </a:prstGeom>
                      <a:solidFill>
                        <a:srgbClr val="FFFF66"/>
                      </a:solidFill>
                    </p:spPr>
                  </p:pic>
                </p:oleObj>
              </mc:Fallback>
            </mc:AlternateContent>
          </a:graphicData>
        </a:graphic>
      </p:graphicFrame>
      <p:graphicFrame>
        <p:nvGraphicFramePr>
          <p:cNvPr id="26" name="Object 4"/>
          <p:cNvGraphicFramePr>
            <a:graphicFrameLocks noChangeAspect="1"/>
          </p:cNvGraphicFramePr>
          <p:nvPr>
            <p:extLst>
              <p:ext uri="{D42A27DB-BD31-4B8C-83A1-F6EECF244321}">
                <p14:modId xmlns:p14="http://schemas.microsoft.com/office/powerpoint/2010/main" val="3550110223"/>
              </p:ext>
            </p:extLst>
          </p:nvPr>
        </p:nvGraphicFramePr>
        <p:xfrm>
          <a:off x="1837031" y="6390531"/>
          <a:ext cx="4584700" cy="419100"/>
        </p:xfrm>
        <a:graphic>
          <a:graphicData uri="http://schemas.openxmlformats.org/presentationml/2006/ole">
            <mc:AlternateContent xmlns:mc="http://schemas.openxmlformats.org/markup-compatibility/2006">
              <mc:Choice xmlns:v="urn:schemas-microsoft-com:vml" Requires="v">
                <p:oleObj name="Ecuación" r:id="rId4" imgW="1942920" imgH="177480" progId="Equation.3">
                  <p:embed/>
                </p:oleObj>
              </mc:Choice>
              <mc:Fallback>
                <p:oleObj name="Ecuación" r:id="rId4" imgW="1942920" imgH="177480" progId="Equation.3">
                  <p:embed/>
                  <p:pic>
                    <p:nvPicPr>
                      <p:cNvPr id="26"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37031" y="6390531"/>
                        <a:ext cx="4584700" cy="419100"/>
                      </a:xfrm>
                      <a:prstGeom prst="rect">
                        <a:avLst/>
                      </a:prstGeom>
                      <a:solidFill>
                        <a:srgbClr val="66FFFF"/>
                      </a:solidFill>
                    </p:spPr>
                  </p:pic>
                </p:oleObj>
              </mc:Fallback>
            </mc:AlternateContent>
          </a:graphicData>
        </a:graphic>
      </p:graphicFrame>
      <p:grpSp>
        <p:nvGrpSpPr>
          <p:cNvPr id="86" name="85 Grupo"/>
          <p:cNvGrpSpPr/>
          <p:nvPr/>
        </p:nvGrpSpPr>
        <p:grpSpPr>
          <a:xfrm>
            <a:off x="2209801" y="1446214"/>
            <a:ext cx="7582249" cy="2852737"/>
            <a:chOff x="685800" y="1446213"/>
            <a:chExt cx="7582249" cy="2852737"/>
          </a:xfrm>
        </p:grpSpPr>
        <p:graphicFrame>
          <p:nvGraphicFramePr>
            <p:cNvPr id="27" name="Object 5"/>
            <p:cNvGraphicFramePr>
              <a:graphicFrameLocks noChangeAspect="1"/>
            </p:cNvGraphicFramePr>
            <p:nvPr/>
          </p:nvGraphicFramePr>
          <p:xfrm>
            <a:off x="4133850" y="4083050"/>
            <a:ext cx="114300" cy="215900"/>
          </p:xfrm>
          <a:graphic>
            <a:graphicData uri="http://schemas.openxmlformats.org/presentationml/2006/ole">
              <mc:AlternateContent xmlns:mc="http://schemas.openxmlformats.org/markup-compatibility/2006">
                <mc:Choice xmlns:v="urn:schemas-microsoft-com:vml" Requires="v">
                  <p:oleObj name="Equation" r:id="rId6" imgW="114120" imgH="215640" progId="Equation.3">
                    <p:embed/>
                  </p:oleObj>
                </mc:Choice>
                <mc:Fallback>
                  <p:oleObj name="Equation" r:id="rId6" imgW="114120" imgH="215640" progId="Equation.3">
                    <p:embed/>
                    <p:pic>
                      <p:nvPicPr>
                        <p:cNvPr id="27"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33850" y="4083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Line 6"/>
            <p:cNvSpPr>
              <a:spLocks noChangeShapeType="1"/>
            </p:cNvSpPr>
            <p:nvPr/>
          </p:nvSpPr>
          <p:spPr bwMode="auto">
            <a:xfrm>
              <a:off x="1463675" y="3540125"/>
              <a:ext cx="6553200" cy="0"/>
            </a:xfrm>
            <a:prstGeom prst="line">
              <a:avLst/>
            </a:prstGeom>
            <a:noFill/>
            <a:ln w="28575">
              <a:solidFill>
                <a:schemeClr val="tx1"/>
              </a:solidFill>
              <a:round/>
              <a:headEnd/>
              <a:tailEnd type="triangle" w="med" len="med"/>
            </a:ln>
            <a:effectLst/>
          </p:spPr>
          <p:txBody>
            <a:bodyPr/>
            <a:lstStyle/>
            <a:p>
              <a:endParaRPr lang="en-US"/>
            </a:p>
          </p:txBody>
        </p:sp>
        <p:sp>
          <p:nvSpPr>
            <p:cNvPr id="29" name="Freeform 7"/>
            <p:cNvSpPr>
              <a:spLocks/>
            </p:cNvSpPr>
            <p:nvPr/>
          </p:nvSpPr>
          <p:spPr bwMode="auto">
            <a:xfrm>
              <a:off x="1463675" y="2765425"/>
              <a:ext cx="6057900" cy="774700"/>
            </a:xfrm>
            <a:custGeom>
              <a:avLst/>
              <a:gdLst/>
              <a:ahLst/>
              <a:cxnLst>
                <a:cxn ang="0">
                  <a:pos x="0" y="488"/>
                </a:cxn>
                <a:cxn ang="0">
                  <a:pos x="816" y="200"/>
                </a:cxn>
                <a:cxn ang="0">
                  <a:pos x="1632" y="56"/>
                </a:cxn>
                <a:cxn ang="0">
                  <a:pos x="2400" y="8"/>
                </a:cxn>
                <a:cxn ang="0">
                  <a:pos x="3072" y="104"/>
                </a:cxn>
                <a:cxn ang="0">
                  <a:pos x="3696" y="296"/>
                </a:cxn>
                <a:cxn ang="0">
                  <a:pos x="3792" y="296"/>
                </a:cxn>
              </a:cxnLst>
              <a:rect l="0" t="0" r="r" b="b"/>
              <a:pathLst>
                <a:path w="3816" h="488">
                  <a:moveTo>
                    <a:pt x="0" y="488"/>
                  </a:moveTo>
                  <a:cubicBezTo>
                    <a:pt x="272" y="380"/>
                    <a:pt x="544" y="272"/>
                    <a:pt x="816" y="200"/>
                  </a:cubicBezTo>
                  <a:cubicBezTo>
                    <a:pt x="1088" y="128"/>
                    <a:pt x="1368" y="88"/>
                    <a:pt x="1632" y="56"/>
                  </a:cubicBezTo>
                  <a:cubicBezTo>
                    <a:pt x="1896" y="24"/>
                    <a:pt x="2160" y="0"/>
                    <a:pt x="2400" y="8"/>
                  </a:cubicBezTo>
                  <a:cubicBezTo>
                    <a:pt x="2640" y="16"/>
                    <a:pt x="2856" y="56"/>
                    <a:pt x="3072" y="104"/>
                  </a:cubicBezTo>
                  <a:cubicBezTo>
                    <a:pt x="3288" y="152"/>
                    <a:pt x="3576" y="264"/>
                    <a:pt x="3696" y="296"/>
                  </a:cubicBezTo>
                  <a:cubicBezTo>
                    <a:pt x="3816" y="328"/>
                    <a:pt x="3804" y="312"/>
                    <a:pt x="3792" y="296"/>
                  </a:cubicBezTo>
                </a:path>
              </a:pathLst>
            </a:custGeom>
            <a:noFill/>
            <a:ln w="38100" cmpd="sng">
              <a:solidFill>
                <a:schemeClr val="tx1"/>
              </a:solidFill>
              <a:round/>
              <a:headEnd/>
              <a:tailEnd/>
            </a:ln>
            <a:effectLst/>
          </p:spPr>
          <p:txBody>
            <a:bodyPr/>
            <a:lstStyle/>
            <a:p>
              <a:endParaRPr lang="en-US"/>
            </a:p>
          </p:txBody>
        </p:sp>
        <p:sp>
          <p:nvSpPr>
            <p:cNvPr id="30" name="Line 8"/>
            <p:cNvSpPr>
              <a:spLocks noChangeShapeType="1"/>
            </p:cNvSpPr>
            <p:nvPr/>
          </p:nvSpPr>
          <p:spPr bwMode="auto">
            <a:xfrm>
              <a:off x="7483475" y="3235325"/>
              <a:ext cx="0" cy="304800"/>
            </a:xfrm>
            <a:prstGeom prst="line">
              <a:avLst/>
            </a:prstGeom>
            <a:noFill/>
            <a:ln w="38100">
              <a:solidFill>
                <a:schemeClr val="tx1"/>
              </a:solidFill>
              <a:round/>
              <a:headEnd/>
              <a:tailEnd/>
            </a:ln>
            <a:effectLst/>
          </p:spPr>
          <p:txBody>
            <a:bodyPr/>
            <a:lstStyle/>
            <a:p>
              <a:endParaRPr lang="en-US"/>
            </a:p>
          </p:txBody>
        </p:sp>
        <p:sp>
          <p:nvSpPr>
            <p:cNvPr id="31" name="Text Box 9"/>
            <p:cNvSpPr txBox="1">
              <a:spLocks noChangeArrowheads="1"/>
            </p:cNvSpPr>
            <p:nvPr/>
          </p:nvSpPr>
          <p:spPr bwMode="auto">
            <a:xfrm>
              <a:off x="914400" y="2133600"/>
              <a:ext cx="304892" cy="369332"/>
            </a:xfrm>
            <a:prstGeom prst="rect">
              <a:avLst/>
            </a:prstGeom>
            <a:noFill/>
            <a:ln w="9525">
              <a:noFill/>
              <a:miter lim="800000"/>
              <a:headEnd/>
              <a:tailEnd/>
            </a:ln>
            <a:effectLst/>
          </p:spPr>
          <p:txBody>
            <a:bodyPr wrap="none">
              <a:spAutoFit/>
            </a:bodyPr>
            <a:lstStyle/>
            <a:p>
              <a:r>
                <a:rPr lang="en-US" altLang="ko-KR">
                  <a:ea typeface="굴림" pitchFamily="50" charset="-127"/>
                </a:rPr>
                <a:t>y</a:t>
              </a:r>
            </a:p>
          </p:txBody>
        </p:sp>
        <p:sp>
          <p:nvSpPr>
            <p:cNvPr id="32" name="Text Box 10"/>
            <p:cNvSpPr txBox="1">
              <a:spLocks noChangeArrowheads="1"/>
            </p:cNvSpPr>
            <p:nvPr/>
          </p:nvSpPr>
          <p:spPr bwMode="auto">
            <a:xfrm>
              <a:off x="7772400" y="2895600"/>
              <a:ext cx="312906" cy="369332"/>
            </a:xfrm>
            <a:prstGeom prst="rect">
              <a:avLst/>
            </a:prstGeom>
            <a:noFill/>
            <a:ln w="9525">
              <a:noFill/>
              <a:miter lim="800000"/>
              <a:headEnd/>
              <a:tailEnd/>
            </a:ln>
            <a:effectLst/>
          </p:spPr>
          <p:txBody>
            <a:bodyPr wrap="none">
              <a:spAutoFit/>
            </a:bodyPr>
            <a:lstStyle/>
            <a:p>
              <a:r>
                <a:rPr lang="en-US" altLang="ko-KR">
                  <a:ea typeface="굴림" pitchFamily="50" charset="-127"/>
                </a:rPr>
                <a:t>x</a:t>
              </a:r>
            </a:p>
          </p:txBody>
        </p:sp>
        <p:sp>
          <p:nvSpPr>
            <p:cNvPr id="33" name="Text Box 11"/>
            <p:cNvSpPr txBox="1">
              <a:spLocks noChangeArrowheads="1"/>
            </p:cNvSpPr>
            <p:nvPr/>
          </p:nvSpPr>
          <p:spPr bwMode="auto">
            <a:xfrm>
              <a:off x="685800" y="3581400"/>
              <a:ext cx="609600" cy="369332"/>
            </a:xfrm>
            <a:prstGeom prst="rect">
              <a:avLst/>
            </a:prstGeom>
            <a:solidFill>
              <a:srgbClr val="66FFFF"/>
            </a:solidFill>
            <a:ln w="9525">
              <a:solidFill>
                <a:srgbClr val="FFFF66"/>
              </a:solidFill>
              <a:miter lim="800000"/>
              <a:headEnd/>
              <a:tailEnd/>
            </a:ln>
            <a:effectLst/>
          </p:spPr>
          <p:txBody>
            <a:bodyPr>
              <a:spAutoFit/>
            </a:bodyPr>
            <a:lstStyle/>
            <a:p>
              <a:r>
                <a:rPr lang="en-US" altLang="ko-KR">
                  <a:ea typeface="굴림" pitchFamily="50" charset="-127"/>
                </a:rPr>
                <a:t>FP</a:t>
              </a:r>
            </a:p>
          </p:txBody>
        </p:sp>
        <p:sp>
          <p:nvSpPr>
            <p:cNvPr id="34" name="Text Box 12"/>
            <p:cNvSpPr txBox="1">
              <a:spLocks noChangeArrowheads="1"/>
            </p:cNvSpPr>
            <p:nvPr/>
          </p:nvSpPr>
          <p:spPr bwMode="auto">
            <a:xfrm>
              <a:off x="7772400" y="3581400"/>
              <a:ext cx="495649" cy="369332"/>
            </a:xfrm>
            <a:prstGeom prst="rect">
              <a:avLst/>
            </a:prstGeom>
            <a:solidFill>
              <a:srgbClr val="66FFFF"/>
            </a:solidFill>
            <a:ln w="9525">
              <a:solidFill>
                <a:srgbClr val="FFFF66"/>
              </a:solidFill>
              <a:miter lim="800000"/>
              <a:headEnd/>
              <a:tailEnd/>
            </a:ln>
            <a:effectLst/>
          </p:spPr>
          <p:txBody>
            <a:bodyPr wrap="none">
              <a:spAutoFit/>
            </a:bodyPr>
            <a:lstStyle/>
            <a:p>
              <a:r>
                <a:rPr lang="en-US" altLang="ko-KR">
                  <a:ea typeface="굴림" pitchFamily="50" charset="-127"/>
                </a:rPr>
                <a:t>AP</a:t>
              </a:r>
            </a:p>
          </p:txBody>
        </p:sp>
        <p:sp>
          <p:nvSpPr>
            <p:cNvPr id="35" name="Line 13"/>
            <p:cNvSpPr>
              <a:spLocks noChangeShapeType="1"/>
            </p:cNvSpPr>
            <p:nvPr/>
          </p:nvSpPr>
          <p:spPr bwMode="auto">
            <a:xfrm>
              <a:off x="2643174" y="3124200"/>
              <a:ext cx="0" cy="381000"/>
            </a:xfrm>
            <a:prstGeom prst="line">
              <a:avLst/>
            </a:prstGeom>
            <a:noFill/>
            <a:ln w="9525">
              <a:solidFill>
                <a:schemeClr val="tx1"/>
              </a:solidFill>
              <a:round/>
              <a:headEnd/>
              <a:tailEnd/>
            </a:ln>
            <a:effectLst/>
          </p:spPr>
          <p:txBody>
            <a:bodyPr/>
            <a:lstStyle/>
            <a:p>
              <a:endParaRPr lang="en-US"/>
            </a:p>
          </p:txBody>
        </p:sp>
        <p:sp>
          <p:nvSpPr>
            <p:cNvPr id="36" name="Line 14"/>
            <p:cNvSpPr>
              <a:spLocks noChangeShapeType="1"/>
            </p:cNvSpPr>
            <p:nvPr/>
          </p:nvSpPr>
          <p:spPr bwMode="auto">
            <a:xfrm>
              <a:off x="3810000" y="2743200"/>
              <a:ext cx="0" cy="762000"/>
            </a:xfrm>
            <a:prstGeom prst="line">
              <a:avLst/>
            </a:prstGeom>
            <a:noFill/>
            <a:ln w="9525">
              <a:solidFill>
                <a:schemeClr val="tx1"/>
              </a:solidFill>
              <a:round/>
              <a:headEnd/>
              <a:tailEnd/>
            </a:ln>
            <a:effectLst/>
          </p:spPr>
          <p:txBody>
            <a:bodyPr/>
            <a:lstStyle/>
            <a:p>
              <a:endParaRPr lang="en-US"/>
            </a:p>
          </p:txBody>
        </p:sp>
        <p:sp>
          <p:nvSpPr>
            <p:cNvPr id="37" name="Line 15"/>
            <p:cNvSpPr>
              <a:spLocks noChangeShapeType="1"/>
            </p:cNvSpPr>
            <p:nvPr/>
          </p:nvSpPr>
          <p:spPr bwMode="auto">
            <a:xfrm>
              <a:off x="4724400" y="2438400"/>
              <a:ext cx="0" cy="1066800"/>
            </a:xfrm>
            <a:prstGeom prst="line">
              <a:avLst/>
            </a:prstGeom>
            <a:noFill/>
            <a:ln w="9525">
              <a:solidFill>
                <a:schemeClr val="tx1"/>
              </a:solidFill>
              <a:round/>
              <a:headEnd/>
              <a:tailEnd/>
            </a:ln>
            <a:effectLst/>
          </p:spPr>
          <p:txBody>
            <a:bodyPr/>
            <a:lstStyle/>
            <a:p>
              <a:endParaRPr lang="en-US"/>
            </a:p>
          </p:txBody>
        </p:sp>
        <p:sp>
          <p:nvSpPr>
            <p:cNvPr id="38" name="Line 16"/>
            <p:cNvSpPr>
              <a:spLocks noChangeShapeType="1"/>
            </p:cNvSpPr>
            <p:nvPr/>
          </p:nvSpPr>
          <p:spPr bwMode="auto">
            <a:xfrm>
              <a:off x="5715000" y="2514600"/>
              <a:ext cx="0" cy="1066800"/>
            </a:xfrm>
            <a:prstGeom prst="line">
              <a:avLst/>
            </a:prstGeom>
            <a:noFill/>
            <a:ln w="9525">
              <a:solidFill>
                <a:schemeClr val="tx1"/>
              </a:solidFill>
              <a:round/>
              <a:headEnd/>
              <a:tailEnd/>
            </a:ln>
            <a:effectLst/>
          </p:spPr>
          <p:txBody>
            <a:bodyPr/>
            <a:lstStyle/>
            <a:p>
              <a:endParaRPr lang="en-US"/>
            </a:p>
          </p:txBody>
        </p:sp>
        <p:sp>
          <p:nvSpPr>
            <p:cNvPr id="39" name="Line 17"/>
            <p:cNvSpPr>
              <a:spLocks noChangeShapeType="1"/>
            </p:cNvSpPr>
            <p:nvPr/>
          </p:nvSpPr>
          <p:spPr bwMode="auto">
            <a:xfrm>
              <a:off x="6629400" y="3048000"/>
              <a:ext cx="0" cy="457200"/>
            </a:xfrm>
            <a:prstGeom prst="line">
              <a:avLst/>
            </a:prstGeom>
            <a:noFill/>
            <a:ln w="9525">
              <a:solidFill>
                <a:schemeClr val="tx1"/>
              </a:solidFill>
              <a:round/>
              <a:headEnd/>
              <a:tailEnd/>
            </a:ln>
            <a:effectLst/>
          </p:spPr>
          <p:txBody>
            <a:bodyPr/>
            <a:lstStyle/>
            <a:p>
              <a:endParaRPr lang="en-US"/>
            </a:p>
          </p:txBody>
        </p:sp>
        <p:sp>
          <p:nvSpPr>
            <p:cNvPr id="40" name="Text Box 18"/>
            <p:cNvSpPr txBox="1">
              <a:spLocks noChangeArrowheads="1"/>
            </p:cNvSpPr>
            <p:nvPr/>
          </p:nvSpPr>
          <p:spPr bwMode="auto">
            <a:xfrm>
              <a:off x="1431925" y="3546475"/>
              <a:ext cx="338554" cy="369332"/>
            </a:xfrm>
            <a:prstGeom prst="rect">
              <a:avLst/>
            </a:prstGeom>
            <a:noFill/>
            <a:ln w="9525">
              <a:noFill/>
              <a:miter lim="800000"/>
              <a:headEnd/>
              <a:tailEnd/>
            </a:ln>
            <a:effectLst/>
          </p:spPr>
          <p:txBody>
            <a:bodyPr wrap="none">
              <a:spAutoFit/>
            </a:bodyPr>
            <a:lstStyle/>
            <a:p>
              <a:r>
                <a:rPr lang="ko-KR" altLang="en-US">
                  <a:ea typeface="굴림" pitchFamily="50" charset="-127"/>
                </a:rPr>
                <a:t>0</a:t>
              </a:r>
            </a:p>
          </p:txBody>
        </p:sp>
        <p:sp>
          <p:nvSpPr>
            <p:cNvPr id="41" name="Text Box 19"/>
            <p:cNvSpPr txBox="1">
              <a:spLocks noChangeArrowheads="1"/>
            </p:cNvSpPr>
            <p:nvPr/>
          </p:nvSpPr>
          <p:spPr bwMode="auto">
            <a:xfrm>
              <a:off x="2498725" y="3546475"/>
              <a:ext cx="276038" cy="369332"/>
            </a:xfrm>
            <a:prstGeom prst="rect">
              <a:avLst/>
            </a:prstGeom>
            <a:noFill/>
            <a:ln w="9525">
              <a:noFill/>
              <a:miter lim="800000"/>
              <a:headEnd/>
              <a:tailEnd/>
            </a:ln>
            <a:effectLst/>
          </p:spPr>
          <p:txBody>
            <a:bodyPr wrap="none">
              <a:spAutoFit/>
            </a:bodyPr>
            <a:lstStyle/>
            <a:p>
              <a:r>
                <a:rPr lang="ko-KR" altLang="en-US">
                  <a:ea typeface="굴림" pitchFamily="50" charset="-127"/>
                </a:rPr>
                <a:t>1</a:t>
              </a:r>
            </a:p>
          </p:txBody>
        </p:sp>
        <p:sp>
          <p:nvSpPr>
            <p:cNvPr id="42" name="Text Box 20"/>
            <p:cNvSpPr txBox="1">
              <a:spLocks noChangeArrowheads="1"/>
            </p:cNvSpPr>
            <p:nvPr/>
          </p:nvSpPr>
          <p:spPr bwMode="auto">
            <a:xfrm>
              <a:off x="3641725" y="3546475"/>
              <a:ext cx="322524" cy="369332"/>
            </a:xfrm>
            <a:prstGeom prst="rect">
              <a:avLst/>
            </a:prstGeom>
            <a:noFill/>
            <a:ln w="9525">
              <a:noFill/>
              <a:miter lim="800000"/>
              <a:headEnd/>
              <a:tailEnd/>
            </a:ln>
            <a:effectLst/>
          </p:spPr>
          <p:txBody>
            <a:bodyPr wrap="none">
              <a:spAutoFit/>
            </a:bodyPr>
            <a:lstStyle/>
            <a:p>
              <a:r>
                <a:rPr lang="ko-KR" altLang="en-US">
                  <a:ea typeface="굴림" pitchFamily="50" charset="-127"/>
                </a:rPr>
                <a:t>2</a:t>
              </a:r>
            </a:p>
          </p:txBody>
        </p:sp>
        <p:sp>
          <p:nvSpPr>
            <p:cNvPr id="43" name="Text Box 21"/>
            <p:cNvSpPr txBox="1">
              <a:spLocks noChangeArrowheads="1"/>
            </p:cNvSpPr>
            <p:nvPr/>
          </p:nvSpPr>
          <p:spPr bwMode="auto">
            <a:xfrm>
              <a:off x="4572000" y="3581400"/>
              <a:ext cx="325730" cy="369332"/>
            </a:xfrm>
            <a:prstGeom prst="rect">
              <a:avLst/>
            </a:prstGeom>
            <a:noFill/>
            <a:ln w="9525">
              <a:noFill/>
              <a:miter lim="800000"/>
              <a:headEnd/>
              <a:tailEnd/>
            </a:ln>
            <a:effectLst/>
          </p:spPr>
          <p:txBody>
            <a:bodyPr wrap="none">
              <a:spAutoFit/>
            </a:bodyPr>
            <a:lstStyle/>
            <a:p>
              <a:r>
                <a:rPr lang="ko-KR" altLang="en-US">
                  <a:ea typeface="굴림" pitchFamily="50" charset="-127"/>
                </a:rPr>
                <a:t>3</a:t>
              </a:r>
            </a:p>
          </p:txBody>
        </p:sp>
        <p:sp>
          <p:nvSpPr>
            <p:cNvPr id="44" name="Text Box 22"/>
            <p:cNvSpPr txBox="1">
              <a:spLocks noChangeArrowheads="1"/>
            </p:cNvSpPr>
            <p:nvPr/>
          </p:nvSpPr>
          <p:spPr bwMode="auto">
            <a:xfrm>
              <a:off x="5486400" y="3581400"/>
              <a:ext cx="328936" cy="369332"/>
            </a:xfrm>
            <a:prstGeom prst="rect">
              <a:avLst/>
            </a:prstGeom>
            <a:noFill/>
            <a:ln w="9525">
              <a:noFill/>
              <a:miter lim="800000"/>
              <a:headEnd/>
              <a:tailEnd/>
            </a:ln>
            <a:effectLst/>
          </p:spPr>
          <p:txBody>
            <a:bodyPr wrap="none">
              <a:spAutoFit/>
            </a:bodyPr>
            <a:lstStyle/>
            <a:p>
              <a:r>
                <a:rPr lang="ko-KR" altLang="en-US">
                  <a:ea typeface="굴림" pitchFamily="50" charset="-127"/>
                </a:rPr>
                <a:t>4</a:t>
              </a:r>
            </a:p>
          </p:txBody>
        </p:sp>
        <p:sp>
          <p:nvSpPr>
            <p:cNvPr id="45" name="Text Box 23"/>
            <p:cNvSpPr txBox="1">
              <a:spLocks noChangeArrowheads="1"/>
            </p:cNvSpPr>
            <p:nvPr/>
          </p:nvSpPr>
          <p:spPr bwMode="auto">
            <a:xfrm>
              <a:off x="6461125" y="3546475"/>
              <a:ext cx="320922" cy="369332"/>
            </a:xfrm>
            <a:prstGeom prst="rect">
              <a:avLst/>
            </a:prstGeom>
            <a:noFill/>
            <a:ln w="9525">
              <a:noFill/>
              <a:miter lim="800000"/>
              <a:headEnd/>
              <a:tailEnd/>
            </a:ln>
            <a:effectLst/>
          </p:spPr>
          <p:txBody>
            <a:bodyPr wrap="none">
              <a:spAutoFit/>
            </a:bodyPr>
            <a:lstStyle/>
            <a:p>
              <a:r>
                <a:rPr lang="ko-KR" altLang="en-US">
                  <a:ea typeface="굴림" pitchFamily="50" charset="-127"/>
                </a:rPr>
                <a:t>5</a:t>
              </a:r>
            </a:p>
          </p:txBody>
        </p:sp>
        <p:sp>
          <p:nvSpPr>
            <p:cNvPr id="46" name="Text Box 24"/>
            <p:cNvSpPr txBox="1">
              <a:spLocks noChangeArrowheads="1"/>
            </p:cNvSpPr>
            <p:nvPr/>
          </p:nvSpPr>
          <p:spPr bwMode="auto">
            <a:xfrm>
              <a:off x="7299325" y="3546475"/>
              <a:ext cx="328936" cy="369332"/>
            </a:xfrm>
            <a:prstGeom prst="rect">
              <a:avLst/>
            </a:prstGeom>
            <a:noFill/>
            <a:ln w="9525">
              <a:noFill/>
              <a:miter lim="800000"/>
              <a:headEnd/>
              <a:tailEnd/>
            </a:ln>
            <a:effectLst/>
          </p:spPr>
          <p:txBody>
            <a:bodyPr wrap="none">
              <a:spAutoFit/>
            </a:bodyPr>
            <a:lstStyle/>
            <a:p>
              <a:r>
                <a:rPr lang="ko-KR" altLang="en-US">
                  <a:ea typeface="굴림" pitchFamily="50" charset="-127"/>
                </a:rPr>
                <a:t>6</a:t>
              </a:r>
            </a:p>
          </p:txBody>
        </p:sp>
        <p:graphicFrame>
          <p:nvGraphicFramePr>
            <p:cNvPr id="47" name="Object 25"/>
            <p:cNvGraphicFramePr>
              <a:graphicFrameLocks noChangeAspect="1"/>
            </p:cNvGraphicFramePr>
            <p:nvPr/>
          </p:nvGraphicFramePr>
          <p:xfrm>
            <a:off x="4953000" y="2971800"/>
            <a:ext cx="565150" cy="465138"/>
          </p:xfrm>
          <a:graphic>
            <a:graphicData uri="http://schemas.openxmlformats.org/presentationml/2006/ole">
              <mc:AlternateContent xmlns:mc="http://schemas.openxmlformats.org/markup-compatibility/2006">
                <mc:Choice xmlns:v="urn:schemas-microsoft-com:vml" Requires="v">
                  <p:oleObj name="Equation" r:id="rId8" imgW="215640" imgH="177480" progId="Equation.3">
                    <p:embed/>
                  </p:oleObj>
                </mc:Choice>
                <mc:Fallback>
                  <p:oleObj name="Equation" r:id="rId8" imgW="215640" imgH="177480" progId="Equation.3">
                    <p:embed/>
                    <p:pic>
                      <p:nvPicPr>
                        <p:cNvPr id="47" name="Object 2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53000" y="2971800"/>
                          <a:ext cx="565150" cy="465138"/>
                        </a:xfrm>
                        <a:prstGeom prst="rect">
                          <a:avLst/>
                        </a:prstGeom>
                        <a:solidFill>
                          <a:srgbClr val="3366FF"/>
                        </a:solidFill>
                        <a:ln>
                          <a:noFill/>
                        </a:ln>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48" name="Line 26"/>
            <p:cNvSpPr>
              <a:spLocks noChangeShapeType="1"/>
            </p:cNvSpPr>
            <p:nvPr/>
          </p:nvSpPr>
          <p:spPr bwMode="auto">
            <a:xfrm flipH="1">
              <a:off x="5715000" y="3200400"/>
              <a:ext cx="381000" cy="0"/>
            </a:xfrm>
            <a:prstGeom prst="line">
              <a:avLst/>
            </a:prstGeom>
            <a:noFill/>
            <a:ln w="9525">
              <a:solidFill>
                <a:schemeClr val="tx1"/>
              </a:solidFill>
              <a:round/>
              <a:headEnd/>
              <a:tailEnd type="triangle" w="med" len="med"/>
            </a:ln>
            <a:effectLst/>
          </p:spPr>
          <p:txBody>
            <a:bodyPr/>
            <a:lstStyle/>
            <a:p>
              <a:endParaRPr lang="en-US"/>
            </a:p>
          </p:txBody>
        </p:sp>
        <p:sp>
          <p:nvSpPr>
            <p:cNvPr id="49" name="Line 27"/>
            <p:cNvSpPr>
              <a:spLocks noChangeShapeType="1"/>
            </p:cNvSpPr>
            <p:nvPr/>
          </p:nvSpPr>
          <p:spPr bwMode="auto">
            <a:xfrm>
              <a:off x="1447800" y="3124200"/>
              <a:ext cx="1219200" cy="0"/>
            </a:xfrm>
            <a:prstGeom prst="line">
              <a:avLst/>
            </a:prstGeom>
            <a:noFill/>
            <a:ln w="9525">
              <a:solidFill>
                <a:schemeClr val="tx1"/>
              </a:solidFill>
              <a:round/>
              <a:headEnd/>
              <a:tailEnd type="triangle" w="med" len="med"/>
            </a:ln>
            <a:effectLst/>
          </p:spPr>
          <p:txBody>
            <a:bodyPr/>
            <a:lstStyle/>
            <a:p>
              <a:endParaRPr lang="en-US"/>
            </a:p>
          </p:txBody>
        </p:sp>
        <p:sp>
          <p:nvSpPr>
            <p:cNvPr id="50" name="Line 28"/>
            <p:cNvSpPr>
              <a:spLocks noChangeShapeType="1"/>
            </p:cNvSpPr>
            <p:nvPr/>
          </p:nvSpPr>
          <p:spPr bwMode="auto">
            <a:xfrm>
              <a:off x="1447800" y="2895600"/>
              <a:ext cx="2362200" cy="0"/>
            </a:xfrm>
            <a:prstGeom prst="line">
              <a:avLst/>
            </a:prstGeom>
            <a:noFill/>
            <a:ln w="9525">
              <a:solidFill>
                <a:schemeClr val="tx1"/>
              </a:solidFill>
              <a:round/>
              <a:headEnd/>
              <a:tailEnd type="triangle" w="med" len="med"/>
            </a:ln>
            <a:effectLst/>
          </p:spPr>
          <p:txBody>
            <a:bodyPr/>
            <a:lstStyle/>
            <a:p>
              <a:endParaRPr lang="en-US"/>
            </a:p>
          </p:txBody>
        </p:sp>
        <p:sp>
          <p:nvSpPr>
            <p:cNvPr id="71" name="Line 29"/>
            <p:cNvSpPr>
              <a:spLocks noChangeShapeType="1"/>
            </p:cNvSpPr>
            <p:nvPr/>
          </p:nvSpPr>
          <p:spPr bwMode="auto">
            <a:xfrm>
              <a:off x="1447800" y="2667000"/>
              <a:ext cx="3276600" cy="0"/>
            </a:xfrm>
            <a:prstGeom prst="line">
              <a:avLst/>
            </a:prstGeom>
            <a:noFill/>
            <a:ln w="9525">
              <a:solidFill>
                <a:schemeClr val="tx1"/>
              </a:solidFill>
              <a:round/>
              <a:headEnd/>
              <a:tailEnd type="triangle" w="med" len="med"/>
            </a:ln>
            <a:effectLst/>
          </p:spPr>
          <p:txBody>
            <a:bodyPr/>
            <a:lstStyle/>
            <a:p>
              <a:endParaRPr lang="en-US"/>
            </a:p>
          </p:txBody>
        </p:sp>
        <p:sp>
          <p:nvSpPr>
            <p:cNvPr id="72" name="Line 30"/>
            <p:cNvSpPr>
              <a:spLocks noChangeShapeType="1"/>
            </p:cNvSpPr>
            <p:nvPr/>
          </p:nvSpPr>
          <p:spPr bwMode="auto">
            <a:xfrm flipV="1">
              <a:off x="1447800" y="1600200"/>
              <a:ext cx="0" cy="1981200"/>
            </a:xfrm>
            <a:prstGeom prst="line">
              <a:avLst/>
            </a:prstGeom>
            <a:noFill/>
            <a:ln w="28575">
              <a:solidFill>
                <a:schemeClr val="tx1"/>
              </a:solidFill>
              <a:round/>
              <a:headEnd/>
              <a:tailEnd type="triangle" w="med" len="med"/>
            </a:ln>
            <a:effectLst/>
          </p:spPr>
          <p:txBody>
            <a:bodyPr/>
            <a:lstStyle/>
            <a:p>
              <a:endParaRPr lang="en-US"/>
            </a:p>
          </p:txBody>
        </p:sp>
        <p:sp>
          <p:nvSpPr>
            <p:cNvPr id="73" name="Line 31"/>
            <p:cNvSpPr>
              <a:spLocks noChangeShapeType="1"/>
            </p:cNvSpPr>
            <p:nvPr/>
          </p:nvSpPr>
          <p:spPr bwMode="auto">
            <a:xfrm>
              <a:off x="1447800" y="2362200"/>
              <a:ext cx="4267200" cy="0"/>
            </a:xfrm>
            <a:prstGeom prst="line">
              <a:avLst/>
            </a:prstGeom>
            <a:noFill/>
            <a:ln w="9525">
              <a:solidFill>
                <a:schemeClr val="tx1"/>
              </a:solidFill>
              <a:round/>
              <a:headEnd/>
              <a:tailEnd type="triangle" w="med" len="med"/>
            </a:ln>
            <a:effectLst/>
          </p:spPr>
          <p:txBody>
            <a:bodyPr/>
            <a:lstStyle/>
            <a:p>
              <a:endParaRPr lang="en-US"/>
            </a:p>
          </p:txBody>
        </p:sp>
        <p:sp>
          <p:nvSpPr>
            <p:cNvPr id="74" name="Line 32"/>
            <p:cNvSpPr>
              <a:spLocks noChangeShapeType="1"/>
            </p:cNvSpPr>
            <p:nvPr/>
          </p:nvSpPr>
          <p:spPr bwMode="auto">
            <a:xfrm>
              <a:off x="1447800" y="2057400"/>
              <a:ext cx="5105400" cy="0"/>
            </a:xfrm>
            <a:prstGeom prst="line">
              <a:avLst/>
            </a:prstGeom>
            <a:noFill/>
            <a:ln w="9525">
              <a:solidFill>
                <a:schemeClr val="tx1"/>
              </a:solidFill>
              <a:round/>
              <a:headEnd/>
              <a:tailEnd type="triangle" w="med" len="med"/>
            </a:ln>
            <a:effectLst/>
          </p:spPr>
          <p:txBody>
            <a:bodyPr/>
            <a:lstStyle/>
            <a:p>
              <a:endParaRPr lang="en-US"/>
            </a:p>
          </p:txBody>
        </p:sp>
        <p:sp>
          <p:nvSpPr>
            <p:cNvPr id="75" name="Line 33"/>
            <p:cNvSpPr>
              <a:spLocks noChangeShapeType="1"/>
            </p:cNvSpPr>
            <p:nvPr/>
          </p:nvSpPr>
          <p:spPr bwMode="auto">
            <a:xfrm>
              <a:off x="1447800" y="1752600"/>
              <a:ext cx="5943600" cy="0"/>
            </a:xfrm>
            <a:prstGeom prst="line">
              <a:avLst/>
            </a:prstGeom>
            <a:noFill/>
            <a:ln w="9525">
              <a:solidFill>
                <a:schemeClr val="tx1"/>
              </a:solidFill>
              <a:round/>
              <a:headEnd/>
              <a:tailEnd type="triangle" w="med" len="med"/>
            </a:ln>
            <a:effectLst/>
          </p:spPr>
          <p:txBody>
            <a:bodyPr/>
            <a:lstStyle/>
            <a:p>
              <a:endParaRPr lang="en-US"/>
            </a:p>
          </p:txBody>
        </p:sp>
        <p:sp>
          <p:nvSpPr>
            <p:cNvPr id="76" name="Line 34"/>
            <p:cNvSpPr>
              <a:spLocks noChangeShapeType="1"/>
            </p:cNvSpPr>
            <p:nvPr/>
          </p:nvSpPr>
          <p:spPr bwMode="auto">
            <a:xfrm>
              <a:off x="6629400" y="1905000"/>
              <a:ext cx="0" cy="1066800"/>
            </a:xfrm>
            <a:prstGeom prst="line">
              <a:avLst/>
            </a:prstGeom>
            <a:noFill/>
            <a:ln w="9525">
              <a:solidFill>
                <a:schemeClr val="tx1"/>
              </a:solidFill>
              <a:round/>
              <a:headEnd/>
              <a:tailEnd/>
            </a:ln>
            <a:effectLst/>
          </p:spPr>
          <p:txBody>
            <a:bodyPr/>
            <a:lstStyle/>
            <a:p>
              <a:endParaRPr lang="en-US"/>
            </a:p>
          </p:txBody>
        </p:sp>
        <p:sp>
          <p:nvSpPr>
            <p:cNvPr id="77" name="Line 35"/>
            <p:cNvSpPr>
              <a:spLocks noChangeShapeType="1"/>
            </p:cNvSpPr>
            <p:nvPr/>
          </p:nvSpPr>
          <p:spPr bwMode="auto">
            <a:xfrm>
              <a:off x="7467600" y="1752600"/>
              <a:ext cx="0" cy="1447800"/>
            </a:xfrm>
            <a:prstGeom prst="line">
              <a:avLst/>
            </a:prstGeom>
            <a:noFill/>
            <a:ln w="9525">
              <a:solidFill>
                <a:schemeClr val="tx1"/>
              </a:solidFill>
              <a:round/>
              <a:headEnd/>
              <a:tailEnd/>
            </a:ln>
            <a:effectLst/>
          </p:spPr>
          <p:txBody>
            <a:bodyPr/>
            <a:lstStyle/>
            <a:p>
              <a:endParaRPr lang="en-US"/>
            </a:p>
          </p:txBody>
        </p:sp>
        <p:sp>
          <p:nvSpPr>
            <p:cNvPr id="78" name="Line 36"/>
            <p:cNvSpPr>
              <a:spLocks noChangeShapeType="1"/>
            </p:cNvSpPr>
            <p:nvPr/>
          </p:nvSpPr>
          <p:spPr bwMode="auto">
            <a:xfrm flipH="1">
              <a:off x="4343400" y="3200400"/>
              <a:ext cx="381000" cy="0"/>
            </a:xfrm>
            <a:prstGeom prst="line">
              <a:avLst/>
            </a:prstGeom>
            <a:noFill/>
            <a:ln w="9525">
              <a:solidFill>
                <a:schemeClr val="tx1"/>
              </a:solidFill>
              <a:round/>
              <a:headEnd type="triangle" w="med" len="med"/>
              <a:tailEnd/>
            </a:ln>
            <a:effectLst/>
          </p:spPr>
          <p:txBody>
            <a:bodyPr/>
            <a:lstStyle/>
            <a:p>
              <a:endParaRPr lang="en-US"/>
            </a:p>
          </p:txBody>
        </p:sp>
        <p:sp>
          <p:nvSpPr>
            <p:cNvPr id="79" name="Text Box 37"/>
            <p:cNvSpPr txBox="1">
              <a:spLocks noChangeArrowheads="1"/>
            </p:cNvSpPr>
            <p:nvPr/>
          </p:nvSpPr>
          <p:spPr bwMode="auto">
            <a:xfrm>
              <a:off x="1600200" y="2844800"/>
              <a:ext cx="388248" cy="369332"/>
            </a:xfrm>
            <a:prstGeom prst="rect">
              <a:avLst/>
            </a:prstGeom>
            <a:noFill/>
            <a:ln w="9525">
              <a:noFill/>
              <a:miter lim="800000"/>
              <a:headEnd/>
              <a:tailEnd/>
            </a:ln>
            <a:effectLst/>
          </p:spPr>
          <p:txBody>
            <a:bodyPr wrap="none">
              <a:spAutoFit/>
            </a:bodyPr>
            <a:lstStyle/>
            <a:p>
              <a:r>
                <a:rPr lang="en-US" altLang="ko-KR" b="1">
                  <a:ea typeface="굴림" pitchFamily="50" charset="-127"/>
                </a:rPr>
                <a:t>x</a:t>
              </a:r>
              <a:r>
                <a:rPr lang="en-US" altLang="ko-KR" b="1" baseline="-25000">
                  <a:ea typeface="굴림" pitchFamily="50" charset="-127"/>
                </a:rPr>
                <a:t>1</a:t>
              </a:r>
            </a:p>
          </p:txBody>
        </p:sp>
        <p:sp>
          <p:nvSpPr>
            <p:cNvPr id="80" name="Text Box 38"/>
            <p:cNvSpPr txBox="1">
              <a:spLocks noChangeArrowheads="1"/>
            </p:cNvSpPr>
            <p:nvPr/>
          </p:nvSpPr>
          <p:spPr bwMode="auto">
            <a:xfrm>
              <a:off x="2057400" y="2665413"/>
              <a:ext cx="415498" cy="369332"/>
            </a:xfrm>
            <a:prstGeom prst="rect">
              <a:avLst/>
            </a:prstGeom>
            <a:noFill/>
            <a:ln w="9525">
              <a:noFill/>
              <a:miter lim="800000"/>
              <a:headEnd/>
              <a:tailEnd/>
            </a:ln>
            <a:effectLst/>
          </p:spPr>
          <p:txBody>
            <a:bodyPr wrap="none">
              <a:spAutoFit/>
            </a:bodyPr>
            <a:lstStyle/>
            <a:p>
              <a:r>
                <a:rPr lang="en-US" altLang="ko-KR" b="1">
                  <a:ea typeface="굴림" pitchFamily="50" charset="-127"/>
                </a:rPr>
                <a:t>x</a:t>
              </a:r>
              <a:r>
                <a:rPr lang="en-US" altLang="ko-KR" b="1" baseline="-25000">
                  <a:ea typeface="굴림" pitchFamily="50" charset="-127"/>
                </a:rPr>
                <a:t>2</a:t>
              </a:r>
            </a:p>
          </p:txBody>
        </p:sp>
        <p:sp>
          <p:nvSpPr>
            <p:cNvPr id="81" name="Text Box 39"/>
            <p:cNvSpPr txBox="1">
              <a:spLocks noChangeArrowheads="1"/>
            </p:cNvSpPr>
            <p:nvPr/>
          </p:nvSpPr>
          <p:spPr bwMode="auto">
            <a:xfrm>
              <a:off x="2438400" y="2360613"/>
              <a:ext cx="418704" cy="369332"/>
            </a:xfrm>
            <a:prstGeom prst="rect">
              <a:avLst/>
            </a:prstGeom>
            <a:noFill/>
            <a:ln w="9525">
              <a:noFill/>
              <a:miter lim="800000"/>
              <a:headEnd/>
              <a:tailEnd/>
            </a:ln>
            <a:effectLst/>
          </p:spPr>
          <p:txBody>
            <a:bodyPr wrap="none">
              <a:spAutoFit/>
            </a:bodyPr>
            <a:lstStyle/>
            <a:p>
              <a:r>
                <a:rPr lang="en-US" altLang="ko-KR" b="1">
                  <a:ea typeface="굴림" pitchFamily="50" charset="-127"/>
                </a:rPr>
                <a:t>x</a:t>
              </a:r>
              <a:r>
                <a:rPr lang="en-US" altLang="ko-KR" b="1" baseline="-25000">
                  <a:ea typeface="굴림" pitchFamily="50" charset="-127"/>
                </a:rPr>
                <a:t>3</a:t>
              </a:r>
            </a:p>
          </p:txBody>
        </p:sp>
        <p:sp>
          <p:nvSpPr>
            <p:cNvPr id="82" name="Text Box 40"/>
            <p:cNvSpPr txBox="1">
              <a:spLocks noChangeArrowheads="1"/>
            </p:cNvSpPr>
            <p:nvPr/>
          </p:nvSpPr>
          <p:spPr bwMode="auto">
            <a:xfrm>
              <a:off x="2971800" y="2132013"/>
              <a:ext cx="421910" cy="369332"/>
            </a:xfrm>
            <a:prstGeom prst="rect">
              <a:avLst/>
            </a:prstGeom>
            <a:noFill/>
            <a:ln w="9525">
              <a:noFill/>
              <a:miter lim="800000"/>
              <a:headEnd/>
              <a:tailEnd/>
            </a:ln>
            <a:effectLst/>
          </p:spPr>
          <p:txBody>
            <a:bodyPr wrap="none">
              <a:spAutoFit/>
            </a:bodyPr>
            <a:lstStyle/>
            <a:p>
              <a:r>
                <a:rPr lang="en-US" altLang="ko-KR" b="1">
                  <a:ea typeface="굴림" pitchFamily="50" charset="-127"/>
                </a:rPr>
                <a:t>x</a:t>
              </a:r>
              <a:r>
                <a:rPr lang="en-US" altLang="ko-KR" b="1" baseline="-25000">
                  <a:ea typeface="굴림" pitchFamily="50" charset="-127"/>
                </a:rPr>
                <a:t>4</a:t>
              </a:r>
            </a:p>
          </p:txBody>
        </p:sp>
        <p:sp>
          <p:nvSpPr>
            <p:cNvPr id="83" name="Text Box 41"/>
            <p:cNvSpPr txBox="1">
              <a:spLocks noChangeArrowheads="1"/>
            </p:cNvSpPr>
            <p:nvPr/>
          </p:nvSpPr>
          <p:spPr bwMode="auto">
            <a:xfrm>
              <a:off x="3733800" y="1827213"/>
              <a:ext cx="404278" cy="369332"/>
            </a:xfrm>
            <a:prstGeom prst="rect">
              <a:avLst/>
            </a:prstGeom>
            <a:noFill/>
            <a:ln w="9525">
              <a:noFill/>
              <a:miter lim="800000"/>
              <a:headEnd/>
              <a:tailEnd/>
            </a:ln>
            <a:effectLst/>
          </p:spPr>
          <p:txBody>
            <a:bodyPr wrap="none">
              <a:spAutoFit/>
            </a:bodyPr>
            <a:lstStyle/>
            <a:p>
              <a:r>
                <a:rPr lang="en-US" altLang="ko-KR">
                  <a:effectLst>
                    <a:outerShdw blurRad="38100" dist="38100" dir="2700000" algn="tl">
                      <a:srgbClr val="C0C0C0"/>
                    </a:outerShdw>
                  </a:effectLst>
                  <a:ea typeface="굴림" pitchFamily="50" charset="-127"/>
                </a:rPr>
                <a:t>x</a:t>
              </a:r>
              <a:r>
                <a:rPr lang="en-US" altLang="ko-KR" baseline="-25000">
                  <a:effectLst>
                    <a:outerShdw blurRad="38100" dist="38100" dir="2700000" algn="tl">
                      <a:srgbClr val="C0C0C0"/>
                    </a:outerShdw>
                  </a:effectLst>
                  <a:ea typeface="굴림" pitchFamily="50" charset="-127"/>
                </a:rPr>
                <a:t>5</a:t>
              </a:r>
            </a:p>
          </p:txBody>
        </p:sp>
        <p:sp>
          <p:nvSpPr>
            <p:cNvPr id="84" name="Text Box 42"/>
            <p:cNvSpPr txBox="1">
              <a:spLocks noChangeArrowheads="1"/>
            </p:cNvSpPr>
            <p:nvPr/>
          </p:nvSpPr>
          <p:spPr bwMode="auto">
            <a:xfrm>
              <a:off x="4419600" y="1446213"/>
              <a:ext cx="421910" cy="369332"/>
            </a:xfrm>
            <a:prstGeom prst="rect">
              <a:avLst/>
            </a:prstGeom>
            <a:noFill/>
            <a:ln w="9525">
              <a:noFill/>
              <a:miter lim="800000"/>
              <a:headEnd/>
              <a:tailEnd/>
            </a:ln>
            <a:effectLst/>
          </p:spPr>
          <p:txBody>
            <a:bodyPr wrap="none">
              <a:spAutoFit/>
            </a:bodyPr>
            <a:lstStyle/>
            <a:p>
              <a:r>
                <a:rPr lang="en-US" altLang="ko-KR" b="1">
                  <a:ea typeface="굴림" pitchFamily="50" charset="-127"/>
                </a:rPr>
                <a:t>x</a:t>
              </a:r>
              <a:r>
                <a:rPr lang="en-US" altLang="ko-KR" b="1" baseline="-25000">
                  <a:ea typeface="굴림" pitchFamily="50" charset="-127"/>
                </a:rPr>
                <a:t>6</a:t>
              </a:r>
            </a:p>
          </p:txBody>
        </p:sp>
      </p:grpSp>
      <p:graphicFrame>
        <p:nvGraphicFramePr>
          <p:cNvPr id="85" name="Object 43"/>
          <p:cNvGraphicFramePr>
            <a:graphicFrameLocks noChangeAspect="1"/>
          </p:cNvGraphicFramePr>
          <p:nvPr>
            <p:extLst>
              <p:ext uri="{D42A27DB-BD31-4B8C-83A1-F6EECF244321}">
                <p14:modId xmlns:p14="http://schemas.microsoft.com/office/powerpoint/2010/main" val="2287100580"/>
              </p:ext>
            </p:extLst>
          </p:nvPr>
        </p:nvGraphicFramePr>
        <p:xfrm>
          <a:off x="6835776" y="6375895"/>
          <a:ext cx="4343400" cy="471487"/>
        </p:xfrm>
        <a:graphic>
          <a:graphicData uri="http://schemas.openxmlformats.org/presentationml/2006/ole">
            <mc:AlternateContent xmlns:mc="http://schemas.openxmlformats.org/markup-compatibility/2006">
              <mc:Choice xmlns:v="urn:schemas-microsoft-com:vml" Requires="v">
                <p:oleObj name="Equation" r:id="rId10" imgW="2108160" imgH="228600" progId="Equation.3">
                  <p:embed/>
                </p:oleObj>
              </mc:Choice>
              <mc:Fallback>
                <p:oleObj name="Equation" r:id="rId10" imgW="2108160" imgH="228600" progId="Equation.3">
                  <p:embed/>
                  <p:pic>
                    <p:nvPicPr>
                      <p:cNvPr id="85" name="Object 4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35776" y="6375895"/>
                        <a:ext cx="4343400" cy="471487"/>
                      </a:xfrm>
                      <a:prstGeom prst="rect">
                        <a:avLst/>
                      </a:prstGeom>
                      <a:solidFill>
                        <a:srgbClr val="66FFFF"/>
                      </a:solidFill>
                      <a:ln w="28575">
                        <a:solidFill>
                          <a:srgbClr val="FFFF66"/>
                        </a:solidFill>
                        <a:miter lim="800000"/>
                        <a:headEnd/>
                        <a:tailEnd/>
                      </a:ln>
                    </p:spPr>
                  </p:pic>
                </p:oleObj>
              </mc:Fallback>
            </mc:AlternateContent>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1828800" y="304800"/>
            <a:ext cx="8686800" cy="923330"/>
          </a:xfrm>
          <a:prstGeom prst="rect">
            <a:avLst/>
          </a:prstGeom>
          <a:noFill/>
          <a:ln w="9525">
            <a:noFill/>
            <a:miter lim="800000"/>
            <a:headEnd/>
            <a:tailEnd/>
          </a:ln>
          <a:effectLst/>
        </p:spPr>
        <p:txBody>
          <a:bodyPr>
            <a:spAutoFit/>
          </a:bodyPr>
          <a:lstStyle/>
          <a:p>
            <a:r>
              <a:rPr lang="es-CL" dirty="0"/>
              <a:t>Normalmente es más fácil ordenar la información en un formato tabular en una planilla Excel:</a:t>
            </a:r>
          </a:p>
          <a:p>
            <a:endParaRPr lang="en-US" dirty="0"/>
          </a:p>
        </p:txBody>
      </p:sp>
      <p:graphicFrame>
        <p:nvGraphicFramePr>
          <p:cNvPr id="3" name="Object 3"/>
          <p:cNvGraphicFramePr>
            <a:graphicFrameLocks noChangeAspect="1"/>
          </p:cNvGraphicFramePr>
          <p:nvPr/>
        </p:nvGraphicFramePr>
        <p:xfrm>
          <a:off x="2789262" y="1142985"/>
          <a:ext cx="6807200" cy="2162175"/>
        </p:xfrm>
        <a:graphic>
          <a:graphicData uri="http://schemas.openxmlformats.org/presentationml/2006/ole">
            <mc:AlternateContent xmlns:mc="http://schemas.openxmlformats.org/markup-compatibility/2006">
              <mc:Choice xmlns:v="urn:schemas-microsoft-com:vml" Requires="v">
                <p:oleObj name="Worksheet" r:id="rId2" imgW="4657814" imgH="1476421" progId="Excel.Sheet.8">
                  <p:embed/>
                </p:oleObj>
              </mc:Choice>
              <mc:Fallback>
                <p:oleObj name="Worksheet" r:id="rId2" imgW="4657814" imgH="1476421" progId="Excel.Sheet.8">
                  <p:embed/>
                  <p:pic>
                    <p:nvPicPr>
                      <p:cNvPr id="3"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9262" y="1142985"/>
                        <a:ext cx="6807200" cy="21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Text Box 4"/>
          <p:cNvSpPr txBox="1">
            <a:spLocks noChangeArrowheads="1"/>
          </p:cNvSpPr>
          <p:nvPr/>
        </p:nvSpPr>
        <p:spPr bwMode="auto">
          <a:xfrm>
            <a:off x="1809720" y="3429000"/>
            <a:ext cx="8743332" cy="2831544"/>
          </a:xfrm>
          <a:prstGeom prst="rect">
            <a:avLst/>
          </a:prstGeom>
          <a:solidFill>
            <a:schemeClr val="bg1"/>
          </a:solidFill>
          <a:ln w="9525">
            <a:noFill/>
            <a:miter lim="800000"/>
            <a:headEnd/>
            <a:tailEnd/>
          </a:ln>
          <a:effectLst/>
        </p:spPr>
        <p:txBody>
          <a:bodyPr wrap="square">
            <a:spAutoFit/>
          </a:bodyPr>
          <a:lstStyle/>
          <a:p>
            <a:r>
              <a:rPr lang="en-US" i="1" dirty="0"/>
              <a:t>¡¡</a:t>
            </a:r>
            <a:r>
              <a:rPr lang="es-CL" i="1" dirty="0"/>
              <a:t>Recuerde que esto resuelve solo parte de la ecuación!!</a:t>
            </a:r>
            <a:r>
              <a:rPr lang="es-CL" dirty="0"/>
              <a:t> </a:t>
            </a:r>
          </a:p>
          <a:p>
            <a:r>
              <a:rPr lang="es-CL" dirty="0"/>
              <a:t> ….A esto hay que agregar la expresión “</a:t>
            </a:r>
            <a:r>
              <a:rPr lang="es-CL" sz="2000" dirty="0">
                <a:solidFill>
                  <a:schemeClr val="accent2"/>
                </a:solidFill>
              </a:rPr>
              <a:t>2/</a:t>
            </a:r>
            <a:r>
              <a:rPr lang="es-CL" sz="2000" dirty="0" err="1">
                <a:solidFill>
                  <a:schemeClr val="accent2"/>
                </a:solidFill>
              </a:rPr>
              <a:t>A</a:t>
            </a:r>
            <a:r>
              <a:rPr lang="es-CL" sz="2000" baseline="-25000" dirty="0" err="1">
                <a:solidFill>
                  <a:schemeClr val="accent2"/>
                </a:solidFill>
              </a:rPr>
              <a:t>wp</a:t>
            </a:r>
            <a:r>
              <a:rPr lang="es-CL" sz="2000" dirty="0">
                <a:solidFill>
                  <a:schemeClr val="accent2"/>
                </a:solidFill>
              </a:rPr>
              <a:t> x 1/3 ∆x</a:t>
            </a:r>
            <a:r>
              <a:rPr lang="es-CL" dirty="0"/>
              <a:t>”!</a:t>
            </a:r>
          </a:p>
          <a:p>
            <a:endParaRPr lang="en-US" sz="2000" dirty="0"/>
          </a:p>
          <a:p>
            <a:r>
              <a:rPr lang="en-US" sz="2000" dirty="0"/>
              <a:t>	</a:t>
            </a:r>
            <a:r>
              <a:rPr lang="es-CL" sz="2000" dirty="0"/>
              <a:t>Aquí </a:t>
            </a:r>
            <a:r>
              <a:rPr lang="es-CL" sz="2000" dirty="0" err="1"/>
              <a:t>Δx</a:t>
            </a:r>
            <a:r>
              <a:rPr lang="es-CL" sz="2000" dirty="0"/>
              <a:t> es 81.6 ft</a:t>
            </a:r>
          </a:p>
          <a:p>
            <a:r>
              <a:rPr lang="es-CL" sz="2000" dirty="0"/>
              <a:t>	</a:t>
            </a:r>
          </a:p>
          <a:p>
            <a:r>
              <a:rPr lang="es-CL" sz="2000" dirty="0"/>
              <a:t>	</a:t>
            </a:r>
            <a:r>
              <a:rPr lang="es-CL" sz="2000" dirty="0" err="1"/>
              <a:t>A</a:t>
            </a:r>
            <a:r>
              <a:rPr lang="es-CL" sz="2000" baseline="-25000" dirty="0" err="1"/>
              <a:t>wp</a:t>
            </a:r>
            <a:r>
              <a:rPr lang="es-CL" sz="2000" dirty="0"/>
              <a:t> normalmente es dato</a:t>
            </a:r>
          </a:p>
          <a:p>
            <a:endParaRPr lang="es-CL" sz="2000" dirty="0"/>
          </a:p>
          <a:p>
            <a:r>
              <a:rPr lang="es-CL" sz="2000" dirty="0"/>
              <a:t>	El “2” es porque se está trabajando sólo con la mitad de las 	secciones (medias mangas)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8754" name="Picture 2"/>
          <p:cNvPicPr>
            <a:picLocks noChangeAspect="1" noChangeArrowheads="1"/>
          </p:cNvPicPr>
          <p:nvPr/>
        </p:nvPicPr>
        <p:blipFill>
          <a:blip r:embed="rId3" cstate="print"/>
          <a:srcRect l="12069" t="22543" r="11646" b="14426"/>
          <a:stretch>
            <a:fillRect/>
          </a:stretch>
        </p:blipFill>
        <p:spPr bwMode="auto">
          <a:xfrm>
            <a:off x="1523999" y="533400"/>
            <a:ext cx="9136380" cy="5867400"/>
          </a:xfrm>
          <a:prstGeom prst="rect">
            <a:avLst/>
          </a:prstGeom>
          <a:noFill/>
          <a:ln w="9525">
            <a:noFill/>
            <a:miter lim="800000"/>
            <a:headEnd/>
            <a:tailEnd/>
          </a:ln>
        </p:spPr>
      </p:pic>
      <p:sp>
        <p:nvSpPr>
          <p:cNvPr id="3" name="2 CuadroTexto"/>
          <p:cNvSpPr txBox="1"/>
          <p:nvPr/>
        </p:nvSpPr>
        <p:spPr>
          <a:xfrm>
            <a:off x="3167042" y="571480"/>
            <a:ext cx="5857916" cy="338554"/>
          </a:xfrm>
          <a:prstGeom prst="rect">
            <a:avLst/>
          </a:prstGeom>
          <a:solidFill>
            <a:schemeClr val="bg1"/>
          </a:solidFill>
        </p:spPr>
        <p:txBody>
          <a:bodyPr wrap="square" rtlCol="0">
            <a:spAutoFit/>
          </a:bodyPr>
          <a:lstStyle/>
          <a:p>
            <a:r>
              <a:rPr lang="es-CL" sz="1600" b="1" dirty="0"/>
              <a:t>Tabla de offset de una fragata </a:t>
            </a:r>
            <a:r>
              <a:rPr lang="es-CL" sz="1600" b="1" dirty="0" err="1"/>
              <a:t>Adelaide</a:t>
            </a:r>
            <a:r>
              <a:rPr lang="es-CL" sz="1600" b="1" dirty="0"/>
              <a:t> FFG-7</a:t>
            </a:r>
          </a:p>
        </p:txBody>
      </p:sp>
      <p:sp>
        <p:nvSpPr>
          <p:cNvPr id="4" name="3 CuadroTexto"/>
          <p:cNvSpPr txBox="1"/>
          <p:nvPr/>
        </p:nvSpPr>
        <p:spPr>
          <a:xfrm>
            <a:off x="1666844" y="1000108"/>
            <a:ext cx="4643470" cy="261610"/>
          </a:xfrm>
          <a:prstGeom prst="rect">
            <a:avLst/>
          </a:prstGeom>
          <a:solidFill>
            <a:schemeClr val="bg1"/>
          </a:solidFill>
        </p:spPr>
        <p:txBody>
          <a:bodyPr wrap="square" rtlCol="0">
            <a:spAutoFit/>
          </a:bodyPr>
          <a:lstStyle/>
          <a:p>
            <a:r>
              <a:rPr lang="es-CL" sz="1100" dirty="0"/>
              <a:t>Medias mangas medidas en pie (ft) desde la cuaderna maestra</a:t>
            </a:r>
          </a:p>
        </p:txBody>
      </p:sp>
      <p:sp>
        <p:nvSpPr>
          <p:cNvPr id="5" name="4 CuadroTexto"/>
          <p:cNvSpPr txBox="1"/>
          <p:nvPr/>
        </p:nvSpPr>
        <p:spPr>
          <a:xfrm>
            <a:off x="6524628" y="1000108"/>
            <a:ext cx="2428892" cy="261610"/>
          </a:xfrm>
          <a:prstGeom prst="rect">
            <a:avLst/>
          </a:prstGeom>
          <a:solidFill>
            <a:schemeClr val="bg1"/>
          </a:solidFill>
        </p:spPr>
        <p:txBody>
          <a:bodyPr wrap="square" rtlCol="0">
            <a:spAutoFit/>
          </a:bodyPr>
          <a:lstStyle/>
          <a:p>
            <a:r>
              <a:rPr lang="es-CL" sz="1100" dirty="0" err="1"/>
              <a:t>Lpp</a:t>
            </a:r>
            <a:r>
              <a:rPr lang="es-CL" sz="1100" dirty="0"/>
              <a:t> 0 408 ft       DWL = 16 ft</a:t>
            </a:r>
          </a:p>
        </p:txBody>
      </p:sp>
      <p:grpSp>
        <p:nvGrpSpPr>
          <p:cNvPr id="13" name="12 Grupo"/>
          <p:cNvGrpSpPr/>
          <p:nvPr/>
        </p:nvGrpSpPr>
        <p:grpSpPr>
          <a:xfrm>
            <a:off x="2666976" y="3804486"/>
            <a:ext cx="7572428" cy="2615334"/>
            <a:chOff x="1142976" y="3804486"/>
            <a:chExt cx="7572428" cy="2615334"/>
          </a:xfrm>
        </p:grpSpPr>
        <p:pic>
          <p:nvPicPr>
            <p:cNvPr id="238593" name="Picture 1"/>
            <p:cNvPicPr>
              <a:picLocks noChangeAspect="1" noChangeArrowheads="1"/>
            </p:cNvPicPr>
            <p:nvPr/>
          </p:nvPicPr>
          <p:blipFill>
            <a:blip r:embed="rId4" cstate="print"/>
            <a:srcRect/>
            <a:stretch>
              <a:fillRect/>
            </a:stretch>
          </p:blipFill>
          <p:spPr bwMode="auto">
            <a:xfrm flipH="1">
              <a:off x="1142976" y="3804486"/>
              <a:ext cx="7510406" cy="2615334"/>
            </a:xfrm>
            <a:prstGeom prst="rect">
              <a:avLst/>
            </a:prstGeom>
            <a:noFill/>
            <a:ln w="9525">
              <a:noFill/>
              <a:miter lim="800000"/>
              <a:headEnd/>
              <a:tailEnd/>
            </a:ln>
            <a:effectLst/>
          </p:spPr>
        </p:pic>
        <p:grpSp>
          <p:nvGrpSpPr>
            <p:cNvPr id="12" name="11 Grupo"/>
            <p:cNvGrpSpPr/>
            <p:nvPr/>
          </p:nvGrpSpPr>
          <p:grpSpPr>
            <a:xfrm>
              <a:off x="1357290" y="5857892"/>
              <a:ext cx="7358114" cy="429422"/>
              <a:chOff x="1357290" y="5857892"/>
              <a:chExt cx="7358114" cy="429422"/>
            </a:xfrm>
          </p:grpSpPr>
          <p:cxnSp>
            <p:nvCxnSpPr>
              <p:cNvPr id="8" name="7 Conector recto"/>
              <p:cNvCxnSpPr/>
              <p:nvPr/>
            </p:nvCxnSpPr>
            <p:spPr>
              <a:xfrm>
                <a:off x="1357290" y="5857892"/>
                <a:ext cx="7358114" cy="1588"/>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9 Conector recto de flecha"/>
              <p:cNvCxnSpPr>
                <a:cxnSpLocks/>
              </p:cNvCxnSpPr>
              <p:nvPr/>
            </p:nvCxnSpPr>
            <p:spPr>
              <a:xfrm rot="5400000">
                <a:off x="1502280" y="6072206"/>
                <a:ext cx="428628" cy="1588"/>
              </a:xfrm>
              <a:prstGeom prst="straightConnector1">
                <a:avLst/>
              </a:prstGeom>
              <a:ln w="2222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10 Conector recto de flecha"/>
              <p:cNvCxnSpPr/>
              <p:nvPr/>
            </p:nvCxnSpPr>
            <p:spPr>
              <a:xfrm rot="5400000">
                <a:off x="8001818" y="6071412"/>
                <a:ext cx="428628" cy="1588"/>
              </a:xfrm>
              <a:prstGeom prst="straightConnector1">
                <a:avLst/>
              </a:prstGeom>
              <a:ln w="2222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0.70"/>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nodeType="clickEffect">
                                  <p:stCondLst>
                                    <p:cond delay="0"/>
                                  </p:stCondLst>
                                  <p:childTnLst>
                                    <p:animEffect transition="out" filter="fade">
                                      <p:cBhvr>
                                        <p:cTn id="13" dur="2000"/>
                                        <p:tgtEl>
                                          <p:spTgt spid="13"/>
                                        </p:tgtEl>
                                      </p:cBhvr>
                                    </p:animEffect>
                                    <p:set>
                                      <p:cBhvr>
                                        <p:cTn id="14"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Text Box 2"/>
          <p:cNvSpPr txBox="1">
            <a:spLocks noChangeArrowheads="1"/>
          </p:cNvSpPr>
          <p:nvPr/>
        </p:nvSpPr>
        <p:spPr bwMode="auto">
          <a:xfrm>
            <a:off x="1600200" y="1219200"/>
            <a:ext cx="9144000" cy="923330"/>
          </a:xfrm>
          <a:prstGeom prst="rect">
            <a:avLst/>
          </a:prstGeom>
          <a:noFill/>
          <a:ln w="9525">
            <a:noFill/>
            <a:miter lim="800000"/>
            <a:headEnd/>
            <a:tailEnd/>
          </a:ln>
          <a:effectLst/>
        </p:spPr>
        <p:txBody>
          <a:bodyPr>
            <a:spAutoFit/>
          </a:bodyPr>
          <a:lstStyle/>
          <a:p>
            <a:r>
              <a:rPr lang="es-CL" b="1" dirty="0"/>
              <a:t>Se parece al del LCF por ser un </a:t>
            </a:r>
            <a:r>
              <a:rPr lang="es-CL" b="1" dirty="0">
                <a:solidFill>
                  <a:schemeClr val="accent2"/>
                </a:solidFill>
              </a:rPr>
              <a:t>CENTROIDE</a:t>
            </a:r>
            <a:r>
              <a:rPr lang="es-CL" b="1" dirty="0"/>
              <a:t>, pero mientras LCF es el centroide del Área de Flotación (</a:t>
            </a:r>
            <a:r>
              <a:rPr lang="es-CL" b="1" dirty="0" err="1"/>
              <a:t>A</a:t>
            </a:r>
            <a:r>
              <a:rPr lang="es-CL" b="1" baseline="-25000" dirty="0" err="1"/>
              <a:t>wp</a:t>
            </a:r>
            <a:r>
              <a:rPr lang="es-CL" b="1" baseline="-25000" dirty="0"/>
              <a:t>)</a:t>
            </a:r>
            <a:r>
              <a:rPr lang="es-CL" b="1" dirty="0"/>
              <a:t>, KB es el centroide del volumen sumergido del casco (obra viva) medido desde la quilla hacia arriba .</a:t>
            </a:r>
          </a:p>
        </p:txBody>
      </p:sp>
      <p:sp>
        <p:nvSpPr>
          <p:cNvPr id="302083" name="Rectangle 3"/>
          <p:cNvSpPr>
            <a:spLocks noChangeArrowheads="1"/>
          </p:cNvSpPr>
          <p:nvPr/>
        </p:nvSpPr>
        <p:spPr bwMode="auto">
          <a:xfrm>
            <a:off x="3962400" y="379413"/>
            <a:ext cx="3759362" cy="369332"/>
          </a:xfrm>
          <a:prstGeom prst="rect">
            <a:avLst/>
          </a:prstGeom>
          <a:noFill/>
          <a:ln w="9525">
            <a:noFill/>
            <a:miter lim="800000"/>
            <a:headEnd/>
            <a:tailEnd/>
          </a:ln>
          <a:effectLst/>
        </p:spPr>
        <p:txBody>
          <a:bodyPr wrap="none">
            <a:spAutoFit/>
          </a:bodyPr>
          <a:lstStyle/>
          <a:p>
            <a:r>
              <a:rPr lang="en-US" b="1" u="sng" dirty="0"/>
              <a:t>Centro de </a:t>
            </a:r>
            <a:r>
              <a:rPr lang="en-US" b="1" u="sng" dirty="0" err="1"/>
              <a:t>Boyantéz</a:t>
            </a:r>
            <a:r>
              <a:rPr lang="en-US" b="1" u="sng" dirty="0"/>
              <a:t> vertical, KB</a:t>
            </a:r>
          </a:p>
        </p:txBody>
      </p:sp>
      <p:grpSp>
        <p:nvGrpSpPr>
          <p:cNvPr id="2" name="Group 4"/>
          <p:cNvGrpSpPr>
            <a:grpSpLocks/>
          </p:cNvGrpSpPr>
          <p:nvPr/>
        </p:nvGrpSpPr>
        <p:grpSpPr bwMode="auto">
          <a:xfrm>
            <a:off x="4191000" y="2055814"/>
            <a:ext cx="3868738" cy="1831975"/>
            <a:chOff x="1700" y="1103"/>
            <a:chExt cx="2437" cy="1154"/>
          </a:xfrm>
        </p:grpSpPr>
        <p:sp>
          <p:nvSpPr>
            <p:cNvPr id="302085" name="Line 5"/>
            <p:cNvSpPr>
              <a:spLocks noChangeShapeType="1"/>
            </p:cNvSpPr>
            <p:nvPr/>
          </p:nvSpPr>
          <p:spPr bwMode="auto">
            <a:xfrm>
              <a:off x="1824" y="1248"/>
              <a:ext cx="0" cy="912"/>
            </a:xfrm>
            <a:prstGeom prst="line">
              <a:avLst/>
            </a:prstGeom>
            <a:noFill/>
            <a:ln w="9525">
              <a:solidFill>
                <a:schemeClr val="tx1"/>
              </a:solidFill>
              <a:round/>
              <a:headEnd/>
              <a:tailEnd/>
            </a:ln>
            <a:effectLst/>
          </p:spPr>
          <p:txBody>
            <a:bodyPr/>
            <a:lstStyle/>
            <a:p>
              <a:endParaRPr lang="en-US"/>
            </a:p>
          </p:txBody>
        </p:sp>
        <p:sp>
          <p:nvSpPr>
            <p:cNvPr id="302086" name="Line 6"/>
            <p:cNvSpPr>
              <a:spLocks noChangeShapeType="1"/>
            </p:cNvSpPr>
            <p:nvPr/>
          </p:nvSpPr>
          <p:spPr bwMode="auto">
            <a:xfrm>
              <a:off x="1824" y="2160"/>
              <a:ext cx="2112" cy="0"/>
            </a:xfrm>
            <a:prstGeom prst="line">
              <a:avLst/>
            </a:prstGeom>
            <a:noFill/>
            <a:ln w="9525">
              <a:solidFill>
                <a:schemeClr val="tx1"/>
              </a:solidFill>
              <a:round/>
              <a:headEnd/>
              <a:tailEnd/>
            </a:ln>
            <a:effectLst/>
          </p:spPr>
          <p:txBody>
            <a:bodyPr/>
            <a:lstStyle/>
            <a:p>
              <a:endParaRPr lang="en-US"/>
            </a:p>
          </p:txBody>
        </p:sp>
        <p:sp>
          <p:nvSpPr>
            <p:cNvPr id="302087" name="Line 7"/>
            <p:cNvSpPr>
              <a:spLocks noChangeShapeType="1"/>
            </p:cNvSpPr>
            <p:nvPr/>
          </p:nvSpPr>
          <p:spPr bwMode="auto">
            <a:xfrm flipV="1">
              <a:off x="1824" y="1632"/>
              <a:ext cx="960" cy="528"/>
            </a:xfrm>
            <a:prstGeom prst="line">
              <a:avLst/>
            </a:prstGeom>
            <a:noFill/>
            <a:ln w="9525">
              <a:solidFill>
                <a:schemeClr val="tx1"/>
              </a:solidFill>
              <a:round/>
              <a:headEnd/>
              <a:tailEnd/>
            </a:ln>
            <a:effectLst/>
          </p:spPr>
          <p:txBody>
            <a:bodyPr/>
            <a:lstStyle/>
            <a:p>
              <a:endParaRPr lang="en-US"/>
            </a:p>
          </p:txBody>
        </p:sp>
        <p:grpSp>
          <p:nvGrpSpPr>
            <p:cNvPr id="3" name="Group 8"/>
            <p:cNvGrpSpPr>
              <a:grpSpLocks/>
            </p:cNvGrpSpPr>
            <p:nvPr/>
          </p:nvGrpSpPr>
          <p:grpSpPr bwMode="auto">
            <a:xfrm>
              <a:off x="1824" y="1680"/>
              <a:ext cx="1296" cy="528"/>
              <a:chOff x="864" y="2976"/>
              <a:chExt cx="1296" cy="528"/>
            </a:xfrm>
          </p:grpSpPr>
          <p:sp>
            <p:nvSpPr>
              <p:cNvPr id="302089" name="Oval 9"/>
              <p:cNvSpPr>
                <a:spLocks noChangeArrowheads="1"/>
              </p:cNvSpPr>
              <p:nvPr/>
            </p:nvSpPr>
            <p:spPr bwMode="auto">
              <a:xfrm>
                <a:off x="1008" y="3120"/>
                <a:ext cx="1008" cy="192"/>
              </a:xfrm>
              <a:prstGeom prst="ellipse">
                <a:avLst/>
              </a:prstGeom>
              <a:noFill/>
              <a:ln w="9525">
                <a:solidFill>
                  <a:schemeClr val="hlink"/>
                </a:solidFill>
                <a:round/>
                <a:headEnd/>
                <a:tailEnd/>
              </a:ln>
              <a:effectLst/>
            </p:spPr>
            <p:txBody>
              <a:bodyPr wrap="none" anchor="ctr"/>
              <a:lstStyle/>
              <a:p>
                <a:endParaRPr lang="en-US"/>
              </a:p>
            </p:txBody>
          </p:sp>
          <p:sp>
            <p:nvSpPr>
              <p:cNvPr id="302090" name="Oval 10"/>
              <p:cNvSpPr>
                <a:spLocks noChangeArrowheads="1"/>
              </p:cNvSpPr>
              <p:nvPr/>
            </p:nvSpPr>
            <p:spPr bwMode="auto">
              <a:xfrm>
                <a:off x="1056" y="3264"/>
                <a:ext cx="912" cy="144"/>
              </a:xfrm>
              <a:prstGeom prst="ellipse">
                <a:avLst/>
              </a:prstGeom>
              <a:noFill/>
              <a:ln w="9525">
                <a:solidFill>
                  <a:schemeClr val="accent1"/>
                </a:solidFill>
                <a:round/>
                <a:headEnd/>
                <a:tailEnd/>
              </a:ln>
              <a:effectLst/>
            </p:spPr>
            <p:txBody>
              <a:bodyPr wrap="none" anchor="ctr"/>
              <a:lstStyle/>
              <a:p>
                <a:pPr algn="ctr"/>
                <a:endParaRPr lang="en-US" b="1">
                  <a:solidFill>
                    <a:srgbClr val="0066FF"/>
                  </a:solidFill>
                </a:endParaRPr>
              </a:p>
            </p:txBody>
          </p:sp>
          <p:sp>
            <p:nvSpPr>
              <p:cNvPr id="302091" name="Oval 11"/>
              <p:cNvSpPr>
                <a:spLocks noChangeArrowheads="1"/>
              </p:cNvSpPr>
              <p:nvPr/>
            </p:nvSpPr>
            <p:spPr bwMode="auto">
              <a:xfrm>
                <a:off x="1152" y="3408"/>
                <a:ext cx="672" cy="96"/>
              </a:xfrm>
              <a:prstGeom prst="ellipse">
                <a:avLst/>
              </a:prstGeom>
              <a:noFill/>
              <a:ln w="9525">
                <a:solidFill>
                  <a:schemeClr val="folHlink"/>
                </a:solidFill>
                <a:round/>
                <a:headEnd/>
                <a:tailEnd/>
              </a:ln>
              <a:effectLst/>
            </p:spPr>
            <p:txBody>
              <a:bodyPr wrap="none" anchor="ctr"/>
              <a:lstStyle/>
              <a:p>
                <a:endParaRPr lang="en-US"/>
              </a:p>
            </p:txBody>
          </p:sp>
          <p:sp>
            <p:nvSpPr>
              <p:cNvPr id="302092" name="Oval 12"/>
              <p:cNvSpPr>
                <a:spLocks noChangeArrowheads="1"/>
              </p:cNvSpPr>
              <p:nvPr/>
            </p:nvSpPr>
            <p:spPr bwMode="auto">
              <a:xfrm>
                <a:off x="864" y="2976"/>
                <a:ext cx="1296" cy="192"/>
              </a:xfrm>
              <a:prstGeom prst="ellipse">
                <a:avLst/>
              </a:prstGeom>
              <a:noFill/>
              <a:ln w="9525">
                <a:solidFill>
                  <a:schemeClr val="accent2"/>
                </a:solidFill>
                <a:round/>
                <a:headEnd/>
                <a:tailEnd/>
              </a:ln>
              <a:effectLst/>
            </p:spPr>
            <p:txBody>
              <a:bodyPr wrap="none" anchor="ctr"/>
              <a:lstStyle/>
              <a:p>
                <a:endParaRPr lang="en-US"/>
              </a:p>
            </p:txBody>
          </p:sp>
        </p:grpSp>
        <p:sp>
          <p:nvSpPr>
            <p:cNvPr id="302093" name="Text Box 13"/>
            <p:cNvSpPr txBox="1">
              <a:spLocks noChangeArrowheads="1"/>
            </p:cNvSpPr>
            <p:nvPr/>
          </p:nvSpPr>
          <p:spPr bwMode="auto">
            <a:xfrm>
              <a:off x="3936" y="2024"/>
              <a:ext cx="201" cy="233"/>
            </a:xfrm>
            <a:prstGeom prst="rect">
              <a:avLst/>
            </a:prstGeom>
            <a:noFill/>
            <a:ln w="9525">
              <a:noFill/>
              <a:miter lim="800000"/>
              <a:headEnd/>
              <a:tailEnd/>
            </a:ln>
            <a:effectLst/>
          </p:spPr>
          <p:txBody>
            <a:bodyPr wrap="none">
              <a:spAutoFit/>
            </a:bodyPr>
            <a:lstStyle/>
            <a:p>
              <a:r>
                <a:rPr lang="en-US" b="1" i="1"/>
                <a:t>x</a:t>
              </a:r>
            </a:p>
          </p:txBody>
        </p:sp>
        <p:sp>
          <p:nvSpPr>
            <p:cNvPr id="302094" name="Text Box 14"/>
            <p:cNvSpPr txBox="1">
              <a:spLocks noChangeArrowheads="1"/>
            </p:cNvSpPr>
            <p:nvPr/>
          </p:nvSpPr>
          <p:spPr bwMode="auto">
            <a:xfrm>
              <a:off x="2736" y="1391"/>
              <a:ext cx="196" cy="231"/>
            </a:xfrm>
            <a:prstGeom prst="rect">
              <a:avLst/>
            </a:prstGeom>
            <a:noFill/>
            <a:ln w="9525">
              <a:noFill/>
              <a:miter lim="800000"/>
              <a:headEnd/>
              <a:tailEnd/>
            </a:ln>
            <a:effectLst/>
          </p:spPr>
          <p:txBody>
            <a:bodyPr wrap="none">
              <a:spAutoFit/>
            </a:bodyPr>
            <a:lstStyle/>
            <a:p>
              <a:r>
                <a:rPr lang="en-US" b="1" i="1"/>
                <a:t>y</a:t>
              </a:r>
            </a:p>
          </p:txBody>
        </p:sp>
        <p:sp>
          <p:nvSpPr>
            <p:cNvPr id="302095" name="Text Box 15"/>
            <p:cNvSpPr txBox="1">
              <a:spLocks noChangeArrowheads="1"/>
            </p:cNvSpPr>
            <p:nvPr/>
          </p:nvSpPr>
          <p:spPr bwMode="auto">
            <a:xfrm>
              <a:off x="1700" y="1103"/>
              <a:ext cx="193" cy="233"/>
            </a:xfrm>
            <a:prstGeom prst="rect">
              <a:avLst/>
            </a:prstGeom>
            <a:noFill/>
            <a:ln w="9525">
              <a:noFill/>
              <a:miter lim="800000"/>
              <a:headEnd/>
              <a:tailEnd/>
            </a:ln>
            <a:effectLst/>
          </p:spPr>
          <p:txBody>
            <a:bodyPr wrap="none">
              <a:spAutoFit/>
            </a:bodyPr>
            <a:lstStyle/>
            <a:p>
              <a:r>
                <a:rPr lang="en-US" b="1" i="1"/>
                <a:t>z</a:t>
              </a:r>
            </a:p>
          </p:txBody>
        </p:sp>
        <p:sp>
          <p:nvSpPr>
            <p:cNvPr id="302096" name="Text Box 16"/>
            <p:cNvSpPr txBox="1">
              <a:spLocks noChangeArrowheads="1"/>
            </p:cNvSpPr>
            <p:nvPr/>
          </p:nvSpPr>
          <p:spPr bwMode="auto">
            <a:xfrm>
              <a:off x="3408" y="1418"/>
              <a:ext cx="411" cy="231"/>
            </a:xfrm>
            <a:prstGeom prst="rect">
              <a:avLst/>
            </a:prstGeom>
            <a:noFill/>
            <a:ln w="9525">
              <a:noFill/>
              <a:miter lim="800000"/>
              <a:headEnd/>
              <a:tailEnd/>
            </a:ln>
            <a:effectLst/>
          </p:spPr>
          <p:txBody>
            <a:bodyPr>
              <a:spAutoFit/>
            </a:bodyPr>
            <a:lstStyle/>
            <a:p>
              <a:r>
                <a:rPr lang="en-US" b="1"/>
                <a:t>A</a:t>
              </a:r>
              <a:r>
                <a:rPr lang="en-US" b="1" baseline="-25000"/>
                <a:t>wp</a:t>
              </a:r>
            </a:p>
          </p:txBody>
        </p:sp>
        <p:sp>
          <p:nvSpPr>
            <p:cNvPr id="302097" name="Line 17"/>
            <p:cNvSpPr>
              <a:spLocks noChangeShapeType="1"/>
            </p:cNvSpPr>
            <p:nvPr/>
          </p:nvSpPr>
          <p:spPr bwMode="auto">
            <a:xfrm flipH="1">
              <a:off x="3072" y="1632"/>
              <a:ext cx="336" cy="96"/>
            </a:xfrm>
            <a:prstGeom prst="line">
              <a:avLst/>
            </a:prstGeom>
            <a:noFill/>
            <a:ln w="9525">
              <a:solidFill>
                <a:schemeClr val="tx1"/>
              </a:solidFill>
              <a:round/>
              <a:headEnd/>
              <a:tailEnd type="triangle" w="med" len="med"/>
            </a:ln>
            <a:effectLst/>
          </p:spPr>
          <p:txBody>
            <a:bodyPr/>
            <a:lstStyle/>
            <a:p>
              <a:endParaRPr lang="en-US"/>
            </a:p>
          </p:txBody>
        </p:sp>
      </p:grpSp>
      <p:sp>
        <p:nvSpPr>
          <p:cNvPr id="302098" name="Line 18"/>
          <p:cNvSpPr>
            <a:spLocks noChangeShapeType="1"/>
          </p:cNvSpPr>
          <p:nvPr/>
        </p:nvSpPr>
        <p:spPr bwMode="auto">
          <a:xfrm flipH="1">
            <a:off x="3886200" y="3733800"/>
            <a:ext cx="381000" cy="1588"/>
          </a:xfrm>
          <a:prstGeom prst="line">
            <a:avLst/>
          </a:prstGeom>
          <a:noFill/>
          <a:ln w="9525">
            <a:solidFill>
              <a:schemeClr val="tx1"/>
            </a:solidFill>
            <a:round/>
            <a:headEnd/>
            <a:tailEnd/>
          </a:ln>
          <a:effectLst/>
        </p:spPr>
        <p:txBody>
          <a:bodyPr/>
          <a:lstStyle/>
          <a:p>
            <a:endParaRPr lang="en-US"/>
          </a:p>
        </p:txBody>
      </p:sp>
      <p:sp>
        <p:nvSpPr>
          <p:cNvPr id="302099" name="Line 19"/>
          <p:cNvSpPr>
            <a:spLocks noChangeShapeType="1"/>
          </p:cNvSpPr>
          <p:nvPr/>
        </p:nvSpPr>
        <p:spPr bwMode="auto">
          <a:xfrm flipH="1">
            <a:off x="3886200" y="3352800"/>
            <a:ext cx="381000" cy="1588"/>
          </a:xfrm>
          <a:prstGeom prst="line">
            <a:avLst/>
          </a:prstGeom>
          <a:noFill/>
          <a:ln w="9525">
            <a:solidFill>
              <a:schemeClr val="tx1"/>
            </a:solidFill>
            <a:round/>
            <a:headEnd/>
            <a:tailEnd/>
          </a:ln>
          <a:effectLst/>
        </p:spPr>
        <p:txBody>
          <a:bodyPr/>
          <a:lstStyle/>
          <a:p>
            <a:endParaRPr lang="en-US"/>
          </a:p>
        </p:txBody>
      </p:sp>
      <p:sp>
        <p:nvSpPr>
          <p:cNvPr id="302100" name="Line 20"/>
          <p:cNvSpPr>
            <a:spLocks noChangeShapeType="1"/>
          </p:cNvSpPr>
          <p:nvPr/>
        </p:nvSpPr>
        <p:spPr bwMode="auto">
          <a:xfrm>
            <a:off x="3962400" y="3352800"/>
            <a:ext cx="0" cy="381000"/>
          </a:xfrm>
          <a:prstGeom prst="line">
            <a:avLst/>
          </a:prstGeom>
          <a:noFill/>
          <a:ln w="9525">
            <a:solidFill>
              <a:schemeClr val="tx1"/>
            </a:solidFill>
            <a:round/>
            <a:headEnd/>
            <a:tailEnd/>
          </a:ln>
          <a:effectLst/>
        </p:spPr>
        <p:txBody>
          <a:bodyPr/>
          <a:lstStyle/>
          <a:p>
            <a:endParaRPr lang="en-US"/>
          </a:p>
        </p:txBody>
      </p:sp>
      <p:sp>
        <p:nvSpPr>
          <p:cNvPr id="302101" name="Text Box 21"/>
          <p:cNvSpPr txBox="1">
            <a:spLocks noChangeArrowheads="1"/>
          </p:cNvSpPr>
          <p:nvPr/>
        </p:nvSpPr>
        <p:spPr bwMode="auto">
          <a:xfrm>
            <a:off x="3497264" y="3414713"/>
            <a:ext cx="477837" cy="336550"/>
          </a:xfrm>
          <a:prstGeom prst="rect">
            <a:avLst/>
          </a:prstGeom>
          <a:noFill/>
          <a:ln w="9525">
            <a:noFill/>
            <a:miter lim="800000"/>
            <a:headEnd/>
            <a:tailEnd/>
          </a:ln>
          <a:effectLst/>
        </p:spPr>
        <p:txBody>
          <a:bodyPr wrap="none">
            <a:spAutoFit/>
          </a:bodyPr>
          <a:lstStyle/>
          <a:p>
            <a:r>
              <a:rPr lang="en-US" sz="1600" b="1"/>
              <a:t>KB</a:t>
            </a:r>
          </a:p>
        </p:txBody>
      </p:sp>
      <p:sp>
        <p:nvSpPr>
          <p:cNvPr id="302106" name="Text Box 26"/>
          <p:cNvSpPr txBox="1">
            <a:spLocks noChangeArrowheads="1"/>
          </p:cNvSpPr>
          <p:nvPr/>
        </p:nvSpPr>
        <p:spPr bwMode="auto">
          <a:xfrm>
            <a:off x="2238404" y="4714885"/>
            <a:ext cx="8001000" cy="2031325"/>
          </a:xfrm>
          <a:prstGeom prst="rect">
            <a:avLst/>
          </a:prstGeom>
          <a:solidFill>
            <a:schemeClr val="bg1"/>
          </a:solidFill>
          <a:ln w="9525">
            <a:noFill/>
            <a:miter lim="800000"/>
            <a:headEnd/>
            <a:tailEnd/>
          </a:ln>
          <a:effectLst/>
        </p:spPr>
        <p:txBody>
          <a:bodyPr>
            <a:spAutoFit/>
          </a:bodyPr>
          <a:lstStyle/>
          <a:p>
            <a:r>
              <a:rPr lang="es-CL" b="1" u="sng" dirty="0"/>
              <a:t>donde</a:t>
            </a:r>
            <a:r>
              <a:rPr lang="es-CL" b="1" dirty="0"/>
              <a:t>:</a:t>
            </a:r>
          </a:p>
          <a:p>
            <a:r>
              <a:rPr lang="es-CL" b="1" dirty="0"/>
              <a:t>  - </a:t>
            </a:r>
            <a:r>
              <a:rPr lang="es-CL" b="1" dirty="0" err="1"/>
              <a:t>A</a:t>
            </a:r>
            <a:r>
              <a:rPr lang="es-CL" b="1" baseline="-25000" dirty="0" err="1"/>
              <a:t>wp</a:t>
            </a:r>
            <a:r>
              <a:rPr lang="es-CL" b="1" dirty="0"/>
              <a:t> es el áreas del plano de flotación a una distancia z 	medida verticalmente sobre la quilla.</a:t>
            </a:r>
          </a:p>
          <a:p>
            <a:r>
              <a:rPr lang="es-CL" b="1" dirty="0"/>
              <a:t>  - z 	es la distancia de un </a:t>
            </a:r>
            <a:r>
              <a:rPr lang="es-CL" b="1" dirty="0" err="1"/>
              <a:t>A</a:t>
            </a:r>
            <a:r>
              <a:rPr lang="es-CL" b="1" baseline="-25000" dirty="0" err="1"/>
              <a:t>wp</a:t>
            </a:r>
            <a:r>
              <a:rPr lang="es-CL" b="1" dirty="0"/>
              <a:t> específico medido desde el 	eje x.</a:t>
            </a:r>
          </a:p>
          <a:p>
            <a:r>
              <a:rPr lang="es-CL" b="1" dirty="0"/>
              <a:t>  - </a:t>
            </a:r>
            <a:r>
              <a:rPr lang="es-CL" b="1" dirty="0" err="1"/>
              <a:t>dz</a:t>
            </a:r>
            <a:r>
              <a:rPr lang="es-CL" b="1" dirty="0"/>
              <a:t> 	es la separación entre los distintos </a:t>
            </a:r>
            <a:r>
              <a:rPr lang="es-CL" b="1" dirty="0" err="1"/>
              <a:t>A</a:t>
            </a:r>
            <a:r>
              <a:rPr lang="es-CL" b="1" baseline="-25000" dirty="0" err="1"/>
              <a:t>wp</a:t>
            </a:r>
            <a:r>
              <a:rPr lang="es-CL" b="1" dirty="0"/>
              <a:t>, o </a:t>
            </a:r>
            <a:r>
              <a:rPr lang="es-CL" b="1" dirty="0" err="1"/>
              <a:t>Dz</a:t>
            </a:r>
            <a:r>
              <a:rPr lang="es-CL" b="1" dirty="0"/>
              <a:t> en la 	ecuación de Simpson.</a:t>
            </a:r>
          </a:p>
        </p:txBody>
      </p:sp>
      <p:graphicFrame>
        <p:nvGraphicFramePr>
          <p:cNvPr id="41" name="Object 40"/>
          <p:cNvGraphicFramePr>
            <a:graphicFrameLocks noChangeAspect="1"/>
          </p:cNvGraphicFramePr>
          <p:nvPr/>
        </p:nvGraphicFramePr>
        <p:xfrm>
          <a:off x="4405313" y="3929066"/>
          <a:ext cx="2565400" cy="1066800"/>
        </p:xfrm>
        <a:graphic>
          <a:graphicData uri="http://schemas.openxmlformats.org/presentationml/2006/ole">
            <mc:AlternateContent xmlns:mc="http://schemas.openxmlformats.org/markup-compatibility/2006">
              <mc:Choice xmlns:v="urn:schemas-microsoft-com:vml" Requires="v">
                <p:oleObj name="Equation" r:id="rId2" imgW="1130040" imgH="469800" progId="Equation.3">
                  <p:embed/>
                </p:oleObj>
              </mc:Choice>
              <mc:Fallback>
                <p:oleObj name="Equation" r:id="rId2" imgW="1130040" imgH="469800" progId="Equation.3">
                  <p:embed/>
                  <p:pic>
                    <p:nvPicPr>
                      <p:cNvPr id="41" name="Object 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5313" y="3929066"/>
                        <a:ext cx="2565400" cy="1066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ChangeArrowheads="1"/>
          </p:cNvSpPr>
          <p:nvPr/>
        </p:nvSpPr>
        <p:spPr bwMode="auto">
          <a:xfrm>
            <a:off x="1843118" y="2823330"/>
            <a:ext cx="8610600" cy="677108"/>
          </a:xfrm>
          <a:prstGeom prst="rect">
            <a:avLst/>
          </a:prstGeom>
          <a:noFill/>
          <a:ln w="12700">
            <a:solidFill>
              <a:schemeClr val="tx1"/>
            </a:solidFill>
            <a:miter lim="800000"/>
            <a:headEnd/>
            <a:tailEnd/>
          </a:ln>
          <a:effectLst/>
        </p:spPr>
        <p:txBody>
          <a:bodyPr wrap="square">
            <a:spAutoFit/>
          </a:bodyPr>
          <a:lstStyle/>
          <a:p>
            <a:r>
              <a:rPr lang="es-CL" b="1" dirty="0"/>
              <a:t>KB =1/3 </a:t>
            </a:r>
            <a:r>
              <a:rPr lang="es-CL" b="1" dirty="0" err="1"/>
              <a:t>dz</a:t>
            </a:r>
            <a:r>
              <a:rPr lang="es-CL" b="1" dirty="0"/>
              <a:t> [(1) </a:t>
            </a:r>
            <a:r>
              <a:rPr lang="es-CL" b="1" dirty="0">
                <a:solidFill>
                  <a:srgbClr val="0070C0"/>
                </a:solidFill>
              </a:rPr>
              <a:t>(</a:t>
            </a:r>
            <a:r>
              <a:rPr lang="es-CL" b="1" dirty="0" err="1">
                <a:solidFill>
                  <a:srgbClr val="0070C0"/>
                </a:solidFill>
              </a:rPr>
              <a:t>z</a:t>
            </a:r>
            <a:r>
              <a:rPr lang="es-CL" b="1" baseline="-25000" dirty="0" err="1">
                <a:solidFill>
                  <a:srgbClr val="0070C0"/>
                </a:solidFill>
              </a:rPr>
              <a:t>o</a:t>
            </a:r>
            <a:r>
              <a:rPr lang="es-CL" b="1" dirty="0">
                <a:solidFill>
                  <a:srgbClr val="0070C0"/>
                </a:solidFill>
              </a:rPr>
              <a:t>) </a:t>
            </a:r>
            <a:r>
              <a:rPr lang="es-CL" b="1" dirty="0"/>
              <a:t>(</a:t>
            </a:r>
            <a:r>
              <a:rPr lang="es-CL" b="1" dirty="0" err="1"/>
              <a:t>A</a:t>
            </a:r>
            <a:r>
              <a:rPr lang="es-CL" b="1" baseline="-25000" dirty="0" err="1"/>
              <a:t>wpo</a:t>
            </a:r>
            <a:r>
              <a:rPr lang="es-CL" b="1" dirty="0"/>
              <a:t>) + 4 </a:t>
            </a:r>
            <a:r>
              <a:rPr lang="es-CL" b="1" dirty="0">
                <a:solidFill>
                  <a:srgbClr val="0070C0"/>
                </a:solidFill>
              </a:rPr>
              <a:t>(z</a:t>
            </a:r>
            <a:r>
              <a:rPr lang="es-CL" b="1" baseline="-25000" dirty="0">
                <a:solidFill>
                  <a:srgbClr val="0070C0"/>
                </a:solidFill>
              </a:rPr>
              <a:t>1</a:t>
            </a:r>
            <a:r>
              <a:rPr lang="es-CL" b="1" dirty="0">
                <a:solidFill>
                  <a:srgbClr val="0070C0"/>
                </a:solidFill>
              </a:rPr>
              <a:t>) </a:t>
            </a:r>
            <a:r>
              <a:rPr lang="es-CL" b="1" dirty="0"/>
              <a:t>(A</a:t>
            </a:r>
            <a:r>
              <a:rPr lang="es-CL" b="1" baseline="-25000" dirty="0"/>
              <a:t>wp1</a:t>
            </a:r>
            <a:r>
              <a:rPr lang="es-CL" b="1" dirty="0"/>
              <a:t>) + 2 </a:t>
            </a:r>
            <a:r>
              <a:rPr lang="es-CL" b="1" dirty="0">
                <a:solidFill>
                  <a:srgbClr val="0070C0"/>
                </a:solidFill>
              </a:rPr>
              <a:t>(z</a:t>
            </a:r>
            <a:r>
              <a:rPr lang="es-CL" b="1" baseline="-25000" dirty="0">
                <a:solidFill>
                  <a:srgbClr val="0070C0"/>
                </a:solidFill>
              </a:rPr>
              <a:t>2</a:t>
            </a:r>
            <a:r>
              <a:rPr lang="es-CL" b="1" dirty="0">
                <a:solidFill>
                  <a:srgbClr val="0070C0"/>
                </a:solidFill>
              </a:rPr>
              <a:t>) </a:t>
            </a:r>
            <a:r>
              <a:rPr lang="es-CL" b="1" dirty="0"/>
              <a:t>(A</a:t>
            </a:r>
            <a:r>
              <a:rPr lang="es-CL" b="1" baseline="-25000" dirty="0"/>
              <a:t>wp2</a:t>
            </a:r>
            <a:r>
              <a:rPr lang="es-CL" b="1" dirty="0"/>
              <a:t>) +… + </a:t>
            </a:r>
            <a:r>
              <a:rPr lang="es-CL" b="1" dirty="0">
                <a:solidFill>
                  <a:srgbClr val="0070C0"/>
                </a:solidFill>
              </a:rPr>
              <a:t>(</a:t>
            </a:r>
            <a:r>
              <a:rPr lang="es-CL" b="1" dirty="0" err="1">
                <a:solidFill>
                  <a:srgbClr val="0070C0"/>
                </a:solidFill>
              </a:rPr>
              <a:t>z</a:t>
            </a:r>
            <a:r>
              <a:rPr lang="es-CL" b="1" baseline="-25000" dirty="0" err="1">
                <a:solidFill>
                  <a:srgbClr val="0070C0"/>
                </a:solidFill>
              </a:rPr>
              <a:t>n</a:t>
            </a:r>
            <a:r>
              <a:rPr lang="es-CL" b="1" dirty="0">
                <a:solidFill>
                  <a:srgbClr val="0070C0"/>
                </a:solidFill>
              </a:rPr>
              <a:t>) </a:t>
            </a:r>
            <a:r>
              <a:rPr lang="es-CL" b="1" dirty="0"/>
              <a:t>(</a:t>
            </a:r>
            <a:r>
              <a:rPr lang="es-CL" b="1" dirty="0" err="1"/>
              <a:t>A</a:t>
            </a:r>
            <a:r>
              <a:rPr lang="es-CL" b="1" baseline="-25000" dirty="0" err="1"/>
              <a:t>wpn</a:t>
            </a:r>
            <a:r>
              <a:rPr lang="es-CL" b="1" dirty="0"/>
              <a:t>) ]/</a:t>
            </a:r>
            <a:r>
              <a:rPr lang="es-CL" sz="2000" b="1" dirty="0">
                <a:solidFill>
                  <a:srgbClr val="0070C0"/>
                </a:solidFill>
              </a:rPr>
              <a:t>volumen del casco sumergido</a:t>
            </a:r>
          </a:p>
        </p:txBody>
      </p:sp>
      <p:sp>
        <p:nvSpPr>
          <p:cNvPr id="303107" name="Text Box 3"/>
          <p:cNvSpPr txBox="1">
            <a:spLocks noChangeArrowheads="1"/>
          </p:cNvSpPr>
          <p:nvPr/>
        </p:nvSpPr>
        <p:spPr bwMode="auto">
          <a:xfrm>
            <a:off x="2727325" y="1103313"/>
            <a:ext cx="5729454" cy="369332"/>
          </a:xfrm>
          <a:prstGeom prst="rect">
            <a:avLst/>
          </a:prstGeom>
          <a:noFill/>
          <a:ln w="9525">
            <a:noFill/>
            <a:miter lim="800000"/>
            <a:headEnd/>
            <a:tailEnd/>
          </a:ln>
          <a:effectLst/>
        </p:spPr>
        <p:txBody>
          <a:bodyPr wrap="none">
            <a:spAutoFit/>
          </a:bodyPr>
          <a:lstStyle/>
          <a:p>
            <a:r>
              <a:rPr lang="es-CL" b="1"/>
              <a:t>Ahora se puede formular la ecuación de Simpson:</a:t>
            </a:r>
          </a:p>
        </p:txBody>
      </p:sp>
      <p:sp>
        <p:nvSpPr>
          <p:cNvPr id="303112" name="Text Box 8"/>
          <p:cNvSpPr txBox="1">
            <a:spLocks noChangeArrowheads="1"/>
          </p:cNvSpPr>
          <p:nvPr/>
        </p:nvSpPr>
        <p:spPr bwMode="auto">
          <a:xfrm>
            <a:off x="1766918" y="4191001"/>
            <a:ext cx="8686800" cy="1200329"/>
          </a:xfrm>
          <a:prstGeom prst="rect">
            <a:avLst/>
          </a:prstGeom>
          <a:noFill/>
          <a:ln w="9525">
            <a:noFill/>
            <a:miter lim="800000"/>
            <a:headEnd/>
            <a:tailEnd/>
          </a:ln>
          <a:effectLst/>
        </p:spPr>
        <p:txBody>
          <a:bodyPr>
            <a:spAutoFit/>
          </a:bodyPr>
          <a:lstStyle/>
          <a:p>
            <a:r>
              <a:rPr lang="es-CL" b="1" dirty="0"/>
              <a:t>Recuerde que los términos en </a:t>
            </a:r>
            <a:r>
              <a:rPr lang="es-CL" b="1" dirty="0">
                <a:solidFill>
                  <a:srgbClr val="0070C0"/>
                </a:solidFill>
              </a:rPr>
              <a:t>azul</a:t>
            </a:r>
            <a:r>
              <a:rPr lang="es-CL" b="1" dirty="0">
                <a:solidFill>
                  <a:schemeClr val="accent4"/>
                </a:solidFill>
              </a:rPr>
              <a:t> </a:t>
            </a:r>
            <a:r>
              <a:rPr lang="es-CL" b="1" dirty="0"/>
              <a:t>son los que hemos agregado para permitir que la regla de Simpson funcione para KB.  </a:t>
            </a:r>
          </a:p>
          <a:p>
            <a:endParaRPr lang="en-US" b="1" dirty="0"/>
          </a:p>
          <a:p>
            <a:r>
              <a:rPr lang="es-CL" b="1" dirty="0"/>
              <a:t>¡No olvide incluirlos en sus cálculos!</a:t>
            </a:r>
          </a:p>
        </p:txBody>
      </p:sp>
      <p:graphicFrame>
        <p:nvGraphicFramePr>
          <p:cNvPr id="303113" name="Object 9"/>
          <p:cNvGraphicFramePr>
            <a:graphicFrameLocks noChangeAspect="1"/>
          </p:cNvGraphicFramePr>
          <p:nvPr/>
        </p:nvGraphicFramePr>
        <p:xfrm>
          <a:off x="4419600" y="1676400"/>
          <a:ext cx="2565400" cy="1066800"/>
        </p:xfrm>
        <a:graphic>
          <a:graphicData uri="http://schemas.openxmlformats.org/presentationml/2006/ole">
            <mc:AlternateContent xmlns:mc="http://schemas.openxmlformats.org/markup-compatibility/2006">
              <mc:Choice xmlns:v="urn:schemas-microsoft-com:vml" Requires="v">
                <p:oleObj name="Equation" r:id="rId2" imgW="1130040" imgH="469800" progId="Equation.3">
                  <p:embed/>
                </p:oleObj>
              </mc:Choice>
              <mc:Fallback>
                <p:oleObj name="Equation" r:id="rId2" imgW="1130040" imgH="469800" progId="Equation.3">
                  <p:embed/>
                  <p:pic>
                    <p:nvPicPr>
                      <p:cNvPr id="303113" name="Object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1676400"/>
                        <a:ext cx="2565400" cy="1066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Text Box 2"/>
          <p:cNvSpPr txBox="1">
            <a:spLocks noChangeArrowheads="1"/>
          </p:cNvSpPr>
          <p:nvPr/>
        </p:nvSpPr>
        <p:spPr bwMode="auto">
          <a:xfrm>
            <a:off x="1766918" y="1071547"/>
            <a:ext cx="8686800" cy="1384995"/>
          </a:xfrm>
          <a:prstGeom prst="rect">
            <a:avLst/>
          </a:prstGeom>
          <a:noFill/>
          <a:ln w="9525">
            <a:noFill/>
            <a:miter lim="800000"/>
            <a:headEnd/>
            <a:tailEnd/>
          </a:ln>
          <a:effectLst/>
        </p:spPr>
        <p:txBody>
          <a:bodyPr>
            <a:spAutoFit/>
          </a:bodyPr>
          <a:lstStyle/>
          <a:p>
            <a:r>
              <a:rPr lang="es-CL"/>
              <a:t>Es el mismo procedimiento que para KB, solo que esta vez: </a:t>
            </a:r>
          </a:p>
          <a:p>
            <a:r>
              <a:rPr lang="es-CL" sz="1600"/>
              <a:t>  -</a:t>
            </a:r>
            <a:r>
              <a:rPr lang="es-CL"/>
              <a:t> </a:t>
            </a:r>
            <a:r>
              <a:rPr lang="es-CL" sz="1600"/>
              <a:t>En vez de utilizar las medidas en el eje z, se usan las del eje x.</a:t>
            </a:r>
          </a:p>
          <a:p>
            <a:r>
              <a:rPr lang="es-CL" sz="1600"/>
              <a:t>  - en vez de utilizar las áreas de los planos de agua, se usan las de las secciones</a:t>
            </a:r>
          </a:p>
          <a:p>
            <a:r>
              <a:rPr lang="es-CL" sz="1600"/>
              <a:t>  - El resultado indicará a qué distancia está el Centro de Boyantézque de la perpendicular de proa.</a:t>
            </a:r>
          </a:p>
        </p:txBody>
      </p:sp>
      <p:sp>
        <p:nvSpPr>
          <p:cNvPr id="304131" name="Rectangle 3"/>
          <p:cNvSpPr>
            <a:spLocks noChangeArrowheads="1"/>
          </p:cNvSpPr>
          <p:nvPr/>
        </p:nvSpPr>
        <p:spPr bwMode="auto">
          <a:xfrm>
            <a:off x="3524233" y="642918"/>
            <a:ext cx="5562741" cy="369332"/>
          </a:xfrm>
          <a:prstGeom prst="rect">
            <a:avLst/>
          </a:prstGeom>
          <a:noFill/>
          <a:ln w="9525">
            <a:noFill/>
            <a:miter lim="800000"/>
            <a:headEnd/>
            <a:tailEnd/>
          </a:ln>
          <a:effectLst/>
        </p:spPr>
        <p:txBody>
          <a:bodyPr wrap="none">
            <a:spAutoFit/>
          </a:bodyPr>
          <a:lstStyle/>
          <a:p>
            <a:r>
              <a:rPr lang="es-CL" u="sng"/>
              <a:t>Posición longitudinal del Centro de Boyantéz, LCB</a:t>
            </a:r>
          </a:p>
        </p:txBody>
      </p:sp>
      <mc:AlternateContent xmlns:mc="http://schemas.openxmlformats.org/markup-compatibility/2006" xmlns:a14="http://schemas.microsoft.com/office/drawing/2010/main">
        <mc:Choice Requires="a14">
          <p:sp>
            <p:nvSpPr>
              <p:cNvPr id="304142" name="Text Box 14"/>
              <p:cNvSpPr txBox="1">
                <a:spLocks noChangeArrowheads="1"/>
              </p:cNvSpPr>
              <p:nvPr/>
            </p:nvSpPr>
            <p:spPr bwMode="auto">
              <a:xfrm>
                <a:off x="1676400" y="4929198"/>
                <a:ext cx="8991600" cy="1477328"/>
              </a:xfrm>
              <a:prstGeom prst="rect">
                <a:avLst/>
              </a:prstGeom>
              <a:noFill/>
              <a:ln w="9525">
                <a:noFill/>
                <a:miter lim="800000"/>
                <a:headEnd/>
                <a:tailEnd/>
              </a:ln>
              <a:effectLst/>
            </p:spPr>
            <p:txBody>
              <a:bodyPr>
                <a:spAutoFit/>
              </a:bodyPr>
              <a:lstStyle/>
              <a:p>
                <a:r>
                  <a:rPr lang="es-CL" u="sng" dirty="0"/>
                  <a:t>donde</a:t>
                </a:r>
                <a:r>
                  <a:rPr lang="es-CL" dirty="0"/>
                  <a:t>:</a:t>
                </a:r>
              </a:p>
              <a:p>
                <a:r>
                  <a:rPr lang="es-CL" dirty="0"/>
                  <a:t>  - </a:t>
                </a:r>
                <a:r>
                  <a:rPr lang="es-CL" dirty="0" err="1"/>
                  <a:t>A</a:t>
                </a:r>
                <a:r>
                  <a:rPr lang="es-CL" baseline="-25000" dirty="0" err="1"/>
                  <a:t>secc</a:t>
                </a:r>
                <a:r>
                  <a:rPr lang="es-CL" dirty="0"/>
                  <a:t> es el área de la sección a una distancia z medida desde la perpendicular de proa (FP)</a:t>
                </a:r>
              </a:p>
              <a:p>
                <a:r>
                  <a:rPr lang="es-CL" dirty="0"/>
                  <a:t>  - x es la distancia de cada sección </a:t>
                </a:r>
                <a:r>
                  <a:rPr lang="es-CL" dirty="0" err="1"/>
                  <a:t>A</a:t>
                </a:r>
                <a:r>
                  <a:rPr lang="es-CL" baseline="-25000" dirty="0" err="1"/>
                  <a:t>sect</a:t>
                </a:r>
                <a:r>
                  <a:rPr lang="es-CL" dirty="0"/>
                  <a:t> desde el eje y.</a:t>
                </a:r>
              </a:p>
              <a:p>
                <a:r>
                  <a:rPr lang="es-CL" dirty="0"/>
                  <a:t>  - </a:t>
                </a:r>
                <a:r>
                  <a:rPr lang="es-CL" dirty="0" err="1"/>
                  <a:t>dx</a:t>
                </a:r>
                <a:r>
                  <a:rPr lang="es-CL" dirty="0"/>
                  <a:t> es e espaciamiento entre las secciones </a:t>
                </a:r>
                <a:r>
                  <a:rPr lang="es-CL" dirty="0" err="1"/>
                  <a:t>A</a:t>
                </a:r>
                <a:r>
                  <a:rPr lang="es-CL" baseline="-25000" dirty="0" err="1"/>
                  <a:t>sect</a:t>
                </a:r>
                <a:r>
                  <a:rPr lang="es-CL" dirty="0"/>
                  <a:t>, o </a:t>
                </a:r>
                <a14:m>
                  <m:oMath xmlns:m="http://schemas.openxmlformats.org/officeDocument/2006/math">
                    <m:r>
                      <a:rPr lang="es-CL" i="1" dirty="0" smtClean="0">
                        <a:latin typeface="Cambria Math" panose="02040503050406030204" pitchFamily="18" charset="0"/>
                        <a:ea typeface="Cambria Math" panose="02040503050406030204" pitchFamily="18" charset="0"/>
                      </a:rPr>
                      <m:t>∆</m:t>
                    </m:r>
                    <m:r>
                      <a:rPr lang="es-CL" i="1" dirty="0" smtClean="0">
                        <a:latin typeface="Cambria Math" panose="02040503050406030204" pitchFamily="18" charset="0"/>
                      </a:rPr>
                      <m:t>𝑥</m:t>
                    </m:r>
                  </m:oMath>
                </a14:m>
                <a:r>
                  <a:rPr lang="es-CL" dirty="0"/>
                  <a:t> la </a:t>
                </a:r>
                <a:r>
                  <a:rPr lang="es-CL" dirty="0" err="1"/>
                  <a:t>Ec</a:t>
                </a:r>
                <a:r>
                  <a:rPr lang="es-CL" dirty="0"/>
                  <a:t>. de Simpson.</a:t>
                </a:r>
              </a:p>
            </p:txBody>
          </p:sp>
        </mc:Choice>
        <mc:Fallback xmlns="">
          <p:sp>
            <p:nvSpPr>
              <p:cNvPr id="304142" name="Text Box 14"/>
              <p:cNvSpPr txBox="1">
                <a:spLocks noRot="1" noChangeAspect="1" noMove="1" noResize="1" noEditPoints="1" noAdjustHandles="1" noChangeArrowheads="1" noChangeShapeType="1" noTextEdit="1"/>
              </p:cNvSpPr>
              <p:nvPr/>
            </p:nvSpPr>
            <p:spPr bwMode="auto">
              <a:xfrm>
                <a:off x="1676400" y="4929198"/>
                <a:ext cx="8991600" cy="1477328"/>
              </a:xfrm>
              <a:prstGeom prst="rect">
                <a:avLst/>
              </a:prstGeom>
              <a:blipFill>
                <a:blip r:embed="rId2"/>
                <a:stretch>
                  <a:fillRect l="-542" t="-2479" r="-1085" b="-5785"/>
                </a:stretch>
              </a:blipFill>
              <a:ln w="9525">
                <a:noFill/>
                <a:miter lim="800000"/>
                <a:headEnd/>
                <a:tailEnd/>
              </a:ln>
              <a:effectLst/>
            </p:spPr>
            <p:txBody>
              <a:bodyPr/>
              <a:lstStyle/>
              <a:p>
                <a:r>
                  <a:rPr lang="es-CL">
                    <a:noFill/>
                  </a:rPr>
                  <a:t> </a:t>
                </a:r>
              </a:p>
            </p:txBody>
          </p:sp>
        </mc:Fallback>
      </mc:AlternateContent>
      <p:sp>
        <p:nvSpPr>
          <p:cNvPr id="304143" name="Text Box 15"/>
          <p:cNvSpPr txBox="1">
            <a:spLocks noChangeArrowheads="1"/>
          </p:cNvSpPr>
          <p:nvPr/>
        </p:nvSpPr>
        <p:spPr bwMode="auto">
          <a:xfrm>
            <a:off x="2727325" y="192088"/>
            <a:ext cx="1737976" cy="369332"/>
          </a:xfrm>
          <a:prstGeom prst="rect">
            <a:avLst/>
          </a:prstGeom>
          <a:noFill/>
          <a:ln w="9525">
            <a:noFill/>
            <a:miter lim="800000"/>
            <a:headEnd/>
            <a:tailEnd/>
          </a:ln>
          <a:effectLst/>
        </p:spPr>
        <p:txBody>
          <a:bodyPr wrap="none">
            <a:spAutoFit/>
          </a:bodyPr>
          <a:lstStyle/>
          <a:p>
            <a:r>
              <a:rPr lang="es-CL"/>
              <a:t>Y finalmente,…</a:t>
            </a:r>
          </a:p>
        </p:txBody>
      </p:sp>
      <p:grpSp>
        <p:nvGrpSpPr>
          <p:cNvPr id="67" name="66 Grupo"/>
          <p:cNvGrpSpPr/>
          <p:nvPr/>
        </p:nvGrpSpPr>
        <p:grpSpPr>
          <a:xfrm>
            <a:off x="2452663" y="2574935"/>
            <a:ext cx="4509745" cy="2214364"/>
            <a:chOff x="2362200" y="2360613"/>
            <a:chExt cx="4509745" cy="2214364"/>
          </a:xfrm>
        </p:grpSpPr>
        <p:sp>
          <p:nvSpPr>
            <p:cNvPr id="304132" name="Line 4"/>
            <p:cNvSpPr>
              <a:spLocks noChangeShapeType="1"/>
            </p:cNvSpPr>
            <p:nvPr/>
          </p:nvSpPr>
          <p:spPr bwMode="auto">
            <a:xfrm>
              <a:off x="2787650" y="2590800"/>
              <a:ext cx="0" cy="1447800"/>
            </a:xfrm>
            <a:prstGeom prst="line">
              <a:avLst/>
            </a:prstGeom>
            <a:noFill/>
            <a:ln w="9525">
              <a:solidFill>
                <a:srgbClr val="FF5050"/>
              </a:solidFill>
              <a:round/>
              <a:headEnd/>
              <a:tailEnd/>
            </a:ln>
            <a:effectLst/>
          </p:spPr>
          <p:txBody>
            <a:bodyPr/>
            <a:lstStyle/>
            <a:p>
              <a:endParaRPr lang="es-CL"/>
            </a:p>
          </p:txBody>
        </p:sp>
        <p:sp>
          <p:nvSpPr>
            <p:cNvPr id="304133" name="Line 5"/>
            <p:cNvSpPr>
              <a:spLocks noChangeShapeType="1"/>
            </p:cNvSpPr>
            <p:nvPr/>
          </p:nvSpPr>
          <p:spPr bwMode="auto">
            <a:xfrm>
              <a:off x="2787650" y="4038600"/>
              <a:ext cx="3352800" cy="0"/>
            </a:xfrm>
            <a:prstGeom prst="line">
              <a:avLst/>
            </a:prstGeom>
            <a:noFill/>
            <a:ln w="9525">
              <a:solidFill>
                <a:srgbClr val="FF5050"/>
              </a:solidFill>
              <a:round/>
              <a:headEnd/>
              <a:tailEnd/>
            </a:ln>
            <a:effectLst/>
          </p:spPr>
          <p:txBody>
            <a:bodyPr/>
            <a:lstStyle/>
            <a:p>
              <a:endParaRPr lang="es-CL"/>
            </a:p>
          </p:txBody>
        </p:sp>
        <p:sp>
          <p:nvSpPr>
            <p:cNvPr id="304134" name="Line 6"/>
            <p:cNvSpPr>
              <a:spLocks noChangeShapeType="1"/>
            </p:cNvSpPr>
            <p:nvPr/>
          </p:nvSpPr>
          <p:spPr bwMode="auto">
            <a:xfrm flipV="1">
              <a:off x="2787650" y="2667000"/>
              <a:ext cx="1936750" cy="1371600"/>
            </a:xfrm>
            <a:prstGeom prst="line">
              <a:avLst/>
            </a:prstGeom>
            <a:noFill/>
            <a:ln w="9525">
              <a:solidFill>
                <a:srgbClr val="FF5050"/>
              </a:solidFill>
              <a:round/>
              <a:headEnd/>
              <a:tailEnd/>
            </a:ln>
            <a:effectLst/>
          </p:spPr>
          <p:txBody>
            <a:bodyPr/>
            <a:lstStyle/>
            <a:p>
              <a:endParaRPr lang="es-CL"/>
            </a:p>
          </p:txBody>
        </p:sp>
        <p:sp>
          <p:nvSpPr>
            <p:cNvPr id="304135" name="Text Box 7"/>
            <p:cNvSpPr txBox="1">
              <a:spLocks noChangeArrowheads="1"/>
            </p:cNvSpPr>
            <p:nvPr/>
          </p:nvSpPr>
          <p:spPr bwMode="auto">
            <a:xfrm>
              <a:off x="6140450" y="3822700"/>
              <a:ext cx="320922" cy="369332"/>
            </a:xfrm>
            <a:prstGeom prst="rect">
              <a:avLst/>
            </a:prstGeom>
            <a:noFill/>
            <a:ln w="9525">
              <a:noFill/>
              <a:miter lim="800000"/>
              <a:headEnd/>
              <a:tailEnd/>
            </a:ln>
            <a:effectLst/>
          </p:spPr>
          <p:txBody>
            <a:bodyPr wrap="none">
              <a:spAutoFit/>
            </a:bodyPr>
            <a:lstStyle/>
            <a:p>
              <a:r>
                <a:rPr lang="es-CL" i="1"/>
                <a:t>x</a:t>
              </a:r>
            </a:p>
          </p:txBody>
        </p:sp>
        <p:sp>
          <p:nvSpPr>
            <p:cNvPr id="304136" name="Text Box 8"/>
            <p:cNvSpPr txBox="1">
              <a:spLocks noChangeArrowheads="1"/>
            </p:cNvSpPr>
            <p:nvPr/>
          </p:nvSpPr>
          <p:spPr bwMode="auto">
            <a:xfrm>
              <a:off x="4743450" y="2436813"/>
              <a:ext cx="303288" cy="369332"/>
            </a:xfrm>
            <a:prstGeom prst="rect">
              <a:avLst/>
            </a:prstGeom>
            <a:noFill/>
            <a:ln w="9525">
              <a:noFill/>
              <a:miter lim="800000"/>
              <a:headEnd/>
              <a:tailEnd/>
            </a:ln>
            <a:effectLst/>
          </p:spPr>
          <p:txBody>
            <a:bodyPr wrap="none">
              <a:spAutoFit/>
            </a:bodyPr>
            <a:lstStyle/>
            <a:p>
              <a:r>
                <a:rPr lang="es-CL" i="1"/>
                <a:t>y</a:t>
              </a:r>
            </a:p>
          </p:txBody>
        </p:sp>
        <p:sp>
          <p:nvSpPr>
            <p:cNvPr id="304137" name="Text Box 9"/>
            <p:cNvSpPr txBox="1">
              <a:spLocks noChangeArrowheads="1"/>
            </p:cNvSpPr>
            <p:nvPr/>
          </p:nvSpPr>
          <p:spPr bwMode="auto">
            <a:xfrm>
              <a:off x="2590800" y="2360613"/>
              <a:ext cx="306494" cy="369332"/>
            </a:xfrm>
            <a:prstGeom prst="rect">
              <a:avLst/>
            </a:prstGeom>
            <a:noFill/>
            <a:ln w="9525">
              <a:noFill/>
              <a:miter lim="800000"/>
              <a:headEnd/>
              <a:tailEnd/>
            </a:ln>
            <a:effectLst/>
          </p:spPr>
          <p:txBody>
            <a:bodyPr wrap="none">
              <a:spAutoFit/>
            </a:bodyPr>
            <a:lstStyle/>
            <a:p>
              <a:r>
                <a:rPr lang="es-CL" i="1"/>
                <a:t>z</a:t>
              </a:r>
            </a:p>
          </p:txBody>
        </p:sp>
        <p:sp>
          <p:nvSpPr>
            <p:cNvPr id="304144" name="Line 16"/>
            <p:cNvSpPr>
              <a:spLocks noChangeShapeType="1"/>
            </p:cNvSpPr>
            <p:nvPr/>
          </p:nvSpPr>
          <p:spPr bwMode="auto">
            <a:xfrm flipH="1">
              <a:off x="2362200" y="4114800"/>
              <a:ext cx="381000" cy="228600"/>
            </a:xfrm>
            <a:prstGeom prst="line">
              <a:avLst/>
            </a:prstGeom>
            <a:noFill/>
            <a:ln w="9525">
              <a:solidFill>
                <a:schemeClr val="tx1"/>
              </a:solidFill>
              <a:round/>
              <a:headEnd/>
              <a:tailEnd/>
            </a:ln>
            <a:effectLst/>
          </p:spPr>
          <p:txBody>
            <a:bodyPr/>
            <a:lstStyle/>
            <a:p>
              <a:endParaRPr lang="es-CL"/>
            </a:p>
          </p:txBody>
        </p:sp>
        <p:sp>
          <p:nvSpPr>
            <p:cNvPr id="304145" name="Line 17"/>
            <p:cNvSpPr>
              <a:spLocks noChangeShapeType="1"/>
            </p:cNvSpPr>
            <p:nvPr/>
          </p:nvSpPr>
          <p:spPr bwMode="auto">
            <a:xfrm flipH="1">
              <a:off x="3962400" y="4114800"/>
              <a:ext cx="381000" cy="228600"/>
            </a:xfrm>
            <a:prstGeom prst="line">
              <a:avLst/>
            </a:prstGeom>
            <a:noFill/>
            <a:ln w="9525">
              <a:solidFill>
                <a:schemeClr val="tx1"/>
              </a:solidFill>
              <a:round/>
              <a:headEnd/>
              <a:tailEnd/>
            </a:ln>
            <a:effectLst/>
          </p:spPr>
          <p:txBody>
            <a:bodyPr/>
            <a:lstStyle/>
            <a:p>
              <a:endParaRPr lang="es-CL"/>
            </a:p>
          </p:txBody>
        </p:sp>
        <p:grpSp>
          <p:nvGrpSpPr>
            <p:cNvPr id="2" name="Group 18"/>
            <p:cNvGrpSpPr>
              <a:grpSpLocks/>
            </p:cNvGrpSpPr>
            <p:nvPr/>
          </p:nvGrpSpPr>
          <p:grpSpPr bwMode="auto">
            <a:xfrm>
              <a:off x="3733800" y="2895600"/>
              <a:ext cx="533400" cy="1143000"/>
              <a:chOff x="576" y="2352"/>
              <a:chExt cx="336" cy="720"/>
            </a:xfrm>
          </p:grpSpPr>
          <p:sp>
            <p:nvSpPr>
              <p:cNvPr id="304147" name="Line 19"/>
              <p:cNvSpPr>
                <a:spLocks noChangeShapeType="1"/>
              </p:cNvSpPr>
              <p:nvPr/>
            </p:nvSpPr>
            <p:spPr bwMode="auto">
              <a:xfrm flipH="1">
                <a:off x="576" y="2352"/>
                <a:ext cx="336" cy="240"/>
              </a:xfrm>
              <a:prstGeom prst="line">
                <a:avLst/>
              </a:prstGeom>
              <a:noFill/>
              <a:ln w="9525">
                <a:solidFill>
                  <a:schemeClr val="tx1"/>
                </a:solidFill>
                <a:round/>
                <a:headEnd/>
                <a:tailEnd/>
              </a:ln>
              <a:effectLst/>
            </p:spPr>
            <p:txBody>
              <a:bodyPr/>
              <a:lstStyle/>
              <a:p>
                <a:endParaRPr lang="es-CL"/>
              </a:p>
            </p:txBody>
          </p:sp>
          <p:sp>
            <p:nvSpPr>
              <p:cNvPr id="304148" name="Line 20"/>
              <p:cNvSpPr>
                <a:spLocks noChangeShapeType="1"/>
              </p:cNvSpPr>
              <p:nvPr/>
            </p:nvSpPr>
            <p:spPr bwMode="auto">
              <a:xfrm>
                <a:off x="576" y="2592"/>
                <a:ext cx="192" cy="432"/>
              </a:xfrm>
              <a:prstGeom prst="line">
                <a:avLst/>
              </a:prstGeom>
              <a:noFill/>
              <a:ln w="9525">
                <a:solidFill>
                  <a:schemeClr val="tx1"/>
                </a:solidFill>
                <a:round/>
                <a:headEnd/>
                <a:tailEnd/>
              </a:ln>
              <a:effectLst/>
            </p:spPr>
            <p:txBody>
              <a:bodyPr/>
              <a:lstStyle/>
              <a:p>
                <a:endParaRPr lang="es-CL"/>
              </a:p>
            </p:txBody>
          </p:sp>
          <p:sp>
            <p:nvSpPr>
              <p:cNvPr id="304149" name="Line 21"/>
              <p:cNvSpPr>
                <a:spLocks noChangeShapeType="1"/>
              </p:cNvSpPr>
              <p:nvPr/>
            </p:nvSpPr>
            <p:spPr bwMode="auto">
              <a:xfrm>
                <a:off x="768" y="3024"/>
                <a:ext cx="96" cy="48"/>
              </a:xfrm>
              <a:prstGeom prst="line">
                <a:avLst/>
              </a:prstGeom>
              <a:noFill/>
              <a:ln w="9525">
                <a:solidFill>
                  <a:schemeClr val="tx1"/>
                </a:solidFill>
                <a:round/>
                <a:headEnd/>
                <a:tailEnd/>
              </a:ln>
              <a:effectLst/>
            </p:spPr>
            <p:txBody>
              <a:bodyPr/>
              <a:lstStyle/>
              <a:p>
                <a:endParaRPr lang="es-CL"/>
              </a:p>
            </p:txBody>
          </p:sp>
          <p:sp>
            <p:nvSpPr>
              <p:cNvPr id="304150" name="Line 22"/>
              <p:cNvSpPr>
                <a:spLocks noChangeShapeType="1"/>
              </p:cNvSpPr>
              <p:nvPr/>
            </p:nvSpPr>
            <p:spPr bwMode="auto">
              <a:xfrm>
                <a:off x="912" y="2352"/>
                <a:ext cx="0" cy="528"/>
              </a:xfrm>
              <a:prstGeom prst="line">
                <a:avLst/>
              </a:prstGeom>
              <a:noFill/>
              <a:ln w="9525">
                <a:solidFill>
                  <a:schemeClr val="tx1"/>
                </a:solidFill>
                <a:round/>
                <a:headEnd/>
                <a:tailEnd/>
              </a:ln>
              <a:effectLst/>
            </p:spPr>
            <p:txBody>
              <a:bodyPr/>
              <a:lstStyle/>
              <a:p>
                <a:endParaRPr lang="es-CL"/>
              </a:p>
            </p:txBody>
          </p:sp>
          <p:sp>
            <p:nvSpPr>
              <p:cNvPr id="304151" name="Line 23"/>
              <p:cNvSpPr>
                <a:spLocks noChangeShapeType="1"/>
              </p:cNvSpPr>
              <p:nvPr/>
            </p:nvSpPr>
            <p:spPr bwMode="auto">
              <a:xfrm flipH="1">
                <a:off x="864" y="2880"/>
                <a:ext cx="48" cy="192"/>
              </a:xfrm>
              <a:prstGeom prst="line">
                <a:avLst/>
              </a:prstGeom>
              <a:noFill/>
              <a:ln w="9525">
                <a:solidFill>
                  <a:schemeClr val="tx1"/>
                </a:solidFill>
                <a:round/>
                <a:headEnd/>
                <a:tailEnd/>
              </a:ln>
              <a:effectLst/>
            </p:spPr>
            <p:txBody>
              <a:bodyPr/>
              <a:lstStyle/>
              <a:p>
                <a:endParaRPr lang="es-CL"/>
              </a:p>
            </p:txBody>
          </p:sp>
        </p:grpSp>
        <p:grpSp>
          <p:nvGrpSpPr>
            <p:cNvPr id="3" name="Group 24"/>
            <p:cNvGrpSpPr>
              <a:grpSpLocks/>
            </p:cNvGrpSpPr>
            <p:nvPr/>
          </p:nvGrpSpPr>
          <p:grpSpPr bwMode="auto">
            <a:xfrm>
              <a:off x="4038600" y="2895600"/>
              <a:ext cx="533400" cy="1066800"/>
              <a:chOff x="576" y="2352"/>
              <a:chExt cx="336" cy="720"/>
            </a:xfrm>
          </p:grpSpPr>
          <p:sp>
            <p:nvSpPr>
              <p:cNvPr id="304153" name="Line 25"/>
              <p:cNvSpPr>
                <a:spLocks noChangeShapeType="1"/>
              </p:cNvSpPr>
              <p:nvPr/>
            </p:nvSpPr>
            <p:spPr bwMode="auto">
              <a:xfrm flipH="1">
                <a:off x="576" y="2352"/>
                <a:ext cx="336" cy="240"/>
              </a:xfrm>
              <a:prstGeom prst="line">
                <a:avLst/>
              </a:prstGeom>
              <a:noFill/>
              <a:ln w="9525">
                <a:solidFill>
                  <a:schemeClr val="accent2"/>
                </a:solidFill>
                <a:round/>
                <a:headEnd/>
                <a:tailEnd/>
              </a:ln>
              <a:effectLst/>
            </p:spPr>
            <p:txBody>
              <a:bodyPr/>
              <a:lstStyle/>
              <a:p>
                <a:endParaRPr lang="es-CL"/>
              </a:p>
            </p:txBody>
          </p:sp>
          <p:sp>
            <p:nvSpPr>
              <p:cNvPr id="304154" name="Line 26"/>
              <p:cNvSpPr>
                <a:spLocks noChangeShapeType="1"/>
              </p:cNvSpPr>
              <p:nvPr/>
            </p:nvSpPr>
            <p:spPr bwMode="auto">
              <a:xfrm>
                <a:off x="576" y="2592"/>
                <a:ext cx="192" cy="432"/>
              </a:xfrm>
              <a:prstGeom prst="line">
                <a:avLst/>
              </a:prstGeom>
              <a:noFill/>
              <a:ln w="9525">
                <a:solidFill>
                  <a:schemeClr val="accent2"/>
                </a:solidFill>
                <a:round/>
                <a:headEnd/>
                <a:tailEnd/>
              </a:ln>
              <a:effectLst/>
            </p:spPr>
            <p:txBody>
              <a:bodyPr/>
              <a:lstStyle/>
              <a:p>
                <a:endParaRPr lang="es-CL"/>
              </a:p>
            </p:txBody>
          </p:sp>
          <p:sp>
            <p:nvSpPr>
              <p:cNvPr id="304155" name="Line 27"/>
              <p:cNvSpPr>
                <a:spLocks noChangeShapeType="1"/>
              </p:cNvSpPr>
              <p:nvPr/>
            </p:nvSpPr>
            <p:spPr bwMode="auto">
              <a:xfrm>
                <a:off x="768" y="3024"/>
                <a:ext cx="96" cy="48"/>
              </a:xfrm>
              <a:prstGeom prst="line">
                <a:avLst/>
              </a:prstGeom>
              <a:noFill/>
              <a:ln w="9525">
                <a:solidFill>
                  <a:schemeClr val="accent2"/>
                </a:solidFill>
                <a:round/>
                <a:headEnd/>
                <a:tailEnd/>
              </a:ln>
              <a:effectLst/>
            </p:spPr>
            <p:txBody>
              <a:bodyPr/>
              <a:lstStyle/>
              <a:p>
                <a:endParaRPr lang="es-CL"/>
              </a:p>
            </p:txBody>
          </p:sp>
          <p:sp>
            <p:nvSpPr>
              <p:cNvPr id="304156" name="Line 28"/>
              <p:cNvSpPr>
                <a:spLocks noChangeShapeType="1"/>
              </p:cNvSpPr>
              <p:nvPr/>
            </p:nvSpPr>
            <p:spPr bwMode="auto">
              <a:xfrm>
                <a:off x="912" y="2352"/>
                <a:ext cx="0" cy="528"/>
              </a:xfrm>
              <a:prstGeom prst="line">
                <a:avLst/>
              </a:prstGeom>
              <a:noFill/>
              <a:ln w="9525">
                <a:solidFill>
                  <a:schemeClr val="accent2"/>
                </a:solidFill>
                <a:round/>
                <a:headEnd/>
                <a:tailEnd/>
              </a:ln>
              <a:effectLst/>
            </p:spPr>
            <p:txBody>
              <a:bodyPr/>
              <a:lstStyle/>
              <a:p>
                <a:endParaRPr lang="es-CL"/>
              </a:p>
            </p:txBody>
          </p:sp>
          <p:sp>
            <p:nvSpPr>
              <p:cNvPr id="304157" name="Line 29"/>
              <p:cNvSpPr>
                <a:spLocks noChangeShapeType="1"/>
              </p:cNvSpPr>
              <p:nvPr/>
            </p:nvSpPr>
            <p:spPr bwMode="auto">
              <a:xfrm flipH="1">
                <a:off x="864" y="2880"/>
                <a:ext cx="48" cy="192"/>
              </a:xfrm>
              <a:prstGeom prst="line">
                <a:avLst/>
              </a:prstGeom>
              <a:noFill/>
              <a:ln w="9525">
                <a:solidFill>
                  <a:schemeClr val="accent2"/>
                </a:solidFill>
                <a:round/>
                <a:headEnd/>
                <a:tailEnd/>
              </a:ln>
              <a:effectLst/>
            </p:spPr>
            <p:txBody>
              <a:bodyPr/>
              <a:lstStyle/>
              <a:p>
                <a:endParaRPr lang="es-CL"/>
              </a:p>
            </p:txBody>
          </p:sp>
        </p:grpSp>
        <p:grpSp>
          <p:nvGrpSpPr>
            <p:cNvPr id="4" name="Group 30"/>
            <p:cNvGrpSpPr>
              <a:grpSpLocks/>
            </p:cNvGrpSpPr>
            <p:nvPr/>
          </p:nvGrpSpPr>
          <p:grpSpPr bwMode="auto">
            <a:xfrm>
              <a:off x="4343400" y="2895600"/>
              <a:ext cx="533400" cy="990600"/>
              <a:chOff x="576" y="2352"/>
              <a:chExt cx="336" cy="720"/>
            </a:xfrm>
          </p:grpSpPr>
          <p:sp>
            <p:nvSpPr>
              <p:cNvPr id="304159" name="Line 31"/>
              <p:cNvSpPr>
                <a:spLocks noChangeShapeType="1"/>
              </p:cNvSpPr>
              <p:nvPr/>
            </p:nvSpPr>
            <p:spPr bwMode="auto">
              <a:xfrm flipH="1">
                <a:off x="576" y="2352"/>
                <a:ext cx="336" cy="240"/>
              </a:xfrm>
              <a:prstGeom prst="line">
                <a:avLst/>
              </a:prstGeom>
              <a:noFill/>
              <a:ln w="9525">
                <a:solidFill>
                  <a:schemeClr val="tx1"/>
                </a:solidFill>
                <a:round/>
                <a:headEnd/>
                <a:tailEnd/>
              </a:ln>
              <a:effectLst/>
            </p:spPr>
            <p:txBody>
              <a:bodyPr/>
              <a:lstStyle/>
              <a:p>
                <a:endParaRPr lang="es-CL"/>
              </a:p>
            </p:txBody>
          </p:sp>
          <p:sp>
            <p:nvSpPr>
              <p:cNvPr id="304160" name="Line 32"/>
              <p:cNvSpPr>
                <a:spLocks noChangeShapeType="1"/>
              </p:cNvSpPr>
              <p:nvPr/>
            </p:nvSpPr>
            <p:spPr bwMode="auto">
              <a:xfrm>
                <a:off x="576" y="2592"/>
                <a:ext cx="192" cy="432"/>
              </a:xfrm>
              <a:prstGeom prst="line">
                <a:avLst/>
              </a:prstGeom>
              <a:noFill/>
              <a:ln w="9525">
                <a:solidFill>
                  <a:schemeClr val="tx1"/>
                </a:solidFill>
                <a:round/>
                <a:headEnd/>
                <a:tailEnd/>
              </a:ln>
              <a:effectLst/>
            </p:spPr>
            <p:txBody>
              <a:bodyPr/>
              <a:lstStyle/>
              <a:p>
                <a:endParaRPr lang="es-CL"/>
              </a:p>
            </p:txBody>
          </p:sp>
          <p:sp>
            <p:nvSpPr>
              <p:cNvPr id="304161" name="Line 33"/>
              <p:cNvSpPr>
                <a:spLocks noChangeShapeType="1"/>
              </p:cNvSpPr>
              <p:nvPr/>
            </p:nvSpPr>
            <p:spPr bwMode="auto">
              <a:xfrm>
                <a:off x="768" y="3024"/>
                <a:ext cx="96" cy="48"/>
              </a:xfrm>
              <a:prstGeom prst="line">
                <a:avLst/>
              </a:prstGeom>
              <a:noFill/>
              <a:ln w="9525">
                <a:solidFill>
                  <a:schemeClr val="tx1"/>
                </a:solidFill>
                <a:round/>
                <a:headEnd/>
                <a:tailEnd/>
              </a:ln>
              <a:effectLst/>
            </p:spPr>
            <p:txBody>
              <a:bodyPr/>
              <a:lstStyle/>
              <a:p>
                <a:endParaRPr lang="es-CL"/>
              </a:p>
            </p:txBody>
          </p:sp>
          <p:sp>
            <p:nvSpPr>
              <p:cNvPr id="304162" name="Line 34"/>
              <p:cNvSpPr>
                <a:spLocks noChangeShapeType="1"/>
              </p:cNvSpPr>
              <p:nvPr/>
            </p:nvSpPr>
            <p:spPr bwMode="auto">
              <a:xfrm>
                <a:off x="912" y="2352"/>
                <a:ext cx="0" cy="528"/>
              </a:xfrm>
              <a:prstGeom prst="line">
                <a:avLst/>
              </a:prstGeom>
              <a:noFill/>
              <a:ln w="9525">
                <a:solidFill>
                  <a:schemeClr val="tx1"/>
                </a:solidFill>
                <a:round/>
                <a:headEnd/>
                <a:tailEnd/>
              </a:ln>
              <a:effectLst/>
            </p:spPr>
            <p:txBody>
              <a:bodyPr/>
              <a:lstStyle/>
              <a:p>
                <a:endParaRPr lang="es-CL"/>
              </a:p>
            </p:txBody>
          </p:sp>
          <p:sp>
            <p:nvSpPr>
              <p:cNvPr id="304163" name="Line 35"/>
              <p:cNvSpPr>
                <a:spLocks noChangeShapeType="1"/>
              </p:cNvSpPr>
              <p:nvPr/>
            </p:nvSpPr>
            <p:spPr bwMode="auto">
              <a:xfrm flipH="1">
                <a:off x="864" y="2880"/>
                <a:ext cx="48" cy="192"/>
              </a:xfrm>
              <a:prstGeom prst="line">
                <a:avLst/>
              </a:prstGeom>
              <a:noFill/>
              <a:ln w="9525">
                <a:solidFill>
                  <a:schemeClr val="tx1"/>
                </a:solidFill>
                <a:round/>
                <a:headEnd/>
                <a:tailEnd/>
              </a:ln>
              <a:effectLst/>
            </p:spPr>
            <p:txBody>
              <a:bodyPr/>
              <a:lstStyle/>
              <a:p>
                <a:endParaRPr lang="es-CL"/>
              </a:p>
            </p:txBody>
          </p:sp>
        </p:grpSp>
        <p:grpSp>
          <p:nvGrpSpPr>
            <p:cNvPr id="5" name="Group 36"/>
            <p:cNvGrpSpPr>
              <a:grpSpLocks/>
            </p:cNvGrpSpPr>
            <p:nvPr/>
          </p:nvGrpSpPr>
          <p:grpSpPr bwMode="auto">
            <a:xfrm>
              <a:off x="3352800" y="2895600"/>
              <a:ext cx="533400" cy="1143000"/>
              <a:chOff x="576" y="2352"/>
              <a:chExt cx="336" cy="720"/>
            </a:xfrm>
          </p:grpSpPr>
          <p:sp>
            <p:nvSpPr>
              <p:cNvPr id="304165" name="Line 37"/>
              <p:cNvSpPr>
                <a:spLocks noChangeShapeType="1"/>
              </p:cNvSpPr>
              <p:nvPr/>
            </p:nvSpPr>
            <p:spPr bwMode="auto">
              <a:xfrm flipH="1">
                <a:off x="576" y="2352"/>
                <a:ext cx="336" cy="240"/>
              </a:xfrm>
              <a:prstGeom prst="line">
                <a:avLst/>
              </a:prstGeom>
              <a:noFill/>
              <a:ln w="9525">
                <a:solidFill>
                  <a:schemeClr val="accent2"/>
                </a:solidFill>
                <a:round/>
                <a:headEnd/>
                <a:tailEnd/>
              </a:ln>
              <a:effectLst/>
            </p:spPr>
            <p:txBody>
              <a:bodyPr/>
              <a:lstStyle/>
              <a:p>
                <a:endParaRPr lang="es-CL"/>
              </a:p>
            </p:txBody>
          </p:sp>
          <p:sp>
            <p:nvSpPr>
              <p:cNvPr id="304166" name="Line 38"/>
              <p:cNvSpPr>
                <a:spLocks noChangeShapeType="1"/>
              </p:cNvSpPr>
              <p:nvPr/>
            </p:nvSpPr>
            <p:spPr bwMode="auto">
              <a:xfrm>
                <a:off x="576" y="2592"/>
                <a:ext cx="192" cy="432"/>
              </a:xfrm>
              <a:prstGeom prst="line">
                <a:avLst/>
              </a:prstGeom>
              <a:noFill/>
              <a:ln w="9525">
                <a:solidFill>
                  <a:schemeClr val="accent2"/>
                </a:solidFill>
                <a:round/>
                <a:headEnd/>
                <a:tailEnd/>
              </a:ln>
              <a:effectLst/>
            </p:spPr>
            <p:txBody>
              <a:bodyPr/>
              <a:lstStyle/>
              <a:p>
                <a:endParaRPr lang="es-CL"/>
              </a:p>
            </p:txBody>
          </p:sp>
          <p:sp>
            <p:nvSpPr>
              <p:cNvPr id="304167" name="Line 39"/>
              <p:cNvSpPr>
                <a:spLocks noChangeShapeType="1"/>
              </p:cNvSpPr>
              <p:nvPr/>
            </p:nvSpPr>
            <p:spPr bwMode="auto">
              <a:xfrm>
                <a:off x="768" y="3024"/>
                <a:ext cx="96" cy="48"/>
              </a:xfrm>
              <a:prstGeom prst="line">
                <a:avLst/>
              </a:prstGeom>
              <a:noFill/>
              <a:ln w="9525">
                <a:solidFill>
                  <a:schemeClr val="accent2"/>
                </a:solidFill>
                <a:round/>
                <a:headEnd/>
                <a:tailEnd/>
              </a:ln>
              <a:effectLst/>
            </p:spPr>
            <p:txBody>
              <a:bodyPr/>
              <a:lstStyle/>
              <a:p>
                <a:endParaRPr lang="es-CL"/>
              </a:p>
            </p:txBody>
          </p:sp>
          <p:sp>
            <p:nvSpPr>
              <p:cNvPr id="304168" name="Line 40"/>
              <p:cNvSpPr>
                <a:spLocks noChangeShapeType="1"/>
              </p:cNvSpPr>
              <p:nvPr/>
            </p:nvSpPr>
            <p:spPr bwMode="auto">
              <a:xfrm>
                <a:off x="912" y="2352"/>
                <a:ext cx="0" cy="528"/>
              </a:xfrm>
              <a:prstGeom prst="line">
                <a:avLst/>
              </a:prstGeom>
              <a:noFill/>
              <a:ln w="9525">
                <a:solidFill>
                  <a:schemeClr val="accent2"/>
                </a:solidFill>
                <a:round/>
                <a:headEnd/>
                <a:tailEnd/>
              </a:ln>
              <a:effectLst/>
            </p:spPr>
            <p:txBody>
              <a:bodyPr/>
              <a:lstStyle/>
              <a:p>
                <a:endParaRPr lang="es-CL"/>
              </a:p>
            </p:txBody>
          </p:sp>
          <p:sp>
            <p:nvSpPr>
              <p:cNvPr id="304169" name="Line 41"/>
              <p:cNvSpPr>
                <a:spLocks noChangeShapeType="1"/>
              </p:cNvSpPr>
              <p:nvPr/>
            </p:nvSpPr>
            <p:spPr bwMode="auto">
              <a:xfrm flipH="1">
                <a:off x="864" y="2880"/>
                <a:ext cx="48" cy="192"/>
              </a:xfrm>
              <a:prstGeom prst="line">
                <a:avLst/>
              </a:prstGeom>
              <a:noFill/>
              <a:ln w="9525">
                <a:solidFill>
                  <a:schemeClr val="accent2"/>
                </a:solidFill>
                <a:round/>
                <a:headEnd/>
                <a:tailEnd/>
              </a:ln>
              <a:effectLst/>
            </p:spPr>
            <p:txBody>
              <a:bodyPr/>
              <a:lstStyle/>
              <a:p>
                <a:endParaRPr lang="es-CL"/>
              </a:p>
            </p:txBody>
          </p:sp>
        </p:grpSp>
        <p:grpSp>
          <p:nvGrpSpPr>
            <p:cNvPr id="6" name="Group 42"/>
            <p:cNvGrpSpPr>
              <a:grpSpLocks/>
            </p:cNvGrpSpPr>
            <p:nvPr/>
          </p:nvGrpSpPr>
          <p:grpSpPr bwMode="auto">
            <a:xfrm>
              <a:off x="3048000" y="2895600"/>
              <a:ext cx="457200" cy="838200"/>
              <a:chOff x="576" y="2352"/>
              <a:chExt cx="336" cy="720"/>
            </a:xfrm>
          </p:grpSpPr>
          <p:sp>
            <p:nvSpPr>
              <p:cNvPr id="304171" name="Line 43"/>
              <p:cNvSpPr>
                <a:spLocks noChangeShapeType="1"/>
              </p:cNvSpPr>
              <p:nvPr/>
            </p:nvSpPr>
            <p:spPr bwMode="auto">
              <a:xfrm flipH="1">
                <a:off x="576" y="2352"/>
                <a:ext cx="336" cy="240"/>
              </a:xfrm>
              <a:prstGeom prst="line">
                <a:avLst/>
              </a:prstGeom>
              <a:noFill/>
              <a:ln w="9525">
                <a:solidFill>
                  <a:schemeClr val="tx1"/>
                </a:solidFill>
                <a:round/>
                <a:headEnd/>
                <a:tailEnd/>
              </a:ln>
              <a:effectLst/>
            </p:spPr>
            <p:txBody>
              <a:bodyPr/>
              <a:lstStyle/>
              <a:p>
                <a:endParaRPr lang="es-CL"/>
              </a:p>
            </p:txBody>
          </p:sp>
          <p:sp>
            <p:nvSpPr>
              <p:cNvPr id="304172" name="Line 44"/>
              <p:cNvSpPr>
                <a:spLocks noChangeShapeType="1"/>
              </p:cNvSpPr>
              <p:nvPr/>
            </p:nvSpPr>
            <p:spPr bwMode="auto">
              <a:xfrm>
                <a:off x="576" y="2592"/>
                <a:ext cx="192" cy="432"/>
              </a:xfrm>
              <a:prstGeom prst="line">
                <a:avLst/>
              </a:prstGeom>
              <a:noFill/>
              <a:ln w="9525">
                <a:solidFill>
                  <a:schemeClr val="tx1"/>
                </a:solidFill>
                <a:round/>
                <a:headEnd/>
                <a:tailEnd/>
              </a:ln>
              <a:effectLst/>
            </p:spPr>
            <p:txBody>
              <a:bodyPr/>
              <a:lstStyle/>
              <a:p>
                <a:endParaRPr lang="es-CL"/>
              </a:p>
            </p:txBody>
          </p:sp>
          <p:sp>
            <p:nvSpPr>
              <p:cNvPr id="304173" name="Line 45"/>
              <p:cNvSpPr>
                <a:spLocks noChangeShapeType="1"/>
              </p:cNvSpPr>
              <p:nvPr/>
            </p:nvSpPr>
            <p:spPr bwMode="auto">
              <a:xfrm>
                <a:off x="768" y="3024"/>
                <a:ext cx="96" cy="48"/>
              </a:xfrm>
              <a:prstGeom prst="line">
                <a:avLst/>
              </a:prstGeom>
              <a:noFill/>
              <a:ln w="9525">
                <a:solidFill>
                  <a:schemeClr val="tx1"/>
                </a:solidFill>
                <a:round/>
                <a:headEnd/>
                <a:tailEnd/>
              </a:ln>
              <a:effectLst/>
            </p:spPr>
            <p:txBody>
              <a:bodyPr/>
              <a:lstStyle/>
              <a:p>
                <a:endParaRPr lang="es-CL"/>
              </a:p>
            </p:txBody>
          </p:sp>
          <p:sp>
            <p:nvSpPr>
              <p:cNvPr id="304174" name="Line 46"/>
              <p:cNvSpPr>
                <a:spLocks noChangeShapeType="1"/>
              </p:cNvSpPr>
              <p:nvPr/>
            </p:nvSpPr>
            <p:spPr bwMode="auto">
              <a:xfrm>
                <a:off x="912" y="2352"/>
                <a:ext cx="0" cy="528"/>
              </a:xfrm>
              <a:prstGeom prst="line">
                <a:avLst/>
              </a:prstGeom>
              <a:noFill/>
              <a:ln w="9525">
                <a:solidFill>
                  <a:schemeClr val="tx1"/>
                </a:solidFill>
                <a:round/>
                <a:headEnd/>
                <a:tailEnd/>
              </a:ln>
              <a:effectLst/>
            </p:spPr>
            <p:txBody>
              <a:bodyPr/>
              <a:lstStyle/>
              <a:p>
                <a:endParaRPr lang="es-CL"/>
              </a:p>
            </p:txBody>
          </p:sp>
          <p:sp>
            <p:nvSpPr>
              <p:cNvPr id="304175" name="Line 47"/>
              <p:cNvSpPr>
                <a:spLocks noChangeShapeType="1"/>
              </p:cNvSpPr>
              <p:nvPr/>
            </p:nvSpPr>
            <p:spPr bwMode="auto">
              <a:xfrm flipH="1">
                <a:off x="864" y="2880"/>
                <a:ext cx="48" cy="192"/>
              </a:xfrm>
              <a:prstGeom prst="line">
                <a:avLst/>
              </a:prstGeom>
              <a:noFill/>
              <a:ln w="9525">
                <a:solidFill>
                  <a:schemeClr val="tx1"/>
                </a:solidFill>
                <a:round/>
                <a:headEnd/>
                <a:tailEnd/>
              </a:ln>
              <a:effectLst/>
            </p:spPr>
            <p:txBody>
              <a:bodyPr/>
              <a:lstStyle/>
              <a:p>
                <a:endParaRPr lang="es-CL"/>
              </a:p>
            </p:txBody>
          </p:sp>
        </p:grpSp>
        <p:grpSp>
          <p:nvGrpSpPr>
            <p:cNvPr id="7" name="Group 48"/>
            <p:cNvGrpSpPr>
              <a:grpSpLocks/>
            </p:cNvGrpSpPr>
            <p:nvPr/>
          </p:nvGrpSpPr>
          <p:grpSpPr bwMode="auto">
            <a:xfrm>
              <a:off x="2819400" y="2895600"/>
              <a:ext cx="304800" cy="609600"/>
              <a:chOff x="576" y="2352"/>
              <a:chExt cx="336" cy="720"/>
            </a:xfrm>
          </p:grpSpPr>
          <p:sp>
            <p:nvSpPr>
              <p:cNvPr id="304177" name="Line 49"/>
              <p:cNvSpPr>
                <a:spLocks noChangeShapeType="1"/>
              </p:cNvSpPr>
              <p:nvPr/>
            </p:nvSpPr>
            <p:spPr bwMode="auto">
              <a:xfrm flipH="1">
                <a:off x="576" y="2352"/>
                <a:ext cx="336" cy="240"/>
              </a:xfrm>
              <a:prstGeom prst="line">
                <a:avLst/>
              </a:prstGeom>
              <a:noFill/>
              <a:ln w="9525">
                <a:solidFill>
                  <a:schemeClr val="accent2"/>
                </a:solidFill>
                <a:round/>
                <a:headEnd/>
                <a:tailEnd/>
              </a:ln>
              <a:effectLst/>
            </p:spPr>
            <p:txBody>
              <a:bodyPr/>
              <a:lstStyle/>
              <a:p>
                <a:endParaRPr lang="es-CL"/>
              </a:p>
            </p:txBody>
          </p:sp>
          <p:sp>
            <p:nvSpPr>
              <p:cNvPr id="304178" name="Line 50"/>
              <p:cNvSpPr>
                <a:spLocks noChangeShapeType="1"/>
              </p:cNvSpPr>
              <p:nvPr/>
            </p:nvSpPr>
            <p:spPr bwMode="auto">
              <a:xfrm>
                <a:off x="576" y="2592"/>
                <a:ext cx="192" cy="432"/>
              </a:xfrm>
              <a:prstGeom prst="line">
                <a:avLst/>
              </a:prstGeom>
              <a:noFill/>
              <a:ln w="9525">
                <a:solidFill>
                  <a:schemeClr val="accent2"/>
                </a:solidFill>
                <a:round/>
                <a:headEnd/>
                <a:tailEnd/>
              </a:ln>
              <a:effectLst/>
            </p:spPr>
            <p:txBody>
              <a:bodyPr/>
              <a:lstStyle/>
              <a:p>
                <a:endParaRPr lang="es-CL"/>
              </a:p>
            </p:txBody>
          </p:sp>
          <p:sp>
            <p:nvSpPr>
              <p:cNvPr id="304179" name="Line 51"/>
              <p:cNvSpPr>
                <a:spLocks noChangeShapeType="1"/>
              </p:cNvSpPr>
              <p:nvPr/>
            </p:nvSpPr>
            <p:spPr bwMode="auto">
              <a:xfrm>
                <a:off x="768" y="3024"/>
                <a:ext cx="96" cy="48"/>
              </a:xfrm>
              <a:prstGeom prst="line">
                <a:avLst/>
              </a:prstGeom>
              <a:noFill/>
              <a:ln w="9525">
                <a:solidFill>
                  <a:schemeClr val="accent2"/>
                </a:solidFill>
                <a:round/>
                <a:headEnd/>
                <a:tailEnd/>
              </a:ln>
              <a:effectLst/>
            </p:spPr>
            <p:txBody>
              <a:bodyPr/>
              <a:lstStyle/>
              <a:p>
                <a:endParaRPr lang="es-CL"/>
              </a:p>
            </p:txBody>
          </p:sp>
          <p:sp>
            <p:nvSpPr>
              <p:cNvPr id="304180" name="Line 52"/>
              <p:cNvSpPr>
                <a:spLocks noChangeShapeType="1"/>
              </p:cNvSpPr>
              <p:nvPr/>
            </p:nvSpPr>
            <p:spPr bwMode="auto">
              <a:xfrm>
                <a:off x="912" y="2352"/>
                <a:ext cx="0" cy="528"/>
              </a:xfrm>
              <a:prstGeom prst="line">
                <a:avLst/>
              </a:prstGeom>
              <a:noFill/>
              <a:ln w="9525">
                <a:solidFill>
                  <a:schemeClr val="accent2"/>
                </a:solidFill>
                <a:round/>
                <a:headEnd/>
                <a:tailEnd/>
              </a:ln>
              <a:effectLst/>
            </p:spPr>
            <p:txBody>
              <a:bodyPr/>
              <a:lstStyle/>
              <a:p>
                <a:endParaRPr lang="es-CL"/>
              </a:p>
            </p:txBody>
          </p:sp>
          <p:sp>
            <p:nvSpPr>
              <p:cNvPr id="304181" name="Line 53"/>
              <p:cNvSpPr>
                <a:spLocks noChangeShapeType="1"/>
              </p:cNvSpPr>
              <p:nvPr/>
            </p:nvSpPr>
            <p:spPr bwMode="auto">
              <a:xfrm flipH="1">
                <a:off x="864" y="2880"/>
                <a:ext cx="48" cy="192"/>
              </a:xfrm>
              <a:prstGeom prst="line">
                <a:avLst/>
              </a:prstGeom>
              <a:noFill/>
              <a:ln w="9525">
                <a:solidFill>
                  <a:schemeClr val="accent2"/>
                </a:solidFill>
                <a:round/>
                <a:headEnd/>
                <a:tailEnd/>
              </a:ln>
              <a:effectLst/>
            </p:spPr>
            <p:txBody>
              <a:bodyPr/>
              <a:lstStyle/>
              <a:p>
                <a:endParaRPr lang="es-CL"/>
              </a:p>
            </p:txBody>
          </p:sp>
        </p:grpSp>
        <p:grpSp>
          <p:nvGrpSpPr>
            <p:cNvPr id="8" name="Group 54"/>
            <p:cNvGrpSpPr>
              <a:grpSpLocks/>
            </p:cNvGrpSpPr>
            <p:nvPr/>
          </p:nvGrpSpPr>
          <p:grpSpPr bwMode="auto">
            <a:xfrm>
              <a:off x="4800600" y="2895600"/>
              <a:ext cx="381000" cy="838200"/>
              <a:chOff x="576" y="2352"/>
              <a:chExt cx="336" cy="720"/>
            </a:xfrm>
          </p:grpSpPr>
          <p:sp>
            <p:nvSpPr>
              <p:cNvPr id="304183" name="Line 55"/>
              <p:cNvSpPr>
                <a:spLocks noChangeShapeType="1"/>
              </p:cNvSpPr>
              <p:nvPr/>
            </p:nvSpPr>
            <p:spPr bwMode="auto">
              <a:xfrm flipH="1">
                <a:off x="576" y="2352"/>
                <a:ext cx="336" cy="240"/>
              </a:xfrm>
              <a:prstGeom prst="line">
                <a:avLst/>
              </a:prstGeom>
              <a:noFill/>
              <a:ln w="9525">
                <a:solidFill>
                  <a:schemeClr val="accent2"/>
                </a:solidFill>
                <a:round/>
                <a:headEnd/>
                <a:tailEnd/>
              </a:ln>
              <a:effectLst/>
            </p:spPr>
            <p:txBody>
              <a:bodyPr/>
              <a:lstStyle/>
              <a:p>
                <a:endParaRPr lang="es-CL"/>
              </a:p>
            </p:txBody>
          </p:sp>
          <p:sp>
            <p:nvSpPr>
              <p:cNvPr id="304184" name="Line 56"/>
              <p:cNvSpPr>
                <a:spLocks noChangeShapeType="1"/>
              </p:cNvSpPr>
              <p:nvPr/>
            </p:nvSpPr>
            <p:spPr bwMode="auto">
              <a:xfrm>
                <a:off x="576" y="2592"/>
                <a:ext cx="192" cy="432"/>
              </a:xfrm>
              <a:prstGeom prst="line">
                <a:avLst/>
              </a:prstGeom>
              <a:noFill/>
              <a:ln w="9525">
                <a:solidFill>
                  <a:schemeClr val="accent2"/>
                </a:solidFill>
                <a:round/>
                <a:headEnd/>
                <a:tailEnd/>
              </a:ln>
              <a:effectLst/>
            </p:spPr>
            <p:txBody>
              <a:bodyPr/>
              <a:lstStyle/>
              <a:p>
                <a:endParaRPr lang="es-CL"/>
              </a:p>
            </p:txBody>
          </p:sp>
          <p:sp>
            <p:nvSpPr>
              <p:cNvPr id="304185" name="Line 57"/>
              <p:cNvSpPr>
                <a:spLocks noChangeShapeType="1"/>
              </p:cNvSpPr>
              <p:nvPr/>
            </p:nvSpPr>
            <p:spPr bwMode="auto">
              <a:xfrm>
                <a:off x="768" y="3024"/>
                <a:ext cx="96" cy="48"/>
              </a:xfrm>
              <a:prstGeom prst="line">
                <a:avLst/>
              </a:prstGeom>
              <a:noFill/>
              <a:ln w="9525">
                <a:solidFill>
                  <a:schemeClr val="accent2"/>
                </a:solidFill>
                <a:round/>
                <a:headEnd/>
                <a:tailEnd/>
              </a:ln>
              <a:effectLst/>
            </p:spPr>
            <p:txBody>
              <a:bodyPr/>
              <a:lstStyle/>
              <a:p>
                <a:endParaRPr lang="es-CL"/>
              </a:p>
            </p:txBody>
          </p:sp>
          <p:sp>
            <p:nvSpPr>
              <p:cNvPr id="304186" name="Line 58"/>
              <p:cNvSpPr>
                <a:spLocks noChangeShapeType="1"/>
              </p:cNvSpPr>
              <p:nvPr/>
            </p:nvSpPr>
            <p:spPr bwMode="auto">
              <a:xfrm>
                <a:off x="912" y="2352"/>
                <a:ext cx="0" cy="528"/>
              </a:xfrm>
              <a:prstGeom prst="line">
                <a:avLst/>
              </a:prstGeom>
              <a:noFill/>
              <a:ln w="9525">
                <a:solidFill>
                  <a:schemeClr val="accent2"/>
                </a:solidFill>
                <a:round/>
                <a:headEnd/>
                <a:tailEnd/>
              </a:ln>
              <a:effectLst/>
            </p:spPr>
            <p:txBody>
              <a:bodyPr/>
              <a:lstStyle/>
              <a:p>
                <a:endParaRPr lang="es-CL"/>
              </a:p>
            </p:txBody>
          </p:sp>
          <p:sp>
            <p:nvSpPr>
              <p:cNvPr id="304187" name="Line 59"/>
              <p:cNvSpPr>
                <a:spLocks noChangeShapeType="1"/>
              </p:cNvSpPr>
              <p:nvPr/>
            </p:nvSpPr>
            <p:spPr bwMode="auto">
              <a:xfrm flipH="1">
                <a:off x="864" y="2880"/>
                <a:ext cx="48" cy="192"/>
              </a:xfrm>
              <a:prstGeom prst="line">
                <a:avLst/>
              </a:prstGeom>
              <a:noFill/>
              <a:ln w="9525">
                <a:solidFill>
                  <a:schemeClr val="accent2"/>
                </a:solidFill>
                <a:round/>
                <a:headEnd/>
                <a:tailEnd/>
              </a:ln>
              <a:effectLst/>
            </p:spPr>
            <p:txBody>
              <a:bodyPr/>
              <a:lstStyle/>
              <a:p>
                <a:endParaRPr lang="es-CL"/>
              </a:p>
            </p:txBody>
          </p:sp>
        </p:grpSp>
        <p:grpSp>
          <p:nvGrpSpPr>
            <p:cNvPr id="9" name="Group 60"/>
            <p:cNvGrpSpPr>
              <a:grpSpLocks/>
            </p:cNvGrpSpPr>
            <p:nvPr/>
          </p:nvGrpSpPr>
          <p:grpSpPr bwMode="auto">
            <a:xfrm>
              <a:off x="5105400" y="2895600"/>
              <a:ext cx="381000" cy="838200"/>
              <a:chOff x="576" y="2352"/>
              <a:chExt cx="336" cy="720"/>
            </a:xfrm>
          </p:grpSpPr>
          <p:sp>
            <p:nvSpPr>
              <p:cNvPr id="304189" name="Line 61"/>
              <p:cNvSpPr>
                <a:spLocks noChangeShapeType="1"/>
              </p:cNvSpPr>
              <p:nvPr/>
            </p:nvSpPr>
            <p:spPr bwMode="auto">
              <a:xfrm flipH="1">
                <a:off x="576" y="2352"/>
                <a:ext cx="336" cy="240"/>
              </a:xfrm>
              <a:prstGeom prst="line">
                <a:avLst/>
              </a:prstGeom>
              <a:noFill/>
              <a:ln w="9525">
                <a:solidFill>
                  <a:schemeClr val="tx1"/>
                </a:solidFill>
                <a:round/>
                <a:headEnd/>
                <a:tailEnd/>
              </a:ln>
              <a:effectLst/>
            </p:spPr>
            <p:txBody>
              <a:bodyPr/>
              <a:lstStyle/>
              <a:p>
                <a:endParaRPr lang="es-CL"/>
              </a:p>
            </p:txBody>
          </p:sp>
          <p:sp>
            <p:nvSpPr>
              <p:cNvPr id="304190" name="Line 62"/>
              <p:cNvSpPr>
                <a:spLocks noChangeShapeType="1"/>
              </p:cNvSpPr>
              <p:nvPr/>
            </p:nvSpPr>
            <p:spPr bwMode="auto">
              <a:xfrm>
                <a:off x="576" y="2592"/>
                <a:ext cx="192" cy="432"/>
              </a:xfrm>
              <a:prstGeom prst="line">
                <a:avLst/>
              </a:prstGeom>
              <a:noFill/>
              <a:ln w="9525">
                <a:solidFill>
                  <a:schemeClr val="tx1"/>
                </a:solidFill>
                <a:round/>
                <a:headEnd/>
                <a:tailEnd/>
              </a:ln>
              <a:effectLst/>
            </p:spPr>
            <p:txBody>
              <a:bodyPr/>
              <a:lstStyle/>
              <a:p>
                <a:endParaRPr lang="es-CL"/>
              </a:p>
            </p:txBody>
          </p:sp>
          <p:sp>
            <p:nvSpPr>
              <p:cNvPr id="304191" name="Line 63"/>
              <p:cNvSpPr>
                <a:spLocks noChangeShapeType="1"/>
              </p:cNvSpPr>
              <p:nvPr/>
            </p:nvSpPr>
            <p:spPr bwMode="auto">
              <a:xfrm>
                <a:off x="768" y="3024"/>
                <a:ext cx="96" cy="48"/>
              </a:xfrm>
              <a:prstGeom prst="line">
                <a:avLst/>
              </a:prstGeom>
              <a:noFill/>
              <a:ln w="9525">
                <a:solidFill>
                  <a:schemeClr val="tx1"/>
                </a:solidFill>
                <a:round/>
                <a:headEnd/>
                <a:tailEnd/>
              </a:ln>
              <a:effectLst/>
            </p:spPr>
            <p:txBody>
              <a:bodyPr/>
              <a:lstStyle/>
              <a:p>
                <a:endParaRPr lang="es-CL"/>
              </a:p>
            </p:txBody>
          </p:sp>
          <p:sp>
            <p:nvSpPr>
              <p:cNvPr id="304192" name="Line 64"/>
              <p:cNvSpPr>
                <a:spLocks noChangeShapeType="1"/>
              </p:cNvSpPr>
              <p:nvPr/>
            </p:nvSpPr>
            <p:spPr bwMode="auto">
              <a:xfrm>
                <a:off x="912" y="2352"/>
                <a:ext cx="0" cy="528"/>
              </a:xfrm>
              <a:prstGeom prst="line">
                <a:avLst/>
              </a:prstGeom>
              <a:noFill/>
              <a:ln w="9525">
                <a:solidFill>
                  <a:schemeClr val="tx1"/>
                </a:solidFill>
                <a:round/>
                <a:headEnd/>
                <a:tailEnd/>
              </a:ln>
              <a:effectLst/>
            </p:spPr>
            <p:txBody>
              <a:bodyPr/>
              <a:lstStyle/>
              <a:p>
                <a:endParaRPr lang="es-CL"/>
              </a:p>
            </p:txBody>
          </p:sp>
          <p:sp>
            <p:nvSpPr>
              <p:cNvPr id="304193" name="Line 65"/>
              <p:cNvSpPr>
                <a:spLocks noChangeShapeType="1"/>
              </p:cNvSpPr>
              <p:nvPr/>
            </p:nvSpPr>
            <p:spPr bwMode="auto">
              <a:xfrm flipH="1">
                <a:off x="864" y="2880"/>
                <a:ext cx="48" cy="192"/>
              </a:xfrm>
              <a:prstGeom prst="line">
                <a:avLst/>
              </a:prstGeom>
              <a:noFill/>
              <a:ln w="9525">
                <a:solidFill>
                  <a:schemeClr val="tx1"/>
                </a:solidFill>
                <a:round/>
                <a:headEnd/>
                <a:tailEnd/>
              </a:ln>
              <a:effectLst/>
            </p:spPr>
            <p:txBody>
              <a:bodyPr/>
              <a:lstStyle/>
              <a:p>
                <a:endParaRPr lang="es-CL"/>
              </a:p>
            </p:txBody>
          </p:sp>
        </p:grpSp>
        <p:sp>
          <p:nvSpPr>
            <p:cNvPr id="304194" name="Line 66"/>
            <p:cNvSpPr>
              <a:spLocks noChangeShapeType="1"/>
            </p:cNvSpPr>
            <p:nvPr/>
          </p:nvSpPr>
          <p:spPr bwMode="auto">
            <a:xfrm>
              <a:off x="2514600" y="4267200"/>
              <a:ext cx="1600200" cy="0"/>
            </a:xfrm>
            <a:prstGeom prst="line">
              <a:avLst/>
            </a:prstGeom>
            <a:noFill/>
            <a:ln w="9525">
              <a:solidFill>
                <a:schemeClr val="tx1"/>
              </a:solidFill>
              <a:round/>
              <a:headEnd/>
              <a:tailEnd/>
            </a:ln>
            <a:effectLst/>
          </p:spPr>
          <p:txBody>
            <a:bodyPr/>
            <a:lstStyle/>
            <a:p>
              <a:endParaRPr lang="es-CL"/>
            </a:p>
          </p:txBody>
        </p:sp>
        <p:sp>
          <p:nvSpPr>
            <p:cNvPr id="304195" name="Text Box 67"/>
            <p:cNvSpPr txBox="1">
              <a:spLocks noChangeArrowheads="1"/>
            </p:cNvSpPr>
            <p:nvPr/>
          </p:nvSpPr>
          <p:spPr bwMode="auto">
            <a:xfrm>
              <a:off x="2974975" y="4267200"/>
              <a:ext cx="551754" cy="307777"/>
            </a:xfrm>
            <a:prstGeom prst="rect">
              <a:avLst/>
            </a:prstGeom>
            <a:noFill/>
            <a:ln w="9525">
              <a:noFill/>
              <a:miter lim="800000"/>
              <a:headEnd/>
              <a:tailEnd/>
            </a:ln>
            <a:effectLst/>
          </p:spPr>
          <p:txBody>
            <a:bodyPr wrap="none">
              <a:spAutoFit/>
            </a:bodyPr>
            <a:lstStyle/>
            <a:p>
              <a:r>
                <a:rPr lang="es-CL" sz="1400"/>
                <a:t>LCB</a:t>
              </a:r>
            </a:p>
          </p:txBody>
        </p:sp>
        <p:sp>
          <p:nvSpPr>
            <p:cNvPr id="304196" name="Text Box 68"/>
            <p:cNvSpPr txBox="1">
              <a:spLocks noChangeArrowheads="1"/>
            </p:cNvSpPr>
            <p:nvPr/>
          </p:nvSpPr>
          <p:spPr bwMode="auto">
            <a:xfrm>
              <a:off x="5791200" y="2560638"/>
              <a:ext cx="1080745" cy="400110"/>
            </a:xfrm>
            <a:prstGeom prst="rect">
              <a:avLst/>
            </a:prstGeom>
            <a:noFill/>
            <a:ln w="9525">
              <a:noFill/>
              <a:miter lim="800000"/>
              <a:headEnd/>
              <a:tailEnd/>
            </a:ln>
            <a:effectLst/>
          </p:spPr>
          <p:txBody>
            <a:bodyPr wrap="none">
              <a:spAutoFit/>
            </a:bodyPr>
            <a:lstStyle/>
            <a:p>
              <a:r>
                <a:rPr lang="es-CL" sz="2000"/>
                <a:t>A </a:t>
              </a:r>
              <a:r>
                <a:rPr lang="es-CL" sz="2000" baseline="-25000"/>
                <a:t>sección</a:t>
              </a:r>
            </a:p>
          </p:txBody>
        </p:sp>
        <p:sp>
          <p:nvSpPr>
            <p:cNvPr id="304197" name="Line 69"/>
            <p:cNvSpPr>
              <a:spLocks noChangeShapeType="1"/>
            </p:cNvSpPr>
            <p:nvPr/>
          </p:nvSpPr>
          <p:spPr bwMode="auto">
            <a:xfrm flipH="1">
              <a:off x="4648200" y="2971800"/>
              <a:ext cx="1295400" cy="228600"/>
            </a:xfrm>
            <a:prstGeom prst="line">
              <a:avLst/>
            </a:prstGeom>
            <a:noFill/>
            <a:ln w="9525">
              <a:solidFill>
                <a:schemeClr val="tx1"/>
              </a:solidFill>
              <a:round/>
              <a:headEnd/>
              <a:tailEnd type="triangle" w="med" len="med"/>
            </a:ln>
            <a:effectLst/>
          </p:spPr>
          <p:txBody>
            <a:bodyPr/>
            <a:lstStyle/>
            <a:p>
              <a:endParaRPr lang="es-CL"/>
            </a:p>
          </p:txBody>
        </p:sp>
      </p:grpSp>
      <p:graphicFrame>
        <p:nvGraphicFramePr>
          <p:cNvPr id="304198" name="Object 70"/>
          <p:cNvGraphicFramePr>
            <a:graphicFrameLocks noChangeAspect="1"/>
          </p:cNvGraphicFramePr>
          <p:nvPr/>
        </p:nvGraphicFramePr>
        <p:xfrm>
          <a:off x="7024695" y="3500438"/>
          <a:ext cx="3055937" cy="1066800"/>
        </p:xfrm>
        <a:graphic>
          <a:graphicData uri="http://schemas.openxmlformats.org/presentationml/2006/ole">
            <mc:AlternateContent xmlns:mc="http://schemas.openxmlformats.org/markup-compatibility/2006">
              <mc:Choice xmlns:v="urn:schemas-microsoft-com:vml" Requires="v">
                <p:oleObj name="Ecuación" r:id="rId3" imgW="1346040" imgH="469800" progId="Equation.3">
                  <p:embed/>
                </p:oleObj>
              </mc:Choice>
              <mc:Fallback>
                <p:oleObj name="Ecuación" r:id="rId3" imgW="1346040" imgH="469800" progId="Equation.3">
                  <p:embed/>
                  <p:pic>
                    <p:nvPicPr>
                      <p:cNvPr id="304198" name="Object 7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4695" y="3500438"/>
                        <a:ext cx="3055937" cy="1066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ChangeArrowheads="1"/>
          </p:cNvSpPr>
          <p:nvPr/>
        </p:nvSpPr>
        <p:spPr bwMode="auto">
          <a:xfrm>
            <a:off x="1524000" y="2928934"/>
            <a:ext cx="9144000" cy="677108"/>
          </a:xfrm>
          <a:prstGeom prst="rect">
            <a:avLst/>
          </a:prstGeom>
          <a:noFill/>
          <a:ln w="12700">
            <a:solidFill>
              <a:schemeClr val="tx1"/>
            </a:solidFill>
            <a:miter lim="800000"/>
            <a:headEnd/>
            <a:tailEnd/>
          </a:ln>
          <a:effectLst/>
        </p:spPr>
        <p:txBody>
          <a:bodyPr>
            <a:spAutoFit/>
          </a:bodyPr>
          <a:lstStyle/>
          <a:p>
            <a:r>
              <a:rPr lang="es-CL" b="1" dirty="0"/>
              <a:t>LCB = 1/3 </a:t>
            </a:r>
            <a:r>
              <a:rPr lang="es-CL" b="1" dirty="0" err="1"/>
              <a:t>dx</a:t>
            </a:r>
            <a:r>
              <a:rPr lang="es-CL" b="1" dirty="0"/>
              <a:t> [(1) </a:t>
            </a:r>
            <a:r>
              <a:rPr lang="es-CL" b="1" dirty="0">
                <a:solidFill>
                  <a:srgbClr val="0070C0"/>
                </a:solidFill>
              </a:rPr>
              <a:t>(</a:t>
            </a:r>
            <a:r>
              <a:rPr lang="es-CL" b="1" dirty="0" err="1">
                <a:solidFill>
                  <a:srgbClr val="0070C0"/>
                </a:solidFill>
              </a:rPr>
              <a:t>x</a:t>
            </a:r>
            <a:r>
              <a:rPr lang="es-CL" b="1" baseline="-25000" dirty="0" err="1">
                <a:solidFill>
                  <a:srgbClr val="0070C0"/>
                </a:solidFill>
              </a:rPr>
              <a:t>o</a:t>
            </a:r>
            <a:r>
              <a:rPr lang="es-CL" b="1" dirty="0">
                <a:solidFill>
                  <a:srgbClr val="0070C0"/>
                </a:solidFill>
              </a:rPr>
              <a:t>) </a:t>
            </a:r>
            <a:r>
              <a:rPr lang="es-CL" b="1" dirty="0"/>
              <a:t>(</a:t>
            </a:r>
            <a:r>
              <a:rPr lang="es-CL" b="1" dirty="0" err="1"/>
              <a:t>A</a:t>
            </a:r>
            <a:r>
              <a:rPr lang="es-CL" b="1" baseline="-25000" dirty="0" err="1"/>
              <a:t>secc</a:t>
            </a:r>
            <a:r>
              <a:rPr lang="es-CL" b="1" dirty="0"/>
              <a:t>) + 4 </a:t>
            </a:r>
            <a:r>
              <a:rPr lang="es-CL" b="1" dirty="0">
                <a:solidFill>
                  <a:srgbClr val="0070C0"/>
                </a:solidFill>
              </a:rPr>
              <a:t>(x</a:t>
            </a:r>
            <a:r>
              <a:rPr lang="es-CL" b="1" baseline="-25000" dirty="0">
                <a:solidFill>
                  <a:srgbClr val="0070C0"/>
                </a:solidFill>
              </a:rPr>
              <a:t>1</a:t>
            </a:r>
            <a:r>
              <a:rPr lang="es-CL" b="1" dirty="0">
                <a:solidFill>
                  <a:srgbClr val="0070C0"/>
                </a:solidFill>
              </a:rPr>
              <a:t>)</a:t>
            </a:r>
            <a:r>
              <a:rPr lang="es-CL" b="1" dirty="0">
                <a:solidFill>
                  <a:schemeClr val="accent4"/>
                </a:solidFill>
              </a:rPr>
              <a:t> </a:t>
            </a:r>
            <a:r>
              <a:rPr lang="es-CL" b="1" dirty="0"/>
              <a:t>(</a:t>
            </a:r>
            <a:r>
              <a:rPr lang="es-CL" b="1" dirty="0" err="1"/>
              <a:t>A</a:t>
            </a:r>
            <a:r>
              <a:rPr lang="es-CL" b="1" baseline="-25000" dirty="0" err="1"/>
              <a:t>secc</a:t>
            </a:r>
            <a:r>
              <a:rPr lang="es-CL" b="1" baseline="-25000" dirty="0"/>
              <a:t> 1</a:t>
            </a:r>
            <a:r>
              <a:rPr lang="es-CL" b="1" dirty="0"/>
              <a:t>) + 2 </a:t>
            </a:r>
            <a:r>
              <a:rPr lang="es-CL" b="1" dirty="0">
                <a:solidFill>
                  <a:srgbClr val="0070C0"/>
                </a:solidFill>
              </a:rPr>
              <a:t>(x</a:t>
            </a:r>
            <a:r>
              <a:rPr lang="es-CL" b="1" baseline="-25000" dirty="0">
                <a:solidFill>
                  <a:srgbClr val="0070C0"/>
                </a:solidFill>
              </a:rPr>
              <a:t>2</a:t>
            </a:r>
            <a:r>
              <a:rPr lang="es-CL" b="1" dirty="0">
                <a:solidFill>
                  <a:srgbClr val="0070C0"/>
                </a:solidFill>
              </a:rPr>
              <a:t>) </a:t>
            </a:r>
            <a:r>
              <a:rPr lang="es-CL" b="1" dirty="0"/>
              <a:t>(</a:t>
            </a:r>
            <a:r>
              <a:rPr lang="es-CL" b="1" dirty="0" err="1"/>
              <a:t>A</a:t>
            </a:r>
            <a:r>
              <a:rPr lang="es-CL" b="1" baseline="-25000" dirty="0" err="1"/>
              <a:t>secc</a:t>
            </a:r>
            <a:r>
              <a:rPr lang="es-CL" b="1" baseline="-25000" dirty="0"/>
              <a:t> 2</a:t>
            </a:r>
            <a:r>
              <a:rPr lang="es-CL" b="1" dirty="0"/>
              <a:t>) +… + </a:t>
            </a:r>
            <a:r>
              <a:rPr lang="es-CL" b="1" dirty="0">
                <a:solidFill>
                  <a:srgbClr val="0070C0"/>
                </a:solidFill>
              </a:rPr>
              <a:t>(</a:t>
            </a:r>
            <a:r>
              <a:rPr lang="es-CL" b="1" dirty="0" err="1">
                <a:solidFill>
                  <a:srgbClr val="0070C0"/>
                </a:solidFill>
              </a:rPr>
              <a:t>x</a:t>
            </a:r>
            <a:r>
              <a:rPr lang="es-CL" b="1" baseline="-25000" dirty="0" err="1">
                <a:solidFill>
                  <a:srgbClr val="0070C0"/>
                </a:solidFill>
              </a:rPr>
              <a:t>n</a:t>
            </a:r>
            <a:r>
              <a:rPr lang="es-CL" b="1" dirty="0">
                <a:solidFill>
                  <a:srgbClr val="0070C0"/>
                </a:solidFill>
              </a:rPr>
              <a:t>)</a:t>
            </a:r>
            <a:r>
              <a:rPr lang="es-CL" b="1" dirty="0">
                <a:solidFill>
                  <a:schemeClr val="accent4"/>
                </a:solidFill>
              </a:rPr>
              <a:t> </a:t>
            </a:r>
            <a:r>
              <a:rPr lang="es-CL" b="1" dirty="0"/>
              <a:t>(</a:t>
            </a:r>
            <a:r>
              <a:rPr lang="es-CL" b="1" dirty="0" err="1"/>
              <a:t>A</a:t>
            </a:r>
            <a:r>
              <a:rPr lang="es-CL" b="1" baseline="-25000" dirty="0" err="1"/>
              <a:t>secc</a:t>
            </a:r>
            <a:r>
              <a:rPr lang="es-CL" b="1" baseline="-25000" dirty="0"/>
              <a:t> n</a:t>
            </a:r>
            <a:r>
              <a:rPr lang="es-CL" b="1" dirty="0"/>
              <a:t>) ]/</a:t>
            </a:r>
            <a:r>
              <a:rPr lang="es-CL" sz="2000" b="1" dirty="0">
                <a:solidFill>
                  <a:srgbClr val="0070C0"/>
                </a:solidFill>
              </a:rPr>
              <a:t>Volumen del casco sumergido</a:t>
            </a:r>
            <a:endParaRPr lang="es-CL" b="1" dirty="0">
              <a:solidFill>
                <a:srgbClr val="0070C0"/>
              </a:solidFill>
            </a:endParaRPr>
          </a:p>
        </p:txBody>
      </p:sp>
      <p:sp>
        <p:nvSpPr>
          <p:cNvPr id="305155" name="Text Box 3"/>
          <p:cNvSpPr txBox="1">
            <a:spLocks noChangeArrowheads="1"/>
          </p:cNvSpPr>
          <p:nvPr/>
        </p:nvSpPr>
        <p:spPr bwMode="auto">
          <a:xfrm>
            <a:off x="1595406" y="1103313"/>
            <a:ext cx="7686720" cy="369332"/>
          </a:xfrm>
          <a:prstGeom prst="rect">
            <a:avLst/>
          </a:prstGeom>
          <a:noFill/>
          <a:ln w="9525">
            <a:noFill/>
            <a:miter lim="800000"/>
            <a:headEnd/>
            <a:tailEnd/>
          </a:ln>
          <a:effectLst/>
        </p:spPr>
        <p:txBody>
          <a:bodyPr wrap="none">
            <a:spAutoFit/>
          </a:bodyPr>
          <a:lstStyle/>
          <a:p>
            <a:r>
              <a:rPr lang="es-CL" b="1"/>
              <a:t>I ahora escribamos lo anterior eb la forma de ecuación de Simpson</a:t>
            </a:r>
            <a:r>
              <a:rPr lang="es-CL"/>
              <a:t>:</a:t>
            </a:r>
          </a:p>
        </p:txBody>
      </p:sp>
      <p:sp>
        <p:nvSpPr>
          <p:cNvPr id="305156" name="Text Box 4"/>
          <p:cNvSpPr txBox="1">
            <a:spLocks noChangeArrowheads="1"/>
          </p:cNvSpPr>
          <p:nvPr/>
        </p:nvSpPr>
        <p:spPr bwMode="auto">
          <a:xfrm>
            <a:off x="1524000" y="4191001"/>
            <a:ext cx="8686800" cy="1200329"/>
          </a:xfrm>
          <a:prstGeom prst="rect">
            <a:avLst/>
          </a:prstGeom>
          <a:noFill/>
          <a:ln w="9525">
            <a:noFill/>
            <a:miter lim="800000"/>
            <a:headEnd/>
            <a:tailEnd/>
          </a:ln>
          <a:effectLst/>
        </p:spPr>
        <p:txBody>
          <a:bodyPr>
            <a:spAutoFit/>
          </a:bodyPr>
          <a:lstStyle/>
          <a:p>
            <a:r>
              <a:rPr lang="es-CL" b="1" dirty="0"/>
              <a:t>Recuerde que los términos en </a:t>
            </a:r>
            <a:r>
              <a:rPr lang="es-CL" b="1" dirty="0">
                <a:solidFill>
                  <a:srgbClr val="0070C0"/>
                </a:solidFill>
              </a:rPr>
              <a:t>azul</a:t>
            </a:r>
            <a:r>
              <a:rPr lang="es-CL" b="1" dirty="0">
                <a:solidFill>
                  <a:schemeClr val="accent4"/>
                </a:solidFill>
              </a:rPr>
              <a:t> </a:t>
            </a:r>
            <a:r>
              <a:rPr lang="es-CL" b="1" dirty="0"/>
              <a:t>son los que hemos agregado para permitir que la regla de Simpson funcione para LCB.</a:t>
            </a:r>
          </a:p>
          <a:p>
            <a:endParaRPr lang="es-CL" b="1" dirty="0"/>
          </a:p>
          <a:p>
            <a:r>
              <a:rPr lang="es-CL" b="1" dirty="0"/>
              <a:t>¡No olvide incluirlos en sus cálculos!</a:t>
            </a:r>
          </a:p>
        </p:txBody>
      </p:sp>
      <p:graphicFrame>
        <p:nvGraphicFramePr>
          <p:cNvPr id="305161" name="Object 9"/>
          <p:cNvGraphicFramePr>
            <a:graphicFrameLocks noChangeAspect="1"/>
          </p:cNvGraphicFramePr>
          <p:nvPr/>
        </p:nvGraphicFramePr>
        <p:xfrm>
          <a:off x="4267200" y="1828800"/>
          <a:ext cx="2882900" cy="1066800"/>
        </p:xfrm>
        <a:graphic>
          <a:graphicData uri="http://schemas.openxmlformats.org/presentationml/2006/ole">
            <mc:AlternateContent xmlns:mc="http://schemas.openxmlformats.org/markup-compatibility/2006">
              <mc:Choice xmlns:v="urn:schemas-microsoft-com:vml" Requires="v">
                <p:oleObj name="Equation" r:id="rId2" imgW="1269720" imgH="469800" progId="Equation.3">
                  <p:embed/>
                </p:oleObj>
              </mc:Choice>
              <mc:Fallback>
                <p:oleObj name="Equation" r:id="rId2" imgW="1269720" imgH="469800" progId="Equation.3">
                  <p:embed/>
                  <p:pic>
                    <p:nvPicPr>
                      <p:cNvPr id="305161" name="Object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1828800"/>
                        <a:ext cx="2882900" cy="1066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Text Box 2"/>
          <p:cNvSpPr txBox="1">
            <a:spLocks noChangeArrowheads="1"/>
          </p:cNvSpPr>
          <p:nvPr/>
        </p:nvSpPr>
        <p:spPr bwMode="auto">
          <a:xfrm>
            <a:off x="1905001" y="725488"/>
            <a:ext cx="7851829" cy="369332"/>
          </a:xfrm>
          <a:prstGeom prst="rect">
            <a:avLst/>
          </a:prstGeom>
          <a:noFill/>
          <a:ln w="9525">
            <a:noFill/>
            <a:miter lim="800000"/>
            <a:headEnd/>
            <a:tailEnd/>
          </a:ln>
          <a:effectLst/>
        </p:spPr>
        <p:txBody>
          <a:bodyPr wrap="none">
            <a:spAutoFit/>
          </a:bodyPr>
          <a:lstStyle/>
          <a:p>
            <a:r>
              <a:rPr lang="es-CL" u="sng"/>
              <a:t>¡Éstas son las ecuaciones de Simpsonque utilizaremos en la asignatura!</a:t>
            </a:r>
          </a:p>
        </p:txBody>
      </p:sp>
      <p:sp>
        <p:nvSpPr>
          <p:cNvPr id="306179" name="Rectangle 3"/>
          <p:cNvSpPr>
            <a:spLocks noChangeArrowheads="1"/>
          </p:cNvSpPr>
          <p:nvPr/>
        </p:nvSpPr>
        <p:spPr bwMode="auto">
          <a:xfrm>
            <a:off x="1609756" y="2462752"/>
            <a:ext cx="8915400" cy="1015663"/>
          </a:xfrm>
          <a:prstGeom prst="rect">
            <a:avLst/>
          </a:prstGeom>
          <a:noFill/>
          <a:ln w="9525">
            <a:noFill/>
            <a:miter lim="800000"/>
            <a:headEnd/>
            <a:tailEnd/>
          </a:ln>
          <a:effectLst/>
        </p:spPr>
        <p:txBody>
          <a:bodyPr>
            <a:spAutoFit/>
          </a:bodyPr>
          <a:lstStyle/>
          <a:p>
            <a:pPr>
              <a:spcBef>
                <a:spcPct val="50000"/>
              </a:spcBef>
            </a:pPr>
            <a:r>
              <a:rPr lang="es-CL" sz="2000" dirty="0"/>
              <a:t>El concepto de encontrar el centro de un área, </a:t>
            </a:r>
            <a:r>
              <a:rPr lang="es-CL" sz="2000" dirty="0">
                <a:solidFill>
                  <a:schemeClr val="accent4"/>
                </a:solidFill>
              </a:rPr>
              <a:t>LCF</a:t>
            </a:r>
            <a:r>
              <a:rPr lang="es-CL" sz="2000" dirty="0"/>
              <a:t>, el centro de un volumen, </a:t>
            </a:r>
            <a:r>
              <a:rPr lang="es-CL" sz="2000" dirty="0">
                <a:solidFill>
                  <a:schemeClr val="accent4"/>
                </a:solidFill>
              </a:rPr>
              <a:t>LCB</a:t>
            </a:r>
            <a:r>
              <a:rPr lang="es-CL" sz="2000" dirty="0"/>
              <a:t> o </a:t>
            </a:r>
            <a:r>
              <a:rPr lang="es-CL" sz="2000" dirty="0">
                <a:solidFill>
                  <a:schemeClr val="accent4"/>
                </a:solidFill>
              </a:rPr>
              <a:t>KB</a:t>
            </a:r>
            <a:r>
              <a:rPr lang="es-CL" sz="2000" dirty="0"/>
              <a:t> son sólo ecuaciones de centroides.  Si entiende este concepto, podrá encontrar el centroide de cualquier otra figura u objeto.</a:t>
            </a:r>
          </a:p>
        </p:txBody>
      </p:sp>
      <p:sp>
        <p:nvSpPr>
          <p:cNvPr id="306180" name="WordArt 4"/>
          <p:cNvSpPr>
            <a:spLocks noChangeArrowheads="1" noChangeShapeType="1" noTextEdit="1"/>
          </p:cNvSpPr>
          <p:nvPr/>
        </p:nvSpPr>
        <p:spPr bwMode="auto">
          <a:xfrm>
            <a:off x="4552950" y="1524000"/>
            <a:ext cx="2686050" cy="647700"/>
          </a:xfrm>
          <a:prstGeom prst="rect">
            <a:avLst/>
          </a:prstGeom>
        </p:spPr>
        <p:txBody>
          <a:bodyPr wrap="none" fromWordArt="1">
            <a:prstTxWarp prst="textPlain">
              <a:avLst>
                <a:gd name="adj" fmla="val 45093"/>
              </a:avLst>
            </a:prstTxWarp>
          </a:bodyPr>
          <a:lstStyle/>
          <a:p>
            <a:pPr algn="ctr"/>
            <a:r>
              <a:rPr lang="es-CL" sz="3600" kern="10">
                <a:ln w="9525">
                  <a:solidFill>
                    <a:srgbClr val="000000"/>
                  </a:solidFill>
                  <a:round/>
                  <a:headEnd/>
                  <a:tailEnd/>
                </a:ln>
                <a:solidFill>
                  <a:srgbClr val="3366FF"/>
                </a:solidFill>
                <a:latin typeface="Arial Black"/>
              </a:rPr>
              <a:t>Recuerde:</a:t>
            </a:r>
          </a:p>
        </p:txBody>
      </p:sp>
      <p:sp>
        <p:nvSpPr>
          <p:cNvPr id="306181" name="WordArt 5"/>
          <p:cNvSpPr>
            <a:spLocks noChangeArrowheads="1" noChangeShapeType="1" noTextEdit="1"/>
          </p:cNvSpPr>
          <p:nvPr/>
        </p:nvSpPr>
        <p:spPr bwMode="auto">
          <a:xfrm>
            <a:off x="5287964" y="3933832"/>
            <a:ext cx="960437" cy="495300"/>
          </a:xfrm>
          <a:prstGeom prst="rect">
            <a:avLst/>
          </a:prstGeom>
        </p:spPr>
        <p:txBody>
          <a:bodyPr wrap="none" fromWordArt="1">
            <a:prstTxWarp prst="textPlain">
              <a:avLst>
                <a:gd name="adj" fmla="val 45093"/>
              </a:avLst>
            </a:prstTxWarp>
          </a:bodyPr>
          <a:lstStyle/>
          <a:p>
            <a:pPr algn="ctr"/>
            <a:r>
              <a:rPr lang="es-CL" sz="2800" kern="10">
                <a:ln w="9525">
                  <a:solidFill>
                    <a:srgbClr val="000000"/>
                  </a:solidFill>
                  <a:round/>
                  <a:headEnd/>
                  <a:tailEnd/>
                </a:ln>
                <a:solidFill>
                  <a:srgbClr val="3366FF"/>
                </a:solidFill>
                <a:latin typeface="Arial Black"/>
              </a:rPr>
              <a:t>Y:</a:t>
            </a:r>
          </a:p>
        </p:txBody>
      </p:sp>
      <p:sp>
        <p:nvSpPr>
          <p:cNvPr id="306182" name="Text Box 6"/>
          <p:cNvSpPr txBox="1">
            <a:spLocks noChangeArrowheads="1"/>
          </p:cNvSpPr>
          <p:nvPr/>
        </p:nvSpPr>
        <p:spPr bwMode="auto">
          <a:xfrm>
            <a:off x="1609726" y="4699354"/>
            <a:ext cx="8905875" cy="1015663"/>
          </a:xfrm>
          <a:prstGeom prst="rect">
            <a:avLst/>
          </a:prstGeom>
          <a:noFill/>
          <a:ln w="9525">
            <a:noFill/>
            <a:miter lim="800000"/>
            <a:headEnd/>
            <a:tailEnd/>
          </a:ln>
          <a:effectLst/>
        </p:spPr>
        <p:txBody>
          <a:bodyPr>
            <a:spAutoFit/>
          </a:bodyPr>
          <a:lstStyle/>
          <a:p>
            <a:r>
              <a:rPr lang="es-CL" sz="2000" dirty="0"/>
              <a:t>¡NO pierda su tiempo memorizando las ecuaciones!  </a:t>
            </a:r>
          </a:p>
          <a:p>
            <a:r>
              <a:rPr lang="es-CL" sz="2000" dirty="0"/>
              <a:t>Entienda lo básico de la primera Regla de Simpson, entendiendo el concepto que hay detrás de cada uno de sus usos.</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n 16">
            <a:extLst>
              <a:ext uri="{FF2B5EF4-FFF2-40B4-BE49-F238E27FC236}">
                <a16:creationId xmlns:a16="http://schemas.microsoft.com/office/drawing/2014/main" id="{264FB9A7-60A1-8626-59F3-0752B947C8B1}"/>
              </a:ext>
            </a:extLst>
          </p:cNvPr>
          <p:cNvPicPr>
            <a:picLocks noChangeAspect="1"/>
          </p:cNvPicPr>
          <p:nvPr/>
        </p:nvPicPr>
        <p:blipFill>
          <a:blip r:embed="rId3"/>
          <a:stretch>
            <a:fillRect/>
          </a:stretch>
        </p:blipFill>
        <p:spPr>
          <a:xfrm>
            <a:off x="5286400" y="4456405"/>
            <a:ext cx="6910599" cy="1996952"/>
          </a:xfrm>
          <a:prstGeom prst="rect">
            <a:avLst/>
          </a:prstGeom>
        </p:spPr>
      </p:pic>
      <p:sp>
        <p:nvSpPr>
          <p:cNvPr id="2" name="Título 1">
            <a:extLst>
              <a:ext uri="{FF2B5EF4-FFF2-40B4-BE49-F238E27FC236}">
                <a16:creationId xmlns:a16="http://schemas.microsoft.com/office/drawing/2014/main" id="{1567E1E3-4423-B5B1-905A-40CA08BAFB7D}"/>
              </a:ext>
            </a:extLst>
          </p:cNvPr>
          <p:cNvSpPr>
            <a:spLocks noGrp="1"/>
          </p:cNvSpPr>
          <p:nvPr>
            <p:ph type="title"/>
          </p:nvPr>
        </p:nvSpPr>
        <p:spPr/>
        <p:txBody>
          <a:bodyPr/>
          <a:lstStyle/>
          <a:p>
            <a:r>
              <a:rPr lang="es-CL" dirty="0"/>
              <a:t>Ejercicios - Cálculo de área plano de flotación</a:t>
            </a:r>
          </a:p>
        </p:txBody>
      </p:sp>
      <p:cxnSp>
        <p:nvCxnSpPr>
          <p:cNvPr id="4" name="Straight Arrow Connector 4">
            <a:extLst>
              <a:ext uri="{FF2B5EF4-FFF2-40B4-BE49-F238E27FC236}">
                <a16:creationId xmlns:a16="http://schemas.microsoft.com/office/drawing/2014/main" id="{6EA31F67-4A2C-65B8-A326-6143FB5D4C7B}"/>
              </a:ext>
            </a:extLst>
          </p:cNvPr>
          <p:cNvCxnSpPr>
            <a:cxnSpLocks/>
          </p:cNvCxnSpPr>
          <p:nvPr/>
        </p:nvCxnSpPr>
        <p:spPr>
          <a:xfrm>
            <a:off x="0" y="1440160"/>
            <a:ext cx="12192000" cy="0"/>
          </a:xfrm>
          <a:prstGeom prst="straightConnector1">
            <a:avLst/>
          </a:prstGeom>
          <a:ln w="28575">
            <a:solidFill>
              <a:srgbClr val="002453"/>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5" name="Content Placeholder 7">
                <a:extLst>
                  <a:ext uri="{FF2B5EF4-FFF2-40B4-BE49-F238E27FC236}">
                    <a16:creationId xmlns:a16="http://schemas.microsoft.com/office/drawing/2014/main" id="{AD245054-A2C3-9FE9-50E8-37B64BE19836}"/>
                  </a:ext>
                </a:extLst>
              </p:cNvPr>
              <p:cNvSpPr txBox="1">
                <a:spLocks/>
              </p:cNvSpPr>
              <p:nvPr/>
            </p:nvSpPr>
            <p:spPr>
              <a:xfrm>
                <a:off x="898404" y="1616177"/>
                <a:ext cx="5197596" cy="3569935"/>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CL" u="sng" noProof="0" dirty="0">
                    <a:solidFill>
                      <a:srgbClr val="002453"/>
                    </a:solidFill>
                  </a:rPr>
                  <a:t>Pasos</a:t>
                </a:r>
              </a:p>
              <a:p>
                <a:pPr marL="514350" indent="-514350">
                  <a:lnSpc>
                    <a:spcPct val="100000"/>
                  </a:lnSpc>
                  <a:buFont typeface="Arial" panose="020B0604020202020204" pitchFamily="34" charset="0"/>
                  <a:buAutoNum type="arabicPeriod"/>
                </a:pPr>
                <a:r>
                  <a:rPr lang="es-CL" noProof="0" dirty="0">
                    <a:solidFill>
                      <a:srgbClr val="002453"/>
                    </a:solidFill>
                  </a:rPr>
                  <a:t>Realice el dibujo representativo y muestre el diferencial.</a:t>
                </a:r>
              </a:p>
              <a:p>
                <a:pPr marL="514350" indent="-514350">
                  <a:lnSpc>
                    <a:spcPct val="100000"/>
                  </a:lnSpc>
                  <a:buFont typeface="Arial" panose="020B0604020202020204" pitchFamily="34" charset="0"/>
                  <a:buAutoNum type="arabicPeriod"/>
                </a:pPr>
                <a:r>
                  <a:rPr lang="es-CL" noProof="0" dirty="0">
                    <a:solidFill>
                      <a:srgbClr val="002453"/>
                    </a:solidFill>
                  </a:rPr>
                  <a:t>Plantee las ecuaciones de cálculo</a:t>
                </a:r>
              </a:p>
              <a:p>
                <a:pPr marL="514350" indent="-514350">
                  <a:lnSpc>
                    <a:spcPct val="100000"/>
                  </a:lnSpc>
                  <a:buFont typeface="Arial" panose="020B0604020202020204" pitchFamily="34" charset="0"/>
                  <a:buAutoNum type="arabicPeriod"/>
                </a:pPr>
                <a:r>
                  <a:rPr lang="es-CL" noProof="0" dirty="0">
                    <a:solidFill>
                      <a:srgbClr val="002453"/>
                    </a:solidFill>
                  </a:rPr>
                  <a:t>Plantee las ecuaciones de Simpson</a:t>
                </a:r>
              </a:p>
              <a:p>
                <a:pPr marL="0" indent="0">
                  <a:lnSpc>
                    <a:spcPct val="100000"/>
                  </a:lnSpc>
                  <a:buFont typeface="Arial" panose="020B0604020202020204" pitchFamily="34" charset="0"/>
                  <a:buNone/>
                </a:pPr>
                <a:r>
                  <a:rPr lang="es-CL" noProof="0" dirty="0">
                    <a:solidFill>
                      <a:srgbClr val="002453"/>
                    </a:solidFill>
                  </a:rPr>
                  <a:t>	A. constantes → al frente</a:t>
                </a:r>
              </a:p>
              <a:p>
                <a:pPr marL="0" indent="0">
                  <a:lnSpc>
                    <a:spcPct val="100000"/>
                  </a:lnSpc>
                  <a:buFont typeface="Arial" panose="020B0604020202020204" pitchFamily="34" charset="0"/>
                  <a:buNone/>
                </a:pPr>
                <a:r>
                  <a:rPr lang="es-CL" noProof="0" dirty="0">
                    <a:solidFill>
                      <a:srgbClr val="002453"/>
                    </a:solidFill>
                  </a:rPr>
                  <a:t>	B. </a:t>
                </a:r>
                <a:r>
                  <a:rPr lang="es-CL" noProof="0" dirty="0" err="1">
                    <a:solidFill>
                      <a:srgbClr val="002453"/>
                    </a:solidFill>
                  </a:rPr>
                  <a:t>dx</a:t>
                </a:r>
                <a:r>
                  <a:rPr lang="es-CL" noProof="0" dirty="0">
                    <a:solidFill>
                      <a:srgbClr val="002453"/>
                    </a:solidFill>
                  </a:rPr>
                  <a:t> → </a:t>
                </a:r>
                <a14:m>
                  <m:oMath xmlns:m="http://schemas.openxmlformats.org/officeDocument/2006/math">
                    <m:f>
                      <m:fPr>
                        <m:ctrlPr>
                          <a:rPr lang="es-CL" i="1" noProof="0" smtClean="0">
                            <a:solidFill>
                              <a:srgbClr val="002453"/>
                            </a:solidFill>
                            <a:latin typeface="Cambria Math" panose="02040503050406030204" pitchFamily="18" charset="0"/>
                          </a:rPr>
                        </m:ctrlPr>
                      </m:fPr>
                      <m:num>
                        <m:r>
                          <a:rPr lang="es-CL" i="1" noProof="0" smtClean="0">
                            <a:solidFill>
                              <a:srgbClr val="002453"/>
                            </a:solidFill>
                            <a:latin typeface="Cambria Math" panose="02040503050406030204" pitchFamily="18" charset="0"/>
                            <a:ea typeface="Cambria Math" panose="02040503050406030204" pitchFamily="18" charset="0"/>
                          </a:rPr>
                          <m:t>∆</m:t>
                        </m:r>
                        <m:r>
                          <a:rPr lang="es-CL" i="1" noProof="0" smtClean="0">
                            <a:solidFill>
                              <a:srgbClr val="002453"/>
                            </a:solidFill>
                            <a:latin typeface="Cambria Math" panose="02040503050406030204" pitchFamily="18" charset="0"/>
                            <a:ea typeface="Cambria Math" panose="02040503050406030204" pitchFamily="18" charset="0"/>
                          </a:rPr>
                          <m:t>𝑥</m:t>
                        </m:r>
                      </m:num>
                      <m:den>
                        <m:r>
                          <a:rPr lang="es-CL" i="1" noProof="0" smtClean="0">
                            <a:solidFill>
                              <a:srgbClr val="002453"/>
                            </a:solidFill>
                            <a:latin typeface="Cambria Math" panose="02040503050406030204" pitchFamily="18" charset="0"/>
                          </a:rPr>
                          <m:t>3</m:t>
                        </m:r>
                      </m:den>
                    </m:f>
                  </m:oMath>
                </a14:m>
                <a:endParaRPr lang="es-CL" noProof="0" dirty="0">
                  <a:solidFill>
                    <a:srgbClr val="002453"/>
                  </a:solidFill>
                </a:endParaRPr>
              </a:p>
              <a:p>
                <a:pPr marL="3135313" indent="-3135313">
                  <a:lnSpc>
                    <a:spcPct val="100000"/>
                  </a:lnSpc>
                  <a:buFont typeface="Arial" panose="020B0604020202020204" pitchFamily="34" charset="0"/>
                  <a:buNone/>
                  <a:tabLst>
                    <a:tab pos="892175" algn="l"/>
                  </a:tabLst>
                </a:pPr>
                <a:r>
                  <a:rPr lang="es-CL" noProof="0" dirty="0">
                    <a:solidFill>
                      <a:srgbClr val="002453"/>
                    </a:solidFill>
                  </a:rPr>
                  <a:t>	C. delante de </a:t>
                </a:r>
                <a:r>
                  <a:rPr lang="es-CL" noProof="0" dirty="0" err="1">
                    <a:solidFill>
                      <a:srgbClr val="002453"/>
                    </a:solidFill>
                  </a:rPr>
                  <a:t>dx</a:t>
                </a:r>
                <a:r>
                  <a:rPr lang="es-CL" noProof="0" dirty="0">
                    <a:solidFill>
                      <a:srgbClr val="002453"/>
                    </a:solidFill>
                  </a:rPr>
                  <a:t> → multiplicador de Simpson</a:t>
                </a:r>
              </a:p>
              <a:p>
                <a:pPr marL="0" indent="0">
                  <a:lnSpc>
                    <a:spcPct val="100000"/>
                  </a:lnSpc>
                  <a:buFont typeface="Arial" panose="020B0604020202020204" pitchFamily="34" charset="0"/>
                  <a:buNone/>
                  <a:tabLst>
                    <a:tab pos="446088" algn="l"/>
                  </a:tabLst>
                </a:pPr>
                <a:r>
                  <a:rPr lang="es-CL" noProof="0" dirty="0">
                    <a:solidFill>
                      <a:srgbClr val="002453"/>
                    </a:solidFill>
                  </a:rPr>
                  <a:t>4. 	Sustituir y calcular</a:t>
                </a:r>
              </a:p>
              <a:p>
                <a:endParaRPr lang="en-US" dirty="0">
                  <a:solidFill>
                    <a:srgbClr val="002453"/>
                  </a:solidFill>
                </a:endParaRPr>
              </a:p>
            </p:txBody>
          </p:sp>
        </mc:Choice>
        <mc:Fallback>
          <p:sp>
            <p:nvSpPr>
              <p:cNvPr id="5" name="Content Placeholder 7">
                <a:extLst>
                  <a:ext uri="{FF2B5EF4-FFF2-40B4-BE49-F238E27FC236}">
                    <a16:creationId xmlns:a16="http://schemas.microsoft.com/office/drawing/2014/main" id="{AD245054-A2C3-9FE9-50E8-37B64BE19836}"/>
                  </a:ext>
                </a:extLst>
              </p:cNvPr>
              <p:cNvSpPr txBox="1">
                <a:spLocks noRot="1" noChangeAspect="1" noMove="1" noResize="1" noEditPoints="1" noAdjustHandles="1" noChangeArrowheads="1" noChangeShapeType="1" noTextEdit="1"/>
              </p:cNvSpPr>
              <p:nvPr/>
            </p:nvSpPr>
            <p:spPr>
              <a:xfrm>
                <a:off x="898404" y="1616177"/>
                <a:ext cx="5197596" cy="3569935"/>
              </a:xfrm>
              <a:prstGeom prst="rect">
                <a:avLst/>
              </a:prstGeom>
              <a:blipFill>
                <a:blip r:embed="rId4"/>
                <a:stretch>
                  <a:fillRect l="-1172" t="-853"/>
                </a:stretch>
              </a:blipFill>
            </p:spPr>
            <p:txBody>
              <a:bodyPr/>
              <a:lstStyle/>
              <a:p>
                <a:r>
                  <a:rPr lang="es-CL">
                    <a:noFill/>
                  </a:rPr>
                  <a:t> </a:t>
                </a:r>
              </a:p>
            </p:txBody>
          </p:sp>
        </mc:Fallback>
      </mc:AlternateContent>
      <p:sp>
        <p:nvSpPr>
          <p:cNvPr id="7" name="Google Shape;437;p25">
            <a:extLst>
              <a:ext uri="{FF2B5EF4-FFF2-40B4-BE49-F238E27FC236}">
                <a16:creationId xmlns:a16="http://schemas.microsoft.com/office/drawing/2014/main" id="{F8AC0CEB-1B60-EAE7-5D02-C42867014027}"/>
              </a:ext>
            </a:extLst>
          </p:cNvPr>
          <p:cNvSpPr/>
          <p:nvPr/>
        </p:nvSpPr>
        <p:spPr>
          <a:xfrm>
            <a:off x="5250794" y="4719157"/>
            <a:ext cx="1362183" cy="410929"/>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 name="Google Shape;439;p25">
            <a:extLst>
              <a:ext uri="{FF2B5EF4-FFF2-40B4-BE49-F238E27FC236}">
                <a16:creationId xmlns:a16="http://schemas.microsoft.com/office/drawing/2014/main" id="{10FB7E10-9717-9F24-9DCC-6107FA432C5E}"/>
              </a:ext>
            </a:extLst>
          </p:cNvPr>
          <p:cNvSpPr/>
          <p:nvPr/>
        </p:nvSpPr>
        <p:spPr>
          <a:xfrm>
            <a:off x="8001982" y="4687882"/>
            <a:ext cx="3669762" cy="525252"/>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 name="Google Shape;440;p25">
            <a:extLst>
              <a:ext uri="{FF2B5EF4-FFF2-40B4-BE49-F238E27FC236}">
                <a16:creationId xmlns:a16="http://schemas.microsoft.com/office/drawing/2014/main" id="{A93483FE-E478-FE2A-FE73-819A9510BE31}"/>
              </a:ext>
            </a:extLst>
          </p:cNvPr>
          <p:cNvSpPr/>
          <p:nvPr/>
        </p:nvSpPr>
        <p:spPr>
          <a:xfrm>
            <a:off x="5250794" y="5353388"/>
            <a:ext cx="1262100" cy="478500"/>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pic>
        <p:nvPicPr>
          <p:cNvPr id="16" name="Imagen 15">
            <a:extLst>
              <a:ext uri="{FF2B5EF4-FFF2-40B4-BE49-F238E27FC236}">
                <a16:creationId xmlns:a16="http://schemas.microsoft.com/office/drawing/2014/main" id="{A80DFDA4-B410-EEEF-BC63-4D934C5B7FFB}"/>
              </a:ext>
            </a:extLst>
          </p:cNvPr>
          <p:cNvPicPr>
            <a:picLocks noChangeAspect="1"/>
          </p:cNvPicPr>
          <p:nvPr/>
        </p:nvPicPr>
        <p:blipFill>
          <a:blip r:embed="rId5"/>
          <a:stretch>
            <a:fillRect/>
          </a:stretch>
        </p:blipFill>
        <p:spPr>
          <a:xfrm>
            <a:off x="5841016" y="1776901"/>
            <a:ext cx="5601482" cy="1743318"/>
          </a:xfrm>
          <a:prstGeom prst="rect">
            <a:avLst/>
          </a:prstGeom>
        </p:spPr>
      </p:pic>
    </p:spTree>
    <p:extLst>
      <p:ext uri="{BB962C8B-B14F-4D97-AF65-F5344CB8AC3E}">
        <p14:creationId xmlns:p14="http://schemas.microsoft.com/office/powerpoint/2010/main" val="387061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D1B13-33C4-0D92-0219-450B234F616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7C38495-9B5A-9473-E325-04EE89FF9D0A}"/>
              </a:ext>
            </a:extLst>
          </p:cNvPr>
          <p:cNvSpPr>
            <a:spLocks noGrp="1"/>
          </p:cNvSpPr>
          <p:nvPr>
            <p:ph type="title"/>
          </p:nvPr>
        </p:nvSpPr>
        <p:spPr/>
        <p:txBody>
          <a:bodyPr/>
          <a:lstStyle/>
          <a:p>
            <a:r>
              <a:rPr lang="es-CL" dirty="0"/>
              <a:t>Ejercicios - Cálculo de área plano de flotación</a:t>
            </a:r>
          </a:p>
        </p:txBody>
      </p:sp>
      <p:cxnSp>
        <p:nvCxnSpPr>
          <p:cNvPr id="4" name="Straight Arrow Connector 4">
            <a:extLst>
              <a:ext uri="{FF2B5EF4-FFF2-40B4-BE49-F238E27FC236}">
                <a16:creationId xmlns:a16="http://schemas.microsoft.com/office/drawing/2014/main" id="{3E769E81-C229-5877-78CB-831382ADCD6D}"/>
              </a:ext>
            </a:extLst>
          </p:cNvPr>
          <p:cNvCxnSpPr>
            <a:cxnSpLocks/>
          </p:cNvCxnSpPr>
          <p:nvPr/>
        </p:nvCxnSpPr>
        <p:spPr>
          <a:xfrm>
            <a:off x="0" y="1440160"/>
            <a:ext cx="12192000" cy="0"/>
          </a:xfrm>
          <a:prstGeom prst="straightConnector1">
            <a:avLst/>
          </a:prstGeom>
          <a:ln w="28575">
            <a:solidFill>
              <a:srgbClr val="002453"/>
            </a:solidFill>
          </a:ln>
        </p:spPr>
        <p:style>
          <a:lnRef idx="1">
            <a:schemeClr val="accent1"/>
          </a:lnRef>
          <a:fillRef idx="0">
            <a:schemeClr val="accent1"/>
          </a:fillRef>
          <a:effectRef idx="0">
            <a:schemeClr val="accent1"/>
          </a:effectRef>
          <a:fontRef idx="minor">
            <a:schemeClr val="tx1"/>
          </a:fontRef>
        </p:style>
      </p:cxnSp>
      <p:sp>
        <p:nvSpPr>
          <p:cNvPr id="5" name="Content Placeholder 7">
            <a:extLst>
              <a:ext uri="{FF2B5EF4-FFF2-40B4-BE49-F238E27FC236}">
                <a16:creationId xmlns:a16="http://schemas.microsoft.com/office/drawing/2014/main" id="{A8A09CF9-6D55-EE78-A11E-965649777B78}"/>
              </a:ext>
            </a:extLst>
          </p:cNvPr>
          <p:cNvSpPr txBox="1">
            <a:spLocks/>
          </p:cNvSpPr>
          <p:nvPr/>
        </p:nvSpPr>
        <p:spPr>
          <a:xfrm>
            <a:off x="338126" y="1402496"/>
            <a:ext cx="5197596" cy="1125630"/>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CL" sz="1600" u="sng" noProof="0" dirty="0">
                <a:solidFill>
                  <a:srgbClr val="002453"/>
                </a:solidFill>
              </a:rPr>
              <a:t>Solución:</a:t>
            </a:r>
            <a:r>
              <a:rPr lang="es-CL" sz="1600" noProof="0" dirty="0">
                <a:solidFill>
                  <a:srgbClr val="002453"/>
                </a:solidFill>
              </a:rPr>
              <a:t> </a:t>
            </a:r>
          </a:p>
          <a:p>
            <a:pPr marL="0" indent="0">
              <a:buFont typeface="Arial" panose="020B0604020202020204" pitchFamily="34" charset="0"/>
              <a:buNone/>
            </a:pPr>
            <a:r>
              <a:rPr lang="es-CL" sz="1600" noProof="0" dirty="0">
                <a:solidFill>
                  <a:srgbClr val="002453"/>
                </a:solidFill>
              </a:rPr>
              <a:t>Realice el dibujo representativo a mano</a:t>
            </a:r>
            <a:r>
              <a:rPr lang="es-CL" sz="1600" dirty="0">
                <a:solidFill>
                  <a:srgbClr val="002453"/>
                </a:solidFill>
              </a:rPr>
              <a:t> alzada </a:t>
            </a:r>
            <a:r>
              <a:rPr lang="es-CL" sz="1600" noProof="0" dirty="0">
                <a:solidFill>
                  <a:srgbClr val="002453"/>
                </a:solidFill>
              </a:rPr>
              <a:t>y muestre y los elementos diferenciales:</a:t>
            </a:r>
          </a:p>
          <a:p>
            <a:endParaRPr lang="en-US" dirty="0">
              <a:solidFill>
                <a:srgbClr val="002453"/>
              </a:solidFill>
            </a:endParaRPr>
          </a:p>
        </p:txBody>
      </p:sp>
      <p:pic>
        <p:nvPicPr>
          <p:cNvPr id="16" name="Imagen 15">
            <a:extLst>
              <a:ext uri="{FF2B5EF4-FFF2-40B4-BE49-F238E27FC236}">
                <a16:creationId xmlns:a16="http://schemas.microsoft.com/office/drawing/2014/main" id="{EFA9535D-84DC-8D1E-A3A8-A56687AEFF9E}"/>
              </a:ext>
            </a:extLst>
          </p:cNvPr>
          <p:cNvPicPr>
            <a:picLocks noChangeAspect="1"/>
          </p:cNvPicPr>
          <p:nvPr/>
        </p:nvPicPr>
        <p:blipFill>
          <a:blip r:embed="rId2"/>
          <a:stretch>
            <a:fillRect/>
          </a:stretch>
        </p:blipFill>
        <p:spPr>
          <a:xfrm>
            <a:off x="5588502" y="1499014"/>
            <a:ext cx="6290372" cy="1743318"/>
          </a:xfrm>
          <a:prstGeom prst="rect">
            <a:avLst/>
          </a:prstGeom>
        </p:spPr>
      </p:pic>
      <p:pic>
        <p:nvPicPr>
          <p:cNvPr id="6" name="Imagen 5">
            <a:extLst>
              <a:ext uri="{FF2B5EF4-FFF2-40B4-BE49-F238E27FC236}">
                <a16:creationId xmlns:a16="http://schemas.microsoft.com/office/drawing/2014/main" id="{1A419939-03A5-341C-9DB4-8D2BF9B7A05D}"/>
              </a:ext>
            </a:extLst>
          </p:cNvPr>
          <p:cNvPicPr>
            <a:picLocks noChangeAspect="1"/>
          </p:cNvPicPr>
          <p:nvPr/>
        </p:nvPicPr>
        <p:blipFill>
          <a:blip r:embed="rId3"/>
          <a:srcRect/>
          <a:stretch>
            <a:fillRect/>
          </a:stretch>
        </p:blipFill>
        <p:spPr bwMode="auto">
          <a:xfrm>
            <a:off x="204724" y="2485396"/>
            <a:ext cx="3426368" cy="1132258"/>
          </a:xfrm>
          <a:prstGeom prst="rect">
            <a:avLst/>
          </a:prstGeom>
          <a:noFill/>
          <a:ln w="9525">
            <a:noFill/>
            <a:miter lim="800000"/>
            <a:headEnd/>
            <a:tailEnd/>
          </a:ln>
        </p:spPr>
      </p:pic>
      <mc:AlternateContent xmlns:mc="http://schemas.openxmlformats.org/markup-compatibility/2006">
        <mc:Choice xmlns:a14="http://schemas.microsoft.com/office/drawing/2010/main" Requires="a14">
          <p:sp>
            <p:nvSpPr>
              <p:cNvPr id="11" name="CuadroTexto 10">
                <a:extLst>
                  <a:ext uri="{FF2B5EF4-FFF2-40B4-BE49-F238E27FC236}">
                    <a16:creationId xmlns:a16="http://schemas.microsoft.com/office/drawing/2014/main" id="{F66BEA1D-3520-35A3-A8E3-EF26C324B467}"/>
                  </a:ext>
                </a:extLst>
              </p:cNvPr>
              <p:cNvSpPr txBox="1"/>
              <p:nvPr/>
            </p:nvSpPr>
            <p:spPr>
              <a:xfrm>
                <a:off x="362379" y="3617654"/>
                <a:ext cx="3626069" cy="1125629"/>
              </a:xfrm>
              <a:prstGeom prst="rect">
                <a:avLst/>
              </a:prstGeom>
              <a:noFill/>
            </p:spPr>
            <p:txBody>
              <a:bodyPr wrap="square">
                <a:spAutoFit/>
              </a:bodyPr>
              <a:lstStyle/>
              <a:p>
                <a:pPr>
                  <a:lnSpc>
                    <a:spcPct val="115000"/>
                  </a:lnSpc>
                  <a:spcAft>
                    <a:spcPts val="1000"/>
                  </a:spcAft>
                  <a:buNone/>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Ecuación de cálculo:</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300"/>
                  </a:spcBef>
                  <a:spcAft>
                    <a:spcPts val="1000"/>
                  </a:spcAft>
                </a:pPr>
                <a14:m>
                  <m:oMathPara xmlns:m="http://schemas.openxmlformats.org/officeDocument/2006/math">
                    <m:oMathParaPr>
                      <m:jc m:val="centerGroup"/>
                    </m:oMathParaPr>
                    <m:oMath xmlns:m="http://schemas.openxmlformats.org/officeDocument/2006/math">
                      <m:sSub>
                        <m:sSub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A</m:t>
                          </m:r>
                        </m:e>
                        <m:sub>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WP</m:t>
                          </m:r>
                          <m:r>
                            <a:rPr lang="es-CL" sz="1800">
                              <a:effectLst/>
                              <a:latin typeface="Cambria Math" panose="02040503050406030204" pitchFamily="18" charset="0"/>
                              <a:ea typeface="Calibri" panose="020F0502020204030204" pitchFamily="34" charset="0"/>
                              <a:cs typeface="Times New Roman" panose="02020603050405020304" pitchFamily="18" charset="0"/>
                            </a:rPr>
                            <m:t>=2</m:t>
                          </m:r>
                          <m:nary>
                            <m:naryPr>
                              <m:limLoc m:val="undOvr"/>
                              <m:subHide m:val="on"/>
                              <m:supHide m:val="on"/>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naryPr>
                            <m:sub/>
                            <m:sup/>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dA</m:t>
                              </m:r>
                              <m:r>
                                <a:rPr lang="es-CL" sz="1800">
                                  <a:effectLst/>
                                  <a:latin typeface="Cambria Math" panose="02040503050406030204" pitchFamily="18" charset="0"/>
                                  <a:ea typeface="Calibri" panose="020F0502020204030204" pitchFamily="34" charset="0"/>
                                  <a:cs typeface="Times New Roman" panose="02020603050405020304" pitchFamily="18" charset="0"/>
                                </a:rPr>
                                <m:t>=2</m:t>
                              </m:r>
                              <m:nary>
                                <m:naryPr>
                                  <m:limLoc m:val="subSup"/>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naryPr>
                                <m:sub>
                                  <m:r>
                                    <a:rPr lang="es-CL" sz="1800">
                                      <a:effectLst/>
                                      <a:latin typeface="Cambria Math" panose="02040503050406030204" pitchFamily="18" charset="0"/>
                                      <a:ea typeface="Calibri" panose="020F0502020204030204" pitchFamily="34" charset="0"/>
                                      <a:cs typeface="Times New Roman" panose="02020603050405020304" pitchFamily="18" charset="0"/>
                                    </a:rPr>
                                    <m:t>0</m:t>
                                  </m:r>
                                </m:sub>
                                <m:sup>
                                  <m:sSub>
                                    <m:sSub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L</m:t>
                                      </m:r>
                                    </m:e>
                                    <m:sub>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PP</m:t>
                                      </m:r>
                                    </m:sub>
                                  </m:sSub>
                                </m:sup>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y</m:t>
                                  </m:r>
                                  <m:d>
                                    <m:d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dPr>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x</m:t>
                                      </m:r>
                                    </m:e>
                                  </m:d>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dx</m:t>
                                  </m:r>
                                </m:e>
                              </m:nary>
                            </m:e>
                          </m:nary>
                        </m:sub>
                      </m:sSub>
                    </m:oMath>
                  </m:oMathPara>
                </a14:m>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11" name="CuadroTexto 10">
                <a:extLst>
                  <a:ext uri="{FF2B5EF4-FFF2-40B4-BE49-F238E27FC236}">
                    <a16:creationId xmlns:a16="http://schemas.microsoft.com/office/drawing/2014/main" id="{F66BEA1D-3520-35A3-A8E3-EF26C324B467}"/>
                  </a:ext>
                </a:extLst>
              </p:cNvPr>
              <p:cNvSpPr txBox="1">
                <a:spLocks noRot="1" noChangeAspect="1" noMove="1" noResize="1" noEditPoints="1" noAdjustHandles="1" noChangeArrowheads="1" noChangeShapeType="1" noTextEdit="1"/>
              </p:cNvSpPr>
              <p:nvPr/>
            </p:nvSpPr>
            <p:spPr>
              <a:xfrm>
                <a:off x="362379" y="3617654"/>
                <a:ext cx="3626069" cy="1125629"/>
              </a:xfrm>
              <a:prstGeom prst="rect">
                <a:avLst/>
              </a:prstGeom>
              <a:blipFill>
                <a:blip r:embed="rId4"/>
                <a:stretch>
                  <a:fillRect l="-1345" t="-541"/>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4" name="CuadroTexto 13">
                <a:extLst>
                  <a:ext uri="{FF2B5EF4-FFF2-40B4-BE49-F238E27FC236}">
                    <a16:creationId xmlns:a16="http://schemas.microsoft.com/office/drawing/2014/main" id="{238FE79D-26C1-81C9-1EAB-F37F8E060F48}"/>
                  </a:ext>
                </a:extLst>
              </p:cNvPr>
              <p:cNvSpPr txBox="1"/>
              <p:nvPr/>
            </p:nvSpPr>
            <p:spPr>
              <a:xfrm>
                <a:off x="338126" y="4758878"/>
                <a:ext cx="4942612" cy="1265796"/>
              </a:xfrm>
              <a:prstGeom prst="rect">
                <a:avLst/>
              </a:prstGeom>
              <a:noFill/>
            </p:spPr>
            <p:txBody>
              <a:bodyPr wrap="square">
                <a:spAutoFit/>
              </a:bodyPr>
              <a:lstStyle/>
              <a:p>
                <a:pPr>
                  <a:lnSpc>
                    <a:spcPct val="115000"/>
                  </a:lnSpc>
                  <a:spcAft>
                    <a:spcPts val="1000"/>
                  </a:spcAft>
                  <a:buNone/>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Ecuación de Simpson:</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300"/>
                  </a:spcBef>
                  <a:spcAft>
                    <a:spcPts val="1000"/>
                  </a:spcAft>
                </a:pPr>
                <a14:m>
                  <m:oMathPara xmlns:m="http://schemas.openxmlformats.org/officeDocument/2006/math">
                    <m:oMathParaPr>
                      <m:jc m:val="centerGroup"/>
                    </m:oMathParaPr>
                    <m:oMath xmlns:m="http://schemas.openxmlformats.org/officeDocument/2006/math">
                      <m:sSub>
                        <m:sSub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A</m:t>
                          </m:r>
                        </m:e>
                        <m:sub>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WP</m:t>
                          </m:r>
                        </m:sub>
                      </m:sSub>
                      <m:r>
                        <a:rPr lang="es-CL" sz="1800">
                          <a:effectLst/>
                          <a:latin typeface="Cambria Math" panose="02040503050406030204" pitchFamily="18" charset="0"/>
                          <a:ea typeface="Calibri" panose="020F0502020204030204" pitchFamily="34" charset="0"/>
                          <a:cs typeface="Times New Roman" panose="02020603050405020304" pitchFamily="18" charset="0"/>
                        </a:rPr>
                        <m:t>=2</m:t>
                      </m:r>
                      <m:f>
                        <m:f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s-CL" sz="1800">
                              <a:effectLst/>
                              <a:latin typeface="Cambria Math" panose="02040503050406030204" pitchFamily="18" charset="0"/>
                              <a:ea typeface="Calibri" panose="020F0502020204030204" pitchFamily="34" charset="0"/>
                              <a:cs typeface="Times New Roman" panose="02020603050405020304" pitchFamily="18" charset="0"/>
                            </a:rPr>
                            <m:t>1</m:t>
                          </m:r>
                        </m:num>
                        <m:den>
                          <m:r>
                            <a:rPr lang="es-CL" sz="1800">
                              <a:effectLst/>
                              <a:latin typeface="Cambria Math" panose="02040503050406030204" pitchFamily="18" charset="0"/>
                              <a:ea typeface="Calibri" panose="020F0502020204030204" pitchFamily="34" charset="0"/>
                              <a:cs typeface="Times New Roman" panose="02020603050405020304" pitchFamily="18" charset="0"/>
                            </a:rPr>
                            <m:t>3</m:t>
                          </m:r>
                        </m:den>
                      </m:f>
                      <m:r>
                        <a:rPr lang="es-CL" sz="1800">
                          <a:effectLst/>
                          <a:latin typeface="Cambria Math" panose="02040503050406030204" pitchFamily="18" charset="0"/>
                          <a:ea typeface="Calibri" panose="020F0502020204030204" pitchFamily="34" charset="0"/>
                          <a:cs typeface="Times New Roman" panose="02020603050405020304" pitchFamily="18" charset="0"/>
                        </a:rPr>
                        <m:t>∆</m:t>
                      </m:r>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x</m:t>
                      </m:r>
                      <m:d>
                        <m:dPr>
                          <m:begChr m:val="["/>
                          <m:endChr m:val="]"/>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dPr>
                        <m:e>
                          <m:d>
                            <m:d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dPr>
                            <m:e>
                              <m:r>
                                <a:rPr lang="es-CL" sz="1800">
                                  <a:effectLst/>
                                  <a:latin typeface="Cambria Math" panose="02040503050406030204" pitchFamily="18" charset="0"/>
                                  <a:ea typeface="Calibri" panose="020F0502020204030204" pitchFamily="34" charset="0"/>
                                  <a:cs typeface="Times New Roman" panose="02020603050405020304" pitchFamily="18" charset="0"/>
                                </a:rPr>
                                <m:t>1</m:t>
                              </m:r>
                            </m:e>
                          </m:d>
                          <m:d>
                            <m:d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dPr>
                            <m:e>
                              <m:sSub>
                                <m:sSub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y</m:t>
                                  </m:r>
                                </m:e>
                                <m:sub>
                                  <m:r>
                                    <a:rPr lang="es-CL" sz="1800">
                                      <a:effectLst/>
                                      <a:latin typeface="Cambria Math" panose="02040503050406030204" pitchFamily="18" charset="0"/>
                                      <a:ea typeface="Calibri" panose="020F0502020204030204" pitchFamily="34" charset="0"/>
                                      <a:cs typeface="Times New Roman" panose="02020603050405020304" pitchFamily="18" charset="0"/>
                                    </a:rPr>
                                    <m:t>0</m:t>
                                  </m:r>
                                </m:sub>
                              </m:sSub>
                            </m:e>
                          </m:d>
                          <m:r>
                            <a:rPr lang="es-CL" sz="1800">
                              <a:effectLst/>
                              <a:latin typeface="Cambria Math" panose="02040503050406030204" pitchFamily="18" charset="0"/>
                              <a:ea typeface="Calibri" panose="020F0502020204030204" pitchFamily="34" charset="0"/>
                              <a:cs typeface="Times New Roman" panose="02020603050405020304" pitchFamily="18" charset="0"/>
                            </a:rPr>
                            <m:t>+</m:t>
                          </m:r>
                          <m:d>
                            <m:d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dPr>
                            <m:e>
                              <m:r>
                                <a:rPr lang="es-CL" sz="1800">
                                  <a:effectLst/>
                                  <a:latin typeface="Cambria Math" panose="02040503050406030204" pitchFamily="18" charset="0"/>
                                  <a:ea typeface="Calibri" panose="020F0502020204030204" pitchFamily="34" charset="0"/>
                                  <a:cs typeface="Times New Roman" panose="02020603050405020304" pitchFamily="18" charset="0"/>
                                </a:rPr>
                                <m:t>4</m:t>
                              </m:r>
                            </m:e>
                          </m:d>
                          <m:d>
                            <m:d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dPr>
                            <m:e>
                              <m:sSub>
                                <m:sSub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y</m:t>
                                  </m:r>
                                </m:e>
                                <m:sub>
                                  <m:r>
                                    <a:rPr lang="es-CL" sz="1800">
                                      <a:effectLst/>
                                      <a:latin typeface="Cambria Math" panose="02040503050406030204" pitchFamily="18" charset="0"/>
                                      <a:ea typeface="Calibri" panose="020F0502020204030204" pitchFamily="34" charset="0"/>
                                      <a:cs typeface="Times New Roman" panose="02020603050405020304" pitchFamily="18" charset="0"/>
                                    </a:rPr>
                                    <m:t>1</m:t>
                                  </m:r>
                                </m:sub>
                              </m:sSub>
                            </m:e>
                          </m:d>
                          <m:r>
                            <a:rPr lang="es-CL" sz="1800">
                              <a:effectLst/>
                              <a:latin typeface="Cambria Math" panose="02040503050406030204" pitchFamily="18" charset="0"/>
                              <a:ea typeface="Calibri" panose="020F0502020204030204" pitchFamily="34" charset="0"/>
                              <a:cs typeface="Times New Roman" panose="02020603050405020304" pitchFamily="18" charset="0"/>
                            </a:rPr>
                            <m:t>+</m:t>
                          </m:r>
                          <m:d>
                            <m:d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dPr>
                            <m:e>
                              <m:r>
                                <a:rPr lang="es-CL" sz="1800">
                                  <a:effectLst/>
                                  <a:latin typeface="Cambria Math" panose="02040503050406030204" pitchFamily="18" charset="0"/>
                                  <a:ea typeface="Calibri" panose="020F0502020204030204" pitchFamily="34" charset="0"/>
                                  <a:cs typeface="Times New Roman" panose="02020603050405020304" pitchFamily="18" charset="0"/>
                                </a:rPr>
                                <m:t>2</m:t>
                              </m:r>
                            </m:e>
                          </m:d>
                          <m:d>
                            <m:d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dPr>
                            <m:e>
                              <m:sSub>
                                <m:sSub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y</m:t>
                                  </m:r>
                                </m:e>
                                <m:sub>
                                  <m:r>
                                    <a:rPr lang="es-CL" sz="1800">
                                      <a:effectLst/>
                                      <a:latin typeface="Cambria Math" panose="02040503050406030204" pitchFamily="18" charset="0"/>
                                      <a:ea typeface="Calibri" panose="020F0502020204030204" pitchFamily="34" charset="0"/>
                                      <a:cs typeface="Times New Roman" panose="02020603050405020304" pitchFamily="18" charset="0"/>
                                    </a:rPr>
                                    <m:t>2</m:t>
                                  </m:r>
                                </m:sub>
                              </m:sSub>
                            </m:e>
                          </m:d>
                          <m:r>
                            <a:rPr lang="es-CL" sz="1800">
                              <a:effectLst/>
                              <a:latin typeface="Cambria Math" panose="02040503050406030204" pitchFamily="18" charset="0"/>
                              <a:ea typeface="Calibri" panose="020F0502020204030204" pitchFamily="34" charset="0"/>
                              <a:cs typeface="Times New Roman" panose="02020603050405020304" pitchFamily="18" charset="0"/>
                            </a:rPr>
                            <m:t>+...</m:t>
                          </m:r>
                        </m:e>
                      </m:d>
                    </m:oMath>
                  </m:oMathPara>
                </a14:m>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14" name="CuadroTexto 13">
                <a:extLst>
                  <a:ext uri="{FF2B5EF4-FFF2-40B4-BE49-F238E27FC236}">
                    <a16:creationId xmlns:a16="http://schemas.microsoft.com/office/drawing/2014/main" id="{238FE79D-26C1-81C9-1EAB-F37F8E060F48}"/>
                  </a:ext>
                </a:extLst>
              </p:cNvPr>
              <p:cNvSpPr txBox="1">
                <a:spLocks noRot="1" noChangeAspect="1" noMove="1" noResize="1" noEditPoints="1" noAdjustHandles="1" noChangeArrowheads="1" noChangeShapeType="1" noTextEdit="1"/>
              </p:cNvSpPr>
              <p:nvPr/>
            </p:nvSpPr>
            <p:spPr>
              <a:xfrm>
                <a:off x="338126" y="4758878"/>
                <a:ext cx="4942612" cy="1265796"/>
              </a:xfrm>
              <a:prstGeom prst="rect">
                <a:avLst/>
              </a:prstGeom>
              <a:blipFill>
                <a:blip r:embed="rId5"/>
                <a:stretch>
                  <a:fillRect l="-986" t="-966"/>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9" name="CuadroTexto 18">
                <a:extLst>
                  <a:ext uri="{FF2B5EF4-FFF2-40B4-BE49-F238E27FC236}">
                    <a16:creationId xmlns:a16="http://schemas.microsoft.com/office/drawing/2014/main" id="{903FAC92-CA59-EEE1-C4F7-5CA065BAE0E7}"/>
                  </a:ext>
                </a:extLst>
              </p:cNvPr>
              <p:cNvSpPr txBox="1"/>
              <p:nvPr/>
            </p:nvSpPr>
            <p:spPr>
              <a:xfrm>
                <a:off x="4971394" y="3176619"/>
                <a:ext cx="6907480" cy="1272208"/>
              </a:xfrm>
              <a:prstGeom prst="rect">
                <a:avLst/>
              </a:prstGeom>
              <a:noFill/>
            </p:spPr>
            <p:txBody>
              <a:bodyPr wrap="square">
                <a:spAutoFit/>
              </a:bodyPr>
              <a:lstStyle/>
              <a:p>
                <a:pPr>
                  <a:lnSpc>
                    <a:spcPct val="115000"/>
                  </a:lnSpc>
                  <a:spcAft>
                    <a:spcPts val="1000"/>
                  </a:spcAft>
                  <a:buNone/>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Cálculo del espacio entre estaciones:</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Bef>
                    <a:spcPts val="300"/>
                  </a:spcBef>
                  <a:spcAft>
                    <a:spcPts val="1000"/>
                  </a:spcAft>
                  <a:buNone/>
                </a:pPr>
                <a14:m>
                  <m:oMathPara xmlns:m="http://schemas.openxmlformats.org/officeDocument/2006/math">
                    <m:oMathParaPr>
                      <m:jc m:val="centerGroup"/>
                    </m:oMathParaPr>
                    <m:oMath xmlns:m="http://schemas.openxmlformats.org/officeDocument/2006/math">
                      <m:r>
                        <a:rPr lang="es-CL" sz="1800" i="1">
                          <a:effectLst/>
                          <a:latin typeface="Cambria Math" panose="02040503050406030204" pitchFamily="18" charset="0"/>
                          <a:ea typeface="Calibri" panose="020F0502020204030204" pitchFamily="34" charset="0"/>
                          <a:cs typeface="Times New Roman" panose="02020603050405020304" pitchFamily="18" charset="0"/>
                        </a:rPr>
                        <m:t>∆</m:t>
                      </m:r>
                      <m:r>
                        <a:rPr lang="es-CL" sz="1800" i="1">
                          <a:effectLst/>
                          <a:latin typeface="Cambria Math" panose="02040503050406030204" pitchFamily="18" charset="0"/>
                          <a:ea typeface="Calibri" panose="020F0502020204030204" pitchFamily="34" charset="0"/>
                          <a:cs typeface="Times New Roman" panose="02020603050405020304" pitchFamily="18" charset="0"/>
                        </a:rPr>
                        <m:t>𝑥</m:t>
                      </m:r>
                      <m:r>
                        <a:rPr lang="es-CL" sz="1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fPr>
                        <m:num>
                          <m:sSub>
                            <m:sSub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s-CL" sz="1800" i="1">
                                  <a:effectLst/>
                                  <a:latin typeface="Cambria Math" panose="02040503050406030204" pitchFamily="18" charset="0"/>
                                  <a:ea typeface="Calibri" panose="020F0502020204030204" pitchFamily="34" charset="0"/>
                                  <a:cs typeface="Times New Roman" panose="02020603050405020304" pitchFamily="18" charset="0"/>
                                </a:rPr>
                                <m:t>𝐿</m:t>
                              </m:r>
                            </m:e>
                            <m:sub>
                              <m:r>
                                <a:rPr lang="es-CL" sz="1800" i="1">
                                  <a:effectLst/>
                                  <a:latin typeface="Cambria Math" panose="02040503050406030204" pitchFamily="18" charset="0"/>
                                  <a:ea typeface="Calibri" panose="020F0502020204030204" pitchFamily="34" charset="0"/>
                                  <a:cs typeface="Times New Roman" panose="02020603050405020304" pitchFamily="18" charset="0"/>
                                </a:rPr>
                                <m:t>𝑃𝑃</m:t>
                              </m:r>
                            </m:sub>
                          </m:sSub>
                        </m:num>
                        <m:den>
                          <m:r>
                            <a:rPr lang="es-CL" sz="1800" i="1">
                              <a:effectLst/>
                              <a:latin typeface="Cambria Math" panose="02040503050406030204" pitchFamily="18" charset="0"/>
                              <a:ea typeface="Calibri" panose="020F0502020204030204" pitchFamily="34" charset="0"/>
                              <a:cs typeface="Times New Roman" panose="02020603050405020304" pitchFamily="18" charset="0"/>
                            </a:rPr>
                            <m:t>𝑛</m:t>
                          </m:r>
                          <m:r>
                            <a:rPr lang="es-CL" sz="1800" i="1">
                              <a:effectLst/>
                              <a:latin typeface="Cambria Math" panose="02040503050406030204" pitchFamily="18" charset="0"/>
                              <a:ea typeface="Calibri" panose="020F0502020204030204" pitchFamily="34" charset="0"/>
                              <a:cs typeface="Times New Roman" panose="02020603050405020304" pitchFamily="18" charset="0"/>
                            </a:rPr>
                            <m:t>−1</m:t>
                          </m:r>
                        </m:den>
                      </m:f>
                      <m:r>
                        <a:rPr lang="es-CL" sz="1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s-CL" sz="1800" i="1">
                              <a:effectLst/>
                              <a:latin typeface="Cambria Math" panose="02040503050406030204" pitchFamily="18" charset="0"/>
                              <a:ea typeface="Calibri" panose="020F0502020204030204" pitchFamily="34" charset="0"/>
                              <a:cs typeface="Times New Roman" panose="02020603050405020304" pitchFamily="18" charset="0"/>
                            </a:rPr>
                            <m:t>99.5 </m:t>
                          </m:r>
                          <m:r>
                            <a:rPr lang="es-CL" sz="1800" i="1">
                              <a:effectLst/>
                              <a:latin typeface="Cambria Math" panose="02040503050406030204" pitchFamily="18" charset="0"/>
                              <a:ea typeface="Calibri" panose="020F0502020204030204" pitchFamily="34" charset="0"/>
                              <a:cs typeface="Times New Roman" panose="02020603050405020304" pitchFamily="18" charset="0"/>
                            </a:rPr>
                            <m:t>𝑚</m:t>
                          </m:r>
                        </m:num>
                        <m:den>
                          <m:r>
                            <a:rPr lang="es-CL" sz="1800" i="1">
                              <a:effectLst/>
                              <a:latin typeface="Cambria Math" panose="02040503050406030204" pitchFamily="18" charset="0"/>
                              <a:ea typeface="Calibri" panose="020F0502020204030204" pitchFamily="34" charset="0"/>
                              <a:cs typeface="Times New Roman" panose="02020603050405020304" pitchFamily="18" charset="0"/>
                            </a:rPr>
                            <m:t>4</m:t>
                          </m:r>
                        </m:den>
                      </m:f>
                      <m:r>
                        <a:rPr lang="es-CL" sz="1800" i="1">
                          <a:effectLst/>
                          <a:latin typeface="Cambria Math" panose="02040503050406030204" pitchFamily="18" charset="0"/>
                          <a:ea typeface="Calibri" panose="020F0502020204030204" pitchFamily="34" charset="0"/>
                          <a:cs typeface="Times New Roman" panose="02020603050405020304" pitchFamily="18" charset="0"/>
                        </a:rPr>
                        <m:t>=24,88 </m:t>
                      </m:r>
                      <m:r>
                        <a:rPr lang="es-CL" sz="1800" i="1">
                          <a:effectLst/>
                          <a:latin typeface="Cambria Math" panose="02040503050406030204" pitchFamily="18" charset="0"/>
                          <a:ea typeface="Calibri" panose="020F0502020204030204" pitchFamily="34" charset="0"/>
                          <a:cs typeface="Times New Roman" panose="02020603050405020304" pitchFamily="18" charset="0"/>
                        </a:rPr>
                        <m:t>𝑚</m:t>
                      </m:r>
                      <m:r>
                        <a:rPr lang="es-CL" sz="1800" b="0" i="1" smtClean="0">
                          <a:effectLst/>
                          <a:latin typeface="Cambria Math" panose="02040503050406030204" pitchFamily="18" charset="0"/>
                          <a:ea typeface="Calibri" panose="020F0502020204030204" pitchFamily="34" charset="0"/>
                          <a:cs typeface="Times New Roman" panose="02020603050405020304" pitchFamily="18" charset="0"/>
                        </a:rPr>
                        <m:t>;</m:t>
                      </m:r>
                      <m:r>
                        <a:rPr lang="es-CL" sz="1800" b="0" i="1" smtClean="0">
                          <a:effectLst/>
                          <a:latin typeface="Cambria Math" panose="02040503050406030204" pitchFamily="18" charset="0"/>
                          <a:ea typeface="Calibri" panose="020F0502020204030204" pitchFamily="34" charset="0"/>
                          <a:cs typeface="Times New Roman" panose="02020603050405020304" pitchFamily="18" charset="0"/>
                        </a:rPr>
                        <m:t>𝑑𝑜</m:t>
                      </m:r>
                      <m:r>
                        <a:rPr lang="es-CL" sz="1800" i="1">
                          <a:effectLst/>
                          <a:latin typeface="Cambria Math" panose="02040503050406030204" pitchFamily="18" charset="0"/>
                          <a:ea typeface="Calibri" panose="020F0502020204030204" pitchFamily="34" charset="0"/>
                          <a:cs typeface="Times New Roman" panose="02020603050405020304" pitchFamily="18" charset="0"/>
                        </a:rPr>
                        <m:t>𝑛𝑑𝑒</m:t>
                      </m:r>
                      <m:r>
                        <a:rPr lang="es-CL" sz="1800" i="1">
                          <a:effectLst/>
                          <a:latin typeface="Cambria Math" panose="02040503050406030204" pitchFamily="18" charset="0"/>
                          <a:ea typeface="Calibri" panose="020F0502020204030204" pitchFamily="34" charset="0"/>
                          <a:cs typeface="Times New Roman" panose="02020603050405020304" pitchFamily="18" charset="0"/>
                        </a:rPr>
                        <m:t> </m:t>
                      </m:r>
                      <m:r>
                        <a:rPr lang="es-CL" sz="1800" i="1">
                          <a:effectLst/>
                          <a:latin typeface="Cambria Math" panose="02040503050406030204" pitchFamily="18" charset="0"/>
                          <a:ea typeface="Calibri" panose="020F0502020204030204" pitchFamily="34" charset="0"/>
                          <a:cs typeface="Times New Roman" panose="02020603050405020304" pitchFamily="18" charset="0"/>
                        </a:rPr>
                        <m:t>𝑛</m:t>
                      </m:r>
                      <m:r>
                        <a:rPr lang="es-CL" sz="1800" i="1">
                          <a:effectLst/>
                          <a:latin typeface="Cambria Math" panose="02040503050406030204" pitchFamily="18" charset="0"/>
                          <a:ea typeface="Calibri" panose="020F0502020204030204" pitchFamily="34" charset="0"/>
                          <a:cs typeface="Times New Roman" panose="02020603050405020304" pitchFamily="18" charset="0"/>
                        </a:rPr>
                        <m:t>=</m:t>
                      </m:r>
                      <m:r>
                        <a:rPr lang="es-CL" sz="1800" i="1">
                          <a:effectLst/>
                          <a:latin typeface="Cambria Math" panose="02040503050406030204" pitchFamily="18" charset="0"/>
                          <a:ea typeface="Calibri" panose="020F0502020204030204" pitchFamily="34" charset="0"/>
                          <a:cs typeface="Times New Roman" panose="02020603050405020304" pitchFamily="18" charset="0"/>
                        </a:rPr>
                        <m:t>𝑛</m:t>
                      </m:r>
                      <m:r>
                        <a:rPr lang="es-CL" sz="1800" i="1">
                          <a:effectLst/>
                          <a:latin typeface="Cambria Math" panose="02040503050406030204" pitchFamily="18" charset="0"/>
                          <a:ea typeface="Calibri" panose="020F0502020204030204" pitchFamily="34" charset="0"/>
                          <a:cs typeface="Times New Roman" panose="02020603050405020304" pitchFamily="18" charset="0"/>
                        </a:rPr>
                        <m:t>ú</m:t>
                      </m:r>
                      <m:r>
                        <a:rPr lang="es-CL" sz="1800" i="1">
                          <a:effectLst/>
                          <a:latin typeface="Cambria Math" panose="02040503050406030204" pitchFamily="18" charset="0"/>
                          <a:ea typeface="Calibri" panose="020F0502020204030204" pitchFamily="34" charset="0"/>
                          <a:cs typeface="Times New Roman" panose="02020603050405020304" pitchFamily="18" charset="0"/>
                        </a:rPr>
                        <m:t>𝑚𝑒𝑟𝑜</m:t>
                      </m:r>
                      <m:r>
                        <a:rPr lang="es-CL" sz="1800" i="1">
                          <a:effectLst/>
                          <a:latin typeface="Cambria Math" panose="02040503050406030204" pitchFamily="18" charset="0"/>
                          <a:ea typeface="Calibri" panose="020F0502020204030204" pitchFamily="34" charset="0"/>
                          <a:cs typeface="Times New Roman" panose="02020603050405020304" pitchFamily="18" charset="0"/>
                        </a:rPr>
                        <m:t> </m:t>
                      </m:r>
                      <m:r>
                        <a:rPr lang="es-CL" sz="1800" i="1">
                          <a:effectLst/>
                          <a:latin typeface="Cambria Math" panose="02040503050406030204" pitchFamily="18" charset="0"/>
                          <a:ea typeface="Calibri" panose="020F0502020204030204" pitchFamily="34" charset="0"/>
                          <a:cs typeface="Times New Roman" panose="02020603050405020304" pitchFamily="18" charset="0"/>
                        </a:rPr>
                        <m:t>𝑑𝑒</m:t>
                      </m:r>
                      <m:r>
                        <a:rPr lang="es-CL" sz="1800" i="1">
                          <a:effectLst/>
                          <a:latin typeface="Cambria Math" panose="02040503050406030204" pitchFamily="18" charset="0"/>
                          <a:ea typeface="Calibri" panose="020F0502020204030204" pitchFamily="34" charset="0"/>
                          <a:cs typeface="Times New Roman" panose="02020603050405020304" pitchFamily="18" charset="0"/>
                        </a:rPr>
                        <m:t> </m:t>
                      </m:r>
                      <m:r>
                        <a:rPr lang="es-CL" sz="1800" i="1">
                          <a:effectLst/>
                          <a:latin typeface="Cambria Math" panose="02040503050406030204" pitchFamily="18" charset="0"/>
                          <a:ea typeface="Calibri" panose="020F0502020204030204" pitchFamily="34" charset="0"/>
                          <a:cs typeface="Times New Roman" panose="02020603050405020304" pitchFamily="18" charset="0"/>
                        </a:rPr>
                        <m:t>𝑒𝑠𝑡𝑎𝑐𝑖𝑜𝑛𝑒𝑠</m:t>
                      </m:r>
                    </m:oMath>
                  </m:oMathPara>
                </a14:m>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19" name="CuadroTexto 18">
                <a:extLst>
                  <a:ext uri="{FF2B5EF4-FFF2-40B4-BE49-F238E27FC236}">
                    <a16:creationId xmlns:a16="http://schemas.microsoft.com/office/drawing/2014/main" id="{903FAC92-CA59-EEE1-C4F7-5CA065BAE0E7}"/>
                  </a:ext>
                </a:extLst>
              </p:cNvPr>
              <p:cNvSpPr txBox="1">
                <a:spLocks noRot="1" noChangeAspect="1" noMove="1" noResize="1" noEditPoints="1" noAdjustHandles="1" noChangeArrowheads="1" noChangeShapeType="1" noTextEdit="1"/>
              </p:cNvSpPr>
              <p:nvPr/>
            </p:nvSpPr>
            <p:spPr>
              <a:xfrm>
                <a:off x="4971394" y="3176619"/>
                <a:ext cx="6907480" cy="1272208"/>
              </a:xfrm>
              <a:prstGeom prst="rect">
                <a:avLst/>
              </a:prstGeom>
              <a:blipFill>
                <a:blip r:embed="rId6"/>
                <a:stretch>
                  <a:fillRect l="-794" t="-478"/>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21" name="CuadroTexto 20">
                <a:extLst>
                  <a:ext uri="{FF2B5EF4-FFF2-40B4-BE49-F238E27FC236}">
                    <a16:creationId xmlns:a16="http://schemas.microsoft.com/office/drawing/2014/main" id="{0AF18384-762D-176C-7880-F2301247774B}"/>
                  </a:ext>
                </a:extLst>
              </p:cNvPr>
              <p:cNvSpPr txBox="1"/>
              <p:nvPr/>
            </p:nvSpPr>
            <p:spPr>
              <a:xfrm>
                <a:off x="3631092" y="4266147"/>
                <a:ext cx="9030836" cy="1234762"/>
              </a:xfrm>
              <a:prstGeom prst="rect">
                <a:avLst/>
              </a:prstGeom>
              <a:noFill/>
            </p:spPr>
            <p:txBody>
              <a:bodyPr wrap="square">
                <a:spAutoFit/>
              </a:bodyPr>
              <a:lstStyle/>
              <a:p>
                <a:pPr marL="1350645">
                  <a:lnSpc>
                    <a:spcPct val="115000"/>
                  </a:lnSpc>
                  <a:spcAft>
                    <a:spcPts val="1000"/>
                  </a:spcAft>
                  <a:buNone/>
                </a:pPr>
                <a:r>
                  <a:rPr lang="es-CL" sz="2000" u="sng" dirty="0">
                    <a:effectLst/>
                    <a:latin typeface="Calibri" panose="020F0502020204030204" pitchFamily="34" charset="0"/>
                    <a:ea typeface="Calibri" panose="020F0502020204030204" pitchFamily="34" charset="0"/>
                    <a:cs typeface="Times New Roman" panose="02020603050405020304" pitchFamily="18" charset="0"/>
                  </a:rPr>
                  <a:t>Sustituyendo y generando respuesta numérica:</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300"/>
                  </a:spcBef>
                  <a:spcAft>
                    <a:spcPts val="1000"/>
                  </a:spcAft>
                </a:pPr>
                <a14:m>
                  <m:oMathPara xmlns:m="http://schemas.openxmlformats.org/officeDocument/2006/math">
                    <m:oMathParaPr>
                      <m:jc m:val="centerGroup"/>
                    </m:oMathParaPr>
                    <m:oMath xmlns:m="http://schemas.openxmlformats.org/officeDocument/2006/math">
                      <m:sSub>
                        <m:sSub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GB" sz="1600" i="1">
                              <a:effectLst/>
                              <a:latin typeface="Cambria Math" panose="02040503050406030204" pitchFamily="18" charset="0"/>
                              <a:ea typeface="Calibri" panose="020F0502020204030204" pitchFamily="34" charset="0"/>
                              <a:cs typeface="Times New Roman" panose="02020603050405020304" pitchFamily="18" charset="0"/>
                            </a:rPr>
                            <m:t>𝐴</m:t>
                          </m:r>
                        </m:e>
                        <m:sub>
                          <m:r>
                            <a:rPr lang="en-GB" sz="1600" i="1">
                              <a:effectLst/>
                              <a:latin typeface="Cambria Math" panose="02040503050406030204" pitchFamily="18" charset="0"/>
                              <a:ea typeface="Calibri" panose="020F0502020204030204" pitchFamily="34" charset="0"/>
                              <a:cs typeface="Times New Roman" panose="02020603050405020304" pitchFamily="18" charset="0"/>
                            </a:rPr>
                            <m:t>𝑊𝑃</m:t>
                          </m:r>
                        </m:sub>
                      </m:sSub>
                      <m:r>
                        <a:rPr lang="en-GB" sz="16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GB" sz="1600" i="1">
                              <a:effectLst/>
                              <a:latin typeface="Cambria Math" panose="02040503050406030204" pitchFamily="18" charset="0"/>
                              <a:ea typeface="Calibri" panose="020F0502020204030204" pitchFamily="34" charset="0"/>
                              <a:cs typeface="Times New Roman" panose="02020603050405020304" pitchFamily="18" charset="0"/>
                            </a:rPr>
                            <m:t>2</m:t>
                          </m:r>
                        </m:num>
                        <m:den>
                          <m:r>
                            <a:rPr lang="en-GB" sz="1600" i="1">
                              <a:effectLst/>
                              <a:latin typeface="Cambria Math" panose="02040503050406030204" pitchFamily="18" charset="0"/>
                              <a:ea typeface="Calibri" panose="020F0502020204030204" pitchFamily="34" charset="0"/>
                              <a:cs typeface="Times New Roman" panose="02020603050405020304" pitchFamily="18" charset="0"/>
                            </a:rPr>
                            <m:t>3</m:t>
                          </m:r>
                        </m:den>
                      </m:f>
                      <m:r>
                        <a:rPr lang="en-GB" sz="1600" i="1">
                          <a:effectLst/>
                          <a:latin typeface="Cambria Math" panose="02040503050406030204" pitchFamily="18" charset="0"/>
                          <a:ea typeface="Calibri" panose="020F0502020204030204" pitchFamily="34" charset="0"/>
                          <a:cs typeface="Times New Roman" panose="02020603050405020304" pitchFamily="18" charset="0"/>
                        </a:rPr>
                        <m:t>24,88 </m:t>
                      </m:r>
                      <m:r>
                        <a:rPr lang="en-GB" sz="1600" i="1">
                          <a:effectLst/>
                          <a:latin typeface="Cambria Math" panose="02040503050406030204" pitchFamily="18" charset="0"/>
                          <a:ea typeface="Calibri" panose="020F0502020204030204" pitchFamily="34" charset="0"/>
                          <a:cs typeface="Times New Roman" panose="02020603050405020304" pitchFamily="18" charset="0"/>
                        </a:rPr>
                        <m:t>𝑚</m:t>
                      </m:r>
                      <m:d>
                        <m:dPr>
                          <m:begChr m:val="["/>
                          <m:endChr m:val="]"/>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dPr>
                        <m:e>
                          <m:d>
                            <m:d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dPr>
                            <m:e>
                              <m:r>
                                <a:rPr lang="en-GB" sz="1600" i="1">
                                  <a:effectLst/>
                                  <a:latin typeface="Cambria Math" panose="02040503050406030204" pitchFamily="18" charset="0"/>
                                  <a:ea typeface="Calibri" panose="020F0502020204030204" pitchFamily="34" charset="0"/>
                                  <a:cs typeface="Times New Roman" panose="02020603050405020304" pitchFamily="18" charset="0"/>
                                </a:rPr>
                                <m:t>0,12</m:t>
                              </m:r>
                            </m:e>
                          </m:d>
                          <m:r>
                            <a:rPr lang="en-GB" sz="1600" i="1">
                              <a:effectLst/>
                              <a:latin typeface="Cambria Math" panose="02040503050406030204" pitchFamily="18" charset="0"/>
                              <a:ea typeface="Calibri" panose="020F0502020204030204" pitchFamily="34" charset="0"/>
                              <a:cs typeface="Times New Roman" panose="02020603050405020304" pitchFamily="18" charset="0"/>
                            </a:rPr>
                            <m:t>+</m:t>
                          </m:r>
                          <m:d>
                            <m:d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dPr>
                            <m:e>
                              <m:r>
                                <a:rPr lang="en-GB" sz="1600" i="1">
                                  <a:effectLst/>
                                  <a:latin typeface="Cambria Math" panose="02040503050406030204" pitchFamily="18" charset="0"/>
                                  <a:ea typeface="Calibri" panose="020F0502020204030204" pitchFamily="34" charset="0"/>
                                  <a:cs typeface="Times New Roman" panose="02020603050405020304" pitchFamily="18" charset="0"/>
                                </a:rPr>
                                <m:t>4</m:t>
                              </m:r>
                            </m:e>
                          </m:d>
                          <m:d>
                            <m:d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dPr>
                            <m:e>
                              <m:r>
                                <a:rPr lang="en-GB" sz="1600" i="1">
                                  <a:effectLst/>
                                  <a:latin typeface="Cambria Math" panose="02040503050406030204" pitchFamily="18" charset="0"/>
                                  <a:ea typeface="Calibri" panose="020F0502020204030204" pitchFamily="34" charset="0"/>
                                  <a:cs typeface="Times New Roman" panose="02020603050405020304" pitchFamily="18" charset="0"/>
                                </a:rPr>
                                <m:t>3,94</m:t>
                              </m:r>
                            </m:e>
                          </m:d>
                          <m:r>
                            <a:rPr lang="en-GB" sz="1600" i="1">
                              <a:effectLst/>
                              <a:latin typeface="Cambria Math" panose="02040503050406030204" pitchFamily="18" charset="0"/>
                              <a:ea typeface="Calibri" panose="020F0502020204030204" pitchFamily="34" charset="0"/>
                              <a:cs typeface="Times New Roman" panose="02020603050405020304" pitchFamily="18" charset="0"/>
                            </a:rPr>
                            <m:t>+</m:t>
                          </m:r>
                          <m:d>
                            <m:d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dPr>
                            <m:e>
                              <m:r>
                                <a:rPr lang="en-GB" sz="1600" i="1">
                                  <a:effectLst/>
                                  <a:latin typeface="Cambria Math" panose="02040503050406030204" pitchFamily="18" charset="0"/>
                                  <a:ea typeface="Calibri" panose="020F0502020204030204" pitchFamily="34" charset="0"/>
                                  <a:cs typeface="Times New Roman" panose="02020603050405020304" pitchFamily="18" charset="0"/>
                                </a:rPr>
                                <m:t>2</m:t>
                              </m:r>
                            </m:e>
                          </m:d>
                          <m:d>
                            <m:d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dPr>
                            <m:e>
                              <m:r>
                                <a:rPr lang="en-GB" sz="1600" i="1">
                                  <a:effectLst/>
                                  <a:latin typeface="Cambria Math" panose="02040503050406030204" pitchFamily="18" charset="0"/>
                                  <a:ea typeface="Calibri" panose="020F0502020204030204" pitchFamily="34" charset="0"/>
                                  <a:cs typeface="Times New Roman" panose="02020603050405020304" pitchFamily="18" charset="0"/>
                                </a:rPr>
                                <m:t>6,40</m:t>
                              </m:r>
                            </m:e>
                          </m:d>
                          <m:r>
                            <a:rPr lang="en-GB" sz="1600" i="1">
                              <a:effectLst/>
                              <a:latin typeface="Cambria Math" panose="02040503050406030204" pitchFamily="18" charset="0"/>
                              <a:ea typeface="Calibri" panose="020F0502020204030204" pitchFamily="34" charset="0"/>
                              <a:cs typeface="Times New Roman" panose="02020603050405020304" pitchFamily="18" charset="0"/>
                            </a:rPr>
                            <m:t>+</m:t>
                          </m:r>
                          <m:d>
                            <m:d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dPr>
                            <m:e>
                              <m:r>
                                <a:rPr lang="en-GB" sz="1600" i="1">
                                  <a:effectLst/>
                                  <a:latin typeface="Cambria Math" panose="02040503050406030204" pitchFamily="18" charset="0"/>
                                  <a:ea typeface="Calibri" panose="020F0502020204030204" pitchFamily="34" charset="0"/>
                                  <a:cs typeface="Times New Roman" panose="02020603050405020304" pitchFamily="18" charset="0"/>
                                </a:rPr>
                                <m:t>4</m:t>
                              </m:r>
                            </m:e>
                          </m:d>
                          <m:d>
                            <m:d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dPr>
                            <m:e>
                              <m:r>
                                <a:rPr lang="en-GB" sz="1600" i="1">
                                  <a:effectLst/>
                                  <a:latin typeface="Cambria Math" panose="02040503050406030204" pitchFamily="18" charset="0"/>
                                  <a:ea typeface="Calibri" panose="020F0502020204030204" pitchFamily="34" charset="0"/>
                                  <a:cs typeface="Times New Roman" panose="02020603050405020304" pitchFamily="18" charset="0"/>
                                </a:rPr>
                                <m:t>6,62</m:t>
                              </m:r>
                            </m:e>
                          </m:d>
                          <m:r>
                            <a:rPr lang="en-GB" sz="1600" i="1">
                              <a:effectLst/>
                              <a:latin typeface="Cambria Math" panose="02040503050406030204" pitchFamily="18" charset="0"/>
                              <a:ea typeface="Calibri" panose="020F0502020204030204" pitchFamily="34" charset="0"/>
                              <a:cs typeface="Times New Roman" panose="02020603050405020304" pitchFamily="18" charset="0"/>
                            </a:rPr>
                            <m:t>+</m:t>
                          </m:r>
                          <m:d>
                            <m:d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dPr>
                            <m:e>
                              <m:r>
                                <a:rPr lang="en-GB" sz="1600" i="1">
                                  <a:effectLst/>
                                  <a:latin typeface="Cambria Math" panose="02040503050406030204" pitchFamily="18" charset="0"/>
                                  <a:ea typeface="Calibri" panose="020F0502020204030204" pitchFamily="34" charset="0"/>
                                  <a:cs typeface="Times New Roman" panose="02020603050405020304" pitchFamily="18" charset="0"/>
                                </a:rPr>
                                <m:t>3,84</m:t>
                              </m:r>
                            </m:e>
                          </m:d>
                        </m:e>
                      </m:d>
                      <m:r>
                        <a:rPr lang="en-GB" sz="1600" i="1">
                          <a:effectLst/>
                          <a:latin typeface="Cambria Math" panose="02040503050406030204" pitchFamily="18" charset="0"/>
                          <a:ea typeface="Calibri" panose="020F0502020204030204" pitchFamily="34" charset="0"/>
                          <a:cs typeface="Times New Roman" panose="02020603050405020304" pitchFamily="18" charset="0"/>
                        </a:rPr>
                        <m:t> </m:t>
                      </m:r>
                      <m:r>
                        <a:rPr lang="en-GB" sz="1600" i="1">
                          <a:effectLst/>
                          <a:latin typeface="Cambria Math" panose="02040503050406030204" pitchFamily="18" charset="0"/>
                          <a:ea typeface="Calibri" panose="020F0502020204030204" pitchFamily="34" charset="0"/>
                          <a:cs typeface="Times New Roman" panose="02020603050405020304" pitchFamily="18" charset="0"/>
                        </a:rPr>
                        <m:t>𝑚</m:t>
                      </m:r>
                      <m:r>
                        <a:rPr lang="en-GB" sz="1600" i="1">
                          <a:effectLst/>
                          <a:latin typeface="Cambria Math" panose="02040503050406030204" pitchFamily="18" charset="0"/>
                          <a:ea typeface="Calibri" panose="020F0502020204030204" pitchFamily="34" charset="0"/>
                          <a:cs typeface="Times New Roman" panose="02020603050405020304" pitchFamily="18" charset="0"/>
                        </a:rPr>
                        <m:t>=978,61 </m:t>
                      </m:r>
                      <m:sSup>
                        <m:sSup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GB" sz="1600" i="1">
                              <a:effectLst/>
                              <a:latin typeface="Cambria Math" panose="02040503050406030204" pitchFamily="18" charset="0"/>
                              <a:ea typeface="Calibri" panose="020F0502020204030204" pitchFamily="34" charset="0"/>
                              <a:cs typeface="Times New Roman" panose="02020603050405020304" pitchFamily="18" charset="0"/>
                            </a:rPr>
                            <m:t>𝑚</m:t>
                          </m:r>
                        </m:e>
                        <m:sup>
                          <m:r>
                            <a:rPr lang="en-GB" sz="1600" i="1">
                              <a:effectLst/>
                              <a:latin typeface="Cambria Math" panose="02040503050406030204" pitchFamily="18" charset="0"/>
                              <a:ea typeface="Calibri" panose="020F0502020204030204" pitchFamily="34" charset="0"/>
                              <a:cs typeface="Times New Roman" panose="02020603050405020304" pitchFamily="18" charset="0"/>
                            </a:rPr>
                            <m:t>2</m:t>
                          </m:r>
                        </m:sup>
                      </m:sSup>
                    </m:oMath>
                  </m:oMathPara>
                </a14:m>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21" name="CuadroTexto 20">
                <a:extLst>
                  <a:ext uri="{FF2B5EF4-FFF2-40B4-BE49-F238E27FC236}">
                    <a16:creationId xmlns:a16="http://schemas.microsoft.com/office/drawing/2014/main" id="{0AF18384-762D-176C-7880-F2301247774B}"/>
                  </a:ext>
                </a:extLst>
              </p:cNvPr>
              <p:cNvSpPr txBox="1">
                <a:spLocks noRot="1" noChangeAspect="1" noMove="1" noResize="1" noEditPoints="1" noAdjustHandles="1" noChangeArrowheads="1" noChangeShapeType="1" noTextEdit="1"/>
              </p:cNvSpPr>
              <p:nvPr/>
            </p:nvSpPr>
            <p:spPr>
              <a:xfrm>
                <a:off x="3631092" y="4266147"/>
                <a:ext cx="9030836" cy="1234762"/>
              </a:xfrm>
              <a:prstGeom prst="rect">
                <a:avLst/>
              </a:prstGeom>
              <a:blipFill>
                <a:blip r:embed="rId7"/>
                <a:stretch>
                  <a:fillRect t="-990"/>
                </a:stretch>
              </a:blipFill>
            </p:spPr>
            <p:txBody>
              <a:bodyPr/>
              <a:lstStyle/>
              <a:p>
                <a:r>
                  <a:rPr lang="es-CL">
                    <a:noFill/>
                  </a:rPr>
                  <a:t> </a:t>
                </a:r>
              </a:p>
            </p:txBody>
          </p:sp>
        </mc:Fallback>
      </mc:AlternateContent>
      <p:sp>
        <p:nvSpPr>
          <p:cNvPr id="22" name="CuadroTexto 21">
            <a:extLst>
              <a:ext uri="{FF2B5EF4-FFF2-40B4-BE49-F238E27FC236}">
                <a16:creationId xmlns:a16="http://schemas.microsoft.com/office/drawing/2014/main" id="{A4CDBF06-E840-37F8-B011-14F23F15E6CF}"/>
              </a:ext>
            </a:extLst>
          </p:cNvPr>
          <p:cNvSpPr txBox="1"/>
          <p:nvPr/>
        </p:nvSpPr>
        <p:spPr>
          <a:xfrm>
            <a:off x="7502441" y="5780070"/>
            <a:ext cx="5159487" cy="369332"/>
          </a:xfrm>
          <a:prstGeom prst="rect">
            <a:avLst/>
          </a:prstGeom>
          <a:noFill/>
        </p:spPr>
        <p:txBody>
          <a:bodyPr wrap="square" rtlCol="0">
            <a:spAutoFit/>
          </a:bodyPr>
          <a:lstStyle/>
          <a:p>
            <a:r>
              <a:rPr lang="es-CL" dirty="0"/>
              <a:t>El área del A</a:t>
            </a:r>
            <a:r>
              <a:rPr lang="es-CL" baseline="-25000" dirty="0"/>
              <a:t>WP</a:t>
            </a:r>
            <a:r>
              <a:rPr lang="es-CL" dirty="0"/>
              <a:t> es de 978,61 m</a:t>
            </a:r>
            <a:r>
              <a:rPr lang="es-CL" baseline="30000" dirty="0"/>
              <a:t>2</a:t>
            </a:r>
          </a:p>
        </p:txBody>
      </p:sp>
    </p:spTree>
    <p:extLst>
      <p:ext uri="{BB962C8B-B14F-4D97-AF65-F5344CB8AC3E}">
        <p14:creationId xmlns:p14="http://schemas.microsoft.com/office/powerpoint/2010/main" val="222070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500"/>
                            </p:stCondLst>
                            <p:childTnLst>
                              <p:par>
                                <p:cTn id="38" presetID="6" presetClass="emph" presetSubtype="0" fill="hold" grpId="1" nodeType="afterEffect">
                                  <p:stCondLst>
                                    <p:cond delay="0"/>
                                  </p:stCondLst>
                                  <p:childTnLst>
                                    <p:animScale>
                                      <p:cBhvr>
                                        <p:cTn id="39" dur="2000" fill="hold"/>
                                        <p:tgtEl>
                                          <p:spTgt spid="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9" grpId="0"/>
      <p:bldP spid="21" grpId="0"/>
      <p:bldP spid="22" grpId="0"/>
      <p:bldP spid="22" grpId="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n 16">
            <a:extLst>
              <a:ext uri="{FF2B5EF4-FFF2-40B4-BE49-F238E27FC236}">
                <a16:creationId xmlns:a16="http://schemas.microsoft.com/office/drawing/2014/main" id="{264FB9A7-60A1-8626-59F3-0752B947C8B1}"/>
              </a:ext>
            </a:extLst>
          </p:cNvPr>
          <p:cNvPicPr>
            <a:picLocks noChangeAspect="1"/>
          </p:cNvPicPr>
          <p:nvPr/>
        </p:nvPicPr>
        <p:blipFill>
          <a:blip r:embed="rId3"/>
          <a:stretch>
            <a:fillRect/>
          </a:stretch>
        </p:blipFill>
        <p:spPr>
          <a:xfrm>
            <a:off x="5286400" y="4456405"/>
            <a:ext cx="6910599" cy="1996952"/>
          </a:xfrm>
          <a:prstGeom prst="rect">
            <a:avLst/>
          </a:prstGeom>
        </p:spPr>
      </p:pic>
      <p:sp>
        <p:nvSpPr>
          <p:cNvPr id="2" name="Título 1">
            <a:extLst>
              <a:ext uri="{FF2B5EF4-FFF2-40B4-BE49-F238E27FC236}">
                <a16:creationId xmlns:a16="http://schemas.microsoft.com/office/drawing/2014/main" id="{1567E1E3-4423-B5B1-905A-40CA08BAFB7D}"/>
              </a:ext>
            </a:extLst>
          </p:cNvPr>
          <p:cNvSpPr>
            <a:spLocks noGrp="1"/>
          </p:cNvSpPr>
          <p:nvPr>
            <p:ph type="title"/>
          </p:nvPr>
        </p:nvSpPr>
        <p:spPr/>
        <p:txBody>
          <a:bodyPr/>
          <a:lstStyle/>
          <a:p>
            <a:r>
              <a:rPr lang="es-CL" dirty="0"/>
              <a:t>Ejercicios - Cálculo del área de una sección</a:t>
            </a:r>
          </a:p>
        </p:txBody>
      </p:sp>
      <p:cxnSp>
        <p:nvCxnSpPr>
          <p:cNvPr id="4" name="Straight Arrow Connector 4">
            <a:extLst>
              <a:ext uri="{FF2B5EF4-FFF2-40B4-BE49-F238E27FC236}">
                <a16:creationId xmlns:a16="http://schemas.microsoft.com/office/drawing/2014/main" id="{6EA31F67-4A2C-65B8-A326-6143FB5D4C7B}"/>
              </a:ext>
            </a:extLst>
          </p:cNvPr>
          <p:cNvCxnSpPr>
            <a:cxnSpLocks/>
          </p:cNvCxnSpPr>
          <p:nvPr/>
        </p:nvCxnSpPr>
        <p:spPr>
          <a:xfrm>
            <a:off x="0" y="1440160"/>
            <a:ext cx="12192000" cy="0"/>
          </a:xfrm>
          <a:prstGeom prst="straightConnector1">
            <a:avLst/>
          </a:prstGeom>
          <a:ln w="28575">
            <a:solidFill>
              <a:srgbClr val="002453"/>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5" name="Content Placeholder 7">
                <a:extLst>
                  <a:ext uri="{FF2B5EF4-FFF2-40B4-BE49-F238E27FC236}">
                    <a16:creationId xmlns:a16="http://schemas.microsoft.com/office/drawing/2014/main" id="{AD245054-A2C3-9FE9-50E8-37B64BE19836}"/>
                  </a:ext>
                </a:extLst>
              </p:cNvPr>
              <p:cNvSpPr txBox="1">
                <a:spLocks/>
              </p:cNvSpPr>
              <p:nvPr/>
            </p:nvSpPr>
            <p:spPr>
              <a:xfrm>
                <a:off x="898404" y="1616177"/>
                <a:ext cx="5197596" cy="3569935"/>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CL" u="sng" noProof="0" dirty="0">
                    <a:solidFill>
                      <a:srgbClr val="002453"/>
                    </a:solidFill>
                  </a:rPr>
                  <a:t>Pasos</a:t>
                </a:r>
              </a:p>
              <a:p>
                <a:pPr marL="514350" indent="-514350">
                  <a:lnSpc>
                    <a:spcPct val="100000"/>
                  </a:lnSpc>
                  <a:buFont typeface="Arial" panose="020B0604020202020204" pitchFamily="34" charset="0"/>
                  <a:buAutoNum type="arabicPeriod"/>
                </a:pPr>
                <a:r>
                  <a:rPr lang="es-CL" noProof="0" dirty="0">
                    <a:solidFill>
                      <a:srgbClr val="002453"/>
                    </a:solidFill>
                  </a:rPr>
                  <a:t>Realice el dibujo representativo y muestre el diferencial.</a:t>
                </a:r>
              </a:p>
              <a:p>
                <a:pPr marL="514350" indent="-514350">
                  <a:lnSpc>
                    <a:spcPct val="100000"/>
                  </a:lnSpc>
                  <a:buFont typeface="Arial" panose="020B0604020202020204" pitchFamily="34" charset="0"/>
                  <a:buAutoNum type="arabicPeriod"/>
                </a:pPr>
                <a:r>
                  <a:rPr lang="es-CL" noProof="0" dirty="0">
                    <a:solidFill>
                      <a:srgbClr val="002453"/>
                    </a:solidFill>
                  </a:rPr>
                  <a:t>Plantee las ecuaciones de cálculo</a:t>
                </a:r>
              </a:p>
              <a:p>
                <a:pPr marL="514350" indent="-514350">
                  <a:lnSpc>
                    <a:spcPct val="100000"/>
                  </a:lnSpc>
                  <a:buFont typeface="Arial" panose="020B0604020202020204" pitchFamily="34" charset="0"/>
                  <a:buAutoNum type="arabicPeriod"/>
                </a:pPr>
                <a:r>
                  <a:rPr lang="es-CL" noProof="0" dirty="0">
                    <a:solidFill>
                      <a:srgbClr val="002453"/>
                    </a:solidFill>
                  </a:rPr>
                  <a:t>Plantee las ecuaciones de Simpson</a:t>
                </a:r>
              </a:p>
              <a:p>
                <a:pPr marL="0" indent="0">
                  <a:lnSpc>
                    <a:spcPct val="100000"/>
                  </a:lnSpc>
                  <a:buFont typeface="Arial" panose="020B0604020202020204" pitchFamily="34" charset="0"/>
                  <a:buNone/>
                </a:pPr>
                <a:r>
                  <a:rPr lang="es-CL" noProof="0" dirty="0">
                    <a:solidFill>
                      <a:srgbClr val="002453"/>
                    </a:solidFill>
                  </a:rPr>
                  <a:t>	A. constantes → al frente</a:t>
                </a:r>
              </a:p>
              <a:p>
                <a:pPr marL="0" indent="0">
                  <a:lnSpc>
                    <a:spcPct val="100000"/>
                  </a:lnSpc>
                  <a:buFont typeface="Arial" panose="020B0604020202020204" pitchFamily="34" charset="0"/>
                  <a:buNone/>
                </a:pPr>
                <a:r>
                  <a:rPr lang="es-CL" noProof="0" dirty="0">
                    <a:solidFill>
                      <a:srgbClr val="002453"/>
                    </a:solidFill>
                  </a:rPr>
                  <a:t>	B. </a:t>
                </a:r>
                <a:r>
                  <a:rPr lang="es-CL" noProof="0" dirty="0" err="1">
                    <a:solidFill>
                      <a:srgbClr val="002453"/>
                    </a:solidFill>
                  </a:rPr>
                  <a:t>dx</a:t>
                </a:r>
                <a:r>
                  <a:rPr lang="es-CL" noProof="0" dirty="0">
                    <a:solidFill>
                      <a:srgbClr val="002453"/>
                    </a:solidFill>
                  </a:rPr>
                  <a:t> → </a:t>
                </a:r>
                <a14:m>
                  <m:oMath xmlns:m="http://schemas.openxmlformats.org/officeDocument/2006/math">
                    <m:f>
                      <m:fPr>
                        <m:ctrlPr>
                          <a:rPr lang="es-CL" i="1" noProof="0" smtClean="0">
                            <a:solidFill>
                              <a:srgbClr val="002453"/>
                            </a:solidFill>
                            <a:latin typeface="Cambria Math" panose="02040503050406030204" pitchFamily="18" charset="0"/>
                          </a:rPr>
                        </m:ctrlPr>
                      </m:fPr>
                      <m:num>
                        <m:r>
                          <a:rPr lang="es-CL" i="1" noProof="0" smtClean="0">
                            <a:solidFill>
                              <a:srgbClr val="002453"/>
                            </a:solidFill>
                            <a:latin typeface="Cambria Math" panose="02040503050406030204" pitchFamily="18" charset="0"/>
                            <a:ea typeface="Cambria Math" panose="02040503050406030204" pitchFamily="18" charset="0"/>
                          </a:rPr>
                          <m:t>∆</m:t>
                        </m:r>
                        <m:r>
                          <a:rPr lang="es-CL" i="1" noProof="0" smtClean="0">
                            <a:solidFill>
                              <a:srgbClr val="002453"/>
                            </a:solidFill>
                            <a:latin typeface="Cambria Math" panose="02040503050406030204" pitchFamily="18" charset="0"/>
                            <a:ea typeface="Cambria Math" panose="02040503050406030204" pitchFamily="18" charset="0"/>
                          </a:rPr>
                          <m:t>𝑥</m:t>
                        </m:r>
                      </m:num>
                      <m:den>
                        <m:r>
                          <a:rPr lang="es-CL" i="1" noProof="0" smtClean="0">
                            <a:solidFill>
                              <a:srgbClr val="002453"/>
                            </a:solidFill>
                            <a:latin typeface="Cambria Math" panose="02040503050406030204" pitchFamily="18" charset="0"/>
                          </a:rPr>
                          <m:t>3</m:t>
                        </m:r>
                      </m:den>
                    </m:f>
                  </m:oMath>
                </a14:m>
                <a:endParaRPr lang="es-CL" noProof="0" dirty="0">
                  <a:solidFill>
                    <a:srgbClr val="002453"/>
                  </a:solidFill>
                </a:endParaRPr>
              </a:p>
              <a:p>
                <a:pPr marL="3135313" indent="-3135313">
                  <a:lnSpc>
                    <a:spcPct val="100000"/>
                  </a:lnSpc>
                  <a:buFont typeface="Arial" panose="020B0604020202020204" pitchFamily="34" charset="0"/>
                  <a:buNone/>
                  <a:tabLst>
                    <a:tab pos="892175" algn="l"/>
                  </a:tabLst>
                </a:pPr>
                <a:r>
                  <a:rPr lang="es-CL" noProof="0" dirty="0">
                    <a:solidFill>
                      <a:srgbClr val="002453"/>
                    </a:solidFill>
                  </a:rPr>
                  <a:t>	C. delante de </a:t>
                </a:r>
                <a:r>
                  <a:rPr lang="es-CL" noProof="0" dirty="0" err="1">
                    <a:solidFill>
                      <a:srgbClr val="002453"/>
                    </a:solidFill>
                  </a:rPr>
                  <a:t>dx</a:t>
                </a:r>
                <a:r>
                  <a:rPr lang="es-CL" noProof="0" dirty="0">
                    <a:solidFill>
                      <a:srgbClr val="002453"/>
                    </a:solidFill>
                  </a:rPr>
                  <a:t> → multiplicador de Simpson</a:t>
                </a:r>
              </a:p>
              <a:p>
                <a:pPr marL="0" indent="0">
                  <a:lnSpc>
                    <a:spcPct val="100000"/>
                  </a:lnSpc>
                  <a:buFont typeface="Arial" panose="020B0604020202020204" pitchFamily="34" charset="0"/>
                  <a:buNone/>
                  <a:tabLst>
                    <a:tab pos="446088" algn="l"/>
                  </a:tabLst>
                </a:pPr>
                <a:r>
                  <a:rPr lang="es-CL" noProof="0" dirty="0">
                    <a:solidFill>
                      <a:srgbClr val="002453"/>
                    </a:solidFill>
                  </a:rPr>
                  <a:t>4. 	Sustituir y calcular</a:t>
                </a:r>
              </a:p>
              <a:p>
                <a:endParaRPr lang="en-US" dirty="0">
                  <a:solidFill>
                    <a:srgbClr val="002453"/>
                  </a:solidFill>
                </a:endParaRPr>
              </a:p>
            </p:txBody>
          </p:sp>
        </mc:Choice>
        <mc:Fallback>
          <p:sp>
            <p:nvSpPr>
              <p:cNvPr id="5" name="Content Placeholder 7">
                <a:extLst>
                  <a:ext uri="{FF2B5EF4-FFF2-40B4-BE49-F238E27FC236}">
                    <a16:creationId xmlns:a16="http://schemas.microsoft.com/office/drawing/2014/main" id="{AD245054-A2C3-9FE9-50E8-37B64BE19836}"/>
                  </a:ext>
                </a:extLst>
              </p:cNvPr>
              <p:cNvSpPr txBox="1">
                <a:spLocks noRot="1" noChangeAspect="1" noMove="1" noResize="1" noEditPoints="1" noAdjustHandles="1" noChangeArrowheads="1" noChangeShapeType="1" noTextEdit="1"/>
              </p:cNvSpPr>
              <p:nvPr/>
            </p:nvSpPr>
            <p:spPr>
              <a:xfrm>
                <a:off x="898404" y="1616177"/>
                <a:ext cx="5197596" cy="3569935"/>
              </a:xfrm>
              <a:prstGeom prst="rect">
                <a:avLst/>
              </a:prstGeom>
              <a:blipFill>
                <a:blip r:embed="rId4"/>
                <a:stretch>
                  <a:fillRect l="-1172" t="-853"/>
                </a:stretch>
              </a:blipFill>
            </p:spPr>
            <p:txBody>
              <a:bodyPr/>
              <a:lstStyle/>
              <a:p>
                <a:r>
                  <a:rPr lang="es-CL">
                    <a:noFill/>
                  </a:rPr>
                  <a:t> </a:t>
                </a:r>
              </a:p>
            </p:txBody>
          </p:sp>
        </mc:Fallback>
      </mc:AlternateContent>
      <p:sp>
        <p:nvSpPr>
          <p:cNvPr id="7" name="Google Shape;437;p25">
            <a:extLst>
              <a:ext uri="{FF2B5EF4-FFF2-40B4-BE49-F238E27FC236}">
                <a16:creationId xmlns:a16="http://schemas.microsoft.com/office/drawing/2014/main" id="{F8AC0CEB-1B60-EAE7-5D02-C42867014027}"/>
              </a:ext>
            </a:extLst>
          </p:cNvPr>
          <p:cNvSpPr/>
          <p:nvPr/>
        </p:nvSpPr>
        <p:spPr>
          <a:xfrm>
            <a:off x="5258345" y="4663446"/>
            <a:ext cx="1362183" cy="522666"/>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 name="Google Shape;439;p25">
            <a:extLst>
              <a:ext uri="{FF2B5EF4-FFF2-40B4-BE49-F238E27FC236}">
                <a16:creationId xmlns:a16="http://schemas.microsoft.com/office/drawing/2014/main" id="{10FB7E10-9717-9F24-9DCC-6107FA432C5E}"/>
              </a:ext>
            </a:extLst>
          </p:cNvPr>
          <p:cNvSpPr/>
          <p:nvPr/>
        </p:nvSpPr>
        <p:spPr>
          <a:xfrm>
            <a:off x="8001982" y="4687882"/>
            <a:ext cx="3669762" cy="525252"/>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 name="Google Shape;440;p25">
            <a:extLst>
              <a:ext uri="{FF2B5EF4-FFF2-40B4-BE49-F238E27FC236}">
                <a16:creationId xmlns:a16="http://schemas.microsoft.com/office/drawing/2014/main" id="{A93483FE-E478-FE2A-FE73-819A9510BE31}"/>
              </a:ext>
            </a:extLst>
          </p:cNvPr>
          <p:cNvSpPr/>
          <p:nvPr/>
        </p:nvSpPr>
        <p:spPr>
          <a:xfrm>
            <a:off x="8131669" y="5312704"/>
            <a:ext cx="1537848" cy="615131"/>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pic>
        <p:nvPicPr>
          <p:cNvPr id="6" name="Imagen 5">
            <a:extLst>
              <a:ext uri="{FF2B5EF4-FFF2-40B4-BE49-F238E27FC236}">
                <a16:creationId xmlns:a16="http://schemas.microsoft.com/office/drawing/2014/main" id="{3136DFE5-5E6A-8EB0-2A69-6AC2C5CF5BD8}"/>
              </a:ext>
            </a:extLst>
          </p:cNvPr>
          <p:cNvPicPr>
            <a:picLocks noChangeAspect="1"/>
          </p:cNvPicPr>
          <p:nvPr/>
        </p:nvPicPr>
        <p:blipFill>
          <a:blip r:embed="rId5"/>
          <a:stretch>
            <a:fillRect/>
          </a:stretch>
        </p:blipFill>
        <p:spPr>
          <a:xfrm>
            <a:off x="5934396" y="1876208"/>
            <a:ext cx="5553850" cy="1552792"/>
          </a:xfrm>
          <a:prstGeom prst="rect">
            <a:avLst/>
          </a:prstGeom>
        </p:spPr>
      </p:pic>
    </p:spTree>
    <p:extLst>
      <p:ext uri="{BB962C8B-B14F-4D97-AF65-F5344CB8AC3E}">
        <p14:creationId xmlns:p14="http://schemas.microsoft.com/office/powerpoint/2010/main" val="853007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D1B13-33C4-0D92-0219-450B234F616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7C38495-9B5A-9473-E325-04EE89FF9D0A}"/>
              </a:ext>
            </a:extLst>
          </p:cNvPr>
          <p:cNvSpPr>
            <a:spLocks noGrp="1"/>
          </p:cNvSpPr>
          <p:nvPr>
            <p:ph type="title"/>
          </p:nvPr>
        </p:nvSpPr>
        <p:spPr/>
        <p:txBody>
          <a:bodyPr/>
          <a:lstStyle/>
          <a:p>
            <a:r>
              <a:rPr lang="es-CL" dirty="0"/>
              <a:t>Ejercicios - Cálculo del área de una sección</a:t>
            </a:r>
          </a:p>
        </p:txBody>
      </p:sp>
      <p:cxnSp>
        <p:nvCxnSpPr>
          <p:cNvPr id="4" name="Straight Arrow Connector 4">
            <a:extLst>
              <a:ext uri="{FF2B5EF4-FFF2-40B4-BE49-F238E27FC236}">
                <a16:creationId xmlns:a16="http://schemas.microsoft.com/office/drawing/2014/main" id="{3E769E81-C229-5877-78CB-831382ADCD6D}"/>
              </a:ext>
            </a:extLst>
          </p:cNvPr>
          <p:cNvCxnSpPr>
            <a:cxnSpLocks/>
          </p:cNvCxnSpPr>
          <p:nvPr/>
        </p:nvCxnSpPr>
        <p:spPr>
          <a:xfrm>
            <a:off x="0" y="1440160"/>
            <a:ext cx="12192000" cy="0"/>
          </a:xfrm>
          <a:prstGeom prst="straightConnector1">
            <a:avLst/>
          </a:prstGeom>
          <a:ln w="28575">
            <a:solidFill>
              <a:srgbClr val="002453"/>
            </a:solidFill>
          </a:ln>
        </p:spPr>
        <p:style>
          <a:lnRef idx="1">
            <a:schemeClr val="accent1"/>
          </a:lnRef>
          <a:fillRef idx="0">
            <a:schemeClr val="accent1"/>
          </a:fillRef>
          <a:effectRef idx="0">
            <a:schemeClr val="accent1"/>
          </a:effectRef>
          <a:fontRef idx="minor">
            <a:schemeClr val="tx1"/>
          </a:fontRef>
        </p:style>
      </p:cxnSp>
      <p:sp>
        <p:nvSpPr>
          <p:cNvPr id="5" name="Content Placeholder 7">
            <a:extLst>
              <a:ext uri="{FF2B5EF4-FFF2-40B4-BE49-F238E27FC236}">
                <a16:creationId xmlns:a16="http://schemas.microsoft.com/office/drawing/2014/main" id="{A8A09CF9-6D55-EE78-A11E-965649777B78}"/>
              </a:ext>
            </a:extLst>
          </p:cNvPr>
          <p:cNvSpPr txBox="1">
            <a:spLocks/>
          </p:cNvSpPr>
          <p:nvPr/>
        </p:nvSpPr>
        <p:spPr>
          <a:xfrm>
            <a:off x="338126" y="1402496"/>
            <a:ext cx="5197596" cy="1125630"/>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CL" sz="1600" u="sng" noProof="0" dirty="0">
                <a:solidFill>
                  <a:srgbClr val="002453"/>
                </a:solidFill>
              </a:rPr>
              <a:t>Solución:</a:t>
            </a:r>
            <a:r>
              <a:rPr lang="es-CL" sz="1600" noProof="0" dirty="0">
                <a:solidFill>
                  <a:srgbClr val="002453"/>
                </a:solidFill>
              </a:rPr>
              <a:t> </a:t>
            </a:r>
          </a:p>
          <a:p>
            <a:pPr marL="0" indent="0">
              <a:buFont typeface="Arial" panose="020B0604020202020204" pitchFamily="34" charset="0"/>
              <a:buNone/>
            </a:pPr>
            <a:r>
              <a:rPr lang="es-CL" sz="1600" noProof="0" dirty="0">
                <a:solidFill>
                  <a:srgbClr val="002453"/>
                </a:solidFill>
              </a:rPr>
              <a:t>Realice el dibujo representativo a mano</a:t>
            </a:r>
            <a:r>
              <a:rPr lang="es-CL" sz="1600" dirty="0">
                <a:solidFill>
                  <a:srgbClr val="002453"/>
                </a:solidFill>
              </a:rPr>
              <a:t> alzada </a:t>
            </a:r>
            <a:r>
              <a:rPr lang="es-CL" sz="1600" noProof="0" dirty="0">
                <a:solidFill>
                  <a:srgbClr val="002453"/>
                </a:solidFill>
              </a:rPr>
              <a:t>y muestre y los elementos diferenciales:</a:t>
            </a:r>
          </a:p>
          <a:p>
            <a:endParaRPr lang="en-US" dirty="0">
              <a:solidFill>
                <a:srgbClr val="002453"/>
              </a:solidFill>
            </a:endParaRPr>
          </a:p>
        </p:txBody>
      </p:sp>
      <p:sp>
        <p:nvSpPr>
          <p:cNvPr id="22" name="CuadroTexto 21">
            <a:extLst>
              <a:ext uri="{FF2B5EF4-FFF2-40B4-BE49-F238E27FC236}">
                <a16:creationId xmlns:a16="http://schemas.microsoft.com/office/drawing/2014/main" id="{A4CDBF06-E840-37F8-B011-14F23F15E6CF}"/>
              </a:ext>
            </a:extLst>
          </p:cNvPr>
          <p:cNvSpPr txBox="1"/>
          <p:nvPr/>
        </p:nvSpPr>
        <p:spPr>
          <a:xfrm>
            <a:off x="5939437" y="5810795"/>
            <a:ext cx="5159487" cy="369332"/>
          </a:xfrm>
          <a:prstGeom prst="rect">
            <a:avLst/>
          </a:prstGeom>
          <a:noFill/>
        </p:spPr>
        <p:txBody>
          <a:bodyPr wrap="square" rtlCol="0">
            <a:spAutoFit/>
          </a:bodyPr>
          <a:lstStyle/>
          <a:p>
            <a:r>
              <a:rPr lang="es-CL" dirty="0"/>
              <a:t>El área del </a:t>
            </a:r>
            <a:r>
              <a:rPr lang="es-CL" dirty="0" err="1"/>
              <a:t>A</a:t>
            </a:r>
            <a:r>
              <a:rPr lang="es-CL" baseline="-25000" dirty="0" err="1"/>
              <a:t>Secc</a:t>
            </a:r>
            <a:r>
              <a:rPr lang="es-CL" dirty="0"/>
              <a:t> es de 46,07 m</a:t>
            </a:r>
            <a:r>
              <a:rPr lang="es-CL" baseline="30000" dirty="0"/>
              <a:t>2</a:t>
            </a:r>
          </a:p>
        </p:txBody>
      </p:sp>
      <p:pic>
        <p:nvPicPr>
          <p:cNvPr id="3" name="Imagen 2">
            <a:extLst>
              <a:ext uri="{FF2B5EF4-FFF2-40B4-BE49-F238E27FC236}">
                <a16:creationId xmlns:a16="http://schemas.microsoft.com/office/drawing/2014/main" id="{B1593DB9-89E4-C278-406A-6F2D90FF4191}"/>
              </a:ext>
            </a:extLst>
          </p:cNvPr>
          <p:cNvPicPr>
            <a:picLocks noChangeAspect="1"/>
          </p:cNvPicPr>
          <p:nvPr/>
        </p:nvPicPr>
        <p:blipFill>
          <a:blip r:embed="rId2"/>
          <a:stretch>
            <a:fillRect/>
          </a:stretch>
        </p:blipFill>
        <p:spPr>
          <a:xfrm>
            <a:off x="1330250" y="2528127"/>
            <a:ext cx="1412950" cy="1167588"/>
          </a:xfrm>
          <a:prstGeom prst="rect">
            <a:avLst/>
          </a:prstGeom>
        </p:spPr>
      </p:pic>
      <p:sp>
        <p:nvSpPr>
          <p:cNvPr id="8" name="CuadroTexto 7">
            <a:extLst>
              <a:ext uri="{FF2B5EF4-FFF2-40B4-BE49-F238E27FC236}">
                <a16:creationId xmlns:a16="http://schemas.microsoft.com/office/drawing/2014/main" id="{CE4D3461-A103-0BA9-D18A-9DE6E2DF1AFE}"/>
              </a:ext>
            </a:extLst>
          </p:cNvPr>
          <p:cNvSpPr txBox="1"/>
          <p:nvPr/>
        </p:nvSpPr>
        <p:spPr>
          <a:xfrm>
            <a:off x="338126" y="3597622"/>
            <a:ext cx="2257929" cy="392159"/>
          </a:xfrm>
          <a:prstGeom prst="rect">
            <a:avLst/>
          </a:prstGeom>
          <a:noFill/>
        </p:spPr>
        <p:txBody>
          <a:bodyPr wrap="square">
            <a:spAutoFit/>
          </a:bodyPr>
          <a:lstStyle/>
          <a:p>
            <a:pPr>
              <a:lnSpc>
                <a:spcPct val="115000"/>
              </a:lnSpc>
              <a:spcAft>
                <a:spcPts val="10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Ecuación de cálculo:</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10" name="CuadroTexto 9">
                <a:extLst>
                  <a:ext uri="{FF2B5EF4-FFF2-40B4-BE49-F238E27FC236}">
                    <a16:creationId xmlns:a16="http://schemas.microsoft.com/office/drawing/2014/main" id="{B5E6A1C1-3019-E2D9-C13B-9C82B85B7720}"/>
                  </a:ext>
                </a:extLst>
              </p:cNvPr>
              <p:cNvSpPr txBox="1"/>
              <p:nvPr/>
            </p:nvSpPr>
            <p:spPr>
              <a:xfrm>
                <a:off x="313126" y="3890916"/>
                <a:ext cx="4548712" cy="92724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i="1" smtClean="0">
                              <a:solidFill>
                                <a:srgbClr val="836967"/>
                              </a:solidFill>
                              <a:latin typeface="Cambria Math" panose="02040503050406030204" pitchFamily="18" charset="0"/>
                            </a:rPr>
                          </m:ctrlPr>
                        </m:sSubPr>
                        <m:e>
                          <m:r>
                            <a:rPr lang="es-CL" i="1">
                              <a:latin typeface="Cambria Math" panose="02040503050406030204" pitchFamily="18" charset="0"/>
                            </a:rPr>
                            <m:t>𝐴</m:t>
                          </m:r>
                        </m:e>
                        <m:sub>
                          <m:r>
                            <a:rPr lang="es-CL" i="1">
                              <a:latin typeface="Cambria Math" panose="02040503050406030204" pitchFamily="18" charset="0"/>
                            </a:rPr>
                            <m:t>𝑆𝑒𝑐𝑐𝑖</m:t>
                          </m:r>
                          <m:r>
                            <a:rPr lang="es-CL" i="0">
                              <a:latin typeface="Cambria Math" panose="02040503050406030204" pitchFamily="18" charset="0"/>
                            </a:rPr>
                            <m:t>ó</m:t>
                          </m:r>
                          <m:r>
                            <a:rPr lang="es-CL" i="1">
                              <a:latin typeface="Cambria Math" panose="02040503050406030204" pitchFamily="18" charset="0"/>
                            </a:rPr>
                            <m:t>𝑛</m:t>
                          </m:r>
                          <m:r>
                            <a:rPr lang="es-CL" i="0">
                              <a:latin typeface="Cambria Math" panose="02040503050406030204" pitchFamily="18" charset="0"/>
                            </a:rPr>
                            <m:t> </m:t>
                          </m:r>
                        </m:sub>
                      </m:sSub>
                      <m:r>
                        <a:rPr lang="es-CL" i="0">
                          <a:latin typeface="Cambria Math" panose="02040503050406030204" pitchFamily="18" charset="0"/>
                        </a:rPr>
                        <m:t>=2</m:t>
                      </m:r>
                      <m:nary>
                        <m:naryPr>
                          <m:subHide m:val="on"/>
                          <m:supHide m:val="on"/>
                          <m:ctrlPr>
                            <a:rPr lang="es-CL" i="1">
                              <a:latin typeface="Cambria Math" panose="02040503050406030204" pitchFamily="18" charset="0"/>
                            </a:rPr>
                          </m:ctrlPr>
                        </m:naryPr>
                        <m:sub/>
                        <m:sup/>
                        <m:e>
                          <m:r>
                            <a:rPr lang="es-CL" i="1">
                              <a:latin typeface="Cambria Math" panose="02040503050406030204" pitchFamily="18" charset="0"/>
                            </a:rPr>
                            <m:t>𝑑𝐴</m:t>
                          </m:r>
                          <m:r>
                            <a:rPr lang="es-CL" i="0">
                              <a:latin typeface="Cambria Math" panose="02040503050406030204" pitchFamily="18" charset="0"/>
                            </a:rPr>
                            <m:t>=</m:t>
                          </m:r>
                          <m:nary>
                            <m:naryPr>
                              <m:limLoc m:val="undOvr"/>
                              <m:ctrlPr>
                                <a:rPr lang="es-CL" i="1">
                                  <a:latin typeface="Cambria Math" panose="02040503050406030204" pitchFamily="18" charset="0"/>
                                </a:rPr>
                              </m:ctrlPr>
                            </m:naryPr>
                            <m:sub>
                              <m:r>
                                <a:rPr lang="es-CL" i="0">
                                  <a:latin typeface="Cambria Math" panose="02040503050406030204" pitchFamily="18" charset="0"/>
                                </a:rPr>
                                <m:t>0</m:t>
                              </m:r>
                            </m:sub>
                            <m:sup>
                              <m:r>
                                <a:rPr lang="es-CL" i="1">
                                  <a:latin typeface="Cambria Math" panose="02040503050406030204" pitchFamily="18" charset="0"/>
                                </a:rPr>
                                <m:t>𝑇</m:t>
                              </m:r>
                            </m:sup>
                            <m:e>
                              <m:r>
                                <a:rPr lang="es-CL" i="1">
                                  <a:latin typeface="Cambria Math" panose="02040503050406030204" pitchFamily="18" charset="0"/>
                                </a:rPr>
                                <m:t>𝑦</m:t>
                              </m:r>
                              <m:d>
                                <m:dPr>
                                  <m:ctrlPr>
                                    <a:rPr lang="es-CL" i="1">
                                      <a:solidFill>
                                        <a:srgbClr val="836967"/>
                                      </a:solidFill>
                                      <a:latin typeface="Cambria Math" panose="02040503050406030204" pitchFamily="18" charset="0"/>
                                    </a:rPr>
                                  </m:ctrlPr>
                                </m:dPr>
                                <m:e>
                                  <m:r>
                                    <a:rPr lang="es-CL" i="1">
                                      <a:latin typeface="Cambria Math" panose="02040503050406030204" pitchFamily="18" charset="0"/>
                                    </a:rPr>
                                    <m:t>𝑧</m:t>
                                  </m:r>
                                </m:e>
                              </m:d>
                              <m:r>
                                <a:rPr lang="es-CL" i="1">
                                  <a:latin typeface="Cambria Math" panose="02040503050406030204" pitchFamily="18" charset="0"/>
                                </a:rPr>
                                <m:t>𝑑𝑧</m:t>
                              </m:r>
                            </m:e>
                          </m:nary>
                        </m:e>
                      </m:nary>
                    </m:oMath>
                  </m:oMathPara>
                </a14:m>
                <a:endParaRPr lang="es-CL" dirty="0"/>
              </a:p>
            </p:txBody>
          </p:sp>
        </mc:Choice>
        <mc:Fallback>
          <p:sp>
            <p:nvSpPr>
              <p:cNvPr id="10" name="CuadroTexto 9">
                <a:extLst>
                  <a:ext uri="{FF2B5EF4-FFF2-40B4-BE49-F238E27FC236}">
                    <a16:creationId xmlns:a16="http://schemas.microsoft.com/office/drawing/2014/main" id="{B5E6A1C1-3019-E2D9-C13B-9C82B85B7720}"/>
                  </a:ext>
                </a:extLst>
              </p:cNvPr>
              <p:cNvSpPr txBox="1">
                <a:spLocks noRot="1" noChangeAspect="1" noMove="1" noResize="1" noEditPoints="1" noAdjustHandles="1" noChangeArrowheads="1" noChangeShapeType="1" noTextEdit="1"/>
              </p:cNvSpPr>
              <p:nvPr/>
            </p:nvSpPr>
            <p:spPr>
              <a:xfrm>
                <a:off x="313126" y="3890916"/>
                <a:ext cx="4548712" cy="927242"/>
              </a:xfrm>
              <a:prstGeom prst="rect">
                <a:avLst/>
              </a:prstGeom>
              <a:blipFill>
                <a:blip r:embed="rId3"/>
                <a:stretch>
                  <a:fillRect/>
                </a:stretch>
              </a:blipFill>
            </p:spPr>
            <p:txBody>
              <a:bodyPr/>
              <a:lstStyle/>
              <a:p>
                <a:r>
                  <a:rPr lang="es-CL">
                    <a:noFill/>
                  </a:rPr>
                  <a:t> </a:t>
                </a:r>
              </a:p>
            </p:txBody>
          </p:sp>
        </mc:Fallback>
      </mc:AlternateContent>
      <p:sp>
        <p:nvSpPr>
          <p:cNvPr id="13" name="CuadroTexto 12">
            <a:extLst>
              <a:ext uri="{FF2B5EF4-FFF2-40B4-BE49-F238E27FC236}">
                <a16:creationId xmlns:a16="http://schemas.microsoft.com/office/drawing/2014/main" id="{42EEE66C-CF1F-20E8-71DA-E71C27A6EFBC}"/>
              </a:ext>
            </a:extLst>
          </p:cNvPr>
          <p:cNvSpPr txBox="1"/>
          <p:nvPr/>
        </p:nvSpPr>
        <p:spPr>
          <a:xfrm>
            <a:off x="338126" y="4818158"/>
            <a:ext cx="2405074" cy="392159"/>
          </a:xfrm>
          <a:prstGeom prst="rect">
            <a:avLst/>
          </a:prstGeom>
          <a:noFill/>
        </p:spPr>
        <p:txBody>
          <a:bodyPr wrap="square">
            <a:spAutoFit/>
          </a:bodyPr>
          <a:lstStyle/>
          <a:p>
            <a:pPr algn="just">
              <a:lnSpc>
                <a:spcPct val="115000"/>
              </a:lnSpc>
              <a:spcBef>
                <a:spcPts val="300"/>
              </a:spcBef>
              <a:spcAft>
                <a:spcPts val="6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Ecuación de Simpson:</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17" name="CuadroTexto 16">
                <a:extLst>
                  <a:ext uri="{FF2B5EF4-FFF2-40B4-BE49-F238E27FC236}">
                    <a16:creationId xmlns:a16="http://schemas.microsoft.com/office/drawing/2014/main" id="{95D69312-114E-68DA-C63D-FB51E40E4C30}"/>
                  </a:ext>
                </a:extLst>
              </p:cNvPr>
              <p:cNvSpPr txBox="1"/>
              <p:nvPr/>
            </p:nvSpPr>
            <p:spPr>
              <a:xfrm>
                <a:off x="338126" y="5331816"/>
                <a:ext cx="4906536" cy="6127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i="1" smtClean="0">
                              <a:solidFill>
                                <a:srgbClr val="836967"/>
                              </a:solidFill>
                              <a:latin typeface="Cambria Math" panose="02040503050406030204" pitchFamily="18" charset="0"/>
                            </a:rPr>
                          </m:ctrlPr>
                        </m:sSubPr>
                        <m:e>
                          <m:r>
                            <a:rPr lang="es-CL" i="1">
                              <a:latin typeface="Cambria Math" panose="02040503050406030204" pitchFamily="18" charset="0"/>
                            </a:rPr>
                            <m:t>𝐴</m:t>
                          </m:r>
                        </m:e>
                        <m:sub>
                          <m:r>
                            <a:rPr lang="es-CL" b="0" i="1" smtClean="0">
                              <a:latin typeface="Cambria Math" panose="02040503050406030204" pitchFamily="18" charset="0"/>
                            </a:rPr>
                            <m:t>𝑆𝑒𝑐𝑐</m:t>
                          </m:r>
                        </m:sub>
                      </m:sSub>
                      <m:r>
                        <a:rPr lang="es-CL" i="0">
                          <a:latin typeface="Cambria Math" panose="02040503050406030204" pitchFamily="18" charset="0"/>
                        </a:rPr>
                        <m:t>=2</m:t>
                      </m:r>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1</m:t>
                          </m:r>
                        </m:num>
                        <m:den>
                          <m:r>
                            <a:rPr lang="es-CL" i="0">
                              <a:latin typeface="Cambria Math" panose="02040503050406030204" pitchFamily="18" charset="0"/>
                            </a:rPr>
                            <m:t>3</m:t>
                          </m:r>
                        </m:den>
                      </m:f>
                      <m:r>
                        <a:rPr lang="es-CL" i="0">
                          <a:latin typeface="Cambria Math" panose="02040503050406030204" pitchFamily="18" charset="0"/>
                        </a:rPr>
                        <m:t>∆</m:t>
                      </m:r>
                      <m:r>
                        <a:rPr lang="es-CL" i="1">
                          <a:latin typeface="Cambria Math" panose="02040503050406030204" pitchFamily="18" charset="0"/>
                        </a:rPr>
                        <m:t>𝑧</m:t>
                      </m:r>
                      <m:d>
                        <m:dPr>
                          <m:begChr m:val="["/>
                          <m:endChr m:val="]"/>
                          <m:ctrlPr>
                            <a:rPr lang="es-CL" i="1">
                              <a:solidFill>
                                <a:srgbClr val="836967"/>
                              </a:solidFill>
                              <a:latin typeface="Cambria Math" panose="02040503050406030204" pitchFamily="18" charset="0"/>
                            </a:rPr>
                          </m:ctrlPr>
                        </m:dPr>
                        <m:e>
                          <m:d>
                            <m:dPr>
                              <m:ctrlPr>
                                <a:rPr lang="es-CL" i="1">
                                  <a:solidFill>
                                    <a:srgbClr val="836967"/>
                                  </a:solidFill>
                                  <a:latin typeface="Cambria Math" panose="02040503050406030204" pitchFamily="18" charset="0"/>
                                </a:rPr>
                              </m:ctrlPr>
                            </m:dPr>
                            <m:e>
                              <m:r>
                                <a:rPr lang="es-CL" i="0">
                                  <a:latin typeface="Cambria Math" panose="02040503050406030204" pitchFamily="18" charset="0"/>
                                </a:rPr>
                                <m:t>1</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a:rPr lang="es-CL" i="1">
                                      <a:latin typeface="Cambria Math" panose="02040503050406030204" pitchFamily="18" charset="0"/>
                                    </a:rPr>
                                    <m:t>𝑦</m:t>
                                  </m:r>
                                </m:e>
                                <m:sub>
                                  <m:r>
                                    <a:rPr lang="es-CL" i="0">
                                      <a:latin typeface="Cambria Math" panose="02040503050406030204" pitchFamily="18" charset="0"/>
                                    </a:rPr>
                                    <m:t>0</m:t>
                                  </m:r>
                                </m:sub>
                              </m:sSub>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4</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a:rPr lang="es-CL" i="1">
                                      <a:latin typeface="Cambria Math" panose="02040503050406030204" pitchFamily="18" charset="0"/>
                                    </a:rPr>
                                    <m:t>𝑦</m:t>
                                  </m:r>
                                </m:e>
                                <m:sub>
                                  <m:r>
                                    <a:rPr lang="es-CL" i="0">
                                      <a:latin typeface="Cambria Math" panose="02040503050406030204" pitchFamily="18" charset="0"/>
                                    </a:rPr>
                                    <m:t>1</m:t>
                                  </m:r>
                                </m:sub>
                              </m:sSub>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2</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a:rPr lang="es-CL" i="1">
                                      <a:latin typeface="Cambria Math" panose="02040503050406030204" pitchFamily="18" charset="0"/>
                                    </a:rPr>
                                    <m:t>𝑦</m:t>
                                  </m:r>
                                </m:e>
                                <m:sub>
                                  <m:r>
                                    <a:rPr lang="es-CL" i="0">
                                      <a:latin typeface="Cambria Math" panose="02040503050406030204" pitchFamily="18" charset="0"/>
                                    </a:rPr>
                                    <m:t>2</m:t>
                                  </m:r>
                                </m:sub>
                              </m:sSub>
                            </m:e>
                          </m:d>
                          <m:r>
                            <a:rPr lang="es-CL" i="0">
                              <a:latin typeface="Cambria Math" panose="02040503050406030204" pitchFamily="18" charset="0"/>
                            </a:rPr>
                            <m:t>+...</m:t>
                          </m:r>
                        </m:e>
                      </m:d>
                    </m:oMath>
                  </m:oMathPara>
                </a14:m>
                <a:endParaRPr lang="es-CL" dirty="0"/>
              </a:p>
            </p:txBody>
          </p:sp>
        </mc:Choice>
        <mc:Fallback>
          <p:sp>
            <p:nvSpPr>
              <p:cNvPr id="17" name="CuadroTexto 16">
                <a:extLst>
                  <a:ext uri="{FF2B5EF4-FFF2-40B4-BE49-F238E27FC236}">
                    <a16:creationId xmlns:a16="http://schemas.microsoft.com/office/drawing/2014/main" id="{95D69312-114E-68DA-C63D-FB51E40E4C30}"/>
                  </a:ext>
                </a:extLst>
              </p:cNvPr>
              <p:cNvSpPr txBox="1">
                <a:spLocks noRot="1" noChangeAspect="1" noMove="1" noResize="1" noEditPoints="1" noAdjustHandles="1" noChangeArrowheads="1" noChangeShapeType="1" noTextEdit="1"/>
              </p:cNvSpPr>
              <p:nvPr/>
            </p:nvSpPr>
            <p:spPr>
              <a:xfrm>
                <a:off x="338126" y="5331816"/>
                <a:ext cx="4906536" cy="612732"/>
              </a:xfrm>
              <a:prstGeom prst="rect">
                <a:avLst/>
              </a:prstGeom>
              <a:blipFill>
                <a:blip r:embed="rId4"/>
                <a:stretch>
                  <a:fillRect/>
                </a:stretch>
              </a:blipFill>
            </p:spPr>
            <p:txBody>
              <a:bodyPr/>
              <a:lstStyle/>
              <a:p>
                <a:r>
                  <a:rPr lang="es-CL">
                    <a:noFill/>
                  </a:rPr>
                  <a:t> </a:t>
                </a:r>
              </a:p>
            </p:txBody>
          </p:sp>
        </mc:Fallback>
      </mc:AlternateContent>
      <p:sp>
        <p:nvSpPr>
          <p:cNvPr id="20" name="CuadroTexto 19">
            <a:extLst>
              <a:ext uri="{FF2B5EF4-FFF2-40B4-BE49-F238E27FC236}">
                <a16:creationId xmlns:a16="http://schemas.microsoft.com/office/drawing/2014/main" id="{45FC67C7-2AD7-04A2-9336-3C1003D56435}"/>
              </a:ext>
            </a:extLst>
          </p:cNvPr>
          <p:cNvSpPr txBox="1"/>
          <p:nvPr/>
        </p:nvSpPr>
        <p:spPr>
          <a:xfrm>
            <a:off x="5244662" y="3162002"/>
            <a:ext cx="3930870" cy="392159"/>
          </a:xfrm>
          <a:prstGeom prst="rect">
            <a:avLst/>
          </a:prstGeom>
          <a:noFill/>
        </p:spPr>
        <p:txBody>
          <a:bodyPr wrap="square">
            <a:spAutoFit/>
          </a:bodyPr>
          <a:lstStyle/>
          <a:p>
            <a:pPr>
              <a:lnSpc>
                <a:spcPct val="115000"/>
              </a:lnSpc>
              <a:spcAft>
                <a:spcPts val="10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Cálculo de espacio entre líneas de agua:</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24" name="CuadroTexto 23">
                <a:extLst>
                  <a:ext uri="{FF2B5EF4-FFF2-40B4-BE49-F238E27FC236}">
                    <a16:creationId xmlns:a16="http://schemas.microsoft.com/office/drawing/2014/main" id="{C7ADA04B-3A7B-D8FA-C7D1-B1195E9B40A5}"/>
                  </a:ext>
                </a:extLst>
              </p:cNvPr>
              <p:cNvSpPr txBox="1"/>
              <p:nvPr/>
            </p:nvSpPr>
            <p:spPr>
              <a:xfrm>
                <a:off x="5244661" y="3596539"/>
                <a:ext cx="3584029" cy="618246"/>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s-CL" smtClean="0">
                          <a:latin typeface="Cambria Math" panose="02040503050406030204" pitchFamily="18" charset="0"/>
                        </a:rPr>
                        <m:t>∆</m:t>
                      </m:r>
                      <m:r>
                        <a:rPr lang="es-CL" i="1">
                          <a:latin typeface="Cambria Math" panose="02040503050406030204" pitchFamily="18" charset="0"/>
                        </a:rPr>
                        <m:t>𝑧</m:t>
                      </m:r>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r>
                            <a:rPr lang="es-CL" i="1">
                              <a:latin typeface="Cambria Math" panose="02040503050406030204" pitchFamily="18" charset="0"/>
                            </a:rPr>
                            <m:t>𝑐𝑎𝑙𝑎𝑑𝑜</m:t>
                          </m:r>
                        </m:num>
                        <m:den>
                          <m:r>
                            <a:rPr lang="es-CL" i="1">
                              <a:latin typeface="Cambria Math" panose="02040503050406030204" pitchFamily="18" charset="0"/>
                            </a:rPr>
                            <m:t>𝑛</m:t>
                          </m:r>
                          <m:r>
                            <a:rPr lang="es-CL" i="0">
                              <a:latin typeface="Cambria Math" panose="02040503050406030204" pitchFamily="18" charset="0"/>
                            </a:rPr>
                            <m:t>−1</m:t>
                          </m:r>
                        </m:den>
                      </m:f>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4,88 </m:t>
                          </m:r>
                          <m:r>
                            <a:rPr lang="es-CL" i="1">
                              <a:latin typeface="Cambria Math" panose="02040503050406030204" pitchFamily="18" charset="0"/>
                            </a:rPr>
                            <m:t>𝑚</m:t>
                          </m:r>
                        </m:num>
                        <m:den>
                          <m:r>
                            <a:rPr lang="es-CL" i="0">
                              <a:latin typeface="Cambria Math" panose="02040503050406030204" pitchFamily="18" charset="0"/>
                            </a:rPr>
                            <m:t>4</m:t>
                          </m:r>
                        </m:den>
                      </m:f>
                      <m:r>
                        <a:rPr lang="es-CL" i="0">
                          <a:latin typeface="Cambria Math" panose="02040503050406030204" pitchFamily="18" charset="0"/>
                        </a:rPr>
                        <m:t>=1,22 </m:t>
                      </m:r>
                      <m:r>
                        <a:rPr lang="es-CL" i="1">
                          <a:latin typeface="Cambria Math" panose="02040503050406030204" pitchFamily="18" charset="0"/>
                        </a:rPr>
                        <m:t>𝑚</m:t>
                      </m:r>
                    </m:oMath>
                  </m:oMathPara>
                </a14:m>
                <a:endParaRPr lang="es-CL" dirty="0"/>
              </a:p>
            </p:txBody>
          </p:sp>
        </mc:Choice>
        <mc:Fallback>
          <p:sp>
            <p:nvSpPr>
              <p:cNvPr id="24" name="CuadroTexto 23">
                <a:extLst>
                  <a:ext uri="{FF2B5EF4-FFF2-40B4-BE49-F238E27FC236}">
                    <a16:creationId xmlns:a16="http://schemas.microsoft.com/office/drawing/2014/main" id="{C7ADA04B-3A7B-D8FA-C7D1-B1195E9B40A5}"/>
                  </a:ext>
                </a:extLst>
              </p:cNvPr>
              <p:cNvSpPr txBox="1">
                <a:spLocks noRot="1" noChangeAspect="1" noMove="1" noResize="1" noEditPoints="1" noAdjustHandles="1" noChangeArrowheads="1" noChangeShapeType="1" noTextEdit="1"/>
              </p:cNvSpPr>
              <p:nvPr/>
            </p:nvSpPr>
            <p:spPr>
              <a:xfrm>
                <a:off x="5244661" y="3596539"/>
                <a:ext cx="3584029" cy="618246"/>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26" name="CuadroTexto 25">
                <a:extLst>
                  <a:ext uri="{FF2B5EF4-FFF2-40B4-BE49-F238E27FC236}">
                    <a16:creationId xmlns:a16="http://schemas.microsoft.com/office/drawing/2014/main" id="{FEBADB3C-20B6-89F8-C6EC-4F7E4455815D}"/>
                  </a:ext>
                </a:extLst>
              </p:cNvPr>
              <p:cNvSpPr txBox="1"/>
              <p:nvPr/>
            </p:nvSpPr>
            <p:spPr>
              <a:xfrm>
                <a:off x="5244661" y="4102282"/>
                <a:ext cx="5475891" cy="3693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s-CL" i="1" smtClean="0">
                          <a:latin typeface="Cambria Math" panose="02040503050406030204" pitchFamily="18" charset="0"/>
                        </a:rPr>
                        <m:t>𝐷𝑜𝑛𝑑𝑒</m:t>
                      </m:r>
                      <m:r>
                        <a:rPr lang="es-CL" i="0">
                          <a:latin typeface="Cambria Math" panose="02040503050406030204" pitchFamily="18" charset="0"/>
                        </a:rPr>
                        <m:t> </m:t>
                      </m:r>
                      <m:r>
                        <a:rPr lang="es-CL" i="1">
                          <a:latin typeface="Cambria Math" panose="02040503050406030204" pitchFamily="18" charset="0"/>
                        </a:rPr>
                        <m:t>𝑛</m:t>
                      </m:r>
                      <m:r>
                        <a:rPr lang="es-CL" i="0">
                          <a:latin typeface="Cambria Math" panose="02040503050406030204" pitchFamily="18" charset="0"/>
                        </a:rPr>
                        <m:t>=</m:t>
                      </m:r>
                      <m:r>
                        <a:rPr lang="es-CL" i="1">
                          <a:latin typeface="Cambria Math" panose="02040503050406030204" pitchFamily="18" charset="0"/>
                        </a:rPr>
                        <m:t>𝑛</m:t>
                      </m:r>
                      <m:r>
                        <a:rPr lang="es-CL" i="0">
                          <a:latin typeface="Cambria Math" panose="02040503050406030204" pitchFamily="18" charset="0"/>
                        </a:rPr>
                        <m:t>ú</m:t>
                      </m:r>
                      <m:r>
                        <a:rPr lang="es-CL" i="1">
                          <a:latin typeface="Cambria Math" panose="02040503050406030204" pitchFamily="18" charset="0"/>
                        </a:rPr>
                        <m:t>𝑚𝑒𝑟𝑜</m:t>
                      </m:r>
                      <m:r>
                        <a:rPr lang="es-CL" i="0">
                          <a:latin typeface="Cambria Math" panose="02040503050406030204" pitchFamily="18" charset="0"/>
                        </a:rPr>
                        <m:t> </m:t>
                      </m:r>
                      <m:r>
                        <a:rPr lang="es-CL" i="1">
                          <a:latin typeface="Cambria Math" panose="02040503050406030204" pitchFamily="18" charset="0"/>
                        </a:rPr>
                        <m:t>𝑑𝑒</m:t>
                      </m:r>
                      <m:r>
                        <a:rPr lang="es-CL" i="0">
                          <a:latin typeface="Cambria Math" panose="02040503050406030204" pitchFamily="18" charset="0"/>
                        </a:rPr>
                        <m:t> </m:t>
                      </m:r>
                      <m:r>
                        <a:rPr lang="es-CL" i="1">
                          <a:latin typeface="Cambria Math" panose="02040503050406030204" pitchFamily="18" charset="0"/>
                        </a:rPr>
                        <m:t>𝑙</m:t>
                      </m:r>
                      <m:r>
                        <a:rPr lang="es-CL" i="0">
                          <a:latin typeface="Cambria Math" panose="02040503050406030204" pitchFamily="18" charset="0"/>
                        </a:rPr>
                        <m:t>í</m:t>
                      </m:r>
                      <m:r>
                        <a:rPr lang="es-CL" i="1">
                          <a:latin typeface="Cambria Math" panose="02040503050406030204" pitchFamily="18" charset="0"/>
                        </a:rPr>
                        <m:t>𝑛𝑎𝑠</m:t>
                      </m:r>
                      <m:r>
                        <a:rPr lang="es-CL" i="0">
                          <a:latin typeface="Cambria Math" panose="02040503050406030204" pitchFamily="18" charset="0"/>
                        </a:rPr>
                        <m:t> </m:t>
                      </m:r>
                      <m:r>
                        <a:rPr lang="es-CL" i="1">
                          <a:latin typeface="Cambria Math" panose="02040503050406030204" pitchFamily="18" charset="0"/>
                        </a:rPr>
                        <m:t>𝑑𝑒</m:t>
                      </m:r>
                      <m:r>
                        <a:rPr lang="es-CL" i="0">
                          <a:latin typeface="Cambria Math" panose="02040503050406030204" pitchFamily="18" charset="0"/>
                        </a:rPr>
                        <m:t> </m:t>
                      </m:r>
                      <m:r>
                        <a:rPr lang="es-CL" i="1">
                          <a:latin typeface="Cambria Math" panose="02040503050406030204" pitchFamily="18" charset="0"/>
                        </a:rPr>
                        <m:t>𝑎𝑔𝑢𝑎</m:t>
                      </m:r>
                      <m:r>
                        <a:rPr lang="es-CL" i="0">
                          <a:latin typeface="Cambria Math" panose="02040503050406030204" pitchFamily="18" charset="0"/>
                        </a:rPr>
                        <m:t> </m:t>
                      </m:r>
                      <m:r>
                        <a:rPr lang="es-CL" i="1">
                          <a:latin typeface="Cambria Math" panose="02040503050406030204" pitchFamily="18" charset="0"/>
                        </a:rPr>
                        <m:t>𝑐𝑜𝑛𝑠𝑖𝑑𝑒𝑟𝑎𝑑𝑎𝑠</m:t>
                      </m:r>
                    </m:oMath>
                  </m:oMathPara>
                </a14:m>
                <a:endParaRPr lang="es-CL" dirty="0"/>
              </a:p>
            </p:txBody>
          </p:sp>
        </mc:Choice>
        <mc:Fallback>
          <p:sp>
            <p:nvSpPr>
              <p:cNvPr id="26" name="CuadroTexto 25">
                <a:extLst>
                  <a:ext uri="{FF2B5EF4-FFF2-40B4-BE49-F238E27FC236}">
                    <a16:creationId xmlns:a16="http://schemas.microsoft.com/office/drawing/2014/main" id="{FEBADB3C-20B6-89F8-C6EC-4F7E4455815D}"/>
                  </a:ext>
                </a:extLst>
              </p:cNvPr>
              <p:cNvSpPr txBox="1">
                <a:spLocks noRot="1" noChangeAspect="1" noMove="1" noResize="1" noEditPoints="1" noAdjustHandles="1" noChangeArrowheads="1" noChangeShapeType="1" noTextEdit="1"/>
              </p:cNvSpPr>
              <p:nvPr/>
            </p:nvSpPr>
            <p:spPr>
              <a:xfrm>
                <a:off x="5244661" y="4102282"/>
                <a:ext cx="5475891" cy="369332"/>
              </a:xfrm>
              <a:prstGeom prst="rect">
                <a:avLst/>
              </a:prstGeom>
              <a:blipFill>
                <a:blip r:embed="rId6"/>
                <a:stretch>
                  <a:fillRect b="-6557"/>
                </a:stretch>
              </a:blipFill>
            </p:spPr>
            <p:txBody>
              <a:bodyPr/>
              <a:lstStyle/>
              <a:p>
                <a:r>
                  <a:rPr lang="es-CL">
                    <a:noFill/>
                  </a:rPr>
                  <a:t> </a:t>
                </a:r>
              </a:p>
            </p:txBody>
          </p:sp>
        </mc:Fallback>
      </mc:AlternateContent>
      <p:sp>
        <p:nvSpPr>
          <p:cNvPr id="28" name="CuadroTexto 27">
            <a:extLst>
              <a:ext uri="{FF2B5EF4-FFF2-40B4-BE49-F238E27FC236}">
                <a16:creationId xmlns:a16="http://schemas.microsoft.com/office/drawing/2014/main" id="{7B2E4FB9-3156-F011-B080-00F09B265218}"/>
              </a:ext>
            </a:extLst>
          </p:cNvPr>
          <p:cNvSpPr txBox="1"/>
          <p:nvPr/>
        </p:nvSpPr>
        <p:spPr>
          <a:xfrm>
            <a:off x="5244661" y="4560359"/>
            <a:ext cx="5159488" cy="392159"/>
          </a:xfrm>
          <a:prstGeom prst="rect">
            <a:avLst/>
          </a:prstGeom>
          <a:noFill/>
        </p:spPr>
        <p:txBody>
          <a:bodyPr wrap="square">
            <a:spAutoFit/>
          </a:bodyPr>
          <a:lstStyle/>
          <a:p>
            <a:pPr>
              <a:lnSpc>
                <a:spcPct val="115000"/>
              </a:lnSpc>
              <a:spcAft>
                <a:spcPts val="10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Sustituyendo los de números y generando respuesta:</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0" name="CuadroTexto 29">
                <a:extLst>
                  <a:ext uri="{FF2B5EF4-FFF2-40B4-BE49-F238E27FC236}">
                    <a16:creationId xmlns:a16="http://schemas.microsoft.com/office/drawing/2014/main" id="{EF065EBD-915F-0B0F-668C-1772D5758195}"/>
                  </a:ext>
                </a:extLst>
              </p:cNvPr>
              <p:cNvSpPr txBox="1"/>
              <p:nvPr/>
            </p:nvSpPr>
            <p:spPr>
              <a:xfrm>
                <a:off x="4748049" y="4891090"/>
                <a:ext cx="7443951" cy="6127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i="1" smtClean="0">
                              <a:solidFill>
                                <a:srgbClr val="836967"/>
                              </a:solidFill>
                              <a:latin typeface="Cambria Math" panose="02040503050406030204" pitchFamily="18" charset="0"/>
                            </a:rPr>
                          </m:ctrlPr>
                        </m:sSubPr>
                        <m:e>
                          <m:r>
                            <a:rPr lang="es-CL" i="1">
                              <a:latin typeface="Cambria Math" panose="02040503050406030204" pitchFamily="18" charset="0"/>
                            </a:rPr>
                            <m:t>𝐴</m:t>
                          </m:r>
                        </m:e>
                        <m:sub>
                          <m:r>
                            <a:rPr lang="es-CL" b="0" i="1" smtClean="0">
                              <a:latin typeface="Cambria Math" panose="02040503050406030204" pitchFamily="18" charset="0"/>
                            </a:rPr>
                            <m:t>𝑆𝑒𝑐𝑐</m:t>
                          </m:r>
                        </m:sub>
                      </m:sSub>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2</m:t>
                          </m:r>
                        </m:num>
                        <m:den>
                          <m:r>
                            <a:rPr lang="es-CL" i="0">
                              <a:latin typeface="Cambria Math" panose="02040503050406030204" pitchFamily="18" charset="0"/>
                            </a:rPr>
                            <m:t>3</m:t>
                          </m:r>
                        </m:den>
                      </m:f>
                      <m:r>
                        <a:rPr lang="es-CL" i="0">
                          <a:latin typeface="Cambria Math" panose="02040503050406030204" pitchFamily="18" charset="0"/>
                        </a:rPr>
                        <m:t>1,22 </m:t>
                      </m:r>
                      <m:r>
                        <a:rPr lang="es-CL" i="1">
                          <a:latin typeface="Cambria Math" panose="02040503050406030204" pitchFamily="18" charset="0"/>
                        </a:rPr>
                        <m:t>𝑚</m:t>
                      </m:r>
                      <m:d>
                        <m:dPr>
                          <m:begChr m:val="["/>
                          <m:endChr m:val="]"/>
                          <m:ctrlPr>
                            <a:rPr lang="es-CL" i="1">
                              <a:solidFill>
                                <a:srgbClr val="836967"/>
                              </a:solidFill>
                              <a:latin typeface="Cambria Math" panose="02040503050406030204" pitchFamily="18" charset="0"/>
                            </a:rPr>
                          </m:ctrlPr>
                        </m:dPr>
                        <m:e>
                          <m:d>
                            <m:dPr>
                              <m:ctrlPr>
                                <a:rPr lang="es-CL" i="1">
                                  <a:solidFill>
                                    <a:srgbClr val="836967"/>
                                  </a:solidFill>
                                  <a:latin typeface="Cambria Math" panose="02040503050406030204" pitchFamily="18" charset="0"/>
                                </a:rPr>
                              </m:ctrlPr>
                            </m:dPr>
                            <m:e>
                              <m:r>
                                <a:rPr lang="es-CL" i="0">
                                  <a:latin typeface="Cambria Math" panose="02040503050406030204" pitchFamily="18" charset="0"/>
                                </a:rPr>
                                <m:t>0,18</m:t>
                              </m:r>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4</m:t>
                              </m:r>
                            </m:e>
                          </m:d>
                          <m:d>
                            <m:dPr>
                              <m:ctrlPr>
                                <a:rPr lang="es-CL" i="1">
                                  <a:solidFill>
                                    <a:srgbClr val="836967"/>
                                  </a:solidFill>
                                  <a:latin typeface="Cambria Math" panose="02040503050406030204" pitchFamily="18" charset="0"/>
                                </a:rPr>
                              </m:ctrlPr>
                            </m:dPr>
                            <m:e>
                              <m:r>
                                <a:rPr lang="es-CL" i="0">
                                  <a:latin typeface="Cambria Math" panose="02040503050406030204" pitchFamily="18" charset="0"/>
                                </a:rPr>
                                <m:t>4,41</m:t>
                              </m:r>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2</m:t>
                              </m:r>
                            </m:e>
                          </m:d>
                          <m:d>
                            <m:dPr>
                              <m:ctrlPr>
                                <a:rPr lang="es-CL" i="1">
                                  <a:solidFill>
                                    <a:srgbClr val="836967"/>
                                  </a:solidFill>
                                  <a:latin typeface="Cambria Math" panose="02040503050406030204" pitchFamily="18" charset="0"/>
                                </a:rPr>
                              </m:ctrlPr>
                            </m:dPr>
                            <m:e>
                              <m:r>
                                <a:rPr lang="es-CL" i="0">
                                  <a:latin typeface="Cambria Math" panose="02040503050406030204" pitchFamily="18" charset="0"/>
                                </a:rPr>
                                <m:t>6,07</m:t>
                              </m:r>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4</m:t>
                              </m:r>
                            </m:e>
                          </m:d>
                          <m:d>
                            <m:dPr>
                              <m:ctrlPr>
                                <a:rPr lang="es-CL" i="1">
                                  <a:solidFill>
                                    <a:srgbClr val="836967"/>
                                  </a:solidFill>
                                  <a:latin typeface="Cambria Math" panose="02040503050406030204" pitchFamily="18" charset="0"/>
                                </a:rPr>
                              </m:ctrlPr>
                            </m:dPr>
                            <m:e>
                              <m:r>
                                <a:rPr lang="es-CL" i="0">
                                  <a:latin typeface="Cambria Math" panose="02040503050406030204" pitchFamily="18" charset="0"/>
                                </a:rPr>
                                <m:t>6,67</m:t>
                              </m:r>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6,89</m:t>
                              </m:r>
                            </m:e>
                          </m:d>
                        </m:e>
                      </m:d>
                      <m:r>
                        <a:rPr lang="es-CL" i="0">
                          <a:latin typeface="Cambria Math" panose="02040503050406030204" pitchFamily="18" charset="0"/>
                        </a:rPr>
                        <m:t> </m:t>
                      </m:r>
                      <m:r>
                        <a:rPr lang="es-CL" i="1">
                          <a:latin typeface="Cambria Math" panose="02040503050406030204" pitchFamily="18" charset="0"/>
                        </a:rPr>
                        <m:t>𝑚</m:t>
                      </m:r>
                    </m:oMath>
                  </m:oMathPara>
                </a14:m>
                <a:endParaRPr lang="es-CL" dirty="0"/>
              </a:p>
            </p:txBody>
          </p:sp>
        </mc:Choice>
        <mc:Fallback>
          <p:sp>
            <p:nvSpPr>
              <p:cNvPr id="30" name="CuadroTexto 29">
                <a:extLst>
                  <a:ext uri="{FF2B5EF4-FFF2-40B4-BE49-F238E27FC236}">
                    <a16:creationId xmlns:a16="http://schemas.microsoft.com/office/drawing/2014/main" id="{EF065EBD-915F-0B0F-668C-1772D5758195}"/>
                  </a:ext>
                </a:extLst>
              </p:cNvPr>
              <p:cNvSpPr txBox="1">
                <a:spLocks noRot="1" noChangeAspect="1" noMove="1" noResize="1" noEditPoints="1" noAdjustHandles="1" noChangeArrowheads="1" noChangeShapeType="1" noTextEdit="1"/>
              </p:cNvSpPr>
              <p:nvPr/>
            </p:nvSpPr>
            <p:spPr>
              <a:xfrm>
                <a:off x="4748049" y="4891090"/>
                <a:ext cx="7443951" cy="612732"/>
              </a:xfrm>
              <a:prstGeom prst="rect">
                <a:avLst/>
              </a:prstGeom>
              <a:blipFill>
                <a:blip r:embed="rId7"/>
                <a:stretch>
                  <a:fillRect/>
                </a:stretch>
              </a:blipFill>
            </p:spPr>
            <p:txBody>
              <a:bodyPr/>
              <a:lstStyle/>
              <a:p>
                <a:r>
                  <a:rPr lang="es-CL">
                    <a:noFill/>
                  </a:rPr>
                  <a:t> </a:t>
                </a:r>
              </a:p>
            </p:txBody>
          </p:sp>
        </mc:Fallback>
      </mc:AlternateContent>
      <p:pic>
        <p:nvPicPr>
          <p:cNvPr id="34" name="Imagen 33">
            <a:extLst>
              <a:ext uri="{FF2B5EF4-FFF2-40B4-BE49-F238E27FC236}">
                <a16:creationId xmlns:a16="http://schemas.microsoft.com/office/drawing/2014/main" id="{D88AF6CA-C12E-958A-812E-7DC22A624A14}"/>
              </a:ext>
            </a:extLst>
          </p:cNvPr>
          <p:cNvPicPr>
            <a:picLocks noChangeAspect="1"/>
          </p:cNvPicPr>
          <p:nvPr/>
        </p:nvPicPr>
        <p:blipFill>
          <a:blip r:embed="rId8"/>
          <a:stretch>
            <a:fillRect/>
          </a:stretch>
        </p:blipFill>
        <p:spPr>
          <a:xfrm>
            <a:off x="5307900" y="1538378"/>
            <a:ext cx="5553850" cy="1552792"/>
          </a:xfrm>
          <a:prstGeom prst="rect">
            <a:avLst/>
          </a:prstGeom>
        </p:spPr>
      </p:pic>
    </p:spTree>
    <p:extLst>
      <p:ext uri="{BB962C8B-B14F-4D97-AF65-F5344CB8AC3E}">
        <p14:creationId xmlns:p14="http://schemas.microsoft.com/office/powerpoint/2010/main" val="3046732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par>
                          <p:cTn id="48" fill="hold">
                            <p:stCondLst>
                              <p:cond delay="500"/>
                            </p:stCondLst>
                            <p:childTnLst>
                              <p:par>
                                <p:cTn id="49" presetID="10" presetClass="entr" presetSubtype="0"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fade">
                                      <p:cBhvr>
                                        <p:cTn id="56" dur="500"/>
                                        <p:tgtEl>
                                          <p:spTgt spid="22"/>
                                        </p:tgtEl>
                                      </p:cBhvr>
                                    </p:animEffect>
                                  </p:childTnLst>
                                </p:cTn>
                              </p:par>
                            </p:childTnLst>
                          </p:cTn>
                        </p:par>
                        <p:par>
                          <p:cTn id="57" fill="hold">
                            <p:stCondLst>
                              <p:cond delay="500"/>
                            </p:stCondLst>
                            <p:childTnLst>
                              <p:par>
                                <p:cTn id="58" presetID="6" presetClass="emph" presetSubtype="0" fill="hold" grpId="1" nodeType="afterEffect">
                                  <p:stCondLst>
                                    <p:cond delay="0"/>
                                  </p:stCondLst>
                                  <p:childTnLst>
                                    <p:animScale>
                                      <p:cBhvr>
                                        <p:cTn id="59" dur="2000" fill="hold"/>
                                        <p:tgtEl>
                                          <p:spTgt spid="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8" grpId="0"/>
      <p:bldP spid="10" grpId="0"/>
      <p:bldP spid="13" grpId="0"/>
      <p:bldP spid="17" grpId="0"/>
      <p:bldP spid="20" grpId="0"/>
      <p:bldP spid="24" grpId="0"/>
      <p:bldP spid="26" grpId="0"/>
      <p:bldP spid="28" grpId="0"/>
      <p:bldP spid="3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n 16">
            <a:extLst>
              <a:ext uri="{FF2B5EF4-FFF2-40B4-BE49-F238E27FC236}">
                <a16:creationId xmlns:a16="http://schemas.microsoft.com/office/drawing/2014/main" id="{264FB9A7-60A1-8626-59F3-0752B947C8B1}"/>
              </a:ext>
            </a:extLst>
          </p:cNvPr>
          <p:cNvPicPr>
            <a:picLocks noChangeAspect="1"/>
          </p:cNvPicPr>
          <p:nvPr/>
        </p:nvPicPr>
        <p:blipFill>
          <a:blip r:embed="rId3"/>
          <a:stretch>
            <a:fillRect/>
          </a:stretch>
        </p:blipFill>
        <p:spPr>
          <a:xfrm>
            <a:off x="5286400" y="4456405"/>
            <a:ext cx="6910599" cy="1996952"/>
          </a:xfrm>
          <a:prstGeom prst="rect">
            <a:avLst/>
          </a:prstGeom>
        </p:spPr>
      </p:pic>
      <p:sp>
        <p:nvSpPr>
          <p:cNvPr id="2" name="Título 1">
            <a:extLst>
              <a:ext uri="{FF2B5EF4-FFF2-40B4-BE49-F238E27FC236}">
                <a16:creationId xmlns:a16="http://schemas.microsoft.com/office/drawing/2014/main" id="{1567E1E3-4423-B5B1-905A-40CA08BAFB7D}"/>
              </a:ext>
            </a:extLst>
          </p:cNvPr>
          <p:cNvSpPr>
            <a:spLocks noGrp="1"/>
          </p:cNvSpPr>
          <p:nvPr>
            <p:ph type="title"/>
          </p:nvPr>
        </p:nvSpPr>
        <p:spPr/>
        <p:txBody>
          <a:bodyPr/>
          <a:lstStyle/>
          <a:p>
            <a:r>
              <a:rPr lang="es-CL" dirty="0"/>
              <a:t>Ejercicios - Cálculo del volumen sumergido</a:t>
            </a:r>
          </a:p>
        </p:txBody>
      </p:sp>
      <p:cxnSp>
        <p:nvCxnSpPr>
          <p:cNvPr id="4" name="Straight Arrow Connector 4">
            <a:extLst>
              <a:ext uri="{FF2B5EF4-FFF2-40B4-BE49-F238E27FC236}">
                <a16:creationId xmlns:a16="http://schemas.microsoft.com/office/drawing/2014/main" id="{6EA31F67-4A2C-65B8-A326-6143FB5D4C7B}"/>
              </a:ext>
            </a:extLst>
          </p:cNvPr>
          <p:cNvCxnSpPr>
            <a:cxnSpLocks/>
          </p:cNvCxnSpPr>
          <p:nvPr/>
        </p:nvCxnSpPr>
        <p:spPr>
          <a:xfrm>
            <a:off x="0" y="1440160"/>
            <a:ext cx="12192000" cy="0"/>
          </a:xfrm>
          <a:prstGeom prst="straightConnector1">
            <a:avLst/>
          </a:prstGeom>
          <a:ln w="28575">
            <a:solidFill>
              <a:srgbClr val="002453"/>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5" name="Content Placeholder 7">
                <a:extLst>
                  <a:ext uri="{FF2B5EF4-FFF2-40B4-BE49-F238E27FC236}">
                    <a16:creationId xmlns:a16="http://schemas.microsoft.com/office/drawing/2014/main" id="{AD245054-A2C3-9FE9-50E8-37B64BE19836}"/>
                  </a:ext>
                </a:extLst>
              </p:cNvPr>
              <p:cNvSpPr txBox="1">
                <a:spLocks/>
              </p:cNvSpPr>
              <p:nvPr/>
            </p:nvSpPr>
            <p:spPr>
              <a:xfrm>
                <a:off x="898404" y="1616177"/>
                <a:ext cx="5197596" cy="3569935"/>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CL" u="sng" noProof="0" dirty="0">
                    <a:solidFill>
                      <a:srgbClr val="002453"/>
                    </a:solidFill>
                  </a:rPr>
                  <a:t>Pasos</a:t>
                </a:r>
              </a:p>
              <a:p>
                <a:pPr marL="514350" indent="-514350">
                  <a:lnSpc>
                    <a:spcPct val="100000"/>
                  </a:lnSpc>
                  <a:buFont typeface="Arial" panose="020B0604020202020204" pitchFamily="34" charset="0"/>
                  <a:buAutoNum type="arabicPeriod"/>
                </a:pPr>
                <a:r>
                  <a:rPr lang="es-CL" noProof="0" dirty="0">
                    <a:solidFill>
                      <a:srgbClr val="002453"/>
                    </a:solidFill>
                  </a:rPr>
                  <a:t>Realice el dibujo representativo y muestre el diferencial.</a:t>
                </a:r>
              </a:p>
              <a:p>
                <a:pPr marL="514350" indent="-514350">
                  <a:lnSpc>
                    <a:spcPct val="100000"/>
                  </a:lnSpc>
                  <a:buFont typeface="Arial" panose="020B0604020202020204" pitchFamily="34" charset="0"/>
                  <a:buAutoNum type="arabicPeriod"/>
                </a:pPr>
                <a:r>
                  <a:rPr lang="es-CL" noProof="0" dirty="0">
                    <a:solidFill>
                      <a:srgbClr val="002453"/>
                    </a:solidFill>
                  </a:rPr>
                  <a:t>Plantee las ecuaciones de cálculo</a:t>
                </a:r>
              </a:p>
              <a:p>
                <a:pPr marL="514350" indent="-514350">
                  <a:lnSpc>
                    <a:spcPct val="100000"/>
                  </a:lnSpc>
                  <a:buFont typeface="Arial" panose="020B0604020202020204" pitchFamily="34" charset="0"/>
                  <a:buAutoNum type="arabicPeriod"/>
                </a:pPr>
                <a:r>
                  <a:rPr lang="es-CL" noProof="0" dirty="0">
                    <a:solidFill>
                      <a:srgbClr val="002453"/>
                    </a:solidFill>
                  </a:rPr>
                  <a:t>Plantee las ecuaciones de Simpson</a:t>
                </a:r>
              </a:p>
              <a:p>
                <a:pPr marL="0" indent="0">
                  <a:lnSpc>
                    <a:spcPct val="100000"/>
                  </a:lnSpc>
                  <a:buFont typeface="Arial" panose="020B0604020202020204" pitchFamily="34" charset="0"/>
                  <a:buNone/>
                </a:pPr>
                <a:r>
                  <a:rPr lang="es-CL" noProof="0" dirty="0">
                    <a:solidFill>
                      <a:srgbClr val="002453"/>
                    </a:solidFill>
                  </a:rPr>
                  <a:t>	A. constantes → al frente</a:t>
                </a:r>
              </a:p>
              <a:p>
                <a:pPr marL="0" indent="0">
                  <a:lnSpc>
                    <a:spcPct val="100000"/>
                  </a:lnSpc>
                  <a:buFont typeface="Arial" panose="020B0604020202020204" pitchFamily="34" charset="0"/>
                  <a:buNone/>
                </a:pPr>
                <a:r>
                  <a:rPr lang="es-CL" noProof="0" dirty="0">
                    <a:solidFill>
                      <a:srgbClr val="002453"/>
                    </a:solidFill>
                  </a:rPr>
                  <a:t>	B. </a:t>
                </a:r>
                <a:r>
                  <a:rPr lang="es-CL" noProof="0" dirty="0" err="1">
                    <a:solidFill>
                      <a:srgbClr val="002453"/>
                    </a:solidFill>
                  </a:rPr>
                  <a:t>dx</a:t>
                </a:r>
                <a:r>
                  <a:rPr lang="es-CL" noProof="0" dirty="0">
                    <a:solidFill>
                      <a:srgbClr val="002453"/>
                    </a:solidFill>
                  </a:rPr>
                  <a:t> → </a:t>
                </a:r>
                <a14:m>
                  <m:oMath xmlns:m="http://schemas.openxmlformats.org/officeDocument/2006/math">
                    <m:f>
                      <m:fPr>
                        <m:ctrlPr>
                          <a:rPr lang="es-CL" i="1" noProof="0" smtClean="0">
                            <a:solidFill>
                              <a:srgbClr val="002453"/>
                            </a:solidFill>
                            <a:latin typeface="Cambria Math" panose="02040503050406030204" pitchFamily="18" charset="0"/>
                          </a:rPr>
                        </m:ctrlPr>
                      </m:fPr>
                      <m:num>
                        <m:r>
                          <a:rPr lang="es-CL" i="1" noProof="0" smtClean="0">
                            <a:solidFill>
                              <a:srgbClr val="002453"/>
                            </a:solidFill>
                            <a:latin typeface="Cambria Math" panose="02040503050406030204" pitchFamily="18" charset="0"/>
                            <a:ea typeface="Cambria Math" panose="02040503050406030204" pitchFamily="18" charset="0"/>
                          </a:rPr>
                          <m:t>∆</m:t>
                        </m:r>
                        <m:r>
                          <a:rPr lang="es-CL" i="1" noProof="0" smtClean="0">
                            <a:solidFill>
                              <a:srgbClr val="002453"/>
                            </a:solidFill>
                            <a:latin typeface="Cambria Math" panose="02040503050406030204" pitchFamily="18" charset="0"/>
                            <a:ea typeface="Cambria Math" panose="02040503050406030204" pitchFamily="18" charset="0"/>
                          </a:rPr>
                          <m:t>𝑥</m:t>
                        </m:r>
                      </m:num>
                      <m:den>
                        <m:r>
                          <a:rPr lang="es-CL" i="1" noProof="0" smtClean="0">
                            <a:solidFill>
                              <a:srgbClr val="002453"/>
                            </a:solidFill>
                            <a:latin typeface="Cambria Math" panose="02040503050406030204" pitchFamily="18" charset="0"/>
                          </a:rPr>
                          <m:t>3</m:t>
                        </m:r>
                      </m:den>
                    </m:f>
                  </m:oMath>
                </a14:m>
                <a:endParaRPr lang="es-CL" noProof="0" dirty="0">
                  <a:solidFill>
                    <a:srgbClr val="002453"/>
                  </a:solidFill>
                </a:endParaRPr>
              </a:p>
              <a:p>
                <a:pPr marL="3135313" indent="-3135313">
                  <a:lnSpc>
                    <a:spcPct val="100000"/>
                  </a:lnSpc>
                  <a:buFont typeface="Arial" panose="020B0604020202020204" pitchFamily="34" charset="0"/>
                  <a:buNone/>
                  <a:tabLst>
                    <a:tab pos="892175" algn="l"/>
                  </a:tabLst>
                </a:pPr>
                <a:r>
                  <a:rPr lang="es-CL" noProof="0" dirty="0">
                    <a:solidFill>
                      <a:srgbClr val="002453"/>
                    </a:solidFill>
                  </a:rPr>
                  <a:t>	C. delante de </a:t>
                </a:r>
                <a:r>
                  <a:rPr lang="es-CL" noProof="0" dirty="0" err="1">
                    <a:solidFill>
                      <a:srgbClr val="002453"/>
                    </a:solidFill>
                  </a:rPr>
                  <a:t>dx</a:t>
                </a:r>
                <a:r>
                  <a:rPr lang="es-CL" noProof="0" dirty="0">
                    <a:solidFill>
                      <a:srgbClr val="002453"/>
                    </a:solidFill>
                  </a:rPr>
                  <a:t> → multiplicador de Simpson</a:t>
                </a:r>
              </a:p>
              <a:p>
                <a:pPr marL="0" indent="0">
                  <a:lnSpc>
                    <a:spcPct val="100000"/>
                  </a:lnSpc>
                  <a:buFont typeface="Arial" panose="020B0604020202020204" pitchFamily="34" charset="0"/>
                  <a:buNone/>
                  <a:tabLst>
                    <a:tab pos="446088" algn="l"/>
                  </a:tabLst>
                </a:pPr>
                <a:r>
                  <a:rPr lang="es-CL" noProof="0" dirty="0">
                    <a:solidFill>
                      <a:srgbClr val="002453"/>
                    </a:solidFill>
                  </a:rPr>
                  <a:t>4. 	Sustituir y calcular</a:t>
                </a:r>
              </a:p>
              <a:p>
                <a:endParaRPr lang="en-US" dirty="0">
                  <a:solidFill>
                    <a:srgbClr val="002453"/>
                  </a:solidFill>
                </a:endParaRPr>
              </a:p>
            </p:txBody>
          </p:sp>
        </mc:Choice>
        <mc:Fallback>
          <p:sp>
            <p:nvSpPr>
              <p:cNvPr id="5" name="Content Placeholder 7">
                <a:extLst>
                  <a:ext uri="{FF2B5EF4-FFF2-40B4-BE49-F238E27FC236}">
                    <a16:creationId xmlns:a16="http://schemas.microsoft.com/office/drawing/2014/main" id="{AD245054-A2C3-9FE9-50E8-37B64BE19836}"/>
                  </a:ext>
                </a:extLst>
              </p:cNvPr>
              <p:cNvSpPr txBox="1">
                <a:spLocks noRot="1" noChangeAspect="1" noMove="1" noResize="1" noEditPoints="1" noAdjustHandles="1" noChangeArrowheads="1" noChangeShapeType="1" noTextEdit="1"/>
              </p:cNvSpPr>
              <p:nvPr/>
            </p:nvSpPr>
            <p:spPr>
              <a:xfrm>
                <a:off x="898404" y="1616177"/>
                <a:ext cx="5197596" cy="3569935"/>
              </a:xfrm>
              <a:prstGeom prst="rect">
                <a:avLst/>
              </a:prstGeom>
              <a:blipFill>
                <a:blip r:embed="rId4"/>
                <a:stretch>
                  <a:fillRect l="-1172" t="-853"/>
                </a:stretch>
              </a:blipFill>
            </p:spPr>
            <p:txBody>
              <a:bodyPr/>
              <a:lstStyle/>
              <a:p>
                <a:r>
                  <a:rPr lang="es-CL">
                    <a:noFill/>
                  </a:rPr>
                  <a:t> </a:t>
                </a:r>
              </a:p>
            </p:txBody>
          </p:sp>
        </mc:Fallback>
      </mc:AlternateContent>
      <p:sp>
        <p:nvSpPr>
          <p:cNvPr id="7" name="Google Shape;437;p25">
            <a:extLst>
              <a:ext uri="{FF2B5EF4-FFF2-40B4-BE49-F238E27FC236}">
                <a16:creationId xmlns:a16="http://schemas.microsoft.com/office/drawing/2014/main" id="{F8AC0CEB-1B60-EAE7-5D02-C42867014027}"/>
              </a:ext>
            </a:extLst>
          </p:cNvPr>
          <p:cNvSpPr/>
          <p:nvPr/>
        </p:nvSpPr>
        <p:spPr>
          <a:xfrm>
            <a:off x="5258345" y="4663446"/>
            <a:ext cx="1362183" cy="522666"/>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 name="Google Shape;439;p25">
            <a:extLst>
              <a:ext uri="{FF2B5EF4-FFF2-40B4-BE49-F238E27FC236}">
                <a16:creationId xmlns:a16="http://schemas.microsoft.com/office/drawing/2014/main" id="{10FB7E10-9717-9F24-9DCC-6107FA432C5E}"/>
              </a:ext>
            </a:extLst>
          </p:cNvPr>
          <p:cNvSpPr/>
          <p:nvPr/>
        </p:nvSpPr>
        <p:spPr>
          <a:xfrm>
            <a:off x="8001982" y="4687882"/>
            <a:ext cx="3669762" cy="525252"/>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 name="Google Shape;440;p25">
            <a:extLst>
              <a:ext uri="{FF2B5EF4-FFF2-40B4-BE49-F238E27FC236}">
                <a16:creationId xmlns:a16="http://schemas.microsoft.com/office/drawing/2014/main" id="{A93483FE-E478-FE2A-FE73-819A9510BE31}"/>
              </a:ext>
            </a:extLst>
          </p:cNvPr>
          <p:cNvSpPr/>
          <p:nvPr/>
        </p:nvSpPr>
        <p:spPr>
          <a:xfrm>
            <a:off x="9836863" y="5333724"/>
            <a:ext cx="2250034" cy="615131"/>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pic>
        <p:nvPicPr>
          <p:cNvPr id="10" name="Imagen 9">
            <a:extLst>
              <a:ext uri="{FF2B5EF4-FFF2-40B4-BE49-F238E27FC236}">
                <a16:creationId xmlns:a16="http://schemas.microsoft.com/office/drawing/2014/main" id="{9F04ED10-F655-6A55-54F7-F7071FCF8FDB}"/>
              </a:ext>
            </a:extLst>
          </p:cNvPr>
          <p:cNvPicPr>
            <a:picLocks noChangeAspect="1"/>
          </p:cNvPicPr>
          <p:nvPr/>
        </p:nvPicPr>
        <p:blipFill>
          <a:blip r:embed="rId5"/>
          <a:stretch>
            <a:fillRect/>
          </a:stretch>
        </p:blipFill>
        <p:spPr>
          <a:xfrm>
            <a:off x="5923241" y="1887939"/>
            <a:ext cx="5515745" cy="1590897"/>
          </a:xfrm>
          <a:prstGeom prst="rect">
            <a:avLst/>
          </a:prstGeom>
        </p:spPr>
      </p:pic>
    </p:spTree>
    <p:extLst>
      <p:ext uri="{BB962C8B-B14F-4D97-AF65-F5344CB8AC3E}">
        <p14:creationId xmlns:p14="http://schemas.microsoft.com/office/powerpoint/2010/main" val="3431637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D1B13-33C4-0D92-0219-450B234F616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7C38495-9B5A-9473-E325-04EE89FF9D0A}"/>
              </a:ext>
            </a:extLst>
          </p:cNvPr>
          <p:cNvSpPr>
            <a:spLocks noGrp="1"/>
          </p:cNvSpPr>
          <p:nvPr>
            <p:ph type="title"/>
          </p:nvPr>
        </p:nvSpPr>
        <p:spPr/>
        <p:txBody>
          <a:bodyPr/>
          <a:lstStyle/>
          <a:p>
            <a:r>
              <a:rPr lang="es-CL" dirty="0"/>
              <a:t>Ejercicios - Cálculo del volumen sumergido</a:t>
            </a:r>
          </a:p>
        </p:txBody>
      </p:sp>
      <p:cxnSp>
        <p:nvCxnSpPr>
          <p:cNvPr id="4" name="Straight Arrow Connector 4">
            <a:extLst>
              <a:ext uri="{FF2B5EF4-FFF2-40B4-BE49-F238E27FC236}">
                <a16:creationId xmlns:a16="http://schemas.microsoft.com/office/drawing/2014/main" id="{3E769E81-C229-5877-78CB-831382ADCD6D}"/>
              </a:ext>
            </a:extLst>
          </p:cNvPr>
          <p:cNvCxnSpPr>
            <a:cxnSpLocks/>
          </p:cNvCxnSpPr>
          <p:nvPr/>
        </p:nvCxnSpPr>
        <p:spPr>
          <a:xfrm>
            <a:off x="0" y="1440160"/>
            <a:ext cx="12192000" cy="0"/>
          </a:xfrm>
          <a:prstGeom prst="straightConnector1">
            <a:avLst/>
          </a:prstGeom>
          <a:ln w="28575">
            <a:solidFill>
              <a:srgbClr val="002453"/>
            </a:solidFill>
          </a:ln>
        </p:spPr>
        <p:style>
          <a:lnRef idx="1">
            <a:schemeClr val="accent1"/>
          </a:lnRef>
          <a:fillRef idx="0">
            <a:schemeClr val="accent1"/>
          </a:fillRef>
          <a:effectRef idx="0">
            <a:schemeClr val="accent1"/>
          </a:effectRef>
          <a:fontRef idx="minor">
            <a:schemeClr val="tx1"/>
          </a:fontRef>
        </p:style>
      </p:cxnSp>
      <p:sp>
        <p:nvSpPr>
          <p:cNvPr id="5" name="Content Placeholder 7">
            <a:extLst>
              <a:ext uri="{FF2B5EF4-FFF2-40B4-BE49-F238E27FC236}">
                <a16:creationId xmlns:a16="http://schemas.microsoft.com/office/drawing/2014/main" id="{A8A09CF9-6D55-EE78-A11E-965649777B78}"/>
              </a:ext>
            </a:extLst>
          </p:cNvPr>
          <p:cNvSpPr txBox="1">
            <a:spLocks/>
          </p:cNvSpPr>
          <p:nvPr/>
        </p:nvSpPr>
        <p:spPr>
          <a:xfrm>
            <a:off x="338126" y="1402496"/>
            <a:ext cx="5197596" cy="81865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CL" sz="1600" u="sng" noProof="0" dirty="0">
                <a:solidFill>
                  <a:srgbClr val="002453"/>
                </a:solidFill>
              </a:rPr>
              <a:t>Solución:</a:t>
            </a:r>
            <a:r>
              <a:rPr lang="es-CL" sz="1600" noProof="0" dirty="0">
                <a:solidFill>
                  <a:srgbClr val="002453"/>
                </a:solidFill>
              </a:rPr>
              <a:t> </a:t>
            </a:r>
          </a:p>
          <a:p>
            <a:pPr marL="0" indent="0">
              <a:buFont typeface="Arial" panose="020B0604020202020204" pitchFamily="34" charset="0"/>
              <a:buNone/>
            </a:pPr>
            <a:r>
              <a:rPr lang="es-CL" sz="1600" noProof="0" dirty="0">
                <a:solidFill>
                  <a:srgbClr val="002453"/>
                </a:solidFill>
              </a:rPr>
              <a:t>Primero la figura y sus elementos diferenciales:</a:t>
            </a:r>
          </a:p>
          <a:p>
            <a:endParaRPr lang="en-US" dirty="0">
              <a:solidFill>
                <a:srgbClr val="002453"/>
              </a:solidFill>
            </a:endParaRPr>
          </a:p>
        </p:txBody>
      </p:sp>
      <p:sp>
        <p:nvSpPr>
          <p:cNvPr id="22" name="CuadroTexto 21">
            <a:extLst>
              <a:ext uri="{FF2B5EF4-FFF2-40B4-BE49-F238E27FC236}">
                <a16:creationId xmlns:a16="http://schemas.microsoft.com/office/drawing/2014/main" id="{A4CDBF06-E840-37F8-B011-14F23F15E6CF}"/>
              </a:ext>
            </a:extLst>
          </p:cNvPr>
          <p:cNvSpPr txBox="1"/>
          <p:nvPr/>
        </p:nvSpPr>
        <p:spPr>
          <a:xfrm>
            <a:off x="5939437" y="5810795"/>
            <a:ext cx="5159487" cy="369332"/>
          </a:xfrm>
          <a:prstGeom prst="rect">
            <a:avLst/>
          </a:prstGeom>
          <a:noFill/>
        </p:spPr>
        <p:txBody>
          <a:bodyPr wrap="square" rtlCol="0">
            <a:spAutoFit/>
          </a:bodyPr>
          <a:lstStyle/>
          <a:p>
            <a:r>
              <a:rPr lang="es-CL" dirty="0"/>
              <a:t>El volumen sumergido es de 946,32 m</a:t>
            </a:r>
            <a:r>
              <a:rPr lang="es-CL" baseline="30000" dirty="0"/>
              <a:t>3</a:t>
            </a:r>
          </a:p>
        </p:txBody>
      </p:sp>
      <p:sp>
        <p:nvSpPr>
          <p:cNvPr id="8" name="CuadroTexto 7">
            <a:extLst>
              <a:ext uri="{FF2B5EF4-FFF2-40B4-BE49-F238E27FC236}">
                <a16:creationId xmlns:a16="http://schemas.microsoft.com/office/drawing/2014/main" id="{CE4D3461-A103-0BA9-D18A-9DE6E2DF1AFE}"/>
              </a:ext>
            </a:extLst>
          </p:cNvPr>
          <p:cNvSpPr txBox="1"/>
          <p:nvPr/>
        </p:nvSpPr>
        <p:spPr>
          <a:xfrm>
            <a:off x="338126" y="3597622"/>
            <a:ext cx="2257929" cy="392159"/>
          </a:xfrm>
          <a:prstGeom prst="rect">
            <a:avLst/>
          </a:prstGeom>
          <a:noFill/>
        </p:spPr>
        <p:txBody>
          <a:bodyPr wrap="square">
            <a:spAutoFit/>
          </a:bodyPr>
          <a:lstStyle/>
          <a:p>
            <a:pPr>
              <a:lnSpc>
                <a:spcPct val="115000"/>
              </a:lnSpc>
              <a:spcAft>
                <a:spcPts val="10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Ecuación de cálculo:</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42EEE66C-CF1F-20E8-71DA-E71C27A6EFBC}"/>
              </a:ext>
            </a:extLst>
          </p:cNvPr>
          <p:cNvSpPr txBox="1"/>
          <p:nvPr/>
        </p:nvSpPr>
        <p:spPr>
          <a:xfrm>
            <a:off x="338126" y="4818158"/>
            <a:ext cx="2405074" cy="392159"/>
          </a:xfrm>
          <a:prstGeom prst="rect">
            <a:avLst/>
          </a:prstGeom>
          <a:noFill/>
        </p:spPr>
        <p:txBody>
          <a:bodyPr wrap="square">
            <a:spAutoFit/>
          </a:bodyPr>
          <a:lstStyle/>
          <a:p>
            <a:pPr algn="just">
              <a:lnSpc>
                <a:spcPct val="115000"/>
              </a:lnSpc>
              <a:spcBef>
                <a:spcPts val="300"/>
              </a:spcBef>
              <a:spcAft>
                <a:spcPts val="6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Ecuación de Simpson:</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CuadroTexto 19">
            <a:extLst>
              <a:ext uri="{FF2B5EF4-FFF2-40B4-BE49-F238E27FC236}">
                <a16:creationId xmlns:a16="http://schemas.microsoft.com/office/drawing/2014/main" id="{45FC67C7-2AD7-04A2-9336-3C1003D56435}"/>
              </a:ext>
            </a:extLst>
          </p:cNvPr>
          <p:cNvSpPr txBox="1"/>
          <p:nvPr/>
        </p:nvSpPr>
        <p:spPr>
          <a:xfrm>
            <a:off x="5244662" y="3162002"/>
            <a:ext cx="3930870" cy="392159"/>
          </a:xfrm>
          <a:prstGeom prst="rect">
            <a:avLst/>
          </a:prstGeom>
          <a:noFill/>
        </p:spPr>
        <p:txBody>
          <a:bodyPr wrap="square">
            <a:spAutoFit/>
          </a:bodyPr>
          <a:lstStyle/>
          <a:p>
            <a:pPr>
              <a:lnSpc>
                <a:spcPct val="115000"/>
              </a:lnSpc>
              <a:spcAft>
                <a:spcPts val="10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Cálculo de espacio entre secciones:</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8" name="CuadroTexto 27">
            <a:extLst>
              <a:ext uri="{FF2B5EF4-FFF2-40B4-BE49-F238E27FC236}">
                <a16:creationId xmlns:a16="http://schemas.microsoft.com/office/drawing/2014/main" id="{7B2E4FB9-3156-F011-B080-00F09B265218}"/>
              </a:ext>
            </a:extLst>
          </p:cNvPr>
          <p:cNvSpPr txBox="1"/>
          <p:nvPr/>
        </p:nvSpPr>
        <p:spPr>
          <a:xfrm>
            <a:off x="5254464" y="4345444"/>
            <a:ext cx="5159488" cy="392159"/>
          </a:xfrm>
          <a:prstGeom prst="rect">
            <a:avLst/>
          </a:prstGeom>
          <a:noFill/>
        </p:spPr>
        <p:txBody>
          <a:bodyPr wrap="square">
            <a:spAutoFit/>
          </a:bodyPr>
          <a:lstStyle/>
          <a:p>
            <a:pPr>
              <a:lnSpc>
                <a:spcPct val="115000"/>
              </a:lnSpc>
              <a:spcAft>
                <a:spcPts val="10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Sustituyendo los de números y generando respuesta:</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Imagen 6">
            <a:extLst>
              <a:ext uri="{FF2B5EF4-FFF2-40B4-BE49-F238E27FC236}">
                <a16:creationId xmlns:a16="http://schemas.microsoft.com/office/drawing/2014/main" id="{65C368A2-0745-17FF-662B-9D57C646B1CD}"/>
              </a:ext>
            </a:extLst>
          </p:cNvPr>
          <p:cNvPicPr>
            <a:picLocks noChangeAspect="1"/>
          </p:cNvPicPr>
          <p:nvPr/>
        </p:nvPicPr>
        <p:blipFill>
          <a:blip r:embed="rId2"/>
          <a:stretch>
            <a:fillRect/>
          </a:stretch>
        </p:blipFill>
        <p:spPr>
          <a:xfrm>
            <a:off x="5204807" y="1519325"/>
            <a:ext cx="5515745" cy="1590897"/>
          </a:xfrm>
          <a:prstGeom prst="rect">
            <a:avLst/>
          </a:prstGeom>
        </p:spPr>
      </p:pic>
      <p:pic>
        <p:nvPicPr>
          <p:cNvPr id="9" name="Imagen 8">
            <a:extLst>
              <a:ext uri="{FF2B5EF4-FFF2-40B4-BE49-F238E27FC236}">
                <a16:creationId xmlns:a16="http://schemas.microsoft.com/office/drawing/2014/main" id="{B4AB691C-A89F-7C47-D385-D0DBC331786C}"/>
              </a:ext>
            </a:extLst>
          </p:cNvPr>
          <p:cNvPicPr>
            <a:picLocks noChangeAspect="1"/>
          </p:cNvPicPr>
          <p:nvPr/>
        </p:nvPicPr>
        <p:blipFill>
          <a:blip r:embed="rId3"/>
          <a:srcRect/>
          <a:stretch>
            <a:fillRect/>
          </a:stretch>
        </p:blipFill>
        <p:spPr bwMode="auto">
          <a:xfrm>
            <a:off x="736810" y="2326578"/>
            <a:ext cx="2171918" cy="1307509"/>
          </a:xfrm>
          <a:prstGeom prst="rect">
            <a:avLst/>
          </a:prstGeom>
          <a:noFill/>
          <a:ln w="9525">
            <a:noFill/>
            <a:miter lim="800000"/>
            <a:headEnd/>
            <a:tailEnd/>
          </a:ln>
        </p:spPr>
      </p:pic>
      <mc:AlternateContent xmlns:mc="http://schemas.openxmlformats.org/markup-compatibility/2006">
        <mc:Choice xmlns:a14="http://schemas.microsoft.com/office/drawing/2010/main" Requires="a14">
          <p:sp>
            <p:nvSpPr>
              <p:cNvPr id="15" name="CuadroTexto 14">
                <a:extLst>
                  <a:ext uri="{FF2B5EF4-FFF2-40B4-BE49-F238E27FC236}">
                    <a16:creationId xmlns:a16="http://schemas.microsoft.com/office/drawing/2014/main" id="{9CC07FB6-7C4C-27CC-5664-56D265D0F1A0}"/>
                  </a:ext>
                </a:extLst>
              </p:cNvPr>
              <p:cNvSpPr txBox="1"/>
              <p:nvPr/>
            </p:nvSpPr>
            <p:spPr>
              <a:xfrm>
                <a:off x="338126" y="3942815"/>
                <a:ext cx="4517654" cy="93288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i="1" smtClean="0">
                              <a:solidFill>
                                <a:srgbClr val="836967"/>
                              </a:solidFill>
                              <a:latin typeface="Cambria Math" panose="02040503050406030204" pitchFamily="18" charset="0"/>
                            </a:rPr>
                          </m:ctrlPr>
                        </m:sSubPr>
                        <m:e>
                          <m:r>
                            <m:rPr>
                              <m:sty m:val="p"/>
                            </m:rPr>
                            <a:rPr lang="es-CL">
                              <a:latin typeface="Cambria Math" panose="02040503050406030204" pitchFamily="18" charset="0"/>
                            </a:rPr>
                            <m:t>V</m:t>
                          </m:r>
                        </m:e>
                        <m:sub>
                          <m:r>
                            <m:rPr>
                              <m:sty m:val="p"/>
                            </m:rPr>
                            <a:rPr lang="es-CL" i="0">
                              <a:latin typeface="Cambria Math" panose="02040503050406030204" pitchFamily="18" charset="0"/>
                            </a:rPr>
                            <m:t>Sumergido</m:t>
                          </m:r>
                        </m:sub>
                      </m:sSub>
                      <m:r>
                        <a:rPr lang="es-CL" i="0">
                          <a:latin typeface="Cambria Math" panose="02040503050406030204" pitchFamily="18" charset="0"/>
                        </a:rPr>
                        <m:t>=</m:t>
                      </m:r>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m:t>
                          </m:r>
                        </m:e>
                        <m:sub>
                          <m:r>
                            <m:rPr>
                              <m:sty m:val="p"/>
                            </m:rPr>
                            <a:rPr lang="es-CL" i="0">
                              <a:latin typeface="Cambria Math" panose="02040503050406030204" pitchFamily="18" charset="0"/>
                            </a:rPr>
                            <m:t>S</m:t>
                          </m:r>
                        </m:sub>
                      </m:sSub>
                      <m:r>
                        <a:rPr lang="es-CL" i="0">
                          <a:latin typeface="Cambria Math" panose="02040503050406030204" pitchFamily="18" charset="0"/>
                        </a:rPr>
                        <m:t>=</m:t>
                      </m:r>
                      <m:nary>
                        <m:naryPr>
                          <m:subHide m:val="on"/>
                          <m:supHide m:val="on"/>
                          <m:ctrlPr>
                            <a:rPr lang="es-CL" i="1">
                              <a:latin typeface="Cambria Math" panose="02040503050406030204" pitchFamily="18" charset="0"/>
                            </a:rPr>
                          </m:ctrlPr>
                        </m:naryPr>
                        <m:sub/>
                        <m:sup/>
                        <m:e>
                          <m:r>
                            <m:rPr>
                              <m:sty m:val="p"/>
                            </m:rPr>
                            <a:rPr lang="es-CL" i="0">
                              <a:latin typeface="Cambria Math" panose="02040503050406030204" pitchFamily="18" charset="0"/>
                            </a:rPr>
                            <m:t>dV</m:t>
                          </m:r>
                          <m:r>
                            <a:rPr lang="es-CL" i="0">
                              <a:latin typeface="Cambria Math" panose="02040503050406030204" pitchFamily="18" charset="0"/>
                            </a:rPr>
                            <m:t>=</m:t>
                          </m:r>
                          <m:nary>
                            <m:naryPr>
                              <m:limLoc m:val="undOvr"/>
                              <m:ctrlPr>
                                <a:rPr lang="es-CL" i="1">
                                  <a:latin typeface="Cambria Math" panose="02040503050406030204" pitchFamily="18" charset="0"/>
                                </a:rPr>
                              </m:ctrlPr>
                            </m:naryPr>
                            <m:sub>
                              <m:r>
                                <a:rPr lang="es-CL" i="0">
                                  <a:latin typeface="Cambria Math" panose="02040503050406030204" pitchFamily="18" charset="0"/>
                                </a:rPr>
                                <m:t>0</m:t>
                              </m:r>
                            </m:sub>
                            <m:sup>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L</m:t>
                                  </m:r>
                                </m:e>
                                <m:sub>
                                  <m:r>
                                    <m:rPr>
                                      <m:sty m:val="p"/>
                                    </m:rPr>
                                    <a:rPr lang="es-CL" i="0">
                                      <a:latin typeface="Cambria Math" panose="02040503050406030204" pitchFamily="18" charset="0"/>
                                    </a:rPr>
                                    <m:t>PP</m:t>
                                  </m:r>
                                </m:sub>
                              </m:sSub>
                            </m:sup>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A</m:t>
                                  </m:r>
                                </m:e>
                                <m:sub>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Secci</m:t>
                                      </m:r>
                                      <m:r>
                                        <a:rPr lang="es-CL" i="0">
                                          <a:latin typeface="Cambria Math" panose="02040503050406030204" pitchFamily="18" charset="0"/>
                                        </a:rPr>
                                        <m:t>ó</m:t>
                                      </m:r>
                                      <m:r>
                                        <m:rPr>
                                          <m:sty m:val="p"/>
                                        </m:rPr>
                                        <a:rPr lang="es-CL" i="0">
                                          <a:latin typeface="Cambria Math" panose="02040503050406030204" pitchFamily="18" charset="0"/>
                                        </a:rPr>
                                        <m:t>n</m:t>
                                      </m:r>
                                    </m:e>
                                    <m:sub>
                                      <m:r>
                                        <m:rPr>
                                          <m:sty m:val="p"/>
                                        </m:rPr>
                                        <a:rPr lang="es-CL" i="0">
                                          <a:latin typeface="Cambria Math" panose="02040503050406030204" pitchFamily="18" charset="0"/>
                                        </a:rPr>
                                        <m:t>i</m:t>
                                      </m:r>
                                    </m:sub>
                                  </m:sSub>
                                </m:sub>
                              </m:sSub>
                            </m:e>
                          </m:nary>
                        </m:e>
                      </m:nary>
                      <m:d>
                        <m:dPr>
                          <m:ctrlPr>
                            <a:rPr lang="es-CL" i="1">
                              <a:solidFill>
                                <a:srgbClr val="836967"/>
                              </a:solidFill>
                              <a:latin typeface="Cambria Math" panose="02040503050406030204" pitchFamily="18" charset="0"/>
                            </a:rPr>
                          </m:ctrlPr>
                        </m:dPr>
                        <m:e>
                          <m:r>
                            <m:rPr>
                              <m:sty m:val="p"/>
                            </m:rPr>
                            <a:rPr lang="es-CL" i="0">
                              <a:latin typeface="Cambria Math" panose="02040503050406030204" pitchFamily="18" charset="0"/>
                            </a:rPr>
                            <m:t>x</m:t>
                          </m:r>
                        </m:e>
                      </m:d>
                      <m:r>
                        <m:rPr>
                          <m:sty m:val="p"/>
                        </m:rPr>
                        <a:rPr lang="es-CL" i="0">
                          <a:latin typeface="Cambria Math" panose="02040503050406030204" pitchFamily="18" charset="0"/>
                        </a:rPr>
                        <m:t>dx</m:t>
                      </m:r>
                    </m:oMath>
                  </m:oMathPara>
                </a14:m>
                <a:endParaRPr lang="es-CL" dirty="0"/>
              </a:p>
            </p:txBody>
          </p:sp>
        </mc:Choice>
        <mc:Fallback>
          <p:sp>
            <p:nvSpPr>
              <p:cNvPr id="15" name="CuadroTexto 14">
                <a:extLst>
                  <a:ext uri="{FF2B5EF4-FFF2-40B4-BE49-F238E27FC236}">
                    <a16:creationId xmlns:a16="http://schemas.microsoft.com/office/drawing/2014/main" id="{9CC07FB6-7C4C-27CC-5664-56D265D0F1A0}"/>
                  </a:ext>
                </a:extLst>
              </p:cNvPr>
              <p:cNvSpPr txBox="1">
                <a:spLocks noRot="1" noChangeAspect="1" noMove="1" noResize="1" noEditPoints="1" noAdjustHandles="1" noChangeArrowheads="1" noChangeShapeType="1" noTextEdit="1"/>
              </p:cNvSpPr>
              <p:nvPr/>
            </p:nvSpPr>
            <p:spPr>
              <a:xfrm>
                <a:off x="338126" y="3942815"/>
                <a:ext cx="4517654" cy="932884"/>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8" name="CuadroTexto 17">
                <a:extLst>
                  <a:ext uri="{FF2B5EF4-FFF2-40B4-BE49-F238E27FC236}">
                    <a16:creationId xmlns:a16="http://schemas.microsoft.com/office/drawing/2014/main" id="{7650BB69-D5B0-0AFA-8C30-CAB02BB612AA}"/>
                  </a:ext>
                </a:extLst>
              </p:cNvPr>
              <p:cNvSpPr txBox="1"/>
              <p:nvPr/>
            </p:nvSpPr>
            <p:spPr>
              <a:xfrm>
                <a:off x="338125" y="5382729"/>
                <a:ext cx="4612247" cy="6127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i="1" smtClean="0">
                              <a:solidFill>
                                <a:srgbClr val="836967"/>
                              </a:solidFill>
                              <a:latin typeface="Cambria Math" panose="02040503050406030204" pitchFamily="18" charset="0"/>
                            </a:rPr>
                          </m:ctrlPr>
                        </m:sSubPr>
                        <m:e>
                          <m:r>
                            <m:rPr>
                              <m:sty m:val="p"/>
                            </m:rPr>
                            <a:rPr lang="es-CL">
                              <a:latin typeface="Cambria Math" panose="02040503050406030204" pitchFamily="18" charset="0"/>
                            </a:rPr>
                            <m:t>∇</m:t>
                          </m:r>
                        </m:e>
                        <m:sub>
                          <m:r>
                            <a:rPr lang="es-CL" i="1">
                              <a:latin typeface="Cambria Math" panose="02040503050406030204" pitchFamily="18" charset="0"/>
                            </a:rPr>
                            <m:t>𝑆</m:t>
                          </m:r>
                        </m:sub>
                      </m:sSub>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1</m:t>
                          </m:r>
                        </m:num>
                        <m:den>
                          <m:r>
                            <a:rPr lang="es-CL" i="0">
                              <a:latin typeface="Cambria Math" panose="02040503050406030204" pitchFamily="18" charset="0"/>
                            </a:rPr>
                            <m:t>3</m:t>
                          </m:r>
                        </m:den>
                      </m:f>
                      <m:r>
                        <a:rPr lang="es-CL" i="0">
                          <a:latin typeface="Cambria Math" panose="02040503050406030204" pitchFamily="18" charset="0"/>
                        </a:rPr>
                        <m:t>∆</m:t>
                      </m:r>
                      <m:r>
                        <a:rPr lang="es-CL" i="1">
                          <a:latin typeface="Cambria Math" panose="02040503050406030204" pitchFamily="18" charset="0"/>
                        </a:rPr>
                        <m:t>𝑥</m:t>
                      </m:r>
                      <m:d>
                        <m:dPr>
                          <m:begChr m:val="["/>
                          <m:endChr m:val="]"/>
                          <m:ctrlPr>
                            <a:rPr lang="es-CL" i="1">
                              <a:solidFill>
                                <a:srgbClr val="836967"/>
                              </a:solidFill>
                              <a:latin typeface="Cambria Math" panose="02040503050406030204" pitchFamily="18" charset="0"/>
                            </a:rPr>
                          </m:ctrlPr>
                        </m:dPr>
                        <m:e>
                          <m:d>
                            <m:dPr>
                              <m:ctrlPr>
                                <a:rPr lang="es-CL" i="1">
                                  <a:solidFill>
                                    <a:srgbClr val="836967"/>
                                  </a:solidFill>
                                  <a:latin typeface="Cambria Math" panose="02040503050406030204" pitchFamily="18" charset="0"/>
                                </a:rPr>
                              </m:ctrlPr>
                            </m:dPr>
                            <m:e>
                              <m:r>
                                <a:rPr lang="es-CL" i="0">
                                  <a:latin typeface="Cambria Math" panose="02040503050406030204" pitchFamily="18" charset="0"/>
                                </a:rPr>
                                <m:t>1</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a:rPr lang="es-CL" i="1">
                                      <a:latin typeface="Cambria Math" panose="02040503050406030204" pitchFamily="18" charset="0"/>
                                    </a:rPr>
                                    <m:t>𝐴</m:t>
                                  </m:r>
                                </m:e>
                                <m:sub>
                                  <m:r>
                                    <a:rPr lang="es-CL" i="0">
                                      <a:latin typeface="Cambria Math" panose="02040503050406030204" pitchFamily="18" charset="0"/>
                                    </a:rPr>
                                    <m:t>0</m:t>
                                  </m:r>
                                </m:sub>
                              </m:sSub>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4</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a:rPr lang="es-CL" i="1">
                                      <a:latin typeface="Cambria Math" panose="02040503050406030204" pitchFamily="18" charset="0"/>
                                    </a:rPr>
                                    <m:t>𝐴</m:t>
                                  </m:r>
                                </m:e>
                                <m:sub>
                                  <m:r>
                                    <a:rPr lang="es-CL" i="0">
                                      <a:latin typeface="Cambria Math" panose="02040503050406030204" pitchFamily="18" charset="0"/>
                                    </a:rPr>
                                    <m:t>1</m:t>
                                  </m:r>
                                </m:sub>
                              </m:sSub>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2</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a:rPr lang="es-CL" i="1">
                                      <a:latin typeface="Cambria Math" panose="02040503050406030204" pitchFamily="18" charset="0"/>
                                    </a:rPr>
                                    <m:t>𝐴</m:t>
                                  </m:r>
                                </m:e>
                                <m:sub>
                                  <m:r>
                                    <a:rPr lang="es-CL" i="0">
                                      <a:latin typeface="Cambria Math" panose="02040503050406030204" pitchFamily="18" charset="0"/>
                                    </a:rPr>
                                    <m:t>2</m:t>
                                  </m:r>
                                </m:sub>
                              </m:sSub>
                            </m:e>
                          </m:d>
                          <m:r>
                            <a:rPr lang="es-CL" i="0">
                              <a:latin typeface="Cambria Math" panose="02040503050406030204" pitchFamily="18" charset="0"/>
                            </a:rPr>
                            <m:t>+...</m:t>
                          </m:r>
                        </m:e>
                      </m:d>
                    </m:oMath>
                  </m:oMathPara>
                </a14:m>
                <a:endParaRPr lang="es-CL" dirty="0"/>
              </a:p>
            </p:txBody>
          </p:sp>
        </mc:Choice>
        <mc:Fallback>
          <p:sp>
            <p:nvSpPr>
              <p:cNvPr id="18" name="CuadroTexto 17">
                <a:extLst>
                  <a:ext uri="{FF2B5EF4-FFF2-40B4-BE49-F238E27FC236}">
                    <a16:creationId xmlns:a16="http://schemas.microsoft.com/office/drawing/2014/main" id="{7650BB69-D5B0-0AFA-8C30-CAB02BB612AA}"/>
                  </a:ext>
                </a:extLst>
              </p:cNvPr>
              <p:cNvSpPr txBox="1">
                <a:spLocks noRot="1" noChangeAspect="1" noMove="1" noResize="1" noEditPoints="1" noAdjustHandles="1" noChangeArrowheads="1" noChangeShapeType="1" noTextEdit="1"/>
              </p:cNvSpPr>
              <p:nvPr/>
            </p:nvSpPr>
            <p:spPr>
              <a:xfrm>
                <a:off x="338125" y="5382729"/>
                <a:ext cx="4612247" cy="612732"/>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21" name="CuadroTexto 20">
                <a:extLst>
                  <a:ext uri="{FF2B5EF4-FFF2-40B4-BE49-F238E27FC236}">
                    <a16:creationId xmlns:a16="http://schemas.microsoft.com/office/drawing/2014/main" id="{9A8F1283-79FA-56B9-9137-E333B8412B04}"/>
                  </a:ext>
                </a:extLst>
              </p:cNvPr>
              <p:cNvSpPr txBox="1"/>
              <p:nvPr/>
            </p:nvSpPr>
            <p:spPr>
              <a:xfrm>
                <a:off x="5254464" y="3578526"/>
                <a:ext cx="3784434" cy="6127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s-CL" smtClean="0">
                          <a:latin typeface="Cambria Math" panose="02040503050406030204" pitchFamily="18" charset="0"/>
                        </a:rPr>
                        <m:t>∆</m:t>
                      </m:r>
                      <m:r>
                        <a:rPr lang="es-CL" i="1">
                          <a:latin typeface="Cambria Math" panose="02040503050406030204" pitchFamily="18" charset="0"/>
                        </a:rPr>
                        <m:t>𝑥</m:t>
                      </m:r>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sSub>
                            <m:sSubPr>
                              <m:ctrlPr>
                                <a:rPr lang="es-CL" i="1">
                                  <a:solidFill>
                                    <a:srgbClr val="836967"/>
                                  </a:solidFill>
                                  <a:latin typeface="Cambria Math" panose="02040503050406030204" pitchFamily="18" charset="0"/>
                                </a:rPr>
                              </m:ctrlPr>
                            </m:sSubPr>
                            <m:e>
                              <m:r>
                                <a:rPr lang="es-CL" i="1">
                                  <a:latin typeface="Cambria Math" panose="02040503050406030204" pitchFamily="18" charset="0"/>
                                </a:rPr>
                                <m:t>𝐿</m:t>
                              </m:r>
                            </m:e>
                            <m:sub>
                              <m:r>
                                <a:rPr lang="es-CL" i="1">
                                  <a:latin typeface="Cambria Math" panose="02040503050406030204" pitchFamily="18" charset="0"/>
                                </a:rPr>
                                <m:t>𝑃𝑃</m:t>
                              </m:r>
                            </m:sub>
                          </m:sSub>
                        </m:num>
                        <m:den>
                          <m:r>
                            <a:rPr lang="es-CL" i="1">
                              <a:latin typeface="Cambria Math" panose="02040503050406030204" pitchFamily="18" charset="0"/>
                            </a:rPr>
                            <m:t>𝑛</m:t>
                          </m:r>
                          <m:r>
                            <a:rPr lang="es-CL" i="0">
                              <a:latin typeface="Cambria Math" panose="02040503050406030204" pitchFamily="18" charset="0"/>
                            </a:rPr>
                            <m:t>−1</m:t>
                          </m:r>
                        </m:den>
                      </m:f>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42,7 </m:t>
                          </m:r>
                          <m:r>
                            <a:rPr lang="es-CL" i="1">
                              <a:latin typeface="Cambria Math" panose="02040503050406030204" pitchFamily="18" charset="0"/>
                            </a:rPr>
                            <m:t>𝑚</m:t>
                          </m:r>
                        </m:num>
                        <m:den>
                          <m:r>
                            <a:rPr lang="es-CL" i="0">
                              <a:latin typeface="Cambria Math" panose="02040503050406030204" pitchFamily="18" charset="0"/>
                            </a:rPr>
                            <m:t>4</m:t>
                          </m:r>
                        </m:den>
                      </m:f>
                      <m:r>
                        <a:rPr lang="es-CL" i="0">
                          <a:latin typeface="Cambria Math" panose="02040503050406030204" pitchFamily="18" charset="0"/>
                        </a:rPr>
                        <m:t>=10,68 </m:t>
                      </m:r>
                      <m:r>
                        <a:rPr lang="es-CL" i="1">
                          <a:latin typeface="Cambria Math" panose="02040503050406030204" pitchFamily="18" charset="0"/>
                        </a:rPr>
                        <m:t>𝑚</m:t>
                      </m:r>
                    </m:oMath>
                  </m:oMathPara>
                </a14:m>
                <a:endParaRPr lang="es-CL" dirty="0"/>
              </a:p>
            </p:txBody>
          </p:sp>
        </mc:Choice>
        <mc:Fallback>
          <p:sp>
            <p:nvSpPr>
              <p:cNvPr id="21" name="CuadroTexto 20">
                <a:extLst>
                  <a:ext uri="{FF2B5EF4-FFF2-40B4-BE49-F238E27FC236}">
                    <a16:creationId xmlns:a16="http://schemas.microsoft.com/office/drawing/2014/main" id="{9A8F1283-79FA-56B9-9137-E333B8412B04}"/>
                  </a:ext>
                </a:extLst>
              </p:cNvPr>
              <p:cNvSpPr txBox="1">
                <a:spLocks noRot="1" noChangeAspect="1" noMove="1" noResize="1" noEditPoints="1" noAdjustHandles="1" noChangeArrowheads="1" noChangeShapeType="1" noTextEdit="1"/>
              </p:cNvSpPr>
              <p:nvPr/>
            </p:nvSpPr>
            <p:spPr>
              <a:xfrm>
                <a:off x="5254464" y="3578526"/>
                <a:ext cx="3784434" cy="612732"/>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25" name="CuadroTexto 24">
                <a:extLst>
                  <a:ext uri="{FF2B5EF4-FFF2-40B4-BE49-F238E27FC236}">
                    <a16:creationId xmlns:a16="http://schemas.microsoft.com/office/drawing/2014/main" id="{71E0F4AB-95D0-6356-9F9D-8990B33DC691}"/>
                  </a:ext>
                </a:extLst>
              </p:cNvPr>
              <p:cNvSpPr txBox="1"/>
              <p:nvPr/>
            </p:nvSpPr>
            <p:spPr>
              <a:xfrm>
                <a:off x="4950372" y="4694008"/>
                <a:ext cx="7147035" cy="55496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sz="1600" i="1" smtClean="0">
                              <a:solidFill>
                                <a:srgbClr val="836967"/>
                              </a:solidFill>
                              <a:latin typeface="Cambria Math" panose="02040503050406030204" pitchFamily="18" charset="0"/>
                            </a:rPr>
                          </m:ctrlPr>
                        </m:sSubPr>
                        <m:e>
                          <m:r>
                            <m:rPr>
                              <m:sty m:val="p"/>
                            </m:rPr>
                            <a:rPr lang="es-CL" sz="1600">
                              <a:latin typeface="Cambria Math" panose="02040503050406030204" pitchFamily="18" charset="0"/>
                            </a:rPr>
                            <m:t>∇</m:t>
                          </m:r>
                        </m:e>
                        <m:sub>
                          <m:r>
                            <m:rPr>
                              <m:sty m:val="p"/>
                            </m:rPr>
                            <a:rPr lang="es-CL" sz="1600" i="0">
                              <a:latin typeface="Cambria Math" panose="02040503050406030204" pitchFamily="18" charset="0"/>
                            </a:rPr>
                            <m:t>S</m:t>
                          </m:r>
                        </m:sub>
                      </m:sSub>
                      <m:r>
                        <a:rPr lang="es-CL" sz="1600" i="0">
                          <a:latin typeface="Cambria Math" panose="02040503050406030204" pitchFamily="18" charset="0"/>
                        </a:rPr>
                        <m:t>=</m:t>
                      </m:r>
                      <m:f>
                        <m:fPr>
                          <m:ctrlPr>
                            <a:rPr lang="es-CL" sz="1600" i="1">
                              <a:solidFill>
                                <a:srgbClr val="836967"/>
                              </a:solidFill>
                              <a:latin typeface="Cambria Math" panose="02040503050406030204" pitchFamily="18" charset="0"/>
                            </a:rPr>
                          </m:ctrlPr>
                        </m:fPr>
                        <m:num>
                          <m:r>
                            <a:rPr lang="es-CL" sz="1600" i="0">
                              <a:latin typeface="Cambria Math" panose="02040503050406030204" pitchFamily="18" charset="0"/>
                            </a:rPr>
                            <m:t>1</m:t>
                          </m:r>
                        </m:num>
                        <m:den>
                          <m:r>
                            <a:rPr lang="es-CL" sz="1600" i="0">
                              <a:latin typeface="Cambria Math" panose="02040503050406030204" pitchFamily="18" charset="0"/>
                            </a:rPr>
                            <m:t>3</m:t>
                          </m:r>
                        </m:den>
                      </m:f>
                      <m:d>
                        <m:dPr>
                          <m:ctrlPr>
                            <a:rPr lang="es-CL" sz="1600" i="1">
                              <a:solidFill>
                                <a:srgbClr val="836967"/>
                              </a:solidFill>
                              <a:latin typeface="Cambria Math" panose="02040503050406030204" pitchFamily="18" charset="0"/>
                            </a:rPr>
                          </m:ctrlPr>
                        </m:dPr>
                        <m:e>
                          <m:r>
                            <a:rPr lang="es-CL" sz="1600" i="0">
                              <a:latin typeface="Cambria Math" panose="02040503050406030204" pitchFamily="18" charset="0"/>
                            </a:rPr>
                            <m:t>10,68 </m:t>
                          </m:r>
                          <m:r>
                            <a:rPr lang="es-CL" sz="1600" i="1">
                              <a:latin typeface="Cambria Math" panose="02040503050406030204" pitchFamily="18" charset="0"/>
                            </a:rPr>
                            <m:t>𝑚</m:t>
                          </m:r>
                        </m:e>
                      </m:d>
                      <m:d>
                        <m:dPr>
                          <m:begChr m:val="["/>
                          <m:endChr m:val="]"/>
                          <m:ctrlPr>
                            <a:rPr lang="es-CL" sz="1600" i="1">
                              <a:solidFill>
                                <a:srgbClr val="836967"/>
                              </a:solidFill>
                              <a:latin typeface="Cambria Math" panose="02040503050406030204" pitchFamily="18" charset="0"/>
                            </a:rPr>
                          </m:ctrlPr>
                        </m:dPr>
                        <m:e>
                          <m:d>
                            <m:dPr>
                              <m:ctrlPr>
                                <a:rPr lang="es-CL" sz="1600" i="1">
                                  <a:solidFill>
                                    <a:srgbClr val="836967"/>
                                  </a:solidFill>
                                  <a:latin typeface="Cambria Math" panose="02040503050406030204" pitchFamily="18" charset="0"/>
                                </a:rPr>
                              </m:ctrlPr>
                            </m:dPr>
                            <m:e>
                              <m:r>
                                <a:rPr lang="es-CL" sz="1600" i="0">
                                  <a:latin typeface="Cambria Math" panose="02040503050406030204" pitchFamily="18" charset="0"/>
                                </a:rPr>
                                <m:t>1</m:t>
                              </m:r>
                            </m:e>
                          </m:d>
                          <m:d>
                            <m:dPr>
                              <m:ctrlPr>
                                <a:rPr lang="es-CL" sz="1600" i="1">
                                  <a:solidFill>
                                    <a:srgbClr val="836967"/>
                                  </a:solidFill>
                                  <a:latin typeface="Cambria Math" panose="02040503050406030204" pitchFamily="18" charset="0"/>
                                </a:rPr>
                              </m:ctrlPr>
                            </m:dPr>
                            <m:e>
                              <m:r>
                                <a:rPr lang="es-CL" sz="1600" i="0">
                                  <a:latin typeface="Cambria Math" panose="02040503050406030204" pitchFamily="18" charset="0"/>
                                </a:rPr>
                                <m:t>1,17</m:t>
                              </m:r>
                            </m:e>
                          </m:d>
                          <m:r>
                            <a:rPr lang="es-CL" sz="1600" i="0">
                              <a:latin typeface="Cambria Math" panose="02040503050406030204" pitchFamily="18" charset="0"/>
                            </a:rPr>
                            <m:t>+</m:t>
                          </m:r>
                          <m:d>
                            <m:dPr>
                              <m:ctrlPr>
                                <a:rPr lang="es-CL" sz="1600" i="1">
                                  <a:solidFill>
                                    <a:srgbClr val="836967"/>
                                  </a:solidFill>
                                  <a:latin typeface="Cambria Math" panose="02040503050406030204" pitchFamily="18" charset="0"/>
                                </a:rPr>
                              </m:ctrlPr>
                            </m:dPr>
                            <m:e>
                              <m:r>
                                <a:rPr lang="es-CL" sz="1600" i="0">
                                  <a:latin typeface="Cambria Math" panose="02040503050406030204" pitchFamily="18" charset="0"/>
                                </a:rPr>
                                <m:t>4</m:t>
                              </m:r>
                            </m:e>
                          </m:d>
                          <m:d>
                            <m:dPr>
                              <m:ctrlPr>
                                <a:rPr lang="es-CL" sz="1600" i="1">
                                  <a:solidFill>
                                    <a:srgbClr val="836967"/>
                                  </a:solidFill>
                                  <a:latin typeface="Cambria Math" panose="02040503050406030204" pitchFamily="18" charset="0"/>
                                </a:rPr>
                              </m:ctrlPr>
                            </m:dPr>
                            <m:e>
                              <m:r>
                                <a:rPr lang="es-CL" sz="1600" i="0">
                                  <a:latin typeface="Cambria Math" panose="02040503050406030204" pitchFamily="18" charset="0"/>
                                </a:rPr>
                                <m:t>22,55</m:t>
                              </m:r>
                            </m:e>
                          </m:d>
                          <m:r>
                            <a:rPr lang="es-CL" sz="1600" i="0">
                              <a:latin typeface="Cambria Math" panose="02040503050406030204" pitchFamily="18" charset="0"/>
                            </a:rPr>
                            <m:t>+</m:t>
                          </m:r>
                          <m:d>
                            <m:dPr>
                              <m:ctrlPr>
                                <a:rPr lang="es-CL" sz="1600" i="1">
                                  <a:solidFill>
                                    <a:srgbClr val="836967"/>
                                  </a:solidFill>
                                  <a:latin typeface="Cambria Math" panose="02040503050406030204" pitchFamily="18" charset="0"/>
                                </a:rPr>
                              </m:ctrlPr>
                            </m:dPr>
                            <m:e>
                              <m:r>
                                <a:rPr lang="es-CL" sz="1600" i="0">
                                  <a:latin typeface="Cambria Math" panose="02040503050406030204" pitchFamily="18" charset="0"/>
                                </a:rPr>
                                <m:t>2</m:t>
                              </m:r>
                            </m:e>
                          </m:d>
                          <m:d>
                            <m:dPr>
                              <m:ctrlPr>
                                <a:rPr lang="es-CL" sz="1600" i="1">
                                  <a:solidFill>
                                    <a:srgbClr val="836967"/>
                                  </a:solidFill>
                                  <a:latin typeface="Cambria Math" panose="02040503050406030204" pitchFamily="18" charset="0"/>
                                </a:rPr>
                              </m:ctrlPr>
                            </m:dPr>
                            <m:e>
                              <m:r>
                                <a:rPr lang="es-CL" sz="1600" i="0">
                                  <a:latin typeface="Cambria Math" panose="02040503050406030204" pitchFamily="18" charset="0"/>
                                </a:rPr>
                                <m:t>30,84</m:t>
                              </m:r>
                            </m:e>
                          </m:d>
                          <m:r>
                            <a:rPr lang="es-CL" sz="1600" i="0">
                              <a:latin typeface="Cambria Math" panose="02040503050406030204" pitchFamily="18" charset="0"/>
                            </a:rPr>
                            <m:t>+4</m:t>
                          </m:r>
                          <m:d>
                            <m:dPr>
                              <m:ctrlPr>
                                <a:rPr lang="es-CL" sz="1600" i="1">
                                  <a:solidFill>
                                    <a:srgbClr val="836967"/>
                                  </a:solidFill>
                                  <a:latin typeface="Cambria Math" panose="02040503050406030204" pitchFamily="18" charset="0"/>
                                </a:rPr>
                              </m:ctrlPr>
                            </m:dPr>
                            <m:e>
                              <m:r>
                                <a:rPr lang="es-CL" sz="1600" i="0">
                                  <a:latin typeface="Cambria Math" panose="02040503050406030204" pitchFamily="18" charset="0"/>
                                </a:rPr>
                                <m:t>26,06</m:t>
                              </m:r>
                            </m:e>
                          </m:d>
                          <m:r>
                            <a:rPr lang="es-CL" sz="1600" i="0">
                              <a:latin typeface="Cambria Math" panose="02040503050406030204" pitchFamily="18" charset="0"/>
                            </a:rPr>
                            <m:t>+</m:t>
                          </m:r>
                          <m:d>
                            <m:dPr>
                              <m:ctrlPr>
                                <a:rPr lang="es-CL" sz="1600" i="1">
                                  <a:solidFill>
                                    <a:srgbClr val="836967"/>
                                  </a:solidFill>
                                  <a:latin typeface="Cambria Math" panose="02040503050406030204" pitchFamily="18" charset="0"/>
                                </a:rPr>
                              </m:ctrlPr>
                            </m:dPr>
                            <m:e>
                              <m:r>
                                <a:rPr lang="es-CL" sz="1600" i="0">
                                  <a:latin typeface="Cambria Math" panose="02040503050406030204" pitchFamily="18" charset="0"/>
                                </a:rPr>
                                <m:t>8,55</m:t>
                              </m:r>
                            </m:e>
                          </m:d>
                        </m:e>
                      </m:d>
                      <m:r>
                        <a:rPr lang="es-CL" sz="1600" i="0">
                          <a:latin typeface="Cambria Math" panose="02040503050406030204" pitchFamily="18" charset="0"/>
                        </a:rPr>
                        <m:t> </m:t>
                      </m:r>
                      <m:sSup>
                        <m:sSupPr>
                          <m:ctrlPr>
                            <a:rPr lang="es-CL" sz="1600" i="1">
                              <a:solidFill>
                                <a:srgbClr val="836967"/>
                              </a:solidFill>
                              <a:latin typeface="Cambria Math" panose="02040503050406030204" pitchFamily="18" charset="0"/>
                            </a:rPr>
                          </m:ctrlPr>
                        </m:sSupPr>
                        <m:e>
                          <m:r>
                            <a:rPr lang="es-CL" sz="1600" i="1">
                              <a:latin typeface="Cambria Math" panose="02040503050406030204" pitchFamily="18" charset="0"/>
                            </a:rPr>
                            <m:t>𝑚</m:t>
                          </m:r>
                        </m:e>
                        <m:sup>
                          <m:r>
                            <a:rPr lang="es-CL" sz="1600" i="0">
                              <a:latin typeface="Cambria Math" panose="02040503050406030204" pitchFamily="18" charset="0"/>
                            </a:rPr>
                            <m:t>2</m:t>
                          </m:r>
                        </m:sup>
                      </m:sSup>
                    </m:oMath>
                  </m:oMathPara>
                </a14:m>
                <a:endParaRPr lang="es-CL" sz="1600" dirty="0"/>
              </a:p>
            </p:txBody>
          </p:sp>
        </mc:Choice>
        <mc:Fallback>
          <p:sp>
            <p:nvSpPr>
              <p:cNvPr id="25" name="CuadroTexto 24">
                <a:extLst>
                  <a:ext uri="{FF2B5EF4-FFF2-40B4-BE49-F238E27FC236}">
                    <a16:creationId xmlns:a16="http://schemas.microsoft.com/office/drawing/2014/main" id="{71E0F4AB-95D0-6356-9F9D-8990B33DC691}"/>
                  </a:ext>
                </a:extLst>
              </p:cNvPr>
              <p:cNvSpPr txBox="1">
                <a:spLocks noRot="1" noChangeAspect="1" noMove="1" noResize="1" noEditPoints="1" noAdjustHandles="1" noChangeArrowheads="1" noChangeShapeType="1" noTextEdit="1"/>
              </p:cNvSpPr>
              <p:nvPr/>
            </p:nvSpPr>
            <p:spPr>
              <a:xfrm>
                <a:off x="4950372" y="4694008"/>
                <a:ext cx="7147035" cy="554960"/>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29" name="CuadroTexto 28">
                <a:extLst>
                  <a:ext uri="{FF2B5EF4-FFF2-40B4-BE49-F238E27FC236}">
                    <a16:creationId xmlns:a16="http://schemas.microsoft.com/office/drawing/2014/main" id="{9FFF2741-CA8C-7FFD-8C2B-BA3D53CF3C8E}"/>
                  </a:ext>
                </a:extLst>
              </p:cNvPr>
              <p:cNvSpPr txBox="1"/>
              <p:nvPr/>
            </p:nvSpPr>
            <p:spPr>
              <a:xfrm>
                <a:off x="4950372" y="5243614"/>
                <a:ext cx="1797269" cy="3693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i="1" smtClean="0">
                              <a:solidFill>
                                <a:srgbClr val="836967"/>
                              </a:solidFill>
                              <a:latin typeface="Cambria Math" panose="02040503050406030204" pitchFamily="18" charset="0"/>
                            </a:rPr>
                          </m:ctrlPr>
                        </m:sSubPr>
                        <m:e>
                          <m:r>
                            <m:rPr>
                              <m:sty m:val="p"/>
                            </m:rPr>
                            <a:rPr lang="es-CL">
                              <a:latin typeface="Cambria Math" panose="02040503050406030204" pitchFamily="18" charset="0"/>
                            </a:rPr>
                            <m:t>∇</m:t>
                          </m:r>
                        </m:e>
                        <m:sub>
                          <m:r>
                            <m:rPr>
                              <m:sty m:val="p"/>
                            </m:rPr>
                            <a:rPr lang="es-CL" i="0">
                              <a:latin typeface="Cambria Math" panose="02040503050406030204" pitchFamily="18" charset="0"/>
                            </a:rPr>
                            <m:t>S</m:t>
                          </m:r>
                        </m:sub>
                      </m:sSub>
                      <m:r>
                        <a:rPr lang="es-CL" i="0">
                          <a:latin typeface="Cambria Math" panose="02040503050406030204" pitchFamily="18" charset="0"/>
                        </a:rPr>
                        <m:t>=946,32 </m:t>
                      </m:r>
                      <m:sSup>
                        <m:sSupPr>
                          <m:ctrlPr>
                            <a:rPr lang="es-CL" i="1">
                              <a:solidFill>
                                <a:srgbClr val="836967"/>
                              </a:solidFill>
                              <a:latin typeface="Cambria Math" panose="02040503050406030204" pitchFamily="18" charset="0"/>
                            </a:rPr>
                          </m:ctrlPr>
                        </m:sSupPr>
                        <m:e>
                          <m:r>
                            <a:rPr lang="es-CL" i="1">
                              <a:latin typeface="Cambria Math" panose="02040503050406030204" pitchFamily="18" charset="0"/>
                            </a:rPr>
                            <m:t>𝑚</m:t>
                          </m:r>
                        </m:e>
                        <m:sup>
                          <m:r>
                            <a:rPr lang="es-CL" i="0">
                              <a:latin typeface="Cambria Math" panose="02040503050406030204" pitchFamily="18" charset="0"/>
                            </a:rPr>
                            <m:t>3</m:t>
                          </m:r>
                        </m:sup>
                      </m:sSup>
                    </m:oMath>
                  </m:oMathPara>
                </a14:m>
                <a:endParaRPr lang="es-CL" dirty="0"/>
              </a:p>
            </p:txBody>
          </p:sp>
        </mc:Choice>
        <mc:Fallback>
          <p:sp>
            <p:nvSpPr>
              <p:cNvPr id="29" name="CuadroTexto 28">
                <a:extLst>
                  <a:ext uri="{FF2B5EF4-FFF2-40B4-BE49-F238E27FC236}">
                    <a16:creationId xmlns:a16="http://schemas.microsoft.com/office/drawing/2014/main" id="{9FFF2741-CA8C-7FFD-8C2B-BA3D53CF3C8E}"/>
                  </a:ext>
                </a:extLst>
              </p:cNvPr>
              <p:cNvSpPr txBox="1">
                <a:spLocks noRot="1" noChangeAspect="1" noMove="1" noResize="1" noEditPoints="1" noAdjustHandles="1" noChangeArrowheads="1" noChangeShapeType="1" noTextEdit="1"/>
              </p:cNvSpPr>
              <p:nvPr/>
            </p:nvSpPr>
            <p:spPr>
              <a:xfrm>
                <a:off x="4950372" y="5243614"/>
                <a:ext cx="1797269" cy="369332"/>
              </a:xfrm>
              <a:prstGeom prst="rect">
                <a:avLst/>
              </a:prstGeom>
              <a:blipFill>
                <a:blip r:embed="rId8"/>
                <a:stretch>
                  <a:fillRect b="-1639"/>
                </a:stretch>
              </a:blipFill>
            </p:spPr>
            <p:txBody>
              <a:bodyPr/>
              <a:lstStyle/>
              <a:p>
                <a:r>
                  <a:rPr lang="es-CL">
                    <a:noFill/>
                  </a:rPr>
                  <a:t> </a:t>
                </a:r>
              </a:p>
            </p:txBody>
          </p:sp>
        </mc:Fallback>
      </mc:AlternateContent>
    </p:spTree>
    <p:extLst>
      <p:ext uri="{BB962C8B-B14F-4D97-AF65-F5344CB8AC3E}">
        <p14:creationId xmlns:p14="http://schemas.microsoft.com/office/powerpoint/2010/main" val="249163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par>
                          <p:cTn id="48" fill="hold">
                            <p:stCondLst>
                              <p:cond delay="1000"/>
                            </p:stCondLst>
                            <p:childTnLst>
                              <p:par>
                                <p:cTn id="49" presetID="10" presetClass="entr" presetSubtype="0"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fade">
                                      <p:cBhvr>
                                        <p:cTn id="56" dur="500"/>
                                        <p:tgtEl>
                                          <p:spTgt spid="22"/>
                                        </p:tgtEl>
                                      </p:cBhvr>
                                    </p:animEffect>
                                  </p:childTnLst>
                                </p:cTn>
                              </p:par>
                            </p:childTnLst>
                          </p:cTn>
                        </p:par>
                        <p:par>
                          <p:cTn id="57" fill="hold">
                            <p:stCondLst>
                              <p:cond delay="500"/>
                            </p:stCondLst>
                            <p:childTnLst>
                              <p:par>
                                <p:cTn id="58" presetID="6" presetClass="emph" presetSubtype="0" fill="hold" grpId="1" nodeType="afterEffect">
                                  <p:stCondLst>
                                    <p:cond delay="0"/>
                                  </p:stCondLst>
                                  <p:childTnLst>
                                    <p:animScale>
                                      <p:cBhvr>
                                        <p:cTn id="59" dur="2000" fill="hold"/>
                                        <p:tgtEl>
                                          <p:spTgt spid="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8" grpId="0"/>
      <p:bldP spid="13" grpId="0"/>
      <p:bldP spid="20" grpId="0"/>
      <p:bldP spid="28" grpId="0"/>
      <p:bldP spid="15" grpId="0"/>
      <p:bldP spid="18" grpId="0"/>
      <p:bldP spid="21" grpId="0"/>
      <p:bldP spid="25" grpId="0"/>
      <p:bldP spid="2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n 16">
            <a:extLst>
              <a:ext uri="{FF2B5EF4-FFF2-40B4-BE49-F238E27FC236}">
                <a16:creationId xmlns:a16="http://schemas.microsoft.com/office/drawing/2014/main" id="{264FB9A7-60A1-8626-59F3-0752B947C8B1}"/>
              </a:ext>
            </a:extLst>
          </p:cNvPr>
          <p:cNvPicPr>
            <a:picLocks noChangeAspect="1"/>
          </p:cNvPicPr>
          <p:nvPr/>
        </p:nvPicPr>
        <p:blipFill>
          <a:blip r:embed="rId3"/>
          <a:stretch>
            <a:fillRect/>
          </a:stretch>
        </p:blipFill>
        <p:spPr>
          <a:xfrm>
            <a:off x="5286400" y="4456405"/>
            <a:ext cx="6910599" cy="1996952"/>
          </a:xfrm>
          <a:prstGeom prst="rect">
            <a:avLst/>
          </a:prstGeom>
        </p:spPr>
      </p:pic>
      <p:sp>
        <p:nvSpPr>
          <p:cNvPr id="2" name="Título 1">
            <a:extLst>
              <a:ext uri="{FF2B5EF4-FFF2-40B4-BE49-F238E27FC236}">
                <a16:creationId xmlns:a16="http://schemas.microsoft.com/office/drawing/2014/main" id="{1567E1E3-4423-B5B1-905A-40CA08BAFB7D}"/>
              </a:ext>
            </a:extLst>
          </p:cNvPr>
          <p:cNvSpPr>
            <a:spLocks noGrp="1"/>
          </p:cNvSpPr>
          <p:nvPr>
            <p:ph type="title"/>
          </p:nvPr>
        </p:nvSpPr>
        <p:spPr/>
        <p:txBody>
          <a:bodyPr/>
          <a:lstStyle/>
          <a:p>
            <a:r>
              <a:rPr lang="es-CL" dirty="0"/>
              <a:t>Ejercicios – Centro de flotación longitudinal</a:t>
            </a:r>
          </a:p>
        </p:txBody>
      </p:sp>
      <p:cxnSp>
        <p:nvCxnSpPr>
          <p:cNvPr id="4" name="Straight Arrow Connector 4">
            <a:extLst>
              <a:ext uri="{FF2B5EF4-FFF2-40B4-BE49-F238E27FC236}">
                <a16:creationId xmlns:a16="http://schemas.microsoft.com/office/drawing/2014/main" id="{6EA31F67-4A2C-65B8-A326-6143FB5D4C7B}"/>
              </a:ext>
            </a:extLst>
          </p:cNvPr>
          <p:cNvCxnSpPr>
            <a:cxnSpLocks/>
          </p:cNvCxnSpPr>
          <p:nvPr/>
        </p:nvCxnSpPr>
        <p:spPr>
          <a:xfrm>
            <a:off x="0" y="1440160"/>
            <a:ext cx="12192000" cy="0"/>
          </a:xfrm>
          <a:prstGeom prst="straightConnector1">
            <a:avLst/>
          </a:prstGeom>
          <a:ln w="28575">
            <a:solidFill>
              <a:srgbClr val="002453"/>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5" name="Content Placeholder 7">
                <a:extLst>
                  <a:ext uri="{FF2B5EF4-FFF2-40B4-BE49-F238E27FC236}">
                    <a16:creationId xmlns:a16="http://schemas.microsoft.com/office/drawing/2014/main" id="{AD245054-A2C3-9FE9-50E8-37B64BE19836}"/>
                  </a:ext>
                </a:extLst>
              </p:cNvPr>
              <p:cNvSpPr txBox="1">
                <a:spLocks/>
              </p:cNvSpPr>
              <p:nvPr/>
            </p:nvSpPr>
            <p:spPr>
              <a:xfrm>
                <a:off x="898404" y="1616177"/>
                <a:ext cx="5197596" cy="3569935"/>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CL" u="sng" noProof="0" dirty="0">
                    <a:solidFill>
                      <a:srgbClr val="002453"/>
                    </a:solidFill>
                  </a:rPr>
                  <a:t>Pasos</a:t>
                </a:r>
              </a:p>
              <a:p>
                <a:pPr marL="514350" indent="-514350">
                  <a:lnSpc>
                    <a:spcPct val="100000"/>
                  </a:lnSpc>
                  <a:buFont typeface="Arial" panose="020B0604020202020204" pitchFamily="34" charset="0"/>
                  <a:buAutoNum type="arabicPeriod"/>
                </a:pPr>
                <a:r>
                  <a:rPr lang="es-CL" noProof="0" dirty="0">
                    <a:solidFill>
                      <a:srgbClr val="002453"/>
                    </a:solidFill>
                  </a:rPr>
                  <a:t>Realice el dibujo representativo y muestre el diferencial.</a:t>
                </a:r>
              </a:p>
              <a:p>
                <a:pPr marL="514350" indent="-514350">
                  <a:lnSpc>
                    <a:spcPct val="100000"/>
                  </a:lnSpc>
                  <a:buFont typeface="Arial" panose="020B0604020202020204" pitchFamily="34" charset="0"/>
                  <a:buAutoNum type="arabicPeriod"/>
                </a:pPr>
                <a:r>
                  <a:rPr lang="es-CL" noProof="0" dirty="0">
                    <a:solidFill>
                      <a:srgbClr val="002453"/>
                    </a:solidFill>
                  </a:rPr>
                  <a:t>Plantee las ecuaciones de cálculo</a:t>
                </a:r>
              </a:p>
              <a:p>
                <a:pPr marL="514350" indent="-514350">
                  <a:lnSpc>
                    <a:spcPct val="100000"/>
                  </a:lnSpc>
                  <a:buFont typeface="Arial" panose="020B0604020202020204" pitchFamily="34" charset="0"/>
                  <a:buAutoNum type="arabicPeriod"/>
                </a:pPr>
                <a:r>
                  <a:rPr lang="es-CL" noProof="0" dirty="0">
                    <a:solidFill>
                      <a:srgbClr val="002453"/>
                    </a:solidFill>
                  </a:rPr>
                  <a:t>Plantee las ecuaciones de Simpson</a:t>
                </a:r>
              </a:p>
              <a:p>
                <a:pPr marL="0" indent="0">
                  <a:lnSpc>
                    <a:spcPct val="100000"/>
                  </a:lnSpc>
                  <a:buFont typeface="Arial" panose="020B0604020202020204" pitchFamily="34" charset="0"/>
                  <a:buNone/>
                </a:pPr>
                <a:r>
                  <a:rPr lang="es-CL" noProof="0" dirty="0">
                    <a:solidFill>
                      <a:srgbClr val="002453"/>
                    </a:solidFill>
                  </a:rPr>
                  <a:t>	A. constantes → al frente</a:t>
                </a:r>
              </a:p>
              <a:p>
                <a:pPr marL="0" indent="0">
                  <a:lnSpc>
                    <a:spcPct val="100000"/>
                  </a:lnSpc>
                  <a:buFont typeface="Arial" panose="020B0604020202020204" pitchFamily="34" charset="0"/>
                  <a:buNone/>
                </a:pPr>
                <a:r>
                  <a:rPr lang="es-CL" noProof="0" dirty="0">
                    <a:solidFill>
                      <a:srgbClr val="002453"/>
                    </a:solidFill>
                  </a:rPr>
                  <a:t>	B. </a:t>
                </a:r>
                <a:r>
                  <a:rPr lang="es-CL" noProof="0" dirty="0" err="1">
                    <a:solidFill>
                      <a:srgbClr val="002453"/>
                    </a:solidFill>
                  </a:rPr>
                  <a:t>dx</a:t>
                </a:r>
                <a:r>
                  <a:rPr lang="es-CL" noProof="0" dirty="0">
                    <a:solidFill>
                      <a:srgbClr val="002453"/>
                    </a:solidFill>
                  </a:rPr>
                  <a:t> → </a:t>
                </a:r>
                <a14:m>
                  <m:oMath xmlns:m="http://schemas.openxmlformats.org/officeDocument/2006/math">
                    <m:f>
                      <m:fPr>
                        <m:ctrlPr>
                          <a:rPr lang="es-CL" i="1" noProof="0" smtClean="0">
                            <a:solidFill>
                              <a:srgbClr val="002453"/>
                            </a:solidFill>
                            <a:latin typeface="Cambria Math" panose="02040503050406030204" pitchFamily="18" charset="0"/>
                          </a:rPr>
                        </m:ctrlPr>
                      </m:fPr>
                      <m:num>
                        <m:r>
                          <a:rPr lang="es-CL" i="1" noProof="0" smtClean="0">
                            <a:solidFill>
                              <a:srgbClr val="002453"/>
                            </a:solidFill>
                            <a:latin typeface="Cambria Math" panose="02040503050406030204" pitchFamily="18" charset="0"/>
                            <a:ea typeface="Cambria Math" panose="02040503050406030204" pitchFamily="18" charset="0"/>
                          </a:rPr>
                          <m:t>∆</m:t>
                        </m:r>
                        <m:r>
                          <a:rPr lang="es-CL" i="1" noProof="0" smtClean="0">
                            <a:solidFill>
                              <a:srgbClr val="002453"/>
                            </a:solidFill>
                            <a:latin typeface="Cambria Math" panose="02040503050406030204" pitchFamily="18" charset="0"/>
                            <a:ea typeface="Cambria Math" panose="02040503050406030204" pitchFamily="18" charset="0"/>
                          </a:rPr>
                          <m:t>𝑥</m:t>
                        </m:r>
                      </m:num>
                      <m:den>
                        <m:r>
                          <a:rPr lang="es-CL" i="1" noProof="0" smtClean="0">
                            <a:solidFill>
                              <a:srgbClr val="002453"/>
                            </a:solidFill>
                            <a:latin typeface="Cambria Math" panose="02040503050406030204" pitchFamily="18" charset="0"/>
                          </a:rPr>
                          <m:t>3</m:t>
                        </m:r>
                      </m:den>
                    </m:f>
                  </m:oMath>
                </a14:m>
                <a:endParaRPr lang="es-CL" noProof="0" dirty="0">
                  <a:solidFill>
                    <a:srgbClr val="002453"/>
                  </a:solidFill>
                </a:endParaRPr>
              </a:p>
              <a:p>
                <a:pPr marL="3135313" indent="-3135313">
                  <a:lnSpc>
                    <a:spcPct val="100000"/>
                  </a:lnSpc>
                  <a:buFont typeface="Arial" panose="020B0604020202020204" pitchFamily="34" charset="0"/>
                  <a:buNone/>
                  <a:tabLst>
                    <a:tab pos="892175" algn="l"/>
                  </a:tabLst>
                </a:pPr>
                <a:r>
                  <a:rPr lang="es-CL" noProof="0" dirty="0">
                    <a:solidFill>
                      <a:srgbClr val="002453"/>
                    </a:solidFill>
                  </a:rPr>
                  <a:t>	C. delante de </a:t>
                </a:r>
                <a:r>
                  <a:rPr lang="es-CL" noProof="0" dirty="0" err="1">
                    <a:solidFill>
                      <a:srgbClr val="002453"/>
                    </a:solidFill>
                  </a:rPr>
                  <a:t>dx</a:t>
                </a:r>
                <a:r>
                  <a:rPr lang="es-CL" noProof="0" dirty="0">
                    <a:solidFill>
                      <a:srgbClr val="002453"/>
                    </a:solidFill>
                  </a:rPr>
                  <a:t> → multiplicador de Simpson</a:t>
                </a:r>
              </a:p>
              <a:p>
                <a:pPr marL="0" indent="0">
                  <a:lnSpc>
                    <a:spcPct val="100000"/>
                  </a:lnSpc>
                  <a:buFont typeface="Arial" panose="020B0604020202020204" pitchFamily="34" charset="0"/>
                  <a:buNone/>
                  <a:tabLst>
                    <a:tab pos="446088" algn="l"/>
                  </a:tabLst>
                </a:pPr>
                <a:r>
                  <a:rPr lang="es-CL" noProof="0" dirty="0">
                    <a:solidFill>
                      <a:srgbClr val="002453"/>
                    </a:solidFill>
                  </a:rPr>
                  <a:t>4. 	Sustituir y calcular</a:t>
                </a:r>
              </a:p>
              <a:p>
                <a:endParaRPr lang="en-US" dirty="0">
                  <a:solidFill>
                    <a:srgbClr val="002453"/>
                  </a:solidFill>
                </a:endParaRPr>
              </a:p>
            </p:txBody>
          </p:sp>
        </mc:Choice>
        <mc:Fallback>
          <p:sp>
            <p:nvSpPr>
              <p:cNvPr id="5" name="Content Placeholder 7">
                <a:extLst>
                  <a:ext uri="{FF2B5EF4-FFF2-40B4-BE49-F238E27FC236}">
                    <a16:creationId xmlns:a16="http://schemas.microsoft.com/office/drawing/2014/main" id="{AD245054-A2C3-9FE9-50E8-37B64BE19836}"/>
                  </a:ext>
                </a:extLst>
              </p:cNvPr>
              <p:cNvSpPr txBox="1">
                <a:spLocks noRot="1" noChangeAspect="1" noMove="1" noResize="1" noEditPoints="1" noAdjustHandles="1" noChangeArrowheads="1" noChangeShapeType="1" noTextEdit="1"/>
              </p:cNvSpPr>
              <p:nvPr/>
            </p:nvSpPr>
            <p:spPr>
              <a:xfrm>
                <a:off x="898404" y="1616177"/>
                <a:ext cx="5197596" cy="3569935"/>
              </a:xfrm>
              <a:prstGeom prst="rect">
                <a:avLst/>
              </a:prstGeom>
              <a:blipFill>
                <a:blip r:embed="rId4"/>
                <a:stretch>
                  <a:fillRect l="-1172" t="-853"/>
                </a:stretch>
              </a:blipFill>
            </p:spPr>
            <p:txBody>
              <a:bodyPr/>
              <a:lstStyle/>
              <a:p>
                <a:r>
                  <a:rPr lang="es-CL">
                    <a:noFill/>
                  </a:rPr>
                  <a:t> </a:t>
                </a:r>
              </a:p>
            </p:txBody>
          </p:sp>
        </mc:Fallback>
      </mc:AlternateContent>
      <p:sp>
        <p:nvSpPr>
          <p:cNvPr id="7" name="Google Shape;437;p25">
            <a:extLst>
              <a:ext uri="{FF2B5EF4-FFF2-40B4-BE49-F238E27FC236}">
                <a16:creationId xmlns:a16="http://schemas.microsoft.com/office/drawing/2014/main" id="{F8AC0CEB-1B60-EAE7-5D02-C42867014027}"/>
              </a:ext>
            </a:extLst>
          </p:cNvPr>
          <p:cNvSpPr/>
          <p:nvPr/>
        </p:nvSpPr>
        <p:spPr>
          <a:xfrm>
            <a:off x="5258345" y="4663446"/>
            <a:ext cx="1362183" cy="522666"/>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 name="Google Shape;439;p25">
            <a:extLst>
              <a:ext uri="{FF2B5EF4-FFF2-40B4-BE49-F238E27FC236}">
                <a16:creationId xmlns:a16="http://schemas.microsoft.com/office/drawing/2014/main" id="{10FB7E10-9717-9F24-9DCC-6107FA432C5E}"/>
              </a:ext>
            </a:extLst>
          </p:cNvPr>
          <p:cNvSpPr/>
          <p:nvPr/>
        </p:nvSpPr>
        <p:spPr>
          <a:xfrm>
            <a:off x="8001982" y="4687882"/>
            <a:ext cx="3669762" cy="525252"/>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 name="Google Shape;440;p25">
            <a:extLst>
              <a:ext uri="{FF2B5EF4-FFF2-40B4-BE49-F238E27FC236}">
                <a16:creationId xmlns:a16="http://schemas.microsoft.com/office/drawing/2014/main" id="{A93483FE-E478-FE2A-FE73-819A9510BE31}"/>
              </a:ext>
            </a:extLst>
          </p:cNvPr>
          <p:cNvSpPr/>
          <p:nvPr/>
        </p:nvSpPr>
        <p:spPr>
          <a:xfrm>
            <a:off x="6491665" y="5302193"/>
            <a:ext cx="1510317" cy="615131"/>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pic>
        <p:nvPicPr>
          <p:cNvPr id="6" name="Imagen 5">
            <a:extLst>
              <a:ext uri="{FF2B5EF4-FFF2-40B4-BE49-F238E27FC236}">
                <a16:creationId xmlns:a16="http://schemas.microsoft.com/office/drawing/2014/main" id="{B6F28A8C-7A04-8498-973B-8DC391547E9E}"/>
              </a:ext>
            </a:extLst>
          </p:cNvPr>
          <p:cNvPicPr>
            <a:picLocks noChangeAspect="1"/>
          </p:cNvPicPr>
          <p:nvPr/>
        </p:nvPicPr>
        <p:blipFill>
          <a:blip r:embed="rId5"/>
          <a:stretch>
            <a:fillRect/>
          </a:stretch>
        </p:blipFill>
        <p:spPr>
          <a:xfrm>
            <a:off x="5720510" y="1767709"/>
            <a:ext cx="5753903" cy="1733792"/>
          </a:xfrm>
          <a:prstGeom prst="rect">
            <a:avLst/>
          </a:prstGeom>
        </p:spPr>
      </p:pic>
    </p:spTree>
    <p:extLst>
      <p:ext uri="{BB962C8B-B14F-4D97-AF65-F5344CB8AC3E}">
        <p14:creationId xmlns:p14="http://schemas.microsoft.com/office/powerpoint/2010/main" val="722910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D1B13-33C4-0D92-0219-450B234F616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7C38495-9B5A-9473-E325-04EE89FF9D0A}"/>
              </a:ext>
            </a:extLst>
          </p:cNvPr>
          <p:cNvSpPr>
            <a:spLocks noGrp="1"/>
          </p:cNvSpPr>
          <p:nvPr>
            <p:ph type="title"/>
          </p:nvPr>
        </p:nvSpPr>
        <p:spPr/>
        <p:txBody>
          <a:bodyPr/>
          <a:lstStyle/>
          <a:p>
            <a:r>
              <a:rPr lang="es-CL" dirty="0"/>
              <a:t>Ejercicios – Centro de flotación longitudinal</a:t>
            </a:r>
          </a:p>
        </p:txBody>
      </p:sp>
      <p:cxnSp>
        <p:nvCxnSpPr>
          <p:cNvPr id="4" name="Straight Arrow Connector 4">
            <a:extLst>
              <a:ext uri="{FF2B5EF4-FFF2-40B4-BE49-F238E27FC236}">
                <a16:creationId xmlns:a16="http://schemas.microsoft.com/office/drawing/2014/main" id="{3E769E81-C229-5877-78CB-831382ADCD6D}"/>
              </a:ext>
            </a:extLst>
          </p:cNvPr>
          <p:cNvCxnSpPr>
            <a:cxnSpLocks/>
          </p:cNvCxnSpPr>
          <p:nvPr/>
        </p:nvCxnSpPr>
        <p:spPr>
          <a:xfrm>
            <a:off x="0" y="1440160"/>
            <a:ext cx="12192000" cy="0"/>
          </a:xfrm>
          <a:prstGeom prst="straightConnector1">
            <a:avLst/>
          </a:prstGeom>
          <a:ln w="28575">
            <a:solidFill>
              <a:srgbClr val="002453"/>
            </a:solidFill>
          </a:ln>
        </p:spPr>
        <p:style>
          <a:lnRef idx="1">
            <a:schemeClr val="accent1"/>
          </a:lnRef>
          <a:fillRef idx="0">
            <a:schemeClr val="accent1"/>
          </a:fillRef>
          <a:effectRef idx="0">
            <a:schemeClr val="accent1"/>
          </a:effectRef>
          <a:fontRef idx="minor">
            <a:schemeClr val="tx1"/>
          </a:fontRef>
        </p:style>
      </p:cxnSp>
      <p:sp>
        <p:nvSpPr>
          <p:cNvPr id="5" name="Content Placeholder 7">
            <a:extLst>
              <a:ext uri="{FF2B5EF4-FFF2-40B4-BE49-F238E27FC236}">
                <a16:creationId xmlns:a16="http://schemas.microsoft.com/office/drawing/2014/main" id="{A8A09CF9-6D55-EE78-A11E-965649777B78}"/>
              </a:ext>
            </a:extLst>
          </p:cNvPr>
          <p:cNvSpPr txBox="1">
            <a:spLocks/>
          </p:cNvSpPr>
          <p:nvPr/>
        </p:nvSpPr>
        <p:spPr>
          <a:xfrm>
            <a:off x="338126" y="1402496"/>
            <a:ext cx="5197596" cy="81865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CL" sz="1600" u="sng" noProof="0" dirty="0">
                <a:solidFill>
                  <a:srgbClr val="002453"/>
                </a:solidFill>
              </a:rPr>
              <a:t>Solución:</a:t>
            </a:r>
            <a:r>
              <a:rPr lang="es-CL" sz="1600" noProof="0" dirty="0">
                <a:solidFill>
                  <a:srgbClr val="002453"/>
                </a:solidFill>
              </a:rPr>
              <a:t> </a:t>
            </a:r>
          </a:p>
          <a:p>
            <a:pPr marL="0" indent="0">
              <a:buNone/>
            </a:pPr>
            <a:r>
              <a:rPr lang="es-CL" sz="1600" dirty="0">
                <a:solidFill>
                  <a:srgbClr val="002453"/>
                </a:solidFill>
              </a:rPr>
              <a:t>Figura y elementos diferenciales:</a:t>
            </a:r>
            <a:endParaRPr lang="es-CL" sz="1600" noProof="0" dirty="0">
              <a:solidFill>
                <a:srgbClr val="002453"/>
              </a:solidFill>
            </a:endParaRPr>
          </a:p>
          <a:p>
            <a:endParaRPr lang="en-US" dirty="0">
              <a:solidFill>
                <a:srgbClr val="002453"/>
              </a:solidFill>
            </a:endParaRPr>
          </a:p>
        </p:txBody>
      </p:sp>
      <p:sp>
        <p:nvSpPr>
          <p:cNvPr id="8" name="CuadroTexto 7">
            <a:extLst>
              <a:ext uri="{FF2B5EF4-FFF2-40B4-BE49-F238E27FC236}">
                <a16:creationId xmlns:a16="http://schemas.microsoft.com/office/drawing/2014/main" id="{CE4D3461-A103-0BA9-D18A-9DE6E2DF1AFE}"/>
              </a:ext>
            </a:extLst>
          </p:cNvPr>
          <p:cNvSpPr txBox="1"/>
          <p:nvPr/>
        </p:nvSpPr>
        <p:spPr>
          <a:xfrm>
            <a:off x="338126" y="3597622"/>
            <a:ext cx="2257929" cy="392159"/>
          </a:xfrm>
          <a:prstGeom prst="rect">
            <a:avLst/>
          </a:prstGeom>
          <a:noFill/>
        </p:spPr>
        <p:txBody>
          <a:bodyPr wrap="square">
            <a:spAutoFit/>
          </a:bodyPr>
          <a:lstStyle/>
          <a:p>
            <a:pPr>
              <a:lnSpc>
                <a:spcPct val="115000"/>
              </a:lnSpc>
              <a:spcAft>
                <a:spcPts val="10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Ecuación de cálculo:</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42EEE66C-CF1F-20E8-71DA-E71C27A6EFBC}"/>
              </a:ext>
            </a:extLst>
          </p:cNvPr>
          <p:cNvSpPr txBox="1"/>
          <p:nvPr/>
        </p:nvSpPr>
        <p:spPr>
          <a:xfrm>
            <a:off x="531850" y="5683204"/>
            <a:ext cx="2405074" cy="392159"/>
          </a:xfrm>
          <a:prstGeom prst="rect">
            <a:avLst/>
          </a:prstGeom>
          <a:noFill/>
        </p:spPr>
        <p:txBody>
          <a:bodyPr wrap="square">
            <a:spAutoFit/>
          </a:bodyPr>
          <a:lstStyle/>
          <a:p>
            <a:pPr algn="just">
              <a:lnSpc>
                <a:spcPct val="115000"/>
              </a:lnSpc>
              <a:spcBef>
                <a:spcPts val="300"/>
              </a:spcBef>
              <a:spcAft>
                <a:spcPts val="6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Ecuación de Simpson:</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CuadroTexto 19">
            <a:extLst>
              <a:ext uri="{FF2B5EF4-FFF2-40B4-BE49-F238E27FC236}">
                <a16:creationId xmlns:a16="http://schemas.microsoft.com/office/drawing/2014/main" id="{45FC67C7-2AD7-04A2-9336-3C1003D56435}"/>
              </a:ext>
            </a:extLst>
          </p:cNvPr>
          <p:cNvSpPr txBox="1"/>
          <p:nvPr/>
        </p:nvSpPr>
        <p:spPr>
          <a:xfrm>
            <a:off x="5244662" y="3053990"/>
            <a:ext cx="3930870" cy="392159"/>
          </a:xfrm>
          <a:prstGeom prst="rect">
            <a:avLst/>
          </a:prstGeom>
          <a:noFill/>
        </p:spPr>
        <p:txBody>
          <a:bodyPr wrap="square">
            <a:spAutoFit/>
          </a:bodyPr>
          <a:lstStyle/>
          <a:p>
            <a:pPr>
              <a:lnSpc>
                <a:spcPct val="115000"/>
              </a:lnSpc>
              <a:spcAft>
                <a:spcPts val="10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Cálculo de espacio entre secciones:</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8" name="CuadroTexto 27">
            <a:extLst>
              <a:ext uri="{FF2B5EF4-FFF2-40B4-BE49-F238E27FC236}">
                <a16:creationId xmlns:a16="http://schemas.microsoft.com/office/drawing/2014/main" id="{7B2E4FB9-3156-F011-B080-00F09B265218}"/>
              </a:ext>
            </a:extLst>
          </p:cNvPr>
          <p:cNvSpPr txBox="1"/>
          <p:nvPr/>
        </p:nvSpPr>
        <p:spPr>
          <a:xfrm>
            <a:off x="4724946" y="3872133"/>
            <a:ext cx="7588468" cy="392159"/>
          </a:xfrm>
          <a:prstGeom prst="rect">
            <a:avLst/>
          </a:prstGeom>
          <a:noFill/>
        </p:spPr>
        <p:txBody>
          <a:bodyPr wrap="square">
            <a:spAutoFit/>
          </a:bodyPr>
          <a:lstStyle/>
          <a:p>
            <a:pPr>
              <a:lnSpc>
                <a:spcPct val="115000"/>
              </a:lnSpc>
              <a:spcAft>
                <a:spcPts val="10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Sustituyendo los de números y generando respuesta: Línea flotación de 4,88 m</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n 5">
            <a:extLst>
              <a:ext uri="{FF2B5EF4-FFF2-40B4-BE49-F238E27FC236}">
                <a16:creationId xmlns:a16="http://schemas.microsoft.com/office/drawing/2014/main" id="{92DDCCBF-DF19-5D22-01B9-45CE9458861E}"/>
              </a:ext>
            </a:extLst>
          </p:cNvPr>
          <p:cNvPicPr>
            <a:picLocks noChangeAspect="1"/>
          </p:cNvPicPr>
          <p:nvPr/>
        </p:nvPicPr>
        <p:blipFill>
          <a:blip r:embed="rId3"/>
          <a:stretch>
            <a:fillRect/>
          </a:stretch>
        </p:blipFill>
        <p:spPr>
          <a:xfrm>
            <a:off x="5810244" y="1462075"/>
            <a:ext cx="5753903" cy="1733792"/>
          </a:xfrm>
          <a:prstGeom prst="rect">
            <a:avLst/>
          </a:prstGeom>
        </p:spPr>
      </p:pic>
      <p:pic>
        <p:nvPicPr>
          <p:cNvPr id="10" name="Imagen 9">
            <a:extLst>
              <a:ext uri="{FF2B5EF4-FFF2-40B4-BE49-F238E27FC236}">
                <a16:creationId xmlns:a16="http://schemas.microsoft.com/office/drawing/2014/main" id="{617A2E1B-68AD-AA04-9E00-EBFC5E8BE5BB}"/>
              </a:ext>
            </a:extLst>
          </p:cNvPr>
          <p:cNvPicPr>
            <a:picLocks noChangeAspect="1"/>
          </p:cNvPicPr>
          <p:nvPr/>
        </p:nvPicPr>
        <p:blipFill>
          <a:blip r:embed="rId4" cstate="print"/>
          <a:srcRect/>
          <a:stretch>
            <a:fillRect/>
          </a:stretch>
        </p:blipFill>
        <p:spPr bwMode="auto">
          <a:xfrm>
            <a:off x="338125" y="2285441"/>
            <a:ext cx="2904318" cy="1062376"/>
          </a:xfrm>
          <a:prstGeom prst="rect">
            <a:avLst/>
          </a:prstGeom>
          <a:noFill/>
          <a:ln w="9525">
            <a:noFill/>
            <a:miter lim="800000"/>
            <a:headEnd/>
            <a:tailEnd/>
          </a:ln>
        </p:spPr>
      </p:pic>
      <mc:AlternateContent xmlns:mc="http://schemas.openxmlformats.org/markup-compatibility/2006">
        <mc:Choice xmlns:a14="http://schemas.microsoft.com/office/drawing/2010/main" Requires="a14">
          <p:sp>
            <p:nvSpPr>
              <p:cNvPr id="12" name="CuadroTexto 11">
                <a:extLst>
                  <a:ext uri="{FF2B5EF4-FFF2-40B4-BE49-F238E27FC236}">
                    <a16:creationId xmlns:a16="http://schemas.microsoft.com/office/drawing/2014/main" id="{96A64147-2D0F-8ED9-3871-7E3758032678}"/>
                  </a:ext>
                </a:extLst>
              </p:cNvPr>
              <p:cNvSpPr txBox="1"/>
              <p:nvPr/>
            </p:nvSpPr>
            <p:spPr>
              <a:xfrm>
                <a:off x="338124" y="3903998"/>
                <a:ext cx="3784435" cy="92724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es-CL" smtClean="0">
                          <a:latin typeface="Cambria Math" panose="02040503050406030204" pitchFamily="18" charset="0"/>
                        </a:rPr>
                        <m:t>L</m:t>
                      </m:r>
                      <m:r>
                        <m:rPr>
                          <m:sty m:val="p"/>
                        </m:rPr>
                        <a:rPr lang="es-CL" i="0">
                          <a:latin typeface="Cambria Math" panose="02040503050406030204" pitchFamily="18" charset="0"/>
                        </a:rPr>
                        <m:t>CF</m:t>
                      </m:r>
                      <m:r>
                        <a:rPr lang="es-CL" i="0">
                          <a:latin typeface="Cambria Math" panose="02040503050406030204" pitchFamily="18" charset="0"/>
                        </a:rPr>
                        <m:t>=</m:t>
                      </m:r>
                      <m:nary>
                        <m:naryPr>
                          <m:limLoc m:val="subSup"/>
                          <m:supHide m:val="on"/>
                          <m:ctrlPr>
                            <a:rPr lang="es-CL" i="1">
                              <a:latin typeface="Cambria Math" panose="02040503050406030204" pitchFamily="18" charset="0"/>
                            </a:rPr>
                          </m:ctrlPr>
                        </m:naryPr>
                        <m:sub>
                          <m:r>
                            <a:rPr lang="es-CL" i="0">
                              <a:latin typeface="Cambria Math" panose="02040503050406030204" pitchFamily="18" charset="0"/>
                            </a:rPr>
                            <m:t>Á</m:t>
                          </m:r>
                          <m:r>
                            <m:rPr>
                              <m:sty m:val="p"/>
                            </m:rPr>
                            <a:rPr lang="es-CL" i="0">
                              <a:latin typeface="Cambria Math" panose="02040503050406030204" pitchFamily="18" charset="0"/>
                            </a:rPr>
                            <m:t>rea</m:t>
                          </m:r>
                        </m:sub>
                        <m:sup/>
                        <m:e>
                          <m:r>
                            <m:rPr>
                              <m:sty m:val="p"/>
                            </m:rPr>
                            <a:rPr lang="es-CL" i="0">
                              <a:latin typeface="Cambria Math" panose="02040503050406030204" pitchFamily="18" charset="0"/>
                            </a:rPr>
                            <m:t>x</m:t>
                          </m:r>
                          <m:f>
                            <m:fPr>
                              <m:ctrlPr>
                                <a:rPr lang="es-CL" i="1">
                                  <a:solidFill>
                                    <a:srgbClr val="836967"/>
                                  </a:solidFill>
                                  <a:latin typeface="Cambria Math" panose="02040503050406030204" pitchFamily="18" charset="0"/>
                                </a:rPr>
                              </m:ctrlPr>
                            </m:fPr>
                            <m:num>
                              <m:r>
                                <m:rPr>
                                  <m:sty m:val="p"/>
                                </m:rPr>
                                <a:rPr lang="es-CL" i="0">
                                  <a:latin typeface="Cambria Math" panose="02040503050406030204" pitchFamily="18" charset="0"/>
                                </a:rPr>
                                <m:t>dA</m:t>
                              </m:r>
                            </m:num>
                            <m:den>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A</m:t>
                                  </m:r>
                                </m:e>
                                <m:sub>
                                  <m:r>
                                    <m:rPr>
                                      <m:sty m:val="p"/>
                                    </m:rPr>
                                    <a:rPr lang="es-CL" i="0">
                                      <a:latin typeface="Cambria Math" panose="02040503050406030204" pitchFamily="18" charset="0"/>
                                    </a:rPr>
                                    <m:t>WP</m:t>
                                  </m:r>
                                </m:sub>
                              </m:sSub>
                            </m:den>
                          </m:f>
                          <m:r>
                            <a:rPr lang="es-CL" i="0">
                              <a:latin typeface="Cambria Math" panose="02040503050406030204" pitchFamily="18" charset="0"/>
                            </a:rPr>
                            <m:t>=</m:t>
                          </m:r>
                        </m:e>
                      </m:nary>
                      <m:r>
                        <a:rPr lang="es-CL" i="0">
                          <a:latin typeface="Cambria Math" panose="02040503050406030204" pitchFamily="18" charset="0"/>
                        </a:rPr>
                        <m:t>2</m:t>
                      </m:r>
                      <m:nary>
                        <m:naryPr>
                          <m:limLoc m:val="undOvr"/>
                          <m:ctrlPr>
                            <a:rPr lang="es-CL" i="1">
                              <a:latin typeface="Cambria Math" panose="02040503050406030204" pitchFamily="18" charset="0"/>
                            </a:rPr>
                          </m:ctrlPr>
                        </m:naryPr>
                        <m:sub>
                          <m:r>
                            <a:rPr lang="es-CL" i="0">
                              <a:latin typeface="Cambria Math" panose="02040503050406030204" pitchFamily="18" charset="0"/>
                            </a:rPr>
                            <m:t>0</m:t>
                          </m:r>
                        </m:sub>
                        <m:sup>
                          <m:sSub>
                            <m:sSubPr>
                              <m:ctrlPr>
                                <a:rPr lang="es-CL" i="1">
                                  <a:solidFill>
                                    <a:srgbClr val="836967"/>
                                  </a:solidFill>
                                  <a:latin typeface="Cambria Math" panose="02040503050406030204" pitchFamily="18" charset="0"/>
                                </a:rPr>
                              </m:ctrlPr>
                            </m:sSubPr>
                            <m:e>
                              <m:r>
                                <a:rPr lang="es-CL" i="1">
                                  <a:latin typeface="Cambria Math" panose="02040503050406030204" pitchFamily="18" charset="0"/>
                                </a:rPr>
                                <m:t>𝐿</m:t>
                              </m:r>
                            </m:e>
                            <m:sub>
                              <m:r>
                                <a:rPr lang="es-CL" i="1">
                                  <a:latin typeface="Cambria Math" panose="02040503050406030204" pitchFamily="18" charset="0"/>
                                </a:rPr>
                                <m:t>𝑃𝑃</m:t>
                              </m:r>
                            </m:sub>
                          </m:sSub>
                        </m:sup>
                        <m:e>
                          <m:r>
                            <a:rPr lang="es-CL" i="1">
                              <a:latin typeface="Cambria Math" panose="02040503050406030204" pitchFamily="18" charset="0"/>
                            </a:rPr>
                            <m:t>𝑥</m:t>
                          </m:r>
                          <m:f>
                            <m:fPr>
                              <m:ctrlPr>
                                <a:rPr lang="es-CL" i="1">
                                  <a:solidFill>
                                    <a:srgbClr val="836967"/>
                                  </a:solidFill>
                                  <a:latin typeface="Cambria Math" panose="02040503050406030204" pitchFamily="18" charset="0"/>
                                </a:rPr>
                              </m:ctrlPr>
                            </m:fPr>
                            <m:num>
                              <m:r>
                                <a:rPr lang="es-CL" i="1">
                                  <a:latin typeface="Cambria Math" panose="02040503050406030204" pitchFamily="18" charset="0"/>
                                </a:rPr>
                                <m:t>𝑦</m:t>
                              </m:r>
                              <m:d>
                                <m:dPr>
                                  <m:ctrlPr>
                                    <a:rPr lang="es-CL" i="1">
                                      <a:solidFill>
                                        <a:srgbClr val="836967"/>
                                      </a:solidFill>
                                      <a:latin typeface="Cambria Math" panose="02040503050406030204" pitchFamily="18" charset="0"/>
                                    </a:rPr>
                                  </m:ctrlPr>
                                </m:dPr>
                                <m:e>
                                  <m:r>
                                    <a:rPr lang="es-CL" i="1">
                                      <a:latin typeface="Cambria Math" panose="02040503050406030204" pitchFamily="18" charset="0"/>
                                    </a:rPr>
                                    <m:t>𝑥</m:t>
                                  </m:r>
                                </m:e>
                              </m:d>
                              <m:r>
                                <a:rPr lang="es-CL" i="1">
                                  <a:latin typeface="Cambria Math" panose="02040503050406030204" pitchFamily="18" charset="0"/>
                                </a:rPr>
                                <m:t>𝑑𝑥</m:t>
                              </m:r>
                            </m:num>
                            <m:den>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A</m:t>
                                  </m:r>
                                </m:e>
                                <m:sub>
                                  <m:r>
                                    <m:rPr>
                                      <m:sty m:val="p"/>
                                    </m:rPr>
                                    <a:rPr lang="es-CL" i="0">
                                      <a:latin typeface="Cambria Math" panose="02040503050406030204" pitchFamily="18" charset="0"/>
                                    </a:rPr>
                                    <m:t>WP</m:t>
                                  </m:r>
                                </m:sub>
                              </m:sSub>
                            </m:den>
                          </m:f>
                        </m:e>
                      </m:nary>
                    </m:oMath>
                  </m:oMathPara>
                </a14:m>
                <a:endParaRPr lang="es-CL" dirty="0"/>
              </a:p>
            </p:txBody>
          </p:sp>
        </mc:Choice>
        <mc:Fallback>
          <p:sp>
            <p:nvSpPr>
              <p:cNvPr id="12" name="CuadroTexto 11">
                <a:extLst>
                  <a:ext uri="{FF2B5EF4-FFF2-40B4-BE49-F238E27FC236}">
                    <a16:creationId xmlns:a16="http://schemas.microsoft.com/office/drawing/2014/main" id="{96A64147-2D0F-8ED9-3871-7E3758032678}"/>
                  </a:ext>
                </a:extLst>
              </p:cNvPr>
              <p:cNvSpPr txBox="1">
                <a:spLocks noRot="1" noChangeAspect="1" noMove="1" noResize="1" noEditPoints="1" noAdjustHandles="1" noChangeArrowheads="1" noChangeShapeType="1" noTextEdit="1"/>
              </p:cNvSpPr>
              <p:nvPr/>
            </p:nvSpPr>
            <p:spPr>
              <a:xfrm>
                <a:off x="338124" y="3903998"/>
                <a:ext cx="3784435" cy="927242"/>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6" name="CuadroTexto 15">
                <a:extLst>
                  <a:ext uri="{FF2B5EF4-FFF2-40B4-BE49-F238E27FC236}">
                    <a16:creationId xmlns:a16="http://schemas.microsoft.com/office/drawing/2014/main" id="{D5709F4B-C8E2-8CCA-F0FA-51A2C79B2BAF}"/>
                  </a:ext>
                </a:extLst>
              </p:cNvPr>
              <p:cNvSpPr txBox="1"/>
              <p:nvPr/>
            </p:nvSpPr>
            <p:spPr>
              <a:xfrm>
                <a:off x="338124" y="4672140"/>
                <a:ext cx="3014676" cy="92724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es-CL" smtClean="0">
                          <a:latin typeface="Cambria Math" panose="02040503050406030204" pitchFamily="18" charset="0"/>
                        </a:rPr>
                        <m:t>L</m:t>
                      </m:r>
                      <m:r>
                        <m:rPr>
                          <m:sty m:val="p"/>
                        </m:rPr>
                        <a:rPr lang="es-CL" i="0">
                          <a:latin typeface="Cambria Math" panose="02040503050406030204" pitchFamily="18" charset="0"/>
                        </a:rPr>
                        <m:t>CF</m:t>
                      </m:r>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2</m:t>
                          </m:r>
                        </m:num>
                        <m:den>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A</m:t>
                              </m:r>
                            </m:e>
                            <m:sub>
                              <m:r>
                                <m:rPr>
                                  <m:sty m:val="p"/>
                                </m:rPr>
                                <a:rPr lang="es-CL" i="0">
                                  <a:latin typeface="Cambria Math" panose="02040503050406030204" pitchFamily="18" charset="0"/>
                                </a:rPr>
                                <m:t>WP</m:t>
                              </m:r>
                            </m:sub>
                          </m:sSub>
                        </m:den>
                      </m:f>
                      <m:nary>
                        <m:naryPr>
                          <m:limLoc m:val="undOvr"/>
                          <m:ctrlPr>
                            <a:rPr lang="es-CL" i="1">
                              <a:latin typeface="Cambria Math" panose="02040503050406030204" pitchFamily="18" charset="0"/>
                            </a:rPr>
                          </m:ctrlPr>
                        </m:naryPr>
                        <m:sub>
                          <m:r>
                            <a:rPr lang="es-CL" i="0">
                              <a:latin typeface="Cambria Math" panose="02040503050406030204" pitchFamily="18" charset="0"/>
                            </a:rPr>
                            <m:t>0</m:t>
                          </m:r>
                        </m:sub>
                        <m:sup>
                          <m:sSub>
                            <m:sSubPr>
                              <m:ctrlPr>
                                <a:rPr lang="es-CL" i="1">
                                  <a:solidFill>
                                    <a:srgbClr val="836967"/>
                                  </a:solidFill>
                                  <a:latin typeface="Cambria Math" panose="02040503050406030204" pitchFamily="18" charset="0"/>
                                </a:rPr>
                              </m:ctrlPr>
                            </m:sSubPr>
                            <m:e>
                              <m:r>
                                <a:rPr lang="es-CL" i="1">
                                  <a:latin typeface="Cambria Math" panose="02040503050406030204" pitchFamily="18" charset="0"/>
                                </a:rPr>
                                <m:t>𝐿</m:t>
                              </m:r>
                            </m:e>
                            <m:sub>
                              <m:r>
                                <a:rPr lang="es-CL" i="1">
                                  <a:latin typeface="Cambria Math" panose="02040503050406030204" pitchFamily="18" charset="0"/>
                                </a:rPr>
                                <m:t>𝑃𝑃</m:t>
                              </m:r>
                            </m:sub>
                          </m:sSub>
                        </m:sup>
                        <m:e>
                          <m:r>
                            <a:rPr lang="es-CL" i="1">
                              <a:latin typeface="Cambria Math" panose="02040503050406030204" pitchFamily="18" charset="0"/>
                            </a:rPr>
                            <m:t>𝑥</m:t>
                          </m:r>
                          <m:r>
                            <a:rPr lang="es-CL" i="0">
                              <a:latin typeface="Cambria Math" panose="02040503050406030204" pitchFamily="18" charset="0"/>
                            </a:rPr>
                            <m:t>×</m:t>
                          </m:r>
                          <m:r>
                            <a:rPr lang="es-CL" i="1">
                              <a:latin typeface="Cambria Math" panose="02040503050406030204" pitchFamily="18" charset="0"/>
                            </a:rPr>
                            <m:t>𝑦</m:t>
                          </m:r>
                          <m:d>
                            <m:dPr>
                              <m:ctrlPr>
                                <a:rPr lang="es-CL" i="1">
                                  <a:solidFill>
                                    <a:srgbClr val="836967"/>
                                  </a:solidFill>
                                  <a:latin typeface="Cambria Math" panose="02040503050406030204" pitchFamily="18" charset="0"/>
                                </a:rPr>
                              </m:ctrlPr>
                            </m:dPr>
                            <m:e>
                              <m:r>
                                <a:rPr lang="es-CL" i="1">
                                  <a:latin typeface="Cambria Math" panose="02040503050406030204" pitchFamily="18" charset="0"/>
                                </a:rPr>
                                <m:t>𝑥</m:t>
                              </m:r>
                            </m:e>
                          </m:d>
                          <m:r>
                            <a:rPr lang="es-CL" i="1">
                              <a:latin typeface="Cambria Math" panose="02040503050406030204" pitchFamily="18" charset="0"/>
                            </a:rPr>
                            <m:t>𝑑𝑥</m:t>
                          </m:r>
                        </m:e>
                      </m:nary>
                    </m:oMath>
                  </m:oMathPara>
                </a14:m>
                <a:endParaRPr lang="es-CL" dirty="0"/>
              </a:p>
            </p:txBody>
          </p:sp>
        </mc:Choice>
        <mc:Fallback>
          <p:sp>
            <p:nvSpPr>
              <p:cNvPr id="16" name="CuadroTexto 15">
                <a:extLst>
                  <a:ext uri="{FF2B5EF4-FFF2-40B4-BE49-F238E27FC236}">
                    <a16:creationId xmlns:a16="http://schemas.microsoft.com/office/drawing/2014/main" id="{D5709F4B-C8E2-8CCA-F0FA-51A2C79B2BAF}"/>
                  </a:ext>
                </a:extLst>
              </p:cNvPr>
              <p:cNvSpPr txBox="1">
                <a:spLocks noRot="1" noChangeAspect="1" noMove="1" noResize="1" noEditPoints="1" noAdjustHandles="1" noChangeArrowheads="1" noChangeShapeType="1" noTextEdit="1"/>
              </p:cNvSpPr>
              <p:nvPr/>
            </p:nvSpPr>
            <p:spPr>
              <a:xfrm>
                <a:off x="338124" y="4672140"/>
                <a:ext cx="3014676" cy="927242"/>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9" name="CuadroTexto 18">
                <a:extLst>
                  <a:ext uri="{FF2B5EF4-FFF2-40B4-BE49-F238E27FC236}">
                    <a16:creationId xmlns:a16="http://schemas.microsoft.com/office/drawing/2014/main" id="{21275994-2C12-B399-F5D3-B8C576E6F8C7}"/>
                  </a:ext>
                </a:extLst>
              </p:cNvPr>
              <p:cNvSpPr txBox="1"/>
              <p:nvPr/>
            </p:nvSpPr>
            <p:spPr>
              <a:xfrm>
                <a:off x="420414" y="6153795"/>
                <a:ext cx="8534400" cy="659219"/>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es-CL" smtClean="0">
                          <a:latin typeface="Cambria Math" panose="02040503050406030204" pitchFamily="18" charset="0"/>
                        </a:rPr>
                        <m:t>L</m:t>
                      </m:r>
                      <m:r>
                        <m:rPr>
                          <m:sty m:val="p"/>
                        </m:rPr>
                        <a:rPr lang="es-CL" i="0">
                          <a:latin typeface="Cambria Math" panose="02040503050406030204" pitchFamily="18" charset="0"/>
                        </a:rPr>
                        <m:t>CF</m:t>
                      </m:r>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2</m:t>
                          </m:r>
                        </m:num>
                        <m:den>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A</m:t>
                              </m:r>
                            </m:e>
                            <m:sub>
                              <m:r>
                                <m:rPr>
                                  <m:sty m:val="p"/>
                                </m:rPr>
                                <a:rPr lang="es-CL" i="0">
                                  <a:latin typeface="Cambria Math" panose="02040503050406030204" pitchFamily="18" charset="0"/>
                                </a:rPr>
                                <m:t>WP</m:t>
                              </m:r>
                            </m:sub>
                          </m:sSub>
                        </m:den>
                      </m:f>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1</m:t>
                          </m:r>
                        </m:num>
                        <m:den>
                          <m:r>
                            <a:rPr lang="es-CL" i="0">
                              <a:latin typeface="Cambria Math" panose="02040503050406030204" pitchFamily="18" charset="0"/>
                            </a:rPr>
                            <m:t>3</m:t>
                          </m:r>
                        </m:den>
                      </m:f>
                      <m:r>
                        <a:rPr lang="es-CL" i="0">
                          <a:latin typeface="Cambria Math" panose="02040503050406030204" pitchFamily="18" charset="0"/>
                        </a:rPr>
                        <m:t>∆</m:t>
                      </m:r>
                      <m:r>
                        <m:rPr>
                          <m:sty m:val="p"/>
                        </m:rPr>
                        <a:rPr lang="es-CL" i="0">
                          <a:latin typeface="Cambria Math" panose="02040503050406030204" pitchFamily="18" charset="0"/>
                        </a:rPr>
                        <m:t>x</m:t>
                      </m:r>
                      <m:d>
                        <m:dPr>
                          <m:begChr m:val="["/>
                          <m:endChr m:val="]"/>
                          <m:ctrlPr>
                            <a:rPr lang="es-CL" i="1">
                              <a:solidFill>
                                <a:srgbClr val="836967"/>
                              </a:solidFill>
                              <a:latin typeface="Cambria Math" panose="02040503050406030204" pitchFamily="18" charset="0"/>
                            </a:rPr>
                          </m:ctrlPr>
                        </m:dPr>
                        <m:e>
                          <m:d>
                            <m:dPr>
                              <m:ctrlPr>
                                <a:rPr lang="es-CL" i="1">
                                  <a:solidFill>
                                    <a:srgbClr val="836967"/>
                                  </a:solidFill>
                                  <a:latin typeface="Cambria Math" panose="02040503050406030204" pitchFamily="18" charset="0"/>
                                </a:rPr>
                              </m:ctrlPr>
                            </m:dPr>
                            <m:e>
                              <m:r>
                                <a:rPr lang="es-CL" i="0">
                                  <a:latin typeface="Cambria Math" panose="02040503050406030204" pitchFamily="18" charset="0"/>
                                </a:rPr>
                                <m:t>1</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x</m:t>
                                  </m:r>
                                </m:e>
                                <m:sub>
                                  <m:r>
                                    <a:rPr lang="es-CL" i="0">
                                      <a:latin typeface="Cambria Math" panose="02040503050406030204" pitchFamily="18" charset="0"/>
                                    </a:rPr>
                                    <m:t>0</m:t>
                                  </m:r>
                                </m:sub>
                              </m:sSub>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y</m:t>
                                  </m:r>
                                </m:e>
                                <m:sub>
                                  <m:r>
                                    <a:rPr lang="es-CL" i="0">
                                      <a:latin typeface="Cambria Math" panose="02040503050406030204" pitchFamily="18" charset="0"/>
                                    </a:rPr>
                                    <m:t>0</m:t>
                                  </m:r>
                                </m:sub>
                              </m:sSub>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4</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x</m:t>
                                  </m:r>
                                </m:e>
                                <m:sub>
                                  <m:r>
                                    <a:rPr lang="es-CL" i="0">
                                      <a:latin typeface="Cambria Math" panose="02040503050406030204" pitchFamily="18" charset="0"/>
                                    </a:rPr>
                                    <m:t>1</m:t>
                                  </m:r>
                                </m:sub>
                              </m:sSub>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y</m:t>
                                  </m:r>
                                </m:e>
                                <m:sub>
                                  <m:r>
                                    <a:rPr lang="es-CL" i="0">
                                      <a:latin typeface="Cambria Math" panose="02040503050406030204" pitchFamily="18" charset="0"/>
                                    </a:rPr>
                                    <m:t>1</m:t>
                                  </m:r>
                                </m:sub>
                              </m:sSub>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2</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x</m:t>
                                  </m:r>
                                </m:e>
                                <m:sub>
                                  <m:r>
                                    <a:rPr lang="es-CL" i="0">
                                      <a:latin typeface="Cambria Math" panose="02040503050406030204" pitchFamily="18" charset="0"/>
                                    </a:rPr>
                                    <m:t>2</m:t>
                                  </m:r>
                                </m:sub>
                              </m:sSub>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y</m:t>
                                  </m:r>
                                </m:e>
                                <m:sub>
                                  <m:r>
                                    <a:rPr lang="es-CL" i="0">
                                      <a:latin typeface="Cambria Math" panose="02040503050406030204" pitchFamily="18" charset="0"/>
                                    </a:rPr>
                                    <m:t>2</m:t>
                                  </m:r>
                                </m:sub>
                              </m:sSub>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4</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x</m:t>
                                  </m:r>
                                </m:e>
                                <m:sub>
                                  <m:r>
                                    <a:rPr lang="es-CL" i="0">
                                      <a:latin typeface="Cambria Math" panose="02040503050406030204" pitchFamily="18" charset="0"/>
                                    </a:rPr>
                                    <m:t>3</m:t>
                                  </m:r>
                                </m:sub>
                              </m:sSub>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y</m:t>
                                  </m:r>
                                </m:e>
                                <m:sub>
                                  <m:r>
                                    <a:rPr lang="es-CL" i="0">
                                      <a:latin typeface="Cambria Math" panose="02040503050406030204" pitchFamily="18" charset="0"/>
                                    </a:rPr>
                                    <m:t>3</m:t>
                                  </m:r>
                                </m:sub>
                              </m:sSub>
                            </m:e>
                          </m:d>
                          <m:r>
                            <a:rPr lang="es-CL" i="0">
                              <a:latin typeface="Cambria Math" panose="02040503050406030204" pitchFamily="18" charset="0"/>
                            </a:rPr>
                            <m:t>+1</m:t>
                          </m:r>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x</m:t>
                                  </m:r>
                                </m:e>
                                <m:sub>
                                  <m:r>
                                    <a:rPr lang="es-CL" i="0">
                                      <a:latin typeface="Cambria Math" panose="02040503050406030204" pitchFamily="18" charset="0"/>
                                    </a:rPr>
                                    <m:t>4</m:t>
                                  </m:r>
                                </m:sub>
                              </m:sSub>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y</m:t>
                                  </m:r>
                                </m:e>
                                <m:sub>
                                  <m:r>
                                    <a:rPr lang="es-CL" i="0">
                                      <a:latin typeface="Cambria Math" panose="02040503050406030204" pitchFamily="18" charset="0"/>
                                    </a:rPr>
                                    <m:t>4</m:t>
                                  </m:r>
                                </m:sub>
                              </m:sSub>
                            </m:e>
                          </m:d>
                        </m:e>
                      </m:d>
                    </m:oMath>
                  </m:oMathPara>
                </a14:m>
                <a:endParaRPr lang="es-CL" dirty="0"/>
              </a:p>
            </p:txBody>
          </p:sp>
        </mc:Choice>
        <mc:Fallback>
          <p:sp>
            <p:nvSpPr>
              <p:cNvPr id="19" name="CuadroTexto 18">
                <a:extLst>
                  <a:ext uri="{FF2B5EF4-FFF2-40B4-BE49-F238E27FC236}">
                    <a16:creationId xmlns:a16="http://schemas.microsoft.com/office/drawing/2014/main" id="{21275994-2C12-B399-F5D3-B8C576E6F8C7}"/>
                  </a:ext>
                </a:extLst>
              </p:cNvPr>
              <p:cNvSpPr txBox="1">
                <a:spLocks noRot="1" noChangeAspect="1" noMove="1" noResize="1" noEditPoints="1" noAdjustHandles="1" noChangeArrowheads="1" noChangeShapeType="1" noTextEdit="1"/>
              </p:cNvSpPr>
              <p:nvPr/>
            </p:nvSpPr>
            <p:spPr>
              <a:xfrm>
                <a:off x="420414" y="6153795"/>
                <a:ext cx="8534400" cy="659219"/>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24" name="CuadroTexto 23">
                <a:extLst>
                  <a:ext uri="{FF2B5EF4-FFF2-40B4-BE49-F238E27FC236}">
                    <a16:creationId xmlns:a16="http://schemas.microsoft.com/office/drawing/2014/main" id="{89C93D2B-6BE6-3BCE-12F3-8A5FF3AB5019}"/>
                  </a:ext>
                </a:extLst>
              </p:cNvPr>
              <p:cNvSpPr txBox="1"/>
              <p:nvPr/>
            </p:nvSpPr>
            <p:spPr>
              <a:xfrm>
                <a:off x="5244662" y="3322774"/>
                <a:ext cx="3784435" cy="618311"/>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s-CL" smtClean="0">
                          <a:latin typeface="Cambria Math" panose="02040503050406030204" pitchFamily="18" charset="0"/>
                        </a:rPr>
                        <m:t>∆</m:t>
                      </m:r>
                      <m:r>
                        <a:rPr lang="es-CL" i="1">
                          <a:latin typeface="Cambria Math" panose="02040503050406030204" pitchFamily="18" charset="0"/>
                        </a:rPr>
                        <m:t>𝑥</m:t>
                      </m:r>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sSub>
                            <m:sSubPr>
                              <m:ctrlPr>
                                <a:rPr lang="es-CL" i="1">
                                  <a:solidFill>
                                    <a:srgbClr val="836967"/>
                                  </a:solidFill>
                                  <a:latin typeface="Cambria Math" panose="02040503050406030204" pitchFamily="18" charset="0"/>
                                </a:rPr>
                              </m:ctrlPr>
                            </m:sSubPr>
                            <m:e>
                              <m:r>
                                <a:rPr lang="es-CL" i="1">
                                  <a:latin typeface="Cambria Math" panose="02040503050406030204" pitchFamily="18" charset="0"/>
                                </a:rPr>
                                <m:t>𝐿</m:t>
                              </m:r>
                            </m:e>
                            <m:sub>
                              <m:r>
                                <a:rPr lang="es-CL" i="1">
                                  <a:latin typeface="Cambria Math" panose="02040503050406030204" pitchFamily="18" charset="0"/>
                                </a:rPr>
                                <m:t>𝑃𝑃</m:t>
                              </m:r>
                            </m:sub>
                          </m:sSub>
                        </m:num>
                        <m:den>
                          <m:r>
                            <a:rPr lang="es-CL" i="1">
                              <a:latin typeface="Cambria Math" panose="02040503050406030204" pitchFamily="18" charset="0"/>
                            </a:rPr>
                            <m:t>𝑛</m:t>
                          </m:r>
                          <m:r>
                            <a:rPr lang="es-CL" i="0">
                              <a:latin typeface="Cambria Math" panose="02040503050406030204" pitchFamily="18" charset="0"/>
                            </a:rPr>
                            <m:t>−1</m:t>
                          </m:r>
                        </m:den>
                      </m:f>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99.5 </m:t>
                          </m:r>
                          <m:r>
                            <a:rPr lang="es-CL" i="1">
                              <a:latin typeface="Cambria Math" panose="02040503050406030204" pitchFamily="18" charset="0"/>
                            </a:rPr>
                            <m:t>𝑚</m:t>
                          </m:r>
                        </m:num>
                        <m:den>
                          <m:r>
                            <a:rPr lang="es-CL" i="0">
                              <a:latin typeface="Cambria Math" panose="02040503050406030204" pitchFamily="18" charset="0"/>
                            </a:rPr>
                            <m:t>4</m:t>
                          </m:r>
                        </m:den>
                      </m:f>
                      <m:r>
                        <a:rPr lang="es-CL" i="0">
                          <a:latin typeface="Cambria Math" panose="02040503050406030204" pitchFamily="18" charset="0"/>
                        </a:rPr>
                        <m:t>=24,88 </m:t>
                      </m:r>
                      <m:r>
                        <a:rPr lang="es-CL" i="1">
                          <a:latin typeface="Cambria Math" panose="02040503050406030204" pitchFamily="18" charset="0"/>
                        </a:rPr>
                        <m:t>𝑚</m:t>
                      </m:r>
                    </m:oMath>
                  </m:oMathPara>
                </a14:m>
                <a:endParaRPr lang="es-CL" dirty="0"/>
              </a:p>
            </p:txBody>
          </p:sp>
        </mc:Choice>
        <mc:Fallback>
          <p:sp>
            <p:nvSpPr>
              <p:cNvPr id="24" name="CuadroTexto 23">
                <a:extLst>
                  <a:ext uri="{FF2B5EF4-FFF2-40B4-BE49-F238E27FC236}">
                    <a16:creationId xmlns:a16="http://schemas.microsoft.com/office/drawing/2014/main" id="{89C93D2B-6BE6-3BCE-12F3-8A5FF3AB5019}"/>
                  </a:ext>
                </a:extLst>
              </p:cNvPr>
              <p:cNvSpPr txBox="1">
                <a:spLocks noRot="1" noChangeAspect="1" noMove="1" noResize="1" noEditPoints="1" noAdjustHandles="1" noChangeArrowheads="1" noChangeShapeType="1" noTextEdit="1"/>
              </p:cNvSpPr>
              <p:nvPr/>
            </p:nvSpPr>
            <p:spPr>
              <a:xfrm>
                <a:off x="5244662" y="3322774"/>
                <a:ext cx="3784435" cy="618311"/>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graphicFrame>
            <p:nvGraphicFramePr>
              <p:cNvPr id="26" name="Tabla 25">
                <a:extLst>
                  <a:ext uri="{FF2B5EF4-FFF2-40B4-BE49-F238E27FC236}">
                    <a16:creationId xmlns:a16="http://schemas.microsoft.com/office/drawing/2014/main" id="{165E4650-283F-6C19-64FD-54E755349B27}"/>
                  </a:ext>
                </a:extLst>
              </p:cNvPr>
              <p:cNvGraphicFramePr>
                <a:graphicFrameLocks noGrp="1"/>
              </p:cNvGraphicFramePr>
              <p:nvPr>
                <p:extLst>
                  <p:ext uri="{D42A27DB-BD31-4B8C-83A1-F6EECF244321}">
                    <p14:modId xmlns:p14="http://schemas.microsoft.com/office/powerpoint/2010/main" val="3695473909"/>
                  </p:ext>
                </p:extLst>
              </p:nvPr>
            </p:nvGraphicFramePr>
            <p:xfrm>
              <a:off x="4885540" y="4278985"/>
              <a:ext cx="6678607" cy="1979016"/>
            </p:xfrm>
            <a:graphic>
              <a:graphicData uri="http://schemas.openxmlformats.org/drawingml/2006/table">
                <a:tbl>
                  <a:tblPr firstRow="1" firstCol="1" bandRow="1">
                    <a:tableStyleId>{5C22544A-7EE6-4342-B048-85BDC9FD1C3A}</a:tableStyleId>
                  </a:tblPr>
                  <a:tblGrid>
                    <a:gridCol w="791850">
                      <a:extLst>
                        <a:ext uri="{9D8B030D-6E8A-4147-A177-3AD203B41FA5}">
                          <a16:colId xmlns:a16="http://schemas.microsoft.com/office/drawing/2014/main" val="3564744174"/>
                        </a:ext>
                      </a:extLst>
                    </a:gridCol>
                    <a:gridCol w="1104550">
                      <a:extLst>
                        <a:ext uri="{9D8B030D-6E8A-4147-A177-3AD203B41FA5}">
                          <a16:colId xmlns:a16="http://schemas.microsoft.com/office/drawing/2014/main" val="1988800801"/>
                        </a:ext>
                      </a:extLst>
                    </a:gridCol>
                    <a:gridCol w="1208690">
                      <a:extLst>
                        <a:ext uri="{9D8B030D-6E8A-4147-A177-3AD203B41FA5}">
                          <a16:colId xmlns:a16="http://schemas.microsoft.com/office/drawing/2014/main" val="3280207757"/>
                        </a:ext>
                      </a:extLst>
                    </a:gridCol>
                    <a:gridCol w="1100590">
                      <a:extLst>
                        <a:ext uri="{9D8B030D-6E8A-4147-A177-3AD203B41FA5}">
                          <a16:colId xmlns:a16="http://schemas.microsoft.com/office/drawing/2014/main" val="3803282277"/>
                        </a:ext>
                      </a:extLst>
                    </a:gridCol>
                    <a:gridCol w="1164777">
                      <a:extLst>
                        <a:ext uri="{9D8B030D-6E8A-4147-A177-3AD203B41FA5}">
                          <a16:colId xmlns:a16="http://schemas.microsoft.com/office/drawing/2014/main" val="3676708235"/>
                        </a:ext>
                      </a:extLst>
                    </a:gridCol>
                    <a:gridCol w="1308150">
                      <a:extLst>
                        <a:ext uri="{9D8B030D-6E8A-4147-A177-3AD203B41FA5}">
                          <a16:colId xmlns:a16="http://schemas.microsoft.com/office/drawing/2014/main" val="3039694490"/>
                        </a:ext>
                      </a:extLst>
                    </a:gridCol>
                  </a:tblGrid>
                  <a:tr h="749653">
                    <a:tc>
                      <a:txBody>
                        <a:bodyPr/>
                        <a:lstStyle/>
                        <a:p>
                          <a:pPr algn="ctr">
                            <a:lnSpc>
                              <a:spcPct val="115000"/>
                            </a:lnSpc>
                            <a:spcAft>
                              <a:spcPts val="1000"/>
                            </a:spcAft>
                            <a:buNone/>
                          </a:pPr>
                          <a:r>
                            <a:rPr lang="es-CL" sz="1100" dirty="0">
                              <a:effectLst/>
                            </a:rPr>
                            <a:t>Estación</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Media manga</a:t>
                          </a:r>
                        </a:p>
                        <a:p>
                          <a:pPr algn="ctr">
                            <a:lnSpc>
                              <a:spcPct val="115000"/>
                            </a:lnSpc>
                            <a:spcAft>
                              <a:spcPts val="1000"/>
                            </a:spcAft>
                            <a:buNone/>
                          </a:pPr>
                          <a14:m>
                            <m:oMath xmlns:m="http://schemas.openxmlformats.org/officeDocument/2006/math">
                              <m:r>
                                <a:rPr lang="es-CL" sz="1100">
                                  <a:effectLst/>
                                </a:rPr>
                                <m:t>𝑦</m:t>
                              </m:r>
                              <m:d>
                                <m:dPr>
                                  <m:ctrlPr>
                                    <a:rPr lang="es-CL" sz="1100">
                                      <a:effectLst/>
                                    </a:rPr>
                                  </m:ctrlPr>
                                </m:dPr>
                                <m:e>
                                  <m:r>
                                    <a:rPr lang="es-CL" sz="1100">
                                      <a:effectLst/>
                                    </a:rPr>
                                    <m:t>𝑥</m:t>
                                  </m:r>
                                </m:e>
                              </m:d>
                            </m:oMath>
                          </a14:m>
                          <a:r>
                            <a:rPr lang="es-CL" sz="1100" dirty="0">
                              <a:effectLst/>
                            </a:rPr>
                            <a:t> (m)</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Distancia desde L</a:t>
                          </a:r>
                          <a:r>
                            <a:rPr lang="es-CL" sz="1100" baseline="-25000" dirty="0">
                              <a:effectLst/>
                            </a:rPr>
                            <a:t>PR</a:t>
                          </a:r>
                          <a:endParaRPr lang="es-CL" sz="1100" dirty="0">
                            <a:effectLst/>
                          </a:endParaRPr>
                        </a:p>
                        <a:p>
                          <a:pPr algn="ctr">
                            <a:lnSpc>
                              <a:spcPct val="115000"/>
                            </a:lnSpc>
                            <a:spcAft>
                              <a:spcPts val="1000"/>
                            </a:spcAft>
                            <a:buNone/>
                          </a:pPr>
                          <a:r>
                            <a:rPr lang="es-CL" sz="1100" dirty="0">
                              <a:effectLst/>
                            </a:rPr>
                            <a:t>X (m)</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Momento</a:t>
                          </a:r>
                        </a:p>
                        <a:p>
                          <a:pPr algn="ctr">
                            <a:lnSpc>
                              <a:spcPct val="115000"/>
                            </a:lnSpc>
                            <a:spcAft>
                              <a:spcPts val="1000"/>
                            </a:spcAft>
                            <a:buNone/>
                          </a:pPr>
                          <a14:m>
                            <m:oMath xmlns:m="http://schemas.openxmlformats.org/officeDocument/2006/math">
                              <m:r>
                                <a:rPr lang="es-CL" sz="1100">
                                  <a:effectLst/>
                                </a:rPr>
                                <m:t>𝑥</m:t>
                              </m:r>
                              <m:r>
                                <a:rPr lang="es-CL" sz="1100">
                                  <a:effectLst/>
                                </a:rPr>
                                <m:t>×</m:t>
                              </m:r>
                              <m:r>
                                <a:rPr lang="es-CL" sz="1100">
                                  <a:effectLst/>
                                </a:rPr>
                                <m:t>𝑦</m:t>
                              </m:r>
                              <m:d>
                                <m:dPr>
                                  <m:ctrlPr>
                                    <a:rPr lang="es-CL" sz="1100">
                                      <a:effectLst/>
                                    </a:rPr>
                                  </m:ctrlPr>
                                </m:dPr>
                                <m:e>
                                  <m:r>
                                    <a:rPr lang="es-CL" sz="1100">
                                      <a:effectLst/>
                                    </a:rPr>
                                    <m:t>𝑥</m:t>
                                  </m:r>
                                </m:e>
                              </m:d>
                            </m:oMath>
                          </a14:m>
                          <a:r>
                            <a:rPr lang="es-CL" sz="1100" dirty="0">
                              <a:effectLst/>
                            </a:rPr>
                            <a:t> (m</a:t>
                          </a:r>
                          <a:r>
                            <a:rPr lang="es-CL" sz="1100" baseline="30000" dirty="0">
                              <a:effectLst/>
                            </a:rPr>
                            <a:t>2</a:t>
                          </a:r>
                          <a:r>
                            <a:rPr lang="es-CL" sz="1100" dirty="0">
                              <a:effectLst/>
                            </a:rPr>
                            <a:t>)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Multiplicador</a:t>
                          </a:r>
                        </a:p>
                        <a:p>
                          <a:pPr algn="ctr">
                            <a:lnSpc>
                              <a:spcPct val="115000"/>
                            </a:lnSpc>
                            <a:spcAft>
                              <a:spcPts val="1000"/>
                            </a:spcAft>
                            <a:buNone/>
                          </a:pPr>
                          <a:r>
                            <a:rPr lang="es-CL" sz="1100">
                              <a:effectLst/>
                            </a:rPr>
                            <a:t>de Simpson</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Producto del multiplicador por el momento (m</a:t>
                          </a:r>
                          <a:r>
                            <a:rPr lang="es-CL" sz="1100" baseline="30000" dirty="0">
                              <a:effectLst/>
                            </a:rPr>
                            <a:t>2</a:t>
                          </a:r>
                          <a:r>
                            <a:rPr lang="es-CL" sz="1100" dirty="0">
                              <a:effectLst/>
                            </a:rPr>
                            <a:t>)</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12246971"/>
                      </a:ext>
                    </a:extLst>
                  </a:tr>
                  <a:tr h="171489">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0,12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84138" indent="0">
                            <a:lnSpc>
                              <a:spcPct val="115000"/>
                            </a:lnSpc>
                            <a:spcAft>
                              <a:spcPts val="1000"/>
                            </a:spcAft>
                            <a:buNone/>
                          </a:pPr>
                          <a:r>
                            <a:rPr lang="es-CL" sz="1100" dirty="0">
                              <a:effectLst/>
                            </a:rPr>
                            <a:t>24,9(0) =0</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87806612"/>
                      </a:ext>
                    </a:extLst>
                  </a:tr>
                  <a:tr h="171489">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3,94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84138" indent="0">
                            <a:lnSpc>
                              <a:spcPct val="115000"/>
                            </a:lnSpc>
                            <a:spcAft>
                              <a:spcPts val="1000"/>
                            </a:spcAft>
                            <a:buNone/>
                          </a:pPr>
                          <a:r>
                            <a:rPr lang="es-CL" sz="1100" dirty="0">
                              <a:effectLst/>
                            </a:rPr>
                            <a:t>24,9(1) =24,88</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98,03</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392,44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58704331"/>
                      </a:ext>
                    </a:extLst>
                  </a:tr>
                  <a:tr h="171489">
                    <a:tc>
                      <a:txBody>
                        <a:bodyPr/>
                        <a:lstStyle/>
                        <a:p>
                          <a:pPr algn="ctr">
                            <a:lnSpc>
                              <a:spcPct val="115000"/>
                            </a:lnSpc>
                            <a:spcAft>
                              <a:spcPts val="1000"/>
                            </a:spcAft>
                            <a:buNone/>
                          </a:pPr>
                          <a:r>
                            <a:rPr lang="es-CL" sz="1100">
                              <a:effectLst/>
                            </a:rPr>
                            <a:t>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6,40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24,9(2) =49,76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318,46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637,44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06465184"/>
                      </a:ext>
                    </a:extLst>
                  </a:tr>
                  <a:tr h="171489">
                    <a:tc>
                      <a:txBody>
                        <a:bodyPr/>
                        <a:lstStyle/>
                        <a:p>
                          <a:pPr algn="ctr">
                            <a:lnSpc>
                              <a:spcPct val="115000"/>
                            </a:lnSpc>
                            <a:spcAft>
                              <a:spcPts val="1000"/>
                            </a:spcAft>
                            <a:buNone/>
                          </a:pPr>
                          <a:r>
                            <a:rPr lang="es-CL" sz="1100">
                              <a:effectLst/>
                            </a:rPr>
                            <a:t>3</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6,62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24,9(3) =74,64</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494,12</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1.978,04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52541077"/>
                      </a:ext>
                    </a:extLst>
                  </a:tr>
                  <a:tr h="171489">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3,84</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24,9(4) =99,52</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378,16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378,40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38221858"/>
                      </a:ext>
                    </a:extLst>
                  </a:tr>
                  <a:tr h="192551">
                    <a:tc>
                      <a:txBody>
                        <a:bodyPr/>
                        <a:lstStyle/>
                        <a:p>
                          <a:pPr>
                            <a:lnSpc>
                              <a:spcPct val="115000"/>
                            </a:lnSpc>
                            <a:spcAft>
                              <a:spcPts val="1000"/>
                            </a:spcAft>
                            <a:buNone/>
                          </a:pPr>
                          <a:r>
                            <a:rPr lang="es-CL" sz="1100" dirty="0">
                              <a:effectLst/>
                            </a:rPr>
                            <a:t>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dirty="0">
                              <a:effectLst/>
                            </a:rPr>
                            <a:t>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15000"/>
                            </a:lnSpc>
                            <a:spcAft>
                              <a:spcPts val="1000"/>
                            </a:spcAft>
                            <a:buNone/>
                          </a:pPr>
                          <a14:m>
                            <m:oMathPara xmlns:m="http://schemas.openxmlformats.org/officeDocument/2006/math">
                              <m:oMathParaPr>
                                <m:jc m:val="centerGroup"/>
                              </m:oMathParaPr>
                              <m:oMath xmlns:m="http://schemas.openxmlformats.org/officeDocument/2006/math">
                                <m:r>
                                  <a:rPr lang="es-CL" sz="1100" smtClean="0">
                                    <a:effectLst/>
                                  </a:rPr>
                                  <m:t>𝑆𝑢𝑚𝑎</m:t>
                                </m:r>
                                <m:r>
                                  <a:rPr lang="es-CL" sz="1100" smtClean="0">
                                    <a:effectLst/>
                                  </a:rPr>
                                  <m:t>=3.38</m:t>
                                </m:r>
                                <m:r>
                                  <a:rPr lang="es-CL" sz="1100" b="0" i="0" smtClean="0">
                                    <a:effectLst/>
                                    <a:latin typeface="Cambria Math" panose="02040503050406030204" pitchFamily="18" charset="0"/>
                                  </a:rPr>
                                  <m:t>7</m:t>
                                </m:r>
                                <m:r>
                                  <a:rPr lang="es-CL" sz="1100" smtClean="0">
                                    <a:effectLst/>
                                  </a:rPr>
                                  <m:t>,</m:t>
                                </m:r>
                                <m:r>
                                  <a:rPr lang="es-CL" sz="1100" b="0" i="0" smtClean="0">
                                    <a:effectLst/>
                                    <a:latin typeface="Cambria Math" panose="02040503050406030204" pitchFamily="18" charset="0"/>
                                  </a:rPr>
                                  <m:t>66</m:t>
                                </m:r>
                                <m:r>
                                  <a:rPr lang="es-CL" sz="1100" smtClean="0">
                                    <a:effectLst/>
                                  </a:rPr>
                                  <m:t> </m:t>
                                </m:r>
                                <m:sSup>
                                  <m:sSupPr>
                                    <m:ctrlPr>
                                      <a:rPr lang="es-CL" sz="1100">
                                        <a:effectLst/>
                                      </a:rPr>
                                    </m:ctrlPr>
                                  </m:sSupPr>
                                  <m:e>
                                    <m:r>
                                      <a:rPr lang="es-CL" sz="1100">
                                        <a:effectLst/>
                                      </a:rPr>
                                      <m:t>𝑚</m:t>
                                    </m:r>
                                  </m:e>
                                  <m:sup>
                                    <m:r>
                                      <a:rPr lang="es-CL" sz="1100">
                                        <a:effectLst/>
                                      </a:rPr>
                                      <m:t>2</m:t>
                                    </m:r>
                                  </m:sup>
                                </m:sSup>
                              </m:oMath>
                            </m:oMathPara>
                          </a14:m>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s-CL"/>
                        </a:p>
                      </a:txBody>
                      <a:tcPr/>
                    </a:tc>
                    <a:extLst>
                      <a:ext uri="{0D108BD9-81ED-4DB2-BD59-A6C34878D82A}">
                        <a16:rowId xmlns:a16="http://schemas.microsoft.com/office/drawing/2014/main" val="943957194"/>
                      </a:ext>
                    </a:extLst>
                  </a:tr>
                </a:tbl>
              </a:graphicData>
            </a:graphic>
          </p:graphicFrame>
        </mc:Choice>
        <mc:Fallback>
          <p:graphicFrame>
            <p:nvGraphicFramePr>
              <p:cNvPr id="26" name="Tabla 25">
                <a:extLst>
                  <a:ext uri="{FF2B5EF4-FFF2-40B4-BE49-F238E27FC236}">
                    <a16:creationId xmlns:a16="http://schemas.microsoft.com/office/drawing/2014/main" id="{165E4650-283F-6C19-64FD-54E755349B27}"/>
                  </a:ext>
                </a:extLst>
              </p:cNvPr>
              <p:cNvGraphicFramePr>
                <a:graphicFrameLocks noGrp="1"/>
              </p:cNvGraphicFramePr>
              <p:nvPr>
                <p:extLst>
                  <p:ext uri="{D42A27DB-BD31-4B8C-83A1-F6EECF244321}">
                    <p14:modId xmlns:p14="http://schemas.microsoft.com/office/powerpoint/2010/main" val="3695473909"/>
                  </p:ext>
                </p:extLst>
              </p:nvPr>
            </p:nvGraphicFramePr>
            <p:xfrm>
              <a:off x="4885540" y="4278985"/>
              <a:ext cx="6678607" cy="1979016"/>
            </p:xfrm>
            <a:graphic>
              <a:graphicData uri="http://schemas.openxmlformats.org/drawingml/2006/table">
                <a:tbl>
                  <a:tblPr firstRow="1" firstCol="1" bandRow="1">
                    <a:tableStyleId>{5C22544A-7EE6-4342-B048-85BDC9FD1C3A}</a:tableStyleId>
                  </a:tblPr>
                  <a:tblGrid>
                    <a:gridCol w="791850">
                      <a:extLst>
                        <a:ext uri="{9D8B030D-6E8A-4147-A177-3AD203B41FA5}">
                          <a16:colId xmlns:a16="http://schemas.microsoft.com/office/drawing/2014/main" val="3564744174"/>
                        </a:ext>
                      </a:extLst>
                    </a:gridCol>
                    <a:gridCol w="1104550">
                      <a:extLst>
                        <a:ext uri="{9D8B030D-6E8A-4147-A177-3AD203B41FA5}">
                          <a16:colId xmlns:a16="http://schemas.microsoft.com/office/drawing/2014/main" val="1988800801"/>
                        </a:ext>
                      </a:extLst>
                    </a:gridCol>
                    <a:gridCol w="1208690">
                      <a:extLst>
                        <a:ext uri="{9D8B030D-6E8A-4147-A177-3AD203B41FA5}">
                          <a16:colId xmlns:a16="http://schemas.microsoft.com/office/drawing/2014/main" val="3280207757"/>
                        </a:ext>
                      </a:extLst>
                    </a:gridCol>
                    <a:gridCol w="1100590">
                      <a:extLst>
                        <a:ext uri="{9D8B030D-6E8A-4147-A177-3AD203B41FA5}">
                          <a16:colId xmlns:a16="http://schemas.microsoft.com/office/drawing/2014/main" val="3803282277"/>
                        </a:ext>
                      </a:extLst>
                    </a:gridCol>
                    <a:gridCol w="1164777">
                      <a:extLst>
                        <a:ext uri="{9D8B030D-6E8A-4147-A177-3AD203B41FA5}">
                          <a16:colId xmlns:a16="http://schemas.microsoft.com/office/drawing/2014/main" val="3676708235"/>
                        </a:ext>
                      </a:extLst>
                    </a:gridCol>
                    <a:gridCol w="1308150">
                      <a:extLst>
                        <a:ext uri="{9D8B030D-6E8A-4147-A177-3AD203B41FA5}">
                          <a16:colId xmlns:a16="http://schemas.microsoft.com/office/drawing/2014/main" val="3039694490"/>
                        </a:ext>
                      </a:extLst>
                    </a:gridCol>
                  </a:tblGrid>
                  <a:tr h="749653">
                    <a:tc>
                      <a:txBody>
                        <a:bodyPr/>
                        <a:lstStyle/>
                        <a:p>
                          <a:pPr algn="ctr">
                            <a:lnSpc>
                              <a:spcPct val="115000"/>
                            </a:lnSpc>
                            <a:spcAft>
                              <a:spcPts val="1000"/>
                            </a:spcAft>
                            <a:buNone/>
                          </a:pPr>
                          <a:r>
                            <a:rPr lang="es-CL" sz="1100" dirty="0">
                              <a:effectLst/>
                            </a:rPr>
                            <a:t>Estación</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endParaRPr lang="es-CL"/>
                        </a:p>
                      </a:txBody>
                      <a:tcPr marL="68580" marR="68580" marT="0" marB="0" anchor="ctr">
                        <a:blipFill>
                          <a:blip r:embed="rId9"/>
                          <a:stretch>
                            <a:fillRect l="-72376" t="-813" r="-436464" b="-166667"/>
                          </a:stretch>
                        </a:blipFill>
                      </a:tcPr>
                    </a:tc>
                    <a:tc>
                      <a:txBody>
                        <a:bodyPr/>
                        <a:lstStyle/>
                        <a:p>
                          <a:pPr algn="ctr">
                            <a:lnSpc>
                              <a:spcPct val="115000"/>
                            </a:lnSpc>
                            <a:spcAft>
                              <a:spcPts val="1000"/>
                            </a:spcAft>
                            <a:buNone/>
                          </a:pPr>
                          <a:r>
                            <a:rPr lang="es-CL" sz="1100" dirty="0">
                              <a:effectLst/>
                            </a:rPr>
                            <a:t>Distancia desde L</a:t>
                          </a:r>
                          <a:r>
                            <a:rPr lang="es-CL" sz="1100" baseline="-25000" dirty="0">
                              <a:effectLst/>
                            </a:rPr>
                            <a:t>PR</a:t>
                          </a:r>
                          <a:endParaRPr lang="es-CL" sz="1100" dirty="0">
                            <a:effectLst/>
                          </a:endParaRPr>
                        </a:p>
                        <a:p>
                          <a:pPr algn="ctr">
                            <a:lnSpc>
                              <a:spcPct val="115000"/>
                            </a:lnSpc>
                            <a:spcAft>
                              <a:spcPts val="1000"/>
                            </a:spcAft>
                            <a:buNone/>
                          </a:pPr>
                          <a:r>
                            <a:rPr lang="es-CL" sz="1100" dirty="0">
                              <a:effectLst/>
                            </a:rPr>
                            <a:t>X (m)</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endParaRPr lang="es-CL"/>
                        </a:p>
                      </a:txBody>
                      <a:tcPr marL="68580" marR="68580" marT="0" marB="0" anchor="ctr">
                        <a:blipFill>
                          <a:blip r:embed="rId9"/>
                          <a:stretch>
                            <a:fillRect l="-282320" t="-813" r="-226519" b="-166667"/>
                          </a:stretch>
                        </a:blipFill>
                      </a:tcPr>
                    </a:tc>
                    <a:tc>
                      <a:txBody>
                        <a:bodyPr/>
                        <a:lstStyle/>
                        <a:p>
                          <a:pPr algn="ctr">
                            <a:lnSpc>
                              <a:spcPct val="115000"/>
                            </a:lnSpc>
                            <a:spcAft>
                              <a:spcPts val="1000"/>
                            </a:spcAft>
                            <a:buNone/>
                          </a:pPr>
                          <a:r>
                            <a:rPr lang="es-CL" sz="1100">
                              <a:effectLst/>
                            </a:rPr>
                            <a:t>Multiplicador</a:t>
                          </a:r>
                        </a:p>
                        <a:p>
                          <a:pPr algn="ctr">
                            <a:lnSpc>
                              <a:spcPct val="115000"/>
                            </a:lnSpc>
                            <a:spcAft>
                              <a:spcPts val="1000"/>
                            </a:spcAft>
                            <a:buNone/>
                          </a:pPr>
                          <a:r>
                            <a:rPr lang="es-CL" sz="1100">
                              <a:effectLst/>
                            </a:rPr>
                            <a:t>de Simpson</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Producto del multiplicador por el momento (m</a:t>
                          </a:r>
                          <a:r>
                            <a:rPr lang="es-CL" sz="1100" baseline="30000" dirty="0">
                              <a:effectLst/>
                            </a:rPr>
                            <a:t>2</a:t>
                          </a:r>
                          <a:r>
                            <a:rPr lang="es-CL" sz="1100" dirty="0">
                              <a:effectLst/>
                            </a:rPr>
                            <a:t>)</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12246971"/>
                      </a:ext>
                    </a:extLst>
                  </a:tr>
                  <a:tr h="181039">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0,12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84138" indent="0">
                            <a:lnSpc>
                              <a:spcPct val="115000"/>
                            </a:lnSpc>
                            <a:spcAft>
                              <a:spcPts val="1000"/>
                            </a:spcAft>
                            <a:buNone/>
                          </a:pPr>
                          <a:r>
                            <a:rPr lang="es-CL" sz="1100" dirty="0">
                              <a:effectLst/>
                            </a:rPr>
                            <a:t>24,9(0) =0</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87806612"/>
                      </a:ext>
                    </a:extLst>
                  </a:tr>
                  <a:tr h="181039">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3,94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84138" indent="0">
                            <a:lnSpc>
                              <a:spcPct val="115000"/>
                            </a:lnSpc>
                            <a:spcAft>
                              <a:spcPts val="1000"/>
                            </a:spcAft>
                            <a:buNone/>
                          </a:pPr>
                          <a:r>
                            <a:rPr lang="es-CL" sz="1100" dirty="0">
                              <a:effectLst/>
                            </a:rPr>
                            <a:t>24,9(1) =24,88</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98,03</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392,44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58704331"/>
                      </a:ext>
                    </a:extLst>
                  </a:tr>
                  <a:tr h="181039">
                    <a:tc>
                      <a:txBody>
                        <a:bodyPr/>
                        <a:lstStyle/>
                        <a:p>
                          <a:pPr algn="ctr">
                            <a:lnSpc>
                              <a:spcPct val="115000"/>
                            </a:lnSpc>
                            <a:spcAft>
                              <a:spcPts val="1000"/>
                            </a:spcAft>
                            <a:buNone/>
                          </a:pPr>
                          <a:r>
                            <a:rPr lang="es-CL" sz="1100">
                              <a:effectLst/>
                            </a:rPr>
                            <a:t>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6,40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24,9(2) =49,76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318,46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637,44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06465184"/>
                      </a:ext>
                    </a:extLst>
                  </a:tr>
                  <a:tr h="181039">
                    <a:tc>
                      <a:txBody>
                        <a:bodyPr/>
                        <a:lstStyle/>
                        <a:p>
                          <a:pPr algn="ctr">
                            <a:lnSpc>
                              <a:spcPct val="115000"/>
                            </a:lnSpc>
                            <a:spcAft>
                              <a:spcPts val="1000"/>
                            </a:spcAft>
                            <a:buNone/>
                          </a:pPr>
                          <a:r>
                            <a:rPr lang="es-CL" sz="1100">
                              <a:effectLst/>
                            </a:rPr>
                            <a:t>3</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6,62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24,9(3) =74,64</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494,12</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1.978,04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52541077"/>
                      </a:ext>
                    </a:extLst>
                  </a:tr>
                  <a:tr h="181039">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3,84</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24,9(4) =99,52</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378,16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378,40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38221858"/>
                      </a:ext>
                    </a:extLst>
                  </a:tr>
                  <a:tr h="324168">
                    <a:tc>
                      <a:txBody>
                        <a:bodyPr/>
                        <a:lstStyle/>
                        <a:p>
                          <a:pPr>
                            <a:lnSpc>
                              <a:spcPct val="115000"/>
                            </a:lnSpc>
                            <a:spcAft>
                              <a:spcPts val="1000"/>
                            </a:spcAft>
                            <a:buNone/>
                          </a:pPr>
                          <a:r>
                            <a:rPr lang="es-CL" sz="1100" dirty="0">
                              <a:effectLst/>
                            </a:rPr>
                            <a:t>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dirty="0">
                              <a:effectLst/>
                            </a:rPr>
                            <a:t>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endParaRPr lang="es-CL"/>
                        </a:p>
                      </a:txBody>
                      <a:tcPr marL="68580" marR="68580" marT="0" marB="0">
                        <a:blipFill>
                          <a:blip r:embed="rId9"/>
                          <a:stretch>
                            <a:fillRect l="-170443" t="-516981" r="-985" b="-3774"/>
                          </a:stretch>
                        </a:blipFill>
                      </a:tcPr>
                    </a:tc>
                    <a:tc hMerge="1">
                      <a:txBody>
                        <a:bodyPr/>
                        <a:lstStyle/>
                        <a:p>
                          <a:endParaRPr lang="es-CL"/>
                        </a:p>
                      </a:txBody>
                      <a:tcPr/>
                    </a:tc>
                    <a:extLst>
                      <a:ext uri="{0D108BD9-81ED-4DB2-BD59-A6C34878D82A}">
                        <a16:rowId xmlns:a16="http://schemas.microsoft.com/office/drawing/2014/main" val="943957194"/>
                      </a:ext>
                    </a:extLst>
                  </a:tr>
                </a:tbl>
              </a:graphicData>
            </a:graphic>
          </p:graphicFrame>
        </mc:Fallback>
      </mc:AlternateContent>
    </p:spTree>
    <p:extLst>
      <p:ext uri="{BB962C8B-B14F-4D97-AF65-F5344CB8AC3E}">
        <p14:creationId xmlns:p14="http://schemas.microsoft.com/office/powerpoint/2010/main" val="27424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P spid="20" grpId="0"/>
      <p:bldP spid="28" grpId="0"/>
      <p:bldP spid="12" grpId="0"/>
      <p:bldP spid="16" grpId="0"/>
      <p:bldP spid="19" grpId="0"/>
      <p:bldP spid="2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F123CF-1679-ACB4-8273-837AC8CE570D}"/>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3F668F97-BF94-1429-5E81-BAF01C76ACD4}"/>
              </a:ext>
            </a:extLst>
          </p:cNvPr>
          <p:cNvSpPr>
            <a:spLocks noGrp="1"/>
          </p:cNvSpPr>
          <p:nvPr>
            <p:ph type="title"/>
          </p:nvPr>
        </p:nvSpPr>
        <p:spPr>
          <a:xfrm>
            <a:off x="612648" y="462152"/>
            <a:ext cx="10653578" cy="1132258"/>
          </a:xfrm>
        </p:spPr>
        <p:txBody>
          <a:bodyPr/>
          <a:lstStyle/>
          <a:p>
            <a:r>
              <a:rPr lang="es-CL" dirty="0"/>
              <a:t>Ejercicios – Centro de flotación longitudinal </a:t>
            </a:r>
            <a:r>
              <a:rPr lang="es-CL" b="0" dirty="0"/>
              <a:t>(continuación)</a:t>
            </a:r>
          </a:p>
        </p:txBody>
      </p:sp>
      <p:cxnSp>
        <p:nvCxnSpPr>
          <p:cNvPr id="4" name="Straight Arrow Connector 4">
            <a:extLst>
              <a:ext uri="{FF2B5EF4-FFF2-40B4-BE49-F238E27FC236}">
                <a16:creationId xmlns:a16="http://schemas.microsoft.com/office/drawing/2014/main" id="{75A10139-CE4A-0AFE-DE2F-F6952AC4905C}"/>
              </a:ext>
            </a:extLst>
          </p:cNvPr>
          <p:cNvCxnSpPr>
            <a:cxnSpLocks/>
          </p:cNvCxnSpPr>
          <p:nvPr/>
        </p:nvCxnSpPr>
        <p:spPr>
          <a:xfrm>
            <a:off x="0" y="1440160"/>
            <a:ext cx="12192000" cy="0"/>
          </a:xfrm>
          <a:prstGeom prst="straightConnector1">
            <a:avLst/>
          </a:prstGeom>
          <a:ln w="28575">
            <a:solidFill>
              <a:srgbClr val="002453"/>
            </a:solidFill>
          </a:ln>
        </p:spPr>
        <p:style>
          <a:lnRef idx="1">
            <a:schemeClr val="accent1"/>
          </a:lnRef>
          <a:fillRef idx="0">
            <a:schemeClr val="accent1"/>
          </a:fillRef>
          <a:effectRef idx="0">
            <a:schemeClr val="accent1"/>
          </a:effectRef>
          <a:fontRef idx="minor">
            <a:schemeClr val="tx1"/>
          </a:fontRef>
        </p:style>
      </p:cxnSp>
      <p:sp>
        <p:nvSpPr>
          <p:cNvPr id="5" name="Content Placeholder 7">
            <a:extLst>
              <a:ext uri="{FF2B5EF4-FFF2-40B4-BE49-F238E27FC236}">
                <a16:creationId xmlns:a16="http://schemas.microsoft.com/office/drawing/2014/main" id="{D5A08D60-581C-41AA-8E66-EBEEE68EC8BB}"/>
              </a:ext>
            </a:extLst>
          </p:cNvPr>
          <p:cNvSpPr txBox="1">
            <a:spLocks/>
          </p:cNvSpPr>
          <p:nvPr/>
        </p:nvSpPr>
        <p:spPr>
          <a:xfrm>
            <a:off x="338126" y="1402496"/>
            <a:ext cx="5197596" cy="392157"/>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CL" sz="1600" u="sng" noProof="0" dirty="0">
                <a:solidFill>
                  <a:srgbClr val="002453"/>
                </a:solidFill>
              </a:rPr>
              <a:t>Solución:</a:t>
            </a:r>
            <a:r>
              <a:rPr lang="es-CL" sz="1600" noProof="0" dirty="0">
                <a:solidFill>
                  <a:srgbClr val="002453"/>
                </a:solidFill>
              </a:rPr>
              <a:t> </a:t>
            </a:r>
          </a:p>
          <a:p>
            <a:endParaRPr lang="en-US" dirty="0">
              <a:solidFill>
                <a:srgbClr val="002453"/>
              </a:solidFill>
            </a:endParaRPr>
          </a:p>
        </p:txBody>
      </p:sp>
      <p:sp>
        <p:nvSpPr>
          <p:cNvPr id="22" name="CuadroTexto 21">
            <a:extLst>
              <a:ext uri="{FF2B5EF4-FFF2-40B4-BE49-F238E27FC236}">
                <a16:creationId xmlns:a16="http://schemas.microsoft.com/office/drawing/2014/main" id="{3878E541-9048-650F-50D1-4410B882A9DE}"/>
              </a:ext>
            </a:extLst>
          </p:cNvPr>
          <p:cNvSpPr txBox="1"/>
          <p:nvPr/>
        </p:nvSpPr>
        <p:spPr>
          <a:xfrm>
            <a:off x="6795484" y="5563418"/>
            <a:ext cx="5159487" cy="646331"/>
          </a:xfrm>
          <a:prstGeom prst="rect">
            <a:avLst/>
          </a:prstGeom>
          <a:noFill/>
        </p:spPr>
        <p:txBody>
          <a:bodyPr wrap="square" rtlCol="0">
            <a:spAutoFit/>
          </a:bodyPr>
          <a:lstStyle/>
          <a:p>
            <a:r>
              <a:rPr lang="es-CL" dirty="0"/>
              <a:t>LCF está a 7,7 metros a popa de la cuaderna maestra</a:t>
            </a:r>
            <a:endParaRPr lang="es-CL" baseline="30000" dirty="0"/>
          </a:p>
        </p:txBody>
      </p:sp>
      <p:sp>
        <p:nvSpPr>
          <p:cNvPr id="28" name="CuadroTexto 27">
            <a:extLst>
              <a:ext uri="{FF2B5EF4-FFF2-40B4-BE49-F238E27FC236}">
                <a16:creationId xmlns:a16="http://schemas.microsoft.com/office/drawing/2014/main" id="{87FBC42C-A805-99BD-C718-44C42265E6A1}"/>
              </a:ext>
            </a:extLst>
          </p:cNvPr>
          <p:cNvSpPr txBox="1"/>
          <p:nvPr/>
        </p:nvSpPr>
        <p:spPr>
          <a:xfrm>
            <a:off x="237029" y="1903173"/>
            <a:ext cx="7588468" cy="392159"/>
          </a:xfrm>
          <a:prstGeom prst="rect">
            <a:avLst/>
          </a:prstGeom>
          <a:noFill/>
        </p:spPr>
        <p:txBody>
          <a:bodyPr wrap="square">
            <a:spAutoFit/>
          </a:bodyPr>
          <a:lstStyle/>
          <a:p>
            <a:pPr>
              <a:lnSpc>
                <a:spcPct val="115000"/>
              </a:lnSpc>
              <a:spcAft>
                <a:spcPts val="1000"/>
              </a:spcAft>
            </a:pPr>
            <a:r>
              <a:rPr lang="es-CL" sz="1800" u="sng" dirty="0">
                <a:effectLst/>
                <a:latin typeface="Calibri" panose="020F0502020204030204" pitchFamily="34" charset="0"/>
                <a:ea typeface="Calibri" panose="020F0502020204030204" pitchFamily="34" charset="0"/>
                <a:cs typeface="Times New Roman" panose="02020603050405020304" pitchFamily="18" charset="0"/>
              </a:rPr>
              <a:t>Sustituyendo los de números y generando respuesta: Línea flotación de 4,88 m</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n 5">
            <a:extLst>
              <a:ext uri="{FF2B5EF4-FFF2-40B4-BE49-F238E27FC236}">
                <a16:creationId xmlns:a16="http://schemas.microsoft.com/office/drawing/2014/main" id="{A7B94D70-741A-CE6A-AFD1-0FC1EF3736F2}"/>
              </a:ext>
            </a:extLst>
          </p:cNvPr>
          <p:cNvPicPr>
            <a:picLocks noChangeAspect="1"/>
          </p:cNvPicPr>
          <p:nvPr/>
        </p:nvPicPr>
        <p:blipFill>
          <a:blip r:embed="rId3"/>
          <a:stretch>
            <a:fillRect/>
          </a:stretch>
        </p:blipFill>
        <p:spPr>
          <a:xfrm>
            <a:off x="6298580" y="1476457"/>
            <a:ext cx="5753903" cy="1733792"/>
          </a:xfrm>
          <a:prstGeom prst="rect">
            <a:avLst/>
          </a:prstGeom>
        </p:spPr>
      </p:pic>
      <mc:AlternateContent xmlns:mc="http://schemas.openxmlformats.org/markup-compatibility/2006">
        <mc:Choice xmlns:a14="http://schemas.microsoft.com/office/drawing/2010/main" Requires="a14">
          <p:sp>
            <p:nvSpPr>
              <p:cNvPr id="7" name="CuadroTexto 6">
                <a:extLst>
                  <a:ext uri="{FF2B5EF4-FFF2-40B4-BE49-F238E27FC236}">
                    <a16:creationId xmlns:a16="http://schemas.microsoft.com/office/drawing/2014/main" id="{2F7510A4-7A01-2528-5AFA-DD9AF356989D}"/>
                  </a:ext>
                </a:extLst>
              </p:cNvPr>
              <p:cNvSpPr txBox="1"/>
              <p:nvPr/>
            </p:nvSpPr>
            <p:spPr>
              <a:xfrm>
                <a:off x="237029" y="5307720"/>
                <a:ext cx="6043448" cy="1299523"/>
              </a:xfrm>
              <a:prstGeom prst="rect">
                <a:avLst/>
              </a:prstGeom>
              <a:noFill/>
            </p:spPr>
            <p:txBody>
              <a:bodyPr wrap="square">
                <a:spAutoFit/>
              </a:bodyPr>
              <a:lstStyle/>
              <a:p>
                <a:pPr algn="just">
                  <a:lnSpc>
                    <a:spcPct val="115000"/>
                  </a:lnSpc>
                  <a:spcBef>
                    <a:spcPts val="300"/>
                  </a:spcBef>
                  <a:spcAft>
                    <a:spcPts val="1000"/>
                  </a:spcAft>
                  <a:buNone/>
                </a:pPr>
                <a14:m>
                  <m:oMathPara xmlns:m="http://schemas.openxmlformats.org/officeDocument/2006/math">
                    <m:oMathParaPr>
                      <m:jc m:val="centerGroup"/>
                    </m:oMathParaPr>
                    <m:oMath xmlns:m="http://schemas.openxmlformats.org/officeDocument/2006/math">
                      <m:r>
                        <m:rPr>
                          <m:sty m:val="p"/>
                        </m:rPr>
                        <a:rPr lang="es-CL" sz="1800" smtClean="0">
                          <a:effectLst/>
                          <a:latin typeface="Cambria Math" panose="02040503050406030204" pitchFamily="18" charset="0"/>
                          <a:ea typeface="Calibri" panose="020F0502020204030204" pitchFamily="34" charset="0"/>
                          <a:cs typeface="Times New Roman" panose="02020603050405020304" pitchFamily="18" charset="0"/>
                        </a:rPr>
                        <m:t>LCF</m:t>
                      </m:r>
                      <m:r>
                        <a:rPr lang="es-CL" sz="1800" smtClean="0">
                          <a:effectLst/>
                          <a:latin typeface="Cambria Math" panose="02040503050406030204" pitchFamily="18" charset="0"/>
                          <a:ea typeface="Calibri" panose="020F0502020204030204" pitchFamily="34" charset="0"/>
                          <a:cs typeface="Times New Roman" panose="02020603050405020304" pitchFamily="18" charset="0"/>
                        </a:rPr>
                        <m:t>=</m:t>
                      </m:r>
                      <m:f>
                        <m:f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s-CL" sz="1800">
                              <a:effectLst/>
                              <a:latin typeface="Cambria Math" panose="02040503050406030204" pitchFamily="18" charset="0"/>
                              <a:ea typeface="Calibri" panose="020F0502020204030204" pitchFamily="34" charset="0"/>
                              <a:cs typeface="Times New Roman" panose="02020603050405020304" pitchFamily="18" charset="0"/>
                            </a:rPr>
                            <m:t>2</m:t>
                          </m:r>
                        </m:num>
                        <m:den>
                          <m:r>
                            <a:rPr lang="es-CL" sz="1800">
                              <a:effectLst/>
                              <a:latin typeface="Cambria Math" panose="02040503050406030204" pitchFamily="18" charset="0"/>
                              <a:ea typeface="Calibri" panose="020F0502020204030204" pitchFamily="34" charset="0"/>
                              <a:cs typeface="Times New Roman" panose="02020603050405020304" pitchFamily="18" charset="0"/>
                            </a:rPr>
                            <m:t>97</m:t>
                          </m:r>
                          <m:r>
                            <a:rPr lang="es-CL" sz="1800" b="0" i="0" smtClean="0">
                              <a:effectLst/>
                              <a:latin typeface="Cambria Math" panose="02040503050406030204" pitchFamily="18" charset="0"/>
                              <a:ea typeface="Calibri" panose="020F0502020204030204" pitchFamily="34" charset="0"/>
                              <a:cs typeface="Times New Roman" panose="02020603050405020304" pitchFamily="18" charset="0"/>
                            </a:rPr>
                            <m:t>8</m:t>
                          </m:r>
                          <m:r>
                            <a:rPr lang="es-CL" sz="1800">
                              <a:effectLst/>
                              <a:latin typeface="Cambria Math" panose="02040503050406030204" pitchFamily="18" charset="0"/>
                              <a:ea typeface="Calibri" panose="020F0502020204030204" pitchFamily="34" charset="0"/>
                              <a:cs typeface="Times New Roman" panose="02020603050405020304" pitchFamily="18" charset="0"/>
                            </a:rPr>
                            <m:t>,6</m:t>
                          </m:r>
                          <m:r>
                            <a:rPr lang="es-CL" sz="1800" b="0" i="0" smtClean="0">
                              <a:effectLst/>
                              <a:latin typeface="Cambria Math" panose="02040503050406030204" pitchFamily="18" charset="0"/>
                              <a:ea typeface="Calibri" panose="020F0502020204030204" pitchFamily="34" charset="0"/>
                              <a:cs typeface="Times New Roman" panose="02020603050405020304" pitchFamily="18" charset="0"/>
                            </a:rPr>
                            <m:t>1</m:t>
                          </m:r>
                          <m:sSup>
                            <m:sSup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sSupPr>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m</m:t>
                              </m:r>
                            </m:e>
                            <m:sup>
                              <m:r>
                                <a:rPr lang="es-CL" sz="1800">
                                  <a:effectLst/>
                                  <a:latin typeface="Cambria Math" panose="02040503050406030204" pitchFamily="18" charset="0"/>
                                  <a:ea typeface="Calibri" panose="020F0502020204030204" pitchFamily="34" charset="0"/>
                                  <a:cs typeface="Times New Roman" panose="02020603050405020304" pitchFamily="18" charset="0"/>
                                </a:rPr>
                                <m:t>2</m:t>
                              </m:r>
                            </m:sup>
                          </m:sSup>
                        </m:den>
                      </m:f>
                      <m:r>
                        <a:rPr lang="es-CL" sz="1800">
                          <a:effectLst/>
                          <a:latin typeface="Cambria Math" panose="02040503050406030204" pitchFamily="18" charset="0"/>
                          <a:ea typeface="Calibri" panose="020F0502020204030204" pitchFamily="34" charset="0"/>
                          <a:cs typeface="Times New Roman" panose="02020603050405020304" pitchFamily="18" charset="0"/>
                        </a:rPr>
                        <m:t>×</m:t>
                      </m:r>
                      <m:f>
                        <m:f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s-CL" sz="1800">
                              <a:effectLst/>
                              <a:latin typeface="Cambria Math" panose="02040503050406030204" pitchFamily="18" charset="0"/>
                              <a:ea typeface="Calibri" panose="020F0502020204030204" pitchFamily="34" charset="0"/>
                              <a:cs typeface="Times New Roman" panose="02020603050405020304" pitchFamily="18" charset="0"/>
                            </a:rPr>
                            <m:t>1</m:t>
                          </m:r>
                        </m:num>
                        <m:den>
                          <m:r>
                            <a:rPr lang="es-CL" sz="1800">
                              <a:effectLst/>
                              <a:latin typeface="Cambria Math" panose="02040503050406030204" pitchFamily="18" charset="0"/>
                              <a:ea typeface="Calibri" panose="020F0502020204030204" pitchFamily="34" charset="0"/>
                              <a:cs typeface="Times New Roman" panose="02020603050405020304" pitchFamily="18" charset="0"/>
                            </a:rPr>
                            <m:t>3</m:t>
                          </m:r>
                        </m:den>
                      </m:f>
                      <m:r>
                        <a:rPr lang="es-CL" sz="1800">
                          <a:effectLst/>
                          <a:latin typeface="Cambria Math" panose="02040503050406030204" pitchFamily="18" charset="0"/>
                          <a:ea typeface="Calibri" panose="020F0502020204030204" pitchFamily="34" charset="0"/>
                          <a:cs typeface="Times New Roman" panose="02020603050405020304" pitchFamily="18" charset="0"/>
                        </a:rPr>
                        <m:t>×24,88</m:t>
                      </m:r>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m</m:t>
                      </m:r>
                      <m:r>
                        <a:rPr lang="es-CL" sz="1800">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dPr>
                        <m:e>
                          <m:r>
                            <a:rPr lang="es-CL" sz="1800">
                              <a:effectLst/>
                              <a:latin typeface="Cambria Math" panose="02040503050406030204" pitchFamily="18" charset="0"/>
                              <a:ea typeface="Calibri" panose="020F0502020204030204" pitchFamily="34" charset="0"/>
                              <a:cs typeface="Times New Roman" panose="02020603050405020304" pitchFamily="18" charset="0"/>
                            </a:rPr>
                            <m:t>3,38</m:t>
                          </m:r>
                          <m:r>
                            <a:rPr lang="es-CL" sz="1800" b="0" i="0" smtClean="0">
                              <a:effectLst/>
                              <a:latin typeface="Cambria Math" panose="02040503050406030204" pitchFamily="18" charset="0"/>
                              <a:ea typeface="Calibri" panose="020F0502020204030204" pitchFamily="34" charset="0"/>
                              <a:cs typeface="Times New Roman" panose="02020603050405020304" pitchFamily="18" charset="0"/>
                            </a:rPr>
                            <m:t>7</m:t>
                          </m:r>
                          <m:r>
                            <a:rPr lang="es-CL" sz="1800">
                              <a:effectLst/>
                              <a:latin typeface="Cambria Math" panose="02040503050406030204" pitchFamily="18" charset="0"/>
                              <a:ea typeface="Calibri" panose="020F0502020204030204" pitchFamily="34" charset="0"/>
                              <a:cs typeface="Times New Roman" panose="02020603050405020304" pitchFamily="18" charset="0"/>
                            </a:rPr>
                            <m:t>,</m:t>
                          </m:r>
                          <m:r>
                            <a:rPr lang="es-CL" sz="1800" b="0" i="0" smtClean="0">
                              <a:effectLst/>
                              <a:latin typeface="Cambria Math" panose="02040503050406030204" pitchFamily="18" charset="0"/>
                              <a:ea typeface="Calibri" panose="020F0502020204030204" pitchFamily="34" charset="0"/>
                              <a:cs typeface="Times New Roman" panose="02020603050405020304" pitchFamily="18" charset="0"/>
                            </a:rPr>
                            <m:t>66</m:t>
                          </m:r>
                          <m:r>
                            <a:rPr lang="es-CL" sz="1800">
                              <a:effectLst/>
                              <a:latin typeface="Cambria Math" panose="02040503050406030204" pitchFamily="18" charset="0"/>
                              <a:ea typeface="Calibri" panose="020F0502020204030204" pitchFamily="34" charset="0"/>
                              <a:cs typeface="Times New Roman" panose="02020603050405020304" pitchFamily="18" charset="0"/>
                            </a:rPr>
                            <m:t> </m:t>
                          </m:r>
                          <m:sSup>
                            <m:sSupPr>
                              <m:ctrlPr>
                                <a:rPr lang="es-CL" sz="1800" i="1">
                                  <a:effectLst/>
                                  <a:latin typeface="Cambria Math" panose="02040503050406030204" pitchFamily="18" charset="0"/>
                                  <a:ea typeface="Calibri" panose="020F0502020204030204" pitchFamily="34" charset="0"/>
                                  <a:cs typeface="Times New Roman" panose="02020603050405020304" pitchFamily="18" charset="0"/>
                                </a:rPr>
                              </m:ctrlPr>
                            </m:sSupPr>
                            <m:e>
                              <m:r>
                                <m:rPr>
                                  <m:sty m:val="p"/>
                                </m:rPr>
                                <a:rPr lang="es-CL" sz="1800">
                                  <a:effectLst/>
                                  <a:latin typeface="Cambria Math" panose="02040503050406030204" pitchFamily="18" charset="0"/>
                                  <a:ea typeface="Calibri" panose="020F0502020204030204" pitchFamily="34" charset="0"/>
                                  <a:cs typeface="Times New Roman" panose="02020603050405020304" pitchFamily="18" charset="0"/>
                                </a:rPr>
                                <m:t>m</m:t>
                              </m:r>
                            </m:e>
                            <m:sup>
                              <m:r>
                                <a:rPr lang="es-CL" sz="1800">
                                  <a:effectLst/>
                                  <a:latin typeface="Cambria Math" panose="02040503050406030204" pitchFamily="18" charset="0"/>
                                  <a:ea typeface="Calibri" panose="020F0502020204030204" pitchFamily="34" charset="0"/>
                                  <a:cs typeface="Times New Roman" panose="02020603050405020304" pitchFamily="18" charset="0"/>
                                </a:rPr>
                                <m:t>2</m:t>
                              </m:r>
                            </m:sup>
                          </m:sSup>
                        </m:e>
                      </m:d>
                    </m:oMath>
                  </m:oMathPara>
                </a14:m>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300"/>
                  </a:spcBef>
                  <a:spcAft>
                    <a:spcPts val="1000"/>
                  </a:spcAft>
                </a:pPr>
                <a14:m>
                  <m:oMathPara xmlns:m="http://schemas.openxmlformats.org/officeDocument/2006/math">
                    <m:oMathParaPr>
                      <m:jc m:val="centerGroup"/>
                    </m:oMathParaPr>
                    <m:oMath xmlns:m="http://schemas.openxmlformats.org/officeDocument/2006/math">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𝐿𝐶𝐹</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=57,42 </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𝑚𝑒𝑡𝑟𝑜𝑠</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 </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 </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𝑝𝑜𝑝𝑎</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 </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𝑑𝑒</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 </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𝑙𝑎</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 </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𝑝𝑒𝑟𝑝𝑒𝑛𝑑𝑖𝑐𝑢𝑙𝑎𝑟</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 </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𝑑𝑒</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 </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𝑝𝑟𝑜𝑎</m:t>
                      </m:r>
                      <m:r>
                        <a:rPr lang="es-CL" sz="1800" i="1">
                          <a:effectLst/>
                          <a:latin typeface="Cambria Math" panose="02040503050406030204" pitchFamily="18" charset="0"/>
                          <a:ea typeface="Times New Roman" panose="02020603050405020304" pitchFamily="18" charset="0"/>
                          <a:cs typeface="Times New Roman" panose="02020603050405020304" pitchFamily="18" charset="0"/>
                        </a:rPr>
                        <m:t> </m:t>
                      </m:r>
                    </m:oMath>
                  </m:oMathPara>
                </a14:m>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7" name="CuadroTexto 6">
                <a:extLst>
                  <a:ext uri="{FF2B5EF4-FFF2-40B4-BE49-F238E27FC236}">
                    <a16:creationId xmlns:a16="http://schemas.microsoft.com/office/drawing/2014/main" id="{2F7510A4-7A01-2528-5AFA-DD9AF356989D}"/>
                  </a:ext>
                </a:extLst>
              </p:cNvPr>
              <p:cNvSpPr txBox="1">
                <a:spLocks noRot="1" noChangeAspect="1" noMove="1" noResize="1" noEditPoints="1" noAdjustHandles="1" noChangeArrowheads="1" noChangeShapeType="1" noTextEdit="1"/>
              </p:cNvSpPr>
              <p:nvPr/>
            </p:nvSpPr>
            <p:spPr>
              <a:xfrm>
                <a:off x="237029" y="5307720"/>
                <a:ext cx="6043448" cy="1299523"/>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1" name="CuadroTexto 10">
                <a:extLst>
                  <a:ext uri="{FF2B5EF4-FFF2-40B4-BE49-F238E27FC236}">
                    <a16:creationId xmlns:a16="http://schemas.microsoft.com/office/drawing/2014/main" id="{204D68D9-43B1-B1C4-380E-5D3BB6C41DFF}"/>
                  </a:ext>
                </a:extLst>
              </p:cNvPr>
              <p:cNvSpPr txBox="1"/>
              <p:nvPr/>
            </p:nvSpPr>
            <p:spPr>
              <a:xfrm>
                <a:off x="6678608" y="3171665"/>
                <a:ext cx="5618495" cy="1276632"/>
              </a:xfrm>
              <a:prstGeom prst="rect">
                <a:avLst/>
              </a:prstGeom>
              <a:noFill/>
            </p:spPr>
            <p:txBody>
              <a:bodyPr wrap="square">
                <a:spAutoFit/>
              </a:bodyPr>
              <a:lstStyle/>
              <a:p>
                <a:pPr marL="84138" marR="482600" algn="just">
                  <a:lnSpc>
                    <a:spcPct val="115000"/>
                  </a:lnSpc>
                  <a:spcBef>
                    <a:spcPts val="1200"/>
                  </a:spcBef>
                  <a:spcAft>
                    <a:spcPts val="600"/>
                  </a:spcAft>
                  <a:buNone/>
                </a:pPr>
                <a:r>
                  <a:rPr lang="es-CL" sz="1600" i="1" dirty="0">
                    <a:effectLst/>
                    <a:latin typeface="Calibri" panose="020F0502020204030204" pitchFamily="34" charset="0"/>
                    <a:ea typeface="Calibri" panose="020F0502020204030204" pitchFamily="34" charset="0"/>
                    <a:cs typeface="Times New Roman" panose="02020603050405020304" pitchFamily="18" charset="0"/>
                  </a:rPr>
                  <a:t>LCF normalmente se expresa desde la Cuaderna maestra. </a:t>
                </a:r>
                <a:endParaRPr lang="es-CL" sz="1600" i="1" dirty="0">
                  <a:effectLst/>
                  <a:latin typeface="Cambria Math" panose="02040503050406030204" pitchFamily="18" charset="0"/>
                  <a:ea typeface="Calibri" panose="020F0502020204030204" pitchFamily="34" charset="0"/>
                  <a:cs typeface="Times New Roman" panose="02020603050405020304" pitchFamily="18" charset="0"/>
                </a:endParaRPr>
              </a:p>
              <a:p>
                <a:pPr marR="482600">
                  <a:lnSpc>
                    <a:spcPct val="115000"/>
                  </a:lnSpc>
                  <a:spcBef>
                    <a:spcPts val="1200"/>
                  </a:spcBef>
                  <a:spcAft>
                    <a:spcPts val="600"/>
                  </a:spcAft>
                  <a:buNone/>
                </a:pPr>
                <a14:m>
                  <m:oMath xmlns:m="http://schemas.openxmlformats.org/officeDocument/2006/math">
                    <m:r>
                      <a:rPr lang="es-CL" sz="1600" i="1">
                        <a:effectLst/>
                        <a:latin typeface="Cambria Math" panose="02040503050406030204" pitchFamily="18" charset="0"/>
                        <a:ea typeface="Calibri" panose="020F0502020204030204" pitchFamily="34" charset="0"/>
                        <a:cs typeface="Times New Roman" panose="02020603050405020304" pitchFamily="18" charset="0"/>
                      </a:rPr>
                      <m:t>𝐿𝐶𝐹</m:t>
                    </m:r>
                    <m:r>
                      <a:rPr lang="es-CL" sz="16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fPr>
                      <m:num>
                        <m:sSub>
                          <m:sSub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s-CL" sz="1600" i="1">
                                <a:effectLst/>
                                <a:latin typeface="Cambria Math" panose="02040503050406030204" pitchFamily="18" charset="0"/>
                                <a:ea typeface="Calibri" panose="020F0502020204030204" pitchFamily="34" charset="0"/>
                                <a:cs typeface="Times New Roman" panose="02020603050405020304" pitchFamily="18" charset="0"/>
                              </a:rPr>
                              <m:t>𝐿</m:t>
                            </m:r>
                          </m:e>
                          <m:sub>
                            <m:r>
                              <a:rPr lang="es-CL" sz="1600" i="1">
                                <a:effectLst/>
                                <a:latin typeface="Cambria Math" panose="02040503050406030204" pitchFamily="18" charset="0"/>
                                <a:ea typeface="Calibri" panose="020F0502020204030204" pitchFamily="34" charset="0"/>
                                <a:cs typeface="Times New Roman" panose="02020603050405020304" pitchFamily="18" charset="0"/>
                              </a:rPr>
                              <m:t>𝑃𝑃</m:t>
                            </m:r>
                          </m:sub>
                        </m:sSub>
                      </m:num>
                      <m:den>
                        <m:r>
                          <a:rPr lang="es-CL" sz="1600" i="1">
                            <a:effectLst/>
                            <a:latin typeface="Cambria Math" panose="02040503050406030204" pitchFamily="18" charset="0"/>
                            <a:ea typeface="Calibri" panose="020F0502020204030204" pitchFamily="34" charset="0"/>
                            <a:cs typeface="Times New Roman" panose="02020603050405020304" pitchFamily="18" charset="0"/>
                          </a:rPr>
                          <m:t>2</m:t>
                        </m:r>
                      </m:den>
                    </m:f>
                    <m:r>
                      <a:rPr lang="es-CL" sz="1600" i="1">
                        <a:effectLst/>
                        <a:latin typeface="Cambria Math" panose="02040503050406030204" pitchFamily="18" charset="0"/>
                        <a:ea typeface="Calibri" panose="020F0502020204030204" pitchFamily="34" charset="0"/>
                        <a:cs typeface="Times New Roman" panose="02020603050405020304" pitchFamily="18" charset="0"/>
                      </a:rPr>
                      <m:t>−57,4</m:t>
                    </m:r>
                    <m:r>
                      <a:rPr lang="es-CL" sz="1600" b="0" i="1" smtClean="0">
                        <a:effectLst/>
                        <a:latin typeface="Cambria Math" panose="02040503050406030204" pitchFamily="18" charset="0"/>
                        <a:ea typeface="Calibri" panose="020F0502020204030204" pitchFamily="34" charset="0"/>
                        <a:cs typeface="Times New Roman" panose="02020603050405020304" pitchFamily="18" charset="0"/>
                      </a:rPr>
                      <m:t>2</m:t>
                    </m:r>
                    <m:r>
                      <a:rPr lang="es-CL" sz="1600" i="1">
                        <a:effectLst/>
                        <a:latin typeface="Cambria Math" panose="02040503050406030204" pitchFamily="18" charset="0"/>
                        <a:ea typeface="Calibri" panose="020F0502020204030204" pitchFamily="34" charset="0"/>
                        <a:cs typeface="Times New Roman" panose="02020603050405020304" pitchFamily="18" charset="0"/>
                      </a:rPr>
                      <m:t> </m:t>
                    </m:r>
                    <m:r>
                      <a:rPr lang="es-CL" sz="1600" i="1">
                        <a:effectLst/>
                        <a:latin typeface="Cambria Math" panose="02040503050406030204" pitchFamily="18" charset="0"/>
                        <a:ea typeface="Calibri" panose="020F0502020204030204" pitchFamily="34" charset="0"/>
                        <a:cs typeface="Times New Roman" panose="02020603050405020304" pitchFamily="18" charset="0"/>
                      </a:rPr>
                      <m:t>𝑚</m:t>
                    </m:r>
                  </m:oMath>
                </a14:m>
                <a:r>
                  <a:rPr lang="es-CL" sz="1600" dirty="0">
                    <a:effectLst/>
                    <a:latin typeface="Calibri" panose="020F0502020204030204" pitchFamily="34" charset="0"/>
                    <a:ea typeface="Calibri" panose="020F0502020204030204" pitchFamily="34" charset="0"/>
                    <a:cs typeface="Times New Roman" panose="02020603050405020304" pitchFamily="18" charset="0"/>
                  </a:rPr>
                  <a:t>; </a:t>
                </a:r>
                <a14:m>
                  <m:oMath xmlns:m="http://schemas.openxmlformats.org/officeDocument/2006/math">
                    <m:r>
                      <a:rPr lang="es-CL" sz="1600" i="1">
                        <a:effectLst/>
                        <a:latin typeface="Cambria Math" panose="02040503050406030204" pitchFamily="18" charset="0"/>
                        <a:ea typeface="Calibri" panose="020F0502020204030204" pitchFamily="34" charset="0"/>
                        <a:cs typeface="Times New Roman" panose="02020603050405020304" pitchFamily="18" charset="0"/>
                      </a:rPr>
                      <m:t>𝐿𝐶𝐹</m:t>
                    </m:r>
                    <m:r>
                      <a:rPr lang="es-CL" sz="16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s-CL" sz="1600" i="1">
                            <a:effectLst/>
                            <a:latin typeface="Cambria Math" panose="02040503050406030204" pitchFamily="18" charset="0"/>
                            <a:ea typeface="Calibri" panose="020F0502020204030204" pitchFamily="34" charset="0"/>
                            <a:cs typeface="Times New Roman" panose="02020603050405020304" pitchFamily="18" charset="0"/>
                          </a:rPr>
                        </m:ctrlPr>
                      </m:fPr>
                      <m:num>
                        <m:r>
                          <a:rPr lang="es-CL" sz="1600" i="1">
                            <a:effectLst/>
                            <a:latin typeface="Cambria Math" panose="02040503050406030204" pitchFamily="18" charset="0"/>
                            <a:ea typeface="Calibri" panose="020F0502020204030204" pitchFamily="34" charset="0"/>
                            <a:cs typeface="Times New Roman" panose="02020603050405020304" pitchFamily="18" charset="0"/>
                          </a:rPr>
                          <m:t>99.5 </m:t>
                        </m:r>
                        <m:r>
                          <a:rPr lang="es-CL" sz="1600" i="1">
                            <a:effectLst/>
                            <a:latin typeface="Cambria Math" panose="02040503050406030204" pitchFamily="18" charset="0"/>
                            <a:ea typeface="Calibri" panose="020F0502020204030204" pitchFamily="34" charset="0"/>
                            <a:cs typeface="Times New Roman" panose="02020603050405020304" pitchFamily="18" charset="0"/>
                          </a:rPr>
                          <m:t>𝑚</m:t>
                        </m:r>
                      </m:num>
                      <m:den>
                        <m:r>
                          <a:rPr lang="es-CL" sz="1600" i="1">
                            <a:effectLst/>
                            <a:latin typeface="Cambria Math" panose="02040503050406030204" pitchFamily="18" charset="0"/>
                            <a:ea typeface="Calibri" panose="020F0502020204030204" pitchFamily="34" charset="0"/>
                            <a:cs typeface="Times New Roman" panose="02020603050405020304" pitchFamily="18" charset="0"/>
                          </a:rPr>
                          <m:t>2</m:t>
                        </m:r>
                      </m:den>
                    </m:f>
                    <m:r>
                      <a:rPr lang="es-CL" sz="1600" i="1">
                        <a:effectLst/>
                        <a:latin typeface="Cambria Math" panose="02040503050406030204" pitchFamily="18" charset="0"/>
                        <a:ea typeface="Calibri" panose="020F0502020204030204" pitchFamily="34" charset="0"/>
                        <a:cs typeface="Times New Roman" panose="02020603050405020304" pitchFamily="18" charset="0"/>
                      </a:rPr>
                      <m:t>−57,45 </m:t>
                    </m:r>
                    <m:r>
                      <a:rPr lang="es-CL" sz="1600" i="1">
                        <a:effectLst/>
                        <a:latin typeface="Cambria Math" panose="02040503050406030204" pitchFamily="18" charset="0"/>
                        <a:ea typeface="Calibri" panose="020F0502020204030204" pitchFamily="34" charset="0"/>
                        <a:cs typeface="Times New Roman" panose="02020603050405020304" pitchFamily="18" charset="0"/>
                      </a:rPr>
                      <m:t>𝑚</m:t>
                    </m:r>
                    <m:r>
                      <a:rPr lang="es-CL" sz="1600" i="1">
                        <a:effectLst/>
                        <a:latin typeface="Cambria Math" panose="02040503050406030204" pitchFamily="18" charset="0"/>
                        <a:ea typeface="Calibri" panose="020F0502020204030204" pitchFamily="34" charset="0"/>
                        <a:cs typeface="Times New Roman" panose="02020603050405020304" pitchFamily="18" charset="0"/>
                      </a:rPr>
                      <m:t>=−7,67 </m:t>
                    </m:r>
                    <m:r>
                      <a:rPr lang="es-CL" sz="1600" i="1">
                        <a:effectLst/>
                        <a:latin typeface="Cambria Math" panose="02040503050406030204" pitchFamily="18" charset="0"/>
                        <a:ea typeface="Calibri" panose="020F0502020204030204" pitchFamily="34" charset="0"/>
                        <a:cs typeface="Times New Roman" panose="02020603050405020304" pitchFamily="18" charset="0"/>
                      </a:rPr>
                      <m:t>𝑚</m:t>
                    </m:r>
                  </m:oMath>
                </a14:m>
                <a:endParaRPr lang="es-CL" sz="16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11" name="CuadroTexto 10">
                <a:extLst>
                  <a:ext uri="{FF2B5EF4-FFF2-40B4-BE49-F238E27FC236}">
                    <a16:creationId xmlns:a16="http://schemas.microsoft.com/office/drawing/2014/main" id="{204D68D9-43B1-B1C4-380E-5D3BB6C41DFF}"/>
                  </a:ext>
                </a:extLst>
              </p:cNvPr>
              <p:cNvSpPr txBox="1">
                <a:spLocks noRot="1" noChangeAspect="1" noMove="1" noResize="1" noEditPoints="1" noAdjustHandles="1" noChangeArrowheads="1" noChangeShapeType="1" noTextEdit="1"/>
              </p:cNvSpPr>
              <p:nvPr/>
            </p:nvSpPr>
            <p:spPr>
              <a:xfrm>
                <a:off x="6678608" y="3171665"/>
                <a:ext cx="5618495" cy="1276632"/>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4" name="CuadroTexto 13">
                <a:extLst>
                  <a:ext uri="{FF2B5EF4-FFF2-40B4-BE49-F238E27FC236}">
                    <a16:creationId xmlns:a16="http://schemas.microsoft.com/office/drawing/2014/main" id="{0F5BC8DA-4428-205E-18E0-4556D9A51BA1}"/>
                  </a:ext>
                </a:extLst>
              </p:cNvPr>
              <p:cNvSpPr txBox="1"/>
              <p:nvPr/>
            </p:nvSpPr>
            <p:spPr>
              <a:xfrm>
                <a:off x="237029" y="4648501"/>
                <a:ext cx="8534400" cy="659219"/>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es-CL" smtClean="0">
                          <a:latin typeface="Cambria Math" panose="02040503050406030204" pitchFamily="18" charset="0"/>
                        </a:rPr>
                        <m:t>L</m:t>
                      </m:r>
                      <m:r>
                        <m:rPr>
                          <m:sty m:val="p"/>
                        </m:rPr>
                        <a:rPr lang="es-CL" i="0">
                          <a:latin typeface="Cambria Math" panose="02040503050406030204" pitchFamily="18" charset="0"/>
                        </a:rPr>
                        <m:t>CF</m:t>
                      </m:r>
                      <m:r>
                        <a:rPr lang="es-CL" i="0">
                          <a:latin typeface="Cambria Math" panose="02040503050406030204" pitchFamily="18" charset="0"/>
                        </a:rPr>
                        <m:t>=</m:t>
                      </m:r>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2</m:t>
                          </m:r>
                        </m:num>
                        <m:den>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A</m:t>
                              </m:r>
                            </m:e>
                            <m:sub>
                              <m:r>
                                <m:rPr>
                                  <m:sty m:val="p"/>
                                </m:rPr>
                                <a:rPr lang="es-CL" i="0">
                                  <a:latin typeface="Cambria Math" panose="02040503050406030204" pitchFamily="18" charset="0"/>
                                </a:rPr>
                                <m:t>WP</m:t>
                              </m:r>
                            </m:sub>
                          </m:sSub>
                        </m:den>
                      </m:f>
                      <m:f>
                        <m:fPr>
                          <m:ctrlPr>
                            <a:rPr lang="es-CL" i="1">
                              <a:solidFill>
                                <a:srgbClr val="836967"/>
                              </a:solidFill>
                              <a:latin typeface="Cambria Math" panose="02040503050406030204" pitchFamily="18" charset="0"/>
                            </a:rPr>
                          </m:ctrlPr>
                        </m:fPr>
                        <m:num>
                          <m:r>
                            <a:rPr lang="es-CL" i="0">
                              <a:latin typeface="Cambria Math" panose="02040503050406030204" pitchFamily="18" charset="0"/>
                            </a:rPr>
                            <m:t>1</m:t>
                          </m:r>
                        </m:num>
                        <m:den>
                          <m:r>
                            <a:rPr lang="es-CL" i="0">
                              <a:latin typeface="Cambria Math" panose="02040503050406030204" pitchFamily="18" charset="0"/>
                            </a:rPr>
                            <m:t>3</m:t>
                          </m:r>
                        </m:den>
                      </m:f>
                      <m:r>
                        <a:rPr lang="es-CL" i="0">
                          <a:latin typeface="Cambria Math" panose="02040503050406030204" pitchFamily="18" charset="0"/>
                        </a:rPr>
                        <m:t>∆</m:t>
                      </m:r>
                      <m:r>
                        <m:rPr>
                          <m:sty m:val="p"/>
                        </m:rPr>
                        <a:rPr lang="es-CL" i="0">
                          <a:latin typeface="Cambria Math" panose="02040503050406030204" pitchFamily="18" charset="0"/>
                        </a:rPr>
                        <m:t>x</m:t>
                      </m:r>
                      <m:d>
                        <m:dPr>
                          <m:begChr m:val="["/>
                          <m:endChr m:val="]"/>
                          <m:ctrlPr>
                            <a:rPr lang="es-CL" i="1">
                              <a:solidFill>
                                <a:srgbClr val="836967"/>
                              </a:solidFill>
                              <a:latin typeface="Cambria Math" panose="02040503050406030204" pitchFamily="18" charset="0"/>
                            </a:rPr>
                          </m:ctrlPr>
                        </m:dPr>
                        <m:e>
                          <m:d>
                            <m:dPr>
                              <m:ctrlPr>
                                <a:rPr lang="es-CL" i="1">
                                  <a:solidFill>
                                    <a:srgbClr val="836967"/>
                                  </a:solidFill>
                                  <a:latin typeface="Cambria Math" panose="02040503050406030204" pitchFamily="18" charset="0"/>
                                </a:rPr>
                              </m:ctrlPr>
                            </m:dPr>
                            <m:e>
                              <m:r>
                                <a:rPr lang="es-CL" i="0">
                                  <a:latin typeface="Cambria Math" panose="02040503050406030204" pitchFamily="18" charset="0"/>
                                </a:rPr>
                                <m:t>1</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x</m:t>
                                  </m:r>
                                </m:e>
                                <m:sub>
                                  <m:r>
                                    <a:rPr lang="es-CL" i="0">
                                      <a:latin typeface="Cambria Math" panose="02040503050406030204" pitchFamily="18" charset="0"/>
                                    </a:rPr>
                                    <m:t>0</m:t>
                                  </m:r>
                                </m:sub>
                              </m:sSub>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y</m:t>
                                  </m:r>
                                </m:e>
                                <m:sub>
                                  <m:r>
                                    <a:rPr lang="es-CL" i="0">
                                      <a:latin typeface="Cambria Math" panose="02040503050406030204" pitchFamily="18" charset="0"/>
                                    </a:rPr>
                                    <m:t>0</m:t>
                                  </m:r>
                                </m:sub>
                              </m:sSub>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4</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x</m:t>
                                  </m:r>
                                </m:e>
                                <m:sub>
                                  <m:r>
                                    <a:rPr lang="es-CL" i="0">
                                      <a:latin typeface="Cambria Math" panose="02040503050406030204" pitchFamily="18" charset="0"/>
                                    </a:rPr>
                                    <m:t>1</m:t>
                                  </m:r>
                                </m:sub>
                              </m:sSub>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y</m:t>
                                  </m:r>
                                </m:e>
                                <m:sub>
                                  <m:r>
                                    <a:rPr lang="es-CL" i="0">
                                      <a:latin typeface="Cambria Math" panose="02040503050406030204" pitchFamily="18" charset="0"/>
                                    </a:rPr>
                                    <m:t>1</m:t>
                                  </m:r>
                                </m:sub>
                              </m:sSub>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2</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x</m:t>
                                  </m:r>
                                </m:e>
                                <m:sub>
                                  <m:r>
                                    <a:rPr lang="es-CL" i="0">
                                      <a:latin typeface="Cambria Math" panose="02040503050406030204" pitchFamily="18" charset="0"/>
                                    </a:rPr>
                                    <m:t>2</m:t>
                                  </m:r>
                                </m:sub>
                              </m:sSub>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y</m:t>
                                  </m:r>
                                </m:e>
                                <m:sub>
                                  <m:r>
                                    <a:rPr lang="es-CL" i="0">
                                      <a:latin typeface="Cambria Math" panose="02040503050406030204" pitchFamily="18" charset="0"/>
                                    </a:rPr>
                                    <m:t>2</m:t>
                                  </m:r>
                                </m:sub>
                              </m:sSub>
                            </m:e>
                          </m:d>
                          <m:r>
                            <a:rPr lang="es-CL" i="0">
                              <a:latin typeface="Cambria Math" panose="02040503050406030204" pitchFamily="18" charset="0"/>
                            </a:rPr>
                            <m:t>+</m:t>
                          </m:r>
                          <m:d>
                            <m:dPr>
                              <m:ctrlPr>
                                <a:rPr lang="es-CL" i="1">
                                  <a:solidFill>
                                    <a:srgbClr val="836967"/>
                                  </a:solidFill>
                                  <a:latin typeface="Cambria Math" panose="02040503050406030204" pitchFamily="18" charset="0"/>
                                </a:rPr>
                              </m:ctrlPr>
                            </m:dPr>
                            <m:e>
                              <m:r>
                                <a:rPr lang="es-CL" i="0">
                                  <a:latin typeface="Cambria Math" panose="02040503050406030204" pitchFamily="18" charset="0"/>
                                </a:rPr>
                                <m:t>4</m:t>
                              </m:r>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x</m:t>
                                  </m:r>
                                </m:e>
                                <m:sub>
                                  <m:r>
                                    <a:rPr lang="es-CL" i="0">
                                      <a:latin typeface="Cambria Math" panose="02040503050406030204" pitchFamily="18" charset="0"/>
                                    </a:rPr>
                                    <m:t>3</m:t>
                                  </m:r>
                                </m:sub>
                              </m:sSub>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y</m:t>
                                  </m:r>
                                </m:e>
                                <m:sub>
                                  <m:r>
                                    <a:rPr lang="es-CL" i="0">
                                      <a:latin typeface="Cambria Math" panose="02040503050406030204" pitchFamily="18" charset="0"/>
                                    </a:rPr>
                                    <m:t>3</m:t>
                                  </m:r>
                                </m:sub>
                              </m:sSub>
                            </m:e>
                          </m:d>
                          <m:r>
                            <a:rPr lang="es-CL" i="0">
                              <a:latin typeface="Cambria Math" panose="02040503050406030204" pitchFamily="18" charset="0"/>
                            </a:rPr>
                            <m:t>+1</m:t>
                          </m:r>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x</m:t>
                                  </m:r>
                                </m:e>
                                <m:sub>
                                  <m:r>
                                    <a:rPr lang="es-CL" i="0">
                                      <a:latin typeface="Cambria Math" panose="02040503050406030204" pitchFamily="18" charset="0"/>
                                    </a:rPr>
                                    <m:t>4</m:t>
                                  </m:r>
                                </m:sub>
                              </m:sSub>
                            </m:e>
                          </m:d>
                          <m:d>
                            <m:dPr>
                              <m:ctrlPr>
                                <a:rPr lang="es-CL" i="1">
                                  <a:solidFill>
                                    <a:srgbClr val="836967"/>
                                  </a:solidFill>
                                  <a:latin typeface="Cambria Math" panose="02040503050406030204" pitchFamily="18" charset="0"/>
                                </a:rPr>
                              </m:ctrlPr>
                            </m:dPr>
                            <m:e>
                              <m:sSub>
                                <m:sSubPr>
                                  <m:ctrlPr>
                                    <a:rPr lang="es-CL" i="1">
                                      <a:solidFill>
                                        <a:srgbClr val="836967"/>
                                      </a:solidFill>
                                      <a:latin typeface="Cambria Math" panose="02040503050406030204" pitchFamily="18" charset="0"/>
                                    </a:rPr>
                                  </m:ctrlPr>
                                </m:sSubPr>
                                <m:e>
                                  <m:r>
                                    <m:rPr>
                                      <m:sty m:val="p"/>
                                    </m:rPr>
                                    <a:rPr lang="es-CL" i="0">
                                      <a:latin typeface="Cambria Math" panose="02040503050406030204" pitchFamily="18" charset="0"/>
                                    </a:rPr>
                                    <m:t>y</m:t>
                                  </m:r>
                                </m:e>
                                <m:sub>
                                  <m:r>
                                    <a:rPr lang="es-CL" i="0">
                                      <a:latin typeface="Cambria Math" panose="02040503050406030204" pitchFamily="18" charset="0"/>
                                    </a:rPr>
                                    <m:t>4</m:t>
                                  </m:r>
                                </m:sub>
                              </m:sSub>
                            </m:e>
                          </m:d>
                        </m:e>
                      </m:d>
                    </m:oMath>
                  </m:oMathPara>
                </a14:m>
                <a:endParaRPr lang="es-CL" dirty="0"/>
              </a:p>
            </p:txBody>
          </p:sp>
        </mc:Choice>
        <mc:Fallback>
          <p:sp>
            <p:nvSpPr>
              <p:cNvPr id="14" name="CuadroTexto 13">
                <a:extLst>
                  <a:ext uri="{FF2B5EF4-FFF2-40B4-BE49-F238E27FC236}">
                    <a16:creationId xmlns:a16="http://schemas.microsoft.com/office/drawing/2014/main" id="{0F5BC8DA-4428-205E-18E0-4556D9A51BA1}"/>
                  </a:ext>
                </a:extLst>
              </p:cNvPr>
              <p:cNvSpPr txBox="1">
                <a:spLocks noRot="1" noChangeAspect="1" noMove="1" noResize="1" noEditPoints="1" noAdjustHandles="1" noChangeArrowheads="1" noChangeShapeType="1" noTextEdit="1"/>
              </p:cNvSpPr>
              <p:nvPr/>
            </p:nvSpPr>
            <p:spPr>
              <a:xfrm>
                <a:off x="237029" y="4648501"/>
                <a:ext cx="8534400" cy="659219"/>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graphicFrame>
            <p:nvGraphicFramePr>
              <p:cNvPr id="15" name="Tabla 14">
                <a:extLst>
                  <a:ext uri="{FF2B5EF4-FFF2-40B4-BE49-F238E27FC236}">
                    <a16:creationId xmlns:a16="http://schemas.microsoft.com/office/drawing/2014/main" id="{C243843F-9A09-BEBB-0399-21D78BC9BF70}"/>
                  </a:ext>
                </a:extLst>
              </p:cNvPr>
              <p:cNvGraphicFramePr>
                <a:graphicFrameLocks noGrp="1"/>
              </p:cNvGraphicFramePr>
              <p:nvPr>
                <p:extLst>
                  <p:ext uri="{D42A27DB-BD31-4B8C-83A1-F6EECF244321}">
                    <p14:modId xmlns:p14="http://schemas.microsoft.com/office/powerpoint/2010/main" val="916562922"/>
                  </p:ext>
                </p:extLst>
              </p:nvPr>
            </p:nvGraphicFramePr>
            <p:xfrm>
              <a:off x="110869" y="2279629"/>
              <a:ext cx="6678607" cy="1979016"/>
            </p:xfrm>
            <a:graphic>
              <a:graphicData uri="http://schemas.openxmlformats.org/drawingml/2006/table">
                <a:tbl>
                  <a:tblPr firstRow="1" firstCol="1" bandRow="1">
                    <a:tableStyleId>{5C22544A-7EE6-4342-B048-85BDC9FD1C3A}</a:tableStyleId>
                  </a:tblPr>
                  <a:tblGrid>
                    <a:gridCol w="791850">
                      <a:extLst>
                        <a:ext uri="{9D8B030D-6E8A-4147-A177-3AD203B41FA5}">
                          <a16:colId xmlns:a16="http://schemas.microsoft.com/office/drawing/2014/main" val="3564744174"/>
                        </a:ext>
                      </a:extLst>
                    </a:gridCol>
                    <a:gridCol w="1104550">
                      <a:extLst>
                        <a:ext uri="{9D8B030D-6E8A-4147-A177-3AD203B41FA5}">
                          <a16:colId xmlns:a16="http://schemas.microsoft.com/office/drawing/2014/main" val="1988800801"/>
                        </a:ext>
                      </a:extLst>
                    </a:gridCol>
                    <a:gridCol w="1208690">
                      <a:extLst>
                        <a:ext uri="{9D8B030D-6E8A-4147-A177-3AD203B41FA5}">
                          <a16:colId xmlns:a16="http://schemas.microsoft.com/office/drawing/2014/main" val="3280207757"/>
                        </a:ext>
                      </a:extLst>
                    </a:gridCol>
                    <a:gridCol w="1100590">
                      <a:extLst>
                        <a:ext uri="{9D8B030D-6E8A-4147-A177-3AD203B41FA5}">
                          <a16:colId xmlns:a16="http://schemas.microsoft.com/office/drawing/2014/main" val="3803282277"/>
                        </a:ext>
                      </a:extLst>
                    </a:gridCol>
                    <a:gridCol w="1164777">
                      <a:extLst>
                        <a:ext uri="{9D8B030D-6E8A-4147-A177-3AD203B41FA5}">
                          <a16:colId xmlns:a16="http://schemas.microsoft.com/office/drawing/2014/main" val="3676708235"/>
                        </a:ext>
                      </a:extLst>
                    </a:gridCol>
                    <a:gridCol w="1308150">
                      <a:extLst>
                        <a:ext uri="{9D8B030D-6E8A-4147-A177-3AD203B41FA5}">
                          <a16:colId xmlns:a16="http://schemas.microsoft.com/office/drawing/2014/main" val="3039694490"/>
                        </a:ext>
                      </a:extLst>
                    </a:gridCol>
                  </a:tblGrid>
                  <a:tr h="749653">
                    <a:tc>
                      <a:txBody>
                        <a:bodyPr/>
                        <a:lstStyle/>
                        <a:p>
                          <a:pPr algn="ctr">
                            <a:lnSpc>
                              <a:spcPct val="115000"/>
                            </a:lnSpc>
                            <a:spcAft>
                              <a:spcPts val="1000"/>
                            </a:spcAft>
                            <a:buNone/>
                          </a:pPr>
                          <a:r>
                            <a:rPr lang="es-CL" sz="1100" dirty="0">
                              <a:effectLst/>
                            </a:rPr>
                            <a:t>Estación</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Media manga</a:t>
                          </a:r>
                        </a:p>
                        <a:p>
                          <a:pPr algn="ctr">
                            <a:lnSpc>
                              <a:spcPct val="115000"/>
                            </a:lnSpc>
                            <a:spcAft>
                              <a:spcPts val="1000"/>
                            </a:spcAft>
                            <a:buNone/>
                          </a:pPr>
                          <a14:m>
                            <m:oMath xmlns:m="http://schemas.openxmlformats.org/officeDocument/2006/math">
                              <m:r>
                                <a:rPr lang="es-CL" sz="1100">
                                  <a:effectLst/>
                                </a:rPr>
                                <m:t>𝑦</m:t>
                              </m:r>
                              <m:d>
                                <m:dPr>
                                  <m:ctrlPr>
                                    <a:rPr lang="es-CL" sz="1100">
                                      <a:effectLst/>
                                    </a:rPr>
                                  </m:ctrlPr>
                                </m:dPr>
                                <m:e>
                                  <m:r>
                                    <a:rPr lang="es-CL" sz="1100">
                                      <a:effectLst/>
                                    </a:rPr>
                                    <m:t>𝑥</m:t>
                                  </m:r>
                                </m:e>
                              </m:d>
                            </m:oMath>
                          </a14:m>
                          <a:r>
                            <a:rPr lang="es-CL" sz="1100" dirty="0">
                              <a:effectLst/>
                            </a:rPr>
                            <a:t> (m)</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Distancia desde L</a:t>
                          </a:r>
                          <a:r>
                            <a:rPr lang="es-CL" sz="1100" baseline="-25000" dirty="0">
                              <a:effectLst/>
                            </a:rPr>
                            <a:t>PR</a:t>
                          </a:r>
                          <a:endParaRPr lang="es-CL" sz="1100" dirty="0">
                            <a:effectLst/>
                          </a:endParaRPr>
                        </a:p>
                        <a:p>
                          <a:pPr algn="ctr">
                            <a:lnSpc>
                              <a:spcPct val="115000"/>
                            </a:lnSpc>
                            <a:spcAft>
                              <a:spcPts val="1000"/>
                            </a:spcAft>
                            <a:buNone/>
                          </a:pPr>
                          <a:r>
                            <a:rPr lang="es-CL" sz="1100" dirty="0">
                              <a:effectLst/>
                            </a:rPr>
                            <a:t>X (m)</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Momento</a:t>
                          </a:r>
                        </a:p>
                        <a:p>
                          <a:pPr algn="ctr">
                            <a:lnSpc>
                              <a:spcPct val="115000"/>
                            </a:lnSpc>
                            <a:spcAft>
                              <a:spcPts val="1000"/>
                            </a:spcAft>
                            <a:buNone/>
                          </a:pPr>
                          <a14:m>
                            <m:oMath xmlns:m="http://schemas.openxmlformats.org/officeDocument/2006/math">
                              <m:r>
                                <a:rPr lang="es-CL" sz="1100">
                                  <a:effectLst/>
                                </a:rPr>
                                <m:t>𝑥</m:t>
                              </m:r>
                              <m:r>
                                <a:rPr lang="es-CL" sz="1100">
                                  <a:effectLst/>
                                </a:rPr>
                                <m:t>×</m:t>
                              </m:r>
                              <m:r>
                                <a:rPr lang="es-CL" sz="1100">
                                  <a:effectLst/>
                                </a:rPr>
                                <m:t>𝑦</m:t>
                              </m:r>
                              <m:d>
                                <m:dPr>
                                  <m:ctrlPr>
                                    <a:rPr lang="es-CL" sz="1100">
                                      <a:effectLst/>
                                    </a:rPr>
                                  </m:ctrlPr>
                                </m:dPr>
                                <m:e>
                                  <m:r>
                                    <a:rPr lang="es-CL" sz="1100">
                                      <a:effectLst/>
                                    </a:rPr>
                                    <m:t>𝑥</m:t>
                                  </m:r>
                                </m:e>
                              </m:d>
                            </m:oMath>
                          </a14:m>
                          <a:r>
                            <a:rPr lang="es-CL" sz="1100" dirty="0">
                              <a:effectLst/>
                            </a:rPr>
                            <a:t> (m</a:t>
                          </a:r>
                          <a:r>
                            <a:rPr lang="es-CL" sz="1100" baseline="30000" dirty="0">
                              <a:effectLst/>
                            </a:rPr>
                            <a:t>2</a:t>
                          </a:r>
                          <a:r>
                            <a:rPr lang="es-CL" sz="1100" dirty="0">
                              <a:effectLst/>
                            </a:rPr>
                            <a:t>)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Multiplicador</a:t>
                          </a:r>
                        </a:p>
                        <a:p>
                          <a:pPr algn="ctr">
                            <a:lnSpc>
                              <a:spcPct val="115000"/>
                            </a:lnSpc>
                            <a:spcAft>
                              <a:spcPts val="1000"/>
                            </a:spcAft>
                            <a:buNone/>
                          </a:pPr>
                          <a:r>
                            <a:rPr lang="es-CL" sz="1100">
                              <a:effectLst/>
                            </a:rPr>
                            <a:t>de Simpson</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Producto del multiplicador por el momento (m</a:t>
                          </a:r>
                          <a:r>
                            <a:rPr lang="es-CL" sz="1100" baseline="30000" dirty="0">
                              <a:effectLst/>
                            </a:rPr>
                            <a:t>2</a:t>
                          </a:r>
                          <a:r>
                            <a:rPr lang="es-CL" sz="1100" dirty="0">
                              <a:effectLst/>
                            </a:rPr>
                            <a:t>)</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12246971"/>
                      </a:ext>
                    </a:extLst>
                  </a:tr>
                  <a:tr h="171489">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0,12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84138" indent="0">
                            <a:lnSpc>
                              <a:spcPct val="115000"/>
                            </a:lnSpc>
                            <a:spcAft>
                              <a:spcPts val="1000"/>
                            </a:spcAft>
                            <a:buNone/>
                          </a:pPr>
                          <a:r>
                            <a:rPr lang="es-CL" sz="1100" dirty="0">
                              <a:effectLst/>
                            </a:rPr>
                            <a:t>24,9(0) =0</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87806612"/>
                      </a:ext>
                    </a:extLst>
                  </a:tr>
                  <a:tr h="171489">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3,94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84138" indent="0">
                            <a:lnSpc>
                              <a:spcPct val="115000"/>
                            </a:lnSpc>
                            <a:spcAft>
                              <a:spcPts val="1000"/>
                            </a:spcAft>
                            <a:buNone/>
                          </a:pPr>
                          <a:r>
                            <a:rPr lang="es-CL" sz="1100" dirty="0">
                              <a:effectLst/>
                            </a:rPr>
                            <a:t>24,9(1) =24,88</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98,03</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392,44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58704331"/>
                      </a:ext>
                    </a:extLst>
                  </a:tr>
                  <a:tr h="171489">
                    <a:tc>
                      <a:txBody>
                        <a:bodyPr/>
                        <a:lstStyle/>
                        <a:p>
                          <a:pPr algn="ctr">
                            <a:lnSpc>
                              <a:spcPct val="115000"/>
                            </a:lnSpc>
                            <a:spcAft>
                              <a:spcPts val="1000"/>
                            </a:spcAft>
                            <a:buNone/>
                          </a:pPr>
                          <a:r>
                            <a:rPr lang="es-CL" sz="1100">
                              <a:effectLst/>
                            </a:rPr>
                            <a:t>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6,40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24,9(2) =49,76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318,46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637,44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06465184"/>
                      </a:ext>
                    </a:extLst>
                  </a:tr>
                  <a:tr h="171489">
                    <a:tc>
                      <a:txBody>
                        <a:bodyPr/>
                        <a:lstStyle/>
                        <a:p>
                          <a:pPr algn="ctr">
                            <a:lnSpc>
                              <a:spcPct val="115000"/>
                            </a:lnSpc>
                            <a:spcAft>
                              <a:spcPts val="1000"/>
                            </a:spcAft>
                            <a:buNone/>
                          </a:pPr>
                          <a:r>
                            <a:rPr lang="es-CL" sz="1100">
                              <a:effectLst/>
                            </a:rPr>
                            <a:t>3</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6,62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24,9(3) =74,64</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494,12</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1.978,04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52541077"/>
                      </a:ext>
                    </a:extLst>
                  </a:tr>
                  <a:tr h="171489">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3,84</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24,9(4) =99,52</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378,16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378,40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38221858"/>
                      </a:ext>
                    </a:extLst>
                  </a:tr>
                  <a:tr h="192551">
                    <a:tc>
                      <a:txBody>
                        <a:bodyPr/>
                        <a:lstStyle/>
                        <a:p>
                          <a:pPr>
                            <a:lnSpc>
                              <a:spcPct val="115000"/>
                            </a:lnSpc>
                            <a:spcAft>
                              <a:spcPts val="1000"/>
                            </a:spcAft>
                            <a:buNone/>
                          </a:pPr>
                          <a:r>
                            <a:rPr lang="es-CL" sz="1100" dirty="0">
                              <a:effectLst/>
                            </a:rPr>
                            <a:t>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dirty="0">
                              <a:effectLst/>
                            </a:rPr>
                            <a:t>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15000"/>
                            </a:lnSpc>
                            <a:spcAft>
                              <a:spcPts val="1000"/>
                            </a:spcAft>
                            <a:buNone/>
                          </a:pPr>
                          <a14:m>
                            <m:oMathPara xmlns:m="http://schemas.openxmlformats.org/officeDocument/2006/math">
                              <m:oMathParaPr>
                                <m:jc m:val="centerGroup"/>
                              </m:oMathParaPr>
                              <m:oMath xmlns:m="http://schemas.openxmlformats.org/officeDocument/2006/math">
                                <m:r>
                                  <a:rPr lang="es-CL" sz="1100" smtClean="0">
                                    <a:effectLst/>
                                  </a:rPr>
                                  <m:t>𝑆𝑢𝑚𝑎</m:t>
                                </m:r>
                                <m:r>
                                  <a:rPr lang="es-CL" sz="1100" smtClean="0">
                                    <a:effectLst/>
                                  </a:rPr>
                                  <m:t>=3.38</m:t>
                                </m:r>
                                <m:r>
                                  <a:rPr lang="es-CL" sz="1100" b="0" i="0" smtClean="0">
                                    <a:effectLst/>
                                    <a:latin typeface="Cambria Math" panose="02040503050406030204" pitchFamily="18" charset="0"/>
                                  </a:rPr>
                                  <m:t>7</m:t>
                                </m:r>
                                <m:r>
                                  <a:rPr lang="es-CL" sz="1100" smtClean="0">
                                    <a:effectLst/>
                                  </a:rPr>
                                  <m:t>,</m:t>
                                </m:r>
                                <m:r>
                                  <a:rPr lang="es-CL" sz="1100" b="0" i="0" smtClean="0">
                                    <a:effectLst/>
                                    <a:latin typeface="Cambria Math" panose="02040503050406030204" pitchFamily="18" charset="0"/>
                                  </a:rPr>
                                  <m:t>66</m:t>
                                </m:r>
                                <m:r>
                                  <a:rPr lang="es-CL" sz="1100" smtClean="0">
                                    <a:effectLst/>
                                  </a:rPr>
                                  <m:t> </m:t>
                                </m:r>
                                <m:sSup>
                                  <m:sSupPr>
                                    <m:ctrlPr>
                                      <a:rPr lang="es-CL" sz="1100">
                                        <a:effectLst/>
                                      </a:rPr>
                                    </m:ctrlPr>
                                  </m:sSupPr>
                                  <m:e>
                                    <m:r>
                                      <a:rPr lang="es-CL" sz="1100">
                                        <a:effectLst/>
                                      </a:rPr>
                                      <m:t>𝑚</m:t>
                                    </m:r>
                                  </m:e>
                                  <m:sup>
                                    <m:r>
                                      <a:rPr lang="es-CL" sz="1100">
                                        <a:effectLst/>
                                      </a:rPr>
                                      <m:t>2</m:t>
                                    </m:r>
                                  </m:sup>
                                </m:sSup>
                              </m:oMath>
                            </m:oMathPara>
                          </a14:m>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s-CL"/>
                        </a:p>
                      </a:txBody>
                      <a:tcPr/>
                    </a:tc>
                    <a:extLst>
                      <a:ext uri="{0D108BD9-81ED-4DB2-BD59-A6C34878D82A}">
                        <a16:rowId xmlns:a16="http://schemas.microsoft.com/office/drawing/2014/main" val="943957194"/>
                      </a:ext>
                    </a:extLst>
                  </a:tr>
                </a:tbl>
              </a:graphicData>
            </a:graphic>
          </p:graphicFrame>
        </mc:Choice>
        <mc:Fallback>
          <p:graphicFrame>
            <p:nvGraphicFramePr>
              <p:cNvPr id="15" name="Tabla 14">
                <a:extLst>
                  <a:ext uri="{FF2B5EF4-FFF2-40B4-BE49-F238E27FC236}">
                    <a16:creationId xmlns:a16="http://schemas.microsoft.com/office/drawing/2014/main" id="{C243843F-9A09-BEBB-0399-21D78BC9BF70}"/>
                  </a:ext>
                </a:extLst>
              </p:cNvPr>
              <p:cNvGraphicFramePr>
                <a:graphicFrameLocks noGrp="1"/>
              </p:cNvGraphicFramePr>
              <p:nvPr>
                <p:extLst>
                  <p:ext uri="{D42A27DB-BD31-4B8C-83A1-F6EECF244321}">
                    <p14:modId xmlns:p14="http://schemas.microsoft.com/office/powerpoint/2010/main" val="916562922"/>
                  </p:ext>
                </p:extLst>
              </p:nvPr>
            </p:nvGraphicFramePr>
            <p:xfrm>
              <a:off x="110869" y="2279629"/>
              <a:ext cx="6678607" cy="1979016"/>
            </p:xfrm>
            <a:graphic>
              <a:graphicData uri="http://schemas.openxmlformats.org/drawingml/2006/table">
                <a:tbl>
                  <a:tblPr firstRow="1" firstCol="1" bandRow="1">
                    <a:tableStyleId>{5C22544A-7EE6-4342-B048-85BDC9FD1C3A}</a:tableStyleId>
                  </a:tblPr>
                  <a:tblGrid>
                    <a:gridCol w="791850">
                      <a:extLst>
                        <a:ext uri="{9D8B030D-6E8A-4147-A177-3AD203B41FA5}">
                          <a16:colId xmlns:a16="http://schemas.microsoft.com/office/drawing/2014/main" val="3564744174"/>
                        </a:ext>
                      </a:extLst>
                    </a:gridCol>
                    <a:gridCol w="1104550">
                      <a:extLst>
                        <a:ext uri="{9D8B030D-6E8A-4147-A177-3AD203B41FA5}">
                          <a16:colId xmlns:a16="http://schemas.microsoft.com/office/drawing/2014/main" val="1988800801"/>
                        </a:ext>
                      </a:extLst>
                    </a:gridCol>
                    <a:gridCol w="1208690">
                      <a:extLst>
                        <a:ext uri="{9D8B030D-6E8A-4147-A177-3AD203B41FA5}">
                          <a16:colId xmlns:a16="http://schemas.microsoft.com/office/drawing/2014/main" val="3280207757"/>
                        </a:ext>
                      </a:extLst>
                    </a:gridCol>
                    <a:gridCol w="1100590">
                      <a:extLst>
                        <a:ext uri="{9D8B030D-6E8A-4147-A177-3AD203B41FA5}">
                          <a16:colId xmlns:a16="http://schemas.microsoft.com/office/drawing/2014/main" val="3803282277"/>
                        </a:ext>
                      </a:extLst>
                    </a:gridCol>
                    <a:gridCol w="1164777">
                      <a:extLst>
                        <a:ext uri="{9D8B030D-6E8A-4147-A177-3AD203B41FA5}">
                          <a16:colId xmlns:a16="http://schemas.microsoft.com/office/drawing/2014/main" val="3676708235"/>
                        </a:ext>
                      </a:extLst>
                    </a:gridCol>
                    <a:gridCol w="1308150">
                      <a:extLst>
                        <a:ext uri="{9D8B030D-6E8A-4147-A177-3AD203B41FA5}">
                          <a16:colId xmlns:a16="http://schemas.microsoft.com/office/drawing/2014/main" val="3039694490"/>
                        </a:ext>
                      </a:extLst>
                    </a:gridCol>
                  </a:tblGrid>
                  <a:tr h="749653">
                    <a:tc>
                      <a:txBody>
                        <a:bodyPr/>
                        <a:lstStyle/>
                        <a:p>
                          <a:pPr algn="ctr">
                            <a:lnSpc>
                              <a:spcPct val="115000"/>
                            </a:lnSpc>
                            <a:spcAft>
                              <a:spcPts val="1000"/>
                            </a:spcAft>
                            <a:buNone/>
                          </a:pPr>
                          <a:r>
                            <a:rPr lang="es-CL" sz="1100" dirty="0">
                              <a:effectLst/>
                            </a:rPr>
                            <a:t>Estación</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endParaRPr lang="es-CL"/>
                        </a:p>
                      </a:txBody>
                      <a:tcPr marL="68580" marR="68580" marT="0" marB="0" anchor="ctr">
                        <a:blipFill>
                          <a:blip r:embed="rId7"/>
                          <a:stretch>
                            <a:fillRect l="-72376" t="-813" r="-435912" b="-166667"/>
                          </a:stretch>
                        </a:blipFill>
                      </a:tcPr>
                    </a:tc>
                    <a:tc>
                      <a:txBody>
                        <a:bodyPr/>
                        <a:lstStyle/>
                        <a:p>
                          <a:pPr algn="ctr">
                            <a:lnSpc>
                              <a:spcPct val="115000"/>
                            </a:lnSpc>
                            <a:spcAft>
                              <a:spcPts val="1000"/>
                            </a:spcAft>
                            <a:buNone/>
                          </a:pPr>
                          <a:r>
                            <a:rPr lang="es-CL" sz="1100" dirty="0">
                              <a:effectLst/>
                            </a:rPr>
                            <a:t>Distancia desde L</a:t>
                          </a:r>
                          <a:r>
                            <a:rPr lang="es-CL" sz="1100" baseline="-25000" dirty="0">
                              <a:effectLst/>
                            </a:rPr>
                            <a:t>PR</a:t>
                          </a:r>
                          <a:endParaRPr lang="es-CL" sz="1100" dirty="0">
                            <a:effectLst/>
                          </a:endParaRPr>
                        </a:p>
                        <a:p>
                          <a:pPr algn="ctr">
                            <a:lnSpc>
                              <a:spcPct val="115000"/>
                            </a:lnSpc>
                            <a:spcAft>
                              <a:spcPts val="1000"/>
                            </a:spcAft>
                            <a:buNone/>
                          </a:pPr>
                          <a:r>
                            <a:rPr lang="es-CL" sz="1100" dirty="0">
                              <a:effectLst/>
                            </a:rPr>
                            <a:t>X (m)</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endParaRPr lang="es-CL"/>
                        </a:p>
                      </a:txBody>
                      <a:tcPr marL="68580" marR="68580" marT="0" marB="0" anchor="ctr">
                        <a:blipFill>
                          <a:blip r:embed="rId7"/>
                          <a:stretch>
                            <a:fillRect l="-283889" t="-813" r="-227778" b="-166667"/>
                          </a:stretch>
                        </a:blipFill>
                      </a:tcPr>
                    </a:tc>
                    <a:tc>
                      <a:txBody>
                        <a:bodyPr/>
                        <a:lstStyle/>
                        <a:p>
                          <a:pPr algn="ctr">
                            <a:lnSpc>
                              <a:spcPct val="115000"/>
                            </a:lnSpc>
                            <a:spcAft>
                              <a:spcPts val="1000"/>
                            </a:spcAft>
                            <a:buNone/>
                          </a:pPr>
                          <a:r>
                            <a:rPr lang="es-CL" sz="1100">
                              <a:effectLst/>
                            </a:rPr>
                            <a:t>Multiplicador</a:t>
                          </a:r>
                        </a:p>
                        <a:p>
                          <a:pPr algn="ctr">
                            <a:lnSpc>
                              <a:spcPct val="115000"/>
                            </a:lnSpc>
                            <a:spcAft>
                              <a:spcPts val="1000"/>
                            </a:spcAft>
                            <a:buNone/>
                          </a:pPr>
                          <a:r>
                            <a:rPr lang="es-CL" sz="1100">
                              <a:effectLst/>
                            </a:rPr>
                            <a:t>de Simpson</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Producto del multiplicador por el momento (m</a:t>
                          </a:r>
                          <a:r>
                            <a:rPr lang="es-CL" sz="1100" baseline="30000" dirty="0">
                              <a:effectLst/>
                            </a:rPr>
                            <a:t>2</a:t>
                          </a:r>
                          <a:r>
                            <a:rPr lang="es-CL" sz="1100" dirty="0">
                              <a:effectLst/>
                            </a:rPr>
                            <a:t>)</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12246971"/>
                      </a:ext>
                    </a:extLst>
                  </a:tr>
                  <a:tr h="181039">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0,12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84138" indent="0">
                            <a:lnSpc>
                              <a:spcPct val="115000"/>
                            </a:lnSpc>
                            <a:spcAft>
                              <a:spcPts val="1000"/>
                            </a:spcAft>
                            <a:buNone/>
                          </a:pPr>
                          <a:r>
                            <a:rPr lang="es-CL" sz="1100" dirty="0">
                              <a:effectLst/>
                            </a:rPr>
                            <a:t>24,9(0) =0</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87806612"/>
                      </a:ext>
                    </a:extLst>
                  </a:tr>
                  <a:tr h="181039">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3,94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84138" indent="0">
                            <a:lnSpc>
                              <a:spcPct val="115000"/>
                            </a:lnSpc>
                            <a:spcAft>
                              <a:spcPts val="1000"/>
                            </a:spcAft>
                            <a:buNone/>
                          </a:pPr>
                          <a:r>
                            <a:rPr lang="es-CL" sz="1100" dirty="0">
                              <a:effectLst/>
                            </a:rPr>
                            <a:t>24,9(1) =24,88</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98,03</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392,44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58704331"/>
                      </a:ext>
                    </a:extLst>
                  </a:tr>
                  <a:tr h="181039">
                    <a:tc>
                      <a:txBody>
                        <a:bodyPr/>
                        <a:lstStyle/>
                        <a:p>
                          <a:pPr algn="ctr">
                            <a:lnSpc>
                              <a:spcPct val="115000"/>
                            </a:lnSpc>
                            <a:spcAft>
                              <a:spcPts val="1000"/>
                            </a:spcAft>
                            <a:buNone/>
                          </a:pPr>
                          <a:r>
                            <a:rPr lang="es-CL" sz="1100">
                              <a:effectLst/>
                            </a:rPr>
                            <a:t>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6,40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24,9(2) =49,76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318,46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637,44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06465184"/>
                      </a:ext>
                    </a:extLst>
                  </a:tr>
                  <a:tr h="181039">
                    <a:tc>
                      <a:txBody>
                        <a:bodyPr/>
                        <a:lstStyle/>
                        <a:p>
                          <a:pPr algn="ctr">
                            <a:lnSpc>
                              <a:spcPct val="115000"/>
                            </a:lnSpc>
                            <a:spcAft>
                              <a:spcPts val="1000"/>
                            </a:spcAft>
                            <a:buNone/>
                          </a:pPr>
                          <a:r>
                            <a:rPr lang="es-CL" sz="1100">
                              <a:effectLst/>
                            </a:rPr>
                            <a:t>3</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6,62</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24,9(3) =74,64</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494,12</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1.978,04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52541077"/>
                      </a:ext>
                    </a:extLst>
                  </a:tr>
                  <a:tr h="181039">
                    <a:tc>
                      <a:txBody>
                        <a:bodyPr/>
                        <a:lstStyle/>
                        <a:p>
                          <a:pPr algn="ctr">
                            <a:lnSpc>
                              <a:spcPct val="115000"/>
                            </a:lnSpc>
                            <a:spcAft>
                              <a:spcPts val="1000"/>
                            </a:spcAft>
                            <a:buNone/>
                          </a:pPr>
                          <a:r>
                            <a:rPr lang="es-CL" sz="1100">
                              <a:effectLst/>
                            </a:rPr>
                            <a:t>4</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3,84</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24,9(4) =99,52</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dirty="0">
                              <a:effectLst/>
                            </a:rPr>
                            <a:t>378,16</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1</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es-CL" sz="1100">
                              <a:effectLst/>
                            </a:rPr>
                            <a:t>378,40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38221858"/>
                      </a:ext>
                    </a:extLst>
                  </a:tr>
                  <a:tr h="324168">
                    <a:tc>
                      <a:txBody>
                        <a:bodyPr/>
                        <a:lstStyle/>
                        <a:p>
                          <a:pPr>
                            <a:lnSpc>
                              <a:spcPct val="115000"/>
                            </a:lnSpc>
                            <a:spcAft>
                              <a:spcPts val="1000"/>
                            </a:spcAft>
                            <a:buNone/>
                          </a:pPr>
                          <a:r>
                            <a:rPr lang="es-CL" sz="1100" dirty="0">
                              <a:effectLst/>
                            </a:rPr>
                            <a:t>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s-CL" sz="1100" dirty="0">
                              <a:effectLst/>
                            </a:rPr>
                            <a:t>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endParaRPr lang="es-CL"/>
                        </a:p>
                      </a:txBody>
                      <a:tcPr marL="68580" marR="68580" marT="0" marB="0">
                        <a:blipFill>
                          <a:blip r:embed="rId7"/>
                          <a:stretch>
                            <a:fillRect l="-170197" t="-516981" r="-985" b="-3774"/>
                          </a:stretch>
                        </a:blipFill>
                      </a:tcPr>
                    </a:tc>
                    <a:tc hMerge="1">
                      <a:txBody>
                        <a:bodyPr/>
                        <a:lstStyle/>
                        <a:p>
                          <a:endParaRPr lang="es-CL"/>
                        </a:p>
                      </a:txBody>
                      <a:tcPr/>
                    </a:tc>
                    <a:extLst>
                      <a:ext uri="{0D108BD9-81ED-4DB2-BD59-A6C34878D82A}">
                        <a16:rowId xmlns:a16="http://schemas.microsoft.com/office/drawing/2014/main" val="943957194"/>
                      </a:ext>
                    </a:extLst>
                  </a:tr>
                </a:tbl>
              </a:graphicData>
            </a:graphic>
          </p:graphicFrame>
        </mc:Fallback>
      </mc:AlternateContent>
    </p:spTree>
    <p:extLst>
      <p:ext uri="{BB962C8B-B14F-4D97-AF65-F5344CB8AC3E}">
        <p14:creationId xmlns:p14="http://schemas.microsoft.com/office/powerpoint/2010/main" val="157579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500"/>
                            </p:stCondLst>
                            <p:childTnLst>
                              <p:par>
                                <p:cTn id="28" presetID="6" presetClass="emph" presetSubtype="0" fill="hold" grpId="1" nodeType="afterEffect">
                                  <p:stCondLst>
                                    <p:cond delay="0"/>
                                  </p:stCondLst>
                                  <p:childTnLst>
                                    <p:animScale>
                                      <p:cBhvr>
                                        <p:cTn id="29" dur="2000" fill="hold"/>
                                        <p:tgtEl>
                                          <p:spTgt spid="22"/>
                                        </p:tgtEl>
                                      </p:cBhvr>
                                      <p:by x="150000" y="150000"/>
                                    </p:animScale>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28" grpId="0"/>
      <p:bldP spid="7" grpId="0"/>
      <p:bldP spid="11" grpId="0"/>
      <p:bldP spid="1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33CD38-E33B-5C6F-1410-28A9416C52AE}"/>
              </a:ext>
            </a:extLst>
          </p:cNvPr>
          <p:cNvSpPr>
            <a:spLocks noGrp="1"/>
          </p:cNvSpPr>
          <p:nvPr>
            <p:ph type="ctrTitle"/>
          </p:nvPr>
        </p:nvSpPr>
        <p:spPr/>
        <p:txBody>
          <a:bodyPr/>
          <a:lstStyle/>
          <a:p>
            <a:r>
              <a:rPr lang="es-CL" dirty="0"/>
              <a:t>Fin </a:t>
            </a:r>
            <a:r>
              <a:rPr lang="es-CL"/>
              <a:t>de Reglas </a:t>
            </a:r>
            <a:r>
              <a:rPr lang="es-CL" dirty="0"/>
              <a:t>de Simpson</a:t>
            </a:r>
          </a:p>
        </p:txBody>
      </p:sp>
      <p:sp>
        <p:nvSpPr>
          <p:cNvPr id="3" name="Subtítulo 2">
            <a:extLst>
              <a:ext uri="{FF2B5EF4-FFF2-40B4-BE49-F238E27FC236}">
                <a16:creationId xmlns:a16="http://schemas.microsoft.com/office/drawing/2014/main" id="{A082CD26-BFB5-710E-4ED2-2DC2475D2B37}"/>
              </a:ext>
            </a:extLst>
          </p:cNvPr>
          <p:cNvSpPr>
            <a:spLocks noGrp="1"/>
          </p:cNvSpPr>
          <p:nvPr>
            <p:ph type="subTitle" idx="1"/>
          </p:nvPr>
        </p:nvSpPr>
        <p:spPr/>
        <p:txBody>
          <a:bodyPr/>
          <a:lstStyle/>
          <a:p>
            <a:r>
              <a:rPr lang="es-CL" dirty="0"/>
              <a:t>Esta materia será reforzada con un laboratorio de integración numérica</a:t>
            </a:r>
          </a:p>
        </p:txBody>
      </p:sp>
    </p:spTree>
    <p:extLst>
      <p:ext uri="{BB962C8B-B14F-4D97-AF65-F5344CB8AC3E}">
        <p14:creationId xmlns:p14="http://schemas.microsoft.com/office/powerpoint/2010/main" val="41860821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9" name="Grupo 18">
            <a:extLst>
              <a:ext uri="{FF2B5EF4-FFF2-40B4-BE49-F238E27FC236}">
                <a16:creationId xmlns:a16="http://schemas.microsoft.com/office/drawing/2014/main" id="{1FA6DDCF-4E31-35F9-AFA7-5F3E2EF5E9FA}"/>
              </a:ext>
            </a:extLst>
          </p:cNvPr>
          <p:cNvGrpSpPr/>
          <p:nvPr/>
        </p:nvGrpSpPr>
        <p:grpSpPr>
          <a:xfrm>
            <a:off x="292178" y="524366"/>
            <a:ext cx="11773699" cy="3372899"/>
            <a:chOff x="292178" y="524366"/>
            <a:chExt cx="11773699" cy="3372899"/>
          </a:xfrm>
        </p:grpSpPr>
        <mc:AlternateContent xmlns:mc="http://schemas.openxmlformats.org/markup-compatibility/2006">
          <mc:Choice xmlns:a14="http://schemas.microsoft.com/office/drawing/2010/main" Requires="a14">
            <p:sp>
              <p:nvSpPr>
                <p:cNvPr id="5" name="CuadroTexto 4">
                  <a:extLst>
                    <a:ext uri="{FF2B5EF4-FFF2-40B4-BE49-F238E27FC236}">
                      <a16:creationId xmlns:a16="http://schemas.microsoft.com/office/drawing/2014/main" id="{CEF8B4F4-1621-D028-81E1-DF0B203FCAA8}"/>
                    </a:ext>
                  </a:extLst>
                </p:cNvPr>
                <p:cNvSpPr txBox="1"/>
                <p:nvPr/>
              </p:nvSpPr>
              <p:spPr>
                <a:xfrm>
                  <a:off x="309680" y="1086611"/>
                  <a:ext cx="2094869" cy="525913"/>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es-CL" i="1" smtClean="0">
                                <a:latin typeface="Cambria Math" panose="02040503050406030204" pitchFamily="18" charset="0"/>
                              </a:rPr>
                            </m:ctrlPr>
                          </m:sSubPr>
                          <m:e>
                            <m:r>
                              <a:rPr lang="es-CL"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rPr>
                              <m:t>𝑥</m:t>
                            </m:r>
                          </m:sub>
                        </m:sSub>
                        <m:r>
                          <a:rPr lang="es-CL" i="1" smtClean="0">
                            <a:latin typeface="Cambria Math" panose="02040503050406030204" pitchFamily="18" charset="0"/>
                            <a:ea typeface="Cambria Math" panose="02040503050406030204" pitchFamily="18" charset="0"/>
                          </a:rPr>
                          <m:t>=</m:t>
                        </m:r>
                        <m:f>
                          <m:fPr>
                            <m:ctrlPr>
                              <a:rPr lang="es-CL"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𝑑𝑖𝑠𝑡𝑎𝑛𝑐𝑖𝑎</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𝑡𝑜𝑡𝑎𝑙</m:t>
                            </m:r>
                          </m:num>
                          <m:den>
                            <m:r>
                              <a:rPr lang="es-CL" b="0" i="1" smtClean="0">
                                <a:latin typeface="Cambria Math" panose="02040503050406030204" pitchFamily="18" charset="0"/>
                                <a:ea typeface="Cambria Math" panose="02040503050406030204" pitchFamily="18" charset="0"/>
                              </a:rPr>
                              <m:t>𝑛</m:t>
                            </m:r>
                            <m:r>
                              <a:rPr lang="es-CL" b="0" i="1" smtClean="0">
                                <a:latin typeface="Cambria Math" panose="02040503050406030204" pitchFamily="18" charset="0"/>
                                <a:ea typeface="Cambria Math" panose="02040503050406030204" pitchFamily="18" charset="0"/>
                              </a:rPr>
                              <m:t>−1</m:t>
                            </m:r>
                          </m:den>
                        </m:f>
                      </m:oMath>
                    </m:oMathPara>
                  </a14:m>
                  <a:endParaRPr lang="es-CL" dirty="0"/>
                </a:p>
              </p:txBody>
            </p:sp>
          </mc:Choice>
          <mc:Fallback>
            <p:sp>
              <p:nvSpPr>
                <p:cNvPr id="5" name="CuadroTexto 4">
                  <a:extLst>
                    <a:ext uri="{FF2B5EF4-FFF2-40B4-BE49-F238E27FC236}">
                      <a16:creationId xmlns:a16="http://schemas.microsoft.com/office/drawing/2014/main" id="{CEF8B4F4-1621-D028-81E1-DF0B203FCAA8}"/>
                    </a:ext>
                  </a:extLst>
                </p:cNvPr>
                <p:cNvSpPr txBox="1">
                  <a:spLocks noRot="1" noChangeAspect="1" noMove="1" noResize="1" noEditPoints="1" noAdjustHandles="1" noChangeArrowheads="1" noChangeShapeType="1" noTextEdit="1"/>
                </p:cNvSpPr>
                <p:nvPr/>
              </p:nvSpPr>
              <p:spPr>
                <a:xfrm>
                  <a:off x="309680" y="1086611"/>
                  <a:ext cx="2094869" cy="525913"/>
                </a:xfrm>
                <a:prstGeom prst="rect">
                  <a:avLst/>
                </a:prstGeom>
                <a:blipFill>
                  <a:blip r:embed="rId2"/>
                  <a:stretch>
                    <a:fillRect/>
                  </a:stretch>
                </a:blipFill>
              </p:spPr>
              <p:txBody>
                <a:bodyPr/>
                <a:lstStyle/>
                <a:p>
                  <a:r>
                    <a:rPr lang="es-CL">
                      <a:noFill/>
                    </a:rPr>
                    <a:t> </a:t>
                  </a:r>
                </a:p>
              </p:txBody>
            </p:sp>
          </mc:Fallback>
        </mc:AlternateContent>
        <p:sp>
          <p:nvSpPr>
            <p:cNvPr id="9" name="CuadroTexto 8">
              <a:extLst>
                <a:ext uri="{FF2B5EF4-FFF2-40B4-BE49-F238E27FC236}">
                  <a16:creationId xmlns:a16="http://schemas.microsoft.com/office/drawing/2014/main" id="{FE50CB39-08D3-404A-C971-560E54D98FF6}"/>
                </a:ext>
              </a:extLst>
            </p:cNvPr>
            <p:cNvSpPr txBox="1"/>
            <p:nvPr/>
          </p:nvSpPr>
          <p:spPr>
            <a:xfrm>
              <a:off x="3284150" y="524366"/>
              <a:ext cx="3106139" cy="369332"/>
            </a:xfrm>
            <a:prstGeom prst="rect">
              <a:avLst/>
            </a:prstGeom>
            <a:noFill/>
          </p:spPr>
          <p:txBody>
            <a:bodyPr wrap="square">
              <a:spAutoFit/>
            </a:bodyPr>
            <a:lstStyle/>
            <a:p>
              <a:r>
                <a:rPr lang="es-CL" dirty="0"/>
                <a:t>Primera regla de Simpson:</a:t>
              </a:r>
            </a:p>
          </p:txBody>
        </p:sp>
        <mc:AlternateContent xmlns:mc="http://schemas.openxmlformats.org/markup-compatibility/2006">
          <mc:Choice xmlns:a14="http://schemas.microsoft.com/office/drawing/2010/main" Requires="a14">
            <p:sp>
              <p:nvSpPr>
                <p:cNvPr id="10" name="CuadroTexto 9">
                  <a:extLst>
                    <a:ext uri="{FF2B5EF4-FFF2-40B4-BE49-F238E27FC236}">
                      <a16:creationId xmlns:a16="http://schemas.microsoft.com/office/drawing/2014/main" id="{DBE5A5A6-E518-79C2-3B07-5D2333967B3A}"/>
                    </a:ext>
                  </a:extLst>
                </p:cNvPr>
                <p:cNvSpPr txBox="1"/>
                <p:nvPr/>
              </p:nvSpPr>
              <p:spPr>
                <a:xfrm>
                  <a:off x="3761712" y="1022903"/>
                  <a:ext cx="7264874" cy="531877"/>
                </a:xfrm>
                <a:prstGeom prst="rect">
                  <a:avLst/>
                </a:prstGeom>
                <a:noFill/>
              </p:spPr>
              <p:txBody>
                <a:bodyPr wrap="none" lIns="0" tIns="0" rIns="0" bIns="0" rtlCol="0">
                  <a:spAutoFit/>
                </a:bodyPr>
                <a:lstStyle/>
                <a:p>
                  <a:r>
                    <a:rPr lang="es-CL" b="0" dirty="0">
                      <a:latin typeface="Cambria Math" panose="02040503050406030204" pitchFamily="18" charset="0"/>
                      <a:ea typeface="Cambria Math" panose="02040503050406030204" pitchFamily="18" charset="0"/>
                    </a:rPr>
                    <a:t>Método:         </a:t>
                  </a:r>
                  <a:r>
                    <a:rPr lang="es-CL" b="0" dirty="0"/>
                    <a:t> </a:t>
                  </a:r>
                  <a14:m>
                    <m:oMath xmlns:m="http://schemas.openxmlformats.org/officeDocument/2006/math">
                      <m:nary>
                        <m:naryPr>
                          <m:limLoc m:val="undOvr"/>
                          <m:subHide m:val="on"/>
                          <m:supHide m:val="on"/>
                          <m:ctrlPr>
                            <a:rPr lang="es-CL" b="0" i="1" smtClean="0">
                              <a:latin typeface="Cambria Math" panose="02040503050406030204" pitchFamily="18" charset="0"/>
                            </a:rPr>
                          </m:ctrlPr>
                        </m:naryPr>
                        <m:sub/>
                        <m:sup/>
                        <m:e>
                          <m:r>
                            <a:rPr lang="es-CL" b="0" i="1" smtClean="0">
                              <a:latin typeface="Cambria Math" panose="02040503050406030204" pitchFamily="18" charset="0"/>
                            </a:rPr>
                            <m:t>𝑓</m:t>
                          </m:r>
                          <m:d>
                            <m:dPr>
                              <m:ctrlPr>
                                <a:rPr lang="es-CL" b="0" i="1" smtClean="0">
                                  <a:latin typeface="Cambria Math" panose="02040503050406030204" pitchFamily="18" charset="0"/>
                                </a:rPr>
                              </m:ctrlPr>
                            </m:dPr>
                            <m:e>
                              <m:r>
                                <a:rPr lang="es-CL" i="1">
                                  <a:latin typeface="Cambria Math" panose="02040503050406030204" pitchFamily="18" charset="0"/>
                                </a:rPr>
                                <m:t>𝑥</m:t>
                              </m:r>
                            </m:e>
                          </m:d>
                          <m:r>
                            <a:rPr lang="es-CL" b="0" i="1" smtClean="0">
                              <a:latin typeface="Cambria Math" panose="02040503050406030204" pitchFamily="18" charset="0"/>
                            </a:rPr>
                            <m:t>ⅆ</m:t>
                          </m:r>
                          <m:r>
                            <a:rPr lang="es-CL" b="0" i="1" smtClean="0">
                              <a:latin typeface="Cambria Math" panose="02040503050406030204" pitchFamily="18" charset="0"/>
                            </a:rPr>
                            <m:t>𝑥</m:t>
                          </m:r>
                        </m:e>
                      </m:nary>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sSub>
                            <m:sSubPr>
                              <m:ctrlPr>
                                <a:rPr lang="es-CL" i="1">
                                  <a:latin typeface="Cambria Math" panose="02040503050406030204" pitchFamily="18" charset="0"/>
                                </a:rPr>
                              </m:ctrlPr>
                            </m:sSubPr>
                            <m:e>
                              <m:r>
                                <a:rPr lang="es-CL" i="1">
                                  <a:latin typeface="Cambria Math" panose="02040503050406030204" pitchFamily="18" charset="0"/>
                                  <a:ea typeface="Cambria Math" panose="02040503050406030204" pitchFamily="18" charset="0"/>
                                </a:rPr>
                                <m:t>∆</m:t>
                              </m:r>
                            </m:e>
                            <m:sub>
                              <m:r>
                                <a:rPr lang="es-CL" i="1">
                                  <a:latin typeface="Cambria Math" panose="02040503050406030204" pitchFamily="18" charset="0"/>
                                </a:rPr>
                                <m:t>𝑥</m:t>
                              </m:r>
                            </m:sub>
                          </m:sSub>
                        </m:num>
                        <m:den>
                          <m:r>
                            <a:rPr lang="es-CL" b="0" i="1" smtClean="0">
                              <a:latin typeface="Cambria Math" panose="02040503050406030204" pitchFamily="18" charset="0"/>
                              <a:ea typeface="Cambria Math" panose="02040503050406030204" pitchFamily="18" charset="0"/>
                            </a:rPr>
                            <m:t>3</m:t>
                          </m:r>
                        </m:den>
                      </m:f>
                      <m:d>
                        <m:dPr>
                          <m:begChr m:val="["/>
                          <m:endChr m:val="]"/>
                          <m:ctrlPr>
                            <a:rPr lang="es-CL" b="0" i="1" smtClean="0">
                              <a:latin typeface="Cambria Math" panose="02040503050406030204" pitchFamily="18" charset="0"/>
                              <a:ea typeface="Cambria Math" panose="02040503050406030204" pitchFamily="18" charset="0"/>
                            </a:rPr>
                          </m:ctrlPr>
                        </m:dPr>
                        <m:e>
                          <m:eqArr>
                            <m:eqArrPr>
                              <m:ctrlPr>
                                <a:rPr lang="es-CL" b="0" i="1" smtClean="0">
                                  <a:latin typeface="Cambria Math" panose="02040503050406030204" pitchFamily="18" charset="0"/>
                                  <a:ea typeface="Cambria Math" panose="02040503050406030204" pitchFamily="18" charset="0"/>
                                </a:rPr>
                              </m:ctrlPr>
                            </m:eqArrPr>
                            <m:e>
                              <m:r>
                                <a:rPr lang="es-CL" b="0" i="1" smtClean="0">
                                  <a:latin typeface="Cambria Math" panose="02040503050406030204" pitchFamily="18" charset="0"/>
                                  <a:ea typeface="Cambria Math" panose="02040503050406030204" pitchFamily="18" charset="0"/>
                                </a:rPr>
                                <m:t>1</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𝑓</m:t>
                                  </m:r>
                                </m:e>
                                <m:sub>
                                  <m:r>
                                    <a:rPr lang="es-CL" b="0" i="1" smtClean="0">
                                      <a:latin typeface="Cambria Math" panose="02040503050406030204" pitchFamily="18" charset="0"/>
                                      <a:ea typeface="Cambria Math" panose="02040503050406030204" pitchFamily="18" charset="0"/>
                                    </a:rPr>
                                    <m:t>0</m:t>
                                  </m:r>
                                </m:sub>
                              </m:sSub>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4</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𝑓</m:t>
                                  </m:r>
                                </m:e>
                                <m:sub>
                                  <m:r>
                                    <a:rPr lang="es-CL" b="0" i="1" smtClean="0">
                                      <a:latin typeface="Cambria Math" panose="02040503050406030204" pitchFamily="18" charset="0"/>
                                      <a:ea typeface="Cambria Math" panose="02040503050406030204" pitchFamily="18" charset="0"/>
                                    </a:rPr>
                                    <m:t>1</m:t>
                                  </m:r>
                                </m:sub>
                              </m:sSub>
                              <m:r>
                                <a:rPr lang="es-CL" b="0" i="1" smtClean="0">
                                  <a:latin typeface="Cambria Math" panose="02040503050406030204" pitchFamily="18" charset="0"/>
                                  <a:ea typeface="Cambria Math" panose="02040503050406030204" pitchFamily="18" charset="0"/>
                                </a:rPr>
                                <m:t>+2</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𝑓</m:t>
                                  </m:r>
                                </m:e>
                                <m:sub>
                                  <m:r>
                                    <a:rPr lang="es-CL" b="0" i="1" smtClean="0">
                                      <a:latin typeface="Cambria Math" panose="02040503050406030204" pitchFamily="18" charset="0"/>
                                      <a:ea typeface="Cambria Math" panose="02040503050406030204" pitchFamily="18" charset="0"/>
                                    </a:rPr>
                                    <m:t>2</m:t>
                                  </m:r>
                                </m:sub>
                              </m:sSub>
                              <m:r>
                                <a:rPr lang="es-CL"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4</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𝑓</m:t>
                                  </m:r>
                                </m:e>
                                <m:sub>
                                  <m:r>
                                    <a:rPr lang="es-CL" b="0" i="1" smtClean="0">
                                      <a:latin typeface="Cambria Math" panose="02040503050406030204" pitchFamily="18" charset="0"/>
                                      <a:ea typeface="Cambria Math" panose="02040503050406030204" pitchFamily="18" charset="0"/>
                                    </a:rPr>
                                    <m:t>3</m:t>
                                  </m:r>
                                </m:sub>
                              </m:sSub>
                              <m:r>
                                <a:rPr lang="es-CL"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2</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𝑓</m:t>
                                  </m:r>
                                </m:e>
                                <m:sub>
                                  <m:r>
                                    <a:rPr lang="es-CL" b="0" i="1" smtClean="0">
                                      <a:latin typeface="Cambria Math" panose="02040503050406030204" pitchFamily="18" charset="0"/>
                                      <a:ea typeface="Cambria Math" panose="02040503050406030204" pitchFamily="18" charset="0"/>
                                    </a:rPr>
                                    <m:t>4</m:t>
                                  </m:r>
                                </m:sub>
                              </m:sSub>
                              <m:r>
                                <a:rPr lang="es-CL" b="0" i="1" smtClean="0">
                                  <a:latin typeface="Cambria Math" panose="02040503050406030204" pitchFamily="18" charset="0"/>
                                  <a:ea typeface="Cambria Math" panose="02040503050406030204" pitchFamily="18" charset="0"/>
                                </a:rPr>
                                <m:t>…</m:t>
                              </m:r>
                            </m:e>
                            <m:e>
                              <m:r>
                                <a:rPr lang="es-CL"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2</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𝑓</m:t>
                                  </m:r>
                                </m:e>
                                <m:sub>
                                  <m:r>
                                    <a:rPr lang="es-CL" b="0" i="1" smtClean="0">
                                      <a:latin typeface="Cambria Math" panose="02040503050406030204" pitchFamily="18" charset="0"/>
                                      <a:ea typeface="Cambria Math" panose="02040503050406030204" pitchFamily="18" charset="0"/>
                                    </a:rPr>
                                    <m:t>𝑛</m:t>
                                  </m:r>
                                  <m:r>
                                    <a:rPr lang="es-CL" b="0" i="1" smtClean="0">
                                      <a:latin typeface="Cambria Math" panose="02040503050406030204" pitchFamily="18" charset="0"/>
                                      <a:ea typeface="Cambria Math" panose="02040503050406030204" pitchFamily="18" charset="0"/>
                                    </a:rPr>
                                    <m:t>−5</m:t>
                                  </m:r>
                                </m:sub>
                              </m:sSub>
                              <m:r>
                                <a:rPr lang="es-CL"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4</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𝑓</m:t>
                                  </m:r>
                                </m:e>
                                <m:sub>
                                  <m:r>
                                    <a:rPr lang="es-CL" b="0" i="1" smtClean="0">
                                      <a:latin typeface="Cambria Math" panose="02040503050406030204" pitchFamily="18" charset="0"/>
                                      <a:ea typeface="Cambria Math" panose="02040503050406030204" pitchFamily="18" charset="0"/>
                                    </a:rPr>
                                    <m:t>𝑛</m:t>
                                  </m:r>
                                  <m:r>
                                    <a:rPr lang="es-CL" b="0" i="1" smtClean="0">
                                      <a:latin typeface="Cambria Math" panose="02040503050406030204" pitchFamily="18" charset="0"/>
                                      <a:ea typeface="Cambria Math" panose="02040503050406030204" pitchFamily="18" charset="0"/>
                                    </a:rPr>
                                    <m:t>−4</m:t>
                                  </m:r>
                                </m:sub>
                              </m:sSub>
                              <m:r>
                                <a:rPr lang="es-CL"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2</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𝑓</m:t>
                                  </m:r>
                                </m:e>
                                <m:sub>
                                  <m:r>
                                    <a:rPr lang="es-CL" i="1">
                                      <a:latin typeface="Cambria Math" panose="02040503050406030204" pitchFamily="18" charset="0"/>
                                      <a:ea typeface="Cambria Math" panose="02040503050406030204" pitchFamily="18" charset="0"/>
                                    </a:rPr>
                                    <m:t>𝑛</m:t>
                                  </m:r>
                                  <m:r>
                                    <a:rPr lang="es-CL" i="1">
                                      <a:latin typeface="Cambria Math" panose="02040503050406030204" pitchFamily="18" charset="0"/>
                                      <a:ea typeface="Cambria Math" panose="02040503050406030204" pitchFamily="18" charset="0"/>
                                    </a:rPr>
                                    <m:t>−3</m:t>
                                  </m:r>
                                </m:sub>
                              </m:sSub>
                              <m:r>
                                <a:rPr lang="es-CL"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4</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𝑓</m:t>
                                  </m:r>
                                </m:e>
                                <m:sub>
                                  <m:r>
                                    <a:rPr lang="es-CL" i="1">
                                      <a:latin typeface="Cambria Math" panose="02040503050406030204" pitchFamily="18" charset="0"/>
                                      <a:ea typeface="Cambria Math" panose="02040503050406030204" pitchFamily="18" charset="0"/>
                                    </a:rPr>
                                    <m:t>𝑛</m:t>
                                  </m:r>
                                  <m:r>
                                    <a:rPr lang="es-CL" i="1">
                                      <a:latin typeface="Cambria Math" panose="02040503050406030204" pitchFamily="18" charset="0"/>
                                      <a:ea typeface="Cambria Math" panose="02040503050406030204" pitchFamily="18" charset="0"/>
                                    </a:rPr>
                                    <m:t>−2</m:t>
                                  </m:r>
                                </m:sub>
                              </m:sSub>
                              <m:r>
                                <a:rPr lang="es-CL"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1</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𝑓</m:t>
                                  </m:r>
                                </m:e>
                                <m:sub>
                                  <m:r>
                                    <a:rPr lang="es-CL" b="0" i="1" smtClean="0">
                                      <a:latin typeface="Cambria Math" panose="02040503050406030204" pitchFamily="18" charset="0"/>
                                      <a:ea typeface="Cambria Math" panose="02040503050406030204" pitchFamily="18" charset="0"/>
                                    </a:rPr>
                                    <m:t>𝑛</m:t>
                                  </m:r>
                                  <m:r>
                                    <a:rPr lang="es-CL" b="0" i="1" smtClean="0">
                                      <a:latin typeface="Cambria Math" panose="02040503050406030204" pitchFamily="18" charset="0"/>
                                      <a:ea typeface="Cambria Math" panose="02040503050406030204" pitchFamily="18" charset="0"/>
                                    </a:rPr>
                                    <m:t>−1</m:t>
                                  </m:r>
                                </m:sub>
                              </m:sSub>
                            </m:e>
                          </m:eqArr>
                        </m:e>
                      </m:d>
                    </m:oMath>
                  </a14:m>
                  <a:endParaRPr lang="es-CL" dirty="0"/>
                </a:p>
              </p:txBody>
            </p:sp>
          </mc:Choice>
          <mc:Fallback>
            <p:sp>
              <p:nvSpPr>
                <p:cNvPr id="10" name="CuadroTexto 9">
                  <a:extLst>
                    <a:ext uri="{FF2B5EF4-FFF2-40B4-BE49-F238E27FC236}">
                      <a16:creationId xmlns:a16="http://schemas.microsoft.com/office/drawing/2014/main" id="{DBE5A5A6-E518-79C2-3B07-5D2333967B3A}"/>
                    </a:ext>
                  </a:extLst>
                </p:cNvPr>
                <p:cNvSpPr txBox="1">
                  <a:spLocks noRot="1" noChangeAspect="1" noMove="1" noResize="1" noEditPoints="1" noAdjustHandles="1" noChangeArrowheads="1" noChangeShapeType="1" noTextEdit="1"/>
                </p:cNvSpPr>
                <p:nvPr/>
              </p:nvSpPr>
              <p:spPr>
                <a:xfrm>
                  <a:off x="3761712" y="1022903"/>
                  <a:ext cx="7264874" cy="531877"/>
                </a:xfrm>
                <a:prstGeom prst="rect">
                  <a:avLst/>
                </a:prstGeom>
                <a:blipFill>
                  <a:blip r:embed="rId3"/>
                  <a:stretch>
                    <a:fillRect l="-1930" b="-1149"/>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2" name="CuadroTexto 11">
                  <a:extLst>
                    <a:ext uri="{FF2B5EF4-FFF2-40B4-BE49-F238E27FC236}">
                      <a16:creationId xmlns:a16="http://schemas.microsoft.com/office/drawing/2014/main" id="{C4BA4620-BFDF-1DBA-68E1-8E081C3FD3AA}"/>
                    </a:ext>
                  </a:extLst>
                </p:cNvPr>
                <p:cNvSpPr txBox="1"/>
                <p:nvPr/>
              </p:nvSpPr>
              <p:spPr>
                <a:xfrm>
                  <a:off x="2301766" y="1539091"/>
                  <a:ext cx="2301766" cy="369332"/>
                </a:xfrm>
                <a:prstGeom prst="rect">
                  <a:avLst/>
                </a:prstGeom>
                <a:noFill/>
              </p:spPr>
              <p:txBody>
                <a:bodyPr wrap="square">
                  <a:spAutoFit/>
                </a:bodyPr>
                <a:lstStyle/>
                <a:p>
                  <a14:m>
                    <m:oMath xmlns:m="http://schemas.openxmlformats.org/officeDocument/2006/math">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𝑛</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𝑑𝑒𝑏𝑒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𝑠𝑒𝑟</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𝑖𝑚𝑝𝑎𝑟</m:t>
                      </m:r>
                    </m:oMath>
                  </a14:m>
                  <a:r>
                    <a:rPr lang="es-CL" dirty="0"/>
                    <a:t>) </a:t>
                  </a:r>
                </a:p>
              </p:txBody>
            </p:sp>
          </mc:Choice>
          <mc:Fallback>
            <p:sp>
              <p:nvSpPr>
                <p:cNvPr id="12" name="CuadroTexto 11">
                  <a:extLst>
                    <a:ext uri="{FF2B5EF4-FFF2-40B4-BE49-F238E27FC236}">
                      <a16:creationId xmlns:a16="http://schemas.microsoft.com/office/drawing/2014/main" id="{C4BA4620-BFDF-1DBA-68E1-8E081C3FD3AA}"/>
                    </a:ext>
                  </a:extLst>
                </p:cNvPr>
                <p:cNvSpPr txBox="1">
                  <a:spLocks noRot="1" noChangeAspect="1" noMove="1" noResize="1" noEditPoints="1" noAdjustHandles="1" noChangeArrowheads="1" noChangeShapeType="1" noTextEdit="1"/>
                </p:cNvSpPr>
                <p:nvPr/>
              </p:nvSpPr>
              <p:spPr>
                <a:xfrm>
                  <a:off x="2301766" y="1539091"/>
                  <a:ext cx="2301766" cy="369332"/>
                </a:xfrm>
                <a:prstGeom prst="rect">
                  <a:avLst/>
                </a:prstGeom>
                <a:blipFill>
                  <a:blip r:embed="rId4"/>
                  <a:stretch>
                    <a:fillRect l="-796" t="-8197" b="-24590"/>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3" name="CuadroTexto 12">
                  <a:extLst>
                    <a:ext uri="{FF2B5EF4-FFF2-40B4-BE49-F238E27FC236}">
                      <a16:creationId xmlns:a16="http://schemas.microsoft.com/office/drawing/2014/main" id="{FED50467-EF7B-12B2-094D-00F02EC11A5C}"/>
                    </a:ext>
                  </a:extLst>
                </p:cNvPr>
                <p:cNvSpPr txBox="1"/>
                <p:nvPr/>
              </p:nvSpPr>
              <p:spPr>
                <a:xfrm>
                  <a:off x="292178" y="2088825"/>
                  <a:ext cx="2009588" cy="62292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es-CL" i="1" smtClean="0">
                                <a:latin typeface="Cambria Math" panose="02040503050406030204" pitchFamily="18" charset="0"/>
                              </a:rPr>
                            </m:ctrlPr>
                          </m:sSubPr>
                          <m:e>
                            <m:r>
                              <a:rPr lang="es-CL" b="0" i="1" smtClean="0">
                                <a:latin typeface="Cambria Math" panose="02040503050406030204" pitchFamily="18" charset="0"/>
                              </a:rPr>
                              <m:t>𝐴</m:t>
                            </m:r>
                          </m:e>
                          <m:sub>
                            <m:r>
                              <a:rPr lang="es-CL" b="0" i="1" smtClean="0">
                                <a:latin typeface="Cambria Math" panose="02040503050406030204" pitchFamily="18" charset="0"/>
                              </a:rPr>
                              <m:t>𝑊𝑃</m:t>
                            </m:r>
                          </m:sub>
                        </m:sSub>
                        <m:r>
                          <a:rPr lang="es-CL"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2</m:t>
                        </m:r>
                        <m:nary>
                          <m:naryPr>
                            <m:ctrlPr>
                              <a:rPr lang="es-CL" b="0" i="1" smtClean="0">
                                <a:latin typeface="Cambria Math" panose="02040503050406030204" pitchFamily="18" charset="0"/>
                                <a:ea typeface="Cambria Math" panose="02040503050406030204" pitchFamily="18" charset="0"/>
                              </a:rPr>
                            </m:ctrlPr>
                          </m:naryPr>
                          <m:sub>
                            <m:r>
                              <m:rPr>
                                <m:brk m:alnAt="23"/>
                              </m:rPr>
                              <a:rPr lang="es-CL" b="0" i="1" smtClean="0">
                                <a:latin typeface="Cambria Math" panose="02040503050406030204" pitchFamily="18" charset="0"/>
                                <a:ea typeface="Cambria Math" panose="02040503050406030204" pitchFamily="18" charset="0"/>
                              </a:rPr>
                              <m:t>0</m:t>
                            </m:r>
                          </m:sub>
                          <m:sup>
                            <m:r>
                              <a:rPr lang="es-CL" b="0" i="1" smtClean="0">
                                <a:latin typeface="Cambria Math" panose="02040503050406030204" pitchFamily="18" charset="0"/>
                                <a:ea typeface="Cambria Math" panose="02040503050406030204" pitchFamily="18" charset="0"/>
                              </a:rPr>
                              <m:t>𝐿</m:t>
                            </m:r>
                          </m:sup>
                          <m:e>
                            <m:r>
                              <a:rPr lang="es-CL" i="1">
                                <a:latin typeface="Cambria Math" panose="02040503050406030204" pitchFamily="18" charset="0"/>
                                <a:ea typeface="Cambria Math" panose="02040503050406030204" pitchFamily="18" charset="0"/>
                              </a:rPr>
                              <m:t>𝑦</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𝑥</m:t>
                                </m:r>
                              </m:e>
                            </m:d>
                            <m:r>
                              <a:rPr lang="es-CL" i="1">
                                <a:latin typeface="Cambria Math" panose="02040503050406030204" pitchFamily="18" charset="0"/>
                                <a:ea typeface="Cambria Math" panose="02040503050406030204" pitchFamily="18" charset="0"/>
                              </a:rPr>
                              <m:t>ⅆ</m:t>
                            </m:r>
                            <m:r>
                              <a:rPr lang="es-CL" i="1">
                                <a:latin typeface="Cambria Math" panose="02040503050406030204" pitchFamily="18" charset="0"/>
                                <a:ea typeface="Cambria Math" panose="02040503050406030204" pitchFamily="18" charset="0"/>
                              </a:rPr>
                              <m:t>𝑥</m:t>
                            </m:r>
                          </m:e>
                        </m:nary>
                      </m:oMath>
                    </m:oMathPara>
                  </a14:m>
                  <a:endParaRPr lang="es-CL" dirty="0"/>
                </a:p>
              </p:txBody>
            </p:sp>
          </mc:Choice>
          <mc:Fallback>
            <p:sp>
              <p:nvSpPr>
                <p:cNvPr id="13" name="CuadroTexto 12">
                  <a:extLst>
                    <a:ext uri="{FF2B5EF4-FFF2-40B4-BE49-F238E27FC236}">
                      <a16:creationId xmlns:a16="http://schemas.microsoft.com/office/drawing/2014/main" id="{FED50467-EF7B-12B2-094D-00F02EC11A5C}"/>
                    </a:ext>
                  </a:extLst>
                </p:cNvPr>
                <p:cNvSpPr txBox="1">
                  <a:spLocks noRot="1" noChangeAspect="1" noMove="1" noResize="1" noEditPoints="1" noAdjustHandles="1" noChangeArrowheads="1" noChangeShapeType="1" noTextEdit="1"/>
                </p:cNvSpPr>
                <p:nvPr/>
              </p:nvSpPr>
              <p:spPr>
                <a:xfrm>
                  <a:off x="292178" y="2088825"/>
                  <a:ext cx="2009588" cy="622927"/>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4" name="CuadroTexto 13">
                  <a:extLst>
                    <a:ext uri="{FF2B5EF4-FFF2-40B4-BE49-F238E27FC236}">
                      <a16:creationId xmlns:a16="http://schemas.microsoft.com/office/drawing/2014/main" id="{75047B43-0CE5-DCFD-82E5-28BE1A8860AB}"/>
                    </a:ext>
                  </a:extLst>
                </p:cNvPr>
                <p:cNvSpPr txBox="1"/>
                <p:nvPr/>
              </p:nvSpPr>
              <p:spPr>
                <a:xfrm>
                  <a:off x="2559929" y="2149678"/>
                  <a:ext cx="2273892" cy="681853"/>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s-CL" i="1" smtClean="0">
                            <a:latin typeface="Cambria Math" panose="02040503050406030204" pitchFamily="18" charset="0"/>
                          </a:rPr>
                          <m:t>𝐿</m:t>
                        </m:r>
                        <m:r>
                          <a:rPr lang="es-CL" b="0" i="1" smtClean="0">
                            <a:latin typeface="Cambria Math" panose="02040503050406030204" pitchFamily="18" charset="0"/>
                          </a:rPr>
                          <m:t>𝐶𝐹</m:t>
                        </m:r>
                        <m:r>
                          <a:rPr lang="es-CL" i="1" smtClean="0">
                            <a:latin typeface="Cambria Math" panose="02040503050406030204" pitchFamily="18" charset="0"/>
                            <a:ea typeface="Cambria Math" panose="02040503050406030204" pitchFamily="18" charset="0"/>
                          </a:rPr>
                          <m:t>=</m:t>
                        </m:r>
                        <m:f>
                          <m:fPr>
                            <m:ctrlPr>
                              <a:rPr lang="es-CL"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2</m:t>
                            </m:r>
                            <m:nary>
                              <m:naryPr>
                                <m:ctrlPr>
                                  <a:rPr lang="es-CL" i="1" smtClean="0">
                                    <a:latin typeface="Cambria Math" panose="02040503050406030204" pitchFamily="18" charset="0"/>
                                    <a:ea typeface="Cambria Math" panose="02040503050406030204" pitchFamily="18" charset="0"/>
                                  </a:rPr>
                                </m:ctrlPr>
                              </m:naryPr>
                              <m:sub>
                                <m:r>
                                  <m:rPr>
                                    <m:brk m:alnAt="23"/>
                                  </m:rPr>
                                  <a:rPr lang="es-CL" b="0" i="1" smtClean="0">
                                    <a:latin typeface="Cambria Math" panose="02040503050406030204" pitchFamily="18" charset="0"/>
                                    <a:ea typeface="Cambria Math" panose="02040503050406030204" pitchFamily="18" charset="0"/>
                                  </a:rPr>
                                  <m:t>0</m:t>
                                </m:r>
                              </m:sub>
                              <m:sup>
                                <m:r>
                                  <a:rPr lang="es-CL" b="0" i="1" smtClean="0">
                                    <a:latin typeface="Cambria Math" panose="02040503050406030204" pitchFamily="18" charset="0"/>
                                    <a:ea typeface="Cambria Math" panose="02040503050406030204" pitchFamily="18" charset="0"/>
                                  </a:rPr>
                                  <m:t>𝐿</m:t>
                                </m:r>
                              </m:sup>
                              <m:e>
                                <m:r>
                                  <a:rPr lang="es-CL" i="1">
                                    <a:latin typeface="Cambria Math" panose="02040503050406030204" pitchFamily="18" charset="0"/>
                                    <a:ea typeface="Cambria Math" panose="02040503050406030204" pitchFamily="18" charset="0"/>
                                  </a:rPr>
                                  <m:t>𝑥</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𝑦</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𝑥</m:t>
                                    </m:r>
                                  </m:e>
                                </m:d>
                                <m:r>
                                  <a:rPr lang="es-CL" i="1">
                                    <a:latin typeface="Cambria Math" panose="02040503050406030204" pitchFamily="18" charset="0"/>
                                    <a:ea typeface="Cambria Math" panose="02040503050406030204" pitchFamily="18" charset="0"/>
                                  </a:rPr>
                                  <m:t>ⅆ</m:t>
                                </m:r>
                                <m:r>
                                  <a:rPr lang="es-CL" i="1">
                                    <a:latin typeface="Cambria Math" panose="02040503050406030204" pitchFamily="18" charset="0"/>
                                    <a:ea typeface="Cambria Math" panose="02040503050406030204" pitchFamily="18" charset="0"/>
                                  </a:rPr>
                                  <m:t>𝑥</m:t>
                                </m:r>
                              </m:e>
                            </m:nary>
                          </m:num>
                          <m:den>
                            <m:sSub>
                              <m:sSubPr>
                                <m:ctrlPr>
                                  <a:rPr lang="es-CL" i="1">
                                    <a:latin typeface="Cambria Math" panose="02040503050406030204" pitchFamily="18" charset="0"/>
                                  </a:rPr>
                                </m:ctrlPr>
                              </m:sSubPr>
                              <m:e>
                                <m:r>
                                  <a:rPr lang="es-CL" i="1">
                                    <a:latin typeface="Cambria Math" panose="02040503050406030204" pitchFamily="18" charset="0"/>
                                  </a:rPr>
                                  <m:t>𝐴</m:t>
                                </m:r>
                              </m:e>
                              <m:sub>
                                <m:r>
                                  <a:rPr lang="es-CL" i="1">
                                    <a:latin typeface="Cambria Math" panose="02040503050406030204" pitchFamily="18" charset="0"/>
                                  </a:rPr>
                                  <m:t>𝑊𝑃</m:t>
                                </m:r>
                              </m:sub>
                            </m:sSub>
                          </m:den>
                        </m:f>
                      </m:oMath>
                    </m:oMathPara>
                  </a14:m>
                  <a:endParaRPr lang="es-CL" dirty="0"/>
                </a:p>
              </p:txBody>
            </p:sp>
          </mc:Choice>
          <mc:Fallback>
            <p:sp>
              <p:nvSpPr>
                <p:cNvPr id="14" name="CuadroTexto 13">
                  <a:extLst>
                    <a:ext uri="{FF2B5EF4-FFF2-40B4-BE49-F238E27FC236}">
                      <a16:creationId xmlns:a16="http://schemas.microsoft.com/office/drawing/2014/main" id="{75047B43-0CE5-DCFD-82E5-28BE1A8860AB}"/>
                    </a:ext>
                  </a:extLst>
                </p:cNvPr>
                <p:cNvSpPr txBox="1">
                  <a:spLocks noRot="1" noChangeAspect="1" noMove="1" noResize="1" noEditPoints="1" noAdjustHandles="1" noChangeArrowheads="1" noChangeShapeType="1" noTextEdit="1"/>
                </p:cNvSpPr>
                <p:nvPr/>
              </p:nvSpPr>
              <p:spPr>
                <a:xfrm>
                  <a:off x="2559929" y="2149678"/>
                  <a:ext cx="2273892" cy="681853"/>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5" name="CuadroTexto 14">
                  <a:extLst>
                    <a:ext uri="{FF2B5EF4-FFF2-40B4-BE49-F238E27FC236}">
                      <a16:creationId xmlns:a16="http://schemas.microsoft.com/office/drawing/2014/main" id="{8EE75CE3-8C2E-C1B8-B822-337CF000013B}"/>
                    </a:ext>
                  </a:extLst>
                </p:cNvPr>
                <p:cNvSpPr txBox="1"/>
                <p:nvPr/>
              </p:nvSpPr>
              <p:spPr>
                <a:xfrm>
                  <a:off x="5176664" y="2141292"/>
                  <a:ext cx="2221249" cy="621196"/>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es-CL" i="1" smtClean="0">
                                <a:latin typeface="Cambria Math" panose="02040503050406030204" pitchFamily="18" charset="0"/>
                              </a:rPr>
                            </m:ctrlPr>
                          </m:sSubPr>
                          <m:e>
                            <m:r>
                              <a:rPr lang="es-CL" b="0" i="1" smtClean="0">
                                <a:latin typeface="Cambria Math" panose="02040503050406030204" pitchFamily="18" charset="0"/>
                              </a:rPr>
                              <m:t>𝐴</m:t>
                            </m:r>
                          </m:e>
                          <m:sub>
                            <m:r>
                              <a:rPr lang="es-CL" b="0" i="1" smtClean="0">
                                <a:latin typeface="Cambria Math" panose="02040503050406030204" pitchFamily="18" charset="0"/>
                              </a:rPr>
                              <m:t>𝑆𝑒𝑐𝑐</m:t>
                            </m:r>
                          </m:sub>
                        </m:sSub>
                        <m:r>
                          <a:rPr lang="es-CL"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2</m:t>
                        </m:r>
                        <m:nary>
                          <m:naryPr>
                            <m:ctrlPr>
                              <a:rPr lang="es-CL" b="0" i="1" smtClean="0">
                                <a:latin typeface="Cambria Math" panose="02040503050406030204" pitchFamily="18" charset="0"/>
                                <a:ea typeface="Cambria Math" panose="02040503050406030204" pitchFamily="18" charset="0"/>
                              </a:rPr>
                            </m:ctrlPr>
                          </m:naryPr>
                          <m:sub>
                            <m:r>
                              <m:rPr>
                                <m:brk m:alnAt="23"/>
                              </m:rPr>
                              <a:rPr lang="es-CL" b="0" i="1" smtClean="0">
                                <a:latin typeface="Cambria Math" panose="02040503050406030204" pitchFamily="18" charset="0"/>
                                <a:ea typeface="Cambria Math" panose="02040503050406030204" pitchFamily="18" charset="0"/>
                              </a:rPr>
                              <m:t>=</m:t>
                            </m:r>
                          </m:sub>
                          <m:sup>
                            <m:r>
                              <a:rPr lang="es-CL" b="0" i="1" smtClean="0">
                                <a:latin typeface="Cambria Math" panose="02040503050406030204" pitchFamily="18" charset="0"/>
                                <a:ea typeface="Cambria Math" panose="02040503050406030204" pitchFamily="18" charset="0"/>
                              </a:rPr>
                              <m:t>𝑊𝐿</m:t>
                            </m:r>
                          </m:sup>
                          <m:e>
                            <m:r>
                              <a:rPr lang="es-CL" i="1">
                                <a:latin typeface="Cambria Math" panose="02040503050406030204" pitchFamily="18" charset="0"/>
                                <a:ea typeface="Cambria Math" panose="02040503050406030204" pitchFamily="18" charset="0"/>
                              </a:rPr>
                              <m:t>𝑦</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𝑧</m:t>
                                </m:r>
                              </m:e>
                            </m:d>
                            <m:r>
                              <a:rPr lang="es-CL" i="1">
                                <a:latin typeface="Cambria Math" panose="02040503050406030204" pitchFamily="18" charset="0"/>
                                <a:ea typeface="Cambria Math" panose="02040503050406030204" pitchFamily="18" charset="0"/>
                              </a:rPr>
                              <m:t>ⅆ</m:t>
                            </m:r>
                            <m:r>
                              <a:rPr lang="es-CL" i="1">
                                <a:latin typeface="Cambria Math" panose="02040503050406030204" pitchFamily="18" charset="0"/>
                                <a:ea typeface="Cambria Math" panose="02040503050406030204" pitchFamily="18" charset="0"/>
                              </a:rPr>
                              <m:t>𝑧</m:t>
                            </m:r>
                          </m:e>
                        </m:nary>
                      </m:oMath>
                    </m:oMathPara>
                  </a14:m>
                  <a:endParaRPr lang="es-CL" dirty="0"/>
                </a:p>
              </p:txBody>
            </p:sp>
          </mc:Choice>
          <mc:Fallback>
            <p:sp>
              <p:nvSpPr>
                <p:cNvPr id="15" name="CuadroTexto 14">
                  <a:extLst>
                    <a:ext uri="{FF2B5EF4-FFF2-40B4-BE49-F238E27FC236}">
                      <a16:creationId xmlns:a16="http://schemas.microsoft.com/office/drawing/2014/main" id="{8EE75CE3-8C2E-C1B8-B822-337CF000013B}"/>
                    </a:ext>
                  </a:extLst>
                </p:cNvPr>
                <p:cNvSpPr txBox="1">
                  <a:spLocks noRot="1" noChangeAspect="1" noMove="1" noResize="1" noEditPoints="1" noAdjustHandles="1" noChangeArrowheads="1" noChangeShapeType="1" noTextEdit="1"/>
                </p:cNvSpPr>
                <p:nvPr/>
              </p:nvSpPr>
              <p:spPr>
                <a:xfrm>
                  <a:off x="5176664" y="2141292"/>
                  <a:ext cx="2221249" cy="621196"/>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6" name="CuadroTexto 15">
                  <a:extLst>
                    <a:ext uri="{FF2B5EF4-FFF2-40B4-BE49-F238E27FC236}">
                      <a16:creationId xmlns:a16="http://schemas.microsoft.com/office/drawing/2014/main" id="{20C45826-B9E6-3BCC-C8D2-B818349869DF}"/>
                    </a:ext>
                  </a:extLst>
                </p:cNvPr>
                <p:cNvSpPr txBox="1"/>
                <p:nvPr/>
              </p:nvSpPr>
              <p:spPr>
                <a:xfrm>
                  <a:off x="7737359" y="2109759"/>
                  <a:ext cx="4328518" cy="647293"/>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es-CL" i="1" smtClean="0">
                                <a:latin typeface="Cambria Math" panose="02040503050406030204" pitchFamily="18" charset="0"/>
                              </a:rPr>
                            </m:ctrlPr>
                          </m:sSubPr>
                          <m:e>
                            <m:r>
                              <a:rPr lang="es-CL" b="0" i="1" smtClean="0">
                                <a:latin typeface="Cambria Math" panose="02040503050406030204" pitchFamily="18" charset="0"/>
                              </a:rPr>
                              <m:t>𝑉</m:t>
                            </m:r>
                          </m:e>
                          <m:sub>
                            <m:r>
                              <a:rPr lang="es-CL" b="0" i="1" smtClean="0">
                                <a:latin typeface="Cambria Math" panose="02040503050406030204" pitchFamily="18" charset="0"/>
                              </a:rPr>
                              <m:t>𝑆</m:t>
                            </m:r>
                          </m:sub>
                        </m:sSub>
                        <m:r>
                          <a:rPr lang="es-CL"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2</m:t>
                        </m:r>
                        <m:nary>
                          <m:naryPr>
                            <m:ctrlPr>
                              <a:rPr lang="es-CL" b="0" i="1" smtClean="0">
                                <a:latin typeface="Cambria Math" panose="02040503050406030204" pitchFamily="18" charset="0"/>
                                <a:ea typeface="Cambria Math" panose="02040503050406030204" pitchFamily="18" charset="0"/>
                              </a:rPr>
                            </m:ctrlPr>
                          </m:naryPr>
                          <m:sub>
                            <m:r>
                              <m:rPr>
                                <m:brk m:alnAt="23"/>
                              </m:rPr>
                              <a:rPr lang="es-CL" b="0" i="1" smtClean="0">
                                <a:latin typeface="Cambria Math" panose="02040503050406030204" pitchFamily="18" charset="0"/>
                                <a:ea typeface="Cambria Math" panose="02040503050406030204" pitchFamily="18" charset="0"/>
                              </a:rPr>
                              <m:t>0</m:t>
                            </m:r>
                          </m:sub>
                          <m:sup>
                            <m:r>
                              <a:rPr lang="es-CL" b="0" i="1" smtClean="0">
                                <a:latin typeface="Cambria Math" panose="02040503050406030204" pitchFamily="18" charset="0"/>
                                <a:ea typeface="Cambria Math" panose="02040503050406030204" pitchFamily="18" charset="0"/>
                              </a:rPr>
                              <m:t>𝐿</m:t>
                            </m:r>
                          </m:sup>
                          <m:e>
                            <m:sSub>
                              <m:sSubPr>
                                <m:ctrlPr>
                                  <a:rPr lang="es-CL" i="1">
                                    <a:latin typeface="Cambria Math" panose="02040503050406030204" pitchFamily="18" charset="0"/>
                                  </a:rPr>
                                </m:ctrlPr>
                              </m:sSubPr>
                              <m:e>
                                <m:r>
                                  <a:rPr lang="es-CL" i="1">
                                    <a:latin typeface="Cambria Math" panose="02040503050406030204" pitchFamily="18" charset="0"/>
                                  </a:rPr>
                                  <m:t>𝐴</m:t>
                                </m:r>
                              </m:e>
                              <m:sub>
                                <m:r>
                                  <a:rPr lang="es-CL" i="1">
                                    <a:latin typeface="Cambria Math" panose="02040503050406030204" pitchFamily="18" charset="0"/>
                                  </a:rPr>
                                  <m:t>𝑆𝑒𝑐𝑐</m:t>
                                </m:r>
                                <m:r>
                                  <a:rPr lang="es-CL" i="1">
                                    <a:latin typeface="Cambria Math" panose="02040503050406030204" pitchFamily="18" charset="0"/>
                                  </a:rPr>
                                  <m:t>.</m:t>
                                </m:r>
                              </m:sub>
                            </m:sSub>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𝑥</m:t>
                                </m:r>
                              </m:e>
                            </m:d>
                            <m:r>
                              <a:rPr lang="es-CL" i="1">
                                <a:latin typeface="Cambria Math" panose="02040503050406030204" pitchFamily="18" charset="0"/>
                                <a:ea typeface="Cambria Math" panose="02040503050406030204" pitchFamily="18" charset="0"/>
                              </a:rPr>
                              <m:t>ⅆ</m:t>
                            </m:r>
                            <m:r>
                              <a:rPr lang="es-CL" i="1">
                                <a:latin typeface="Cambria Math" panose="02040503050406030204" pitchFamily="18" charset="0"/>
                                <a:ea typeface="Cambria Math" panose="02040503050406030204" pitchFamily="18" charset="0"/>
                              </a:rPr>
                              <m:t>𝑥</m:t>
                            </m:r>
                          </m:e>
                        </m:nary>
                        <m:nary>
                          <m:naryPr>
                            <m:ctrlPr>
                              <a:rPr lang="es-CL" b="0" i="1" smtClean="0">
                                <a:latin typeface="Cambria Math" panose="02040503050406030204" pitchFamily="18" charset="0"/>
                                <a:ea typeface="Cambria Math" panose="02040503050406030204" pitchFamily="18" charset="0"/>
                              </a:rPr>
                            </m:ctrlPr>
                          </m:naryPr>
                          <m:sub>
                            <m:r>
                              <m:rPr>
                                <m:brk m:alnAt="23"/>
                              </m:rPr>
                              <a:rPr lang="es-CL" b="0" i="1" smtClean="0">
                                <a:latin typeface="Cambria Math" panose="02040503050406030204" pitchFamily="18" charset="0"/>
                                <a:ea typeface="Cambria Math" panose="02040503050406030204" pitchFamily="18" charset="0"/>
                              </a:rPr>
                              <m:t>0</m:t>
                            </m:r>
                          </m:sub>
                          <m:sup>
                            <m:r>
                              <a:rPr lang="es-CL" b="0" i="1" smtClean="0">
                                <a:latin typeface="Cambria Math" panose="02040503050406030204" pitchFamily="18" charset="0"/>
                                <a:ea typeface="Cambria Math" panose="02040503050406030204" pitchFamily="18" charset="0"/>
                              </a:rPr>
                              <m:t>𝐿</m:t>
                            </m:r>
                          </m:sup>
                          <m:e>
                            <m:sSub>
                              <m:sSubPr>
                                <m:ctrlPr>
                                  <a:rPr lang="es-CL" i="1">
                                    <a:latin typeface="Cambria Math" panose="02040503050406030204" pitchFamily="18" charset="0"/>
                                  </a:rPr>
                                </m:ctrlPr>
                              </m:sSubPr>
                              <m:e>
                                <m:r>
                                  <a:rPr lang="es-CL" i="1">
                                    <a:latin typeface="Cambria Math" panose="02040503050406030204" pitchFamily="18" charset="0"/>
                                  </a:rPr>
                                  <m:t>𝐴</m:t>
                                </m:r>
                              </m:e>
                              <m:sub>
                                <m:r>
                                  <a:rPr lang="es-CL" i="1">
                                    <a:latin typeface="Cambria Math" panose="02040503050406030204" pitchFamily="18" charset="0"/>
                                  </a:rPr>
                                  <m:t>𝑊𝑃</m:t>
                                </m:r>
                              </m:sub>
                            </m:sSub>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𝑧</m:t>
                                </m:r>
                              </m:e>
                            </m:d>
                            <m:r>
                              <a:rPr lang="es-CL" i="1">
                                <a:latin typeface="Cambria Math" panose="02040503050406030204" pitchFamily="18" charset="0"/>
                                <a:ea typeface="Cambria Math" panose="02040503050406030204" pitchFamily="18" charset="0"/>
                              </a:rPr>
                              <m:t>ⅆ</m:t>
                            </m:r>
                            <m:r>
                              <a:rPr lang="es-CL" i="1">
                                <a:latin typeface="Cambria Math" panose="02040503050406030204" pitchFamily="18" charset="0"/>
                                <a:ea typeface="Cambria Math" panose="02040503050406030204" pitchFamily="18" charset="0"/>
                              </a:rPr>
                              <m:t>𝑧</m:t>
                            </m:r>
                          </m:e>
                        </m:nary>
                      </m:oMath>
                    </m:oMathPara>
                  </a14:m>
                  <a:endParaRPr lang="es-CL" dirty="0"/>
                </a:p>
              </p:txBody>
            </p:sp>
          </mc:Choice>
          <mc:Fallback>
            <p:sp>
              <p:nvSpPr>
                <p:cNvPr id="16" name="CuadroTexto 15">
                  <a:extLst>
                    <a:ext uri="{FF2B5EF4-FFF2-40B4-BE49-F238E27FC236}">
                      <a16:creationId xmlns:a16="http://schemas.microsoft.com/office/drawing/2014/main" id="{20C45826-B9E6-3BCC-C8D2-B818349869DF}"/>
                    </a:ext>
                  </a:extLst>
                </p:cNvPr>
                <p:cNvSpPr txBox="1">
                  <a:spLocks noRot="1" noChangeAspect="1" noMove="1" noResize="1" noEditPoints="1" noAdjustHandles="1" noChangeArrowheads="1" noChangeShapeType="1" noTextEdit="1"/>
                </p:cNvSpPr>
                <p:nvPr/>
              </p:nvSpPr>
              <p:spPr>
                <a:xfrm>
                  <a:off x="7737359" y="2109759"/>
                  <a:ext cx="4328518" cy="647293"/>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7" name="CuadroTexto 16">
                  <a:extLst>
                    <a:ext uri="{FF2B5EF4-FFF2-40B4-BE49-F238E27FC236}">
                      <a16:creationId xmlns:a16="http://schemas.microsoft.com/office/drawing/2014/main" id="{BDD68892-937C-13E1-5476-B6B1E7049D89}"/>
                    </a:ext>
                  </a:extLst>
                </p:cNvPr>
                <p:cNvSpPr txBox="1"/>
                <p:nvPr/>
              </p:nvSpPr>
              <p:spPr>
                <a:xfrm>
                  <a:off x="2176123" y="3214899"/>
                  <a:ext cx="2191497" cy="682366"/>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s-CL" i="1" smtClean="0">
                            <a:latin typeface="Cambria Math" panose="02040503050406030204" pitchFamily="18" charset="0"/>
                          </a:rPr>
                          <m:t>𝐿</m:t>
                        </m:r>
                        <m:r>
                          <a:rPr lang="es-CL" b="0" i="1" smtClean="0">
                            <a:latin typeface="Cambria Math" panose="02040503050406030204" pitchFamily="18" charset="0"/>
                          </a:rPr>
                          <m:t>𝐶𝐵</m:t>
                        </m:r>
                        <m:r>
                          <a:rPr lang="es-CL" i="1" smtClean="0">
                            <a:latin typeface="Cambria Math" panose="02040503050406030204" pitchFamily="18" charset="0"/>
                            <a:ea typeface="Cambria Math" panose="02040503050406030204" pitchFamily="18" charset="0"/>
                          </a:rPr>
                          <m:t>=</m:t>
                        </m:r>
                        <m:f>
                          <m:fPr>
                            <m:ctrlPr>
                              <a:rPr lang="es-CL" i="1" smtClean="0">
                                <a:latin typeface="Cambria Math" panose="02040503050406030204" pitchFamily="18" charset="0"/>
                                <a:ea typeface="Cambria Math" panose="02040503050406030204" pitchFamily="18" charset="0"/>
                              </a:rPr>
                            </m:ctrlPr>
                          </m:fPr>
                          <m:num>
                            <m:nary>
                              <m:naryPr>
                                <m:ctrlPr>
                                  <a:rPr lang="es-CL" i="1" smtClean="0">
                                    <a:latin typeface="Cambria Math" panose="02040503050406030204" pitchFamily="18" charset="0"/>
                                    <a:ea typeface="Cambria Math" panose="02040503050406030204" pitchFamily="18" charset="0"/>
                                  </a:rPr>
                                </m:ctrlPr>
                              </m:naryPr>
                              <m:sub>
                                <m:r>
                                  <m:rPr>
                                    <m:brk m:alnAt="23"/>
                                  </m:rPr>
                                  <a:rPr lang="es-CL" b="0" i="1" smtClean="0">
                                    <a:latin typeface="Cambria Math" panose="02040503050406030204" pitchFamily="18" charset="0"/>
                                    <a:ea typeface="Cambria Math" panose="02040503050406030204" pitchFamily="18" charset="0"/>
                                  </a:rPr>
                                  <m:t>0</m:t>
                                </m:r>
                              </m:sub>
                              <m:sup>
                                <m:r>
                                  <a:rPr lang="es-CL" b="0" i="1" smtClean="0">
                                    <a:latin typeface="Cambria Math" panose="02040503050406030204" pitchFamily="18" charset="0"/>
                                    <a:ea typeface="Cambria Math" panose="02040503050406030204" pitchFamily="18" charset="0"/>
                                  </a:rPr>
                                  <m:t>𝐿</m:t>
                                </m:r>
                              </m:sup>
                              <m:e>
                                <m:sSub>
                                  <m:sSubPr>
                                    <m:ctrlPr>
                                      <a:rPr lang="es-CL" i="1">
                                        <a:latin typeface="Cambria Math" panose="02040503050406030204" pitchFamily="18" charset="0"/>
                                      </a:rPr>
                                    </m:ctrlPr>
                                  </m:sSubPr>
                                  <m:e>
                                    <m:r>
                                      <a:rPr lang="es-CL" i="1">
                                        <a:latin typeface="Cambria Math" panose="02040503050406030204" pitchFamily="18" charset="0"/>
                                      </a:rPr>
                                      <m:t>𝐴</m:t>
                                    </m:r>
                                  </m:e>
                                  <m:sub>
                                    <m:r>
                                      <a:rPr lang="es-CL" i="1">
                                        <a:latin typeface="Cambria Math" panose="02040503050406030204" pitchFamily="18" charset="0"/>
                                      </a:rPr>
                                      <m:t>𝑆𝑒𝑐𝑐</m:t>
                                    </m:r>
                                  </m:sub>
                                </m:sSub>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𝑥</m:t>
                                    </m:r>
                                  </m:e>
                                </m:d>
                                <m:r>
                                  <a:rPr lang="es-CL" i="1">
                                    <a:latin typeface="Cambria Math" panose="02040503050406030204" pitchFamily="18" charset="0"/>
                                    <a:ea typeface="Cambria Math" panose="02040503050406030204" pitchFamily="18" charset="0"/>
                                  </a:rPr>
                                  <m:t>ⅆ</m:t>
                                </m:r>
                                <m:r>
                                  <a:rPr lang="es-CL" i="1">
                                    <a:latin typeface="Cambria Math" panose="02040503050406030204" pitchFamily="18" charset="0"/>
                                    <a:ea typeface="Cambria Math" panose="02040503050406030204" pitchFamily="18" charset="0"/>
                                  </a:rPr>
                                  <m:t>𝑥</m:t>
                                </m:r>
                              </m:e>
                            </m:nary>
                          </m:num>
                          <m:den>
                            <m:sSub>
                              <m:sSubPr>
                                <m:ctrlPr>
                                  <a:rPr lang="es-CL" i="1">
                                    <a:latin typeface="Cambria Math" panose="02040503050406030204" pitchFamily="18" charset="0"/>
                                  </a:rPr>
                                </m:ctrlPr>
                              </m:sSubPr>
                              <m:e>
                                <m:r>
                                  <a:rPr lang="es-CL" i="1">
                                    <a:latin typeface="Cambria Math" panose="02040503050406030204" pitchFamily="18" charset="0"/>
                                  </a:rPr>
                                  <m:t>𝑉</m:t>
                                </m:r>
                              </m:e>
                              <m:sub>
                                <m:r>
                                  <a:rPr lang="es-CL" i="1">
                                    <a:latin typeface="Cambria Math" panose="02040503050406030204" pitchFamily="18" charset="0"/>
                                  </a:rPr>
                                  <m:t>𝑆</m:t>
                                </m:r>
                              </m:sub>
                            </m:sSub>
                          </m:den>
                        </m:f>
                      </m:oMath>
                    </m:oMathPara>
                  </a14:m>
                  <a:endParaRPr lang="es-CL" dirty="0"/>
                </a:p>
              </p:txBody>
            </p:sp>
          </mc:Choice>
          <mc:Fallback>
            <p:sp>
              <p:nvSpPr>
                <p:cNvPr id="17" name="CuadroTexto 16">
                  <a:extLst>
                    <a:ext uri="{FF2B5EF4-FFF2-40B4-BE49-F238E27FC236}">
                      <a16:creationId xmlns:a16="http://schemas.microsoft.com/office/drawing/2014/main" id="{BDD68892-937C-13E1-5476-B6B1E7049D89}"/>
                    </a:ext>
                  </a:extLst>
                </p:cNvPr>
                <p:cNvSpPr txBox="1">
                  <a:spLocks noRot="1" noChangeAspect="1" noMove="1" noResize="1" noEditPoints="1" noAdjustHandles="1" noChangeArrowheads="1" noChangeShapeType="1" noTextEdit="1"/>
                </p:cNvSpPr>
                <p:nvPr/>
              </p:nvSpPr>
              <p:spPr>
                <a:xfrm>
                  <a:off x="2176123" y="3214899"/>
                  <a:ext cx="2191497" cy="682366"/>
                </a:xfrm>
                <a:prstGeom prst="rect">
                  <a:avLst/>
                </a:prstGeom>
                <a:blipFill>
                  <a:blip r:embed="rId9"/>
                  <a:stretch>
                    <a:fillRect/>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8" name="CuadroTexto 17">
                  <a:extLst>
                    <a:ext uri="{FF2B5EF4-FFF2-40B4-BE49-F238E27FC236}">
                      <a16:creationId xmlns:a16="http://schemas.microsoft.com/office/drawing/2014/main" id="{A8DC3BDC-7FA7-2B7E-3CD6-6BF2B585F605}"/>
                    </a:ext>
                  </a:extLst>
                </p:cNvPr>
                <p:cNvSpPr txBox="1"/>
                <p:nvPr/>
              </p:nvSpPr>
              <p:spPr>
                <a:xfrm>
                  <a:off x="4968339" y="3214899"/>
                  <a:ext cx="5182701" cy="682366"/>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s-CL" i="1" smtClean="0">
                            <a:latin typeface="Cambria Math" panose="02040503050406030204" pitchFamily="18" charset="0"/>
                          </a:rPr>
                          <m:t>𝐾</m:t>
                        </m:r>
                        <m:r>
                          <a:rPr lang="es-CL" b="0" i="1" smtClean="0">
                            <a:latin typeface="Cambria Math" panose="02040503050406030204" pitchFamily="18" charset="0"/>
                          </a:rPr>
                          <m:t>𝐵</m:t>
                        </m:r>
                        <m:r>
                          <a:rPr lang="es-CL" i="1" smtClean="0">
                            <a:latin typeface="Cambria Math" panose="02040503050406030204" pitchFamily="18" charset="0"/>
                            <a:ea typeface="Cambria Math" panose="02040503050406030204" pitchFamily="18" charset="0"/>
                          </a:rPr>
                          <m:t>=</m:t>
                        </m:r>
                        <m:f>
                          <m:fPr>
                            <m:ctrlPr>
                              <a:rPr lang="es-CL" i="1" smtClean="0">
                                <a:latin typeface="Cambria Math" panose="02040503050406030204" pitchFamily="18" charset="0"/>
                                <a:ea typeface="Cambria Math" panose="02040503050406030204" pitchFamily="18" charset="0"/>
                              </a:rPr>
                            </m:ctrlPr>
                          </m:fPr>
                          <m:num>
                            <m:nary>
                              <m:naryPr>
                                <m:ctrlPr>
                                  <a:rPr lang="es-CL" i="1" smtClean="0">
                                    <a:latin typeface="Cambria Math" panose="02040503050406030204" pitchFamily="18" charset="0"/>
                                    <a:ea typeface="Cambria Math" panose="02040503050406030204" pitchFamily="18" charset="0"/>
                                  </a:rPr>
                                </m:ctrlPr>
                              </m:naryPr>
                              <m:sub>
                                <m:r>
                                  <m:rPr>
                                    <m:brk m:alnAt="23"/>
                                  </m:rPr>
                                  <a:rPr lang="es-CL" b="0" i="1" smtClean="0">
                                    <a:latin typeface="Cambria Math" panose="02040503050406030204" pitchFamily="18" charset="0"/>
                                    <a:ea typeface="Cambria Math" panose="02040503050406030204" pitchFamily="18" charset="0"/>
                                  </a:rPr>
                                  <m:t>0</m:t>
                                </m:r>
                              </m:sub>
                              <m:sup>
                                <m:r>
                                  <a:rPr lang="es-CL" b="0" i="1" smtClean="0">
                                    <a:latin typeface="Cambria Math" panose="02040503050406030204" pitchFamily="18" charset="0"/>
                                    <a:ea typeface="Cambria Math" panose="02040503050406030204" pitchFamily="18" charset="0"/>
                                  </a:rPr>
                                  <m:t>𝑇</m:t>
                                </m:r>
                              </m:sup>
                              <m:e>
                                <m:r>
                                  <a:rPr lang="es-CL" i="1">
                                    <a:latin typeface="Cambria Math" panose="02040503050406030204" pitchFamily="18" charset="0"/>
                                  </a:rPr>
                                  <m:t>𝑧</m:t>
                                </m:r>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rPr>
                                    </m:ctrlPr>
                                  </m:sSubPr>
                                  <m:e>
                                    <m:r>
                                      <a:rPr lang="es-CL" i="1">
                                        <a:latin typeface="Cambria Math" panose="02040503050406030204" pitchFamily="18" charset="0"/>
                                      </a:rPr>
                                      <m:t>𝐴</m:t>
                                    </m:r>
                                  </m:e>
                                  <m:sub>
                                    <m:r>
                                      <a:rPr lang="es-CL" i="1">
                                        <a:latin typeface="Cambria Math" panose="02040503050406030204" pitchFamily="18" charset="0"/>
                                      </a:rPr>
                                      <m:t>𝑊𝑃</m:t>
                                    </m:r>
                                  </m:sub>
                                </m:sSub>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𝑧</m:t>
                                    </m:r>
                                  </m:e>
                                </m:d>
                                <m:r>
                                  <a:rPr lang="es-CL" i="1">
                                    <a:latin typeface="Cambria Math" panose="02040503050406030204" pitchFamily="18" charset="0"/>
                                    <a:ea typeface="Cambria Math" panose="02040503050406030204" pitchFamily="18" charset="0"/>
                                  </a:rPr>
                                  <m:t>ⅆ</m:t>
                                </m:r>
                                <m:r>
                                  <a:rPr lang="es-CL" i="1">
                                    <a:latin typeface="Cambria Math" panose="02040503050406030204" pitchFamily="18" charset="0"/>
                                    <a:ea typeface="Cambria Math" panose="02040503050406030204" pitchFamily="18" charset="0"/>
                                  </a:rPr>
                                  <m:t>𝑧</m:t>
                                </m:r>
                              </m:e>
                            </m:nary>
                          </m:num>
                          <m:den>
                            <m:sSub>
                              <m:sSubPr>
                                <m:ctrlPr>
                                  <a:rPr lang="es-CL" i="1">
                                    <a:latin typeface="Cambria Math" panose="02040503050406030204" pitchFamily="18" charset="0"/>
                                  </a:rPr>
                                </m:ctrlPr>
                              </m:sSubPr>
                              <m:e>
                                <m:r>
                                  <a:rPr lang="es-CL" i="1">
                                    <a:latin typeface="Cambria Math" panose="02040503050406030204" pitchFamily="18" charset="0"/>
                                  </a:rPr>
                                  <m:t>𝑉</m:t>
                                </m:r>
                              </m:e>
                              <m:sub>
                                <m:r>
                                  <a:rPr lang="es-CL" i="1">
                                    <a:latin typeface="Cambria Math" panose="02040503050406030204" pitchFamily="18" charset="0"/>
                                  </a:rPr>
                                  <m:t>𝑆</m:t>
                                </m:r>
                              </m:sub>
                            </m:sSub>
                          </m:den>
                        </m:f>
                        <m:r>
                          <a:rPr lang="es-CL" i="1" smtClean="0">
                            <a:latin typeface="Cambria Math" panose="02040503050406030204" pitchFamily="18" charset="0"/>
                            <a:ea typeface="Cambria Math" panose="02040503050406030204" pitchFamily="18" charset="0"/>
                          </a:rPr>
                          <m:t>=</m:t>
                        </m:r>
                        <m:f>
                          <m:fPr>
                            <m:ctrlPr>
                              <a:rPr lang="es-CL" i="1" smtClean="0">
                                <a:latin typeface="Cambria Math" panose="02040503050406030204" pitchFamily="18" charset="0"/>
                                <a:ea typeface="Cambria Math" panose="02040503050406030204" pitchFamily="18" charset="0"/>
                              </a:rPr>
                            </m:ctrlPr>
                          </m:fPr>
                          <m:num>
                            <m:nary>
                              <m:naryPr>
                                <m:ctrlPr>
                                  <a:rPr lang="es-CL" i="1" smtClean="0">
                                    <a:latin typeface="Cambria Math" panose="02040503050406030204" pitchFamily="18" charset="0"/>
                                    <a:ea typeface="Cambria Math" panose="02040503050406030204" pitchFamily="18" charset="0"/>
                                  </a:rPr>
                                </m:ctrlPr>
                              </m:naryPr>
                              <m:sub>
                                <m:r>
                                  <m:rPr>
                                    <m:brk m:alnAt="23"/>
                                  </m:rPr>
                                  <a:rPr lang="es-CL" b="0" i="1" smtClean="0">
                                    <a:latin typeface="Cambria Math" panose="02040503050406030204" pitchFamily="18" charset="0"/>
                                    <a:ea typeface="Cambria Math" panose="02040503050406030204" pitchFamily="18" charset="0"/>
                                  </a:rPr>
                                  <m:t>0</m:t>
                                </m:r>
                              </m:sub>
                              <m:sup>
                                <m:r>
                                  <a:rPr lang="es-CL" b="0" i="1" smtClean="0">
                                    <a:latin typeface="Cambria Math" panose="02040503050406030204" pitchFamily="18" charset="0"/>
                                    <a:ea typeface="Cambria Math" panose="02040503050406030204" pitchFamily="18" charset="0"/>
                                  </a:rPr>
                                  <m:t>𝐿</m:t>
                                </m:r>
                              </m:sup>
                              <m:e>
                                <m:nary>
                                  <m:naryPr>
                                    <m:chr m:val="∑"/>
                                    <m:subHide m:val="on"/>
                                    <m:supHide m:val="on"/>
                                    <m:ctrlPr>
                                      <a:rPr lang="es-CL" i="1">
                                        <a:latin typeface="Cambria Math" panose="02040503050406030204" pitchFamily="18" charset="0"/>
                                        <a:ea typeface="Cambria Math" panose="02040503050406030204" pitchFamily="18" charset="0"/>
                                      </a:rPr>
                                    </m:ctrlPr>
                                  </m:naryPr>
                                  <m:sub/>
                                  <m:sup/>
                                  <m:e>
                                    <m:r>
                                      <a:rPr lang="es-CL" i="1">
                                        <a:latin typeface="Cambria Math" panose="02040503050406030204" pitchFamily="18" charset="0"/>
                                        <a:ea typeface="Cambria Math" panose="02040503050406030204" pitchFamily="18" charset="0"/>
                                      </a:rPr>
                                      <m:t>𝑆𝑒𝑐𝑐</m:t>
                                    </m:r>
                                  </m:e>
                                </m:nary>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𝑥</m:t>
                                    </m:r>
                                  </m:e>
                                </m:d>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rPr>
                                    </m:ctrlPr>
                                  </m:sSubPr>
                                  <m:e>
                                    <m:r>
                                      <a:rPr lang="es-CL" i="1">
                                        <a:latin typeface="Cambria Math" panose="02040503050406030204" pitchFamily="18" charset="0"/>
                                      </a:rPr>
                                      <m:t>𝐴</m:t>
                                    </m:r>
                                  </m:e>
                                  <m:sub>
                                    <m:r>
                                      <a:rPr lang="es-CL" i="1">
                                        <a:latin typeface="Cambria Math" panose="02040503050406030204" pitchFamily="18" charset="0"/>
                                      </a:rPr>
                                      <m:t>𝑆𝑒𝑐𝑐</m:t>
                                    </m:r>
                                  </m:sub>
                                </m:sSub>
                                <m:d>
                                  <m:dPr>
                                    <m:ctrlPr>
                                      <a:rPr lang="es-CL" i="1">
                                        <a:latin typeface="Cambria Math" panose="02040503050406030204" pitchFamily="18" charset="0"/>
                                      </a:rPr>
                                    </m:ctrlPr>
                                  </m:dPr>
                                  <m:e>
                                    <m:r>
                                      <a:rPr lang="es-CL" i="1">
                                        <a:latin typeface="Cambria Math" panose="02040503050406030204" pitchFamily="18" charset="0"/>
                                      </a:rPr>
                                      <m:t>𝑥</m:t>
                                    </m:r>
                                  </m:e>
                                </m:d>
                                <m:r>
                                  <a:rPr lang="es-CL" i="1">
                                    <a:latin typeface="Cambria Math" panose="02040503050406030204" pitchFamily="18" charset="0"/>
                                    <a:ea typeface="Cambria Math" panose="02040503050406030204" pitchFamily="18" charset="0"/>
                                  </a:rPr>
                                  <m:t>ⅆ</m:t>
                                </m:r>
                                <m:r>
                                  <a:rPr lang="es-CL" i="1">
                                    <a:latin typeface="Cambria Math" panose="02040503050406030204" pitchFamily="18" charset="0"/>
                                    <a:ea typeface="Cambria Math" panose="02040503050406030204" pitchFamily="18" charset="0"/>
                                  </a:rPr>
                                  <m:t>𝑥</m:t>
                                </m:r>
                              </m:e>
                            </m:nary>
                          </m:num>
                          <m:den>
                            <m:sSub>
                              <m:sSubPr>
                                <m:ctrlPr>
                                  <a:rPr lang="es-CL" i="1">
                                    <a:latin typeface="Cambria Math" panose="02040503050406030204" pitchFamily="18" charset="0"/>
                                  </a:rPr>
                                </m:ctrlPr>
                              </m:sSubPr>
                              <m:e>
                                <m:r>
                                  <a:rPr lang="es-CL" i="1">
                                    <a:latin typeface="Cambria Math" panose="02040503050406030204" pitchFamily="18" charset="0"/>
                                  </a:rPr>
                                  <m:t>𝑉</m:t>
                                </m:r>
                              </m:e>
                              <m:sub>
                                <m:r>
                                  <a:rPr lang="es-CL" i="1">
                                    <a:latin typeface="Cambria Math" panose="02040503050406030204" pitchFamily="18" charset="0"/>
                                  </a:rPr>
                                  <m:t>𝑆</m:t>
                                </m:r>
                              </m:sub>
                            </m:sSub>
                          </m:den>
                        </m:f>
                      </m:oMath>
                    </m:oMathPara>
                  </a14:m>
                  <a:endParaRPr lang="es-CL" dirty="0"/>
                </a:p>
              </p:txBody>
            </p:sp>
          </mc:Choice>
          <mc:Fallback>
            <p:sp>
              <p:nvSpPr>
                <p:cNvPr id="18" name="CuadroTexto 17">
                  <a:extLst>
                    <a:ext uri="{FF2B5EF4-FFF2-40B4-BE49-F238E27FC236}">
                      <a16:creationId xmlns:a16="http://schemas.microsoft.com/office/drawing/2014/main" id="{A8DC3BDC-7FA7-2B7E-3CD6-6BF2B585F605}"/>
                    </a:ext>
                  </a:extLst>
                </p:cNvPr>
                <p:cNvSpPr txBox="1">
                  <a:spLocks noRot="1" noChangeAspect="1" noMove="1" noResize="1" noEditPoints="1" noAdjustHandles="1" noChangeArrowheads="1" noChangeShapeType="1" noTextEdit="1"/>
                </p:cNvSpPr>
                <p:nvPr/>
              </p:nvSpPr>
              <p:spPr>
                <a:xfrm>
                  <a:off x="4968339" y="3214899"/>
                  <a:ext cx="5182701" cy="682366"/>
                </a:xfrm>
                <a:prstGeom prst="rect">
                  <a:avLst/>
                </a:prstGeom>
                <a:blipFill>
                  <a:blip r:embed="rId10"/>
                  <a:stretch>
                    <a:fillRect/>
                  </a:stretch>
                </a:blipFill>
              </p:spPr>
              <p:txBody>
                <a:bodyPr/>
                <a:lstStyle/>
                <a:p>
                  <a:r>
                    <a:rPr lang="es-CL">
                      <a:noFill/>
                    </a:rPr>
                    <a:t> </a:t>
                  </a:r>
                </a:p>
              </p:txBody>
            </p:sp>
          </mc:Fallback>
        </mc:AlternateContent>
      </p:grpSp>
    </p:spTree>
    <p:extLst>
      <p:ext uri="{BB962C8B-B14F-4D97-AF65-F5344CB8AC3E}">
        <p14:creationId xmlns:p14="http://schemas.microsoft.com/office/powerpoint/2010/main" val="1632674422"/>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2672</TotalTime>
  <Words>3108</Words>
  <Application>Microsoft Office PowerPoint</Application>
  <PresentationFormat>Panorámica</PresentationFormat>
  <Paragraphs>652</Paragraphs>
  <Slides>43</Slides>
  <Notes>7</Notes>
  <HiddenSlides>1</HiddenSlides>
  <MMClips>0</MMClips>
  <ScaleCrop>false</ScaleCrop>
  <HeadingPairs>
    <vt:vector size="8" baseType="variant">
      <vt:variant>
        <vt:lpstr>Fuentes usadas</vt:lpstr>
      </vt:variant>
      <vt:variant>
        <vt:i4>11</vt:i4>
      </vt:variant>
      <vt:variant>
        <vt:lpstr>Tema</vt:lpstr>
      </vt:variant>
      <vt:variant>
        <vt:i4>1</vt:i4>
      </vt:variant>
      <vt:variant>
        <vt:lpstr>Servidores OLE incrustados</vt:lpstr>
      </vt:variant>
      <vt:variant>
        <vt:i4>3</vt:i4>
      </vt:variant>
      <vt:variant>
        <vt:lpstr>Títulos de diapositiva</vt:lpstr>
      </vt:variant>
      <vt:variant>
        <vt:i4>43</vt:i4>
      </vt:variant>
    </vt:vector>
  </HeadingPairs>
  <TitlesOfParts>
    <vt:vector size="58" baseType="lpstr">
      <vt:lpstr>Gulim</vt:lpstr>
      <vt:lpstr>Aptos</vt:lpstr>
      <vt:lpstr>Aptos Narrow</vt:lpstr>
      <vt:lpstr>Arial</vt:lpstr>
      <vt:lpstr>Arial Black</vt:lpstr>
      <vt:lpstr>Calibri</vt:lpstr>
      <vt:lpstr>Cambria Math</vt:lpstr>
      <vt:lpstr>Neue Haas Grotesk Text Pro</vt:lpstr>
      <vt:lpstr>Symbol</vt:lpstr>
      <vt:lpstr>Times New Roman</vt:lpstr>
      <vt:lpstr>Wingdings 3</vt:lpstr>
      <vt:lpstr>VanillaVTI</vt:lpstr>
      <vt:lpstr>Equation</vt:lpstr>
      <vt:lpstr>Ecuación</vt:lpstr>
      <vt:lpstr>Worksheet</vt:lpstr>
      <vt:lpstr>Presentación de PowerPoint</vt:lpstr>
      <vt:lpstr>Presentación de PowerPoint</vt:lpstr>
      <vt:lpstr>Presentación de PowerPoint</vt:lpstr>
      <vt:lpstr>Presentación de PowerPoint</vt:lpstr>
      <vt:lpstr>Presentación de PowerPoint</vt:lpstr>
      <vt:lpstr>Cálculos geométricos fundamentales</vt:lpstr>
      <vt:lpstr>Cálculos geométricos fundamentales</vt:lpstr>
      <vt:lpstr>Regla Trapezoidal</vt:lpstr>
      <vt:lpstr>Primera Regla de Simpson</vt:lpstr>
      <vt:lpstr>Ecuación General - Primera Regla de Simpson</vt:lpstr>
      <vt:lpstr>Ejercicio de tarea</vt:lpstr>
      <vt:lpstr>Representación del casco de un buque en planos de líneas</vt:lpstr>
      <vt:lpstr>Tabla de offsets</vt:lpstr>
      <vt:lpstr>Representación casco de una Fragata Adelaide</vt:lpstr>
      <vt:lpstr>Aplicación Integración Numérica</vt:lpstr>
      <vt:lpstr>Realización del Cálculo numérico Capítulo 2 - Sección 2.9 </vt:lpstr>
      <vt:lpstr>Ecuaciones para Cálculo numérico Capítulo 2 - Sección 2.9 </vt:lpstr>
      <vt:lpstr>Ecuaciones para Cálculo numérico Capítulo 2 - Sección 2.9 </vt:lpstr>
      <vt:lpstr>Área del Plano de Flotación</vt:lpstr>
      <vt:lpstr>Área del Plano de Flotación</vt:lpstr>
      <vt:lpstr>Área Seccional</vt:lpstr>
      <vt:lpstr>Área Seccional</vt:lpstr>
      <vt:lpstr>Volumen Sumergido: Integración Longitudinal</vt:lpstr>
      <vt:lpstr>Volumen Sumergido</vt:lpstr>
      <vt:lpstr>Centro de Flotación Longitudinal (LCF)</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Ejercicios - Cálculo de área plano de flotación</vt:lpstr>
      <vt:lpstr>Ejercicios - Cálculo de área plano de flotación</vt:lpstr>
      <vt:lpstr>Ejercicios - Cálculo del área de una sección</vt:lpstr>
      <vt:lpstr>Ejercicios - Cálculo del área de una sección</vt:lpstr>
      <vt:lpstr>Ejercicios - Cálculo del volumen sumergido</vt:lpstr>
      <vt:lpstr>Ejercicios - Cálculo del volumen sumergido</vt:lpstr>
      <vt:lpstr>Ejercicios – Centro de flotación longitudinal</vt:lpstr>
      <vt:lpstr>Ejercicios – Centro de flotación longitudinal</vt:lpstr>
      <vt:lpstr>Ejercicios – Centro de flotación longitudinal (continuación)</vt:lpstr>
      <vt:lpstr>Fin de Reglas de Simpson</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Alberto García Covacevich</dc:creator>
  <cp:lastModifiedBy>Alberto García Covacevich</cp:lastModifiedBy>
  <cp:revision>4</cp:revision>
  <dcterms:created xsi:type="dcterms:W3CDTF">2025-06-16T16:19:55Z</dcterms:created>
  <dcterms:modified xsi:type="dcterms:W3CDTF">2025-06-19T00:15:19Z</dcterms:modified>
</cp:coreProperties>
</file>