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4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5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6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7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1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6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27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1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2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3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4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35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36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37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38.xml" ContentType="application/vnd.openxmlformats-officedocument.presentationml.notesSlide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39.xml" ContentType="application/vnd.openxmlformats-officedocument.presentationml.notesSlide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notesSlides/notesSlide40.xml" ContentType="application/vnd.openxmlformats-officedocument.presentationml.notesSlide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notesSlides/notesSlide41.xml" ContentType="application/vnd.openxmlformats-officedocument.presentationml.notesSlide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notesSlides/notesSlide42.xml" ContentType="application/vnd.openxmlformats-officedocument.presentationml.notesSlide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notesSlides/notesSlide43.xml" ContentType="application/vnd.openxmlformats-officedocument.presentationml.notesSlide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notesSlides/notesSlide44.xml" ContentType="application/vnd.openxmlformats-officedocument.presentationml.notesSlide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notesSlides/notesSlide45.xml" ContentType="application/vnd.openxmlformats-officedocument.presentationml.notesSlide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notesSlides/notesSlide46.xml" ContentType="application/vnd.openxmlformats-officedocument.presentationml.notesSlide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notesSlides/notesSlide47.xml" ContentType="application/vnd.openxmlformats-officedocument.presentationml.notesSlide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</p:sldMasterIdLst>
  <p:notesMasterIdLst>
    <p:notesMasterId r:id="rId59"/>
  </p:notesMasterIdLst>
  <p:handoutMasterIdLst>
    <p:handoutMasterId r:id="rId60"/>
  </p:handoutMasterIdLst>
  <p:sldIdLst>
    <p:sldId id="256" r:id="rId2"/>
    <p:sldId id="363" r:id="rId3"/>
    <p:sldId id="374" r:id="rId4"/>
    <p:sldId id="348" r:id="rId5"/>
    <p:sldId id="375" r:id="rId6"/>
    <p:sldId id="376" r:id="rId7"/>
    <p:sldId id="377" r:id="rId8"/>
    <p:sldId id="378" r:id="rId9"/>
    <p:sldId id="380" r:id="rId10"/>
    <p:sldId id="362" r:id="rId11"/>
    <p:sldId id="379" r:id="rId12"/>
    <p:sldId id="381" r:id="rId13"/>
    <p:sldId id="302" r:id="rId14"/>
    <p:sldId id="382" r:id="rId15"/>
    <p:sldId id="383" r:id="rId16"/>
    <p:sldId id="384" r:id="rId17"/>
    <p:sldId id="385" r:id="rId18"/>
    <p:sldId id="411" r:id="rId19"/>
    <p:sldId id="387" r:id="rId20"/>
    <p:sldId id="389" r:id="rId21"/>
    <p:sldId id="417" r:id="rId22"/>
    <p:sldId id="418" r:id="rId23"/>
    <p:sldId id="419" r:id="rId24"/>
    <p:sldId id="420" r:id="rId25"/>
    <p:sldId id="390" r:id="rId26"/>
    <p:sldId id="391" r:id="rId27"/>
    <p:sldId id="392" r:id="rId28"/>
    <p:sldId id="393" r:id="rId29"/>
    <p:sldId id="394" r:id="rId30"/>
    <p:sldId id="395" r:id="rId31"/>
    <p:sldId id="421" r:id="rId32"/>
    <p:sldId id="396" r:id="rId33"/>
    <p:sldId id="398" r:id="rId34"/>
    <p:sldId id="397" r:id="rId35"/>
    <p:sldId id="399" r:id="rId36"/>
    <p:sldId id="400" r:id="rId37"/>
    <p:sldId id="401" r:id="rId38"/>
    <p:sldId id="402" r:id="rId39"/>
    <p:sldId id="403" r:id="rId40"/>
    <p:sldId id="404" r:id="rId41"/>
    <p:sldId id="405" r:id="rId42"/>
    <p:sldId id="406" r:id="rId43"/>
    <p:sldId id="407" r:id="rId44"/>
    <p:sldId id="408" r:id="rId45"/>
    <p:sldId id="409" r:id="rId46"/>
    <p:sldId id="422" r:id="rId47"/>
    <p:sldId id="410" r:id="rId48"/>
    <p:sldId id="414" r:id="rId49"/>
    <p:sldId id="412" r:id="rId50"/>
    <p:sldId id="413" r:id="rId51"/>
    <p:sldId id="415" r:id="rId52"/>
    <p:sldId id="416" r:id="rId53"/>
    <p:sldId id="359" r:id="rId54"/>
    <p:sldId id="366" r:id="rId55"/>
    <p:sldId id="360" r:id="rId56"/>
    <p:sldId id="369" r:id="rId57"/>
    <p:sldId id="370" r:id="rId58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omingo De la Fuente" initials="DDlF" lastIdx="1" clrIdx="0">
    <p:extLst>
      <p:ext uri="{19B8F6BF-5375-455C-9EA6-DF929625EA0E}">
        <p15:presenceInfo xmlns:p15="http://schemas.microsoft.com/office/powerpoint/2012/main" userId="844dcc8df7e26d1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599"/>
  </p:normalViewPr>
  <p:slideViewPr>
    <p:cSldViewPr snapToGrid="0" snapToObjects="1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slide" Target="slides/slide38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slide" Target="slides/slide41.xml" /><Relationship Id="rId47" Type="http://schemas.openxmlformats.org/officeDocument/2006/relationships/slide" Target="slides/slide46.xml" /><Relationship Id="rId50" Type="http://schemas.openxmlformats.org/officeDocument/2006/relationships/slide" Target="slides/slide49.xml" /><Relationship Id="rId55" Type="http://schemas.openxmlformats.org/officeDocument/2006/relationships/slide" Target="slides/slide54.xml" /><Relationship Id="rId63" Type="http://schemas.openxmlformats.org/officeDocument/2006/relationships/viewProps" Target="viewProps.xml" /><Relationship Id="rId7" Type="http://schemas.openxmlformats.org/officeDocument/2006/relationships/slide" Target="slides/slide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slide" Target="slides/slide40.xml" /><Relationship Id="rId54" Type="http://schemas.openxmlformats.org/officeDocument/2006/relationships/slide" Target="slides/slide53.xml" /><Relationship Id="rId62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slide" Target="slides/slide39.xml" /><Relationship Id="rId45" Type="http://schemas.openxmlformats.org/officeDocument/2006/relationships/slide" Target="slides/slide44.xml" /><Relationship Id="rId53" Type="http://schemas.openxmlformats.org/officeDocument/2006/relationships/slide" Target="slides/slide52.xml" /><Relationship Id="rId58" Type="http://schemas.openxmlformats.org/officeDocument/2006/relationships/slide" Target="slides/slide57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49" Type="http://schemas.openxmlformats.org/officeDocument/2006/relationships/slide" Target="slides/slide48.xml" /><Relationship Id="rId57" Type="http://schemas.openxmlformats.org/officeDocument/2006/relationships/slide" Target="slides/slide56.xml" /><Relationship Id="rId61" Type="http://schemas.openxmlformats.org/officeDocument/2006/relationships/commentAuthors" Target="commentAuthor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4" Type="http://schemas.openxmlformats.org/officeDocument/2006/relationships/slide" Target="slides/slide43.xml" /><Relationship Id="rId52" Type="http://schemas.openxmlformats.org/officeDocument/2006/relationships/slide" Target="slides/slide51.xml" /><Relationship Id="rId60" Type="http://schemas.openxmlformats.org/officeDocument/2006/relationships/handoutMaster" Target="handoutMasters/handoutMaster1.xml" /><Relationship Id="rId65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slide" Target="slides/slide42.xml" /><Relationship Id="rId48" Type="http://schemas.openxmlformats.org/officeDocument/2006/relationships/slide" Target="slides/slide47.xml" /><Relationship Id="rId56" Type="http://schemas.openxmlformats.org/officeDocument/2006/relationships/slide" Target="slides/slide55.xml" /><Relationship Id="rId64" Type="http://schemas.openxmlformats.org/officeDocument/2006/relationships/theme" Target="theme/theme1.xml" /><Relationship Id="rId8" Type="http://schemas.openxmlformats.org/officeDocument/2006/relationships/slide" Target="slides/slide7.xml" /><Relationship Id="rId51" Type="http://schemas.openxmlformats.org/officeDocument/2006/relationships/slide" Target="slides/slide50.xml" /><Relationship Id="rId3" Type="http://schemas.openxmlformats.org/officeDocument/2006/relationships/slide" Target="slides/slide2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46" Type="http://schemas.openxmlformats.org/officeDocument/2006/relationships/slide" Target="slides/slide45.xml" /><Relationship Id="rId59" Type="http://schemas.openxmlformats.org/officeDocument/2006/relationships/notesMaster" Target="notesMasters/notesMaster1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  <a:endParaRPr lang="es-ES" sz="11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  <a:endParaRPr lang="es-ES" sz="11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  <a:endParaRPr lang="es-ES" sz="11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3717F-D5A1-4428-9060-25723BCADD20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gm:t>
    </dgm:pt>
    <dgm:pt modelId="{8AAB9E95-DDAE-407E-9D1C-FFE6EA613EEA}" type="parTrans" cxnId="{CE8173C6-AD66-4523-92C9-FF4563072408}">
      <dgm:prSet/>
      <dgm:spPr/>
      <dgm:t>
        <a:bodyPr/>
        <a:lstStyle/>
        <a:p>
          <a:endParaRPr lang="es-ES"/>
        </a:p>
      </dgm:t>
    </dgm:pt>
    <dgm:pt modelId="{D96E29EC-CFCA-4806-A935-91CF975CFEC8}" type="sibTrans" cxnId="{CE8173C6-AD66-4523-92C9-FF4563072408}">
      <dgm:prSet/>
      <dgm:spPr/>
      <dgm:t>
        <a:bodyPr/>
        <a:lstStyle/>
        <a:p>
          <a:endParaRPr lang="es-ES"/>
        </a:p>
      </dgm:t>
    </dgm:pt>
    <dgm:pt modelId="{693A70DC-6D6E-431F-A370-1FF931A267C1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gm:t>
    </dgm:pt>
    <dgm:pt modelId="{BB83FCA0-AC33-4EFF-829D-618D29D33E61}" type="parTrans" cxnId="{75AFFECB-0563-4765-A9F9-BC06F35D31E9}">
      <dgm:prSet/>
      <dgm:spPr/>
      <dgm:t>
        <a:bodyPr/>
        <a:lstStyle/>
        <a:p>
          <a:endParaRPr lang="es-ES"/>
        </a:p>
      </dgm:t>
    </dgm:pt>
    <dgm:pt modelId="{29D96884-01CC-4E8F-A9AB-68136673878D}" type="sibTrans" cxnId="{75AFFECB-0563-4765-A9F9-BC06F35D31E9}">
      <dgm:prSet/>
      <dgm:spPr/>
      <dgm:t>
        <a:bodyPr/>
        <a:lstStyle/>
        <a:p>
          <a:endParaRPr lang="es-ES"/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6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0CB74F20-7E1D-46BB-81AE-CD260BBCD81F}" type="pres">
      <dgm:prSet presAssocID="{2083717F-D5A1-4428-9060-25723BCADD20}" presName="parTxOnly" presStyleLbl="node1" presStyleIdx="1" presStyleCnt="6">
        <dgm:presLayoutVars>
          <dgm:bulletEnabled val="1"/>
        </dgm:presLayoutVars>
      </dgm:prSet>
      <dgm:spPr/>
    </dgm:pt>
    <dgm:pt modelId="{3D2DCF22-DA78-4B98-9A84-7A0700897C04}" type="pres">
      <dgm:prSet presAssocID="{D96E29EC-CFCA-4806-A935-91CF975CFEC8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6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6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582D2CFC-9F00-4D10-A21A-0AA9A614CE71}" type="pres">
      <dgm:prSet presAssocID="{693A70DC-6D6E-431F-A370-1FF931A267C1}" presName="parTxOnly" presStyleLbl="node1" presStyleIdx="4" presStyleCnt="6">
        <dgm:presLayoutVars>
          <dgm:bulletEnabled val="1"/>
        </dgm:presLayoutVars>
      </dgm:prSet>
      <dgm:spPr/>
    </dgm:pt>
    <dgm:pt modelId="{285FA9DB-8A14-4094-B958-6DDE80CA7D8A}" type="pres">
      <dgm:prSet presAssocID="{29D96884-01CC-4E8F-A9AB-68136673878D}" presName="parSpace" presStyleCnt="0"/>
      <dgm:spPr/>
    </dgm:pt>
    <dgm:pt modelId="{9999D7C5-C868-414A-8A1D-C2D74088E881}" type="pres">
      <dgm:prSet presAssocID="{F1B7DCE1-570E-4373-97B2-C26BF47B0226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4E7455E-7B11-4883-8FF3-49823C6C1570}" type="presOf" srcId="{2083717F-D5A1-4428-9060-25723BCADD20}" destId="{0CB74F20-7E1D-46BB-81AE-CD260BBCD81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CE8173C6-AD66-4523-92C9-FF4563072408}" srcId="{28BEAC8A-E648-48CD-B79C-B9A0384DC2FA}" destId="{2083717F-D5A1-4428-9060-25723BCADD20}" srcOrd="1" destOrd="0" parTransId="{8AAB9E95-DDAE-407E-9D1C-FFE6EA613EEA}" sibTransId="{D96E29EC-CFCA-4806-A935-91CF975CFEC8}"/>
    <dgm:cxn modelId="{75AFFECB-0563-4765-A9F9-BC06F35D31E9}" srcId="{28BEAC8A-E648-48CD-B79C-B9A0384DC2FA}" destId="{693A70DC-6D6E-431F-A370-1FF931A267C1}" srcOrd="4" destOrd="0" parTransId="{BB83FCA0-AC33-4EFF-829D-618D29D33E61}" sibTransId="{29D96884-01CC-4E8F-A9AB-68136673878D}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5" destOrd="0" parTransId="{3AD1A6FE-3790-4F6A-9CE9-B287136E1973}" sibTransId="{5BF27D30-A9CC-4861-A17F-03D978D39E13}"/>
    <dgm:cxn modelId="{CE5E1DFB-79D9-4069-ADFE-C67AC4237F4C}" type="presOf" srcId="{693A70DC-6D6E-431F-A370-1FF931A267C1}" destId="{582D2CFC-9F00-4D10-A21A-0AA9A614CE71}" srcOrd="0" destOrd="0" presId="urn:microsoft.com/office/officeart/2005/8/layout/hChevron3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27CBADD7-9CA4-459B-B0D7-5497B97899EB}" type="presParOf" srcId="{70F807C6-09EC-441C-B7CC-7FB5F15E789F}" destId="{0CB74F20-7E1D-46BB-81AE-CD260BBCD81F}" srcOrd="2" destOrd="0" presId="urn:microsoft.com/office/officeart/2005/8/layout/hChevron3"/>
    <dgm:cxn modelId="{46269EA6-BCEA-4781-94C1-508D8A4BC41B}" type="presParOf" srcId="{70F807C6-09EC-441C-B7CC-7FB5F15E789F}" destId="{3D2DCF22-DA78-4B98-9A84-7A0700897C04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CD530EF1-FA16-40BD-B99D-5537B51DBEBD}" type="presParOf" srcId="{70F807C6-09EC-441C-B7CC-7FB5F15E789F}" destId="{582D2CFC-9F00-4D10-A21A-0AA9A614CE71}" srcOrd="8" destOrd="0" presId="urn:microsoft.com/office/officeart/2005/8/layout/hChevron3"/>
    <dgm:cxn modelId="{63DBE150-741C-42F4-9133-F6A123985FFC}" type="presParOf" srcId="{70F807C6-09EC-441C-B7CC-7FB5F15E789F}" destId="{285FA9DB-8A14-4094-B958-6DDE80CA7D8A}" srcOrd="9" destOrd="0" presId="urn:microsoft.com/office/officeart/2005/8/layout/hChevron3"/>
    <dgm:cxn modelId="{EFB58B71-765C-4E32-812C-E87ED774ECC6}" type="presParOf" srcId="{70F807C6-09EC-441C-B7CC-7FB5F15E789F}" destId="{9999D7C5-C868-414A-8A1D-C2D74088E881}" srcOrd="1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28BEAC8A-E648-48CD-B79C-B9A0384DC2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4B2EBD8-CAFE-4825-A42F-C5CF3D786ED8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QUIÉNES SOMOS</a:t>
          </a:r>
        </a:p>
      </dgm:t>
    </dgm:pt>
    <dgm:pt modelId="{8262160F-53B9-41B6-ADCF-7312C41F0FC3}" type="par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38DA05-D8A1-4B1E-AE35-779E25EAB179}" type="sibTrans" cxnId="{2C40F167-4097-4C25-B293-9661469D049D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1F50EA-8C50-4C58-87AB-26F761B7BD87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POSTULACIÓN</a:t>
          </a:r>
        </a:p>
      </dgm:t>
    </dgm:pt>
    <dgm:pt modelId="{2088F560-E803-4984-A9A8-68F6C9D3AD9A}" type="parTrans" cxnId="{4E79C4B7-F0AC-4CAE-9CB8-BCCB32A80748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6A20E8-EFA6-4DA2-BFEC-A5BECE6FED4A}" type="sibTrans" cxnId="{4E79C4B7-F0AC-4CAE-9CB8-BCCB32A80748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F36CB3-6471-4C67-A9C6-E1A30C83D1A4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CURSO DE COMANDOS IM</a:t>
          </a:r>
        </a:p>
      </dgm:t>
    </dgm:pt>
    <dgm:pt modelId="{D27E49D4-D5AC-424C-8D08-FE7882601970}" type="par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BE877-6EDC-4BC2-B554-B4D663B69FC9}" type="sibTrans" cxnId="{F3830E18-0950-4C60-910F-0162068CA3A5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4D2C-E991-4601-AC82-887710D7DCA5}">
      <dgm:prSet phldrT="[Texto]" custT="1"/>
      <dgm:spPr>
        <a:solidFill>
          <a:schemeClr val="bg1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CARRERA PROFESIONAL</a:t>
          </a:r>
        </a:p>
      </dgm:t>
    </dgm:pt>
    <dgm:pt modelId="{A153ABA7-3A22-4C0F-A43D-9B0D818688BB}" type="par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8A7142-E874-494F-994E-439532D52B9E}" type="sibTrans" cxnId="{BDA7E66C-EE06-4708-B223-4E130392A99B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7DCE1-570E-4373-97B2-C26BF47B0226}">
      <dgm:prSet phldrT="[Texto]" custT="1"/>
      <dgm:spPr>
        <a:solidFill>
          <a:srgbClr val="FFC000"/>
        </a:solidFill>
        <a:ln>
          <a:solidFill>
            <a:srgbClr val="FFFF00"/>
          </a:solidFill>
        </a:ln>
      </dgm:spPr>
      <dgm:t>
        <a:bodyPr/>
        <a:lstStyle/>
        <a:p>
          <a:r>
            <a:rPr lang="es-E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gm:t>
    </dgm:pt>
    <dgm:pt modelId="{3AD1A6FE-3790-4F6A-9CE9-B287136E1973}" type="par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27D30-A9CC-4861-A17F-03D978D39E13}" type="sibTrans" cxnId="{B69548F8-4909-4FA7-A7A2-2AEC1A0617C6}">
      <dgm:prSet/>
      <dgm:spPr/>
      <dgm:t>
        <a:bodyPr/>
        <a:lstStyle/>
        <a:p>
          <a:endParaRPr lang="es-ES" sz="11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F807C6-09EC-441C-B7CC-7FB5F15E789F}" type="pres">
      <dgm:prSet presAssocID="{28BEAC8A-E648-48CD-B79C-B9A0384DC2FA}" presName="Name0" presStyleCnt="0">
        <dgm:presLayoutVars>
          <dgm:dir/>
          <dgm:resizeHandles val="exact"/>
        </dgm:presLayoutVars>
      </dgm:prSet>
      <dgm:spPr/>
    </dgm:pt>
    <dgm:pt modelId="{D45C2597-6B35-4CE1-BA6F-DAB9DE1B689B}" type="pres">
      <dgm:prSet presAssocID="{94B2EBD8-CAFE-4825-A42F-C5CF3D786ED8}" presName="parTxOnly" presStyleLbl="node1" presStyleIdx="0" presStyleCnt="5" custLinFactNeighborY="-2889">
        <dgm:presLayoutVars>
          <dgm:bulletEnabled val="1"/>
        </dgm:presLayoutVars>
      </dgm:prSet>
      <dgm:spPr/>
    </dgm:pt>
    <dgm:pt modelId="{3468EC92-1E38-463C-990A-FE4EB4A0F2F3}" type="pres">
      <dgm:prSet presAssocID="{D238DA05-D8A1-4B1E-AE35-779E25EAB179}" presName="parSpace" presStyleCnt="0"/>
      <dgm:spPr/>
    </dgm:pt>
    <dgm:pt modelId="{F5B67103-DD7B-4693-8F04-A5614F3FD349}" type="pres">
      <dgm:prSet presAssocID="{EC1F50EA-8C50-4C58-87AB-26F761B7BD87}" presName="parTxOnly" presStyleLbl="node1" presStyleIdx="1" presStyleCnt="5">
        <dgm:presLayoutVars>
          <dgm:bulletEnabled val="1"/>
        </dgm:presLayoutVars>
      </dgm:prSet>
      <dgm:spPr/>
    </dgm:pt>
    <dgm:pt modelId="{917505B2-CC9B-47CB-9A91-763DCE69B1BF}" type="pres">
      <dgm:prSet presAssocID="{916A20E8-EFA6-4DA2-BFEC-A5BECE6FED4A}" presName="parSpace" presStyleCnt="0"/>
      <dgm:spPr/>
    </dgm:pt>
    <dgm:pt modelId="{88A00ED3-EB14-4B69-91A5-B73E222CC22C}" type="pres">
      <dgm:prSet presAssocID="{D4F36CB3-6471-4C67-A9C6-E1A30C83D1A4}" presName="parTxOnly" presStyleLbl="node1" presStyleIdx="2" presStyleCnt="5" custLinFactNeighborX="-3420">
        <dgm:presLayoutVars>
          <dgm:bulletEnabled val="1"/>
        </dgm:presLayoutVars>
      </dgm:prSet>
      <dgm:spPr/>
    </dgm:pt>
    <dgm:pt modelId="{D1DE9D68-0387-4975-8E9A-466F05F2C957}" type="pres">
      <dgm:prSet presAssocID="{5BFBE877-6EDC-4BC2-B554-B4D663B69FC9}" presName="parSpace" presStyleCnt="0"/>
      <dgm:spPr/>
    </dgm:pt>
    <dgm:pt modelId="{5B0C4409-57C2-4F4C-B21B-5DD267A98E3A}" type="pres">
      <dgm:prSet presAssocID="{3C284D2C-E991-4601-AC82-887710D7DCA5}" presName="parTxOnly" presStyleLbl="node1" presStyleIdx="3" presStyleCnt="5" custScaleX="110047">
        <dgm:presLayoutVars>
          <dgm:bulletEnabled val="1"/>
        </dgm:presLayoutVars>
      </dgm:prSet>
      <dgm:spPr/>
    </dgm:pt>
    <dgm:pt modelId="{DFE35959-6B39-4322-B915-A8C97F1F13CA}" type="pres">
      <dgm:prSet presAssocID="{3B8A7142-E874-494F-994E-439532D52B9E}" presName="parSpace" presStyleCnt="0"/>
      <dgm:spPr/>
    </dgm:pt>
    <dgm:pt modelId="{9999D7C5-C868-414A-8A1D-C2D74088E881}" type="pres">
      <dgm:prSet presAssocID="{F1B7DCE1-570E-4373-97B2-C26BF47B0226}" presName="parTxOnly" presStyleLbl="node1" presStyleIdx="4" presStyleCnt="5">
        <dgm:presLayoutVars>
          <dgm:bulletEnabled val="1"/>
        </dgm:presLayoutVars>
      </dgm:prSet>
      <dgm:spPr/>
    </dgm:pt>
  </dgm:ptLst>
  <dgm:cxnLst>
    <dgm:cxn modelId="{F3830E18-0950-4C60-910F-0162068CA3A5}" srcId="{28BEAC8A-E648-48CD-B79C-B9A0384DC2FA}" destId="{D4F36CB3-6471-4C67-A9C6-E1A30C83D1A4}" srcOrd="2" destOrd="0" parTransId="{D27E49D4-D5AC-424C-8D08-FE7882601970}" sibTransId="{5BFBE877-6EDC-4BC2-B554-B4D663B69FC9}"/>
    <dgm:cxn modelId="{7CC5B75B-E16F-44F3-A2A3-555F9D63FD53}" type="presOf" srcId="{28BEAC8A-E648-48CD-B79C-B9A0384DC2FA}" destId="{70F807C6-09EC-441C-B7CC-7FB5F15E789F}" srcOrd="0" destOrd="0" presId="urn:microsoft.com/office/officeart/2005/8/layout/hChevron3"/>
    <dgm:cxn modelId="{19B35E42-B1FE-488D-8445-7DD098E2D294}" type="presOf" srcId="{94B2EBD8-CAFE-4825-A42F-C5CF3D786ED8}" destId="{D45C2597-6B35-4CE1-BA6F-DAB9DE1B689B}" srcOrd="0" destOrd="0" presId="urn:microsoft.com/office/officeart/2005/8/layout/hChevron3"/>
    <dgm:cxn modelId="{2C40F167-4097-4C25-B293-9661469D049D}" srcId="{28BEAC8A-E648-48CD-B79C-B9A0384DC2FA}" destId="{94B2EBD8-CAFE-4825-A42F-C5CF3D786ED8}" srcOrd="0" destOrd="0" parTransId="{8262160F-53B9-41B6-ADCF-7312C41F0FC3}" sibTransId="{D238DA05-D8A1-4B1E-AE35-779E25EAB179}"/>
    <dgm:cxn modelId="{BDA7E66C-EE06-4708-B223-4E130392A99B}" srcId="{28BEAC8A-E648-48CD-B79C-B9A0384DC2FA}" destId="{3C284D2C-E991-4601-AC82-887710D7DCA5}" srcOrd="3" destOrd="0" parTransId="{A153ABA7-3A22-4C0F-A43D-9B0D818688BB}" sibTransId="{3B8A7142-E874-494F-994E-439532D52B9E}"/>
    <dgm:cxn modelId="{3472EF6F-FCBB-4D7F-81A7-D899D7DD36A7}" type="presOf" srcId="{F1B7DCE1-570E-4373-97B2-C26BF47B0226}" destId="{9999D7C5-C868-414A-8A1D-C2D74088E881}" srcOrd="0" destOrd="0" presId="urn:microsoft.com/office/officeart/2005/8/layout/hChevron3"/>
    <dgm:cxn modelId="{72B67C7D-B7F1-459B-ADCF-E32AC956A6ED}" type="presOf" srcId="{D4F36CB3-6471-4C67-A9C6-E1A30C83D1A4}" destId="{88A00ED3-EB14-4B69-91A5-B73E222CC22C}" srcOrd="0" destOrd="0" presId="urn:microsoft.com/office/officeart/2005/8/layout/hChevron3"/>
    <dgm:cxn modelId="{4E79C4B7-F0AC-4CAE-9CB8-BCCB32A80748}" srcId="{28BEAC8A-E648-48CD-B79C-B9A0384DC2FA}" destId="{EC1F50EA-8C50-4C58-87AB-26F761B7BD87}" srcOrd="1" destOrd="0" parTransId="{2088F560-E803-4984-A9A8-68F6C9D3AD9A}" sibTransId="{916A20E8-EFA6-4DA2-BFEC-A5BECE6FED4A}"/>
    <dgm:cxn modelId="{D349EFC4-3EB8-428F-B0B4-4F7C4F24E05D}" type="presOf" srcId="{EC1F50EA-8C50-4C58-87AB-26F761B7BD87}" destId="{F5B67103-DD7B-4693-8F04-A5614F3FD349}" srcOrd="0" destOrd="0" presId="urn:microsoft.com/office/officeart/2005/8/layout/hChevron3"/>
    <dgm:cxn modelId="{7D5E19DF-7B6F-4C07-9D5F-2AB0F95F0B3E}" type="presOf" srcId="{3C284D2C-E991-4601-AC82-887710D7DCA5}" destId="{5B0C4409-57C2-4F4C-B21B-5DD267A98E3A}" srcOrd="0" destOrd="0" presId="urn:microsoft.com/office/officeart/2005/8/layout/hChevron3"/>
    <dgm:cxn modelId="{B69548F8-4909-4FA7-A7A2-2AEC1A0617C6}" srcId="{28BEAC8A-E648-48CD-B79C-B9A0384DC2FA}" destId="{F1B7DCE1-570E-4373-97B2-C26BF47B0226}" srcOrd="4" destOrd="0" parTransId="{3AD1A6FE-3790-4F6A-9CE9-B287136E1973}" sibTransId="{5BF27D30-A9CC-4861-A17F-03D978D39E13}"/>
    <dgm:cxn modelId="{99C34BCE-971B-4DC1-8CD7-9461B8EB68BD}" type="presParOf" srcId="{70F807C6-09EC-441C-B7CC-7FB5F15E789F}" destId="{D45C2597-6B35-4CE1-BA6F-DAB9DE1B689B}" srcOrd="0" destOrd="0" presId="urn:microsoft.com/office/officeart/2005/8/layout/hChevron3"/>
    <dgm:cxn modelId="{3B891E3A-8FD2-4366-A04D-5B6C6EBF53CA}" type="presParOf" srcId="{70F807C6-09EC-441C-B7CC-7FB5F15E789F}" destId="{3468EC92-1E38-463C-990A-FE4EB4A0F2F3}" srcOrd="1" destOrd="0" presId="urn:microsoft.com/office/officeart/2005/8/layout/hChevron3"/>
    <dgm:cxn modelId="{66359775-2B7F-4038-AAB8-48760665F83D}" type="presParOf" srcId="{70F807C6-09EC-441C-B7CC-7FB5F15E789F}" destId="{F5B67103-DD7B-4693-8F04-A5614F3FD349}" srcOrd="2" destOrd="0" presId="urn:microsoft.com/office/officeart/2005/8/layout/hChevron3"/>
    <dgm:cxn modelId="{DFFE7538-1490-4A68-BD90-F7F369427D9D}" type="presParOf" srcId="{70F807C6-09EC-441C-B7CC-7FB5F15E789F}" destId="{917505B2-CC9B-47CB-9A91-763DCE69B1BF}" srcOrd="3" destOrd="0" presId="urn:microsoft.com/office/officeart/2005/8/layout/hChevron3"/>
    <dgm:cxn modelId="{4C9774EF-49AF-4744-91FE-8ED559CEA66D}" type="presParOf" srcId="{70F807C6-09EC-441C-B7CC-7FB5F15E789F}" destId="{88A00ED3-EB14-4B69-91A5-B73E222CC22C}" srcOrd="4" destOrd="0" presId="urn:microsoft.com/office/officeart/2005/8/layout/hChevron3"/>
    <dgm:cxn modelId="{C44EC32D-F060-40B5-B0DE-93B1BF66B227}" type="presParOf" srcId="{70F807C6-09EC-441C-B7CC-7FB5F15E789F}" destId="{D1DE9D68-0387-4975-8E9A-466F05F2C957}" srcOrd="5" destOrd="0" presId="urn:microsoft.com/office/officeart/2005/8/layout/hChevron3"/>
    <dgm:cxn modelId="{00645E94-0ADC-4A7F-BFC8-863A285E0B97}" type="presParOf" srcId="{70F807C6-09EC-441C-B7CC-7FB5F15E789F}" destId="{5B0C4409-57C2-4F4C-B21B-5DD267A98E3A}" srcOrd="6" destOrd="0" presId="urn:microsoft.com/office/officeart/2005/8/layout/hChevron3"/>
    <dgm:cxn modelId="{258A7C0B-D816-465E-BC08-B02D3AA1D1BA}" type="presParOf" srcId="{70F807C6-09EC-441C-B7CC-7FB5F15E789F}" destId="{DFE35959-6B39-4322-B915-A8C97F1F13CA}" srcOrd="7" destOrd="0" presId="urn:microsoft.com/office/officeart/2005/8/layout/hChevron3"/>
    <dgm:cxn modelId="{EFB58B71-765C-4E32-812C-E87ED774ECC6}" type="presParOf" srcId="{70F807C6-09EC-441C-B7CC-7FB5F15E789F}" destId="{9999D7C5-C868-414A-8A1D-C2D74088E881}" srcOrd="8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  <a:endParaRPr lang="es-ES" sz="11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  <a:endParaRPr lang="es-ES" sz="11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  <a:endParaRPr lang="es-ES" sz="11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481" y="0"/>
          <a:ext cx="2398947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BREVE RESEÑA</a:t>
          </a:r>
        </a:p>
      </dsp:txBody>
      <dsp:txXfrm>
        <a:off x="481" y="0"/>
        <a:ext cx="2308427" cy="362082"/>
      </dsp:txXfrm>
    </dsp:sp>
    <dsp:sp modelId="{0CB74F20-7E1D-46BB-81AE-CD260BBCD81F}">
      <dsp:nvSpPr>
        <dsp:cNvPr id="0" name=""/>
        <dsp:cNvSpPr/>
      </dsp:nvSpPr>
      <dsp:spPr>
        <a:xfrm>
          <a:off x="1919639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INTRODUCCIÓN</a:t>
          </a:r>
        </a:p>
      </dsp:txBody>
      <dsp:txXfrm>
        <a:off x="2100680" y="0"/>
        <a:ext cx="2036865" cy="362082"/>
      </dsp:txXfrm>
    </dsp:sp>
    <dsp:sp modelId="{88A00ED3-EB14-4B69-91A5-B73E222CC22C}">
      <dsp:nvSpPr>
        <dsp:cNvPr id="0" name=""/>
        <dsp:cNvSpPr/>
      </dsp:nvSpPr>
      <dsp:spPr>
        <a:xfrm>
          <a:off x="3838797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 PILARES</a:t>
          </a:r>
        </a:p>
      </dsp:txBody>
      <dsp:txXfrm>
        <a:off x="4019838" y="0"/>
        <a:ext cx="2036865" cy="362082"/>
      </dsp:txXfrm>
    </dsp:sp>
    <dsp:sp modelId="{5B0C4409-57C2-4F4C-B21B-5DD267A98E3A}">
      <dsp:nvSpPr>
        <dsp:cNvPr id="0" name=""/>
        <dsp:cNvSpPr/>
      </dsp:nvSpPr>
      <dsp:spPr>
        <a:xfrm>
          <a:off x="5757954" y="0"/>
          <a:ext cx="2639969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ESTRATEGIAS PERSONALES</a:t>
          </a:r>
        </a:p>
      </dsp:txBody>
      <dsp:txXfrm>
        <a:off x="5938995" y="0"/>
        <a:ext cx="2277887" cy="362082"/>
      </dsp:txXfrm>
    </dsp:sp>
    <dsp:sp modelId="{582D2CFC-9F00-4D10-A21A-0AA9A614CE71}">
      <dsp:nvSpPr>
        <dsp:cNvPr id="0" name=""/>
        <dsp:cNvSpPr/>
      </dsp:nvSpPr>
      <dsp:spPr>
        <a:xfrm>
          <a:off x="7918134" y="0"/>
          <a:ext cx="2398947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APORTE PERSONAL</a:t>
          </a:r>
        </a:p>
      </dsp:txBody>
      <dsp:txXfrm>
        <a:off x="8099175" y="0"/>
        <a:ext cx="2036865" cy="362082"/>
      </dsp:txXfrm>
    </dsp:sp>
    <dsp:sp modelId="{9999D7C5-C868-414A-8A1D-C2D74088E881}">
      <dsp:nvSpPr>
        <dsp:cNvPr id="0" name=""/>
        <dsp:cNvSpPr/>
      </dsp:nvSpPr>
      <dsp:spPr>
        <a:xfrm>
          <a:off x="9837292" y="0"/>
          <a:ext cx="2398947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10018333" y="0"/>
        <a:ext cx="2036865" cy="362082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C2597-6B35-4CE1-BA6F-DAB9DE1B689B}">
      <dsp:nvSpPr>
        <dsp:cNvPr id="0" name=""/>
        <dsp:cNvSpPr/>
      </dsp:nvSpPr>
      <dsp:spPr>
        <a:xfrm>
          <a:off x="2916" y="0"/>
          <a:ext cx="2844081" cy="362082"/>
        </a:xfrm>
        <a:prstGeom prst="homePlate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QUIÉNES SOMOS</a:t>
          </a:r>
        </a:p>
      </dsp:txBody>
      <dsp:txXfrm>
        <a:off x="2916" y="0"/>
        <a:ext cx="2753561" cy="362082"/>
      </dsp:txXfrm>
    </dsp:sp>
    <dsp:sp modelId="{F5B67103-DD7B-4693-8F04-A5614F3FD349}">
      <dsp:nvSpPr>
        <dsp:cNvPr id="0" name=""/>
        <dsp:cNvSpPr/>
      </dsp:nvSpPr>
      <dsp:spPr>
        <a:xfrm>
          <a:off x="2278181" y="0"/>
          <a:ext cx="2844081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POSTULACIÓN</a:t>
          </a:r>
        </a:p>
      </dsp:txBody>
      <dsp:txXfrm>
        <a:off x="2459222" y="0"/>
        <a:ext cx="2481999" cy="362082"/>
      </dsp:txXfrm>
    </dsp:sp>
    <dsp:sp modelId="{88A00ED3-EB14-4B69-91A5-B73E222CC22C}">
      <dsp:nvSpPr>
        <dsp:cNvPr id="0" name=""/>
        <dsp:cNvSpPr/>
      </dsp:nvSpPr>
      <dsp:spPr>
        <a:xfrm>
          <a:off x="4533993" y="0"/>
          <a:ext cx="2844081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CURSO DE COMANDOS IM</a:t>
          </a:r>
        </a:p>
      </dsp:txBody>
      <dsp:txXfrm>
        <a:off x="4715034" y="0"/>
        <a:ext cx="2481999" cy="362082"/>
      </dsp:txXfrm>
    </dsp:sp>
    <dsp:sp modelId="{5B0C4409-57C2-4F4C-B21B-5DD267A98E3A}">
      <dsp:nvSpPr>
        <dsp:cNvPr id="0" name=""/>
        <dsp:cNvSpPr/>
      </dsp:nvSpPr>
      <dsp:spPr>
        <a:xfrm>
          <a:off x="6828712" y="0"/>
          <a:ext cx="3129826" cy="362082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CARRERA PROFESIONAL</a:t>
          </a:r>
        </a:p>
      </dsp:txBody>
      <dsp:txXfrm>
        <a:off x="7009753" y="0"/>
        <a:ext cx="2767744" cy="362082"/>
      </dsp:txXfrm>
    </dsp:sp>
    <dsp:sp modelId="{9999D7C5-C868-414A-8A1D-C2D74088E881}">
      <dsp:nvSpPr>
        <dsp:cNvPr id="0" name=""/>
        <dsp:cNvSpPr/>
      </dsp:nvSpPr>
      <dsp:spPr>
        <a:xfrm>
          <a:off x="9389722" y="0"/>
          <a:ext cx="2844081" cy="362082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PREGUNTAS</a:t>
          </a:r>
        </a:p>
      </dsp:txBody>
      <dsp:txXfrm>
        <a:off x="9570763" y="0"/>
        <a:ext cx="2481999" cy="3620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8B717CFA-7BFC-7640-B6A3-0AB088A0D6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5399830-44D7-A04F-A3CA-6FACF1F91AE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B67C42-CA8F-B040-9B62-1E117552AC31}" type="datetime1">
              <a:rPr lang="es-CL" smtClean="0"/>
              <a:t>12-06-2023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F21BF1B-962D-594D-B6E6-AA09740AA45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C32CA2F-00E0-004E-AB58-52E3C161BC3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644607-DE20-9E42-99A8-27A1ED3BC80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70187898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6EE80-D35C-E64E-92BD-9BEFC75B8F7D}" type="datetime1">
              <a:rPr lang="es-CL" smtClean="0"/>
              <a:t>12-06-2023</a:t>
            </a:fld>
            <a:endParaRPr lang="es-ES_tradn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A21D31-B88C-7746-9290-1F7B0789F01B}" type="slidenum">
              <a:rPr lang="es-ES_tradnl" smtClean="0"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90825862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 /><Relationship Id="rId1" Type="http://schemas.openxmlformats.org/officeDocument/2006/relationships/notesMaster" Target="../notesMasters/notesMaster1.xml" 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 /><Relationship Id="rId1" Type="http://schemas.openxmlformats.org/officeDocument/2006/relationships/notesMaster" Target="../notesMasters/notesMaster1.xml" 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 /><Relationship Id="rId1" Type="http://schemas.openxmlformats.org/officeDocument/2006/relationships/notesMaster" Target="../notesMasters/notesMaster1.xml" 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 /><Relationship Id="rId1" Type="http://schemas.openxmlformats.org/officeDocument/2006/relationships/notesMaster" Target="../notesMasters/notesMaster1.xml" 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 /><Relationship Id="rId1" Type="http://schemas.openxmlformats.org/officeDocument/2006/relationships/notesMaster" Target="../notesMasters/notesMaster1.xml" 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 /><Relationship Id="rId1" Type="http://schemas.openxmlformats.org/officeDocument/2006/relationships/notesMaster" Target="../notesMasters/notesMaster1.xml" 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 /><Relationship Id="rId1" Type="http://schemas.openxmlformats.org/officeDocument/2006/relationships/notesMaster" Target="../notesMasters/notesMaster1.xml" 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 /><Relationship Id="rId1" Type="http://schemas.openxmlformats.org/officeDocument/2006/relationships/notesMaster" Target="../notesMasters/notesMaster1.xml" 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 /><Relationship Id="rId1" Type="http://schemas.openxmlformats.org/officeDocument/2006/relationships/notesMaster" Target="../notesMasters/notesMaster1.xml" 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 /><Relationship Id="rId1" Type="http://schemas.openxmlformats.org/officeDocument/2006/relationships/notesMaster" Target="../notesMasters/notesMaster1.xml" 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 /><Relationship Id="rId1" Type="http://schemas.openxmlformats.org/officeDocument/2006/relationships/notesMaster" Target="../notesMasters/notesMaster1.xml" 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 /><Relationship Id="rId1" Type="http://schemas.openxmlformats.org/officeDocument/2006/relationships/notesMaster" Target="../notesMasters/notesMaster1.xml" 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 /><Relationship Id="rId1" Type="http://schemas.openxmlformats.org/officeDocument/2006/relationships/notesMaster" Target="../notesMasters/notesMaster1.xml" 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 /><Relationship Id="rId1" Type="http://schemas.openxmlformats.org/officeDocument/2006/relationships/notesMaster" Target="../notesMasters/notesMaster1.xml" 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 /><Relationship Id="rId1" Type="http://schemas.openxmlformats.org/officeDocument/2006/relationships/notesMaster" Target="../notesMasters/notesMaster1.xml" 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 /><Relationship Id="rId1" Type="http://schemas.openxmlformats.org/officeDocument/2006/relationships/notesMaster" Target="../notesMasters/notesMaster1.xml" 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 /><Relationship Id="rId1" Type="http://schemas.openxmlformats.org/officeDocument/2006/relationships/notesMaster" Target="../notesMasters/notesMaster1.xml" 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 /><Relationship Id="rId1" Type="http://schemas.openxmlformats.org/officeDocument/2006/relationships/notesMaster" Target="../notesMasters/notesMaster1.xml" 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 /><Relationship Id="rId1" Type="http://schemas.openxmlformats.org/officeDocument/2006/relationships/notesMaster" Target="../notesMasters/notesMaster1.xml" 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 /><Relationship Id="rId1" Type="http://schemas.openxmlformats.org/officeDocument/2006/relationships/notesMaster" Target="../notesMasters/notesMaster1.xml" 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 /><Relationship Id="rId1" Type="http://schemas.openxmlformats.org/officeDocument/2006/relationships/notesMaster" Target="../notesMasters/notesMaster1.xml" 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 /><Relationship Id="rId1" Type="http://schemas.openxmlformats.org/officeDocument/2006/relationships/notesMaster" Target="../notesMasters/notesMaster1.xml" 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 /><Relationship Id="rId1" Type="http://schemas.openxmlformats.org/officeDocument/2006/relationships/notesMaster" Target="../notesMasters/notesMaster1.xml" 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 /><Relationship Id="rId1" Type="http://schemas.openxmlformats.org/officeDocument/2006/relationships/notesMaster" Target="../notesMasters/notesMaster1.xml" 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 /><Relationship Id="rId1" Type="http://schemas.openxmlformats.org/officeDocument/2006/relationships/notesMaster" Target="../notesMasters/notesMaster1.xml" 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 /><Relationship Id="rId1" Type="http://schemas.openxmlformats.org/officeDocument/2006/relationships/notesMaster" Target="../notesMasters/notesMaster1.xml" 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 /><Relationship Id="rId1" Type="http://schemas.openxmlformats.org/officeDocument/2006/relationships/notesMaster" Target="../notesMasters/notesMaster1.xml" 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 /><Relationship Id="rId1" Type="http://schemas.openxmlformats.org/officeDocument/2006/relationships/notesMaster" Target="../notesMasters/notesMaster1.xml" 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 /><Relationship Id="rId1" Type="http://schemas.openxmlformats.org/officeDocument/2006/relationships/notesMaster" Target="../notesMasters/notesMaster1.xml" 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 /><Relationship Id="rId1" Type="http://schemas.openxmlformats.org/officeDocument/2006/relationships/notesMaster" Target="../notesMasters/notesMaster1.xml" 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 /><Relationship Id="rId1" Type="http://schemas.openxmlformats.org/officeDocument/2006/relationships/notesMaster" Target="../notesMasters/notesMaster1.xml" 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 /><Relationship Id="rId1" Type="http://schemas.openxmlformats.org/officeDocument/2006/relationships/notesMaster" Target="../notesMasters/notesMaster1.xml" 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 /><Relationship Id="rId1" Type="http://schemas.openxmlformats.org/officeDocument/2006/relationships/notesMaster" Target="../notesMasters/notesMaster1.xml" 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 /><Relationship Id="rId1" Type="http://schemas.openxmlformats.org/officeDocument/2006/relationships/notesMaster" Target="../notesMasters/notesMaster1.xml" 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1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B29500E-7F4A-754E-8D36-D420B61578CE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573CDE28-E6C1-3A46-A3B7-2A2C753D2803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373404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2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C53612-E43B-524C-80C7-C3A63213C48F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6FBD1940-1181-274D-8B43-6D9099EC3A67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4189536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3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C53612-E43B-524C-80C7-C3A63213C48F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6FBD1940-1181-274D-8B43-6D9099EC3A67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2069439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4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284D82-7E03-2943-B972-B482510F6A28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5A73DD22-042C-8D42-8881-F6C4B2BB3D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32433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5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284D82-7E03-2943-B972-B482510F6A28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5A73DD22-042C-8D42-8881-F6C4B2BB3D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0627992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6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284D82-7E03-2943-B972-B482510F6A28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5A73DD22-042C-8D42-8881-F6C4B2BB3D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5088705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7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C53612-E43B-524C-80C7-C3A63213C48F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6FBD1940-1181-274D-8B43-6D9099EC3A67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856198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8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C53612-E43B-524C-80C7-C3A63213C48F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6FBD1940-1181-274D-8B43-6D9099EC3A67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4137036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9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C53612-E43B-524C-80C7-C3A63213C48F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6FBD1940-1181-274D-8B43-6D9099EC3A67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362420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10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C53612-E43B-524C-80C7-C3A63213C48F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6FBD1940-1181-274D-8B43-6D9099EC3A67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143833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11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C53612-E43B-524C-80C7-C3A63213C48F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6FBD1940-1181-274D-8B43-6D9099EC3A67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1577932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12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C53612-E43B-524C-80C7-C3A63213C48F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6FBD1940-1181-274D-8B43-6D9099EC3A67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7639673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13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5829811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14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009627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15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8157866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16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3956857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17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3121475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18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2271420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19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8015417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20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6879054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21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6249692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22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0405336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23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0589887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24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7580579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25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2324822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26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79758133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27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8181305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28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50577259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29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19204011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30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666635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31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7954055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32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10096945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33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5261826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34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13750714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35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12789236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36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5460292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37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96876440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38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2100273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39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81242437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40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24297261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41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56422693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42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10594278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43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97109797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44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93035985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45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63903977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46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59900765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47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5276001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48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C53612-E43B-524C-80C7-C3A63213C48F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6FBD1940-1181-274D-8B43-6D9099EC3A67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11599315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49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64987077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50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193551083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51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C53612-E43B-524C-80C7-C3A63213C48F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6FBD1940-1181-274D-8B43-6D9099EC3A67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88154081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21D31-B88C-7746-9290-1F7B0789F01B}" type="slidenum">
              <a:rPr lang="es-ES_tradnl" smtClean="0"/>
              <a:t>52</a:t>
            </a:fld>
            <a:endParaRPr lang="es-ES_tradnl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A5D1B1-86B3-0F49-B3FE-6EB19F2BD24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31818FF-6A61-A240-AE72-61770A35C29D}" type="datetime1">
              <a:rPr lang="es-CL" smtClean="0"/>
              <a:t>12-06-2023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223960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7787D0D3-DFA2-F34D-A500-F6D1204B6289}" type="datetime1">
              <a:rPr lang="es-CL" smtClean="0"/>
              <a:t>12-06-2023</a:t>
            </a:fld>
            <a:endParaRPr lang="es-ES_trad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s-ES_trad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‹Nº›</a:t>
            </a:fld>
            <a:endParaRPr lang="es-ES_tradnl" dirty="0"/>
          </a:p>
        </p:txBody>
      </p:sp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44762842-0763-9149-BBF7-065C9376E0A2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dirty="0"/>
              <a:t>Haga clic para modificar el estilo de texto del patrón</a:t>
            </a:r>
          </a:p>
          <a:p>
            <a:pPr lvl="1"/>
            <a:r>
              <a:rPr lang="es-ES_tradnl" dirty="0"/>
              <a:t>Segundo nivel</a:t>
            </a:r>
          </a:p>
          <a:p>
            <a:pPr lvl="2"/>
            <a:r>
              <a:rPr lang="es-ES_tradnl" dirty="0"/>
              <a:t>Tercer nivel</a:t>
            </a:r>
          </a:p>
          <a:p>
            <a:pPr lvl="3"/>
            <a:r>
              <a:rPr lang="es-ES_tradnl" dirty="0"/>
              <a:t>Cuarto nivel</a:t>
            </a:r>
          </a:p>
          <a:p>
            <a:pPr lvl="4"/>
            <a:r>
              <a:rPr lang="es-ES_tradnl" dirty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4B0D-C251-D344-9134-2A5CD7FC74E0}" type="datetime1">
              <a:rPr lang="es-CL" smtClean="0"/>
              <a:t>12-06-2023</a:t>
            </a:fld>
            <a:endParaRPr lang="es-ES_trad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91CA1-363D-9847-9910-30E896966030}" type="datetime1">
              <a:rPr lang="es-CL" smtClean="0"/>
              <a:t>12-06-2023</a:t>
            </a:fld>
            <a:endParaRPr lang="es-ES_trad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1A4AD-F0FD-104B-8323-C080E48BB048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7EB7D-636C-4B47-86A8-EEEAD4E1767D}" type="datetime1">
              <a:rPr lang="es-CL" smtClean="0"/>
              <a:t>12-06-2023</a:t>
            </a:fld>
            <a:endParaRPr lang="es-ES_trad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1A4AD-F0FD-104B-8323-C080E48BB048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388B-0523-224F-AA19-3CB9665F12F4}" type="datetime1">
              <a:rPr lang="es-CL" smtClean="0"/>
              <a:t>12-06-2023</a:t>
            </a:fld>
            <a:endParaRPr lang="es-ES_tradn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1A4AD-F0FD-104B-8323-C080E48BB048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055B2-43D4-FB45-8531-F7C7E3B88208}" type="datetime1">
              <a:rPr lang="es-CL" smtClean="0"/>
              <a:t>12-06-2023</a:t>
            </a:fld>
            <a:endParaRPr lang="es-ES_tradn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1A4AD-F0FD-104B-8323-C080E48BB048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7B76E-F406-314C-B1C2-99CD9246BA36}" type="datetime1">
              <a:rPr lang="es-CL" smtClean="0"/>
              <a:t>12-06-2023</a:t>
            </a:fld>
            <a:endParaRPr lang="es-ES_tradn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1A4AD-F0FD-104B-8323-C080E48BB048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C60AB-287E-DE43-BB08-BEE41AE42F47}" type="datetime1">
              <a:rPr lang="es-CL" smtClean="0"/>
              <a:t>12-06-2023</a:t>
            </a:fld>
            <a:endParaRPr lang="es-ES_trad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1A4AD-F0FD-104B-8323-C080E48BB048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dirty="0"/>
              <a:t>Arrastre la imagen al marcador de posición o haga clic en el icono para agregarla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3BE-82A2-784E-ACE0-B6477D2C8A1D}" type="datetime1">
              <a:rPr lang="es-CL" smtClean="0"/>
              <a:t>12-06-2023</a:t>
            </a:fld>
            <a:endParaRPr lang="es-ES_trad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1A4AD-F0FD-104B-8323-C080E48BB048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0DE2-DD22-5840-AC85-67E500AF70AE}" type="datetime1">
              <a:rPr lang="es-CL" smtClean="0"/>
              <a:t>12-06-2023</a:t>
            </a:fld>
            <a:endParaRPr lang="es-ES_trad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1A4AD-F0FD-104B-8323-C080E48BB048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FE36B-FA96-3145-9700-724799A1A3DD}" type="datetime1">
              <a:rPr lang="es-CL" smtClean="0"/>
              <a:t>12-06-2023</a:t>
            </a:fld>
            <a:endParaRPr lang="es-ES_trad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1A4AD-F0FD-104B-8323-C080E48BB048}" type="slidenum">
              <a:rPr lang="es-ES_tradnl" smtClean="0"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pn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image" Target="../media/image2.png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588614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861C0-EF26-8947-9197-09888E2F5570}" type="datetime1">
              <a:rPr lang="es-CL" smtClean="0"/>
              <a:t>12-06-2023</a:t>
            </a:fld>
            <a:endParaRPr lang="es-ES_trad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588614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588614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1A4AD-F0FD-104B-8323-C080E48BB048}" type="slidenum">
              <a:rPr lang="es-ES_tradnl" smtClean="0"/>
              <a:t>‹Nº›</a:t>
            </a:fld>
            <a:endParaRPr lang="es-ES_tradnl" dirty="0"/>
          </a:p>
        </p:txBody>
      </p:sp>
      <p:pic>
        <p:nvPicPr>
          <p:cNvPr id="8" name="Picture 3" descr="page1image12255648">
            <a:extLst>
              <a:ext uri="{FF2B5EF4-FFF2-40B4-BE49-F238E27FC236}">
                <a16:creationId xmlns:a16="http://schemas.microsoft.com/office/drawing/2014/main" id="{1F022FC4-E10E-7046-BBAD-EB73B68ED81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63E31D0F-5193-AF47-B286-0A5B7255055D}"/>
              </a:ext>
            </a:extLst>
          </p:cNvPr>
          <p:cNvSpPr/>
          <p:nvPr userDrawn="1"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pic>
        <p:nvPicPr>
          <p:cNvPr id="10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EC7BC7CC-FC83-C040-A32E-B52ECC769D75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1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88081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4.png" /><Relationship Id="rId4" Type="http://schemas.openxmlformats.org/officeDocument/2006/relationships/image" Target="../media/image2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.png" 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1.xml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1.xml" /><Relationship Id="rId5" Type="http://schemas.openxmlformats.org/officeDocument/2006/relationships/diagramData" Target="../diagrams/data1.xml" /><Relationship Id="rId4" Type="http://schemas.openxmlformats.org/officeDocument/2006/relationships/image" Target="../media/image2.png" /><Relationship Id="rId9" Type="http://schemas.microsoft.com/office/2007/relationships/diagramDrawing" Target="../diagrams/drawing1.xml" 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2.xml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2.xml" /><Relationship Id="rId5" Type="http://schemas.openxmlformats.org/officeDocument/2006/relationships/diagramData" Target="../diagrams/data2.xml" /><Relationship Id="rId4" Type="http://schemas.openxmlformats.org/officeDocument/2006/relationships/image" Target="../media/image2.png" /><Relationship Id="rId9" Type="http://schemas.microsoft.com/office/2007/relationships/diagramDrawing" Target="../diagrams/drawing2.xml" 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3.xml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3.xml" /><Relationship Id="rId5" Type="http://schemas.openxmlformats.org/officeDocument/2006/relationships/diagramData" Target="../diagrams/data3.xml" /><Relationship Id="rId4" Type="http://schemas.openxmlformats.org/officeDocument/2006/relationships/image" Target="../media/image2.png" /><Relationship Id="rId9" Type="http://schemas.microsoft.com/office/2007/relationships/diagramDrawing" Target="../diagrams/drawing3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.pn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.png" 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4.xml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4.xml" /><Relationship Id="rId5" Type="http://schemas.openxmlformats.org/officeDocument/2006/relationships/diagramData" Target="../diagrams/data4.xml" /><Relationship Id="rId4" Type="http://schemas.openxmlformats.org/officeDocument/2006/relationships/image" Target="../media/image2.png" /><Relationship Id="rId9" Type="http://schemas.microsoft.com/office/2007/relationships/diagramDrawing" Target="../diagrams/drawing4.xml" 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5.xml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5.xml" /><Relationship Id="rId5" Type="http://schemas.openxmlformats.org/officeDocument/2006/relationships/diagramData" Target="../diagrams/data5.xml" /><Relationship Id="rId4" Type="http://schemas.openxmlformats.org/officeDocument/2006/relationships/image" Target="../media/image2.png" /><Relationship Id="rId9" Type="http://schemas.microsoft.com/office/2007/relationships/diagramDrawing" Target="../diagrams/drawing5.xml" 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6.xml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6.xml" /><Relationship Id="rId5" Type="http://schemas.openxmlformats.org/officeDocument/2006/relationships/diagramData" Target="../diagrams/data6.xml" /><Relationship Id="rId4" Type="http://schemas.openxmlformats.org/officeDocument/2006/relationships/image" Target="../media/image2.png" /><Relationship Id="rId9" Type="http://schemas.microsoft.com/office/2007/relationships/diagramDrawing" Target="../diagrams/drawing6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2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.png" 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7.xml" /><Relationship Id="rId2" Type="http://schemas.openxmlformats.org/officeDocument/2006/relationships/notesSlide" Target="../notesSlides/notesSlide13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7.xml" /><Relationship Id="rId5" Type="http://schemas.openxmlformats.org/officeDocument/2006/relationships/diagramData" Target="../diagrams/data7.xml" /><Relationship Id="rId4" Type="http://schemas.openxmlformats.org/officeDocument/2006/relationships/image" Target="../media/image2.png" /><Relationship Id="rId9" Type="http://schemas.microsoft.com/office/2007/relationships/diagramDrawing" Target="../diagrams/drawing7.xml" 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8.xml" /><Relationship Id="rId2" Type="http://schemas.openxmlformats.org/officeDocument/2006/relationships/notesSlide" Target="../notesSlides/notesSlide14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8.xml" /><Relationship Id="rId5" Type="http://schemas.openxmlformats.org/officeDocument/2006/relationships/diagramData" Target="../diagrams/data8.xml" /><Relationship Id="rId4" Type="http://schemas.openxmlformats.org/officeDocument/2006/relationships/image" Target="../media/image2.png" /><Relationship Id="rId9" Type="http://schemas.microsoft.com/office/2007/relationships/diagramDrawing" Target="../diagrams/drawing8.xml" 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9.xml" /><Relationship Id="rId2" Type="http://schemas.openxmlformats.org/officeDocument/2006/relationships/notesSlide" Target="../notesSlides/notesSlide15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9.xml" /><Relationship Id="rId5" Type="http://schemas.openxmlformats.org/officeDocument/2006/relationships/diagramData" Target="../diagrams/data9.xml" /><Relationship Id="rId4" Type="http://schemas.openxmlformats.org/officeDocument/2006/relationships/image" Target="../media/image2.png" /><Relationship Id="rId9" Type="http://schemas.microsoft.com/office/2007/relationships/diagramDrawing" Target="../diagrams/drawing9.xml" 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10.xml" /><Relationship Id="rId2" Type="http://schemas.openxmlformats.org/officeDocument/2006/relationships/notesSlide" Target="../notesSlides/notesSlide16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10.xml" /><Relationship Id="rId5" Type="http://schemas.openxmlformats.org/officeDocument/2006/relationships/diagramData" Target="../diagrams/data10.xml" /><Relationship Id="rId4" Type="http://schemas.openxmlformats.org/officeDocument/2006/relationships/image" Target="../media/image2.png" /><Relationship Id="rId9" Type="http://schemas.microsoft.com/office/2007/relationships/diagramDrawing" Target="../diagrams/drawing10.xml" 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11.xml" /><Relationship Id="rId2" Type="http://schemas.openxmlformats.org/officeDocument/2006/relationships/notesSlide" Target="../notesSlides/notesSlide17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11.xml" /><Relationship Id="rId5" Type="http://schemas.openxmlformats.org/officeDocument/2006/relationships/diagramData" Target="../diagrams/data11.xml" /><Relationship Id="rId4" Type="http://schemas.openxmlformats.org/officeDocument/2006/relationships/image" Target="../media/image2.png" /><Relationship Id="rId9" Type="http://schemas.microsoft.com/office/2007/relationships/diagramDrawing" Target="../diagrams/drawing11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8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5.png" /><Relationship Id="rId4" Type="http://schemas.openxmlformats.org/officeDocument/2006/relationships/image" Target="../media/image2.png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9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6.gif" /><Relationship Id="rId4" Type="http://schemas.openxmlformats.org/officeDocument/2006/relationships/image" Target="../media/image2.png" 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12.xml" /><Relationship Id="rId2" Type="http://schemas.openxmlformats.org/officeDocument/2006/relationships/notesSlide" Target="../notesSlides/notesSlide20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12.xml" /><Relationship Id="rId5" Type="http://schemas.openxmlformats.org/officeDocument/2006/relationships/diagramData" Target="../diagrams/data12.xml" /><Relationship Id="rId4" Type="http://schemas.openxmlformats.org/officeDocument/2006/relationships/image" Target="../media/image2.png" /><Relationship Id="rId9" Type="http://schemas.microsoft.com/office/2007/relationships/diagramDrawing" Target="../diagrams/drawing12.xml" 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3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13.xml" /><Relationship Id="rId2" Type="http://schemas.openxmlformats.org/officeDocument/2006/relationships/notesSlide" Target="../notesSlides/notesSlide21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13.xml" /><Relationship Id="rId5" Type="http://schemas.openxmlformats.org/officeDocument/2006/relationships/diagramData" Target="../diagrams/data13.xml" /><Relationship Id="rId4" Type="http://schemas.openxmlformats.org/officeDocument/2006/relationships/image" Target="../media/image2.png" /><Relationship Id="rId9" Type="http://schemas.microsoft.com/office/2007/relationships/diagramDrawing" Target="../diagrams/drawing13.xml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2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7.png" /><Relationship Id="rId4" Type="http://schemas.openxmlformats.org/officeDocument/2006/relationships/image" Target="../media/image2.png" 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4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14.xml" /><Relationship Id="rId2" Type="http://schemas.openxmlformats.org/officeDocument/2006/relationships/notesSlide" Target="../notesSlides/notesSlide23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14.xml" /><Relationship Id="rId5" Type="http://schemas.openxmlformats.org/officeDocument/2006/relationships/diagramData" Target="../diagrams/data14.xml" /><Relationship Id="rId4" Type="http://schemas.openxmlformats.org/officeDocument/2006/relationships/image" Target="../media/image2.png" /><Relationship Id="rId9" Type="http://schemas.microsoft.com/office/2007/relationships/diagramDrawing" Target="../diagrams/drawing14.xml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4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8.jpg" /><Relationship Id="rId4" Type="http://schemas.openxmlformats.org/officeDocument/2006/relationships/image" Target="../media/image2.png" 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5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15.xml" /><Relationship Id="rId2" Type="http://schemas.openxmlformats.org/officeDocument/2006/relationships/notesSlide" Target="../notesSlides/notesSlide25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15.xml" /><Relationship Id="rId5" Type="http://schemas.openxmlformats.org/officeDocument/2006/relationships/diagramData" Target="../diagrams/data15.xml" /><Relationship Id="rId4" Type="http://schemas.openxmlformats.org/officeDocument/2006/relationships/image" Target="../media/image2.png" /><Relationship Id="rId9" Type="http://schemas.microsoft.com/office/2007/relationships/diagramDrawing" Target="../diagrams/drawing15.xml" 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6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16.xml" /><Relationship Id="rId2" Type="http://schemas.openxmlformats.org/officeDocument/2006/relationships/notesSlide" Target="../notesSlides/notesSlide26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16.xml" /><Relationship Id="rId5" Type="http://schemas.openxmlformats.org/officeDocument/2006/relationships/diagramData" Target="../diagrams/data16.xml" /><Relationship Id="rId4" Type="http://schemas.openxmlformats.org/officeDocument/2006/relationships/image" Target="../media/image2.png" /><Relationship Id="rId9" Type="http://schemas.microsoft.com/office/2007/relationships/diagramDrawing" Target="../diagrams/drawing16.xml" 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7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17.xml" /><Relationship Id="rId2" Type="http://schemas.openxmlformats.org/officeDocument/2006/relationships/notesSlide" Target="../notesSlides/notesSlide27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17.xml" /><Relationship Id="rId5" Type="http://schemas.openxmlformats.org/officeDocument/2006/relationships/diagramData" Target="../diagrams/data17.xml" /><Relationship Id="rId4" Type="http://schemas.openxmlformats.org/officeDocument/2006/relationships/image" Target="../media/image2.png" /><Relationship Id="rId9" Type="http://schemas.microsoft.com/office/2007/relationships/diagramDrawing" Target="../diagrams/drawing17.xml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8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.png" 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 /><Relationship Id="rId3" Type="http://schemas.openxmlformats.org/officeDocument/2006/relationships/image" Target="../media/image1.png" /><Relationship Id="rId7" Type="http://schemas.openxmlformats.org/officeDocument/2006/relationships/image" Target="../media/image11.jpeg" /><Relationship Id="rId2" Type="http://schemas.openxmlformats.org/officeDocument/2006/relationships/notesSlide" Target="../notesSlides/notesSlide29.xml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10.jpeg" /><Relationship Id="rId5" Type="http://schemas.openxmlformats.org/officeDocument/2006/relationships/image" Target="../media/image9.png" /><Relationship Id="rId4" Type="http://schemas.openxmlformats.org/officeDocument/2006/relationships/image" Target="../media/image2.png" 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8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18.xml" /><Relationship Id="rId2" Type="http://schemas.openxmlformats.org/officeDocument/2006/relationships/notesSlide" Target="../notesSlides/notesSlide30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18.xml" /><Relationship Id="rId5" Type="http://schemas.openxmlformats.org/officeDocument/2006/relationships/diagramData" Target="../diagrams/data18.xml" /><Relationship Id="rId4" Type="http://schemas.openxmlformats.org/officeDocument/2006/relationships/image" Target="../media/image2.png" /><Relationship Id="rId9" Type="http://schemas.microsoft.com/office/2007/relationships/diagramDrawing" Target="../diagrams/drawing18.xml" 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9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19.xml" /><Relationship Id="rId2" Type="http://schemas.openxmlformats.org/officeDocument/2006/relationships/notesSlide" Target="../notesSlides/notesSlide31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19.xml" /><Relationship Id="rId5" Type="http://schemas.openxmlformats.org/officeDocument/2006/relationships/diagramData" Target="../diagrams/data19.xml" /><Relationship Id="rId4" Type="http://schemas.openxmlformats.org/officeDocument/2006/relationships/image" Target="../media/image2.png" /><Relationship Id="rId9" Type="http://schemas.microsoft.com/office/2007/relationships/diagramDrawing" Target="../diagrams/drawing19.xml" 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0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20.xml" /><Relationship Id="rId2" Type="http://schemas.openxmlformats.org/officeDocument/2006/relationships/notesSlide" Target="../notesSlides/notesSlide32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20.xml" /><Relationship Id="rId5" Type="http://schemas.openxmlformats.org/officeDocument/2006/relationships/diagramData" Target="../diagrams/data20.xml" /><Relationship Id="rId4" Type="http://schemas.openxmlformats.org/officeDocument/2006/relationships/image" Target="../media/image2.png" /><Relationship Id="rId9" Type="http://schemas.microsoft.com/office/2007/relationships/diagramDrawing" Target="../diagrams/drawing20.xml" 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1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21.xml" /><Relationship Id="rId2" Type="http://schemas.openxmlformats.org/officeDocument/2006/relationships/notesSlide" Target="../notesSlides/notesSlide33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21.xml" /><Relationship Id="rId5" Type="http://schemas.openxmlformats.org/officeDocument/2006/relationships/diagramData" Target="../diagrams/data21.xml" /><Relationship Id="rId4" Type="http://schemas.openxmlformats.org/officeDocument/2006/relationships/image" Target="../media/image2.png" /><Relationship Id="rId9" Type="http://schemas.microsoft.com/office/2007/relationships/diagramDrawing" Target="../diagrams/drawing21.xml" 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2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22.xml" /><Relationship Id="rId2" Type="http://schemas.openxmlformats.org/officeDocument/2006/relationships/notesSlide" Target="../notesSlides/notesSlide34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22.xml" /><Relationship Id="rId5" Type="http://schemas.openxmlformats.org/officeDocument/2006/relationships/diagramData" Target="../diagrams/data22.xml" /><Relationship Id="rId4" Type="http://schemas.openxmlformats.org/officeDocument/2006/relationships/image" Target="../media/image2.png" /><Relationship Id="rId9" Type="http://schemas.microsoft.com/office/2007/relationships/diagramDrawing" Target="../diagrams/drawing22.xml" 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3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23.xml" /><Relationship Id="rId2" Type="http://schemas.openxmlformats.org/officeDocument/2006/relationships/notesSlide" Target="../notesSlides/notesSlide35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23.xml" /><Relationship Id="rId5" Type="http://schemas.openxmlformats.org/officeDocument/2006/relationships/diagramData" Target="../diagrams/data23.xml" /><Relationship Id="rId4" Type="http://schemas.openxmlformats.org/officeDocument/2006/relationships/image" Target="../media/image2.png" /><Relationship Id="rId9" Type="http://schemas.microsoft.com/office/2007/relationships/diagramDrawing" Target="../diagrams/drawing23.xml" 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4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24.xml" /><Relationship Id="rId2" Type="http://schemas.openxmlformats.org/officeDocument/2006/relationships/notesSlide" Target="../notesSlides/notesSlide36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24.xml" /><Relationship Id="rId5" Type="http://schemas.openxmlformats.org/officeDocument/2006/relationships/diagramData" Target="../diagrams/data24.xml" /><Relationship Id="rId4" Type="http://schemas.openxmlformats.org/officeDocument/2006/relationships/image" Target="../media/image2.png" /><Relationship Id="rId9" Type="http://schemas.microsoft.com/office/2007/relationships/diagramDrawing" Target="../diagrams/drawing24.xml" 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5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25.xml" /><Relationship Id="rId2" Type="http://schemas.openxmlformats.org/officeDocument/2006/relationships/notesSlide" Target="../notesSlides/notesSlide37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25.xml" /><Relationship Id="rId5" Type="http://schemas.openxmlformats.org/officeDocument/2006/relationships/diagramData" Target="../diagrams/data25.xml" /><Relationship Id="rId4" Type="http://schemas.openxmlformats.org/officeDocument/2006/relationships/image" Target="../media/image2.png" /><Relationship Id="rId9" Type="http://schemas.microsoft.com/office/2007/relationships/diagramDrawing" Target="../diagrams/drawing25.xml" 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6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26.xml" /><Relationship Id="rId2" Type="http://schemas.openxmlformats.org/officeDocument/2006/relationships/notesSlide" Target="../notesSlides/notesSlide38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26.xml" /><Relationship Id="rId5" Type="http://schemas.openxmlformats.org/officeDocument/2006/relationships/diagramData" Target="../diagrams/data26.xml" /><Relationship Id="rId4" Type="http://schemas.openxmlformats.org/officeDocument/2006/relationships/image" Target="../media/image2.png" /><Relationship Id="rId9" Type="http://schemas.microsoft.com/office/2007/relationships/diagramDrawing" Target="../diagrams/drawing26.xml" 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7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27.xml" /><Relationship Id="rId2" Type="http://schemas.openxmlformats.org/officeDocument/2006/relationships/notesSlide" Target="../notesSlides/notesSlide39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27.xml" /><Relationship Id="rId5" Type="http://schemas.openxmlformats.org/officeDocument/2006/relationships/diagramData" Target="../diagrams/data27.xml" /><Relationship Id="rId4" Type="http://schemas.openxmlformats.org/officeDocument/2006/relationships/image" Target="../media/image2.png" /><Relationship Id="rId9" Type="http://schemas.microsoft.com/office/2007/relationships/diagramDrawing" Target="../diagrams/drawing27.xml" 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8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28.xml" /><Relationship Id="rId2" Type="http://schemas.openxmlformats.org/officeDocument/2006/relationships/notesSlide" Target="../notesSlides/notesSlide40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28.xml" /><Relationship Id="rId5" Type="http://schemas.openxmlformats.org/officeDocument/2006/relationships/diagramData" Target="../diagrams/data28.xml" /><Relationship Id="rId4" Type="http://schemas.openxmlformats.org/officeDocument/2006/relationships/image" Target="../media/image2.png" /><Relationship Id="rId9" Type="http://schemas.microsoft.com/office/2007/relationships/diagramDrawing" Target="../diagrams/drawing28.xml" 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9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29.xml" /><Relationship Id="rId2" Type="http://schemas.openxmlformats.org/officeDocument/2006/relationships/notesSlide" Target="../notesSlides/notesSlide41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29.xml" /><Relationship Id="rId5" Type="http://schemas.openxmlformats.org/officeDocument/2006/relationships/diagramData" Target="../diagrams/data29.xml" /><Relationship Id="rId4" Type="http://schemas.openxmlformats.org/officeDocument/2006/relationships/image" Target="../media/image2.png" /><Relationship Id="rId9" Type="http://schemas.microsoft.com/office/2007/relationships/diagramDrawing" Target="../diagrams/drawing29.xml" 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0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30.xml" /><Relationship Id="rId2" Type="http://schemas.openxmlformats.org/officeDocument/2006/relationships/notesSlide" Target="../notesSlides/notesSlide42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30.xml" /><Relationship Id="rId5" Type="http://schemas.openxmlformats.org/officeDocument/2006/relationships/diagramData" Target="../diagrams/data30.xml" /><Relationship Id="rId4" Type="http://schemas.openxmlformats.org/officeDocument/2006/relationships/image" Target="../media/image2.png" /><Relationship Id="rId9" Type="http://schemas.microsoft.com/office/2007/relationships/diagramDrawing" Target="../diagrams/drawing30.xml" 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1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31.xml" /><Relationship Id="rId2" Type="http://schemas.openxmlformats.org/officeDocument/2006/relationships/notesSlide" Target="../notesSlides/notesSlide43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31.xml" /><Relationship Id="rId5" Type="http://schemas.openxmlformats.org/officeDocument/2006/relationships/diagramData" Target="../diagrams/data31.xml" /><Relationship Id="rId4" Type="http://schemas.openxmlformats.org/officeDocument/2006/relationships/image" Target="../media/image2.png" /><Relationship Id="rId9" Type="http://schemas.microsoft.com/office/2007/relationships/diagramDrawing" Target="../diagrams/drawing31.xml" 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2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32.xml" /><Relationship Id="rId2" Type="http://schemas.openxmlformats.org/officeDocument/2006/relationships/notesSlide" Target="../notesSlides/notesSlide44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32.xml" /><Relationship Id="rId5" Type="http://schemas.openxmlformats.org/officeDocument/2006/relationships/diagramData" Target="../diagrams/data32.xml" /><Relationship Id="rId4" Type="http://schemas.openxmlformats.org/officeDocument/2006/relationships/image" Target="../media/image2.png" /><Relationship Id="rId9" Type="http://schemas.microsoft.com/office/2007/relationships/diagramDrawing" Target="../diagrams/drawing32.xml" 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3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33.xml" /><Relationship Id="rId2" Type="http://schemas.openxmlformats.org/officeDocument/2006/relationships/notesSlide" Target="../notesSlides/notesSlide45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33.xml" /><Relationship Id="rId5" Type="http://schemas.openxmlformats.org/officeDocument/2006/relationships/diagramData" Target="../diagrams/data33.xml" /><Relationship Id="rId4" Type="http://schemas.openxmlformats.org/officeDocument/2006/relationships/image" Target="../media/image2.png" /><Relationship Id="rId9" Type="http://schemas.microsoft.com/office/2007/relationships/diagramDrawing" Target="../diagrams/drawing33.xml" 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4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34.xml" /><Relationship Id="rId2" Type="http://schemas.openxmlformats.org/officeDocument/2006/relationships/notesSlide" Target="../notesSlides/notesSlide46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34.xml" /><Relationship Id="rId5" Type="http://schemas.openxmlformats.org/officeDocument/2006/relationships/diagramData" Target="../diagrams/data34.xml" /><Relationship Id="rId10" Type="http://schemas.openxmlformats.org/officeDocument/2006/relationships/image" Target="../media/image13.jpeg" /><Relationship Id="rId4" Type="http://schemas.openxmlformats.org/officeDocument/2006/relationships/image" Target="../media/image2.png" /><Relationship Id="rId9" Type="http://schemas.microsoft.com/office/2007/relationships/diagramDrawing" Target="../diagrams/drawing34.xml" 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5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35.xml" /><Relationship Id="rId2" Type="http://schemas.openxmlformats.org/officeDocument/2006/relationships/notesSlide" Target="../notesSlides/notesSlide47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35.xml" /><Relationship Id="rId5" Type="http://schemas.openxmlformats.org/officeDocument/2006/relationships/diagramData" Target="../diagrams/data35.xml" /><Relationship Id="rId4" Type="http://schemas.openxmlformats.org/officeDocument/2006/relationships/image" Target="../media/image2.png" /><Relationship Id="rId9" Type="http://schemas.microsoft.com/office/2007/relationships/diagramDrawing" Target="../diagrams/drawing35.xml" 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48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.png" 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6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36.xml" /><Relationship Id="rId2" Type="http://schemas.openxmlformats.org/officeDocument/2006/relationships/notesSlide" Target="../notesSlides/notesSlide49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36.xml" /><Relationship Id="rId5" Type="http://schemas.openxmlformats.org/officeDocument/2006/relationships/diagramData" Target="../diagrams/data36.xml" /><Relationship Id="rId4" Type="http://schemas.openxmlformats.org/officeDocument/2006/relationships/image" Target="../media/image2.png" /><Relationship Id="rId9" Type="http://schemas.microsoft.com/office/2007/relationships/diagramDrawing" Target="../diagrams/drawing36.xml" 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50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14.png" /><Relationship Id="rId4" Type="http://schemas.openxmlformats.org/officeDocument/2006/relationships/image" Target="../media/image2.png" 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51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.png" 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7.xml" /><Relationship Id="rId3" Type="http://schemas.openxmlformats.org/officeDocument/2006/relationships/image" Target="../media/image1.png" /><Relationship Id="rId7" Type="http://schemas.openxmlformats.org/officeDocument/2006/relationships/diagramQuickStyle" Target="../diagrams/quickStyle37.xml" /><Relationship Id="rId2" Type="http://schemas.openxmlformats.org/officeDocument/2006/relationships/notesSlide" Target="../notesSlides/notesSlide52.xml" /><Relationship Id="rId1" Type="http://schemas.openxmlformats.org/officeDocument/2006/relationships/slideLayout" Target="../slideLayouts/slideLayout1.xml" /><Relationship Id="rId6" Type="http://schemas.openxmlformats.org/officeDocument/2006/relationships/diagramLayout" Target="../diagrams/layout37.xml" /><Relationship Id="rId5" Type="http://schemas.openxmlformats.org/officeDocument/2006/relationships/diagramData" Target="../diagrams/data37.xml" /><Relationship Id="rId4" Type="http://schemas.openxmlformats.org/officeDocument/2006/relationships/image" Target="../media/image2.png" /><Relationship Id="rId9" Type="http://schemas.microsoft.com/office/2007/relationships/diagramDrawing" Target="../diagrams/drawing37.xml" 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8.xml" /><Relationship Id="rId7" Type="http://schemas.openxmlformats.org/officeDocument/2006/relationships/image" Target="../media/image15.jpg" /><Relationship Id="rId2" Type="http://schemas.openxmlformats.org/officeDocument/2006/relationships/diagramData" Target="../diagrams/data38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38.xml" /><Relationship Id="rId5" Type="http://schemas.openxmlformats.org/officeDocument/2006/relationships/diagramColors" Target="../diagrams/colors38.xml" /><Relationship Id="rId4" Type="http://schemas.openxmlformats.org/officeDocument/2006/relationships/diagramQuickStyle" Target="../diagrams/quickStyle38.xml" 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217900" y="1229909"/>
            <a:ext cx="8103150" cy="1760378"/>
          </a:xfrm>
        </p:spPr>
        <p:txBody>
          <a:bodyPr>
            <a:noAutofit/>
          </a:bodyPr>
          <a:lstStyle/>
          <a:p>
            <a:r>
              <a:rPr lang="es-ES_tradnl" sz="4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FORTALEZA Y HABILIDADES MENTALES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417458"/>
            <a:ext cx="9144000" cy="1415143"/>
          </a:xfrm>
        </p:spPr>
        <p:txBody>
          <a:bodyPr anchor="ctr">
            <a:normAutofit/>
          </a:bodyPr>
          <a:lstStyle/>
          <a:p>
            <a:r>
              <a:rPr lang="es-ES_tradnl" sz="3600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GUARDIAMARINAS 2022</a:t>
            </a:r>
          </a:p>
          <a:p>
            <a:r>
              <a:rPr lang="es-ES_tradnl" sz="3600" dirty="0">
                <a:latin typeface="Arial" panose="020B0604020202020204" pitchFamily="34" charset="0"/>
                <a:cs typeface="Arial" panose="020B0604020202020204" pitchFamily="34" charset="0"/>
              </a:rPr>
              <a:t>T1 IM DE LA FUENTE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250" y="5208360"/>
            <a:ext cx="2349500" cy="975695"/>
          </a:xfrm>
          <a:prstGeom prst="rect">
            <a:avLst/>
          </a:prstGeom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7952" y="1357928"/>
            <a:ext cx="5245812" cy="3901844"/>
          </a:xfrm>
          <a:prstGeom prst="rect">
            <a:avLst/>
          </a:prstGeom>
          <a:ln>
            <a:solidFill>
              <a:schemeClr val="bg1"/>
            </a:solidFill>
          </a:ln>
          <a:effectLst>
            <a:innerShdw blurRad="63500" dist="50800" dir="13500000">
              <a:prstClr val="black">
                <a:alpha val="59000"/>
              </a:prstClr>
            </a:innerShdw>
          </a:effectLst>
        </p:spPr>
      </p:pic>
      <p:pic>
        <p:nvPicPr>
          <p:cNvPr id="8" name="Picture 2" descr="d:\Desktop\TRABAJO DE TITULACIÓN\EXPOSICIÓN PPT\FONDOS PPT\ESCUDO H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061" y="1724196"/>
            <a:ext cx="2175839" cy="3169309"/>
          </a:xfrm>
          <a:prstGeom prst="rect">
            <a:avLst/>
          </a:prstGeom>
          <a:noFill/>
          <a:effectLst>
            <a:innerShdw blurRad="88900" dist="50800" dir="135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685172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TEMARIO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9086" y="1439023"/>
            <a:ext cx="10293828" cy="4288971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BREVE RESEÑA PERSONAL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INTRODUCCIÓN A FORTALEZA MENTAL Y HABILIDADES MENTALES (MST)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4 PILARES DE LA FORTALEZA MENTAL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ESTRATEGIAS PERSONALES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APORTE A USTEDES COMO OFICIALES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VIDEO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PREGUNTAS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BB081D18-3F76-1041-ABC7-234E9697D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2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8685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TEMARIO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9086" y="1439023"/>
            <a:ext cx="10293828" cy="4288971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solidFill>
                  <a:srgbClr val="FFFF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BREVE RESEÑA PERSONAL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INTRODUCCIÓN A FORTALEZA MENTAL Y HABILIDADES MENTALES (MST)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4 PILARES DE LA FORTALEZA MENTAL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ESTRATEGIAS PERSONALES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APORTE A USTEDES COMO OFICIALES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VIDEO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PREGUNTAS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BB081D18-3F76-1041-ABC7-234E9697D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665613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BREVE RESEÑA PERSONAL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9086" y="1391982"/>
            <a:ext cx="10293828" cy="4288971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T1 IM COMANDOS DOMINGO DE LA FUENTE ABADIE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NACIDO EN CURICÓ VII REGIÓN 1989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EX ALUMNO DE ORCHARD COLLEGE 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INGRESO ESCUELA NAVAL 2006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EGRESO GAMA IM 2010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ESMERALDA 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DIM MILLER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CURSO FTE 2011 (1ER LUGAR)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endParaRPr lang="es-ES_tradnl" dirty="0">
              <a:solidFill>
                <a:srgbClr val="FFC000"/>
              </a:solidFill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99A000E4-8F97-FB4C-9160-7501D8A7B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4</a:t>
            </a:fld>
            <a:endParaRPr lang="es-ES_tradnl" dirty="0"/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791726595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29797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BREVE RESEÑA PERSONAL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9086" y="1391982"/>
            <a:ext cx="10293828" cy="4288971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CURSO COMANDOS IM 2012 (1ER LUGAR)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CURSO PARACAIDISMO MILITAR BÁSICO 2012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CMDTE PELOTÓN DE COMANDOS IM BATMILLER 2013-2014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MISIÓN DE PAZ UNFICYP 2013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CURSO DE ESPECIALIDAD INFANTERÍA 2015-2016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2º CMDTE UTACO ALFA 2017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BASIC RECONNAISSANCE COURSE (RECON) USMC 2017 (3ER LUGAR)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OFICIAL EJECUTIVO CURSO DE COMANDOS 2018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endParaRPr lang="es-ES_tradnl" dirty="0">
              <a:solidFill>
                <a:srgbClr val="FFC000"/>
              </a:solidFill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99A000E4-8F97-FB4C-9160-7501D8A7B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5</a:t>
            </a:fld>
            <a:endParaRPr lang="es-ES_tradnl" dirty="0"/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791726595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424770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BREVE RESEÑA PERSONAL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9086" y="1391982"/>
            <a:ext cx="10293828" cy="4288971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COMANDANTE UTACO ECO 2019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JEFE DE CURSO COMANDOS 2020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COMANDANTE UTACO ALFA 2021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JEFE DE CURSO FTE 2021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LOGROS PERSONALES:</a:t>
            </a:r>
          </a:p>
          <a:p>
            <a:pPr marL="800100" lvl="1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JUGADOR DE RUGBY PRIMERA DIVISIÓN POR OLD MACKS DESDE 2013.</a:t>
            </a:r>
          </a:p>
          <a:p>
            <a:pPr marL="800100" lvl="1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CAMPEÓN NACIONAL Y MEJOR JUGADOR DE LA FINAL 2014.</a:t>
            </a:r>
          </a:p>
          <a:p>
            <a:pPr marL="800100" lvl="1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SELECCIONADO NACIONAL 2016.</a:t>
            </a:r>
          </a:p>
          <a:p>
            <a:pPr marL="800100" lvl="1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FINALISTA 2021 TORNEO CENTRAL ARUSA 2021.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endParaRPr lang="es-ES_tradnl" dirty="0">
              <a:solidFill>
                <a:srgbClr val="FFC000"/>
              </a:solidFill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99A000E4-8F97-FB4C-9160-7501D8A7B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6</a:t>
            </a:fld>
            <a:endParaRPr lang="es-ES_tradnl" dirty="0"/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791726595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964723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TEMARIO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9086" y="1439023"/>
            <a:ext cx="10293828" cy="4288971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BREVE RESEÑA PERSONAL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INTRODUCCIÓN A FORTALEZA MENTAL Y HABILIDADES MENTALES (MST)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4 PILARES DE LA FORTALEZA MENTAL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ESTRATEGIAS PERSONALES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APORTE A USTEDES COMO OFICIALES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VIDEO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PREGUNTAS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BB081D18-3F76-1041-ABC7-234E9697D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7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9813534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TEMARIO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9086" y="1439023"/>
            <a:ext cx="10293828" cy="4288971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BREVE RESEÑA PERSONAL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solidFill>
                  <a:srgbClr val="FFFF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INTRODUCCIÓN A FORTALEZA MENTAL Y HABILIDADES MENTALES (MST)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4 PILARES DE LA FORTALEZA MENTAL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ESTRATEGIAS PERSONALES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APORTE A USTEDES COMO OFICIALES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VIDEO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PREGUNTAS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BB081D18-3F76-1041-ABC7-234E9697D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8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323215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480081"/>
            <a:ext cx="9144000" cy="78431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FORTALEZA MENTAL Y HABILIDADES MENTALES (MST)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9030" y="1549173"/>
            <a:ext cx="10493884" cy="4394428"/>
          </a:xfrm>
        </p:spPr>
        <p:txBody>
          <a:bodyPr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AMBOS TÉRMINOS RELACIONADOS A LA SALUD MENTAL.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EN BOGA DE MANERA PROGRESIVA, DESDE APROXIMADAMENTE EL AÑO 2000, PARTIENDO EN USA Y PAÍSES OTAN.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GRAN PARTE DE SU ORIGEN SE ENCUENTRA EN LA PSICOLOGÍA DEPORTIVA, QUE FUE SIENDO ADAPTADA PARA EL ÁREA MILITAR </a:t>
            </a:r>
            <a:r>
              <a:rPr lang="es-CL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(FUERZAS ESPECIALES).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SU UTILIDAD TIENE UN AMPLIO ESPECTRO PERO SE CENTRA EN AYUDAR A MANTENER INDIVIDUOS ESTABLES ANTE LAS ADVERSIDADES DE LA VIDA, Y QUE PUEDAN LOGRAR METAS DE VARIADA NATURALEZA, DE FORMA CONSISTENTE </a:t>
            </a:r>
            <a:r>
              <a:rPr lang="es-CL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(EXITOSOS).</a:t>
            </a: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BB081D18-3F76-1041-ABC7-234E9697D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9</a:t>
            </a:fld>
            <a:endParaRPr lang="es-ES_tradnl" dirty="0"/>
          </a:p>
        </p:txBody>
      </p:sp>
      <p:graphicFrame>
        <p:nvGraphicFramePr>
          <p:cNvPr id="11" name="Diagrama 10"/>
          <p:cNvGraphicFramePr/>
          <p:nvPr>
            <p:extLst>
              <p:ext uri="{D42A27DB-BD31-4B8C-83A1-F6EECF244321}">
                <p14:modId xmlns:p14="http://schemas.microsoft.com/office/powerpoint/2010/main" val="3847859883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2444267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480081"/>
            <a:ext cx="9144000" cy="78431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FORTALEZA MENTAL Y HABILIDADES MENTALES (MST)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2298" y="1333274"/>
            <a:ext cx="11048742" cy="4630587"/>
          </a:xfrm>
        </p:spPr>
        <p:txBody>
          <a:bodyPr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ACTUALMENTE HAY DISTINTOS MODELOS DE LA ESTRUCTURA Y ATRIBUTOS QUE COMPONEN LA FUERZA MENTAL Y EL MST, HABIENDO VARIADAS SUBDIVISIONES DE SUS CARACTERÍSTICAS.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MODELO JONES Y MOOREHOUSE (2007).: 4 PILARES QUE SE UTILIZAN PARA DESARROLLAR ESTRATEGIAS PARA FORTALECER LA VOLUNTAD DE LAS PERSONAS O CREAR ENTORNOS APROPIADOS PARA ESTE FORTALECIMIENTO.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AL MODELO ANTERIOR MILITARMENTE SE LE HICIERON ADAPTACIONES A PARTIR DE ESTUDIOS DESARROLLADOS EN </a:t>
            </a:r>
            <a:r>
              <a:rPr lang="es-CL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NSW.</a:t>
            </a: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BB081D18-3F76-1041-ABC7-234E9697D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10</a:t>
            </a:fld>
            <a:endParaRPr lang="es-ES_tradnl" dirty="0"/>
          </a:p>
        </p:txBody>
      </p:sp>
      <p:graphicFrame>
        <p:nvGraphicFramePr>
          <p:cNvPr id="11" name="Diagrama 10"/>
          <p:cNvGraphicFramePr/>
          <p:nvPr>
            <p:extLst>
              <p:ext uri="{D42A27DB-BD31-4B8C-83A1-F6EECF244321}">
                <p14:modId xmlns:p14="http://schemas.microsoft.com/office/powerpoint/2010/main" val="3847859883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1640259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480081"/>
            <a:ext cx="9144000" cy="78431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FORTALEZA MENTAL Y HABILIDADES MENTALES (MST)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9030" y="1549173"/>
            <a:ext cx="10493884" cy="4394428"/>
          </a:xfrm>
        </p:spPr>
        <p:txBody>
          <a:bodyPr>
            <a:no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QUE ES LA FORTALEZA MENTAL: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CONTROL DEL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ESTRÉS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EN LA ADVERSIDAD.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HABILIDAD PARA ENTENDER Y UTILIZAR LAS PROPIAS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REACCIONES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 BAJO PRESIÓN A MI FAVOR.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PODER DE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ENFOQUE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CONCENTRACIÓN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CONFIANZA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RESILIENCIA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BB081D18-3F76-1041-ABC7-234E9697D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11</a:t>
            </a:fld>
            <a:endParaRPr lang="es-ES_tradnl" dirty="0"/>
          </a:p>
        </p:txBody>
      </p:sp>
      <p:graphicFrame>
        <p:nvGraphicFramePr>
          <p:cNvPr id="11" name="Diagrama 10"/>
          <p:cNvGraphicFramePr/>
          <p:nvPr>
            <p:extLst>
              <p:ext uri="{D42A27DB-BD31-4B8C-83A1-F6EECF244321}">
                <p14:modId xmlns:p14="http://schemas.microsoft.com/office/powerpoint/2010/main" val="3847859883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6476932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TEMARIO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9086" y="1439023"/>
            <a:ext cx="10293828" cy="4288971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BREVE RESEÑA PERSONAL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INTRODUCCIÓN A FORTALEZA MENTAL Y HABILIDADES MENTALES (MST)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solidFill>
                  <a:srgbClr val="FFFF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4 PILARES DE LA FORTALEZA MENTAL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ESTRATEGIAS PERSONALES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APORTE A USTEDES COMO OFICIALES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VIDEO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PREGUNTAS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BB081D18-3F76-1041-ABC7-234E9697D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12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034328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76350" y="304983"/>
            <a:ext cx="958215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4 PILARES (+1) DE LA FORTALEZA MENTAL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9086" y="1479525"/>
            <a:ext cx="10293828" cy="4288971"/>
          </a:xfrm>
        </p:spPr>
        <p:txBody>
          <a:bodyPr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ENFOCARSE EN LOS OBJETIVOS DE RENDIMIENTO A TRAVÉS DE </a:t>
            </a:r>
            <a:r>
              <a:rPr lang="es-CL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FIJAR OBJETIVOS</a:t>
            </a:r>
            <a:r>
              <a:rPr lang="es-CL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MANEJO DEL ESTRÉS MEDIANTE </a:t>
            </a:r>
            <a:r>
              <a:rPr lang="es-CL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DE LAS ANSIEDAD.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CREACIÓN Y USO DE EXPERIENCIAS EN LA MENTE MEDIANTE LA </a:t>
            </a:r>
            <a:r>
              <a:rPr lang="es-CL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VISUALIZACIÓN.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SER CONSCIENTE DE LAS CREENCIAS PROPIAS Y SUS EFECTOS MEDIANTE LA </a:t>
            </a:r>
            <a:r>
              <a:rPr lang="es-CL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AUTOREFLEXIÓN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, Y USARLO A MI FAVOR.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DESARROLLO  DE </a:t>
            </a:r>
            <a:r>
              <a:rPr lang="es-CL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POSICIONES DE PODER</a:t>
            </a:r>
            <a:r>
              <a:rPr lang="es-CL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Y PRÁCTICA DE ESTOS MEDIANTE EJERCICIOS.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13</a:t>
            </a:fld>
            <a:endParaRPr lang="es-ES_tradnl" dirty="0"/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816959310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1988469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4 PILARES DE LA FORTALEZA MENTAL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209" y="1640548"/>
            <a:ext cx="10946410" cy="1649269"/>
          </a:xfrm>
        </p:spPr>
        <p:txBody>
          <a:bodyPr>
            <a:noAutofit/>
          </a:bodyPr>
          <a:lstStyle/>
          <a:p>
            <a:r>
              <a:rPr lang="es-CL" sz="36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¿SON REALMENTE EFECTIVAS ESTAS TÉCNICAS? </a:t>
            </a:r>
          </a:p>
          <a:p>
            <a:endParaRPr lang="es-CL" sz="36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3600" dirty="0">
                <a:latin typeface="Arial" panose="020B0604020202020204" pitchFamily="34" charset="0"/>
                <a:cs typeface="Arial" panose="020B0604020202020204" pitchFamily="34" charset="0"/>
              </a:rPr>
              <a:t>(LEVANTAR LA MANO ESCÉPTICOS/AS)</a:t>
            </a:r>
          </a:p>
          <a:p>
            <a:pPr>
              <a:lnSpc>
                <a:spcPct val="100000"/>
              </a:lnSpc>
            </a:pPr>
            <a:endParaRPr lang="es-ES_tradnl" sz="36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14</a:t>
            </a:fld>
            <a:endParaRPr lang="es-ES_tradnl" dirty="0"/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816959310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0352886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4 PILARES DE LA FORTALEZA MENTAL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209" y="1407004"/>
            <a:ext cx="10946410" cy="4288971"/>
          </a:xfrm>
        </p:spPr>
        <p:txBody>
          <a:bodyPr>
            <a:noAutofit/>
          </a:bodyPr>
          <a:lstStyle/>
          <a:p>
            <a:pPr algn="just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EJERCICIO DEL </a:t>
            </a:r>
            <a:r>
              <a:rPr lang="es-CL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AGUA FRÍA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DOS GRUPOS SON SOMETIDOS A UNA PRUEBA DE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APNEA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 ESTÁTICA EN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AGUA FRÍA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DESPUÉS DE UNA MEDICIÓN INICIAL, UNO DE LOS GRUPOS FUE INDUCIDO AL USO DE LOS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PILARES DE LA FORTALEZA MENTAL.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AMBOS GRUPOS FUERON MEDIDOS NUEVAMENTE.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EL GRUPO ENTRENADO EN MST  SUPERÓ AL OTRO EN UN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80%.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ESTO DEMUESTRA QUE LAS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TÉCNICAS DE MST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LE PERMITIERON A UN GRUPO SUPERAR EL AMBIENTE ADVERSO E INCÓMODO PARA SER EXITOSOS.</a:t>
            </a: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15</a:t>
            </a:fld>
            <a:endParaRPr lang="es-ES_tradnl" dirty="0"/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816959310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665946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4 PILARES DE LA FORTALEZA MENTAL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209" y="1407004"/>
            <a:ext cx="10946410" cy="4288971"/>
          </a:xfrm>
        </p:spPr>
        <p:txBody>
          <a:bodyPr>
            <a:noAutofit/>
          </a:bodyPr>
          <a:lstStyle/>
          <a:p>
            <a:pPr algn="just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GRUPOS LANZAMIENTO BÁSQUETBOL:</a:t>
            </a: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3 GRUPOS A/B/C.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GRUPO A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ENTRENA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GRUPO B ENTRENA SÓLO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MECÁNICA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 DE LANZAMIENTO.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GRUPO C ENTRENA CON UNA COMBINACIÓN DE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MECÁNICA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 DE LANZAMIENTO Y TÉCNICAS DE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MST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GRUPO C AMPLIAMENTE 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SUPERIOR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 AL FINAL DEL EXPERIMENTO.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16</a:t>
            </a:fld>
            <a:endParaRPr lang="es-ES_tradnl" dirty="0"/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816959310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3226641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DEFINIENDO EL ESTRÉS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209" y="1407004"/>
            <a:ext cx="10946410" cy="4288971"/>
          </a:xfrm>
        </p:spPr>
        <p:txBody>
          <a:bodyPr>
            <a:no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PARA MANEJAR EL </a:t>
            </a:r>
            <a:r>
              <a:rPr lang="es-CL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ESTRÉS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 HAY QUE SABER PRIMERO QUÉ ES.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ES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ESTRÉS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ES EL CONJUNTO DE SENSACIONES Y PROCESOS PROVOCADOS EN EL CUERPO POR EVENTOS PERCIBIDOS COMO </a:t>
            </a:r>
            <a:r>
              <a:rPr lang="es-ES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AMENAZAS O PELIGROS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POR LA PERSONA, EN EL CASO DE LOS SERES HUMANOS NO SOLAMENTE SON </a:t>
            </a:r>
            <a:r>
              <a:rPr lang="es-ES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FÍSICOS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 SI NO TEMBIÉN </a:t>
            </a:r>
            <a:r>
              <a:rPr lang="es-ES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MENTALES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DESENCADENA PROCESOS INTERNOS EN EL EJE </a:t>
            </a:r>
            <a:r>
              <a:rPr lang="es-CL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HPA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 (HIPOTALAMO/ PITUITARIA/ ADRENAL).</a:t>
            </a:r>
          </a:p>
          <a:p>
            <a:pPr algn="just">
              <a:lnSpc>
                <a:spcPct val="100000"/>
              </a:lnSpc>
            </a:pPr>
            <a:endParaRPr lang="es-ES_tradnl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17</a:t>
            </a:fld>
            <a:endParaRPr lang="es-ES_tradnl" dirty="0"/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816959310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816792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EJE HPA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18</a:t>
            </a:fld>
            <a:endParaRPr lang="es-ES_tradnl" dirty="0"/>
          </a:p>
        </p:txBody>
      </p:sp>
      <p:pic>
        <p:nvPicPr>
          <p:cNvPr id="11" name="5 Marcador de contenido" descr="Figura-1-Ruta-de-activacion-del-eje-hipotalamo-pituitaria-adrenal-HPA-desde-que-e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79633" y="1121717"/>
            <a:ext cx="3988042" cy="548355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207470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SISTEMA NERVIOSO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209" y="1407004"/>
            <a:ext cx="10946410" cy="4288971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19</a:t>
            </a:fld>
            <a:endParaRPr lang="es-ES_tradnl" dirty="0"/>
          </a:p>
        </p:txBody>
      </p:sp>
      <p:pic>
        <p:nvPicPr>
          <p:cNvPr id="13" name="6 Marcador de contenido" descr="sistema autonom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72414" y="1008536"/>
            <a:ext cx="9144000" cy="539430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46976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DEFINIENDO EL ESTRÉS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209" y="1407004"/>
            <a:ext cx="10946410" cy="4288971"/>
          </a:xfrm>
        </p:spPr>
        <p:txBody>
          <a:bodyPr>
            <a:noAutofit/>
          </a:bodyPr>
          <a:lstStyle/>
          <a:p>
            <a:pPr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RESPUESTA HUMANA ANTE EL ESTRÉS: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PELEAR, CORRER O CONGELARSE.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ESTAS SON </a:t>
            </a:r>
            <a:r>
              <a:rPr lang="es-CL" sz="2400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RESPUESTAS PRIMITIVAS</a:t>
            </a:r>
            <a:r>
              <a:rPr lang="es-CL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Y AUTOMÁTICAS ANTE EL PELIGRO PERCIBIDO.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INICIAN EL EJE </a:t>
            </a:r>
            <a:r>
              <a:rPr lang="es-CL" sz="2400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HPA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 (HIPOTALAMO-PITUITARIO-ADRENAL).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LIBERA </a:t>
            </a:r>
            <a:r>
              <a:rPr lang="es-CL" sz="2400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HORMONAS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 COMO ADRENALINA Y OTRAS.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CONTROLANDO EL ESTRÉS SE PUEDEN CONTROLAR LAS </a:t>
            </a:r>
            <a:r>
              <a:rPr lang="es-CL" sz="2400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REACCIONES Y EL RENDIMIENTO.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s-CL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CL" sz="2400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ESTRÉS</a:t>
            </a:r>
            <a:r>
              <a:rPr lang="es-CL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PUEDE SER USADO COMO UN </a:t>
            </a:r>
            <a:r>
              <a:rPr lang="es-CL" sz="2400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POTENCIADOR,</a:t>
            </a:r>
            <a:r>
              <a:rPr lang="es-CL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PERO ES MÁS FÁCIL DECIRLO QUE HACERLO.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20</a:t>
            </a:fld>
            <a:endParaRPr lang="es-ES_tradnl" dirty="0"/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816959310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2842695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DEFINIENDO EL ESTRÉS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209" y="1298788"/>
            <a:ext cx="10946410" cy="4397188"/>
          </a:xfrm>
        </p:spPr>
        <p:txBody>
          <a:bodyPr>
            <a:no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 NIVEL HORMONAL EL ESTRÉS GATILLA Y AFECTA PRINCIPALMENTE A LAS SIGUIENTES HORMONAS: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ADRENALINA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AUMENTA LA FRECUENCIA CARDIACA Y PRESIÓN SANGUÍNEA.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CORTISOL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AUMENTA LA LIBERACIÓN DE GLUCOSA (ENERGÍA) EN LA SANGRE, MÚSCULOS Y CEREBRO, LIMITANDO LOS OTROS PROCESOS.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GLUCAGÓN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AUMENTA LA PRODUCCIÓN Y CONSUMO DE GLUCOSA ALMACENADA.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TESTOSTERONA, ESTRÓGENOS Y PROGESTERONA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HORMONAS SEXUALES, SE VEN INTERRUMPIDAS EN SITUACIONES DE ESTRÉS.</a:t>
            </a:r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LOS PROCESOS HORMONALES SON VITALES PARA LA SALUD Y EL FUNCIONAMIENTO QUÍMICO DEL CUERPO, TENIENDO SUS ALTERACIONES VARIADAS COMPLICACIONES A LA SALUD.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0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21</a:t>
            </a:fld>
            <a:endParaRPr lang="es-ES_tradnl" dirty="0"/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816959310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3023481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DEFINIENDO EL ESTRÉS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22</a:t>
            </a:fld>
            <a:endParaRPr lang="es-ES_tradnl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786" y="1429502"/>
            <a:ext cx="10168128" cy="432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32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EL HUMANO Y EL ESTRÉS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23</a:t>
            </a:fld>
            <a:endParaRPr lang="es-ES_tradnl" dirty="0"/>
          </a:p>
        </p:txBody>
      </p:sp>
      <p:graphicFrame>
        <p:nvGraphicFramePr>
          <p:cNvPr id="12" name="Diagrama 11"/>
          <p:cNvGraphicFramePr/>
          <p:nvPr/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8822" y="1238207"/>
            <a:ext cx="10774977" cy="4102654"/>
          </a:xfrm>
        </p:spPr>
        <p:txBody>
          <a:bodyPr>
            <a:no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EL SER HUMANO TIENE MUCHO </a:t>
            </a:r>
            <a:r>
              <a:rPr lang="es-ES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PODER MENTAL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s-E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PARA QUE ESTO NO SEA UNA DESVENTAJA, UNO DEBE </a:t>
            </a:r>
            <a:r>
              <a:rPr lang="es-ES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ENTRENAR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 SU MENTE ASÍ COMO SU CUERPO, Y </a:t>
            </a:r>
            <a:r>
              <a:rPr lang="es-ES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CONOCER PARA DOMINAR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LAS PROPIAS </a:t>
            </a:r>
            <a:r>
              <a:rPr lang="es-ES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REACCIONES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s-E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PARA ESTO SE EMPLEAN LOS </a:t>
            </a:r>
            <a:r>
              <a:rPr lang="es-ES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PILARES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DE LA </a:t>
            </a:r>
            <a:r>
              <a:rPr lang="es-ES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FORTALEZA MENTAL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es-ES_tradnl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6667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DEFINIENDO EL ESTRÉS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24</a:t>
            </a:fld>
            <a:endParaRPr lang="es-ES_tradnl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606" y="1582"/>
            <a:ext cx="6236787" cy="623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8637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4 PILARES DE LA FORTALEZA MENTAL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209" y="1407004"/>
            <a:ext cx="10946410" cy="4288971"/>
          </a:xfrm>
        </p:spPr>
        <p:txBody>
          <a:bodyPr>
            <a:no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FIJAR METAS Y OBJETIVOS.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CONTROL DE LAS REACCIONES/ MANEJO DEL ESTRÉS.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VISUALIZACIÓN.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AUTOREFLEXIÓN.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POSICIONES DE FUERZA.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25</a:t>
            </a:fld>
            <a:endParaRPr lang="es-ES_tradnl" dirty="0"/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816959310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6744905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FIJACIÓN DE METAS/ OBJETIVOS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209" y="1407004"/>
            <a:ext cx="10946410" cy="4288971"/>
          </a:xfrm>
        </p:spPr>
        <p:txBody>
          <a:bodyPr>
            <a:noAutofit/>
          </a:bodyPr>
          <a:lstStyle/>
          <a:p>
            <a:pPr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S: 	ESPECÍFICO.</a:t>
            </a:r>
          </a:p>
          <a:p>
            <a:pPr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M: 	MEDIBLE.</a:t>
            </a:r>
          </a:p>
          <a:p>
            <a:pPr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A: 	ALCANZABLE.</a:t>
            </a:r>
          </a:p>
          <a:p>
            <a:pPr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R: 	REALISTA.</a:t>
            </a:r>
          </a:p>
          <a:p>
            <a:pPr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T: 	A TIEMPO.</a:t>
            </a:r>
          </a:p>
          <a:p>
            <a:pPr algn="just"/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EJEMPLO: “COMPLETARÉ LA NATACIÓN DE 500 MTS EN 13:00 MINUTOS AL FINAL DE LA TERCERA SEMANA DE NIVELACIÓN.”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26</a:t>
            </a:fld>
            <a:endParaRPr lang="es-ES_tradnl" dirty="0"/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816959310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1633891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ERRORES EN LA FIJACIÓN DE OBJETIVOS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209" y="1407004"/>
            <a:ext cx="10946410" cy="4288971"/>
          </a:xfrm>
        </p:spPr>
        <p:txBody>
          <a:bodyPr>
            <a:no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OBJETIVOS AMBIGUOS.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FIJAR DEMASIADOS DENTRO DE POCO TIEMPO.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OBJETIVOS RÍGIDOS E INFLEXIBLES/ GENERAN PROBLEMAS PARA ADAPTARSE.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FALTA DE OBJETIVOS INTERMEDIOS.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NO EFECTUAR SEGUIMIENTO Y AUTOEVALUACIÓN.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NO CONSIDERAR DIFERENCIAS INDIVIDUALES ENTRE PERSONAS.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27</a:t>
            </a:fld>
            <a:endParaRPr lang="es-ES_tradnl" dirty="0"/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816959310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9583628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FIJACIÓN DE OBJETIVOS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28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2800" dirty="0"/>
              <a:t>CONECTAR TUS </a:t>
            </a:r>
            <a:r>
              <a:rPr lang="es-CL" sz="2800" b="1" u="sng" dirty="0"/>
              <a:t>OBJETIVOS</a:t>
            </a:r>
            <a:r>
              <a:rPr lang="es-CL" sz="2800" dirty="0"/>
              <a:t> A CORTO, MEDIANO Y LARGO PLAZO A TU </a:t>
            </a:r>
            <a:r>
              <a:rPr lang="es-CL" sz="2800" b="1" u="sng" dirty="0"/>
              <a:t>VISIÓN DE VIDA</a:t>
            </a:r>
            <a:r>
              <a:rPr lang="es-CL" sz="2800" dirty="0"/>
              <a:t>.</a:t>
            </a:r>
          </a:p>
          <a:p>
            <a:pPr algn="just"/>
            <a:endParaRPr lang="es-CL" sz="2800" dirty="0"/>
          </a:p>
        </p:txBody>
      </p:sp>
      <p:graphicFrame>
        <p:nvGraphicFramePr>
          <p:cNvPr id="13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877646"/>
              </p:ext>
            </p:extLst>
          </p:nvPr>
        </p:nvGraphicFramePr>
        <p:xfrm>
          <a:off x="1583490" y="2177877"/>
          <a:ext cx="9102798" cy="4075926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0342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42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42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24898">
                <a:tc>
                  <a:txBody>
                    <a:bodyPr/>
                    <a:lstStyle/>
                    <a:p>
                      <a:r>
                        <a:rPr lang="es-CL" dirty="0"/>
                        <a:t>MI VISIÓN A 5 AÑOS ES: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MI VISIÓN A 3 AÑOS ES:</a:t>
                      </a:r>
                    </a:p>
                    <a:p>
                      <a:r>
                        <a:rPr lang="es-CL" b="0" dirty="0"/>
                        <a:t>Pasos a seguir para llegar a esto:</a:t>
                      </a:r>
                    </a:p>
                    <a:p>
                      <a:r>
                        <a:rPr lang="es-CL" dirty="0"/>
                        <a:t>1</a:t>
                      </a:r>
                    </a:p>
                    <a:p>
                      <a:r>
                        <a:rPr lang="es-CL" dirty="0"/>
                        <a:t>2</a:t>
                      </a:r>
                    </a:p>
                    <a:p>
                      <a:r>
                        <a:rPr lang="es-CL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MI VISIÓN A 1</a:t>
                      </a:r>
                      <a:r>
                        <a:rPr lang="es-CL" baseline="0" dirty="0"/>
                        <a:t> AÑO ES:</a:t>
                      </a:r>
                    </a:p>
                    <a:p>
                      <a:r>
                        <a:rPr lang="es-CL" b="0" dirty="0"/>
                        <a:t>Pasos a seguir para llegar a esto:</a:t>
                      </a:r>
                    </a:p>
                    <a:p>
                      <a:r>
                        <a:rPr lang="es-CL" dirty="0"/>
                        <a:t>1</a:t>
                      </a:r>
                    </a:p>
                    <a:p>
                      <a:r>
                        <a:rPr lang="es-CL" dirty="0"/>
                        <a:t>2</a:t>
                      </a:r>
                    </a:p>
                    <a:p>
                      <a:r>
                        <a:rPr lang="es-CL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51028">
                <a:tc>
                  <a:txBody>
                    <a:bodyPr/>
                    <a:lstStyle/>
                    <a:p>
                      <a:r>
                        <a:rPr lang="es-CL" b="1" dirty="0"/>
                        <a:t>MI OBJETIVO A 3</a:t>
                      </a:r>
                      <a:r>
                        <a:rPr lang="es-CL" b="1" baseline="0" dirty="0"/>
                        <a:t> MESES ES:</a:t>
                      </a:r>
                    </a:p>
                    <a:p>
                      <a:r>
                        <a:rPr lang="es-CL" b="0" dirty="0"/>
                        <a:t>Pasos a seguir para llegar a esto:</a:t>
                      </a:r>
                    </a:p>
                    <a:p>
                      <a:r>
                        <a:rPr lang="es-CL" dirty="0"/>
                        <a:t>1</a:t>
                      </a:r>
                    </a:p>
                    <a:p>
                      <a:r>
                        <a:rPr lang="es-CL" dirty="0"/>
                        <a:t>2</a:t>
                      </a:r>
                    </a:p>
                    <a:p>
                      <a:r>
                        <a:rPr lang="es-CL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/>
                        <a:t>MI OBJETIVO MENSUAL ES:</a:t>
                      </a:r>
                    </a:p>
                    <a:p>
                      <a:r>
                        <a:rPr lang="es-CL" b="0" dirty="0"/>
                        <a:t>Pasos a seguir para llegar a esto:</a:t>
                      </a:r>
                    </a:p>
                    <a:p>
                      <a:r>
                        <a:rPr lang="es-CL" dirty="0"/>
                        <a:t>1</a:t>
                      </a:r>
                    </a:p>
                    <a:p>
                      <a:r>
                        <a:rPr lang="es-CL" dirty="0"/>
                        <a:t>2</a:t>
                      </a:r>
                    </a:p>
                    <a:p>
                      <a:r>
                        <a:rPr lang="es-CL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/>
                        <a:t>MI OBJETIVO</a:t>
                      </a:r>
                      <a:r>
                        <a:rPr lang="es-CL" b="1" baseline="0" dirty="0"/>
                        <a:t> SEMANAL ES:</a:t>
                      </a:r>
                    </a:p>
                    <a:p>
                      <a:r>
                        <a:rPr lang="es-CL" b="0" dirty="0"/>
                        <a:t>Pasos a seguir para llegar a esto:</a:t>
                      </a:r>
                    </a:p>
                    <a:p>
                      <a:r>
                        <a:rPr lang="es-CL" dirty="0"/>
                        <a:t>1</a:t>
                      </a:r>
                    </a:p>
                    <a:p>
                      <a:r>
                        <a:rPr lang="es-CL" dirty="0"/>
                        <a:t>2</a:t>
                      </a:r>
                    </a:p>
                    <a:p>
                      <a:r>
                        <a:rPr lang="es-CL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9205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CONTROL DE REACCIONES Y ESTRÉS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29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pic>
        <p:nvPicPr>
          <p:cNvPr id="12" name="5 Marcador de contenido" descr="estré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51695" y="1466875"/>
            <a:ext cx="8698435" cy="453650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10 Imagen" descr="estres-laboraaaaa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04423" y="2907035"/>
            <a:ext cx="2016224" cy="1499874"/>
          </a:xfrm>
          <a:prstGeom prst="rect">
            <a:avLst/>
          </a:prstGeom>
        </p:spPr>
      </p:pic>
      <p:pic>
        <p:nvPicPr>
          <p:cNvPr id="15" name="11 Imagen" descr="descarga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99767" y="2979043"/>
            <a:ext cx="2236402" cy="1080120"/>
          </a:xfrm>
          <a:prstGeom prst="rect">
            <a:avLst/>
          </a:prstGeom>
        </p:spPr>
      </p:pic>
      <p:pic>
        <p:nvPicPr>
          <p:cNvPr id="16" name="12 Imagen" descr="5-supercharged-ways-to-be-Productive-in-Stressful-Times-e1581666910744.png"/>
          <p:cNvPicPr>
            <a:picLocks noChangeAspect="1"/>
          </p:cNvPicPr>
          <p:nvPr/>
        </p:nvPicPr>
        <p:blipFill>
          <a:blip r:embed="rId8" cstate="print"/>
          <a:srcRect l="46220" t="9676" r="4635" b="7995"/>
          <a:stretch>
            <a:fillRect/>
          </a:stretch>
        </p:blipFill>
        <p:spPr>
          <a:xfrm>
            <a:off x="5612135" y="2763019"/>
            <a:ext cx="1296144" cy="162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0952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CONTROL DE REACCIONES Y ESTRÉS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30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340768"/>
            <a:ext cx="10758239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RESPIRACIÓN DIAFRAGMÁTICA PROFUNDA.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TEORÍA DE 4: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INHALAR EN 4 SEGUNDOS.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EXHALAR EN 4 SEGUNDOS.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REPETIR POR 4-6 MINUTOS.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POR QUÉ FUNCIONA: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NORMALIZA RESPUESTA DE ESTRÉS HUMANA (REGULA LOS SINTOMAS DEL ESTRÉS).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OBLIGA A LA PERSONA A CONCENTRARSE EN EL ESTRESOR MIENTRAS SE RELAJA MEDIANTE LA RESPIRACIÓN.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CENTRA Y ENFOCA LA MENTE.</a:t>
            </a: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Diagrama 16"/>
          <p:cNvGraphicFramePr/>
          <p:nvPr>
            <p:extLst>
              <p:ext uri="{D42A27DB-BD31-4B8C-83A1-F6EECF244321}">
                <p14:modId xmlns:p14="http://schemas.microsoft.com/office/powerpoint/2010/main" val="2817749553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3441349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CONTROL DE REACCIONES Y ESTRÉS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31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340768"/>
            <a:ext cx="10758239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DEPORTE.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EVENTOS DE CAMARADERÍA.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RECREACIÓN.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MÚSICA SUAVE.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LUZ SOLAR.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CONVERSAR.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ALIMENTACIÓN SANA.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DORMIR ADECUADAMENTE.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SER SOLAMENTE TRABAJO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Diagrama 16"/>
          <p:cNvGraphicFramePr/>
          <p:nvPr>
            <p:extLst>
              <p:ext uri="{D42A27DB-BD31-4B8C-83A1-F6EECF244321}">
                <p14:modId xmlns:p14="http://schemas.microsoft.com/office/powerpoint/2010/main" val="2817749553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6450506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VISUALIZACIÓN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32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340768"/>
            <a:ext cx="10758239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VISUALIZACIÓN.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CREAR O RECREAR UNA EXPERIENCIA EN LA MENTE.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CON PASOS METÓDICOS, RECREAR USANDO SOLO LA IMAGINACIÓN UN EJERCICIO O PRUEBA.</a:t>
            </a:r>
          </a:p>
          <a:p>
            <a:pPr algn="just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POR QUÉ FUNCIONA?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EVENTOS VÍVIDAMENTE IMAGINADOS ESTIMULAN LAS RESPUESTAS FÍSICAS Y EL SISTEMA NERVIOSO DE FORMA SIMILAR A CUANDO OCURREN EN LA REALIDAD ESOS EVENTOS.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LA VISUALIZACIÓN INICIA UN PROGRAMA MOTOR EN EL SNC.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PROMUEVE LA CONCENTRACIÓN, REDUCE LA ANSIEDAD Y AUMENTA LA CONFIANZA EN EL INDIVIDUO.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** SI SE HACE DE MANERA CORRECTA, </a:t>
            </a:r>
            <a:r>
              <a:rPr lang="es-CL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PRIMERA VEZ 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QUE VIVES LA EXPERIENCIA DE FORMA “REAL”, ES EN REALIDAD </a:t>
            </a:r>
            <a:r>
              <a:rPr lang="es-CL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SEGUNDA VEZ</a:t>
            </a:r>
            <a:endParaRPr lang="es-CL" sz="28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2817749553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2419711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VISUALIZACIÓN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33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340768"/>
            <a:ext cx="10958265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3200" dirty="0">
                <a:latin typeface="Arial" panose="020B0604020202020204" pitchFamily="34" charset="0"/>
                <a:cs typeface="Arial" panose="020B0604020202020204" pitchFamily="34" charset="0"/>
              </a:rPr>
              <a:t>EVIDENCIA DE QUE FUNCIONA.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endParaRPr lang="es-CL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Un 90% de los atletas olímpicos usan alguna forma de visualización; el 97% de estos sienten que les ayuda en su rendimiento.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Un 94% de los entrenadores olímpicos usan la visualización durante sus entrenamientos; el 100% de ellos notan que mejoran los resultados de sus atletas.</a:t>
            </a:r>
          </a:p>
          <a:p>
            <a:pPr algn="just"/>
            <a:endParaRPr lang="es-CL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2817749553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2340896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VISUALIZACIÓN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34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340768"/>
            <a:ext cx="10958265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INVOLUCRAR TODOS LOS SENTIDOS: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VISIÓN: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 EL  CUERPO HACIENDO UNA TÉCNICA PERFECTA A MEDIDA QUE AVANZA EN EL AGUA, LAS LÍNEAS DE LA PSICINA BAJO EL AGUA. 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TACTO: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 EL AGUA FRIA PASANDO POR EL CUERPO.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OÍDO: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 EL SONIDO DE LAS BURBUJAS QUE SALEN DEL AGUA CUANDOAL EXHALAR. 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OLFATO: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 EL OLOR A CLORO DE LA PISCINA.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GUSTO: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EL SABOR A ÁCIDO LÁCTICO PRODUCIDO POR LA FATIGA.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2817749553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3371281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VISUALIZACIÓN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35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340768"/>
            <a:ext cx="10958265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3200" dirty="0">
                <a:latin typeface="Arial" panose="020B0604020202020204" pitchFamily="34" charset="0"/>
                <a:cs typeface="Arial" panose="020B0604020202020204" pitchFamily="34" charset="0"/>
              </a:rPr>
              <a:t>VISUALIZACIÓN INTERNA: Imaginar la ejecución de una prueba o actividad desde el punto de vista propio (Primera Persona). </a:t>
            </a:r>
          </a:p>
          <a:p>
            <a:pPr algn="just"/>
            <a:endParaRPr lang="es-CL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3200" dirty="0">
                <a:latin typeface="Arial" panose="020B0604020202020204" pitchFamily="34" charset="0"/>
                <a:cs typeface="Arial" panose="020B0604020202020204" pitchFamily="34" charset="0"/>
              </a:rPr>
              <a:t>VISUALIZACIÓN EXTERNA: Verse a uno mismo ejecutando una actividad o prueba desde la perspectiva de un observador externo (Tercera Persona).</a:t>
            </a:r>
          </a:p>
          <a:p>
            <a:pPr algn="just"/>
            <a:endParaRPr lang="es-CL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2817749553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9715114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PRINCIPIOS DE LA VISUALIZACIÓN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36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340768"/>
            <a:ext cx="10958265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REALISMO: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USAR TODOS LOS SENTIDOS.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CREAR O RECREAR LA ACTIVIDAD LO MÁS CERCANO A LA REALIDAD.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INCLUIR LAS EMOCIONES, TEMORES Y PENSAMIENTOS ASOCIADOS.</a:t>
            </a:r>
          </a:p>
          <a:p>
            <a:pPr lvl="1" algn="just"/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CONTROL: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MANIPULA LAS IMÁGENES Y ÁNGULOS.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TU CONTROLAS LO QUE QUIERES VER Y DESTACAR.</a:t>
            </a:r>
          </a:p>
          <a:p>
            <a:pPr algn="just"/>
            <a:endParaRPr lang="es-CL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2817749553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7728644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PASOS DE LA VISUALIZACIÓN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37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493168"/>
            <a:ext cx="10958265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>
              <a:buFont typeface="+mj-lt"/>
              <a:buAutoNum type="arabicPeriod"/>
            </a:pP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VISUALIZAR: Ve con los ojos de tu mente las escenas de la actividad que deseas entrenar. Avanza paso a paso de manera detallada y cuidadosa. A medida que aumentas las prácticas, puedes avanzar de manera más acelerada.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ESCUCHAR: Capta los sonidos de la actividad que ejecutas y el entorno relacionado, usando tu mente.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SENTIR: Siente los objetos y el entorno relacionados a tu actividad, el esfuerzo involucrado al levantar un peso, la sensación de viento, agua, frío o calor, los olores, etc.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INTERACTUAR: Siente como cambia el interior de tu cuerpo cuando ejecutas la actividad, concéntrate en tus órganos internos y sensaciones provocadas por la actividad como agitación, piel de gallina, etc.</a:t>
            </a:r>
          </a:p>
          <a:p>
            <a:pPr algn="just"/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2817749553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9734305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AUTOREFLEXIÓN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38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493168"/>
            <a:ext cx="10958265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CONSISTE EN DIALOGAR O DISCUTIR INTERNAMENTE.</a:t>
            </a:r>
          </a:p>
          <a:p>
            <a:pPr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AUNQUE SE HAGA DE FORMA INCONSCIENTE AFECTA EL RENDIMIENTO.</a:t>
            </a:r>
          </a:p>
          <a:p>
            <a:pPr marL="514350" indent="-514350"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INVOLUCRA:</a:t>
            </a:r>
          </a:p>
          <a:p>
            <a:pPr marL="914400" lvl="1" indent="-51435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EXPERIENCIAS PREVIAS.</a:t>
            </a:r>
          </a:p>
          <a:p>
            <a:pPr marL="914400" lvl="1" indent="-51435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CREENCIAS SUBJETIVAS.</a:t>
            </a:r>
          </a:p>
          <a:p>
            <a:pPr marL="914400" lvl="1" indent="-51435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PREJUICIOS.</a:t>
            </a:r>
          </a:p>
          <a:p>
            <a:pPr marL="914400" lvl="1" indent="-51435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ESTEREOTIPOS.</a:t>
            </a:r>
          </a:p>
          <a:p>
            <a:pPr marL="0" lvl="1"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EVENTO ACTIVADOR---CREENCIA---RESULTADOS </a:t>
            </a:r>
          </a:p>
        </p:txBody>
      </p:sp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2817749553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7290428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978946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AUTOREFLEXIÓN CREENCIAS Y CONSECUENCIAS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39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352808"/>
            <a:ext cx="11544301" cy="47908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CREENCIAS NEGATIVAS = CONSECUENCIAS NEGATIVAS: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NO SOY CAPAZ/ NUNCA PODRÉ HACERLO/ NO REUNO LAS CONDICIONES/ TENGO TODO EN CONTRA/ ETC.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NO SENTIR LÁSTIMA POR UNO MISMO, SOLO LAS ACCIONES SON SIGNIFICATIVAS.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INTENTAR ES MEJOR QUE NO HACER NADA.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SI YA LO ESTOY INTENTADO, BUSCO GANAR, SI FALLO LO VEO DESPUÉS.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IDENTIFICA TUS PROPIOS PATRONES:</a:t>
            </a:r>
          </a:p>
          <a:p>
            <a:pPr marL="914400" lvl="1" indent="-514350" algn="just"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IDENTIFICA CUÁLES CREENCIAS NEGATIVAS TE HAN LLEVADO A CONSECUENCIAS  Y RESULTADOS NEGATIVOS.</a:t>
            </a:r>
          </a:p>
          <a:p>
            <a:pPr marL="914400" lvl="1" indent="-514350" algn="just"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IDENTIFICA CÚALES CREENCIAS POSITIVAS TE HAN LLEVADO A CONSECUENCIAS  Y RESULTADOS POSITIVOS.</a:t>
            </a:r>
          </a:p>
        </p:txBody>
      </p:sp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2817749553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6905377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993804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AUTOREFLEXIÓN Y CONTROL DE RESULTADOS (ACR)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40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2817749553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12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6841594"/>
              </p:ext>
            </p:extLst>
          </p:nvPr>
        </p:nvGraphicFramePr>
        <p:xfrm>
          <a:off x="683568" y="1412776"/>
          <a:ext cx="9584382" cy="396697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1947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47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947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3149">
                <a:tc>
                  <a:txBody>
                    <a:bodyPr/>
                    <a:lstStyle/>
                    <a:p>
                      <a:pPr algn="l"/>
                      <a:r>
                        <a:rPr lang="es-CL" dirty="0"/>
                        <a:t>A</a:t>
                      </a:r>
                    </a:p>
                    <a:p>
                      <a:pPr algn="l"/>
                      <a:r>
                        <a:rPr lang="es-CL" dirty="0"/>
                        <a:t>EVENTO ACTIVADOR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/>
                        <a:t>C</a:t>
                      </a:r>
                    </a:p>
                    <a:p>
                      <a:pPr algn="l"/>
                      <a:r>
                        <a:rPr lang="es-CL" dirty="0"/>
                        <a:t>CREENCIA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/>
                        <a:t>R</a:t>
                      </a:r>
                    </a:p>
                    <a:p>
                      <a:pPr algn="l"/>
                      <a:r>
                        <a:rPr lang="es-CL" dirty="0"/>
                        <a:t>RESULTADO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1158">
                <a:tc>
                  <a:txBody>
                    <a:bodyPr/>
                    <a:lstStyle/>
                    <a:p>
                      <a:pPr algn="l"/>
                      <a:r>
                        <a:rPr lang="es-CL" dirty="0"/>
                        <a:t>NATACIÓN DE EMERGENCIA AMARRADO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b="1" baseline="0" dirty="0"/>
                        <a:t>(NEGATIVA)</a:t>
                      </a:r>
                      <a:r>
                        <a:rPr lang="es-CL" dirty="0"/>
                        <a:t>ME</a:t>
                      </a:r>
                      <a:r>
                        <a:rPr lang="es-CL" baseline="0" dirty="0"/>
                        <a:t> VOY A HUNDIR Y A AHOGAR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/>
                        <a:t>PÁNICO</a:t>
                      </a:r>
                      <a:r>
                        <a:rPr lang="es-CL" baseline="0" dirty="0"/>
                        <a:t> Y DESCONTROL</a:t>
                      </a:r>
                    </a:p>
                    <a:p>
                      <a:pPr algn="l"/>
                      <a:r>
                        <a:rPr lang="es-CL" baseline="0" dirty="0"/>
                        <a:t>FALLAR LA PRUEBA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57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/>
                        <a:t>NATACIÓN DE EMERGENCIA AMARRADO</a:t>
                      </a:r>
                    </a:p>
                    <a:p>
                      <a:pPr algn="l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/>
                        <a:t>(POSITIVA) PUEDO</a:t>
                      </a:r>
                      <a:r>
                        <a:rPr lang="es-CL" baseline="0" dirty="0"/>
                        <a:t> CONTROLAR MIS REACCIONES  DE CUERPO Y MENTE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/>
                        <a:t>SOBREPONERSE A LA ANSIEDAD Y SUPERAR LA PRUEBA CON ÉXITO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9137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1006240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FUNCIONAMIENTO DE LA AUTOREFLEXIÓN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41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493168"/>
            <a:ext cx="10958265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CL" sz="2800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PENSAMIENTOS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 DE CADA PERSONA INFLUENCIAN RESPUESTAS EMOCIONALES Y FISÍOLÓGICAS, Y NO LAS </a:t>
            </a:r>
            <a:r>
              <a:rPr lang="es-CL" sz="2800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SITUACIONES</a:t>
            </a:r>
            <a:r>
              <a:rPr lang="es-CL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EN SÍ.</a:t>
            </a:r>
          </a:p>
          <a:p>
            <a:pPr marL="514350" indent="-514350" algn="just">
              <a:buFont typeface="Arial" panose="020B0604020202020204" pitchFamily="34" charset="0"/>
              <a:buChar char="•"/>
            </a:pP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LA AUTOREFLEXIÓN JUEGA UN PAPEL VITAL EN LAS </a:t>
            </a:r>
            <a:r>
              <a:rPr lang="es-CL" sz="2800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REACCIONES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 QUE TENEMOS ANTE DETERMINADAS SITUACIONES.</a:t>
            </a:r>
          </a:p>
        </p:txBody>
      </p:sp>
      <p:graphicFrame>
        <p:nvGraphicFramePr>
          <p:cNvPr id="9" name="Diagrama 8"/>
          <p:cNvGraphicFramePr/>
          <p:nvPr/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1419336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1006240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METÁFORA DEL PERRO COBARDE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42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549172"/>
            <a:ext cx="10958265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ALIMENTAS AL PERRO COBARDE O AL PERRO VALIENTE?</a:t>
            </a:r>
          </a:p>
          <a:p>
            <a:pPr marL="514350" indent="-514350" algn="just"/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ALIMENTAR AL PERRO VALIENTE:</a:t>
            </a:r>
          </a:p>
          <a:p>
            <a:pPr marL="914400" lvl="1" indent="-51435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MOTÍVATE A TI MISMO PARA TRABAJAR DURO Y HACER LAS COSAS BIEN Y DE FORMA HONRADA.</a:t>
            </a:r>
          </a:p>
          <a:p>
            <a:pPr marL="914400" lvl="1" indent="-51435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DESAFÍA TUS CREENCIAS NEGATIVAS, MUCHAS VECES TE DARÁS CUENTA DE QUE NO SON REALES.</a:t>
            </a:r>
          </a:p>
          <a:p>
            <a:pPr marL="914400" lvl="1" indent="-51435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ENTRENA Y PRACTICA, ENTRENA Y PRACTICA.</a:t>
            </a:r>
          </a:p>
          <a:p>
            <a:pPr marL="914400" lvl="1" indent="-51435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MOTIVA A LOS DEMÁS NO LOS DESANIMES.</a:t>
            </a:r>
          </a:p>
          <a:p>
            <a:pPr marL="914400" lvl="1" indent="-514350" algn="just">
              <a:buFont typeface="Arial" panose="020B0604020202020204" pitchFamily="34" charset="0"/>
              <a:buChar char="•"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USA FRASES DE COMPROMISO: “SOY EL MEJOR____” - “QUIERO SER MÁS”- “NO ME PUEDO RENDIR”</a:t>
            </a:r>
          </a:p>
        </p:txBody>
      </p:sp>
      <p:graphicFrame>
        <p:nvGraphicFramePr>
          <p:cNvPr id="9" name="Diagrama 8"/>
          <p:cNvGraphicFramePr/>
          <p:nvPr/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64259894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1006240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EJECUCIÓN DE LA AUTOREFLEXIÓN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43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549172"/>
            <a:ext cx="10958265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es-CL" sz="2800" b="1" dirty="0">
                <a:latin typeface="Arial" panose="020B0604020202020204" pitchFamily="34" charset="0"/>
                <a:cs typeface="Arial" panose="020B0604020202020204" pitchFamily="34" charset="0"/>
              </a:rPr>
              <a:t>EVENTO ACTIVADOR: 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REPROBAR LA NATACIÓN DE 500 METROS.</a:t>
            </a:r>
          </a:p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es-CL" sz="2800" b="1" dirty="0">
                <a:latin typeface="Arial" panose="020B0604020202020204" pitchFamily="34" charset="0"/>
                <a:cs typeface="Arial" panose="020B0604020202020204" pitchFamily="34" charset="0"/>
              </a:rPr>
              <a:t>CREENCIA (NEGATIVA): 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SOY UN MAL NADADOR.</a:t>
            </a:r>
          </a:p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es-CL" sz="2800" b="1" dirty="0">
                <a:latin typeface="Arial" panose="020B0604020202020204" pitchFamily="34" charset="0"/>
                <a:cs typeface="Arial" panose="020B0604020202020204" pitchFamily="34" charset="0"/>
              </a:rPr>
              <a:t>REEMPLAZAR EL PENSAMIENTO NEGATIVO: 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VOY A PRACTICAR Y ENTRENAR MÁS DURO PARA SER MEJOR NADADOR.</a:t>
            </a:r>
          </a:p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es-CL" sz="2800" b="1" dirty="0">
                <a:latin typeface="Arial" panose="020B0604020202020204" pitchFamily="34" charset="0"/>
                <a:cs typeface="Arial" panose="020B0604020202020204" pitchFamily="34" charset="0"/>
              </a:rPr>
              <a:t>RESULTADO: 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MAYOR CONFIANZA, MENORES SÍNTOMAS DE ESTRÉS, PARA FINALMENTE APROBAR LA NATACIÓN.</a:t>
            </a:r>
          </a:p>
          <a:p>
            <a:pPr marL="514350" indent="-514350"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Diagrama 8"/>
          <p:cNvGraphicFramePr/>
          <p:nvPr/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94710215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1006240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POSICIONES DE PODER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44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433635" y="1479521"/>
            <a:ext cx="11072565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INVESTIGACIÓN RECIENTE EN EL CAMPO COGNITIVO DEL CUERPO Y SUS POSTURAS, ARROJAN QUE LAS POSICIONES CORPORALES QUE DEMUESTRAN </a:t>
            </a:r>
            <a:r>
              <a:rPr lang="es-CL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PODER Y CONFIANZA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AYUDAN AL SUJETO QUE LAS APLICA A BAJAR LOS NIVELES DE CORTISOL (HORMONA DEL ESTRÉS).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PARARSE ERGUIDO, CON LA MIRADA AL FRENTE Y LOS HOMBROS ATRÁS, Y CONDUCIRSE DE MANERA CALMADA Y CON CONFIANZA, ES UNA FORMA DE LOGRAR ESTOS EFECTOS.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EXPERIMENTO DE LA </a:t>
            </a:r>
            <a:r>
              <a:rPr lang="es-ES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MANADA DE LOBOS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Diagrama 8"/>
          <p:cNvGraphicFramePr/>
          <p:nvPr/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02744556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1006240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POSICIONES DE PODER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45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564819"/>
            <a:ext cx="11072565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NUESTRO </a:t>
            </a:r>
            <a:r>
              <a:rPr lang="es-CL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CUERPO Y MENT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E ESTÁN ENLAZADOS.</a:t>
            </a:r>
            <a:b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NUESTRO CUERPO GENERALMENTE  EXHIBE SIGNOS DE NUESTRO </a:t>
            </a:r>
            <a:r>
              <a:rPr lang="es-CL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ESTADO MENTAL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, PERO A LA INVERSA TAMBIÉN PODEMOS USAR LA POSTURA DE NUESTRO CUERPO PARA INFLUENCIAR NUESTRA MENTE.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PON ESTO EN PRÁCTICA ENCONTRANDO UNA POSTURA SIGNIFIQUE </a:t>
            </a:r>
            <a:r>
              <a:rPr lang="es-CL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PODER Y AUTOCONFIANZA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, Y TU MENTE SEGUIRÁ CON EL TIEMPO.</a:t>
            </a: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Diagrama 8"/>
          <p:cNvGraphicFramePr/>
          <p:nvPr/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63162126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1006240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POSICIONES DE PODER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46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564819"/>
            <a:ext cx="11072565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Diagrama 8"/>
          <p:cNvGraphicFramePr/>
          <p:nvPr/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" name="Imagen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575" y="61335"/>
            <a:ext cx="5960745" cy="6247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2104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1006240"/>
          </a:xfrm>
        </p:spPr>
        <p:txBody>
          <a:bodyPr>
            <a:noAutofit/>
          </a:bodyPr>
          <a:lstStyle/>
          <a:p>
            <a:r>
              <a:rPr lang="es-ES_tradnl" sz="40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CUÁNDO EMPLEAR LAS TÉCNICAS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47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graphicFrame>
        <p:nvGraphicFramePr>
          <p:cNvPr id="9" name="Diagrama 8"/>
          <p:cNvGraphicFramePr/>
          <p:nvPr/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12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599217"/>
              </p:ext>
            </p:extLst>
          </p:nvPr>
        </p:nvGraphicFramePr>
        <p:xfrm>
          <a:off x="683567" y="1628800"/>
          <a:ext cx="9851082" cy="375890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283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36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836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24264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PREVIO AL EVENTO O PRUEBA</a:t>
                      </a:r>
                    </a:p>
                    <a:p>
                      <a:pPr algn="ctr"/>
                      <a:r>
                        <a:rPr lang="es-CL" dirty="0"/>
                        <a:t>(PREPARACIÓN)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DURANTE EL EVENTO O PRUEBA</a:t>
                      </a:r>
                    </a:p>
                    <a:p>
                      <a:pPr algn="ctr"/>
                      <a:r>
                        <a:rPr lang="es-CL" dirty="0"/>
                        <a:t>(EJECUCIÓN)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POSTERIOR AL EVENTO O PRUEBA</a:t>
                      </a:r>
                    </a:p>
                    <a:p>
                      <a:pPr algn="ctr"/>
                      <a:r>
                        <a:rPr lang="es-CL" dirty="0"/>
                        <a:t>(ANÁLISIS)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41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/>
                        <a:t>FIJAR OBJETIVOS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/>
                        <a:t>CONTROL DE LAS REACCIONES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/>
                        <a:t>VISUALIZACIÓN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/>
                        <a:t>AUTOREFLEXIÓN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/>
                        <a:t>POSICIONES</a:t>
                      </a:r>
                      <a:r>
                        <a:rPr lang="es-CL" baseline="0" dirty="0"/>
                        <a:t> DE PODER</a:t>
                      </a:r>
                      <a:endParaRPr lang="es-CL" dirty="0"/>
                    </a:p>
                    <a:p>
                      <a:pPr algn="ctr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/>
                        <a:t>AUTOREFLEXIÓN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/>
                        <a:t>POSICIONES</a:t>
                      </a:r>
                      <a:r>
                        <a:rPr lang="es-CL" baseline="0" dirty="0"/>
                        <a:t> DE PODER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/>
                        <a:t>CONTROL DE LAS REACCIONES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/>
                        <a:t>AUTOREFLEXIÓN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/>
                        <a:t>FIJAR OBJETIVOS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dirty="0"/>
                    </a:p>
                    <a:p>
                      <a:pPr algn="ctr"/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528884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TEMARIO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9086" y="1439023"/>
            <a:ext cx="10293828" cy="4288971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BREVE RESEÑA PERSONAL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INTRODUCCIÓN A FORTALEZA MENTAL Y HABILIDADES MENTALES (MST)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4 PILARES DE LA FORTALEZA MENTAL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solidFill>
                  <a:srgbClr val="FFFF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ESTRATEGIAS PERSONALES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APORTE A USTEDES COMO OFICIALES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VIDEO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PREGUNTAS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BB081D18-3F76-1041-ABC7-234E9697D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48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0083509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1006240"/>
          </a:xfrm>
        </p:spPr>
        <p:txBody>
          <a:bodyPr>
            <a:noAutofit/>
          </a:bodyPr>
          <a:lstStyle/>
          <a:p>
            <a:r>
              <a:rPr lang="es-ES_tradnl" sz="40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ESTRATEGIAS PERSONALES 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49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1541032557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549172"/>
            <a:ext cx="11072565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REALIZAR ANÁLISIS </a:t>
            </a:r>
            <a:r>
              <a:rPr lang="es-CL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FODA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PERSONAL.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REFLEXIONAR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EN LO QUE EL FODA ME ARROJA Y COMENZAR A DEFINIR OBJETIVOS PERSONALES EN EL TIEMPO.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TERAPIA Y ANÁLISIS POR TERCEROS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SON BUENAS ESTRATEGIAS, NO ES NECESARIO LLEGAR A TENER UN PROBLEMA DE SALUD MENTAL PARA USAR ESTE RECURSO.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BUSCAR UNA CORRIENTE DE </a:t>
            </a:r>
            <a:r>
              <a:rPr lang="es-CL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PENSAMIENTO O FILOSOFÍA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COMO GUÍA.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RECORDAR QUE LAS </a:t>
            </a:r>
            <a:r>
              <a:rPr lang="es-CL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EXCUSAS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NO GENERAN NADA, SÓLO PÉRDIDA DE TIEMPO Y DISTRAERME DE MIS OBJETIVOS.</a:t>
            </a:r>
          </a:p>
        </p:txBody>
      </p:sp>
    </p:spTree>
    <p:extLst>
      <p:ext uri="{BB962C8B-B14F-4D97-AF65-F5344CB8AC3E}">
        <p14:creationId xmlns:p14="http://schemas.microsoft.com/office/powerpoint/2010/main" val="134782308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50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5261" y="1"/>
            <a:ext cx="5809785" cy="625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57432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04983"/>
            <a:ext cx="9144000" cy="784315"/>
          </a:xfrm>
        </p:spPr>
        <p:txBody>
          <a:bodyPr>
            <a:noAutofit/>
          </a:bodyPr>
          <a:lstStyle/>
          <a:p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TEMARIO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9086" y="1439023"/>
            <a:ext cx="10293828" cy="4288971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BREVE RESEÑA PERSONAL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INTRODUCCIÓN A FORTALEZA MENTAL Y HABILIDADES MENTALES (MST)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4 PILARES DE LA FORTALEZA MENTAL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ESTRATEGIAS PERSONALES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solidFill>
                  <a:srgbClr val="FFFF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APORTE A USTEDES COMO OFICIALES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VIDEO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ES_tradnl" sz="2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PREGUNTAS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s-ES_tradnl" sz="2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BB081D18-3F76-1041-ABC7-234E9697D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51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65042144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AD20BCCF-C922-7944-BEBA-D813601DF780}"/>
              </a:ext>
            </a:extLst>
          </p:cNvPr>
          <p:cNvSpPr/>
          <p:nvPr/>
        </p:nvSpPr>
        <p:spPr>
          <a:xfrm>
            <a:off x="0" y="6325570"/>
            <a:ext cx="12192000" cy="543426"/>
          </a:xfrm>
          <a:prstGeom prst="rect">
            <a:avLst/>
          </a:prstGeom>
          <a:solidFill>
            <a:srgbClr val="544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lnSpc>
                <a:spcPct val="150000"/>
              </a:lnSpc>
            </a:pPr>
            <a:r>
              <a:rPr lang="es-CL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62864" y="304983"/>
            <a:ext cx="9563100" cy="1006240"/>
          </a:xfrm>
        </p:spPr>
        <p:txBody>
          <a:bodyPr>
            <a:noAutofit/>
          </a:bodyPr>
          <a:lstStyle/>
          <a:p>
            <a:r>
              <a:rPr lang="es-ES_tradnl" sz="40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APORTE PERSONAL </a:t>
            </a:r>
          </a:p>
        </p:txBody>
      </p:sp>
      <p:pic>
        <p:nvPicPr>
          <p:cNvPr id="6" name="Picture 3" descr="page1image12255648">
            <a:extLst>
              <a:ext uri="{FF2B5EF4-FFF2-40B4-BE49-F238E27FC236}">
                <a16:creationId xmlns:a16="http://schemas.microsoft.com/office/drawing/2014/main" id="{4E028D52-5065-AB4B-87BC-13374AC9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0" y="164374"/>
            <a:ext cx="740526" cy="10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esktop\TRABAJO DE TITULACIÓN\EXPOSICIÓN PPT\FONDOS PPT\ESCUDO HD.png">
            <a:extLst>
              <a:ext uri="{FF2B5EF4-FFF2-40B4-BE49-F238E27FC236}">
                <a16:creationId xmlns:a16="http://schemas.microsoft.com/office/drawing/2014/main" id="{F6134013-7339-7745-BFA5-4ED51ED92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8" r="3922" b="1133"/>
          <a:stretch/>
        </p:blipFill>
        <p:spPr bwMode="auto">
          <a:xfrm flipH="1">
            <a:off x="11242914" y="164374"/>
            <a:ext cx="749411" cy="1065535"/>
          </a:xfrm>
          <a:prstGeom prst="rect">
            <a:avLst/>
          </a:prstGeom>
          <a:noFill/>
        </p:spPr>
      </p:pic>
      <p:sp>
        <p:nvSpPr>
          <p:cNvPr id="10" name="Marcador de número de diapositiva 1">
            <a:extLst>
              <a:ext uri="{FF2B5EF4-FFF2-40B4-BE49-F238E27FC236}">
                <a16:creationId xmlns:a16="http://schemas.microsoft.com/office/drawing/2014/main" id="{EA8E7C01-0C5D-ED41-80AB-3FC3D1894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891567"/>
            <a:ext cx="2743200" cy="365125"/>
          </a:xfrm>
        </p:spPr>
        <p:txBody>
          <a:bodyPr/>
          <a:lstStyle/>
          <a:p>
            <a:fld id="{15B1A4AD-F0FD-104B-8323-C080E48BB048}" type="slidenum">
              <a:rPr lang="es-ES_tradnl" smtClean="0"/>
              <a:t>52</a:t>
            </a:fld>
            <a:endParaRPr lang="es-ES_tradn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395536" y="1298787"/>
            <a:ext cx="11148764" cy="5082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800" dirty="0"/>
          </a:p>
        </p:txBody>
      </p:sp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3720089772"/>
              </p:ext>
            </p:extLst>
          </p:nvPr>
        </p:nvGraphicFramePr>
        <p:xfrm>
          <a:off x="-19505" y="5572304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3" name="2 Marcador de contenido"/>
          <p:cNvSpPr txBox="1">
            <a:spLocks/>
          </p:cNvSpPr>
          <p:nvPr/>
        </p:nvSpPr>
        <p:spPr>
          <a:xfrm>
            <a:off x="395535" y="1549172"/>
            <a:ext cx="11072565" cy="4650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VIMOS </a:t>
            </a:r>
            <a:r>
              <a:rPr lang="es-ES" sz="20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ESTRATEGIAS Y MECANISMOS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PARA AYUDARSE A UNO MISMO A TOMAR UNA </a:t>
            </a:r>
            <a:r>
              <a:rPr lang="es-ES" sz="20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DIRECCIÓN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CLARA CON </a:t>
            </a:r>
            <a:r>
              <a:rPr lang="es-ES" sz="20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OBJETIVOS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MEDIBLES Y CONCRETOS, Y MANEJAR EL ESTRÉS.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EL SER CAPAZ DE </a:t>
            </a:r>
            <a:r>
              <a:rPr lang="es-ES" sz="20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IDENTIFICAR UNA DIRECCIÓN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, UN LUGAR AL CUAL SE QUIERE LLEGAR Y DETERMINAR UNA RUTA PARA ESTO LOS PONDRÁ EN </a:t>
            </a:r>
            <a:r>
              <a:rPr lang="es-ES" sz="20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VENTAJA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SOBRE UN GRAN NÚMERO DE PERSONAS QUE NO SABE LO QUE QUIERE Y SE ESTRESA FÁCILMENTE.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EL GANAR EL </a:t>
            </a:r>
            <a:r>
              <a:rPr lang="es-ES" sz="20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DOMINIO SOBRE EL ESTRÉS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LOS CAPACITA PARA ANTEPONERSE AL LADO MALO DE LA VIDA, UNO SUFRE EN RELACIÓN A COMO PERCIBE LOS EVENTOS.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TODO </a:t>
            </a:r>
            <a:r>
              <a:rPr lang="es-ES" sz="20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LÍDER Y FUTURO COMANDANTE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DEBE SER CAPAZ DE ORIENTAR Y AYUDAR A SU GENTE, ESPECIALMENTE EN LO QUE SE REFIERE A SALUD MENTAL Y RESILIENCIA, CUALIDADES VITALES PARA UNA </a:t>
            </a:r>
            <a:r>
              <a:rPr lang="es-ES" sz="20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ORGANIZACIÓN DE GUERRA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10739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4B12FB4-5D76-DA48-AB65-CB4D4E2F2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1A4AD-F0FD-104B-8323-C080E48BB048}" type="slidenum">
              <a:rPr lang="es-ES_tradnl" smtClean="0"/>
              <a:t>53</a:t>
            </a:fld>
            <a:endParaRPr lang="es-ES_tradnl" dirty="0"/>
          </a:p>
        </p:txBody>
      </p:sp>
      <p:sp>
        <p:nvSpPr>
          <p:cNvPr id="5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 txBox="1">
            <a:spLocks/>
          </p:cNvSpPr>
          <p:nvPr/>
        </p:nvSpPr>
        <p:spPr>
          <a:xfrm>
            <a:off x="1031132" y="1298788"/>
            <a:ext cx="10211782" cy="39833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endParaRPr lang="es-ES_tradnl" dirty="0">
              <a:solidFill>
                <a:srgbClr val="FFC000"/>
              </a:solidFill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4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 txBox="1">
            <a:spLocks/>
          </p:cNvSpPr>
          <p:nvPr/>
        </p:nvSpPr>
        <p:spPr>
          <a:xfrm>
            <a:off x="1183532" y="1451188"/>
            <a:ext cx="10211782" cy="39833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endParaRPr lang="es-ES_tradnl" dirty="0">
              <a:solidFill>
                <a:srgbClr val="FFC000"/>
              </a:solidFill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s-ES_tradnl" dirty="0">
              <a:solidFill>
                <a:srgbClr val="FFC000"/>
              </a:solidFill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s-ES_tradnl" dirty="0">
              <a:solidFill>
                <a:srgbClr val="FFC000"/>
              </a:solidFill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s-ES_tradnl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VIDEO</a:t>
            </a:r>
          </a:p>
        </p:txBody>
      </p:sp>
    </p:spTree>
    <p:extLst>
      <p:ext uri="{BB962C8B-B14F-4D97-AF65-F5344CB8AC3E}">
        <p14:creationId xmlns:p14="http://schemas.microsoft.com/office/powerpoint/2010/main" val="414572737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4B12FB4-5D76-DA48-AB65-CB4D4E2F2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1A4AD-F0FD-104B-8323-C080E48BB048}" type="slidenum">
              <a:rPr lang="es-ES_tradnl" smtClean="0"/>
              <a:t>54</a:t>
            </a:fld>
            <a:endParaRPr lang="es-ES_tradnl" dirty="0"/>
          </a:p>
        </p:txBody>
      </p:sp>
      <p:sp>
        <p:nvSpPr>
          <p:cNvPr id="5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 txBox="1">
            <a:spLocks/>
          </p:cNvSpPr>
          <p:nvPr/>
        </p:nvSpPr>
        <p:spPr>
          <a:xfrm>
            <a:off x="1031132" y="1298788"/>
            <a:ext cx="10211782" cy="39833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es-ES_tradnl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PREGUNTAS DEL AUDITORIO</a:t>
            </a: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932108146"/>
              </p:ext>
            </p:extLst>
          </p:nvPr>
        </p:nvGraphicFramePr>
        <p:xfrm>
          <a:off x="-19505" y="5601486"/>
          <a:ext cx="12236721" cy="362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Imagen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335" y="1348663"/>
            <a:ext cx="4124529" cy="3933457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45068272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4B12FB4-5D76-DA48-AB65-CB4D4E2F2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1A4AD-F0FD-104B-8323-C080E48BB048}" type="slidenum">
              <a:rPr lang="es-ES_tradnl" smtClean="0"/>
              <a:t>55</a:t>
            </a:fld>
            <a:endParaRPr lang="es-ES_tradnl" dirty="0"/>
          </a:p>
        </p:txBody>
      </p:sp>
      <p:sp>
        <p:nvSpPr>
          <p:cNvPr id="5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 txBox="1">
            <a:spLocks/>
          </p:cNvSpPr>
          <p:nvPr/>
        </p:nvSpPr>
        <p:spPr>
          <a:xfrm>
            <a:off x="1031132" y="1298788"/>
            <a:ext cx="10211782" cy="39833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endParaRPr lang="es-ES_tradnl" dirty="0">
              <a:solidFill>
                <a:srgbClr val="FFC000"/>
              </a:solidFill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s-ES_tradnl" dirty="0">
              <a:solidFill>
                <a:srgbClr val="FFC000"/>
              </a:solidFill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s-ES_tradnl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SACAR FOTO Y REALIZAR DESPUÉS (TOMA 25 MINUTOS). 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1524000" y="304983"/>
            <a:ext cx="9144000" cy="784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EJERCICIO DE ORIENTACIÓN</a:t>
            </a:r>
          </a:p>
        </p:txBody>
      </p:sp>
    </p:spTree>
    <p:extLst>
      <p:ext uri="{BB962C8B-B14F-4D97-AF65-F5344CB8AC3E}">
        <p14:creationId xmlns:p14="http://schemas.microsoft.com/office/powerpoint/2010/main" val="72010137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4B12FB4-5D76-DA48-AB65-CB4D4E2F2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1A4AD-F0FD-104B-8323-C080E48BB048}" type="slidenum">
              <a:rPr lang="es-ES_tradnl" smtClean="0"/>
              <a:t>56</a:t>
            </a:fld>
            <a:endParaRPr lang="es-ES_tradnl" dirty="0"/>
          </a:p>
        </p:txBody>
      </p:sp>
      <p:sp>
        <p:nvSpPr>
          <p:cNvPr id="5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 txBox="1">
            <a:spLocks/>
          </p:cNvSpPr>
          <p:nvPr/>
        </p:nvSpPr>
        <p:spPr>
          <a:xfrm>
            <a:off x="710123" y="1381328"/>
            <a:ext cx="10437778" cy="39105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lnSpc>
                <a:spcPct val="100000"/>
              </a:lnSpc>
              <a:buFont typeface="+mj-lt"/>
              <a:buAutoNum type="arabicPeriod"/>
            </a:pPr>
            <a:r>
              <a:rPr lang="es-ES_tradnl" sz="1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PENSAR EN SUS METAS A MEDIANO Y LARGO PLAZO COMO PROFESIONAL Y COMO PERSONA </a:t>
            </a:r>
            <a:r>
              <a:rPr lang="es-ES_tradnl" sz="1800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(5 MINUTOS)</a:t>
            </a:r>
            <a:r>
              <a:rPr lang="es-ES_tradnl" sz="1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lnSpc>
                <a:spcPct val="100000"/>
              </a:lnSpc>
              <a:buFont typeface="+mj-lt"/>
              <a:buAutoNum type="arabicPeriod"/>
            </a:pPr>
            <a:r>
              <a:rPr lang="es-ES_tradnl" sz="1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PROPONGA UN OBJETIVO </a:t>
            </a:r>
            <a:r>
              <a:rPr lang="es-ES_tradnl" sz="1800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A MEDIANO Y OTRO A LARGO PLAZO </a:t>
            </a:r>
            <a:r>
              <a:rPr lang="es-ES_tradnl" sz="1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QUE CUMPLA CON LAS SIGUIENTES CARACTERÍSTICAS </a:t>
            </a:r>
            <a:r>
              <a:rPr lang="es-ES_tradnl" sz="1800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(20 MINUTOS)</a:t>
            </a:r>
            <a:r>
              <a:rPr lang="es-ES_tradnl" sz="18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:</a:t>
            </a:r>
          </a:p>
          <a:p>
            <a:pPr lvl="1" algn="just">
              <a:lnSpc>
                <a:spcPct val="100000"/>
              </a:lnSpc>
            </a:pPr>
            <a:r>
              <a:rPr lang="es-ES_tradnl" sz="1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DEBE SER </a:t>
            </a:r>
            <a:r>
              <a:rPr lang="es-ES_tradnl" sz="1600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ESPECÍFICO Y CONCRETO (NO PUEDE SER: SER BUENO PARA ESTO O AYUDAR A LO OTRO).</a:t>
            </a:r>
          </a:p>
          <a:p>
            <a:pPr lvl="1" algn="just">
              <a:lnSpc>
                <a:spcPct val="100000"/>
              </a:lnSpc>
            </a:pPr>
            <a:r>
              <a:rPr lang="es-ES_tradnl" sz="1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DEBE SER </a:t>
            </a:r>
            <a:r>
              <a:rPr lang="es-ES_tradnl" sz="1600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MEDIBLE CLARAMENTE </a:t>
            </a:r>
            <a:r>
              <a:rPr lang="es-ES_tradnl" sz="1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(EN CIFRAS, GRADUARSE, SER PRIMER LUGAR ETC).</a:t>
            </a:r>
          </a:p>
          <a:p>
            <a:pPr lvl="1" algn="just">
              <a:lnSpc>
                <a:spcPct val="100000"/>
              </a:lnSpc>
            </a:pPr>
            <a:r>
              <a:rPr lang="es-ES_tradnl" sz="1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DEBE SER </a:t>
            </a:r>
            <a:r>
              <a:rPr lang="es-ES_tradnl" sz="1600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ALCANZABLE Y REALISTA </a:t>
            </a:r>
            <a:r>
              <a:rPr lang="es-ES_tradnl" sz="1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(NO PONER SER EL MILLONARIO NUMERO 1 DEL MUNDO).</a:t>
            </a:r>
          </a:p>
          <a:p>
            <a:pPr lvl="1" algn="just">
              <a:lnSpc>
                <a:spcPct val="100000"/>
              </a:lnSpc>
            </a:pPr>
            <a:r>
              <a:rPr lang="es-ES_tradnl" sz="1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DEBE SER </a:t>
            </a:r>
            <a:r>
              <a:rPr lang="es-ES_tradnl" sz="1600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RELEVANTE Y TENER UNA IMPORTANCIA REAL </a:t>
            </a:r>
            <a:r>
              <a:rPr lang="es-ES_tradnl" sz="1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PARA LA PERSONA. </a:t>
            </a:r>
          </a:p>
          <a:p>
            <a:pPr lvl="1" algn="just">
              <a:lnSpc>
                <a:spcPct val="100000"/>
              </a:lnSpc>
            </a:pPr>
            <a:r>
              <a:rPr lang="es-ES_tradnl" sz="1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DEBE ESTAR ASOCIADO A UN </a:t>
            </a:r>
            <a:r>
              <a:rPr lang="es-ES_tradnl" sz="1600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LÍMITE DE TIEMPO </a:t>
            </a:r>
            <a:r>
              <a:rPr lang="es-ES_tradnl" sz="1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(PRÓXIMO AÑO, DENTRO DE 2 AÑOS).</a:t>
            </a:r>
          </a:p>
          <a:p>
            <a:pPr lvl="1" algn="just">
              <a:lnSpc>
                <a:spcPct val="100000"/>
              </a:lnSpc>
            </a:pPr>
            <a:r>
              <a:rPr lang="es-ES_tradnl" sz="1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FINALMENTE NOMBRE 3 PERSONAS IMPORTANTES PARA USTED O QUE USTED RESPETE, A LOS CUALES LES CONTARÁ DE SUS OBJETIVOS, Y CON LOS CUALES SE COMPROMETERÁ A CUMPLIR DANDO SU PALABRA DE HONOR.</a:t>
            </a:r>
          </a:p>
          <a:p>
            <a:pPr lvl="1" algn="just">
              <a:lnSpc>
                <a:spcPct val="100000"/>
              </a:lnSpc>
            </a:pPr>
            <a:r>
              <a:rPr lang="es-ES_tradnl" sz="1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GRAFIQUE SUS OBJETIVOS EN UN </a:t>
            </a:r>
            <a:r>
              <a:rPr lang="es-ES_tradnl" sz="1600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LUGAR QUE USTED VEA TODOS LOS DÍAS</a:t>
            </a:r>
            <a:r>
              <a:rPr lang="es-ES_tradnl" sz="1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, Y MANTENGA CONTROL DE SUS AVANCES.</a:t>
            </a:r>
            <a:endParaRPr lang="es-ES_tradnl" sz="18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endParaRPr lang="es-ES_tradnl" sz="1800" dirty="0">
              <a:solidFill>
                <a:srgbClr val="FFC000"/>
              </a:solidFill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endParaRPr lang="es-ES_tradnl" sz="1800" dirty="0">
              <a:solidFill>
                <a:srgbClr val="FFC000"/>
              </a:solidFill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endParaRPr lang="es-ES_tradnl" sz="1800" dirty="0">
              <a:solidFill>
                <a:srgbClr val="FFC000"/>
              </a:solidFill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1524000" y="304983"/>
            <a:ext cx="9144000" cy="784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EJERCICIO DE ORIENTACIÓN</a:t>
            </a:r>
          </a:p>
        </p:txBody>
      </p:sp>
    </p:spTree>
    <p:extLst>
      <p:ext uri="{BB962C8B-B14F-4D97-AF65-F5344CB8AC3E}">
        <p14:creationId xmlns:p14="http://schemas.microsoft.com/office/powerpoint/2010/main" val="22289536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4B12FB4-5D76-DA48-AB65-CB4D4E2F2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1A4AD-F0FD-104B-8323-C080E48BB048}" type="slidenum">
              <a:rPr lang="es-ES_tradnl" smtClean="0"/>
              <a:t>57</a:t>
            </a:fld>
            <a:endParaRPr lang="es-ES_tradnl" dirty="0"/>
          </a:p>
        </p:txBody>
      </p:sp>
      <p:sp>
        <p:nvSpPr>
          <p:cNvPr id="5" name="Subtítulo 8">
            <a:extLst>
              <a:ext uri="{FF2B5EF4-FFF2-40B4-BE49-F238E27FC236}">
                <a16:creationId xmlns:a16="http://schemas.microsoft.com/office/drawing/2014/main" id="{627E8AC2-7CEB-CD46-9B84-58BACE0EBCF6}"/>
              </a:ext>
            </a:extLst>
          </p:cNvPr>
          <p:cNvSpPr txBox="1">
            <a:spLocks/>
          </p:cNvSpPr>
          <p:nvPr/>
        </p:nvSpPr>
        <p:spPr>
          <a:xfrm>
            <a:off x="710123" y="1381328"/>
            <a:ext cx="10437778" cy="39105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s-ES_tradnl" sz="32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COMPARTA CON EL RESTO.</a:t>
            </a:r>
          </a:p>
          <a:p>
            <a:pPr algn="just">
              <a:lnSpc>
                <a:spcPct val="100000"/>
              </a:lnSpc>
            </a:pPr>
            <a:r>
              <a:rPr lang="es-ES_tradnl" sz="32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RECUERDE QUE LA </a:t>
            </a:r>
            <a:r>
              <a:rPr lang="es-ES_tradnl" sz="3200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MOTIVACIÓN</a:t>
            </a:r>
            <a:r>
              <a:rPr lang="es-ES_tradnl" sz="32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 NO SIEMPRE ESTÁ AHÍ, PERO QUE LA </a:t>
            </a:r>
            <a:r>
              <a:rPr lang="es-ES_tradnl" sz="3200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DISCIPLINA, CONCENTRACIÓN</a:t>
            </a:r>
            <a:r>
              <a:rPr lang="es-ES_tradnl" sz="32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 Y </a:t>
            </a:r>
            <a:r>
              <a:rPr lang="es-ES_tradnl" sz="3200" dirty="0">
                <a:solidFill>
                  <a:srgbClr val="FFC000"/>
                </a:solidFill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ENTRENAMIENTO</a:t>
            </a:r>
            <a:r>
              <a:rPr lang="es-ES_tradnl" sz="32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 SIEMPRE LO AYUDARÁN A LOGRAR SUS OBJETIVOS.</a:t>
            </a:r>
          </a:p>
          <a:p>
            <a:pPr algn="just">
              <a:lnSpc>
                <a:spcPct val="100000"/>
              </a:lnSpc>
            </a:pPr>
            <a:endParaRPr lang="es-ES_tradnl" sz="32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endParaRPr lang="es-ES_tradnl" sz="32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endParaRPr lang="es-ES_tradnl" sz="3200" dirty="0">
              <a:latin typeface="Arial" panose="020B0604020202020204" pitchFamily="34" charset="0"/>
              <a:ea typeface="DIN Condensed" charset="0"/>
              <a:cs typeface="Arial" panose="020B0604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1524000" y="304983"/>
            <a:ext cx="9144000" cy="784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_tradnl" sz="3600" dirty="0">
                <a:latin typeface="Arial" panose="020B0604020202020204" pitchFamily="34" charset="0"/>
                <a:ea typeface="DIN Condensed" charset="0"/>
                <a:cs typeface="Arial" panose="020B0604020202020204" pitchFamily="34" charset="0"/>
              </a:rPr>
              <a:t>EJERCICIO DE ORIENTACIÓN</a:t>
            </a:r>
          </a:p>
        </p:txBody>
      </p:sp>
    </p:spTree>
    <p:extLst>
      <p:ext uri="{BB962C8B-B14F-4D97-AF65-F5344CB8AC3E}">
        <p14:creationId xmlns:p14="http://schemas.microsoft.com/office/powerpoint/2010/main" val="3444286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11785</TotalTime>
  <Words>3986</Words>
  <Application>Microsoft Office PowerPoint</Application>
  <PresentationFormat>Panorámica</PresentationFormat>
  <Paragraphs>889</Paragraphs>
  <Slides>57</Slides>
  <Notes>52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57</vt:i4>
      </vt:variant>
    </vt:vector>
  </HeadingPairs>
  <TitlesOfParts>
    <vt:vector size="58" baseType="lpstr">
      <vt:lpstr>Office Theme</vt:lpstr>
      <vt:lpstr>FORTALEZA Y HABILIDADES MENTALES</vt:lpstr>
      <vt:lpstr>TEMARIO</vt:lpstr>
      <vt:lpstr>TEMARIO</vt:lpstr>
      <vt:lpstr>BREVE RESEÑA PERSONAL</vt:lpstr>
      <vt:lpstr>BREVE RESEÑA PERSONAL</vt:lpstr>
      <vt:lpstr>BREVE RESEÑA PERSONAL</vt:lpstr>
      <vt:lpstr>TEMARIO</vt:lpstr>
      <vt:lpstr>TEMARIO</vt:lpstr>
      <vt:lpstr>FORTALEZA MENTAL Y HABILIDADES MENTALES (MST)</vt:lpstr>
      <vt:lpstr>FORTALEZA MENTAL Y HABILIDADES MENTALES (MST)</vt:lpstr>
      <vt:lpstr>FORTALEZA MENTAL Y HABILIDADES MENTALES (MST)</vt:lpstr>
      <vt:lpstr>TEMARIO</vt:lpstr>
      <vt:lpstr>4 PILARES (+1) DE LA FORTALEZA MENTAL</vt:lpstr>
      <vt:lpstr>4 PILARES DE LA FORTALEZA MENTAL</vt:lpstr>
      <vt:lpstr>4 PILARES DE LA FORTALEZA MENTAL</vt:lpstr>
      <vt:lpstr>4 PILARES DE LA FORTALEZA MENTAL</vt:lpstr>
      <vt:lpstr>DEFINIENDO EL ESTRÉS</vt:lpstr>
      <vt:lpstr>EJE HPA</vt:lpstr>
      <vt:lpstr>SISTEMA NERVIOSO</vt:lpstr>
      <vt:lpstr>DEFINIENDO EL ESTRÉS</vt:lpstr>
      <vt:lpstr>DEFINIENDO EL ESTRÉS</vt:lpstr>
      <vt:lpstr>DEFINIENDO EL ESTRÉS</vt:lpstr>
      <vt:lpstr>EL HUMANO Y EL ESTRÉS</vt:lpstr>
      <vt:lpstr>DEFINIENDO EL ESTRÉS</vt:lpstr>
      <vt:lpstr>4 PILARES DE LA FORTALEZA MENTAL</vt:lpstr>
      <vt:lpstr>FIJACIÓN DE METAS/ OBJETIVOS</vt:lpstr>
      <vt:lpstr>ERRORES EN LA FIJACIÓN DE OBJETIVOS</vt:lpstr>
      <vt:lpstr>FIJACIÓN DE OBJETIVOS</vt:lpstr>
      <vt:lpstr>CONTROL DE REACCIONES Y ESTRÉS</vt:lpstr>
      <vt:lpstr>CONTROL DE REACCIONES Y ESTRÉS</vt:lpstr>
      <vt:lpstr>CONTROL DE REACCIONES Y ESTRÉS</vt:lpstr>
      <vt:lpstr>VISUALIZACIÓN</vt:lpstr>
      <vt:lpstr>VISUALIZACIÓN</vt:lpstr>
      <vt:lpstr>VISUALIZACIÓN</vt:lpstr>
      <vt:lpstr>VISUALIZACIÓN</vt:lpstr>
      <vt:lpstr>PRINCIPIOS DE LA VISUALIZACIÓN</vt:lpstr>
      <vt:lpstr>PASOS DE LA VISUALIZACIÓN</vt:lpstr>
      <vt:lpstr>AUTOREFLEXIÓN</vt:lpstr>
      <vt:lpstr>AUTOREFLEXIÓN CREENCIAS Y CONSECUENCIAS</vt:lpstr>
      <vt:lpstr>AUTOREFLEXIÓN Y CONTROL DE RESULTADOS (ACR)</vt:lpstr>
      <vt:lpstr>FUNCIONAMIENTO DE LA AUTOREFLEXIÓN</vt:lpstr>
      <vt:lpstr>METÁFORA DEL PERRO COBARDE</vt:lpstr>
      <vt:lpstr>EJECUCIÓN DE LA AUTOREFLEXIÓN</vt:lpstr>
      <vt:lpstr>POSICIONES DE PODER</vt:lpstr>
      <vt:lpstr>POSICIONES DE PODER</vt:lpstr>
      <vt:lpstr>POSICIONES DE PODER</vt:lpstr>
      <vt:lpstr>CUÁNDO EMPLEAR LAS TÉCNICAS</vt:lpstr>
      <vt:lpstr>TEMARIO</vt:lpstr>
      <vt:lpstr>ESTRATEGIAS PERSONALES </vt:lpstr>
      <vt:lpstr>Presentación de PowerPoint</vt:lpstr>
      <vt:lpstr>TEMARIO</vt:lpstr>
      <vt:lpstr>APORTE PERSONAL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Ivan Soto</dc:creator>
  <cp:lastModifiedBy>Javier Reinike Larrain</cp:lastModifiedBy>
  <cp:revision>148</cp:revision>
  <dcterms:created xsi:type="dcterms:W3CDTF">2020-02-10T12:20:12Z</dcterms:created>
  <dcterms:modified xsi:type="dcterms:W3CDTF">2023-06-12T21:33:49Z</dcterms:modified>
</cp:coreProperties>
</file>