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0"/>
  </p:notesMasterIdLst>
  <p:sldIdLst>
    <p:sldId id="256" r:id="rId2"/>
    <p:sldId id="257" r:id="rId3"/>
    <p:sldId id="293" r:id="rId4"/>
    <p:sldId id="294" r:id="rId5"/>
    <p:sldId id="299" r:id="rId6"/>
    <p:sldId id="300" r:id="rId7"/>
    <p:sldId id="297" r:id="rId8"/>
    <p:sldId id="298" r:id="rId9"/>
  </p:sldIdLst>
  <p:sldSz cx="9144000" cy="5143500" type="screen16x9"/>
  <p:notesSz cx="6858000" cy="9144000"/>
  <p:embeddedFontLst>
    <p:embeddedFont>
      <p:font typeface="Roboto Condensed" panose="020B0604020202020204" charset="0"/>
      <p:regular r:id="rId11"/>
      <p:bold r:id="rId12"/>
      <p:italic r:id="rId13"/>
      <p:boldItalic r:id="rId14"/>
    </p:embeddedFont>
    <p:embeddedFont>
      <p:font typeface="Roboto Condensed Light" panose="020B0604020202020204" charset="0"/>
      <p:regular r:id="rId15"/>
      <p:bold r:id="rId16"/>
      <p:italic r:id="rId17"/>
      <p:boldItalic r:id="rId18"/>
    </p:embeddedFont>
    <p:embeddedFont>
      <p:font typeface="Arvo" panose="020B0604020202020204" charset="0"/>
      <p:regular r:id="rId19"/>
      <p:bold r:id="rId20"/>
      <p:italic r:id="rId21"/>
      <p:boldItalic r:id="rId22"/>
    </p:embeddedFont>
    <p:embeddedFont>
      <p:font typeface="Cabin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226" autoAdjust="0"/>
  </p:normalViewPr>
  <p:slideViewPr>
    <p:cSldViewPr snapToGrid="0">
      <p:cViewPr varScale="1">
        <p:scale>
          <a:sx n="109" d="100"/>
          <a:sy n="109" d="100"/>
        </p:scale>
        <p:origin x="77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5998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/>
              <a:t>Taller 7:</a:t>
            </a:r>
            <a:r>
              <a:rPr lang="es-CL" sz="3200" dirty="0"/>
              <a:t> </a:t>
            </a:r>
            <a:r>
              <a:rPr lang="es-CL" sz="3200" dirty="0" smtClean="0"/>
              <a:t>Conectores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 smtClean="0"/>
              <a:t>Objetivo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22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956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CL" sz="1800" b="1" dirty="0" smtClean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Aplicar diferentes tipos de conectores con el propósito de entregar cohesión y coherencia a los textos. </a:t>
            </a:r>
          </a:p>
          <a:p>
            <a:pPr marL="76200" lvl="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CL" sz="3200" dirty="0" smtClean="0"/>
              <a:t>Observe los siguientes ejemplos</a:t>
            </a:r>
            <a:endParaRPr lang="es-CL" sz="3200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5598941" y="1406768"/>
            <a:ext cx="3372623" cy="2938785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s-CL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Identifique algún conector o marcador discursivo.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¿Qué relación de sentido establecen dentro del párrafo?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¿Cuál es la importancia de estas herramientas al redactar un texto?</a:t>
            </a:r>
          </a:p>
          <a:p>
            <a:pPr algn="ctr">
              <a:lnSpc>
                <a:spcPct val="150000"/>
              </a:lnSpc>
            </a:pPr>
            <a:endParaRPr lang="es-CL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00465" y="2498378"/>
            <a:ext cx="5261316" cy="9974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 smtClean="0">
                <a:solidFill>
                  <a:srgbClr val="002060"/>
                </a:solidFill>
              </a:rPr>
              <a:t>La lectura y la escritura se valen de la autorregulación voluntaria, en consecuencia, es el individuo quien debe controlar sus operaciones mentales.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00465" y="1406768"/>
            <a:ext cx="5261316" cy="9706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 smtClean="0">
                <a:solidFill>
                  <a:srgbClr val="002060"/>
                </a:solidFill>
              </a:rPr>
              <a:t>Caldera refiere que el acto de leer consiste en captar el sentido y la cualidad del texto escrito, es decir, lo que el texto significa y el modo como significa.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0465" y="3616760"/>
            <a:ext cx="5261316" cy="13913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 smtClean="0">
                <a:solidFill>
                  <a:srgbClr val="002060"/>
                </a:solidFill>
              </a:rPr>
              <a:t>En consonancia con lo anterior, se puede decir que la práctica de la lectura y la escritura viene a ser uno de los </a:t>
            </a:r>
            <a:r>
              <a:rPr lang="es-CL" b="1" dirty="0" smtClean="0">
                <a:solidFill>
                  <a:srgbClr val="002060"/>
                </a:solidFill>
              </a:rPr>
              <a:t>bucles</a:t>
            </a:r>
            <a:r>
              <a:rPr lang="es-CL" dirty="0" smtClean="0">
                <a:solidFill>
                  <a:srgbClr val="002060"/>
                </a:solidFill>
              </a:rPr>
              <a:t> más extraordinarios y complejos que caracterizan al ser humano, puesto que articula mente y cultura, razón, afecto e impulso, individuo, sociedad y especie. </a:t>
            </a:r>
            <a:endParaRPr lang="es-C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2642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44" y="392575"/>
            <a:ext cx="6664037" cy="766200"/>
          </a:xfrm>
        </p:spPr>
        <p:txBody>
          <a:bodyPr/>
          <a:lstStyle/>
          <a:p>
            <a:r>
              <a:rPr lang="es-CL" dirty="0" smtClean="0"/>
              <a:t>Redacte dos ideas secundarias para cada idea principal.</a:t>
            </a:r>
            <a:br>
              <a:rPr lang="es-CL" dirty="0" smtClean="0"/>
            </a:br>
            <a:r>
              <a:rPr lang="es-CL" dirty="0" smtClean="0"/>
              <a:t>Utilice a lo menos dos marcadores discursivos y/o conectores.</a:t>
            </a: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537988"/>
            <a:ext cx="8659091" cy="3098512"/>
          </a:xfrm>
        </p:spPr>
        <p:txBody>
          <a:bodyPr/>
          <a:lstStyle/>
          <a:p>
            <a:r>
              <a:rPr lang="es-CL" b="1" dirty="0" smtClean="0"/>
              <a:t>La lectura y la escritura forman parte de las funciones psicológicas de orden superior. </a:t>
            </a:r>
          </a:p>
          <a:p>
            <a:pPr marL="101600" indent="0">
              <a:buNone/>
            </a:pP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942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489364"/>
            <a:ext cx="8472054" cy="3147136"/>
          </a:xfrm>
        </p:spPr>
        <p:txBody>
          <a:bodyPr/>
          <a:lstStyle/>
          <a:p>
            <a:r>
              <a:rPr lang="es-CL" b="1" dirty="0" smtClean="0"/>
              <a:t>No cabe la menor duda de que la lectura y la escritura como prácticas universitarias se han transformado en un problema para los estudiantes. </a:t>
            </a: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1766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489364"/>
            <a:ext cx="8472054" cy="3147136"/>
          </a:xfrm>
        </p:spPr>
        <p:txBody>
          <a:bodyPr/>
          <a:lstStyle/>
          <a:p>
            <a:r>
              <a:rPr lang="es-CL" b="1" dirty="0" smtClean="0"/>
              <a:t>De acuerdo con varios diagnósticos los estudiantes presentan problemas en diferentes niveles.</a:t>
            </a: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5521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473" y="392575"/>
            <a:ext cx="5927202" cy="766200"/>
          </a:xfrm>
        </p:spPr>
        <p:txBody>
          <a:bodyPr/>
          <a:lstStyle/>
          <a:p>
            <a:r>
              <a:rPr lang="es-CL" sz="2400" dirty="0" smtClean="0"/>
              <a:t>Ahora reflexiona sobre las ideas redactadas: </a:t>
            </a:r>
            <a:endParaRPr lang="es-CL" sz="24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07818" y="1537987"/>
            <a:ext cx="8340437" cy="3158703"/>
          </a:xfrm>
        </p:spPr>
        <p:txBody>
          <a:bodyPr/>
          <a:lstStyle/>
          <a:p>
            <a:r>
              <a:rPr lang="es-CL" dirty="0" smtClean="0"/>
              <a:t>¿Las ideas planteadas tienen directa relación con la proposición inicial? ¿Cómo logras verificar esta relación? </a:t>
            </a:r>
          </a:p>
          <a:p>
            <a:r>
              <a:rPr lang="es-CL" dirty="0" smtClean="0"/>
              <a:t>¿Qué tipo de relación de sentido estableciste entre la IP y las ideas secundarias? </a:t>
            </a:r>
          </a:p>
          <a:p>
            <a:r>
              <a:rPr lang="es-CL" dirty="0" smtClean="0"/>
              <a:t>Al leer el párrafo completo ¿tiene coherencia y cohesión? ¿cómo lo puedes corroborar?</a:t>
            </a: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076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CL" sz="2800" b="0" i="1" dirty="0" smtClean="0"/>
              <a:t>Finalmente</a:t>
            </a:r>
            <a:r>
              <a:rPr lang="es-CL" sz="2800" b="0" dirty="0" smtClean="0"/>
              <a:t> </a:t>
            </a:r>
            <a:endParaRPr lang="es-CL" sz="2800" b="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41898" y="2204011"/>
            <a:ext cx="1579418" cy="745867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s-CL" dirty="0" smtClean="0">
                <a:solidFill>
                  <a:schemeClr val="accent4">
                    <a:lumMod val="75000"/>
                  </a:schemeClr>
                </a:solidFill>
              </a:rPr>
              <a:t>CONECTORES </a:t>
            </a:r>
            <a:r>
              <a:rPr lang="es-CL" dirty="0" smtClean="0"/>
              <a:t>ES </a:t>
            </a:r>
            <a:endParaRPr lang="es-CL" dirty="0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2009519" y="2487849"/>
            <a:ext cx="332083" cy="69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9"/>
          <p:cNvSpPr/>
          <p:nvPr/>
        </p:nvSpPr>
        <p:spPr>
          <a:xfrm>
            <a:off x="2484781" y="2255785"/>
            <a:ext cx="2189018" cy="49183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7030A0"/>
                </a:solidFill>
              </a:rPr>
              <a:t>Establecen relaciones de sentido</a:t>
            </a:r>
            <a:endParaRPr lang="es-CL" dirty="0">
              <a:solidFill>
                <a:srgbClr val="7030A0"/>
              </a:solidFill>
            </a:endParaRPr>
          </a:p>
        </p:txBody>
      </p:sp>
      <p:sp>
        <p:nvSpPr>
          <p:cNvPr id="18" name="Flecha abajo 17"/>
          <p:cNvSpPr/>
          <p:nvPr/>
        </p:nvSpPr>
        <p:spPr>
          <a:xfrm rot="16200000">
            <a:off x="4963067" y="2130946"/>
            <a:ext cx="644235" cy="79036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 18"/>
          <p:cNvSpPr/>
          <p:nvPr/>
        </p:nvSpPr>
        <p:spPr>
          <a:xfrm>
            <a:off x="6023350" y="1275156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Copulativos</a:t>
            </a:r>
            <a:endParaRPr lang="es-CL" sz="1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023350" y="2769387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Adversativos</a:t>
            </a:r>
            <a:endParaRPr lang="es-CL" sz="12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7563842" y="1275155"/>
            <a:ext cx="1254576" cy="54815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bg2">
                    <a:lumMod val="75000"/>
                  </a:schemeClr>
                </a:solidFill>
              </a:rPr>
              <a:t>Causales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7563843" y="2109820"/>
            <a:ext cx="125457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1">
                    <a:lumMod val="50000"/>
                  </a:schemeClr>
                </a:solidFill>
              </a:rPr>
              <a:t>Consecutivos </a:t>
            </a:r>
            <a:endParaRPr lang="es-CL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999971" y="2028789"/>
            <a:ext cx="1216604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6"/>
                </a:solidFill>
              </a:rPr>
              <a:t>Disyuntivos</a:t>
            </a:r>
            <a:endParaRPr lang="es-CL" sz="1200" b="1" dirty="0">
              <a:solidFill>
                <a:schemeClr val="accent6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7569108" y="2803442"/>
            <a:ext cx="1254574" cy="548155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Condicionales</a:t>
            </a:r>
            <a:endParaRPr lang="es-CL" sz="12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023350" y="3649434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Finales </a:t>
            </a:r>
            <a:endParaRPr lang="es-CL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7563842" y="3649433"/>
            <a:ext cx="1254576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Comparativos</a:t>
            </a:r>
            <a:r>
              <a:rPr lang="es-CL" sz="12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Conector recto de flecha 29"/>
          <p:cNvCxnSpPr/>
          <p:nvPr/>
        </p:nvCxnSpPr>
        <p:spPr>
          <a:xfrm>
            <a:off x="3539836" y="2848246"/>
            <a:ext cx="20782" cy="518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ángulo 30"/>
          <p:cNvSpPr/>
          <p:nvPr/>
        </p:nvSpPr>
        <p:spPr>
          <a:xfrm>
            <a:off x="2744255" y="3467280"/>
            <a:ext cx="1611944" cy="547254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accent5">
                    <a:lumMod val="50000"/>
                  </a:schemeClr>
                </a:solidFill>
              </a:rPr>
              <a:t>COHESIÓN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327</Words>
  <Application>Microsoft Office PowerPoint</Application>
  <PresentationFormat>Presentación en pantalla (16:9)</PresentationFormat>
  <Paragraphs>44</Paragraphs>
  <Slides>8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Roboto Condensed</vt:lpstr>
      <vt:lpstr>Roboto Condensed Light</vt:lpstr>
      <vt:lpstr>Arvo</vt:lpstr>
      <vt:lpstr>Noto Sans Symbols</vt:lpstr>
      <vt:lpstr>Wingdings</vt:lpstr>
      <vt:lpstr>Cabin</vt:lpstr>
      <vt:lpstr>Arial</vt:lpstr>
      <vt:lpstr>Salerio template</vt:lpstr>
      <vt:lpstr>Taller 7: Conectores </vt:lpstr>
      <vt:lpstr>Objetivo</vt:lpstr>
      <vt:lpstr>Observe los siguientes ejemplos</vt:lpstr>
      <vt:lpstr>Redacte dos ideas secundarias para cada idea principal. Utilice a lo menos dos marcadores discursivos y/o conectores.</vt:lpstr>
      <vt:lpstr>Presentación de PowerPoint</vt:lpstr>
      <vt:lpstr>Presentación de PowerPoint</vt:lpstr>
      <vt:lpstr>Ahora reflexiona sobre las ideas redactadas: </vt:lpstr>
      <vt:lpstr>Finalmente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Usuario de Windows</cp:lastModifiedBy>
  <cp:revision>66</cp:revision>
  <dcterms:modified xsi:type="dcterms:W3CDTF">2020-08-12T13:11:00Z</dcterms:modified>
</cp:coreProperties>
</file>