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3" r:id="rId11"/>
    <p:sldId id="264" r:id="rId12"/>
    <p:sldId id="265" r:id="rId13"/>
  </p:sldIdLst>
  <p:sldSz cx="9144000" cy="6858000" type="screen4x3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1618" y="-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9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91" name="Google Shape;91;p1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1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>
                <a:solidFill>
                  <a:srgbClr val="000000"/>
                </a:solidFill>
              </a:rPr>
              <a:t>1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00" cy="4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6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6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7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p8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8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>
          <a:extLst>
            <a:ext uri="{FF2B5EF4-FFF2-40B4-BE49-F238E27FC236}">
              <a16:creationId xmlns:a16="http://schemas.microsoft.com/office/drawing/2014/main" id="{E484F009-2D87-F77A-E4BA-B3265623D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8:notes">
            <a:extLst>
              <a:ext uri="{FF2B5EF4-FFF2-40B4-BE49-F238E27FC236}">
                <a16:creationId xmlns:a16="http://schemas.microsoft.com/office/drawing/2014/main" id="{A3437225-7787-385F-9892-132CA8AE713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p8:notes">
            <a:extLst>
              <a:ext uri="{FF2B5EF4-FFF2-40B4-BE49-F238E27FC236}">
                <a16:creationId xmlns:a16="http://schemas.microsoft.com/office/drawing/2014/main" id="{5D88C9B3-9E90-30CA-C74F-A61EFEE566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8:notes">
            <a:extLst>
              <a:ext uri="{FF2B5EF4-FFF2-40B4-BE49-F238E27FC236}">
                <a16:creationId xmlns:a16="http://schemas.microsoft.com/office/drawing/2014/main" id="{D109F858-0419-71E1-A328-F7D5078932DD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25034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>
          <a:extLst>
            <a:ext uri="{FF2B5EF4-FFF2-40B4-BE49-F238E27FC236}">
              <a16:creationId xmlns:a16="http://schemas.microsoft.com/office/drawing/2014/main" id="{823EC4B8-AECD-6C77-4F94-B2C45F9F3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8:notes">
            <a:extLst>
              <a:ext uri="{FF2B5EF4-FFF2-40B4-BE49-F238E27FC236}">
                <a16:creationId xmlns:a16="http://schemas.microsoft.com/office/drawing/2014/main" id="{9324A324-B345-B5C6-6D0D-32BF535332F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p8:notes">
            <a:extLst>
              <a:ext uri="{FF2B5EF4-FFF2-40B4-BE49-F238E27FC236}">
                <a16:creationId xmlns:a16="http://schemas.microsoft.com/office/drawing/2014/main" id="{8068BB40-D9C7-9AF6-4D13-21917575619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8:notes">
            <a:extLst>
              <a:ext uri="{FF2B5EF4-FFF2-40B4-BE49-F238E27FC236}">
                <a16:creationId xmlns:a16="http://schemas.microsoft.com/office/drawing/2014/main" id="{C21F38F2-F271-5234-03F6-1E05710FA746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83383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3" name="Google Shape;253;p9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L"/>
              <a:t>RAE:  “Habilidad”: Capacidad y disposición para algo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9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76" name="Google Shape;276;p10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0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>
                <a:solidFill>
                  <a:srgbClr val="000000"/>
                </a:solidFill>
              </a:rPr>
              <a:t>11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94" name="Google Shape;294;p11:notes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1:notes"/>
          <p:cNvSpPr txBox="1">
            <a:spLocks noGrp="1"/>
          </p:cNvSpPr>
          <p:nvPr>
            <p:ph type="sldNum" idx="12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425" tIns="46200" rIns="92425" bIns="462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>
                <a:solidFill>
                  <a:srgbClr val="000000"/>
                </a:solidFill>
              </a:rPr>
              <a:t>12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Título y objetos">
  <p:cSld name="1_Título y objetos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buNone/>
              <a:defRPr sz="1400" b="1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ólo el título" type="titleOnly">
  <p:cSld name="TITLE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larin.com/sociedad/descubren-secreto-napoleon-invadir-inglaterra_0_rktUiIgR.html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www.abc.es/historia/abci-desquiciado-plan-napoleon-para-invadir-gran-bretana-desangro-armada-espanola-202001222330_noticia.html?ref=https%3A%2F%2Fwww.google.com%2F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atenas-diariodeabordo.blogspot.com/2020/01/galdos-trafalgar-la-batalla.html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xaviercadalso.lavozdelsocio.com/el-desquiciado-plan-de-napoleon-para-invadir-gran-bretana-que-desangro-a-la-armada-espanola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lang="es-CL" sz="4000" b="1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MANIOBRA ESTRATÉGICA DE NAPOLEÓN 1805</a:t>
            </a:r>
            <a:r>
              <a:rPr lang="es-CL" sz="4000" b="1" i="0" u="none" strike="noStrike" cap="non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sz="2800" b="1" i="0" u="none" strike="noStrike" cap="none">
              <a:solidFill>
                <a:srgbClr val="17365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4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rgbClr val="B7CCE4">
              <a:alpha val="49803"/>
            </a:srgbClr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rgbClr val="00336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6" name="Google Shape;96;p14" descr="31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23728" y="-924842"/>
            <a:ext cx="9145252" cy="887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 descr="16 Imag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4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ARMADA DE CHILE</a:t>
            </a:r>
            <a:endParaRPr sz="2800" b="1" i="0" u="none" strike="noStrike" cap="non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0" name="Google Shape;100;p14" descr="Picture 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4"/>
          <p:cNvSpPr txBox="1">
            <a:spLocks noGrp="1"/>
          </p:cNvSpPr>
          <p:nvPr>
            <p:ph type="sldNum" idx="12"/>
          </p:nvPr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>
                <a:solidFill>
                  <a:schemeClr val="lt1"/>
                </a:solidFill>
              </a:rPr>
              <a:t>1</a:t>
            </a:fld>
            <a:endParaRPr sz="1600">
              <a:solidFill>
                <a:schemeClr val="lt1"/>
              </a:solidFill>
            </a:endParaRPr>
          </a:p>
        </p:txBody>
      </p:sp>
      <p:sp>
        <p:nvSpPr>
          <p:cNvPr id="102" name="Google Shape;102;p14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3" name="Google Shape;103;p14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104" name="Google Shape;104;p14" descr="16 Imagen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5" name="Google Shape;105;p14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 i="0" u="none" strike="noStrike" cap="none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 i="0" u="none" strike="noStrike" cap="none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106" name="Google Shape;106;p14"/>
          <p:cNvSpPr txBox="1"/>
          <p:nvPr/>
        </p:nvSpPr>
        <p:spPr>
          <a:xfrm>
            <a:off x="5654832" y="4130784"/>
            <a:ext cx="3381600" cy="156962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i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Curso:       </a:t>
            </a:r>
            <a:r>
              <a:rPr lang="es-CL" sz="1600" b="1" i="1" dirty="0">
                <a:solidFill>
                  <a:schemeClr val="dk1"/>
                </a:solidFill>
              </a:rPr>
              <a:t>3°C</a:t>
            </a:r>
            <a:endParaRPr sz="1600" b="1" i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Alumnos: </a:t>
            </a:r>
            <a:endParaRPr dirty="0"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L" sz="16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1600" b="1" i="1" dirty="0">
                <a:solidFill>
                  <a:schemeClr val="dk1"/>
                </a:solidFill>
              </a:rPr>
              <a:t>Cadete Nicolás Medina</a:t>
            </a:r>
            <a:r>
              <a:rPr lang="es-CL" sz="16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600" b="1" i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L" sz="16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CL" sz="1600" b="1" i="1" dirty="0">
                <a:solidFill>
                  <a:schemeClr val="dk1"/>
                </a:solidFill>
              </a:rPr>
              <a:t>Cadete Clemente Muirhead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  </a:t>
            </a:r>
            <a:endParaRPr sz="1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7" name="Google Shape;107;p14"/>
          <p:cNvPicPr preferRelativeResize="0"/>
          <p:nvPr/>
        </p:nvPicPr>
        <p:blipFill rotWithShape="1">
          <a:blip r:embed="rId6">
            <a:alphaModFix/>
          </a:blip>
          <a:srcRect l="16730" t="16605" r="16729" b="16605"/>
          <a:stretch/>
        </p:blipFill>
        <p:spPr>
          <a:xfrm>
            <a:off x="8205575" y="-17746"/>
            <a:ext cx="993122" cy="10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4"/>
          <p:cNvSpPr txBox="1"/>
          <p:nvPr/>
        </p:nvSpPr>
        <p:spPr>
          <a:xfrm>
            <a:off x="3483872" y="5873614"/>
            <a:ext cx="2197609" cy="338554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6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 de Marzo, 202</a:t>
            </a:r>
            <a:r>
              <a:rPr lang="es-CL" sz="1600" b="1" i="1" dirty="0">
                <a:solidFill>
                  <a:schemeClr val="dk1"/>
                </a:solidFill>
              </a:rPr>
              <a:t>5</a:t>
            </a:r>
            <a:endParaRPr sz="16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5"/>
          <p:cNvSpPr/>
          <p:nvPr/>
        </p:nvSpPr>
        <p:spPr>
          <a:xfrm>
            <a:off x="379050" y="1372272"/>
            <a:ext cx="8385900" cy="3993600"/>
          </a:xfrm>
          <a:prstGeom prst="roundRect">
            <a:avLst>
              <a:gd name="adj" fmla="val 0"/>
            </a:avLst>
          </a:prstGeom>
          <a:solidFill>
            <a:schemeClr val="lt1">
              <a:alpha val="66670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s-CL" sz="2100" dirty="0"/>
              <a:t>Europa en el siglo XIX marcada por conflictos derivados de la Revolución Francesa y la expansión de napoleón.</a:t>
            </a: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endParaRPr sz="2100" dirty="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s-CL" sz="2100" dirty="0"/>
              <a:t>Napoleón asciende al poder con ambiciones expansionistas.</a:t>
            </a: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endParaRPr sz="2100" dirty="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s-CL" sz="2100" dirty="0"/>
              <a:t>Inglaterra con la “Royal </a:t>
            </a:r>
            <a:r>
              <a:rPr lang="es-CL" sz="2100" dirty="0" err="1"/>
              <a:t>Navy</a:t>
            </a:r>
            <a:r>
              <a:rPr lang="es-CL" sz="2100" dirty="0"/>
              <a:t>” principal obstáculo.</a:t>
            </a: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endParaRPr sz="2100" dirty="0"/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s-CL" sz="2100" dirty="0"/>
              <a:t>Plan: estrategia naval para permitir la invasión de Inglaterra.</a:t>
            </a:r>
            <a:endParaRPr sz="2100" dirty="0"/>
          </a:p>
        </p:txBody>
      </p:sp>
      <p:sp>
        <p:nvSpPr>
          <p:cNvPr id="115" name="Google Shape;115;p15"/>
          <p:cNvSpPr/>
          <p:nvPr/>
        </p:nvSpPr>
        <p:spPr>
          <a:xfrm>
            <a:off x="1655896" y="908720"/>
            <a:ext cx="1980000" cy="432000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38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>
                <a:solidFill>
                  <a:schemeClr val="lt1"/>
                </a:solidFill>
              </a:rPr>
              <a:t>Contexto Histórico</a:t>
            </a:r>
            <a:endParaRPr/>
          </a:p>
        </p:txBody>
      </p:sp>
      <p:sp>
        <p:nvSpPr>
          <p:cNvPr id="116" name="Google Shape;116;p15"/>
          <p:cNvSpPr/>
          <p:nvPr/>
        </p:nvSpPr>
        <p:spPr>
          <a:xfrm>
            <a:off x="-320" y="908720"/>
            <a:ext cx="1692000" cy="432000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38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117" name="Google Shape;117;p15"/>
          <p:cNvSpPr/>
          <p:nvPr/>
        </p:nvSpPr>
        <p:spPr>
          <a:xfrm>
            <a:off x="3600112" y="908720"/>
            <a:ext cx="1980000" cy="432000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38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Respuesta a preguntas</a:t>
            </a: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5"/>
          <p:cNvSpPr/>
          <p:nvPr/>
        </p:nvSpPr>
        <p:spPr>
          <a:xfrm>
            <a:off x="5580312" y="908720"/>
            <a:ext cx="1800000" cy="432000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38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Conclusiones</a:t>
            </a:r>
            <a:endParaRPr/>
          </a:p>
        </p:txBody>
      </p:sp>
      <p:pic>
        <p:nvPicPr>
          <p:cNvPr id="119" name="Google Shape;119;p15" descr="16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5"/>
          <p:cNvSpPr/>
          <p:nvPr/>
        </p:nvSpPr>
        <p:spPr>
          <a:xfrm>
            <a:off x="1065536" y="589603"/>
            <a:ext cx="8078454" cy="4573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1" name="Google Shape;121;p15" descr="Picture 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2</a:t>
            </a:fld>
            <a:endParaRPr/>
          </a:p>
        </p:txBody>
      </p:sp>
      <p:sp>
        <p:nvSpPr>
          <p:cNvPr id="124" name="Google Shape;124;p15"/>
          <p:cNvSpPr txBox="1"/>
          <p:nvPr/>
        </p:nvSpPr>
        <p:spPr>
          <a:xfrm>
            <a:off x="6902896" y="6520259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5"/>
          <p:cNvSpPr/>
          <p:nvPr/>
        </p:nvSpPr>
        <p:spPr>
          <a:xfrm rot="10800000" flipH="1">
            <a:off x="0" y="6286769"/>
            <a:ext cx="9129834" cy="4573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6" name="Google Shape;126;p15"/>
          <p:cNvGrpSpPr/>
          <p:nvPr/>
        </p:nvGrpSpPr>
        <p:grpSpPr>
          <a:xfrm>
            <a:off x="-107841" y="6300295"/>
            <a:ext cx="9290874" cy="934992"/>
            <a:chOff x="0" y="-31442"/>
            <a:chExt cx="12407684" cy="934992"/>
          </a:xfrm>
        </p:grpSpPr>
        <p:pic>
          <p:nvPicPr>
            <p:cNvPr id="127" name="Google Shape;127;p15" descr="16 Imagen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4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" name="Google Shape;128;p15"/>
            <p:cNvSpPr txBox="1"/>
            <p:nvPr/>
          </p:nvSpPr>
          <p:spPr>
            <a:xfrm>
              <a:off x="107841" y="-31442"/>
              <a:ext cx="12192000" cy="5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129" name="Google Shape;129;p15"/>
          <p:cNvSpPr txBox="1"/>
          <p:nvPr/>
        </p:nvSpPr>
        <p:spPr>
          <a:xfrm>
            <a:off x="683568" y="-207601"/>
            <a:ext cx="7846200" cy="76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Maniobra estratégica de Napoleón 1805</a:t>
            </a:r>
            <a:endParaRPr sz="2800" b="1" dirty="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5"/>
          <p:cNvSpPr/>
          <p:nvPr/>
        </p:nvSpPr>
        <p:spPr>
          <a:xfrm>
            <a:off x="7380512" y="908720"/>
            <a:ext cx="1800000" cy="432000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38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/>
          </a:p>
        </p:txBody>
      </p:sp>
      <p:pic>
        <p:nvPicPr>
          <p:cNvPr id="131" name="Google Shape;131;p15"/>
          <p:cNvPicPr preferRelativeResize="0"/>
          <p:nvPr/>
        </p:nvPicPr>
        <p:blipFill rotWithShape="1">
          <a:blip r:embed="rId5">
            <a:alphaModFix/>
          </a:blip>
          <a:srcRect l="16727" t="16604" r="16734" b="16604"/>
          <a:stretch/>
        </p:blipFill>
        <p:spPr>
          <a:xfrm>
            <a:off x="8210173" y="-8596"/>
            <a:ext cx="993122" cy="10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Imagen que contiene persona, interior, sostener, pequeño&#10;&#10;El contenido generado por IA puede ser incorrecto.">
            <a:extLst>
              <a:ext uri="{FF2B5EF4-FFF2-40B4-BE49-F238E27FC236}">
                <a16:creationId xmlns:a16="http://schemas.microsoft.com/office/drawing/2014/main" id="{7CA7BDE0-8D0D-9C85-2E9C-E886A507BA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8498" y="4057296"/>
            <a:ext cx="3873746" cy="2236236"/>
          </a:xfrm>
          <a:prstGeom prst="rect">
            <a:avLst/>
          </a:prstGeom>
        </p:spPr>
      </p:pic>
      <p:pic>
        <p:nvPicPr>
          <p:cNvPr id="7" name="Imagen 6" descr="Imagen que contiene interior, hombre, edificio, mujer&#10;&#10;El contenido generado por IA puede ser incorrecto.">
            <a:extLst>
              <a:ext uri="{FF2B5EF4-FFF2-40B4-BE49-F238E27FC236}">
                <a16:creationId xmlns:a16="http://schemas.microsoft.com/office/drawing/2014/main" id="{CB7679CE-C482-E3BD-F30C-04917D530B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756" y="4059521"/>
            <a:ext cx="3933188" cy="2247537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6"/>
          <p:cNvSpPr/>
          <p:nvPr/>
        </p:nvSpPr>
        <p:spPr>
          <a:xfrm>
            <a:off x="227476" y="1391775"/>
            <a:ext cx="6903900" cy="4392600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 u="sng" dirty="0">
                <a:solidFill>
                  <a:schemeClr val="dk1"/>
                </a:solidFill>
              </a:rPr>
              <a:t>Contexto Histórico</a:t>
            </a:r>
            <a:endParaRPr sz="2400" u="sng" dirty="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u="sng" dirty="0">
              <a:solidFill>
                <a:schemeClr val="dk1"/>
              </a:solidFill>
            </a:endParaRPr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s-CL" sz="2100" dirty="0">
                <a:solidFill>
                  <a:schemeClr val="dk1"/>
                </a:solidFill>
              </a:rPr>
              <a:t>En </a:t>
            </a:r>
            <a:r>
              <a:rPr lang="es-CL" sz="2100" b="1" dirty="0">
                <a:solidFill>
                  <a:schemeClr val="dk1"/>
                </a:solidFill>
              </a:rPr>
              <a:t>1789</a:t>
            </a:r>
            <a:r>
              <a:rPr lang="es-CL" sz="2100" dirty="0">
                <a:solidFill>
                  <a:schemeClr val="dk1"/>
                </a:solidFill>
              </a:rPr>
              <a:t>, la Revolución Francesa derrocó la monarquía absoluta.</a:t>
            </a:r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endParaRPr sz="2100" dirty="0">
              <a:solidFill>
                <a:schemeClr val="dk1"/>
              </a:solidFill>
            </a:endParaRPr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s-CL" sz="2100" b="1" dirty="0">
                <a:solidFill>
                  <a:schemeClr val="dk1"/>
                </a:solidFill>
              </a:rPr>
              <a:t>Napoleón Bonaparte</a:t>
            </a:r>
            <a:r>
              <a:rPr lang="es-CL" sz="2100" dirty="0">
                <a:solidFill>
                  <a:schemeClr val="dk1"/>
                </a:solidFill>
              </a:rPr>
              <a:t> emergió como líder militar destacado.</a:t>
            </a:r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endParaRPr sz="2100" dirty="0">
              <a:solidFill>
                <a:schemeClr val="dk1"/>
              </a:solidFill>
            </a:endParaRPr>
          </a:p>
          <a:p>
            <a:pPr marL="457200" lvl="0" indent="-3873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s-CL" sz="2100" dirty="0">
                <a:solidFill>
                  <a:schemeClr val="dk1"/>
                </a:solidFill>
              </a:rPr>
              <a:t>líder militar y político francés, ascendió al poder en 1799 convirtiéndose en el primer cónsul de Francia para posteriormente auto nombrarse Emperador en 1804.</a:t>
            </a:r>
            <a:endParaRPr sz="2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s-CL" sz="3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3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6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marR="0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 dirty="0">
                <a:solidFill>
                  <a:srgbClr val="FFFF00"/>
                </a:solidFill>
              </a:rPr>
              <a:t>Contexto histórico </a:t>
            </a:r>
            <a:endParaRPr sz="1400" b="1" dirty="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6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140" name="Google Shape;140;p16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Respuesta a preguntas</a:t>
            </a: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6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Conclusiones</a:t>
            </a:r>
            <a:endParaRPr/>
          </a:p>
        </p:txBody>
      </p:sp>
      <p:pic>
        <p:nvPicPr>
          <p:cNvPr id="142" name="Google Shape;142;p16" descr="16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6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4" name="Google Shape;144;p16" descr="Picture 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16"/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3</a:t>
            </a:fld>
            <a:endParaRPr/>
          </a:p>
        </p:txBody>
      </p:sp>
      <p:sp>
        <p:nvSpPr>
          <p:cNvPr id="147" name="Google Shape;147;p16"/>
          <p:cNvSpPr txBox="1"/>
          <p:nvPr/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6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49" name="Google Shape;149;p16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150" name="Google Shape;150;p16" descr="16 Imagen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1" name="Google Shape;151;p16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152" name="Google Shape;152;p16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Maniobra estratégica de Napoleón 1805</a:t>
            </a:r>
            <a:endParaRPr sz="2800" b="1" dirty="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16"/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/>
          </a:p>
        </p:txBody>
      </p:sp>
      <p:pic>
        <p:nvPicPr>
          <p:cNvPr id="154" name="Google Shape;154;p16"/>
          <p:cNvPicPr preferRelativeResize="0"/>
          <p:nvPr/>
        </p:nvPicPr>
        <p:blipFill rotWithShape="1">
          <a:blip r:embed="rId5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6"/>
          <p:cNvPicPr preferRelativeResize="0"/>
          <p:nvPr/>
        </p:nvPicPr>
        <p:blipFill rotWithShape="1">
          <a:blip r:embed="rId6">
            <a:alphaModFix/>
          </a:blip>
          <a:srcRect b="21203"/>
          <a:stretch/>
        </p:blipFill>
        <p:spPr>
          <a:xfrm>
            <a:off x="7116524" y="1366477"/>
            <a:ext cx="2027476" cy="2321830"/>
          </a:xfrm>
          <a:prstGeom prst="rect">
            <a:avLst/>
          </a:prstGeom>
          <a:solidFill>
            <a:schemeClr val="lt1">
              <a:alpha val="6667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</p:pic>
      <p:pic>
        <p:nvPicPr>
          <p:cNvPr id="3" name="Imagen 2" descr="Imagen que contiene texto, foto, decorado, mujer&#10;&#10;El contenido generado por IA puede ser incorrecto.">
            <a:extLst>
              <a:ext uri="{FF2B5EF4-FFF2-40B4-BE49-F238E27FC236}">
                <a16:creationId xmlns:a16="http://schemas.microsoft.com/office/drawing/2014/main" id="{E8D5217B-93F8-6BBF-7E27-DC9529CB9A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6524" y="3666555"/>
            <a:ext cx="2026857" cy="2262521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"/>
          <p:cNvSpPr/>
          <p:nvPr/>
        </p:nvSpPr>
        <p:spPr>
          <a:xfrm>
            <a:off x="323526" y="1556800"/>
            <a:ext cx="4863300" cy="4392600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746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●"/>
            </a:pPr>
            <a:endParaRPr lang="es-CL" sz="2100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  <a:p>
            <a:pPr marL="457200" lvl="0" indent="-3746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●"/>
            </a:pPr>
            <a:r>
              <a:rPr lang="es-CL" sz="21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Napoleón consolidó el dominio francés en gran parte de Europa, estableciendo gobiernos afines en Italia, los Países Bajos y Alemania.</a:t>
            </a:r>
            <a:endParaRPr sz="2100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  <a:p>
            <a:pPr marL="457200" lvl="0" indent="-3746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●"/>
            </a:pPr>
            <a:r>
              <a:rPr lang="es-CL" sz="21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Inglaterra se convirtió en el principal enemigo de Francia.</a:t>
            </a:r>
            <a:endParaRPr sz="2100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  <a:p>
            <a:pPr marL="342900" marR="0" lvl="0" indent="-215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marR="0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</a:t>
            </a:r>
            <a:endParaRPr/>
          </a:p>
        </p:txBody>
      </p:sp>
      <p:sp>
        <p:nvSpPr>
          <p:cNvPr id="163" name="Google Shape;163;p17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164" name="Google Shape;164;p17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>
                <a:solidFill>
                  <a:srgbClr val="FFFF00"/>
                </a:solidFill>
              </a:rPr>
              <a:t>Contexto</a:t>
            </a:r>
            <a:endParaRPr sz="14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7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Conclusiones</a:t>
            </a:r>
            <a:endParaRPr/>
          </a:p>
        </p:txBody>
      </p:sp>
      <p:pic>
        <p:nvPicPr>
          <p:cNvPr id="166" name="Google Shape;166;p17" descr="16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7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p17" descr="Picture 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17"/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4</a:t>
            </a:fld>
            <a:endParaRPr/>
          </a:p>
        </p:txBody>
      </p:sp>
      <p:sp>
        <p:nvSpPr>
          <p:cNvPr id="171" name="Google Shape;171;p17"/>
          <p:cNvSpPr txBox="1"/>
          <p:nvPr/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7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73" name="Google Shape;173;p17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174" name="Google Shape;174;p17" descr="16 Imagen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5" name="Google Shape;175;p17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176" name="Google Shape;176;p17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FFFF00"/>
                </a:solidFill>
              </a:rPr>
              <a:t>Napoleon Bonapate </a:t>
            </a:r>
            <a:endParaRPr sz="28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17"/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/>
          </a:p>
        </p:txBody>
      </p:sp>
      <p:pic>
        <p:nvPicPr>
          <p:cNvPr id="178" name="Google Shape;178;p17"/>
          <p:cNvPicPr preferRelativeResize="0"/>
          <p:nvPr/>
        </p:nvPicPr>
        <p:blipFill rotWithShape="1">
          <a:blip r:embed="rId5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90800" y="1852736"/>
            <a:ext cx="3097625" cy="3639700"/>
          </a:xfrm>
          <a:prstGeom prst="rect">
            <a:avLst/>
          </a:prstGeom>
          <a:solidFill>
            <a:schemeClr val="lt1">
              <a:alpha val="66670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</p:pic>
    </p:spTree>
  </p:cSld>
  <p:clrMapOvr>
    <a:masterClrMapping/>
  </p:clrMapOvr>
  <p:transition spd="med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8"/>
          <p:cNvSpPr/>
          <p:nvPr/>
        </p:nvSpPr>
        <p:spPr>
          <a:xfrm>
            <a:off x="323528" y="1556792"/>
            <a:ext cx="8385987" cy="4392488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55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s-CL" sz="2100" b="1" dirty="0">
                <a:solidFill>
                  <a:schemeClr val="dk1"/>
                </a:solidFill>
                <a:latin typeface="+mj-lt"/>
              </a:rPr>
              <a:t>Inglaterra, la Potencia Naval Dominante:</a:t>
            </a:r>
            <a:r>
              <a:rPr lang="es-CL" sz="2100" dirty="0">
                <a:solidFill>
                  <a:schemeClr val="dk1"/>
                </a:solidFill>
                <a:latin typeface="+mj-lt"/>
              </a:rPr>
              <a:t> La Royal </a:t>
            </a:r>
            <a:r>
              <a:rPr lang="es-CL" sz="2100" dirty="0" err="1">
                <a:solidFill>
                  <a:schemeClr val="dk1"/>
                </a:solidFill>
                <a:latin typeface="+mj-lt"/>
              </a:rPr>
              <a:t>Navy</a:t>
            </a:r>
            <a:r>
              <a:rPr lang="es-CL" sz="2100" dirty="0">
                <a:solidFill>
                  <a:schemeClr val="dk1"/>
                </a:solidFill>
                <a:latin typeface="+mj-lt"/>
              </a:rPr>
              <a:t> era la más poderosa del mundo, protegiendo las rutas comerciales británicas y bloqueando a Francia.</a:t>
            </a:r>
          </a:p>
          <a:p>
            <a:pPr marL="457200" lvl="0" indent="-355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endParaRPr sz="2100" dirty="0">
              <a:solidFill>
                <a:schemeClr val="dk1"/>
              </a:solidFill>
              <a:latin typeface="+mj-lt"/>
            </a:endParaRPr>
          </a:p>
          <a:p>
            <a:pPr marL="457200" lvl="0" indent="-355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s-CL" sz="2100" b="1" dirty="0">
                <a:solidFill>
                  <a:schemeClr val="dk1"/>
                </a:solidFill>
                <a:latin typeface="+mj-lt"/>
              </a:rPr>
              <a:t>Francia y España como Rivales Marítimos:</a:t>
            </a:r>
            <a:r>
              <a:rPr lang="es-CL" sz="2100" dirty="0">
                <a:solidFill>
                  <a:schemeClr val="dk1"/>
                </a:solidFill>
                <a:latin typeface="+mj-lt"/>
              </a:rPr>
              <a:t> Francia, aunque poderosa en tierra, tenía una flota menos organizada. España, aliada de Napoleón, tenía una de las marinas más grandes, pero con problemas de coordinación.</a:t>
            </a:r>
          </a:p>
          <a:p>
            <a:pPr marL="457200" lvl="0" indent="-355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endParaRPr sz="2100" dirty="0">
              <a:solidFill>
                <a:schemeClr val="dk1"/>
              </a:solidFill>
              <a:latin typeface="+mj-lt"/>
            </a:endParaRPr>
          </a:p>
          <a:p>
            <a:pPr marL="457200" lvl="0" indent="-355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s-CL" sz="2100" b="1" dirty="0">
                <a:solidFill>
                  <a:schemeClr val="dk1"/>
                </a:solidFill>
                <a:latin typeface="+mj-lt"/>
              </a:rPr>
              <a:t>Bloqueo Naval Británico:</a:t>
            </a:r>
            <a:r>
              <a:rPr lang="es-CL" sz="2100" dirty="0">
                <a:solidFill>
                  <a:schemeClr val="dk1"/>
                </a:solidFill>
                <a:latin typeface="+mj-lt"/>
              </a:rPr>
              <a:t> Desde 1803, Inglaterra impuso un bloqueo sobre los puertos franceses, debilitando su comercio y economía.</a:t>
            </a:r>
            <a:endParaRPr sz="2100" dirty="0">
              <a:solidFill>
                <a:schemeClr val="dk1"/>
              </a:solidFill>
              <a:latin typeface="+mj-lt"/>
            </a:endParaRPr>
          </a:p>
          <a:p>
            <a:pPr marL="342900" marR="0" lvl="0" indent="-215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8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marR="0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</a:t>
            </a:r>
            <a:endParaRPr/>
          </a:p>
        </p:txBody>
      </p:sp>
      <p:sp>
        <p:nvSpPr>
          <p:cNvPr id="187" name="Google Shape;187;p18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188" name="Google Shape;188;p18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>
                <a:solidFill>
                  <a:srgbClr val="FFFF00"/>
                </a:solidFill>
              </a:rPr>
              <a:t>Poder Naval</a:t>
            </a:r>
            <a:endParaRPr sz="14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18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Conclusiones</a:t>
            </a:r>
            <a:endParaRPr/>
          </a:p>
        </p:txBody>
      </p:sp>
      <p:pic>
        <p:nvPicPr>
          <p:cNvPr id="190" name="Google Shape;190;p18" descr="16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8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2" name="Google Shape;192;p18" descr="Picture 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8"/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5</a:t>
            </a:fld>
            <a:endParaRPr/>
          </a:p>
        </p:txBody>
      </p:sp>
      <p:sp>
        <p:nvSpPr>
          <p:cNvPr id="195" name="Google Shape;195;p18"/>
          <p:cNvSpPr txBox="1"/>
          <p:nvPr/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8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97" name="Google Shape;197;p18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198" name="Google Shape;198;p18" descr="16 Imagen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9" name="Google Shape;199;p18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200" name="Google Shape;200;p18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FFFF00"/>
                </a:solidFill>
              </a:rPr>
              <a:t>La Importancia del Poder Naval</a:t>
            </a:r>
            <a:endParaRPr sz="28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8"/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/>
          </a:p>
        </p:txBody>
      </p:sp>
      <p:pic>
        <p:nvPicPr>
          <p:cNvPr id="202" name="Google Shape;202;p18"/>
          <p:cNvPicPr preferRelativeResize="0"/>
          <p:nvPr/>
        </p:nvPicPr>
        <p:blipFill rotWithShape="1">
          <a:blip r:embed="rId5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9"/>
          <p:cNvSpPr/>
          <p:nvPr/>
        </p:nvSpPr>
        <p:spPr>
          <a:xfrm>
            <a:off x="323525" y="1556800"/>
            <a:ext cx="5077200" cy="4392600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73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s-MX" sz="2100" dirty="0">
                <a:solidFill>
                  <a:schemeClr val="dk1"/>
                </a:solidFill>
                <a:latin typeface="+mj-lt"/>
              </a:rPr>
              <a:t>En </a:t>
            </a:r>
            <a:r>
              <a:rPr lang="es-MX" sz="2100" b="1" dirty="0">
                <a:solidFill>
                  <a:schemeClr val="dk1"/>
                </a:solidFill>
                <a:latin typeface="+mj-lt"/>
              </a:rPr>
              <a:t>1802</a:t>
            </a:r>
            <a:r>
              <a:rPr lang="es-MX" sz="2100" dirty="0">
                <a:solidFill>
                  <a:schemeClr val="dk1"/>
                </a:solidFill>
                <a:latin typeface="+mj-lt"/>
              </a:rPr>
              <a:t>, Francia e Inglaterra firmaron la </a:t>
            </a:r>
            <a:r>
              <a:rPr lang="es-MX" sz="2100" b="1" dirty="0">
                <a:solidFill>
                  <a:schemeClr val="dk1"/>
                </a:solidFill>
                <a:latin typeface="+mj-lt"/>
              </a:rPr>
              <a:t>Paz de Amiens</a:t>
            </a:r>
            <a:r>
              <a:rPr lang="es-MX" sz="2100" dirty="0">
                <a:solidFill>
                  <a:schemeClr val="dk1"/>
                </a:solidFill>
                <a:latin typeface="+mj-lt"/>
              </a:rPr>
              <a:t>, poniendo fin temporalmente a la guerra.</a:t>
            </a:r>
          </a:p>
          <a:p>
            <a:pPr marL="457200" lvl="0" indent="-3873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endParaRPr lang="es-MX" sz="2100" dirty="0">
              <a:solidFill>
                <a:schemeClr val="dk1"/>
              </a:solidFill>
              <a:latin typeface="+mj-lt"/>
            </a:endParaRPr>
          </a:p>
          <a:p>
            <a:pPr marL="457200" lvl="0" indent="-3873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Char char="●"/>
            </a:pPr>
            <a:r>
              <a:rPr lang="es-MX" sz="2100" dirty="0">
                <a:solidFill>
                  <a:schemeClr val="dk1"/>
                </a:solidFill>
                <a:latin typeface="+mj-lt"/>
              </a:rPr>
              <a:t>Sin embargo, las tensiones se mantuvieron y, en </a:t>
            </a:r>
            <a:r>
              <a:rPr lang="es-MX" sz="2100" b="1" dirty="0">
                <a:solidFill>
                  <a:schemeClr val="dk1"/>
                </a:solidFill>
                <a:latin typeface="+mj-lt"/>
              </a:rPr>
              <a:t>1803</a:t>
            </a:r>
            <a:r>
              <a:rPr lang="es-MX" sz="2100" dirty="0">
                <a:solidFill>
                  <a:schemeClr val="dk1"/>
                </a:solidFill>
                <a:latin typeface="+mj-lt"/>
              </a:rPr>
              <a:t>, Napoleón reanudó su política expansionista, lo que llevó a Inglaterra a declarar la guerra nuevamente.</a:t>
            </a:r>
          </a:p>
          <a:p>
            <a:pPr marL="342900" marR="0" lvl="0" indent="-215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9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marR="0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</a:t>
            </a: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9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211" name="Google Shape;211;p19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>
                <a:solidFill>
                  <a:srgbClr val="FFFF00"/>
                </a:solidFill>
              </a:rPr>
              <a:t>Tratado de Paz</a:t>
            </a:r>
            <a:endParaRPr sz="14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9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Conclusiones</a:t>
            </a:r>
            <a:endParaRPr/>
          </a:p>
        </p:txBody>
      </p:sp>
      <p:pic>
        <p:nvPicPr>
          <p:cNvPr id="213" name="Google Shape;213;p19" descr="16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9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5" name="Google Shape;215;p19" descr="Picture 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19"/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6</a:t>
            </a:fld>
            <a:endParaRPr/>
          </a:p>
        </p:txBody>
      </p:sp>
      <p:sp>
        <p:nvSpPr>
          <p:cNvPr id="218" name="Google Shape;218;p19"/>
          <p:cNvSpPr txBox="1"/>
          <p:nvPr/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9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20" name="Google Shape;220;p19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21" name="Google Shape;221;p19" descr="16 Imagen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2" name="Google Shape;222;p19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223" name="Google Shape;223;p19"/>
          <p:cNvSpPr txBox="1"/>
          <p:nvPr/>
        </p:nvSpPr>
        <p:spPr>
          <a:xfrm>
            <a:off x="668656" y="-175689"/>
            <a:ext cx="7846200" cy="76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300" b="1">
                <a:solidFill>
                  <a:srgbClr val="FFFF00"/>
                </a:solidFill>
              </a:rPr>
              <a:t>La Paz de Amiens y la Reanudación de la Guerra</a:t>
            </a:r>
            <a:endParaRPr sz="23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9"/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/>
          </a:p>
        </p:txBody>
      </p:sp>
      <p:pic>
        <p:nvPicPr>
          <p:cNvPr id="225" name="Google Shape;225;p19"/>
          <p:cNvPicPr preferRelativeResize="0"/>
          <p:nvPr/>
        </p:nvPicPr>
        <p:blipFill rotWithShape="1">
          <a:blip r:embed="rId5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80112" y="1469568"/>
            <a:ext cx="3456390" cy="2871883"/>
          </a:xfrm>
          <a:prstGeom prst="rect">
            <a:avLst/>
          </a:prstGeom>
          <a:solidFill>
            <a:schemeClr val="lt1">
              <a:alpha val="66670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</p:pic>
    </p:spTree>
  </p:cSld>
  <p:clrMapOvr>
    <a:masterClrMapping/>
  </p:clrMapOvr>
  <p:transition spd="med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0"/>
          <p:cNvSpPr/>
          <p:nvPr/>
        </p:nvSpPr>
        <p:spPr>
          <a:xfrm>
            <a:off x="323528" y="1556792"/>
            <a:ext cx="8385900" cy="4392600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1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Objetivo:</a:t>
            </a:r>
            <a:r>
              <a:rPr lang="es-MX" sz="2100" b="1" u="sng" dirty="0">
                <a:solidFill>
                  <a:schemeClr val="dk1"/>
                </a:solidFill>
              </a:rPr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s-MX" sz="2100" b="1" u="sng" dirty="0">
              <a:solidFill>
                <a:schemeClr val="dk1"/>
              </a:solidFill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100" dirty="0">
                <a:solidFill>
                  <a:schemeClr val="dk1"/>
                </a:solidFill>
              </a:rPr>
              <a:t>Distracción de la Royal </a:t>
            </a:r>
            <a:r>
              <a:rPr lang="es-MX" sz="2100" dirty="0" err="1">
                <a:solidFill>
                  <a:schemeClr val="dk1"/>
                </a:solidFill>
              </a:rPr>
              <a:t>Navy</a:t>
            </a:r>
            <a:r>
              <a:rPr lang="es-MX" sz="2100" dirty="0">
                <a:solidFill>
                  <a:schemeClr val="dk1"/>
                </a:solidFill>
              </a:rPr>
              <a:t> para invadir Inglaterra.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s-MX" sz="2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100" b="1" u="sng" dirty="0">
                <a:solidFill>
                  <a:schemeClr val="dk1"/>
                </a:solidFill>
              </a:rPr>
              <a:t>Estrategia: </a:t>
            </a:r>
            <a:endParaRPr lang="es-MX" sz="2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s-MX" sz="2100" b="1" u="sng" dirty="0">
              <a:solidFill>
                <a:schemeClr val="dk1"/>
              </a:solidFill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Enviar flotas a las Antillas para atacar colonias británicas y atraer a gran parte de la Royal </a:t>
            </a:r>
            <a:r>
              <a:rPr lang="es-MX" sz="2100" dirty="0" err="1">
                <a:solidFill>
                  <a:schemeClr val="dk1"/>
                </a:solidFill>
              </a:rPr>
              <a:t>N</a:t>
            </a:r>
            <a:r>
              <a:rPr lang="es-MX" sz="21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avy</a:t>
            </a:r>
            <a:r>
              <a:rPr lang="es-MX" sz="2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s-MX" sz="2100" dirty="0">
              <a:solidFill>
                <a:schemeClr val="dk1"/>
              </a:solidFill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Apoyar la sublevación de irlanda para debilitar a Inglaterra.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s-MX" sz="2100" dirty="0">
              <a:solidFill>
                <a:schemeClr val="dk1"/>
              </a:solidFill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Reunir la flota en el Canal de la Manda para comenzar la invasión.</a:t>
            </a:r>
            <a:endParaRPr sz="2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15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0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marR="0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</a:t>
            </a:r>
            <a:endParaRPr/>
          </a:p>
        </p:txBody>
      </p:sp>
      <p:sp>
        <p:nvSpPr>
          <p:cNvPr id="234" name="Google Shape;234;p20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235" name="Google Shape;235;p20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>
                <a:solidFill>
                  <a:srgbClr val="FFFF00"/>
                </a:solidFill>
              </a:rPr>
              <a:t>Plan de Invasión</a:t>
            </a:r>
            <a:endParaRPr sz="14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20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20" descr="16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0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9" name="Google Shape;239;p20" descr="Picture 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20"/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7</a:t>
            </a:fld>
            <a:endParaRPr/>
          </a:p>
        </p:txBody>
      </p:sp>
      <p:sp>
        <p:nvSpPr>
          <p:cNvPr id="242" name="Google Shape;242;p20"/>
          <p:cNvSpPr txBox="1"/>
          <p:nvPr/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0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4" name="Google Shape;244;p20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5" name="Google Shape;245;p20" descr="16 Imagen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6" name="Google Shape;246;p20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247" name="Google Shape;247;p20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FFFF00"/>
                </a:solidFill>
              </a:rPr>
              <a:t>El Plan de Invasión de Inglaterra</a:t>
            </a:r>
            <a:endParaRPr sz="28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20"/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p20"/>
          <p:cNvPicPr preferRelativeResize="0"/>
          <p:nvPr/>
        </p:nvPicPr>
        <p:blipFill rotWithShape="1">
          <a:blip r:embed="rId5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>
          <a:extLst>
            <a:ext uri="{FF2B5EF4-FFF2-40B4-BE49-F238E27FC236}">
              <a16:creationId xmlns:a16="http://schemas.microsoft.com/office/drawing/2014/main" id="{90865BB5-561A-3188-BF8B-B36400E34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0">
            <a:extLst>
              <a:ext uri="{FF2B5EF4-FFF2-40B4-BE49-F238E27FC236}">
                <a16:creationId xmlns:a16="http://schemas.microsoft.com/office/drawing/2014/main" id="{C1FBF023-843C-B5FC-4E7B-13FF863A2721}"/>
              </a:ext>
            </a:extLst>
          </p:cNvPr>
          <p:cNvSpPr/>
          <p:nvPr/>
        </p:nvSpPr>
        <p:spPr>
          <a:xfrm>
            <a:off x="323528" y="1556792"/>
            <a:ext cx="8385900" cy="4392600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15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0">
            <a:extLst>
              <a:ext uri="{FF2B5EF4-FFF2-40B4-BE49-F238E27FC236}">
                <a16:creationId xmlns:a16="http://schemas.microsoft.com/office/drawing/2014/main" id="{4260591F-235A-4921-7B88-7ACAE63DF70C}"/>
              </a:ext>
            </a:extLst>
          </p:cNvPr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marR="0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</a:t>
            </a:r>
            <a:endParaRPr/>
          </a:p>
        </p:txBody>
      </p:sp>
      <p:sp>
        <p:nvSpPr>
          <p:cNvPr id="234" name="Google Shape;234;p20">
            <a:extLst>
              <a:ext uri="{FF2B5EF4-FFF2-40B4-BE49-F238E27FC236}">
                <a16:creationId xmlns:a16="http://schemas.microsoft.com/office/drawing/2014/main" id="{9ED06163-804C-26DF-A839-F4CB5BE4492F}"/>
              </a:ext>
            </a:extLst>
          </p:cNvPr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235" name="Google Shape;235;p20">
            <a:extLst>
              <a:ext uri="{FF2B5EF4-FFF2-40B4-BE49-F238E27FC236}">
                <a16:creationId xmlns:a16="http://schemas.microsoft.com/office/drawing/2014/main" id="{14A3FBDF-44C7-448D-4AE1-B78B5DE9514D}"/>
              </a:ext>
            </a:extLst>
          </p:cNvPr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>
                <a:solidFill>
                  <a:srgbClr val="FFFF00"/>
                </a:solidFill>
              </a:rPr>
              <a:t>Plan de Invasión</a:t>
            </a:r>
            <a:endParaRPr sz="14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20">
            <a:extLst>
              <a:ext uri="{FF2B5EF4-FFF2-40B4-BE49-F238E27FC236}">
                <a16:creationId xmlns:a16="http://schemas.microsoft.com/office/drawing/2014/main" id="{B136A1E2-43AE-991F-9CDE-477B746EF97A}"/>
              </a:ext>
            </a:extLst>
          </p:cNvPr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20" descr="16 Imagen">
            <a:extLst>
              <a:ext uri="{FF2B5EF4-FFF2-40B4-BE49-F238E27FC236}">
                <a16:creationId xmlns:a16="http://schemas.microsoft.com/office/drawing/2014/main" id="{24F53022-F22A-BA23-09BE-10D2A6C69A3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0">
            <a:extLst>
              <a:ext uri="{FF2B5EF4-FFF2-40B4-BE49-F238E27FC236}">
                <a16:creationId xmlns:a16="http://schemas.microsoft.com/office/drawing/2014/main" id="{0FCCFB0F-F08A-7B7A-97F0-E94B01F1E634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9" name="Google Shape;239;p20" descr="Picture 2">
            <a:extLst>
              <a:ext uri="{FF2B5EF4-FFF2-40B4-BE49-F238E27FC236}">
                <a16:creationId xmlns:a16="http://schemas.microsoft.com/office/drawing/2014/main" id="{E3F2D660-8C43-DCB2-7872-A116C680507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0">
            <a:extLst>
              <a:ext uri="{FF2B5EF4-FFF2-40B4-BE49-F238E27FC236}">
                <a16:creationId xmlns:a16="http://schemas.microsoft.com/office/drawing/2014/main" id="{990476F4-56F8-9F4E-3253-D5A9E6A8FBEE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20">
            <a:extLst>
              <a:ext uri="{FF2B5EF4-FFF2-40B4-BE49-F238E27FC236}">
                <a16:creationId xmlns:a16="http://schemas.microsoft.com/office/drawing/2014/main" id="{6C1D976E-A483-7D2C-222A-CD9B955F31E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8</a:t>
            </a:fld>
            <a:endParaRPr/>
          </a:p>
        </p:txBody>
      </p:sp>
      <p:sp>
        <p:nvSpPr>
          <p:cNvPr id="242" name="Google Shape;242;p20">
            <a:extLst>
              <a:ext uri="{FF2B5EF4-FFF2-40B4-BE49-F238E27FC236}">
                <a16:creationId xmlns:a16="http://schemas.microsoft.com/office/drawing/2014/main" id="{B9168256-8792-6681-A433-1450C28A4CC4}"/>
              </a:ext>
            </a:extLst>
          </p:cNvPr>
          <p:cNvSpPr txBox="1"/>
          <p:nvPr/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0">
            <a:extLst>
              <a:ext uri="{FF2B5EF4-FFF2-40B4-BE49-F238E27FC236}">
                <a16:creationId xmlns:a16="http://schemas.microsoft.com/office/drawing/2014/main" id="{C910B71E-CE01-69C8-22B5-DBA83B674E7D}"/>
              </a:ext>
            </a:extLst>
          </p:cNvPr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4" name="Google Shape;244;p20">
            <a:extLst>
              <a:ext uri="{FF2B5EF4-FFF2-40B4-BE49-F238E27FC236}">
                <a16:creationId xmlns:a16="http://schemas.microsoft.com/office/drawing/2014/main" id="{130EC5DE-D676-EC31-9347-442E82C63CEB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5" name="Google Shape;245;p20" descr="16 Imagen">
              <a:extLst>
                <a:ext uri="{FF2B5EF4-FFF2-40B4-BE49-F238E27FC236}">
                  <a16:creationId xmlns:a16="http://schemas.microsoft.com/office/drawing/2014/main" id="{BA146A2E-C0E1-2C09-4B12-95C16F6AF072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6" name="Google Shape;246;p20">
              <a:extLst>
                <a:ext uri="{FF2B5EF4-FFF2-40B4-BE49-F238E27FC236}">
                  <a16:creationId xmlns:a16="http://schemas.microsoft.com/office/drawing/2014/main" id="{B04A0207-5707-B122-E2E3-ED5E503A778E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247" name="Google Shape;247;p20">
            <a:extLst>
              <a:ext uri="{FF2B5EF4-FFF2-40B4-BE49-F238E27FC236}">
                <a16:creationId xmlns:a16="http://schemas.microsoft.com/office/drawing/2014/main" id="{907FB2FD-35AB-82F6-DD86-2B3D539C6202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FFFF00"/>
                </a:solidFill>
              </a:rPr>
              <a:t>El Plan de Invasión de Inglaterra</a:t>
            </a:r>
            <a:endParaRPr sz="28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20">
            <a:extLst>
              <a:ext uri="{FF2B5EF4-FFF2-40B4-BE49-F238E27FC236}">
                <a16:creationId xmlns:a16="http://schemas.microsoft.com/office/drawing/2014/main" id="{40D7DA58-D605-AD9B-100A-709A54FF3D1F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p20">
            <a:extLst>
              <a:ext uri="{FF2B5EF4-FFF2-40B4-BE49-F238E27FC236}">
                <a16:creationId xmlns:a16="http://schemas.microsoft.com/office/drawing/2014/main" id="{BA8EEF74-A35B-77EB-3DF6-8DC90570F603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Diagrama&#10;&#10;El contenido generado por IA puede ser incorrecto.">
            <a:extLst>
              <a:ext uri="{FF2B5EF4-FFF2-40B4-BE49-F238E27FC236}">
                <a16:creationId xmlns:a16="http://schemas.microsoft.com/office/drawing/2014/main" id="{39B01737-FB15-B02B-E5B5-430EAF0CE1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395" y="1606945"/>
            <a:ext cx="7606899" cy="429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00108"/>
      </p:ext>
    </p:extLst>
  </p:cSld>
  <p:clrMapOvr>
    <a:masterClrMapping/>
  </p:clrMapOvr>
  <p:transition spd="med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>
          <a:extLst>
            <a:ext uri="{FF2B5EF4-FFF2-40B4-BE49-F238E27FC236}">
              <a16:creationId xmlns:a16="http://schemas.microsoft.com/office/drawing/2014/main" id="{7232243D-48D1-2E05-491A-3D4C826CE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0">
            <a:extLst>
              <a:ext uri="{FF2B5EF4-FFF2-40B4-BE49-F238E27FC236}">
                <a16:creationId xmlns:a16="http://schemas.microsoft.com/office/drawing/2014/main" id="{119C92E2-C918-599E-E2BD-7385B3FD7C20}"/>
              </a:ext>
            </a:extLst>
          </p:cNvPr>
          <p:cNvSpPr/>
          <p:nvPr/>
        </p:nvSpPr>
        <p:spPr>
          <a:xfrm>
            <a:off x="323528" y="1556792"/>
            <a:ext cx="8385900" cy="4392600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600" u="sng" dirty="0">
                <a:solidFill>
                  <a:schemeClr val="dk1"/>
                </a:solidFill>
              </a:rPr>
              <a:t>Fracaso del plan: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s-MX" sz="3600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100" dirty="0">
                <a:solidFill>
                  <a:schemeClr val="dk1"/>
                </a:solidFill>
              </a:rPr>
              <a:t>Villeneuve regresó antes de tiempo y no logró atraer suficientes barcos británicos.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s-MX" sz="2100" dirty="0">
              <a:solidFill>
                <a:schemeClr val="dk1"/>
              </a:solidFill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Fue interceptado en la bat</a:t>
            </a:r>
            <a:r>
              <a:rPr lang="es-MX" sz="2100" dirty="0">
                <a:solidFill>
                  <a:schemeClr val="dk1"/>
                </a:solidFill>
              </a:rPr>
              <a:t>alla del cabo Finisterre.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s-MX" sz="2100" dirty="0">
              <a:solidFill>
                <a:schemeClr val="dk1"/>
              </a:solidFill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 refugio en Cádiz</a:t>
            </a:r>
            <a:r>
              <a:rPr lang="es-MX" sz="2100" dirty="0">
                <a:solidFill>
                  <a:schemeClr val="dk1"/>
                </a:solidFill>
              </a:rPr>
              <a:t>, frustrando la estrategia de Napoleón.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s-MX" sz="2100" dirty="0">
              <a:solidFill>
                <a:schemeClr val="dk1"/>
              </a:solidFill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1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batalla de trafalgar sell</a:t>
            </a:r>
            <a:r>
              <a:rPr lang="es-MX" sz="2100" dirty="0">
                <a:solidFill>
                  <a:schemeClr val="dk1"/>
                </a:solidFill>
              </a:rPr>
              <a:t>ó la derrota naval francesa.</a:t>
            </a:r>
            <a:endParaRPr sz="21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15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0">
            <a:extLst>
              <a:ext uri="{FF2B5EF4-FFF2-40B4-BE49-F238E27FC236}">
                <a16:creationId xmlns:a16="http://schemas.microsoft.com/office/drawing/2014/main" id="{E4AD859B-2449-297D-E376-03BD5F8E338D}"/>
              </a:ext>
            </a:extLst>
          </p:cNvPr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marR="0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</a:t>
            </a:r>
            <a:endParaRPr/>
          </a:p>
        </p:txBody>
      </p:sp>
      <p:sp>
        <p:nvSpPr>
          <p:cNvPr id="234" name="Google Shape;234;p20">
            <a:extLst>
              <a:ext uri="{FF2B5EF4-FFF2-40B4-BE49-F238E27FC236}">
                <a16:creationId xmlns:a16="http://schemas.microsoft.com/office/drawing/2014/main" id="{9FFF959B-9CDE-6AE0-2370-D1DB694B846D}"/>
              </a:ext>
            </a:extLst>
          </p:cNvPr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Introducción</a:t>
            </a:r>
            <a:endParaRPr/>
          </a:p>
        </p:txBody>
      </p:sp>
      <p:sp>
        <p:nvSpPr>
          <p:cNvPr id="235" name="Google Shape;235;p20">
            <a:extLst>
              <a:ext uri="{FF2B5EF4-FFF2-40B4-BE49-F238E27FC236}">
                <a16:creationId xmlns:a16="http://schemas.microsoft.com/office/drawing/2014/main" id="{1627BCB4-47C3-55AE-3A27-20B00024FCB7}"/>
              </a:ext>
            </a:extLst>
          </p:cNvPr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b="1">
                <a:solidFill>
                  <a:srgbClr val="FFFF00"/>
                </a:solidFill>
              </a:rPr>
              <a:t>Plan de Invasión</a:t>
            </a:r>
            <a:endParaRPr sz="14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20">
            <a:extLst>
              <a:ext uri="{FF2B5EF4-FFF2-40B4-BE49-F238E27FC236}">
                <a16:creationId xmlns:a16="http://schemas.microsoft.com/office/drawing/2014/main" id="{9AB95611-EC7C-4E4E-56B1-D00E278FC08F}"/>
              </a:ext>
            </a:extLst>
          </p:cNvPr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20" descr="16 Imagen">
            <a:extLst>
              <a:ext uri="{FF2B5EF4-FFF2-40B4-BE49-F238E27FC236}">
                <a16:creationId xmlns:a16="http://schemas.microsoft.com/office/drawing/2014/main" id="{8DC3A58B-A91D-52D3-AB4F-3CCB11E9DA9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0">
            <a:extLst>
              <a:ext uri="{FF2B5EF4-FFF2-40B4-BE49-F238E27FC236}">
                <a16:creationId xmlns:a16="http://schemas.microsoft.com/office/drawing/2014/main" id="{7B62D241-7C7F-CA7B-8866-2E016B04C1EB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9" name="Google Shape;239;p20" descr="Picture 2">
            <a:extLst>
              <a:ext uri="{FF2B5EF4-FFF2-40B4-BE49-F238E27FC236}">
                <a16:creationId xmlns:a16="http://schemas.microsoft.com/office/drawing/2014/main" id="{41F958DA-98CD-046D-91E7-CE87D33364B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0">
            <a:extLst>
              <a:ext uri="{FF2B5EF4-FFF2-40B4-BE49-F238E27FC236}">
                <a16:creationId xmlns:a16="http://schemas.microsoft.com/office/drawing/2014/main" id="{3C81F165-1F72-D483-868D-95B50D0ACBC3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20">
            <a:extLst>
              <a:ext uri="{FF2B5EF4-FFF2-40B4-BE49-F238E27FC236}">
                <a16:creationId xmlns:a16="http://schemas.microsoft.com/office/drawing/2014/main" id="{44F91600-6B57-63F5-DAD0-238D58FFFD5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9</a:t>
            </a:fld>
            <a:endParaRPr/>
          </a:p>
        </p:txBody>
      </p:sp>
      <p:sp>
        <p:nvSpPr>
          <p:cNvPr id="242" name="Google Shape;242;p20">
            <a:extLst>
              <a:ext uri="{FF2B5EF4-FFF2-40B4-BE49-F238E27FC236}">
                <a16:creationId xmlns:a16="http://schemas.microsoft.com/office/drawing/2014/main" id="{7797C029-FD5A-1B6A-E2F9-C4D13E3EFA57}"/>
              </a:ext>
            </a:extLst>
          </p:cNvPr>
          <p:cNvSpPr txBox="1"/>
          <p:nvPr/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0">
            <a:extLst>
              <a:ext uri="{FF2B5EF4-FFF2-40B4-BE49-F238E27FC236}">
                <a16:creationId xmlns:a16="http://schemas.microsoft.com/office/drawing/2014/main" id="{5124715C-8690-BBDB-9B14-BFB6CF084730}"/>
              </a:ext>
            </a:extLst>
          </p:cNvPr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4" name="Google Shape;244;p20">
            <a:extLst>
              <a:ext uri="{FF2B5EF4-FFF2-40B4-BE49-F238E27FC236}">
                <a16:creationId xmlns:a16="http://schemas.microsoft.com/office/drawing/2014/main" id="{101B4400-C61A-2D8B-D91A-B7FAEC632158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5" name="Google Shape;245;p20" descr="16 Imagen">
              <a:extLst>
                <a:ext uri="{FF2B5EF4-FFF2-40B4-BE49-F238E27FC236}">
                  <a16:creationId xmlns:a16="http://schemas.microsoft.com/office/drawing/2014/main" id="{754DC026-20C6-BAE8-4A46-400B6F9C6695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6" name="Google Shape;246;p20">
              <a:extLst>
                <a:ext uri="{FF2B5EF4-FFF2-40B4-BE49-F238E27FC236}">
                  <a16:creationId xmlns:a16="http://schemas.microsoft.com/office/drawing/2014/main" id="{90F7B014-2134-9F3F-4CF3-D5BF3089D3B6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247" name="Google Shape;247;p20">
            <a:extLst>
              <a:ext uri="{FF2B5EF4-FFF2-40B4-BE49-F238E27FC236}">
                <a16:creationId xmlns:a16="http://schemas.microsoft.com/office/drawing/2014/main" id="{533BDFF0-200B-3CCB-1AF5-4996CA190FD2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FFFF00"/>
                </a:solidFill>
              </a:rPr>
              <a:t>El Plan de Invasión de Inglaterra</a:t>
            </a:r>
            <a:endParaRPr sz="28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20">
            <a:extLst>
              <a:ext uri="{FF2B5EF4-FFF2-40B4-BE49-F238E27FC236}">
                <a16:creationId xmlns:a16="http://schemas.microsoft.com/office/drawing/2014/main" id="{9479B17D-92BB-4E15-24DC-85D6F71BFE4E}"/>
              </a:ext>
            </a:extLst>
          </p:cNvPr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p20">
            <a:extLst>
              <a:ext uri="{FF2B5EF4-FFF2-40B4-BE49-F238E27FC236}">
                <a16:creationId xmlns:a16="http://schemas.microsoft.com/office/drawing/2014/main" id="{61405A9E-C3D6-9DF8-968A-237FF5BFAE6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5396330"/>
      </p:ext>
    </p:extLst>
  </p:cSld>
  <p:clrMapOvr>
    <a:masterClrMapping/>
  </p:clrMapOvr>
  <p:transition spd="med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1"/>
          <p:cNvSpPr/>
          <p:nvPr/>
        </p:nvSpPr>
        <p:spPr>
          <a:xfrm>
            <a:off x="1655896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41325" marR="0" lvl="0" indent="-441325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1"/>
          <p:cNvSpPr/>
          <p:nvPr/>
        </p:nvSpPr>
        <p:spPr>
          <a:xfrm>
            <a:off x="-320" y="908720"/>
            <a:ext cx="1692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 sz="14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1"/>
          <p:cNvSpPr/>
          <p:nvPr/>
        </p:nvSpPr>
        <p:spPr>
          <a:xfrm>
            <a:off x="3600112" y="908720"/>
            <a:ext cx="198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1"/>
          <p:cNvSpPr/>
          <p:nvPr/>
        </p:nvSpPr>
        <p:spPr>
          <a:xfrm>
            <a:off x="55803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0" name="Google Shape;260;p21" descr="16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3018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21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2" name="Google Shape;262;p21" descr="Picture 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21"/>
          <p:cNvSpPr txBox="1">
            <a:spLocks noGrp="1"/>
          </p:cNvSpPr>
          <p:nvPr>
            <p:ph type="sldNum" idx="12"/>
          </p:nvPr>
        </p:nvSpPr>
        <p:spPr>
          <a:xfrm>
            <a:off x="8388424" y="6381328"/>
            <a:ext cx="693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10</a:t>
            </a:fld>
            <a:endParaRPr/>
          </a:p>
        </p:txBody>
      </p:sp>
      <p:sp>
        <p:nvSpPr>
          <p:cNvPr id="265" name="Google Shape;265;p21"/>
          <p:cNvSpPr txBox="1"/>
          <p:nvPr/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1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67" name="Google Shape;267;p21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68" name="Google Shape;268;p21" descr="16 Imagen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9" name="Google Shape;269;p21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sp>
        <p:nvSpPr>
          <p:cNvPr id="270" name="Google Shape;270;p2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800" b="1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Maniobra estratégica de Napoleón 1805</a:t>
            </a:r>
            <a:endParaRPr sz="2800" b="1" dirty="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21"/>
          <p:cNvSpPr/>
          <p:nvPr/>
        </p:nvSpPr>
        <p:spPr>
          <a:xfrm>
            <a:off x="7380512" y="908720"/>
            <a:ext cx="1800000" cy="432048"/>
          </a:xfrm>
          <a:prstGeom prst="rect">
            <a:avLst/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21"/>
          <p:cNvPicPr preferRelativeResize="0"/>
          <p:nvPr/>
        </p:nvPicPr>
        <p:blipFill rotWithShape="1">
          <a:blip r:embed="rId5">
            <a:alphaModFix/>
          </a:blip>
          <a:srcRect l="16730" t="16605" r="16729" b="16605"/>
          <a:stretch/>
        </p:blipFill>
        <p:spPr>
          <a:xfrm>
            <a:off x="8246493" y="-30713"/>
            <a:ext cx="993122" cy="1058400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21"/>
          <p:cNvSpPr txBox="1"/>
          <p:nvPr/>
        </p:nvSpPr>
        <p:spPr>
          <a:xfrm>
            <a:off x="539552" y="1736006"/>
            <a:ext cx="8363272" cy="623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BIBLIOGRAFÍA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F7BBF27-3FCA-F7C9-1AB3-02E056A7E1F1}"/>
              </a:ext>
            </a:extLst>
          </p:cNvPr>
          <p:cNvSpPr txBox="1"/>
          <p:nvPr/>
        </p:nvSpPr>
        <p:spPr>
          <a:xfrm>
            <a:off x="614289" y="2675106"/>
            <a:ext cx="65549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hlinkClick r:id="rId6"/>
              </a:rPr>
              <a:t>https://atenas-diariodeabordo.blogspot.com/2020/01/galdos-trafalgar-la-batalla.html</a:t>
            </a:r>
            <a:endParaRPr lang="es-CL" dirty="0"/>
          </a:p>
          <a:p>
            <a:endParaRPr lang="es-CL" dirty="0"/>
          </a:p>
          <a:p>
            <a:r>
              <a:rPr lang="es-CL" dirty="0">
                <a:hlinkClick r:id="rId7"/>
              </a:rPr>
              <a:t>https://www.abc.es/historia/abci-desquiciado-plan-napoleon-para-invadir-gran-bretana-desangro-armada-espanola-202001222330_noticia.html?ref=https%3A%2F%2Fwww.google.com%2F</a:t>
            </a:r>
            <a:endParaRPr lang="es-CL" dirty="0"/>
          </a:p>
          <a:p>
            <a:endParaRPr lang="es-CL" dirty="0"/>
          </a:p>
          <a:p>
            <a:r>
              <a:rPr lang="es-CL" dirty="0">
                <a:hlinkClick r:id="rId8"/>
              </a:rPr>
              <a:t>https://www.clarin.com/sociedad/descubren-secreto-napoleon-invadir-inglaterra_0_rktUiIgR.html</a:t>
            </a:r>
            <a:endParaRPr lang="es-CL" dirty="0"/>
          </a:p>
          <a:p>
            <a:endParaRPr lang="es-CL" dirty="0"/>
          </a:p>
          <a:p>
            <a:r>
              <a:rPr lang="es-CL" dirty="0">
                <a:hlinkClick r:id="rId9"/>
              </a:rPr>
              <a:t>https://xaviercadalso.lavozdelsocio.com/el-desquiciado-plan-de-napoleon-para-invadir-gran-bretana-que-desangro-a-la-armada-espanola/</a:t>
            </a:r>
            <a:endParaRPr lang="es-CL" dirty="0"/>
          </a:p>
          <a:p>
            <a:endParaRPr lang="es-CL" dirty="0"/>
          </a:p>
          <a:p>
            <a:endParaRPr lang="es-CL" dirty="0"/>
          </a:p>
        </p:txBody>
      </p:sp>
    </p:spTree>
  </p:cSld>
  <p:clrMapOvr>
    <a:masterClrMapping/>
  </p:clrMapOvr>
  <p:transition spd="med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2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¿Preguntas?</a:t>
            </a:r>
            <a:endParaRPr/>
          </a:p>
        </p:txBody>
      </p:sp>
      <p:sp>
        <p:nvSpPr>
          <p:cNvPr id="280" name="Google Shape;280;p22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rgbClr val="B7CCE4">
              <a:alpha val="49803"/>
            </a:srgbClr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rgbClr val="00336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1" name="Google Shape;281;p22" descr="31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252" y="350171"/>
            <a:ext cx="9145252" cy="887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2" descr="16 Imag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2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2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Armada de Chile</a:t>
            </a:r>
            <a:endParaRPr sz="28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5" name="Google Shape;285;p22" descr="Picture 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22"/>
          <p:cNvSpPr txBox="1">
            <a:spLocks noGrp="1"/>
          </p:cNvSpPr>
          <p:nvPr>
            <p:ph type="sldNum" idx="12"/>
          </p:nvPr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>
                <a:solidFill>
                  <a:schemeClr val="lt1"/>
                </a:solidFill>
              </a:rPr>
              <a:t>11</a:t>
            </a:fld>
            <a:endParaRPr sz="1600">
              <a:solidFill>
                <a:schemeClr val="lt1"/>
              </a:solidFill>
            </a:endParaRPr>
          </a:p>
        </p:txBody>
      </p:sp>
      <p:sp>
        <p:nvSpPr>
          <p:cNvPr id="287" name="Google Shape;287;p22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88" name="Google Shape;288;p22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89" name="Google Shape;289;p22" descr="16 Imagen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0" name="Google Shape;290;p22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pic>
        <p:nvPicPr>
          <p:cNvPr id="291" name="Google Shape;291;p22"/>
          <p:cNvPicPr preferRelativeResize="0"/>
          <p:nvPr/>
        </p:nvPicPr>
        <p:blipFill rotWithShape="1">
          <a:blip r:embed="rId6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lt1">
              <a:alpha val="66666"/>
            </a:schemeClr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dirty="0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FIN DE LA PRESENTACIÓN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b="1" dirty="0">
              <a:solidFill>
                <a:srgbClr val="24406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dirty="0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Muchas Gracias</a:t>
            </a:r>
            <a:endParaRPr sz="2800" b="1" dirty="0">
              <a:solidFill>
                <a:srgbClr val="24406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23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rgbClr val="B7CCE4">
              <a:alpha val="49803"/>
            </a:srgbClr>
          </a:solidFill>
          <a:ln>
            <a:noFill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rgbClr val="00336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9" name="Google Shape;299;p23" descr="31 Image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252" y="350171"/>
            <a:ext cx="9145252" cy="887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23" descr="16 Image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83530" cy="889285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23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23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Armada de Chile</a:t>
            </a:r>
            <a:endParaRPr sz="2800" b="1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3" name="Google Shape;303;p23" descr="Picture 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787522" cy="1010654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23"/>
          <p:cNvSpPr txBox="1">
            <a:spLocks noGrp="1"/>
          </p:cNvSpPr>
          <p:nvPr>
            <p:ph type="sldNum" idx="12"/>
          </p:nvPr>
        </p:nvSpPr>
        <p:spPr>
          <a:xfrm>
            <a:off x="6902896" y="6520259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600">
                <a:solidFill>
                  <a:schemeClr val="lt1"/>
                </a:solidFill>
              </a:rPr>
              <a:t>12</a:t>
            </a:fld>
            <a:endParaRPr sz="1600">
              <a:solidFill>
                <a:schemeClr val="lt1"/>
              </a:solidFill>
            </a:endParaRPr>
          </a:p>
        </p:txBody>
      </p:sp>
      <p:sp>
        <p:nvSpPr>
          <p:cNvPr id="305" name="Google Shape;305;p23"/>
          <p:cNvSpPr/>
          <p:nvPr/>
        </p:nvSpPr>
        <p:spPr>
          <a:xfrm rot="10800000" flipH="1">
            <a:off x="0" y="6286787"/>
            <a:ext cx="9129858" cy="4572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06" name="Google Shape;306;p23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307" name="Google Shape;307;p23" descr="16 Imagen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0" y="2756"/>
              <a:ext cx="12407683" cy="9007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8" name="Google Shape;308;p23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spAutoFit/>
            </a:bodyPr>
            <a:lstStyle/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P A T R I O T I S M O</a:t>
              </a:r>
              <a:endParaRPr/>
            </a:p>
            <a:p>
              <a:pPr marL="0" marR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100" b="1">
                  <a:solidFill>
                    <a:schemeClr val="lt1"/>
                  </a:solidFill>
                  <a:latin typeface="Century"/>
                  <a:ea typeface="Century"/>
                  <a:cs typeface="Century"/>
                  <a:sym typeface="Century"/>
                </a:rPr>
                <a:t>HONOR		LEALTAD		         VALENTÍA	         INTEGRIDAD		  DEBER</a:t>
              </a:r>
              <a:endParaRPr/>
            </a:p>
          </p:txBody>
        </p:sp>
      </p:grpSp>
      <p:pic>
        <p:nvPicPr>
          <p:cNvPr id="309" name="Google Shape;309;p23"/>
          <p:cNvPicPr preferRelativeResize="0"/>
          <p:nvPr/>
        </p:nvPicPr>
        <p:blipFill rotWithShape="1">
          <a:blip r:embed="rId6">
            <a:alphaModFix/>
          </a:blip>
          <a:srcRect l="16730" t="16605" r="16729" b="16605"/>
          <a:stretch/>
        </p:blipFill>
        <p:spPr>
          <a:xfrm>
            <a:off x="8170643" y="0"/>
            <a:ext cx="993122" cy="105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1026</Words>
  <Application>Microsoft Office PowerPoint</Application>
  <PresentationFormat>Presentación en pantalla (4:3)</PresentationFormat>
  <Paragraphs>188</Paragraphs>
  <Slides>12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Century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nicolas medina</dc:creator>
  <cp:lastModifiedBy>nicolas medina</cp:lastModifiedBy>
  <cp:revision>4</cp:revision>
  <dcterms:modified xsi:type="dcterms:W3CDTF">2025-03-11T02:21:12Z</dcterms:modified>
</cp:coreProperties>
</file>