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7" r:id="rId2"/>
  </p:sldMasterIdLst>
  <p:notesMasterIdLst>
    <p:notesMasterId r:id="rId4"/>
  </p:notesMasterIdLst>
  <p:sldIdLst>
    <p:sldId id="281" r:id="rId3"/>
  </p:sldIdLst>
  <p:sldSz cx="9144000" cy="6858000" type="screen4x3"/>
  <p:notesSz cx="7010400" cy="9296400"/>
  <p:defaultTextStyle>
    <a:defPPr>
      <a:defRPr lang="es-CL"/>
    </a:defPPr>
    <a:lvl1pPr algn="l" rtl="0" fontAlgn="base">
      <a:spcBef>
        <a:spcPct val="0"/>
      </a:spcBef>
      <a:spcAft>
        <a:spcPct val="0"/>
      </a:spcAft>
      <a:buFont typeface="Wingdings" pitchFamily="2" charset="2"/>
      <a:buChar char="ü"/>
      <a:defRPr b="1" kern="1200">
        <a:solidFill>
          <a:srgbClr val="0000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buFont typeface="Wingdings" pitchFamily="2" charset="2"/>
      <a:buChar char="ü"/>
      <a:defRPr b="1" kern="1200">
        <a:solidFill>
          <a:srgbClr val="0000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buFont typeface="Wingdings" pitchFamily="2" charset="2"/>
      <a:buChar char="ü"/>
      <a:defRPr b="1" kern="1200">
        <a:solidFill>
          <a:srgbClr val="0000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buFont typeface="Wingdings" pitchFamily="2" charset="2"/>
      <a:buChar char="ü"/>
      <a:defRPr b="1" kern="1200">
        <a:solidFill>
          <a:srgbClr val="0000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buFont typeface="Wingdings" pitchFamily="2" charset="2"/>
      <a:buChar char="ü"/>
      <a:defRPr b="1" kern="1200">
        <a:solidFill>
          <a:srgbClr val="0000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602" autoAdjust="0"/>
    <p:restoredTop sz="86430" autoAdjust="0"/>
  </p:normalViewPr>
  <p:slideViewPr>
    <p:cSldViewPr showGuides="1">
      <p:cViewPr>
        <p:scale>
          <a:sx n="100" d="100"/>
          <a:sy n="100" d="100"/>
        </p:scale>
        <p:origin x="-808" y="1388"/>
      </p:cViewPr>
      <p:guideLst>
        <p:guide orient="horz" pos="2160"/>
        <p:guide pos="288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27CB168-3022-4B0D-8A83-6F39F4619A30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BBA24558-538F-4F0C-A23F-5D847A8C8B3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4340" name="3 Marcador de número de diapositiva"/>
          <p:cNvSpPr txBox="1">
            <a:spLocks noGrp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77" tIns="46589" rIns="93177" bIns="46589" anchor="b"/>
          <a:lstStyle/>
          <a:p>
            <a:pPr algn="r">
              <a:buFontTx/>
              <a:buNone/>
            </a:pPr>
            <a:fld id="{DB42908E-FCE9-452F-9C05-BA042314FA3E}" type="slidenum">
              <a:rPr lang="es-CL" sz="1200" b="0">
                <a:solidFill>
                  <a:schemeClr val="tx1"/>
                </a:solidFill>
                <a:latin typeface="Calibri" pitchFamily="34" charset="0"/>
              </a:rPr>
              <a:pPr algn="r">
                <a:buFontTx/>
                <a:buNone/>
              </a:pPr>
              <a:t>1</a:t>
            </a:fld>
            <a:endParaRPr lang="es-CL" sz="1200" b="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D0A8D-C0BA-43EB-82CC-0F5F07E5403B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FC730-EE98-494D-8763-BAAD755F67B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45866-A542-419A-93CD-14F0C74E3E0E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6C7C2-E3F0-4710-825F-5E7BA77F993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816D8-7939-48B1-B0DB-29644ED8BA37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3878B-436F-48DF-AA23-13ED3936B80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5D636-A038-4394-A8C4-0EB405A92180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44EDA-F561-44F3-8C2C-EDF17B2A48C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7C899-CEC8-408F-89E5-015041322362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F487B-8B60-4D0C-96A0-C881DAFB3CC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F67FD-75B1-4652-93FC-A4C55E3EF8FA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4A0AA-0625-48BA-ADC4-FAD65B7C4FE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D01A2-C0D6-40DD-B3AD-0FB1DDADB459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C01C3-2440-4840-B7F9-CCD210B62BD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6FE4-4636-49E9-9171-134F33DA56CB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B82C9-10CC-4F1C-8D62-3510B6658DD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29FB9-2A08-465E-BCC8-98DA0D67A7E3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A0659-F2A1-446E-8BB4-485BE036ADF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63644-0682-497C-A18B-9E891278898A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E4115-8220-41AC-82AA-040E9E53AEC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4CA8F-6F32-44B0-8D39-7162C6DE2B2C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B9E6C-11F6-455B-B61E-19D283D1A52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Triángulo rectángulo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grpSp>
        <p:nvGrpSpPr>
          <p:cNvPr id="5" name="7 Grupo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6 Forma libre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0">
                <a:solidFill>
                  <a:schemeClr val="tx1"/>
                </a:solidFill>
                <a:latin typeface="+mn-lt"/>
                <a:cs typeface="+mn-cs"/>
              </a:endParaRPr>
            </a:p>
          </p:txBody>
        </p:sp>
        <p:sp>
          <p:nvSpPr>
            <p:cNvPr id="7" name="7 Forma libre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0">
                <a:solidFill>
                  <a:schemeClr val="tx1"/>
                </a:solidFill>
                <a:latin typeface="+mn-lt"/>
                <a:cs typeface="+mn-cs"/>
              </a:endParaRPr>
            </a:p>
          </p:txBody>
        </p:sp>
        <p:sp>
          <p:nvSpPr>
            <p:cNvPr id="8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0"/>
            </a:p>
          </p:txBody>
        </p:sp>
        <p:cxnSp>
          <p:nvCxnSpPr>
            <p:cNvPr id="10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1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507B541-A7C0-45A6-A762-59E6A6713CCC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12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3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DBC9B6-0AF9-4B3D-9FA4-315E6651D7B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5" name="4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6" name="5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cxnSp>
        <p:nvCxnSpPr>
          <p:cNvPr id="7" name="6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6 Cheurón"/>
          <p:cNvSpPr/>
          <p:nvPr/>
        </p:nvSpPr>
        <p:spPr>
          <a:xfrm>
            <a:off x="3638550" y="3005138"/>
            <a:ext cx="1809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sp>
        <p:nvSpPr>
          <p:cNvPr id="9" name="7 Cheurón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6A77E9F-6C5A-421C-BA81-2B3BB6FA3440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11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2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3B330CE-3B59-4793-9148-8002685DABE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D5BDA-221E-49C6-B7EF-930772DA9659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054B9-C2C8-4089-ABB1-31667DD783F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6E956-EF00-4B4D-A912-0D10BA6403D5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28DCE-9657-4288-BD1B-72F078DDFD0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Forma libre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6" name="8 Forma libre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>
              <a:solidFill>
                <a:schemeClr val="tx1"/>
              </a:solidFill>
              <a:latin typeface="+mn-lt"/>
              <a:cs typeface="+mn-cs"/>
            </a:endParaRPr>
          </a:p>
        </p:txBody>
      </p:sp>
      <p:sp>
        <p:nvSpPr>
          <p:cNvPr id="7" name="6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cxnSp>
        <p:nvCxnSpPr>
          <p:cNvPr id="8" name="7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Cheurón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sp>
        <p:nvSpPr>
          <p:cNvPr id="10" name="9 Cheurón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US" b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30BA3E2-74B2-4976-A1B3-28C472A4535A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12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13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8CA293C-94FA-440D-BFAA-F50D667BBDF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4BFA2E91-757C-4B94-9994-37DAA1E2BC77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5BBB290F-7FD2-4E01-8002-0D9B78D6B68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051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23" name="4 Marcador de fecha"/>
          <p:cNvSpPr>
            <a:spLocks noGrp="1"/>
          </p:cNvSpPr>
          <p:nvPr>
            <p:ph type="dt" sz="half" idx="2"/>
          </p:nvPr>
        </p:nvSpPr>
        <p:spPr>
          <a:xfrm>
            <a:off x="6729413" y="6408738"/>
            <a:ext cx="19177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buFontTx/>
              <a:buNone/>
              <a:defRPr sz="10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7A60944-B581-4274-BB25-FA86E8D8D670}" type="datetimeFigureOut">
              <a:rPr lang="es-CL"/>
              <a:pPr>
                <a:defRPr/>
              </a:pPr>
              <a:t>29-04-2020</a:t>
            </a:fld>
            <a:endParaRPr lang="es-CL"/>
          </a:p>
        </p:txBody>
      </p:sp>
      <p:sp>
        <p:nvSpPr>
          <p:cNvPr id="24" name="5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0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CL"/>
          </a:p>
        </p:txBody>
      </p:sp>
      <p:sp>
        <p:nvSpPr>
          <p:cNvPr id="25" name="6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000" b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09471E7-D994-47A0-9796-714A9F2541A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697" r:id="rId3"/>
    <p:sldLayoutId id="2147483698" r:id="rId4"/>
    <p:sldLayoutId id="2147483701" r:id="rId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PASO SHOAL (DIDÁCTICO 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702" y="285728"/>
            <a:ext cx="6477000" cy="6400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50825" y="69827"/>
            <a:ext cx="865188" cy="14446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6924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s-CL" sz="1200" dirty="0">
                <a:solidFill>
                  <a:schemeClr val="tx1"/>
                </a:solidFill>
                <a:latin typeface="Calibri" pitchFamily="34" charset="0"/>
              </a:rPr>
              <a:t>Nº 11112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6572264" y="71414"/>
            <a:ext cx="2428924" cy="5693866"/>
          </a:xfrm>
          <a:prstGeom prst="rect">
            <a:avLst/>
          </a:prstGeom>
          <a:gradFill rotWithShape="1">
            <a:gsLst>
              <a:gs pos="0">
                <a:srgbClr val="9EEAFF"/>
              </a:gs>
              <a:gs pos="35001">
                <a:srgbClr val="BBEFFF"/>
              </a:gs>
              <a:gs pos="100000">
                <a:srgbClr val="E4F9FF"/>
              </a:gs>
            </a:gsLst>
            <a:lin ang="16200000" scaled="1"/>
          </a:gradFill>
          <a:ln w="19050" algn="ctr">
            <a:solidFill>
              <a:srgbClr val="C00000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marL="93663" marR="0" lvl="0" indent="-93663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3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SITUACIÓN</a:t>
            </a:r>
            <a:endParaRPr kumimoji="0" lang="es-CL" sz="13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93663" marR="0" lvl="0" indent="-93663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Proviniendo desde el </a:t>
            </a:r>
            <a:r>
              <a:rPr kumimoji="0" lang="es-CL" sz="130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S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navegando por el 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P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aso </a:t>
            </a:r>
            <a:r>
              <a:rPr kumimoji="0" lang="es-CL" sz="13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Shoal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,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con RV = 322°  y proa a la baliza </a:t>
            </a:r>
            <a:r>
              <a:rPr kumimoji="0" lang="es-CL" sz="13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Ites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. Evans. Próximo </a:t>
            </a: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a llegar a la </a:t>
            </a:r>
            <a:r>
              <a:rPr lang="es-CL" sz="1300" b="0" kern="0" dirty="0">
                <a:latin typeface="Calibri" pitchFamily="34" charset="0"/>
              </a:rPr>
              <a:t>cuadra la </a:t>
            </a:r>
            <a:r>
              <a:rPr lang="es-CL" sz="1300" b="0" kern="0" dirty="0" smtClean="0">
                <a:latin typeface="Calibri" pitchFamily="34" charset="0"/>
              </a:rPr>
              <a:t>de </a:t>
            </a:r>
            <a:r>
              <a:rPr lang="es-CL" sz="1300" b="0" kern="0" dirty="0">
                <a:latin typeface="Calibri" pitchFamily="34" charset="0"/>
              </a:rPr>
              <a:t>la baliza luminosa Isla </a:t>
            </a:r>
            <a:r>
              <a:rPr lang="es-CL" sz="1300" b="0" kern="0" dirty="0" err="1">
                <a:latin typeface="Calibri" pitchFamily="34" charset="0"/>
              </a:rPr>
              <a:t>Shoal</a:t>
            </a:r>
            <a:r>
              <a:rPr lang="es-CL" sz="1300" b="0" kern="0" dirty="0">
                <a:latin typeface="Calibri" pitchFamily="34" charset="0"/>
              </a:rPr>
              <a:t>, </a:t>
            </a:r>
            <a:r>
              <a:rPr lang="es-CL" sz="1300" b="0" kern="0" dirty="0" smtClean="0">
                <a:latin typeface="Calibri" pitchFamily="34" charset="0"/>
              </a:rPr>
              <a:t>debe caer </a:t>
            </a:r>
            <a:r>
              <a:rPr lang="es-CL" sz="1300" b="0" kern="0" dirty="0">
                <a:latin typeface="Calibri" pitchFamily="34" charset="0"/>
              </a:rPr>
              <a:t>a estribor </a:t>
            </a:r>
            <a:r>
              <a:rPr lang="es-CL" sz="1300" b="0" kern="0" dirty="0" smtClean="0">
                <a:latin typeface="Calibri" pitchFamily="34" charset="0"/>
              </a:rPr>
              <a:t>hasta </a:t>
            </a:r>
            <a:r>
              <a:rPr lang="es-CL" sz="1300" b="0" kern="0" dirty="0">
                <a:latin typeface="Calibri" pitchFamily="34" charset="0"/>
              </a:rPr>
              <a:t>el </a:t>
            </a:r>
            <a:r>
              <a:rPr lang="es-CL" sz="1300" b="0" kern="0" dirty="0" smtClean="0">
                <a:latin typeface="Calibri" pitchFamily="34" charset="0"/>
              </a:rPr>
              <a:t>RV = </a:t>
            </a:r>
            <a:r>
              <a:rPr lang="es-CL" sz="1300" b="0" kern="0" dirty="0">
                <a:latin typeface="Calibri" pitchFamily="34" charset="0"/>
              </a:rPr>
              <a:t>045</a:t>
            </a:r>
            <a:r>
              <a:rPr lang="es-CL" sz="1300" b="0" kern="0" dirty="0" smtClean="0">
                <a:latin typeface="Calibri" pitchFamily="34" charset="0"/>
              </a:rPr>
              <a:t>°, proa a la baliza de la Isla Simpson.</a:t>
            </a:r>
          </a:p>
          <a:p>
            <a:pPr marL="180975" indent="-180975" algn="just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es-CL" sz="13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Como usted 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ya domina el cálculo de la Distancia al Nuevo Rumbo (</a:t>
            </a:r>
            <a:r>
              <a:rPr kumimoji="0" lang="es-CL" sz="13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DNR</a:t>
            </a:r>
            <a:r>
              <a:rPr kumimoji="0" lang="es-CL" sz="13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), su 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Comandante le pide:</a:t>
            </a: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endParaRPr kumimoji="0" lang="es-CL" sz="13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361950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Demarcación de caída a la baliza Isla </a:t>
            </a:r>
            <a:r>
              <a:rPr kumimoji="0" lang="es-CL" sz="13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Shoal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.</a:t>
            </a:r>
          </a:p>
          <a:p>
            <a:pPr marL="361950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Distancia de caída al </a:t>
            </a:r>
            <a:r>
              <a:rPr kumimoji="0" lang="es-CL" sz="13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Ite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. Evans por la proa.</a:t>
            </a:r>
            <a:endParaRPr kumimoji="0" lang="es-CL" sz="13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s-CL" sz="13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De las Curvas Evolutivas de su buque, obtiene los siguientes datos:</a:t>
            </a: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3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itchFamily="34" charset="0"/>
            </a:endParaRPr>
          </a:p>
          <a:p>
            <a:pPr marL="180975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>
                <a:tab pos="896938" algn="l"/>
              </a:tabLst>
              <a:defRPr/>
            </a:pP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es-CL" sz="13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Avance	: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</a:rPr>
              <a:t> 600 yardas</a:t>
            </a:r>
          </a:p>
          <a:p>
            <a:pPr marL="180975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 </a:t>
            </a:r>
            <a:r>
              <a:rPr kumimoji="0" lang="es-CL" sz="13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Traslación: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</a:rPr>
              <a:t> 400 yardas</a:t>
            </a:r>
            <a:endParaRPr kumimoji="0" lang="es-CL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500826" y="5786454"/>
            <a:ext cx="2571736" cy="892552"/>
          </a:xfrm>
          <a:prstGeom prst="rect">
            <a:avLst/>
          </a:prstGeom>
          <a:solidFill>
            <a:srgbClr val="FFFF00"/>
          </a:solidFill>
          <a:ln w="28575">
            <a:solidFill>
              <a:srgbClr val="002060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marL="0" marR="0" lvl="0" indent="17780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3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RESPUESTA</a:t>
            </a:r>
          </a:p>
          <a:p>
            <a:pPr marL="361950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/>
              <a:defRPr/>
            </a:pPr>
            <a:endParaRPr kumimoji="0" lang="es-CL" sz="13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/>
            </a:endParaRP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/>
              <a:defRPr/>
            </a:pP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/>
              </a:rPr>
              <a:t>Demarcación </a:t>
            </a: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/>
              </a:rPr>
              <a:t>de caída 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/>
              </a:rPr>
              <a:t> = </a:t>
            </a:r>
            <a:endParaRPr kumimoji="0" lang="es-CL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+mn-ea"/>
              <a:cs typeface="Arial"/>
            </a:endParaRPr>
          </a:p>
          <a:p>
            <a:pPr marL="180975" marR="0" lvl="0" indent="-18097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alibri" pitchFamily="34" charset="0"/>
              <a:buChar char="−"/>
              <a:tabLst>
                <a:tab pos="180975" algn="l"/>
              </a:tabLst>
              <a:defRPr/>
            </a:pPr>
            <a:r>
              <a:rPr kumimoji="0" lang="es-CL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/>
              </a:rPr>
              <a:t>Distancia de caída </a:t>
            </a:r>
            <a:r>
              <a:rPr kumimoji="0" lang="es-CL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+mn-ea"/>
                <a:cs typeface="Arial"/>
              </a:rPr>
              <a:t>= </a:t>
            </a:r>
            <a:endParaRPr kumimoji="0" lang="es-CL" sz="13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25385" y="346610"/>
            <a:ext cx="3417921" cy="653498"/>
          </a:xfrm>
          <a:prstGeom prst="rect">
            <a:avLst/>
          </a:prstGeom>
          <a:gradFill>
            <a:gsLst>
              <a:gs pos="0">
                <a:schemeClr val="accent6">
                  <a:tint val="50000"/>
                  <a:satMod val="300000"/>
                  <a:alpha val="24000"/>
                </a:schemeClr>
              </a:gs>
              <a:gs pos="35000">
                <a:schemeClr val="accent6">
                  <a:tint val="37000"/>
                  <a:satMod val="300000"/>
                </a:schemeClr>
              </a:gs>
              <a:gs pos="100000">
                <a:schemeClr val="accent6">
                  <a:tint val="15000"/>
                  <a:satMod val="350000"/>
                </a:schemeClr>
              </a:gs>
            </a:gsLst>
          </a:gra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buNone/>
              <a:defRPr/>
            </a:pPr>
            <a:r>
              <a:rPr lang="es-CL" sz="1600" b="1" u="sng" dirty="0">
                <a:solidFill>
                  <a:schemeClr val="tx1"/>
                </a:solidFill>
              </a:rPr>
              <a:t>DISTANCIA AL NUEVO RUMBO</a:t>
            </a:r>
          </a:p>
          <a:p>
            <a:pPr algn="ctr">
              <a:buNone/>
              <a:defRPr/>
            </a:pPr>
            <a:r>
              <a:rPr lang="es-CL" sz="1600" b="1" dirty="0" smtClean="0">
                <a:solidFill>
                  <a:schemeClr val="tx1"/>
                </a:solidFill>
              </a:rPr>
              <a:t>(TAREA)</a:t>
            </a:r>
            <a:endParaRPr lang="es-CL" sz="1600" b="1" dirty="0">
              <a:solidFill>
                <a:schemeClr val="tx1"/>
              </a:solidFill>
            </a:endParaRPr>
          </a:p>
        </p:txBody>
      </p:sp>
      <p:grpSp>
        <p:nvGrpSpPr>
          <p:cNvPr id="29" name="Group 265"/>
          <p:cNvGrpSpPr>
            <a:grpSpLocks/>
          </p:cNvGrpSpPr>
          <p:nvPr/>
        </p:nvGrpSpPr>
        <p:grpSpPr bwMode="auto">
          <a:xfrm flipH="1">
            <a:off x="3428992" y="1310962"/>
            <a:ext cx="66994" cy="189212"/>
            <a:chOff x="2016" y="2160"/>
            <a:chExt cx="528" cy="1488"/>
          </a:xfrm>
        </p:grpSpPr>
        <p:sp>
          <p:nvSpPr>
            <p:cNvPr id="30" name="Rectangle 266"/>
            <p:cNvSpPr>
              <a:spLocks noChangeArrowheads="1"/>
            </p:cNvSpPr>
            <p:nvPr/>
          </p:nvSpPr>
          <p:spPr bwMode="auto">
            <a:xfrm>
              <a:off x="2112" y="2208"/>
              <a:ext cx="336" cy="139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1" name="Rectangle 267"/>
            <p:cNvSpPr>
              <a:spLocks noChangeArrowheads="1"/>
            </p:cNvSpPr>
            <p:nvPr/>
          </p:nvSpPr>
          <p:spPr bwMode="auto">
            <a:xfrm>
              <a:off x="2112" y="2352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2" name="Rectangle 268"/>
            <p:cNvSpPr>
              <a:spLocks noChangeArrowheads="1"/>
            </p:cNvSpPr>
            <p:nvPr/>
          </p:nvSpPr>
          <p:spPr bwMode="auto">
            <a:xfrm>
              <a:off x="2112" y="2496"/>
              <a:ext cx="96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3" name="Rectangle 269"/>
            <p:cNvSpPr>
              <a:spLocks noChangeArrowheads="1"/>
            </p:cNvSpPr>
            <p:nvPr/>
          </p:nvSpPr>
          <p:spPr bwMode="auto">
            <a:xfrm>
              <a:off x="2208" y="2496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4" name="Rectangle 270"/>
            <p:cNvSpPr>
              <a:spLocks noChangeArrowheads="1"/>
            </p:cNvSpPr>
            <p:nvPr/>
          </p:nvSpPr>
          <p:spPr bwMode="auto">
            <a:xfrm>
              <a:off x="2112" y="2640"/>
              <a:ext cx="240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5" name="Rectangle 271"/>
            <p:cNvSpPr>
              <a:spLocks noChangeArrowheads="1"/>
            </p:cNvSpPr>
            <p:nvPr/>
          </p:nvSpPr>
          <p:spPr bwMode="auto">
            <a:xfrm>
              <a:off x="2112" y="2928"/>
              <a:ext cx="240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6" name="Rectangle 272"/>
            <p:cNvSpPr>
              <a:spLocks noChangeArrowheads="1"/>
            </p:cNvSpPr>
            <p:nvPr/>
          </p:nvSpPr>
          <p:spPr bwMode="auto">
            <a:xfrm>
              <a:off x="2112" y="3216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7" name="Rectangle 273"/>
            <p:cNvSpPr>
              <a:spLocks noChangeArrowheads="1"/>
            </p:cNvSpPr>
            <p:nvPr/>
          </p:nvSpPr>
          <p:spPr bwMode="auto">
            <a:xfrm>
              <a:off x="2208" y="2784"/>
              <a:ext cx="240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8" name="Rectangle 274"/>
            <p:cNvSpPr>
              <a:spLocks noChangeArrowheads="1"/>
            </p:cNvSpPr>
            <p:nvPr/>
          </p:nvSpPr>
          <p:spPr bwMode="auto">
            <a:xfrm>
              <a:off x="2208" y="3072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39" name="Rectangle 275"/>
            <p:cNvSpPr>
              <a:spLocks noChangeArrowheads="1"/>
            </p:cNvSpPr>
            <p:nvPr/>
          </p:nvSpPr>
          <p:spPr bwMode="auto">
            <a:xfrm>
              <a:off x="2208" y="3360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0" name="Rectangle 276"/>
            <p:cNvSpPr>
              <a:spLocks noChangeArrowheads="1"/>
            </p:cNvSpPr>
            <p:nvPr/>
          </p:nvSpPr>
          <p:spPr bwMode="auto">
            <a:xfrm>
              <a:off x="2208" y="2208"/>
              <a:ext cx="240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1" name="Rectangle 277"/>
            <p:cNvSpPr>
              <a:spLocks noChangeArrowheads="1"/>
            </p:cNvSpPr>
            <p:nvPr/>
          </p:nvSpPr>
          <p:spPr bwMode="auto">
            <a:xfrm>
              <a:off x="2352" y="2352"/>
              <a:ext cx="96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2" name="Rectangle 278"/>
            <p:cNvSpPr>
              <a:spLocks noChangeArrowheads="1"/>
            </p:cNvSpPr>
            <p:nvPr/>
          </p:nvSpPr>
          <p:spPr bwMode="auto">
            <a:xfrm>
              <a:off x="2352" y="2640"/>
              <a:ext cx="96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3" name="Rectangle 279"/>
            <p:cNvSpPr>
              <a:spLocks noChangeArrowheads="1"/>
            </p:cNvSpPr>
            <p:nvPr/>
          </p:nvSpPr>
          <p:spPr bwMode="auto">
            <a:xfrm>
              <a:off x="2352" y="2928"/>
              <a:ext cx="96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4" name="Rectangle 280"/>
            <p:cNvSpPr>
              <a:spLocks noChangeArrowheads="1"/>
            </p:cNvSpPr>
            <p:nvPr/>
          </p:nvSpPr>
          <p:spPr bwMode="auto">
            <a:xfrm>
              <a:off x="2352" y="3216"/>
              <a:ext cx="96" cy="14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GB">
                <a:latin typeface="Calibri" pitchFamily="34" charset="0"/>
              </a:endParaRPr>
            </a:p>
          </p:txBody>
        </p:sp>
        <p:sp>
          <p:nvSpPr>
            <p:cNvPr id="45" name="AutoShape 281"/>
            <p:cNvSpPr>
              <a:spLocks noChangeArrowheads="1"/>
            </p:cNvSpPr>
            <p:nvPr/>
          </p:nvSpPr>
          <p:spPr bwMode="auto">
            <a:xfrm rot="-5400000">
              <a:off x="2184" y="3288"/>
              <a:ext cx="192" cy="528"/>
            </a:xfrm>
            <a:prstGeom prst="flowChartDelay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6" name="Rectangle 282"/>
            <p:cNvSpPr>
              <a:spLocks noChangeArrowheads="1"/>
            </p:cNvSpPr>
            <p:nvPr/>
          </p:nvSpPr>
          <p:spPr bwMode="auto">
            <a:xfrm>
              <a:off x="2160" y="2160"/>
              <a:ext cx="240" cy="48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  <p:sp>
          <p:nvSpPr>
            <p:cNvPr id="47" name="Rectangle 283"/>
            <p:cNvSpPr>
              <a:spLocks noChangeArrowheads="1"/>
            </p:cNvSpPr>
            <p:nvPr/>
          </p:nvSpPr>
          <p:spPr bwMode="auto">
            <a:xfrm>
              <a:off x="2112" y="2784"/>
              <a:ext cx="96" cy="144"/>
            </a:xfrm>
            <a:prstGeom prst="rect">
              <a:avLst/>
            </a:prstGeom>
            <a:solidFill>
              <a:srgbClr val="FF0000"/>
            </a:solidFill>
            <a:ln w="63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urrencia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1_Concurrencia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2210</TotalTime>
  <Words>134</Words>
  <Application>Microsoft Office PowerPoint</Application>
  <PresentationFormat>Presentación en pantalla (4:3)</PresentationFormat>
  <Paragraphs>21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</vt:i4>
      </vt:variant>
    </vt:vector>
  </HeadingPairs>
  <TitlesOfParts>
    <vt:vector size="3" baseType="lpstr">
      <vt:lpstr>Tema de Office</vt:lpstr>
      <vt:lpstr>1_Concurrencia</vt:lpstr>
      <vt:lpstr>Diapositiva 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Víctor Zanelli Suffo</dc:creator>
  <cp:lastModifiedBy>7089408-4</cp:lastModifiedBy>
  <cp:revision>88</cp:revision>
  <dcterms:created xsi:type="dcterms:W3CDTF">2018-02-27T13:11:18Z</dcterms:created>
  <dcterms:modified xsi:type="dcterms:W3CDTF">2020-04-30T12:11:52Z</dcterms:modified>
</cp:coreProperties>
</file>