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5143500" cx="9144000"/>
  <p:notesSz cx="6858000" cy="9144000"/>
  <p:embeddedFontLst>
    <p:embeddedFont>
      <p:font typeface="Roboto"/>
      <p:regular r:id="rId16"/>
      <p:bold r:id="rId17"/>
      <p:italic r:id="rId18"/>
      <p:boldItalic r:id="rId19"/>
    </p:embeddedFont>
    <p:embeddedFont>
      <p:font typeface="Merriweather"/>
      <p:regular r:id="rId20"/>
      <p:bold r:id="rId21"/>
      <p:italic r:id="rId22"/>
      <p:boldItalic r:id="rId2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Merriweather-regular.fntdata"/><Relationship Id="rId11" Type="http://schemas.openxmlformats.org/officeDocument/2006/relationships/slide" Target="slides/slide6.xml"/><Relationship Id="rId22" Type="http://schemas.openxmlformats.org/officeDocument/2006/relationships/font" Target="fonts/Merriweather-italic.fntdata"/><Relationship Id="rId10" Type="http://schemas.openxmlformats.org/officeDocument/2006/relationships/slide" Target="slides/slide5.xml"/><Relationship Id="rId21" Type="http://schemas.openxmlformats.org/officeDocument/2006/relationships/font" Target="fonts/Merriweather-bold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23" Type="http://schemas.openxmlformats.org/officeDocument/2006/relationships/font" Target="fonts/Merriweather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oboto-bold.fntdata"/><Relationship Id="rId16" Type="http://schemas.openxmlformats.org/officeDocument/2006/relationships/font" Target="fonts/Roboto-regular.fntdata"/><Relationship Id="rId5" Type="http://schemas.openxmlformats.org/officeDocument/2006/relationships/notesMaster" Target="notesMasters/notesMaster1.xml"/><Relationship Id="rId19" Type="http://schemas.openxmlformats.org/officeDocument/2006/relationships/font" Target="fonts/Roboto-boldItalic.fntdata"/><Relationship Id="rId6" Type="http://schemas.openxmlformats.org/officeDocument/2006/relationships/slide" Target="slides/slide1.xml"/><Relationship Id="rId18" Type="http://schemas.openxmlformats.org/officeDocument/2006/relationships/font" Target="fonts/Robot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333b3f3426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333b3f3426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3333b3f3426_0_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3333b3f3426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3e8de373e3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3e8de373e3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3e8de373e3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3e8de373e3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3e8de373e3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3e8de373e3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3e8de373e3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33e8de373e3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3e8de373e3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3e8de373e3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3e8de373e3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3e8de373e3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3e8de373e3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3" name="Google Shape;143;g33e8de373e3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-125" y="0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1878560"/>
            <a:ext cx="4242600" cy="73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600"/>
              <a:buNone/>
              <a:defRPr sz="1600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accent3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0" y="48099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16" name="Google Shape;16;p3"/>
          <p:cNvSpPr/>
          <p:nvPr/>
        </p:nvSpPr>
        <p:spPr>
          <a:xfrm>
            <a:off x="0" y="0"/>
            <a:ext cx="9144250" cy="4398100"/>
          </a:xfrm>
          <a:custGeom>
            <a:rect b="b" l="l" r="r" t="t"/>
            <a:pathLst>
              <a:path extrusionOk="0" h="175924" w="365770">
                <a:moveTo>
                  <a:pt x="0" y="0"/>
                </a:moveTo>
                <a:lnTo>
                  <a:pt x="365770" y="0"/>
                </a:lnTo>
                <a:lnTo>
                  <a:pt x="365760" y="70914"/>
                </a:lnTo>
                <a:lnTo>
                  <a:pt x="0" y="17592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</p:sp>
      <p:sp>
        <p:nvSpPr>
          <p:cNvPr id="17" name="Google Shape;17;p3"/>
          <p:cNvSpPr txBox="1"/>
          <p:nvPr>
            <p:ph type="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8" name="Google Shape;18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/>
        </p:nvSpPr>
        <p:spPr>
          <a:xfrm>
            <a:off x="0" y="0"/>
            <a:ext cx="4314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4"/>
          <p:cNvSpPr/>
          <p:nvPr/>
        </p:nvSpPr>
        <p:spPr>
          <a:xfrm>
            <a:off x="0" y="44125"/>
            <a:ext cx="4313625" cy="4399375"/>
          </a:xfrm>
          <a:custGeom>
            <a:rect b="b" l="l" r="r" t="t"/>
            <a:pathLst>
              <a:path extrusionOk="0" h="175975" w="172545">
                <a:moveTo>
                  <a:pt x="0" y="157"/>
                </a:moveTo>
                <a:lnTo>
                  <a:pt x="172419" y="0"/>
                </a:lnTo>
                <a:lnTo>
                  <a:pt x="172545" y="126541"/>
                </a:lnTo>
                <a:lnTo>
                  <a:pt x="0" y="1759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</p:sp>
      <p:sp>
        <p:nvSpPr>
          <p:cNvPr id="22" name="Google Shape;22;p4"/>
          <p:cNvSpPr/>
          <p:nvPr/>
        </p:nvSpPr>
        <p:spPr>
          <a:xfrm>
            <a:off x="-125" y="0"/>
            <a:ext cx="4316900" cy="4395600"/>
          </a:xfrm>
          <a:custGeom>
            <a:rect b="b" l="l" r="r" t="t"/>
            <a:pathLst>
              <a:path extrusionOk="0" h="175824" w="172676">
                <a:moveTo>
                  <a:pt x="0" y="6"/>
                </a:moveTo>
                <a:lnTo>
                  <a:pt x="172676" y="0"/>
                </a:lnTo>
                <a:lnTo>
                  <a:pt x="172562" y="126442"/>
                </a:lnTo>
                <a:lnTo>
                  <a:pt x="0" y="175824"/>
                </a:lnTo>
                <a:close/>
              </a:path>
            </a:pathLst>
          </a:custGeom>
          <a:solidFill>
            <a:schemeClr val="dk1"/>
          </a:solidFill>
          <a:ln>
            <a:noFill/>
          </a:ln>
        </p:spPr>
      </p:sp>
      <p:sp>
        <p:nvSpPr>
          <p:cNvPr id="23" name="Google Shape;23;p4"/>
          <p:cNvSpPr txBox="1"/>
          <p:nvPr>
            <p:ph type="title"/>
          </p:nvPr>
        </p:nvSpPr>
        <p:spPr>
          <a:xfrm>
            <a:off x="311725" y="500925"/>
            <a:ext cx="3706500" cy="250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4" name="Google Shape;24;p4"/>
          <p:cNvSpPr txBox="1"/>
          <p:nvPr>
            <p:ph idx="1" type="body"/>
          </p:nvPr>
        </p:nvSpPr>
        <p:spPr>
          <a:xfrm>
            <a:off x="4644675" y="500925"/>
            <a:ext cx="4166400" cy="40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p5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311700" y="1505700"/>
            <a:ext cx="3999900" cy="307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2" type="body"/>
          </p:nvPr>
        </p:nvSpPr>
        <p:spPr>
          <a:xfrm>
            <a:off x="4832400" y="1505700"/>
            <a:ext cx="3999900" cy="3076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/>
          <p:nvPr/>
        </p:nvSpPr>
        <p:spPr>
          <a:xfrm>
            <a:off x="0" y="0"/>
            <a:ext cx="9144000" cy="12771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311725" y="500925"/>
            <a:ext cx="8520600" cy="623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/>
          <p:nvPr/>
        </p:nvSpPr>
        <p:spPr>
          <a:xfrm>
            <a:off x="0" y="0"/>
            <a:ext cx="37644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7"/>
          <p:cNvSpPr txBox="1"/>
          <p:nvPr>
            <p:ph type="title"/>
          </p:nvPr>
        </p:nvSpPr>
        <p:spPr>
          <a:xfrm>
            <a:off x="311725" y="500925"/>
            <a:ext cx="3127500" cy="1829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9" name="Google Shape;39;p7"/>
          <p:cNvSpPr txBox="1"/>
          <p:nvPr>
            <p:ph idx="1" type="body"/>
          </p:nvPr>
        </p:nvSpPr>
        <p:spPr>
          <a:xfrm>
            <a:off x="311700" y="2390650"/>
            <a:ext cx="3127500" cy="229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/>
          <p:nvPr>
            <p:ph type="title"/>
          </p:nvPr>
        </p:nvSpPr>
        <p:spPr>
          <a:xfrm>
            <a:off x="311675" y="798600"/>
            <a:ext cx="6247800" cy="35463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43" name="Google Shape;43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accent1"/>
                </a:solidFill>
              </a:defRPr>
            </a:lvl1pPr>
            <a:lvl2pPr lvl="1">
              <a:buNone/>
              <a:defRPr>
                <a:solidFill>
                  <a:schemeClr val="accent1"/>
                </a:solidFill>
              </a:defRPr>
            </a:lvl2pPr>
            <a:lvl3pPr lvl="2">
              <a:buNone/>
              <a:defRPr>
                <a:solidFill>
                  <a:schemeClr val="accent1"/>
                </a:solidFill>
              </a:defRPr>
            </a:lvl3pPr>
            <a:lvl4pPr lvl="3">
              <a:buNone/>
              <a:defRPr>
                <a:solidFill>
                  <a:schemeClr val="accent1"/>
                </a:solidFill>
              </a:defRPr>
            </a:lvl4pPr>
            <a:lvl5pPr lvl="4">
              <a:buNone/>
              <a:defRPr>
                <a:solidFill>
                  <a:schemeClr val="accent1"/>
                </a:solidFill>
              </a:defRPr>
            </a:lvl5pPr>
            <a:lvl6pPr lvl="5">
              <a:buNone/>
              <a:defRPr>
                <a:solidFill>
                  <a:schemeClr val="accent1"/>
                </a:solidFill>
              </a:defRPr>
            </a:lvl6pPr>
            <a:lvl7pPr lvl="6">
              <a:buNone/>
              <a:defRPr>
                <a:solidFill>
                  <a:schemeClr val="accent1"/>
                </a:solidFill>
              </a:defRPr>
            </a:lvl7pPr>
            <a:lvl8pPr lvl="7">
              <a:buNone/>
              <a:defRPr>
                <a:solidFill>
                  <a:schemeClr val="accent1"/>
                </a:solidFill>
              </a:defRPr>
            </a:lvl8pPr>
            <a:lvl9pPr lvl="8">
              <a:buNone/>
              <a:defRPr>
                <a:solidFill>
                  <a:schemeClr val="accen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6" name="Google Shape;46;p9"/>
          <p:cNvSpPr txBox="1"/>
          <p:nvPr>
            <p:ph type="title"/>
          </p:nvPr>
        </p:nvSpPr>
        <p:spPr>
          <a:xfrm>
            <a:off x="311300" y="500925"/>
            <a:ext cx="3704400" cy="204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9"/>
          <p:cNvSpPr txBox="1"/>
          <p:nvPr>
            <p:ph idx="1" type="subTitle"/>
          </p:nvPr>
        </p:nvSpPr>
        <p:spPr>
          <a:xfrm>
            <a:off x="304800" y="2626725"/>
            <a:ext cx="3704400" cy="92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00"/>
              <a:buNone/>
              <a:defRPr sz="1600"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48" name="Google Shape;48;p9"/>
          <p:cNvSpPr txBox="1"/>
          <p:nvPr>
            <p:ph idx="2" type="body"/>
          </p:nvPr>
        </p:nvSpPr>
        <p:spPr>
          <a:xfrm>
            <a:off x="4879025" y="500925"/>
            <a:ext cx="3954000" cy="41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49" name="Google Shape;49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0"/>
          <p:cNvSpPr/>
          <p:nvPr/>
        </p:nvSpPr>
        <p:spPr>
          <a:xfrm>
            <a:off x="0" y="4369000"/>
            <a:ext cx="9144000" cy="7743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2" name="Google Shape;52;p10"/>
          <p:cNvSpPr txBox="1"/>
          <p:nvPr>
            <p:ph idx="1" type="body"/>
          </p:nvPr>
        </p:nvSpPr>
        <p:spPr>
          <a:xfrm>
            <a:off x="311700" y="4521400"/>
            <a:ext cx="7979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Font typeface="Merriweather"/>
              <a:buNone/>
              <a:defRPr>
                <a:solidFill>
                  <a:schemeClr val="l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</a:lstStyle>
          <a:p/>
        </p:txBody>
      </p:sp>
      <p:sp>
        <p:nvSpPr>
          <p:cNvPr id="53" name="Google Shape;5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1"/>
          <p:cNvSpPr txBox="1"/>
          <p:nvPr>
            <p:ph hasCustomPrompt="1" type="title"/>
          </p:nvPr>
        </p:nvSpPr>
        <p:spPr>
          <a:xfrm>
            <a:off x="311750" y="831175"/>
            <a:ext cx="5334900" cy="1244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000"/>
              <a:buNone/>
              <a:defRPr sz="10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6" name="Google Shape;56;p11"/>
          <p:cNvSpPr txBox="1"/>
          <p:nvPr>
            <p:ph idx="1" type="body"/>
          </p:nvPr>
        </p:nvSpPr>
        <p:spPr>
          <a:xfrm>
            <a:off x="311700" y="2121425"/>
            <a:ext cx="5334900" cy="94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300"/>
              <a:buChar char="●"/>
              <a:defRPr>
                <a:solidFill>
                  <a:schemeClr val="accent2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●"/>
              <a:defRPr>
                <a:solidFill>
                  <a:schemeClr val="accent2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○"/>
              <a:defRPr>
                <a:solidFill>
                  <a:schemeClr val="accent2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100"/>
              <a:buChar char="■"/>
              <a:defRPr>
                <a:solidFill>
                  <a:schemeClr val="accent2"/>
                </a:solidFill>
              </a:defRPr>
            </a:lvl9pPr>
          </a:lstStyle>
          <a:p/>
        </p:txBody>
      </p:sp>
      <p:sp>
        <p:nvSpPr>
          <p:cNvPr id="57" name="Google Shape;5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paradigm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Merriweather"/>
              <a:buNone/>
              <a:defRPr sz="2800">
                <a:solidFill>
                  <a:schemeClr val="accent1"/>
                </a:solidFill>
                <a:latin typeface="Merriweather"/>
                <a:ea typeface="Merriweather"/>
                <a:cs typeface="Merriweather"/>
                <a:sym typeface="Merriweather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Roboto"/>
              <a:buChar char="●"/>
              <a:defRPr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●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○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Roboto"/>
              <a:buChar char="■"/>
              <a:defRPr sz="11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mc:AlternateContent>
    <mc:Choice Requires="p14">
      <p:transition spd="med">
        <p14:flip dir="l"/>
      </p:transition>
    </mc:Choice>
    <mc:Fallback>
      <p:transition spd="med">
        <p:fade/>
      </p:transition>
    </mc:Fallback>
  </mc:AlternateConten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6.png"/><Relationship Id="rId4" Type="http://schemas.openxmlformats.org/officeDocument/2006/relationships/image" Target="../media/image3.png"/><Relationship Id="rId10" Type="http://schemas.openxmlformats.org/officeDocument/2006/relationships/image" Target="../media/image10.png"/><Relationship Id="rId9" Type="http://schemas.openxmlformats.org/officeDocument/2006/relationships/image" Target="../media/image7.png"/><Relationship Id="rId5" Type="http://schemas.openxmlformats.org/officeDocument/2006/relationships/image" Target="../media/image2.png"/><Relationship Id="rId6" Type="http://schemas.openxmlformats.org/officeDocument/2006/relationships/image" Target="../media/image1.png"/><Relationship Id="rId7" Type="http://schemas.openxmlformats.org/officeDocument/2006/relationships/image" Target="../media/image4.png"/><Relationship Id="rId8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3.png"/><Relationship Id="rId4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Relationship Id="rId4" Type="http://schemas.openxmlformats.org/officeDocument/2006/relationships/image" Target="../media/image21.png"/><Relationship Id="rId5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2.png"/><Relationship Id="rId4" Type="http://schemas.openxmlformats.org/officeDocument/2006/relationships/image" Target="../media/image1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0.png"/><Relationship Id="rId4" Type="http://schemas.openxmlformats.org/officeDocument/2006/relationships/image" Target="../media/image2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7.png"/><Relationship Id="rId4" Type="http://schemas.openxmlformats.org/officeDocument/2006/relationships/image" Target="../media/image1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2"/>
        </a:solidFill>
      </p:bgPr>
    </p:bg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3"/>
          <p:cNvSpPr txBox="1"/>
          <p:nvPr>
            <p:ph type="title"/>
          </p:nvPr>
        </p:nvSpPr>
        <p:spPr>
          <a:xfrm>
            <a:off x="311300" y="500925"/>
            <a:ext cx="3704400" cy="2049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s" sz="4200"/>
              <a:t>BATALLA </a:t>
            </a:r>
            <a:endParaRPr b="1" i="1" sz="4200"/>
          </a:p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s" sz="4200"/>
              <a:t>DE </a:t>
            </a:r>
            <a:endParaRPr b="1" i="1" sz="4200"/>
          </a:p>
          <a:p>
            <a:pPr indent="0" lvl="0" marL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s" sz="4200"/>
              <a:t>GALLIPOLI</a:t>
            </a:r>
            <a:endParaRPr b="1" i="1" sz="4200"/>
          </a:p>
        </p:txBody>
      </p:sp>
      <p:sp>
        <p:nvSpPr>
          <p:cNvPr id="65" name="Google Shape;65;p13"/>
          <p:cNvSpPr txBox="1"/>
          <p:nvPr>
            <p:ph idx="1" type="subTitle"/>
          </p:nvPr>
        </p:nvSpPr>
        <p:spPr>
          <a:xfrm>
            <a:off x="-519400" y="4091950"/>
            <a:ext cx="3704400" cy="92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CADETE IM MUIRHEAD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CADETE IM MORA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3ro </a:t>
            </a:r>
            <a:r>
              <a:rPr lang="es"/>
              <a:t>INFANTERÍA</a:t>
            </a:r>
            <a:r>
              <a:rPr lang="es"/>
              <a:t> DE MARINA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2025</a:t>
            </a:r>
            <a:endParaRPr/>
          </a:p>
        </p:txBody>
      </p:sp>
      <p:sp>
        <p:nvSpPr>
          <p:cNvPr id="66" name="Google Shape;66;p13"/>
          <p:cNvSpPr txBox="1"/>
          <p:nvPr>
            <p:ph idx="2" type="body"/>
          </p:nvPr>
        </p:nvSpPr>
        <p:spPr>
          <a:xfrm>
            <a:off x="4879025" y="500925"/>
            <a:ext cx="3954000" cy="411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67" name="Google Shape;6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79025" y="500925"/>
            <a:ext cx="3954000" cy="4111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2"/>
        </a:solid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4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ÍNDICE</a:t>
            </a:r>
            <a:r>
              <a:rPr lang="es"/>
              <a:t> </a:t>
            </a:r>
            <a:endParaRPr/>
          </a:p>
        </p:txBody>
      </p:sp>
      <p:sp>
        <p:nvSpPr>
          <p:cNvPr id="73" name="Google Shape;73;p14"/>
          <p:cNvSpPr txBox="1"/>
          <p:nvPr>
            <p:ph idx="1" type="subTitle"/>
          </p:nvPr>
        </p:nvSpPr>
        <p:spPr>
          <a:xfrm>
            <a:off x="311700" y="1649573"/>
            <a:ext cx="5187900" cy="235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CONTEXTUALIZACIÓN</a:t>
            </a: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 DE LA </a:t>
            </a: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ÉPOCA</a:t>
            </a: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1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UBICACIÓN</a:t>
            </a: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GEOGRÁFICA</a:t>
            </a: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21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PERSONAJES IMPORTANTES </a:t>
            </a:r>
            <a:endParaRPr sz="21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DESARROLLO DE LA CAMPAÑA </a:t>
            </a:r>
            <a:endParaRPr sz="21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1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ANÁLISIS</a:t>
            </a:r>
            <a:r>
              <a:rPr lang="es" sz="2100">
                <a:latin typeface="Calibri"/>
                <a:ea typeface="Calibri"/>
                <a:cs typeface="Calibri"/>
                <a:sym typeface="Calibri"/>
              </a:rPr>
              <a:t> FINAL DE LA BATALLA </a:t>
            </a:r>
            <a:endParaRPr sz="21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4" name="Google Shape;7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28300" y="1649575"/>
            <a:ext cx="2572875" cy="301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2"/>
        </a:solidFill>
      </p:bgPr>
    </p:bg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CONTEXTUALIZACIÓN DE LA ÉPOCA </a:t>
            </a:r>
            <a:r>
              <a:rPr lang="es"/>
              <a:t> </a:t>
            </a:r>
            <a:endParaRPr/>
          </a:p>
        </p:txBody>
      </p:sp>
      <p:sp>
        <p:nvSpPr>
          <p:cNvPr id="80" name="Google Shape;80;p15"/>
          <p:cNvSpPr txBox="1"/>
          <p:nvPr>
            <p:ph idx="1" type="subTitle"/>
          </p:nvPr>
        </p:nvSpPr>
        <p:spPr>
          <a:xfrm>
            <a:off x="311700" y="1694350"/>
            <a:ext cx="5084400" cy="136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20000"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Primera Guerra Mundial (1914 - 1918)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Aliados VS Potencias Centrales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Alrededor de 15 a 20 millones de bajas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81" name="Google Shape;8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91525" y="1759575"/>
            <a:ext cx="1327100" cy="1990651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5"/>
          <p:cNvSpPr txBox="1"/>
          <p:nvPr/>
        </p:nvSpPr>
        <p:spPr>
          <a:xfrm>
            <a:off x="6558575" y="3673200"/>
            <a:ext cx="2793000" cy="47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3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Archiduque Francisco Fernando</a:t>
            </a:r>
            <a:endParaRPr sz="1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 sz="1050">
                <a:solidFill>
                  <a:srgbClr val="555555"/>
                </a:solidFill>
              </a:rPr>
              <a:t> (1863-1914)</a:t>
            </a:r>
            <a:endParaRPr sz="13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3" name="Google Shape;8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3800" y="3631600"/>
            <a:ext cx="946200" cy="473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369575" y="3871150"/>
            <a:ext cx="946237" cy="630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1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3796" y="4146303"/>
            <a:ext cx="946200" cy="630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4449886" y="3400359"/>
            <a:ext cx="946225" cy="567738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164211" y="3400350"/>
            <a:ext cx="946202" cy="631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5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164198" y="4183550"/>
            <a:ext cx="946225" cy="6308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449892" y="4146316"/>
            <a:ext cx="946200" cy="6307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2"/>
        </a:solidFill>
      </p:bgPr>
    </p:bg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6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UBICACIÓN</a:t>
            </a:r>
            <a:r>
              <a:rPr lang="es"/>
              <a:t> </a:t>
            </a:r>
            <a:r>
              <a:rPr lang="es"/>
              <a:t>GEOGRÁFICA</a:t>
            </a:r>
            <a:r>
              <a:rPr lang="es"/>
              <a:t> </a:t>
            </a:r>
            <a:endParaRPr/>
          </a:p>
        </p:txBody>
      </p:sp>
      <p:sp>
        <p:nvSpPr>
          <p:cNvPr id="95" name="Google Shape;95;p16"/>
          <p:cNvSpPr txBox="1"/>
          <p:nvPr>
            <p:ph idx="1" type="subTitle"/>
          </p:nvPr>
        </p:nvSpPr>
        <p:spPr>
          <a:xfrm>
            <a:off x="189600" y="1893809"/>
            <a:ext cx="4242600" cy="1871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lnSpcReduction="20000"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Terreno </a:t>
            </a:r>
            <a:r>
              <a:rPr lang="es"/>
              <a:t>Inhóspito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Escasa Vegetación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Barrancos Escarpados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(alto grado de inclinación)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96" name="Google Shape;9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905725" y="1760950"/>
            <a:ext cx="3143250" cy="2847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55575" y="2218850"/>
            <a:ext cx="2530775" cy="17799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2"/>
        </a:solidFill>
      </p:bgPr>
    </p:bg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7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PERSONAJES IMPORTANTES </a:t>
            </a:r>
            <a:endParaRPr/>
          </a:p>
        </p:txBody>
      </p:sp>
      <p:pic>
        <p:nvPicPr>
          <p:cNvPr id="103" name="Google Shape;10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8975" y="1512250"/>
            <a:ext cx="1726530" cy="2147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46775" y="1512250"/>
            <a:ext cx="1648499" cy="2228054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7"/>
          <p:cNvSpPr txBox="1"/>
          <p:nvPr/>
        </p:nvSpPr>
        <p:spPr>
          <a:xfrm>
            <a:off x="737700" y="3685275"/>
            <a:ext cx="1938300" cy="50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Winston Churchill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6" name="Google Shape;106;p17"/>
          <p:cNvSpPr txBox="1"/>
          <p:nvPr/>
        </p:nvSpPr>
        <p:spPr>
          <a:xfrm>
            <a:off x="3715075" y="3788925"/>
            <a:ext cx="1726500" cy="29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Ian Hamilton 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7" name="Google Shape;107;p1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55850" y="1512250"/>
            <a:ext cx="1539045" cy="2322525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7"/>
          <p:cNvSpPr txBox="1"/>
          <p:nvPr/>
        </p:nvSpPr>
        <p:spPr>
          <a:xfrm>
            <a:off x="6500350" y="3788925"/>
            <a:ext cx="1862100" cy="29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s" sz="16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rPr>
              <a:t>Mustafa Kemal </a:t>
            </a:r>
            <a:endParaRPr sz="1600">
              <a:solidFill>
                <a:schemeClr val="dk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2"/>
        </a:solidFill>
      </p:bgPr>
    </p:bg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8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DESARROLLO DE LA CAMPAÑA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“INICIO”</a:t>
            </a:r>
            <a:endParaRPr/>
          </a:p>
        </p:txBody>
      </p:sp>
      <p:sp>
        <p:nvSpPr>
          <p:cNvPr id="114" name="Google Shape;114;p18"/>
          <p:cNvSpPr txBox="1"/>
          <p:nvPr>
            <p:ph idx="1" type="subTitle"/>
          </p:nvPr>
        </p:nvSpPr>
        <p:spPr>
          <a:xfrm>
            <a:off x="311700" y="1878559"/>
            <a:ext cx="5004900" cy="307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19 de Febrero, 1915 , la Royal Navy </a:t>
            </a:r>
            <a:r>
              <a:rPr lang="es"/>
              <a:t>planificó</a:t>
            </a:r>
            <a:r>
              <a:rPr lang="es"/>
              <a:t> llevar a cabo una Op. ofensiva por el </a:t>
            </a:r>
            <a:r>
              <a:rPr lang="es"/>
              <a:t>estrecho</a:t>
            </a:r>
            <a:r>
              <a:rPr lang="es"/>
              <a:t> de los Dardanelos abriendo paso hacia constantinopla.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Grandes defensas Otomanas no permitieron el ingreso de las flotas </a:t>
            </a:r>
            <a:r>
              <a:rPr lang="es"/>
              <a:t>Británicas</a:t>
            </a:r>
            <a:r>
              <a:rPr lang="es"/>
              <a:t>, por medio de minas submarinas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FRACASO total de esta </a:t>
            </a:r>
            <a:r>
              <a:rPr lang="es"/>
              <a:t>acción</a:t>
            </a:r>
            <a:r>
              <a:rPr lang="es"/>
              <a:t> 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15" name="Google Shape;11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38475" y="1878550"/>
            <a:ext cx="2250450" cy="16878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01825" y="3622700"/>
            <a:ext cx="1923750" cy="128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2"/>
        </a:solidFill>
      </p:bgPr>
    </p:bg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DESARROLLO DE LA CAMPAÑA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“DESEMBARCO ANFIBIO” </a:t>
            </a:r>
            <a:endParaRPr/>
          </a:p>
        </p:txBody>
      </p:sp>
      <p:sp>
        <p:nvSpPr>
          <p:cNvPr id="122" name="Google Shape;122;p19"/>
          <p:cNvSpPr txBox="1"/>
          <p:nvPr>
            <p:ph idx="1" type="subTitle"/>
          </p:nvPr>
        </p:nvSpPr>
        <p:spPr>
          <a:xfrm>
            <a:off x="600325" y="1822225"/>
            <a:ext cx="8135100" cy="332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Originalmente se </a:t>
            </a:r>
            <a:r>
              <a:rPr lang="es"/>
              <a:t>accionará</a:t>
            </a:r>
            <a:r>
              <a:rPr lang="es"/>
              <a:t> un desembarco en el cabo de Helles y al sur de la </a:t>
            </a:r>
            <a:r>
              <a:rPr lang="es"/>
              <a:t>bahía</a:t>
            </a:r>
            <a:r>
              <a:rPr lang="es"/>
              <a:t> de Suvla. 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25 de Abril, 1915 fueron desembarcadas en otras coordenadas. 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Resistencia Turco-Otomano comandando por </a:t>
            </a:r>
            <a:r>
              <a:rPr lang="es"/>
              <a:t>Mustafá</a:t>
            </a:r>
            <a:r>
              <a:rPr lang="es"/>
              <a:t> Kemal.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Gran estancamiento comenzando </a:t>
            </a:r>
            <a:r>
              <a:rPr lang="es"/>
              <a:t>así</a:t>
            </a:r>
            <a:r>
              <a:rPr lang="es"/>
              <a:t> con las guerra de trincheras.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Gran beneficio a las fuerzas Otomanas debido a la </a:t>
            </a:r>
            <a:r>
              <a:rPr lang="es"/>
              <a:t>rápida</a:t>
            </a:r>
            <a:r>
              <a:rPr lang="es"/>
              <a:t> capacidad de abastecerse. 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480.000 soldados murieron </a:t>
            </a:r>
            <a:endParaRPr/>
          </a:p>
        </p:txBody>
      </p:sp>
      <p:pic>
        <p:nvPicPr>
          <p:cNvPr id="123" name="Google Shape;12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036250" y="3449325"/>
            <a:ext cx="2796048" cy="157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93800" y="3520949"/>
            <a:ext cx="1736650" cy="157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2"/>
        </a:solidFill>
      </p:bgPr>
    </p:bg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0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DESARROLLO DE LA CAMPAÑA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“DERROTA DEFINITIVA” </a:t>
            </a:r>
            <a:endParaRPr/>
          </a:p>
        </p:txBody>
      </p:sp>
      <p:sp>
        <p:nvSpPr>
          <p:cNvPr id="130" name="Google Shape;130;p20"/>
          <p:cNvSpPr txBox="1"/>
          <p:nvPr>
            <p:ph idx="1" type="subTitle"/>
          </p:nvPr>
        </p:nvSpPr>
        <p:spPr>
          <a:xfrm>
            <a:off x="311700" y="1878518"/>
            <a:ext cx="4242600" cy="307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6 de Agosto, </a:t>
            </a:r>
            <a:r>
              <a:rPr lang="es"/>
              <a:t>último</a:t>
            </a:r>
            <a:r>
              <a:rPr lang="es"/>
              <a:t> esfuerzo de los Aliados. 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Tropas inexpertas y mal entrenadas 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9 de Agosto se reactivaron las operaciones pero para ese entonces el </a:t>
            </a:r>
            <a:r>
              <a:rPr lang="es"/>
              <a:t>ejército</a:t>
            </a:r>
            <a:r>
              <a:rPr lang="es"/>
              <a:t> Otomano ya </a:t>
            </a:r>
            <a:r>
              <a:rPr lang="es"/>
              <a:t>disponía</a:t>
            </a:r>
            <a:r>
              <a:rPr lang="es"/>
              <a:t> de una defensa </a:t>
            </a:r>
            <a:r>
              <a:rPr lang="es"/>
              <a:t>sólida</a:t>
            </a:r>
            <a:r>
              <a:rPr lang="es"/>
              <a:t>. 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20 de Diciembre se </a:t>
            </a:r>
            <a:r>
              <a:rPr lang="es"/>
              <a:t>ordenó</a:t>
            </a:r>
            <a:r>
              <a:rPr lang="es"/>
              <a:t> el retiro de las unidades Aliadas </a:t>
            </a:r>
            <a:endParaRPr/>
          </a:p>
        </p:txBody>
      </p:sp>
      <p:pic>
        <p:nvPicPr>
          <p:cNvPr id="131" name="Google Shape;13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85675" y="2066238"/>
            <a:ext cx="2214800" cy="1362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11775" y="3672825"/>
            <a:ext cx="2110928" cy="128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2"/>
        </a:solidFill>
      </p:bgPr>
    </p:bg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1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ANÁLISIS</a:t>
            </a:r>
            <a:r>
              <a:rPr lang="es"/>
              <a:t> FINAL DE LA BATALLA</a:t>
            </a:r>
            <a:endParaRPr/>
          </a:p>
        </p:txBody>
      </p:sp>
      <p:sp>
        <p:nvSpPr>
          <p:cNvPr id="138" name="Google Shape;138;p21"/>
          <p:cNvSpPr txBox="1"/>
          <p:nvPr>
            <p:ph idx="1" type="subTitle"/>
          </p:nvPr>
        </p:nvSpPr>
        <p:spPr>
          <a:xfrm>
            <a:off x="311700" y="1878550"/>
            <a:ext cx="8026800" cy="191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Fallos a nivel </a:t>
            </a:r>
            <a:r>
              <a:rPr lang="es"/>
              <a:t>estratégicos</a:t>
            </a:r>
            <a:r>
              <a:rPr lang="es"/>
              <a:t> como operativos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Mal manejo de su </a:t>
            </a:r>
            <a:r>
              <a:rPr lang="es"/>
              <a:t>economía</a:t>
            </a:r>
            <a:r>
              <a:rPr lang="es"/>
              <a:t> de fuerzas 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Los Aliados rompieron la sorpresa </a:t>
            </a:r>
            <a:r>
              <a:rPr lang="es"/>
              <a:t>permitiéndoles</a:t>
            </a:r>
            <a:r>
              <a:rPr lang="es"/>
              <a:t> a las fuerzas Otomanas consolidar una </a:t>
            </a:r>
            <a:r>
              <a:rPr lang="es"/>
              <a:t>sólida</a:t>
            </a:r>
            <a:r>
              <a:rPr lang="es"/>
              <a:t> defensa. 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Conjunto de errores que se llevaron a cabo por la falta de </a:t>
            </a:r>
            <a:r>
              <a:rPr lang="es"/>
              <a:t>planificación</a:t>
            </a:r>
            <a:r>
              <a:rPr lang="es"/>
              <a:t>. </a:t>
            </a:r>
            <a:endParaRPr/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SzPts val="1600"/>
              <a:buChar char="●"/>
            </a:pPr>
            <a:r>
              <a:rPr lang="es"/>
              <a:t>importancia de una estrategia solid y bien consolidada.</a:t>
            </a:r>
            <a:endParaRPr/>
          </a:p>
        </p:txBody>
      </p:sp>
      <p:pic>
        <p:nvPicPr>
          <p:cNvPr id="139" name="Google Shape;13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69900" y="3459525"/>
            <a:ext cx="1130776" cy="1510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37330" y="3688025"/>
            <a:ext cx="1772024" cy="12824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accent2"/>
        </a:solid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2"/>
          <p:cNvSpPr txBox="1"/>
          <p:nvPr>
            <p:ph type="ctrTitle"/>
          </p:nvPr>
        </p:nvSpPr>
        <p:spPr>
          <a:xfrm>
            <a:off x="311700" y="539725"/>
            <a:ext cx="8520600" cy="128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s"/>
              <a:t>¿PREGUNTAS?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aradigm">
  <a:themeElements>
    <a:clrScheme name="Paradigm">
      <a:dk1>
        <a:srgbClr val="31394D"/>
      </a:dk1>
      <a:lt1>
        <a:srgbClr val="FFFFFF"/>
      </a:lt1>
      <a:dk2>
        <a:srgbClr val="666666"/>
      </a:dk2>
      <a:lt2>
        <a:srgbClr val="626B73"/>
      </a:lt2>
      <a:accent1>
        <a:srgbClr val="002F4A"/>
      </a:accent1>
      <a:accent2>
        <a:srgbClr val="D9C4B1"/>
      </a:accent2>
      <a:accent3>
        <a:srgbClr val="EDE3DA"/>
      </a:accent3>
      <a:accent4>
        <a:srgbClr val="B85741"/>
      </a:accent4>
      <a:accent5>
        <a:srgbClr val="009384"/>
      </a:accent5>
      <a:accent6>
        <a:srgbClr val="D0F6FF"/>
      </a:accent6>
      <a:hlink>
        <a:srgbClr val="009384"/>
      </a:hlink>
      <a:folHlink>
        <a:srgbClr val="00938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