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61" r:id="rId5"/>
    <p:sldId id="260" r:id="rId6"/>
    <p:sldId id="257" r:id="rId7"/>
    <p:sldId id="258" r:id="rId8"/>
    <p:sldId id="263" r:id="rId9"/>
    <p:sldId id="264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82"/>
    <p:restoredTop sz="93686"/>
  </p:normalViewPr>
  <p:slideViewPr>
    <p:cSldViewPr snapToGrid="0" snapToObjects="1">
      <p:cViewPr varScale="1">
        <p:scale>
          <a:sx n="78" d="100"/>
          <a:sy n="78" d="100"/>
        </p:scale>
        <p:origin x="168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AB92DA-928B-A44B-8433-F5FA2CF6BB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12DFB43-8B5E-EF4C-BFDD-D5A5D89741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445D4A61-2316-294D-8EB8-7F7530833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D5D95CF1-2B27-E546-B81F-568FBD66F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4348C17B-820B-6A4D-8A24-3D1B10ECF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8112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241303-4B23-E440-B375-2AE688CD8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D0545E-C16E-F347-964F-C46FBB1F5A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6B735C0-C13F-0145-BE74-A5CE2DC63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95B3BE1B-E343-C54F-B239-617F3689D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FFF52D42-EE44-E749-A418-29B8CEA64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0589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6D7DE2-68EC-A547-AF53-AF81FBB3B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E6AFE407-0220-CE48-978E-E14A64E8D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8F892E76-269D-8E46-A542-42BAD9E2E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D07425AC-3F53-9449-BC9C-BC6854F2D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5ECEE9E6-8012-E746-BDBD-825D879D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127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9ADB49-F5DB-FB49-BA1A-A98231179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7B93BD-232C-CD4E-AEDB-3435ACE2B5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2524CF5-3581-F04F-886F-4F07099471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A38A73E5-E4BF-5342-B482-D2E4B3C2F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D92E8837-F0EE-DB42-A41A-59F02CB37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FE4110C9-4F39-2C40-83AB-C9036FED4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45438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0AD99-1517-CD45-BC72-BE5500CBA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C6D6D256-7237-FB4B-AA7C-9201DC4A5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467382C-6A09-EF44-89C6-ACD9E33177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8BE7600E-2796-7449-9568-D954691C5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3E9A7D2-3B07-1E4D-9F59-3CD2427EDF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8C934BCF-6367-FF44-BD48-AC2B01C42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8C9C752E-2221-F64F-A23C-2AFC97DF6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96678067-A645-B84F-ADCB-414A63585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6563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0946EB-0F1B-CB4E-8A37-37D382A2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055AA335-65E2-9746-8DED-1C748EEF8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7099FC7B-21FD-6543-90DE-04FFBDFA7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D7A45D07-5208-964B-BE37-A321ADD34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6230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A611CFB3-1C1B-2B46-86E7-608FA1B9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47A715EB-310C-6D4E-B414-5E01E64F8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36ED42D0-70EB-A441-8BC1-3BAD1F591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2243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9DBFB3-F8AB-6641-BB8E-5362E56A9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951D8BD-62E2-134C-997E-0CC301963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BEA90646-FABA-0F42-8911-3AA8B6C91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E97E116-742B-814F-AAA9-B8C19AE33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4E438783-80A3-304A-AA33-84BE18927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814F5584-4309-3449-A0A0-AAAD384F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316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299CC2-C685-1544-975F-B983CDAF0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11E58A7-E184-B340-AC6B-D913ED3D2F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A3E8955-75D7-524F-9C12-4846F2A36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47347D69-E4E8-8349-BBF9-4B4124C5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44C89E6A-8704-E943-B2A9-42C4C4692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2247F598-C5B4-9645-82EC-72CC9B9BC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8162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62DAF0-FC29-4340-95DE-B6FF51770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149123D0-C858-7C41-BF90-A4DE2E4B0F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FE49B63C-8358-2347-ABA6-E16C6AD95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C215FDC9-4339-6F44-BAEC-019F6F601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E21266A4-D96C-034A-AF0C-7E00D04E6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5690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BEC9F9B-5B4F-8A4F-ADD3-AD2D5A45F0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8E7907CE-6C83-CE45-A7D3-9172E55E9C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E6E0828F-DAEC-6442-A8E6-0573D6B6B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5F292CA-D5BA-904D-A506-FA82A370D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09AB4EAD-692F-AD44-B856-4FADFFB5A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0826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A6A14D5B-6591-6245-A942-2E8BED0E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CC812802-18DB-D443-8A86-DA569D2F7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F979E47-0F14-CF4E-AA15-8419301116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F5268-C487-F846-907A-1EFD6F0D1F55}" type="datetimeFigureOut">
              <a:rPr lang="es-CL" smtClean="0"/>
              <a:t>03-04-18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8FD28B2A-C4A2-C74B-A275-906FDE547D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214B0ED2-684C-CB44-989B-6EEC86E9FF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2050D-6D0D-FA41-9FC4-8DC19C0ED2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89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77CA29-FB8D-3F49-ACF1-0063086F4F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Escuela Naval Arturo Prat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31D976-32B0-C243-8FC4-D99E70BAF6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sz="2800" b="1" dirty="0"/>
              <a:t>Física III </a:t>
            </a:r>
          </a:p>
          <a:p>
            <a:r>
              <a:rPr lang="es-ES" sz="2800" b="1" dirty="0"/>
              <a:t>Aplicaciones de la ley de Gauss</a:t>
            </a:r>
          </a:p>
          <a:p>
            <a:r>
              <a:rPr lang="es-ES" sz="2800" b="1" dirty="0"/>
              <a:t>1er semestre 2018</a:t>
            </a:r>
            <a:endParaRPr lang="es-CL" sz="2800" b="1" dirty="0"/>
          </a:p>
        </p:txBody>
      </p:sp>
    </p:spTree>
    <p:extLst>
      <p:ext uri="{BB962C8B-B14F-4D97-AF65-F5344CB8AC3E}">
        <p14:creationId xmlns:p14="http://schemas.microsoft.com/office/powerpoint/2010/main" val="2972958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B2E932B-3346-BB47-A5B3-CE7BFE7EA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692729"/>
            <a:ext cx="4724400" cy="32766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C5695CD-89CB-3D45-B521-4F91A239C727}"/>
              </a:ext>
            </a:extLst>
          </p:cNvPr>
          <p:cNvSpPr/>
          <p:nvPr/>
        </p:nvSpPr>
        <p:spPr>
          <a:xfrm>
            <a:off x="618699" y="688159"/>
            <a:ext cx="10367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Determine el flijo de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a traves del cubo de la figura.</a:t>
            </a:r>
          </a:p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¿Es posible aplicar la ley de Gauss para determinar el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en las caras del cubo? 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654801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8B3080E-BDA0-F141-A2E6-3DD41FAC1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793" y="2120900"/>
            <a:ext cx="3238500" cy="26162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107CE98-9D5B-354C-BD53-7FCF1F4855F0}"/>
              </a:ext>
            </a:extLst>
          </p:cNvPr>
          <p:cNvSpPr/>
          <p:nvPr/>
        </p:nvSpPr>
        <p:spPr>
          <a:xfrm>
            <a:off x="618699" y="688159"/>
            <a:ext cx="103677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Determine el flujo de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a traves de la caja rectangular mostrada en la figura. El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mostrado no es uniforme, esta orientado en la direccion +x y su intensidad funci</a:t>
            </a:r>
            <a:r>
              <a:rPr lang="es-ES" dirty="0" err="1">
                <a:solidFill>
                  <a:srgbClr val="000000"/>
                </a:solidFill>
                <a:latin typeface="Comic Sans MS" panose="030F0902030302020204" pitchFamily="66" charset="0"/>
              </a:rPr>
              <a:t>ó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n de x,  </a:t>
            </a:r>
            <a:r>
              <a:rPr lang="es-CL" b="1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E =x+a 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2042357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D53632C-0CDE-1D4E-A213-CF51D5D81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464" y="1879600"/>
            <a:ext cx="4813300" cy="37846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B0DDEF5-C4E8-F648-95F2-51DC7D1F2A6D}"/>
              </a:ext>
            </a:extLst>
          </p:cNvPr>
          <p:cNvSpPr/>
          <p:nvPr/>
        </p:nvSpPr>
        <p:spPr>
          <a:xfrm>
            <a:off x="618699" y="688159"/>
            <a:ext cx="103677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Determine el flujo de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a traves del casquete esf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rico mostrado en la figura.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929607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76F603-D53F-D540-A846-232C96570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543" y="3022601"/>
            <a:ext cx="2438400" cy="17272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E44DC2EB-46EB-B24F-B150-603B360DF774}"/>
              </a:ext>
            </a:extLst>
          </p:cNvPr>
          <p:cNvSpPr/>
          <p:nvPr/>
        </p:nvSpPr>
        <p:spPr>
          <a:xfrm>
            <a:off x="618699" y="688159"/>
            <a:ext cx="10367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carga puntual q = 15 nC se ubica 5 cm sobre el centro de una l</a:t>
            </a:r>
            <a:r>
              <a:rPr lang="es-ES" dirty="0">
                <a:solidFill>
                  <a:srgbClr val="000000"/>
                </a:solidFill>
                <a:latin typeface="Comic Sans MS" panose="030F0902030302020204" pitchFamily="66" charset="0"/>
              </a:rPr>
              <a:t>á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mina cuadrada de 10 cm de lado. Determine el flujo de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a traves de la 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á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mina 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651103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82D2EB8-8893-6C4E-9831-CC6ED59FD7B3}"/>
              </a:ext>
            </a:extLst>
          </p:cNvPr>
          <p:cNvSpPr/>
          <p:nvPr/>
        </p:nvSpPr>
        <p:spPr>
          <a:xfrm>
            <a:off x="602370" y="394245"/>
            <a:ext cx="10367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esfera no conductora de radio a tiene una densidad de carga por unidad de volumen uniforme. Determine el campo eléctrico dentro y fuera de la esfera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C5E47A8-B3F0-1249-AA55-AA8FAE366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930" y="1730829"/>
            <a:ext cx="2818968" cy="282484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4927861-E79E-1B42-A5AF-817860871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259" y="1779812"/>
            <a:ext cx="2726871" cy="272687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1D4022A-AA42-154A-987B-4A7D236C67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3971" y="1040576"/>
            <a:ext cx="5399314" cy="180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4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2E10390-F545-F047-AC56-80940F1558E5}"/>
              </a:ext>
            </a:extLst>
          </p:cNvPr>
          <p:cNvSpPr/>
          <p:nvPr/>
        </p:nvSpPr>
        <p:spPr>
          <a:xfrm>
            <a:off x="419099" y="381897"/>
            <a:ext cx="1137012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esfera no conductora s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ó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lida de radio a y carga uniforme Q está ubicada en el centro d una esfera conductora hueca descargada, de radio interior b y exterior c. Halle el valor del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en las regiones siguientes:</a:t>
            </a:r>
            <a:br>
              <a:rPr lang="es-CL" dirty="0"/>
            </a:b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a) Dentro de la esfera no conductora.</a:t>
            </a:r>
            <a:br>
              <a:rPr lang="es-CL" dirty="0"/>
            </a:b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b) Entre la esfera no conductora y la conductora.</a:t>
            </a:r>
            <a:br>
              <a:rPr lang="es-CL" dirty="0"/>
            </a:b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c) Dentro de la esfera conductora. </a:t>
            </a:r>
          </a:p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d) Fuera de las esferas.</a:t>
            </a:r>
            <a:br>
              <a:rPr lang="es-CL" dirty="0"/>
            </a:b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e) ¿Cuáles son las densidades de cargas inducidas en las superficies interna y externa de la esfera no conductora?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179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E1BBCC0-5FE3-2C42-8285-209B1BC34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577" y="1450505"/>
            <a:ext cx="5245100" cy="27813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FA5983C-8C54-D445-B636-05461F1E665A}"/>
              </a:ext>
            </a:extLst>
          </p:cNvPr>
          <p:cNvSpPr/>
          <p:nvPr/>
        </p:nvSpPr>
        <p:spPr>
          <a:xfrm rot="21056221">
            <a:off x="605962" y="1920035"/>
            <a:ext cx="5526330" cy="3524650"/>
          </a:xfrm>
          <a:prstGeom prst="rect">
            <a:avLst/>
          </a:prstGeom>
          <a:solidFill>
            <a:schemeClr val="accent1">
              <a:alpha val="27000"/>
            </a:schemeClr>
          </a:solidFill>
          <a:scene3d>
            <a:camera prst="isometricOffAxis2Top">
              <a:rot lat="18075715" lon="3207254" rev="18144000"/>
            </a:camera>
            <a:lightRig rig="threePt" dir="t"/>
          </a:scene3d>
          <a:sp3d z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1C5CCEC-6069-EA4C-A82D-F880FE16C81A}"/>
              </a:ext>
            </a:extLst>
          </p:cNvPr>
          <p:cNvSpPr/>
          <p:nvPr/>
        </p:nvSpPr>
        <p:spPr>
          <a:xfrm>
            <a:off x="618699" y="688159"/>
            <a:ext cx="103677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de un plano infinito uniformemente cargado</a:t>
            </a:r>
            <a:endParaRPr lang="es-CL" b="1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A104A0E-ADAC-BA46-8426-2BCBEF47C4D9}"/>
              </a:ext>
            </a:extLst>
          </p:cNvPr>
          <p:cNvSpPr/>
          <p:nvPr/>
        </p:nvSpPr>
        <p:spPr>
          <a:xfrm>
            <a:off x="362856" y="4860205"/>
            <a:ext cx="103677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Superficie gaussiana y c</a:t>
            </a:r>
            <a:r>
              <a:rPr lang="es-ES" dirty="0">
                <a:solidFill>
                  <a:srgbClr val="000000"/>
                </a:solidFill>
                <a:latin typeface="Comic Sans MS" panose="030F0902030302020204" pitchFamily="66" charset="0"/>
              </a:rPr>
              <a:t>á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lculo del flujo de campo el</a:t>
            </a:r>
            <a:r>
              <a:rPr lang="es-ES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70201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880F239-8ECF-2341-8794-09EC17843983}"/>
                  </a:ext>
                </a:extLst>
              </p:cNvPr>
              <p:cNvSpPr/>
              <p:nvPr/>
            </p:nvSpPr>
            <p:spPr>
              <a:xfrm>
                <a:off x="618699" y="688159"/>
                <a:ext cx="10367750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b="0" i="0" dirty="0">
                    <a:solidFill>
                      <a:srgbClr val="000000"/>
                    </a:solidFill>
                    <a:effectLst/>
                    <a:latin typeface="Comic Sans MS" panose="030F0902030302020204" pitchFamily="66" charset="0"/>
                  </a:rPr>
                  <a:t>Dos lamimans de metal muy delgadas y planas son puestas una frente a la otra a una distancia d. Una de las laminas posee una densidad superficial de carga electrica </a:t>
                </a:r>
                <a14:m>
                  <m:oMath xmlns:m="http://schemas.openxmlformats.org/officeDocument/2006/math">
                    <m:r>
                      <a:rPr lang="es-ES" b="0" i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b="0" i="1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b="0" i="0" dirty="0">
                    <a:solidFill>
                      <a:srgbClr val="000000"/>
                    </a:solidFill>
                    <a:effectLst/>
                    <a:latin typeface="Comic Sans MS" panose="030F0902030302020204" pitchFamily="66" charset="0"/>
                  </a:rPr>
                  <a:t> </a:t>
                </a:r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mientras que la otra posee una densidad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-</m:t>
                    </m:r>
                    <m:r>
                      <a:rPr lang="es-CL" b="0" i="1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b="0" i="0" dirty="0">
                    <a:solidFill>
                      <a:srgbClr val="000000"/>
                    </a:solidFill>
                    <a:effectLst/>
                    <a:latin typeface="Comic Sans MS" panose="030F0902030302020204" pitchFamily="66" charset="0"/>
                  </a:rPr>
                  <a:t>. Determine el campo el</a:t>
                </a:r>
                <a:r>
                  <a:rPr lang="es-ES" b="0" i="0" dirty="0">
                    <a:solidFill>
                      <a:srgbClr val="000000"/>
                    </a:solidFill>
                    <a:effectLst/>
                    <a:latin typeface="Comic Sans MS" panose="030F0902030302020204" pitchFamily="66" charset="0"/>
                  </a:rPr>
                  <a:t>é</a:t>
                </a:r>
                <a:r>
                  <a:rPr lang="es-CL" b="0" i="0" dirty="0">
                    <a:solidFill>
                      <a:srgbClr val="000000"/>
                    </a:solidFill>
                    <a:effectLst/>
                    <a:latin typeface="Comic Sans MS" panose="030F0902030302020204" pitchFamily="66" charset="0"/>
                  </a:rPr>
                  <a:t>ctrico  alrededor de las laminas y entre ellas. </a:t>
                </a:r>
                <a:endParaRPr lang="es-CL" b="1" dirty="0"/>
              </a:p>
            </p:txBody>
          </p:sp>
        </mc:Choice>
        <mc:Fallback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880F239-8ECF-2341-8794-09EC178439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699" y="688159"/>
                <a:ext cx="10367750" cy="923330"/>
              </a:xfrm>
              <a:prstGeom prst="rect">
                <a:avLst/>
              </a:prstGeom>
              <a:blipFill>
                <a:blip r:embed="rId2"/>
                <a:stretch>
                  <a:fillRect l="-490" t="-2703" r="-490" b="-810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Imagen 5">
            <a:extLst>
              <a:ext uri="{FF2B5EF4-FFF2-40B4-BE49-F238E27FC236}">
                <a16:creationId xmlns:a16="http://schemas.microsoft.com/office/drawing/2014/main" id="{9EA1D12B-9145-F04B-A567-7182DB92EA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42" y="2246086"/>
            <a:ext cx="6070600" cy="24638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A07B2EC-6342-C84B-B1F5-5B44D5EF749E}"/>
              </a:ext>
            </a:extLst>
          </p:cNvPr>
          <p:cNvSpPr/>
          <p:nvPr/>
        </p:nvSpPr>
        <p:spPr>
          <a:xfrm>
            <a:off x="2367643" y="2246086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72B6D1D-C90F-BB45-B4CB-732CB68228FA}"/>
              </a:ext>
            </a:extLst>
          </p:cNvPr>
          <p:cNvSpPr/>
          <p:nvPr/>
        </p:nvSpPr>
        <p:spPr>
          <a:xfrm>
            <a:off x="2367643" y="4298043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B69A8B8-6A2F-984E-9330-47EC41A56DF6}"/>
              </a:ext>
            </a:extLst>
          </p:cNvPr>
          <p:cNvSpPr/>
          <p:nvPr/>
        </p:nvSpPr>
        <p:spPr>
          <a:xfrm>
            <a:off x="2367643" y="3272065"/>
            <a:ext cx="3526971" cy="793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69DC1F3-3D1D-C84F-B308-A8E9AFE7CD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825" y="1762882"/>
            <a:ext cx="3285175" cy="230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9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318</Words>
  <Application>Microsoft Macintosh PowerPoint</Application>
  <PresentationFormat>Panorámica</PresentationFormat>
  <Paragraphs>15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Comic Sans MS</vt:lpstr>
      <vt:lpstr>Tema de Office</vt:lpstr>
      <vt:lpstr>Escuela Naval Arturo Prat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romanque albornoz</dc:creator>
  <cp:lastModifiedBy>cristian romanque albornoz</cp:lastModifiedBy>
  <cp:revision>6</cp:revision>
  <dcterms:created xsi:type="dcterms:W3CDTF">2018-04-03T03:38:03Z</dcterms:created>
  <dcterms:modified xsi:type="dcterms:W3CDTF">2018-04-03T04:36:04Z</dcterms:modified>
</cp:coreProperties>
</file>