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82" r:id="rId2"/>
    <p:sldId id="312" r:id="rId3"/>
    <p:sldId id="325" r:id="rId4"/>
    <p:sldId id="295" r:id="rId5"/>
    <p:sldId id="302" r:id="rId6"/>
    <p:sldId id="266" r:id="rId7"/>
    <p:sldId id="303" r:id="rId8"/>
    <p:sldId id="322" r:id="rId9"/>
    <p:sldId id="279" r:id="rId10"/>
    <p:sldId id="323" r:id="rId11"/>
    <p:sldId id="258" r:id="rId12"/>
    <p:sldId id="257" r:id="rId13"/>
    <p:sldId id="326" r:id="rId14"/>
    <p:sldId id="324" r:id="rId15"/>
    <p:sldId id="321" r:id="rId16"/>
  </p:sldIdLst>
  <p:sldSz cx="9144000" cy="6858000" type="screen4x3"/>
  <p:notesSz cx="7010400" cy="9296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4" d="100"/>
          <a:sy n="104" d="100"/>
        </p:scale>
        <p:origin x="102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1FC0D4D-7A4F-4943-8CF8-55301453CD1F}" type="datetimeFigureOut">
              <a:rPr lang="es-CL" smtClean="0"/>
              <a:t>04-11-2025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55BC8C2-D855-4CE8-8EB1-E360CBE4D11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487943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186CDA7-1BCD-47EA-98E2-006FD59CA13B}" type="datetimeFigureOut">
              <a:rPr lang="es-CL" smtClean="0"/>
              <a:pPr/>
              <a:t>04-11-2025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ADF28E9-3D26-4D1B-8D72-BFF2DB80FE6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F28E9-3D26-4D1B-8D72-BFF2DB80FE67}" type="slidenum">
              <a:rPr lang="es-CL" smtClean="0"/>
              <a:pPr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960438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A33F2-1591-6D0B-1F41-2F200AF542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442BA6DE-7660-6909-4D87-B9DE829A49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FED8182-B848-09AA-5B2A-982F1F7F35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2148E9D-6EAD-0183-2C5E-0FF139E4E59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F28E9-3D26-4D1B-8D72-BFF2DB80FE67}" type="slidenum">
              <a:rPr lang="es-CL" smtClean="0"/>
              <a:pPr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633938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C223A0-D91A-CB38-3FEF-97C440D6B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57707C2-964D-9E21-8789-459D45C153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3DB9680D-92A1-35D2-74FE-656B062D7E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10A8DFF-1185-C1D6-33BC-94F1A83C4F5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15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3051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04-11-2025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04-11-2025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04-11-2025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04-11-2025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04-11-2025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04-11-2025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04-11-2025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04-11-2025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04-11-2025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04-11-2025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04-11-2025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0E1A5-16E6-4209-8FDD-7749CE9AE27A}" type="datetimeFigureOut">
              <a:rPr lang="es-CL" smtClean="0"/>
              <a:pPr/>
              <a:t>04-11-2025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9153085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183172" y="1071546"/>
            <a:ext cx="8777655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PRÁCTICA PROFESIONAL </a:t>
            </a:r>
          </a:p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 VERANO”</a:t>
            </a:r>
          </a:p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2025 - 2026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32856"/>
            <a:ext cx="8229600" cy="114300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s-ES" dirty="0"/>
              <a:t>I.-	ANTECEDENTES</a:t>
            </a:r>
            <a:endParaRPr lang="es-CL" dirty="0"/>
          </a:p>
        </p:txBody>
      </p:sp>
      <p:grpSp>
        <p:nvGrpSpPr>
          <p:cNvPr id="4" name="Grupo 5">
            <a:extLst>
              <a:ext uri="{FF2B5EF4-FFF2-40B4-BE49-F238E27FC236}">
                <a16:creationId xmlns:a16="http://schemas.microsoft.com/office/drawing/2014/main" id="{6578BFA5-902D-35B4-56AC-1B03CF6C5CB8}"/>
              </a:ext>
            </a:extLst>
          </p:cNvPr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5" name="10 Rectángulo">
              <a:extLst>
                <a:ext uri="{FF2B5EF4-FFF2-40B4-BE49-F238E27FC236}">
                  <a16:creationId xmlns:a16="http://schemas.microsoft.com/office/drawing/2014/main" id="{401AD2BF-DF68-A0D1-489A-12BAE898591C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VERANO 2025 - 2026</a:t>
              </a:r>
            </a:p>
          </p:txBody>
        </p:sp>
        <p:pic>
          <p:nvPicPr>
            <p:cNvPr id="6" name="Picture 4" descr="l_armada">
              <a:extLst>
                <a:ext uri="{FF2B5EF4-FFF2-40B4-BE49-F238E27FC236}">
                  <a16:creationId xmlns:a16="http://schemas.microsoft.com/office/drawing/2014/main" id="{0BA3F777-3502-5F1F-0BDB-94D499060C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Marcador de contenido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339979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51720" y="1772816"/>
            <a:ext cx="5122912" cy="494928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s-ES" sz="3600" dirty="0" smtClean="0"/>
              <a:t>MISIÓN</a:t>
            </a:r>
            <a:endParaRPr lang="es-CL" sz="36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5192" y="2708920"/>
            <a:ext cx="8229600" cy="2409131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62500" lnSpcReduction="20000"/>
          </a:bodyPr>
          <a:lstStyle/>
          <a:p>
            <a:pPr>
              <a:lnSpc>
                <a:spcPct val="170000"/>
              </a:lnSpc>
            </a:pPr>
            <a:r>
              <a:rPr lang="es-MX" dirty="0" smtClean="0"/>
              <a:t>Desarrollar prácticas profesionales entre el 10 de diciembre 2025 y 06 de febrero 2026 en unidades y reparticiones de las diferentes Zonas Navales y del Comando de Operaciones Navales, con el propósito de lograr en el cadete, motivar, reforzar habilidades profesionales y aplicar los conocimientos adquiridos en aula. </a:t>
            </a:r>
            <a:endParaRPr lang="es-CL" dirty="0"/>
          </a:p>
        </p:txBody>
      </p:sp>
      <p:grpSp>
        <p:nvGrpSpPr>
          <p:cNvPr id="4" name="Grupo 5">
            <a:extLst>
              <a:ext uri="{FF2B5EF4-FFF2-40B4-BE49-F238E27FC236}">
                <a16:creationId xmlns:a16="http://schemas.microsoft.com/office/drawing/2014/main" id="{6578BFA5-902D-35B4-56AC-1B03CF6C5CB8}"/>
              </a:ext>
            </a:extLst>
          </p:cNvPr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5" name="10 Rectángulo">
              <a:extLst>
                <a:ext uri="{FF2B5EF4-FFF2-40B4-BE49-F238E27FC236}">
                  <a16:creationId xmlns:a16="http://schemas.microsoft.com/office/drawing/2014/main" id="{401AD2BF-DF68-A0D1-489A-12BAE898591C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VERANO 2025 - 2026</a:t>
              </a:r>
            </a:p>
          </p:txBody>
        </p:sp>
        <p:pic>
          <p:nvPicPr>
            <p:cNvPr id="6" name="Picture 4" descr="l_armada">
              <a:extLst>
                <a:ext uri="{FF2B5EF4-FFF2-40B4-BE49-F238E27FC236}">
                  <a16:creationId xmlns:a16="http://schemas.microsoft.com/office/drawing/2014/main" id="{0BA3F777-3502-5F1F-0BDB-94D499060C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118545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4387" y="2060848"/>
            <a:ext cx="8143932" cy="2376264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tabLst>
                <a:tab pos="4216400" algn="l"/>
                <a:tab pos="4927600" algn="l"/>
              </a:tabLst>
            </a:pPr>
            <a:r>
              <a:rPr lang="es-CL" sz="2000" dirty="0"/>
              <a:t>Término de clases 	:	</a:t>
            </a:r>
            <a:r>
              <a:rPr lang="es-CL" sz="2000" dirty="0" smtClean="0"/>
              <a:t>12 noviembre</a:t>
            </a:r>
            <a:endParaRPr lang="es-CL" sz="2000" dirty="0"/>
          </a:p>
          <a:p>
            <a:pPr>
              <a:tabLst>
                <a:tab pos="4216400" algn="l"/>
                <a:tab pos="4927600" algn="l"/>
              </a:tabLst>
            </a:pPr>
            <a:r>
              <a:rPr lang="es-CL" sz="2000" dirty="0"/>
              <a:t>Período de exámenes 	:	</a:t>
            </a:r>
            <a:r>
              <a:rPr lang="es-CL" sz="2000" dirty="0" smtClean="0"/>
              <a:t>17 al 26 de noviembre</a:t>
            </a:r>
          </a:p>
          <a:p>
            <a:pPr>
              <a:tabLst>
                <a:tab pos="4216400" algn="l"/>
                <a:tab pos="4927600" algn="l"/>
              </a:tabLst>
            </a:pPr>
            <a:r>
              <a:rPr lang="es-MX" sz="2000" dirty="0" smtClean="0"/>
              <a:t>Ceremonia de graduación	: 	10 de diciembre </a:t>
            </a:r>
          </a:p>
          <a:p>
            <a:pPr>
              <a:tabLst>
                <a:tab pos="4216400" algn="l"/>
                <a:tab pos="4927600" algn="l"/>
              </a:tabLst>
            </a:pPr>
            <a:r>
              <a:rPr lang="es-MX" sz="2000" dirty="0" smtClean="0"/>
              <a:t>Recogida de reclutas 	:	22 de enero </a:t>
            </a:r>
            <a:endParaRPr lang="es-CL" sz="2000" dirty="0" smtClean="0"/>
          </a:p>
          <a:p>
            <a:pPr>
              <a:tabLst>
                <a:tab pos="4216400" algn="l"/>
                <a:tab pos="4927600" algn="l"/>
              </a:tabLst>
            </a:pPr>
            <a:r>
              <a:rPr lang="es-MX" sz="2000" dirty="0" smtClean="0"/>
              <a:t>Recogida de cadetes 	:	06 de febrero</a:t>
            </a:r>
            <a:endParaRPr lang="es-CL" sz="2000" dirty="0"/>
          </a:p>
          <a:p>
            <a:pPr>
              <a:tabLst>
                <a:tab pos="4216400" algn="l"/>
                <a:tab pos="4927600" algn="l"/>
              </a:tabLst>
            </a:pPr>
            <a:r>
              <a:rPr lang="es-CL" sz="2000" dirty="0"/>
              <a:t>Inicio de clases 	: 	</a:t>
            </a:r>
            <a:r>
              <a:rPr lang="es-CL" sz="2000" dirty="0" smtClean="0"/>
              <a:t>09 de febrero</a:t>
            </a:r>
            <a:endParaRPr lang="es-CL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331584" y="1428736"/>
            <a:ext cx="403847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/>
              <a:t>PRINCIPALES ACTIVIDADES</a:t>
            </a:r>
            <a:r>
              <a:rPr lang="es-ES" b="1" dirty="0" smtClean="0"/>
              <a:t> 2025 / 2026</a:t>
            </a:r>
            <a:endParaRPr lang="es-ES" b="1" dirty="0" smtClean="0"/>
          </a:p>
        </p:txBody>
      </p:sp>
      <p:grpSp>
        <p:nvGrpSpPr>
          <p:cNvPr id="11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2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VERANO 2025 - 2026</a:t>
              </a:r>
            </a:p>
          </p:txBody>
        </p:sp>
        <p:pic>
          <p:nvPicPr>
            <p:cNvPr id="13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2 Marcador de contenido"/>
          <p:cNvSpPr txBox="1">
            <a:spLocks/>
          </p:cNvSpPr>
          <p:nvPr/>
        </p:nvSpPr>
        <p:spPr>
          <a:xfrm>
            <a:off x="419503" y="5085184"/>
            <a:ext cx="8143932" cy="11881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4216400" algn="l"/>
                <a:tab pos="4927600" algn="l"/>
              </a:tabLst>
            </a:pPr>
            <a:r>
              <a:rPr lang="es-CL" sz="2000" dirty="0" smtClean="0"/>
              <a:t>Elecciones presidenciales  	:	12 noviembre</a:t>
            </a:r>
          </a:p>
          <a:p>
            <a:pPr>
              <a:tabLst>
                <a:tab pos="4216400" algn="l"/>
                <a:tab pos="4927600" algn="l"/>
              </a:tabLst>
            </a:pPr>
            <a:r>
              <a:rPr lang="es-MX" sz="2000" dirty="0" smtClean="0"/>
              <a:t>Inicio prácticas para graduación	: 	01 diciembre</a:t>
            </a:r>
            <a:endParaRPr lang="es-CL" sz="2000" dirty="0" smtClean="0"/>
          </a:p>
          <a:p>
            <a:pPr>
              <a:tabLst>
                <a:tab pos="4216400" algn="l"/>
                <a:tab pos="4927600" algn="l"/>
              </a:tabLst>
            </a:pPr>
            <a:r>
              <a:rPr lang="es-CL" sz="2000" dirty="0" smtClean="0"/>
              <a:t>Segunda vuelta de elecciones  	:	14 de diciembre</a:t>
            </a:r>
            <a:endParaRPr lang="es-CL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32856"/>
            <a:ext cx="8229600" cy="114300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s-ES" dirty="0"/>
              <a:t>II.-	ACTIVIDADES A DESARROLLAR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/>
          <a:lstStyle/>
          <a:p>
            <a:endParaRPr lang="es-CL" dirty="0"/>
          </a:p>
        </p:txBody>
      </p:sp>
      <p:sp>
        <p:nvSpPr>
          <p:cNvPr id="7" name="10 Rectángulo">
            <a:extLst>
              <a:ext uri="{FF2B5EF4-FFF2-40B4-BE49-F238E27FC236}">
                <a16:creationId xmlns:a16="http://schemas.microsoft.com/office/drawing/2014/main" id="{4FFFAA4B-5BF9-5327-5243-162E8F6C7EA7}"/>
              </a:ext>
            </a:extLst>
          </p:cNvPr>
          <p:cNvSpPr/>
          <p:nvPr/>
        </p:nvSpPr>
        <p:spPr bwMode="auto">
          <a:xfrm>
            <a:off x="0" y="1"/>
            <a:ext cx="9144000" cy="5714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800" b="1" dirty="0"/>
              <a:t>     PRÁCTICA PROFESIONAL DE INVIERNO 2025</a:t>
            </a:r>
          </a:p>
        </p:txBody>
      </p:sp>
      <p:grpSp>
        <p:nvGrpSpPr>
          <p:cNvPr id="9" name="Grupo 5">
            <a:extLst>
              <a:ext uri="{FF2B5EF4-FFF2-40B4-BE49-F238E27FC236}">
                <a16:creationId xmlns:a16="http://schemas.microsoft.com/office/drawing/2014/main" id="{65A6E125-6436-7019-EA0E-0156972FB798}"/>
              </a:ext>
            </a:extLst>
          </p:cNvPr>
          <p:cNvGrpSpPr/>
          <p:nvPr/>
        </p:nvGrpSpPr>
        <p:grpSpPr>
          <a:xfrm>
            <a:off x="152400" y="152401"/>
            <a:ext cx="9144000" cy="571480"/>
            <a:chOff x="0" y="0"/>
            <a:chExt cx="12192000" cy="997743"/>
          </a:xfrm>
        </p:grpSpPr>
        <p:sp>
          <p:nvSpPr>
            <p:cNvPr id="10" name="10 Rectángulo">
              <a:extLst>
                <a:ext uri="{FF2B5EF4-FFF2-40B4-BE49-F238E27FC236}">
                  <a16:creationId xmlns:a16="http://schemas.microsoft.com/office/drawing/2014/main" id="{60AA771A-5B2D-CCBF-9661-B0D3565C198A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VERANO 2025 - 2026</a:t>
              </a:r>
            </a:p>
          </p:txBody>
        </p:sp>
        <p:pic>
          <p:nvPicPr>
            <p:cNvPr id="13" name="Picture 4" descr="l_armada">
              <a:extLst>
                <a:ext uri="{FF2B5EF4-FFF2-40B4-BE49-F238E27FC236}">
                  <a16:creationId xmlns:a16="http://schemas.microsoft.com/office/drawing/2014/main" id="{6A12DFE2-68D3-C453-A204-6937508A040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21648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128497"/>
              </p:ext>
            </p:extLst>
          </p:nvPr>
        </p:nvGraphicFramePr>
        <p:xfrm>
          <a:off x="267892" y="836712"/>
          <a:ext cx="8192540" cy="5034789"/>
        </p:xfrm>
        <a:graphic>
          <a:graphicData uri="http://schemas.openxmlformats.org/drawingml/2006/table">
            <a:tbl>
              <a:tblPr/>
              <a:tblGrid>
                <a:gridCol w="10637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4114018608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963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</a:t>
                      </a:r>
                      <a:endParaRPr lang="es-CL" sz="16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OFICIAL A CARGO</a:t>
                      </a:r>
                      <a:endParaRPr lang="es-CL" sz="16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6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6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61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EJ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T1   S. APPELGREN</a:t>
                      </a:r>
                      <a:endParaRPr lang="es-CL" sz="14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De acuerdo a disponibilidad de unidades.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Embarco en unidades </a:t>
                      </a:r>
                      <a:r>
                        <a:rPr lang="es-CL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menores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PRIZONA – SEZONA – TERZONA – CUARZONA</a:t>
                      </a:r>
                      <a:r>
                        <a:rPr lang="es-MX" sz="14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QUINZONA - COMANFITRAN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83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EJ  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</a:t>
                      </a:r>
                      <a:r>
                        <a:rPr lang="es-MX" sz="14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C. CASAS- CORDERO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P1 : 16 - 20 Nov</a:t>
                      </a:r>
                      <a:endParaRPr lang="es-ES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7621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P2 : 14 - 19 Dic</a:t>
                      </a:r>
                    </a:p>
                    <a:p>
                      <a:pPr marL="17621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P3 :</a:t>
                      </a:r>
                      <a:r>
                        <a:rPr lang="es-ES" sz="14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04 – 09</a:t>
                      </a:r>
                      <a:r>
                        <a:rPr lang="es-ES" sz="14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Ene</a:t>
                      </a:r>
                    </a:p>
                    <a:p>
                      <a:pPr marL="17621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P4 : 09 –</a:t>
                      </a:r>
                      <a:r>
                        <a:rPr lang="es-ES" sz="14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14 Ene </a:t>
                      </a:r>
                    </a:p>
                    <a:p>
                      <a:pPr marL="17621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P5 : 14 – 18 Ene 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Raid costero área </a:t>
                      </a:r>
                      <a:r>
                        <a:rPr lang="es-ES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Chiloé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QUINZONA</a:t>
                      </a:r>
                      <a:endParaRPr lang="es-ES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62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SEGUNDO EJ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</a:t>
                      </a:r>
                      <a:r>
                        <a:rPr lang="es-MX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IM M.</a:t>
                      </a:r>
                      <a:r>
                        <a:rPr lang="es-MX" sz="14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OSORIO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</a:t>
                      </a:r>
                      <a:r>
                        <a:rPr kumimoji="0" lang="es-E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30 Ene</a:t>
                      </a:r>
                      <a:endParaRPr kumimoji="0" lang="es-CL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 Fusilero </a:t>
                      </a:r>
                      <a:r>
                        <a:rPr lang="es-CL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Naval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CENBIM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886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PRIMER AÑO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SANCHEZ 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27Ene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–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02 Feb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Campaña </a:t>
                      </a:r>
                      <a:r>
                        <a:rPr lang="es-CL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Náutica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ESGRUM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INVIERNO 2025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" name="Grupo 5">
            <a:extLst>
              <a:ext uri="{FF2B5EF4-FFF2-40B4-BE49-F238E27FC236}">
                <a16:creationId xmlns:a16="http://schemas.microsoft.com/office/drawing/2014/main" id="{ED3039D5-9302-B8E7-080D-665254A80502}"/>
              </a:ext>
            </a:extLst>
          </p:cNvPr>
          <p:cNvGrpSpPr/>
          <p:nvPr/>
        </p:nvGrpSpPr>
        <p:grpSpPr>
          <a:xfrm>
            <a:off x="152400" y="152401"/>
            <a:ext cx="9144000" cy="571480"/>
            <a:chOff x="0" y="0"/>
            <a:chExt cx="12192000" cy="997743"/>
          </a:xfrm>
        </p:grpSpPr>
        <p:sp>
          <p:nvSpPr>
            <p:cNvPr id="3" name="10 Rectángulo">
              <a:extLst>
                <a:ext uri="{FF2B5EF4-FFF2-40B4-BE49-F238E27FC236}">
                  <a16:creationId xmlns:a16="http://schemas.microsoft.com/office/drawing/2014/main" id="{B42615B0-7EFF-3257-7336-E16DAA5BDE06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VERANO 2025 - 2026</a:t>
              </a:r>
            </a:p>
          </p:txBody>
        </p:sp>
        <p:pic>
          <p:nvPicPr>
            <p:cNvPr id="4" name="Picture 4" descr="l_armada">
              <a:extLst>
                <a:ext uri="{FF2B5EF4-FFF2-40B4-BE49-F238E27FC236}">
                  <a16:creationId xmlns:a16="http://schemas.microsoft.com/office/drawing/2014/main" id="{F7BCFE79-E09F-3AFD-1000-3A5DEA93639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7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7092733"/>
              </p:ext>
            </p:extLst>
          </p:nvPr>
        </p:nvGraphicFramePr>
        <p:xfrm>
          <a:off x="419681" y="1772816"/>
          <a:ext cx="8048526" cy="3960439"/>
        </p:xfrm>
        <a:graphic>
          <a:graphicData uri="http://schemas.openxmlformats.org/drawingml/2006/table">
            <a:tbl>
              <a:tblPr/>
              <a:tblGrid>
                <a:gridCol w="1330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1712768229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657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53891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OFICIAL A CARGO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1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IM</a:t>
                      </a:r>
                      <a:endParaRPr lang="es-CL" sz="2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T1 IM   M. OSORIO</a:t>
                      </a:r>
                      <a:endParaRPr lang="es-CL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 – 14 </a:t>
                      </a:r>
                      <a:r>
                        <a:rPr kumimoji="0" lang="es-CL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Nov</a:t>
                      </a:r>
                      <a:endParaRPr kumimoji="0" lang="es-CL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Entrenamiento clima </a:t>
                      </a:r>
                      <a:r>
                        <a:rPr lang="es-CL" sz="16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desértico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6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DIM Lynch</a:t>
                      </a:r>
                      <a:endParaRPr lang="es-CL" sz="16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27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IM  </a:t>
                      </a:r>
                      <a:endParaRPr lang="es-CL" sz="2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26 </a:t>
                      </a:r>
                      <a:r>
                        <a:rPr kumimoji="0" lang="es-E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06 Feb</a:t>
                      </a:r>
                      <a:endParaRPr kumimoji="0" lang="es-CL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 Comandante de </a:t>
                      </a:r>
                      <a:r>
                        <a:rPr lang="es-CL" sz="16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Escuadra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6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BAT</a:t>
                      </a:r>
                      <a:r>
                        <a:rPr lang="es-MX" sz="16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MILLER</a:t>
                      </a:r>
                      <a:endParaRPr lang="es-CL" sz="16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27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SEGUNDO IM</a:t>
                      </a:r>
                      <a:endParaRPr lang="es-CL" sz="2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Enero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28 Marzo</a:t>
                      </a:r>
                      <a:endParaRPr kumimoji="0" lang="es-CL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 Combatiente Básico </a:t>
                      </a:r>
                      <a:r>
                        <a:rPr lang="es-CL" sz="16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Anfibio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6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CENBIM</a:t>
                      </a:r>
                      <a:endParaRPr lang="es-CL" sz="16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2" name="Grupo 5">
            <a:extLst>
              <a:ext uri="{FF2B5EF4-FFF2-40B4-BE49-F238E27FC236}">
                <a16:creationId xmlns:a16="http://schemas.microsoft.com/office/drawing/2014/main" id="{1F754A5D-8851-1B03-E59D-BBE4B3A38E70}"/>
              </a:ext>
            </a:extLst>
          </p:cNvPr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3" name="10 Rectángulo">
              <a:extLst>
                <a:ext uri="{FF2B5EF4-FFF2-40B4-BE49-F238E27FC236}">
                  <a16:creationId xmlns:a16="http://schemas.microsoft.com/office/drawing/2014/main" id="{4DFCC760-24C1-00EC-C2EE-C39DC64C4C31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VERANO 2025 - 2026</a:t>
              </a:r>
            </a:p>
          </p:txBody>
        </p:sp>
        <p:pic>
          <p:nvPicPr>
            <p:cNvPr id="4" name="Picture 4" descr="l_armada">
              <a:extLst>
                <a:ext uri="{FF2B5EF4-FFF2-40B4-BE49-F238E27FC236}">
                  <a16:creationId xmlns:a16="http://schemas.microsoft.com/office/drawing/2014/main" id="{55DF9649-08B1-FB77-CC5C-14B3A23434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284069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04FAF3-D41A-093B-E930-F541616C37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8 Marcador de contenido">
            <a:extLst>
              <a:ext uri="{FF2B5EF4-FFF2-40B4-BE49-F238E27FC236}">
                <a16:creationId xmlns:a16="http://schemas.microsoft.com/office/drawing/2014/main" id="{C0DEB11F-D4A0-BCF5-9D50-95DA253E94B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4723103"/>
              </p:ext>
            </p:extLst>
          </p:nvPr>
        </p:nvGraphicFramePr>
        <p:xfrm>
          <a:off x="395536" y="1772816"/>
          <a:ext cx="8069831" cy="3383762"/>
        </p:xfrm>
        <a:graphic>
          <a:graphicData uri="http://schemas.openxmlformats.org/drawingml/2006/table">
            <a:tbl>
              <a:tblPr/>
              <a:tblGrid>
                <a:gridCol w="14237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898263001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937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20473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OFICIAL A CARGO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62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AB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AB C. VALENZUELA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De acuerdo a disponibilidad de unidades.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Embarco en unidades con </a:t>
                      </a:r>
                      <a:r>
                        <a:rPr lang="es-ES" sz="1600" dirty="0" err="1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</a:t>
                      </a:r>
                      <a:r>
                        <a:rPr lang="es-ES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 Abas</a:t>
                      </a:r>
                      <a:r>
                        <a:rPr lang="es-ES" sz="16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PRIZONA – SEZONA – TERZONA – CUARZONA – COMANFITRAN.</a:t>
                      </a:r>
                      <a:endParaRPr lang="es-ES" sz="16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77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AB  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P1 </a:t>
                      </a:r>
                      <a:endParaRPr kumimoji="0" lang="es-CL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17 – 30 Nov.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P2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 – 22 dic.</a:t>
                      </a:r>
                      <a:endParaRPr kumimoji="0" lang="es-CL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Embarco  en unidades ESCUADRA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2" name="Grupo 5">
            <a:extLst>
              <a:ext uri="{FF2B5EF4-FFF2-40B4-BE49-F238E27FC236}">
                <a16:creationId xmlns:a16="http://schemas.microsoft.com/office/drawing/2014/main" id="{FB3DE0A4-902C-3219-1ADF-CBE74D3074ED}"/>
              </a:ext>
            </a:extLst>
          </p:cNvPr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3" name="10 Rectángulo">
              <a:extLst>
                <a:ext uri="{FF2B5EF4-FFF2-40B4-BE49-F238E27FC236}">
                  <a16:creationId xmlns:a16="http://schemas.microsoft.com/office/drawing/2014/main" id="{BD25347F-58AD-AA6D-79C5-F3BF9B3DC019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VERANO 2025 - 2026</a:t>
              </a:r>
            </a:p>
          </p:txBody>
        </p:sp>
        <p:pic>
          <p:nvPicPr>
            <p:cNvPr id="4" name="Picture 4" descr="l_armada">
              <a:extLst>
                <a:ext uri="{FF2B5EF4-FFF2-40B4-BE49-F238E27FC236}">
                  <a16:creationId xmlns:a16="http://schemas.microsoft.com/office/drawing/2014/main" id="{E91F43B8-EEAA-450B-8699-C43DDC1F09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230095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6304246"/>
              </p:ext>
            </p:extLst>
          </p:nvPr>
        </p:nvGraphicFramePr>
        <p:xfrm>
          <a:off x="395536" y="1844824"/>
          <a:ext cx="8051695" cy="3367321"/>
        </p:xfrm>
        <a:graphic>
          <a:graphicData uri="http://schemas.openxmlformats.org/drawingml/2006/table">
            <a:tbl>
              <a:tblPr/>
              <a:tblGrid>
                <a:gridCol w="1113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2731">
                  <a:extLst>
                    <a:ext uri="{9D8B030D-6E8A-4147-A177-3AD203B41FA5}">
                      <a16:colId xmlns:a16="http://schemas.microsoft.com/office/drawing/2014/main" val="114564411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151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13163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OFICIAL A CARGO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7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LT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</a:t>
                      </a:r>
                      <a:r>
                        <a:rPr lang="es-ES" sz="14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LT  C. RUIZ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P1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17 – 30 Nov.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P2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 – 22 dic.</a:t>
                      </a:r>
                      <a:endParaRPr kumimoji="0" lang="es-CL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Practica profesional en Gobernación </a:t>
                      </a:r>
                      <a:r>
                        <a:rPr lang="es-CL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Marítima.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SEZONA,</a:t>
                      </a:r>
                      <a:r>
                        <a:rPr lang="es-MX" sz="14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QUINZONA Y TERZONA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7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LT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P1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 – 30 Nov.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P2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 – 22 dic.</a:t>
                      </a:r>
                      <a:endParaRPr kumimoji="0" lang="es-CL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Practica profesional en </a:t>
                      </a:r>
                      <a:r>
                        <a:rPr lang="es-CL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LSG.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SEZONA,</a:t>
                      </a:r>
                      <a:r>
                        <a:rPr lang="es-MX" sz="14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QUINZONA Y TERZONA</a:t>
                      </a:r>
                      <a:endParaRPr lang="es-CL" sz="14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2" name="Grupo 5">
            <a:extLst>
              <a:ext uri="{FF2B5EF4-FFF2-40B4-BE49-F238E27FC236}">
                <a16:creationId xmlns:a16="http://schemas.microsoft.com/office/drawing/2014/main" id="{E986B1C1-2846-88E5-721D-818488C9B16E}"/>
              </a:ext>
            </a:extLst>
          </p:cNvPr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3" name="10 Rectángulo">
              <a:extLst>
                <a:ext uri="{FF2B5EF4-FFF2-40B4-BE49-F238E27FC236}">
                  <a16:creationId xmlns:a16="http://schemas.microsoft.com/office/drawing/2014/main" id="{1F1924CC-27B7-A48C-331F-9337FAE9C94C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VERANO 2025 - 2026</a:t>
              </a:r>
            </a:p>
          </p:txBody>
        </p:sp>
        <p:pic>
          <p:nvPicPr>
            <p:cNvPr id="4" name="Picture 4" descr="l_armada">
              <a:extLst>
                <a:ext uri="{FF2B5EF4-FFF2-40B4-BE49-F238E27FC236}">
                  <a16:creationId xmlns:a16="http://schemas.microsoft.com/office/drawing/2014/main" id="{D7139893-1BB2-F1B8-788B-30F95F1D24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C7D7AA-9582-6DBA-665E-6B49EA84C3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69B6A412-37F5-FC74-0D40-FCACF9E6C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32856"/>
            <a:ext cx="8229600" cy="114300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s-ES" dirty="0"/>
              <a:t>III.-	PROGRAMA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A550017-6AFD-09A4-8EEE-9FFA0690DD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/>
          <a:lstStyle/>
          <a:p>
            <a:endParaRPr lang="es-CL" dirty="0"/>
          </a:p>
        </p:txBody>
      </p:sp>
      <p:grpSp>
        <p:nvGrpSpPr>
          <p:cNvPr id="4" name="Grupo 5">
            <a:extLst>
              <a:ext uri="{FF2B5EF4-FFF2-40B4-BE49-F238E27FC236}">
                <a16:creationId xmlns:a16="http://schemas.microsoft.com/office/drawing/2014/main" id="{4502A2DB-1058-2819-BCF0-613D4554CDA5}"/>
              </a:ext>
            </a:extLst>
          </p:cNvPr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5" name="10 Rectángulo">
              <a:extLst>
                <a:ext uri="{FF2B5EF4-FFF2-40B4-BE49-F238E27FC236}">
                  <a16:creationId xmlns:a16="http://schemas.microsoft.com/office/drawing/2014/main" id="{E2B003B1-9EB4-5168-F24E-8E5C3F042222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VERANO 2025 - 2026</a:t>
              </a:r>
            </a:p>
          </p:txBody>
        </p:sp>
        <p:pic>
          <p:nvPicPr>
            <p:cNvPr id="6" name="Picture 4" descr="l_armada">
              <a:extLst>
                <a:ext uri="{FF2B5EF4-FFF2-40B4-BE49-F238E27FC236}">
                  <a16:creationId xmlns:a16="http://schemas.microsoft.com/office/drawing/2014/main" id="{9EF34DC3-6EF6-8618-37A4-F379650B3D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155844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971" y="1196752"/>
            <a:ext cx="9066029" cy="4464496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7" name="Grupo 5">
            <a:extLst>
              <a:ext uri="{FF2B5EF4-FFF2-40B4-BE49-F238E27FC236}">
                <a16:creationId xmlns:a16="http://schemas.microsoft.com/office/drawing/2014/main" id="{4502A2DB-1058-2819-BCF0-613D4554CDA5}"/>
              </a:ext>
            </a:extLst>
          </p:cNvPr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8" name="10 Rectángulo">
              <a:extLst>
                <a:ext uri="{FF2B5EF4-FFF2-40B4-BE49-F238E27FC236}">
                  <a16:creationId xmlns:a16="http://schemas.microsoft.com/office/drawing/2014/main" id="{E2B003B1-9EB4-5168-F24E-8E5C3F042222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VERANO 2025 - 2026</a:t>
              </a:r>
            </a:p>
          </p:txBody>
        </p:sp>
        <p:pic>
          <p:nvPicPr>
            <p:cNvPr id="9" name="Picture 4" descr="l_armada">
              <a:extLst>
                <a:ext uri="{FF2B5EF4-FFF2-40B4-BE49-F238E27FC236}">
                  <a16:creationId xmlns:a16="http://schemas.microsoft.com/office/drawing/2014/main" id="{9EF34DC3-6EF6-8618-37A4-F379650B3D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6576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4681"/>
          <a:stretch/>
        </p:blipFill>
        <p:spPr>
          <a:xfrm>
            <a:off x="138275" y="1196752"/>
            <a:ext cx="8610189" cy="517764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Flecha derecha 5"/>
          <p:cNvSpPr/>
          <p:nvPr/>
        </p:nvSpPr>
        <p:spPr>
          <a:xfrm>
            <a:off x="7308304" y="2420888"/>
            <a:ext cx="1440160" cy="162488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9" name="Grupo 5">
            <a:extLst>
              <a:ext uri="{FF2B5EF4-FFF2-40B4-BE49-F238E27FC236}">
                <a16:creationId xmlns:a16="http://schemas.microsoft.com/office/drawing/2014/main" id="{4502A2DB-1058-2819-BCF0-613D4554CDA5}"/>
              </a:ext>
            </a:extLst>
          </p:cNvPr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0" name="10 Rectángulo">
              <a:extLst>
                <a:ext uri="{FF2B5EF4-FFF2-40B4-BE49-F238E27FC236}">
                  <a16:creationId xmlns:a16="http://schemas.microsoft.com/office/drawing/2014/main" id="{E2B003B1-9EB4-5168-F24E-8E5C3F042222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VERANO 2025 - 2026</a:t>
              </a:r>
            </a:p>
          </p:txBody>
        </p:sp>
        <p:pic>
          <p:nvPicPr>
            <p:cNvPr id="11" name="Picture 4" descr="l_armada">
              <a:extLst>
                <a:ext uri="{FF2B5EF4-FFF2-40B4-BE49-F238E27FC236}">
                  <a16:creationId xmlns:a16="http://schemas.microsoft.com/office/drawing/2014/main" id="{9EF34DC3-6EF6-8618-37A4-F379650B3D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2553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>
            <a:extLst>
              <a:ext uri="{FF2B5EF4-FFF2-40B4-BE49-F238E27FC236}">
                <a16:creationId xmlns:a16="http://schemas.microsoft.com/office/drawing/2014/main" id="{69B6A412-37F5-FC74-0D40-FCACF9E6C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05" y="2204864"/>
            <a:ext cx="8229600" cy="114300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s-ES" dirty="0" smtClean="0"/>
              <a:t>IV.-</a:t>
            </a:r>
            <a:r>
              <a:rPr lang="es-ES" dirty="0"/>
              <a:t>	</a:t>
            </a:r>
            <a:r>
              <a:rPr lang="es-ES" dirty="0" smtClean="0"/>
              <a:t>CONSIDERACIONES</a:t>
            </a:r>
            <a:endParaRPr lang="es-CL" dirty="0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2B003B1-9EB4-5168-F24E-8E5C3F042222}"/>
              </a:ext>
            </a:extLst>
          </p:cNvPr>
          <p:cNvSpPr/>
          <p:nvPr/>
        </p:nvSpPr>
        <p:spPr bwMode="auto">
          <a:xfrm>
            <a:off x="0" y="1"/>
            <a:ext cx="9144000" cy="5714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800" b="1" dirty="0"/>
              <a:t>     PRÁCTICA PROFESIONAL DE VERANO 2025 - 2026</a:t>
            </a:r>
          </a:p>
        </p:txBody>
      </p:sp>
    </p:spTree>
    <p:extLst>
      <p:ext uri="{BB962C8B-B14F-4D97-AF65-F5344CB8AC3E}">
        <p14:creationId xmlns:p14="http://schemas.microsoft.com/office/powerpoint/2010/main" val="1969203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3740" y="1898894"/>
            <a:ext cx="8229600" cy="2970266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/>
          <a:p>
            <a:pPr>
              <a:spcBef>
                <a:spcPts val="1800"/>
              </a:spcBef>
            </a:pPr>
            <a:endParaRPr lang="es-MX" sz="800" dirty="0" smtClean="0"/>
          </a:p>
          <a:p>
            <a:pPr>
              <a:spcBef>
                <a:spcPts val="1800"/>
              </a:spcBef>
            </a:pPr>
            <a:r>
              <a:rPr lang="es-MX" sz="2400" dirty="0" smtClean="0"/>
              <a:t>Se le entregará a cada oficial a cargo las guías de evaluación. Hacerlas llegar a las respectivas unidades y recopilar posteriormente.</a:t>
            </a:r>
          </a:p>
          <a:p>
            <a:pPr>
              <a:spcBef>
                <a:spcPts val="1800"/>
              </a:spcBef>
            </a:pPr>
            <a:r>
              <a:rPr lang="es-MX" sz="2400" dirty="0" smtClean="0"/>
              <a:t>Arriendo de buses y compras de pasajes se tramita a través del departamento de educación.</a:t>
            </a:r>
          </a:p>
          <a:p>
            <a:pPr>
              <a:spcBef>
                <a:spcPts val="1800"/>
              </a:spcBef>
            </a:pPr>
            <a:r>
              <a:rPr lang="es-MX" sz="2400" dirty="0" smtClean="0"/>
              <a:t>No hay DMFO asignado para las actividades de verano.</a:t>
            </a:r>
          </a:p>
          <a:p>
            <a:pPr>
              <a:spcBef>
                <a:spcPts val="1800"/>
              </a:spcBef>
            </a:pPr>
            <a:r>
              <a:rPr lang="es-MX" sz="2400" dirty="0" smtClean="0"/>
              <a:t>Munición para cursos de fusilero naval y CBA será distribuida posteriormente a la asignación PACA.</a:t>
            </a:r>
          </a:p>
          <a:p>
            <a:pPr>
              <a:spcBef>
                <a:spcPts val="1800"/>
              </a:spcBef>
            </a:pPr>
            <a:endParaRPr lang="es-CL" sz="2800" dirty="0"/>
          </a:p>
        </p:txBody>
      </p:sp>
      <p:sp>
        <p:nvSpPr>
          <p:cNvPr id="7" name="10 Rectángulo">
            <a:extLst>
              <a:ext uri="{FF2B5EF4-FFF2-40B4-BE49-F238E27FC236}">
                <a16:creationId xmlns:a16="http://schemas.microsoft.com/office/drawing/2014/main" id="{E2B003B1-9EB4-5168-F24E-8E5C3F042222}"/>
              </a:ext>
            </a:extLst>
          </p:cNvPr>
          <p:cNvSpPr/>
          <p:nvPr/>
        </p:nvSpPr>
        <p:spPr bwMode="auto">
          <a:xfrm>
            <a:off x="0" y="1"/>
            <a:ext cx="9144000" cy="5714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800" b="1" dirty="0"/>
              <a:t>     PRÁCTICA PROFESIONAL DE VERANO 2025 - 2026</a:t>
            </a:r>
          </a:p>
        </p:txBody>
      </p:sp>
      <p:sp>
        <p:nvSpPr>
          <p:cNvPr id="8" name="1 Título">
            <a:extLst>
              <a:ext uri="{FF2B5EF4-FFF2-40B4-BE49-F238E27FC236}">
                <a16:creationId xmlns:a16="http://schemas.microsoft.com/office/drawing/2014/main" id="{69B6A412-37F5-FC74-0D40-FCACF9E6C0C0}"/>
              </a:ext>
            </a:extLst>
          </p:cNvPr>
          <p:cNvSpPr txBox="1">
            <a:spLocks/>
          </p:cNvSpPr>
          <p:nvPr/>
        </p:nvSpPr>
        <p:spPr>
          <a:xfrm>
            <a:off x="457200" y="1052736"/>
            <a:ext cx="6419056" cy="53275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200" smtClean="0"/>
              <a:t>IV.-	CONSIDERACIONES</a:t>
            </a: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2442891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520EEA-3B40-BA1A-1C55-6DED7A36B9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66660EDA-EC75-0D97-ACB6-1729A70E62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752E2CF-4390-4BA8-8E9F-A1EB81C23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14" name="Imagen 13" descr="3573694334_fd81afa8d5_o.jpg">
            <a:extLst>
              <a:ext uri="{FF2B5EF4-FFF2-40B4-BE49-F238E27FC236}">
                <a16:creationId xmlns:a16="http://schemas.microsoft.com/office/drawing/2014/main" id="{1EF49F70-A1D7-4D54-A377-4DA9827349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9153085" cy="8136075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DF03CEB3-3FD7-D85B-8346-1EF9741D2455}"/>
              </a:ext>
            </a:extLst>
          </p:cNvPr>
          <p:cNvSpPr/>
          <p:nvPr/>
        </p:nvSpPr>
        <p:spPr>
          <a:xfrm>
            <a:off x="183172" y="1071546"/>
            <a:ext cx="8777655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PRÁCTICA PROFESIONAL </a:t>
            </a:r>
          </a:p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 VERANO”</a:t>
            </a:r>
          </a:p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2025 - 2026</a:t>
            </a:r>
          </a:p>
        </p:txBody>
      </p:sp>
    </p:spTree>
    <p:extLst>
      <p:ext uri="{BB962C8B-B14F-4D97-AF65-F5344CB8AC3E}">
        <p14:creationId xmlns:p14="http://schemas.microsoft.com/office/powerpoint/2010/main" val="35003176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3451</TotalTime>
  <Words>638</Words>
  <Application>Microsoft Office PowerPoint</Application>
  <PresentationFormat>Presentación en pantalla (4:3)</PresentationFormat>
  <Paragraphs>145</Paragraphs>
  <Slides>15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Arial</vt:lpstr>
      <vt:lpstr>Calibri</vt:lpstr>
      <vt:lpstr>Times New Roman</vt:lpstr>
      <vt:lpstr>Verdana</vt:lpstr>
      <vt:lpstr>Tema de Office</vt:lpstr>
      <vt:lpstr>Presentación de PowerPoint</vt:lpstr>
      <vt:lpstr>I.- ANTECEDENTES</vt:lpstr>
      <vt:lpstr>MISIÓN</vt:lpstr>
      <vt:lpstr>Presentación de PowerPoint</vt:lpstr>
      <vt:lpstr>II.- ACTIVIDADES A DESARROLLAR</vt:lpstr>
      <vt:lpstr>Presentación de PowerPoint</vt:lpstr>
      <vt:lpstr>Presentación de PowerPoint</vt:lpstr>
      <vt:lpstr>Presentación de PowerPoint</vt:lpstr>
      <vt:lpstr>Presentación de PowerPoint</vt:lpstr>
      <vt:lpstr>III.- PROGRAMA</vt:lpstr>
      <vt:lpstr>Presentación de PowerPoint</vt:lpstr>
      <vt:lpstr>Presentación de PowerPoint</vt:lpstr>
      <vt:lpstr>IV.- CONSIDERACIONES</vt:lpstr>
      <vt:lpstr>Presentación de PowerPoint</vt:lpstr>
      <vt:lpstr>Presentación de PowerPoint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7089557-9</dc:creator>
  <cp:lastModifiedBy>I18 Asesor Act. Profesionales PC. Gonzalo Maldonado V.</cp:lastModifiedBy>
  <cp:revision>131</cp:revision>
  <cp:lastPrinted>2025-05-15T12:17:45Z</cp:lastPrinted>
  <dcterms:created xsi:type="dcterms:W3CDTF">2019-11-07T14:43:48Z</dcterms:created>
  <dcterms:modified xsi:type="dcterms:W3CDTF">2025-11-04T17:57:27Z</dcterms:modified>
</cp:coreProperties>
</file>